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309" r:id="rId5"/>
    <p:sldId id="429" r:id="rId6"/>
    <p:sldId id="464" r:id="rId7"/>
    <p:sldId id="435" r:id="rId8"/>
    <p:sldId id="465" r:id="rId9"/>
    <p:sldId id="491" r:id="rId10"/>
    <p:sldId id="466" r:id="rId11"/>
    <p:sldId id="467" r:id="rId12"/>
    <p:sldId id="468" r:id="rId13"/>
    <p:sldId id="469" r:id="rId14"/>
    <p:sldId id="470" r:id="rId15"/>
    <p:sldId id="490" r:id="rId16"/>
    <p:sldId id="482" r:id="rId17"/>
    <p:sldId id="486" r:id="rId18"/>
    <p:sldId id="487" r:id="rId19"/>
    <p:sldId id="488" r:id="rId20"/>
    <p:sldId id="489" r:id="rId21"/>
    <p:sldId id="508" r:id="rId22"/>
    <p:sldId id="483" r:id="rId23"/>
    <p:sldId id="494" r:id="rId24"/>
    <p:sldId id="495" r:id="rId25"/>
    <p:sldId id="496" r:id="rId26"/>
    <p:sldId id="497" r:id="rId27"/>
    <p:sldId id="498" r:id="rId28"/>
    <p:sldId id="499" r:id="rId29"/>
    <p:sldId id="500" r:id="rId30"/>
    <p:sldId id="501" r:id="rId31"/>
    <p:sldId id="502" r:id="rId32"/>
    <p:sldId id="503" r:id="rId33"/>
    <p:sldId id="504" r:id="rId34"/>
    <p:sldId id="505" r:id="rId35"/>
    <p:sldId id="506" r:id="rId36"/>
    <p:sldId id="507" r:id="rId37"/>
    <p:sldId id="492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94434" autoAdjust="0"/>
  </p:normalViewPr>
  <p:slideViewPr>
    <p:cSldViewPr snapToGrid="0">
      <p:cViewPr varScale="1">
        <p:scale>
          <a:sx n="142" d="100"/>
          <a:sy n="142" d="100"/>
        </p:scale>
        <p:origin x="168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A1E8E-6166-468A-B1C9-7F685C34DE95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8B8DD-E43B-412F-98FD-9878DFB5F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186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9A52B-3637-4224-A535-EF6616F9FCC5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5A1D0-9FBB-4FB3-A3CE-E03397F9A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7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51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33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87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71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49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53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77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5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9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86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68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28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60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31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467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61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445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72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33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539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795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94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05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803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703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377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508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62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57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61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19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16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41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2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-16030"/>
            <a:ext cx="12191998" cy="927203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104672"/>
            <a:ext cx="9224191" cy="673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tângulo 2"/>
          <p:cNvSpPr/>
          <p:nvPr userDrawn="1"/>
        </p:nvSpPr>
        <p:spPr>
          <a:xfrm>
            <a:off x="9504657" y="-17627"/>
            <a:ext cx="3823064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943" y="40636"/>
            <a:ext cx="2055734" cy="765524"/>
          </a:xfrm>
          <a:prstGeom prst="rect">
            <a:avLst/>
          </a:prstGeom>
        </p:spPr>
      </p:pic>
      <p:sp>
        <p:nvSpPr>
          <p:cNvPr id="18" name="Rectangle 6"/>
          <p:cNvSpPr/>
          <p:nvPr userDrawn="1"/>
        </p:nvSpPr>
        <p:spPr>
          <a:xfrm>
            <a:off x="12128862" y="40636"/>
            <a:ext cx="45719" cy="870537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6"/>
          <p:cNvSpPr/>
          <p:nvPr userDrawn="1"/>
        </p:nvSpPr>
        <p:spPr>
          <a:xfrm>
            <a:off x="9550749" y="-8920"/>
            <a:ext cx="195883" cy="9288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6"/>
          <p:cNvSpPr/>
          <p:nvPr userDrawn="1"/>
        </p:nvSpPr>
        <p:spPr>
          <a:xfrm>
            <a:off x="9780778" y="-8920"/>
            <a:ext cx="57296" cy="9288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Rectangle 6"/>
          <p:cNvSpPr/>
          <p:nvPr userDrawn="1"/>
        </p:nvSpPr>
        <p:spPr>
          <a:xfrm>
            <a:off x="9909540" y="866502"/>
            <a:ext cx="2249804" cy="45719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41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02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36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401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137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 sz="1351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4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3600" y="2560638"/>
            <a:ext cx="4572000" cy="2852737"/>
          </a:xfrm>
          <a:solidFill>
            <a:schemeClr val="bg1">
              <a:alpha val="30000"/>
            </a:schemeClr>
          </a:solidFill>
        </p:spPr>
        <p:txBody>
          <a:bodyPr lIns="274320" tIns="91440" rIns="274320" bIns="182880" anchor="ctr"/>
          <a:lstStyle>
            <a:lvl1pPr algn="ctr">
              <a:defRPr sz="6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3600" y="5413375"/>
            <a:ext cx="4572000" cy="942975"/>
          </a:xfrm>
          <a:solidFill>
            <a:schemeClr val="bg1">
              <a:alpha val="30000"/>
            </a:schemeClr>
          </a:solidFill>
        </p:spPr>
        <p:txBody>
          <a:bodyPr lIns="274320" tIns="91440" rIns="274320" bIns="182880"/>
          <a:lstStyle>
            <a:lvl1pPr marL="0" indent="0" algn="ctr">
              <a:buNone/>
              <a:defRPr sz="2400">
                <a:solidFill>
                  <a:srgbClr val="8C9CA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2BC64E-1801-F34A-BDBD-327079435715}"/>
              </a:ext>
            </a:extLst>
          </p:cNvPr>
          <p:cNvSpPr txBox="1">
            <a:spLocks/>
          </p:cNvSpPr>
          <p:nvPr userDrawn="1"/>
        </p:nvSpPr>
        <p:spPr>
          <a:xfrm>
            <a:off x="10893779" y="-45156"/>
            <a:ext cx="1365956" cy="383117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Slide </a:t>
            </a:r>
            <a:fld id="{6E18DBF4-37B7-4C4F-9728-A1C100B177EE}" type="slidenum">
              <a:rPr lang="en-US" sz="1200" smtClean="0"/>
              <a:pPr algn="ctr"/>
              <a:t>‹nº›</a:t>
            </a:fld>
            <a:r>
              <a:rPr lang="en-US" sz="1200" dirty="0"/>
              <a:t> de 35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F75B409-137F-F844-8F24-EB742ACFA0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996" y="240030"/>
            <a:ext cx="1126004" cy="73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54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48"/>
          <a:stretch/>
        </p:blipFill>
        <p:spPr>
          <a:xfrm>
            <a:off x="1" y="-2"/>
            <a:ext cx="12192000" cy="29077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" y="-1"/>
            <a:ext cx="12191998" cy="290852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474214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948428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7422642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9896856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" y="6357040"/>
            <a:ext cx="12191998" cy="50096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4268"/>
            <a:ext cx="27432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24268"/>
            <a:ext cx="41148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24268"/>
            <a:ext cx="27432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fld id="{6E18DBF4-37B7-4C4F-9728-A1C100B177EE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4819624"/>
            <a:ext cx="12192000" cy="91440"/>
            <a:chOff x="0" y="4617581"/>
            <a:chExt cx="12192000" cy="9144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4617581"/>
              <a:ext cx="229514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2474214" y="4617581"/>
              <a:ext cx="2295144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4948428" y="4617581"/>
              <a:ext cx="229514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422642" y="4617581"/>
              <a:ext cx="229514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896856" y="4617581"/>
              <a:ext cx="229514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 userDrawn="1"/>
        </p:nvSpPr>
        <p:spPr>
          <a:xfrm>
            <a:off x="0" y="3091409"/>
            <a:ext cx="2295144" cy="1728216"/>
          </a:xfrm>
          <a:prstGeom prst="rect">
            <a:avLst/>
          </a:prstGeom>
          <a:solidFill>
            <a:srgbClr val="75BEE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2474214" y="3091409"/>
            <a:ext cx="2295144" cy="1728216"/>
          </a:xfrm>
          <a:prstGeom prst="rect">
            <a:avLst/>
          </a:prstGeom>
          <a:solidFill>
            <a:srgbClr val="1E70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4948428" y="3091409"/>
            <a:ext cx="2295144" cy="1728216"/>
          </a:xfrm>
          <a:prstGeom prst="rect">
            <a:avLst/>
          </a:prstGeom>
          <a:solidFill>
            <a:srgbClr val="F99D1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422642" y="3091409"/>
            <a:ext cx="2295144" cy="1728216"/>
          </a:xfrm>
          <a:prstGeom prst="rect">
            <a:avLst/>
          </a:prstGeom>
          <a:solidFill>
            <a:srgbClr val="8AC74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9896856" y="3091409"/>
            <a:ext cx="2295144" cy="1728216"/>
          </a:xfrm>
          <a:prstGeom prst="rect">
            <a:avLst/>
          </a:prstGeom>
          <a:solidFill>
            <a:srgbClr val="8B4E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064"/>
            <a:ext cx="9144000" cy="1561058"/>
          </a:xfrm>
        </p:spPr>
        <p:txBody>
          <a:bodyPr anchor="b"/>
          <a:lstStyle>
            <a:lvl1pPr algn="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47163"/>
            <a:ext cx="9144000" cy="1174065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57697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6741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siness - Divi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RO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76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30"/>
          <p:cNvSpPr/>
          <p:nvPr userDrawn="1"/>
        </p:nvSpPr>
        <p:spPr>
          <a:xfrm rot="19340334">
            <a:off x="7110021" y="-1271621"/>
            <a:ext cx="956457" cy="9401242"/>
          </a:xfrm>
          <a:custGeom>
            <a:avLst/>
            <a:gdLst>
              <a:gd name="connsiteX0" fmla="*/ 956457 w 956457"/>
              <a:gd name="connsiteY0" fmla="*/ 738197 h 9401242"/>
              <a:gd name="connsiteX1" fmla="*/ 956457 w 956457"/>
              <a:gd name="connsiteY1" fmla="*/ 9401242 h 9401242"/>
              <a:gd name="connsiteX2" fmla="*/ 0 w 956457"/>
              <a:gd name="connsiteY2" fmla="*/ 8663045 h 9401242"/>
              <a:gd name="connsiteX3" fmla="*/ 0 w 956457"/>
              <a:gd name="connsiteY3" fmla="*/ 0 h 94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457" h="9401242">
                <a:moveTo>
                  <a:pt x="956457" y="738197"/>
                </a:moveTo>
                <a:lnTo>
                  <a:pt x="956457" y="9401242"/>
                </a:lnTo>
                <a:lnTo>
                  <a:pt x="0" y="866304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5000">
                <a:srgbClr val="676464"/>
              </a:gs>
              <a:gs pos="0">
                <a:srgbClr val="5A3F3C">
                  <a:alpha val="0"/>
                </a:srgbClr>
              </a:gs>
              <a:gs pos="100000">
                <a:srgbClr val="5A3F3C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 userDrawn="1"/>
        </p:nvSpPr>
        <p:spPr>
          <a:xfrm>
            <a:off x="0" y="1"/>
            <a:ext cx="10318750" cy="6857999"/>
          </a:xfrm>
          <a:custGeom>
            <a:avLst/>
            <a:gdLst>
              <a:gd name="connsiteX0" fmla="*/ 0 w 10318750"/>
              <a:gd name="connsiteY0" fmla="*/ 0 h 6857999"/>
              <a:gd name="connsiteX1" fmla="*/ 4997450 w 10318750"/>
              <a:gd name="connsiteY1" fmla="*/ 0 h 6857999"/>
              <a:gd name="connsiteX2" fmla="*/ 10318750 w 10318750"/>
              <a:gd name="connsiteY2" fmla="*/ 6857999 h 6857999"/>
              <a:gd name="connsiteX3" fmla="*/ 4997450 w 10318750"/>
              <a:gd name="connsiteY3" fmla="*/ 6857999 h 6857999"/>
              <a:gd name="connsiteX4" fmla="*/ 0 w 103187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8750" h="6857999">
                <a:moveTo>
                  <a:pt x="0" y="0"/>
                </a:moveTo>
                <a:lnTo>
                  <a:pt x="4997450" y="0"/>
                </a:lnTo>
                <a:lnTo>
                  <a:pt x="10318750" y="6857999"/>
                </a:lnTo>
                <a:lnTo>
                  <a:pt x="499745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36" y="2915445"/>
            <a:ext cx="6984776" cy="2387600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lang="en-US" sz="6000">
                <a:solidFill>
                  <a:srgbClr val="2E2828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36" y="5330033"/>
            <a:ext cx="6984776" cy="906567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dirty="0">
                <a:solidFill>
                  <a:srgbClr val="8FADC7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507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8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siness - Divi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RO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76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30"/>
          <p:cNvSpPr/>
          <p:nvPr userDrawn="1"/>
        </p:nvSpPr>
        <p:spPr>
          <a:xfrm rot="19340334">
            <a:off x="7110021" y="-1271621"/>
            <a:ext cx="956457" cy="9401242"/>
          </a:xfrm>
          <a:custGeom>
            <a:avLst/>
            <a:gdLst>
              <a:gd name="connsiteX0" fmla="*/ 956457 w 956457"/>
              <a:gd name="connsiteY0" fmla="*/ 738197 h 9401242"/>
              <a:gd name="connsiteX1" fmla="*/ 956457 w 956457"/>
              <a:gd name="connsiteY1" fmla="*/ 9401242 h 9401242"/>
              <a:gd name="connsiteX2" fmla="*/ 0 w 956457"/>
              <a:gd name="connsiteY2" fmla="*/ 8663045 h 9401242"/>
              <a:gd name="connsiteX3" fmla="*/ 0 w 956457"/>
              <a:gd name="connsiteY3" fmla="*/ 0 h 94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457" h="9401242">
                <a:moveTo>
                  <a:pt x="956457" y="738197"/>
                </a:moveTo>
                <a:lnTo>
                  <a:pt x="956457" y="9401242"/>
                </a:lnTo>
                <a:lnTo>
                  <a:pt x="0" y="866304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5000">
                <a:srgbClr val="676464"/>
              </a:gs>
              <a:gs pos="0">
                <a:srgbClr val="5A3F3C">
                  <a:alpha val="0"/>
                </a:srgbClr>
              </a:gs>
              <a:gs pos="100000">
                <a:srgbClr val="5A3F3C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 userDrawn="1"/>
        </p:nvSpPr>
        <p:spPr>
          <a:xfrm>
            <a:off x="0" y="1"/>
            <a:ext cx="10318750" cy="6857999"/>
          </a:xfrm>
          <a:custGeom>
            <a:avLst/>
            <a:gdLst>
              <a:gd name="connsiteX0" fmla="*/ 0 w 10318750"/>
              <a:gd name="connsiteY0" fmla="*/ 0 h 6857999"/>
              <a:gd name="connsiteX1" fmla="*/ 4997450 w 10318750"/>
              <a:gd name="connsiteY1" fmla="*/ 0 h 6857999"/>
              <a:gd name="connsiteX2" fmla="*/ 10318750 w 10318750"/>
              <a:gd name="connsiteY2" fmla="*/ 6857999 h 6857999"/>
              <a:gd name="connsiteX3" fmla="*/ 4997450 w 10318750"/>
              <a:gd name="connsiteY3" fmla="*/ 6857999 h 6857999"/>
              <a:gd name="connsiteX4" fmla="*/ 0 w 103187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8750" h="6857999">
                <a:moveTo>
                  <a:pt x="0" y="0"/>
                </a:moveTo>
                <a:lnTo>
                  <a:pt x="4997450" y="0"/>
                </a:lnTo>
                <a:lnTo>
                  <a:pt x="10318750" y="6857999"/>
                </a:lnTo>
                <a:lnTo>
                  <a:pt x="499745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36" y="2915445"/>
            <a:ext cx="6984776" cy="2387600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lang="en-US" sz="6000">
                <a:solidFill>
                  <a:srgbClr val="2E2828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36" y="5330033"/>
            <a:ext cx="6984776" cy="906567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dirty="0">
                <a:solidFill>
                  <a:srgbClr val="8FADC7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84445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43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92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85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06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71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30F1-578B-474E-AF0D-3C5E506F959B}" type="datetimeFigureOut">
              <a:rPr lang="pt-BR" smtClean="0"/>
              <a:t>03/09/2022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10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49" r:id="rId3"/>
    <p:sldLayoutId id="2147483665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6" r:id="rId15"/>
    <p:sldLayoutId id="2147483667" r:id="rId16"/>
    <p:sldLayoutId id="21474836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mailto:jaimewo@gmail.com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385404"/>
            <a:ext cx="12192000" cy="1174065"/>
          </a:xfrm>
        </p:spPr>
        <p:txBody>
          <a:bodyPr>
            <a:normAutofit/>
          </a:bodyPr>
          <a:lstStyle/>
          <a:p>
            <a:pPr algn="ctr"/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Especialização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Inteligência</a:t>
            </a:r>
            <a:r>
              <a:rPr lang="en-US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Artificial </a:t>
            </a:r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Aplicada</a:t>
            </a:r>
            <a:endParaRPr lang="en-US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0002233" y="4961168"/>
            <a:ext cx="2091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Prof. Dr. Jaime Wojciechowski</a:t>
            </a:r>
          </a:p>
          <a:p>
            <a:r>
              <a:rPr lang="en-US" sz="1200" dirty="0">
                <a:hlinkClick r:id="rId3"/>
              </a:rPr>
              <a:t>jaimewo@ufpr.br</a:t>
            </a:r>
            <a:endParaRPr lang="en-US" sz="1200" dirty="0"/>
          </a:p>
        </p:txBody>
      </p:sp>
      <p:cxnSp>
        <p:nvCxnSpPr>
          <p:cNvPr id="32" name="Conector reto 31"/>
          <p:cNvCxnSpPr/>
          <p:nvPr/>
        </p:nvCxnSpPr>
        <p:spPr>
          <a:xfrm>
            <a:off x="9904194" y="4961168"/>
            <a:ext cx="0" cy="1296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ítulo 1"/>
          <p:cNvSpPr txBox="1">
            <a:spLocks/>
          </p:cNvSpPr>
          <p:nvPr/>
        </p:nvSpPr>
        <p:spPr>
          <a:xfrm>
            <a:off x="1" y="1795149"/>
            <a:ext cx="12191999" cy="12067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Aprendizado de Máquina</a:t>
            </a:r>
          </a:p>
          <a:p>
            <a:pPr algn="ctr"/>
            <a:r>
              <a:rPr lang="pt-B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 06 – </a:t>
            </a:r>
            <a:r>
              <a:rPr lang="pt-BR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</a:t>
            </a:r>
            <a:r>
              <a:rPr lang="pt-B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Forest </a:t>
            </a:r>
            <a:r>
              <a:rPr lang="pt-BR" sz="36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Práticas</a:t>
            </a:r>
            <a:endParaRPr lang="pt-BR" sz="36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4443" y="6478128"/>
            <a:ext cx="2252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©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Todos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direitos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reservados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ao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autor</a:t>
            </a:r>
            <a:r>
              <a:rPr lang="en-US" sz="1100" i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</a:p>
        </p:txBody>
      </p:sp>
      <p:pic>
        <p:nvPicPr>
          <p:cNvPr id="11" name="Picture 10" descr="Captura de Tela 2017-06-06 às 11.10.5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5530"/>
            <a:ext cx="12192000" cy="140126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" y="3091133"/>
            <a:ext cx="2256645" cy="135511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04" y="3091133"/>
            <a:ext cx="2300841" cy="17150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48" y="3116649"/>
            <a:ext cx="2257502" cy="94239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20" y="3091133"/>
            <a:ext cx="2307121" cy="160102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194" y="3112983"/>
            <a:ext cx="2287805" cy="11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9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10073946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Random</a:t>
            </a:r>
            <a:r>
              <a:rPr lang="pt-BR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1 – CLASSIFICAÇÃO - Câncer de Mama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matriz de </a:t>
            </a:r>
            <a:r>
              <a:rPr lang="pt-BR" b="1" dirty="0" err="1"/>
              <a:t>confusao</a:t>
            </a:r>
            <a:r>
              <a:rPr lang="pt-BR" b="1" dirty="0"/>
              <a:t> com todos os dados</a:t>
            </a:r>
          </a:p>
          <a:p>
            <a:r>
              <a:rPr lang="pt-BR" dirty="0" err="1"/>
              <a:t>predict.rf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rf</a:t>
            </a:r>
            <a:r>
              <a:rPr lang="pt-BR" dirty="0"/>
              <a:t>, teste)</a:t>
            </a:r>
          </a:p>
          <a:p>
            <a:r>
              <a:rPr lang="pt-BR" dirty="0" err="1"/>
              <a:t>confusionMatrix</a:t>
            </a:r>
            <a:r>
              <a:rPr lang="pt-BR" dirty="0"/>
              <a:t>(</a:t>
            </a:r>
            <a:r>
              <a:rPr lang="pt-BR" dirty="0" err="1"/>
              <a:t>predict.rf</a:t>
            </a:r>
            <a:r>
              <a:rPr lang="pt-BR" dirty="0"/>
              <a:t>, </a:t>
            </a:r>
            <a:r>
              <a:rPr lang="pt-BR" dirty="0" err="1"/>
              <a:t>as.factor</a:t>
            </a:r>
            <a:r>
              <a:rPr lang="pt-BR" dirty="0"/>
              <a:t>(</a:t>
            </a:r>
            <a:r>
              <a:rPr lang="pt-BR" dirty="0" err="1"/>
              <a:t>teste$Class</a:t>
            </a:r>
            <a:r>
              <a:rPr lang="pt-BR" dirty="0"/>
              <a:t>))</a:t>
            </a:r>
          </a:p>
        </p:txBody>
      </p:sp>
      <p:pic>
        <p:nvPicPr>
          <p:cNvPr id="5" name="Imagem 4" descr="Tabela&#10;&#10;Descrição gerada automaticamente com confiança baixa">
            <a:extLst>
              <a:ext uri="{FF2B5EF4-FFF2-40B4-BE49-F238E27FC236}">
                <a16:creationId xmlns:a16="http://schemas.microsoft.com/office/drawing/2014/main" id="{7BFBC4C5-9BD0-81C3-E0C6-5CB42FC85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2961883"/>
            <a:ext cx="3136900" cy="17399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EC440C06-5015-7549-817B-53C29B958DD7}"/>
              </a:ext>
            </a:extLst>
          </p:cNvPr>
          <p:cNvSpPr/>
          <p:nvPr/>
        </p:nvSpPr>
        <p:spPr>
          <a:xfrm>
            <a:off x="1730075" y="4396471"/>
            <a:ext cx="2747202" cy="366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61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10073946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Random</a:t>
            </a:r>
            <a:r>
              <a:rPr lang="pt-BR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1 – CLASSIFICAÇÃO - Câncer de Mama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#### Vários </a:t>
            </a:r>
            <a:r>
              <a:rPr lang="pt-BR" b="1" dirty="0" err="1"/>
              <a:t>mtry</a:t>
            </a:r>
            <a:endParaRPr lang="pt-BR" b="1" dirty="0"/>
          </a:p>
          <a:p>
            <a:r>
              <a:rPr lang="pt-BR" dirty="0" err="1"/>
              <a:t>tuneGrid</a:t>
            </a:r>
            <a:r>
              <a:rPr lang="pt-BR" dirty="0"/>
              <a:t> = </a:t>
            </a:r>
            <a:r>
              <a:rPr lang="pt-BR" dirty="0" err="1"/>
              <a:t>expand.grid</a:t>
            </a:r>
            <a:r>
              <a:rPr lang="pt-BR" dirty="0"/>
              <a:t>(</a:t>
            </a:r>
            <a:r>
              <a:rPr lang="pt-BR" dirty="0" err="1"/>
              <a:t>mtry</a:t>
            </a:r>
            <a:r>
              <a:rPr lang="pt-BR" dirty="0"/>
              <a:t>=</a:t>
            </a:r>
            <a:r>
              <a:rPr lang="pt-BR" dirty="0" err="1"/>
              <a:t>c</a:t>
            </a:r>
            <a:r>
              <a:rPr lang="pt-BR" dirty="0"/>
              <a:t>(2, 5, 7, 9))</a:t>
            </a:r>
          </a:p>
          <a:p>
            <a:endParaRPr lang="pt-BR" dirty="0"/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</a:p>
          <a:p>
            <a:r>
              <a:rPr lang="pt-BR" dirty="0" err="1"/>
              <a:t>rf</a:t>
            </a:r>
            <a:r>
              <a:rPr lang="pt-BR" dirty="0"/>
              <a:t> &lt;- </a:t>
            </a:r>
            <a:r>
              <a:rPr lang="pt-BR" dirty="0" err="1"/>
              <a:t>train</a:t>
            </a:r>
            <a:r>
              <a:rPr lang="pt-BR" dirty="0"/>
              <a:t>(</a:t>
            </a:r>
            <a:r>
              <a:rPr lang="pt-BR" dirty="0" err="1"/>
              <a:t>Class</a:t>
            </a:r>
            <a:r>
              <a:rPr lang="pt-BR" dirty="0"/>
              <a:t>~., data=treino, </a:t>
            </a:r>
            <a:r>
              <a:rPr lang="pt-BR" dirty="0" err="1"/>
              <a:t>method</a:t>
            </a:r>
            <a:r>
              <a:rPr lang="pt-BR" dirty="0"/>
              <a:t>="</a:t>
            </a:r>
            <a:r>
              <a:rPr lang="pt-BR" dirty="0" err="1"/>
              <a:t>rf</a:t>
            </a:r>
            <a:r>
              <a:rPr lang="pt-BR" dirty="0"/>
              <a:t>", </a:t>
            </a:r>
            <a:r>
              <a:rPr lang="pt-BR" dirty="0" err="1"/>
              <a:t>trControl</a:t>
            </a:r>
            <a:r>
              <a:rPr lang="pt-BR" dirty="0"/>
              <a:t>=</a:t>
            </a:r>
            <a:r>
              <a:rPr lang="pt-BR" dirty="0" err="1"/>
              <a:t>ctrl</a:t>
            </a:r>
            <a:r>
              <a:rPr lang="pt-BR" dirty="0"/>
              <a:t>, </a:t>
            </a:r>
            <a:r>
              <a:rPr lang="pt-BR" b="1" dirty="0" err="1">
                <a:solidFill>
                  <a:srgbClr val="FF0000"/>
                </a:solidFill>
              </a:rPr>
              <a:t>tuneGrid</a:t>
            </a:r>
            <a:r>
              <a:rPr lang="pt-BR" b="1" dirty="0">
                <a:solidFill>
                  <a:srgbClr val="FF0000"/>
                </a:solidFill>
              </a:rPr>
              <a:t>=</a:t>
            </a:r>
            <a:r>
              <a:rPr lang="pt-BR" b="1" dirty="0" err="1">
                <a:solidFill>
                  <a:srgbClr val="FF0000"/>
                </a:solidFill>
              </a:rPr>
              <a:t>tuneGrid</a:t>
            </a:r>
            <a:r>
              <a:rPr lang="pt-BR" dirty="0"/>
              <a:t>)</a:t>
            </a:r>
          </a:p>
          <a:p>
            <a:r>
              <a:rPr lang="pt-BR" dirty="0" err="1"/>
              <a:t>rf</a:t>
            </a:r>
            <a:endParaRPr lang="pt-BR" dirty="0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CBBF68C4-38D8-58A1-08D2-754EF6BA1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3785143"/>
            <a:ext cx="6527800" cy="18034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EC440C06-5015-7549-817B-53C29B958DD7}"/>
              </a:ext>
            </a:extLst>
          </p:cNvPr>
          <p:cNvSpPr/>
          <p:nvPr/>
        </p:nvSpPr>
        <p:spPr>
          <a:xfrm>
            <a:off x="4292393" y="5283231"/>
            <a:ext cx="1011127" cy="366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4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10073946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Random</a:t>
            </a:r>
            <a:r>
              <a:rPr lang="pt-BR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1 – CLASSIFICAÇÃO - Câncer de Mama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matriz de </a:t>
            </a:r>
            <a:r>
              <a:rPr lang="pt-BR" b="1" dirty="0" err="1"/>
              <a:t>confusao</a:t>
            </a:r>
            <a:r>
              <a:rPr lang="pt-BR" b="1" dirty="0"/>
              <a:t> com todos os dados</a:t>
            </a:r>
          </a:p>
          <a:p>
            <a:r>
              <a:rPr lang="pt-BR" dirty="0" err="1"/>
              <a:t>predict.rf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rf</a:t>
            </a:r>
            <a:r>
              <a:rPr lang="pt-BR" dirty="0"/>
              <a:t>, teste)</a:t>
            </a:r>
          </a:p>
          <a:p>
            <a:r>
              <a:rPr lang="pt-BR" dirty="0" err="1"/>
              <a:t>confusionMatrix</a:t>
            </a:r>
            <a:r>
              <a:rPr lang="pt-BR" dirty="0"/>
              <a:t>(</a:t>
            </a:r>
            <a:r>
              <a:rPr lang="pt-BR" dirty="0" err="1"/>
              <a:t>predict.rf</a:t>
            </a:r>
            <a:r>
              <a:rPr lang="pt-BR" dirty="0"/>
              <a:t>, </a:t>
            </a:r>
            <a:r>
              <a:rPr lang="pt-BR" dirty="0" err="1"/>
              <a:t>as.factor</a:t>
            </a:r>
            <a:r>
              <a:rPr lang="pt-BR" dirty="0"/>
              <a:t>(</a:t>
            </a:r>
            <a:r>
              <a:rPr lang="pt-BR" dirty="0" err="1"/>
              <a:t>teste$Class</a:t>
            </a:r>
            <a:r>
              <a:rPr lang="pt-BR" dirty="0"/>
              <a:t>))</a:t>
            </a:r>
          </a:p>
        </p:txBody>
      </p:sp>
      <p:pic>
        <p:nvPicPr>
          <p:cNvPr id="4" name="Imagem 3" descr="Uma imagem contendo Tabela&#10;&#10;Descrição gerada automaticamente">
            <a:extLst>
              <a:ext uri="{FF2B5EF4-FFF2-40B4-BE49-F238E27FC236}">
                <a16:creationId xmlns:a16="http://schemas.microsoft.com/office/drawing/2014/main" id="{2653D8A3-A2AB-5972-1165-AEA1F0B7F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3248934"/>
            <a:ext cx="3098800" cy="17272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EC440C06-5015-7549-817B-53C29B958DD7}"/>
              </a:ext>
            </a:extLst>
          </p:cNvPr>
          <p:cNvSpPr/>
          <p:nvPr/>
        </p:nvSpPr>
        <p:spPr>
          <a:xfrm>
            <a:off x="1621598" y="4670822"/>
            <a:ext cx="2747202" cy="366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36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Random</a:t>
            </a:r>
            <a:r>
              <a:rPr lang="pt-BR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1 – CLASSIFICAÇÃO - Câncer de Mama</a:t>
            </a:r>
            <a:endParaRPr lang="pt-BR" altLang="pt-BR" sz="2800" b="1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PREDIÇÕES DE NOVOS CASOS</a:t>
            </a:r>
          </a:p>
          <a:p>
            <a:r>
              <a:rPr lang="pt-BR" dirty="0" err="1"/>
              <a:t>dados_novos_casos</a:t>
            </a:r>
            <a:r>
              <a:rPr lang="pt-BR" dirty="0"/>
              <a:t> &lt;- </a:t>
            </a:r>
            <a:r>
              <a:rPr lang="pt-BR" dirty="0" err="1"/>
              <a:t>read.csv</a:t>
            </a:r>
            <a:r>
              <a:rPr lang="pt-BR" dirty="0"/>
              <a:t>("Material 06 - 2 - </a:t>
            </a:r>
            <a:r>
              <a:rPr lang="pt-BR" dirty="0" err="1"/>
              <a:t>Cancer</a:t>
            </a:r>
            <a:r>
              <a:rPr lang="pt-BR" dirty="0"/>
              <a:t> de Mama - Dados - </a:t>
            </a:r>
            <a:r>
              <a:rPr lang="pt-BR" dirty="0" err="1"/>
              <a:t>R</a:t>
            </a:r>
            <a:r>
              <a:rPr lang="pt-BR" dirty="0"/>
              <a:t> - Novos </a:t>
            </a:r>
            <a:r>
              <a:rPr lang="pt-BR" dirty="0" err="1"/>
              <a:t>Casos.csv</a:t>
            </a:r>
            <a:r>
              <a:rPr lang="pt-BR" dirty="0"/>
              <a:t>")</a:t>
            </a:r>
          </a:p>
          <a:p>
            <a:r>
              <a:rPr lang="pt-BR" dirty="0" err="1"/>
              <a:t>dados_novos_casos$Id</a:t>
            </a:r>
            <a:r>
              <a:rPr lang="pt-BR" dirty="0"/>
              <a:t> &lt;- NULL</a:t>
            </a:r>
          </a:p>
          <a:p>
            <a:r>
              <a:rPr lang="pt-BR" dirty="0" err="1"/>
              <a:t>View</a:t>
            </a:r>
            <a:r>
              <a:rPr lang="pt-BR" dirty="0"/>
              <a:t>(</a:t>
            </a:r>
            <a:r>
              <a:rPr lang="pt-BR" dirty="0" err="1"/>
              <a:t>dados_novos_casos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predict.rf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rf</a:t>
            </a:r>
            <a:r>
              <a:rPr lang="pt-BR" dirty="0"/>
              <a:t>, </a:t>
            </a:r>
            <a:r>
              <a:rPr lang="pt-BR" dirty="0" err="1"/>
              <a:t>dados_novos_casos</a:t>
            </a:r>
            <a:r>
              <a:rPr lang="pt-BR" dirty="0"/>
              <a:t>)</a:t>
            </a:r>
          </a:p>
          <a:p>
            <a:r>
              <a:rPr lang="pt-BR" dirty="0" err="1"/>
              <a:t>dados_novos_casos$Class</a:t>
            </a:r>
            <a:r>
              <a:rPr lang="pt-BR" dirty="0"/>
              <a:t> &lt;- NULL</a:t>
            </a:r>
          </a:p>
          <a:p>
            <a:r>
              <a:rPr lang="pt-BR" dirty="0"/>
              <a:t>resultado &lt;- </a:t>
            </a:r>
            <a:r>
              <a:rPr lang="pt-BR" dirty="0" err="1"/>
              <a:t>cbind</a:t>
            </a:r>
            <a:r>
              <a:rPr lang="pt-BR" dirty="0"/>
              <a:t>(</a:t>
            </a:r>
            <a:r>
              <a:rPr lang="pt-BR" dirty="0" err="1"/>
              <a:t>dados_novos_casos</a:t>
            </a:r>
            <a:r>
              <a:rPr lang="pt-BR" dirty="0"/>
              <a:t>, </a:t>
            </a:r>
            <a:r>
              <a:rPr lang="pt-BR" dirty="0" err="1"/>
              <a:t>predict.rf</a:t>
            </a:r>
            <a:r>
              <a:rPr lang="pt-BR" dirty="0"/>
              <a:t>)</a:t>
            </a:r>
          </a:p>
          <a:p>
            <a:r>
              <a:rPr lang="pt-BR" dirty="0" err="1"/>
              <a:t>View</a:t>
            </a:r>
            <a:r>
              <a:rPr lang="pt-BR" dirty="0"/>
              <a:t>(resultado)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1078A5-4A22-3248-B701-5F0C37D0D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0" y="3023817"/>
            <a:ext cx="8820150" cy="900934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751FEB9C-F0FF-094F-B0EE-512CA7699C48}"/>
              </a:ext>
            </a:extLst>
          </p:cNvPr>
          <p:cNvSpPr/>
          <p:nvPr/>
        </p:nvSpPr>
        <p:spPr>
          <a:xfrm>
            <a:off x="8996252" y="2973507"/>
            <a:ext cx="669658" cy="962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BE7F2A-E1AA-6C66-BE09-21057E51FA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0" y="5259824"/>
            <a:ext cx="8990955" cy="900934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481E92EB-8748-554A-A1C7-44E2A5B3CCE6}"/>
              </a:ext>
            </a:extLst>
          </p:cNvPr>
          <p:cNvSpPr/>
          <p:nvPr/>
        </p:nvSpPr>
        <p:spPr>
          <a:xfrm>
            <a:off x="8937615" y="5200321"/>
            <a:ext cx="899100" cy="11287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21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10073946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Random</a:t>
            </a:r>
            <a:r>
              <a:rPr lang="pt-BR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2 – REGRESSÃO – Volume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Pacotes necessários:</a:t>
            </a:r>
          </a:p>
          <a:p>
            <a:r>
              <a:rPr lang="pt-BR" dirty="0" err="1"/>
              <a:t>install.packages</a:t>
            </a:r>
            <a:r>
              <a:rPr lang="pt-BR" dirty="0"/>
              <a:t>("e1071") </a:t>
            </a:r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kernlab</a:t>
            </a:r>
            <a:r>
              <a:rPr lang="pt-BR" dirty="0"/>
              <a:t>")</a:t>
            </a:r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randomForest</a:t>
            </a:r>
            <a:r>
              <a:rPr lang="pt-BR" dirty="0"/>
              <a:t>") </a:t>
            </a:r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caret</a:t>
            </a:r>
            <a:r>
              <a:rPr lang="pt-BR" dirty="0"/>
              <a:t>")</a:t>
            </a:r>
          </a:p>
          <a:p>
            <a:r>
              <a:rPr lang="pt-BR" dirty="0" err="1"/>
              <a:t>library</a:t>
            </a:r>
            <a:r>
              <a:rPr lang="pt-BR" dirty="0"/>
              <a:t>("</a:t>
            </a:r>
            <a:r>
              <a:rPr lang="pt-BR" dirty="0" err="1"/>
              <a:t>caret</a:t>
            </a:r>
            <a:r>
              <a:rPr lang="pt-BR" dirty="0"/>
              <a:t>")</a:t>
            </a:r>
          </a:p>
          <a:p>
            <a:endParaRPr lang="pt-BR" dirty="0"/>
          </a:p>
          <a:p>
            <a:r>
              <a:rPr lang="pt-BR" b="1" dirty="0"/>
              <a:t>### Leitura dos dados</a:t>
            </a:r>
          </a:p>
          <a:p>
            <a:r>
              <a:rPr lang="pt-BR" dirty="0" err="1"/>
              <a:t>setwd</a:t>
            </a:r>
            <a:r>
              <a:rPr lang="pt-BR" dirty="0"/>
              <a:t>("/</a:t>
            </a:r>
            <a:r>
              <a:rPr lang="pt-BR" dirty="0" err="1"/>
              <a:t>Users</a:t>
            </a:r>
            <a:r>
              <a:rPr lang="pt-BR" dirty="0"/>
              <a:t>/</a:t>
            </a:r>
            <a:r>
              <a:rPr lang="pt-BR" dirty="0" err="1"/>
              <a:t>jaimewojciechowski</a:t>
            </a:r>
            <a:r>
              <a:rPr lang="pt-BR" dirty="0"/>
              <a:t>/Dropbox/Jaime/AA-UFPR/EspecializacaoIAA2022/Material 06 - </a:t>
            </a:r>
            <a:r>
              <a:rPr lang="pt-BR" dirty="0" err="1"/>
              <a:t>Random</a:t>
            </a:r>
            <a:r>
              <a:rPr lang="pt-BR" dirty="0"/>
              <a:t> Forest/Material 06 - 2 - </a:t>
            </a:r>
            <a:r>
              <a:rPr lang="pt-BR" dirty="0" err="1"/>
              <a:t>Random</a:t>
            </a:r>
            <a:r>
              <a:rPr lang="pt-BR" dirty="0"/>
              <a:t> Forest - Praticas/Material 06 - 3 – Estimativa de Volume")</a:t>
            </a:r>
          </a:p>
          <a:p>
            <a:r>
              <a:rPr lang="pt-BR" dirty="0"/>
              <a:t>dados &lt;- </a:t>
            </a:r>
            <a:r>
              <a:rPr lang="pt-BR" dirty="0" err="1"/>
              <a:t>read.csv</a:t>
            </a:r>
            <a:r>
              <a:rPr lang="pt-BR" dirty="0"/>
              <a:t>("Material 06 - 3 - Estimativa de Volume - </a:t>
            </a:r>
            <a:r>
              <a:rPr lang="pt-BR" dirty="0" err="1"/>
              <a:t>Dados.csv</a:t>
            </a:r>
            <a:r>
              <a:rPr lang="pt-BR" dirty="0"/>
              <a:t>")</a:t>
            </a:r>
          </a:p>
          <a:p>
            <a:r>
              <a:rPr lang="pt-BR" dirty="0" err="1"/>
              <a:t>View</a:t>
            </a:r>
            <a:r>
              <a:rPr lang="pt-BR" dirty="0"/>
              <a:t>(dados)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842926-3747-7247-8D2C-D7DB6A141E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488" y="2560320"/>
            <a:ext cx="5689600" cy="1498600"/>
          </a:xfrm>
          <a:prstGeom prst="rect">
            <a:avLst/>
          </a:prstGeom>
        </p:spPr>
      </p:pic>
      <p:sp>
        <p:nvSpPr>
          <p:cNvPr id="14" name="CaixaDeTexto 2"/>
          <p:cNvSpPr txBox="1"/>
          <p:nvPr/>
        </p:nvSpPr>
        <p:spPr>
          <a:xfrm>
            <a:off x="634062" y="6404254"/>
            <a:ext cx="109526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 err="1"/>
              <a:t>setwd</a:t>
            </a:r>
            <a:r>
              <a:rPr lang="pt-BR" sz="1100" dirty="0"/>
              <a:t>("D:\\Dropbox\\Jaime\\AA-UFPR\\EspecializacaoIAA2022\\Material 06 - </a:t>
            </a:r>
            <a:r>
              <a:rPr lang="pt-BR" sz="1100" dirty="0" err="1"/>
              <a:t>Random</a:t>
            </a:r>
            <a:r>
              <a:rPr lang="pt-BR" sz="1100" dirty="0"/>
              <a:t> Forest\\Material 06 - 2 - </a:t>
            </a:r>
            <a:r>
              <a:rPr lang="pt-BR" sz="1100" dirty="0" err="1"/>
              <a:t>Random</a:t>
            </a:r>
            <a:r>
              <a:rPr lang="pt-BR" sz="1100" dirty="0"/>
              <a:t> Forest - Praticas\\Material 06 - 3 – Estimativa de Volume")</a:t>
            </a:r>
          </a:p>
        </p:txBody>
      </p:sp>
    </p:spTree>
    <p:extLst>
      <p:ext uri="{BB962C8B-B14F-4D97-AF65-F5344CB8AC3E}">
        <p14:creationId xmlns:p14="http://schemas.microsoft.com/office/powerpoint/2010/main" val="544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10073946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Random</a:t>
            </a:r>
            <a:r>
              <a:rPr lang="pt-BR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2 – REGRESSÃO – Volume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</a:t>
            </a:r>
            <a:r>
              <a:rPr lang="pt-BR" dirty="0"/>
              <a:t> </a:t>
            </a:r>
            <a:r>
              <a:rPr lang="pt-BR" b="1" dirty="0"/>
              <a:t>Criar bases de Treino e Teste</a:t>
            </a:r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</a:p>
          <a:p>
            <a:r>
              <a:rPr lang="pt-BR" dirty="0" err="1"/>
              <a:t>indices</a:t>
            </a:r>
            <a:r>
              <a:rPr lang="pt-BR" dirty="0"/>
              <a:t> &lt;- </a:t>
            </a:r>
            <a:r>
              <a:rPr lang="pt-BR" dirty="0" err="1"/>
              <a:t>createDataPartition</a:t>
            </a:r>
            <a:r>
              <a:rPr lang="pt-BR" dirty="0"/>
              <a:t>(</a:t>
            </a:r>
            <a:r>
              <a:rPr lang="pt-BR" dirty="0" err="1"/>
              <a:t>dados$Volume</a:t>
            </a:r>
            <a:r>
              <a:rPr lang="pt-BR" dirty="0"/>
              <a:t>, </a:t>
            </a:r>
            <a:r>
              <a:rPr lang="pt-BR" dirty="0" err="1"/>
              <a:t>p</a:t>
            </a:r>
            <a:r>
              <a:rPr lang="pt-BR" dirty="0"/>
              <a:t>=0.80,list=FALSE)</a:t>
            </a:r>
          </a:p>
          <a:p>
            <a:r>
              <a:rPr lang="pt-BR" dirty="0"/>
              <a:t>treino &lt;- dados[</a:t>
            </a:r>
            <a:r>
              <a:rPr lang="pt-BR" dirty="0" err="1"/>
              <a:t>indices</a:t>
            </a:r>
            <a:r>
              <a:rPr lang="pt-BR" dirty="0"/>
              <a:t>,] </a:t>
            </a:r>
          </a:p>
          <a:p>
            <a:r>
              <a:rPr lang="pt-BR" dirty="0"/>
              <a:t>teste &lt;- dados[-</a:t>
            </a:r>
            <a:r>
              <a:rPr lang="pt-BR" dirty="0" err="1"/>
              <a:t>indices</a:t>
            </a:r>
            <a:r>
              <a:rPr lang="pt-BR" dirty="0"/>
              <a:t>,]</a:t>
            </a:r>
          </a:p>
          <a:p>
            <a:endParaRPr lang="pt-BR" dirty="0"/>
          </a:p>
          <a:p>
            <a:r>
              <a:rPr lang="pt-BR" b="1" dirty="0"/>
              <a:t>### Treinar Randon Forest com a base de Treino </a:t>
            </a:r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  <a:endParaRPr lang="pt-BR" b="1" dirty="0"/>
          </a:p>
          <a:p>
            <a:r>
              <a:rPr lang="pt-BR" dirty="0" err="1"/>
              <a:t>rf</a:t>
            </a:r>
            <a:r>
              <a:rPr lang="pt-BR" dirty="0"/>
              <a:t> &lt;- </a:t>
            </a:r>
            <a:r>
              <a:rPr lang="pt-BR" dirty="0" err="1"/>
              <a:t>train</a:t>
            </a:r>
            <a:r>
              <a:rPr lang="pt-BR" dirty="0"/>
              <a:t>(Volume~., data=treino, </a:t>
            </a:r>
            <a:r>
              <a:rPr lang="pt-BR" dirty="0" err="1"/>
              <a:t>method</a:t>
            </a:r>
            <a:r>
              <a:rPr lang="pt-BR" dirty="0"/>
              <a:t>="</a:t>
            </a:r>
            <a:r>
              <a:rPr lang="pt-BR" dirty="0" err="1"/>
              <a:t>rf</a:t>
            </a:r>
            <a:r>
              <a:rPr lang="pt-BR" dirty="0"/>
              <a:t>")</a:t>
            </a:r>
          </a:p>
          <a:p>
            <a:r>
              <a:rPr lang="pt-BR" dirty="0" err="1"/>
              <a:t>rf</a:t>
            </a:r>
            <a:endParaRPr lang="pt-BR" dirty="0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04EB43EA-5588-2FA1-334E-F89ADB494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0" y="4852214"/>
            <a:ext cx="6223000" cy="15748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EC440C06-5015-7549-817B-53C29B958DD7}"/>
              </a:ext>
            </a:extLst>
          </p:cNvPr>
          <p:cNvSpPr/>
          <p:nvPr/>
        </p:nvSpPr>
        <p:spPr>
          <a:xfrm>
            <a:off x="4376075" y="6219053"/>
            <a:ext cx="1045402" cy="2284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27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10073946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Random</a:t>
            </a:r>
            <a:r>
              <a:rPr lang="pt-BR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2 – REGRESSÃO – Volume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6. Aplicar modelos treinados na base de Teste</a:t>
            </a:r>
          </a:p>
          <a:p>
            <a:r>
              <a:rPr lang="pt-BR" dirty="0" err="1"/>
              <a:t>predicoes.rf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rf</a:t>
            </a:r>
            <a:r>
              <a:rPr lang="pt-BR" dirty="0"/>
              <a:t>, teste)</a:t>
            </a:r>
          </a:p>
          <a:p>
            <a:endParaRPr lang="pt-BR" dirty="0"/>
          </a:p>
          <a:p>
            <a:r>
              <a:rPr lang="pt-BR" b="1" dirty="0"/>
              <a:t>### Calcular as métricas</a:t>
            </a:r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Metrics</a:t>
            </a:r>
            <a:r>
              <a:rPr lang="pt-BR" dirty="0"/>
              <a:t>")</a:t>
            </a:r>
          </a:p>
          <a:p>
            <a:r>
              <a:rPr lang="pt-BR" dirty="0" err="1"/>
              <a:t>library</a:t>
            </a:r>
            <a:r>
              <a:rPr lang="pt-BR" dirty="0"/>
              <a:t>(</a:t>
            </a:r>
            <a:r>
              <a:rPr lang="pt-BR" dirty="0" err="1"/>
              <a:t>Metrics</a:t>
            </a:r>
            <a:r>
              <a:rPr lang="pt-BR" dirty="0"/>
              <a:t>)</a:t>
            </a:r>
            <a:endParaRPr lang="pt-BR" b="1" dirty="0"/>
          </a:p>
          <a:p>
            <a:r>
              <a:rPr lang="pt-BR" dirty="0" err="1"/>
              <a:t>rmse</a:t>
            </a:r>
            <a:r>
              <a:rPr lang="pt-BR" dirty="0"/>
              <a:t>(</a:t>
            </a:r>
            <a:r>
              <a:rPr lang="pt-BR" dirty="0" err="1"/>
              <a:t>teste$Volume</a:t>
            </a:r>
            <a:r>
              <a:rPr lang="pt-BR" dirty="0"/>
              <a:t>, </a:t>
            </a:r>
            <a:r>
              <a:rPr lang="pt-BR" dirty="0" err="1"/>
              <a:t>predicoes.rf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r2 &lt;- </a:t>
            </a:r>
            <a:r>
              <a:rPr lang="pt-BR" dirty="0" err="1"/>
              <a:t>function</a:t>
            </a:r>
            <a:r>
              <a:rPr lang="pt-BR" dirty="0"/>
              <a:t>(predito, observado) {</a:t>
            </a:r>
          </a:p>
          <a:p>
            <a:r>
              <a:rPr lang="pt-BR" dirty="0"/>
              <a:t>	</a:t>
            </a:r>
            <a:r>
              <a:rPr lang="pt-BR" dirty="0" err="1"/>
              <a:t>return</a:t>
            </a:r>
            <a:r>
              <a:rPr lang="pt-BR" dirty="0"/>
              <a:t>(1 - (sum((predito-observado)^2) / sum((observado-</a:t>
            </a:r>
            <a:r>
              <a:rPr lang="pt-BR" dirty="0" err="1"/>
              <a:t>mean</a:t>
            </a:r>
            <a:r>
              <a:rPr lang="pt-BR" dirty="0"/>
              <a:t>(observado))^2)))</a:t>
            </a:r>
          </a:p>
          <a:p>
            <a:r>
              <a:rPr lang="pt-BR" dirty="0"/>
              <a:t>}</a:t>
            </a:r>
          </a:p>
          <a:p>
            <a:r>
              <a:rPr lang="pt-BR" dirty="0"/>
              <a:t>r2(</a:t>
            </a:r>
            <a:r>
              <a:rPr lang="pt-BR" dirty="0" err="1"/>
              <a:t>predicoes.rf,teste$Volume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01DFA3-103A-9C30-10CF-4F098FD5E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40" y="3893448"/>
            <a:ext cx="1244600" cy="2667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DB18DFD-BE16-F2CB-FB68-F162BBA19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0" y="5581650"/>
            <a:ext cx="13843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6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10073946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Random</a:t>
            </a:r>
            <a:r>
              <a:rPr lang="pt-BR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2 – REGRESSÃO – Volume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#### Cross-</a:t>
            </a:r>
            <a:r>
              <a:rPr lang="pt-BR" b="1" dirty="0" err="1"/>
              <a:t>validation</a:t>
            </a:r>
            <a:r>
              <a:rPr lang="pt-BR" b="1" dirty="0"/>
              <a:t> RF</a:t>
            </a:r>
          </a:p>
          <a:p>
            <a:r>
              <a:rPr lang="pt-BR" dirty="0" err="1"/>
              <a:t>ctrl</a:t>
            </a:r>
            <a:r>
              <a:rPr lang="pt-BR" dirty="0"/>
              <a:t> &lt;- </a:t>
            </a:r>
            <a:r>
              <a:rPr lang="pt-BR" dirty="0" err="1"/>
              <a:t>trainControl</a:t>
            </a:r>
            <a:r>
              <a:rPr lang="pt-BR" dirty="0"/>
              <a:t>(</a:t>
            </a:r>
            <a:r>
              <a:rPr lang="pt-BR" dirty="0" err="1"/>
              <a:t>method</a:t>
            </a:r>
            <a:r>
              <a:rPr lang="pt-BR" dirty="0"/>
              <a:t> = "</a:t>
            </a:r>
            <a:r>
              <a:rPr lang="pt-BR" dirty="0" err="1"/>
              <a:t>cv</a:t>
            </a:r>
            <a:r>
              <a:rPr lang="pt-BR" dirty="0"/>
              <a:t>", </a:t>
            </a:r>
            <a:r>
              <a:rPr lang="pt-BR" dirty="0" err="1"/>
              <a:t>number</a:t>
            </a:r>
            <a:r>
              <a:rPr lang="pt-BR" dirty="0"/>
              <a:t> = 10)</a:t>
            </a:r>
          </a:p>
          <a:p>
            <a:endParaRPr lang="pt-BR" dirty="0"/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</a:p>
          <a:p>
            <a:r>
              <a:rPr lang="pt-BR" dirty="0" err="1"/>
              <a:t>rf</a:t>
            </a:r>
            <a:r>
              <a:rPr lang="pt-BR" dirty="0"/>
              <a:t> &lt;- </a:t>
            </a:r>
            <a:r>
              <a:rPr lang="pt-BR" dirty="0" err="1"/>
              <a:t>train</a:t>
            </a:r>
            <a:r>
              <a:rPr lang="pt-BR" dirty="0"/>
              <a:t>(Volume~., data=treino, </a:t>
            </a:r>
            <a:r>
              <a:rPr lang="pt-BR" dirty="0" err="1"/>
              <a:t>method</a:t>
            </a:r>
            <a:r>
              <a:rPr lang="pt-BR" dirty="0"/>
              <a:t>="</a:t>
            </a:r>
            <a:r>
              <a:rPr lang="pt-BR" dirty="0" err="1"/>
              <a:t>rf</a:t>
            </a:r>
            <a:r>
              <a:rPr lang="pt-BR" dirty="0"/>
              <a:t>", </a:t>
            </a:r>
            <a:r>
              <a:rPr lang="pt-BR" dirty="0" err="1"/>
              <a:t>trControl</a:t>
            </a:r>
            <a:r>
              <a:rPr lang="pt-BR" dirty="0"/>
              <a:t>=</a:t>
            </a:r>
            <a:r>
              <a:rPr lang="pt-BR" dirty="0" err="1"/>
              <a:t>ctrl</a:t>
            </a:r>
            <a:r>
              <a:rPr lang="pt-BR" dirty="0"/>
              <a:t>)</a:t>
            </a:r>
          </a:p>
          <a:p>
            <a:r>
              <a:rPr lang="pt-BR" dirty="0" err="1"/>
              <a:t>rf</a:t>
            </a:r>
            <a:endParaRPr lang="pt-BR" dirty="0"/>
          </a:p>
          <a:p>
            <a:r>
              <a:rPr lang="pt-BR" dirty="0" err="1"/>
              <a:t>predicoes.rf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rf</a:t>
            </a:r>
            <a:r>
              <a:rPr lang="pt-BR" dirty="0"/>
              <a:t>, teste)</a:t>
            </a:r>
          </a:p>
          <a:p>
            <a:endParaRPr lang="pt-BR" dirty="0"/>
          </a:p>
          <a:p>
            <a:r>
              <a:rPr lang="pt-BR" b="1" dirty="0"/>
              <a:t>### Calcular as métricas</a:t>
            </a:r>
          </a:p>
          <a:p>
            <a:r>
              <a:rPr lang="pt-BR" dirty="0" err="1"/>
              <a:t>rmse</a:t>
            </a:r>
            <a:r>
              <a:rPr lang="pt-BR" dirty="0"/>
              <a:t>(</a:t>
            </a:r>
            <a:r>
              <a:rPr lang="pt-BR" dirty="0" err="1"/>
              <a:t>teste$Volume</a:t>
            </a:r>
            <a:r>
              <a:rPr lang="pt-BR" dirty="0"/>
              <a:t>, </a:t>
            </a:r>
            <a:r>
              <a:rPr lang="pt-BR" dirty="0" err="1"/>
              <a:t>predicoes.rf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r2 &lt;- </a:t>
            </a:r>
            <a:r>
              <a:rPr lang="pt-BR" dirty="0" err="1"/>
              <a:t>function</a:t>
            </a:r>
            <a:r>
              <a:rPr lang="pt-BR" dirty="0"/>
              <a:t>(predito, observado) {</a:t>
            </a:r>
          </a:p>
          <a:p>
            <a:r>
              <a:rPr lang="pt-BR" dirty="0"/>
              <a:t>	</a:t>
            </a:r>
            <a:r>
              <a:rPr lang="pt-BR" dirty="0" err="1"/>
              <a:t>return</a:t>
            </a:r>
            <a:r>
              <a:rPr lang="pt-BR" dirty="0"/>
              <a:t>(1 - (sum((predito-observado)^2) / sum((observado-</a:t>
            </a:r>
            <a:r>
              <a:rPr lang="pt-BR" dirty="0" err="1"/>
              <a:t>mean</a:t>
            </a:r>
            <a:r>
              <a:rPr lang="pt-BR" dirty="0"/>
              <a:t>(observado))^2)))</a:t>
            </a:r>
          </a:p>
          <a:p>
            <a:r>
              <a:rPr lang="pt-BR" dirty="0"/>
              <a:t>}</a:t>
            </a:r>
          </a:p>
          <a:p>
            <a:r>
              <a:rPr lang="pt-BR" dirty="0"/>
              <a:t>r2(</a:t>
            </a:r>
            <a:r>
              <a:rPr lang="pt-BR" dirty="0" err="1"/>
              <a:t>predicoes.rf</a:t>
            </a:r>
            <a:r>
              <a:rPr lang="pt-BR" dirty="0"/>
              <a:t> ,</a:t>
            </a:r>
            <a:r>
              <a:rPr lang="pt-BR" dirty="0" err="1"/>
              <a:t>teste$Volume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CD49B2C-CEDD-CB45-8F53-B2F4D0780BE3}"/>
              </a:ext>
            </a:extLst>
          </p:cNvPr>
          <p:cNvSpPr txBox="1"/>
          <p:nvPr/>
        </p:nvSpPr>
        <p:spPr>
          <a:xfrm>
            <a:off x="4983480" y="5729645"/>
            <a:ext cx="3188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Análise – R2:</a:t>
            </a:r>
          </a:p>
          <a:p>
            <a:r>
              <a:rPr lang="pt-BR" b="1" dirty="0" err="1">
                <a:solidFill>
                  <a:srgbClr val="FF0000"/>
                </a:solidFill>
              </a:rPr>
              <a:t>Hold</a:t>
            </a:r>
            <a:r>
              <a:rPr lang="pt-BR" b="1" dirty="0">
                <a:solidFill>
                  <a:srgbClr val="FF0000"/>
                </a:solidFill>
              </a:rPr>
              <a:t>-out – 0,9854</a:t>
            </a:r>
          </a:p>
          <a:p>
            <a:r>
              <a:rPr lang="pt-BR" b="1" dirty="0">
                <a:solidFill>
                  <a:srgbClr val="FF0000"/>
                </a:solidFill>
              </a:rPr>
              <a:t>CV – 0,9852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2A057E-11BD-F9A9-C112-7A83E5089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0" y="4746447"/>
            <a:ext cx="1295400" cy="2794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005B115-41F1-6845-C1C7-DCE6280E95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0" y="6315082"/>
            <a:ext cx="12446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10073946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Random</a:t>
            </a:r>
            <a:r>
              <a:rPr lang="pt-BR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2 – REGRESSÃO – Volume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2DC548D-1F4F-2060-A06E-1A9095025D6A}"/>
              </a:ext>
            </a:extLst>
          </p:cNvPr>
          <p:cNvSpPr txBox="1"/>
          <p:nvPr/>
        </p:nvSpPr>
        <p:spPr>
          <a:xfrm>
            <a:off x="731520" y="1851660"/>
            <a:ext cx="10961370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#### Vários </a:t>
            </a:r>
            <a:r>
              <a:rPr lang="pt-BR" b="1" dirty="0" err="1"/>
              <a:t>mtry</a:t>
            </a:r>
            <a:endParaRPr lang="pt-BR" b="1" dirty="0"/>
          </a:p>
          <a:p>
            <a:r>
              <a:rPr lang="pt-BR" dirty="0" err="1"/>
              <a:t>tuneGrid</a:t>
            </a:r>
            <a:r>
              <a:rPr lang="pt-BR" dirty="0"/>
              <a:t> = </a:t>
            </a:r>
            <a:r>
              <a:rPr lang="pt-BR" dirty="0" err="1"/>
              <a:t>expand.grid</a:t>
            </a:r>
            <a:r>
              <a:rPr lang="pt-BR" dirty="0"/>
              <a:t>(</a:t>
            </a:r>
            <a:r>
              <a:rPr lang="pt-BR" dirty="0" err="1"/>
              <a:t>mtry</a:t>
            </a:r>
            <a:r>
              <a:rPr lang="pt-BR" dirty="0"/>
              <a:t>=</a:t>
            </a:r>
            <a:r>
              <a:rPr lang="pt-BR" dirty="0" err="1"/>
              <a:t>c</a:t>
            </a:r>
            <a:r>
              <a:rPr lang="pt-BR" dirty="0"/>
              <a:t>(2, 5, 7, 9))</a:t>
            </a:r>
          </a:p>
          <a:p>
            <a:endParaRPr lang="pt-BR" dirty="0"/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</a:p>
          <a:p>
            <a:r>
              <a:rPr lang="pt-BR" dirty="0" err="1"/>
              <a:t>rf</a:t>
            </a:r>
            <a:r>
              <a:rPr lang="pt-BR" dirty="0"/>
              <a:t> &lt;- </a:t>
            </a:r>
            <a:r>
              <a:rPr lang="pt-BR" dirty="0" err="1"/>
              <a:t>train</a:t>
            </a:r>
            <a:r>
              <a:rPr lang="pt-BR" dirty="0"/>
              <a:t>(Volume~., data=treino, </a:t>
            </a:r>
            <a:r>
              <a:rPr lang="pt-BR" dirty="0" err="1"/>
              <a:t>method</a:t>
            </a:r>
            <a:r>
              <a:rPr lang="pt-BR" dirty="0"/>
              <a:t>="</a:t>
            </a:r>
            <a:r>
              <a:rPr lang="pt-BR" dirty="0" err="1"/>
              <a:t>rf</a:t>
            </a:r>
            <a:r>
              <a:rPr lang="pt-BR" dirty="0"/>
              <a:t>", </a:t>
            </a:r>
            <a:r>
              <a:rPr lang="pt-BR" dirty="0" err="1"/>
              <a:t>trControl</a:t>
            </a:r>
            <a:r>
              <a:rPr lang="pt-BR" dirty="0"/>
              <a:t>=</a:t>
            </a:r>
            <a:r>
              <a:rPr lang="pt-BR" dirty="0" err="1"/>
              <a:t>ctrl</a:t>
            </a:r>
            <a:r>
              <a:rPr lang="pt-BR" dirty="0"/>
              <a:t>, </a:t>
            </a:r>
            <a:r>
              <a:rPr lang="pt-BR" b="1" dirty="0" err="1">
                <a:solidFill>
                  <a:srgbClr val="FF0000"/>
                </a:solidFill>
              </a:rPr>
              <a:t>tuneGrid</a:t>
            </a:r>
            <a:r>
              <a:rPr lang="pt-BR" b="1" dirty="0">
                <a:solidFill>
                  <a:srgbClr val="FF0000"/>
                </a:solidFill>
              </a:rPr>
              <a:t>=</a:t>
            </a:r>
            <a:r>
              <a:rPr lang="pt-BR" b="1" dirty="0" err="1">
                <a:solidFill>
                  <a:srgbClr val="FF0000"/>
                </a:solidFill>
              </a:rPr>
              <a:t>tuneGrid</a:t>
            </a:r>
            <a:r>
              <a:rPr lang="pt-BR" dirty="0"/>
              <a:t>)</a:t>
            </a:r>
          </a:p>
          <a:p>
            <a:r>
              <a:rPr lang="pt-BR" dirty="0" err="1"/>
              <a:t>rf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predicoes.rf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rf</a:t>
            </a:r>
            <a:r>
              <a:rPr lang="pt-BR" dirty="0"/>
              <a:t>, teste)</a:t>
            </a:r>
          </a:p>
          <a:p>
            <a:r>
              <a:rPr lang="pt-BR" dirty="0" err="1"/>
              <a:t>rmse</a:t>
            </a:r>
            <a:r>
              <a:rPr lang="pt-BR" dirty="0"/>
              <a:t>(</a:t>
            </a:r>
            <a:r>
              <a:rPr lang="pt-BR" dirty="0" err="1"/>
              <a:t>teste$Volume</a:t>
            </a:r>
            <a:r>
              <a:rPr lang="pt-BR" dirty="0"/>
              <a:t>, </a:t>
            </a:r>
            <a:r>
              <a:rPr lang="pt-BR" dirty="0" err="1"/>
              <a:t>predicoes.rf</a:t>
            </a:r>
            <a:r>
              <a:rPr lang="pt-BR" dirty="0"/>
              <a:t>)</a:t>
            </a:r>
          </a:p>
          <a:p>
            <a:r>
              <a:rPr lang="pt-BR" dirty="0"/>
              <a:t>r2(</a:t>
            </a:r>
            <a:r>
              <a:rPr lang="pt-BR" dirty="0" err="1"/>
              <a:t>predicoes.rf</a:t>
            </a:r>
            <a:r>
              <a:rPr lang="pt-BR" dirty="0"/>
              <a:t> ,</a:t>
            </a:r>
            <a:r>
              <a:rPr lang="pt-BR" dirty="0" err="1"/>
              <a:t>teste$biomassa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663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Random</a:t>
            </a:r>
            <a:r>
              <a:rPr lang="pt-BR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PREDIÇÕES DE NOVOS CASOS</a:t>
            </a:r>
          </a:p>
          <a:p>
            <a:r>
              <a:rPr lang="pt-BR" dirty="0" err="1"/>
              <a:t>dados_novos_casos</a:t>
            </a:r>
            <a:r>
              <a:rPr lang="pt-BR" dirty="0"/>
              <a:t> &lt;- </a:t>
            </a:r>
            <a:r>
              <a:rPr lang="pt-BR" dirty="0" err="1"/>
              <a:t>read.csv</a:t>
            </a:r>
            <a:r>
              <a:rPr lang="pt-BR" dirty="0"/>
              <a:t>("Material 06 - 3 – Estimativa de Volume - Dados - Novos </a:t>
            </a:r>
            <a:r>
              <a:rPr lang="pt-BR" dirty="0" err="1"/>
              <a:t>Casos.csv</a:t>
            </a:r>
            <a:r>
              <a:rPr lang="pt-BR" dirty="0"/>
              <a:t>")</a:t>
            </a:r>
          </a:p>
          <a:p>
            <a:r>
              <a:rPr lang="pt-BR" dirty="0" err="1"/>
              <a:t>View</a:t>
            </a:r>
            <a:r>
              <a:rPr lang="pt-BR" dirty="0"/>
              <a:t>(</a:t>
            </a:r>
            <a:r>
              <a:rPr lang="pt-BR" dirty="0" err="1"/>
              <a:t>dados_novos_casos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dados_novos_casos$Volume</a:t>
            </a:r>
            <a:r>
              <a:rPr lang="pt-BR" dirty="0"/>
              <a:t> &lt;- NULL</a:t>
            </a:r>
          </a:p>
          <a:p>
            <a:r>
              <a:rPr lang="pt-BR" dirty="0" err="1"/>
              <a:t>predict.rf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rf</a:t>
            </a:r>
            <a:r>
              <a:rPr lang="pt-BR" dirty="0"/>
              <a:t>, </a:t>
            </a:r>
            <a:r>
              <a:rPr lang="pt-BR" dirty="0" err="1"/>
              <a:t>dados_novos_casos</a:t>
            </a:r>
            <a:r>
              <a:rPr lang="pt-BR" dirty="0"/>
              <a:t>)</a:t>
            </a:r>
          </a:p>
          <a:p>
            <a:r>
              <a:rPr lang="pt-BR" dirty="0"/>
              <a:t>resultado &lt;- </a:t>
            </a:r>
            <a:r>
              <a:rPr lang="pt-BR" dirty="0" err="1"/>
              <a:t>cbind</a:t>
            </a:r>
            <a:r>
              <a:rPr lang="pt-BR" dirty="0"/>
              <a:t>(</a:t>
            </a:r>
            <a:r>
              <a:rPr lang="pt-BR" dirty="0" err="1"/>
              <a:t>dados_novos_casos</a:t>
            </a:r>
            <a:r>
              <a:rPr lang="pt-BR" dirty="0"/>
              <a:t>, </a:t>
            </a:r>
            <a:r>
              <a:rPr lang="pt-BR" dirty="0" err="1"/>
              <a:t>predict.rf</a:t>
            </a:r>
            <a:r>
              <a:rPr lang="pt-BR" dirty="0"/>
              <a:t>)</a:t>
            </a:r>
          </a:p>
          <a:p>
            <a:r>
              <a:rPr lang="pt-BR" dirty="0" err="1"/>
              <a:t>View</a:t>
            </a:r>
            <a:r>
              <a:rPr lang="pt-BR" dirty="0"/>
              <a:t>(resultado)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84786E4A-1A6E-4045-847B-1DFA85E69F7E}"/>
              </a:ext>
            </a:extLst>
          </p:cNvPr>
          <p:cNvSpPr txBox="1">
            <a:spLocks noChangeArrowheads="1"/>
          </p:cNvSpPr>
          <p:nvPr/>
        </p:nvSpPr>
        <p:spPr>
          <a:xfrm>
            <a:off x="411163" y="1143000"/>
            <a:ext cx="11431432" cy="70866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lIns="274320" tIns="91440" rIns="274320" bIns="18288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8C9CA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2 – REGRESSÃO – Volume</a:t>
            </a:r>
            <a:endParaRPr lang="pt-BR" altLang="pt-BR" sz="2800" b="1" dirty="0">
              <a:solidFill>
                <a:schemeClr val="tx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4858631-F142-254E-972B-FA0AE500D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488" y="2486780"/>
            <a:ext cx="6413500" cy="1536700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481E92EB-8748-554A-A1C7-44E2A5B3CCE6}"/>
              </a:ext>
            </a:extLst>
          </p:cNvPr>
          <p:cNvSpPr/>
          <p:nvPr/>
        </p:nvSpPr>
        <p:spPr>
          <a:xfrm>
            <a:off x="8869680" y="2399372"/>
            <a:ext cx="1007308" cy="1635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5F6827AF-E23A-4D25-421C-CD52834AF3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488" y="4864906"/>
            <a:ext cx="6311900" cy="15113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751FEB9C-F0FF-094F-B0EE-512CA7699C48}"/>
              </a:ext>
            </a:extLst>
          </p:cNvPr>
          <p:cNvSpPr/>
          <p:nvPr/>
        </p:nvSpPr>
        <p:spPr>
          <a:xfrm>
            <a:off x="8693012" y="4836590"/>
            <a:ext cx="1082376" cy="1612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15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10073946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Random</a:t>
            </a:r>
            <a:r>
              <a:rPr lang="pt-BR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1 – CLASSIFICAÇÃO - Íris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Pacotes necessários:</a:t>
            </a:r>
          </a:p>
          <a:p>
            <a:r>
              <a:rPr lang="pt-BR" dirty="0" err="1"/>
              <a:t>install.packages</a:t>
            </a:r>
            <a:r>
              <a:rPr lang="pt-BR" dirty="0"/>
              <a:t>("e1071") </a:t>
            </a:r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kernlab</a:t>
            </a:r>
            <a:r>
              <a:rPr lang="pt-BR" dirty="0"/>
              <a:t>")</a:t>
            </a:r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caret</a:t>
            </a:r>
            <a:r>
              <a:rPr lang="pt-BR" dirty="0"/>
              <a:t>")</a:t>
            </a:r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randomForest</a:t>
            </a:r>
            <a:r>
              <a:rPr lang="pt-BR" dirty="0"/>
              <a:t>") </a:t>
            </a:r>
          </a:p>
          <a:p>
            <a:r>
              <a:rPr lang="pt-BR" dirty="0" err="1"/>
              <a:t>library</a:t>
            </a:r>
            <a:r>
              <a:rPr lang="pt-BR" dirty="0"/>
              <a:t>("</a:t>
            </a:r>
            <a:r>
              <a:rPr lang="pt-BR" dirty="0" err="1"/>
              <a:t>caret</a:t>
            </a:r>
            <a:r>
              <a:rPr lang="pt-BR" dirty="0"/>
              <a:t>")</a:t>
            </a:r>
          </a:p>
          <a:p>
            <a:endParaRPr lang="pt-BR" dirty="0"/>
          </a:p>
          <a:p>
            <a:r>
              <a:rPr lang="pt-BR" b="1" dirty="0"/>
              <a:t>### Leitura dos dados</a:t>
            </a:r>
          </a:p>
          <a:p>
            <a:r>
              <a:rPr lang="pt-BR" dirty="0"/>
              <a:t>data(</a:t>
            </a:r>
            <a:r>
              <a:rPr lang="pt-BR" dirty="0" err="1"/>
              <a:t>iris</a:t>
            </a:r>
            <a:r>
              <a:rPr lang="pt-BR" dirty="0"/>
              <a:t>)</a:t>
            </a:r>
          </a:p>
          <a:p>
            <a:r>
              <a:rPr lang="pt-BR" dirty="0"/>
              <a:t>dados &lt;- </a:t>
            </a:r>
            <a:r>
              <a:rPr lang="pt-BR" dirty="0" err="1"/>
              <a:t>iris</a:t>
            </a:r>
            <a:endParaRPr lang="pt-BR" dirty="0"/>
          </a:p>
          <a:p>
            <a:r>
              <a:rPr lang="pt-BR" dirty="0" err="1"/>
              <a:t>View</a:t>
            </a:r>
            <a:r>
              <a:rPr lang="pt-BR" dirty="0"/>
              <a:t>(dados)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DE8027-9C34-584D-8871-9F83856E6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87" y="4421262"/>
            <a:ext cx="66548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2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10073946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Random</a:t>
            </a:r>
            <a:r>
              <a:rPr lang="pt-BR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 3 – REGRESSÃO – Alunos do Ensino médio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Pacotes necessários:</a:t>
            </a:r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randomForest</a:t>
            </a:r>
            <a:r>
              <a:rPr lang="pt-BR" dirty="0"/>
              <a:t>") </a:t>
            </a:r>
          </a:p>
          <a:p>
            <a:endParaRPr lang="pt-BR" b="1" dirty="0"/>
          </a:p>
          <a:p>
            <a:r>
              <a:rPr lang="pt-BR" b="1" dirty="0"/>
              <a:t>### Leitura dos dados</a:t>
            </a:r>
          </a:p>
          <a:p>
            <a:r>
              <a:rPr lang="pt-BR" dirty="0" err="1"/>
              <a:t>setwd</a:t>
            </a:r>
            <a:r>
              <a:rPr lang="pt-BR" dirty="0"/>
              <a:t>("/</a:t>
            </a:r>
            <a:r>
              <a:rPr lang="pt-BR" dirty="0" err="1"/>
              <a:t>Users</a:t>
            </a:r>
            <a:r>
              <a:rPr lang="pt-BR" dirty="0"/>
              <a:t>/</a:t>
            </a:r>
            <a:r>
              <a:rPr lang="pt-BR" dirty="0" err="1"/>
              <a:t>jaimewojciechowski</a:t>
            </a:r>
            <a:r>
              <a:rPr lang="pt-BR" dirty="0"/>
              <a:t>/Dropbox/Jaime/AA-UFPR/EspecializacaoIAA2022/Material 06 - </a:t>
            </a:r>
            <a:r>
              <a:rPr lang="pt-BR" dirty="0" err="1"/>
              <a:t>Random</a:t>
            </a:r>
            <a:r>
              <a:rPr lang="pt-BR" dirty="0"/>
              <a:t> Forest/Material 06 - 2 - </a:t>
            </a:r>
            <a:r>
              <a:rPr lang="pt-BR" dirty="0" err="1"/>
              <a:t>Random</a:t>
            </a:r>
            <a:r>
              <a:rPr lang="pt-BR" dirty="0"/>
              <a:t> Forest - Praticas/Material 06 - 10 - </a:t>
            </a:r>
            <a:r>
              <a:rPr lang="pt-BR" dirty="0" err="1"/>
              <a:t>R</a:t>
            </a:r>
            <a:r>
              <a:rPr lang="pt-BR" dirty="0"/>
              <a:t> - Alunos")</a:t>
            </a:r>
          </a:p>
          <a:p>
            <a:r>
              <a:rPr lang="pt-BR" dirty="0"/>
              <a:t>dados &lt;- </a:t>
            </a:r>
            <a:r>
              <a:rPr lang="pt-BR" dirty="0" err="1"/>
              <a:t>read.csv</a:t>
            </a:r>
            <a:r>
              <a:rPr lang="pt-BR" dirty="0"/>
              <a:t>("Material 06 - 10 – Alunos - </a:t>
            </a:r>
            <a:r>
              <a:rPr lang="pt-BR" dirty="0" err="1"/>
              <a:t>Dados.csv</a:t>
            </a:r>
            <a:r>
              <a:rPr lang="pt-BR" dirty="0"/>
              <a:t>")</a:t>
            </a:r>
          </a:p>
          <a:p>
            <a:r>
              <a:rPr lang="pt-BR" dirty="0" err="1"/>
              <a:t>View</a:t>
            </a:r>
            <a:r>
              <a:rPr lang="pt-BR" dirty="0"/>
              <a:t>(dados)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FCFC83C-3905-CB41-8802-96B3A3431213}"/>
              </a:ext>
            </a:extLst>
          </p:cNvPr>
          <p:cNvSpPr txBox="1"/>
          <p:nvPr/>
        </p:nvSpPr>
        <p:spPr>
          <a:xfrm>
            <a:off x="8684849" y="6457037"/>
            <a:ext cx="284802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/>
              <a:t>setwd</a:t>
            </a:r>
            <a:r>
              <a:rPr lang="pt-BR" sz="1100" dirty="0"/>
              <a:t>("</a:t>
            </a:r>
            <a:r>
              <a:rPr lang="pt-BR" sz="1100" dirty="0" err="1"/>
              <a:t>D</a:t>
            </a:r>
            <a:r>
              <a:rPr lang="pt-BR" sz="1100" dirty="0"/>
              <a:t>:\\</a:t>
            </a:r>
            <a:r>
              <a:rPr lang="pt-BR" sz="1100" dirty="0" err="1"/>
              <a:t>Dropbox</a:t>
            </a:r>
            <a:r>
              <a:rPr lang="pt-BR" sz="1100" dirty="0"/>
              <a:t>\\Jaime\\AA-UFPR\\.... ")</a:t>
            </a:r>
          </a:p>
          <a:p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06140EF6-6EB5-694B-B25F-F6738913C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9" y="4184280"/>
            <a:ext cx="11375971" cy="122029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0AFBBDA-0F4E-EB4C-83AE-ED7B61F636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32" y="5404576"/>
            <a:ext cx="9723863" cy="102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7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10073946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Random</a:t>
            </a:r>
            <a:r>
              <a:rPr lang="pt-BR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 3 – REGRESSÃO – Alunos do Ensino médio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</a:t>
            </a:r>
            <a:r>
              <a:rPr lang="pt-BR" dirty="0"/>
              <a:t> </a:t>
            </a:r>
            <a:r>
              <a:rPr lang="pt-BR" b="1" dirty="0"/>
              <a:t>Criar bases de Treino e Teste</a:t>
            </a:r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</a:p>
          <a:p>
            <a:r>
              <a:rPr lang="pt-BR" dirty="0" err="1"/>
              <a:t>indices</a:t>
            </a:r>
            <a:r>
              <a:rPr lang="pt-BR" dirty="0"/>
              <a:t> &lt;- </a:t>
            </a:r>
            <a:r>
              <a:rPr lang="pt-BR" dirty="0" err="1"/>
              <a:t>createDataPartition</a:t>
            </a:r>
            <a:r>
              <a:rPr lang="pt-BR" dirty="0"/>
              <a:t>(dados$G3, </a:t>
            </a:r>
            <a:r>
              <a:rPr lang="pt-BR" dirty="0" err="1"/>
              <a:t>p</a:t>
            </a:r>
            <a:r>
              <a:rPr lang="pt-BR" dirty="0"/>
              <a:t>=0.80,list=FALSE)</a:t>
            </a:r>
          </a:p>
          <a:p>
            <a:r>
              <a:rPr lang="pt-BR" dirty="0"/>
              <a:t>treino &lt;- dados[</a:t>
            </a:r>
            <a:r>
              <a:rPr lang="pt-BR" dirty="0" err="1"/>
              <a:t>indices</a:t>
            </a:r>
            <a:r>
              <a:rPr lang="pt-BR" dirty="0"/>
              <a:t>,] </a:t>
            </a:r>
          </a:p>
          <a:p>
            <a:r>
              <a:rPr lang="pt-BR" dirty="0"/>
              <a:t>teste &lt;- dados[-</a:t>
            </a:r>
            <a:r>
              <a:rPr lang="pt-BR" dirty="0" err="1"/>
              <a:t>indices</a:t>
            </a:r>
            <a:r>
              <a:rPr lang="pt-BR" dirty="0"/>
              <a:t>,]</a:t>
            </a:r>
          </a:p>
          <a:p>
            <a:endParaRPr lang="pt-BR" dirty="0"/>
          </a:p>
          <a:p>
            <a:r>
              <a:rPr lang="pt-BR" b="1" dirty="0"/>
              <a:t>### Treinar Randon Forest com a base de Treino </a:t>
            </a:r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  <a:endParaRPr lang="pt-BR" b="1" dirty="0"/>
          </a:p>
          <a:p>
            <a:r>
              <a:rPr lang="pt-BR" dirty="0" err="1"/>
              <a:t>rf</a:t>
            </a:r>
            <a:r>
              <a:rPr lang="pt-BR" dirty="0"/>
              <a:t> &lt;- </a:t>
            </a:r>
            <a:r>
              <a:rPr lang="pt-BR" dirty="0" err="1"/>
              <a:t>train</a:t>
            </a:r>
            <a:r>
              <a:rPr lang="pt-BR" dirty="0"/>
              <a:t>(G3~., data=treino, </a:t>
            </a:r>
            <a:r>
              <a:rPr lang="pt-BR" dirty="0" err="1"/>
              <a:t>method</a:t>
            </a:r>
            <a:r>
              <a:rPr lang="pt-BR" dirty="0"/>
              <a:t>="</a:t>
            </a:r>
            <a:r>
              <a:rPr lang="pt-BR" dirty="0" err="1"/>
              <a:t>rf</a:t>
            </a:r>
            <a:r>
              <a:rPr lang="pt-BR" dirty="0"/>
              <a:t>")</a:t>
            </a:r>
          </a:p>
          <a:p>
            <a:r>
              <a:rPr lang="pt-BR" dirty="0" err="1"/>
              <a:t>rf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C312B5-E4C8-2E47-B1F6-753BD5AEB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740" y="4713982"/>
            <a:ext cx="6489700" cy="15748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EC440C06-5015-7549-817B-53C29B958DD7}"/>
              </a:ext>
            </a:extLst>
          </p:cNvPr>
          <p:cNvSpPr/>
          <p:nvPr/>
        </p:nvSpPr>
        <p:spPr>
          <a:xfrm>
            <a:off x="7437331" y="6060371"/>
            <a:ext cx="1045402" cy="2284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54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10073946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Random</a:t>
            </a:r>
            <a:r>
              <a:rPr lang="pt-BR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 3 – REGRESSÃO – Alunos do Ensino médio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6. Aplicar modelos treinados na base de Teste</a:t>
            </a:r>
          </a:p>
          <a:p>
            <a:r>
              <a:rPr lang="pt-BR" dirty="0" err="1"/>
              <a:t>predicoes.rf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rf</a:t>
            </a:r>
            <a:r>
              <a:rPr lang="pt-BR" dirty="0"/>
              <a:t>, teste)</a:t>
            </a:r>
          </a:p>
          <a:p>
            <a:endParaRPr lang="pt-BR" dirty="0"/>
          </a:p>
          <a:p>
            <a:r>
              <a:rPr lang="pt-BR" b="1" dirty="0"/>
              <a:t>### Calcular as métricas</a:t>
            </a:r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Metrics</a:t>
            </a:r>
            <a:r>
              <a:rPr lang="pt-BR" dirty="0"/>
              <a:t>")</a:t>
            </a:r>
          </a:p>
          <a:p>
            <a:r>
              <a:rPr lang="pt-BR" dirty="0" err="1"/>
              <a:t>library</a:t>
            </a:r>
            <a:r>
              <a:rPr lang="pt-BR" dirty="0"/>
              <a:t>(</a:t>
            </a:r>
            <a:r>
              <a:rPr lang="pt-BR" dirty="0" err="1"/>
              <a:t>Metrics</a:t>
            </a:r>
            <a:r>
              <a:rPr lang="pt-BR" dirty="0"/>
              <a:t>)</a:t>
            </a:r>
            <a:endParaRPr lang="pt-BR" b="1" dirty="0"/>
          </a:p>
          <a:p>
            <a:r>
              <a:rPr lang="pt-BR" dirty="0" err="1"/>
              <a:t>rmse</a:t>
            </a:r>
            <a:r>
              <a:rPr lang="pt-BR" dirty="0"/>
              <a:t>(teste$G3, </a:t>
            </a:r>
            <a:r>
              <a:rPr lang="pt-BR" dirty="0" err="1"/>
              <a:t>predicoes.rf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r2 &lt;- </a:t>
            </a:r>
            <a:r>
              <a:rPr lang="pt-BR" dirty="0" err="1"/>
              <a:t>function</a:t>
            </a:r>
            <a:r>
              <a:rPr lang="pt-BR" dirty="0"/>
              <a:t>(predito, observado) {</a:t>
            </a:r>
          </a:p>
          <a:p>
            <a:r>
              <a:rPr lang="pt-BR" dirty="0"/>
              <a:t>	</a:t>
            </a:r>
            <a:r>
              <a:rPr lang="pt-BR" dirty="0" err="1"/>
              <a:t>return</a:t>
            </a:r>
            <a:r>
              <a:rPr lang="pt-BR" dirty="0"/>
              <a:t>(1 - (sum((predito-observado)^2) / sum((observado-</a:t>
            </a:r>
            <a:r>
              <a:rPr lang="pt-BR" dirty="0" err="1"/>
              <a:t>mean</a:t>
            </a:r>
            <a:r>
              <a:rPr lang="pt-BR" dirty="0"/>
              <a:t>(observado))^2)))</a:t>
            </a:r>
          </a:p>
          <a:p>
            <a:r>
              <a:rPr lang="pt-BR" dirty="0"/>
              <a:t>}</a:t>
            </a:r>
          </a:p>
          <a:p>
            <a:r>
              <a:rPr lang="pt-BR" dirty="0"/>
              <a:t>r2(</a:t>
            </a:r>
            <a:r>
              <a:rPr lang="pt-BR" dirty="0" err="1"/>
              <a:t>predicoes.rf</a:t>
            </a:r>
            <a:r>
              <a:rPr lang="pt-BR" dirty="0"/>
              <a:t> ,teste$G3)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793CD24-90DC-67BB-2E09-7A0D1B2FC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0" y="3916966"/>
            <a:ext cx="1270000" cy="2794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9D79B92-7FC1-99ED-FCD5-ABC6D25222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10" y="5515499"/>
            <a:ext cx="1333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0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10073946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Random</a:t>
            </a:r>
            <a:r>
              <a:rPr lang="pt-BR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 3 – REGRESSÃO – Alunos do Ensino médio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#### Cross-</a:t>
            </a:r>
            <a:r>
              <a:rPr lang="pt-BR" b="1" dirty="0" err="1"/>
              <a:t>validation</a:t>
            </a:r>
            <a:r>
              <a:rPr lang="pt-BR" b="1" dirty="0"/>
              <a:t> RF</a:t>
            </a:r>
          </a:p>
          <a:p>
            <a:r>
              <a:rPr lang="pt-BR" dirty="0" err="1"/>
              <a:t>ctrl</a:t>
            </a:r>
            <a:r>
              <a:rPr lang="pt-BR" dirty="0"/>
              <a:t> &lt;- </a:t>
            </a:r>
            <a:r>
              <a:rPr lang="pt-BR" dirty="0" err="1"/>
              <a:t>trainControl</a:t>
            </a:r>
            <a:r>
              <a:rPr lang="pt-BR" dirty="0"/>
              <a:t>(</a:t>
            </a:r>
            <a:r>
              <a:rPr lang="pt-BR" dirty="0" err="1"/>
              <a:t>method</a:t>
            </a:r>
            <a:r>
              <a:rPr lang="pt-BR" dirty="0"/>
              <a:t> = "</a:t>
            </a:r>
            <a:r>
              <a:rPr lang="pt-BR" dirty="0" err="1"/>
              <a:t>cv</a:t>
            </a:r>
            <a:r>
              <a:rPr lang="pt-BR" dirty="0"/>
              <a:t>", </a:t>
            </a:r>
            <a:r>
              <a:rPr lang="pt-BR" dirty="0" err="1"/>
              <a:t>number</a:t>
            </a:r>
            <a:r>
              <a:rPr lang="pt-BR" dirty="0"/>
              <a:t> = 10)</a:t>
            </a:r>
          </a:p>
          <a:p>
            <a:endParaRPr lang="pt-BR" dirty="0"/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</a:p>
          <a:p>
            <a:r>
              <a:rPr lang="pt-BR" dirty="0" err="1"/>
              <a:t>rf</a:t>
            </a:r>
            <a:r>
              <a:rPr lang="pt-BR" dirty="0"/>
              <a:t> &lt;- </a:t>
            </a:r>
            <a:r>
              <a:rPr lang="pt-BR" dirty="0" err="1"/>
              <a:t>train</a:t>
            </a:r>
            <a:r>
              <a:rPr lang="pt-BR" dirty="0"/>
              <a:t>(G3~., data=treino, </a:t>
            </a:r>
            <a:r>
              <a:rPr lang="pt-BR" dirty="0" err="1"/>
              <a:t>method</a:t>
            </a:r>
            <a:r>
              <a:rPr lang="pt-BR" dirty="0"/>
              <a:t>="</a:t>
            </a:r>
            <a:r>
              <a:rPr lang="pt-BR" dirty="0" err="1"/>
              <a:t>rf</a:t>
            </a:r>
            <a:r>
              <a:rPr lang="pt-BR" dirty="0"/>
              <a:t>", </a:t>
            </a:r>
            <a:r>
              <a:rPr lang="pt-BR" dirty="0" err="1"/>
              <a:t>trControl</a:t>
            </a:r>
            <a:r>
              <a:rPr lang="pt-BR" dirty="0"/>
              <a:t>=</a:t>
            </a:r>
            <a:r>
              <a:rPr lang="pt-BR" dirty="0" err="1"/>
              <a:t>ctrl</a:t>
            </a:r>
            <a:r>
              <a:rPr lang="pt-BR" dirty="0"/>
              <a:t>)</a:t>
            </a:r>
          </a:p>
          <a:p>
            <a:r>
              <a:rPr lang="pt-BR" dirty="0" err="1"/>
              <a:t>predicoes.rf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rf</a:t>
            </a:r>
            <a:r>
              <a:rPr lang="pt-BR" dirty="0"/>
              <a:t>, teste)</a:t>
            </a:r>
          </a:p>
          <a:p>
            <a:endParaRPr lang="pt-BR" dirty="0"/>
          </a:p>
          <a:p>
            <a:r>
              <a:rPr lang="pt-BR" b="1" dirty="0"/>
              <a:t>### Calcular as métricas</a:t>
            </a:r>
          </a:p>
          <a:p>
            <a:r>
              <a:rPr lang="pt-BR" dirty="0" err="1"/>
              <a:t>rmse</a:t>
            </a:r>
            <a:r>
              <a:rPr lang="pt-BR" dirty="0"/>
              <a:t>(teste$G3, </a:t>
            </a:r>
            <a:r>
              <a:rPr lang="pt-BR" dirty="0" err="1"/>
              <a:t>predicoes.rf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r2 &lt;- </a:t>
            </a:r>
            <a:r>
              <a:rPr lang="pt-BR" dirty="0" err="1"/>
              <a:t>function</a:t>
            </a:r>
            <a:r>
              <a:rPr lang="pt-BR" dirty="0"/>
              <a:t>(predito, observado) {</a:t>
            </a:r>
          </a:p>
          <a:p>
            <a:r>
              <a:rPr lang="pt-BR" dirty="0"/>
              <a:t>	</a:t>
            </a:r>
            <a:r>
              <a:rPr lang="pt-BR" dirty="0" err="1"/>
              <a:t>return</a:t>
            </a:r>
            <a:r>
              <a:rPr lang="pt-BR" dirty="0"/>
              <a:t>(1 - (sum((predito-observado)^2) / sum((observado-</a:t>
            </a:r>
            <a:r>
              <a:rPr lang="pt-BR" dirty="0" err="1"/>
              <a:t>mean</a:t>
            </a:r>
            <a:r>
              <a:rPr lang="pt-BR" dirty="0"/>
              <a:t>(observado))^2)))</a:t>
            </a:r>
          </a:p>
          <a:p>
            <a:r>
              <a:rPr lang="pt-BR" dirty="0"/>
              <a:t>}</a:t>
            </a:r>
          </a:p>
          <a:p>
            <a:r>
              <a:rPr lang="pt-BR" dirty="0"/>
              <a:t>r2(</a:t>
            </a:r>
            <a:r>
              <a:rPr lang="pt-BR" dirty="0" err="1"/>
              <a:t>predicoes.rf</a:t>
            </a:r>
            <a:r>
              <a:rPr lang="pt-BR" dirty="0"/>
              <a:t> ,teste$G3)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29930E-3D1B-9B96-3574-5F9189E2AC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0" y="4478020"/>
            <a:ext cx="1130300" cy="2794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867094F-AF2F-C3AC-A815-5D43FD5DCA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0" y="6117590"/>
            <a:ext cx="12700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8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Random</a:t>
            </a:r>
            <a:r>
              <a:rPr lang="pt-BR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PREDIÇÕES DE NOVOS CASOS</a:t>
            </a:r>
          </a:p>
          <a:p>
            <a:r>
              <a:rPr lang="pt-BR" dirty="0" err="1"/>
              <a:t>dados_novos_casos</a:t>
            </a:r>
            <a:r>
              <a:rPr lang="pt-BR" dirty="0"/>
              <a:t> &lt;- </a:t>
            </a:r>
            <a:r>
              <a:rPr lang="pt-BR" dirty="0" err="1"/>
              <a:t>read.csv</a:t>
            </a:r>
            <a:r>
              <a:rPr lang="pt-BR" dirty="0"/>
              <a:t>("Material 06 - 10 – Alunos - Dados - Novos </a:t>
            </a:r>
            <a:r>
              <a:rPr lang="pt-BR" dirty="0" err="1"/>
              <a:t>Casos.csv</a:t>
            </a:r>
            <a:r>
              <a:rPr lang="pt-BR" dirty="0"/>
              <a:t>")</a:t>
            </a:r>
          </a:p>
          <a:p>
            <a:r>
              <a:rPr lang="pt-BR" dirty="0" err="1"/>
              <a:t>View</a:t>
            </a:r>
            <a:r>
              <a:rPr lang="pt-BR" dirty="0"/>
              <a:t>(</a:t>
            </a:r>
            <a:r>
              <a:rPr lang="pt-BR" dirty="0" err="1"/>
              <a:t>dados_novos_casos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dados_novos_casos$G3 &lt;- NULL</a:t>
            </a:r>
          </a:p>
          <a:p>
            <a:r>
              <a:rPr lang="pt-BR" dirty="0" err="1"/>
              <a:t>predict.rf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rf</a:t>
            </a:r>
            <a:r>
              <a:rPr lang="pt-BR" dirty="0"/>
              <a:t>, </a:t>
            </a:r>
            <a:r>
              <a:rPr lang="pt-BR" dirty="0" err="1"/>
              <a:t>dados_novos_casos</a:t>
            </a:r>
            <a:r>
              <a:rPr lang="pt-BR" dirty="0"/>
              <a:t>)</a:t>
            </a:r>
          </a:p>
          <a:p>
            <a:r>
              <a:rPr lang="pt-BR" dirty="0"/>
              <a:t>resultado &lt;- </a:t>
            </a:r>
            <a:r>
              <a:rPr lang="pt-BR" dirty="0" err="1"/>
              <a:t>cbind</a:t>
            </a:r>
            <a:r>
              <a:rPr lang="pt-BR" dirty="0"/>
              <a:t>(</a:t>
            </a:r>
            <a:r>
              <a:rPr lang="pt-BR" dirty="0" err="1"/>
              <a:t>dados_novos_casos</a:t>
            </a:r>
            <a:r>
              <a:rPr lang="pt-BR" dirty="0"/>
              <a:t>, </a:t>
            </a:r>
            <a:r>
              <a:rPr lang="pt-BR" dirty="0" err="1"/>
              <a:t>predict.rf</a:t>
            </a:r>
            <a:r>
              <a:rPr lang="pt-BR" dirty="0"/>
              <a:t>)</a:t>
            </a:r>
          </a:p>
          <a:p>
            <a:r>
              <a:rPr lang="pt-BR" dirty="0" err="1"/>
              <a:t>View</a:t>
            </a:r>
            <a:r>
              <a:rPr lang="pt-BR" dirty="0"/>
              <a:t>(resultado)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84786E4A-1A6E-4045-847B-1DFA85E69F7E}"/>
              </a:ext>
            </a:extLst>
          </p:cNvPr>
          <p:cNvSpPr txBox="1">
            <a:spLocks noChangeArrowheads="1"/>
          </p:cNvSpPr>
          <p:nvPr/>
        </p:nvSpPr>
        <p:spPr>
          <a:xfrm>
            <a:off x="411163" y="1143000"/>
            <a:ext cx="11431432" cy="70866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lIns="274320" tIns="91440" rIns="274320" bIns="18288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8C9CA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 3 – REGRESSÃO – Alunos do Ensino médio</a:t>
            </a:r>
            <a:endParaRPr lang="pt-BR" altLang="pt-BR" sz="2800" b="1" dirty="0">
              <a:solidFill>
                <a:schemeClr val="tx1"/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CB6C24D-93DF-6548-8C95-B4F339892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388" y="2399371"/>
            <a:ext cx="5816600" cy="1282700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481E92EB-8748-554A-A1C7-44E2A5B3CCE6}"/>
              </a:ext>
            </a:extLst>
          </p:cNvPr>
          <p:cNvSpPr/>
          <p:nvPr/>
        </p:nvSpPr>
        <p:spPr>
          <a:xfrm>
            <a:off x="8869680" y="2399372"/>
            <a:ext cx="1095276" cy="1282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1844F363-E395-60C1-84C7-8B4F1D1092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388" y="5302959"/>
            <a:ext cx="6438900" cy="12573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751FEB9C-F0FF-094F-B0EE-512CA7699C48}"/>
              </a:ext>
            </a:extLst>
          </p:cNvPr>
          <p:cNvSpPr/>
          <p:nvPr/>
        </p:nvSpPr>
        <p:spPr>
          <a:xfrm>
            <a:off x="9335800" y="5247702"/>
            <a:ext cx="1082376" cy="12687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58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10073946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Random</a:t>
            </a:r>
            <a:r>
              <a:rPr lang="pt-BR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 4 – CLASSIFICAÇÃO - Banco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Pacotes necessários:</a:t>
            </a:r>
          </a:p>
          <a:p>
            <a:r>
              <a:rPr lang="pt-BR" dirty="0" err="1"/>
              <a:t>install.packages</a:t>
            </a:r>
            <a:r>
              <a:rPr lang="pt-BR" dirty="0"/>
              <a:t>("e1071") </a:t>
            </a:r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randomForest</a:t>
            </a:r>
            <a:r>
              <a:rPr lang="pt-BR" dirty="0"/>
              <a:t>") </a:t>
            </a:r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kernlab</a:t>
            </a:r>
            <a:r>
              <a:rPr lang="pt-BR" dirty="0"/>
              <a:t>")</a:t>
            </a:r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caret</a:t>
            </a:r>
            <a:r>
              <a:rPr lang="pt-BR" dirty="0"/>
              <a:t>")</a:t>
            </a:r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mice</a:t>
            </a:r>
            <a:r>
              <a:rPr lang="pt-BR" dirty="0"/>
              <a:t>")</a:t>
            </a:r>
          </a:p>
          <a:p>
            <a:r>
              <a:rPr lang="pt-BR" dirty="0" err="1"/>
              <a:t>library</a:t>
            </a:r>
            <a:r>
              <a:rPr lang="pt-BR" dirty="0"/>
              <a:t>("</a:t>
            </a:r>
            <a:r>
              <a:rPr lang="pt-BR" dirty="0" err="1"/>
              <a:t>caret</a:t>
            </a:r>
            <a:r>
              <a:rPr lang="pt-BR" dirty="0"/>
              <a:t>")</a:t>
            </a:r>
          </a:p>
          <a:p>
            <a:r>
              <a:rPr lang="pt-BR" dirty="0" err="1"/>
              <a:t>library</a:t>
            </a:r>
            <a:r>
              <a:rPr lang="pt-BR" dirty="0"/>
              <a:t>(</a:t>
            </a:r>
            <a:r>
              <a:rPr lang="pt-BR" dirty="0" err="1"/>
              <a:t>mice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363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10073946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Random</a:t>
            </a:r>
            <a:r>
              <a:rPr lang="pt-BR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 4 – CLASSIFICAÇÃO - Banco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Leitura dos dados</a:t>
            </a:r>
          </a:p>
          <a:p>
            <a:r>
              <a:rPr lang="pt-BR" dirty="0" err="1"/>
              <a:t>setwd</a:t>
            </a:r>
            <a:r>
              <a:rPr lang="pt-BR" dirty="0"/>
              <a:t>("/</a:t>
            </a:r>
            <a:r>
              <a:rPr lang="pt-BR" dirty="0" err="1"/>
              <a:t>Users</a:t>
            </a:r>
            <a:r>
              <a:rPr lang="pt-BR" dirty="0"/>
              <a:t>/</a:t>
            </a:r>
            <a:r>
              <a:rPr lang="pt-BR" dirty="0" err="1"/>
              <a:t>jaimewojciechowski</a:t>
            </a:r>
            <a:r>
              <a:rPr lang="pt-BR" dirty="0"/>
              <a:t>/Dropbox/Jaime/AA-UFPR</a:t>
            </a:r>
            <a:r>
              <a:rPr lang="pt-BR"/>
              <a:t>/EspecializacaoIAA2022/</a:t>
            </a:r>
            <a:r>
              <a:rPr lang="pt-BR" dirty="0"/>
              <a:t>Material 06 - </a:t>
            </a:r>
            <a:r>
              <a:rPr lang="pt-BR" dirty="0" err="1"/>
              <a:t>Random</a:t>
            </a:r>
            <a:r>
              <a:rPr lang="pt-BR" dirty="0"/>
              <a:t> Forest/Material 06 - 2 - </a:t>
            </a:r>
            <a:r>
              <a:rPr lang="pt-BR" dirty="0" err="1"/>
              <a:t>Random</a:t>
            </a:r>
            <a:r>
              <a:rPr lang="pt-BR" dirty="0"/>
              <a:t> Forest - Praticas/Material 06 - 11 - </a:t>
            </a:r>
            <a:r>
              <a:rPr lang="pt-BR" dirty="0" err="1"/>
              <a:t>R</a:t>
            </a:r>
            <a:r>
              <a:rPr lang="pt-BR" dirty="0"/>
              <a:t> - Banco")</a:t>
            </a:r>
          </a:p>
          <a:p>
            <a:r>
              <a:rPr lang="pt-BR" dirty="0"/>
              <a:t>dados &lt;- </a:t>
            </a:r>
            <a:r>
              <a:rPr lang="pt-BR" dirty="0" err="1"/>
              <a:t>read.csv</a:t>
            </a:r>
            <a:r>
              <a:rPr lang="pt-BR" dirty="0"/>
              <a:t>("Material 06 - 11 – Banco - </a:t>
            </a:r>
            <a:r>
              <a:rPr lang="pt-BR" dirty="0" err="1"/>
              <a:t>Dados.csv</a:t>
            </a:r>
            <a:r>
              <a:rPr lang="pt-BR" dirty="0"/>
              <a:t>")</a:t>
            </a:r>
          </a:p>
          <a:p>
            <a:r>
              <a:rPr lang="pt-BR" dirty="0" err="1"/>
              <a:t>View</a:t>
            </a:r>
            <a:r>
              <a:rPr lang="pt-BR" dirty="0"/>
              <a:t>(dados)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77345EB-424C-3947-A058-967B2EE94D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243" y="3328988"/>
            <a:ext cx="6945566" cy="2859939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20190C1-FEDC-ED45-9C74-A72508381B12}"/>
              </a:ext>
            </a:extLst>
          </p:cNvPr>
          <p:cNvSpPr txBox="1"/>
          <p:nvPr/>
        </p:nvSpPr>
        <p:spPr>
          <a:xfrm>
            <a:off x="8684849" y="6457037"/>
            <a:ext cx="284802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/>
              <a:t>setwd</a:t>
            </a:r>
            <a:r>
              <a:rPr lang="pt-BR" sz="1100" dirty="0"/>
              <a:t>("</a:t>
            </a:r>
            <a:r>
              <a:rPr lang="pt-BR" sz="1100" dirty="0" err="1"/>
              <a:t>D</a:t>
            </a:r>
            <a:r>
              <a:rPr lang="pt-BR" sz="1100" dirty="0"/>
              <a:t>:\\</a:t>
            </a:r>
            <a:r>
              <a:rPr lang="pt-BR" sz="1100" dirty="0" err="1"/>
              <a:t>Dropbox</a:t>
            </a:r>
            <a:r>
              <a:rPr lang="pt-BR" sz="1100" dirty="0"/>
              <a:t>\\Jaime\\AA-UFPR\\.... ")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190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10073946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Random</a:t>
            </a:r>
            <a:r>
              <a:rPr lang="pt-BR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 4 – CLASSIFICAÇÃO - Banco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</a:t>
            </a:r>
            <a:r>
              <a:rPr lang="pt-BR" dirty="0"/>
              <a:t> </a:t>
            </a:r>
            <a:r>
              <a:rPr lang="pt-BR" b="1" dirty="0"/>
              <a:t>Criar bases de Treino e Teste</a:t>
            </a:r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</a:p>
          <a:p>
            <a:r>
              <a:rPr lang="pt-BR" dirty="0" err="1"/>
              <a:t>indices</a:t>
            </a:r>
            <a:r>
              <a:rPr lang="pt-BR" dirty="0"/>
              <a:t> &lt;- </a:t>
            </a:r>
            <a:r>
              <a:rPr lang="pt-BR" dirty="0" err="1"/>
              <a:t>createDataPartition</a:t>
            </a:r>
            <a:r>
              <a:rPr lang="pt-BR" dirty="0"/>
              <a:t>(</a:t>
            </a:r>
            <a:r>
              <a:rPr lang="pt-BR" dirty="0" err="1"/>
              <a:t>dados$y</a:t>
            </a:r>
            <a:r>
              <a:rPr lang="pt-BR" dirty="0"/>
              <a:t>, </a:t>
            </a:r>
            <a:r>
              <a:rPr lang="pt-BR" dirty="0" err="1"/>
              <a:t>p</a:t>
            </a:r>
            <a:r>
              <a:rPr lang="pt-BR" dirty="0"/>
              <a:t>=0.80,list=FALSE)</a:t>
            </a:r>
          </a:p>
          <a:p>
            <a:r>
              <a:rPr lang="pt-BR" dirty="0"/>
              <a:t>treino &lt;- dados[</a:t>
            </a:r>
            <a:r>
              <a:rPr lang="pt-BR" dirty="0" err="1"/>
              <a:t>indices</a:t>
            </a:r>
            <a:r>
              <a:rPr lang="pt-BR" dirty="0"/>
              <a:t>,] </a:t>
            </a:r>
          </a:p>
          <a:p>
            <a:r>
              <a:rPr lang="pt-BR" dirty="0"/>
              <a:t>teste &lt;- dados[-</a:t>
            </a:r>
            <a:r>
              <a:rPr lang="pt-BR" dirty="0" err="1"/>
              <a:t>indices</a:t>
            </a:r>
            <a:r>
              <a:rPr lang="pt-BR" dirty="0"/>
              <a:t>,]</a:t>
            </a:r>
          </a:p>
          <a:p>
            <a:endParaRPr lang="pt-BR" dirty="0"/>
          </a:p>
          <a:p>
            <a:r>
              <a:rPr lang="pt-BR" b="1" dirty="0"/>
              <a:t>### Treinar </a:t>
            </a:r>
            <a:r>
              <a:rPr lang="pt-BR" b="1" dirty="0" err="1"/>
              <a:t>Random</a:t>
            </a:r>
            <a:r>
              <a:rPr lang="pt-BR" b="1" dirty="0"/>
              <a:t> Forest com a base de Treino</a:t>
            </a:r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  <a:r>
              <a:rPr lang="pt-BR" b="1" dirty="0"/>
              <a:t> </a:t>
            </a:r>
          </a:p>
          <a:p>
            <a:r>
              <a:rPr lang="pt-BR" dirty="0" err="1"/>
              <a:t>rf</a:t>
            </a:r>
            <a:r>
              <a:rPr lang="pt-BR" dirty="0"/>
              <a:t> &lt;- </a:t>
            </a:r>
            <a:r>
              <a:rPr lang="pt-BR" dirty="0" err="1"/>
              <a:t>train</a:t>
            </a:r>
            <a:r>
              <a:rPr lang="pt-BR" dirty="0"/>
              <a:t>(</a:t>
            </a:r>
            <a:r>
              <a:rPr lang="pt-BR" dirty="0" err="1"/>
              <a:t>y</a:t>
            </a:r>
            <a:r>
              <a:rPr lang="pt-BR" dirty="0"/>
              <a:t>~., data=treino, </a:t>
            </a:r>
            <a:r>
              <a:rPr lang="pt-BR" dirty="0" err="1"/>
              <a:t>method</a:t>
            </a:r>
            <a:r>
              <a:rPr lang="pt-BR" dirty="0"/>
              <a:t>="</a:t>
            </a:r>
            <a:r>
              <a:rPr lang="pt-BR" dirty="0" err="1"/>
              <a:t>rf</a:t>
            </a:r>
            <a:r>
              <a:rPr lang="pt-BR" dirty="0"/>
              <a:t>")</a:t>
            </a:r>
          </a:p>
          <a:p>
            <a:r>
              <a:rPr lang="pt-BR" dirty="0" err="1"/>
              <a:t>rf</a:t>
            </a:r>
            <a:endParaRPr lang="pt-BR" dirty="0"/>
          </a:p>
        </p:txBody>
      </p:sp>
      <p:pic>
        <p:nvPicPr>
          <p:cNvPr id="5" name="Imagem 4" descr="Texto, Carta&#10;&#10;Descrição gerada automaticamente">
            <a:extLst>
              <a:ext uri="{FF2B5EF4-FFF2-40B4-BE49-F238E27FC236}">
                <a16:creationId xmlns:a16="http://schemas.microsoft.com/office/drawing/2014/main" id="{D9EF6655-25E9-AC1D-229E-3EE74AF81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4759702"/>
            <a:ext cx="6553200" cy="15875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EC440C06-5015-7549-817B-53C29B958DD7}"/>
              </a:ext>
            </a:extLst>
          </p:cNvPr>
          <p:cNvSpPr/>
          <p:nvPr/>
        </p:nvSpPr>
        <p:spPr>
          <a:xfrm>
            <a:off x="4246688" y="6044516"/>
            <a:ext cx="953962" cy="366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58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10073946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Random</a:t>
            </a:r>
            <a:r>
              <a:rPr lang="pt-BR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 4 – CLASSIFICAÇÃO - Banco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6. Aplicar modelos treinados na base de Teste</a:t>
            </a:r>
          </a:p>
          <a:p>
            <a:r>
              <a:rPr lang="pt-BR" dirty="0" err="1"/>
              <a:t>predict.rf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rf</a:t>
            </a:r>
            <a:r>
              <a:rPr lang="pt-BR" dirty="0"/>
              <a:t>, teste)</a:t>
            </a:r>
          </a:p>
          <a:p>
            <a:r>
              <a:rPr lang="pt-BR" dirty="0" err="1"/>
              <a:t>confusionMatrix</a:t>
            </a:r>
            <a:r>
              <a:rPr lang="pt-BR" dirty="0"/>
              <a:t>(</a:t>
            </a:r>
            <a:r>
              <a:rPr lang="pt-BR" dirty="0" err="1"/>
              <a:t>predict.rf</a:t>
            </a:r>
            <a:r>
              <a:rPr lang="pt-BR" dirty="0"/>
              <a:t>, </a:t>
            </a:r>
            <a:r>
              <a:rPr lang="pt-BR" dirty="0" err="1"/>
              <a:t>as.factor</a:t>
            </a:r>
            <a:r>
              <a:rPr lang="pt-BR" dirty="0"/>
              <a:t>(</a:t>
            </a:r>
            <a:r>
              <a:rPr lang="pt-BR" dirty="0" err="1"/>
              <a:t>teste$y</a:t>
            </a:r>
            <a:r>
              <a:rPr lang="pt-BR" dirty="0"/>
              <a:t>))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F56F57-A9AF-B54B-8BF7-162026665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568" y="3113150"/>
            <a:ext cx="3124200" cy="17526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EC440C06-5015-7549-817B-53C29B958DD7}"/>
              </a:ext>
            </a:extLst>
          </p:cNvPr>
          <p:cNvSpPr/>
          <p:nvPr/>
        </p:nvSpPr>
        <p:spPr>
          <a:xfrm>
            <a:off x="4616589" y="4560438"/>
            <a:ext cx="1837179" cy="366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44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10073946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Random</a:t>
            </a:r>
            <a:r>
              <a:rPr lang="pt-BR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 4 – CLASSIFICAÇÃO - Banco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#### Cross-</a:t>
            </a:r>
            <a:r>
              <a:rPr lang="pt-BR" b="1" dirty="0" err="1"/>
              <a:t>validation</a:t>
            </a:r>
            <a:endParaRPr lang="pt-BR" b="1" dirty="0"/>
          </a:p>
          <a:p>
            <a:r>
              <a:rPr lang="pt-BR" dirty="0" err="1"/>
              <a:t>ctrl</a:t>
            </a:r>
            <a:r>
              <a:rPr lang="pt-BR" dirty="0"/>
              <a:t> &lt;- </a:t>
            </a:r>
            <a:r>
              <a:rPr lang="pt-BR" dirty="0" err="1"/>
              <a:t>trainControl</a:t>
            </a:r>
            <a:r>
              <a:rPr lang="pt-BR" dirty="0"/>
              <a:t>(</a:t>
            </a:r>
            <a:r>
              <a:rPr lang="pt-BR" dirty="0" err="1"/>
              <a:t>method</a:t>
            </a:r>
            <a:r>
              <a:rPr lang="pt-BR" dirty="0"/>
              <a:t> = "</a:t>
            </a:r>
            <a:r>
              <a:rPr lang="pt-BR" dirty="0" err="1"/>
              <a:t>cv</a:t>
            </a:r>
            <a:r>
              <a:rPr lang="pt-BR" dirty="0"/>
              <a:t>", </a:t>
            </a:r>
            <a:r>
              <a:rPr lang="pt-BR" dirty="0" err="1"/>
              <a:t>number</a:t>
            </a:r>
            <a:r>
              <a:rPr lang="pt-BR" dirty="0"/>
              <a:t> = 10)</a:t>
            </a:r>
          </a:p>
          <a:p>
            <a:endParaRPr lang="pt-BR" dirty="0"/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</a:p>
          <a:p>
            <a:r>
              <a:rPr lang="pt-BR" dirty="0" err="1"/>
              <a:t>rf</a:t>
            </a:r>
            <a:r>
              <a:rPr lang="pt-BR" dirty="0"/>
              <a:t> &lt;- </a:t>
            </a:r>
            <a:r>
              <a:rPr lang="pt-BR" dirty="0" err="1"/>
              <a:t>train</a:t>
            </a:r>
            <a:r>
              <a:rPr lang="pt-BR" dirty="0"/>
              <a:t>(</a:t>
            </a:r>
            <a:r>
              <a:rPr lang="pt-BR" dirty="0" err="1"/>
              <a:t>y</a:t>
            </a:r>
            <a:r>
              <a:rPr lang="pt-BR" dirty="0"/>
              <a:t>~., data=treino, </a:t>
            </a:r>
            <a:r>
              <a:rPr lang="pt-BR" dirty="0" err="1"/>
              <a:t>method</a:t>
            </a:r>
            <a:r>
              <a:rPr lang="pt-BR" dirty="0"/>
              <a:t>="</a:t>
            </a:r>
            <a:r>
              <a:rPr lang="pt-BR" dirty="0" err="1"/>
              <a:t>rf</a:t>
            </a:r>
            <a:r>
              <a:rPr lang="pt-BR" dirty="0"/>
              <a:t>", </a:t>
            </a:r>
            <a:r>
              <a:rPr lang="pt-BR" dirty="0" err="1"/>
              <a:t>trControl</a:t>
            </a:r>
            <a:r>
              <a:rPr lang="pt-BR" dirty="0"/>
              <a:t>=</a:t>
            </a:r>
            <a:r>
              <a:rPr lang="pt-BR" dirty="0" err="1"/>
              <a:t>ctrl</a:t>
            </a:r>
            <a:r>
              <a:rPr lang="pt-BR" dirty="0"/>
              <a:t>)</a:t>
            </a:r>
          </a:p>
          <a:p>
            <a:r>
              <a:rPr lang="pt-BR" dirty="0" err="1"/>
              <a:t>rf</a:t>
            </a:r>
            <a:endParaRPr lang="pt-BR" dirty="0"/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DC6878D8-E395-A8CF-89DE-B67E7B2B0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3852265"/>
            <a:ext cx="6515100" cy="16002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EC440C06-5015-7549-817B-53C29B958DD7}"/>
              </a:ext>
            </a:extLst>
          </p:cNvPr>
          <p:cNvSpPr/>
          <p:nvPr/>
        </p:nvSpPr>
        <p:spPr>
          <a:xfrm>
            <a:off x="4260409" y="5219228"/>
            <a:ext cx="1023908" cy="366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71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10153956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Random</a:t>
            </a:r>
            <a:r>
              <a:rPr lang="pt-BR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1 – CLASSIFICAÇÃO - Íris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</a:t>
            </a:r>
            <a:r>
              <a:rPr lang="pt-BR" dirty="0"/>
              <a:t> </a:t>
            </a:r>
            <a:r>
              <a:rPr lang="pt-BR" b="1" dirty="0"/>
              <a:t>Particionar a bases em treino (80%) e teste (20%)</a:t>
            </a:r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</a:p>
          <a:p>
            <a:r>
              <a:rPr lang="pt-BR" dirty="0" err="1"/>
              <a:t>indices</a:t>
            </a:r>
            <a:r>
              <a:rPr lang="pt-BR" dirty="0"/>
              <a:t> &lt;- </a:t>
            </a:r>
            <a:r>
              <a:rPr lang="pt-BR" dirty="0" err="1"/>
              <a:t>createDataPartition</a:t>
            </a:r>
            <a:r>
              <a:rPr lang="pt-BR" dirty="0"/>
              <a:t>(</a:t>
            </a:r>
            <a:r>
              <a:rPr lang="pt-BR" dirty="0" err="1"/>
              <a:t>dados$Species</a:t>
            </a:r>
            <a:r>
              <a:rPr lang="pt-BR" dirty="0"/>
              <a:t>, </a:t>
            </a:r>
            <a:r>
              <a:rPr lang="pt-BR" dirty="0" err="1"/>
              <a:t>p</a:t>
            </a:r>
            <a:r>
              <a:rPr lang="pt-BR" dirty="0"/>
              <a:t>=0.80, </a:t>
            </a:r>
            <a:r>
              <a:rPr lang="pt-BR" dirty="0" err="1"/>
              <a:t>list</a:t>
            </a:r>
            <a:r>
              <a:rPr lang="pt-BR" dirty="0"/>
              <a:t>=FALSE) </a:t>
            </a:r>
          </a:p>
          <a:p>
            <a:r>
              <a:rPr lang="pt-BR" dirty="0"/>
              <a:t>treino &lt;- dados[</a:t>
            </a:r>
            <a:r>
              <a:rPr lang="pt-BR" dirty="0" err="1"/>
              <a:t>indices</a:t>
            </a:r>
            <a:r>
              <a:rPr lang="pt-BR" dirty="0"/>
              <a:t>,]</a:t>
            </a:r>
          </a:p>
          <a:p>
            <a:r>
              <a:rPr lang="pt-BR" dirty="0"/>
              <a:t>teste &lt;- dados[-</a:t>
            </a:r>
            <a:r>
              <a:rPr lang="pt-BR" dirty="0" err="1"/>
              <a:t>indices</a:t>
            </a:r>
            <a:r>
              <a:rPr lang="pt-BR" dirty="0"/>
              <a:t>,]</a:t>
            </a:r>
          </a:p>
          <a:p>
            <a:endParaRPr lang="pt-BR" dirty="0"/>
          </a:p>
          <a:p>
            <a:r>
              <a:rPr lang="pt-BR" b="1" dirty="0"/>
              <a:t>### Gerar um novo modelo usando </a:t>
            </a:r>
            <a:r>
              <a:rPr lang="pt-BR" b="1" dirty="0" err="1"/>
              <a:t>RandonForest</a:t>
            </a:r>
            <a:r>
              <a:rPr lang="pt-BR" b="1" dirty="0"/>
              <a:t>, predições e matriz de confusão</a:t>
            </a:r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  <a:endParaRPr lang="pt-BR" b="1" dirty="0"/>
          </a:p>
          <a:p>
            <a:r>
              <a:rPr lang="pt-BR" dirty="0" err="1"/>
              <a:t>rf</a:t>
            </a:r>
            <a:r>
              <a:rPr lang="pt-BR" dirty="0"/>
              <a:t> &lt;- </a:t>
            </a:r>
            <a:r>
              <a:rPr lang="pt-BR" dirty="0" err="1"/>
              <a:t>train</a:t>
            </a:r>
            <a:r>
              <a:rPr lang="pt-BR" dirty="0"/>
              <a:t>(</a:t>
            </a:r>
            <a:r>
              <a:rPr lang="pt-BR" dirty="0" err="1"/>
              <a:t>Species</a:t>
            </a:r>
            <a:r>
              <a:rPr lang="pt-BR" dirty="0"/>
              <a:t>~., data=treino, </a:t>
            </a:r>
            <a:r>
              <a:rPr lang="pt-BR" b="1" dirty="0" err="1">
                <a:solidFill>
                  <a:srgbClr val="FF0000"/>
                </a:solidFill>
              </a:rPr>
              <a:t>method</a:t>
            </a:r>
            <a:r>
              <a:rPr lang="pt-BR" b="1" dirty="0">
                <a:solidFill>
                  <a:srgbClr val="FF0000"/>
                </a:solidFill>
              </a:rPr>
              <a:t>="</a:t>
            </a:r>
            <a:r>
              <a:rPr lang="pt-BR" b="1" dirty="0" err="1">
                <a:solidFill>
                  <a:srgbClr val="FF0000"/>
                </a:solidFill>
              </a:rPr>
              <a:t>rf</a:t>
            </a:r>
            <a:r>
              <a:rPr lang="pt-BR" b="1" dirty="0">
                <a:solidFill>
                  <a:srgbClr val="FF0000"/>
                </a:solidFill>
              </a:rPr>
              <a:t>")</a:t>
            </a:r>
          </a:p>
          <a:p>
            <a:r>
              <a:rPr lang="pt-BR" dirty="0" err="1"/>
              <a:t>rf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4FD2900-D2A0-6648-9512-F0682EB1C47D}"/>
              </a:ext>
            </a:extLst>
          </p:cNvPr>
          <p:cNvSpPr txBox="1"/>
          <p:nvPr/>
        </p:nvSpPr>
        <p:spPr>
          <a:xfrm>
            <a:off x="7225743" y="5577839"/>
            <a:ext cx="4741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FF0000"/>
                </a:solidFill>
              </a:rPr>
              <a:t>Obs</a:t>
            </a:r>
            <a:r>
              <a:rPr lang="pt-BR" b="1" dirty="0">
                <a:solidFill>
                  <a:srgbClr val="FF0000"/>
                </a:solidFill>
              </a:rPr>
              <a:t>: </a:t>
            </a:r>
            <a:r>
              <a:rPr lang="pt-BR" b="1" dirty="0" err="1">
                <a:solidFill>
                  <a:srgbClr val="FF0000"/>
                </a:solidFill>
              </a:rPr>
              <a:t>mtry</a:t>
            </a:r>
            <a:r>
              <a:rPr lang="pt-BR" b="1" dirty="0">
                <a:solidFill>
                  <a:srgbClr val="FF0000"/>
                </a:solidFill>
              </a:rPr>
              <a:t> = número de atributos usados em cada rodada. Default pra classificação RAIZ(</a:t>
            </a:r>
            <a:r>
              <a:rPr lang="pt-BR" b="1" dirty="0" err="1">
                <a:solidFill>
                  <a:srgbClr val="FF0000"/>
                </a:solidFill>
              </a:rPr>
              <a:t>p</a:t>
            </a:r>
            <a:r>
              <a:rPr lang="pt-BR" b="1" dirty="0">
                <a:solidFill>
                  <a:srgbClr val="FF0000"/>
                </a:solidFill>
              </a:rPr>
              <a:t>) e para regressão </a:t>
            </a:r>
            <a:r>
              <a:rPr lang="pt-BR" b="1" dirty="0" err="1">
                <a:solidFill>
                  <a:srgbClr val="FF0000"/>
                </a:solidFill>
              </a:rPr>
              <a:t>p</a:t>
            </a:r>
            <a:r>
              <a:rPr lang="pt-BR" b="1" dirty="0">
                <a:solidFill>
                  <a:srgbClr val="FF0000"/>
                </a:solidFill>
              </a:rPr>
              <a:t>/3 (onde </a:t>
            </a:r>
            <a:r>
              <a:rPr lang="pt-BR" b="1" dirty="0" err="1">
                <a:solidFill>
                  <a:srgbClr val="FF0000"/>
                </a:solidFill>
              </a:rPr>
              <a:t>p</a:t>
            </a:r>
            <a:r>
              <a:rPr lang="pt-BR" b="1" dirty="0">
                <a:solidFill>
                  <a:srgbClr val="FF0000"/>
                </a:solidFill>
              </a:rPr>
              <a:t> é </a:t>
            </a:r>
            <a:r>
              <a:rPr lang="pt-BR" b="1" dirty="0" err="1">
                <a:solidFill>
                  <a:srgbClr val="FF0000"/>
                </a:solidFill>
              </a:rPr>
              <a:t>qtde</a:t>
            </a:r>
            <a:r>
              <a:rPr lang="pt-BR" b="1" dirty="0">
                <a:solidFill>
                  <a:srgbClr val="FF0000"/>
                </a:solidFill>
              </a:rPr>
              <a:t> total de atributos).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0F8C3643-E74B-6337-0FF1-29DE2F2F81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4760835"/>
            <a:ext cx="6540500" cy="15367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32A88D68-0A30-0C4F-88F4-FE949C24E316}"/>
              </a:ext>
            </a:extLst>
          </p:cNvPr>
          <p:cNvSpPr/>
          <p:nvPr/>
        </p:nvSpPr>
        <p:spPr>
          <a:xfrm>
            <a:off x="4242572" y="5992223"/>
            <a:ext cx="1274002" cy="366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77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10073946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Random</a:t>
            </a:r>
            <a:r>
              <a:rPr lang="pt-BR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 4 – CLASSIFICAÇÃO - Banco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matriz de </a:t>
            </a:r>
            <a:r>
              <a:rPr lang="pt-BR" b="1" dirty="0" err="1"/>
              <a:t>confusao</a:t>
            </a:r>
            <a:r>
              <a:rPr lang="pt-BR" b="1" dirty="0"/>
              <a:t> com todos os dados</a:t>
            </a:r>
          </a:p>
          <a:p>
            <a:r>
              <a:rPr lang="pt-BR" dirty="0" err="1"/>
              <a:t>predict.rf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rf</a:t>
            </a:r>
            <a:r>
              <a:rPr lang="pt-BR" dirty="0"/>
              <a:t>, teste)</a:t>
            </a:r>
          </a:p>
          <a:p>
            <a:r>
              <a:rPr lang="pt-BR" dirty="0" err="1"/>
              <a:t>confusionMatrix</a:t>
            </a:r>
            <a:r>
              <a:rPr lang="pt-BR" dirty="0"/>
              <a:t>(</a:t>
            </a:r>
            <a:r>
              <a:rPr lang="pt-BR" dirty="0" err="1"/>
              <a:t>predict.rf</a:t>
            </a:r>
            <a:r>
              <a:rPr lang="pt-BR" dirty="0"/>
              <a:t>, </a:t>
            </a:r>
            <a:r>
              <a:rPr lang="pt-BR" dirty="0" err="1"/>
              <a:t>as.factor</a:t>
            </a:r>
            <a:r>
              <a:rPr lang="pt-BR" dirty="0"/>
              <a:t>(</a:t>
            </a:r>
            <a:r>
              <a:rPr lang="pt-BR" dirty="0" err="1"/>
              <a:t>teste$y</a:t>
            </a:r>
            <a:r>
              <a:rPr lang="pt-BR" dirty="0"/>
              <a:t>))</a:t>
            </a:r>
          </a:p>
        </p:txBody>
      </p:sp>
      <p:pic>
        <p:nvPicPr>
          <p:cNvPr id="4" name="Imagem 3" descr="Tabela&#10;&#10;Descrição gerada automaticamente com confiança média">
            <a:extLst>
              <a:ext uri="{FF2B5EF4-FFF2-40B4-BE49-F238E27FC236}">
                <a16:creationId xmlns:a16="http://schemas.microsoft.com/office/drawing/2014/main" id="{74B597EA-D416-A010-879C-C0D45FA05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2865292"/>
            <a:ext cx="3225800" cy="17272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EC440C06-5015-7549-817B-53C29B958DD7}"/>
              </a:ext>
            </a:extLst>
          </p:cNvPr>
          <p:cNvSpPr/>
          <p:nvPr/>
        </p:nvSpPr>
        <p:spPr>
          <a:xfrm>
            <a:off x="2080391" y="4352021"/>
            <a:ext cx="1763713" cy="366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62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10073946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Random</a:t>
            </a:r>
            <a:r>
              <a:rPr lang="pt-BR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 4 – CLASSIFICAÇÃO - Banco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#### Vários </a:t>
            </a:r>
            <a:r>
              <a:rPr lang="pt-BR" b="1" dirty="0" err="1"/>
              <a:t>mtry</a:t>
            </a:r>
            <a:endParaRPr lang="pt-BR" b="1" dirty="0"/>
          </a:p>
          <a:p>
            <a:r>
              <a:rPr lang="pt-BR" dirty="0" err="1"/>
              <a:t>tuneGrid</a:t>
            </a:r>
            <a:r>
              <a:rPr lang="pt-BR" dirty="0"/>
              <a:t> = </a:t>
            </a:r>
            <a:r>
              <a:rPr lang="pt-BR" dirty="0" err="1"/>
              <a:t>expand.grid</a:t>
            </a:r>
            <a:r>
              <a:rPr lang="pt-BR" dirty="0"/>
              <a:t>(</a:t>
            </a:r>
            <a:r>
              <a:rPr lang="pt-BR" dirty="0" err="1"/>
              <a:t>mtry</a:t>
            </a:r>
            <a:r>
              <a:rPr lang="pt-BR" dirty="0"/>
              <a:t>=</a:t>
            </a:r>
            <a:r>
              <a:rPr lang="pt-BR" dirty="0" err="1"/>
              <a:t>c</a:t>
            </a:r>
            <a:r>
              <a:rPr lang="pt-BR" dirty="0"/>
              <a:t>(2, 5, 7, 9))</a:t>
            </a:r>
          </a:p>
          <a:p>
            <a:endParaRPr lang="pt-BR" dirty="0"/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</a:p>
          <a:p>
            <a:r>
              <a:rPr lang="pt-BR" dirty="0" err="1"/>
              <a:t>rf</a:t>
            </a:r>
            <a:r>
              <a:rPr lang="pt-BR" dirty="0"/>
              <a:t> &lt;- </a:t>
            </a:r>
            <a:r>
              <a:rPr lang="pt-BR" dirty="0" err="1"/>
              <a:t>train</a:t>
            </a:r>
            <a:r>
              <a:rPr lang="pt-BR" dirty="0"/>
              <a:t>(</a:t>
            </a:r>
            <a:r>
              <a:rPr lang="pt-BR" dirty="0" err="1"/>
              <a:t>y</a:t>
            </a:r>
            <a:r>
              <a:rPr lang="pt-BR" dirty="0"/>
              <a:t>~., data=treino, </a:t>
            </a:r>
            <a:r>
              <a:rPr lang="pt-BR" dirty="0" err="1"/>
              <a:t>method</a:t>
            </a:r>
            <a:r>
              <a:rPr lang="pt-BR" dirty="0"/>
              <a:t>="</a:t>
            </a:r>
            <a:r>
              <a:rPr lang="pt-BR" dirty="0" err="1"/>
              <a:t>rf</a:t>
            </a:r>
            <a:r>
              <a:rPr lang="pt-BR" dirty="0"/>
              <a:t>", </a:t>
            </a:r>
            <a:r>
              <a:rPr lang="pt-BR" dirty="0" err="1"/>
              <a:t>trControl</a:t>
            </a:r>
            <a:r>
              <a:rPr lang="pt-BR" dirty="0"/>
              <a:t>=</a:t>
            </a:r>
            <a:r>
              <a:rPr lang="pt-BR" dirty="0" err="1"/>
              <a:t>ctrl</a:t>
            </a:r>
            <a:r>
              <a:rPr lang="pt-BR" dirty="0"/>
              <a:t>, </a:t>
            </a:r>
            <a:r>
              <a:rPr lang="pt-BR" b="1" dirty="0" err="1">
                <a:solidFill>
                  <a:srgbClr val="FF0000"/>
                </a:solidFill>
              </a:rPr>
              <a:t>tuneGrid</a:t>
            </a:r>
            <a:r>
              <a:rPr lang="pt-BR" b="1" dirty="0">
                <a:solidFill>
                  <a:srgbClr val="FF0000"/>
                </a:solidFill>
              </a:rPr>
              <a:t>=</a:t>
            </a:r>
            <a:r>
              <a:rPr lang="pt-BR" b="1" dirty="0" err="1">
                <a:solidFill>
                  <a:srgbClr val="FF0000"/>
                </a:solidFill>
              </a:rPr>
              <a:t>tuneGrid</a:t>
            </a:r>
            <a:r>
              <a:rPr lang="pt-BR" dirty="0"/>
              <a:t>)</a:t>
            </a:r>
          </a:p>
          <a:p>
            <a:r>
              <a:rPr lang="pt-BR" dirty="0" err="1"/>
              <a:t>rf</a:t>
            </a:r>
            <a:endParaRPr lang="pt-BR" dirty="0"/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32A2C64A-4227-C624-1AF1-2F4C2A6B8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3744218"/>
            <a:ext cx="6807200" cy="18161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EC440C06-5015-7549-817B-53C29B958DD7}"/>
              </a:ext>
            </a:extLst>
          </p:cNvPr>
          <p:cNvSpPr/>
          <p:nvPr/>
        </p:nvSpPr>
        <p:spPr>
          <a:xfrm>
            <a:off x="4270091" y="5299313"/>
            <a:ext cx="1011127" cy="366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80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10073946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Random</a:t>
            </a:r>
            <a:r>
              <a:rPr lang="pt-BR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 4 – CLASSIFICAÇÃO - Banco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matriz de </a:t>
            </a:r>
            <a:r>
              <a:rPr lang="pt-BR" b="1" dirty="0" err="1"/>
              <a:t>confusao</a:t>
            </a:r>
            <a:r>
              <a:rPr lang="pt-BR" b="1" dirty="0"/>
              <a:t> com todos os dados</a:t>
            </a:r>
          </a:p>
          <a:p>
            <a:r>
              <a:rPr lang="pt-BR" dirty="0" err="1"/>
              <a:t>predict.rf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rf</a:t>
            </a:r>
            <a:r>
              <a:rPr lang="pt-BR" dirty="0"/>
              <a:t>, teste)</a:t>
            </a:r>
          </a:p>
          <a:p>
            <a:r>
              <a:rPr lang="pt-BR" dirty="0" err="1"/>
              <a:t>confusionMatrix</a:t>
            </a:r>
            <a:r>
              <a:rPr lang="pt-BR" dirty="0"/>
              <a:t>(</a:t>
            </a:r>
            <a:r>
              <a:rPr lang="pt-BR" dirty="0" err="1"/>
              <a:t>predict.rf</a:t>
            </a:r>
            <a:r>
              <a:rPr lang="pt-BR" dirty="0"/>
              <a:t>, </a:t>
            </a:r>
            <a:r>
              <a:rPr lang="pt-BR" dirty="0" err="1"/>
              <a:t>as.factor</a:t>
            </a:r>
            <a:r>
              <a:rPr lang="pt-BR" dirty="0"/>
              <a:t>(</a:t>
            </a:r>
            <a:r>
              <a:rPr lang="pt-BR" dirty="0" err="1"/>
              <a:t>teste$y</a:t>
            </a:r>
            <a:r>
              <a:rPr lang="pt-BR" dirty="0"/>
              <a:t>))</a:t>
            </a:r>
          </a:p>
        </p:txBody>
      </p:sp>
      <p:pic>
        <p:nvPicPr>
          <p:cNvPr id="5" name="Imagem 4" descr="Tabela&#10;&#10;Descrição gerada automaticamente com confiança baixa">
            <a:extLst>
              <a:ext uri="{FF2B5EF4-FFF2-40B4-BE49-F238E27FC236}">
                <a16:creationId xmlns:a16="http://schemas.microsoft.com/office/drawing/2014/main" id="{577DDDA0-E430-6B3B-C4D7-5105A284A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2913222"/>
            <a:ext cx="3111500" cy="17653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EC440C06-5015-7549-817B-53C29B958DD7}"/>
              </a:ext>
            </a:extLst>
          </p:cNvPr>
          <p:cNvSpPr/>
          <p:nvPr/>
        </p:nvSpPr>
        <p:spPr>
          <a:xfrm>
            <a:off x="2045357" y="4373210"/>
            <a:ext cx="1797663" cy="366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75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Random</a:t>
            </a:r>
            <a:r>
              <a:rPr lang="pt-BR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0273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 4 – CLASSIFICAÇÃO - Banco</a:t>
            </a:r>
            <a:endParaRPr lang="pt-BR" altLang="pt-BR" sz="2800" b="1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801350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PREDIÇÕES DE NOVOS CASOS</a:t>
            </a:r>
          </a:p>
          <a:p>
            <a:r>
              <a:rPr lang="pt-BR" dirty="0" err="1"/>
              <a:t>dados_novos_casos</a:t>
            </a:r>
            <a:r>
              <a:rPr lang="pt-BR" dirty="0"/>
              <a:t> &lt;- </a:t>
            </a:r>
            <a:r>
              <a:rPr lang="pt-BR" dirty="0" err="1"/>
              <a:t>read.csv</a:t>
            </a:r>
            <a:r>
              <a:rPr lang="pt-BR" dirty="0"/>
              <a:t>("Material 06 - 11 – Banco - Dados - Novos </a:t>
            </a:r>
            <a:r>
              <a:rPr lang="pt-BR" dirty="0" err="1"/>
              <a:t>Casos.csv</a:t>
            </a:r>
            <a:r>
              <a:rPr lang="pt-BR" dirty="0"/>
              <a:t>")</a:t>
            </a:r>
          </a:p>
          <a:p>
            <a:r>
              <a:rPr lang="pt-BR" dirty="0" err="1"/>
              <a:t>View</a:t>
            </a:r>
            <a:r>
              <a:rPr lang="pt-BR" dirty="0"/>
              <a:t>(</a:t>
            </a:r>
            <a:r>
              <a:rPr lang="pt-BR" dirty="0" err="1"/>
              <a:t>dados_novos_casos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predict.rf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rf</a:t>
            </a:r>
            <a:r>
              <a:rPr lang="pt-BR" dirty="0"/>
              <a:t>, </a:t>
            </a:r>
            <a:r>
              <a:rPr lang="pt-BR" dirty="0" err="1"/>
              <a:t>dados_novos_casos</a:t>
            </a:r>
            <a:r>
              <a:rPr lang="pt-BR" dirty="0"/>
              <a:t>)</a:t>
            </a:r>
          </a:p>
          <a:p>
            <a:r>
              <a:rPr lang="pt-BR" dirty="0" err="1"/>
              <a:t>dados_novos_casos$y</a:t>
            </a:r>
            <a:r>
              <a:rPr lang="pt-BR" dirty="0"/>
              <a:t> &lt;- NULL</a:t>
            </a:r>
          </a:p>
          <a:p>
            <a:r>
              <a:rPr lang="pt-BR" dirty="0"/>
              <a:t>resultado &lt;- </a:t>
            </a:r>
            <a:r>
              <a:rPr lang="pt-BR" dirty="0" err="1"/>
              <a:t>cbind</a:t>
            </a:r>
            <a:r>
              <a:rPr lang="pt-BR" dirty="0"/>
              <a:t>(</a:t>
            </a:r>
            <a:r>
              <a:rPr lang="pt-BR" dirty="0" err="1"/>
              <a:t>dados_novos_casos</a:t>
            </a:r>
            <a:r>
              <a:rPr lang="pt-BR" dirty="0"/>
              <a:t>, </a:t>
            </a:r>
            <a:r>
              <a:rPr lang="pt-BR" dirty="0" err="1"/>
              <a:t>predict.rf</a:t>
            </a:r>
            <a:r>
              <a:rPr lang="pt-BR" dirty="0"/>
              <a:t>)</a:t>
            </a:r>
          </a:p>
          <a:p>
            <a:r>
              <a:rPr lang="pt-BR" dirty="0" err="1"/>
              <a:t>View</a:t>
            </a:r>
            <a:r>
              <a:rPr lang="pt-BR" dirty="0"/>
              <a:t>(resultado)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E83753-B75E-D540-891A-312F8C1D1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180" y="2439933"/>
            <a:ext cx="7988300" cy="12319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751FEB9C-F0FF-094F-B0EE-512CA7699C48}"/>
              </a:ext>
            </a:extLst>
          </p:cNvPr>
          <p:cNvSpPr/>
          <p:nvPr/>
        </p:nvSpPr>
        <p:spPr>
          <a:xfrm>
            <a:off x="10985875" y="2439932"/>
            <a:ext cx="474605" cy="1231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AB4E96E-199F-CA48-8781-D6FEC6813C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61" y="5011095"/>
            <a:ext cx="8597900" cy="1181100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481E92EB-8748-554A-A1C7-44E2A5B3CCE6}"/>
              </a:ext>
            </a:extLst>
          </p:cNvPr>
          <p:cNvSpPr/>
          <p:nvPr/>
        </p:nvSpPr>
        <p:spPr>
          <a:xfrm>
            <a:off x="8599542" y="5063431"/>
            <a:ext cx="899100" cy="11287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6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Random</a:t>
            </a:r>
            <a:r>
              <a:rPr lang="pt-BR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5436220"/>
          </a:xfrm>
        </p:spPr>
        <p:txBody>
          <a:bodyPr>
            <a:normAutofit/>
          </a:bodyPr>
          <a:lstStyle/>
          <a:p>
            <a:pPr algn="l"/>
            <a:endParaRPr lang="pt-BR" sz="2800" b="1" dirty="0">
              <a:solidFill>
                <a:srgbClr val="FF0000"/>
              </a:solidFill>
            </a:endParaRPr>
          </a:p>
          <a:p>
            <a:pPr algn="l"/>
            <a:endParaRPr lang="pt-BR" sz="2800" b="1" dirty="0">
              <a:solidFill>
                <a:srgbClr val="FF0000"/>
              </a:solidFill>
            </a:endParaRPr>
          </a:p>
          <a:p>
            <a:pPr algn="l"/>
            <a:endParaRPr lang="pt-BR" sz="2800" b="1" dirty="0">
              <a:solidFill>
                <a:srgbClr val="FF0000"/>
              </a:solidFill>
            </a:endParaRPr>
          </a:p>
          <a:p>
            <a:pPr algn="l"/>
            <a:endParaRPr lang="pt-BR" sz="2800" b="1" dirty="0">
              <a:solidFill>
                <a:srgbClr val="FF0000"/>
              </a:solidFill>
            </a:endParaRPr>
          </a:p>
          <a:p>
            <a:pPr algn="l"/>
            <a:endParaRPr lang="pt-BR" sz="2800" b="1" dirty="0">
              <a:solidFill>
                <a:srgbClr val="FF0000"/>
              </a:solidFill>
            </a:endParaRPr>
          </a:p>
          <a:p>
            <a:r>
              <a:rPr lang="pt-BR" sz="2800" b="1" dirty="0">
                <a:solidFill>
                  <a:srgbClr val="FF0000"/>
                </a:solidFill>
              </a:rPr>
              <a:t>Bora fazer o Trabalho Final</a:t>
            </a:r>
            <a:endParaRPr lang="pt-BR" sz="2800" dirty="0">
              <a:solidFill>
                <a:schemeClr val="tx1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6DCC448-E015-2E42-8CC2-24F00BD5DAF3}"/>
              </a:ext>
            </a:extLst>
          </p:cNvPr>
          <p:cNvGrpSpPr/>
          <p:nvPr/>
        </p:nvGrpSpPr>
        <p:grpSpPr>
          <a:xfrm>
            <a:off x="8309610" y="46317"/>
            <a:ext cx="2925015" cy="1121799"/>
            <a:chOff x="0" y="0"/>
            <a:chExt cx="2483283" cy="886093"/>
          </a:xfrm>
        </p:grpSpPr>
        <p:sp>
          <p:nvSpPr>
            <p:cNvPr id="15" name="Nuvem 14">
              <a:extLst>
                <a:ext uri="{FF2B5EF4-FFF2-40B4-BE49-F238E27FC236}">
                  <a16:creationId xmlns:a16="http://schemas.microsoft.com/office/drawing/2014/main" id="{40EFC59A-9EBE-8440-A3D2-33EBDF14AF1B}"/>
                </a:ext>
              </a:extLst>
            </p:cNvPr>
            <p:cNvSpPr/>
            <p:nvPr/>
          </p:nvSpPr>
          <p:spPr>
            <a:xfrm>
              <a:off x="0" y="0"/>
              <a:ext cx="1991444" cy="623744"/>
            </a:xfrm>
            <a:prstGeom prst="cloud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7" name="Raio 16">
              <a:extLst>
                <a:ext uri="{FF2B5EF4-FFF2-40B4-BE49-F238E27FC236}">
                  <a16:creationId xmlns:a16="http://schemas.microsoft.com/office/drawing/2014/main" id="{7C737D60-4762-0B43-A1C9-5699FA7B28FA}"/>
                </a:ext>
              </a:extLst>
            </p:cNvPr>
            <p:cNvSpPr/>
            <p:nvPr/>
          </p:nvSpPr>
          <p:spPr>
            <a:xfrm>
              <a:off x="1869825" y="239253"/>
              <a:ext cx="613458" cy="216117"/>
            </a:xfrm>
            <a:prstGeom prst="lightningBol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8" name="CaixaDeTexto 5">
              <a:extLst>
                <a:ext uri="{FF2B5EF4-FFF2-40B4-BE49-F238E27FC236}">
                  <a16:creationId xmlns:a16="http://schemas.microsoft.com/office/drawing/2014/main" id="{4804F734-2040-C84A-9979-46C296403496}"/>
                </a:ext>
              </a:extLst>
            </p:cNvPr>
            <p:cNvSpPr txBox="1"/>
            <p:nvPr/>
          </p:nvSpPr>
          <p:spPr>
            <a:xfrm>
              <a:off x="214455" y="83835"/>
              <a:ext cx="1576007" cy="80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pt-BR" sz="1200" b="1" kern="12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Ufa nenhuma bobeira nessa prática, não </a:t>
              </a:r>
              <a:r>
                <a:rPr lang="pt-BR" sz="1200" b="1" kern="12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tava</a:t>
              </a:r>
              <a:r>
                <a:rPr lang="pt-BR" sz="1200" b="1" kern="12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aguentando mais</a:t>
              </a:r>
              <a:endParaRPr lang="pt-BR" sz="1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792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10153956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Random</a:t>
            </a:r>
            <a:r>
              <a:rPr lang="pt-BR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1 – CLASSIFICAÇÃO - Íris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Predições com o arquivo de teste</a:t>
            </a:r>
            <a:endParaRPr lang="pt-BR" dirty="0"/>
          </a:p>
          <a:p>
            <a:r>
              <a:rPr lang="pt-BR" dirty="0" err="1"/>
              <a:t>predicoes.rf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rf</a:t>
            </a:r>
            <a:r>
              <a:rPr lang="pt-BR" dirty="0"/>
              <a:t>, teste)</a:t>
            </a:r>
          </a:p>
          <a:p>
            <a:r>
              <a:rPr lang="pt-BR" dirty="0" err="1"/>
              <a:t>confusionMatrix</a:t>
            </a:r>
            <a:r>
              <a:rPr lang="pt-BR" dirty="0"/>
              <a:t>(</a:t>
            </a:r>
            <a:r>
              <a:rPr lang="pt-BR" dirty="0" err="1"/>
              <a:t>predicoes.rf</a:t>
            </a:r>
            <a:r>
              <a:rPr lang="pt-BR" dirty="0"/>
              <a:t>, </a:t>
            </a:r>
            <a:r>
              <a:rPr lang="pt-BR" dirty="0" err="1"/>
              <a:t>teste$Species</a:t>
            </a:r>
            <a:r>
              <a:rPr lang="pt-BR" dirty="0"/>
              <a:t>)</a:t>
            </a:r>
          </a:p>
        </p:txBody>
      </p: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DE614F7E-4090-3776-F745-CBE430202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3038142"/>
            <a:ext cx="3848100" cy="23876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08827A5-3876-8243-87BF-F684692A8E44}"/>
              </a:ext>
            </a:extLst>
          </p:cNvPr>
          <p:cNvSpPr/>
          <p:nvPr/>
        </p:nvSpPr>
        <p:spPr>
          <a:xfrm>
            <a:off x="1434908" y="5120430"/>
            <a:ext cx="2747202" cy="366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01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10073946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Random</a:t>
            </a:r>
            <a:r>
              <a:rPr lang="pt-BR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1 – CLASSIFICAÇÃO - Câncer de Mama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Pacotes necessários:</a:t>
            </a:r>
          </a:p>
          <a:p>
            <a:r>
              <a:rPr lang="pt-BR" dirty="0" err="1"/>
              <a:t>install.packages</a:t>
            </a:r>
            <a:r>
              <a:rPr lang="pt-BR" dirty="0"/>
              <a:t>("e1071") </a:t>
            </a:r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randomForest</a:t>
            </a:r>
            <a:r>
              <a:rPr lang="pt-BR" dirty="0"/>
              <a:t>") </a:t>
            </a:r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kernlab</a:t>
            </a:r>
            <a:r>
              <a:rPr lang="pt-BR" dirty="0"/>
              <a:t>")</a:t>
            </a:r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caret</a:t>
            </a:r>
            <a:r>
              <a:rPr lang="pt-BR" dirty="0"/>
              <a:t>")</a:t>
            </a:r>
          </a:p>
          <a:p>
            <a:r>
              <a:rPr lang="pt-BR" dirty="0" err="1"/>
              <a:t>library</a:t>
            </a:r>
            <a:r>
              <a:rPr lang="pt-BR" dirty="0"/>
              <a:t>("</a:t>
            </a:r>
            <a:r>
              <a:rPr lang="pt-BR" dirty="0" err="1"/>
              <a:t>caret</a:t>
            </a:r>
            <a:r>
              <a:rPr lang="pt-BR" dirty="0"/>
              <a:t>")</a:t>
            </a:r>
          </a:p>
          <a:p>
            <a:endParaRPr lang="pt-BR" dirty="0"/>
          </a:p>
          <a:p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mice</a:t>
            </a:r>
            <a:r>
              <a:rPr lang="pt-BR" dirty="0"/>
              <a:t>")</a:t>
            </a:r>
          </a:p>
          <a:p>
            <a:r>
              <a:rPr lang="pt-BR" dirty="0" err="1"/>
              <a:t>library</a:t>
            </a:r>
            <a:r>
              <a:rPr lang="pt-BR" dirty="0"/>
              <a:t>(</a:t>
            </a:r>
            <a:r>
              <a:rPr lang="pt-BR" dirty="0" err="1"/>
              <a:t>mice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028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10073946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Random</a:t>
            </a:r>
            <a:r>
              <a:rPr lang="pt-BR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1 – CLASSIFICAÇÃO - Câncer de Mama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Leitura dos dados</a:t>
            </a:r>
          </a:p>
          <a:p>
            <a:r>
              <a:rPr lang="pt-BR" dirty="0" err="1"/>
              <a:t>setwd</a:t>
            </a:r>
            <a:r>
              <a:rPr lang="pt-BR" dirty="0"/>
              <a:t>("/</a:t>
            </a:r>
            <a:r>
              <a:rPr lang="pt-BR" dirty="0" err="1"/>
              <a:t>Users</a:t>
            </a:r>
            <a:r>
              <a:rPr lang="pt-BR" dirty="0"/>
              <a:t>/</a:t>
            </a:r>
            <a:r>
              <a:rPr lang="pt-BR" dirty="0" err="1"/>
              <a:t>jaimewojciechowski</a:t>
            </a:r>
            <a:r>
              <a:rPr lang="pt-BR" dirty="0"/>
              <a:t>/Dropbox/Jaime/AA-UFPR/EspecializacaoIAA2022/Material 06 - </a:t>
            </a:r>
            <a:r>
              <a:rPr lang="pt-BR" dirty="0" err="1"/>
              <a:t>Random</a:t>
            </a:r>
            <a:r>
              <a:rPr lang="pt-BR" dirty="0"/>
              <a:t> Forest/Material 06 - 2 - </a:t>
            </a:r>
            <a:r>
              <a:rPr lang="pt-BR" dirty="0" err="1"/>
              <a:t>Random</a:t>
            </a:r>
            <a:r>
              <a:rPr lang="pt-BR" dirty="0"/>
              <a:t> Forest - Praticas/Material 06 - 2 – </a:t>
            </a:r>
            <a:r>
              <a:rPr lang="pt-BR" dirty="0" err="1"/>
              <a:t>Cancer</a:t>
            </a:r>
            <a:r>
              <a:rPr lang="pt-BR" dirty="0"/>
              <a:t> de Mama")</a:t>
            </a:r>
          </a:p>
          <a:p>
            <a:r>
              <a:rPr lang="pt-BR" dirty="0" err="1"/>
              <a:t>temp_dados</a:t>
            </a:r>
            <a:r>
              <a:rPr lang="pt-BR" dirty="0"/>
              <a:t> &lt;- </a:t>
            </a:r>
            <a:r>
              <a:rPr lang="pt-BR" dirty="0" err="1"/>
              <a:t>read.csv</a:t>
            </a:r>
            <a:r>
              <a:rPr lang="pt-BR" dirty="0"/>
              <a:t>("Material 06 - 2 - </a:t>
            </a:r>
            <a:r>
              <a:rPr lang="pt-BR" dirty="0" err="1"/>
              <a:t>Cancer</a:t>
            </a:r>
            <a:r>
              <a:rPr lang="pt-BR" dirty="0"/>
              <a:t> de Mama - Dados - </a:t>
            </a:r>
            <a:r>
              <a:rPr lang="pt-BR" dirty="0" err="1"/>
              <a:t>R.csv</a:t>
            </a:r>
            <a:r>
              <a:rPr lang="pt-BR" dirty="0"/>
              <a:t>")</a:t>
            </a:r>
          </a:p>
          <a:p>
            <a:r>
              <a:rPr lang="pt-BR" dirty="0" err="1"/>
              <a:t>View</a:t>
            </a:r>
            <a:r>
              <a:rPr lang="pt-BR" dirty="0"/>
              <a:t>(</a:t>
            </a:r>
            <a:r>
              <a:rPr lang="pt-BR" dirty="0" err="1"/>
              <a:t>temp_dados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b="1" dirty="0"/>
              <a:t>### Retira o ID e preenche valores faltantes</a:t>
            </a:r>
          </a:p>
          <a:p>
            <a:r>
              <a:rPr lang="pt-BR" dirty="0" err="1"/>
              <a:t>temp_dados$Id</a:t>
            </a:r>
            <a:r>
              <a:rPr lang="pt-BR" dirty="0"/>
              <a:t> &lt;- NULL</a:t>
            </a:r>
          </a:p>
          <a:p>
            <a:r>
              <a:rPr lang="pt-BR" dirty="0" err="1"/>
              <a:t>imp</a:t>
            </a:r>
            <a:r>
              <a:rPr lang="pt-BR" dirty="0"/>
              <a:t> &lt;- </a:t>
            </a:r>
            <a:r>
              <a:rPr lang="pt-BR" dirty="0" err="1"/>
              <a:t>mice</a:t>
            </a:r>
            <a:r>
              <a:rPr lang="pt-BR" dirty="0"/>
              <a:t>(</a:t>
            </a:r>
            <a:r>
              <a:rPr lang="pt-BR" dirty="0" err="1"/>
              <a:t>temp_dados</a:t>
            </a:r>
            <a:r>
              <a:rPr lang="pt-BR" dirty="0"/>
              <a:t>) </a:t>
            </a:r>
          </a:p>
          <a:p>
            <a:r>
              <a:rPr lang="pt-BR" dirty="0"/>
              <a:t>dados &lt;- complete(</a:t>
            </a:r>
            <a:r>
              <a:rPr lang="pt-BR" dirty="0" err="1"/>
              <a:t>imp</a:t>
            </a:r>
            <a:r>
              <a:rPr lang="pt-BR" dirty="0"/>
              <a:t>, 1)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FCB98A-F4FB-B146-95E0-2823E6F8D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603" y="3884122"/>
            <a:ext cx="7755993" cy="1719844"/>
          </a:xfrm>
          <a:prstGeom prst="rect">
            <a:avLst/>
          </a:prstGeom>
        </p:spPr>
      </p:pic>
      <p:sp>
        <p:nvSpPr>
          <p:cNvPr id="14" name="CaixaDeTexto 2"/>
          <p:cNvSpPr txBox="1"/>
          <p:nvPr/>
        </p:nvSpPr>
        <p:spPr>
          <a:xfrm>
            <a:off x="634063" y="6404254"/>
            <a:ext cx="10584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 err="1"/>
              <a:t>setwd</a:t>
            </a:r>
            <a:r>
              <a:rPr lang="pt-BR" sz="1100" dirty="0"/>
              <a:t>("D:\\Dropbox\\Jaime\\AA-UFPR\\EspecializacaoIAA2022\\Material 06 - </a:t>
            </a:r>
            <a:r>
              <a:rPr lang="pt-BR" sz="1100" dirty="0" err="1"/>
              <a:t>Random</a:t>
            </a:r>
            <a:r>
              <a:rPr lang="pt-BR" sz="1100" dirty="0"/>
              <a:t> Forest\\Material 06 - 2 - </a:t>
            </a:r>
            <a:r>
              <a:rPr lang="pt-BR" sz="1100" dirty="0" err="1"/>
              <a:t>Random</a:t>
            </a:r>
            <a:r>
              <a:rPr lang="pt-BR" sz="1100" dirty="0"/>
              <a:t> Forest - Praticas\\Material 06 - 2 – </a:t>
            </a:r>
            <a:r>
              <a:rPr lang="pt-BR" sz="1100" dirty="0" err="1"/>
              <a:t>Cancer</a:t>
            </a:r>
            <a:r>
              <a:rPr lang="pt-BR" sz="1100" dirty="0"/>
              <a:t> de Mama")</a:t>
            </a:r>
          </a:p>
        </p:txBody>
      </p:sp>
    </p:spTree>
    <p:extLst>
      <p:ext uri="{BB962C8B-B14F-4D97-AF65-F5344CB8AC3E}">
        <p14:creationId xmlns:p14="http://schemas.microsoft.com/office/powerpoint/2010/main" val="76903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10073946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Random</a:t>
            </a:r>
            <a:r>
              <a:rPr lang="pt-BR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1 – CLASSIFICAÇÃO - Câncer de Mama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</a:t>
            </a:r>
            <a:r>
              <a:rPr lang="pt-BR" dirty="0"/>
              <a:t> </a:t>
            </a:r>
            <a:r>
              <a:rPr lang="pt-BR" b="1" dirty="0"/>
              <a:t>Criar bases de Treino e Teste</a:t>
            </a:r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</a:p>
          <a:p>
            <a:r>
              <a:rPr lang="pt-BR" dirty="0" err="1"/>
              <a:t>indices</a:t>
            </a:r>
            <a:r>
              <a:rPr lang="pt-BR" dirty="0"/>
              <a:t> &lt;- </a:t>
            </a:r>
            <a:r>
              <a:rPr lang="pt-BR" dirty="0" err="1"/>
              <a:t>createDataPartition</a:t>
            </a:r>
            <a:r>
              <a:rPr lang="pt-BR" dirty="0"/>
              <a:t>(</a:t>
            </a:r>
            <a:r>
              <a:rPr lang="pt-BR" dirty="0" err="1"/>
              <a:t>dados$Class</a:t>
            </a:r>
            <a:r>
              <a:rPr lang="pt-BR" dirty="0"/>
              <a:t>, </a:t>
            </a:r>
            <a:r>
              <a:rPr lang="pt-BR" dirty="0" err="1"/>
              <a:t>p</a:t>
            </a:r>
            <a:r>
              <a:rPr lang="pt-BR" dirty="0"/>
              <a:t>=0.80,list=FALSE)</a:t>
            </a:r>
          </a:p>
          <a:p>
            <a:r>
              <a:rPr lang="pt-BR" dirty="0"/>
              <a:t>treino &lt;- dados[</a:t>
            </a:r>
            <a:r>
              <a:rPr lang="pt-BR" dirty="0" err="1"/>
              <a:t>indices</a:t>
            </a:r>
            <a:r>
              <a:rPr lang="pt-BR" dirty="0"/>
              <a:t>,] </a:t>
            </a:r>
          </a:p>
          <a:p>
            <a:r>
              <a:rPr lang="pt-BR" dirty="0"/>
              <a:t>teste &lt;- dados[-</a:t>
            </a:r>
            <a:r>
              <a:rPr lang="pt-BR" dirty="0" err="1"/>
              <a:t>indices</a:t>
            </a:r>
            <a:r>
              <a:rPr lang="pt-BR" dirty="0"/>
              <a:t>,]</a:t>
            </a:r>
          </a:p>
          <a:p>
            <a:endParaRPr lang="pt-BR" dirty="0"/>
          </a:p>
          <a:p>
            <a:r>
              <a:rPr lang="pt-BR" b="1" dirty="0"/>
              <a:t>### Treinar </a:t>
            </a:r>
            <a:r>
              <a:rPr lang="pt-BR" b="1" dirty="0" err="1"/>
              <a:t>Random</a:t>
            </a:r>
            <a:r>
              <a:rPr lang="pt-BR" b="1" dirty="0"/>
              <a:t> Forest com a base de Treino</a:t>
            </a:r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  <a:r>
              <a:rPr lang="pt-BR" b="1" dirty="0"/>
              <a:t> </a:t>
            </a:r>
          </a:p>
          <a:p>
            <a:r>
              <a:rPr lang="pt-BR" dirty="0" err="1"/>
              <a:t>rf</a:t>
            </a:r>
            <a:r>
              <a:rPr lang="pt-BR" dirty="0"/>
              <a:t> &lt;- </a:t>
            </a:r>
            <a:r>
              <a:rPr lang="pt-BR" dirty="0" err="1"/>
              <a:t>train</a:t>
            </a:r>
            <a:r>
              <a:rPr lang="pt-BR" dirty="0"/>
              <a:t>(</a:t>
            </a:r>
            <a:r>
              <a:rPr lang="pt-BR" dirty="0" err="1"/>
              <a:t>Class</a:t>
            </a:r>
            <a:r>
              <a:rPr lang="pt-BR" dirty="0"/>
              <a:t>~., data=treino, </a:t>
            </a:r>
            <a:r>
              <a:rPr lang="pt-BR" dirty="0" err="1"/>
              <a:t>method</a:t>
            </a:r>
            <a:r>
              <a:rPr lang="pt-BR" dirty="0"/>
              <a:t>="</a:t>
            </a:r>
            <a:r>
              <a:rPr lang="pt-BR" dirty="0" err="1"/>
              <a:t>rf</a:t>
            </a:r>
            <a:r>
              <a:rPr lang="pt-BR" dirty="0"/>
              <a:t>")</a:t>
            </a:r>
          </a:p>
          <a:p>
            <a:r>
              <a:rPr lang="pt-BR" dirty="0" err="1"/>
              <a:t>rf</a:t>
            </a:r>
            <a:endParaRPr lang="pt-BR" dirty="0"/>
          </a:p>
        </p:txBody>
      </p:sp>
      <p:pic>
        <p:nvPicPr>
          <p:cNvPr id="4" name="Imagem 3" descr="Texto, Carta&#10;&#10;Descrição gerada automaticamente">
            <a:extLst>
              <a:ext uri="{FF2B5EF4-FFF2-40B4-BE49-F238E27FC236}">
                <a16:creationId xmlns:a16="http://schemas.microsoft.com/office/drawing/2014/main" id="{014D264B-9A7A-B20A-2691-88BF29730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0" y="4893139"/>
            <a:ext cx="6540500" cy="15494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EC440C06-5015-7549-817B-53C29B958DD7}"/>
              </a:ext>
            </a:extLst>
          </p:cNvPr>
          <p:cNvSpPr/>
          <p:nvPr/>
        </p:nvSpPr>
        <p:spPr>
          <a:xfrm>
            <a:off x="4467515" y="6214128"/>
            <a:ext cx="953962" cy="366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03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10073946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Random</a:t>
            </a:r>
            <a:r>
              <a:rPr lang="pt-BR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1 – CLASSIFICAÇÃO - Câncer de Mama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 6. Aplicar modelos treinados na base de Teste</a:t>
            </a:r>
          </a:p>
          <a:p>
            <a:r>
              <a:rPr lang="pt-BR" dirty="0" err="1"/>
              <a:t>predict.rf</a:t>
            </a:r>
            <a:r>
              <a:rPr lang="pt-BR" dirty="0"/>
              <a:t> &lt;- </a:t>
            </a:r>
            <a:r>
              <a:rPr lang="pt-BR" dirty="0" err="1"/>
              <a:t>predict</a:t>
            </a:r>
            <a:r>
              <a:rPr lang="pt-BR" dirty="0"/>
              <a:t>(</a:t>
            </a:r>
            <a:r>
              <a:rPr lang="pt-BR" dirty="0" err="1"/>
              <a:t>rf</a:t>
            </a:r>
            <a:r>
              <a:rPr lang="pt-BR" dirty="0"/>
              <a:t>, teste)</a:t>
            </a:r>
          </a:p>
          <a:p>
            <a:r>
              <a:rPr lang="pt-BR" dirty="0" err="1"/>
              <a:t>confusionMatrix</a:t>
            </a:r>
            <a:r>
              <a:rPr lang="pt-BR" dirty="0"/>
              <a:t>(</a:t>
            </a:r>
            <a:r>
              <a:rPr lang="pt-BR" dirty="0" err="1"/>
              <a:t>predict.rf</a:t>
            </a:r>
            <a:r>
              <a:rPr lang="pt-BR" dirty="0"/>
              <a:t>, </a:t>
            </a:r>
            <a:r>
              <a:rPr lang="pt-BR" dirty="0" err="1"/>
              <a:t>as.factor</a:t>
            </a:r>
            <a:r>
              <a:rPr lang="pt-BR" dirty="0"/>
              <a:t>(</a:t>
            </a:r>
            <a:r>
              <a:rPr lang="pt-BR" dirty="0" err="1"/>
              <a:t>teste$Class</a:t>
            </a:r>
            <a:r>
              <a:rPr lang="pt-BR" dirty="0"/>
              <a:t>)) </a:t>
            </a:r>
          </a:p>
        </p:txBody>
      </p:sp>
      <p:pic>
        <p:nvPicPr>
          <p:cNvPr id="5" name="Imagem 4" descr="Tabela&#10;&#10;Descrição gerada automaticamente com confiança baixa">
            <a:extLst>
              <a:ext uri="{FF2B5EF4-FFF2-40B4-BE49-F238E27FC236}">
                <a16:creationId xmlns:a16="http://schemas.microsoft.com/office/drawing/2014/main" id="{086E6B61-0EAF-00AE-B064-DC0B5CF25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0" y="2913222"/>
            <a:ext cx="3111500" cy="17399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EC440C06-5015-7549-817B-53C29B958DD7}"/>
              </a:ext>
            </a:extLst>
          </p:cNvPr>
          <p:cNvSpPr/>
          <p:nvPr/>
        </p:nvSpPr>
        <p:spPr>
          <a:xfrm>
            <a:off x="1739295" y="4347810"/>
            <a:ext cx="2747202" cy="366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72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/>
          </p:nvPr>
        </p:nvSpPr>
        <p:spPr>
          <a:xfrm>
            <a:off x="384504" y="138232"/>
            <a:ext cx="10073946" cy="673100"/>
          </a:xfrm>
          <a:noFill/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Random</a:t>
            </a:r>
            <a:r>
              <a:rPr lang="pt-BR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10" name="Retângulo 10"/>
          <p:cNvSpPr/>
          <p:nvPr/>
        </p:nvSpPr>
        <p:spPr>
          <a:xfrm>
            <a:off x="0" y="975933"/>
            <a:ext cx="12192000" cy="5882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11" name="Rectangle 19"/>
          <p:cNvSpPr/>
          <p:nvPr/>
        </p:nvSpPr>
        <p:spPr>
          <a:xfrm rot="2700000">
            <a:off x="894088" y="1390829"/>
            <a:ext cx="233346" cy="2333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22663" y="1114166"/>
            <a:ext cx="11931805" cy="5621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Processo Alternativo 99"/>
          <p:cNvSpPr/>
          <p:nvPr/>
        </p:nvSpPr>
        <p:spPr>
          <a:xfrm>
            <a:off x="122663" y="1114166"/>
            <a:ext cx="11931805" cy="5621171"/>
          </a:xfrm>
          <a:prstGeom prst="flowChartAlternate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11431432" cy="708660"/>
          </a:xfrm>
        </p:spPr>
        <p:txBody>
          <a:bodyPr>
            <a:normAutofit/>
          </a:bodyPr>
          <a:lstStyle/>
          <a:p>
            <a:pPr algn="l"/>
            <a:r>
              <a:rPr lang="pt-BR" altLang="pt-BR" sz="2800" b="1" dirty="0">
                <a:solidFill>
                  <a:srgbClr val="FF0000"/>
                </a:solidFill>
              </a:rPr>
              <a:t>Práticas usando o </a:t>
            </a:r>
            <a:r>
              <a:rPr lang="pt-BR" altLang="pt-BR" sz="2800" b="1" dirty="0" err="1">
                <a:solidFill>
                  <a:srgbClr val="FF0000"/>
                </a:solidFill>
              </a:rPr>
              <a:t>R</a:t>
            </a:r>
            <a:r>
              <a:rPr lang="pt-BR" altLang="pt-BR" sz="2800" b="1" dirty="0">
                <a:solidFill>
                  <a:srgbClr val="FF0000"/>
                </a:solidFill>
              </a:rPr>
              <a:t> 	1 – CLASSIFICAÇÃO - Câncer de Mama</a:t>
            </a:r>
            <a:r>
              <a:rPr lang="pt-BR" altLang="pt-BR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AF89B5-089F-204A-AE1D-CF4B54B72950}"/>
              </a:ext>
            </a:extLst>
          </p:cNvPr>
          <p:cNvSpPr txBox="1"/>
          <p:nvPr/>
        </p:nvSpPr>
        <p:spPr>
          <a:xfrm>
            <a:off x="731520" y="1851660"/>
            <a:ext cx="1096137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#### Cross-</a:t>
            </a:r>
            <a:r>
              <a:rPr lang="pt-BR" b="1" dirty="0" err="1"/>
              <a:t>validation</a:t>
            </a:r>
            <a:endParaRPr lang="pt-BR" b="1" dirty="0"/>
          </a:p>
          <a:p>
            <a:r>
              <a:rPr lang="pt-BR" dirty="0" err="1"/>
              <a:t>ctrl</a:t>
            </a:r>
            <a:r>
              <a:rPr lang="pt-BR" dirty="0"/>
              <a:t> &lt;- </a:t>
            </a:r>
            <a:r>
              <a:rPr lang="pt-BR" dirty="0" err="1"/>
              <a:t>trainControl</a:t>
            </a:r>
            <a:r>
              <a:rPr lang="pt-BR" dirty="0"/>
              <a:t>(</a:t>
            </a:r>
            <a:r>
              <a:rPr lang="pt-BR" dirty="0" err="1"/>
              <a:t>method</a:t>
            </a:r>
            <a:r>
              <a:rPr lang="pt-BR" dirty="0"/>
              <a:t> = "</a:t>
            </a:r>
            <a:r>
              <a:rPr lang="pt-BR" dirty="0" err="1"/>
              <a:t>cv</a:t>
            </a:r>
            <a:r>
              <a:rPr lang="pt-BR" dirty="0"/>
              <a:t>", </a:t>
            </a:r>
            <a:r>
              <a:rPr lang="pt-BR" dirty="0" err="1"/>
              <a:t>number</a:t>
            </a:r>
            <a:r>
              <a:rPr lang="pt-BR" dirty="0"/>
              <a:t> = 10)</a:t>
            </a:r>
          </a:p>
          <a:p>
            <a:endParaRPr lang="pt-BR" dirty="0"/>
          </a:p>
          <a:p>
            <a:r>
              <a:rPr lang="pt-BR" dirty="0" err="1"/>
              <a:t>set.seed</a:t>
            </a:r>
            <a:r>
              <a:rPr lang="pt-BR" dirty="0"/>
              <a:t>(1912)</a:t>
            </a:r>
          </a:p>
          <a:p>
            <a:r>
              <a:rPr lang="pt-BR" dirty="0" err="1"/>
              <a:t>rf</a:t>
            </a:r>
            <a:r>
              <a:rPr lang="pt-BR" dirty="0"/>
              <a:t> &lt;- </a:t>
            </a:r>
            <a:r>
              <a:rPr lang="pt-BR" dirty="0" err="1"/>
              <a:t>train</a:t>
            </a:r>
            <a:r>
              <a:rPr lang="pt-BR" dirty="0"/>
              <a:t>(</a:t>
            </a:r>
            <a:r>
              <a:rPr lang="pt-BR" dirty="0" err="1"/>
              <a:t>Class</a:t>
            </a:r>
            <a:r>
              <a:rPr lang="pt-BR" dirty="0"/>
              <a:t>~., data=treino, </a:t>
            </a:r>
            <a:r>
              <a:rPr lang="pt-BR" dirty="0" err="1"/>
              <a:t>method</a:t>
            </a:r>
            <a:r>
              <a:rPr lang="pt-BR" dirty="0"/>
              <a:t>="</a:t>
            </a:r>
            <a:r>
              <a:rPr lang="pt-BR" dirty="0" err="1"/>
              <a:t>rf</a:t>
            </a:r>
            <a:r>
              <a:rPr lang="pt-BR" dirty="0"/>
              <a:t>", </a:t>
            </a:r>
            <a:r>
              <a:rPr lang="pt-BR" dirty="0" err="1"/>
              <a:t>trControl</a:t>
            </a:r>
            <a:r>
              <a:rPr lang="pt-BR" dirty="0"/>
              <a:t>=</a:t>
            </a:r>
            <a:r>
              <a:rPr lang="pt-BR" dirty="0" err="1"/>
              <a:t>ctrl</a:t>
            </a:r>
            <a:r>
              <a:rPr lang="pt-BR" dirty="0"/>
              <a:t>)</a:t>
            </a:r>
          </a:p>
          <a:p>
            <a:r>
              <a:rPr lang="pt-BR" dirty="0" err="1"/>
              <a:t>rf</a:t>
            </a:r>
            <a:endParaRPr lang="pt-BR" dirty="0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D7E47D57-0F81-5B39-5A48-02BFDC936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4052514"/>
            <a:ext cx="6489700" cy="15621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EC440C06-5015-7549-817B-53C29B958DD7}"/>
              </a:ext>
            </a:extLst>
          </p:cNvPr>
          <p:cNvSpPr/>
          <p:nvPr/>
        </p:nvSpPr>
        <p:spPr>
          <a:xfrm>
            <a:off x="4222462" y="5386203"/>
            <a:ext cx="1023908" cy="366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67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F1AEBA727FD5040BBE085F4CA6C2370" ma:contentTypeVersion="0" ma:contentTypeDescription="Crie um novo documento." ma:contentTypeScope="" ma:versionID="12b0669b8819e4a656958672b7ea911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39468b0e37e4891bc5b0d60070b4c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F228A0-3FCB-402F-9402-38139EC8A0DC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D60EBA7-7ED2-483F-AAAF-FBA777B38D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FF9EF6-F216-4726-93BA-54721D5358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30423</TotalTime>
  <Words>2988</Words>
  <Application>Microsoft Macintosh PowerPoint</Application>
  <PresentationFormat>Widescreen</PresentationFormat>
  <Paragraphs>434</Paragraphs>
  <Slides>34</Slides>
  <Notes>34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0" baseType="lpstr">
      <vt:lpstr>Arial</vt:lpstr>
      <vt:lpstr>Arial Narrow</vt:lpstr>
      <vt:lpstr>Calibri</vt:lpstr>
      <vt:lpstr>Calibri Light</vt:lpstr>
      <vt:lpstr>Times New Roman</vt:lpstr>
      <vt:lpstr>Tema do Office</vt:lpstr>
      <vt:lpstr>Apresentação do PowerPoint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Jaime Wojciechowski</dc:creator>
  <cp:keywords/>
  <dc:description/>
  <cp:lastModifiedBy>Jaime Wojciechowski</cp:lastModifiedBy>
  <cp:revision>631</cp:revision>
  <cp:lastPrinted>2020-08-12T13:16:25Z</cp:lastPrinted>
  <dcterms:created xsi:type="dcterms:W3CDTF">2016-10-08T20:49:45Z</dcterms:created>
  <dcterms:modified xsi:type="dcterms:W3CDTF">2022-09-03T11:33:53Z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0x010100AF1AEBA727FD5040BBE085F4CA6C2370</vt:lpwstr>
  </property>
</Properties>
</file>