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09" r:id="rId5"/>
    <p:sldId id="430" r:id="rId6"/>
    <p:sldId id="459" r:id="rId7"/>
    <p:sldId id="461" r:id="rId8"/>
    <p:sldId id="462" r:id="rId9"/>
    <p:sldId id="464" r:id="rId10"/>
    <p:sldId id="465" r:id="rId11"/>
    <p:sldId id="466" r:id="rId12"/>
    <p:sldId id="468" r:id="rId13"/>
    <p:sldId id="469" r:id="rId14"/>
    <p:sldId id="529" r:id="rId15"/>
    <p:sldId id="538" r:id="rId16"/>
    <p:sldId id="434" r:id="rId17"/>
    <p:sldId id="532" r:id="rId18"/>
    <p:sldId id="537" r:id="rId19"/>
    <p:sldId id="530" r:id="rId20"/>
    <p:sldId id="470" r:id="rId21"/>
    <p:sldId id="531" r:id="rId22"/>
    <p:sldId id="539" r:id="rId23"/>
    <p:sldId id="533" r:id="rId24"/>
    <p:sldId id="534" r:id="rId25"/>
    <p:sldId id="535" r:id="rId26"/>
    <p:sldId id="47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4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101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6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03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96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2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EAF24D-0660-7C4D-9D81-BC05BFA2D0A8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24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B63DF6-3CC9-0946-81C6-424BD498A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100273" y="4961168"/>
            <a:ext cx="20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904194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06 – </a:t>
            </a:r>
            <a:r>
              <a:rPr lang="pt-BR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pt-BR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Forest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Regressão – Árvores de Modelos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105398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b="1" dirty="0">
                <a:solidFill>
                  <a:srgbClr val="FF0000"/>
                </a:solidFill>
              </a:rPr>
              <a:t>Exemplo: Volume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chemeClr val="tx1"/>
                </a:solidFill>
              </a:rPr>
              <a:t>Atributos </a:t>
            </a: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Dap</a:t>
            </a:r>
            <a:r>
              <a:rPr lang="pt-BR" sz="2800" dirty="0">
                <a:solidFill>
                  <a:schemeClr val="tx1"/>
                </a:solidFill>
              </a:rPr>
              <a:t> = 10,1 cm</a:t>
            </a: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ht</a:t>
            </a:r>
            <a:r>
              <a:rPr lang="pt-BR" sz="2800" dirty="0">
                <a:solidFill>
                  <a:schemeClr val="tx1"/>
                </a:solidFill>
              </a:rPr>
              <a:t> = 7m</a:t>
            </a: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hc</a:t>
            </a:r>
            <a:r>
              <a:rPr lang="pt-BR" sz="2800" dirty="0">
                <a:solidFill>
                  <a:schemeClr val="tx1"/>
                </a:solidFill>
              </a:rPr>
              <a:t> = 10m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Equação de 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Volume</a:t>
            </a:r>
          </a:p>
          <a:p>
            <a:pPr algn="just"/>
            <a:r>
              <a:rPr lang="pt-BR" sz="2800" dirty="0">
                <a:solidFill>
                  <a:srgbClr val="FF0000"/>
                </a:solidFill>
              </a:rPr>
              <a:t>V=5,5dap-0,3ht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Volume = 0,5*10,1 -0,3*7 =</a:t>
            </a:r>
            <a:r>
              <a:rPr lang="pt-BR" sz="2800" dirty="0">
                <a:solidFill>
                  <a:srgbClr val="FF0000"/>
                </a:solidFill>
              </a:rPr>
              <a:t> 2,95 m3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826829" y="1849422"/>
            <a:ext cx="538930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dap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67431" y="3114583"/>
            <a:ext cx="381386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ht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396689" y="3148122"/>
            <a:ext cx="404278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hc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33364" y="4282521"/>
            <a:ext cx="1681422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V=0,2dap+7,1ht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675208" y="4282521"/>
            <a:ext cx="1636538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V=0,5dap-0,3ht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945952" y="4262300"/>
            <a:ext cx="1704313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V=0,5dap+2,6hc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256336" y="4262300"/>
            <a:ext cx="1659429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V=0,8dap-0,9hc</a:t>
            </a:r>
          </a:p>
        </p:txBody>
      </p:sp>
      <p:cxnSp>
        <p:nvCxnSpPr>
          <p:cNvPr id="4" name="Conector Reto 3"/>
          <p:cNvCxnSpPr>
            <a:stCxn id="10" idx="0"/>
          </p:cNvCxnSpPr>
          <p:nvPr/>
        </p:nvCxnSpPr>
        <p:spPr>
          <a:xfrm flipV="1">
            <a:off x="4758124" y="2218755"/>
            <a:ext cx="2296349" cy="89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3" idx="0"/>
          </p:cNvCxnSpPr>
          <p:nvPr/>
        </p:nvCxnSpPr>
        <p:spPr>
          <a:xfrm flipH="1" flipV="1">
            <a:off x="7319442" y="2246198"/>
            <a:ext cx="2279386" cy="90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4" idx="0"/>
            <a:endCxn id="10" idx="2"/>
          </p:cNvCxnSpPr>
          <p:nvPr/>
        </p:nvCxnSpPr>
        <p:spPr>
          <a:xfrm flipV="1">
            <a:off x="4374075" y="3483915"/>
            <a:ext cx="384049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5" idx="0"/>
            <a:endCxn id="10" idx="2"/>
          </p:cNvCxnSpPr>
          <p:nvPr/>
        </p:nvCxnSpPr>
        <p:spPr>
          <a:xfrm flipH="1" flipV="1">
            <a:off x="4758124" y="3483915"/>
            <a:ext cx="1735353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8698340" y="3477819"/>
            <a:ext cx="926538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9624878" y="3477819"/>
            <a:ext cx="1215306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6299967" y="2433464"/>
            <a:ext cx="74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&lt;=15,2</a:t>
            </a:r>
            <a:endParaRPr lang="pt-BR" sz="1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7635718" y="2484835"/>
            <a:ext cx="72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&gt;15,2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801554" y="3529997"/>
            <a:ext cx="64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&lt;=4,1</a:t>
            </a:r>
            <a:endParaRPr lang="pt-BR" sz="14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0137306" y="3581368"/>
            <a:ext cx="65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&gt;4,1</a:t>
            </a:r>
            <a:endParaRPr lang="pt-BR" sz="1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4203542" y="3492827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38487" y="3499906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&gt;5</a:t>
            </a:r>
            <a:endParaRPr lang="pt-BR" sz="1400" dirty="0"/>
          </a:p>
        </p:txBody>
      </p:sp>
      <p:sp>
        <p:nvSpPr>
          <p:cNvPr id="27" name="Oval 26"/>
          <p:cNvSpPr/>
          <p:nvPr/>
        </p:nvSpPr>
        <p:spPr>
          <a:xfrm>
            <a:off x="6459417" y="1700689"/>
            <a:ext cx="1347695" cy="65817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12587" y="2936459"/>
            <a:ext cx="1347695" cy="65817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01996" y="4005010"/>
            <a:ext cx="2220763" cy="90283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sz="5400" dirty="0" err="1">
                <a:solidFill>
                  <a:schemeClr val="bg1"/>
                </a:solidFill>
              </a:rPr>
              <a:t>Bootstrap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17726F2-5D47-0C4F-8834-1B2787680E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1260761"/>
            <a:ext cx="10547170" cy="5387174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540A781-DCD0-844A-BF04-654685D57746}"/>
              </a:ext>
            </a:extLst>
          </p:cNvPr>
          <p:cNvGrpSpPr/>
          <p:nvPr/>
        </p:nvGrpSpPr>
        <p:grpSpPr>
          <a:xfrm>
            <a:off x="8675370" y="46317"/>
            <a:ext cx="2559255" cy="937132"/>
            <a:chOff x="0" y="0"/>
            <a:chExt cx="2483283" cy="740227"/>
          </a:xfrm>
        </p:grpSpPr>
        <p:sp>
          <p:nvSpPr>
            <p:cNvPr id="16" name="Nuvem 15">
              <a:extLst>
                <a:ext uri="{FF2B5EF4-FFF2-40B4-BE49-F238E27FC236}">
                  <a16:creationId xmlns:a16="http://schemas.microsoft.com/office/drawing/2014/main" id="{2B9E9A38-346F-244A-A24D-D600DAB0BA28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aio 16">
              <a:extLst>
                <a:ext uri="{FF2B5EF4-FFF2-40B4-BE49-F238E27FC236}">
                  <a16:creationId xmlns:a16="http://schemas.microsoft.com/office/drawing/2014/main" id="{128AC6C8-779C-A646-BD44-56711B469C4C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CaixaDeTexto 5">
              <a:extLst>
                <a:ext uri="{FF2B5EF4-FFF2-40B4-BE49-F238E27FC236}">
                  <a16:creationId xmlns:a16="http://schemas.microsoft.com/office/drawing/2014/main" id="{6A129A65-4496-1D4A-92C6-8889BACA0B22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65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Isso não é aquele negócio de CSS pra páginas HTML?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1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sz="5400" dirty="0" err="1">
                <a:solidFill>
                  <a:schemeClr val="bg1"/>
                </a:solidFill>
              </a:rPr>
              <a:t>Bootstrap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C905743-16C7-5149-A5F9-B9248AD0B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55760"/>
              </p:ext>
            </p:extLst>
          </p:nvPr>
        </p:nvGraphicFramePr>
        <p:xfrm>
          <a:off x="122663" y="1559935"/>
          <a:ext cx="5157996" cy="400614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44864">
                  <a:extLst>
                    <a:ext uri="{9D8B030D-6E8A-4147-A177-3AD203B41FA5}">
                      <a16:colId xmlns:a16="http://schemas.microsoft.com/office/drawing/2014/main" val="1476862948"/>
                    </a:ext>
                  </a:extLst>
                </a:gridCol>
                <a:gridCol w="1232773">
                  <a:extLst>
                    <a:ext uri="{9D8B030D-6E8A-4147-A177-3AD203B41FA5}">
                      <a16:colId xmlns:a16="http://schemas.microsoft.com/office/drawing/2014/main" val="3028519153"/>
                    </a:ext>
                  </a:extLst>
                </a:gridCol>
                <a:gridCol w="916329">
                  <a:extLst>
                    <a:ext uri="{9D8B030D-6E8A-4147-A177-3AD203B41FA5}">
                      <a16:colId xmlns:a16="http://schemas.microsoft.com/office/drawing/2014/main" val="1890755333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2169966596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Ceu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Umidade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Elevada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451665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818345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48045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497684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81207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008383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3745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96855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57967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20074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578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79736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96774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Coberto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17FC523E-4BA2-E245-AEC7-F9390F25D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10371"/>
              </p:ext>
            </p:extLst>
          </p:nvPr>
        </p:nvGraphicFramePr>
        <p:xfrm>
          <a:off x="6869609" y="1507502"/>
          <a:ext cx="5157996" cy="245696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44864">
                  <a:extLst>
                    <a:ext uri="{9D8B030D-6E8A-4147-A177-3AD203B41FA5}">
                      <a16:colId xmlns:a16="http://schemas.microsoft.com/office/drawing/2014/main" val="1476862948"/>
                    </a:ext>
                  </a:extLst>
                </a:gridCol>
                <a:gridCol w="1232773">
                  <a:extLst>
                    <a:ext uri="{9D8B030D-6E8A-4147-A177-3AD203B41FA5}">
                      <a16:colId xmlns:a16="http://schemas.microsoft.com/office/drawing/2014/main" val="3028519153"/>
                    </a:ext>
                  </a:extLst>
                </a:gridCol>
                <a:gridCol w="916329">
                  <a:extLst>
                    <a:ext uri="{9D8B030D-6E8A-4147-A177-3AD203B41FA5}">
                      <a16:colId xmlns:a16="http://schemas.microsoft.com/office/drawing/2014/main" val="1890755333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2169966596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Ceu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Umidade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96855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57967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Media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20074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578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79736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96774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Chuvoso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Coberto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577142E3-DCB4-5543-9A78-9B9B5AC7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35882"/>
              </p:ext>
            </p:extLst>
          </p:nvPr>
        </p:nvGraphicFramePr>
        <p:xfrm>
          <a:off x="6096000" y="3241378"/>
          <a:ext cx="5157996" cy="157171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44864">
                  <a:extLst>
                    <a:ext uri="{9D8B030D-6E8A-4147-A177-3AD203B41FA5}">
                      <a16:colId xmlns:a16="http://schemas.microsoft.com/office/drawing/2014/main" val="1476862948"/>
                    </a:ext>
                  </a:extLst>
                </a:gridCol>
                <a:gridCol w="1232773">
                  <a:extLst>
                    <a:ext uri="{9D8B030D-6E8A-4147-A177-3AD203B41FA5}">
                      <a16:colId xmlns:a16="http://schemas.microsoft.com/office/drawing/2014/main" val="3028519153"/>
                    </a:ext>
                  </a:extLst>
                </a:gridCol>
                <a:gridCol w="916329">
                  <a:extLst>
                    <a:ext uri="{9D8B030D-6E8A-4147-A177-3AD203B41FA5}">
                      <a16:colId xmlns:a16="http://schemas.microsoft.com/office/drawing/2014/main" val="1890755333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2169966596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Ceu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Umidade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96855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57967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Chuvoso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Coberto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FC81B348-8D21-5F44-937C-07B62A8BF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95939"/>
              </p:ext>
            </p:extLst>
          </p:nvPr>
        </p:nvGraphicFramePr>
        <p:xfrm>
          <a:off x="5532997" y="4822567"/>
          <a:ext cx="5157996" cy="179302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44864">
                  <a:extLst>
                    <a:ext uri="{9D8B030D-6E8A-4147-A177-3AD203B41FA5}">
                      <a16:colId xmlns:a16="http://schemas.microsoft.com/office/drawing/2014/main" val="1476862948"/>
                    </a:ext>
                  </a:extLst>
                </a:gridCol>
                <a:gridCol w="1232773">
                  <a:extLst>
                    <a:ext uri="{9D8B030D-6E8A-4147-A177-3AD203B41FA5}">
                      <a16:colId xmlns:a16="http://schemas.microsoft.com/office/drawing/2014/main" val="3028519153"/>
                    </a:ext>
                  </a:extLst>
                </a:gridCol>
                <a:gridCol w="916329">
                  <a:extLst>
                    <a:ext uri="{9D8B030D-6E8A-4147-A177-3AD203B41FA5}">
                      <a16:colId xmlns:a16="http://schemas.microsoft.com/office/drawing/2014/main" val="1890755333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2169966596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Ceu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Umidade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578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79736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96774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Coberto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50985889-4AB3-7843-A3C7-9E97C5AE5DED}"/>
              </a:ext>
            </a:extLst>
          </p:cNvPr>
          <p:cNvSpPr/>
          <p:nvPr/>
        </p:nvSpPr>
        <p:spPr>
          <a:xfrm>
            <a:off x="633363" y="1138170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</a:rPr>
              <a:t>Base Original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3C066B6-B822-E24D-AA97-A63368BA0731}"/>
              </a:ext>
            </a:extLst>
          </p:cNvPr>
          <p:cNvSpPr/>
          <p:nvPr/>
        </p:nvSpPr>
        <p:spPr>
          <a:xfrm>
            <a:off x="6802473" y="1078258"/>
            <a:ext cx="2619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 err="1">
                <a:solidFill>
                  <a:srgbClr val="FF0000"/>
                </a:solidFill>
              </a:rPr>
              <a:t>Bootstrap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Datasets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142526" cy="673100"/>
          </a:xfrm>
          <a:noFill/>
        </p:spPr>
        <p:txBody>
          <a:bodyPr>
            <a:noAutofit/>
          </a:bodyPr>
          <a:lstStyle/>
          <a:p>
            <a:pPr algn="l"/>
            <a:r>
              <a:rPr lang="pt-BR" sz="4800" dirty="0" err="1">
                <a:solidFill>
                  <a:schemeClr val="bg1"/>
                </a:solidFill>
              </a:rPr>
              <a:t>Bagging</a:t>
            </a:r>
            <a:r>
              <a:rPr lang="pt-BR" sz="4800" dirty="0">
                <a:solidFill>
                  <a:schemeClr val="bg1"/>
                </a:solidFill>
              </a:rPr>
              <a:t> (ou </a:t>
            </a:r>
            <a:r>
              <a:rPr lang="pt-BR" sz="4800" dirty="0" err="1">
                <a:solidFill>
                  <a:schemeClr val="bg1"/>
                </a:solidFill>
              </a:rPr>
              <a:t>bootstrap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agregation</a:t>
            </a:r>
            <a:r>
              <a:rPr lang="pt-BR" sz="48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Usa </a:t>
            </a:r>
            <a:r>
              <a:rPr lang="pt-BR" sz="2800" dirty="0" err="1">
                <a:solidFill>
                  <a:schemeClr val="tx1"/>
                </a:solidFill>
              </a:rPr>
              <a:t>bootstrap</a:t>
            </a:r>
            <a:r>
              <a:rPr lang="pt-BR" sz="2800" dirty="0">
                <a:solidFill>
                  <a:schemeClr val="tx1"/>
                </a:solidFill>
              </a:rPr>
              <a:t> para </a:t>
            </a:r>
            <a:r>
              <a:rPr lang="pt-BR" sz="2800" dirty="0" err="1">
                <a:solidFill>
                  <a:schemeClr val="tx1"/>
                </a:solidFill>
              </a:rPr>
              <a:t>reamostrar</a:t>
            </a:r>
            <a:r>
              <a:rPr lang="pt-BR" sz="2800" dirty="0">
                <a:solidFill>
                  <a:schemeClr val="tx1"/>
                </a:solidFill>
              </a:rPr>
              <a:t> os dados. 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São criadas amostras separadas (</a:t>
            </a:r>
            <a:r>
              <a:rPr lang="pt-BR" sz="2800" dirty="0" err="1">
                <a:solidFill>
                  <a:schemeClr val="tx1"/>
                </a:solidFill>
              </a:rPr>
              <a:t>bootstrapped</a:t>
            </a:r>
            <a:r>
              <a:rPr lang="pt-BR" sz="2800" dirty="0">
                <a:solidFill>
                  <a:schemeClr val="tx1"/>
                </a:solidFill>
              </a:rPr>
              <a:t>) do conjunto de treinamento e são feitas estimativas com cada um.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A média dos resultados dessas estimativas leva a um modelo de baixa variância e com maior acurácia.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Ensembles</a:t>
            </a:r>
          </a:p>
          <a:p>
            <a:r>
              <a:rPr lang="pt-BR" sz="2800" dirty="0">
                <a:solidFill>
                  <a:schemeClr val="tx1"/>
                </a:solidFill>
              </a:rPr>
              <a:t>É uma combinação de métodos preditivos (no caso, várias Árvores). Esses métodos se utilizam do conceito de </a:t>
            </a:r>
            <a:r>
              <a:rPr lang="pt-BR" sz="2800" dirty="0" err="1">
                <a:solidFill>
                  <a:schemeClr val="tx1"/>
                </a:solidFill>
              </a:rPr>
              <a:t>Bagging</a:t>
            </a:r>
            <a:r>
              <a:rPr lang="pt-BR" sz="2800" dirty="0">
                <a:solidFill>
                  <a:schemeClr val="tx1"/>
                </a:solidFill>
              </a:rPr>
              <a:t> para essas várias árvores.</a:t>
            </a:r>
          </a:p>
          <a:p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603F3F5-46CB-7D40-9E9B-90783ED6232B}"/>
              </a:ext>
            </a:extLst>
          </p:cNvPr>
          <p:cNvGrpSpPr/>
          <p:nvPr/>
        </p:nvGrpSpPr>
        <p:grpSpPr>
          <a:xfrm>
            <a:off x="9258300" y="46317"/>
            <a:ext cx="197632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84360833-D6C5-3248-AA7D-24A70255E902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AFC13454-0236-294B-87C7-48AEF7FB7F47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BEC5B1C2-006A-B542-9376-0FE16CBF6EA9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364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Bagging</a:t>
              </a: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200" b="1" kern="12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pt-BR" sz="12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200" b="1" dirty="0" err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suffering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9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142526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Bagging</a:t>
            </a:r>
            <a:r>
              <a:rPr lang="pt-BR" sz="4800" dirty="0">
                <a:solidFill>
                  <a:schemeClr val="bg1"/>
                </a:solidFill>
              </a:rPr>
              <a:t> (ou </a:t>
            </a:r>
            <a:r>
              <a:rPr lang="pt-BR" sz="4800" dirty="0" err="1">
                <a:solidFill>
                  <a:schemeClr val="bg1"/>
                </a:solidFill>
              </a:rPr>
              <a:t>bootstrap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agregation</a:t>
            </a:r>
            <a:r>
              <a:rPr lang="pt-BR" sz="48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Exemplo: Previsão do Tempo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04F4C91-8982-AD44-921F-FEC200475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22263"/>
              </p:ext>
            </p:extLst>
          </p:nvPr>
        </p:nvGraphicFramePr>
        <p:xfrm>
          <a:off x="3531870" y="1787262"/>
          <a:ext cx="6046471" cy="495644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24844">
                  <a:extLst>
                    <a:ext uri="{9D8B030D-6E8A-4147-A177-3AD203B41FA5}">
                      <a16:colId xmlns:a16="http://schemas.microsoft.com/office/drawing/2014/main" val="1476862948"/>
                    </a:ext>
                  </a:extLst>
                </a:gridCol>
                <a:gridCol w="1368120">
                  <a:extLst>
                    <a:ext uri="{9D8B030D-6E8A-4147-A177-3AD203B41FA5}">
                      <a16:colId xmlns:a16="http://schemas.microsoft.com/office/drawing/2014/main" val="3028519153"/>
                    </a:ext>
                  </a:extLst>
                </a:gridCol>
                <a:gridCol w="1151169">
                  <a:extLst>
                    <a:ext uri="{9D8B030D-6E8A-4147-A177-3AD203B41FA5}">
                      <a16:colId xmlns:a16="http://schemas.microsoft.com/office/drawing/2014/main" val="1890755333"/>
                    </a:ext>
                  </a:extLst>
                </a:gridCol>
                <a:gridCol w="1151169">
                  <a:extLst>
                    <a:ext uri="{9D8B030D-6E8A-4147-A177-3AD203B41FA5}">
                      <a16:colId xmlns:a16="http://schemas.microsoft.com/office/drawing/2014/main" val="2169966596"/>
                    </a:ext>
                  </a:extLst>
                </a:gridCol>
                <a:gridCol w="1151169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Ceu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Umidade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Elevada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451665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818345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480457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497684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812071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008383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37458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968559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579679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20074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5782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797367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967741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Coberto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7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142526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Bagging</a:t>
            </a:r>
            <a:r>
              <a:rPr lang="pt-BR" sz="4800" dirty="0">
                <a:solidFill>
                  <a:schemeClr val="bg1"/>
                </a:solidFill>
              </a:rPr>
              <a:t> (ou </a:t>
            </a:r>
            <a:r>
              <a:rPr lang="pt-BR" sz="4800" dirty="0" err="1">
                <a:solidFill>
                  <a:schemeClr val="bg1"/>
                </a:solidFill>
              </a:rPr>
              <a:t>bootstrap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agregation</a:t>
            </a:r>
            <a:r>
              <a:rPr lang="pt-BR" sz="48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D6BA79-2BBF-D749-900C-2EC02C372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7" y="949565"/>
            <a:ext cx="7743508" cy="2983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CDEBFD1-1362-6B41-A56A-EA547F13A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17" y="1951865"/>
            <a:ext cx="7743508" cy="2983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C79014F-BB4F-214F-A3EA-4DD5BBAAF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77" y="3041525"/>
            <a:ext cx="7743508" cy="2983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2BC809B-7B80-B547-B74B-CE3D529E9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3" y="3988310"/>
            <a:ext cx="7743508" cy="2983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917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Random</a:t>
            </a:r>
            <a:r>
              <a:rPr lang="pt-BR" sz="4800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>
              <a:spcBef>
                <a:spcPts val="1200"/>
              </a:spcBef>
            </a:pPr>
            <a:r>
              <a:rPr lang="pt-BR" sz="2800" dirty="0">
                <a:solidFill>
                  <a:schemeClr val="tx1"/>
                </a:solidFill>
              </a:rPr>
              <a:t>São geradas várias árvores:</a:t>
            </a:r>
          </a:p>
          <a:p>
            <a:pPr marL="914400" lvl="1" indent="-457200" algn="just">
              <a:spcBef>
                <a:spcPts val="1200"/>
              </a:spcBef>
              <a:buFont typeface="Arial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Um conjunto aleatório de amostras é usado em cada.</a:t>
            </a:r>
          </a:p>
          <a:p>
            <a:pPr marL="914400" lvl="1" indent="-457200" algn="just">
              <a:spcBef>
                <a:spcPts val="1200"/>
              </a:spcBef>
              <a:buFont typeface="Arial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Um conjunto aleatório de </a:t>
            </a:r>
            <a:r>
              <a:rPr lang="pt-BR" sz="2800" b="1" dirty="0">
                <a:solidFill>
                  <a:srgbClr val="FF0000"/>
                </a:solidFill>
              </a:rPr>
              <a:t>atributos</a:t>
            </a:r>
            <a:r>
              <a:rPr lang="pt-BR" sz="2800" dirty="0">
                <a:solidFill>
                  <a:schemeClr val="tx1"/>
                </a:solidFill>
              </a:rPr>
              <a:t> é usado em cada.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Na predição, os dados são passados em todas as árvores;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Valores diferentes podem ser retornados;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Para Regressão:</a:t>
            </a:r>
          </a:p>
          <a:p>
            <a:pPr marL="1252538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A média entre os valores é o dado final da predição.</a:t>
            </a:r>
          </a:p>
          <a:p>
            <a:pPr marL="966788" lvl="2" algn="just"/>
            <a:endParaRPr lang="pt-BR" sz="28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Para Classificação:</a:t>
            </a:r>
          </a:p>
          <a:p>
            <a:pPr marL="1252538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O resultado que mais aparecer é o dado final da classificação.</a:t>
            </a:r>
          </a:p>
          <a:p>
            <a:pPr lvl="1" algn="just"/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Random</a:t>
            </a:r>
            <a:r>
              <a:rPr lang="pt-BR" sz="4800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tabLst/>
              <a:defRPr/>
            </a:pPr>
            <a:endParaRPr lang="pt-BR" altLang="pt-BR" sz="2800" dirty="0">
              <a:solidFill>
                <a:schemeClr val="tx1"/>
              </a:solidFill>
            </a:endParaRPr>
          </a:p>
        </p:txBody>
      </p:sp>
      <p:pic>
        <p:nvPicPr>
          <p:cNvPr id="10" name="Picture 2" descr="rf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1237382"/>
            <a:ext cx="69215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Random</a:t>
            </a:r>
            <a:r>
              <a:rPr lang="pt-BR" sz="4800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>
              <a:spcBef>
                <a:spcPts val="1200"/>
              </a:spcBef>
            </a:pP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Se no </a:t>
            </a:r>
            <a:r>
              <a:rPr lang="pt-BR" sz="2800" dirty="0" err="1">
                <a:solidFill>
                  <a:schemeClr val="tx1"/>
                </a:solidFill>
              </a:rPr>
              <a:t>Bagging</a:t>
            </a:r>
            <a:r>
              <a:rPr lang="pt-BR" sz="2800" dirty="0">
                <a:solidFill>
                  <a:schemeClr val="tx1"/>
                </a:solidFill>
              </a:rPr>
              <a:t> tradicional serão usadas todas as variáveis </a:t>
            </a:r>
            <a:r>
              <a:rPr lang="pt-BR" sz="2800" dirty="0" err="1">
                <a:solidFill>
                  <a:schemeClr val="tx1"/>
                </a:solidFill>
              </a:rPr>
              <a:t>preditoras</a:t>
            </a:r>
            <a:r>
              <a:rPr lang="pt-BR" sz="2800" dirty="0">
                <a:solidFill>
                  <a:schemeClr val="tx1"/>
                </a:solidFill>
              </a:rPr>
              <a:t> (</a:t>
            </a:r>
            <a:r>
              <a:rPr lang="pt-BR" sz="2800" b="1" dirty="0" err="1">
                <a:solidFill>
                  <a:srgbClr val="FF0000"/>
                </a:solidFill>
              </a:rPr>
              <a:t>p</a:t>
            </a:r>
            <a:r>
              <a:rPr lang="pt-BR" sz="2800" dirty="0">
                <a:solidFill>
                  <a:schemeClr val="tx1"/>
                </a:solidFill>
              </a:rPr>
              <a:t>), no </a:t>
            </a:r>
            <a:r>
              <a:rPr lang="pt-BR" sz="2800" dirty="0" err="1">
                <a:solidFill>
                  <a:schemeClr val="tx1"/>
                </a:solidFill>
              </a:rPr>
              <a:t>Random</a:t>
            </a:r>
            <a:r>
              <a:rPr lang="pt-BR" sz="2800" dirty="0">
                <a:solidFill>
                  <a:schemeClr val="tx1"/>
                </a:solidFill>
              </a:rPr>
              <a:t> Forest, são selecionadas algumas variáveis (</a:t>
            </a:r>
            <a:r>
              <a:rPr lang="pt-BR" sz="2800" b="1" dirty="0">
                <a:solidFill>
                  <a:srgbClr val="FF0000"/>
                </a:solidFill>
              </a:rPr>
              <a:t>m</a:t>
            </a:r>
            <a:r>
              <a:rPr lang="pt-BR" sz="2800" dirty="0">
                <a:solidFill>
                  <a:schemeClr val="tx1"/>
                </a:solidFill>
              </a:rPr>
              <a:t>) com o objetivo de descorrelacionar as árvores e aumentar a variabilidade (</a:t>
            </a:r>
            <a:r>
              <a:rPr lang="pt-BR" sz="2800" dirty="0" err="1">
                <a:solidFill>
                  <a:schemeClr val="tx1"/>
                </a:solidFill>
              </a:rPr>
              <a:t>aleaotoriedade</a:t>
            </a:r>
            <a:r>
              <a:rPr lang="pt-BR" sz="2800" dirty="0">
                <a:solidFill>
                  <a:schemeClr val="tx1"/>
                </a:solidFill>
              </a:rPr>
              <a:t>) dos dados. </a:t>
            </a:r>
          </a:p>
          <a:p>
            <a:r>
              <a:rPr lang="pt-BR" sz="2800" dirty="0">
                <a:solidFill>
                  <a:schemeClr val="tx1"/>
                </a:solidFill>
              </a:rPr>
              <a:t>	</a:t>
            </a:r>
          </a:p>
          <a:p>
            <a:r>
              <a:rPr lang="pt-BR" sz="2800" dirty="0">
                <a:solidFill>
                  <a:schemeClr val="tx1"/>
                </a:solidFill>
              </a:rPr>
              <a:t>Normalmente para classificação, m=Raiz(</a:t>
            </a:r>
            <a:r>
              <a:rPr lang="pt-BR" sz="2800" dirty="0" err="1">
                <a:solidFill>
                  <a:schemeClr val="tx1"/>
                </a:solidFill>
              </a:rPr>
              <a:t>p</a:t>
            </a:r>
            <a:r>
              <a:rPr lang="pt-BR" sz="2800" dirty="0">
                <a:solidFill>
                  <a:schemeClr val="tx1"/>
                </a:solidFill>
              </a:rPr>
              <a:t>) e para regressão, m=</a:t>
            </a:r>
            <a:r>
              <a:rPr lang="pt-BR" sz="2800" dirty="0" err="1">
                <a:solidFill>
                  <a:schemeClr val="tx1"/>
                </a:solidFill>
              </a:rPr>
              <a:t>p</a:t>
            </a:r>
            <a:r>
              <a:rPr lang="pt-BR" sz="2800" dirty="0">
                <a:solidFill>
                  <a:schemeClr val="tx1"/>
                </a:solidFill>
              </a:rPr>
              <a:t>/3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 err="1">
                <a:solidFill>
                  <a:schemeClr val="tx1"/>
                </a:solidFill>
              </a:rPr>
              <a:t>Obs</a:t>
            </a:r>
            <a:r>
              <a:rPr lang="pt-BR" sz="2800" dirty="0">
                <a:solidFill>
                  <a:schemeClr val="tx1"/>
                </a:solidFill>
              </a:rPr>
              <a:t>: </a:t>
            </a:r>
          </a:p>
          <a:p>
            <a:r>
              <a:rPr lang="pt-BR" sz="2800" dirty="0">
                <a:solidFill>
                  <a:schemeClr val="tx1"/>
                </a:solidFill>
              </a:rPr>
              <a:t>Se m=</a:t>
            </a:r>
            <a:r>
              <a:rPr lang="pt-BR" sz="2800" dirty="0" err="1">
                <a:solidFill>
                  <a:schemeClr val="tx1"/>
                </a:solidFill>
              </a:rPr>
              <a:t>p</a:t>
            </a:r>
            <a:r>
              <a:rPr lang="pt-BR" sz="2800" dirty="0">
                <a:solidFill>
                  <a:schemeClr val="tx1"/>
                </a:solidFill>
              </a:rPr>
              <a:t>, temos o </a:t>
            </a:r>
            <a:r>
              <a:rPr lang="pt-BR" sz="2800" dirty="0" err="1">
                <a:solidFill>
                  <a:schemeClr val="tx1"/>
                </a:solidFill>
              </a:rPr>
              <a:t>bagging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Nos resultados gerados na linguagem </a:t>
            </a:r>
            <a:r>
              <a:rPr lang="pt-BR" sz="2800" dirty="0" err="1">
                <a:solidFill>
                  <a:schemeClr val="tx1"/>
                </a:solidFill>
              </a:rPr>
              <a:t>R</a:t>
            </a:r>
            <a:r>
              <a:rPr lang="pt-BR" sz="2800" dirty="0">
                <a:solidFill>
                  <a:schemeClr val="tx1"/>
                </a:solidFill>
              </a:rPr>
              <a:t>, o parâmetro m é chamado de </a:t>
            </a:r>
            <a:r>
              <a:rPr lang="pt-BR" sz="2800" dirty="0" err="1">
                <a:solidFill>
                  <a:schemeClr val="tx1"/>
                </a:solidFill>
              </a:rPr>
              <a:t>mtry</a:t>
            </a:r>
            <a:r>
              <a:rPr lang="pt-BR" sz="2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03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sz="5400" dirty="0" err="1">
                <a:solidFill>
                  <a:schemeClr val="bg1"/>
                </a:solidFill>
              </a:rPr>
              <a:t>Random</a:t>
            </a:r>
            <a:r>
              <a:rPr lang="pt-BR" sz="5400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C905743-16C7-5149-A5F9-B9248AD0BB8A}"/>
              </a:ext>
            </a:extLst>
          </p:cNvPr>
          <p:cNvGraphicFramePr>
            <a:graphicFrameLocks noGrp="1"/>
          </p:cNvGraphicFramePr>
          <p:nvPr/>
        </p:nvGraphicFramePr>
        <p:xfrm>
          <a:off x="122663" y="1559935"/>
          <a:ext cx="5157996" cy="400614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44864">
                  <a:extLst>
                    <a:ext uri="{9D8B030D-6E8A-4147-A177-3AD203B41FA5}">
                      <a16:colId xmlns:a16="http://schemas.microsoft.com/office/drawing/2014/main" val="1476862948"/>
                    </a:ext>
                  </a:extLst>
                </a:gridCol>
                <a:gridCol w="1232773">
                  <a:extLst>
                    <a:ext uri="{9D8B030D-6E8A-4147-A177-3AD203B41FA5}">
                      <a16:colId xmlns:a16="http://schemas.microsoft.com/office/drawing/2014/main" val="3028519153"/>
                    </a:ext>
                  </a:extLst>
                </a:gridCol>
                <a:gridCol w="916329">
                  <a:extLst>
                    <a:ext uri="{9D8B030D-6E8A-4147-A177-3AD203B41FA5}">
                      <a16:colId xmlns:a16="http://schemas.microsoft.com/office/drawing/2014/main" val="1890755333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2169966596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Ceu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Umidade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Elevada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451665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818345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48045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497684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81207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008383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3745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96855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57967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20074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578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79736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96774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Coberto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577142E3-DCB4-5543-9A78-9B9B5AC7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9292"/>
              </p:ext>
            </p:extLst>
          </p:nvPr>
        </p:nvGraphicFramePr>
        <p:xfrm>
          <a:off x="5388860" y="3138895"/>
          <a:ext cx="3196803" cy="157171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32773">
                  <a:extLst>
                    <a:ext uri="{9D8B030D-6E8A-4147-A177-3AD203B41FA5}">
                      <a16:colId xmlns:a16="http://schemas.microsoft.com/office/drawing/2014/main" val="3028519153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2169966596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96855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57967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FC81B348-8D21-5F44-937C-07B62A8BF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95686"/>
              </p:ext>
            </p:extLst>
          </p:nvPr>
        </p:nvGraphicFramePr>
        <p:xfrm>
          <a:off x="7811465" y="4823671"/>
          <a:ext cx="2880359" cy="179302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16329">
                  <a:extLst>
                    <a:ext uri="{9D8B030D-6E8A-4147-A177-3AD203B41FA5}">
                      <a16:colId xmlns:a16="http://schemas.microsoft.com/office/drawing/2014/main" val="1890755333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2169966596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Umidade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578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79736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96774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Nao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50985889-4AB3-7843-A3C7-9E97C5AE5DED}"/>
              </a:ext>
            </a:extLst>
          </p:cNvPr>
          <p:cNvSpPr/>
          <p:nvPr/>
        </p:nvSpPr>
        <p:spPr>
          <a:xfrm>
            <a:off x="633363" y="1138170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</a:rPr>
              <a:t>Base Original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3C066B6-B822-E24D-AA97-A63368BA0731}"/>
              </a:ext>
            </a:extLst>
          </p:cNvPr>
          <p:cNvSpPr/>
          <p:nvPr/>
        </p:nvSpPr>
        <p:spPr>
          <a:xfrm>
            <a:off x="6173456" y="1078258"/>
            <a:ext cx="3877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b="1" dirty="0" err="1">
                <a:solidFill>
                  <a:srgbClr val="FF0000"/>
                </a:solidFill>
              </a:rPr>
              <a:t>Bootstrap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Datasets</a:t>
            </a:r>
            <a:r>
              <a:rPr lang="pt-BR" sz="2400" b="1" dirty="0">
                <a:solidFill>
                  <a:srgbClr val="FF0000"/>
                </a:solidFill>
              </a:rPr>
              <a:t> para o RF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3BD72F75-B638-4F4D-B2C5-0159F16E7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65557"/>
              </p:ext>
            </p:extLst>
          </p:nvPr>
        </p:nvGraphicFramePr>
        <p:xfrm>
          <a:off x="8693864" y="1539558"/>
          <a:ext cx="3259652" cy="245696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44864">
                  <a:extLst>
                    <a:ext uri="{9D8B030D-6E8A-4147-A177-3AD203B41FA5}">
                      <a16:colId xmlns:a16="http://schemas.microsoft.com/office/drawing/2014/main" val="1476862948"/>
                    </a:ext>
                  </a:extLst>
                </a:gridCol>
                <a:gridCol w="1232773">
                  <a:extLst>
                    <a:ext uri="{9D8B030D-6E8A-4147-A177-3AD203B41FA5}">
                      <a16:colId xmlns:a16="http://schemas.microsoft.com/office/drawing/2014/main" val="3028519153"/>
                    </a:ext>
                  </a:extLst>
                </a:gridCol>
                <a:gridCol w="982015">
                  <a:extLst>
                    <a:ext uri="{9D8B030D-6E8A-4147-A177-3AD203B41FA5}">
                      <a16:colId xmlns:a16="http://schemas.microsoft.com/office/drawing/2014/main" val="1702615899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Ceu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Temperatura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Chovera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80421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96855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57967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Media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20074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578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Ensolarado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79736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Coberto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Elevada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96774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Chuvoso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7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0856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Chuvoso</a:t>
                      </a:r>
                      <a:endParaRPr lang="pt-BR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63122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Coberto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</a:rPr>
                        <a:t>NAO</a:t>
                      </a:r>
                      <a:endParaRPr lang="pt-BR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Árvores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É uma estrutura de decisão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Formada por Nós:</a:t>
            </a:r>
          </a:p>
          <a:p>
            <a:pPr marL="1200150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Nó Raiz</a:t>
            </a:r>
          </a:p>
          <a:p>
            <a:pPr marL="1200150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Nó Pai</a:t>
            </a:r>
          </a:p>
          <a:p>
            <a:pPr marL="1200150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Nó Filho</a:t>
            </a:r>
          </a:p>
          <a:p>
            <a:pPr marL="1200150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Nós Terminais</a:t>
            </a:r>
          </a:p>
        </p:txBody>
      </p:sp>
      <p:pic>
        <p:nvPicPr>
          <p:cNvPr id="17" name="Picture 2" descr="rf1_arvor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78" y="1787263"/>
            <a:ext cx="4549822" cy="32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Random</a:t>
            </a:r>
            <a:r>
              <a:rPr lang="pt-BR" sz="4800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>
              <a:spcBef>
                <a:spcPts val="1200"/>
              </a:spcBef>
            </a:pP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29F9EF-0AD5-5C4D-A714-0F1B8BD45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4" y="972425"/>
            <a:ext cx="7761736" cy="23101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706973-0C6E-0046-A088-EFB7B22C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43" y="3306527"/>
            <a:ext cx="5920618" cy="16916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3AB0AC-8B90-4244-901E-D9823FF64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55020"/>
            <a:ext cx="5943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Random</a:t>
            </a:r>
            <a:r>
              <a:rPr lang="pt-BR" sz="4800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>
              <a:spcBef>
                <a:spcPts val="1200"/>
              </a:spcBef>
            </a:pP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 err="1">
                <a:solidFill>
                  <a:srgbClr val="FF0000"/>
                </a:solidFill>
              </a:rPr>
              <a:t>Boosting</a:t>
            </a:r>
            <a:r>
              <a:rPr lang="pt-BR" sz="2800" dirty="0">
                <a:solidFill>
                  <a:schemeClr val="tx1"/>
                </a:solidFill>
              </a:rPr>
              <a:t> é uma estratégia usada em </a:t>
            </a:r>
            <a:r>
              <a:rPr lang="pt-BR" sz="2800" dirty="0" err="1">
                <a:solidFill>
                  <a:schemeClr val="tx1"/>
                </a:solidFill>
              </a:rPr>
              <a:t>Random</a:t>
            </a:r>
            <a:r>
              <a:rPr lang="pt-BR" sz="2800" dirty="0">
                <a:solidFill>
                  <a:schemeClr val="tx1"/>
                </a:solidFill>
              </a:rPr>
              <a:t> Forest para se gerar e executar as árvores de forma sequencial, de modo que o resultado de uma árvore passe informações relevantes para a seguinte. 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Normalmente quando um atributo tem um erro muito grande numa árvore, o algoritmo informa isso para a árvore seguinte que passa a considerar mais exemplos de treinamento com características diferentes desse atributo justamente para tentar diminuir o erro de predição considerando esse atributo.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30D0A69-5453-B04F-A77A-097890EF6979}"/>
              </a:ext>
            </a:extLst>
          </p:cNvPr>
          <p:cNvGrpSpPr/>
          <p:nvPr/>
        </p:nvGrpSpPr>
        <p:grpSpPr>
          <a:xfrm>
            <a:off x="8503920" y="46317"/>
            <a:ext cx="2730705" cy="1121799"/>
            <a:chOff x="0" y="0"/>
            <a:chExt cx="2483283" cy="886093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C565A472-5C14-B94C-B9EB-82DB48DDB9C0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975B5291-6111-3D40-8FF7-42A2935F399C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606B1242-EA75-8945-B9A6-1A0DB7D6E80C}"/>
                </a:ext>
              </a:extLst>
            </p:cNvPr>
            <p:cNvSpPr txBox="1"/>
            <p:nvPr/>
          </p:nvSpPr>
          <p:spPr>
            <a:xfrm>
              <a:off x="214455" y="83835"/>
              <a:ext cx="1576007" cy="80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Boosting</a:t>
              </a: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não é aquela arma que os caça-fantasmas usavam?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72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Random</a:t>
            </a:r>
            <a:r>
              <a:rPr lang="pt-BR" sz="4800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>
              <a:spcBef>
                <a:spcPts val="1200"/>
              </a:spcBef>
            </a:pP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O </a:t>
            </a:r>
            <a:r>
              <a:rPr lang="pt-BR" sz="2800">
                <a:solidFill>
                  <a:schemeClr val="tx1"/>
                </a:solidFill>
              </a:rPr>
              <a:t>boosting</a:t>
            </a:r>
            <a:r>
              <a:rPr lang="pt-BR" sz="2800" dirty="0">
                <a:solidFill>
                  <a:schemeClr val="tx1"/>
                </a:solidFill>
              </a:rPr>
              <a:t> procura considerar o resíduo de uma árvore na árvore seguinte na tentativa de diminuir esse resíduo na próxima árvore. 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Como as árvores são construídas sequencialmente a partir dos erros cometidos pelas árvores anteriores, dizemos </a:t>
            </a:r>
          </a:p>
          <a:p>
            <a:r>
              <a:rPr lang="pt-BR" sz="2800" dirty="0">
                <a:solidFill>
                  <a:schemeClr val="tx1"/>
                </a:solidFill>
              </a:rPr>
              <a:t>que o método foi se “adaptando” aos erros </a:t>
            </a:r>
          </a:p>
          <a:p>
            <a:r>
              <a:rPr lang="pt-BR" sz="2800" dirty="0">
                <a:solidFill>
                  <a:schemeClr val="tx1"/>
                </a:solidFill>
              </a:rPr>
              <a:t>para melhorar o desempenho, por isso, em </a:t>
            </a:r>
          </a:p>
          <a:p>
            <a:r>
              <a:rPr lang="pt-BR" sz="2800" dirty="0" err="1">
                <a:solidFill>
                  <a:schemeClr val="tx1"/>
                </a:solidFill>
              </a:rPr>
              <a:t>Random</a:t>
            </a:r>
            <a:r>
              <a:rPr lang="pt-BR" sz="2800" dirty="0">
                <a:solidFill>
                  <a:schemeClr val="tx1"/>
                </a:solidFill>
              </a:rPr>
              <a:t> Forest, esse método também é </a:t>
            </a:r>
          </a:p>
          <a:p>
            <a:r>
              <a:rPr lang="pt-BR" sz="2800" dirty="0">
                <a:solidFill>
                  <a:schemeClr val="tx1"/>
                </a:solidFill>
              </a:rPr>
              <a:t>chamado de </a:t>
            </a:r>
            <a:r>
              <a:rPr lang="pt-BR" sz="2800" dirty="0" err="1">
                <a:solidFill>
                  <a:srgbClr val="FF0000"/>
                </a:solidFill>
              </a:rPr>
              <a:t>AdaBoost</a:t>
            </a:r>
            <a:r>
              <a:rPr lang="pt-BR" sz="2800" dirty="0">
                <a:solidFill>
                  <a:srgbClr val="FF0000"/>
                </a:solidFill>
              </a:rPr>
              <a:t> (</a:t>
            </a:r>
            <a:r>
              <a:rPr lang="pt-BR" sz="2800" dirty="0" err="1">
                <a:solidFill>
                  <a:srgbClr val="FF0000"/>
                </a:solidFill>
              </a:rPr>
              <a:t>Adaptative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Boosting</a:t>
            </a:r>
            <a:r>
              <a:rPr lang="pt-BR" sz="2800" dirty="0">
                <a:solidFill>
                  <a:srgbClr val="FF0000"/>
                </a:solidFill>
              </a:rPr>
              <a:t>)</a:t>
            </a:r>
          </a:p>
          <a:p>
            <a:r>
              <a:rPr lang="pt-BR" sz="2800" dirty="0">
                <a:solidFill>
                  <a:srgbClr val="FF0000"/>
                </a:solidFill>
              </a:rPr>
              <a:t> </a:t>
            </a:r>
          </a:p>
          <a:p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3A6172-5A4F-7443-934A-65C79B3BA2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45" y="3733800"/>
            <a:ext cx="4508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Random</a:t>
            </a:r>
            <a:r>
              <a:rPr lang="pt-BR" sz="4800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7200" dirty="0">
              <a:solidFill>
                <a:srgbClr val="FF0000"/>
              </a:solidFill>
            </a:endParaRPr>
          </a:p>
          <a:p>
            <a:pPr algn="ctr"/>
            <a:endParaRPr lang="pt-BR" sz="7200">
              <a:solidFill>
                <a:srgbClr val="FF0000"/>
              </a:solidFill>
            </a:endParaRPr>
          </a:p>
          <a:p>
            <a:pPr algn="ctr"/>
            <a:r>
              <a:rPr lang="pt-BR" sz="7200">
                <a:solidFill>
                  <a:srgbClr val="FF0000"/>
                </a:solidFill>
              </a:rPr>
              <a:t>Práticas</a:t>
            </a:r>
            <a:endParaRPr lang="pt-BR" sz="2800" dirty="0">
              <a:solidFill>
                <a:srgbClr val="FF0000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541997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Classificação – Árvores de Classificação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Nós de Decisão: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Em cada nó, dados são separados em dois filhos;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Separação conforme algum critério;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Critério tenta separar os dados da “melhor” forma.</a:t>
            </a:r>
          </a:p>
          <a:p>
            <a:pPr marL="1349375" lvl="2" indent="-285750" algn="just">
              <a:buFontTx/>
              <a:buChar char="-"/>
            </a:pPr>
            <a:endParaRPr lang="pt-BR" sz="28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Nós Terminais: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Os nós mais abaixo;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Possuem o resultado da </a:t>
            </a:r>
            <a:r>
              <a:rPr lang="pt-BR" sz="2800" b="1" dirty="0">
                <a:solidFill>
                  <a:srgbClr val="FF0000"/>
                </a:solidFill>
              </a:rPr>
              <a:t>classificação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90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681492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Classificação – Árvores de Classificação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105398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b="1" dirty="0">
                <a:solidFill>
                  <a:srgbClr val="FF0000"/>
                </a:solidFill>
              </a:rPr>
              <a:t>Exemplo: Câncer de Mama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chemeClr val="tx1"/>
                </a:solidFill>
              </a:rPr>
              <a:t>Atributos (Intervalo de 1 a 10) </a:t>
            </a: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Cl.Thickness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Cell.size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Cell.shape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Marg.adhesion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Epith.c.size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Bare.nuclei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Bl.cromatin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Normal.nucleoli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Mitoses</a:t>
            </a: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Class</a:t>
            </a:r>
            <a:r>
              <a:rPr lang="pt-BR" sz="2800" dirty="0">
                <a:solidFill>
                  <a:schemeClr val="tx1"/>
                </a:solidFill>
              </a:rPr>
              <a:t> (</a:t>
            </a:r>
            <a:r>
              <a:rPr lang="pt-BR" sz="2800" dirty="0" err="1">
                <a:solidFill>
                  <a:schemeClr val="tx1"/>
                </a:solidFill>
              </a:rPr>
              <a:t>benign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 err="1">
                <a:solidFill>
                  <a:schemeClr val="tx1"/>
                </a:solidFill>
              </a:rPr>
              <a:t>malignant</a:t>
            </a:r>
            <a:r>
              <a:rPr lang="pt-BR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400800" y="1849422"/>
            <a:ext cx="1307346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/>
              <a:t>Cl.Thickness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67431" y="3114583"/>
            <a:ext cx="931409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Cell.size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131724" y="3114583"/>
            <a:ext cx="931409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/>
              <a:t>Cell.size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33364" y="4282521"/>
            <a:ext cx="1146468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Cell.shape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675208" y="4282521"/>
            <a:ext cx="1146468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Cell.shape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238487" y="6026862"/>
            <a:ext cx="827471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benign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195559" y="6020766"/>
            <a:ext cx="1123577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malignant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945952" y="4262300"/>
            <a:ext cx="1146468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Cell.shape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256336" y="4262300"/>
            <a:ext cx="1146468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Cell.shape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15911" y="6032958"/>
            <a:ext cx="827471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benign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909559" y="6026862"/>
            <a:ext cx="1123577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malignant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842601" y="6032958"/>
            <a:ext cx="827471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benign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0836249" y="6026862"/>
            <a:ext cx="1123577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malignant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532217" y="6039054"/>
            <a:ext cx="827471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benign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8562441" y="6032958"/>
            <a:ext cx="1123577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malignant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" name="Conector Reto 3"/>
          <p:cNvCxnSpPr>
            <a:stCxn id="10" idx="0"/>
          </p:cNvCxnSpPr>
          <p:nvPr/>
        </p:nvCxnSpPr>
        <p:spPr>
          <a:xfrm flipV="1">
            <a:off x="5033136" y="2218754"/>
            <a:ext cx="2021337" cy="89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3" idx="0"/>
          </p:cNvCxnSpPr>
          <p:nvPr/>
        </p:nvCxnSpPr>
        <p:spPr>
          <a:xfrm flipH="1" flipV="1">
            <a:off x="7054473" y="2212658"/>
            <a:ext cx="2542956" cy="90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4" idx="0"/>
            <a:endCxn id="10" idx="2"/>
          </p:cNvCxnSpPr>
          <p:nvPr/>
        </p:nvCxnSpPr>
        <p:spPr>
          <a:xfrm flipV="1">
            <a:off x="4106598" y="3483915"/>
            <a:ext cx="926538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5" idx="0"/>
            <a:endCxn id="10" idx="2"/>
          </p:cNvCxnSpPr>
          <p:nvPr/>
        </p:nvCxnSpPr>
        <p:spPr>
          <a:xfrm flipH="1" flipV="1">
            <a:off x="5033136" y="3483915"/>
            <a:ext cx="1215306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8698340" y="3477819"/>
            <a:ext cx="926538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9624878" y="3477819"/>
            <a:ext cx="1215306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26" idx="0"/>
          </p:cNvCxnSpPr>
          <p:nvPr/>
        </p:nvCxnSpPr>
        <p:spPr>
          <a:xfrm flipV="1">
            <a:off x="3329647" y="4651853"/>
            <a:ext cx="776951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26" idx="0"/>
          </p:cNvCxnSpPr>
          <p:nvPr/>
        </p:nvCxnSpPr>
        <p:spPr>
          <a:xfrm flipV="1">
            <a:off x="3329647" y="4651853"/>
            <a:ext cx="776951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27" idx="0"/>
          </p:cNvCxnSpPr>
          <p:nvPr/>
        </p:nvCxnSpPr>
        <p:spPr>
          <a:xfrm flipH="1" flipV="1">
            <a:off x="4116882" y="4645757"/>
            <a:ext cx="354466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5459613" y="4659004"/>
            <a:ext cx="776951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H="1" flipV="1">
            <a:off x="6246848" y="4652908"/>
            <a:ext cx="354466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7725590" y="4631632"/>
            <a:ext cx="776951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 flipV="1">
            <a:off x="8512825" y="4625536"/>
            <a:ext cx="354466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10014643" y="4617071"/>
            <a:ext cx="776951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10801878" y="4610975"/>
            <a:ext cx="354466" cy="138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6299967" y="2433464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7635718" y="2484835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&gt;5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489432" y="4867296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258726" y="4908499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&gt;5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801555" y="3529997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0137306" y="3581368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&gt;5</a:t>
            </a:r>
            <a:endParaRPr lang="pt-BR" sz="1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4203542" y="3492827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539293" y="3544198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&gt;5</a:t>
            </a:r>
            <a:endParaRPr lang="pt-BR" sz="14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5675208" y="4820217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444502" y="4861420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&gt;5</a:t>
            </a:r>
            <a:endParaRPr lang="pt-BR" sz="14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7864527" y="4754610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633821" y="4795813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&gt;5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10158360" y="4867296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10927654" y="4908499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7044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Regressão – Árvores de Regressão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Nós de Decisão: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Em cada nó, dados são separados em dois filhos;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Separação conforme algum critério;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Critério tenta estimar os valores.</a:t>
            </a:r>
          </a:p>
          <a:p>
            <a:pPr marL="1349375" lvl="2" indent="-285750" algn="just">
              <a:buFontTx/>
              <a:buChar char="-"/>
            </a:pPr>
            <a:endParaRPr lang="pt-BR" sz="28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Nós Terminais: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Os nós mais abaixo;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Possuem o resultado da </a:t>
            </a:r>
            <a:r>
              <a:rPr lang="pt-BR" sz="2800" b="1" dirty="0">
                <a:solidFill>
                  <a:srgbClr val="FF0000"/>
                </a:solidFill>
              </a:rPr>
              <a:t>estimativa(valor)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8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Regressão – Árvores de Regressão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Exemplo: Volume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chemeClr val="tx1"/>
                </a:solidFill>
              </a:rPr>
              <a:t>Atributos </a:t>
            </a: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dap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ht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hc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Volume</a:t>
            </a:r>
          </a:p>
        </p:txBody>
      </p:sp>
      <p:pic>
        <p:nvPicPr>
          <p:cNvPr id="10" name="Picture 2" descr="rf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73" y="1413124"/>
            <a:ext cx="7021423" cy="50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Regressão – Árvores de Regressão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Exemplo: Volume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Exemplo de Volume a Ser Estimado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tx1"/>
                </a:solidFill>
              </a:rPr>
              <a:t>dap</a:t>
            </a:r>
            <a:r>
              <a:rPr lang="pt-BR" sz="2800" dirty="0">
                <a:solidFill>
                  <a:schemeClr val="tx1"/>
                </a:solidFill>
              </a:rPr>
              <a:t>= 16.7 cm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tx1"/>
                </a:solidFill>
              </a:rPr>
              <a:t>ht</a:t>
            </a:r>
            <a:r>
              <a:rPr lang="pt-BR" sz="2800" dirty="0">
                <a:solidFill>
                  <a:schemeClr val="tx1"/>
                </a:solidFill>
              </a:rPr>
              <a:t> = 8.0 cm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tx1"/>
                </a:solidFill>
              </a:rPr>
              <a:t>hc</a:t>
            </a:r>
            <a:r>
              <a:rPr lang="pt-BR" sz="2800" dirty="0">
                <a:solidFill>
                  <a:schemeClr val="tx1"/>
                </a:solidFill>
              </a:rPr>
              <a:t> = 2.1 cm</a:t>
            </a:r>
          </a:p>
          <a:p>
            <a:pPr marL="742950" lvl="1" indent="-285750" algn="just">
              <a:buFontTx/>
              <a:buChar char="-"/>
            </a:pPr>
            <a:endParaRPr lang="pt-BR" sz="2800" dirty="0">
              <a:solidFill>
                <a:schemeClr val="tx1"/>
              </a:solidFill>
            </a:endParaRPr>
          </a:p>
          <a:p>
            <a:pPr marL="446088" indent="-358775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Volume: 7.2 m3 </a:t>
            </a:r>
          </a:p>
        </p:txBody>
      </p:sp>
      <p:pic>
        <p:nvPicPr>
          <p:cNvPr id="13" name="Picture 2" descr="rf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32" y="3206048"/>
            <a:ext cx="4782151" cy="318424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414217" y="3203988"/>
            <a:ext cx="1347695" cy="65817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82623" y="3975772"/>
            <a:ext cx="1347695" cy="65817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6489" y="4756485"/>
            <a:ext cx="1347695" cy="65817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65547" y="5719019"/>
            <a:ext cx="1347695" cy="65817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Regressão – Árvores de Modelos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Nós de Decisão: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Em cada nó, dados são separados em dois filhos;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Separação conforme algum critério;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Critério tenta estimar os valores.</a:t>
            </a:r>
          </a:p>
          <a:p>
            <a:pPr marL="1349375" lvl="2" indent="-285750" algn="just">
              <a:buFontTx/>
              <a:buChar char="-"/>
            </a:pPr>
            <a:endParaRPr lang="pt-BR" sz="28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Nós Terminais: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Os nós mais abaixo;</a:t>
            </a:r>
          </a:p>
          <a:p>
            <a:pPr marL="1349375" lvl="2" indent="-285750" algn="just">
              <a:buFontTx/>
              <a:buChar char="-"/>
            </a:pPr>
            <a:r>
              <a:rPr lang="pt-BR" sz="2800" dirty="0">
                <a:solidFill>
                  <a:schemeClr val="tx1"/>
                </a:solidFill>
              </a:rPr>
              <a:t>Possuem no resultado uma </a:t>
            </a:r>
            <a:r>
              <a:rPr lang="pt-BR" sz="2800" b="1" dirty="0">
                <a:solidFill>
                  <a:srgbClr val="FF0000"/>
                </a:solidFill>
              </a:rPr>
              <a:t>equação que calcula o valor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7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Regressão – Árvores de Modelos</a:t>
            </a:r>
          </a:p>
        </p:txBody>
      </p:sp>
      <p:sp>
        <p:nvSpPr>
          <p:cNvPr id="9" name="Fluxograma: Processo Alternativo 99"/>
          <p:cNvSpPr/>
          <p:nvPr/>
        </p:nvSpPr>
        <p:spPr>
          <a:xfrm>
            <a:off x="151264" y="105398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b="1" dirty="0">
                <a:solidFill>
                  <a:srgbClr val="FF0000"/>
                </a:solidFill>
              </a:rPr>
              <a:t>Exemplo: Volume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chemeClr val="tx1"/>
                </a:solidFill>
              </a:rPr>
              <a:t>Atributos </a:t>
            </a: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dap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ht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 err="1">
                <a:solidFill>
                  <a:schemeClr val="tx1"/>
                </a:solidFill>
              </a:rPr>
              <a:t>hc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Equação de 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Volume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826829" y="1849422"/>
            <a:ext cx="538930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dap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67431" y="3114583"/>
            <a:ext cx="381386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ht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396689" y="3148122"/>
            <a:ext cx="404278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hc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33364" y="4282521"/>
            <a:ext cx="1681422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V=0,2dap+7,1ht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675208" y="4282521"/>
            <a:ext cx="1636538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V=5,5dap-0,3ht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945952" y="4262300"/>
            <a:ext cx="1704313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V=0,5dap+2,6hc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256336" y="4262300"/>
            <a:ext cx="1659429" cy="369332"/>
          </a:xfrm>
          <a:prstGeom prst="rect">
            <a:avLst/>
          </a:prstGeom>
          <a:noFill/>
          <a:ln w="44450">
            <a:gradFill flip="none" rotWithShape="1">
              <a:gsLst>
                <a:gs pos="66010">
                  <a:srgbClr val="7D7D7D"/>
                </a:gs>
                <a:gs pos="10005">
                  <a:srgbClr val="939393"/>
                </a:gs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V=0,8dap-0,9hc</a:t>
            </a:r>
          </a:p>
        </p:txBody>
      </p:sp>
      <p:cxnSp>
        <p:nvCxnSpPr>
          <p:cNvPr id="4" name="Conector Reto 3"/>
          <p:cNvCxnSpPr>
            <a:stCxn id="10" idx="0"/>
          </p:cNvCxnSpPr>
          <p:nvPr/>
        </p:nvCxnSpPr>
        <p:spPr>
          <a:xfrm flipV="1">
            <a:off x="4758124" y="2218755"/>
            <a:ext cx="2296349" cy="89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3" idx="0"/>
          </p:cNvCxnSpPr>
          <p:nvPr/>
        </p:nvCxnSpPr>
        <p:spPr>
          <a:xfrm flipH="1" flipV="1">
            <a:off x="7319442" y="2246198"/>
            <a:ext cx="2279386" cy="90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4" idx="0"/>
            <a:endCxn id="10" idx="2"/>
          </p:cNvCxnSpPr>
          <p:nvPr/>
        </p:nvCxnSpPr>
        <p:spPr>
          <a:xfrm flipV="1">
            <a:off x="4374075" y="3483915"/>
            <a:ext cx="384049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5" idx="0"/>
            <a:endCxn id="10" idx="2"/>
          </p:cNvCxnSpPr>
          <p:nvPr/>
        </p:nvCxnSpPr>
        <p:spPr>
          <a:xfrm flipH="1" flipV="1">
            <a:off x="4758124" y="3483915"/>
            <a:ext cx="1735353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8698340" y="3477819"/>
            <a:ext cx="926538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9624878" y="3477819"/>
            <a:ext cx="1215306" cy="7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6299967" y="2433464"/>
            <a:ext cx="74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&lt;=15,2</a:t>
            </a:r>
            <a:endParaRPr lang="pt-BR" sz="1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7635718" y="2484835"/>
            <a:ext cx="72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&gt;15,2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801554" y="3529997"/>
            <a:ext cx="64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&lt;=4,1</a:t>
            </a:r>
            <a:endParaRPr lang="pt-BR" sz="14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0137306" y="3581368"/>
            <a:ext cx="65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&gt;4,1</a:t>
            </a:r>
            <a:endParaRPr lang="pt-BR" sz="1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4203542" y="3492827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&lt;=5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38487" y="3499906"/>
            <a:ext cx="4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&gt;5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829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228A0-3FCB-402F-9402-38139EC8A0DC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29732</TotalTime>
  <Words>1623</Words>
  <Application>Microsoft Macintosh PowerPoint</Application>
  <PresentationFormat>Widescreen</PresentationFormat>
  <Paragraphs>750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Times New Roman</vt:lpstr>
      <vt:lpstr>Tema do Office</vt:lpstr>
      <vt:lpstr>Apresentação do PowerPoint</vt:lpstr>
      <vt:lpstr>Árvores</vt:lpstr>
      <vt:lpstr>Classificação – Árvores de Classificação</vt:lpstr>
      <vt:lpstr>Classificação – Árvores de Classificação</vt:lpstr>
      <vt:lpstr>Regressão – Árvores de Regressão</vt:lpstr>
      <vt:lpstr>Regressão – Árvores de Regressão</vt:lpstr>
      <vt:lpstr>Regressão – Árvores de Regressão</vt:lpstr>
      <vt:lpstr>Regressão – Árvores de Modelos</vt:lpstr>
      <vt:lpstr>Regressão – Árvores de Modelos</vt:lpstr>
      <vt:lpstr>Regressão – Árvores de Modelos</vt:lpstr>
      <vt:lpstr>Bootstrap</vt:lpstr>
      <vt:lpstr>Bootstrap</vt:lpstr>
      <vt:lpstr>Bagging (ou bootstrap agregation) </vt:lpstr>
      <vt:lpstr>Bagging (ou bootstrap agregation) </vt:lpstr>
      <vt:lpstr>Bagging (ou bootstrap agregation) 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580</cp:revision>
  <dcterms:created xsi:type="dcterms:W3CDTF">2016-10-08T20:49:45Z</dcterms:created>
  <dcterms:modified xsi:type="dcterms:W3CDTF">2022-07-13T01:00:19Z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