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09" r:id="rId5"/>
    <p:sldId id="514" r:id="rId6"/>
    <p:sldId id="515" r:id="rId7"/>
    <p:sldId id="516" r:id="rId8"/>
    <p:sldId id="526" r:id="rId9"/>
    <p:sldId id="518" r:id="rId10"/>
    <p:sldId id="519" r:id="rId11"/>
    <p:sldId id="521" r:id="rId12"/>
    <p:sldId id="525" r:id="rId13"/>
    <p:sldId id="520" r:id="rId14"/>
    <p:sldId id="523" r:id="rId15"/>
    <p:sldId id="522" r:id="rId16"/>
    <p:sldId id="524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457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9" autoAdjust="0"/>
    <p:restoredTop sz="94434" autoAdjust="0"/>
  </p:normalViewPr>
  <p:slideViewPr>
    <p:cSldViewPr snapToGrid="0">
      <p:cViewPr varScale="1">
        <p:scale>
          <a:sx n="112" d="100"/>
          <a:sy n="112" d="100"/>
        </p:scale>
        <p:origin x="70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A1E8E-6166-468A-B1C9-7F685C34DE95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8B8DD-E43B-412F-98FD-9878DFB5F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86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9A52B-3637-4224-A535-EF6616F9FCC5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A1D0-9FBB-4FB3-A3CE-E03397F9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5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2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8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83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85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68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84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48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43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99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3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7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9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76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27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51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41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16030"/>
            <a:ext cx="12191998" cy="927203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04672"/>
            <a:ext cx="9224191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tângulo 2"/>
          <p:cNvSpPr/>
          <p:nvPr userDrawn="1"/>
        </p:nvSpPr>
        <p:spPr>
          <a:xfrm>
            <a:off x="9504657" y="-17627"/>
            <a:ext cx="3823064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943" y="40636"/>
            <a:ext cx="2055734" cy="765524"/>
          </a:xfrm>
          <a:prstGeom prst="rect">
            <a:avLst/>
          </a:prstGeom>
        </p:spPr>
      </p:pic>
      <p:sp>
        <p:nvSpPr>
          <p:cNvPr id="18" name="Rectangle 6"/>
          <p:cNvSpPr/>
          <p:nvPr userDrawn="1"/>
        </p:nvSpPr>
        <p:spPr>
          <a:xfrm>
            <a:off x="12128862" y="40636"/>
            <a:ext cx="45719" cy="870537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6"/>
          <p:cNvSpPr/>
          <p:nvPr userDrawn="1"/>
        </p:nvSpPr>
        <p:spPr>
          <a:xfrm>
            <a:off x="9550749" y="-8920"/>
            <a:ext cx="195883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6"/>
          <p:cNvSpPr/>
          <p:nvPr userDrawn="1"/>
        </p:nvSpPr>
        <p:spPr>
          <a:xfrm>
            <a:off x="9780778" y="-8920"/>
            <a:ext cx="57296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6"/>
          <p:cNvSpPr/>
          <p:nvPr userDrawn="1"/>
        </p:nvSpPr>
        <p:spPr>
          <a:xfrm>
            <a:off x="9909540" y="866502"/>
            <a:ext cx="2249804" cy="45719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4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02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36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0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13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351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600" y="2560638"/>
            <a:ext cx="4572000" cy="2852737"/>
          </a:xfrm>
          <a:solidFill>
            <a:schemeClr val="bg1">
              <a:alpha val="30000"/>
            </a:schemeClr>
          </a:solidFill>
        </p:spPr>
        <p:txBody>
          <a:bodyPr lIns="274320" tIns="91440" rIns="274320" bIns="182880" anchor="ctr"/>
          <a:lstStyle>
            <a:lvl1pPr algn="ctr">
              <a:defRPr sz="6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3600" y="5413375"/>
            <a:ext cx="4572000" cy="942975"/>
          </a:xfrm>
          <a:solidFill>
            <a:schemeClr val="bg1">
              <a:alpha val="30000"/>
            </a:schemeClr>
          </a:solidFill>
        </p:spPr>
        <p:txBody>
          <a:bodyPr lIns="274320" tIns="91440" rIns="274320" bIns="182880"/>
          <a:lstStyle>
            <a:lvl1pPr marL="0" indent="0" algn="ctr">
              <a:buNone/>
              <a:defRPr sz="2400">
                <a:solidFill>
                  <a:srgbClr val="8C9CA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7EDA1D9-E799-6D4F-AFB1-B99C4E69FF61}"/>
              </a:ext>
            </a:extLst>
          </p:cNvPr>
          <p:cNvSpPr txBox="1">
            <a:spLocks/>
          </p:cNvSpPr>
          <p:nvPr userDrawn="1"/>
        </p:nvSpPr>
        <p:spPr>
          <a:xfrm>
            <a:off x="10893779" y="-45156"/>
            <a:ext cx="1365956" cy="383117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Slide </a:t>
            </a:r>
            <a:fld id="{6E18DBF4-37B7-4C4F-9728-A1C100B177EE}" type="slidenum">
              <a:rPr lang="en-US" sz="1200" smtClean="0"/>
              <a:pPr algn="ctr"/>
              <a:t>‹nº›</a:t>
            </a:fld>
            <a:r>
              <a:rPr lang="en-US" sz="1200" dirty="0"/>
              <a:t> de 43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4409DD3-9C99-4842-91CD-1F210D3539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96" y="240030"/>
            <a:ext cx="1126004" cy="7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5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48"/>
          <a:stretch/>
        </p:blipFill>
        <p:spPr>
          <a:xfrm>
            <a:off x="1" y="-2"/>
            <a:ext cx="12192000" cy="29077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" y="-1"/>
            <a:ext cx="12191998" cy="29085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474214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948428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7422642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896856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" y="6357040"/>
            <a:ext cx="12191998" cy="50096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4268"/>
            <a:ext cx="41148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4819624"/>
            <a:ext cx="12192000" cy="91440"/>
            <a:chOff x="0" y="4617581"/>
            <a:chExt cx="12192000" cy="9144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617581"/>
              <a:ext cx="229514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474214" y="4617581"/>
              <a:ext cx="2295144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4948428" y="4617581"/>
              <a:ext cx="229514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422642" y="4617581"/>
              <a:ext cx="229514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896856" y="4617581"/>
              <a:ext cx="229514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0" y="3091409"/>
            <a:ext cx="2295144" cy="1728216"/>
          </a:xfrm>
          <a:prstGeom prst="rect">
            <a:avLst/>
          </a:prstGeom>
          <a:solidFill>
            <a:srgbClr val="75BE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2474214" y="3091409"/>
            <a:ext cx="2295144" cy="1728216"/>
          </a:xfrm>
          <a:prstGeom prst="rect">
            <a:avLst/>
          </a:prstGeom>
          <a:solidFill>
            <a:srgbClr val="1E70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4948428" y="3091409"/>
            <a:ext cx="2295144" cy="1728216"/>
          </a:xfrm>
          <a:prstGeom prst="rect">
            <a:avLst/>
          </a:prstGeom>
          <a:solidFill>
            <a:srgbClr val="F99D1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422642" y="3091409"/>
            <a:ext cx="2295144" cy="1728216"/>
          </a:xfrm>
          <a:prstGeom prst="rect">
            <a:avLst/>
          </a:prstGeom>
          <a:solidFill>
            <a:srgbClr val="8AC7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9896856" y="3091409"/>
            <a:ext cx="2295144" cy="1728216"/>
          </a:xfrm>
          <a:prstGeom prst="rect">
            <a:avLst/>
          </a:prstGeom>
          <a:solidFill>
            <a:srgbClr val="8B4E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064"/>
            <a:ext cx="9144000" cy="1561058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47163"/>
            <a:ext cx="9144000" cy="1174065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57697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41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507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8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44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4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92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85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6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71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30F1-578B-474E-AF0D-3C5E506F959B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49" r:id="rId3"/>
    <p:sldLayoutId id="2147483665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6" r:id="rId15"/>
    <p:sldLayoutId id="2147483667" r:id="rId16"/>
    <p:sldLayoutId id="21474836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jaimewo@gmail.com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385404"/>
            <a:ext cx="12192000" cy="1174065"/>
          </a:xfrm>
        </p:spPr>
        <p:txBody>
          <a:bodyPr>
            <a:normAutofit/>
          </a:bodyPr>
          <a:lstStyle/>
          <a:p>
            <a:pPr algn="ctr"/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Especialização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Inteligência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Artificial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Aplicada</a:t>
            </a:r>
            <a:endParaRPr 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0002233" y="4961168"/>
            <a:ext cx="2091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Prof. Dr. Jaime Wojciechowski</a:t>
            </a:r>
          </a:p>
          <a:p>
            <a:r>
              <a:rPr lang="en-US" sz="1200" dirty="0">
                <a:hlinkClick r:id="rId3"/>
              </a:rPr>
              <a:t>jaimewo@ufpr.br</a:t>
            </a:r>
            <a:endParaRPr lang="en-US" sz="1200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9904194" y="4961168"/>
            <a:ext cx="0" cy="1296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1"/>
          <p:cNvSpPr txBox="1">
            <a:spLocks/>
          </p:cNvSpPr>
          <p:nvPr/>
        </p:nvSpPr>
        <p:spPr>
          <a:xfrm>
            <a:off x="1" y="1795149"/>
            <a:ext cx="12191999" cy="1206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Aprendizado de Máquina</a:t>
            </a:r>
          </a:p>
          <a:p>
            <a:pPr algn="ctr"/>
            <a:r>
              <a:rPr lang="pt-B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07 – Agrupamento – Práticas</a:t>
            </a:r>
            <a:endParaRPr lang="pt-BR" sz="36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443" y="6478128"/>
            <a:ext cx="2252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©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Todos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direitos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reservados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ao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autor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11" name="Picture 10" descr="Captura de Tela 2017-06-06 às 11.10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530"/>
            <a:ext cx="12192000" cy="140126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" y="3091133"/>
            <a:ext cx="2256645" cy="13551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04" y="3091133"/>
            <a:ext cx="2300841" cy="17150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48" y="3116649"/>
            <a:ext cx="2257502" cy="94239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20" y="3091133"/>
            <a:ext cx="2307121" cy="160102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194" y="3112983"/>
            <a:ext cx="2287805" cy="11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47814" y="1837913"/>
            <a:ext cx="110963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Base de dados nativa do </a:t>
            </a:r>
            <a:r>
              <a:rPr lang="pt-BR" dirty="0" err="1"/>
              <a:t>R</a:t>
            </a:r>
            <a:r>
              <a:rPr lang="pt-BR" dirty="0"/>
              <a:t>, com 32 modelos de automóveis, sendo as respectivas variáveis que os descrevem:</a:t>
            </a:r>
          </a:p>
          <a:p>
            <a:pPr algn="just"/>
            <a:endParaRPr lang="pt-BR" dirty="0"/>
          </a:p>
          <a:p>
            <a:pPr algn="just"/>
            <a:r>
              <a:rPr lang="pt-BR" dirty="0" err="1"/>
              <a:t>mpg</a:t>
            </a:r>
            <a:r>
              <a:rPr lang="pt-BR" dirty="0"/>
              <a:t>	milhas por galão;</a:t>
            </a:r>
          </a:p>
          <a:p>
            <a:pPr algn="just"/>
            <a:r>
              <a:rPr lang="pt-BR" dirty="0" err="1"/>
              <a:t>cyl</a:t>
            </a:r>
            <a:r>
              <a:rPr lang="pt-BR" dirty="0"/>
              <a:t>	número de cilindros;</a:t>
            </a:r>
          </a:p>
          <a:p>
            <a:pPr algn="just"/>
            <a:r>
              <a:rPr lang="pt-BR" dirty="0" err="1"/>
              <a:t>disp</a:t>
            </a:r>
            <a:r>
              <a:rPr lang="pt-BR" dirty="0"/>
              <a:t>: 	número que representa o volume total no motor como um fator de circunferência do cilindro, 	profundidade e número total de cilindros;</a:t>
            </a:r>
          </a:p>
          <a:p>
            <a:pPr algn="just"/>
            <a:r>
              <a:rPr lang="pt-BR" dirty="0" err="1"/>
              <a:t>hp</a:t>
            </a:r>
            <a:r>
              <a:rPr lang="pt-BR" dirty="0"/>
              <a:t>: 	potência;</a:t>
            </a:r>
          </a:p>
          <a:p>
            <a:pPr algn="just"/>
            <a:r>
              <a:rPr lang="pt-BR" dirty="0" err="1"/>
              <a:t>drat</a:t>
            </a:r>
            <a:r>
              <a:rPr lang="pt-BR" dirty="0"/>
              <a:t>: 	relação do eixo traseiro;</a:t>
            </a:r>
          </a:p>
          <a:p>
            <a:pPr algn="just"/>
            <a:r>
              <a:rPr lang="pt-BR" dirty="0" err="1"/>
              <a:t>wt</a:t>
            </a:r>
            <a:r>
              <a:rPr lang="pt-BR" dirty="0"/>
              <a:t>: 	peso (1.000 </a:t>
            </a:r>
            <a:r>
              <a:rPr lang="pt-BR" dirty="0" err="1"/>
              <a:t>lbs</a:t>
            </a:r>
            <a:r>
              <a:rPr lang="pt-BR" dirty="0"/>
              <a:t>);</a:t>
            </a:r>
          </a:p>
          <a:p>
            <a:pPr algn="just"/>
            <a:r>
              <a:rPr lang="pt-BR" dirty="0" err="1"/>
              <a:t>qsec</a:t>
            </a:r>
            <a:r>
              <a:rPr lang="pt-BR" dirty="0"/>
              <a:t>: 	tempo de 1/4 de milha;</a:t>
            </a:r>
          </a:p>
          <a:p>
            <a:pPr algn="just"/>
            <a:r>
              <a:rPr lang="pt-BR" dirty="0" err="1"/>
              <a:t>vs</a:t>
            </a:r>
            <a:r>
              <a:rPr lang="pt-BR" dirty="0"/>
              <a:t>: 	motor (0 = em forma de V; 1 = linha reta);</a:t>
            </a:r>
          </a:p>
          <a:p>
            <a:pPr algn="just"/>
            <a:r>
              <a:rPr lang="pt-BR" dirty="0" err="1"/>
              <a:t>am</a:t>
            </a:r>
            <a:r>
              <a:rPr lang="pt-BR" dirty="0"/>
              <a:t>: 	transmissão (0 = automático; 1 = manual);</a:t>
            </a:r>
          </a:p>
          <a:p>
            <a:pPr algn="just"/>
            <a:r>
              <a:rPr lang="pt-BR" dirty="0"/>
              <a:t>gear: 	número de marchas na transmissão (3-4 automático; 4-5 manual);</a:t>
            </a:r>
          </a:p>
          <a:p>
            <a:pPr algn="just"/>
            <a:r>
              <a:rPr lang="pt-BR" dirty="0" err="1"/>
              <a:t>carb</a:t>
            </a:r>
            <a:r>
              <a:rPr lang="pt-BR" dirty="0"/>
              <a:t>: 	número de carburadores;</a:t>
            </a:r>
          </a:p>
          <a:p>
            <a:pPr algn="just"/>
            <a:endParaRPr lang="pt-BR" dirty="0"/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36418E1-7754-244D-A1A9-F9003BF33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504" y="1095604"/>
            <a:ext cx="11431432" cy="691659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</a:t>
            </a:r>
            <a:r>
              <a:rPr lang="pt-BR" altLang="pt-BR" sz="2800" b="1" dirty="0" err="1">
                <a:solidFill>
                  <a:srgbClr val="FF0000"/>
                </a:solidFill>
              </a:rPr>
              <a:t>mtcars</a:t>
            </a:r>
            <a:endParaRPr lang="pt-BR" alt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5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BA67C10-3B32-0E40-9879-A0E11B28D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50" y="1787263"/>
            <a:ext cx="5868431" cy="4906135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6F641628-601E-C64A-AC18-59F63F162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504" y="1095604"/>
            <a:ext cx="11431432" cy="691659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</a:t>
            </a:r>
            <a:r>
              <a:rPr lang="pt-BR" altLang="pt-BR" sz="2800" b="1" dirty="0" err="1">
                <a:solidFill>
                  <a:srgbClr val="FF0000"/>
                </a:solidFill>
              </a:rPr>
              <a:t>mtcars</a:t>
            </a:r>
            <a:endParaRPr lang="pt-BR" alt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5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9A97B7E-02AD-ED4D-9638-E5DE4E988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504" y="1095604"/>
            <a:ext cx="11431432" cy="691659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</a:t>
            </a:r>
            <a:r>
              <a:rPr lang="pt-BR" altLang="pt-BR" sz="2800" b="1" dirty="0" err="1">
                <a:solidFill>
                  <a:srgbClr val="FF0000"/>
                </a:solidFill>
              </a:rPr>
              <a:t>mtcars</a:t>
            </a:r>
            <a:endParaRPr lang="pt-BR" altLang="pt-BR" sz="2800" b="1" dirty="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B6F4E18-DFF0-3A4E-9D2E-D6F2A7149E86}"/>
              </a:ext>
            </a:extLst>
          </p:cNvPr>
          <p:cNvSpPr txBox="1"/>
          <p:nvPr/>
        </p:nvSpPr>
        <p:spPr>
          <a:xfrm>
            <a:off x="605822" y="2100988"/>
            <a:ext cx="1096137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Leitura dos dados</a:t>
            </a:r>
            <a:endParaRPr lang="pt-BR" sz="2800" b="1" dirty="0">
              <a:solidFill>
                <a:srgbClr val="FF0000"/>
              </a:solidFill>
            </a:endParaRPr>
          </a:p>
          <a:p>
            <a:pPr algn="just"/>
            <a:r>
              <a:rPr lang="pt-BR" dirty="0"/>
              <a:t>data("</a:t>
            </a:r>
            <a:r>
              <a:rPr lang="pt-BR" dirty="0" err="1"/>
              <a:t>mtcars</a:t>
            </a:r>
            <a:r>
              <a:rPr lang="pt-BR" dirty="0"/>
              <a:t>")</a:t>
            </a:r>
          </a:p>
          <a:p>
            <a:pPr algn="just"/>
            <a:r>
              <a:rPr lang="pt-BR" dirty="0"/>
              <a:t>dados=</a:t>
            </a:r>
            <a:r>
              <a:rPr lang="pt-BR" dirty="0" err="1"/>
              <a:t>scale</a:t>
            </a:r>
            <a:r>
              <a:rPr lang="pt-BR" dirty="0"/>
              <a:t>(</a:t>
            </a:r>
            <a:r>
              <a:rPr lang="pt-BR" dirty="0" err="1"/>
              <a:t>mtcars</a:t>
            </a:r>
            <a:r>
              <a:rPr lang="pt-BR" dirty="0"/>
              <a:t>)</a:t>
            </a:r>
          </a:p>
          <a:p>
            <a:pPr algn="just"/>
            <a:r>
              <a:rPr lang="pt-BR" dirty="0" err="1"/>
              <a:t>View</a:t>
            </a:r>
            <a:r>
              <a:rPr lang="pt-BR" dirty="0"/>
              <a:t>(dados)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0C4EF2-6CDB-1A48-8DE1-207BC823F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2" y="3603661"/>
            <a:ext cx="10961370" cy="209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2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804A4BE-20EB-194B-A240-D200B6E59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504" y="1095604"/>
            <a:ext cx="11431432" cy="691659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</a:t>
            </a:r>
            <a:r>
              <a:rPr lang="pt-BR" altLang="pt-BR" sz="2800" b="1" dirty="0" err="1">
                <a:solidFill>
                  <a:srgbClr val="FF0000"/>
                </a:solidFill>
              </a:rPr>
              <a:t>mtcars</a:t>
            </a:r>
            <a:endParaRPr lang="pt-BR" altLang="pt-BR" sz="2800" b="1" dirty="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52D470-FE11-B142-9B12-778F8DBD864E}"/>
              </a:ext>
            </a:extLst>
          </p:cNvPr>
          <p:cNvSpPr txBox="1"/>
          <p:nvPr/>
        </p:nvSpPr>
        <p:spPr>
          <a:xfrm>
            <a:off x="605822" y="2100988"/>
            <a:ext cx="1096137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Executa o </a:t>
            </a:r>
            <a:r>
              <a:rPr lang="pt-BR" b="1" dirty="0" err="1"/>
              <a:t>Kmeans</a:t>
            </a:r>
            <a:endParaRPr lang="pt-BR" sz="2800" b="1" dirty="0">
              <a:solidFill>
                <a:srgbClr val="FF0000"/>
              </a:solidFill>
            </a:endParaRPr>
          </a:p>
          <a:p>
            <a:pPr algn="just"/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pPr algn="just"/>
            <a:r>
              <a:rPr lang="pt-BR" dirty="0" err="1"/>
              <a:t>km.res</a:t>
            </a:r>
            <a:r>
              <a:rPr lang="pt-BR" dirty="0"/>
              <a:t>=</a:t>
            </a:r>
            <a:r>
              <a:rPr lang="pt-BR" dirty="0" err="1"/>
              <a:t>kmeans</a:t>
            </a:r>
            <a:r>
              <a:rPr lang="pt-BR" dirty="0"/>
              <a:t>(dados, 4, </a:t>
            </a:r>
            <a:r>
              <a:rPr lang="pt-BR" dirty="0" err="1"/>
              <a:t>nstart</a:t>
            </a:r>
            <a:r>
              <a:rPr lang="pt-BR" dirty="0"/>
              <a:t>=25)</a:t>
            </a:r>
          </a:p>
          <a:p>
            <a:pPr algn="just"/>
            <a:r>
              <a:rPr lang="pt-BR" dirty="0" err="1"/>
              <a:t>print</a:t>
            </a:r>
            <a:r>
              <a:rPr lang="pt-BR" dirty="0"/>
              <a:t>(</a:t>
            </a:r>
            <a:r>
              <a:rPr lang="pt-BR" dirty="0" err="1"/>
              <a:t>km.res</a:t>
            </a:r>
            <a:r>
              <a:rPr lang="pt-BR" dirty="0"/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BB91F1-A064-CE41-8EDF-648242D16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2" y="3465915"/>
            <a:ext cx="10936760" cy="133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5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D538AB-E3DB-624C-9DF8-408321B6ED0E}"/>
              </a:ext>
            </a:extLst>
          </p:cNvPr>
          <p:cNvSpPr txBox="1"/>
          <p:nvPr/>
        </p:nvSpPr>
        <p:spPr>
          <a:xfrm>
            <a:off x="605822" y="2100988"/>
            <a:ext cx="109613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Cria um arquivo com todos os registros e mais os clusters de cada um</a:t>
            </a:r>
          </a:p>
          <a:p>
            <a:r>
              <a:rPr lang="pt-BR" dirty="0"/>
              <a:t>resultado &lt;- </a:t>
            </a:r>
            <a:r>
              <a:rPr lang="pt-BR" dirty="0" err="1"/>
              <a:t>cbind</a:t>
            </a:r>
            <a:r>
              <a:rPr lang="pt-BR" dirty="0"/>
              <a:t>(dados, </a:t>
            </a:r>
            <a:r>
              <a:rPr lang="pt-BR" dirty="0" err="1"/>
              <a:t>km.res$cluster</a:t>
            </a:r>
            <a:r>
              <a:rPr lang="pt-BR" dirty="0"/>
              <a:t>)</a:t>
            </a:r>
          </a:p>
          <a:p>
            <a:r>
              <a:rPr lang="pt-BR" dirty="0"/>
              <a:t>resultado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70CEEDD-F13C-4247-8DCC-01954FB7E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504" y="1095604"/>
            <a:ext cx="11431432" cy="691659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</a:t>
            </a:r>
            <a:r>
              <a:rPr lang="pt-BR" altLang="pt-BR" sz="2800" b="1" dirty="0" err="1">
                <a:solidFill>
                  <a:srgbClr val="FF0000"/>
                </a:solidFill>
              </a:rPr>
              <a:t>mtcars</a:t>
            </a:r>
            <a:endParaRPr lang="pt-BR" altLang="pt-BR" sz="2800" b="1" dirty="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DB16E7-D298-CC42-B04B-D1EB10320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2" y="3024318"/>
            <a:ext cx="3588988" cy="390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0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5BAF122-8224-634D-A57A-F4138820F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504" y="1095605"/>
            <a:ext cx="11431432" cy="840782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Grupos de móveis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D538AB-E3DB-624C-9DF8-408321B6ED0E}"/>
              </a:ext>
            </a:extLst>
          </p:cNvPr>
          <p:cNvSpPr txBox="1"/>
          <p:nvPr/>
        </p:nvSpPr>
        <p:spPr>
          <a:xfrm>
            <a:off x="605822" y="1723798"/>
            <a:ext cx="10961370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Instalação dos pacotes necessários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klaR</a:t>
            </a:r>
            <a:r>
              <a:rPr lang="pt-BR" dirty="0"/>
              <a:t>")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klaR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b="1" dirty="0"/>
              <a:t>### Leitura dos dados</a:t>
            </a:r>
          </a:p>
          <a:p>
            <a:r>
              <a:rPr lang="pt-BR" dirty="0" err="1"/>
              <a:t>setwd</a:t>
            </a:r>
            <a:r>
              <a:rPr lang="pt-BR" dirty="0"/>
              <a:t>("/</a:t>
            </a:r>
            <a:r>
              <a:rPr lang="pt-BR" dirty="0" err="1"/>
              <a:t>Users</a:t>
            </a:r>
            <a:r>
              <a:rPr lang="pt-BR" dirty="0"/>
              <a:t>/</a:t>
            </a:r>
            <a:r>
              <a:rPr lang="pt-BR" dirty="0" err="1"/>
              <a:t>jaimewojciechowski</a:t>
            </a:r>
            <a:r>
              <a:rPr lang="pt-BR" dirty="0"/>
              <a:t>/Dropbox/Jaime/AA-UFPR/EspecializacaoIAA2022/Material 07 - Agrupamento/Material 07 - 2 - Agrupamento - Praticas/Material 07 - 2 - Moveis")</a:t>
            </a:r>
          </a:p>
          <a:p>
            <a:r>
              <a:rPr lang="pt-BR" dirty="0"/>
              <a:t>dados &lt;- </a:t>
            </a:r>
            <a:r>
              <a:rPr lang="pt-BR" dirty="0" err="1"/>
              <a:t>read.csv</a:t>
            </a:r>
            <a:r>
              <a:rPr lang="pt-BR" dirty="0"/>
              <a:t>("Material 07 - 2 - Moveis - </a:t>
            </a:r>
            <a:r>
              <a:rPr lang="pt-BR" dirty="0" err="1"/>
              <a:t>Dados.csv</a:t>
            </a:r>
            <a:r>
              <a:rPr lang="pt-BR" dirty="0"/>
              <a:t>")</a:t>
            </a:r>
          </a:p>
          <a:p>
            <a:r>
              <a:rPr lang="pt-BR" dirty="0" err="1"/>
              <a:t>View</a:t>
            </a:r>
            <a:r>
              <a:rPr lang="pt-BR" dirty="0"/>
              <a:t>(dados)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21F9B5-BA54-4A48-89AB-437714DDC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085" y="3961569"/>
            <a:ext cx="8318500" cy="26289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722637" y="6694973"/>
            <a:ext cx="109613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/>
              <a:t>setwd</a:t>
            </a:r>
            <a:r>
              <a:rPr lang="pt-BR" sz="1200" dirty="0"/>
              <a:t>("D:\\Dropbox\\Jaime\\AA-UFPR\\EspecializacaoIAA2021\\Material 07 - 2 - Agrupamento - Praticas\\Material 07 - 2 - Moveis")</a:t>
            </a:r>
          </a:p>
        </p:txBody>
      </p:sp>
    </p:spTree>
    <p:extLst>
      <p:ext uri="{BB962C8B-B14F-4D97-AF65-F5344CB8AC3E}">
        <p14:creationId xmlns:p14="http://schemas.microsoft.com/office/powerpoint/2010/main" val="278229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5BAF122-8224-634D-A57A-F4138820F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504" y="1095605"/>
            <a:ext cx="11431432" cy="840782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Grupos de móveis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D538AB-E3DB-624C-9DF8-408321B6ED0E}"/>
              </a:ext>
            </a:extLst>
          </p:cNvPr>
          <p:cNvSpPr txBox="1"/>
          <p:nvPr/>
        </p:nvSpPr>
        <p:spPr>
          <a:xfrm>
            <a:off x="605822" y="1723798"/>
            <a:ext cx="1096137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Instalação dos pacotes necessários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  <a:endParaRPr lang="pt-BR" b="1" dirty="0"/>
          </a:p>
          <a:p>
            <a:r>
              <a:rPr lang="pt-BR" dirty="0" err="1"/>
              <a:t>cluster.results</a:t>
            </a:r>
            <a:r>
              <a:rPr lang="pt-BR" dirty="0"/>
              <a:t> &lt;- </a:t>
            </a:r>
            <a:r>
              <a:rPr lang="pt-BR" dirty="0" err="1"/>
              <a:t>kmodes</a:t>
            </a:r>
            <a:r>
              <a:rPr lang="pt-BR" dirty="0"/>
              <a:t>(dados, 10, </a:t>
            </a:r>
            <a:r>
              <a:rPr lang="pt-BR" dirty="0" err="1"/>
              <a:t>iter.max</a:t>
            </a:r>
            <a:r>
              <a:rPr lang="pt-BR" dirty="0"/>
              <a:t> = 10, </a:t>
            </a:r>
            <a:r>
              <a:rPr lang="pt-BR" dirty="0" err="1"/>
              <a:t>weighted</a:t>
            </a:r>
            <a:r>
              <a:rPr lang="pt-BR" dirty="0"/>
              <a:t> = FALSE ) </a:t>
            </a:r>
          </a:p>
          <a:p>
            <a:r>
              <a:rPr lang="pt-BR" dirty="0" err="1"/>
              <a:t>cluster.results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704104-B584-E34E-A8D8-E0548CD49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3182620"/>
            <a:ext cx="10932192" cy="293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0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D538AB-E3DB-624C-9DF8-408321B6ED0E}"/>
              </a:ext>
            </a:extLst>
          </p:cNvPr>
          <p:cNvSpPr txBox="1"/>
          <p:nvPr/>
        </p:nvSpPr>
        <p:spPr>
          <a:xfrm>
            <a:off x="605822" y="2100988"/>
            <a:ext cx="1096137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Cria um arquivo com todos os registros e mais os clusters de cada um</a:t>
            </a:r>
          </a:p>
          <a:p>
            <a:r>
              <a:rPr lang="pt-BR" dirty="0"/>
              <a:t>resultado &lt;- </a:t>
            </a:r>
            <a:r>
              <a:rPr lang="pt-BR" dirty="0" err="1"/>
              <a:t>cbind</a:t>
            </a:r>
            <a:r>
              <a:rPr lang="pt-BR" dirty="0"/>
              <a:t>(dados, </a:t>
            </a:r>
            <a:r>
              <a:rPr lang="pt-BR" dirty="0" err="1"/>
              <a:t>cluster.results$cluster</a:t>
            </a:r>
            <a:r>
              <a:rPr lang="pt-BR" dirty="0"/>
              <a:t>)</a:t>
            </a:r>
          </a:p>
          <a:p>
            <a:r>
              <a:rPr lang="pt-BR" dirty="0"/>
              <a:t>resultado</a:t>
            </a:r>
          </a:p>
          <a:p>
            <a:endParaRPr lang="pt-BR" dirty="0"/>
          </a:p>
          <a:p>
            <a:r>
              <a:rPr lang="pt-BR" dirty="0"/>
              <a:t>*** muitas linhas para mostrar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70CEEDD-F13C-4247-8DCC-01954FB7E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504" y="1095604"/>
            <a:ext cx="11431432" cy="691659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Grupos de Móveis</a:t>
            </a:r>
          </a:p>
        </p:txBody>
      </p:sp>
    </p:spTree>
    <p:extLst>
      <p:ext uri="{BB962C8B-B14F-4D97-AF65-F5344CB8AC3E}">
        <p14:creationId xmlns:p14="http://schemas.microsoft.com/office/powerpoint/2010/main" val="21862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5BAF122-8224-634D-A57A-F4138820F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504" y="1095605"/>
            <a:ext cx="11431432" cy="840782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Banco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D538AB-E3DB-624C-9DF8-408321B6ED0E}"/>
              </a:ext>
            </a:extLst>
          </p:cNvPr>
          <p:cNvSpPr txBox="1"/>
          <p:nvPr/>
        </p:nvSpPr>
        <p:spPr>
          <a:xfrm>
            <a:off x="605822" y="1723798"/>
            <a:ext cx="10961370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Instalação dos pacotes necessários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klaR</a:t>
            </a:r>
            <a:r>
              <a:rPr lang="pt-BR" dirty="0"/>
              <a:t>")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klaR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b="1" dirty="0"/>
              <a:t>### Leitura dos dados</a:t>
            </a:r>
          </a:p>
          <a:p>
            <a:r>
              <a:rPr lang="pt-BR" dirty="0" err="1"/>
              <a:t>setwd</a:t>
            </a:r>
            <a:r>
              <a:rPr lang="pt-BR" dirty="0"/>
              <a:t>("/</a:t>
            </a:r>
            <a:r>
              <a:rPr lang="pt-BR" dirty="0" err="1"/>
              <a:t>Users</a:t>
            </a:r>
            <a:r>
              <a:rPr lang="pt-BR" dirty="0"/>
              <a:t>/</a:t>
            </a:r>
            <a:r>
              <a:rPr lang="pt-BR" dirty="0" err="1"/>
              <a:t>jaimewojciechowski</a:t>
            </a:r>
            <a:r>
              <a:rPr lang="pt-BR" dirty="0"/>
              <a:t>/Dropbox/Jaime/AA-UFPR/EspecializacaoIAA2022/Material 07 - Agrupamento/Material 07 - 2 - Agrupamento - Praticas/Material 07 - 5 - Banco")</a:t>
            </a:r>
          </a:p>
          <a:p>
            <a:r>
              <a:rPr lang="pt-BR" dirty="0"/>
              <a:t>dados &lt;- </a:t>
            </a:r>
            <a:r>
              <a:rPr lang="pt-BR" dirty="0" err="1"/>
              <a:t>read.csv</a:t>
            </a:r>
            <a:r>
              <a:rPr lang="pt-BR" dirty="0"/>
              <a:t>("Material 07 - 5 – Banco - </a:t>
            </a:r>
            <a:r>
              <a:rPr lang="pt-BR" dirty="0" err="1"/>
              <a:t>Dados.csv</a:t>
            </a:r>
            <a:r>
              <a:rPr lang="pt-BR" dirty="0"/>
              <a:t>")</a:t>
            </a:r>
          </a:p>
          <a:p>
            <a:r>
              <a:rPr lang="pt-BR" dirty="0" err="1"/>
              <a:t>View</a:t>
            </a:r>
            <a:r>
              <a:rPr lang="pt-BR" dirty="0"/>
              <a:t>(dados)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9725CE-0458-B346-98B2-0CFA5E046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43" y="4039629"/>
            <a:ext cx="7207207" cy="29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3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5BAF122-8224-634D-A57A-F4138820F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504" y="1095605"/>
            <a:ext cx="11431432" cy="840782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Banco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D538AB-E3DB-624C-9DF8-408321B6ED0E}"/>
              </a:ext>
            </a:extLst>
          </p:cNvPr>
          <p:cNvSpPr txBox="1"/>
          <p:nvPr/>
        </p:nvSpPr>
        <p:spPr>
          <a:xfrm>
            <a:off x="605822" y="1723798"/>
            <a:ext cx="1096137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Instalação dos pacotes necessários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  <a:endParaRPr lang="pt-BR" b="1" dirty="0"/>
          </a:p>
          <a:p>
            <a:r>
              <a:rPr lang="pt-BR" dirty="0" err="1"/>
              <a:t>cluster.results</a:t>
            </a:r>
            <a:r>
              <a:rPr lang="pt-BR" dirty="0"/>
              <a:t> &lt;- </a:t>
            </a:r>
            <a:r>
              <a:rPr lang="pt-BR" dirty="0" err="1"/>
              <a:t>kmodes</a:t>
            </a:r>
            <a:r>
              <a:rPr lang="pt-BR" dirty="0"/>
              <a:t>(dados, 5, </a:t>
            </a:r>
            <a:r>
              <a:rPr lang="pt-BR" dirty="0" err="1"/>
              <a:t>iter.max</a:t>
            </a:r>
            <a:r>
              <a:rPr lang="pt-BR" dirty="0"/>
              <a:t> = 10, </a:t>
            </a:r>
            <a:r>
              <a:rPr lang="pt-BR" dirty="0" err="1"/>
              <a:t>weighted</a:t>
            </a:r>
            <a:r>
              <a:rPr lang="pt-BR" dirty="0"/>
              <a:t> = FALSE ) </a:t>
            </a:r>
          </a:p>
          <a:p>
            <a:r>
              <a:rPr lang="pt-BR" dirty="0" err="1"/>
              <a:t>cluster.results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C1CEAB-0E10-E042-8708-F4031425A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718" y="3552320"/>
            <a:ext cx="63119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14949" y="1979819"/>
            <a:ext cx="5277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Registro de idade e seus gastos:</a:t>
            </a: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97CBC4F-E95C-8841-BCE0-EDBB83221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66018"/>
              </p:ext>
            </p:extLst>
          </p:nvPr>
        </p:nvGraphicFramePr>
        <p:xfrm>
          <a:off x="7774396" y="1234141"/>
          <a:ext cx="3965778" cy="5473818"/>
        </p:xfrm>
        <a:graphic>
          <a:graphicData uri="http://schemas.openxmlformats.org/drawingml/2006/table">
            <a:tbl>
              <a:tblPr/>
              <a:tblGrid>
                <a:gridCol w="572556">
                  <a:extLst>
                    <a:ext uri="{9D8B030D-6E8A-4147-A177-3AD203B41FA5}">
                      <a16:colId xmlns:a16="http://schemas.microsoft.com/office/drawing/2014/main" val="1886285704"/>
                    </a:ext>
                  </a:extLst>
                </a:gridCol>
                <a:gridCol w="1255886">
                  <a:extLst>
                    <a:ext uri="{9D8B030D-6E8A-4147-A177-3AD203B41FA5}">
                      <a16:colId xmlns:a16="http://schemas.microsoft.com/office/drawing/2014/main" val="2664583395"/>
                    </a:ext>
                  </a:extLst>
                </a:gridCol>
                <a:gridCol w="2137336">
                  <a:extLst>
                    <a:ext uri="{9D8B030D-6E8A-4147-A177-3AD203B41FA5}">
                      <a16:colId xmlns:a16="http://schemas.microsoft.com/office/drawing/2014/main" val="2630004367"/>
                    </a:ext>
                  </a:extLst>
                </a:gridCol>
              </a:tblGrid>
              <a:tr h="198952"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61" marR="29561" marT="23649" marB="23649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effectLst/>
                        </a:rPr>
                        <a:t>Idade(anos)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effectLst/>
                        </a:rPr>
                        <a:t>Gastos(</a:t>
                      </a:r>
                      <a:r>
                        <a:rPr lang="pt-BR" sz="1400" b="1" dirty="0" err="1">
                          <a:effectLst/>
                        </a:rPr>
                        <a:t>k</a:t>
                      </a:r>
                      <a:r>
                        <a:rPr lang="pt-BR" sz="1400" b="1" dirty="0">
                          <a:effectLst/>
                        </a:rPr>
                        <a:t>/ano)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862036"/>
                  </a:ext>
                </a:extLst>
              </a:tr>
              <a:tr h="19895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9561" marR="29561" marT="23649" marB="23649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10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95735"/>
                  </a:ext>
                </a:extLst>
              </a:tr>
              <a:tr h="19895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9561" marR="29561" marT="23649" marB="23649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effectLst/>
                        </a:rPr>
                        <a:t>21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11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34810"/>
                  </a:ext>
                </a:extLst>
              </a:tr>
              <a:tr h="19895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9561" marR="29561" marT="23649" marB="23649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effectLst/>
                        </a:rPr>
                        <a:t>22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22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475042"/>
                  </a:ext>
                </a:extLst>
              </a:tr>
              <a:tr h="19895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9561" marR="29561" marT="23649" marB="23649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effectLst/>
                        </a:rPr>
                        <a:t>24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15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73925"/>
                  </a:ext>
                </a:extLst>
              </a:tr>
              <a:tr h="19895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29561" marR="29561" marT="23649" marB="23649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26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12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899107"/>
                  </a:ext>
                </a:extLst>
              </a:tr>
              <a:tr h="19895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9561" marR="29561" marT="23649" marB="23649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effectLst/>
                        </a:rPr>
                        <a:t>26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13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76988"/>
                  </a:ext>
                </a:extLst>
              </a:tr>
              <a:tr h="19895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9561" marR="29561" marT="23649" marB="23649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effectLst/>
                        </a:rPr>
                        <a:t>27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14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83643"/>
                  </a:ext>
                </a:extLst>
              </a:tr>
              <a:tr h="19895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9561" marR="29561" marT="23649" marB="23649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effectLst/>
                        </a:rPr>
                        <a:t>30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33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086850"/>
                  </a:ext>
                </a:extLst>
              </a:tr>
              <a:tr h="19895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9561" marR="29561" marT="23649" marB="23649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effectLst/>
                        </a:rPr>
                        <a:t>31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39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722645"/>
                  </a:ext>
                </a:extLst>
              </a:tr>
              <a:tr h="19895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9561" marR="29561" marT="23649" marB="23649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effectLst/>
                        </a:rPr>
                        <a:t>35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37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29796"/>
                  </a:ext>
                </a:extLst>
              </a:tr>
              <a:tr h="19895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</a:p>
                  </a:txBody>
                  <a:tcPr marL="29561" marR="29561" marT="23649" marB="23649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effectLst/>
                        </a:rPr>
                        <a:t>39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44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9818"/>
                  </a:ext>
                </a:extLst>
              </a:tr>
              <a:tr h="19895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9561" marR="29561" marT="23649" marB="23649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effectLst/>
                        </a:rPr>
                        <a:t>40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27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65421"/>
                  </a:ext>
                </a:extLst>
              </a:tr>
              <a:tr h="19895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29561" marR="29561" marT="23649" marB="23649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effectLst/>
                        </a:rPr>
                        <a:t>41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29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631035"/>
                  </a:ext>
                </a:extLst>
              </a:tr>
              <a:tr h="19895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29561" marR="29561" marT="23649" marB="23649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effectLst/>
                        </a:rPr>
                        <a:t>42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20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841929"/>
                  </a:ext>
                </a:extLst>
              </a:tr>
              <a:tr h="19895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9561" marR="29561" marT="23649" marB="23649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effectLst/>
                        </a:rPr>
                        <a:t>44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28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106048"/>
                  </a:ext>
                </a:extLst>
              </a:tr>
              <a:tr h="19895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9561" marR="29561" marT="23649" marB="23649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effectLst/>
                        </a:rPr>
                        <a:t>46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21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885124"/>
                  </a:ext>
                </a:extLst>
              </a:tr>
              <a:tr h="19895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9561" marR="29561" marT="23649" marB="23649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effectLst/>
                        </a:rPr>
                        <a:t>47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30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195148"/>
                  </a:ext>
                </a:extLst>
              </a:tr>
              <a:tr h="19895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</a:p>
                  </a:txBody>
                  <a:tcPr marL="29561" marR="29561" marT="23649" marB="23649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effectLst/>
                        </a:rPr>
                        <a:t>48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31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117807"/>
                  </a:ext>
                </a:extLst>
              </a:tr>
              <a:tr h="19895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29561" marR="29561" marT="23649" marB="23649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effectLst/>
                        </a:rPr>
                        <a:t>49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23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262196"/>
                  </a:ext>
                </a:extLst>
              </a:tr>
              <a:tr h="19895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9561" marR="29561" marT="23649" marB="23649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54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24</a:t>
                      </a:r>
                    </a:p>
                  </a:txBody>
                  <a:tcPr marL="29561" marR="29561" marT="23649" marB="23649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687227"/>
                  </a:ext>
                </a:extLst>
              </a:tr>
            </a:tbl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C7EF0241-5B22-D148-B303-7339ABE4E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Gastos conforme a idade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619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D538AB-E3DB-624C-9DF8-408321B6ED0E}"/>
              </a:ext>
            </a:extLst>
          </p:cNvPr>
          <p:cNvSpPr txBox="1"/>
          <p:nvPr/>
        </p:nvSpPr>
        <p:spPr>
          <a:xfrm>
            <a:off x="605822" y="2100988"/>
            <a:ext cx="109613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Cria um arquivo com todos os registros e mais os clusters de cada um</a:t>
            </a:r>
          </a:p>
          <a:p>
            <a:r>
              <a:rPr lang="pt-BR" dirty="0"/>
              <a:t>resultado &lt;- </a:t>
            </a:r>
            <a:r>
              <a:rPr lang="pt-BR" dirty="0" err="1"/>
              <a:t>cbind</a:t>
            </a:r>
            <a:r>
              <a:rPr lang="pt-BR" dirty="0"/>
              <a:t>(dados, </a:t>
            </a:r>
            <a:r>
              <a:rPr lang="pt-BR" dirty="0" err="1"/>
              <a:t>cluster.results$cluster</a:t>
            </a:r>
            <a:r>
              <a:rPr lang="pt-BR" dirty="0"/>
              <a:t>)</a:t>
            </a:r>
          </a:p>
          <a:p>
            <a:r>
              <a:rPr lang="pt-BR" dirty="0"/>
              <a:t>resultado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70CEEDD-F13C-4247-8DCC-01954FB7E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504" y="1095604"/>
            <a:ext cx="11431432" cy="691659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Banco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814E7F-0FBC-0D4B-8CA5-23F8EBEA9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74" y="3031788"/>
            <a:ext cx="8633204" cy="34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8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5436220"/>
          </a:xfrm>
        </p:spPr>
        <p:txBody>
          <a:bodyPr>
            <a:normAutofit/>
          </a:bodyPr>
          <a:lstStyle/>
          <a:p>
            <a:pPr algn="l"/>
            <a:endParaRPr lang="pt-BR" sz="2800" b="1" dirty="0">
              <a:solidFill>
                <a:srgbClr val="FF0000"/>
              </a:solidFill>
            </a:endParaRPr>
          </a:p>
          <a:p>
            <a:pPr algn="l"/>
            <a:endParaRPr lang="pt-BR" sz="2800" b="1" dirty="0">
              <a:solidFill>
                <a:srgbClr val="FF0000"/>
              </a:solidFill>
            </a:endParaRPr>
          </a:p>
          <a:p>
            <a:pPr algn="l"/>
            <a:endParaRPr lang="pt-BR" sz="2800" b="1" dirty="0">
              <a:solidFill>
                <a:srgbClr val="FF0000"/>
              </a:solidFill>
            </a:endParaRPr>
          </a:p>
          <a:p>
            <a:pPr algn="l"/>
            <a:endParaRPr lang="pt-BR" sz="2800" b="1" dirty="0">
              <a:solidFill>
                <a:srgbClr val="FF0000"/>
              </a:solidFill>
            </a:endParaRPr>
          </a:p>
          <a:p>
            <a:pPr algn="l"/>
            <a:endParaRPr lang="pt-BR" sz="2800" b="1" dirty="0">
              <a:solidFill>
                <a:srgbClr val="FF0000"/>
              </a:solidFill>
            </a:endParaRPr>
          </a:p>
          <a:p>
            <a:r>
              <a:rPr lang="pt-BR" sz="2800" b="1" dirty="0">
                <a:solidFill>
                  <a:srgbClr val="FF0000"/>
                </a:solidFill>
              </a:rPr>
              <a:t>Bora fazer o Trabalho Final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4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B64BF5-6FCB-4F4D-8746-E092FCEC0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3649310"/>
            <a:ext cx="5682683" cy="315398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D87173B-A2AF-D849-AC90-1344CB85F6F9}"/>
              </a:ext>
            </a:extLst>
          </p:cNvPr>
          <p:cNvSpPr/>
          <p:nvPr/>
        </p:nvSpPr>
        <p:spPr>
          <a:xfrm>
            <a:off x="5346700" y="4470400"/>
            <a:ext cx="2071370" cy="114173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6EF8DD-D54E-B24B-939C-6377A8651A28}"/>
              </a:ext>
            </a:extLst>
          </p:cNvPr>
          <p:cNvSpPr/>
          <p:nvPr/>
        </p:nvSpPr>
        <p:spPr>
          <a:xfrm>
            <a:off x="3620055" y="3563921"/>
            <a:ext cx="2071370" cy="114173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DA8480-C930-5C4D-A310-D4A381110A89}"/>
              </a:ext>
            </a:extLst>
          </p:cNvPr>
          <p:cNvSpPr/>
          <p:nvPr/>
        </p:nvSpPr>
        <p:spPr>
          <a:xfrm>
            <a:off x="2229229" y="5041265"/>
            <a:ext cx="2071370" cy="11417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46C64E3-56D9-6E4A-95B2-B13DD4DE999B}"/>
              </a:ext>
            </a:extLst>
          </p:cNvPr>
          <p:cNvSpPr txBox="1"/>
          <p:nvPr/>
        </p:nvSpPr>
        <p:spPr>
          <a:xfrm>
            <a:off x="7418069" y="4470400"/>
            <a:ext cx="194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Mais velhos com gastos médios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8806CCC-C8E6-1F49-9F2A-A364314C06AA}"/>
              </a:ext>
            </a:extLst>
          </p:cNvPr>
          <p:cNvSpPr txBox="1"/>
          <p:nvPr/>
        </p:nvSpPr>
        <p:spPr>
          <a:xfrm>
            <a:off x="5398134" y="3279239"/>
            <a:ext cx="323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Idade mediana com gastos altos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C1144BE-2368-EC46-88BC-183F6062CB06}"/>
              </a:ext>
            </a:extLst>
          </p:cNvPr>
          <p:cNvSpPr txBox="1"/>
          <p:nvPr/>
        </p:nvSpPr>
        <p:spPr>
          <a:xfrm>
            <a:off x="455803" y="5978261"/>
            <a:ext cx="202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Idade baixa com gastos baixos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1AB61056-1EBD-064B-BEA1-7F28EFE6E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Gastos conforme a idade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997BCE8-BC1F-AA4D-B937-64C1F83FA9E5}"/>
              </a:ext>
            </a:extLst>
          </p:cNvPr>
          <p:cNvSpPr txBox="1"/>
          <p:nvPr/>
        </p:nvSpPr>
        <p:spPr>
          <a:xfrm>
            <a:off x="731520" y="1851660"/>
            <a:ext cx="1096137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A base será definida diretamente no </a:t>
            </a:r>
            <a:r>
              <a:rPr lang="pt-BR" b="1" dirty="0" err="1"/>
              <a:t>R</a:t>
            </a:r>
            <a:r>
              <a:rPr lang="pt-BR" b="1" dirty="0"/>
              <a:t>:</a:t>
            </a:r>
          </a:p>
          <a:p>
            <a:r>
              <a:rPr lang="pt-BR" dirty="0"/>
              <a:t>dados &lt;- </a:t>
            </a:r>
            <a:r>
              <a:rPr lang="pt-BR" dirty="0" err="1"/>
              <a:t>data.frame</a:t>
            </a:r>
            <a:r>
              <a:rPr lang="pt-BR" dirty="0"/>
              <a:t>(age = </a:t>
            </a:r>
            <a:r>
              <a:rPr lang="pt-BR" dirty="0" err="1"/>
              <a:t>c</a:t>
            </a:r>
            <a:r>
              <a:rPr lang="pt-BR" dirty="0"/>
              <a:t>(18, 21, 22, 24, 26, 26, 27, 30, 31, 35, 39, 40, 41, 42, 44, 46, 47, 48, 49, 54),</a:t>
            </a:r>
          </a:p>
          <a:p>
            <a:r>
              <a:rPr lang="pt-BR" dirty="0"/>
              <a:t>    </a:t>
            </a:r>
            <a:r>
              <a:rPr lang="pt-BR" dirty="0" err="1"/>
              <a:t>spend</a:t>
            </a:r>
            <a:r>
              <a:rPr lang="pt-BR" dirty="0"/>
              <a:t> = </a:t>
            </a:r>
            <a:r>
              <a:rPr lang="pt-BR" dirty="0" err="1"/>
              <a:t>c</a:t>
            </a:r>
            <a:r>
              <a:rPr lang="pt-BR" dirty="0"/>
              <a:t>(10, 11, 22, 15, 12, 13, 14, 33, 39, 37, 44, 27, 29, 20, 28, 21, 30, 31, 23, 24))</a:t>
            </a:r>
          </a:p>
          <a:p>
            <a:r>
              <a:rPr lang="pt-BR" dirty="0" err="1"/>
              <a:t>plot</a:t>
            </a:r>
            <a:r>
              <a:rPr lang="pt-BR" dirty="0"/>
              <a:t>(dados)</a:t>
            </a:r>
          </a:p>
        </p:txBody>
      </p:sp>
    </p:spTree>
    <p:extLst>
      <p:ext uri="{BB962C8B-B14F-4D97-AF65-F5344CB8AC3E}">
        <p14:creationId xmlns:p14="http://schemas.microsoft.com/office/powerpoint/2010/main" val="10153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50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A129D40-173E-CA4F-B677-DC6CE027BA13}"/>
              </a:ext>
            </a:extLst>
          </p:cNvPr>
          <p:cNvSpPr txBox="1"/>
          <p:nvPr/>
        </p:nvSpPr>
        <p:spPr>
          <a:xfrm>
            <a:off x="5381722" y="3016592"/>
            <a:ext cx="48756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primeiro cluster ficou com 7 itens, o segundo com 4 e o terceiro com 9</a:t>
            </a:r>
          </a:p>
          <a:p>
            <a:endParaRPr lang="pt-BR" dirty="0"/>
          </a:p>
          <a:p>
            <a:r>
              <a:rPr lang="pt-BR" dirty="0"/>
              <a:t>O cluster 1 teve média de idade de 23,42 anos e </a:t>
            </a:r>
          </a:p>
          <a:p>
            <a:r>
              <a:rPr lang="pt-BR" dirty="0"/>
              <a:t>gastos médios de 13,85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cluster 2 teve média de idade de 33,7 anos e gastos médios de 38,25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cluster 3 teve média de idade de 45,66 anos e gastos médios de 25,88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3353620-3560-4444-9B2E-F128C6F1F442}"/>
              </a:ext>
            </a:extLst>
          </p:cNvPr>
          <p:cNvSpPr txBox="1"/>
          <p:nvPr/>
        </p:nvSpPr>
        <p:spPr>
          <a:xfrm>
            <a:off x="7682960" y="6314087"/>
            <a:ext cx="1943414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Mais velhos com gastos médios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B8D6F89-702D-2448-A5D7-A92F556F85F7}"/>
              </a:ext>
            </a:extLst>
          </p:cNvPr>
          <p:cNvSpPr txBox="1"/>
          <p:nvPr/>
        </p:nvSpPr>
        <p:spPr>
          <a:xfrm>
            <a:off x="7648670" y="5303866"/>
            <a:ext cx="2076483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Idade mediana com gastos altos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73F8863-D126-9045-8C46-88EB5D4CE1CD}"/>
              </a:ext>
            </a:extLst>
          </p:cNvPr>
          <p:cNvSpPr txBox="1"/>
          <p:nvPr/>
        </p:nvSpPr>
        <p:spPr>
          <a:xfrm>
            <a:off x="7682960" y="4200213"/>
            <a:ext cx="20206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Idade baixa com gastos baixos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6F64835D-5919-734D-B0AC-5AE515FC5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22" y="3095313"/>
            <a:ext cx="4800600" cy="22098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0D93A73-10D1-6C47-9F09-F638DA097C79}"/>
              </a:ext>
            </a:extLst>
          </p:cNvPr>
          <p:cNvSpPr txBox="1"/>
          <p:nvPr/>
        </p:nvSpPr>
        <p:spPr>
          <a:xfrm>
            <a:off x="538320" y="1816263"/>
            <a:ext cx="945210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 Vamos fazer o agrupamento usando o algoritmo </a:t>
            </a:r>
            <a:r>
              <a:rPr lang="pt-BR" b="1" dirty="0" err="1"/>
              <a:t>Kmeans</a:t>
            </a:r>
            <a:r>
              <a:rPr lang="pt-BR" b="1" dirty="0"/>
              <a:t> com 3 clusters: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  <a:endParaRPr lang="pt-BR" b="1" dirty="0"/>
          </a:p>
          <a:p>
            <a:r>
              <a:rPr lang="pt-BR" dirty="0"/>
              <a:t>km.res=</a:t>
            </a:r>
            <a:r>
              <a:rPr lang="pt-BR" dirty="0" err="1"/>
              <a:t>kmeans</a:t>
            </a:r>
            <a:r>
              <a:rPr lang="pt-BR" dirty="0"/>
              <a:t>(dados, 3)</a:t>
            </a:r>
          </a:p>
          <a:p>
            <a:r>
              <a:rPr lang="pt-BR" dirty="0" err="1"/>
              <a:t>print</a:t>
            </a:r>
            <a:r>
              <a:rPr lang="pt-BR" dirty="0"/>
              <a:t>(</a:t>
            </a:r>
            <a:r>
              <a:rPr lang="pt-BR" dirty="0" err="1"/>
              <a:t>km.res</a:t>
            </a:r>
            <a:r>
              <a:rPr lang="pt-BR" dirty="0"/>
              <a:t>)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6C8EF11-7059-784D-B58F-2944E2A27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Gastos conforme a idade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132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5BAF122-8224-634D-A57A-F4138820F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504" y="1095605"/>
            <a:ext cx="11431432" cy="840782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Gastos conforme a idade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D538AB-E3DB-624C-9DF8-408321B6ED0E}"/>
              </a:ext>
            </a:extLst>
          </p:cNvPr>
          <p:cNvSpPr txBox="1"/>
          <p:nvPr/>
        </p:nvSpPr>
        <p:spPr>
          <a:xfrm>
            <a:off x="605822" y="2100988"/>
            <a:ext cx="109613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Cria um arquivo com todos os registros e mais os clusters de cada um</a:t>
            </a:r>
          </a:p>
          <a:p>
            <a:r>
              <a:rPr lang="pt-BR" dirty="0"/>
              <a:t>resultado &lt;- </a:t>
            </a:r>
            <a:r>
              <a:rPr lang="pt-BR" dirty="0" err="1"/>
              <a:t>cbind</a:t>
            </a:r>
            <a:r>
              <a:rPr lang="pt-BR" dirty="0"/>
              <a:t>(dados, </a:t>
            </a:r>
            <a:r>
              <a:rPr lang="pt-BR" dirty="0" err="1"/>
              <a:t>km.res$cluster</a:t>
            </a:r>
            <a:r>
              <a:rPr lang="pt-BR" dirty="0"/>
              <a:t>)</a:t>
            </a:r>
          </a:p>
          <a:p>
            <a:r>
              <a:rPr lang="pt-BR" dirty="0"/>
              <a:t>resultado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21427E-0FF1-1E46-9BFA-6BDB48C5D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79" y="2056058"/>
            <a:ext cx="25654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8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7CBAC1D-4E1E-EA4C-B3E3-2E7330D35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504" y="1095604"/>
            <a:ext cx="11431432" cy="1005379"/>
          </a:xfrm>
        </p:spPr>
        <p:txBody>
          <a:bodyPr>
            <a:normAutofit lnSpcReduction="10000"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Íris 	(já visto na disciplina de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com o professor 					da vinhetinha)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52A805E-EBA6-164A-971A-2202635B13D3}"/>
              </a:ext>
            </a:extLst>
          </p:cNvPr>
          <p:cNvSpPr txBox="1"/>
          <p:nvPr/>
        </p:nvSpPr>
        <p:spPr>
          <a:xfrm>
            <a:off x="605822" y="2100988"/>
            <a:ext cx="1096137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Leitura dos dados</a:t>
            </a:r>
          </a:p>
          <a:p>
            <a:r>
              <a:rPr lang="pt-BR" dirty="0"/>
              <a:t>data(</a:t>
            </a:r>
            <a:r>
              <a:rPr lang="pt-BR" dirty="0" err="1"/>
              <a:t>iris</a:t>
            </a:r>
            <a:r>
              <a:rPr lang="pt-BR" dirty="0"/>
              <a:t>)</a:t>
            </a:r>
          </a:p>
          <a:p>
            <a:r>
              <a:rPr lang="pt-BR" dirty="0"/>
              <a:t>dados &lt;- </a:t>
            </a:r>
            <a:r>
              <a:rPr lang="pt-BR" dirty="0" err="1"/>
              <a:t>iris</a:t>
            </a:r>
            <a:endParaRPr lang="pt-BR" dirty="0"/>
          </a:p>
          <a:p>
            <a:r>
              <a:rPr lang="pt-BR" dirty="0" err="1"/>
              <a:t>View</a:t>
            </a:r>
            <a:r>
              <a:rPr lang="pt-BR" dirty="0"/>
              <a:t>(dados)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2AA62D0-0ECE-A249-931F-4974F86EA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2" y="3552582"/>
            <a:ext cx="66548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53896B-96E8-534C-AF73-DE034D302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2" y="3076914"/>
            <a:ext cx="5588160" cy="3667230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578EFCDA-AB5F-5441-985F-16AD982F5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504" y="1095604"/>
            <a:ext cx="11431432" cy="1005379"/>
          </a:xfrm>
        </p:spPr>
        <p:txBody>
          <a:bodyPr>
            <a:normAutofit lnSpcReduction="10000"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Íris 	(já visto na disciplina de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com o professor 					da vinhetinha)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5CAF27C-ED28-CD4E-AD6A-1364A1472300}"/>
              </a:ext>
            </a:extLst>
          </p:cNvPr>
          <p:cNvSpPr txBox="1"/>
          <p:nvPr/>
        </p:nvSpPr>
        <p:spPr>
          <a:xfrm>
            <a:off x="605822" y="2100988"/>
            <a:ext cx="109613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Gráfico com os dados</a:t>
            </a:r>
          </a:p>
          <a:p>
            <a:r>
              <a:rPr lang="en-US" dirty="0"/>
              <a:t>library(ggplot2)</a:t>
            </a:r>
            <a:endParaRPr lang="pt-BR" dirty="0"/>
          </a:p>
          <a:p>
            <a:r>
              <a:rPr lang="en-US" dirty="0" err="1"/>
              <a:t>ggplot</a:t>
            </a:r>
            <a:r>
              <a:rPr lang="en-US" dirty="0"/>
              <a:t>(iris,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Petal.Length</a:t>
            </a:r>
            <a:r>
              <a:rPr lang="en-US" dirty="0"/>
              <a:t>, </a:t>
            </a:r>
            <a:r>
              <a:rPr lang="en-US" dirty="0" err="1"/>
              <a:t>Petal.Width</a:t>
            </a:r>
            <a:r>
              <a:rPr lang="en-US" dirty="0"/>
              <a:t>, color = Species)) + </a:t>
            </a:r>
            <a:r>
              <a:rPr lang="en-US" dirty="0" err="1"/>
              <a:t>geom_point</a:t>
            </a:r>
            <a:r>
              <a:rPr lang="en-US" dirty="0"/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866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5BAF122-8224-634D-A57A-F4138820F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504" y="1095604"/>
            <a:ext cx="11431432" cy="1005379"/>
          </a:xfrm>
        </p:spPr>
        <p:txBody>
          <a:bodyPr>
            <a:normAutofit lnSpcReduction="10000"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Íris 	(já visto na disciplina de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com o professor 					da vinhetinha)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D538AB-E3DB-624C-9DF8-408321B6ED0E}"/>
              </a:ext>
            </a:extLst>
          </p:cNvPr>
          <p:cNvSpPr txBox="1"/>
          <p:nvPr/>
        </p:nvSpPr>
        <p:spPr>
          <a:xfrm>
            <a:off x="605822" y="2100988"/>
            <a:ext cx="10961370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Executa o </a:t>
            </a:r>
            <a:r>
              <a:rPr lang="pt-BR" b="1" dirty="0" err="1"/>
              <a:t>Kmeans</a:t>
            </a:r>
            <a:endParaRPr lang="pt-BR" b="1" dirty="0"/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en-US" dirty="0" err="1"/>
              <a:t>irisCluster</a:t>
            </a:r>
            <a:r>
              <a:rPr lang="en-US" dirty="0"/>
              <a:t> &lt;- </a:t>
            </a:r>
            <a:r>
              <a:rPr lang="en-US" dirty="0" err="1"/>
              <a:t>kmeans</a:t>
            </a:r>
            <a:r>
              <a:rPr lang="en-US" dirty="0"/>
              <a:t>(iris[, 3:4], 3)</a:t>
            </a:r>
            <a:endParaRPr lang="pt-BR" dirty="0"/>
          </a:p>
          <a:p>
            <a:r>
              <a:rPr lang="en-US" dirty="0" err="1"/>
              <a:t>irisCluster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table(</a:t>
            </a:r>
            <a:r>
              <a:rPr lang="en-US" dirty="0" err="1"/>
              <a:t>irisCluster$cluster</a:t>
            </a:r>
            <a:r>
              <a:rPr lang="en-US" dirty="0"/>
              <a:t>, </a:t>
            </a:r>
            <a:r>
              <a:rPr lang="en-US" dirty="0" err="1"/>
              <a:t>iris$Species</a:t>
            </a:r>
            <a:r>
              <a:rPr lang="en-US" dirty="0"/>
              <a:t>)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4F869D-4C99-6A45-AD3F-2FE745450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3237894"/>
            <a:ext cx="9309100" cy="28321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2AE530F-9DF7-0E44-8F00-9FC931A45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07" y="6007719"/>
            <a:ext cx="3073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5BAF122-8224-634D-A57A-F4138820F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504" y="1095604"/>
            <a:ext cx="11431432" cy="1005379"/>
          </a:xfrm>
        </p:spPr>
        <p:txBody>
          <a:bodyPr>
            <a:normAutofit lnSpcReduction="10000"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Íris 	(já visto na disciplina de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com o professor 					da vinhetinha)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D538AB-E3DB-624C-9DF8-408321B6ED0E}"/>
              </a:ext>
            </a:extLst>
          </p:cNvPr>
          <p:cNvSpPr txBox="1"/>
          <p:nvPr/>
        </p:nvSpPr>
        <p:spPr>
          <a:xfrm>
            <a:off x="605822" y="2100988"/>
            <a:ext cx="109613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Cria um arquivo com todos os registros e mais os clusters de cada um</a:t>
            </a:r>
          </a:p>
          <a:p>
            <a:r>
              <a:rPr lang="pt-BR" dirty="0"/>
              <a:t>resultado &lt;- </a:t>
            </a:r>
            <a:r>
              <a:rPr lang="pt-BR" dirty="0" err="1"/>
              <a:t>cbind</a:t>
            </a:r>
            <a:r>
              <a:rPr lang="pt-BR" dirty="0"/>
              <a:t>(dados, </a:t>
            </a:r>
            <a:r>
              <a:rPr lang="pt-BR" dirty="0" err="1"/>
              <a:t>irisCluster$cluster</a:t>
            </a:r>
            <a:r>
              <a:rPr lang="pt-BR" dirty="0"/>
              <a:t>)</a:t>
            </a:r>
          </a:p>
          <a:p>
            <a:r>
              <a:rPr lang="pt-BR" dirty="0"/>
              <a:t>resultado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536C32-1F77-FA48-A02E-E7F88BA61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17" y="3106572"/>
            <a:ext cx="77470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9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1AEBA727FD5040BBE085F4CA6C2370" ma:contentTypeVersion="0" ma:contentTypeDescription="Crie um novo documento." ma:contentTypeScope="" ma:versionID="12b0669b8819e4a656958672b7ea91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39468b0e37e4891bc5b0d60070b4c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FF9EF6-F216-4726-93BA-54721D5358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F228A0-3FCB-402F-9402-38139EC8A0DC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D60EBA7-7ED2-483F-AAAF-FBA777B38D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39218</TotalTime>
  <Words>1448</Words>
  <Application>Microsoft Macintosh PowerPoint</Application>
  <PresentationFormat>Widescreen</PresentationFormat>
  <Paragraphs>475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Arial Narrow</vt:lpstr>
      <vt:lpstr>Calibri</vt:lpstr>
      <vt:lpstr>Calibri Light</vt:lpstr>
      <vt:lpstr>Tema do Office</vt:lpstr>
      <vt:lpstr>Apresentação do PowerPoint</vt:lpstr>
      <vt:lpstr>Agrupamento</vt:lpstr>
      <vt:lpstr>Agrupamento</vt:lpstr>
      <vt:lpstr>Agrupamento</vt:lpstr>
      <vt:lpstr>Agrupamento</vt:lpstr>
      <vt:lpstr>Agrupamento</vt:lpstr>
      <vt:lpstr>Agrupamento</vt:lpstr>
      <vt:lpstr>Agrupamento</vt:lpstr>
      <vt:lpstr>Agrupamento</vt:lpstr>
      <vt:lpstr>Agrupamento</vt:lpstr>
      <vt:lpstr>Agrupamento</vt:lpstr>
      <vt:lpstr>Agrupamento</vt:lpstr>
      <vt:lpstr>Agrupamento</vt:lpstr>
      <vt:lpstr>Agrupamento</vt:lpstr>
      <vt:lpstr>Agrupamento</vt:lpstr>
      <vt:lpstr>Agrupamento</vt:lpstr>
      <vt:lpstr>Agrupamento</vt:lpstr>
      <vt:lpstr>Agrupamento</vt:lpstr>
      <vt:lpstr>Agrupamento</vt:lpstr>
      <vt:lpstr>Agrupamento</vt:lpstr>
      <vt:lpstr>Agrupamento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Jaime Wojciechowski</dc:creator>
  <cp:keywords/>
  <dc:description/>
  <cp:lastModifiedBy>Jaime Wojciechowski</cp:lastModifiedBy>
  <cp:revision>667</cp:revision>
  <cp:lastPrinted>2019-08-22T11:07:31Z</cp:lastPrinted>
  <dcterms:created xsi:type="dcterms:W3CDTF">2016-10-08T20:49:45Z</dcterms:created>
  <dcterms:modified xsi:type="dcterms:W3CDTF">2022-06-19T11:14:59Z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0x010100AF1AEBA727FD5040BBE085F4CA6C2370</vt:lpwstr>
  </property>
</Properties>
</file>