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09" r:id="rId5"/>
    <p:sldId id="503" r:id="rId6"/>
    <p:sldId id="359" r:id="rId7"/>
    <p:sldId id="430" r:id="rId8"/>
    <p:sldId id="482" r:id="rId9"/>
    <p:sldId id="483" r:id="rId10"/>
    <p:sldId id="485" r:id="rId11"/>
    <p:sldId id="505" r:id="rId12"/>
    <p:sldId id="486" r:id="rId13"/>
    <p:sldId id="487" r:id="rId14"/>
    <p:sldId id="499" r:id="rId15"/>
    <p:sldId id="500" r:id="rId16"/>
    <p:sldId id="501" r:id="rId17"/>
    <p:sldId id="504" r:id="rId18"/>
    <p:sldId id="50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7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9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5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5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3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2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 anchor="ctr"/>
          <a:lstStyle>
            <a:lvl1pPr algn="ctr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/>
          <a:lstStyle>
            <a:lvl1pPr marL="0" indent="0" algn="ctr">
              <a:buNone/>
              <a:defRPr sz="2400">
                <a:solidFill>
                  <a:srgbClr val="8C9C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4FC59D-6562-C246-859F-8820DB2FC56C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16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5BFD203-1B60-9D4A-93FC-75165B8B93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002233" y="4961168"/>
            <a:ext cx="209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904194" y="4961168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07 – Agrupamento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FF0000"/>
                </a:solidFill>
              </a:rPr>
              <a:t>SIMULAÇÃO 1:</a:t>
            </a:r>
            <a:r>
              <a:rPr lang="pt-BR" sz="2800" dirty="0">
                <a:solidFill>
                  <a:schemeClr val="tx1"/>
                </a:solidFill>
              </a:rPr>
              <a:t> Suponha que se deseja</a:t>
            </a:r>
            <a:r>
              <a:rPr lang="en-US" sz="2800" dirty="0">
                <a:solidFill>
                  <a:schemeClr val="tx1"/>
                </a:solidFill>
              </a:rPr>
              <a:t> o </a:t>
            </a:r>
            <a:r>
              <a:rPr lang="en-US" sz="2800" dirty="0" err="1">
                <a:solidFill>
                  <a:schemeClr val="tx1"/>
                </a:solidFill>
              </a:rPr>
              <a:t>agrupamento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em</a:t>
            </a:r>
            <a:r>
              <a:rPr lang="en-US" sz="2800" dirty="0">
                <a:solidFill>
                  <a:schemeClr val="tx1"/>
                </a:solidFill>
              </a:rPr>
              <a:t> 3 clusters, que </a:t>
            </a:r>
            <a:r>
              <a:rPr lang="en-US" sz="2800" dirty="0" err="1">
                <a:solidFill>
                  <a:schemeClr val="tx1"/>
                </a:solidFill>
              </a:rPr>
              <a:t>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colocados</a:t>
            </a:r>
            <a:r>
              <a:rPr lang="en-US" sz="2800" dirty="0">
                <a:solidFill>
                  <a:schemeClr val="tx1"/>
                </a:solidFill>
              </a:rPr>
              <a:t> de forma </a:t>
            </a:r>
            <a:r>
              <a:rPr lang="en-US" sz="2800" dirty="0" err="1">
                <a:solidFill>
                  <a:schemeClr val="tx1"/>
                </a:solidFill>
              </a:rPr>
              <a:t>aleatória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b="1" dirty="0" err="1">
                <a:solidFill>
                  <a:srgbClr val="FF0000"/>
                </a:solidFill>
              </a:rPr>
              <a:t>Iteração</a:t>
            </a:r>
            <a:r>
              <a:rPr lang="en-US" sz="2800" b="1" dirty="0">
                <a:solidFill>
                  <a:srgbClr val="FF0000"/>
                </a:solidFill>
              </a:rPr>
              <a:t> 1					 </a:t>
            </a:r>
            <a:r>
              <a:rPr lang="en-US" sz="2800" b="1" dirty="0" err="1">
                <a:solidFill>
                  <a:srgbClr val="FF0000"/>
                </a:solidFill>
              </a:rPr>
              <a:t>Iteração</a:t>
            </a:r>
            <a:r>
              <a:rPr lang="en-US" sz="2800" b="1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5655" y="2676292"/>
            <a:ext cx="5526656" cy="40626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K=1			  1	  </a:t>
            </a:r>
            <a:r>
              <a:rPr lang="en-US" dirty="0"/>
              <a:t>0 – 11 – 27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=1</a:t>
            </a:r>
          </a:p>
          <a:p>
            <a:r>
              <a:rPr lang="en-US" sz="2400" dirty="0"/>
              <a:t>			  3	  </a:t>
            </a:r>
            <a:r>
              <a:rPr lang="en-US" dirty="0"/>
              <a:t>2 – 9 – 25</a:t>
            </a:r>
            <a:endParaRPr lang="en-US" sz="2400" dirty="0"/>
          </a:p>
          <a:p>
            <a:r>
              <a:rPr lang="en-US" sz="2400" dirty="0"/>
              <a:t>K=2			  7	  </a:t>
            </a:r>
            <a:r>
              <a:rPr lang="en-US" dirty="0"/>
              <a:t>6 –   5 – 21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=12		  9	  </a:t>
            </a:r>
            <a:r>
              <a:rPr lang="en-US" dirty="0"/>
              <a:t>8 –   3 – 19</a:t>
            </a:r>
            <a:r>
              <a:rPr lang="en-US" sz="2400" dirty="0"/>
              <a:t> </a:t>
            </a:r>
          </a:p>
          <a:p>
            <a:r>
              <a:rPr lang="en-US" sz="2400" dirty="0"/>
              <a:t>			15	</a:t>
            </a:r>
            <a:r>
              <a:rPr lang="en-US" dirty="0"/>
              <a:t>14 –    3 – 13</a:t>
            </a:r>
            <a:r>
              <a:rPr lang="en-US" sz="2400" dirty="0"/>
              <a:t> </a:t>
            </a:r>
          </a:p>
          <a:p>
            <a:r>
              <a:rPr lang="en-US" sz="2400" dirty="0"/>
              <a:t>			26	</a:t>
            </a:r>
            <a:r>
              <a:rPr lang="en-US" dirty="0"/>
              <a:t>25 –  14  –   2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K=3			28	</a:t>
            </a:r>
            <a:r>
              <a:rPr lang="en-US" dirty="0"/>
              <a:t>27 –  13,5 –   0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=28</a:t>
            </a:r>
            <a:endParaRPr lang="pt-BR" sz="2400" dirty="0"/>
          </a:p>
          <a:p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95655" y="3463568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01751" y="5493536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278295" y="2681348"/>
            <a:ext cx="5526656" cy="40626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K=1			  1	  </a:t>
            </a:r>
            <a:r>
              <a:rPr lang="en-US" dirty="0"/>
              <a:t>1 –  9,3  – 26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=2		  3	  </a:t>
            </a:r>
            <a:r>
              <a:rPr lang="en-US" dirty="0"/>
              <a:t>1 –   7,3  – 24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  7	  </a:t>
            </a:r>
            <a:r>
              <a:rPr lang="en-US" dirty="0"/>
              <a:t>5 –   3,3  – 20</a:t>
            </a:r>
            <a:r>
              <a:rPr lang="en-US" sz="2400" dirty="0"/>
              <a:t> </a:t>
            </a:r>
          </a:p>
          <a:p>
            <a:r>
              <a:rPr lang="en-US" sz="2400" dirty="0"/>
              <a:t>K=2 			  9	  </a:t>
            </a:r>
            <a:r>
              <a:rPr lang="en-US" dirty="0"/>
              <a:t>7 –   1,3 – 18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=10,3 	15	</a:t>
            </a:r>
            <a:r>
              <a:rPr lang="en-US" dirty="0"/>
              <a:t>13 –    4,7 – 12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K=3 			26	</a:t>
            </a:r>
            <a:r>
              <a:rPr lang="en-US" dirty="0"/>
              <a:t>24 –  15,7 –  1 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=27 		28	</a:t>
            </a:r>
            <a:r>
              <a:rPr lang="en-US" dirty="0"/>
              <a:t>26 –  17,7 –  1</a:t>
            </a:r>
            <a:r>
              <a:rPr lang="en-US" sz="2400" dirty="0"/>
              <a:t> </a:t>
            </a:r>
          </a:p>
          <a:p>
            <a:endParaRPr lang="pt-BR" sz="2400" dirty="0"/>
          </a:p>
          <a:p>
            <a:endParaRPr lang="pt-BR" dirty="0"/>
          </a:p>
        </p:txBody>
      </p:sp>
      <p:cxnSp>
        <p:nvCxnSpPr>
          <p:cNvPr id="24" name="Conector Reto 23"/>
          <p:cNvCxnSpPr/>
          <p:nvPr/>
        </p:nvCxnSpPr>
        <p:spPr>
          <a:xfrm>
            <a:off x="6278295" y="3715789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284391" y="5120640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2107580" y="2977375"/>
            <a:ext cx="2107581" cy="3233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2430966" y="3074020"/>
            <a:ext cx="2349188" cy="124284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159271" y="3074020"/>
            <a:ext cx="2881080" cy="31407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4215160" y="2394834"/>
            <a:ext cx="127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d1  d2   d3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021229" y="2293472"/>
            <a:ext cx="159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d1     d2     d3</a:t>
            </a: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5486399" y="5120640"/>
            <a:ext cx="3624147" cy="372896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4438185" y="3463569"/>
            <a:ext cx="4817327" cy="115972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7521440-9E43-394E-9F67-6487FBA5B1D0}"/>
              </a:ext>
            </a:extLst>
          </p:cNvPr>
          <p:cNvSpPr txBox="1"/>
          <p:nvPr/>
        </p:nvSpPr>
        <p:spPr>
          <a:xfrm>
            <a:off x="2533135" y="6141308"/>
            <a:ext cx="666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Como todos os elementos estão no seu grupo (não necessita de movimentação), os grupos estão formados</a:t>
            </a:r>
          </a:p>
        </p:txBody>
      </p:sp>
    </p:spTree>
    <p:extLst>
      <p:ext uri="{BB962C8B-B14F-4D97-AF65-F5344CB8AC3E}">
        <p14:creationId xmlns:p14="http://schemas.microsoft.com/office/powerpoint/2010/main" val="20396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0" grpId="0"/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FF0000"/>
                </a:solidFill>
              </a:rPr>
              <a:t>SIMULAÇÃO </a:t>
            </a:r>
            <a:r>
              <a:rPr lang="pt-BR" sz="2800" b="1" dirty="0">
                <a:solidFill>
                  <a:srgbClr val="FF0000"/>
                </a:solidFill>
              </a:rPr>
              <a:t>2</a:t>
            </a:r>
            <a:r>
              <a:rPr lang="pt-BR" sz="2800" dirty="0">
                <a:solidFill>
                  <a:srgbClr val="FF0000"/>
                </a:solidFill>
              </a:rPr>
              <a:t>: </a:t>
            </a:r>
            <a:r>
              <a:rPr lang="pt-BR" sz="2800" dirty="0">
                <a:solidFill>
                  <a:schemeClr val="tx1"/>
                </a:solidFill>
              </a:rPr>
              <a:t>Suponha que se deseja</a:t>
            </a:r>
            <a:r>
              <a:rPr lang="en-US" sz="2800" dirty="0">
                <a:solidFill>
                  <a:schemeClr val="tx1"/>
                </a:solidFill>
              </a:rPr>
              <a:t> o </a:t>
            </a:r>
            <a:r>
              <a:rPr lang="en-US" sz="2800" dirty="0" err="1">
                <a:solidFill>
                  <a:schemeClr val="tx1"/>
                </a:solidFill>
              </a:rPr>
              <a:t>agrupamento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em</a:t>
            </a:r>
            <a:r>
              <a:rPr lang="en-US" sz="2800" dirty="0">
                <a:solidFill>
                  <a:schemeClr val="tx1"/>
                </a:solidFill>
              </a:rPr>
              <a:t> 3 clusters, que </a:t>
            </a:r>
            <a:r>
              <a:rPr lang="en-US" sz="2800" dirty="0" err="1">
                <a:solidFill>
                  <a:schemeClr val="tx1"/>
                </a:solidFill>
              </a:rPr>
              <a:t>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colocados</a:t>
            </a:r>
            <a:r>
              <a:rPr lang="en-US" sz="2800" dirty="0">
                <a:solidFill>
                  <a:schemeClr val="tx1"/>
                </a:solidFill>
              </a:rPr>
              <a:t> de forma </a:t>
            </a:r>
            <a:r>
              <a:rPr lang="en-US" sz="2800" dirty="0" err="1">
                <a:solidFill>
                  <a:schemeClr val="tx1"/>
                </a:solidFill>
              </a:rPr>
              <a:t>aleatória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b="1" dirty="0" err="1">
                <a:solidFill>
                  <a:srgbClr val="FF0000"/>
                </a:solidFill>
              </a:rPr>
              <a:t>Iteração</a:t>
            </a:r>
            <a:r>
              <a:rPr lang="en-US" sz="2800" b="1" dirty="0">
                <a:solidFill>
                  <a:srgbClr val="FF0000"/>
                </a:solidFill>
              </a:rPr>
              <a:t> 1					 </a:t>
            </a:r>
            <a:r>
              <a:rPr lang="en-US" sz="2800" b="1" dirty="0" err="1">
                <a:solidFill>
                  <a:srgbClr val="FF0000"/>
                </a:solidFill>
              </a:rPr>
              <a:t>Iteração</a:t>
            </a:r>
            <a:r>
              <a:rPr lang="en-US" sz="2800" b="1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5655" y="2676292"/>
            <a:ext cx="5526656" cy="34163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K=1			  1	  </a:t>
            </a:r>
            <a:r>
              <a:rPr lang="en-US" dirty="0"/>
              <a:t>1 – 7 – 22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=2		  3	  </a:t>
            </a:r>
            <a:r>
              <a:rPr lang="en-US" dirty="0"/>
              <a:t>1 – 5 – 20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K=2			  7	  </a:t>
            </a:r>
            <a:r>
              <a:rPr lang="en-US" dirty="0"/>
              <a:t>5 –   1 – 16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=8		  9	  </a:t>
            </a:r>
            <a:r>
              <a:rPr lang="en-US" dirty="0"/>
              <a:t>7 –   1 – 14</a:t>
            </a:r>
            <a:r>
              <a:rPr lang="en-US" sz="2400" dirty="0"/>
              <a:t> </a:t>
            </a:r>
          </a:p>
          <a:p>
            <a:r>
              <a:rPr lang="en-US" sz="2400" dirty="0"/>
              <a:t>			</a:t>
            </a:r>
          </a:p>
          <a:p>
            <a:r>
              <a:rPr lang="en-US" sz="2400" dirty="0"/>
              <a:t>K=3 			15	</a:t>
            </a:r>
            <a:r>
              <a:rPr lang="en-US" dirty="0"/>
              <a:t>13 –    7 –   8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=23 		26	</a:t>
            </a:r>
            <a:r>
              <a:rPr lang="en-US" dirty="0"/>
              <a:t>24 –  18  –  3 </a:t>
            </a:r>
            <a:endParaRPr lang="en-US" sz="2400" dirty="0"/>
          </a:p>
          <a:p>
            <a:r>
              <a:rPr lang="en-US" sz="2400" dirty="0"/>
              <a:t>			28	</a:t>
            </a:r>
            <a:r>
              <a:rPr lang="en-US" dirty="0"/>
              <a:t>26 –  20 –   5</a:t>
            </a:r>
            <a:r>
              <a:rPr lang="en-US" sz="2400" dirty="0"/>
              <a:t> 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395655" y="3646448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95655" y="4762016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278295" y="2681348"/>
            <a:ext cx="5526656" cy="34163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K=1			  1	  </a:t>
            </a:r>
            <a:r>
              <a:rPr lang="en-US" dirty="0"/>
              <a:t>1 – 9,3  – 26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=2		  3	  </a:t>
            </a:r>
            <a:r>
              <a:rPr lang="en-US" dirty="0"/>
              <a:t>1 –   7,3  – 24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  7	  </a:t>
            </a:r>
            <a:r>
              <a:rPr lang="en-US" dirty="0"/>
              <a:t>5 –   3,3  – 20</a:t>
            </a:r>
            <a:r>
              <a:rPr lang="en-US" sz="2400" dirty="0"/>
              <a:t> </a:t>
            </a:r>
          </a:p>
          <a:p>
            <a:r>
              <a:rPr lang="en-US" sz="2400" dirty="0"/>
              <a:t>K=2 			  9	  </a:t>
            </a:r>
            <a:r>
              <a:rPr lang="en-US" dirty="0"/>
              <a:t>7 –   1,3 – 18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=10,3 	15	</a:t>
            </a:r>
            <a:r>
              <a:rPr lang="en-US" dirty="0"/>
              <a:t>13 –    4,7 – 12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K=3 			26	</a:t>
            </a:r>
            <a:r>
              <a:rPr lang="en-US" dirty="0"/>
              <a:t>24 –  15,7 –  1 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=27 		28	</a:t>
            </a:r>
            <a:r>
              <a:rPr lang="en-US" dirty="0"/>
              <a:t>26 –  17,7 –  1</a:t>
            </a:r>
            <a:r>
              <a:rPr lang="en-US" sz="2400" dirty="0"/>
              <a:t> 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6278295" y="3715789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284391" y="5120640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2107580" y="2977375"/>
            <a:ext cx="2107581" cy="3233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1950720" y="2977375"/>
            <a:ext cx="2645664" cy="139955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107580" y="2977375"/>
            <a:ext cx="2891141" cy="24968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0021229" y="2293472"/>
            <a:ext cx="159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d1     d2     d3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085063" y="2346215"/>
            <a:ext cx="159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d1   d2   d3</a:t>
            </a: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5486399" y="4884234"/>
            <a:ext cx="3601845" cy="236406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488C7E-0770-7240-84D6-E31B89398011}"/>
              </a:ext>
            </a:extLst>
          </p:cNvPr>
          <p:cNvSpPr txBox="1"/>
          <p:nvPr/>
        </p:nvSpPr>
        <p:spPr>
          <a:xfrm>
            <a:off x="2533135" y="6141308"/>
            <a:ext cx="666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Como todos os elementos estão no seu grupo (não necessita de movimentação), os grupos estão formados</a:t>
            </a:r>
          </a:p>
        </p:txBody>
      </p:sp>
    </p:spTree>
    <p:extLst>
      <p:ext uri="{BB962C8B-B14F-4D97-AF65-F5344CB8AC3E}">
        <p14:creationId xmlns:p14="http://schemas.microsoft.com/office/powerpoint/2010/main" val="4210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FF0000"/>
                </a:solidFill>
              </a:rPr>
              <a:t>SIMULAÇÃO </a:t>
            </a:r>
            <a:r>
              <a:rPr lang="pt-BR" sz="2800" b="1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FF0000"/>
                </a:solidFill>
              </a:rPr>
              <a:t>: </a:t>
            </a:r>
            <a:r>
              <a:rPr lang="pt-BR" sz="2800" dirty="0">
                <a:solidFill>
                  <a:schemeClr val="tx1"/>
                </a:solidFill>
              </a:rPr>
              <a:t>Suponha que se deseja</a:t>
            </a:r>
            <a:r>
              <a:rPr lang="en-US" sz="2800" dirty="0">
                <a:solidFill>
                  <a:schemeClr val="tx1"/>
                </a:solidFill>
              </a:rPr>
              <a:t> o </a:t>
            </a:r>
            <a:r>
              <a:rPr lang="en-US" sz="2800" dirty="0" err="1">
                <a:solidFill>
                  <a:schemeClr val="tx1"/>
                </a:solidFill>
              </a:rPr>
              <a:t>agrupamento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em</a:t>
            </a:r>
            <a:r>
              <a:rPr lang="en-US" sz="2800" dirty="0">
                <a:solidFill>
                  <a:schemeClr val="tx1"/>
                </a:solidFill>
              </a:rPr>
              <a:t> 3 clusters, que </a:t>
            </a:r>
            <a:r>
              <a:rPr lang="en-US" sz="2800" dirty="0" err="1">
                <a:solidFill>
                  <a:schemeClr val="tx1"/>
                </a:solidFill>
              </a:rPr>
              <a:t>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colocados</a:t>
            </a:r>
            <a:r>
              <a:rPr lang="en-US" sz="2800" dirty="0">
                <a:solidFill>
                  <a:schemeClr val="tx1"/>
                </a:solidFill>
              </a:rPr>
              <a:t> de forma </a:t>
            </a:r>
            <a:r>
              <a:rPr lang="en-US" sz="2800" dirty="0" err="1">
                <a:solidFill>
                  <a:schemeClr val="tx1"/>
                </a:solidFill>
              </a:rPr>
              <a:t>aleatória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b="1" dirty="0" err="1">
                <a:solidFill>
                  <a:srgbClr val="FF0000"/>
                </a:solidFill>
              </a:rPr>
              <a:t>Iteração</a:t>
            </a:r>
            <a:r>
              <a:rPr lang="en-US" sz="2800" b="1" dirty="0">
                <a:solidFill>
                  <a:srgbClr val="FF0000"/>
                </a:solidFill>
              </a:rPr>
              <a:t> 1					 </a:t>
            </a:r>
            <a:r>
              <a:rPr lang="en-US" sz="2800" b="1" dirty="0" err="1">
                <a:solidFill>
                  <a:srgbClr val="FF0000"/>
                </a:solidFill>
              </a:rPr>
              <a:t>Iteração</a:t>
            </a:r>
            <a:r>
              <a:rPr lang="en-US" sz="2800" b="1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5655" y="2676292"/>
            <a:ext cx="5526656" cy="40626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K=1			  1	  </a:t>
            </a:r>
            <a:r>
              <a:rPr lang="en-US" dirty="0"/>
              <a:t>0 – 2 – 16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=1		  </a:t>
            </a:r>
          </a:p>
          <a:p>
            <a:r>
              <a:rPr lang="en-US" sz="2400" dirty="0"/>
              <a:t>K=2 			  3	  </a:t>
            </a:r>
            <a:r>
              <a:rPr lang="en-US" dirty="0"/>
              <a:t>2 – 0 – 14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=3</a:t>
            </a:r>
          </a:p>
          <a:p>
            <a:r>
              <a:rPr lang="en-US" sz="2400" dirty="0"/>
              <a:t>K=3 			  7	  </a:t>
            </a:r>
            <a:r>
              <a:rPr lang="en-US" dirty="0"/>
              <a:t>6 –   4 –    10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=17 	 	  9	  </a:t>
            </a:r>
            <a:r>
              <a:rPr lang="en-US" dirty="0"/>
              <a:t>8 –   6 –      8</a:t>
            </a:r>
            <a:r>
              <a:rPr lang="en-US" sz="2400" dirty="0"/>
              <a:t> </a:t>
            </a:r>
          </a:p>
          <a:p>
            <a:r>
              <a:rPr lang="en-US" sz="2400" dirty="0"/>
              <a:t>			15	</a:t>
            </a:r>
            <a:r>
              <a:rPr lang="en-US" dirty="0"/>
              <a:t>14 –  12 –     2</a:t>
            </a:r>
            <a:r>
              <a:rPr lang="en-US" sz="2400" dirty="0"/>
              <a:t> </a:t>
            </a:r>
          </a:p>
          <a:p>
            <a:r>
              <a:rPr lang="en-US" sz="2400" dirty="0"/>
              <a:t>			26	</a:t>
            </a:r>
            <a:r>
              <a:rPr lang="en-US" dirty="0"/>
              <a:t>25 –  23  –    9 </a:t>
            </a:r>
            <a:endParaRPr lang="en-US" sz="2400" dirty="0"/>
          </a:p>
          <a:p>
            <a:r>
              <a:rPr lang="en-US" sz="2400" dirty="0"/>
              <a:t>			28	</a:t>
            </a:r>
            <a:r>
              <a:rPr lang="en-US" dirty="0"/>
              <a:t>27 –  17 –   11</a:t>
            </a:r>
            <a:r>
              <a:rPr lang="en-US" sz="2400" dirty="0"/>
              <a:t> </a:t>
            </a:r>
          </a:p>
          <a:p>
            <a:endParaRPr lang="pt-BR" sz="2400" dirty="0"/>
          </a:p>
          <a:p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95655" y="3463568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95655" y="4176800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278295" y="2681348"/>
            <a:ext cx="5526656" cy="40626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K=1			  1	  </a:t>
            </a:r>
            <a:r>
              <a:rPr lang="en-US" dirty="0"/>
              <a:t>0 – 5,3  – 22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=1		  </a:t>
            </a:r>
          </a:p>
          <a:p>
            <a:endParaRPr lang="en-US" sz="2400" dirty="0"/>
          </a:p>
          <a:p>
            <a:r>
              <a:rPr lang="en-US" sz="2400" dirty="0"/>
              <a:t>K=2 			  3	  </a:t>
            </a:r>
            <a:r>
              <a:rPr lang="en-US" dirty="0"/>
              <a:t>2 –   3,3  – 20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=6,3	  	  7	  </a:t>
            </a:r>
            <a:r>
              <a:rPr lang="en-US" dirty="0"/>
              <a:t>6 –   1,3  – 16</a:t>
            </a:r>
            <a:r>
              <a:rPr lang="en-US" sz="2400" dirty="0"/>
              <a:t> </a:t>
            </a:r>
          </a:p>
          <a:p>
            <a:r>
              <a:rPr lang="en-US" sz="2400" dirty="0"/>
              <a:t>			  9	  </a:t>
            </a:r>
            <a:r>
              <a:rPr lang="en-US" dirty="0"/>
              <a:t>8 –   3,3 – 14</a:t>
            </a:r>
            <a:r>
              <a:rPr lang="en-US" sz="2400" dirty="0"/>
              <a:t> 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K=3 			15	</a:t>
            </a:r>
            <a:r>
              <a:rPr lang="en-US" dirty="0"/>
              <a:t>14 –    8,7 – 8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=23 		26	</a:t>
            </a:r>
            <a:r>
              <a:rPr lang="en-US" dirty="0"/>
              <a:t>25 –  19,7 –  3 </a:t>
            </a:r>
            <a:endParaRPr lang="en-US" sz="2400" dirty="0"/>
          </a:p>
          <a:p>
            <a:r>
              <a:rPr lang="en-US" sz="2400" dirty="0"/>
              <a:t>			28	</a:t>
            </a:r>
            <a:r>
              <a:rPr lang="en-US" dirty="0"/>
              <a:t>27 –  21,7 –  5</a:t>
            </a:r>
            <a:r>
              <a:rPr lang="en-US" sz="2400" dirty="0"/>
              <a:t> </a:t>
            </a:r>
            <a:endParaRPr lang="pt-BR" sz="2400" dirty="0"/>
          </a:p>
          <a:p>
            <a:endParaRPr lang="pt-BR" dirty="0"/>
          </a:p>
        </p:txBody>
      </p:sp>
      <p:cxnSp>
        <p:nvCxnSpPr>
          <p:cNvPr id="24" name="Conector Reto 23"/>
          <p:cNvCxnSpPr/>
          <p:nvPr/>
        </p:nvCxnSpPr>
        <p:spPr>
          <a:xfrm>
            <a:off x="6278295" y="3715789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284391" y="5120640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021229" y="2293472"/>
            <a:ext cx="159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d1     d2     d3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085063" y="2335509"/>
            <a:ext cx="159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d1    d2     d3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531005" y="4438185"/>
            <a:ext cx="3579541" cy="133815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5408341" y="4772722"/>
            <a:ext cx="3702205" cy="44606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FF0000"/>
                </a:solidFill>
              </a:rPr>
              <a:t>SIMULAÇÃO </a:t>
            </a:r>
            <a:r>
              <a:rPr lang="pt-BR" sz="2800" b="1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FF0000"/>
                </a:solidFill>
              </a:rPr>
              <a:t>: </a:t>
            </a:r>
            <a:r>
              <a:rPr lang="pt-BR" sz="2800" dirty="0">
                <a:solidFill>
                  <a:schemeClr val="tx1"/>
                </a:solidFill>
              </a:rPr>
              <a:t>Suponha que se deseja</a:t>
            </a:r>
            <a:r>
              <a:rPr lang="en-US" sz="2800" dirty="0">
                <a:solidFill>
                  <a:schemeClr val="tx1"/>
                </a:solidFill>
              </a:rPr>
              <a:t> o </a:t>
            </a:r>
            <a:r>
              <a:rPr lang="en-US" sz="2800" dirty="0" err="1">
                <a:solidFill>
                  <a:schemeClr val="tx1"/>
                </a:solidFill>
              </a:rPr>
              <a:t>agrupamento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em</a:t>
            </a:r>
            <a:r>
              <a:rPr lang="en-US" sz="2800" dirty="0">
                <a:solidFill>
                  <a:schemeClr val="tx1"/>
                </a:solidFill>
              </a:rPr>
              <a:t> 3 clusters, que </a:t>
            </a:r>
            <a:r>
              <a:rPr lang="en-US" sz="2800" dirty="0" err="1">
                <a:solidFill>
                  <a:schemeClr val="tx1"/>
                </a:solidFill>
              </a:rPr>
              <a:t>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colocados</a:t>
            </a:r>
            <a:r>
              <a:rPr lang="en-US" sz="2800" dirty="0">
                <a:solidFill>
                  <a:schemeClr val="tx1"/>
                </a:solidFill>
              </a:rPr>
              <a:t> de forma </a:t>
            </a:r>
            <a:r>
              <a:rPr lang="en-US" sz="2800" dirty="0" err="1">
                <a:solidFill>
                  <a:schemeClr val="tx1"/>
                </a:solidFill>
              </a:rPr>
              <a:t>aleatória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b="1" dirty="0" err="1">
                <a:solidFill>
                  <a:srgbClr val="FF0000"/>
                </a:solidFill>
              </a:rPr>
              <a:t>Iteração</a:t>
            </a:r>
            <a:r>
              <a:rPr lang="en-US" sz="2800" b="1" dirty="0">
                <a:solidFill>
                  <a:srgbClr val="FF0000"/>
                </a:solidFill>
              </a:rPr>
              <a:t> 3					 </a:t>
            </a:r>
            <a:r>
              <a:rPr lang="en-US" sz="2800" b="1" dirty="0" err="1">
                <a:solidFill>
                  <a:srgbClr val="FF0000"/>
                </a:solidFill>
              </a:rPr>
              <a:t>Iteração</a:t>
            </a:r>
            <a:r>
              <a:rPr lang="en-US" sz="2800" b="1" dirty="0">
                <a:solidFill>
                  <a:srgbClr val="FF0000"/>
                </a:solidFill>
              </a:rPr>
              <a:t> 4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5655" y="2676292"/>
            <a:ext cx="5526656" cy="369331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K=1			  1	  </a:t>
            </a:r>
            <a:r>
              <a:rPr lang="en-US" dirty="0"/>
              <a:t>1 –   7 –   22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=2		  3	  </a:t>
            </a:r>
            <a:r>
              <a:rPr lang="en-US" dirty="0"/>
              <a:t>1 –   5 –   20</a:t>
            </a:r>
          </a:p>
          <a:p>
            <a:r>
              <a:rPr lang="en-US" sz="2400" dirty="0"/>
              <a:t>K=2 			  7	  </a:t>
            </a:r>
            <a:r>
              <a:rPr lang="en-US" dirty="0"/>
              <a:t>5 –   1 –    16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 8		  9	  </a:t>
            </a:r>
            <a:r>
              <a:rPr lang="en-US" dirty="0"/>
              <a:t>7 –   1 –    14</a:t>
            </a:r>
          </a:p>
          <a:p>
            <a:endParaRPr lang="en-US" sz="2400" dirty="0"/>
          </a:p>
          <a:p>
            <a:r>
              <a:rPr lang="en-US" sz="2400" dirty="0"/>
              <a:t>K=3 			 15	</a:t>
            </a:r>
            <a:r>
              <a:rPr lang="en-US" dirty="0"/>
              <a:t>13 –    7 –    8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=23 	 	 26	</a:t>
            </a:r>
            <a:r>
              <a:rPr lang="en-US" dirty="0"/>
              <a:t>24 –  18  –   3</a:t>
            </a:r>
          </a:p>
          <a:p>
            <a:r>
              <a:rPr lang="en-US" sz="2400" dirty="0"/>
              <a:t>			28	</a:t>
            </a:r>
            <a:r>
              <a:rPr lang="en-US" dirty="0"/>
              <a:t>26 –  15 –   5 </a:t>
            </a:r>
          </a:p>
          <a:p>
            <a:endParaRPr lang="pt-BR" sz="2400" dirty="0"/>
          </a:p>
          <a:p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95655" y="3463568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95655" y="4377520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78295" y="2681348"/>
            <a:ext cx="5526656" cy="369331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K=1			  1	  </a:t>
            </a:r>
            <a:r>
              <a:rPr lang="en-US" dirty="0"/>
              <a:t>1 – 9,3  – 26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=2		  3	  </a:t>
            </a:r>
            <a:r>
              <a:rPr lang="en-US" dirty="0"/>
              <a:t>1 –   7,3  – 24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  7	  </a:t>
            </a:r>
            <a:r>
              <a:rPr lang="en-US" dirty="0"/>
              <a:t>5 –   3,3  – 20</a:t>
            </a:r>
            <a:r>
              <a:rPr lang="en-US" sz="2400" dirty="0"/>
              <a:t> </a:t>
            </a:r>
          </a:p>
          <a:p>
            <a:r>
              <a:rPr lang="en-US" sz="2400" dirty="0"/>
              <a:t>K=2 			  9	  </a:t>
            </a:r>
            <a:r>
              <a:rPr lang="en-US" dirty="0"/>
              <a:t>7 –   1,3 – 18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Centróide</a:t>
            </a:r>
            <a:r>
              <a:rPr lang="en-US" sz="2400" dirty="0"/>
              <a:t>=10,3 	15	</a:t>
            </a:r>
            <a:r>
              <a:rPr lang="en-US" dirty="0"/>
              <a:t>13 –    4,7 – 12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K=3 			26	</a:t>
            </a:r>
            <a:r>
              <a:rPr lang="en-US" dirty="0"/>
              <a:t>24 –  15,7 –  1 </a:t>
            </a:r>
            <a:endParaRPr lang="en-US" sz="2400" dirty="0"/>
          </a:p>
          <a:p>
            <a:r>
              <a:rPr lang="en-US" sz="2400" dirty="0" err="1"/>
              <a:t>Centróide</a:t>
            </a:r>
            <a:r>
              <a:rPr lang="en-US" sz="2400" dirty="0"/>
              <a:t>=27 		28	</a:t>
            </a:r>
            <a:r>
              <a:rPr lang="en-US" dirty="0"/>
              <a:t>26 –  17,7 –  1</a:t>
            </a:r>
            <a:r>
              <a:rPr lang="en-US" sz="2400" dirty="0"/>
              <a:t> </a:t>
            </a:r>
            <a:endParaRPr lang="pt-BR" sz="2400" dirty="0"/>
          </a:p>
          <a:p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6278295" y="3715789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6284391" y="5120640"/>
            <a:ext cx="5526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0021229" y="2293472"/>
            <a:ext cx="159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d1     d2     d3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085063" y="2306959"/>
            <a:ext cx="159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d1     d2     d3</a:t>
            </a: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5408341" y="4817328"/>
            <a:ext cx="3646449" cy="167267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6D1271-2859-D14B-B9C8-086B4094BCB4}"/>
              </a:ext>
            </a:extLst>
          </p:cNvPr>
          <p:cNvSpPr txBox="1"/>
          <p:nvPr/>
        </p:nvSpPr>
        <p:spPr>
          <a:xfrm>
            <a:off x="2533135" y="6141308"/>
            <a:ext cx="666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Como todos os elementos estão no seu grupo (não necessita de movimentação), os grupos estão formados</a:t>
            </a:r>
          </a:p>
        </p:txBody>
      </p:sp>
    </p:spTree>
    <p:extLst>
      <p:ext uri="{BB962C8B-B14F-4D97-AF65-F5344CB8AC3E}">
        <p14:creationId xmlns:p14="http://schemas.microsoft.com/office/powerpoint/2010/main" val="8591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Outros tipos de distância além da Euclidiana: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9AE886-7E78-884E-83D4-6539B9F97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" y="1787263"/>
            <a:ext cx="8665210" cy="49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5400" b="1" dirty="0">
              <a:solidFill>
                <a:srgbClr val="FF0000"/>
              </a:solidFill>
            </a:endParaRPr>
          </a:p>
          <a:p>
            <a:pPr algn="ctr"/>
            <a:r>
              <a:rPr lang="pt-BR" sz="5400" b="1">
                <a:solidFill>
                  <a:srgbClr val="FF0000"/>
                </a:solidFill>
              </a:rPr>
              <a:t>Práticas</a:t>
            </a:r>
            <a:endParaRPr lang="pt-BR" sz="5400" b="1" dirty="0">
              <a:solidFill>
                <a:srgbClr val="FF0000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E724F31-68D7-EF45-B517-EC670014A5AE}"/>
              </a:ext>
            </a:extLst>
          </p:cNvPr>
          <p:cNvGrpSpPr/>
          <p:nvPr/>
        </p:nvGrpSpPr>
        <p:grpSpPr>
          <a:xfrm>
            <a:off x="8355330" y="46317"/>
            <a:ext cx="2879295" cy="937132"/>
            <a:chOff x="0" y="0"/>
            <a:chExt cx="2483283" cy="740227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6FAB1D5F-7BA1-CA45-ABBF-B96AEF47C233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32F38FA0-9F83-A24D-900B-7A56F182CAB9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CaixaDeTexto 5">
              <a:extLst>
                <a:ext uri="{FF2B5EF4-FFF2-40B4-BE49-F238E27FC236}">
                  <a16:creationId xmlns:a16="http://schemas.microsoft.com/office/drawing/2014/main" id="{10376CAA-E053-1D45-B2B8-B9F38CBA3578}"/>
                </a:ext>
              </a:extLst>
            </p:cNvPr>
            <p:cNvSpPr txBox="1"/>
            <p:nvPr/>
          </p:nvSpPr>
          <p:spPr>
            <a:xfrm>
              <a:off x="214455" y="83835"/>
              <a:ext cx="1576007" cy="65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Quero Agrupar uns 18 braços e bater muito </a:t>
              </a:r>
              <a:r>
                <a:rPr lang="pt-BR" sz="12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nesse professor</a:t>
              </a:r>
              <a:endParaRPr lang="pt-BR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98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D8EF57-F6C5-BE41-B9C4-E0CA61431D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55" y="1140532"/>
            <a:ext cx="6706236" cy="21446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E67C740-4504-414F-8354-ED88C2F63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3449788"/>
            <a:ext cx="11173942" cy="25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Agrupamento ou Cluster, procura encontrar grupos afins em um conjunto de dados.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Esses grupos são formados automaticamente, pois não se conhece a característica deles.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Procura-se similaridades e dissimilaridades entre os dados</a:t>
            </a:r>
          </a:p>
          <a:p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69" y="1670514"/>
            <a:ext cx="5782527" cy="40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xograma: Processo Alternativo 99"/>
              <p:cNvSpPr/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2800" dirty="0">
                    <a:solidFill>
                      <a:schemeClr val="tx1"/>
                    </a:solidFill>
                  </a:rPr>
                  <a:t>A similaridade é calculada pela distância entre os vetores que representam as instâncias.</a:t>
                </a:r>
              </a:p>
              <a:p>
                <a:endParaRPr lang="pt-BR" sz="2800" dirty="0">
                  <a:solidFill>
                    <a:schemeClr val="tx1"/>
                  </a:solidFill>
                </a:endParaRPr>
              </a:p>
              <a:p>
                <a:r>
                  <a:rPr lang="pt-BR" sz="2800" dirty="0">
                    <a:solidFill>
                      <a:schemeClr val="tx1"/>
                    </a:solidFill>
                  </a:rPr>
                  <a:t>Sejam as instâncias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pt-BR" sz="28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 representadas por:</a:t>
                </a:r>
              </a:p>
              <a:p>
                <a:endParaRPr lang="pt-BR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	e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endParaRPr lang="pt-BR" sz="2800" dirty="0">
                  <a:solidFill>
                    <a:schemeClr val="tx1"/>
                  </a:solidFill>
                </a:endParaRPr>
              </a:p>
              <a:p>
                <a:r>
                  <a:rPr lang="pt-BR" sz="2800" dirty="0">
                    <a:solidFill>
                      <a:schemeClr val="tx1"/>
                    </a:solidFill>
                  </a:rPr>
                  <a:t>A similaridade entre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 é dada por:</a:t>
                </a:r>
              </a:p>
              <a:p>
                <a:endParaRPr lang="pt-BR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𝑆𝑖𝑚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pt-B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+(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uxograma: Processo Alternativ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7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Objetivos: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Separar a base em </a:t>
            </a:r>
            <a:r>
              <a:rPr lang="pt-BR" sz="2800" dirty="0" err="1">
                <a:solidFill>
                  <a:schemeClr val="tx1"/>
                </a:solidFill>
              </a:rPr>
              <a:t>k</a:t>
            </a:r>
            <a:r>
              <a:rPr lang="pt-BR" sz="2800" dirty="0">
                <a:solidFill>
                  <a:schemeClr val="tx1"/>
                </a:solidFill>
              </a:rPr>
              <a:t> clusters (grupos)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Encontrar os elementos de </a:t>
            </a:r>
            <a:r>
              <a:rPr lang="pt-BR" sz="2800" dirty="0" err="1">
                <a:solidFill>
                  <a:schemeClr val="tx1"/>
                </a:solidFill>
              </a:rPr>
              <a:t>k</a:t>
            </a:r>
            <a:r>
              <a:rPr lang="pt-BR" sz="2800" dirty="0">
                <a:solidFill>
                  <a:schemeClr val="tx1"/>
                </a:solidFill>
              </a:rPr>
              <a:t> que otimizam o critério de </a:t>
            </a:r>
            <a:r>
              <a:rPr lang="pt-BR" sz="2800" dirty="0" err="1">
                <a:solidFill>
                  <a:schemeClr val="tx1"/>
                </a:solidFill>
              </a:rPr>
              <a:t>particionamento</a:t>
            </a:r>
            <a:endParaRPr lang="pt-BR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Minimizar as distâncias entre os elementos de </a:t>
            </a:r>
            <a:r>
              <a:rPr lang="pt-BR" sz="2800" dirty="0" err="1">
                <a:solidFill>
                  <a:schemeClr val="tx1"/>
                </a:solidFill>
              </a:rPr>
              <a:t>k</a:t>
            </a:r>
            <a:endParaRPr lang="pt-BR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Agrupar elementos com distâncias próximas</a:t>
            </a:r>
          </a:p>
        </p:txBody>
      </p:sp>
    </p:spTree>
    <p:extLst>
      <p:ext uri="{BB962C8B-B14F-4D97-AF65-F5344CB8AC3E}">
        <p14:creationId xmlns:p14="http://schemas.microsoft.com/office/powerpoint/2010/main" val="13174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Algoritmo: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</a:rPr>
              <a:t>Separar a base em </a:t>
            </a:r>
            <a:r>
              <a:rPr lang="pt-BR" sz="2800" dirty="0" err="1">
                <a:solidFill>
                  <a:schemeClr val="tx1"/>
                </a:solidFill>
              </a:rPr>
              <a:t>k</a:t>
            </a:r>
            <a:r>
              <a:rPr lang="pt-BR" sz="2800" dirty="0">
                <a:solidFill>
                  <a:schemeClr val="tx1"/>
                </a:solidFill>
              </a:rPr>
              <a:t> clusters (grupos) aleatórios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</a:rPr>
              <a:t>Calcula o </a:t>
            </a:r>
            <a:r>
              <a:rPr lang="pt-BR" sz="2800" dirty="0" err="1">
                <a:solidFill>
                  <a:schemeClr val="tx1"/>
                </a:solidFill>
              </a:rPr>
              <a:t>centróide</a:t>
            </a:r>
            <a:r>
              <a:rPr lang="pt-BR" sz="2800" dirty="0">
                <a:solidFill>
                  <a:schemeClr val="tx1"/>
                </a:solidFill>
              </a:rPr>
              <a:t> de cada cluster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</a:rPr>
              <a:t>Calcula a distância de cada elemento ao </a:t>
            </a:r>
            <a:r>
              <a:rPr lang="pt-BR" sz="2800" dirty="0" err="1">
                <a:solidFill>
                  <a:schemeClr val="tx1"/>
                </a:solidFill>
              </a:rPr>
              <a:t>centróide</a:t>
            </a:r>
            <a:r>
              <a:rPr lang="pt-BR" sz="2800" dirty="0">
                <a:solidFill>
                  <a:schemeClr val="tx1"/>
                </a:solidFill>
              </a:rPr>
              <a:t> do seu cluster e dos demais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</a:rPr>
              <a:t>Movimenta o elemento ao cluster cuja distância foi a menor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</a:rPr>
              <a:t>Retorna ao passo 2 até que não ocorram mais mudanças significativas nos clusters</a:t>
            </a:r>
          </a:p>
          <a:p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F915D69-03B5-3E45-A6C1-C22D69157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30" y="1114167"/>
            <a:ext cx="7806039" cy="56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Agrupamento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xograma: Processo Alternativo 99"/>
              <p:cNvSpPr/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2800" dirty="0">
                    <a:solidFill>
                      <a:schemeClr val="tx1"/>
                    </a:solidFill>
                  </a:rPr>
                  <a:t>Considere 7 elementos a serem agrupados:</a:t>
                </a:r>
              </a:p>
              <a:p>
                <a:endParaRPr lang="pt-BR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(3)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7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9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15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26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28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uxograma: Processo Alternativ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to 3"/>
          <p:cNvCxnSpPr/>
          <p:nvPr/>
        </p:nvCxnSpPr>
        <p:spPr>
          <a:xfrm>
            <a:off x="2509024" y="3579541"/>
            <a:ext cx="8764859" cy="1115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955073" y="3479180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509024" y="3479179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408555" y="3479180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345258" y="3486614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899209" y="3486613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798740" y="3486614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694556" y="3486614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248507" y="3486613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148038" y="3486614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7084741" y="3494048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638692" y="3494047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538223" y="3494048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10794380" y="3468029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0348331" y="3468028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1247862" y="3468029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356626" y="3702205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0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787406" y="3731940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256156" y="3719461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118810" y="3756636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549590" y="3786371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0141604" y="3739380"/>
            <a:ext cx="44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26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11007681" y="3756636"/>
            <a:ext cx="4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28</a:t>
            </a:r>
          </a:p>
        </p:txBody>
      </p:sp>
      <p:cxnSp>
        <p:nvCxnSpPr>
          <p:cNvPr id="49" name="Conector Reto 48"/>
          <p:cNvCxnSpPr/>
          <p:nvPr/>
        </p:nvCxnSpPr>
        <p:spPr>
          <a:xfrm>
            <a:off x="8001713" y="3476792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8455195" y="3476792"/>
            <a:ext cx="0" cy="2453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8240174" y="3798860"/>
            <a:ext cx="4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4842774" y="3072873"/>
            <a:ext cx="4060663" cy="1367526"/>
          </a:xfrm>
          <a:prstGeom prst="ellipse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Oval 52"/>
          <p:cNvSpPr/>
          <p:nvPr/>
        </p:nvSpPr>
        <p:spPr>
          <a:xfrm>
            <a:off x="2205321" y="3342977"/>
            <a:ext cx="1583474" cy="758283"/>
          </a:xfrm>
          <a:prstGeom prst="ellipse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/>
          <p:cNvSpPr/>
          <p:nvPr/>
        </p:nvSpPr>
        <p:spPr>
          <a:xfrm>
            <a:off x="9922187" y="3181612"/>
            <a:ext cx="1748230" cy="986580"/>
          </a:xfrm>
          <a:prstGeom prst="ellipse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2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F228A0-3FCB-402F-9402-38139EC8A0DC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34585</TotalTime>
  <Words>1406</Words>
  <Application>Microsoft Macintosh PowerPoint</Application>
  <PresentationFormat>Widescreen</PresentationFormat>
  <Paragraphs>193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  <vt:lpstr>Agrupamento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622</cp:revision>
  <dcterms:created xsi:type="dcterms:W3CDTF">2016-10-08T20:49:45Z</dcterms:created>
  <dcterms:modified xsi:type="dcterms:W3CDTF">2022-09-04T19:14:29Z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