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9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457" r:id="rId15"/>
    <p:sldId id="52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3" autoAdjust="0"/>
    <p:restoredTop sz="94434" autoAdjust="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E8E-6166-468A-B1C9-7F685C34DE9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B8DD-E43B-412F-98FD-9878DFB5F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A52B-3637-4224-A535-EF6616F9FCC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A1D0-9FBB-4FB3-A3CE-E03397F9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0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0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2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0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0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5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16030"/>
            <a:ext cx="12191998" cy="927203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04672"/>
            <a:ext cx="9224191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9504657" y="-17627"/>
            <a:ext cx="3823064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43" y="40636"/>
            <a:ext cx="2055734" cy="765524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>
            <a:off x="12128862" y="40636"/>
            <a:ext cx="45719" cy="870537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6"/>
          <p:cNvSpPr/>
          <p:nvPr userDrawn="1"/>
        </p:nvSpPr>
        <p:spPr>
          <a:xfrm>
            <a:off x="9550749" y="-8920"/>
            <a:ext cx="195883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9780778" y="-8920"/>
            <a:ext cx="57296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6"/>
          <p:cNvSpPr/>
          <p:nvPr userDrawn="1"/>
        </p:nvSpPr>
        <p:spPr>
          <a:xfrm>
            <a:off x="9909540" y="866502"/>
            <a:ext cx="2249804" cy="4571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0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3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0" y="2560638"/>
            <a:ext cx="4572000" cy="2852737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 anchor="ctr"/>
          <a:lstStyle>
            <a:lvl1pPr algn="ctr">
              <a:defRPr sz="6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600" y="5413375"/>
            <a:ext cx="4572000" cy="942975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/>
          <a:lstStyle>
            <a:lvl1pPr marL="0" indent="0" algn="ctr">
              <a:buNone/>
              <a:defRPr sz="2400">
                <a:solidFill>
                  <a:srgbClr val="8C9CA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4239650-B52F-3B40-84A0-69A095BFB05C}"/>
              </a:ext>
            </a:extLst>
          </p:cNvPr>
          <p:cNvSpPr txBox="1">
            <a:spLocks/>
          </p:cNvSpPr>
          <p:nvPr userDrawn="1"/>
        </p:nvSpPr>
        <p:spPr>
          <a:xfrm>
            <a:off x="10893779" y="-45156"/>
            <a:ext cx="1365956" cy="3831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Slide </a:t>
            </a:r>
            <a:fld id="{6E18DBF4-37B7-4C4F-9728-A1C100B177EE}" type="slidenum">
              <a:rPr lang="en-US" sz="1200" smtClean="0"/>
              <a:pPr algn="ctr"/>
              <a:t>‹nº›</a:t>
            </a:fld>
            <a:r>
              <a:rPr lang="en-US" sz="1200" dirty="0"/>
              <a:t> de 15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9724520-1355-BE48-BD10-61AC6D58C9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96" y="240030"/>
            <a:ext cx="1126004" cy="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5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12192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74214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48428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22642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896856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268"/>
            <a:ext cx="41148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7697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0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4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30F1-578B-474E-AF0D-3C5E506F959B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49" r:id="rId3"/>
    <p:sldLayoutId id="214748366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jaimewo@gmail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385404"/>
            <a:ext cx="12192000" cy="1174065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Especialização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0100273" y="4961168"/>
            <a:ext cx="2091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Prof. Dr. Jaime Wojciechowski</a:t>
            </a:r>
          </a:p>
          <a:p>
            <a:r>
              <a:rPr lang="en-US" sz="1200" dirty="0">
                <a:hlinkClick r:id="rId3"/>
              </a:rPr>
              <a:t>jaimewo@ufpr.br</a:t>
            </a:r>
            <a:endParaRPr lang="en-US" sz="12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9887373" y="4961168"/>
            <a:ext cx="0" cy="1296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/>
          <p:cNvSpPr txBox="1">
            <a:spLocks/>
          </p:cNvSpPr>
          <p:nvPr/>
        </p:nvSpPr>
        <p:spPr>
          <a:xfrm>
            <a:off x="1" y="1795149"/>
            <a:ext cx="12191999" cy="1206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Máquina</a:t>
            </a:r>
          </a:p>
          <a:p>
            <a:pPr algn="ctr"/>
            <a:r>
              <a:rPr lang="pt-B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08 – Regras de </a:t>
            </a:r>
            <a:r>
              <a:rPr lang="pt-BR" sz="36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Associação – Práticas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443" y="6478128"/>
            <a:ext cx="2252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©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Todos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direitos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reservados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ao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autor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Picture 10" descr="Captura de Tela 2017-06-06 às 11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30"/>
            <a:ext cx="12192000" cy="140126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" y="3091133"/>
            <a:ext cx="2256645" cy="13551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4" y="3091133"/>
            <a:ext cx="2300841" cy="17150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48" y="3116649"/>
            <a:ext cx="2257502" cy="9423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0" y="3091133"/>
            <a:ext cx="2307121" cy="16010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94" y="3112983"/>
            <a:ext cx="2287805" cy="11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E22197-D699-7C4A-87C9-411352DCD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2" y="2924127"/>
            <a:ext cx="7577569" cy="12201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78CBBFB8-FC02-504E-9209-9DA71A887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- Lista de Compras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010C751-69DE-BF48-9DEA-D95370FA6BF8}"/>
              </a:ext>
            </a:extLst>
          </p:cNvPr>
          <p:cNvSpPr txBox="1"/>
          <p:nvPr/>
        </p:nvSpPr>
        <p:spPr>
          <a:xfrm>
            <a:off x="605822" y="1723798"/>
            <a:ext cx="109613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### Extrai as regras</a:t>
            </a:r>
          </a:p>
          <a:p>
            <a:pPr algn="just"/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en-US" dirty="0"/>
              <a:t>rules &lt;- </a:t>
            </a:r>
            <a:r>
              <a:rPr lang="en-US" dirty="0" err="1"/>
              <a:t>apriori</a:t>
            </a:r>
            <a:r>
              <a:rPr lang="en-US" dirty="0"/>
              <a:t>(dados, parameter = list(</a:t>
            </a:r>
            <a:r>
              <a:rPr lang="en-US" dirty="0" err="1"/>
              <a:t>supp</a:t>
            </a:r>
            <a:r>
              <a:rPr lang="en-US" dirty="0"/>
              <a:t> = 0.5, </a:t>
            </a:r>
            <a:r>
              <a:rPr lang="en-US" dirty="0" err="1"/>
              <a:t>conf</a:t>
            </a:r>
            <a:r>
              <a:rPr lang="en-US" dirty="0"/>
              <a:t> = 0.9, target = "rules"))</a:t>
            </a:r>
            <a:endParaRPr lang="pt-BR" dirty="0"/>
          </a:p>
          <a:p>
            <a:r>
              <a:rPr lang="en-US" dirty="0"/>
              <a:t>inspect(rules)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20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5436220"/>
          </a:xfrm>
        </p:spPr>
        <p:txBody>
          <a:bodyPr>
            <a:normAutofit/>
          </a:bodyPr>
          <a:lstStyle/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>
                <a:solidFill>
                  <a:srgbClr val="FF0000"/>
                </a:solidFill>
              </a:rPr>
              <a:t>Bora fazer o Trabalho Final</a:t>
            </a: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Obs</a:t>
            </a:r>
            <a:r>
              <a:rPr lang="pt-BR" sz="2800" dirty="0">
                <a:solidFill>
                  <a:schemeClr val="tx1"/>
                </a:solidFill>
              </a:rPr>
              <a:t>: Para o exercício da Academia de Musculação, criar um arquivo com diversos aparelhos que os alunos realizam. Verificar as associações de aparelhos realizados. Exemplos de aparelhos: </a:t>
            </a:r>
            <a:r>
              <a:rPr lang="pt-BR" sz="2800" dirty="0" err="1">
                <a:solidFill>
                  <a:schemeClr val="tx1"/>
                </a:solidFill>
              </a:rPr>
              <a:t>Leg</a:t>
            </a:r>
            <a:r>
              <a:rPr lang="pt-BR" sz="2800" dirty="0">
                <a:solidFill>
                  <a:schemeClr val="tx1"/>
                </a:solidFill>
              </a:rPr>
              <a:t> Press, Extensor, Flexor, Abdutor, Adutor, </a:t>
            </a:r>
            <a:r>
              <a:rPr lang="pt-BR" sz="2800" dirty="0" err="1">
                <a:solidFill>
                  <a:schemeClr val="tx1"/>
                </a:solidFill>
              </a:rPr>
              <a:t>Gemeos</a:t>
            </a:r>
            <a:r>
              <a:rPr lang="pt-BR" sz="2800" dirty="0">
                <a:solidFill>
                  <a:schemeClr val="tx1"/>
                </a:solidFill>
              </a:rPr>
              <a:t>, Agachamento Smith, Afundo, Crucifixo, </a:t>
            </a:r>
            <a:r>
              <a:rPr lang="pt-BR" sz="2800" dirty="0" err="1">
                <a:solidFill>
                  <a:schemeClr val="tx1"/>
                </a:solidFill>
              </a:rPr>
              <a:t>etc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8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DE9A608-BFCA-664C-9836-5581CA61C4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0" y="3308320"/>
            <a:ext cx="2256645" cy="1355116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37C6071-5EF7-AF41-81D1-8AF32745E117}"/>
              </a:ext>
            </a:extLst>
          </p:cNvPr>
          <p:cNvGrpSpPr/>
          <p:nvPr/>
        </p:nvGrpSpPr>
        <p:grpSpPr>
          <a:xfrm>
            <a:off x="845760" y="1461584"/>
            <a:ext cx="5120700" cy="2563169"/>
            <a:chOff x="0" y="0"/>
            <a:chExt cx="2483283" cy="623744"/>
          </a:xfrm>
        </p:grpSpPr>
        <p:sp>
          <p:nvSpPr>
            <p:cNvPr id="17" name="Nuvem 16">
              <a:extLst>
                <a:ext uri="{FF2B5EF4-FFF2-40B4-BE49-F238E27FC236}">
                  <a16:creationId xmlns:a16="http://schemas.microsoft.com/office/drawing/2014/main" id="{2991DEE7-FF9F-8C4A-8478-F289EE43A9C8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8" name="Raio 17">
              <a:extLst>
                <a:ext uri="{FF2B5EF4-FFF2-40B4-BE49-F238E27FC236}">
                  <a16:creationId xmlns:a16="http://schemas.microsoft.com/office/drawing/2014/main" id="{EE0D9C7E-D2C3-0C43-8444-904186FA11B6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9" name="CaixaDeTexto 5">
              <a:extLst>
                <a:ext uri="{FF2B5EF4-FFF2-40B4-BE49-F238E27FC236}">
                  <a16:creationId xmlns:a16="http://schemas.microsoft.com/office/drawing/2014/main" id="{47DD60A3-1923-6040-87F1-6CD05A3724D4}"/>
                </a:ext>
              </a:extLst>
            </p:cNvPr>
            <p:cNvSpPr txBox="1"/>
            <p:nvPr/>
          </p:nvSpPr>
          <p:spPr>
            <a:xfrm>
              <a:off x="214455" y="83835"/>
              <a:ext cx="1576007" cy="441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2800" b="1" kern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HUHUUUU  !!!!!</a:t>
              </a:r>
            </a:p>
            <a:p>
              <a:pPr algn="ctr">
                <a:spcAft>
                  <a:spcPts val="0"/>
                </a:spcAft>
              </a:pPr>
              <a:r>
                <a:rPr lang="pt-BR" sz="28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ACABOU !!!!</a:t>
              </a:r>
            </a:p>
            <a:p>
              <a:pPr algn="ctr">
                <a:spcAft>
                  <a:spcPts val="0"/>
                </a:spcAft>
              </a:pPr>
              <a:r>
                <a:rPr lang="pt-BR" sz="2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CHEGA !!!!</a:t>
              </a:r>
            </a:p>
            <a:p>
              <a:pPr algn="ctr">
                <a:spcAft>
                  <a:spcPts val="0"/>
                </a:spcAft>
              </a:pPr>
              <a:r>
                <a:rPr lang="pt-BR" sz="28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NUNCA MAIS !!!</a:t>
              </a:r>
              <a:endParaRPr lang="pt-B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1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78692" y="1951860"/>
            <a:ext cx="1109637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Registro de produtos de 9835 compras</a:t>
            </a:r>
          </a:p>
          <a:p>
            <a:pPr algn="just"/>
            <a:endParaRPr lang="pt-BR" sz="2800" dirty="0"/>
          </a:p>
          <a:p>
            <a:r>
              <a:rPr lang="pt-BR" dirty="0"/>
              <a:t>[1]  {</a:t>
            </a:r>
            <a:r>
              <a:rPr lang="pt-BR" dirty="0" err="1"/>
              <a:t>citrus</a:t>
            </a:r>
            <a:r>
              <a:rPr lang="pt-BR" dirty="0"/>
              <a:t> </a:t>
            </a:r>
            <a:r>
              <a:rPr lang="pt-BR" dirty="0" err="1"/>
              <a:t>fruit,semi-finished</a:t>
            </a:r>
            <a:r>
              <a:rPr lang="pt-BR" dirty="0"/>
              <a:t> </a:t>
            </a:r>
            <a:r>
              <a:rPr lang="pt-BR" dirty="0" err="1"/>
              <a:t>bread</a:t>
            </a:r>
            <a:r>
              <a:rPr lang="pt-BR" dirty="0"/>
              <a:t>, </a:t>
            </a:r>
            <a:r>
              <a:rPr lang="pt-BR" dirty="0" err="1"/>
              <a:t>margarine</a:t>
            </a:r>
            <a:r>
              <a:rPr lang="pt-BR" dirty="0"/>
              <a:t>, </a:t>
            </a:r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soups</a:t>
            </a:r>
            <a:r>
              <a:rPr lang="pt-BR" dirty="0"/>
              <a:t>}             </a:t>
            </a:r>
          </a:p>
          <a:p>
            <a:r>
              <a:rPr lang="pt-BR" dirty="0"/>
              <a:t>[2]  {tropical </a:t>
            </a:r>
            <a:r>
              <a:rPr lang="pt-BR" dirty="0" err="1"/>
              <a:t>fruit</a:t>
            </a:r>
            <a:r>
              <a:rPr lang="pt-BR" dirty="0"/>
              <a:t>, </a:t>
            </a:r>
            <a:r>
              <a:rPr lang="pt-BR" dirty="0" err="1"/>
              <a:t>yogurt</a:t>
            </a:r>
            <a:r>
              <a:rPr lang="pt-BR" dirty="0"/>
              <a:t>, </a:t>
            </a:r>
            <a:r>
              <a:rPr lang="pt-BR" dirty="0" err="1"/>
              <a:t>coffee</a:t>
            </a:r>
            <a:r>
              <a:rPr lang="pt-BR" dirty="0"/>
              <a:t>}                  </a:t>
            </a:r>
          </a:p>
          <a:p>
            <a:r>
              <a:rPr lang="pt-BR" dirty="0"/>
              <a:t>[3]  {</a:t>
            </a:r>
            <a:r>
              <a:rPr lang="pt-BR" dirty="0" err="1"/>
              <a:t>whole</a:t>
            </a:r>
            <a:r>
              <a:rPr lang="pt-BR" dirty="0"/>
              <a:t> </a:t>
            </a:r>
            <a:r>
              <a:rPr lang="pt-BR" dirty="0" err="1"/>
              <a:t>milk</a:t>
            </a:r>
            <a:r>
              <a:rPr lang="pt-BR" dirty="0"/>
              <a:t>}              </a:t>
            </a:r>
          </a:p>
          <a:p>
            <a:r>
              <a:rPr lang="pt-BR" dirty="0"/>
              <a:t>[4]  {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fruit</a:t>
            </a:r>
            <a:r>
              <a:rPr lang="pt-BR" dirty="0"/>
              <a:t>, </a:t>
            </a:r>
            <a:r>
              <a:rPr lang="pt-BR" dirty="0" err="1"/>
              <a:t>yogurt</a:t>
            </a:r>
            <a:r>
              <a:rPr lang="pt-BR" dirty="0"/>
              <a:t>, cream </a:t>
            </a:r>
            <a:r>
              <a:rPr lang="pt-BR" dirty="0" err="1"/>
              <a:t>cheese</a:t>
            </a:r>
            <a:r>
              <a:rPr lang="pt-BR" dirty="0"/>
              <a:t> , </a:t>
            </a:r>
            <a:r>
              <a:rPr lang="pt-BR" dirty="0" err="1"/>
              <a:t>meat</a:t>
            </a:r>
            <a:r>
              <a:rPr lang="pt-BR" dirty="0"/>
              <a:t> spreads}            </a:t>
            </a:r>
          </a:p>
          <a:p>
            <a:r>
              <a:rPr lang="pt-BR" dirty="0"/>
              <a:t>[5]  {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vegetables</a:t>
            </a:r>
            <a:r>
              <a:rPr lang="pt-BR" dirty="0"/>
              <a:t>, </a:t>
            </a:r>
            <a:r>
              <a:rPr lang="pt-BR" dirty="0" err="1"/>
              <a:t>whole</a:t>
            </a:r>
            <a:r>
              <a:rPr lang="pt-BR" dirty="0"/>
              <a:t> </a:t>
            </a:r>
            <a:r>
              <a:rPr lang="pt-BR" dirty="0" err="1"/>
              <a:t>milk</a:t>
            </a:r>
            <a:r>
              <a:rPr lang="pt-BR" dirty="0"/>
              <a:t>, </a:t>
            </a:r>
            <a:r>
              <a:rPr lang="pt-BR" dirty="0" err="1"/>
              <a:t>condensed</a:t>
            </a:r>
            <a:r>
              <a:rPr lang="pt-BR" dirty="0"/>
              <a:t> </a:t>
            </a:r>
            <a:r>
              <a:rPr lang="pt-BR" dirty="0" err="1"/>
              <a:t>milk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life</a:t>
            </a:r>
            <a:r>
              <a:rPr lang="pt-BR" dirty="0"/>
              <a:t> </a:t>
            </a:r>
            <a:r>
              <a:rPr lang="pt-BR" dirty="0" err="1"/>
              <a:t>bakery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}</a:t>
            </a:r>
          </a:p>
          <a:p>
            <a:r>
              <a:rPr lang="pt-BR" dirty="0"/>
              <a:t>[6]  {</a:t>
            </a:r>
            <a:r>
              <a:rPr lang="pt-BR" dirty="0" err="1"/>
              <a:t>whole</a:t>
            </a:r>
            <a:r>
              <a:rPr lang="pt-BR" dirty="0"/>
              <a:t> </a:t>
            </a:r>
            <a:r>
              <a:rPr lang="pt-BR" dirty="0" err="1"/>
              <a:t>milk</a:t>
            </a:r>
            <a:r>
              <a:rPr lang="pt-BR" dirty="0"/>
              <a:t>, </a:t>
            </a:r>
            <a:r>
              <a:rPr lang="pt-BR" dirty="0" err="1"/>
              <a:t>butter</a:t>
            </a:r>
            <a:r>
              <a:rPr lang="pt-BR" dirty="0"/>
              <a:t>, </a:t>
            </a:r>
            <a:r>
              <a:rPr lang="pt-BR" dirty="0" err="1"/>
              <a:t>yogurt</a:t>
            </a:r>
            <a:r>
              <a:rPr lang="pt-BR" dirty="0"/>
              <a:t>, rice, </a:t>
            </a:r>
            <a:r>
              <a:rPr lang="pt-BR" dirty="0" err="1"/>
              <a:t>abrasive</a:t>
            </a:r>
            <a:r>
              <a:rPr lang="pt-BR" dirty="0"/>
              <a:t> </a:t>
            </a:r>
            <a:r>
              <a:rPr lang="pt-BR" dirty="0" err="1"/>
              <a:t>cleaner</a:t>
            </a:r>
            <a:r>
              <a:rPr lang="pt-BR" dirty="0"/>
              <a:t>}        </a:t>
            </a:r>
          </a:p>
          <a:p>
            <a:r>
              <a:rPr lang="pt-BR" dirty="0"/>
              <a:t>[7]  {</a:t>
            </a:r>
            <a:r>
              <a:rPr lang="pt-BR" dirty="0" err="1"/>
              <a:t>rolls</a:t>
            </a:r>
            <a:r>
              <a:rPr lang="pt-BR" dirty="0"/>
              <a:t>/</a:t>
            </a:r>
            <a:r>
              <a:rPr lang="pt-BR" dirty="0" err="1"/>
              <a:t>buns</a:t>
            </a:r>
            <a:r>
              <a:rPr lang="pt-BR" dirty="0"/>
              <a:t>}              </a:t>
            </a:r>
          </a:p>
          <a:p>
            <a:r>
              <a:rPr lang="pt-BR" dirty="0"/>
              <a:t>[8]  {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vegetables</a:t>
            </a:r>
            <a:r>
              <a:rPr lang="pt-BR" dirty="0"/>
              <a:t>, UHT-</a:t>
            </a:r>
            <a:r>
              <a:rPr lang="pt-BR" dirty="0" err="1"/>
              <a:t>milk</a:t>
            </a:r>
            <a:r>
              <a:rPr lang="pt-BR" dirty="0"/>
              <a:t>, </a:t>
            </a:r>
            <a:r>
              <a:rPr lang="pt-BR" dirty="0" err="1"/>
              <a:t>rolls</a:t>
            </a:r>
            <a:r>
              <a:rPr lang="pt-BR" dirty="0"/>
              <a:t>/</a:t>
            </a:r>
            <a:r>
              <a:rPr lang="pt-BR" dirty="0" err="1"/>
              <a:t>buns</a:t>
            </a:r>
            <a:r>
              <a:rPr lang="pt-BR" dirty="0"/>
              <a:t>, </a:t>
            </a:r>
            <a:r>
              <a:rPr lang="pt-BR" dirty="0" err="1"/>
              <a:t>bottled</a:t>
            </a:r>
            <a:r>
              <a:rPr lang="pt-BR" dirty="0"/>
              <a:t> </a:t>
            </a:r>
            <a:r>
              <a:rPr lang="pt-BR" dirty="0" err="1"/>
              <a:t>beer</a:t>
            </a:r>
            <a:r>
              <a:rPr lang="pt-BR" dirty="0"/>
              <a:t>, </a:t>
            </a:r>
            <a:r>
              <a:rPr lang="pt-BR" dirty="0" err="1"/>
              <a:t>liquor</a:t>
            </a:r>
            <a:r>
              <a:rPr lang="pt-BR" dirty="0"/>
              <a:t> (</a:t>
            </a:r>
            <a:r>
              <a:rPr lang="pt-BR" dirty="0" err="1"/>
              <a:t>appetizer</a:t>
            </a:r>
            <a:r>
              <a:rPr lang="pt-BR" dirty="0"/>
              <a:t>)}      </a:t>
            </a:r>
          </a:p>
          <a:p>
            <a:r>
              <a:rPr lang="pt-BR" dirty="0"/>
              <a:t>[9]  {</a:t>
            </a:r>
            <a:r>
              <a:rPr lang="pt-BR" dirty="0" err="1"/>
              <a:t>pot</a:t>
            </a:r>
            <a:r>
              <a:rPr lang="pt-BR" dirty="0"/>
              <a:t> </a:t>
            </a:r>
            <a:r>
              <a:rPr lang="pt-BR" dirty="0" err="1"/>
              <a:t>plants</a:t>
            </a:r>
            <a:r>
              <a:rPr lang="pt-BR" dirty="0"/>
              <a:t>}              </a:t>
            </a:r>
          </a:p>
          <a:p>
            <a:r>
              <a:rPr lang="pt-BR" dirty="0"/>
              <a:t>[10] {</a:t>
            </a:r>
            <a:r>
              <a:rPr lang="pt-BR" dirty="0" err="1"/>
              <a:t>whole</a:t>
            </a:r>
            <a:r>
              <a:rPr lang="pt-BR" dirty="0"/>
              <a:t> </a:t>
            </a:r>
            <a:r>
              <a:rPr lang="pt-BR" dirty="0" err="1"/>
              <a:t>milk</a:t>
            </a:r>
            <a:r>
              <a:rPr lang="pt-BR" dirty="0"/>
              <a:t>, </a:t>
            </a:r>
            <a:r>
              <a:rPr lang="pt-BR" dirty="0" err="1"/>
              <a:t>cereals</a:t>
            </a:r>
            <a:r>
              <a:rPr lang="pt-BR" dirty="0"/>
              <a:t>} 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1487735-8AFB-0143-AF0B-0D61E2C26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- </a:t>
            </a:r>
            <a:r>
              <a:rPr lang="pt-BR" altLang="pt-BR" sz="2800" b="1" dirty="0" err="1">
                <a:solidFill>
                  <a:srgbClr val="FF0000"/>
                </a:solidFill>
              </a:rPr>
              <a:t>Groceries</a:t>
            </a:r>
            <a:r>
              <a:rPr lang="pt-BR" altLang="pt-BR" sz="2800" b="1" dirty="0">
                <a:solidFill>
                  <a:srgbClr val="FF0000"/>
                </a:solidFill>
              </a:rPr>
              <a:t> (Mercearias)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43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3F863F4-701C-5E40-8E2E-C5262DC28FF8}"/>
              </a:ext>
            </a:extLst>
          </p:cNvPr>
          <p:cNvSpPr/>
          <p:nvPr/>
        </p:nvSpPr>
        <p:spPr>
          <a:xfrm>
            <a:off x="605822" y="4196720"/>
            <a:ext cx="6096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pt-BR" dirty="0" err="1"/>
              <a:t>items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[1] {</a:t>
            </a:r>
            <a:r>
              <a:rPr lang="pt-BR" dirty="0" err="1"/>
              <a:t>citrus</a:t>
            </a:r>
            <a:r>
              <a:rPr lang="pt-BR" dirty="0"/>
              <a:t> </a:t>
            </a:r>
            <a:r>
              <a:rPr lang="pt-BR" dirty="0" err="1"/>
              <a:t>fruit</a:t>
            </a:r>
            <a:r>
              <a:rPr lang="pt-BR" dirty="0"/>
              <a:t>, </a:t>
            </a:r>
            <a:r>
              <a:rPr lang="pt-BR" dirty="0" err="1"/>
              <a:t>semi-finished</a:t>
            </a:r>
            <a:r>
              <a:rPr lang="pt-BR" dirty="0"/>
              <a:t> </a:t>
            </a:r>
            <a:r>
              <a:rPr lang="pt-BR" dirty="0" err="1"/>
              <a:t>bread</a:t>
            </a:r>
            <a:r>
              <a:rPr lang="pt-BR" dirty="0"/>
              <a:t>, </a:t>
            </a:r>
            <a:r>
              <a:rPr lang="pt-BR" dirty="0" err="1"/>
              <a:t>margarine</a:t>
            </a:r>
            <a:r>
              <a:rPr lang="pt-BR" dirty="0"/>
              <a:t>, </a:t>
            </a:r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soups</a:t>
            </a:r>
            <a:r>
              <a:rPr lang="pt-BR" dirty="0"/>
              <a:t>} </a:t>
            </a:r>
            <a:br>
              <a:rPr lang="pt-BR" dirty="0"/>
            </a:br>
            <a:r>
              <a:rPr lang="pt-BR" dirty="0"/>
              <a:t>[2] {tropical </a:t>
            </a:r>
            <a:r>
              <a:rPr lang="pt-BR" dirty="0" err="1"/>
              <a:t>fruit</a:t>
            </a:r>
            <a:r>
              <a:rPr lang="pt-BR" dirty="0"/>
              <a:t>, </a:t>
            </a:r>
            <a:r>
              <a:rPr lang="pt-BR" dirty="0" err="1"/>
              <a:t>yogurt</a:t>
            </a:r>
            <a:r>
              <a:rPr lang="pt-BR" dirty="0"/>
              <a:t>, </a:t>
            </a:r>
            <a:r>
              <a:rPr lang="pt-BR" dirty="0" err="1"/>
              <a:t>coffee</a:t>
            </a:r>
            <a:r>
              <a:rPr lang="pt-BR" dirty="0"/>
              <a:t>} </a:t>
            </a:r>
            <a:br>
              <a:rPr lang="pt-BR" dirty="0"/>
            </a:br>
            <a:r>
              <a:rPr lang="pt-BR" dirty="0"/>
              <a:t>[3] {</a:t>
            </a:r>
            <a:r>
              <a:rPr lang="pt-BR" dirty="0" err="1"/>
              <a:t>whole</a:t>
            </a:r>
            <a:r>
              <a:rPr lang="pt-BR" dirty="0"/>
              <a:t> </a:t>
            </a:r>
            <a:r>
              <a:rPr lang="pt-BR" dirty="0" err="1"/>
              <a:t>milk</a:t>
            </a:r>
            <a:r>
              <a:rPr lang="pt-BR" dirty="0"/>
              <a:t>}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AF7BFD9-BE4D-1141-83D0-2EBC43A7A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- </a:t>
            </a:r>
            <a:r>
              <a:rPr lang="pt-BR" altLang="pt-BR" sz="2800" b="1" dirty="0" err="1">
                <a:solidFill>
                  <a:srgbClr val="FF0000"/>
                </a:solidFill>
              </a:rPr>
              <a:t>Groceries</a:t>
            </a:r>
            <a:r>
              <a:rPr lang="pt-BR" altLang="pt-BR" sz="2800" b="1" dirty="0">
                <a:solidFill>
                  <a:srgbClr val="FF0000"/>
                </a:solidFill>
              </a:rPr>
              <a:t> (Mercearias)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83FED4-128C-CA42-BA7F-9A3463B82C71}"/>
              </a:ext>
            </a:extLst>
          </p:cNvPr>
          <p:cNvSpPr txBox="1"/>
          <p:nvPr/>
        </p:nvSpPr>
        <p:spPr>
          <a:xfrm>
            <a:off x="605822" y="1723798"/>
            <a:ext cx="1096137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Instalação dos pacotes necessários</a:t>
            </a:r>
          </a:p>
          <a:p>
            <a:r>
              <a:rPr lang="pt-BR" dirty="0" err="1"/>
              <a:t>install.packages</a:t>
            </a:r>
            <a:r>
              <a:rPr lang="pt-BR" dirty="0"/>
              <a:t>('</a:t>
            </a:r>
            <a:r>
              <a:rPr lang="pt-BR" dirty="0" err="1"/>
              <a:t>arules</a:t>
            </a:r>
            <a:r>
              <a:rPr lang="pt-BR" dirty="0"/>
              <a:t>', </a:t>
            </a:r>
            <a:r>
              <a:rPr lang="pt-BR" dirty="0" err="1"/>
              <a:t>dep</a:t>
            </a:r>
            <a:r>
              <a:rPr lang="pt-BR" dirty="0"/>
              <a:t>=</a:t>
            </a:r>
            <a:r>
              <a:rPr lang="pt-BR" dirty="0" err="1"/>
              <a:t>T</a:t>
            </a:r>
            <a:r>
              <a:rPr lang="pt-BR" dirty="0"/>
              <a:t>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arules</a:t>
            </a:r>
            <a:r>
              <a:rPr lang="pt-BR" dirty="0"/>
              <a:t>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datasets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### Leitura dos dados</a:t>
            </a:r>
          </a:p>
          <a:p>
            <a:r>
              <a:rPr lang="pt-BR" dirty="0"/>
              <a:t>dados &lt;- data(</a:t>
            </a:r>
            <a:r>
              <a:rPr lang="pt-BR" dirty="0" err="1"/>
              <a:t>Groceries</a:t>
            </a:r>
            <a:r>
              <a:rPr lang="pt-BR" dirty="0"/>
              <a:t>)</a:t>
            </a:r>
            <a:endParaRPr lang="pt-BR" b="1" dirty="0"/>
          </a:p>
          <a:p>
            <a:r>
              <a:rPr lang="pt-BR" dirty="0" err="1"/>
              <a:t>inspect</a:t>
            </a:r>
            <a:r>
              <a:rPr lang="pt-BR" dirty="0"/>
              <a:t>(</a:t>
            </a:r>
            <a:r>
              <a:rPr lang="pt-BR" dirty="0" err="1"/>
              <a:t>Groceries</a:t>
            </a:r>
            <a:r>
              <a:rPr lang="pt-BR" dirty="0"/>
              <a:t>[1:3])</a:t>
            </a:r>
          </a:p>
        </p:txBody>
      </p:sp>
    </p:spTree>
    <p:extLst>
      <p:ext uri="{BB962C8B-B14F-4D97-AF65-F5344CB8AC3E}">
        <p14:creationId xmlns:p14="http://schemas.microsoft.com/office/powerpoint/2010/main" val="256713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697B56-49B5-AA4F-9A4C-DFF7AA0E9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8" y="2824235"/>
            <a:ext cx="6261115" cy="3668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3C4A4988-86D6-A34F-8BF0-EE5B63C02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- </a:t>
            </a:r>
            <a:r>
              <a:rPr lang="pt-BR" altLang="pt-BR" sz="2800" b="1" dirty="0" err="1">
                <a:solidFill>
                  <a:srgbClr val="FF0000"/>
                </a:solidFill>
              </a:rPr>
              <a:t>Groceries</a:t>
            </a:r>
            <a:r>
              <a:rPr lang="pt-BR" altLang="pt-BR" sz="2800" b="1" dirty="0">
                <a:solidFill>
                  <a:srgbClr val="FF0000"/>
                </a:solidFill>
              </a:rPr>
              <a:t> (Mercearias)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A8DD8F-FA24-AA4D-BA6C-AD1413F0AFC3}"/>
              </a:ext>
            </a:extLst>
          </p:cNvPr>
          <p:cNvSpPr txBox="1"/>
          <p:nvPr/>
        </p:nvSpPr>
        <p:spPr>
          <a:xfrm>
            <a:off x="605822" y="1723798"/>
            <a:ext cx="1096137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Podemos ver a frequência dos 10 primeiros itens:</a:t>
            </a:r>
          </a:p>
          <a:p>
            <a:r>
              <a:rPr lang="pt-BR" dirty="0" err="1"/>
              <a:t>itemFrequencyPlot</a:t>
            </a:r>
            <a:r>
              <a:rPr lang="pt-BR" dirty="0"/>
              <a:t>(</a:t>
            </a:r>
            <a:r>
              <a:rPr lang="pt-BR" dirty="0" err="1"/>
              <a:t>Groceries</a:t>
            </a:r>
            <a:r>
              <a:rPr lang="pt-BR" dirty="0"/>
              <a:t>, </a:t>
            </a:r>
            <a:r>
              <a:rPr lang="pt-BR" dirty="0" err="1"/>
              <a:t>topN</a:t>
            </a:r>
            <a:r>
              <a:rPr lang="pt-BR" dirty="0"/>
              <a:t>=10, </a:t>
            </a:r>
            <a:r>
              <a:rPr lang="pt-BR" dirty="0" err="1"/>
              <a:t>type</a:t>
            </a:r>
            <a:r>
              <a:rPr lang="pt-BR" dirty="0"/>
              <a:t>='</a:t>
            </a:r>
            <a:r>
              <a:rPr lang="pt-BR" dirty="0" err="1"/>
              <a:t>absolute</a:t>
            </a:r>
            <a:r>
              <a:rPr lang="pt-B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8939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D6C7EE-0682-DD49-B410-ED550FA7D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0" y="2941425"/>
            <a:ext cx="7628738" cy="3191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0AABFA-A38B-574C-867B-F6ACC39C8DEF}"/>
              </a:ext>
            </a:extLst>
          </p:cNvPr>
          <p:cNvSpPr txBox="1"/>
          <p:nvPr/>
        </p:nvSpPr>
        <p:spPr>
          <a:xfrm>
            <a:off x="8252284" y="2829072"/>
            <a:ext cx="3759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arquivo tem 9835 linhas (compras);</a:t>
            </a:r>
          </a:p>
          <a:p>
            <a:endParaRPr lang="pt-BR" dirty="0"/>
          </a:p>
          <a:p>
            <a:r>
              <a:rPr lang="pt-BR" dirty="0"/>
              <a:t>169 colunas (total de itens);</a:t>
            </a:r>
          </a:p>
          <a:p>
            <a:endParaRPr lang="pt-BR" dirty="0"/>
          </a:p>
          <a:p>
            <a:r>
              <a:rPr lang="pt-BR" dirty="0"/>
              <a:t>Item mais frequente – </a:t>
            </a:r>
            <a:r>
              <a:rPr lang="pt-BR" dirty="0" err="1"/>
              <a:t>whole</a:t>
            </a:r>
            <a:r>
              <a:rPr lang="pt-BR" dirty="0"/>
              <a:t> </a:t>
            </a:r>
            <a:r>
              <a:rPr lang="pt-BR" dirty="0" err="1"/>
              <a:t>milk</a:t>
            </a:r>
            <a:r>
              <a:rPr lang="pt-BR" dirty="0"/>
              <a:t> com 2513 ocorrências;</a:t>
            </a:r>
          </a:p>
          <a:p>
            <a:endParaRPr lang="pt-BR" dirty="0"/>
          </a:p>
          <a:p>
            <a:r>
              <a:rPr lang="pt-BR" dirty="0"/>
              <a:t>2159 linhas com 1 item</a:t>
            </a:r>
          </a:p>
          <a:p>
            <a:r>
              <a:rPr lang="pt-BR" dirty="0"/>
              <a:t>1643 com 2 itens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1 linha com 32 itens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AE25E44-B0EA-EB4C-8577-A2346CDF9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- </a:t>
            </a:r>
            <a:r>
              <a:rPr lang="pt-BR" altLang="pt-BR" sz="2800" b="1" dirty="0" err="1">
                <a:solidFill>
                  <a:srgbClr val="FF0000"/>
                </a:solidFill>
              </a:rPr>
              <a:t>Groceries</a:t>
            </a:r>
            <a:r>
              <a:rPr lang="pt-BR" altLang="pt-BR" sz="2800" b="1" dirty="0">
                <a:solidFill>
                  <a:srgbClr val="FF0000"/>
                </a:solidFill>
              </a:rPr>
              <a:t> (Mercearias)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DC12C9-8B7B-8A4D-A357-A244BC280F0D}"/>
              </a:ext>
            </a:extLst>
          </p:cNvPr>
          <p:cNvSpPr txBox="1"/>
          <p:nvPr/>
        </p:nvSpPr>
        <p:spPr>
          <a:xfrm>
            <a:off x="605822" y="1723798"/>
            <a:ext cx="1096137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Podemos também ter uma visão geral dos dados:</a:t>
            </a:r>
          </a:p>
          <a:p>
            <a:r>
              <a:rPr lang="pt-BR" dirty="0" err="1"/>
              <a:t>summary</a:t>
            </a:r>
            <a:r>
              <a:rPr lang="pt-BR" dirty="0"/>
              <a:t>(</a:t>
            </a:r>
            <a:r>
              <a:rPr lang="pt-BR" dirty="0" err="1"/>
              <a:t>Groceries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19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0AABFA-A38B-574C-867B-F6ACC39C8DEF}"/>
              </a:ext>
            </a:extLst>
          </p:cNvPr>
          <p:cNvSpPr txBox="1"/>
          <p:nvPr/>
        </p:nvSpPr>
        <p:spPr>
          <a:xfrm>
            <a:off x="5634664" y="3390220"/>
            <a:ext cx="3759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Foram criadas 1279 regras</a:t>
            </a:r>
          </a:p>
          <a:p>
            <a:endParaRPr lang="pt-BR" dirty="0"/>
          </a:p>
          <a:p>
            <a:r>
              <a:rPr lang="pt-BR" dirty="0"/>
              <a:t>1 regra com 2 itens</a:t>
            </a:r>
          </a:p>
          <a:p>
            <a:r>
              <a:rPr lang="pt-BR" dirty="0"/>
              <a:t>137 regras com 3 itens</a:t>
            </a:r>
          </a:p>
          <a:p>
            <a:r>
              <a:rPr lang="pt-BR" dirty="0"/>
              <a:t>761 regras com 4 itens</a:t>
            </a:r>
          </a:p>
          <a:p>
            <a:r>
              <a:rPr lang="pt-BR" dirty="0"/>
              <a:t>456 regras com 5 itens</a:t>
            </a:r>
          </a:p>
          <a:p>
            <a:r>
              <a:rPr lang="pt-BR" dirty="0"/>
              <a:t>24 regras com 6 itens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A88B32-BBD2-5D4D-8C66-4D1CE2792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2" y="3472334"/>
            <a:ext cx="4584700" cy="185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1A3F3793-00D8-D140-B1F5-2C63FB4AD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- </a:t>
            </a:r>
            <a:r>
              <a:rPr lang="pt-BR" altLang="pt-BR" sz="2800" b="1" dirty="0" err="1">
                <a:solidFill>
                  <a:srgbClr val="FF0000"/>
                </a:solidFill>
              </a:rPr>
              <a:t>Groceries</a:t>
            </a:r>
            <a:r>
              <a:rPr lang="pt-BR" altLang="pt-BR" sz="2800" b="1" dirty="0">
                <a:solidFill>
                  <a:srgbClr val="FF0000"/>
                </a:solidFill>
              </a:rPr>
              <a:t> (Mercearias)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56339D1-4BF3-0D44-8C5B-32FEC9A7167D}"/>
              </a:ext>
            </a:extLst>
          </p:cNvPr>
          <p:cNvSpPr txBox="1"/>
          <p:nvPr/>
        </p:nvSpPr>
        <p:spPr>
          <a:xfrm>
            <a:off x="605822" y="1723798"/>
            <a:ext cx="1096137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Agora vamos obter as regras:</a:t>
            </a:r>
          </a:p>
          <a:p>
            <a:r>
              <a:rPr lang="pt-BR" b="1" dirty="0"/>
              <a:t>### Primeiramente definimos o Suporte=0,001 e Confiança=0,7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rules</a:t>
            </a:r>
            <a:r>
              <a:rPr lang="pt-BR" dirty="0"/>
              <a:t> &lt;- </a:t>
            </a:r>
            <a:r>
              <a:rPr lang="pt-BR" dirty="0" err="1"/>
              <a:t>apriori</a:t>
            </a:r>
            <a:r>
              <a:rPr lang="pt-BR" dirty="0"/>
              <a:t>(</a:t>
            </a:r>
            <a:r>
              <a:rPr lang="pt-BR" dirty="0" err="1"/>
              <a:t>Groceries</a:t>
            </a:r>
            <a:r>
              <a:rPr lang="pt-BR" dirty="0"/>
              <a:t>, </a:t>
            </a:r>
            <a:r>
              <a:rPr lang="pt-BR" dirty="0" err="1"/>
              <a:t>parameter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supp</a:t>
            </a:r>
            <a:r>
              <a:rPr lang="pt-BR" dirty="0"/>
              <a:t> = 0.001, </a:t>
            </a:r>
            <a:r>
              <a:rPr lang="pt-BR" dirty="0" err="1"/>
              <a:t>conf</a:t>
            </a:r>
            <a:r>
              <a:rPr lang="pt-BR" dirty="0"/>
              <a:t> = 0.7, </a:t>
            </a:r>
            <a:r>
              <a:rPr lang="pt-BR" dirty="0" err="1"/>
              <a:t>minlen</a:t>
            </a:r>
            <a:r>
              <a:rPr lang="pt-BR" dirty="0"/>
              <a:t>=2))</a:t>
            </a:r>
          </a:p>
          <a:p>
            <a:r>
              <a:rPr lang="pt-BR" dirty="0" err="1"/>
              <a:t>summary</a:t>
            </a:r>
            <a:r>
              <a:rPr lang="pt-BR" dirty="0"/>
              <a:t>(</a:t>
            </a:r>
            <a:r>
              <a:rPr lang="pt-BR" dirty="0" err="1"/>
              <a:t>rules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058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0AABFA-A38B-574C-867B-F6ACC39C8DEF}"/>
              </a:ext>
            </a:extLst>
          </p:cNvPr>
          <p:cNvSpPr txBox="1"/>
          <p:nvPr/>
        </p:nvSpPr>
        <p:spPr>
          <a:xfrm>
            <a:off x="8643391" y="2818858"/>
            <a:ext cx="30007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primeira regra nos diz que há 91% de chance de quem compra coalhada e cereais, compra também leite</a:t>
            </a:r>
          </a:p>
          <a:p>
            <a:endParaRPr lang="pt-BR" dirty="0"/>
          </a:p>
          <a:p>
            <a:r>
              <a:rPr lang="pt-BR" dirty="0"/>
              <a:t>Já a segunda diz que há 90% de chance de quem compra licor e vinho, também compra cerveja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CBBF89E-29FB-0B4F-8F96-EEF603CBA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- </a:t>
            </a:r>
            <a:r>
              <a:rPr lang="pt-BR" altLang="pt-BR" sz="2800" b="1" dirty="0" err="1">
                <a:solidFill>
                  <a:srgbClr val="FF0000"/>
                </a:solidFill>
              </a:rPr>
              <a:t>Groceries</a:t>
            </a:r>
            <a:r>
              <a:rPr lang="pt-BR" altLang="pt-BR" sz="2800" b="1" dirty="0">
                <a:solidFill>
                  <a:srgbClr val="FF0000"/>
                </a:solidFill>
              </a:rPr>
              <a:t> (Mercearias)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AA0799-5BB5-2C43-AC56-068F5C5E099F}"/>
              </a:ext>
            </a:extLst>
          </p:cNvPr>
          <p:cNvSpPr txBox="1"/>
          <p:nvPr/>
        </p:nvSpPr>
        <p:spPr>
          <a:xfrm>
            <a:off x="605822" y="1723798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### Vamos ver as 5 primeiras regras ordenadas pela confiança:</a:t>
            </a:r>
          </a:p>
          <a:p>
            <a:r>
              <a:rPr lang="pt-BR" dirty="0" err="1"/>
              <a:t>options</a:t>
            </a:r>
            <a:r>
              <a:rPr lang="pt-BR" dirty="0"/>
              <a:t>(</a:t>
            </a:r>
            <a:r>
              <a:rPr lang="pt-BR" dirty="0" err="1"/>
              <a:t>digits</a:t>
            </a:r>
            <a:r>
              <a:rPr lang="pt-BR" dirty="0"/>
              <a:t>=2)</a:t>
            </a:r>
          </a:p>
          <a:p>
            <a:r>
              <a:rPr lang="pt-BR" dirty="0" err="1"/>
              <a:t>inspect</a:t>
            </a:r>
            <a:r>
              <a:rPr lang="pt-BR" dirty="0"/>
              <a:t>(</a:t>
            </a:r>
            <a:r>
              <a:rPr lang="pt-BR" dirty="0" err="1"/>
              <a:t>sort</a:t>
            </a:r>
            <a:r>
              <a:rPr lang="pt-BR" dirty="0"/>
              <a:t>(</a:t>
            </a:r>
            <a:r>
              <a:rPr lang="pt-BR" dirty="0" err="1"/>
              <a:t>rules</a:t>
            </a:r>
            <a:r>
              <a:rPr lang="pt-BR" dirty="0"/>
              <a:t>[1:5], </a:t>
            </a:r>
            <a:r>
              <a:rPr lang="pt-BR" dirty="0" err="1"/>
              <a:t>by</a:t>
            </a:r>
            <a:r>
              <a:rPr lang="pt-BR" dirty="0"/>
              <a:t>="</a:t>
            </a:r>
            <a:r>
              <a:rPr lang="pt-BR" dirty="0" err="1"/>
              <a:t>confidence</a:t>
            </a:r>
            <a:r>
              <a:rPr lang="pt-BR" dirty="0"/>
              <a:t>"))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1ED79B-CC56-E24E-BB3B-9033599EC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2" y="2818858"/>
            <a:ext cx="7950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0AABFA-A38B-574C-867B-F6ACC39C8DEF}"/>
              </a:ext>
            </a:extLst>
          </p:cNvPr>
          <p:cNvSpPr txBox="1"/>
          <p:nvPr/>
        </p:nvSpPr>
        <p:spPr>
          <a:xfrm>
            <a:off x="7918168" y="4039629"/>
            <a:ext cx="3000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Quem compra cerveja também compra (com chance igual ou acima de 10%) leite, soda, outros vegetais, água.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7CAD33-1261-A04D-88A6-4D17C868C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2" y="3623793"/>
            <a:ext cx="7239000" cy="20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8759FE78-34A2-5645-826E-04773CAC5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- </a:t>
            </a:r>
            <a:r>
              <a:rPr lang="pt-BR" altLang="pt-BR" sz="2800" b="1" dirty="0" err="1">
                <a:solidFill>
                  <a:srgbClr val="FF0000"/>
                </a:solidFill>
              </a:rPr>
              <a:t>Groceries</a:t>
            </a:r>
            <a:r>
              <a:rPr lang="pt-BR" altLang="pt-BR" sz="2800" b="1" dirty="0">
                <a:solidFill>
                  <a:srgbClr val="FF0000"/>
                </a:solidFill>
              </a:rPr>
              <a:t> (Mercearias)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912164-D330-974D-97AF-3B2A88C54211}"/>
              </a:ext>
            </a:extLst>
          </p:cNvPr>
          <p:cNvSpPr txBox="1"/>
          <p:nvPr/>
        </p:nvSpPr>
        <p:spPr>
          <a:xfrm>
            <a:off x="605822" y="1723798"/>
            <a:ext cx="1096137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### Se eu desejar saber o que foi comprado com cerveja, por exemplo (quem compra cerveja compra também quais produtos?) </a:t>
            </a:r>
          </a:p>
          <a:p>
            <a:pPr algn="just"/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rules</a:t>
            </a:r>
            <a:r>
              <a:rPr lang="pt-BR" dirty="0"/>
              <a:t> &lt;- </a:t>
            </a:r>
            <a:r>
              <a:rPr lang="pt-BR" dirty="0" err="1"/>
              <a:t>apriori</a:t>
            </a:r>
            <a:r>
              <a:rPr lang="pt-BR" dirty="0"/>
              <a:t>(data=</a:t>
            </a:r>
            <a:r>
              <a:rPr lang="pt-BR" dirty="0" err="1"/>
              <a:t>Groceries</a:t>
            </a:r>
            <a:r>
              <a:rPr lang="pt-BR" dirty="0"/>
              <a:t>, </a:t>
            </a:r>
            <a:r>
              <a:rPr lang="pt-BR" dirty="0" err="1"/>
              <a:t>parameter</a:t>
            </a:r>
            <a:r>
              <a:rPr lang="pt-BR" dirty="0"/>
              <a:t>=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supp</a:t>
            </a:r>
            <a:r>
              <a:rPr lang="pt-BR" dirty="0"/>
              <a:t>=0.001,conf = 0.1,minlen=2),</a:t>
            </a:r>
            <a:r>
              <a:rPr lang="pt-BR" dirty="0" err="1"/>
              <a:t>appearance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(default='</a:t>
            </a:r>
            <a:r>
              <a:rPr lang="pt-BR" dirty="0" err="1"/>
              <a:t>rhs</a:t>
            </a:r>
            <a:r>
              <a:rPr lang="pt-BR" dirty="0"/>
              <a:t>',</a:t>
            </a:r>
            <a:r>
              <a:rPr lang="pt-BR" dirty="0" err="1"/>
              <a:t>lhs</a:t>
            </a:r>
            <a:r>
              <a:rPr lang="pt-BR" dirty="0"/>
              <a:t>='</a:t>
            </a:r>
            <a:r>
              <a:rPr lang="pt-BR" dirty="0" err="1"/>
              <a:t>bottled</a:t>
            </a:r>
            <a:r>
              <a:rPr lang="pt-BR" dirty="0"/>
              <a:t> </a:t>
            </a:r>
            <a:r>
              <a:rPr lang="pt-BR" dirty="0" err="1"/>
              <a:t>beer</a:t>
            </a:r>
            <a:r>
              <a:rPr lang="pt-BR" dirty="0"/>
              <a:t>'), </a:t>
            </a:r>
            <a:r>
              <a:rPr lang="pt-BR" dirty="0" err="1"/>
              <a:t>control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verbose</a:t>
            </a:r>
            <a:r>
              <a:rPr lang="pt-BR" dirty="0"/>
              <a:t>=</a:t>
            </a:r>
            <a:r>
              <a:rPr lang="pt-BR" dirty="0" err="1"/>
              <a:t>F</a:t>
            </a:r>
            <a:r>
              <a:rPr lang="pt-BR" dirty="0"/>
              <a:t>))</a:t>
            </a:r>
          </a:p>
          <a:p>
            <a:r>
              <a:rPr lang="pt-BR" dirty="0" err="1"/>
              <a:t>inspect</a:t>
            </a:r>
            <a:r>
              <a:rPr lang="pt-BR" dirty="0"/>
              <a:t>(</a:t>
            </a:r>
            <a:r>
              <a:rPr lang="pt-BR" dirty="0" err="1"/>
              <a:t>sort</a:t>
            </a:r>
            <a:r>
              <a:rPr lang="pt-BR" dirty="0"/>
              <a:t>(</a:t>
            </a:r>
            <a:r>
              <a:rPr lang="pt-BR" dirty="0" err="1"/>
              <a:t>rules</a:t>
            </a:r>
            <a:r>
              <a:rPr lang="pt-BR" dirty="0"/>
              <a:t>, </a:t>
            </a:r>
            <a:r>
              <a:rPr lang="pt-BR" dirty="0" err="1"/>
              <a:t>by</a:t>
            </a:r>
            <a:r>
              <a:rPr lang="pt-BR" dirty="0"/>
              <a:t>='</a:t>
            </a:r>
            <a:r>
              <a:rPr lang="pt-BR" dirty="0" err="1"/>
              <a:t>confidence</a:t>
            </a:r>
            <a:r>
              <a:rPr lang="pt-BR" dirty="0"/>
              <a:t>', </a:t>
            </a:r>
            <a:r>
              <a:rPr lang="pt-BR" dirty="0" err="1"/>
              <a:t>decreasing</a:t>
            </a:r>
            <a:r>
              <a:rPr lang="pt-BR" dirty="0"/>
              <a:t>=</a:t>
            </a:r>
            <a:r>
              <a:rPr lang="pt-BR" dirty="0" err="1"/>
              <a:t>T</a:t>
            </a:r>
            <a:r>
              <a:rPr lang="pt-B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9889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9" name="Fluxograma: Processo Alternativo 99"/>
          <p:cNvSpPr/>
          <p:nvPr/>
        </p:nvSpPr>
        <p:spPr>
          <a:xfrm>
            <a:off x="161680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Regras de Associação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8CBBFB8-FC02-504E-9209-9DA71A887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- Lista de Compras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010C751-69DE-BF48-9DEA-D95370FA6BF8}"/>
              </a:ext>
            </a:extLst>
          </p:cNvPr>
          <p:cNvSpPr txBox="1"/>
          <p:nvPr/>
        </p:nvSpPr>
        <p:spPr>
          <a:xfrm>
            <a:off x="605822" y="1723798"/>
            <a:ext cx="1096137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pt-BR" b="1" dirty="0"/>
          </a:p>
          <a:p>
            <a:pPr algn="just"/>
            <a:r>
              <a:rPr lang="pt-BR" b="1" dirty="0"/>
              <a:t>### Leitura dos dados</a:t>
            </a:r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08 - Regras de </a:t>
            </a:r>
            <a:r>
              <a:rPr lang="pt-BR" dirty="0" err="1"/>
              <a:t>Associacao</a:t>
            </a:r>
            <a:r>
              <a:rPr lang="pt-BR" dirty="0"/>
              <a:t>/Material 08 - 2 - Regras de </a:t>
            </a:r>
            <a:r>
              <a:rPr lang="pt-BR" dirty="0" err="1"/>
              <a:t>Associacao</a:t>
            </a:r>
            <a:r>
              <a:rPr lang="pt-BR" dirty="0"/>
              <a:t> - Praticas/Material 08 – 1 - Lista de Compras")</a:t>
            </a:r>
          </a:p>
          <a:p>
            <a:r>
              <a:rPr lang="pt-BR" dirty="0"/>
              <a:t>dados &lt;- </a:t>
            </a:r>
            <a:r>
              <a:rPr lang="pt-BR" dirty="0" err="1"/>
              <a:t>read.transactions</a:t>
            </a:r>
            <a:r>
              <a:rPr lang="pt-BR" dirty="0"/>
              <a:t>(file="Material 08 – 1 - Lista de Compras - Dados.</a:t>
            </a:r>
            <a:r>
              <a:rPr lang="pt-BR" dirty="0" err="1"/>
              <a:t>csv</a:t>
            </a:r>
            <a:r>
              <a:rPr lang="pt-BR" dirty="0"/>
              <a:t>",</a:t>
            </a:r>
            <a:r>
              <a:rPr lang="pt-BR" dirty="0" err="1"/>
              <a:t>format</a:t>
            </a:r>
            <a:r>
              <a:rPr lang="pt-BR" dirty="0"/>
              <a:t>="</a:t>
            </a:r>
            <a:r>
              <a:rPr lang="pt-BR" dirty="0" err="1"/>
              <a:t>basket</a:t>
            </a:r>
            <a:r>
              <a:rPr lang="pt-BR" dirty="0"/>
              <a:t>",</a:t>
            </a:r>
            <a:r>
              <a:rPr lang="pt-BR" dirty="0" err="1"/>
              <a:t>sep</a:t>
            </a:r>
            <a:r>
              <a:rPr lang="pt-BR" dirty="0"/>
              <a:t>=";")</a:t>
            </a:r>
          </a:p>
          <a:p>
            <a:r>
              <a:rPr lang="pt-BR" dirty="0" err="1"/>
              <a:t>inspect</a:t>
            </a:r>
            <a:r>
              <a:rPr lang="pt-BR" dirty="0"/>
              <a:t>(dados[1:4])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967D8C-97EE-3A4C-8573-78BA4E126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2" y="4470417"/>
            <a:ext cx="2717800" cy="9271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87383" y="6670210"/>
            <a:ext cx="11765615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err="1"/>
              <a:t>setwd</a:t>
            </a:r>
            <a:r>
              <a:rPr lang="pt-BR" sz="1200" dirty="0"/>
              <a:t>("D:\\Dropbox\\Jaime\\AA-UFPR\\EspecializacaoIAA2021\\Material 08 - 2 - Regras de </a:t>
            </a:r>
            <a:r>
              <a:rPr lang="pt-BR" sz="1200" dirty="0" err="1"/>
              <a:t>Associacao</a:t>
            </a:r>
            <a:r>
              <a:rPr lang="pt-BR" sz="1200" dirty="0"/>
              <a:t> - Praticas\\Material 08 – 1 - Lista de Compras")</a:t>
            </a:r>
          </a:p>
        </p:txBody>
      </p:sp>
    </p:spTree>
    <p:extLst>
      <p:ext uri="{BB962C8B-B14F-4D97-AF65-F5344CB8AC3E}">
        <p14:creationId xmlns:p14="http://schemas.microsoft.com/office/powerpoint/2010/main" val="64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AEBA727FD5040BBE085F4CA6C2370" ma:contentTypeVersion="0" ma:contentTypeDescription="Crie um novo documento." ma:contentTypeScope="" ma:versionID="12b0669b8819e4a656958672b7ea91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39468b0e37e4891bc5b0d60070b4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60EBA7-7ED2-483F-AAAF-FBA777B38D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F228A0-3FCB-402F-9402-38139EC8A0DC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BFF9EF6-F216-4726-93BA-54721D53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34490</TotalTime>
  <Words>1025</Words>
  <Application>Microsoft Macintosh PowerPoint</Application>
  <PresentationFormat>Widescreen</PresentationFormat>
  <Paragraphs>230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Times New Roman</vt:lpstr>
      <vt:lpstr>Tema do Office</vt:lpstr>
      <vt:lpstr>Apresentação do PowerPoint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Jaime Wojciechowski</dc:creator>
  <cp:keywords/>
  <dc:description/>
  <cp:lastModifiedBy>Jaime Wojciechowski</cp:lastModifiedBy>
  <cp:revision>661</cp:revision>
  <dcterms:created xsi:type="dcterms:W3CDTF">2016-10-08T20:49:45Z</dcterms:created>
  <dcterms:modified xsi:type="dcterms:W3CDTF">2022-09-17T11:53:00Z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0x010100AF1AEBA727FD5040BBE085F4CA6C2370</vt:lpwstr>
  </property>
</Properties>
</file>