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9" r:id="rId5"/>
    <p:sldId id="359" r:id="rId6"/>
    <p:sldId id="499" r:id="rId7"/>
    <p:sldId id="500" r:id="rId8"/>
    <p:sldId id="430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1" r:id="rId18"/>
    <p:sldId id="512" r:id="rId19"/>
    <p:sldId id="51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7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7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8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3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9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 anchor="ctr"/>
          <a:lstStyle>
            <a:lvl1pPr algn="ctr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/>
          <a:lstStyle>
            <a:lvl1pPr marL="0" indent="0" algn="ctr">
              <a:buNone/>
              <a:defRPr sz="2400">
                <a:solidFill>
                  <a:srgbClr val="8C9C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9775A5-93D4-1D40-BDD4-EC7A35EC6369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16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705AAE-1CE5-9743-9BF1-8DEE2ADEF4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002233" y="4961168"/>
            <a:ext cx="209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904194" y="4961168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08 – Regras de Associação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97592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PASSO 4:</a:t>
            </a:r>
            <a:r>
              <a:rPr lang="pt-BR" sz="2800" dirty="0"/>
              <a:t> A partir das Duplas Frequentes, fazer a combinação destas duplas com os itens frequentes e acrescentar nas Combinações Candidatas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70665"/>
              </p:ext>
            </p:extLst>
          </p:nvPr>
        </p:nvGraphicFramePr>
        <p:xfrm>
          <a:off x="4815655" y="3044945"/>
          <a:ext cx="33537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Suco, Pão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Suco, Bolacha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Bolacha, Leite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Bolacha, Suco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177699" y="3456773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63897"/>
              </p:ext>
            </p:extLst>
          </p:nvPr>
        </p:nvGraphicFramePr>
        <p:xfrm>
          <a:off x="514011" y="4816944"/>
          <a:ext cx="2572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Listas de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</a:t>
                      </a:r>
                      <a:r>
                        <a:rPr lang="pt-BR" baseline="0" dirty="0"/>
                        <a:t> Pão, Bolacha, Suco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Ovos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Bolacha, Café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534434" y="4414018"/>
            <a:ext cx="194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Listas </a:t>
            </a:r>
            <a:r>
              <a:rPr lang="pt-BR" b="1"/>
              <a:t>de Compras</a:t>
            </a:r>
            <a:endParaRPr lang="pt-BR" b="1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43496"/>
              </p:ext>
            </p:extLst>
          </p:nvPr>
        </p:nvGraphicFramePr>
        <p:xfrm>
          <a:off x="743961" y="3044182"/>
          <a:ext cx="15299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8188115" y="3869365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8188115" y="4266725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8188115" y="4673275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884046" y="2594625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Itens Frequentes</a:t>
            </a:r>
          </a:p>
        </p:txBody>
      </p:sp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00398"/>
              </p:ext>
            </p:extLst>
          </p:nvPr>
        </p:nvGraphicFramePr>
        <p:xfrm>
          <a:off x="3238907" y="3099687"/>
          <a:ext cx="9686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CaixaDeTexto 30"/>
          <p:cNvSpPr txBox="1"/>
          <p:nvPr/>
        </p:nvSpPr>
        <p:spPr>
          <a:xfrm>
            <a:off x="8632500" y="2453354"/>
            <a:ext cx="205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Combinações Frequentes</a:t>
            </a:r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46509"/>
              </p:ext>
            </p:extLst>
          </p:nvPr>
        </p:nvGraphicFramePr>
        <p:xfrm>
          <a:off x="8925211" y="3099687"/>
          <a:ext cx="15299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541265" y="2317626"/>
            <a:ext cx="205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Combinações</a:t>
            </a:r>
          </a:p>
          <a:p>
            <a:pPr algn="ctr"/>
            <a:r>
              <a:rPr lang="pt-BR" b="1" dirty="0"/>
              <a:t>Frequentes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346593" y="2397851"/>
            <a:ext cx="205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Combinações</a:t>
            </a:r>
          </a:p>
          <a:p>
            <a:pPr algn="ctr"/>
            <a:r>
              <a:rPr lang="pt-BR" b="1" dirty="0"/>
              <a:t>Candidatas</a:t>
            </a:r>
          </a:p>
        </p:txBody>
      </p:sp>
    </p:spTree>
    <p:extLst>
      <p:ext uri="{BB962C8B-B14F-4D97-AF65-F5344CB8AC3E}">
        <p14:creationId xmlns:p14="http://schemas.microsoft.com/office/powerpoint/2010/main" val="18506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97592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Como não tivemos nenhuma combinação de 3 elementos com mais de 50% de suporte, o próximo passo é verificar o nível de Confiança das combinações geradas.</a:t>
            </a:r>
          </a:p>
          <a:p>
            <a:endParaRPr lang="pt-BR" sz="2800" dirty="0"/>
          </a:p>
          <a:p>
            <a:r>
              <a:rPr lang="pt-BR" sz="2800" b="1" dirty="0">
                <a:solidFill>
                  <a:srgbClr val="FF0000"/>
                </a:solidFill>
              </a:rPr>
              <a:t>Confiança</a:t>
            </a:r>
            <a:r>
              <a:rPr lang="pt-BR" sz="2800" dirty="0"/>
              <a:t> - </a:t>
            </a:r>
            <a:r>
              <a:rPr lang="de-DE" altLang="pt-BR" sz="2800" dirty="0" err="1"/>
              <a:t>Mede</a:t>
            </a:r>
            <a:r>
              <a:rPr lang="de-DE" altLang="pt-BR" sz="2800" dirty="0"/>
              <a:t> a </a:t>
            </a:r>
            <a:r>
              <a:rPr lang="de-DE" altLang="pt-BR" sz="2800" dirty="0" err="1"/>
              <a:t>confiabilidade</a:t>
            </a:r>
            <a:r>
              <a:rPr lang="de-DE" altLang="pt-BR" sz="2800" dirty="0"/>
              <a:t> das </a:t>
            </a:r>
            <a:r>
              <a:rPr lang="de-DE" altLang="pt-BR" sz="2800" dirty="0" err="1"/>
              <a:t>regras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geradas</a:t>
            </a:r>
            <a:r>
              <a:rPr lang="de-DE" altLang="pt-BR" sz="2800" dirty="0"/>
              <a:t>.</a:t>
            </a:r>
          </a:p>
          <a:p>
            <a:r>
              <a:rPr lang="de-DE" altLang="pt-BR" sz="2800" dirty="0" err="1"/>
              <a:t>Confiança</a:t>
            </a:r>
            <a:r>
              <a:rPr lang="de-DE" altLang="pt-BR" sz="2800" dirty="0"/>
              <a:t> da </a:t>
            </a:r>
            <a:r>
              <a:rPr lang="de-DE" altLang="pt-BR" sz="2800" dirty="0" err="1"/>
              <a:t>Regra</a:t>
            </a:r>
            <a:r>
              <a:rPr lang="de-DE" altLang="pt-BR" sz="2800" dirty="0"/>
              <a:t> </a:t>
            </a:r>
            <a:r>
              <a:rPr lang="de-DE" altLang="pt-BR" sz="2800" dirty="0">
                <a:solidFill>
                  <a:srgbClr val="FF0000"/>
                </a:solidFill>
              </a:rPr>
              <a:t>X-&gt;Y</a:t>
            </a:r>
            <a:r>
              <a:rPr lang="de-DE" altLang="pt-BR" sz="2800" dirty="0"/>
              <a:t> </a:t>
            </a:r>
            <a:r>
              <a:rPr lang="de-DE" altLang="pt-BR" sz="2800" dirty="0" err="1"/>
              <a:t>é</a:t>
            </a:r>
            <a:r>
              <a:rPr lang="de-DE" altLang="pt-BR" sz="2800" dirty="0"/>
              <a:t> o </a:t>
            </a:r>
            <a:r>
              <a:rPr lang="de-DE" altLang="pt-BR" sz="2800" dirty="0" err="1"/>
              <a:t>número</a:t>
            </a:r>
            <a:r>
              <a:rPr lang="de-DE" altLang="pt-BR" sz="2800" dirty="0"/>
              <a:t>  de </a:t>
            </a:r>
            <a:r>
              <a:rPr lang="de-DE" altLang="pt-BR" sz="2800" dirty="0" err="1"/>
              <a:t>vezes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que</a:t>
            </a:r>
            <a:r>
              <a:rPr lang="de-DE" altLang="pt-BR" sz="2800" dirty="0"/>
              <a:t> </a:t>
            </a:r>
            <a:r>
              <a:rPr lang="de-DE" altLang="pt-BR" sz="2800" dirty="0" err="1"/>
              <a:t>os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itens</a:t>
            </a:r>
            <a:r>
              <a:rPr lang="de-DE" altLang="pt-BR" sz="2800" dirty="0"/>
              <a:t> X </a:t>
            </a:r>
            <a:r>
              <a:rPr lang="de-DE" altLang="pt-BR" sz="2800" dirty="0" err="1"/>
              <a:t>e</a:t>
            </a:r>
            <a:r>
              <a:rPr lang="de-DE" altLang="pt-BR" sz="2800" dirty="0"/>
              <a:t> Y </a:t>
            </a:r>
            <a:r>
              <a:rPr lang="de-DE" altLang="pt-BR" sz="2800" dirty="0" err="1"/>
              <a:t>aparecem</a:t>
            </a:r>
            <a:r>
              <a:rPr lang="de-DE" altLang="pt-BR" sz="2800" dirty="0"/>
              <a:t> na </a:t>
            </a:r>
            <a:r>
              <a:rPr lang="de-DE" altLang="pt-BR" sz="2800" dirty="0" err="1"/>
              <a:t>mesma</a:t>
            </a:r>
            <a:r>
              <a:rPr lang="de-DE" altLang="pt-BR" sz="2800" dirty="0"/>
              <a:t> </a:t>
            </a:r>
            <a:r>
              <a:rPr lang="de-DE" altLang="pt-BR" sz="2800" dirty="0" err="1"/>
              <a:t>entrada</a:t>
            </a:r>
            <a:r>
              <a:rPr lang="de-DE" altLang="pt-BR" sz="2800" dirty="0"/>
              <a:t> </a:t>
            </a:r>
            <a:r>
              <a:rPr lang="de-DE" altLang="pt-BR" sz="2800" dirty="0" err="1"/>
              <a:t>dividido</a:t>
            </a:r>
            <a:r>
              <a:rPr lang="de-DE" altLang="pt-BR" sz="2800" dirty="0"/>
              <a:t>  </a:t>
            </a:r>
            <a:r>
              <a:rPr lang="de-DE" altLang="pt-BR" sz="2800" dirty="0" err="1"/>
              <a:t>pelo</a:t>
            </a:r>
            <a:r>
              <a:rPr lang="de-DE" altLang="pt-BR" sz="2800" dirty="0"/>
              <a:t> </a:t>
            </a:r>
            <a:r>
              <a:rPr lang="de-DE" altLang="pt-BR" sz="2800" dirty="0" err="1"/>
              <a:t>número</a:t>
            </a:r>
            <a:r>
              <a:rPr lang="de-DE" altLang="pt-BR" sz="2800" dirty="0"/>
              <a:t>  de </a:t>
            </a:r>
            <a:r>
              <a:rPr lang="de-DE" altLang="pt-BR" sz="2800" dirty="0" err="1"/>
              <a:t>vezes</a:t>
            </a:r>
            <a:r>
              <a:rPr lang="de-DE" altLang="pt-BR" sz="2800" dirty="0"/>
              <a:t>  </a:t>
            </a:r>
            <a:r>
              <a:rPr lang="de-DE" altLang="pt-BR" sz="2800" dirty="0" err="1"/>
              <a:t>em</a:t>
            </a:r>
            <a:r>
              <a:rPr lang="de-DE" altLang="pt-BR" sz="2800" dirty="0"/>
              <a:t> </a:t>
            </a:r>
            <a:r>
              <a:rPr lang="de-DE" altLang="pt-BR" sz="2800" dirty="0" err="1"/>
              <a:t>que</a:t>
            </a:r>
            <a:r>
              <a:rPr lang="de-DE" altLang="pt-BR" sz="2800" dirty="0"/>
              <a:t> X </a:t>
            </a:r>
            <a:r>
              <a:rPr lang="de-DE" altLang="pt-BR" sz="2800" dirty="0" err="1"/>
              <a:t>aparece</a:t>
            </a:r>
            <a:r>
              <a:rPr lang="de-DE" altLang="pt-BR" sz="2800" dirty="0"/>
              <a:t> </a:t>
            </a:r>
            <a:r>
              <a:rPr lang="de-DE" altLang="pt-BR" sz="2800" dirty="0" err="1"/>
              <a:t>em</a:t>
            </a:r>
            <a:r>
              <a:rPr lang="de-DE" altLang="pt-BR" sz="2800" dirty="0"/>
              <a:t> </a:t>
            </a:r>
            <a:r>
              <a:rPr lang="de-DE" altLang="pt-BR" sz="2800" dirty="0" err="1"/>
              <a:t>todas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as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entradas</a:t>
            </a:r>
            <a:r>
              <a:rPr lang="de-DE" altLang="pt-BR" sz="2800" dirty="0"/>
              <a:t>.</a:t>
            </a:r>
          </a:p>
          <a:p>
            <a:endParaRPr lang="de-DE" altLang="pt-BR" sz="2800" dirty="0"/>
          </a:p>
          <a:p>
            <a:r>
              <a:rPr lang="de-DE" altLang="pt-BR" sz="2800" dirty="0" err="1"/>
              <a:t>Isso</a:t>
            </a:r>
            <a:r>
              <a:rPr lang="de-DE" altLang="pt-BR" sz="2800" dirty="0"/>
              <a:t> </a:t>
            </a:r>
            <a:r>
              <a:rPr lang="de-DE" altLang="pt-BR" sz="2800" dirty="0" err="1"/>
              <a:t>é</a:t>
            </a:r>
            <a:r>
              <a:rPr lang="de-DE" altLang="pt-BR" sz="2800" dirty="0"/>
              <a:t> </a:t>
            </a:r>
            <a:r>
              <a:rPr lang="de-DE" altLang="pt-BR" sz="2800" dirty="0" err="1"/>
              <a:t>importante</a:t>
            </a:r>
            <a:r>
              <a:rPr lang="de-DE" altLang="pt-BR" sz="2800" dirty="0"/>
              <a:t> </a:t>
            </a:r>
            <a:r>
              <a:rPr lang="de-DE" altLang="pt-BR" sz="2800" dirty="0" err="1"/>
              <a:t>para</a:t>
            </a:r>
            <a:r>
              <a:rPr lang="de-DE" altLang="pt-BR" sz="2800" dirty="0"/>
              <a:t> </a:t>
            </a:r>
            <a:r>
              <a:rPr lang="de-DE" altLang="pt-BR" sz="2800" dirty="0" err="1"/>
              <a:t>que</a:t>
            </a:r>
            <a:r>
              <a:rPr lang="de-DE" altLang="pt-BR" sz="2800" dirty="0"/>
              <a:t> </a:t>
            </a:r>
            <a:r>
              <a:rPr lang="de-DE" altLang="pt-BR" sz="2800" dirty="0" err="1"/>
              <a:t>não</a:t>
            </a:r>
            <a:r>
              <a:rPr lang="de-DE" altLang="pt-BR" sz="2800" dirty="0"/>
              <a:t> </a:t>
            </a:r>
            <a:r>
              <a:rPr lang="de-DE" altLang="pt-BR" sz="2800" dirty="0" err="1"/>
              <a:t>sejam</a:t>
            </a:r>
            <a:r>
              <a:rPr lang="de-DE" altLang="pt-BR" sz="2800" dirty="0"/>
              <a:t> </a:t>
            </a:r>
            <a:r>
              <a:rPr lang="de-DE" altLang="pt-BR" sz="2800" dirty="0" err="1"/>
              <a:t>tomadas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conclusões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usando</a:t>
            </a:r>
            <a:r>
              <a:rPr lang="de-DE" altLang="pt-BR" sz="2800" dirty="0"/>
              <a:t> </a:t>
            </a:r>
            <a:r>
              <a:rPr lang="de-DE" altLang="pt-BR" sz="2800" dirty="0" err="1"/>
              <a:t>poucos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exemplos</a:t>
            </a:r>
            <a:r>
              <a:rPr lang="de-DE" altLang="pt-BR" sz="2800" dirty="0"/>
              <a:t>.</a:t>
            </a:r>
          </a:p>
          <a:p>
            <a:endParaRPr lang="de-DE" altLang="pt-BR" sz="2800" dirty="0"/>
          </a:p>
          <a:p>
            <a:r>
              <a:rPr lang="de-DE" altLang="pt-BR" sz="2800" dirty="0"/>
              <a:t>Normalmente se </a:t>
            </a:r>
            <a:r>
              <a:rPr lang="de-DE" altLang="pt-BR" sz="2800" dirty="0" err="1"/>
              <a:t>utiliza</a:t>
            </a:r>
            <a:r>
              <a:rPr lang="de-DE" altLang="pt-BR" sz="2800" dirty="0"/>
              <a:t> </a:t>
            </a:r>
            <a:r>
              <a:rPr lang="de-DE" altLang="pt-BR" sz="2800" dirty="0" err="1"/>
              <a:t>Confiança</a:t>
            </a:r>
            <a:r>
              <a:rPr lang="de-DE" altLang="pt-BR" sz="2800" dirty="0"/>
              <a:t> </a:t>
            </a:r>
            <a:r>
              <a:rPr lang="de-DE" altLang="pt-BR" sz="2800" dirty="0" err="1"/>
              <a:t>Mínima</a:t>
            </a:r>
            <a:r>
              <a:rPr lang="de-DE" altLang="pt-BR" sz="2800" dirty="0"/>
              <a:t> de 75%</a:t>
            </a:r>
          </a:p>
          <a:p>
            <a:pPr marL="427038" indent="-322263">
              <a:buSzPct val="45000"/>
              <a:tabLst>
                <a:tab pos="427038" algn="l"/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de-DE" alt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328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97592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PASSO 5:</a:t>
            </a:r>
            <a:r>
              <a:rPr lang="pt-BR" sz="2800" dirty="0"/>
              <a:t> A partir das Combinações Frequentes com suporte mínimo de 50%</a:t>
            </a:r>
            <a:r>
              <a:rPr lang="en-US" sz="2800" dirty="0"/>
              <a:t>, </a:t>
            </a:r>
            <a:r>
              <a:rPr lang="en-US" sz="2800" dirty="0" err="1"/>
              <a:t>faz</a:t>
            </a:r>
            <a:r>
              <a:rPr lang="en-US" sz="2800" dirty="0"/>
              <a:t>-se um </a:t>
            </a:r>
            <a:r>
              <a:rPr lang="en-US" sz="2800" dirty="0" err="1"/>
              <a:t>conjunto</a:t>
            </a:r>
            <a:r>
              <a:rPr lang="en-US" sz="2800" dirty="0"/>
              <a:t> de </a:t>
            </a:r>
            <a:r>
              <a:rPr lang="en-US" sz="2800" dirty="0" err="1"/>
              <a:t>Regras</a:t>
            </a:r>
            <a:r>
              <a:rPr lang="en-US" sz="2800" dirty="0"/>
              <a:t> </a:t>
            </a:r>
            <a:r>
              <a:rPr lang="en-US" sz="2800" dirty="0" err="1"/>
              <a:t>Candidatas</a:t>
            </a:r>
            <a:r>
              <a:rPr lang="en-US" sz="2800" dirty="0"/>
              <a:t> de um item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relação</a:t>
            </a:r>
            <a:r>
              <a:rPr lang="en-US" sz="2800" dirty="0"/>
              <a:t> </a:t>
            </a:r>
            <a:r>
              <a:rPr lang="en-US" sz="2800" dirty="0" err="1"/>
              <a:t>aos</a:t>
            </a:r>
            <a:r>
              <a:rPr lang="en-US" sz="2800" dirty="0"/>
              <a:t> </a:t>
            </a:r>
            <a:r>
              <a:rPr lang="en-US" sz="2800" dirty="0" err="1"/>
              <a:t>demais</a:t>
            </a:r>
            <a:r>
              <a:rPr lang="en-US" sz="2800" dirty="0"/>
              <a:t> da </a:t>
            </a:r>
            <a:r>
              <a:rPr lang="en-US" sz="2800" dirty="0" err="1"/>
              <a:t>Combinação</a:t>
            </a:r>
            <a:r>
              <a:rPr lang="en-US" sz="2800" dirty="0"/>
              <a:t> e </a:t>
            </a:r>
            <a:r>
              <a:rPr lang="en-US" sz="2800" dirty="0" err="1"/>
              <a:t>fim</a:t>
            </a:r>
            <a:r>
              <a:rPr lang="en-US" sz="2800" dirty="0"/>
              <a:t> de se </a:t>
            </a:r>
            <a:r>
              <a:rPr lang="en-US" sz="2800" dirty="0" err="1"/>
              <a:t>verificar</a:t>
            </a:r>
            <a:r>
              <a:rPr lang="en-US" sz="2800" dirty="0"/>
              <a:t> a </a:t>
            </a:r>
            <a:r>
              <a:rPr lang="en-US" sz="2800" dirty="0" err="1"/>
              <a:t>Confiança</a:t>
            </a:r>
            <a:r>
              <a:rPr lang="en-US" sz="2800" dirty="0"/>
              <a:t> </a:t>
            </a:r>
            <a:r>
              <a:rPr lang="en-US" sz="2800" dirty="0" err="1"/>
              <a:t>Mínima</a:t>
            </a:r>
            <a:endParaRPr lang="pt-BR" sz="28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82801"/>
              </p:ext>
            </p:extLst>
          </p:nvPr>
        </p:nvGraphicFramePr>
        <p:xfrm>
          <a:off x="340387" y="3657213"/>
          <a:ext cx="2572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Listas de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</a:t>
                      </a:r>
                      <a:r>
                        <a:rPr lang="pt-BR" baseline="0" dirty="0"/>
                        <a:t> Pão, Bolacha, Suco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Ovos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Bolacha, Café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534435" y="3254287"/>
            <a:ext cx="194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Listas </a:t>
            </a:r>
            <a:r>
              <a:rPr lang="pt-BR" b="1"/>
              <a:t>de Compras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874293" y="3040437"/>
            <a:ext cx="205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Combinações</a:t>
            </a:r>
          </a:p>
          <a:p>
            <a:pPr algn="ctr"/>
            <a:r>
              <a:rPr lang="pt-BR" b="1" dirty="0"/>
              <a:t>Frequentes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02445"/>
              </p:ext>
            </p:extLst>
          </p:nvPr>
        </p:nvGraphicFramePr>
        <p:xfrm>
          <a:off x="3085353" y="3659104"/>
          <a:ext cx="15299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Combinação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5246087" y="3044472"/>
            <a:ext cx="205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Regras</a:t>
            </a:r>
          </a:p>
          <a:p>
            <a:pPr algn="ctr"/>
            <a:r>
              <a:rPr lang="pt-BR" b="1" dirty="0"/>
              <a:t>Candidatas</a:t>
            </a: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82183"/>
              </p:ext>
            </p:extLst>
          </p:nvPr>
        </p:nvGraphicFramePr>
        <p:xfrm>
          <a:off x="4866135" y="3663139"/>
          <a:ext cx="29955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Confiança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</a:t>
                      </a:r>
                      <a:r>
                        <a:rPr lang="pt-BR" baseline="0" dirty="0"/>
                        <a:t> -&gt; </a:t>
                      </a:r>
                      <a:r>
                        <a:rPr lang="pt-BR" dirty="0"/>
                        <a:t>Suco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2/3 = 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Suco -&gt; Leite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2/2 =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</a:t>
                      </a:r>
                      <a:r>
                        <a:rPr lang="pt-BR" baseline="0" dirty="0"/>
                        <a:t> -&gt; </a:t>
                      </a:r>
                      <a:r>
                        <a:rPr lang="pt-BR" dirty="0"/>
                        <a:t>Bolacha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2/2 =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 -&gt; Pão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2/2 =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4866135" y="6344615"/>
            <a:ext cx="3757961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Número de vezes que aparece Leite e Suco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dividido pelo número de vezes que aparece Leite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6274544" y="4215364"/>
            <a:ext cx="382734" cy="214395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48" y="4027754"/>
            <a:ext cx="387364" cy="363887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48" y="5107258"/>
            <a:ext cx="272892" cy="39296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85" y="4769004"/>
            <a:ext cx="272892" cy="39296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21" y="4419602"/>
            <a:ext cx="272892" cy="392965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9198491" y="2940148"/>
            <a:ext cx="205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REGRAS</a:t>
            </a:r>
          </a:p>
          <a:p>
            <a:pPr algn="ctr"/>
            <a:r>
              <a:rPr lang="pt-BR" b="1" dirty="0"/>
              <a:t>FORTES</a:t>
            </a:r>
          </a:p>
        </p:txBody>
      </p:sp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2248"/>
              </p:ext>
            </p:extLst>
          </p:nvPr>
        </p:nvGraphicFramePr>
        <p:xfrm>
          <a:off x="9424729" y="3581974"/>
          <a:ext cx="17093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Suco -&gt; Leite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</a:t>
                      </a:r>
                      <a:r>
                        <a:rPr lang="pt-BR" baseline="0" dirty="0"/>
                        <a:t> -&gt; </a:t>
                      </a:r>
                      <a:r>
                        <a:rPr lang="pt-BR" dirty="0"/>
                        <a:t>Bolacha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 -&gt; Pão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97592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 partir das REGRAS FORTES geradas, podemos Concluir que </a:t>
            </a:r>
            <a:r>
              <a:rPr lang="pt-BR" sz="2800" b="1" dirty="0">
                <a:solidFill>
                  <a:srgbClr val="FF0000"/>
                </a:solidFill>
              </a:rPr>
              <a:t>em 50% das vezes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r>
              <a:rPr lang="pt-BR" sz="2800" dirty="0"/>
              <a:t>Quem compra Suco, compra Leite</a:t>
            </a:r>
          </a:p>
          <a:p>
            <a:endParaRPr lang="pt-BR" sz="2800" dirty="0"/>
          </a:p>
          <a:p>
            <a:r>
              <a:rPr lang="pt-BR" sz="2800" dirty="0"/>
              <a:t>Quem compra Pão, compra Bolacha</a:t>
            </a:r>
          </a:p>
          <a:p>
            <a:endParaRPr lang="en-US" sz="2800" dirty="0"/>
          </a:p>
          <a:p>
            <a:r>
              <a:rPr lang="en-US" sz="2800" dirty="0" err="1"/>
              <a:t>Quem</a:t>
            </a:r>
            <a:r>
              <a:rPr lang="en-US" sz="2800" dirty="0"/>
              <a:t> </a:t>
            </a:r>
            <a:r>
              <a:rPr lang="en-US" sz="2800" dirty="0" err="1"/>
              <a:t>compra</a:t>
            </a:r>
            <a:r>
              <a:rPr lang="en-US" sz="2800" dirty="0"/>
              <a:t> </a:t>
            </a:r>
            <a:r>
              <a:rPr lang="en-US" sz="2800" dirty="0" err="1"/>
              <a:t>Bolacha</a:t>
            </a:r>
            <a:r>
              <a:rPr lang="en-US" sz="2800" dirty="0"/>
              <a:t>, </a:t>
            </a:r>
            <a:r>
              <a:rPr lang="en-US" sz="2800" dirty="0" err="1"/>
              <a:t>compra</a:t>
            </a:r>
            <a:r>
              <a:rPr lang="en-US" sz="2800" dirty="0"/>
              <a:t> </a:t>
            </a:r>
            <a:r>
              <a:rPr lang="en-US" sz="2800" dirty="0" err="1"/>
              <a:t>pão</a:t>
            </a:r>
            <a:endParaRPr lang="pt-BR" sz="2800" dirty="0" err="1"/>
          </a:p>
        </p:txBody>
      </p:sp>
      <p:sp>
        <p:nvSpPr>
          <p:cNvPr id="28" name="CaixaDeTexto 27"/>
          <p:cNvSpPr txBox="1"/>
          <p:nvPr/>
        </p:nvSpPr>
        <p:spPr>
          <a:xfrm>
            <a:off x="6957096" y="2209238"/>
            <a:ext cx="205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REGRAS</a:t>
            </a:r>
          </a:p>
          <a:p>
            <a:pPr algn="ctr"/>
            <a:r>
              <a:rPr lang="pt-BR" b="1" dirty="0"/>
              <a:t>FORTES</a:t>
            </a:r>
          </a:p>
        </p:txBody>
      </p:sp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75495"/>
              </p:ext>
            </p:extLst>
          </p:nvPr>
        </p:nvGraphicFramePr>
        <p:xfrm>
          <a:off x="7304654" y="2997634"/>
          <a:ext cx="17093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Suco -&gt; Leite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</a:t>
                      </a:r>
                      <a:r>
                        <a:rPr lang="pt-BR" baseline="0" dirty="0"/>
                        <a:t> -&gt; </a:t>
                      </a:r>
                      <a:r>
                        <a:rPr lang="pt-BR" dirty="0"/>
                        <a:t>Bolacha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 -&gt; Pão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97592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</a:rPr>
              <a:t>Lift</a:t>
            </a:r>
            <a:r>
              <a:rPr lang="pt-BR" sz="2800" dirty="0"/>
              <a:t> - </a:t>
            </a:r>
            <a:r>
              <a:rPr lang="de-DE" altLang="pt-BR" sz="2800" dirty="0" err="1"/>
              <a:t>Mede</a:t>
            </a:r>
            <a:r>
              <a:rPr lang="de-DE" altLang="pt-BR" sz="2800" dirty="0"/>
              <a:t> o grau de </a:t>
            </a:r>
            <a:r>
              <a:rPr lang="de-DE" altLang="pt-BR" sz="2800" dirty="0" err="1"/>
              <a:t>interesse</a:t>
            </a:r>
            <a:r>
              <a:rPr lang="de-DE" altLang="pt-BR" sz="2800" dirty="0"/>
              <a:t> </a:t>
            </a:r>
            <a:r>
              <a:rPr lang="de-DE" altLang="pt-BR" sz="2800" dirty="0" err="1"/>
              <a:t>numa</a:t>
            </a:r>
            <a:r>
              <a:rPr lang="de-DE" altLang="pt-BR" sz="2800" dirty="0"/>
              <a:t> </a:t>
            </a:r>
            <a:r>
              <a:rPr lang="de-DE" altLang="pt-BR" sz="2800" dirty="0" err="1"/>
              <a:t>regra</a:t>
            </a:r>
            <a:endParaRPr lang="de-DE" altLang="pt-BR" sz="2800" dirty="0"/>
          </a:p>
          <a:p>
            <a:endParaRPr lang="de-DE" altLang="pt-BR" sz="2800" dirty="0"/>
          </a:p>
          <a:p>
            <a:r>
              <a:rPr lang="de-DE" altLang="pt-BR" sz="2800" dirty="0"/>
              <a:t>O </a:t>
            </a:r>
            <a:r>
              <a:rPr lang="de-DE" altLang="pt-BR" sz="2800" dirty="0" err="1"/>
              <a:t>lift</a:t>
            </a:r>
            <a:r>
              <a:rPr lang="de-DE" altLang="pt-BR" sz="2800" dirty="0"/>
              <a:t> da </a:t>
            </a:r>
            <a:r>
              <a:rPr lang="de-DE" altLang="pt-BR" sz="2800" dirty="0" err="1"/>
              <a:t>Regra</a:t>
            </a:r>
            <a:r>
              <a:rPr lang="de-DE" altLang="pt-BR" sz="2800" dirty="0"/>
              <a:t> </a:t>
            </a:r>
            <a:r>
              <a:rPr lang="de-DE" altLang="pt-BR" sz="2800" dirty="0">
                <a:solidFill>
                  <a:srgbClr val="FF0000"/>
                </a:solidFill>
              </a:rPr>
              <a:t>X-&gt;Y</a:t>
            </a:r>
            <a:r>
              <a:rPr lang="de-DE" altLang="pt-BR" sz="2800" dirty="0"/>
              <a:t> </a:t>
            </a:r>
            <a:r>
              <a:rPr lang="de-DE" altLang="pt-BR" sz="2800" dirty="0" err="1"/>
              <a:t>indica</a:t>
            </a:r>
            <a:r>
              <a:rPr lang="de-DE" altLang="pt-BR" sz="2800" dirty="0"/>
              <a:t> </a:t>
            </a:r>
            <a:r>
              <a:rPr lang="de-DE" altLang="pt-BR" sz="2800" dirty="0" err="1"/>
              <a:t>que</a:t>
            </a:r>
            <a:r>
              <a:rPr lang="de-DE" altLang="pt-BR" sz="2800" dirty="0"/>
              <a:t> </a:t>
            </a:r>
            <a:r>
              <a:rPr lang="de-DE" altLang="pt-BR" sz="2800" dirty="0" err="1"/>
              <a:t>quando</a:t>
            </a:r>
            <a:r>
              <a:rPr lang="de-DE" altLang="pt-BR" sz="2800" dirty="0"/>
              <a:t> o item X </a:t>
            </a:r>
            <a:r>
              <a:rPr lang="de-DE" altLang="pt-BR" sz="2800" dirty="0" err="1"/>
              <a:t>aparece</a:t>
            </a:r>
            <a:r>
              <a:rPr lang="de-DE" altLang="pt-BR" sz="2800" dirty="0"/>
              <a:t>, </a:t>
            </a:r>
            <a:r>
              <a:rPr lang="de-DE" altLang="pt-BR" sz="2800" dirty="0" err="1"/>
              <a:t>qual</a:t>
            </a:r>
            <a:r>
              <a:rPr lang="de-DE" altLang="pt-BR" sz="2800" dirty="0"/>
              <a:t> a </a:t>
            </a:r>
            <a:r>
              <a:rPr lang="de-DE" altLang="pt-BR" sz="2800" dirty="0" err="1"/>
              <a:t>chance</a:t>
            </a:r>
            <a:r>
              <a:rPr lang="de-DE" altLang="pt-BR" sz="2800" dirty="0"/>
              <a:t> de </a:t>
            </a:r>
            <a:r>
              <a:rPr lang="de-DE" altLang="pt-BR" sz="2800" dirty="0" err="1"/>
              <a:t>aparecer</a:t>
            </a:r>
            <a:r>
              <a:rPr lang="de-DE" altLang="pt-BR" sz="2800" dirty="0"/>
              <a:t> o item Y.</a:t>
            </a:r>
          </a:p>
          <a:p>
            <a:endParaRPr lang="de-DE" altLang="pt-BR" sz="2800" dirty="0"/>
          </a:p>
          <a:p>
            <a:r>
              <a:rPr lang="de-DE" altLang="pt-BR" sz="2800" dirty="0"/>
              <a:t>O </a:t>
            </a:r>
            <a:r>
              <a:rPr lang="de-DE" altLang="pt-BR" sz="2800" dirty="0" err="1"/>
              <a:t>lift</a:t>
            </a:r>
            <a:r>
              <a:rPr lang="de-DE" altLang="pt-BR" sz="2800" dirty="0"/>
              <a:t> </a:t>
            </a:r>
            <a:r>
              <a:rPr lang="de-DE" altLang="pt-BR" sz="2800" dirty="0" err="1"/>
              <a:t>é</a:t>
            </a:r>
            <a:r>
              <a:rPr lang="de-DE" altLang="pt-BR" sz="2800" dirty="0"/>
              <a:t> </a:t>
            </a:r>
            <a:r>
              <a:rPr lang="de-DE" altLang="pt-BR" sz="2800" dirty="0" err="1"/>
              <a:t>dado</a:t>
            </a:r>
            <a:r>
              <a:rPr lang="de-DE" altLang="pt-BR" sz="2800" dirty="0"/>
              <a:t> </a:t>
            </a:r>
            <a:r>
              <a:rPr lang="de-DE" altLang="pt-BR" sz="2800" dirty="0" err="1"/>
              <a:t>por</a:t>
            </a:r>
            <a:r>
              <a:rPr lang="de-DE" altLang="pt-BR" sz="2800" dirty="0"/>
              <a:t> </a:t>
            </a:r>
            <a:r>
              <a:rPr lang="de-DE" altLang="pt-BR" sz="2800" dirty="0" err="1"/>
              <a:t>Confiança</a:t>
            </a:r>
            <a:r>
              <a:rPr lang="de-DE" altLang="pt-BR" sz="2800" dirty="0"/>
              <a:t> / </a:t>
            </a:r>
            <a:r>
              <a:rPr lang="de-DE" altLang="pt-BR" sz="2800" dirty="0" err="1"/>
              <a:t>Suporte</a:t>
            </a:r>
            <a:endParaRPr lang="de-DE" altLang="pt-BR" sz="2800" dirty="0"/>
          </a:p>
          <a:p>
            <a:endParaRPr lang="pt-BR" sz="2800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E7EB962-68C7-2B4F-A672-4253F3161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62579"/>
              </p:ext>
            </p:extLst>
          </p:nvPr>
        </p:nvGraphicFramePr>
        <p:xfrm>
          <a:off x="605883" y="5031975"/>
          <a:ext cx="45871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53">
                  <a:extLst>
                    <a:ext uri="{9D8B030D-6E8A-4147-A177-3AD203B41FA5}">
                      <a16:colId xmlns:a16="http://schemas.microsoft.com/office/drawing/2014/main" val="577903669"/>
                    </a:ext>
                  </a:extLst>
                </a:gridCol>
                <a:gridCol w="1277303">
                  <a:extLst>
                    <a:ext uri="{9D8B030D-6E8A-4147-A177-3AD203B41FA5}">
                      <a16:colId xmlns:a16="http://schemas.microsoft.com/office/drawing/2014/main" val="3810102039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400065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Confiança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Lift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Suco -&gt; Leite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</a:t>
                      </a:r>
                      <a:r>
                        <a:rPr lang="pt-BR" baseline="0" dirty="0"/>
                        <a:t> -&gt; </a:t>
                      </a:r>
                      <a:r>
                        <a:rPr lang="pt-BR" dirty="0"/>
                        <a:t>Bolacha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 -&gt; Pão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82812DCB-1F78-5E42-A72C-89092DE779A5}"/>
              </a:ext>
            </a:extLst>
          </p:cNvPr>
          <p:cNvSpPr/>
          <p:nvPr/>
        </p:nvSpPr>
        <p:spPr>
          <a:xfrm>
            <a:off x="5728119" y="4797725"/>
            <a:ext cx="60199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pt-BR" sz="2800" dirty="0"/>
              <a:t>Neste </a:t>
            </a:r>
            <a:r>
              <a:rPr lang="de-DE" altLang="pt-BR" sz="2800" dirty="0" err="1"/>
              <a:t>exemplo</a:t>
            </a:r>
            <a:r>
              <a:rPr lang="de-DE" altLang="pt-BR" sz="2800" dirty="0"/>
              <a:t>, </a:t>
            </a:r>
            <a:r>
              <a:rPr lang="de-DE" altLang="pt-BR" sz="2800" dirty="0" err="1"/>
              <a:t>indica</a:t>
            </a:r>
            <a:r>
              <a:rPr lang="de-DE" altLang="pt-BR" sz="2800" dirty="0"/>
              <a:t> </a:t>
            </a:r>
            <a:r>
              <a:rPr lang="de-DE" altLang="pt-BR" sz="2800" dirty="0" err="1"/>
              <a:t>que</a:t>
            </a:r>
            <a:r>
              <a:rPr lang="de-DE" altLang="pt-BR" sz="2800" dirty="0"/>
              <a:t> </a:t>
            </a:r>
            <a:r>
              <a:rPr lang="de-DE" altLang="pt-BR" sz="2800" dirty="0" err="1"/>
              <a:t>quem</a:t>
            </a:r>
            <a:r>
              <a:rPr lang="de-DE" altLang="pt-BR" sz="2800" dirty="0"/>
              <a:t> </a:t>
            </a:r>
            <a:r>
              <a:rPr lang="de-DE" altLang="pt-BR" sz="2800" dirty="0" err="1"/>
              <a:t>compra</a:t>
            </a:r>
            <a:r>
              <a:rPr lang="de-DE" altLang="pt-BR" sz="2800" dirty="0"/>
              <a:t> </a:t>
            </a:r>
            <a:r>
              <a:rPr lang="de-DE" altLang="pt-BR" sz="2800" b="1" dirty="0" err="1"/>
              <a:t>Suco</a:t>
            </a:r>
            <a:r>
              <a:rPr lang="de-DE" altLang="pt-BR" sz="2800" dirty="0"/>
              <a:t> </a:t>
            </a:r>
            <a:r>
              <a:rPr lang="de-DE" altLang="pt-BR" sz="2800" dirty="0" err="1"/>
              <a:t>tem</a:t>
            </a:r>
            <a:r>
              <a:rPr lang="de-DE" altLang="pt-BR" sz="2800" dirty="0"/>
              <a:t> </a:t>
            </a:r>
            <a:r>
              <a:rPr lang="de-DE" altLang="pt-BR" sz="2800" dirty="0" err="1"/>
              <a:t>duas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vezes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mais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chance</a:t>
            </a:r>
            <a:r>
              <a:rPr lang="de-DE" altLang="pt-BR" sz="2800" dirty="0"/>
              <a:t> de </a:t>
            </a:r>
            <a:r>
              <a:rPr lang="de-DE" altLang="pt-BR" sz="2800" dirty="0" err="1"/>
              <a:t>comprar</a:t>
            </a:r>
            <a:r>
              <a:rPr lang="de-DE" altLang="pt-BR" sz="2800" dirty="0"/>
              <a:t> </a:t>
            </a:r>
            <a:r>
              <a:rPr lang="de-DE" altLang="pt-BR" sz="2800" b="1" dirty="0"/>
              <a:t>Leite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479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97592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NÃO É O CASO POR QUE NÃO TIVEMOS COMBINAÇÕES COM 3 ITENS, </a:t>
            </a:r>
            <a:r>
              <a:rPr lang="de-DE" altLang="pt-BR" sz="2800" dirty="0" err="1"/>
              <a:t>mas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suponha</a:t>
            </a:r>
            <a:r>
              <a:rPr lang="de-DE" altLang="pt-BR" sz="2800" dirty="0"/>
              <a:t> </a:t>
            </a:r>
            <a:r>
              <a:rPr lang="de-DE" altLang="pt-BR" sz="2800" dirty="0" err="1"/>
              <a:t>que</a:t>
            </a:r>
            <a:r>
              <a:rPr lang="de-DE" altLang="pt-BR" sz="2800" dirty="0"/>
              <a:t> </a:t>
            </a:r>
            <a:r>
              <a:rPr lang="de-DE" altLang="pt-BR" sz="2800" dirty="0" err="1"/>
              <a:t>tivéssemos</a:t>
            </a:r>
            <a:r>
              <a:rPr lang="de-DE" altLang="pt-BR" sz="2800" dirty="0"/>
              <a:t> </a:t>
            </a:r>
            <a:r>
              <a:rPr lang="de-DE" altLang="pt-BR" sz="2800" dirty="0" err="1"/>
              <a:t>combinações</a:t>
            </a:r>
            <a:r>
              <a:rPr lang="de-DE" altLang="pt-BR" sz="2800" dirty="0"/>
              <a:t> frequentes </a:t>
            </a:r>
            <a:r>
              <a:rPr lang="de-DE" altLang="pt-BR" sz="2800" dirty="0" err="1"/>
              <a:t>com</a:t>
            </a:r>
            <a:r>
              <a:rPr lang="de-DE" altLang="pt-BR" sz="2800" dirty="0"/>
              <a:t> 3 </a:t>
            </a:r>
            <a:r>
              <a:rPr lang="de-DE" altLang="pt-BR" sz="2800" dirty="0" err="1"/>
              <a:t>itens</a:t>
            </a:r>
            <a:r>
              <a:rPr lang="de-DE" altLang="pt-BR" sz="2800" dirty="0"/>
              <a:t>, </a:t>
            </a:r>
            <a:r>
              <a:rPr lang="de-DE" altLang="pt-BR" sz="2800" dirty="0" err="1"/>
              <a:t>por</a:t>
            </a:r>
            <a:r>
              <a:rPr lang="de-DE" altLang="pt-BR" sz="2800" dirty="0"/>
              <a:t> </a:t>
            </a:r>
            <a:r>
              <a:rPr lang="de-DE" altLang="pt-BR" sz="2800" dirty="0" err="1"/>
              <a:t>exemplo</a:t>
            </a:r>
            <a:r>
              <a:rPr lang="de-DE" altLang="pt-BR" sz="2800" dirty="0"/>
              <a:t>:</a:t>
            </a:r>
          </a:p>
          <a:p>
            <a:r>
              <a:rPr lang="de-DE" altLang="pt-BR" sz="2800" dirty="0"/>
              <a:t>	Leite, </a:t>
            </a:r>
            <a:r>
              <a:rPr lang="de-DE" altLang="pt-BR" sz="2800" dirty="0" err="1"/>
              <a:t>Suco</a:t>
            </a:r>
            <a:r>
              <a:rPr lang="de-DE" altLang="pt-BR" sz="2800" dirty="0"/>
              <a:t>, </a:t>
            </a:r>
            <a:r>
              <a:rPr lang="de-DE" altLang="pt-BR" sz="2800" dirty="0" err="1"/>
              <a:t>Pão</a:t>
            </a:r>
            <a:endParaRPr lang="de-DE" altLang="pt-BR" sz="2800" dirty="0"/>
          </a:p>
          <a:p>
            <a:r>
              <a:rPr lang="de-DE" altLang="pt-BR" sz="2800" dirty="0"/>
              <a:t>	</a:t>
            </a:r>
            <a:r>
              <a:rPr lang="de-DE" altLang="pt-BR" sz="2800" dirty="0" err="1"/>
              <a:t>Pão</a:t>
            </a:r>
            <a:r>
              <a:rPr lang="de-DE" altLang="pt-BR" sz="2800" dirty="0"/>
              <a:t>, </a:t>
            </a:r>
            <a:r>
              <a:rPr lang="de-DE" altLang="pt-BR" sz="2800" dirty="0" err="1"/>
              <a:t>Bolacha</a:t>
            </a:r>
            <a:r>
              <a:rPr lang="de-DE" altLang="pt-BR" sz="2800" dirty="0"/>
              <a:t>, Leite</a:t>
            </a:r>
          </a:p>
          <a:p>
            <a:endParaRPr lang="de-DE" altLang="pt-BR" sz="2800" dirty="0"/>
          </a:p>
          <a:p>
            <a:r>
              <a:rPr lang="de-DE" altLang="pt-BR" sz="2800" b="1" dirty="0" err="1"/>
              <a:t>Regras</a:t>
            </a:r>
            <a:r>
              <a:rPr lang="de-DE" altLang="pt-BR" sz="2800" b="1" dirty="0"/>
              <a:t> </a:t>
            </a:r>
            <a:r>
              <a:rPr lang="de-DE" altLang="pt-BR" sz="2800" b="1" dirty="0" err="1"/>
              <a:t>candidatas</a:t>
            </a:r>
            <a:r>
              <a:rPr lang="de-DE" altLang="pt-BR" sz="2800" b="1" dirty="0"/>
              <a:t>:</a:t>
            </a:r>
          </a:p>
          <a:p>
            <a:r>
              <a:rPr lang="de-DE" altLang="pt-BR" sz="2800" dirty="0"/>
              <a:t>Leite, </a:t>
            </a:r>
            <a:r>
              <a:rPr lang="de-DE" altLang="pt-BR" sz="2800" dirty="0" err="1"/>
              <a:t>Suco</a:t>
            </a:r>
            <a:r>
              <a:rPr lang="de-DE" altLang="pt-BR" sz="2800" dirty="0"/>
              <a:t> -&gt; </a:t>
            </a:r>
            <a:r>
              <a:rPr lang="de-DE" altLang="pt-BR" sz="2800" dirty="0" err="1"/>
              <a:t>Pão</a:t>
            </a:r>
            <a:r>
              <a:rPr lang="de-DE" altLang="pt-BR" sz="2800" dirty="0"/>
              <a:t> 		1/2 =50%</a:t>
            </a:r>
          </a:p>
          <a:p>
            <a:r>
              <a:rPr lang="de-DE" altLang="pt-BR" sz="2800" dirty="0"/>
              <a:t>Leite, </a:t>
            </a:r>
            <a:r>
              <a:rPr lang="de-DE" altLang="pt-BR" sz="2800" dirty="0" err="1"/>
              <a:t>Pão</a:t>
            </a:r>
            <a:r>
              <a:rPr lang="de-DE" altLang="pt-BR" sz="2800" dirty="0"/>
              <a:t> -&gt; </a:t>
            </a:r>
            <a:r>
              <a:rPr lang="de-DE" altLang="pt-BR" sz="2800" dirty="0" err="1"/>
              <a:t>Suco</a:t>
            </a:r>
            <a:r>
              <a:rPr lang="de-DE" altLang="pt-BR" sz="2800" dirty="0"/>
              <a:t>		1/1 = 100% * </a:t>
            </a:r>
            <a:r>
              <a:rPr lang="de-DE" altLang="pt-BR" sz="2800" b="1" dirty="0" err="1"/>
              <a:t>Regra</a:t>
            </a:r>
            <a:r>
              <a:rPr lang="de-DE" altLang="pt-BR" sz="2800" b="1" dirty="0"/>
              <a:t> forte</a:t>
            </a:r>
          </a:p>
          <a:p>
            <a:r>
              <a:rPr lang="de-DE" altLang="pt-BR" sz="2800" dirty="0" err="1"/>
              <a:t>Suco</a:t>
            </a:r>
            <a:r>
              <a:rPr lang="de-DE" altLang="pt-BR" sz="2800" dirty="0"/>
              <a:t>, </a:t>
            </a:r>
            <a:r>
              <a:rPr lang="de-DE" altLang="pt-BR" sz="2800" dirty="0" err="1"/>
              <a:t>Pão</a:t>
            </a:r>
            <a:r>
              <a:rPr lang="de-DE" altLang="pt-BR" sz="2800" dirty="0"/>
              <a:t> -&gt; Leite		1/1 = 100% * </a:t>
            </a:r>
            <a:r>
              <a:rPr lang="de-DE" altLang="pt-BR" sz="2800" b="1" dirty="0" err="1"/>
              <a:t>Regra</a:t>
            </a:r>
            <a:r>
              <a:rPr lang="de-DE" altLang="pt-BR" sz="2800" b="1" dirty="0"/>
              <a:t> forte</a:t>
            </a:r>
          </a:p>
          <a:p>
            <a:endParaRPr lang="de-DE" altLang="pt-BR" sz="2800" dirty="0"/>
          </a:p>
          <a:p>
            <a:r>
              <a:rPr lang="de-DE" altLang="pt-BR" sz="2800" dirty="0" err="1"/>
              <a:t>Pão</a:t>
            </a:r>
            <a:r>
              <a:rPr lang="de-DE" altLang="pt-BR" sz="2800" dirty="0"/>
              <a:t>, </a:t>
            </a:r>
            <a:r>
              <a:rPr lang="de-DE" altLang="pt-BR" sz="2800" dirty="0" err="1"/>
              <a:t>Bolacha</a:t>
            </a:r>
            <a:r>
              <a:rPr lang="de-DE" altLang="pt-BR" sz="2800" dirty="0"/>
              <a:t> -&gt; Leite	1/2 = 50%</a:t>
            </a:r>
          </a:p>
          <a:p>
            <a:r>
              <a:rPr lang="de-DE" altLang="pt-BR" sz="2800" dirty="0" err="1"/>
              <a:t>Pão</a:t>
            </a:r>
            <a:r>
              <a:rPr lang="de-DE" altLang="pt-BR" sz="2800" dirty="0"/>
              <a:t>, Leite -&gt; </a:t>
            </a:r>
            <a:r>
              <a:rPr lang="de-DE" altLang="pt-BR" sz="2800" dirty="0" err="1"/>
              <a:t>Bolacha</a:t>
            </a:r>
            <a:r>
              <a:rPr lang="de-DE" altLang="pt-BR" sz="2800" dirty="0"/>
              <a:t>	1/1 = 100% * </a:t>
            </a:r>
            <a:r>
              <a:rPr lang="de-DE" altLang="pt-BR" sz="2800" b="1" dirty="0" err="1"/>
              <a:t>Regra</a:t>
            </a:r>
            <a:r>
              <a:rPr lang="de-DE" altLang="pt-BR" sz="2800" b="1" dirty="0"/>
              <a:t> forte</a:t>
            </a:r>
          </a:p>
          <a:p>
            <a:r>
              <a:rPr lang="de-DE" altLang="pt-BR" sz="2800" dirty="0" err="1"/>
              <a:t>Bolacha</a:t>
            </a:r>
            <a:r>
              <a:rPr lang="de-DE" altLang="pt-BR" sz="2800" dirty="0"/>
              <a:t>, Leite -&gt; </a:t>
            </a:r>
            <a:r>
              <a:rPr lang="de-DE" altLang="pt-BR" sz="2800" dirty="0" err="1"/>
              <a:t>Pão</a:t>
            </a:r>
            <a:r>
              <a:rPr lang="de-DE" altLang="pt-BR" sz="2800" dirty="0"/>
              <a:t>	1/1 = 100% * </a:t>
            </a:r>
            <a:r>
              <a:rPr lang="de-DE" altLang="pt-BR" sz="2800" b="1" dirty="0" err="1"/>
              <a:t>Regra</a:t>
            </a:r>
            <a:r>
              <a:rPr lang="de-DE" altLang="pt-BR" sz="2800" b="1" dirty="0"/>
              <a:t> forte</a:t>
            </a:r>
          </a:p>
        </p:txBody>
      </p:sp>
    </p:spTree>
    <p:extLst>
      <p:ext uri="{BB962C8B-B14F-4D97-AF65-F5344CB8AC3E}">
        <p14:creationId xmlns:p14="http://schemas.microsoft.com/office/powerpoint/2010/main" val="2937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6000" b="1" dirty="0">
              <a:solidFill>
                <a:srgbClr val="FF0000"/>
              </a:solidFill>
            </a:endParaRPr>
          </a:p>
          <a:p>
            <a:pPr algn="ctr"/>
            <a:endParaRPr lang="pt-BR" sz="6000" b="1">
              <a:solidFill>
                <a:srgbClr val="FF0000"/>
              </a:solidFill>
            </a:endParaRPr>
          </a:p>
          <a:p>
            <a:pPr algn="ctr"/>
            <a:r>
              <a:rPr lang="pt-BR" sz="6000" b="1">
                <a:solidFill>
                  <a:srgbClr val="FF0000"/>
                </a:solidFill>
              </a:rPr>
              <a:t>Práticas</a:t>
            </a:r>
            <a:endParaRPr lang="pt-BR" sz="6000" b="1" dirty="0">
              <a:solidFill>
                <a:srgbClr val="FF0000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6B94434-3020-F646-A27B-F56FBC1AD266}"/>
              </a:ext>
            </a:extLst>
          </p:cNvPr>
          <p:cNvGrpSpPr/>
          <p:nvPr/>
        </p:nvGrpSpPr>
        <p:grpSpPr>
          <a:xfrm>
            <a:off x="9258300" y="46317"/>
            <a:ext cx="197632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EA78F084-8D05-A04B-B39B-E245AC83AFB1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E39D1B9B-6F71-8047-8F93-4D6981A25DFD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CaixaDeTexto 5">
              <a:extLst>
                <a:ext uri="{FF2B5EF4-FFF2-40B4-BE49-F238E27FC236}">
                  <a16:creationId xmlns:a16="http://schemas.microsoft.com/office/drawing/2014/main" id="{7E1B1CC0-6E9E-F945-8533-E2AB34855E45}"/>
                </a:ext>
              </a:extLst>
            </p:cNvPr>
            <p:cNvSpPr txBox="1"/>
            <p:nvPr/>
          </p:nvSpPr>
          <p:spPr>
            <a:xfrm>
              <a:off x="214455" y="83835"/>
              <a:ext cx="1576007" cy="364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Ufa, chega de teoria</a:t>
              </a:r>
              <a:endParaRPr lang="pt-BR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6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Aplicações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pPr marL="561975" indent="-457200">
              <a:buClr>
                <a:srgbClr val="99CC66"/>
              </a:buClr>
              <a:buSzPct val="45000"/>
              <a:buFont typeface="Wingdings" charset="2"/>
              <a:buChar char="ü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de-DE" altLang="pt-BR" sz="2800" dirty="0" err="1">
                <a:solidFill>
                  <a:schemeClr val="tx1"/>
                </a:solidFill>
              </a:rPr>
              <a:t>Associação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produtos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em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processo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compra</a:t>
            </a:r>
            <a:r>
              <a:rPr lang="de-DE" altLang="pt-BR" sz="2800" dirty="0">
                <a:solidFill>
                  <a:schemeClr val="tx1"/>
                </a:solidFill>
              </a:rPr>
              <a:t>;</a:t>
            </a:r>
          </a:p>
          <a:p>
            <a:pPr marL="561975" indent="-457200">
              <a:buClr>
                <a:srgbClr val="99CC66"/>
              </a:buClr>
              <a:buSzPct val="45000"/>
              <a:buFont typeface="Wingdings" charset="2"/>
              <a:buChar char="ü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de-DE" altLang="pt-BR" sz="2800" dirty="0" err="1">
                <a:solidFill>
                  <a:schemeClr val="tx1"/>
                </a:solidFill>
              </a:rPr>
              <a:t>Elaboração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catálogo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produtos</a:t>
            </a:r>
            <a:r>
              <a:rPr lang="de-DE" altLang="pt-BR" sz="2800" dirty="0">
                <a:solidFill>
                  <a:schemeClr val="tx1"/>
                </a:solidFill>
              </a:rPr>
              <a:t>;</a:t>
            </a:r>
          </a:p>
          <a:p>
            <a:pPr marL="561975" indent="-457200">
              <a:buClr>
                <a:srgbClr val="99CC66"/>
              </a:buClr>
              <a:buSzPct val="45000"/>
              <a:buFont typeface="Wingdings" charset="2"/>
              <a:buChar char="ü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de-DE" altLang="pt-BR" sz="2800" dirty="0">
                <a:solidFill>
                  <a:schemeClr val="tx1"/>
                </a:solidFill>
              </a:rPr>
              <a:t>Layout de </a:t>
            </a:r>
            <a:r>
              <a:rPr lang="de-DE" altLang="pt-BR" sz="2800" dirty="0" err="1">
                <a:solidFill>
                  <a:schemeClr val="tx1"/>
                </a:solidFill>
              </a:rPr>
              <a:t>prateleiras</a:t>
            </a:r>
            <a:r>
              <a:rPr lang="de-DE" altLang="pt-BR" sz="2800" dirty="0">
                <a:solidFill>
                  <a:schemeClr val="tx1"/>
                </a:solidFill>
              </a:rPr>
              <a:t> (</a:t>
            </a:r>
            <a:r>
              <a:rPr lang="de-DE" altLang="pt-BR" sz="2800" dirty="0" err="1">
                <a:solidFill>
                  <a:schemeClr val="tx1"/>
                </a:solidFill>
              </a:rPr>
              <a:t>produtos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relacionados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tendem</a:t>
            </a:r>
            <a:r>
              <a:rPr lang="de-DE" altLang="pt-BR" sz="2800" dirty="0">
                <a:solidFill>
                  <a:schemeClr val="tx1"/>
                </a:solidFill>
              </a:rPr>
              <a:t> a </a:t>
            </a:r>
            <a:r>
              <a:rPr lang="de-DE" altLang="pt-BR" sz="2800" dirty="0" err="1">
                <a:solidFill>
                  <a:schemeClr val="tx1"/>
                </a:solidFill>
              </a:rPr>
              <a:t>ser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colocados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perto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nas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prateleiras</a:t>
            </a:r>
            <a:r>
              <a:rPr lang="de-DE" altLang="pt-BR" sz="2800" dirty="0">
                <a:solidFill>
                  <a:schemeClr val="tx1"/>
                </a:solidFill>
              </a:rPr>
              <a:t>);</a:t>
            </a:r>
          </a:p>
          <a:p>
            <a:pPr marL="561975" indent="-457200">
              <a:buClr>
                <a:srgbClr val="99CC66"/>
              </a:buClr>
              <a:buSzPct val="45000"/>
              <a:buFont typeface="Wingdings" charset="2"/>
              <a:buChar char="ü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de-DE" altLang="pt-BR" sz="2800" dirty="0" err="1">
                <a:solidFill>
                  <a:schemeClr val="tx1"/>
                </a:solidFill>
              </a:rPr>
              <a:t>Análise</a:t>
            </a:r>
            <a:r>
              <a:rPr lang="de-DE" altLang="pt-BR" sz="2800" dirty="0">
                <a:solidFill>
                  <a:schemeClr val="tx1"/>
                </a:solidFill>
              </a:rPr>
              <a:t> de Web Log (</a:t>
            </a:r>
            <a:r>
              <a:rPr lang="de-DE" altLang="pt-BR" sz="2800" dirty="0" err="1">
                <a:solidFill>
                  <a:schemeClr val="tx1"/>
                </a:solidFill>
              </a:rPr>
              <a:t>navegação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usuário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em</a:t>
            </a:r>
            <a:r>
              <a:rPr lang="de-DE" altLang="pt-BR" sz="2800" dirty="0">
                <a:solidFill>
                  <a:schemeClr val="tx1"/>
                </a:solidFill>
              </a:rPr>
              <a:t> um web </a:t>
            </a:r>
            <a:r>
              <a:rPr lang="de-DE" altLang="pt-BR" sz="2800" dirty="0" err="1">
                <a:solidFill>
                  <a:schemeClr val="tx1"/>
                </a:solidFill>
              </a:rPr>
              <a:t>site</a:t>
            </a:r>
            <a:r>
              <a:rPr lang="de-DE" altLang="pt-BR" sz="2800" dirty="0">
                <a:solidFill>
                  <a:schemeClr val="tx1"/>
                </a:solidFill>
              </a:rPr>
              <a:t>);</a:t>
            </a:r>
          </a:p>
          <a:p>
            <a:pPr marL="561975" indent="-457200">
              <a:buClr>
                <a:srgbClr val="99CC66"/>
              </a:buClr>
              <a:buSzPct val="45000"/>
              <a:buFont typeface="Wingdings" charset="2"/>
              <a:buChar char="ü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de-DE" altLang="pt-BR" sz="2800" dirty="0" err="1">
                <a:solidFill>
                  <a:schemeClr val="tx1"/>
                </a:solidFill>
              </a:rPr>
              <a:t>Sistemas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recomendação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produtos</a:t>
            </a:r>
            <a:r>
              <a:rPr lang="de-DE" altLang="pt-B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3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b="1" dirty="0">
                <a:solidFill>
                  <a:srgbClr val="FF0000"/>
                </a:solidFill>
              </a:rPr>
              <a:t>Algoritmo APRIORI</a:t>
            </a:r>
          </a:p>
          <a:p>
            <a:pPr marL="104775">
              <a:buClr>
                <a:srgbClr val="99CC66"/>
              </a:buClr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  <a:defRPr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104775">
              <a:buClr>
                <a:srgbClr val="99CC66"/>
              </a:buClr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  <a:defRPr/>
            </a:pPr>
            <a:r>
              <a:rPr lang="pt-BR" altLang="pt-BR" sz="2800" dirty="0">
                <a:solidFill>
                  <a:schemeClr val="tx1"/>
                </a:solidFill>
              </a:rPr>
              <a:t>T</a:t>
            </a:r>
            <a:r>
              <a:rPr lang="de-DE" altLang="pt-BR" sz="2800" dirty="0" err="1">
                <a:solidFill>
                  <a:schemeClr val="tx1"/>
                </a:solidFill>
              </a:rPr>
              <a:t>rabalha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por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meio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uma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busca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aprofundada</a:t>
            </a:r>
            <a:r>
              <a:rPr lang="de-DE" altLang="pt-BR" sz="2800" dirty="0">
                <a:solidFill>
                  <a:schemeClr val="tx1"/>
                </a:solidFill>
              </a:rPr>
              <a:t> nos </a:t>
            </a:r>
            <a:r>
              <a:rPr lang="de-DE" altLang="pt-BR" sz="2800" dirty="0" err="1">
                <a:solidFill>
                  <a:schemeClr val="tx1"/>
                </a:solidFill>
              </a:rPr>
              <a:t>dados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gerando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conjuntos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padrões</a:t>
            </a:r>
            <a:r>
              <a:rPr lang="de-DE" altLang="pt-BR" sz="2800" dirty="0">
                <a:solidFill>
                  <a:schemeClr val="tx1"/>
                </a:solidFill>
              </a:rPr>
              <a:t>, </a:t>
            </a:r>
            <a:r>
              <a:rPr lang="de-DE" altLang="pt-BR" sz="2800" dirty="0" err="1">
                <a:solidFill>
                  <a:schemeClr val="tx1"/>
                </a:solidFill>
              </a:rPr>
              <a:t>onde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mais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frequentes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são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mantidos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e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menos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são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eliminados</a:t>
            </a:r>
            <a:r>
              <a:rPr lang="de-DE" altLang="pt-BR" sz="2800" dirty="0">
                <a:solidFill>
                  <a:schemeClr val="tx1"/>
                </a:solidFill>
              </a:rPr>
              <a:t>;</a:t>
            </a:r>
          </a:p>
          <a:p>
            <a:pPr marL="109538"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  <a:defRPr/>
            </a:pPr>
            <a:endParaRPr lang="de-DE" altLang="pt-BR" sz="2800" dirty="0">
              <a:solidFill>
                <a:schemeClr val="tx1"/>
              </a:solidFill>
            </a:endParaRPr>
          </a:p>
          <a:p>
            <a:pPr marL="104775">
              <a:buClr>
                <a:srgbClr val="99CC66"/>
              </a:buClr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  <a:defRPr/>
            </a:pPr>
            <a:r>
              <a:rPr lang="de-DE" altLang="pt-BR" sz="2800" dirty="0" err="1">
                <a:solidFill>
                  <a:schemeClr val="tx1"/>
                </a:solidFill>
              </a:rPr>
              <a:t>É</a:t>
            </a:r>
            <a:r>
              <a:rPr lang="de-DE" altLang="pt-BR" sz="2800" dirty="0">
                <a:solidFill>
                  <a:schemeClr val="tx1"/>
                </a:solidFill>
              </a:rPr>
              <a:t> um dos </a:t>
            </a:r>
            <a:r>
              <a:rPr lang="de-DE" altLang="pt-BR" sz="2800" dirty="0" err="1">
                <a:solidFill>
                  <a:schemeClr val="tx1"/>
                </a:solidFill>
              </a:rPr>
              <a:t>mais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utilizados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em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mineração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dados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para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regras</a:t>
            </a:r>
            <a:r>
              <a:rPr lang="de-DE" altLang="pt-BR" sz="2800" dirty="0">
                <a:solidFill>
                  <a:schemeClr val="tx1"/>
                </a:solidFill>
              </a:rPr>
              <a:t> de </a:t>
            </a:r>
            <a:r>
              <a:rPr lang="de-DE" altLang="pt-BR" sz="2800" dirty="0" err="1">
                <a:solidFill>
                  <a:schemeClr val="tx1"/>
                </a:solidFill>
              </a:rPr>
              <a:t>associação</a:t>
            </a:r>
            <a:r>
              <a:rPr lang="de-DE" altLang="pt-BR" sz="2800" dirty="0">
                <a:solidFill>
                  <a:schemeClr val="tx1"/>
                </a:solidFill>
              </a:rPr>
              <a:t>.</a:t>
            </a:r>
          </a:p>
          <a:p>
            <a:pPr marL="104775">
              <a:buClr>
                <a:srgbClr val="99CC66"/>
              </a:buClr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  <a:defRPr/>
            </a:pPr>
            <a:endParaRPr lang="de-DE" altLang="pt-BR" sz="2800" dirty="0">
              <a:solidFill>
                <a:schemeClr val="tx1"/>
              </a:solidFill>
            </a:endParaRPr>
          </a:p>
          <a:p>
            <a:pPr marL="104775">
              <a:buClr>
                <a:srgbClr val="99CC66"/>
              </a:buClr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  <a:defRPr/>
            </a:pPr>
            <a:r>
              <a:rPr lang="de-DE" altLang="pt-BR" sz="2800" dirty="0" err="1">
                <a:solidFill>
                  <a:schemeClr val="tx1"/>
                </a:solidFill>
              </a:rPr>
              <a:t>É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uma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tarefa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descritiva</a:t>
            </a:r>
            <a:r>
              <a:rPr lang="de-DE" altLang="pt-BR" sz="2800" dirty="0">
                <a:solidFill>
                  <a:schemeClr val="tx1"/>
                </a:solidFill>
              </a:rPr>
              <a:t> (</a:t>
            </a:r>
            <a:r>
              <a:rPr lang="de-DE" altLang="pt-BR" sz="2800" dirty="0" err="1">
                <a:solidFill>
                  <a:schemeClr val="tx1"/>
                </a:solidFill>
              </a:rPr>
              <a:t>Aprendizado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Não</a:t>
            </a:r>
            <a:r>
              <a:rPr lang="de-DE" altLang="pt-BR" sz="2800" dirty="0">
                <a:solidFill>
                  <a:schemeClr val="tx1"/>
                </a:solidFill>
              </a:rPr>
              <a:t> </a:t>
            </a:r>
            <a:r>
              <a:rPr lang="de-DE" altLang="pt-BR" sz="2800" dirty="0" err="1">
                <a:solidFill>
                  <a:schemeClr val="tx1"/>
                </a:solidFill>
              </a:rPr>
              <a:t>Supervisionado</a:t>
            </a:r>
            <a:r>
              <a:rPr lang="de-DE" altLang="pt-BR" sz="2800" dirty="0">
                <a:solidFill>
                  <a:schemeClr val="tx1"/>
                </a:solidFill>
              </a:rPr>
              <a:t>)</a:t>
            </a:r>
          </a:p>
          <a:p>
            <a:pPr marL="104775">
              <a:buClr>
                <a:srgbClr val="99CC66"/>
              </a:buClr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  <a:defRPr/>
            </a:pPr>
            <a:endParaRPr lang="de-DE" altLang="pt-BR" sz="2800" dirty="0">
              <a:solidFill>
                <a:schemeClr val="tx1"/>
              </a:solidFill>
            </a:endParaRPr>
          </a:p>
          <a:p>
            <a:endParaRPr lang="de-DE" alt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Princípio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O objetivo do </a:t>
            </a:r>
            <a:r>
              <a:rPr lang="pt-BR" sz="2800" dirty="0" err="1">
                <a:solidFill>
                  <a:schemeClr val="tx1"/>
                </a:solidFill>
              </a:rPr>
              <a:t>algortimo</a:t>
            </a:r>
            <a:r>
              <a:rPr lang="pt-BR" sz="2800" dirty="0">
                <a:solidFill>
                  <a:schemeClr val="tx1"/>
                </a:solidFill>
              </a:rPr>
              <a:t> de associação é encontrar, num elemento, atributos que implicam na presença de outros atributos, ou seja, encontrar relacionamentos ou padrões frequentes entre os atributos.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Por exemplo, quem compra o Produto </a:t>
            </a:r>
            <a:r>
              <a:rPr lang="pt-BR" sz="2800" dirty="0" err="1">
                <a:solidFill>
                  <a:schemeClr val="tx1"/>
                </a:solidFill>
              </a:rPr>
              <a:t>X</a:t>
            </a:r>
            <a:r>
              <a:rPr lang="pt-BR" sz="2800" dirty="0">
                <a:solidFill>
                  <a:schemeClr val="tx1"/>
                </a:solidFill>
              </a:rPr>
              <a:t>, também compra os Produtos </a:t>
            </a:r>
            <a:r>
              <a:rPr lang="pt-BR" sz="2800" dirty="0" err="1">
                <a:solidFill>
                  <a:schemeClr val="tx1"/>
                </a:solidFill>
              </a:rPr>
              <a:t>Y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dirty="0" err="1">
                <a:solidFill>
                  <a:schemeClr val="tx1"/>
                </a:solidFill>
              </a:rPr>
              <a:t>Z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8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Um exemplo típico é um Supermercado onde as vendas são armazenadas.</a:t>
            </a:r>
          </a:p>
          <a:p>
            <a:endParaRPr lang="pt-BR" sz="2800" dirty="0"/>
          </a:p>
          <a:p>
            <a:r>
              <a:rPr lang="pt-BR" sz="2800" dirty="0"/>
              <a:t>Uma regra de associação para este exemplo poderia ser </a:t>
            </a:r>
          </a:p>
          <a:p>
            <a:endParaRPr lang="pt-BR" sz="2800" dirty="0"/>
          </a:p>
          <a:p>
            <a:r>
              <a:rPr lang="pt-BR" sz="2800" dirty="0">
                <a:solidFill>
                  <a:srgbClr val="FF0000"/>
                </a:solidFill>
              </a:rPr>
              <a:t>{leite, pão} → {manteiga}</a:t>
            </a:r>
          </a:p>
          <a:p>
            <a:endParaRPr lang="pt-BR" sz="2800" dirty="0"/>
          </a:p>
          <a:p>
            <a:r>
              <a:rPr lang="pt-BR" sz="2800" dirty="0"/>
              <a:t>que indica que se o cliente compra leite e pão, com um determinado grau de certeza, ele também compra manteiga</a:t>
            </a:r>
          </a:p>
        </p:txBody>
      </p:sp>
    </p:spTree>
    <p:extLst>
      <p:ext uri="{BB962C8B-B14F-4D97-AF65-F5344CB8AC3E}">
        <p14:creationId xmlns:p14="http://schemas.microsoft.com/office/powerpoint/2010/main" val="15249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Exemplo: Considere esta Lista de Compras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89633"/>
              </p:ext>
            </p:extLst>
          </p:nvPr>
        </p:nvGraphicFramePr>
        <p:xfrm>
          <a:off x="605883" y="2467079"/>
          <a:ext cx="2572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Lista de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</a:t>
                      </a:r>
                      <a:r>
                        <a:rPr lang="pt-BR" baseline="0" dirty="0"/>
                        <a:t> Pão, Bolacha, Suco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Ovos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Bolacha, Café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Exemplo: Considere esta Lista de Compras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>
                <a:solidFill>
                  <a:srgbClr val="FF0000"/>
                </a:solidFill>
              </a:rPr>
              <a:t>PASSO 1: </a:t>
            </a:r>
            <a:r>
              <a:rPr lang="pt-BR" sz="2800" dirty="0"/>
              <a:t>Para cada item da Lista, calcula-se o </a:t>
            </a:r>
          </a:p>
          <a:p>
            <a:r>
              <a:rPr lang="pt-BR" sz="2800" dirty="0"/>
              <a:t>Suporte (ou Frequência) que ele aparece </a:t>
            </a:r>
          </a:p>
          <a:p>
            <a:r>
              <a:rPr lang="pt-BR" sz="2800" dirty="0"/>
              <a:t>na lista toda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58973"/>
              </p:ext>
            </p:extLst>
          </p:nvPr>
        </p:nvGraphicFramePr>
        <p:xfrm>
          <a:off x="695093" y="1946113"/>
          <a:ext cx="2572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Lista de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</a:t>
                      </a:r>
                      <a:r>
                        <a:rPr lang="pt-BR" baseline="0" dirty="0"/>
                        <a:t> Pão, Bolacha, Suco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Ovos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Bolacha, Café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74643"/>
              </p:ext>
            </p:extLst>
          </p:nvPr>
        </p:nvGraphicFramePr>
        <p:xfrm>
          <a:off x="7390366" y="3492031"/>
          <a:ext cx="22459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3/4 = 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2/4 =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2/4 =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2/4 =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Suporte:</a:t>
            </a:r>
          </a:p>
          <a:p>
            <a:r>
              <a:rPr lang="pt-BR" sz="2800" dirty="0"/>
              <a:t>É um parâmetro que tem por objetivo, excluir da lista de itens, aqueles que pouco aparecem nas listas e possam gerar regras não representativas.</a:t>
            </a:r>
          </a:p>
          <a:p>
            <a:endParaRPr lang="pt-BR" sz="2800" dirty="0"/>
          </a:p>
          <a:p>
            <a:r>
              <a:rPr lang="pt-BR" sz="2800" dirty="0">
                <a:solidFill>
                  <a:srgbClr val="FF0000"/>
                </a:solidFill>
              </a:rPr>
              <a:t>PASSO 2:</a:t>
            </a:r>
            <a:r>
              <a:rPr lang="pt-BR" sz="2800" dirty="0"/>
              <a:t> Considerando Suporte Mínimo de 50% (normal para os experimentos de Regras de Associação), ficariam na lista somente os itens: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41044"/>
              </p:ext>
            </p:extLst>
          </p:nvPr>
        </p:nvGraphicFramePr>
        <p:xfrm>
          <a:off x="699301" y="4418988"/>
          <a:ext cx="22459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3/4 = 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2/4 =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2/4 =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2/4 =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979003" y="4722696"/>
            <a:ext cx="265113" cy="287338"/>
          </a:xfrm>
          <a:prstGeom prst="upArrow">
            <a:avLst>
              <a:gd name="adj1" fmla="val 50000"/>
              <a:gd name="adj2" fmla="val 27096"/>
            </a:avLst>
          </a:prstGeom>
          <a:solidFill>
            <a:srgbClr val="2BD27E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975289" y="5109269"/>
            <a:ext cx="265113" cy="287338"/>
          </a:xfrm>
          <a:prstGeom prst="upArrow">
            <a:avLst>
              <a:gd name="adj1" fmla="val 50000"/>
              <a:gd name="adj2" fmla="val 27096"/>
            </a:avLst>
          </a:prstGeom>
          <a:solidFill>
            <a:srgbClr val="2BD27E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975289" y="5547614"/>
            <a:ext cx="265113" cy="287338"/>
          </a:xfrm>
          <a:prstGeom prst="upArrow">
            <a:avLst>
              <a:gd name="adj1" fmla="val 50000"/>
              <a:gd name="adj2" fmla="val 27096"/>
            </a:avLst>
          </a:prstGeom>
          <a:solidFill>
            <a:srgbClr val="2BD27E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71575" y="5934187"/>
            <a:ext cx="265113" cy="287338"/>
          </a:xfrm>
          <a:prstGeom prst="upArrow">
            <a:avLst>
              <a:gd name="adj1" fmla="val 50000"/>
              <a:gd name="adj2" fmla="val 27096"/>
            </a:avLst>
          </a:prstGeom>
          <a:solidFill>
            <a:srgbClr val="2BD27E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979003" y="6282588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2979003" y="6604715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57612"/>
              </p:ext>
            </p:extLst>
          </p:nvPr>
        </p:nvGraphicFramePr>
        <p:xfrm>
          <a:off x="4396439" y="4418988"/>
          <a:ext cx="2061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Suporte</a:t>
                      </a:r>
                      <a:r>
                        <a:rPr lang="pt-BR" baseline="0" dirty="0"/>
                        <a:t> Mínimo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936273" y="4033646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Itens Candidatos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077306" y="4007864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Itens Frequentes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37801"/>
              </p:ext>
            </p:extLst>
          </p:nvPr>
        </p:nvGraphicFramePr>
        <p:xfrm>
          <a:off x="7485056" y="4541794"/>
          <a:ext cx="9686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5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97592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883" y="1258295"/>
            <a:ext cx="11236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PASSO 3:</a:t>
            </a:r>
            <a:r>
              <a:rPr lang="pt-BR" sz="2800" dirty="0"/>
              <a:t> Formar grupos de 2 elementos pela combinação dos itens frequentes (candidatos) e considerar Suporte Mínimo de 50% para cada grupo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53226"/>
              </p:ext>
            </p:extLst>
          </p:nvPr>
        </p:nvGraphicFramePr>
        <p:xfrm>
          <a:off x="4570330" y="3089549"/>
          <a:ext cx="28072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Combinação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Pão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Bolacha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2/4 =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2/4 =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Suco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Bolacha, Suco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 =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518450" y="4243820"/>
            <a:ext cx="265113" cy="287338"/>
          </a:xfrm>
          <a:prstGeom prst="upArrow">
            <a:avLst>
              <a:gd name="adj1" fmla="val 50000"/>
              <a:gd name="adj2" fmla="val 27096"/>
            </a:avLst>
          </a:prstGeom>
          <a:solidFill>
            <a:srgbClr val="2BD27E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7518450" y="3530566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87212"/>
              </p:ext>
            </p:extLst>
          </p:nvPr>
        </p:nvGraphicFramePr>
        <p:xfrm>
          <a:off x="7932844" y="3083460"/>
          <a:ext cx="132969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Suporte</a:t>
                      </a:r>
                      <a:r>
                        <a:rPr lang="pt-BR" baseline="0" dirty="0"/>
                        <a:t> </a:t>
                      </a:r>
                    </a:p>
                    <a:p>
                      <a:pPr algn="ctr"/>
                      <a:r>
                        <a:rPr lang="pt-BR" baseline="0" dirty="0"/>
                        <a:t>Mínimo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693565" y="2655754"/>
            <a:ext cx="259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Combinações Candidatas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40848" y="2594625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Itens Frequentes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14598"/>
              </p:ext>
            </p:extLst>
          </p:nvPr>
        </p:nvGraphicFramePr>
        <p:xfrm>
          <a:off x="495709" y="3099687"/>
          <a:ext cx="9686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Bolacha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46115"/>
              </p:ext>
            </p:extLst>
          </p:nvPr>
        </p:nvGraphicFramePr>
        <p:xfrm>
          <a:off x="1707193" y="3089549"/>
          <a:ext cx="2572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Listas de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</a:t>
                      </a:r>
                      <a:r>
                        <a:rPr lang="pt-BR" baseline="0" dirty="0"/>
                        <a:t> Pão, Bolacha, Suco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Ovos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Bolacha, Café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1925043" y="2618291"/>
            <a:ext cx="194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Listas </a:t>
            </a:r>
            <a:r>
              <a:rPr lang="pt-BR" b="1"/>
              <a:t>de Compras</a:t>
            </a:r>
            <a:endParaRPr lang="pt-BR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9507485" y="2406419"/>
            <a:ext cx="205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Combinações</a:t>
            </a:r>
          </a:p>
          <a:p>
            <a:pPr algn="ctr"/>
            <a:r>
              <a:rPr lang="pt-BR" b="1" dirty="0"/>
              <a:t>Frequentes</a:t>
            </a: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08693"/>
              </p:ext>
            </p:extLst>
          </p:nvPr>
        </p:nvGraphicFramePr>
        <p:xfrm>
          <a:off x="9718545" y="3025086"/>
          <a:ext cx="15299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Combinação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Leite, Suco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Pão, Bolacha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512020" y="4598684"/>
            <a:ext cx="265113" cy="287338"/>
          </a:xfrm>
          <a:prstGeom prst="upArrow">
            <a:avLst>
              <a:gd name="adj1" fmla="val 50000"/>
              <a:gd name="adj2" fmla="val 27096"/>
            </a:avLst>
          </a:prstGeom>
          <a:solidFill>
            <a:srgbClr val="2BD27E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7526883" y="3845010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7499106" y="4964608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7512019" y="5306842"/>
            <a:ext cx="265113" cy="287337"/>
          </a:xfrm>
          <a:prstGeom prst="downArrow">
            <a:avLst>
              <a:gd name="adj1" fmla="val 50000"/>
              <a:gd name="adj2" fmla="val 27096"/>
            </a:avLst>
          </a:prstGeom>
          <a:solidFill>
            <a:srgbClr val="FF0000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37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228A0-3FCB-402F-9402-38139EC8A0DC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35472</TotalTime>
  <Words>1350</Words>
  <Application>Microsoft Macintosh PowerPoint</Application>
  <PresentationFormat>Widescreen</PresentationFormat>
  <Paragraphs>300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638</cp:revision>
  <dcterms:created xsi:type="dcterms:W3CDTF">2016-10-08T20:49:45Z</dcterms:created>
  <dcterms:modified xsi:type="dcterms:W3CDTF">2022-09-17T13:17:38Z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