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94" r:id="rId12"/>
    <p:sldId id="271" r:id="rId13"/>
    <p:sldId id="295" r:id="rId14"/>
    <p:sldId id="296" r:id="rId15"/>
    <p:sldId id="273" r:id="rId16"/>
    <p:sldId id="274" r:id="rId17"/>
    <p:sldId id="275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8" r:id="rId26"/>
    <p:sldId id="299" r:id="rId27"/>
    <p:sldId id="286" r:id="rId28"/>
    <p:sldId id="297" r:id="rId29"/>
    <p:sldId id="29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mfortaa" panose="020B0604020202020204" charset="0"/>
      <p:regular r:id="rId44"/>
      <p:bold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Nunito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h4TZQAiP3Nec2ewSmi0trjius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7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63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3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24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6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728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1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35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9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01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bb34fbb11_3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bb34fbb11_3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bb34fbb11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bb34fbb11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bb34fbb11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bb34fbb11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bb34fbb1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bb34fbb1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bb34fbb11_3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bb34fbb11_3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bb34fbb11_2_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fbb34fbb11_2_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fbb34fbb11_2_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gfbb34fbb11_2_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gfbb34fbb11_2_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fbb34fbb11_2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fbb34fbb11_2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fbb34fbb11_2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gfbb34fbb11_2_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fbb34fbb11_2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fbb34fbb11_2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fbb34fbb11_2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fbb34fbb11_2_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fbb34fbb11_2_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fbb34fbb11_2_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fbb34fbb11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fbb34fbb11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fbb34fbb11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gfbb34fbb11_2_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gfbb34fbb11_2_4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fbb34fbb11_2_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b34fbb11_2_10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fbb34fbb11_2_104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fbb34fbb11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fbb34fbb11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fbb34fbb11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gfbb34fbb11_2_10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fbb34fbb11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fbb34fbb11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fbb34fbb11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gfbb34fbb11_2_104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fbb34fbb11_2_104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fbb34fbb11_2_10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b34fbb11_2_1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b34fbb11_2_3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gfbb34fbb11_2_32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fbb34fbb11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fbb34fbb11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fbb34fbb11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gfbb34fbb11_2_3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fbb34fbb11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fbb34fbb11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fbb34fbb11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gfbb34fbb11_2_32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fbb34fbb11_2_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bb34fbb11_2_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fbb34fbb11_2_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bb34fbb11_2_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fbb34fbb11_2_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gfbb34fbb11_2_4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fbb34fbb11_2_4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b34fbb11_2_5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bb34fbb11_2_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fbb34fbb11_2_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fbb34fbb11_2_5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gfbb34fbb11_2_5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fbb34fbb11_2_5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fbb34fbb11_2_5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b34fbb11_2_5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fbb34fbb11_2_5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fbb34fbb11_2_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fbb34fbb11_2_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gfbb34fbb11_2_5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b34fbb11_2_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bb34fbb11_2_6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bb34fbb11_2_6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fbb34fbb11_2_6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gfbb34fbb11_2_6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gfbb34fbb11_2_6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b34fbb11_2_7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bb34fbb11_2_7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gfbb34fbb11_2_7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fbb34fbb11_2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fbb34fbb11_2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fbb34fbb11_2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gfbb34fbb11_2_7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gfbb34fbb11_2_7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fbb34fbb11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fbb34fbb11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fbb34fbb11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gfbb34fbb11_2_72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fbb34fbb11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fbb34fbb11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fbb34fbb11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fbb34fbb11_2_72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gfbb34fbb11_2_7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b34fbb11_2_9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fbb34fbb11_2_9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fbb34fbb11_2_9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fbb34fbb11_2_9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gfbb34fbb11_2_9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fbb34fbb11_2_90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fbb34fbb11_2_9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bb34fbb11_2_9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fbb34fbb11_2_9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bb34fbb11_2_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fbb34fbb11_2_98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fbb34fbb11_2_9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bb34fbb11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gfbb34fbb11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fbb34fbb11_2_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1988550" y="1959100"/>
            <a:ext cx="5166900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Đề tài</a:t>
            </a:r>
            <a:endParaRPr sz="26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QUẢN LÝ </a:t>
            </a:r>
            <a:r>
              <a:rPr lang="en" sz="2600" b="1" dirty="0">
                <a:solidFill>
                  <a:srgbClr val="CC4125"/>
                </a:solidFill>
              </a:rPr>
              <a:t>BÃI XE</a:t>
            </a:r>
            <a:endParaRPr sz="26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4299150" y="3004300"/>
            <a:ext cx="44448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i="0" u="none" strike="noStrike" cap="none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Môn học:</a:t>
            </a:r>
            <a:r>
              <a:rPr lang="en" sz="2300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300" i="0" u="none" strike="noStrike" cap="none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Hệ quản trị CSDL</a:t>
            </a:r>
            <a:endParaRPr sz="2300" i="0" u="none" strike="noStrike" cap="none" dirty="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i="0" u="none" strike="noStrike" cap="none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GVHD: TS. Nguyễn Thành Sơn</a:t>
            </a:r>
            <a:endParaRPr sz="2300" i="0" u="none" strike="noStrike" cap="none" dirty="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i="0" u="none" strike="noStrike" cap="none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Nhóm thực hiện: Nhóm </a:t>
            </a:r>
            <a:r>
              <a:rPr lang="en" sz="2300" dirty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 i="0" u="none" strike="noStrike" cap="none" dirty="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1750" y="233800"/>
            <a:ext cx="1512200" cy="14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2372750" y="357850"/>
            <a:ext cx="5031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ĐẠI HỌC SƯ PHẠM KĨ THUẬT TP.HCM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3391650" y="1357400"/>
            <a:ext cx="2360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94949"/>
                </a:solidFill>
              </a:rPr>
              <a:t>Báo Cáo Cuối Kì</a:t>
            </a:r>
            <a:endParaRPr sz="2000" b="1"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572675" y="288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dirty="0"/>
              <a:t>Trigger</a:t>
            </a:r>
            <a:endParaRPr dirty="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311700" y="996550"/>
            <a:ext cx="8520600" cy="382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solidFill>
                  <a:schemeClr val="bg2"/>
                </a:solidFill>
              </a:rPr>
              <a:t>Trigger thêm xe</a:t>
            </a:r>
            <a:r>
              <a:rPr lang="en" sz="1800" b="1" dirty="0">
                <a:solidFill>
                  <a:srgbClr val="494949"/>
                </a:solidFill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trg_GiuXe</a:t>
            </a:r>
            <a:r>
              <a:rPr lang="en" sz="1800" b="1" dirty="0">
                <a:solidFill>
                  <a:srgbClr val="494949"/>
                </a:solidFill>
              </a:rPr>
              <a:t>)</a:t>
            </a:r>
            <a:endParaRPr sz="1800" b="1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Trigger hoạt động khi cho xe vào bãi trong bảng KhuVuc</a:t>
            </a:r>
            <a:endParaRPr sz="1800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          </a:t>
            </a:r>
            <a:endParaRPr sz="1800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			</a:t>
            </a:r>
            <a:endParaRPr sz="1800" dirty="0">
              <a:solidFill>
                <a:srgbClr val="494949"/>
              </a:solidFill>
            </a:endParaRPr>
          </a:p>
        </p:txBody>
      </p:sp>
      <p:cxnSp>
        <p:nvCxnSpPr>
          <p:cNvPr id="211" name="Google Shape;211;p12"/>
          <p:cNvCxnSpPr/>
          <p:nvPr/>
        </p:nvCxnSpPr>
        <p:spPr>
          <a:xfrm>
            <a:off x="5641041" y="3851956"/>
            <a:ext cx="390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12"/>
          <p:cNvCxnSpPr/>
          <p:nvPr/>
        </p:nvCxnSpPr>
        <p:spPr>
          <a:xfrm flipH="1">
            <a:off x="7188775" y="2999875"/>
            <a:ext cx="2100" cy="37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9B942C-C07C-65A2-304F-C432F9A2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32" y="1951150"/>
            <a:ext cx="1838582" cy="962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6C33F-D9C3-928E-A2C7-7D49CA24D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5" y="2230364"/>
            <a:ext cx="4959480" cy="68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1869-79ED-C558-E18C-817D8E9D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75" y="3409844"/>
            <a:ext cx="4955281" cy="83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E57FE-B5D9-909B-59F1-A1DCA05EB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774" y="3465341"/>
            <a:ext cx="1448002" cy="933580"/>
          </a:xfrm>
          <a:prstGeom prst="rect">
            <a:avLst/>
          </a:prstGeom>
        </p:spPr>
      </p:pic>
      <p:sp>
        <p:nvSpPr>
          <p:cNvPr id="10" name="Google Shape;194;p9">
            <a:extLst>
              <a:ext uri="{FF2B5EF4-FFF2-40B4-BE49-F238E27FC236}">
                <a16:creationId xmlns:a16="http://schemas.microsoft.com/office/drawing/2014/main" id="{A6AFCE08-88F2-85B5-4758-35F7870DCF11}"/>
              </a:ext>
            </a:extLst>
          </p:cNvPr>
          <p:cNvSpPr txBox="1">
            <a:spLocks/>
          </p:cNvSpPr>
          <p:nvPr/>
        </p:nvSpPr>
        <p:spPr>
          <a:xfrm>
            <a:off x="6327249" y="1599164"/>
            <a:ext cx="1532147" cy="3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950" indent="0" algn="ctr">
              <a:buSzPts val="1900"/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KhuVuc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ban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lang="vi-VN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4;p9">
            <a:extLst>
              <a:ext uri="{FF2B5EF4-FFF2-40B4-BE49-F238E27FC236}">
                <a16:creationId xmlns:a16="http://schemas.microsoft.com/office/drawing/2014/main" id="{EFECC0F8-18DA-7375-F1AA-677827C00C90}"/>
              </a:ext>
            </a:extLst>
          </p:cNvPr>
          <p:cNvSpPr txBox="1">
            <a:spLocks/>
          </p:cNvSpPr>
          <p:nvPr/>
        </p:nvSpPr>
        <p:spPr>
          <a:xfrm>
            <a:off x="1907241" y="1864584"/>
            <a:ext cx="1532147" cy="3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950" indent="0" algn="ctr">
              <a:buSzPts val="1900"/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GiuXe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ban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lang="vi-VN"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212;p12">
            <a:extLst>
              <a:ext uri="{FF2B5EF4-FFF2-40B4-BE49-F238E27FC236}">
                <a16:creationId xmlns:a16="http://schemas.microsoft.com/office/drawing/2014/main" id="{C5F63145-2F98-CC6C-D47A-E29FF9264CEB}"/>
              </a:ext>
            </a:extLst>
          </p:cNvPr>
          <p:cNvCxnSpPr/>
          <p:nvPr/>
        </p:nvCxnSpPr>
        <p:spPr>
          <a:xfrm flipH="1">
            <a:off x="2547299" y="2964391"/>
            <a:ext cx="2100" cy="37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94;p9">
            <a:extLst>
              <a:ext uri="{FF2B5EF4-FFF2-40B4-BE49-F238E27FC236}">
                <a16:creationId xmlns:a16="http://schemas.microsoft.com/office/drawing/2014/main" id="{4A81B419-AC98-ECDB-ACF7-80D79964F549}"/>
              </a:ext>
            </a:extLst>
          </p:cNvPr>
          <p:cNvSpPr txBox="1">
            <a:spLocks/>
          </p:cNvSpPr>
          <p:nvPr/>
        </p:nvSpPr>
        <p:spPr>
          <a:xfrm>
            <a:off x="1626034" y="4231652"/>
            <a:ext cx="1842530" cy="3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950" indent="0" algn="ctr">
              <a:buSzPts val="1900"/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GiuXe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thêm</a:t>
            </a:r>
            <a:endParaRPr lang="vi-VN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94;p9">
            <a:extLst>
              <a:ext uri="{FF2B5EF4-FFF2-40B4-BE49-F238E27FC236}">
                <a16:creationId xmlns:a16="http://schemas.microsoft.com/office/drawing/2014/main" id="{9104E261-7076-1B07-6AE3-D897A20BE4F7}"/>
              </a:ext>
            </a:extLst>
          </p:cNvPr>
          <p:cNvSpPr txBox="1">
            <a:spLocks/>
          </p:cNvSpPr>
          <p:nvPr/>
        </p:nvSpPr>
        <p:spPr>
          <a:xfrm>
            <a:off x="6167548" y="4344822"/>
            <a:ext cx="1784111" cy="35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950" indent="0" algn="ctr">
              <a:buSzPts val="1900"/>
              <a:buNone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Bảng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KhuVuc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thêm</a:t>
            </a:r>
            <a:endParaRPr lang="vi-VN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572675" y="288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dirty="0"/>
              <a:t>Trigger</a:t>
            </a:r>
            <a:endParaRPr dirty="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311700" y="996550"/>
            <a:ext cx="8520600" cy="382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solidFill>
                  <a:schemeClr val="bg2"/>
                </a:solidFill>
              </a:rPr>
              <a:t>Trigger phân quyền</a:t>
            </a:r>
            <a:r>
              <a:rPr lang="en" sz="1800" b="1" dirty="0">
                <a:solidFill>
                  <a:srgbClr val="494949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trg_PhanQuyen</a:t>
            </a:r>
            <a:r>
              <a:rPr lang="en" sz="1800" b="1" dirty="0">
                <a:solidFill>
                  <a:srgbClr val="494949"/>
                </a:solidFill>
              </a:rPr>
              <a:t>)</a:t>
            </a:r>
            <a:endParaRPr sz="1800" b="1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Trigger hoạt động khi thêm tài khoản</a:t>
            </a:r>
            <a:endParaRPr sz="1800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          </a:t>
            </a:r>
            <a:endParaRPr sz="1800" dirty="0">
              <a:solidFill>
                <a:srgbClr val="49494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rgbClr val="494949"/>
                </a:solidFill>
              </a:rPr>
              <a:t>			</a:t>
            </a:r>
            <a:endParaRPr sz="1800" dirty="0">
              <a:solidFill>
                <a:srgbClr val="49494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958FA-3BBE-94E6-FDF4-38C73BFB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6" y="2132686"/>
            <a:ext cx="3709196" cy="2195800"/>
          </a:xfrm>
          <a:prstGeom prst="rect">
            <a:avLst/>
          </a:prstGeom>
        </p:spPr>
      </p:pic>
      <p:cxnSp>
        <p:nvCxnSpPr>
          <p:cNvPr id="6" name="Google Shape;211;p12">
            <a:extLst>
              <a:ext uri="{FF2B5EF4-FFF2-40B4-BE49-F238E27FC236}">
                <a16:creationId xmlns:a16="http://schemas.microsoft.com/office/drawing/2014/main" id="{C2450120-4DA6-D4AB-F9C0-60D91DE23D28}"/>
              </a:ext>
            </a:extLst>
          </p:cNvPr>
          <p:cNvCxnSpPr>
            <a:cxnSpLocks/>
          </p:cNvCxnSpPr>
          <p:nvPr/>
        </p:nvCxnSpPr>
        <p:spPr>
          <a:xfrm>
            <a:off x="4105655" y="3926541"/>
            <a:ext cx="1287552" cy="29506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BA80864-0706-F452-197E-7F72B924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654" y="4074163"/>
            <a:ext cx="3048671" cy="309578"/>
          </a:xfrm>
          <a:prstGeom prst="rect">
            <a:avLst/>
          </a:prstGeom>
        </p:spPr>
      </p:pic>
      <p:cxnSp>
        <p:nvCxnSpPr>
          <p:cNvPr id="16" name="Google Shape;212;p12">
            <a:extLst>
              <a:ext uri="{FF2B5EF4-FFF2-40B4-BE49-F238E27FC236}">
                <a16:creationId xmlns:a16="http://schemas.microsoft.com/office/drawing/2014/main" id="{7EB43911-DF13-EE0A-B965-A49912C8DAF8}"/>
              </a:ext>
            </a:extLst>
          </p:cNvPr>
          <p:cNvCxnSpPr>
            <a:cxnSpLocks/>
          </p:cNvCxnSpPr>
          <p:nvPr/>
        </p:nvCxnSpPr>
        <p:spPr>
          <a:xfrm flipH="1" flipV="1">
            <a:off x="5197757" y="3455894"/>
            <a:ext cx="428918" cy="57120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6EE7BDB-49B5-599A-3A4C-87AA6CD1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746" y="1195034"/>
            <a:ext cx="2662481" cy="2440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EBD41E-E7FD-0A3E-230D-72F9E79B8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937" y="1840727"/>
            <a:ext cx="2474848" cy="1544500"/>
          </a:xfrm>
          <a:prstGeom prst="rect">
            <a:avLst/>
          </a:prstGeom>
        </p:spPr>
      </p:pic>
      <p:cxnSp>
        <p:nvCxnSpPr>
          <p:cNvPr id="25" name="Google Shape;211;p12">
            <a:extLst>
              <a:ext uri="{FF2B5EF4-FFF2-40B4-BE49-F238E27FC236}">
                <a16:creationId xmlns:a16="http://schemas.microsoft.com/office/drawing/2014/main" id="{859730BC-CE19-C849-C7D6-BD13AC4E4AEE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093361" y="1525743"/>
            <a:ext cx="1012385" cy="3149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856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236675" y="20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 b="1">
              <a:solidFill>
                <a:srgbClr val="49494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548850" y="920105"/>
            <a:ext cx="8520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Consolas"/>
              <a:buChar char="+"/>
            </a:pPr>
            <a:r>
              <a:rPr lang="en" sz="2200" b="1" dirty="0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View Trang chủ gồm: MaGX, NgayGiu, BienSoXe, LoaiXe, TinhTrang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7F2F3-DB35-9D13-4BF9-BC78364D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72" y="2978388"/>
            <a:ext cx="5714006" cy="1570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B8D48-D3A5-F4CF-3668-FEC959A38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72" y="1703705"/>
            <a:ext cx="4893735" cy="121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vi-VN" altLang="en-GB"/>
              <a:t>Views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423475" y="115549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76200" lvl="0" indent="0">
              <a:buSzPct val="100000"/>
              <a:buNone/>
            </a:pPr>
            <a:r>
              <a:rPr lang="vi-VN" altLang="en-US" sz="2400" dirty="0" err="1">
                <a:solidFill>
                  <a:srgbClr val="000000"/>
                </a:solidFill>
              </a:rPr>
              <a:t>View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vi-VN" sz="2400" dirty="0" err="1">
                <a:solidFill>
                  <a:srgbClr val="000000"/>
                </a:solidFill>
              </a:rPr>
              <a:t>Bảng</a:t>
            </a:r>
            <a:r>
              <a:rPr lang="vi-VN" sz="2400" dirty="0">
                <a:solidFill>
                  <a:srgbClr val="000000"/>
                </a:solidFill>
              </a:rPr>
              <a:t> </a:t>
            </a:r>
            <a:r>
              <a:rPr lang="vi-VN" sz="2400" dirty="0" err="1">
                <a:solidFill>
                  <a:srgbClr val="000000"/>
                </a:solidFill>
              </a:rPr>
              <a:t>Giá trong Datagridview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90" y="234315"/>
            <a:ext cx="4370705" cy="1861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" y="2314575"/>
            <a:ext cx="53340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29266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vi-VN" altLang="en-GB"/>
              <a:t>Views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669925" y="956945"/>
            <a:ext cx="2158365" cy="74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" lvl="0" indent="0">
              <a:buSzPct val="100000"/>
              <a:buNone/>
            </a:pPr>
            <a:r>
              <a:rPr lang="vi-VN" altLang="en-US" sz="6000" dirty="0" err="1">
                <a:solidFill>
                  <a:srgbClr val="000000"/>
                </a:solidFill>
              </a:rPr>
              <a:t>View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vi-VN" sz="6000" dirty="0" err="1">
                <a:solidFill>
                  <a:srgbClr val="000000"/>
                </a:solidFill>
              </a:rPr>
              <a:t>Tình trạng </a:t>
            </a:r>
          </a:p>
          <a:p>
            <a:pPr marL="76200" lvl="0" indent="0">
              <a:buSzPct val="100000"/>
              <a:buNone/>
            </a:pPr>
            <a:r>
              <a:rPr lang="vi-VN" sz="6000" dirty="0" err="1">
                <a:solidFill>
                  <a:srgbClr val="000000"/>
                </a:solidFill>
              </a:rPr>
              <a:t>trong Datagridview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363855"/>
            <a:ext cx="4190365" cy="1926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" y="2431415"/>
            <a:ext cx="5464175" cy="23539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456815" y="1628775"/>
            <a:ext cx="42164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422675" y="384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540525" y="1071549"/>
            <a:ext cx="7505700" cy="319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Các Procedures xem, thêm, sửa, xóa dữ liệu ở các bảng</a:t>
            </a:r>
          </a:p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/>
              <a:t>	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1500" dirty="0"/>
              <a:t>Thêm, xóa, sửa tài khoản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1500" dirty="0"/>
              <a:t>Thêm, xoá sửa nhân viên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1500" dirty="0"/>
              <a:t>Thêm, xoá, sửa bảng giá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1500" dirty="0"/>
              <a:t>Thêm, cập nhật tình trạng giữ xe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quyền</a:t>
            </a:r>
            <a:r>
              <a:rPr lang="en-US" sz="1500" dirty="0"/>
              <a:t> </a:t>
            </a:r>
            <a:r>
              <a:rPr lang="en-US" sz="1500" dirty="0" err="1"/>
              <a:t>đăng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user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 sz="1500" dirty="0" err="1"/>
              <a:t>Xóa</a:t>
            </a:r>
            <a:r>
              <a:rPr lang="en-US" sz="1500" dirty="0"/>
              <a:t> </a:t>
            </a:r>
            <a:r>
              <a:rPr lang="en-US" sz="1500" dirty="0" err="1"/>
              <a:t>quyền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khoản</a:t>
            </a:r>
            <a:r>
              <a:rPr lang="en-US" sz="1500" dirty="0"/>
              <a:t> login </a:t>
            </a:r>
            <a:r>
              <a:rPr lang="en-US" sz="1500" dirty="0" err="1"/>
              <a:t>sql</a:t>
            </a:r>
            <a:r>
              <a:rPr lang="en-US" sz="1500" dirty="0"/>
              <a:t> user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5674661" y="1152475"/>
            <a:ext cx="2602725" cy="2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4300" dirty="0"/>
              <a:t>Thêm tài khoản</a:t>
            </a:r>
            <a:endParaRPr sz="4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288" name="Google Shape;288;p19"/>
          <p:cNvCxnSpPr>
            <a:cxnSpLocks/>
          </p:cNvCxnSpPr>
          <p:nvPr/>
        </p:nvCxnSpPr>
        <p:spPr>
          <a:xfrm>
            <a:off x="3214775" y="2903975"/>
            <a:ext cx="254566" cy="3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3" y="793476"/>
            <a:ext cx="4672325" cy="2072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20" y="3289375"/>
            <a:ext cx="4309241" cy="14716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358375" y="379950"/>
            <a:ext cx="5020800" cy="10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dirty="0"/>
              <a:t>Stored Procedure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2666" dirty="0">
                <a:solidFill>
                  <a:srgbClr val="000000"/>
                </a:solidFill>
              </a:rPr>
              <a:t>Sửa tài khoản</a:t>
            </a:r>
            <a:endParaRPr sz="2666" dirty="0">
              <a:solidFill>
                <a:srgbClr val="000000"/>
              </a:solidFill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5837117" y="751975"/>
            <a:ext cx="371100" cy="801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7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17" y="198099"/>
            <a:ext cx="2736087" cy="2471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75" y="1553875"/>
            <a:ext cx="5706271" cy="30916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75" y="414676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</a:t>
            </a:r>
            <a:br>
              <a:rPr lang="en-US" dirty="0"/>
            </a:br>
            <a:r>
              <a:rPr lang="en" sz="3200" dirty="0">
                <a:solidFill>
                  <a:srgbClr val="000000"/>
                </a:solidFill>
              </a:rPr>
              <a:t>Xóa tài khoản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5" y="1482198"/>
            <a:ext cx="5420481" cy="3184396"/>
          </a:xfrm>
          <a:prstGeom prst="rect">
            <a:avLst/>
          </a:prstGeom>
        </p:spPr>
      </p:pic>
      <p:sp>
        <p:nvSpPr>
          <p:cNvPr id="6" name="Google Shape;297;p20"/>
          <p:cNvSpPr/>
          <p:nvPr/>
        </p:nvSpPr>
        <p:spPr>
          <a:xfrm>
            <a:off x="5385056" y="680298"/>
            <a:ext cx="371100" cy="801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7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75" y="317489"/>
            <a:ext cx="2957773" cy="16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>
                <a:solidFill>
                  <a:srgbClr val="000000"/>
                </a:solidFill>
              </a:rPr>
              <a:t>Thêm Nhân Viên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288" name="Google Shape;288;p19"/>
          <p:cNvCxnSpPr/>
          <p:nvPr/>
        </p:nvCxnSpPr>
        <p:spPr>
          <a:xfrm>
            <a:off x="3392392" y="3150173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9" y="1631448"/>
            <a:ext cx="4608135" cy="22087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46897" y="831284"/>
            <a:ext cx="5018202" cy="22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358575" y="882350"/>
            <a:ext cx="85206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>
                <a:solidFill>
                  <a:srgbClr val="FF0000"/>
                </a:solidFill>
              </a:rPr>
              <a:t>Danh sách thành viên nhóm: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1486925" y="1982575"/>
            <a:ext cx="5947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Khắc Dương (Nhóm trưởng)</a:t>
            </a:r>
            <a:endParaRPr sz="23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dirty="0">
                <a:latin typeface="Times New Roman"/>
                <a:ea typeface="Times New Roman"/>
                <a:cs typeface="Times New Roman"/>
                <a:sym typeface="Times New Roman"/>
              </a:rPr>
              <a:t>Đặng Tuấn Duẫn</a:t>
            </a:r>
            <a:endParaRPr sz="23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dirty="0">
                <a:latin typeface="Times New Roman"/>
                <a:ea typeface="Times New Roman"/>
                <a:cs typeface="Times New Roman"/>
                <a:sym typeface="Times New Roman"/>
              </a:rPr>
              <a:t>Lê Hoàng Hải Đăng</a:t>
            </a:r>
            <a:endParaRPr sz="23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dirty="0">
                <a:latin typeface="Times New Roman"/>
                <a:ea typeface="Times New Roman"/>
                <a:cs typeface="Times New Roman"/>
                <a:sym typeface="Times New Roman"/>
              </a:rPr>
              <a:t>Phan Gia huy</a:t>
            </a:r>
            <a:endParaRPr sz="23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>
                <a:solidFill>
                  <a:srgbClr val="000000"/>
                </a:solidFill>
              </a:rPr>
              <a:t>Sửa Thông Tin Nhân Viên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63" y="491018"/>
            <a:ext cx="3185436" cy="39246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6055" y="2980957"/>
            <a:ext cx="3973603" cy="175643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5" y="1285595"/>
            <a:ext cx="3530201" cy="1543733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10" idx="3"/>
          </p:cNvCxnSpPr>
          <p:nvPr/>
        </p:nvCxnSpPr>
        <p:spPr>
          <a:xfrm>
            <a:off x="4006256" y="2057462"/>
            <a:ext cx="263137" cy="9234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4135" y="1690653"/>
            <a:ext cx="460489" cy="789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1934055" y="1534336"/>
            <a:ext cx="180786" cy="971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1289370" y="3859175"/>
            <a:ext cx="374970" cy="944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2024448" y="3859175"/>
            <a:ext cx="166165" cy="812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379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>
                <a:solidFill>
                  <a:srgbClr val="000000"/>
                </a:solidFill>
              </a:rPr>
              <a:t>Xóa Nhân Viên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288" name="Google Shape;288;p19"/>
          <p:cNvCxnSpPr/>
          <p:nvPr/>
        </p:nvCxnSpPr>
        <p:spPr>
          <a:xfrm>
            <a:off x="3392392" y="3150173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0592" y="2037542"/>
            <a:ext cx="5943600" cy="2594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58" y="338551"/>
            <a:ext cx="4554244" cy="15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5218500" y="1152475"/>
            <a:ext cx="3613800" cy="86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vi-VN" sz="2000" dirty="0"/>
              <a:t>Thêm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288" name="Google Shape;288;p19"/>
          <p:cNvCxnSpPr/>
          <p:nvPr/>
        </p:nvCxnSpPr>
        <p:spPr>
          <a:xfrm>
            <a:off x="4572000" y="2014337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7C6E20-C945-4795-7D1C-EC20A7CE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2" y="884718"/>
            <a:ext cx="4253023" cy="180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E4186-01FB-344D-6CD6-ED317F2C0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950" y="2571750"/>
            <a:ext cx="3820983" cy="21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2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Sửa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Thông</a:t>
            </a:r>
            <a:r>
              <a:rPr lang="en-US" sz="2400" dirty="0">
                <a:solidFill>
                  <a:srgbClr val="000000"/>
                </a:solidFill>
              </a:rPr>
              <a:t> Tin </a:t>
            </a:r>
            <a:r>
              <a:rPr lang="vi-VN" sz="2400" dirty="0" err="1">
                <a:solidFill>
                  <a:srgbClr val="000000"/>
                </a:solidFill>
              </a:rPr>
              <a:t>Bảng</a:t>
            </a:r>
            <a:r>
              <a:rPr lang="vi-VN" sz="2400" dirty="0">
                <a:solidFill>
                  <a:srgbClr val="000000"/>
                </a:solidFill>
              </a:rPr>
              <a:t> </a:t>
            </a:r>
            <a:r>
              <a:rPr lang="vi-VN" sz="2400" dirty="0" err="1">
                <a:solidFill>
                  <a:srgbClr val="000000"/>
                </a:solidFill>
              </a:rPr>
              <a:t>Giá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5" name="Elbow Connector 4"/>
          <p:cNvCxnSpPr>
            <a:cxnSpLocks/>
          </p:cNvCxnSpPr>
          <p:nvPr/>
        </p:nvCxnSpPr>
        <p:spPr>
          <a:xfrm>
            <a:off x="4006256" y="2057462"/>
            <a:ext cx="263137" cy="9234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4135" y="1690653"/>
            <a:ext cx="460489" cy="789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1934055" y="1534336"/>
            <a:ext cx="180786" cy="971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1289370" y="3859175"/>
            <a:ext cx="374970" cy="944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2024448" y="3859175"/>
            <a:ext cx="166165" cy="812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B26CC-6CA3-9C67-F09A-04D7F48D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46" y="600874"/>
            <a:ext cx="3415580" cy="3339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35FFE-C2A5-F310-30C7-4245CDEB2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3" y="1358026"/>
            <a:ext cx="3191093" cy="1507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288CE-E1D0-8A0B-12D0-92209F823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17" y="2978477"/>
            <a:ext cx="3598633" cy="18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Stored Procedure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Xóa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vi-VN" sz="2400" dirty="0" err="1">
                <a:solidFill>
                  <a:srgbClr val="000000"/>
                </a:solidFill>
              </a:rPr>
              <a:t>Bảng</a:t>
            </a:r>
            <a:r>
              <a:rPr lang="vi-VN" sz="2400" dirty="0">
                <a:solidFill>
                  <a:srgbClr val="000000"/>
                </a:solidFill>
              </a:rPr>
              <a:t> </a:t>
            </a:r>
            <a:r>
              <a:rPr lang="vi-VN" sz="2400" dirty="0" err="1">
                <a:solidFill>
                  <a:srgbClr val="000000"/>
                </a:solidFill>
              </a:rPr>
              <a:t>Giá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86A97-03AD-9776-03EE-3F1F4B55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54" y="576162"/>
            <a:ext cx="3849474" cy="1738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3AB7-CCE2-04F0-4337-1BC5695B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25" y="1403613"/>
            <a:ext cx="4104167" cy="2189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7C9126-B5FE-74A7-4B3B-9E5033879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054" y="2643180"/>
            <a:ext cx="3855012" cy="2065185"/>
          </a:xfrm>
          <a:prstGeom prst="rect">
            <a:avLst/>
          </a:prstGeom>
        </p:spPr>
      </p:pic>
      <p:cxnSp>
        <p:nvCxnSpPr>
          <p:cNvPr id="12" name="Google Shape;288;p19">
            <a:extLst>
              <a:ext uri="{FF2B5EF4-FFF2-40B4-BE49-F238E27FC236}">
                <a16:creationId xmlns:a16="http://schemas.microsoft.com/office/drawing/2014/main" id="{977075C0-4CD1-B69C-4951-CF0258683FDA}"/>
              </a:ext>
            </a:extLst>
          </p:cNvPr>
          <p:cNvCxnSpPr/>
          <p:nvPr/>
        </p:nvCxnSpPr>
        <p:spPr>
          <a:xfrm>
            <a:off x="4419692" y="2498174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44426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dirty="0"/>
              <a:t>Stored Procedure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Thêm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giữ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xe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12" name="Google Shape;288;p19">
            <a:extLst>
              <a:ext uri="{FF2B5EF4-FFF2-40B4-BE49-F238E27FC236}">
                <a16:creationId xmlns:a16="http://schemas.microsoft.com/office/drawing/2014/main" id="{977075C0-4CD1-B69C-4951-CF0258683FDA}"/>
              </a:ext>
            </a:extLst>
          </p:cNvPr>
          <p:cNvCxnSpPr/>
          <p:nvPr/>
        </p:nvCxnSpPr>
        <p:spPr>
          <a:xfrm>
            <a:off x="4264235" y="3896443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D3AC86-89EF-476B-482F-37C6392F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95" y="435135"/>
            <a:ext cx="4670680" cy="124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F4F94-BE14-1D97-FAD7-79377E496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8" y="1831259"/>
            <a:ext cx="4192949" cy="206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A3FAF-9750-0756-14E8-F9A71F06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135" y="2789916"/>
            <a:ext cx="4214091" cy="2065184"/>
          </a:xfrm>
          <a:prstGeom prst="rect">
            <a:avLst/>
          </a:prstGeom>
        </p:spPr>
      </p:pic>
      <p:cxnSp>
        <p:nvCxnSpPr>
          <p:cNvPr id="10" name="Google Shape;288;p19">
            <a:extLst>
              <a:ext uri="{FF2B5EF4-FFF2-40B4-BE49-F238E27FC236}">
                <a16:creationId xmlns:a16="http://schemas.microsoft.com/office/drawing/2014/main" id="{C858EAA6-FC2B-6FB5-4E83-5889D3748723}"/>
              </a:ext>
            </a:extLst>
          </p:cNvPr>
          <p:cNvCxnSpPr>
            <a:cxnSpLocks/>
          </p:cNvCxnSpPr>
          <p:nvPr/>
        </p:nvCxnSpPr>
        <p:spPr>
          <a:xfrm flipH="1">
            <a:off x="3394909" y="1442811"/>
            <a:ext cx="762886" cy="4935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665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315525" y="2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dirty="0"/>
              <a:t>Stored Procedure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315525" y="816400"/>
            <a:ext cx="3598633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</a:rPr>
              <a:t>Update </a:t>
            </a:r>
            <a:r>
              <a:rPr lang="en-US" sz="2400" dirty="0" err="1">
                <a:solidFill>
                  <a:srgbClr val="000000"/>
                </a:solidFill>
              </a:rPr>
              <a:t>tình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trạng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giữ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xe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cxnSp>
        <p:nvCxnSpPr>
          <p:cNvPr id="12" name="Google Shape;288;p19">
            <a:extLst>
              <a:ext uri="{FF2B5EF4-FFF2-40B4-BE49-F238E27FC236}">
                <a16:creationId xmlns:a16="http://schemas.microsoft.com/office/drawing/2014/main" id="{977075C0-4CD1-B69C-4951-CF0258683FDA}"/>
              </a:ext>
            </a:extLst>
          </p:cNvPr>
          <p:cNvCxnSpPr/>
          <p:nvPr/>
        </p:nvCxnSpPr>
        <p:spPr>
          <a:xfrm>
            <a:off x="4264235" y="3896443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288;p19">
            <a:extLst>
              <a:ext uri="{FF2B5EF4-FFF2-40B4-BE49-F238E27FC236}">
                <a16:creationId xmlns:a16="http://schemas.microsoft.com/office/drawing/2014/main" id="{C858EAA6-FC2B-6FB5-4E83-5889D3748723}"/>
              </a:ext>
            </a:extLst>
          </p:cNvPr>
          <p:cNvCxnSpPr>
            <a:cxnSpLocks/>
          </p:cNvCxnSpPr>
          <p:nvPr/>
        </p:nvCxnSpPr>
        <p:spPr>
          <a:xfrm flipH="1">
            <a:off x="3394909" y="1453727"/>
            <a:ext cx="987854" cy="4826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6A0690-C50D-D88D-D324-A5C6F7A8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0" y="1994394"/>
            <a:ext cx="3975295" cy="1982731"/>
          </a:xfrm>
          <a:prstGeom prst="rect">
            <a:avLst/>
          </a:prstGeom>
        </p:spPr>
      </p:pic>
      <p:sp>
        <p:nvSpPr>
          <p:cNvPr id="6" name="Google Shape;285;p19">
            <a:extLst>
              <a:ext uri="{FF2B5EF4-FFF2-40B4-BE49-F238E27FC236}">
                <a16:creationId xmlns:a16="http://schemas.microsoft.com/office/drawing/2014/main" id="{85193A9E-2219-407A-7B55-E879F66218A7}"/>
              </a:ext>
            </a:extLst>
          </p:cNvPr>
          <p:cNvSpPr txBox="1">
            <a:spLocks/>
          </p:cNvSpPr>
          <p:nvPr/>
        </p:nvSpPr>
        <p:spPr>
          <a:xfrm>
            <a:off x="2517045" y="1453727"/>
            <a:ext cx="1295196" cy="41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SzPct val="100000"/>
              <a:buFont typeface="Calibri"/>
              <a:buNone/>
            </a:pP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mất</a:t>
            </a:r>
            <a:r>
              <a:rPr lang="en-US" sz="2200" dirty="0"/>
              <a:t> </a:t>
            </a:r>
            <a:r>
              <a:rPr lang="en-US" sz="2200" dirty="0" err="1"/>
              <a:t>xe</a:t>
            </a:r>
            <a:endParaRPr lang="en-US" sz="2200" dirty="0"/>
          </a:p>
          <a:p>
            <a:pPr marL="0" indent="0">
              <a:spcBef>
                <a:spcPts val="1200"/>
              </a:spcBef>
              <a:buSzPts val="1800"/>
              <a:buFont typeface="Calibri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SzPts val="1800"/>
              <a:buFont typeface="Calibri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SzPts val="1800"/>
              <a:buFont typeface="Calibri"/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7E85D7-8700-C6EB-632E-79E6C91B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93" y="2469123"/>
            <a:ext cx="4162767" cy="2291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5E9C4-D304-8D26-A14C-2AB0D080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763" y="381902"/>
            <a:ext cx="2683665" cy="17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53" y="372634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" sz="2800" dirty="0">
                <a:solidFill>
                  <a:srgbClr val="000000"/>
                </a:solidFill>
              </a:rPr>
              <a:t>Xem thông tin tài khoản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4" y="1460193"/>
            <a:ext cx="5739306" cy="3006704"/>
          </a:xfrm>
          <a:prstGeom prst="rect">
            <a:avLst/>
          </a:prstGeom>
        </p:spPr>
      </p:pic>
      <p:sp>
        <p:nvSpPr>
          <p:cNvPr id="5" name="Google Shape;297;p20"/>
          <p:cNvSpPr/>
          <p:nvPr/>
        </p:nvSpPr>
        <p:spPr>
          <a:xfrm>
            <a:off x="5912140" y="658293"/>
            <a:ext cx="371100" cy="801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7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40" y="262761"/>
            <a:ext cx="2608512" cy="29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2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53" y="372634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" sz="2800" dirty="0">
                <a:solidFill>
                  <a:srgbClr val="000000"/>
                </a:solidFill>
              </a:rPr>
              <a:t>Xem thông tin tài khoản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4" y="1460193"/>
            <a:ext cx="5739306" cy="3006704"/>
          </a:xfrm>
          <a:prstGeom prst="rect">
            <a:avLst/>
          </a:prstGeom>
        </p:spPr>
      </p:pic>
      <p:sp>
        <p:nvSpPr>
          <p:cNvPr id="5" name="Google Shape;297;p20"/>
          <p:cNvSpPr/>
          <p:nvPr/>
        </p:nvSpPr>
        <p:spPr>
          <a:xfrm>
            <a:off x="5912140" y="658293"/>
            <a:ext cx="371100" cy="801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7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40" y="262761"/>
            <a:ext cx="2608512" cy="29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53" y="372634"/>
            <a:ext cx="7505700" cy="9546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</a:t>
            </a:r>
            <a:br>
              <a:rPr lang="en-US" dirty="0"/>
            </a:br>
            <a:r>
              <a:rPr lang="en" sz="2800" dirty="0">
                <a:solidFill>
                  <a:srgbClr val="000000"/>
                </a:solidFill>
              </a:rPr>
              <a:t>Tính tiền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469EB-0B16-6A20-B2CC-0ED7D452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46" y="519811"/>
            <a:ext cx="5192696" cy="2613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A9C91-C69A-9A6B-670A-DCC7861D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5" y="3556888"/>
            <a:ext cx="3620426" cy="747809"/>
          </a:xfrm>
          <a:prstGeom prst="rect">
            <a:avLst/>
          </a:prstGeom>
        </p:spPr>
      </p:pic>
      <p:sp>
        <p:nvSpPr>
          <p:cNvPr id="10" name="Google Shape;297;p20">
            <a:extLst>
              <a:ext uri="{FF2B5EF4-FFF2-40B4-BE49-F238E27FC236}">
                <a16:creationId xmlns:a16="http://schemas.microsoft.com/office/drawing/2014/main" id="{6428EA7B-193A-4906-83F8-FAB9A9757F3D}"/>
              </a:ext>
            </a:extLst>
          </p:cNvPr>
          <p:cNvSpPr/>
          <p:nvPr/>
        </p:nvSpPr>
        <p:spPr>
          <a:xfrm>
            <a:off x="2118187" y="1990165"/>
            <a:ext cx="1102383" cy="156672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7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85;p19">
            <a:extLst>
              <a:ext uri="{FF2B5EF4-FFF2-40B4-BE49-F238E27FC236}">
                <a16:creationId xmlns:a16="http://schemas.microsoft.com/office/drawing/2014/main" id="{2B36386A-8658-D273-173D-BC95168EE4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2606" y="3001219"/>
            <a:ext cx="2152010" cy="81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>
              <a:buSzPct val="100000"/>
              <a:buNone/>
            </a:pPr>
            <a:r>
              <a:rPr lang="en-US" sz="2000" dirty="0" err="1">
                <a:solidFill>
                  <a:srgbClr val="000000"/>
                </a:solidFill>
              </a:rPr>
              <a:t>Lấy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MaGX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D1CEE-6BDD-EB44-6236-22125D1AC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494" y="2503962"/>
            <a:ext cx="1907414" cy="2266904"/>
          </a:xfrm>
          <a:prstGeom prst="rect">
            <a:avLst/>
          </a:prstGeom>
        </p:spPr>
      </p:pic>
      <p:cxnSp>
        <p:nvCxnSpPr>
          <p:cNvPr id="14" name="Google Shape;288;p19">
            <a:extLst>
              <a:ext uri="{FF2B5EF4-FFF2-40B4-BE49-F238E27FC236}">
                <a16:creationId xmlns:a16="http://schemas.microsoft.com/office/drawing/2014/main" id="{6C0E22D5-6F1B-2DB7-C16F-358994EC2E5B}"/>
              </a:ext>
            </a:extLst>
          </p:cNvPr>
          <p:cNvCxnSpPr/>
          <p:nvPr/>
        </p:nvCxnSpPr>
        <p:spPr>
          <a:xfrm>
            <a:off x="5498806" y="2404044"/>
            <a:ext cx="417900" cy="5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885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100" y="321538"/>
            <a:ext cx="4572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>
            <a:spLocks noGrp="1"/>
          </p:cNvSpPr>
          <p:nvPr>
            <p:ph type="subTitle" idx="4294967295"/>
          </p:nvPr>
        </p:nvSpPr>
        <p:spPr>
          <a:xfrm>
            <a:off x="323500" y="1724325"/>
            <a:ext cx="35370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Tổng quan đề tài</a:t>
            </a:r>
            <a:endParaRPr sz="2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Nội dung thực hiện</a:t>
            </a:r>
            <a:endParaRPr sz="2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500" b="1">
                <a:latin typeface="Arial"/>
                <a:ea typeface="Arial"/>
                <a:cs typeface="Arial"/>
                <a:sym typeface="Arial"/>
              </a:rPr>
              <a:t>3. Demo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055075" y="1724325"/>
            <a:ext cx="35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D238E-6617-F74E-01FB-06EBEF24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534" y="1042147"/>
            <a:ext cx="5044966" cy="36592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>
            <a:spLocks noGrp="1"/>
          </p:cNvSpPr>
          <p:nvPr>
            <p:ph type="title"/>
          </p:nvPr>
        </p:nvSpPr>
        <p:spPr>
          <a:xfrm>
            <a:off x="373825" y="417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b="1" dirty="0"/>
              <a:t>Transaction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03899-0B4B-DEC1-B11D-354D3F03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4" y="1010640"/>
            <a:ext cx="4975618" cy="351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8;p22">
            <a:extLst>
              <a:ext uri="{FF2B5EF4-FFF2-40B4-BE49-F238E27FC236}">
                <a16:creationId xmlns:a16="http://schemas.microsoft.com/office/drawing/2014/main" id="{6D39C68C-E869-7775-F388-FCBD2D9F8F99}"/>
              </a:ext>
            </a:extLst>
          </p:cNvPr>
          <p:cNvSpPr txBox="1">
            <a:spLocks/>
          </p:cNvSpPr>
          <p:nvPr/>
        </p:nvSpPr>
        <p:spPr>
          <a:xfrm>
            <a:off x="4988859" y="1010640"/>
            <a:ext cx="3442447" cy="35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50000"/>
              </a:lnSpc>
              <a:buSzPts val="3111"/>
            </a:pP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Dùng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SQLTransaction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để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khai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báo</a:t>
            </a:r>
            <a:endParaRPr lang="en-US" sz="18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buSzPts val="3111"/>
            </a:pP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Mở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transaction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bằng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BeginTransaction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>
              <a:lnSpc>
                <a:spcPct val="150000"/>
              </a:lnSpc>
              <a:buSzPts val="3111"/>
            </a:pP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Yêu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cầu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SQLCommand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dùng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transaction</a:t>
            </a:r>
          </a:p>
          <a:p>
            <a:pPr>
              <a:lnSpc>
                <a:spcPct val="150000"/>
              </a:lnSpc>
              <a:buSzPts val="3111"/>
            </a:pP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Nếu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câu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query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đúng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thì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Commit()</a:t>
            </a:r>
          </a:p>
          <a:p>
            <a:pPr>
              <a:lnSpc>
                <a:spcPct val="150000"/>
              </a:lnSpc>
              <a:buSzPts val="3111"/>
            </a:pP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- Sai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thì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lại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dữ</a:t>
            </a:r>
            <a:r>
              <a:rPr lang="en-US" sz="18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liệu</a:t>
            </a:r>
            <a:endParaRPr lang="vi-VN" sz="18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b="1">
                <a:solidFill>
                  <a:srgbClr val="CC0000"/>
                </a:solidFill>
              </a:rPr>
              <a:t>Phân quyền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2895350" y="1684025"/>
            <a:ext cx="24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C40C0-3B0D-AED2-ABF7-7016D578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39" y="1118300"/>
            <a:ext cx="4721748" cy="3422115"/>
          </a:xfrm>
          <a:prstGeom prst="rect">
            <a:avLst/>
          </a:prstGeom>
        </p:spPr>
      </p:pic>
      <p:sp>
        <p:nvSpPr>
          <p:cNvPr id="8" name="Google Shape;318;p22">
            <a:extLst>
              <a:ext uri="{FF2B5EF4-FFF2-40B4-BE49-F238E27FC236}">
                <a16:creationId xmlns:a16="http://schemas.microsoft.com/office/drawing/2014/main" id="{B8959AFD-D120-3883-4B34-FAD211D0678A}"/>
              </a:ext>
            </a:extLst>
          </p:cNvPr>
          <p:cNvSpPr txBox="1">
            <a:spLocks/>
          </p:cNvSpPr>
          <p:nvPr/>
        </p:nvSpPr>
        <p:spPr>
          <a:xfrm>
            <a:off x="6213447" y="1418737"/>
            <a:ext cx="2385947" cy="216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50000"/>
              </a:lnSpc>
              <a:buSzPts val="3111"/>
            </a:pPr>
            <a:r>
              <a:rPr lang="en-US" sz="2800" b="1" dirty="0" err="1">
                <a:latin typeface="Consolas"/>
                <a:ea typeface="Consolas"/>
                <a:cs typeface="Consolas"/>
                <a:sym typeface="Consolas"/>
              </a:rPr>
              <a:t>Nhân</a:t>
            </a: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 err="1">
                <a:latin typeface="Consolas"/>
                <a:ea typeface="Consolas"/>
                <a:cs typeface="Consolas"/>
                <a:sym typeface="Consolas"/>
              </a:rPr>
              <a:t>viên</a:t>
            </a:r>
            <a:endParaRPr lang="en-US" sz="2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50000"/>
              </a:lnSpc>
              <a:buSzPts val="3111"/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</a:p>
          <a:p>
            <a:pPr marL="342900" indent="-342900">
              <a:lnSpc>
                <a:spcPct val="150000"/>
              </a:lnSpc>
              <a:buSzPts val="3111"/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</a:p>
          <a:p>
            <a:pPr marL="342900" indent="-342900">
              <a:lnSpc>
                <a:spcPct val="150000"/>
              </a:lnSpc>
              <a:buSzPts val="3111"/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Execute </a:t>
            </a:r>
            <a:endParaRPr lang="vi-VN" sz="20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5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 b="1" dirty="0">
                <a:solidFill>
                  <a:srgbClr val="CC0000"/>
                </a:solidFill>
              </a:rPr>
              <a:t>Xóa quyền</a:t>
            </a:r>
            <a:endParaRPr b="1" dirty="0">
              <a:solidFill>
                <a:srgbClr val="CC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8F64A-1033-BB86-1F4A-994B8E9A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1" y="1462223"/>
            <a:ext cx="3610479" cy="2057687"/>
          </a:xfrm>
          <a:prstGeom prst="rect">
            <a:avLst/>
          </a:prstGeom>
        </p:spPr>
      </p:pic>
      <p:sp>
        <p:nvSpPr>
          <p:cNvPr id="8" name="Google Shape;318;p22">
            <a:extLst>
              <a:ext uri="{FF2B5EF4-FFF2-40B4-BE49-F238E27FC236}">
                <a16:creationId xmlns:a16="http://schemas.microsoft.com/office/drawing/2014/main" id="{C3FD32E4-71AD-9ACC-AD7B-F34C4351611C}"/>
              </a:ext>
            </a:extLst>
          </p:cNvPr>
          <p:cNvSpPr txBox="1">
            <a:spLocks/>
          </p:cNvSpPr>
          <p:nvPr/>
        </p:nvSpPr>
        <p:spPr>
          <a:xfrm>
            <a:off x="5211642" y="1472164"/>
            <a:ext cx="2903658" cy="216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indent="-342900">
              <a:lnSpc>
                <a:spcPct val="150000"/>
              </a:lnSpc>
              <a:buSzPts val="3111"/>
              <a:buFontTx/>
              <a:buChar char="-"/>
            </a:pP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Xoá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trong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endParaRPr lang="en-US" sz="20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>
              <a:lnSpc>
                <a:spcPct val="150000"/>
              </a:lnSpc>
              <a:buSzPts val="3111"/>
              <a:buFontTx/>
              <a:buChar char="-"/>
            </a:pP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Xoá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login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của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đó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trong</a:t>
            </a:r>
            <a:r>
              <a:rPr lang="en-US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sql</a:t>
            </a:r>
            <a:endParaRPr lang="vi-VN" sz="20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bb34fbb11_3_336"/>
          <p:cNvSpPr txBox="1">
            <a:spLocks noGrp="1"/>
          </p:cNvSpPr>
          <p:nvPr>
            <p:ph type="title"/>
          </p:nvPr>
        </p:nvSpPr>
        <p:spPr>
          <a:xfrm>
            <a:off x="819125" y="395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3.Demo</a:t>
            </a:r>
            <a:endParaRPr/>
          </a:p>
        </p:txBody>
      </p:sp>
      <p:sp>
        <p:nvSpPr>
          <p:cNvPr id="356" name="Google Shape;356;gfbb34fbb11_3_336"/>
          <p:cNvSpPr txBox="1"/>
          <p:nvPr/>
        </p:nvSpPr>
        <p:spPr>
          <a:xfrm>
            <a:off x="2279075" y="2528150"/>
            <a:ext cx="50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87674DD-B865-914F-24E7-E29E7CA6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49020"/>
            <a:ext cx="59436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bb34fbb11_4_2"/>
          <p:cNvSpPr txBox="1">
            <a:spLocks noGrp="1"/>
          </p:cNvSpPr>
          <p:nvPr>
            <p:ph type="title"/>
          </p:nvPr>
        </p:nvSpPr>
        <p:spPr>
          <a:xfrm>
            <a:off x="722700" y="170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Chủ</a:t>
            </a:r>
            <a:endParaRPr/>
          </a:p>
        </p:txBody>
      </p:sp>
      <p:sp>
        <p:nvSpPr>
          <p:cNvPr id="363" name="Google Shape;363;gfbb34fbb11_4_2"/>
          <p:cNvSpPr txBox="1"/>
          <p:nvPr/>
        </p:nvSpPr>
        <p:spPr>
          <a:xfrm>
            <a:off x="2378725" y="273987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C3C700-C1C8-0439-14D5-3DBA730F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09" y="907676"/>
            <a:ext cx="6997982" cy="34693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bb34fbb11_4_9"/>
          <p:cNvSpPr txBox="1">
            <a:spLocks noGrp="1"/>
          </p:cNvSpPr>
          <p:nvPr>
            <p:ph type="title"/>
          </p:nvPr>
        </p:nvSpPr>
        <p:spPr>
          <a:xfrm>
            <a:off x="707225" y="416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Thanh Toán</a:t>
            </a:r>
            <a:endParaRPr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1EA7E35F-A3F9-341D-03C9-EA881574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1125704"/>
            <a:ext cx="6454588" cy="318453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bb34fbb11_4_15"/>
          <p:cNvSpPr txBox="1">
            <a:spLocks noGrp="1"/>
          </p:cNvSpPr>
          <p:nvPr>
            <p:ph type="title"/>
          </p:nvPr>
        </p:nvSpPr>
        <p:spPr>
          <a:xfrm>
            <a:off x="737000" y="299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Đăng nhập bằng quyền admin</a:t>
            </a:r>
            <a:endParaRPr/>
          </a:p>
        </p:txBody>
      </p:sp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2139CC-E964-1F35-29C9-B675C9AF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36" y="955768"/>
            <a:ext cx="6313394" cy="35807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fbb34fbb11_3_330"/>
          <p:cNvPicPr preferRelativeResize="0"/>
          <p:nvPr/>
        </p:nvPicPr>
        <p:blipFill rotWithShape="1">
          <a:blip r:embed="rId3">
            <a:alphaModFix/>
          </a:blip>
          <a:srcRect l="9961" t="4495" r="9833" b="6314"/>
          <a:stretch/>
        </p:blipFill>
        <p:spPr>
          <a:xfrm>
            <a:off x="1851200" y="250687"/>
            <a:ext cx="4979476" cy="46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fbb34fbb11_3_330"/>
          <p:cNvSpPr txBox="1">
            <a:spLocks noGrp="1"/>
          </p:cNvSpPr>
          <p:nvPr>
            <p:ph type="title"/>
          </p:nvPr>
        </p:nvSpPr>
        <p:spPr>
          <a:xfrm>
            <a:off x="2943550" y="1652025"/>
            <a:ext cx="2809200" cy="18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rPr>
              <a:t>CẢM ƠN THẦY ĐÃ LẮNG  NGHE PHẦN TRÌNH BÀY CỦA NHÓM 2</a:t>
            </a:r>
            <a:endParaRPr sz="2220" b="1" dirty="0">
              <a:solidFill>
                <a:schemeClr val="accent2"/>
              </a:solidFill>
              <a:highlight>
                <a:srgbClr val="F8F9FA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508400" y="438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1.Tổng quan đề tài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611573" y="1393025"/>
            <a:ext cx="75057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>
              <a:buClr>
                <a:srgbClr val="494949"/>
              </a:buClr>
              <a:buSzPts val="2400"/>
              <a:buFont typeface="Consolas"/>
              <a:buChar char="-"/>
            </a:pPr>
            <a:r>
              <a:rPr lang="en" sz="2400" b="1" dirty="0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Xây dựng phần mềm quản lý bãi xe: quản lý giữ xe, thanh toán.</a:t>
            </a:r>
            <a:endParaRPr sz="2400" b="1" dirty="0">
              <a:solidFill>
                <a:srgbClr val="49494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9494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indent="-381000">
              <a:buClr>
                <a:srgbClr val="494949"/>
              </a:buClr>
              <a:buSzPts val="2400"/>
              <a:buFont typeface="Consolas"/>
              <a:buChar char="-"/>
            </a:pPr>
            <a:r>
              <a:rPr lang="en" sz="2400" b="1" dirty="0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Cài đặt thiết kế cơ sở dữ liệu để quản lý phần mềm giữ xe có các chức năng cơ bản.</a:t>
            </a:r>
            <a:endParaRPr sz="2400" b="1" dirty="0">
              <a:solidFill>
                <a:srgbClr val="49494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rgbClr val="49494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 sz="3600" b="1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Mô hình quan hệ CSDL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CA09FE3-8B99-B71A-682E-43BB4B77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04775"/>
            <a:ext cx="5943600" cy="39126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2. Nội dung thực hiện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Các ràng buộc ( Constraint)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Trigger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Stored Procedure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Function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Transaction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Phân quyền 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Các ràng buộc ( Constraint)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819150" y="1413700"/>
            <a:ext cx="75057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Các ràng buộc được áp dụng</a:t>
            </a: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rgbClr val="494949"/>
                </a:solidFill>
                <a:latin typeface="Consolas"/>
                <a:ea typeface="Consolas"/>
                <a:cs typeface="Consolas"/>
                <a:sym typeface="Consolas"/>
              </a:rPr>
              <a:t>PRIMARY KEY, FOREIGN KEY, CHECK</a:t>
            </a:r>
            <a:endParaRPr sz="1600" dirty="0">
              <a:solidFill>
                <a:srgbClr val="49494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null: Các biến là primary key, các biến bắt buộc cung cấp thông tin</a:t>
            </a: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solidFill>
                  <a:schemeClr val="dk1"/>
                </a:solidFill>
              </a:rPr>
              <a:t>Default: Hầu hết các biến không gán ràng buộc thì tự gán mặc định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1F534F8-C85A-1D21-C07D-54DF4EBB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203844"/>
            <a:ext cx="4404342" cy="1971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Các ràng buộc ( Constraint)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28152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Foreign Key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Hình bên biểu diễn các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Mối quan hệ ràng buộc về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Khóa ngoại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6C57A49-7745-1275-4C73-02489DE4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48" y="1472453"/>
            <a:ext cx="4961280" cy="32659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540525" y="363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Trigger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311700" y="1118331"/>
            <a:ext cx="8520600" cy="317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Trigger tự động giảm chỗ trống khi xe đi vào</a:t>
            </a:r>
            <a:endParaRPr sz="2000" dirty="0"/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Trigger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chỗ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endParaRPr lang="en-US" sz="2000" dirty="0"/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Trigger thêm quyền tự động cho user khi thêm tài khoản cho user</a:t>
            </a:r>
          </a:p>
          <a:p>
            <a:pPr indent="-355600">
              <a:lnSpc>
                <a:spcPct val="250000"/>
              </a:lnSpc>
              <a:buSzPts val="2000"/>
              <a:buFont typeface="Calibri"/>
              <a:buChar char="-"/>
            </a:pPr>
            <a:r>
              <a:rPr lang="en" sz="2000" dirty="0"/>
              <a:t>Trigger tự động xoá user login sql khi xoá tài khoản của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583</Words>
  <Application>Microsoft Office PowerPoint</Application>
  <PresentationFormat>On-screen Show (16:9)</PresentationFormat>
  <Paragraphs>135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Consolas</vt:lpstr>
      <vt:lpstr>Arial</vt:lpstr>
      <vt:lpstr>Comfortaa</vt:lpstr>
      <vt:lpstr>Calibri</vt:lpstr>
      <vt:lpstr>Nunito</vt:lpstr>
      <vt:lpstr>Times New Roman</vt:lpstr>
      <vt:lpstr>Shift</vt:lpstr>
      <vt:lpstr>PowerPoint Presentation</vt:lpstr>
      <vt:lpstr>Danh sách thành viên nhóm:</vt:lpstr>
      <vt:lpstr>PowerPoint Presentation</vt:lpstr>
      <vt:lpstr>1.Tổng quan đề tài</vt:lpstr>
      <vt:lpstr>Mô hình quan hệ CSDL</vt:lpstr>
      <vt:lpstr>2. Nội dung thực hiện</vt:lpstr>
      <vt:lpstr>Các ràng buộc ( Constraint)</vt:lpstr>
      <vt:lpstr>Các ràng buộc ( Constraint)</vt:lpstr>
      <vt:lpstr>Trigger</vt:lpstr>
      <vt:lpstr>Trigger</vt:lpstr>
      <vt:lpstr>Trigger</vt:lpstr>
      <vt:lpstr>VIEW </vt:lpstr>
      <vt:lpstr>Views</vt:lpstr>
      <vt:lpstr>Views</vt:lpstr>
      <vt:lpstr>Stored Procedure</vt:lpstr>
      <vt:lpstr>Stored Procedure</vt:lpstr>
      <vt:lpstr>Stored Procedure Sửa tài khoản</vt:lpstr>
      <vt:lpstr>Stored Procedure Xóa tài khoản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Function Xem thông tin tài khoản</vt:lpstr>
      <vt:lpstr>Function Xem thông tin tài khoản</vt:lpstr>
      <vt:lpstr>Function Tính tiền</vt:lpstr>
      <vt:lpstr>Transaction</vt:lpstr>
      <vt:lpstr>Phân quyền</vt:lpstr>
      <vt:lpstr>Xóa quyền</vt:lpstr>
      <vt:lpstr>3.Demo</vt:lpstr>
      <vt:lpstr>Trang Chủ</vt:lpstr>
      <vt:lpstr>Thanh Toán</vt:lpstr>
      <vt:lpstr>Đăng nhập bằng quyền admin</vt:lpstr>
      <vt:lpstr>CẢM ƠN THẦY ĐÃ LẮNG  NGHE PHẦN TRÌNH BÀY CỦA NHÓM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Hobby Dương</cp:lastModifiedBy>
  <cp:revision>30</cp:revision>
  <dcterms:modified xsi:type="dcterms:W3CDTF">2022-11-24T09:07:46Z</dcterms:modified>
</cp:coreProperties>
</file>