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6858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2800"/>
    <a:srgbClr val="4F1E00"/>
    <a:srgbClr val="969696"/>
    <a:srgbClr val="50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4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Hobbs" userId="a4555268070b5a5b" providerId="LiveId" clId="{03FE5483-4A79-467E-80AE-91AF3373B2B0}"/>
    <pc:docChg chg="modSld">
      <pc:chgData name="Emma Hobbs" userId="a4555268070b5a5b" providerId="LiveId" clId="{03FE5483-4A79-467E-80AE-91AF3373B2B0}" dt="2020-03-23T14:06:57.164" v="87" actId="1076"/>
      <pc:docMkLst>
        <pc:docMk/>
      </pc:docMkLst>
      <pc:sldChg chg="modSp mod">
        <pc:chgData name="Emma Hobbs" userId="a4555268070b5a5b" providerId="LiveId" clId="{03FE5483-4A79-467E-80AE-91AF3373B2B0}" dt="2020-03-23T14:06:57.164" v="87" actId="1076"/>
        <pc:sldMkLst>
          <pc:docMk/>
          <pc:sldMk cId="1391225644" sldId="257"/>
        </pc:sldMkLst>
        <pc:spChg chg="mod">
          <ac:chgData name="Emma Hobbs" userId="a4555268070b5a5b" providerId="LiveId" clId="{03FE5483-4A79-467E-80AE-91AF3373B2B0}" dt="2020-03-23T14:06:51.799" v="86" actId="1035"/>
          <ac:spMkLst>
            <pc:docMk/>
            <pc:sldMk cId="1391225644" sldId="257"/>
            <ac:spMk id="4" creationId="{79B7DE22-94E0-487A-AF12-8C40B8CE033C}"/>
          </ac:spMkLst>
        </pc:spChg>
        <pc:spChg chg="mod">
          <ac:chgData name="Emma Hobbs" userId="a4555268070b5a5b" providerId="LiveId" clId="{03FE5483-4A79-467E-80AE-91AF3373B2B0}" dt="2020-03-23T14:06:51.799" v="86" actId="1035"/>
          <ac:spMkLst>
            <pc:docMk/>
            <pc:sldMk cId="1391225644" sldId="257"/>
            <ac:spMk id="56" creationId="{1DA7A23F-4E09-467E-9B89-298040C40209}"/>
          </ac:spMkLst>
        </pc:spChg>
        <pc:spChg chg="mod">
          <ac:chgData name="Emma Hobbs" userId="a4555268070b5a5b" providerId="LiveId" clId="{03FE5483-4A79-467E-80AE-91AF3373B2B0}" dt="2020-03-23T14:06:57.164" v="87" actId="1076"/>
          <ac:spMkLst>
            <pc:docMk/>
            <pc:sldMk cId="1391225644" sldId="257"/>
            <ac:spMk id="87" creationId="{8B45D38A-385B-4D75-891E-96DC400C87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356703"/>
            <a:ext cx="5829300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563446"/>
            <a:ext cx="5143500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1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38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66678"/>
            <a:ext cx="147875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66678"/>
            <a:ext cx="435054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3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4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590057"/>
            <a:ext cx="5915025" cy="599008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636813"/>
            <a:ext cx="5915025" cy="3150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83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833390"/>
            <a:ext cx="291465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833390"/>
            <a:ext cx="291465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0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66681"/>
            <a:ext cx="5915025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530053"/>
            <a:ext cx="2901255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260078"/>
            <a:ext cx="290125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530053"/>
            <a:ext cx="2915543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260078"/>
            <a:ext cx="291554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78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073367"/>
            <a:ext cx="3471863" cy="102334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8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073367"/>
            <a:ext cx="3471863" cy="1023348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4"/>
            <a:ext cx="2211884" cy="80034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8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66681"/>
            <a:ext cx="5915025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833390"/>
            <a:ext cx="5915025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CE29-8FAE-449E-A441-7A8BCDBC043E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3346867"/>
            <a:ext cx="231457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3346867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6036-1016-407E-ABD5-9FA18B1AD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5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1E61786-1BA3-48A5-8889-FE5219D90D5A}"/>
              </a:ext>
            </a:extLst>
          </p:cNvPr>
          <p:cNvSpPr txBox="1"/>
          <p:nvPr/>
        </p:nvSpPr>
        <p:spPr>
          <a:xfrm>
            <a:off x="4878129" y="3568829"/>
            <a:ext cx="166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Annotated genomes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3A6BE-26BD-4863-A655-C1B10733D8C9}"/>
              </a:ext>
            </a:extLst>
          </p:cNvPr>
          <p:cNvSpPr txBox="1"/>
          <p:nvPr/>
        </p:nvSpPr>
        <p:spPr>
          <a:xfrm>
            <a:off x="609350" y="3550398"/>
            <a:ext cx="1857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Unannotated genomes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ED4F86-E4EC-4564-B12B-F1A22D40C343}"/>
              </a:ext>
            </a:extLst>
          </p:cNvPr>
          <p:cNvCxnSpPr>
            <a:cxnSpLocks/>
          </p:cNvCxnSpPr>
          <p:nvPr/>
        </p:nvCxnSpPr>
        <p:spPr>
          <a:xfrm flipH="1">
            <a:off x="1958339" y="2905382"/>
            <a:ext cx="1488181" cy="7352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E80BDD-8BEB-4A2E-8968-3561B6B3DEF9}"/>
              </a:ext>
            </a:extLst>
          </p:cNvPr>
          <p:cNvCxnSpPr>
            <a:cxnSpLocks/>
          </p:cNvCxnSpPr>
          <p:nvPr/>
        </p:nvCxnSpPr>
        <p:spPr>
          <a:xfrm>
            <a:off x="3898327" y="2905382"/>
            <a:ext cx="1268032" cy="7352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3C32C8-B0FC-475A-8360-A14D2276FF18}"/>
              </a:ext>
            </a:extLst>
          </p:cNvPr>
          <p:cNvSpPr txBox="1"/>
          <p:nvPr/>
        </p:nvSpPr>
        <p:spPr>
          <a:xfrm>
            <a:off x="479733" y="4116279"/>
            <a:ext cx="211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Computational annotation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1BEE2B-0304-4845-B0B6-BDCC5A07D906}"/>
              </a:ext>
            </a:extLst>
          </p:cNvPr>
          <p:cNvCxnSpPr>
            <a:cxnSpLocks/>
          </p:cNvCxnSpPr>
          <p:nvPr/>
        </p:nvCxnSpPr>
        <p:spPr>
          <a:xfrm>
            <a:off x="1538034" y="3841761"/>
            <a:ext cx="0" cy="2897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31A9B3-99EC-4F9E-9324-5A2E7CF55791}"/>
              </a:ext>
            </a:extLst>
          </p:cNvPr>
          <p:cNvSpPr txBox="1"/>
          <p:nvPr/>
        </p:nvSpPr>
        <p:spPr>
          <a:xfrm>
            <a:off x="2959673" y="4673009"/>
            <a:ext cx="938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Gene calls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812C3B-BAC1-4A88-AF22-B43637633671}"/>
              </a:ext>
            </a:extLst>
          </p:cNvPr>
          <p:cNvCxnSpPr>
            <a:cxnSpLocks/>
            <a:stCxn id="29" idx="2"/>
            <a:endCxn id="32" idx="1"/>
          </p:cNvCxnSpPr>
          <p:nvPr/>
        </p:nvCxnSpPr>
        <p:spPr>
          <a:xfrm>
            <a:off x="1538036" y="4424055"/>
            <a:ext cx="1421637" cy="4028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B2C6F0-5542-4C27-A859-C7DFB09A59DE}"/>
              </a:ext>
            </a:extLst>
          </p:cNvPr>
          <p:cNvCxnSpPr>
            <a:cxnSpLocks/>
            <a:stCxn id="18" idx="2"/>
            <a:endCxn id="32" idx="3"/>
          </p:cNvCxnSpPr>
          <p:nvPr/>
        </p:nvCxnSpPr>
        <p:spPr>
          <a:xfrm flipH="1">
            <a:off x="3898327" y="3876605"/>
            <a:ext cx="1812306" cy="9502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B0019B-6594-4E56-8724-3B1AF79F912D}"/>
              </a:ext>
            </a:extLst>
          </p:cNvPr>
          <p:cNvSpPr txBox="1"/>
          <p:nvPr/>
        </p:nvSpPr>
        <p:spPr>
          <a:xfrm>
            <a:off x="5427130" y="4619664"/>
            <a:ext cx="744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UniProt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dbCAN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91DC80-6787-4A59-8721-DD3A3646FA2C}"/>
              </a:ext>
            </a:extLst>
          </p:cNvPr>
          <p:cNvCxnSpPr>
            <a:cxnSpLocks/>
          </p:cNvCxnSpPr>
          <p:nvPr/>
        </p:nvCxnSpPr>
        <p:spPr>
          <a:xfrm>
            <a:off x="3429962" y="4930651"/>
            <a:ext cx="0" cy="905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638ED6-C4BB-4D7C-B63A-4AA0206AF32A}"/>
              </a:ext>
            </a:extLst>
          </p:cNvPr>
          <p:cNvCxnSpPr>
            <a:cxnSpLocks/>
          </p:cNvCxnSpPr>
          <p:nvPr/>
        </p:nvCxnSpPr>
        <p:spPr>
          <a:xfrm flipH="1">
            <a:off x="3429001" y="4988996"/>
            <a:ext cx="1998131" cy="4570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8B13B3D-E692-4CF2-91E7-6683BC2C15F8}"/>
              </a:ext>
            </a:extLst>
          </p:cNvPr>
          <p:cNvSpPr txBox="1"/>
          <p:nvPr/>
        </p:nvSpPr>
        <p:spPr>
          <a:xfrm>
            <a:off x="1731262" y="5076423"/>
            <a:ext cx="172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Identify carbohydrate processing enzymes</a:t>
            </a:r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281AF7-CBAC-4776-AECC-B8FDF95883CC}"/>
              </a:ext>
            </a:extLst>
          </p:cNvPr>
          <p:cNvSpPr txBox="1"/>
          <p:nvPr/>
        </p:nvSpPr>
        <p:spPr>
          <a:xfrm>
            <a:off x="2072986" y="5781646"/>
            <a:ext cx="2712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Carbohydrate processing enzymes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3D5C54-4810-4E09-9941-176E0DAA6D24}"/>
              </a:ext>
            </a:extLst>
          </p:cNvPr>
          <p:cNvSpPr txBox="1"/>
          <p:nvPr/>
        </p:nvSpPr>
        <p:spPr>
          <a:xfrm>
            <a:off x="4732878" y="6176730"/>
            <a:ext cx="113524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Functionality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Pfam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dbCAN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UniProt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456C49-41AF-432E-B8E3-80250BD03FEC}"/>
              </a:ext>
            </a:extLst>
          </p:cNvPr>
          <p:cNvSpPr txBox="1"/>
          <p:nvPr/>
        </p:nvSpPr>
        <p:spPr>
          <a:xfrm>
            <a:off x="2221306" y="6986458"/>
            <a:ext cx="2468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Divide into smaller clusters of related sequences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D19542-54DB-4AFB-A092-706064A8F3E6}"/>
              </a:ext>
            </a:extLst>
          </p:cNvPr>
          <p:cNvCxnSpPr>
            <a:cxnSpLocks/>
          </p:cNvCxnSpPr>
          <p:nvPr/>
        </p:nvCxnSpPr>
        <p:spPr>
          <a:xfrm>
            <a:off x="3573782" y="6015152"/>
            <a:ext cx="1211228" cy="3039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4F913D-00A2-4DED-ACFF-746F151768EB}"/>
              </a:ext>
            </a:extLst>
          </p:cNvPr>
          <p:cNvSpPr txBox="1"/>
          <p:nvPr/>
        </p:nvSpPr>
        <p:spPr>
          <a:xfrm>
            <a:off x="5768539" y="6422952"/>
            <a:ext cx="104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Subdivide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CAZy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families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E47DD358-B158-4F6B-9ADF-49719714E8D2}"/>
              </a:ext>
            </a:extLst>
          </p:cNvPr>
          <p:cNvSpPr/>
          <p:nvPr/>
        </p:nvSpPr>
        <p:spPr>
          <a:xfrm>
            <a:off x="5125731" y="6528813"/>
            <a:ext cx="742393" cy="204178"/>
          </a:xfrm>
          <a:prstGeom prst="arc">
            <a:avLst>
              <a:gd name="adj1" fmla="val 16200000"/>
              <a:gd name="adj2" fmla="val 5450214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7AECC1-B695-4C07-8D1E-087F44E8714F}"/>
              </a:ext>
            </a:extLst>
          </p:cNvPr>
          <p:cNvCxnSpPr>
            <a:cxnSpLocks/>
          </p:cNvCxnSpPr>
          <p:nvPr/>
        </p:nvCxnSpPr>
        <p:spPr>
          <a:xfrm flipH="1">
            <a:off x="4500357" y="6843261"/>
            <a:ext cx="302517" cy="2208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e 54">
            <a:extLst>
              <a:ext uri="{FF2B5EF4-FFF2-40B4-BE49-F238E27FC236}">
                <a16:creationId xmlns:a16="http://schemas.microsoft.com/office/drawing/2014/main" id="{DDB1373F-75A6-48C4-A884-90E52A563542}"/>
              </a:ext>
            </a:extLst>
          </p:cNvPr>
          <p:cNvSpPr/>
          <p:nvPr/>
        </p:nvSpPr>
        <p:spPr>
          <a:xfrm>
            <a:off x="4922177" y="6422951"/>
            <a:ext cx="113445" cy="80022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9A5F2B-2630-4B89-8C12-7F9648B4223A}"/>
              </a:ext>
            </a:extLst>
          </p:cNvPr>
          <p:cNvSpPr txBox="1"/>
          <p:nvPr/>
        </p:nvSpPr>
        <p:spPr>
          <a:xfrm>
            <a:off x="1424215" y="7744332"/>
            <a:ext cx="13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Global proteins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AFC06A-3E06-4C28-9859-5791A3ED2AA7}"/>
              </a:ext>
            </a:extLst>
          </p:cNvPr>
          <p:cNvSpPr txBox="1"/>
          <p:nvPr/>
        </p:nvSpPr>
        <p:spPr>
          <a:xfrm>
            <a:off x="2811779" y="7749865"/>
            <a:ext cx="210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Orthologous domains</a:t>
            </a:r>
            <a:endParaRPr lang="en-GB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9C44B5-28B9-4376-89AD-22B37822D2DB}"/>
              </a:ext>
            </a:extLst>
          </p:cNvPr>
          <p:cNvSpPr txBox="1"/>
          <p:nvPr/>
        </p:nvSpPr>
        <p:spPr>
          <a:xfrm>
            <a:off x="1067309" y="7960308"/>
            <a:ext cx="210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 candidates: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Orthologs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No paralogs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Ideally follow species tree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B614AF-8760-4426-B2F4-5BD5D0A917EA}"/>
              </a:ext>
            </a:extLst>
          </p:cNvPr>
          <p:cNvSpPr txBox="1"/>
          <p:nvPr/>
        </p:nvSpPr>
        <p:spPr>
          <a:xfrm>
            <a:off x="-158108" y="8052109"/>
            <a:ext cx="15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Primary/secondary orthologs:</a:t>
            </a:r>
          </a:p>
          <a:p>
            <a:pPr algn="ctr"/>
            <a:r>
              <a:rPr lang="en-GB" sz="1200" i="1" dirty="0" err="1">
                <a:solidFill>
                  <a:schemeClr val="bg1">
                    <a:lumMod val="50000"/>
                  </a:schemeClr>
                </a:solidFill>
              </a:rPr>
              <a:t>HyPPO</a:t>
            </a:r>
            <a:r>
              <a:rPr lang="en-GB" sz="1200" i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71CA5C4-405F-4E04-9AF8-D8E021F7C90D}"/>
              </a:ext>
            </a:extLst>
          </p:cNvPr>
          <p:cNvSpPr/>
          <p:nvPr/>
        </p:nvSpPr>
        <p:spPr>
          <a:xfrm>
            <a:off x="1653529" y="8246962"/>
            <a:ext cx="45719" cy="307777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AF5916-B6B6-4779-9BFF-31F7917AF5E1}"/>
              </a:ext>
            </a:extLst>
          </p:cNvPr>
          <p:cNvCxnSpPr>
            <a:cxnSpLocks/>
          </p:cNvCxnSpPr>
          <p:nvPr/>
        </p:nvCxnSpPr>
        <p:spPr>
          <a:xfrm>
            <a:off x="963498" y="8395127"/>
            <a:ext cx="566588" cy="57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D957A4-9FBF-4990-BC7D-9A983B3F053E}"/>
              </a:ext>
            </a:extLst>
          </p:cNvPr>
          <p:cNvCxnSpPr>
            <a:cxnSpLocks/>
          </p:cNvCxnSpPr>
          <p:nvPr/>
        </p:nvCxnSpPr>
        <p:spPr>
          <a:xfrm>
            <a:off x="3428998" y="6040998"/>
            <a:ext cx="0" cy="1008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3263CA5-DB70-406C-BB92-C4E32AB19856}"/>
              </a:ext>
            </a:extLst>
          </p:cNvPr>
          <p:cNvSpPr txBox="1"/>
          <p:nvPr/>
        </p:nvSpPr>
        <p:spPr>
          <a:xfrm>
            <a:off x="4046221" y="9144509"/>
            <a:ext cx="29029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Structural Analysis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Structural class (global and domain)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Protein sector search (hinges)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Co-variation analysis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PTM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Surface variation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093E63-B81F-4122-B871-70DE8ECDF471}"/>
              </a:ext>
            </a:extLst>
          </p:cNvPr>
          <p:cNvSpPr txBox="1"/>
          <p:nvPr/>
        </p:nvSpPr>
        <p:spPr>
          <a:xfrm>
            <a:off x="1190658" y="9163793"/>
            <a:ext cx="2580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Multiple sequence alignments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Trees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(Minimum cluster size cut off)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DE82C4-B1F5-4290-AA8D-1B1641CA4FCF}"/>
              </a:ext>
            </a:extLst>
          </p:cNvPr>
          <p:cNvSpPr txBox="1"/>
          <p:nvPr/>
        </p:nvSpPr>
        <p:spPr>
          <a:xfrm>
            <a:off x="1149350" y="10438071"/>
            <a:ext cx="258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Positive selection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751FC9-BC63-4CF2-8AB5-FC2EBE319776}"/>
              </a:ext>
            </a:extLst>
          </p:cNvPr>
          <p:cNvSpPr txBox="1"/>
          <p:nvPr/>
        </p:nvSpPr>
        <p:spPr>
          <a:xfrm>
            <a:off x="1560756" y="12327804"/>
            <a:ext cx="40260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Engineering candidates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Ideal characteristics: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Smallish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Modularity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No accessory proteins (literature)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Positive selection (indicator rather than characteristic)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Biochemically favourable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Diversity of function on a common basis (structure, sequence)</a:t>
            </a:r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224F852-59D8-437E-A202-0817FC1BA703}"/>
              </a:ext>
            </a:extLst>
          </p:cNvPr>
          <p:cNvCxnSpPr>
            <a:cxnSpLocks/>
          </p:cNvCxnSpPr>
          <p:nvPr/>
        </p:nvCxnSpPr>
        <p:spPr>
          <a:xfrm>
            <a:off x="1991830" y="8772066"/>
            <a:ext cx="229476" cy="3925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CD12F51-23E0-4119-B169-D041073BB484}"/>
              </a:ext>
            </a:extLst>
          </p:cNvPr>
          <p:cNvCxnSpPr>
            <a:cxnSpLocks/>
          </p:cNvCxnSpPr>
          <p:nvPr/>
        </p:nvCxnSpPr>
        <p:spPr>
          <a:xfrm flipH="1">
            <a:off x="2959673" y="8015136"/>
            <a:ext cx="807769" cy="11494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D1A153D-4263-4320-9E37-0DEA0C0413DF}"/>
              </a:ext>
            </a:extLst>
          </p:cNvPr>
          <p:cNvCxnSpPr>
            <a:cxnSpLocks/>
          </p:cNvCxnSpPr>
          <p:nvPr/>
        </p:nvCxnSpPr>
        <p:spPr>
          <a:xfrm flipH="1">
            <a:off x="2408824" y="9857861"/>
            <a:ext cx="1" cy="6122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07C4C9-1FDD-44E4-B133-3251AE247B31}"/>
              </a:ext>
            </a:extLst>
          </p:cNvPr>
          <p:cNvCxnSpPr>
            <a:cxnSpLocks/>
          </p:cNvCxnSpPr>
          <p:nvPr/>
        </p:nvCxnSpPr>
        <p:spPr>
          <a:xfrm>
            <a:off x="3428998" y="7465251"/>
            <a:ext cx="274322" cy="3509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1C72306-5BA6-481B-9A7D-A90CE6250026}"/>
              </a:ext>
            </a:extLst>
          </p:cNvPr>
          <p:cNvCxnSpPr>
            <a:cxnSpLocks/>
          </p:cNvCxnSpPr>
          <p:nvPr/>
        </p:nvCxnSpPr>
        <p:spPr>
          <a:xfrm flipH="1">
            <a:off x="2466718" y="7458183"/>
            <a:ext cx="962280" cy="3643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B40029-4A74-4DD1-A215-4230B7007216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402658" y="7279666"/>
            <a:ext cx="1095024" cy="18648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8493D4F-9B07-47F7-B911-B96AC2843F6D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708867" y="6948590"/>
            <a:ext cx="788815" cy="21959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FA83D0A-4A8F-4A7C-AE09-F505D7E6791D}"/>
              </a:ext>
            </a:extLst>
          </p:cNvPr>
          <p:cNvCxnSpPr>
            <a:stCxn id="80" idx="2"/>
          </p:cNvCxnSpPr>
          <p:nvPr/>
        </p:nvCxnSpPr>
        <p:spPr>
          <a:xfrm>
            <a:off x="2439450" y="10745848"/>
            <a:ext cx="1080323" cy="9554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46CB344-92DB-4CE1-9B47-59947A212CB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3519773" y="10375615"/>
            <a:ext cx="1977909" cy="13248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F7699DF-D62B-4E18-8528-4B46E2181092}"/>
              </a:ext>
            </a:extLst>
          </p:cNvPr>
          <p:cNvCxnSpPr>
            <a:cxnSpLocks/>
          </p:cNvCxnSpPr>
          <p:nvPr/>
        </p:nvCxnSpPr>
        <p:spPr>
          <a:xfrm flipH="1">
            <a:off x="3519772" y="11700472"/>
            <a:ext cx="1" cy="6122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38E0B65-3B9C-4ADF-96DF-2583827DB46A}"/>
              </a:ext>
            </a:extLst>
          </p:cNvPr>
          <p:cNvSpPr/>
          <p:nvPr/>
        </p:nvSpPr>
        <p:spPr>
          <a:xfrm>
            <a:off x="6350" y="12326493"/>
            <a:ext cx="1149350" cy="43180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953F61-F88B-4645-A71E-AAFDAAF23AA2}"/>
              </a:ext>
            </a:extLst>
          </p:cNvPr>
          <p:cNvSpPr txBox="1"/>
          <p:nvPr/>
        </p:nvSpPr>
        <p:spPr>
          <a:xfrm>
            <a:off x="312296" y="6498916"/>
            <a:ext cx="206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50000"/>
                  </a:schemeClr>
                </a:solidFill>
              </a:rPr>
              <a:t>Ortholog/paralog search?</a:t>
            </a:r>
            <a:endParaRPr lang="en-GB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EE42359-A38D-44B7-8E14-2F4408DB2C31}"/>
              </a:ext>
            </a:extLst>
          </p:cNvPr>
          <p:cNvCxnSpPr>
            <a:cxnSpLocks/>
          </p:cNvCxnSpPr>
          <p:nvPr/>
        </p:nvCxnSpPr>
        <p:spPr>
          <a:xfrm flipV="1">
            <a:off x="1885948" y="6040998"/>
            <a:ext cx="580770" cy="519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0FDA77-85B5-4888-8919-98BA3C520476}"/>
              </a:ext>
            </a:extLst>
          </p:cNvPr>
          <p:cNvCxnSpPr>
            <a:cxnSpLocks/>
          </p:cNvCxnSpPr>
          <p:nvPr/>
        </p:nvCxnSpPr>
        <p:spPr>
          <a:xfrm>
            <a:off x="1873716" y="6759304"/>
            <a:ext cx="472167" cy="3551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EA40A6-D993-4327-B332-6BA086810054}"/>
              </a:ext>
            </a:extLst>
          </p:cNvPr>
          <p:cNvSpPr txBox="1"/>
          <p:nvPr/>
        </p:nvSpPr>
        <p:spPr>
          <a:xfrm>
            <a:off x="5058242" y="-27147"/>
            <a:ext cx="1890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solidFill>
                  <a:srgbClr val="969696"/>
                </a:solidFill>
              </a:rPr>
              <a:t>Numbers in circles indicate the project section to which the associated work (indicated by colour) corresponds</a:t>
            </a:r>
          </a:p>
          <a:p>
            <a:pPr algn="ctr"/>
            <a:r>
              <a:rPr lang="en-GB" sz="1050" i="1" dirty="0">
                <a:solidFill>
                  <a:srgbClr val="969696"/>
                </a:solidFill>
              </a:rPr>
              <a:t>Additionally each numbered script is given its own flow chart to demonstrate the process of the script.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DA4D7F-E767-4840-8670-E45CBA74A7E4}"/>
              </a:ext>
            </a:extLst>
          </p:cNvPr>
          <p:cNvGrpSpPr/>
          <p:nvPr/>
        </p:nvGrpSpPr>
        <p:grpSpPr>
          <a:xfrm>
            <a:off x="101117" y="-6115"/>
            <a:ext cx="5609516" cy="3463797"/>
            <a:chOff x="101117" y="-6115"/>
            <a:chExt cx="5609516" cy="34637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248D1A-A8D2-43F0-B15C-D95B9A19A56D}"/>
                </a:ext>
              </a:extLst>
            </p:cNvPr>
            <p:cNvSpPr txBox="1"/>
            <p:nvPr/>
          </p:nvSpPr>
          <p:spPr>
            <a:xfrm>
              <a:off x="4990692" y="2685815"/>
              <a:ext cx="719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Leighton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E9BCFA-92CF-49D7-846E-62DDF1DA254D}"/>
                </a:ext>
              </a:extLst>
            </p:cNvPr>
            <p:cNvSpPr txBox="1"/>
            <p:nvPr/>
          </p:nvSpPr>
          <p:spPr>
            <a:xfrm>
              <a:off x="195742" y="584737"/>
              <a:ext cx="266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Filter plant pathogens and biomass degraders – evidence from literature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868C56-244A-451F-91A2-02330C0C5C5E}"/>
                </a:ext>
              </a:extLst>
            </p:cNvPr>
            <p:cNvCxnSpPr>
              <a:cxnSpLocks/>
            </p:cNvCxnSpPr>
            <p:nvPr/>
          </p:nvCxnSpPr>
          <p:spPr>
            <a:xfrm>
              <a:off x="2549287" y="2605189"/>
              <a:ext cx="6279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58808FB-0384-4F82-AE99-29B2A1D7EF4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080" y="1324592"/>
              <a:ext cx="0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279F56-716C-4D11-9918-2351AE9F1A79}"/>
                </a:ext>
              </a:extLst>
            </p:cNvPr>
            <p:cNvGrpSpPr/>
            <p:nvPr/>
          </p:nvGrpSpPr>
          <p:grpSpPr>
            <a:xfrm>
              <a:off x="124403" y="2397323"/>
              <a:ext cx="360000" cy="358577"/>
              <a:chOff x="1445057" y="593837"/>
              <a:chExt cx="360000" cy="35857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B7DE22-94E0-487A-AF12-8C40B8CE033C}"/>
                  </a:ext>
                </a:extLst>
              </p:cNvPr>
              <p:cNvSpPr/>
              <p:nvPr/>
            </p:nvSpPr>
            <p:spPr>
              <a:xfrm>
                <a:off x="1445057" y="593837"/>
                <a:ext cx="360000" cy="358577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A7A23F-4E09-467E-9B89-298040C40209}"/>
                  </a:ext>
                </a:extLst>
              </p:cNvPr>
              <p:cNvSpPr txBox="1"/>
              <p:nvPr/>
            </p:nvSpPr>
            <p:spPr>
              <a:xfrm>
                <a:off x="1492874" y="620908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endPara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488942-9D81-47A8-9878-D69231F4189F}"/>
                </a:ext>
              </a:extLst>
            </p:cNvPr>
            <p:cNvSpPr txBox="1"/>
            <p:nvPr/>
          </p:nvSpPr>
          <p:spPr>
            <a:xfrm>
              <a:off x="220554" y="-6115"/>
              <a:ext cx="2613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Fungi &amp; Oomycete species with genomic assemblies in NCBI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A25AE5D-ED4B-4821-AF48-118C4C5A8552}"/>
                </a:ext>
              </a:extLst>
            </p:cNvPr>
            <p:cNvSpPr txBox="1"/>
            <p:nvPr/>
          </p:nvSpPr>
          <p:spPr>
            <a:xfrm>
              <a:off x="389919" y="2443356"/>
              <a:ext cx="22138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accent2"/>
                  </a:solidFill>
                </a:rPr>
                <a:t>Extract_genomes_NCBI.py</a:t>
              </a:r>
              <a:endParaRPr lang="en-GB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B1FC922-8E89-4CE5-82FF-92395C888500}"/>
                </a:ext>
              </a:extLst>
            </p:cNvPr>
            <p:cNvSpPr txBox="1"/>
            <p:nvPr/>
          </p:nvSpPr>
          <p:spPr>
            <a:xfrm>
              <a:off x="2740562" y="2243289"/>
              <a:ext cx="172354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accent2"/>
                  </a:solidFill>
                </a:rPr>
                <a:t>Genomic Assemblies</a:t>
              </a:r>
            </a:p>
            <a:p>
              <a:pPr algn="ctr"/>
              <a:r>
                <a:rPr lang="en-GB" sz="1400" dirty="0">
                  <a:solidFill>
                    <a:schemeClr val="accent2"/>
                  </a:solidFill>
                </a:rPr>
                <a:t>From NCBI</a:t>
              </a:r>
            </a:p>
            <a:p>
              <a:pPr algn="ctr"/>
              <a:r>
                <a:rPr lang="en-GB" sz="1400" dirty="0">
                  <a:solidFill>
                    <a:schemeClr val="accent2"/>
                  </a:solidFill>
                </a:rPr>
                <a:t>From collaborators</a:t>
              </a:r>
            </a:p>
            <a:p>
              <a:pPr algn="ctr"/>
              <a:endParaRPr lang="en-GB" sz="1400" b="1" dirty="0">
                <a:solidFill>
                  <a:schemeClr val="accent2"/>
                </a:solidFill>
              </a:endParaRPr>
            </a:p>
            <a:p>
              <a:pPr algn="ctr"/>
              <a:endParaRPr lang="en-GB" sz="1400" dirty="0">
                <a:solidFill>
                  <a:schemeClr val="accent2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F7515A4-9C72-4DB1-9C1D-8E9271DAF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5775" y="2825640"/>
              <a:ext cx="7624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65D4E59-DB2C-494C-95EB-9A293DEA74CF}"/>
                </a:ext>
              </a:extLst>
            </p:cNvPr>
            <p:cNvSpPr txBox="1"/>
            <p:nvPr/>
          </p:nvSpPr>
          <p:spPr>
            <a:xfrm>
              <a:off x="195742" y="956719"/>
              <a:ext cx="26630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Selection method / reasoning for decisions laid out in Selected_species.md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0F7AF2-3A73-4337-BED9-80813FCB6737}"/>
                </a:ext>
              </a:extLst>
            </p:cNvPr>
            <p:cNvSpPr txBox="1"/>
            <p:nvPr/>
          </p:nvSpPr>
          <p:spPr>
            <a:xfrm>
              <a:off x="628057" y="1498978"/>
              <a:ext cx="1706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accent2">
                      <a:lumMod val="75000"/>
                    </a:schemeClr>
                  </a:solidFill>
                </a:rPr>
                <a:t>Species_list.txt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8FEC57-2474-4213-9A85-84418B145B97}"/>
                </a:ext>
              </a:extLst>
            </p:cNvPr>
            <p:cNvSpPr txBox="1"/>
            <p:nvPr/>
          </p:nvSpPr>
          <p:spPr>
            <a:xfrm>
              <a:off x="489081" y="1709664"/>
              <a:ext cx="207639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Plain text file containing the genus and species names of selected fungi and oomycete species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268912F-9A0E-4B9A-9AF5-76A8C91B96F7}"/>
                </a:ext>
              </a:extLst>
            </p:cNvPr>
            <p:cNvCxnSpPr>
              <a:cxnSpLocks/>
            </p:cNvCxnSpPr>
            <p:nvPr/>
          </p:nvCxnSpPr>
          <p:spPr>
            <a:xfrm>
              <a:off x="1527280" y="400270"/>
              <a:ext cx="0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B94604A-2B33-42ED-9E21-E49A9DDEBC06}"/>
                </a:ext>
              </a:extLst>
            </p:cNvPr>
            <p:cNvCxnSpPr>
              <a:cxnSpLocks/>
            </p:cNvCxnSpPr>
            <p:nvPr/>
          </p:nvCxnSpPr>
          <p:spPr>
            <a:xfrm>
              <a:off x="1491057" y="2267695"/>
              <a:ext cx="0" cy="223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B45D38A-385B-4D75-891E-96DC400C877A}"/>
                </a:ext>
              </a:extLst>
            </p:cNvPr>
            <p:cNvSpPr txBox="1"/>
            <p:nvPr/>
          </p:nvSpPr>
          <p:spPr>
            <a:xfrm>
              <a:off x="101117" y="2719018"/>
              <a:ext cx="27798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Genus/</a:t>
              </a:r>
              <a:r>
                <a:rPr lang="en-GB" sz="1050" i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pecies</a:t>
              </a:r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names or taxonomy ID per unique selected species passed to python script.</a:t>
              </a:r>
            </a:p>
            <a:p>
              <a:pPr algn="ctr"/>
              <a:r>
                <a:rPr lang="en-GB" sz="1050" i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Python script will pull genomic assemblies from NCBI Assembly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90B6B653-2459-4F0A-93D4-6E4F1ED85AFC}"/>
              </a:ext>
            </a:extLst>
          </p:cNvPr>
          <p:cNvSpPr/>
          <p:nvPr/>
        </p:nvSpPr>
        <p:spPr>
          <a:xfrm>
            <a:off x="1633711" y="6760533"/>
            <a:ext cx="3151895" cy="8305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417A31ED-1269-4020-8A10-8E6126768FBF}"/>
              </a:ext>
            </a:extLst>
          </p:cNvPr>
          <p:cNvSpPr/>
          <p:nvPr/>
        </p:nvSpPr>
        <p:spPr>
          <a:xfrm>
            <a:off x="4169427" y="2783353"/>
            <a:ext cx="2684400" cy="8305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7578AA4B-B6E4-4A13-84C6-972A453A9CBB}"/>
              </a:ext>
            </a:extLst>
          </p:cNvPr>
          <p:cNvSpPr/>
          <p:nvPr/>
        </p:nvSpPr>
        <p:spPr>
          <a:xfrm>
            <a:off x="4173" y="2764962"/>
            <a:ext cx="2684400" cy="8305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51E941-5A4C-4007-B378-1043FA1F99D5}"/>
              </a:ext>
            </a:extLst>
          </p:cNvPr>
          <p:cNvSpPr/>
          <p:nvPr/>
        </p:nvSpPr>
        <p:spPr>
          <a:xfrm>
            <a:off x="2068724" y="348902"/>
            <a:ext cx="2724151" cy="431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Extract_genomes_NCBI.py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8B4A6-B250-46E8-9863-87C6178028BF}"/>
              </a:ext>
            </a:extLst>
          </p:cNvPr>
          <p:cNvSpPr/>
          <p:nvPr/>
        </p:nvSpPr>
        <p:spPr>
          <a:xfrm>
            <a:off x="2788186" y="-528"/>
            <a:ext cx="1285228" cy="33853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/>
              <a:t>Section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F67F3-BB23-480C-A7D9-D85A7BA87E62}"/>
              </a:ext>
            </a:extLst>
          </p:cNvPr>
          <p:cNvSpPr txBox="1"/>
          <p:nvPr/>
        </p:nvSpPr>
        <p:spPr>
          <a:xfrm>
            <a:off x="2104993" y="1201186"/>
            <a:ext cx="263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2"/>
                </a:solidFill>
              </a:rPr>
              <a:t>Input file: ‘Species_list.txt’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DC933-FD3F-4D16-9353-A241A67A8FE5}"/>
              </a:ext>
            </a:extLst>
          </p:cNvPr>
          <p:cNvSpPr txBox="1"/>
          <p:nvPr/>
        </p:nvSpPr>
        <p:spPr>
          <a:xfrm>
            <a:off x="2770515" y="1487823"/>
            <a:ext cx="1318187" cy="1184940"/>
          </a:xfrm>
          <a:prstGeom prst="rect">
            <a:avLst/>
          </a:prstGeom>
          <a:noFill/>
          <a:ln>
            <a:solidFill>
              <a:srgbClr val="96969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# Comments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S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S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Taxonomy ID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GB" sz="12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GB" sz="1100" baseline="-25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Taxonomy ID</a:t>
            </a:r>
            <a:r>
              <a:rPr lang="en-GB" sz="11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3C418-5E3E-4C21-8A76-B35473D724D1}"/>
              </a:ext>
            </a:extLst>
          </p:cNvPr>
          <p:cNvSpPr txBox="1"/>
          <p:nvPr/>
        </p:nvSpPr>
        <p:spPr>
          <a:xfrm>
            <a:off x="4390775" y="833299"/>
            <a:ext cx="2496322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100" b="1" i="1" dirty="0">
                <a:solidFill>
                  <a:schemeClr val="bg1">
                    <a:lumMod val="50000"/>
                  </a:schemeClr>
                </a:solidFill>
              </a:rPr>
              <a:t>Input file format: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Plain text file containing no blank lines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Each line contains a genus-species names or taxonomy ID of unique selected species</a:t>
            </a:r>
          </a:p>
          <a:p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Comments are indicated by with the first line character ‘#’</a:t>
            </a:r>
            <a:endParaRPr lang="en-GB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91C02-2E02-4608-8909-D3F003DE4743}"/>
              </a:ext>
            </a:extLst>
          </p:cNvPr>
          <p:cNvSpPr txBox="1"/>
          <p:nvPr/>
        </p:nvSpPr>
        <p:spPr>
          <a:xfrm>
            <a:off x="2770515" y="862584"/>
            <a:ext cx="132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2"/>
                </a:solidFill>
              </a:rPr>
              <a:t>Main()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A6E700-2226-4C64-9049-BE049E0E172F}"/>
              </a:ext>
            </a:extLst>
          </p:cNvPr>
          <p:cNvCxnSpPr>
            <a:cxnSpLocks/>
          </p:cNvCxnSpPr>
          <p:nvPr/>
        </p:nvCxnSpPr>
        <p:spPr>
          <a:xfrm flipH="1">
            <a:off x="3594100" y="2362200"/>
            <a:ext cx="153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7E861F-343E-4653-95E1-F5C9EA4F049C}"/>
              </a:ext>
            </a:extLst>
          </p:cNvPr>
          <p:cNvSpPr txBox="1"/>
          <p:nvPr/>
        </p:nvSpPr>
        <p:spPr>
          <a:xfrm>
            <a:off x="4169427" y="2791731"/>
            <a:ext cx="26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accent2">
                    <a:lumMod val="50000"/>
                  </a:schemeClr>
                </a:solidFill>
              </a:rPr>
              <a:t>get_tax_ID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GB" sz="1200" dirty="0" err="1">
                <a:solidFill>
                  <a:schemeClr val="accent2">
                    <a:lumMod val="50000"/>
                  </a:schemeClr>
                </a:solidFill>
              </a:rPr>
              <a:t>genus_species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GB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E4EE14-D544-4D99-A200-48D6E5C61EB5}"/>
              </a:ext>
            </a:extLst>
          </p:cNvPr>
          <p:cNvSpPr txBox="1"/>
          <p:nvPr/>
        </p:nvSpPr>
        <p:spPr>
          <a:xfrm>
            <a:off x="86429" y="2795764"/>
            <a:ext cx="3261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68D2F41-0F0B-426D-AF61-463B03D38CAA}"/>
              </a:ext>
            </a:extLst>
          </p:cNvPr>
          <p:cNvGrpSpPr/>
          <p:nvPr/>
        </p:nvGrpSpPr>
        <p:grpSpPr>
          <a:xfrm>
            <a:off x="1667193" y="2163807"/>
            <a:ext cx="1319554" cy="640021"/>
            <a:chOff x="1667193" y="2163807"/>
            <a:chExt cx="1319554" cy="64002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6CB5EA-6871-432A-8D58-436F21C0EB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400" y="2178050"/>
              <a:ext cx="1271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B16D58-4053-4FB5-8049-60704698B65F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1717201" y="2178049"/>
              <a:ext cx="0" cy="617715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F452F18-2287-481B-B108-A598005A59E7}"/>
                </a:ext>
              </a:extLst>
            </p:cNvPr>
            <p:cNvSpPr/>
            <p:nvPr/>
          </p:nvSpPr>
          <p:spPr>
            <a:xfrm>
              <a:off x="1717200" y="2164366"/>
              <a:ext cx="1269547" cy="45719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63000">
                  <a:schemeClr val="accent2">
                    <a:lumMod val="50000"/>
                    <a:shade val="30000"/>
                    <a:satMod val="115000"/>
                  </a:schemeClr>
                </a:gs>
                <a:gs pos="81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CAC2E29-393D-422C-A857-879920604875}"/>
                </a:ext>
              </a:extLst>
            </p:cNvPr>
            <p:cNvSpPr/>
            <p:nvPr/>
          </p:nvSpPr>
          <p:spPr>
            <a:xfrm rot="16200000">
              <a:off x="1434254" y="2422093"/>
              <a:ext cx="562291" cy="4572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F32D5BA1-6B68-45BC-ADCB-CEFE7C17BE46}"/>
                </a:ext>
              </a:extLst>
            </p:cNvPr>
            <p:cNvSpPr/>
            <p:nvPr/>
          </p:nvSpPr>
          <p:spPr>
            <a:xfrm rot="10800000">
              <a:off x="1667193" y="2726097"/>
              <a:ext cx="99694" cy="7773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E9999A9-6956-40A4-A860-9F2E3B89A70E}"/>
                </a:ext>
              </a:extLst>
            </p:cNvPr>
            <p:cNvSpPr/>
            <p:nvPr/>
          </p:nvSpPr>
          <p:spPr>
            <a:xfrm>
              <a:off x="1727102" y="2172695"/>
              <a:ext cx="32400" cy="3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FBF8A8-F8FB-428F-90B0-F773EBCD0F34}"/>
                </a:ext>
              </a:extLst>
            </p:cNvPr>
            <p:cNvSpPr/>
            <p:nvPr/>
          </p:nvSpPr>
          <p:spPr>
            <a:xfrm>
              <a:off x="1701001" y="2709716"/>
              <a:ext cx="32400" cy="3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199B7B4-D01A-4B67-AEEA-F1F63FA9BB52}"/>
              </a:ext>
            </a:extLst>
          </p:cNvPr>
          <p:cNvGrpSpPr/>
          <p:nvPr/>
        </p:nvGrpSpPr>
        <p:grpSpPr>
          <a:xfrm flipH="1">
            <a:off x="3603292" y="2339760"/>
            <a:ext cx="1587516" cy="460167"/>
            <a:chOff x="1667193" y="2163806"/>
            <a:chExt cx="1585538" cy="46016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35B2541-FA69-45E9-9841-AF491FB0F8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400" y="2178050"/>
              <a:ext cx="1271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B2D9763-CF74-40AE-A378-376102FA2B04}"/>
                </a:ext>
              </a:extLst>
            </p:cNvPr>
            <p:cNvSpPr/>
            <p:nvPr/>
          </p:nvSpPr>
          <p:spPr>
            <a:xfrm>
              <a:off x="1717201" y="2164366"/>
              <a:ext cx="1535530" cy="45719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63000">
                  <a:schemeClr val="accent2">
                    <a:lumMod val="50000"/>
                    <a:shade val="30000"/>
                    <a:satMod val="115000"/>
                  </a:schemeClr>
                </a:gs>
                <a:gs pos="81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E81EB9B-ED5B-4794-9FE1-31CAA33EAB17}"/>
                </a:ext>
              </a:extLst>
            </p:cNvPr>
            <p:cNvSpPr/>
            <p:nvPr/>
          </p:nvSpPr>
          <p:spPr>
            <a:xfrm rot="16200000">
              <a:off x="1522261" y="2334143"/>
              <a:ext cx="386336" cy="456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995525E6-611C-40DC-8859-C1238BE997C4}"/>
                </a:ext>
              </a:extLst>
            </p:cNvPr>
            <p:cNvSpPr/>
            <p:nvPr/>
          </p:nvSpPr>
          <p:spPr>
            <a:xfrm rot="10800000">
              <a:off x="1667193" y="2546242"/>
              <a:ext cx="99694" cy="7773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932E401-4B20-4A13-B3C2-930625E614CF}"/>
                </a:ext>
              </a:extLst>
            </p:cNvPr>
            <p:cNvSpPr/>
            <p:nvPr/>
          </p:nvSpPr>
          <p:spPr>
            <a:xfrm>
              <a:off x="1727102" y="2172695"/>
              <a:ext cx="32400" cy="3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E6F2F8A-5771-4F77-A2C9-10D37D7FD8EE}"/>
                </a:ext>
              </a:extLst>
            </p:cNvPr>
            <p:cNvSpPr/>
            <p:nvPr/>
          </p:nvSpPr>
          <p:spPr>
            <a:xfrm>
              <a:off x="1698625" y="2529861"/>
              <a:ext cx="32400" cy="3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55663CD6-1F2E-426B-8993-DA46C23C51F1}"/>
              </a:ext>
            </a:extLst>
          </p:cNvPr>
          <p:cNvSpPr txBox="1"/>
          <p:nvPr/>
        </p:nvSpPr>
        <p:spPr>
          <a:xfrm>
            <a:off x="0" y="2975364"/>
            <a:ext cx="270139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Pass NCBI taxonomy ID</a:t>
            </a:r>
          </a:p>
          <a:p>
            <a:pPr algn="ct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Use Entrez </a:t>
            </a:r>
            <a:r>
              <a:rPr lang="en-GB" sz="1100" i="1" dirty="0" err="1">
                <a:solidFill>
                  <a:schemeClr val="bg1">
                    <a:lumMod val="50000"/>
                  </a:schemeClr>
                </a:solidFill>
              </a:rPr>
              <a:t>e.fetch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 to pull down genus/species name</a:t>
            </a:r>
            <a:endParaRPr lang="en-GB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ACC4E54-B722-4808-BEA0-2A523D5B5FE1}"/>
              </a:ext>
            </a:extLst>
          </p:cNvPr>
          <p:cNvSpPr txBox="1"/>
          <p:nvPr/>
        </p:nvSpPr>
        <p:spPr>
          <a:xfrm>
            <a:off x="4169427" y="2968685"/>
            <a:ext cx="26844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Pass genus/species name</a:t>
            </a:r>
          </a:p>
          <a:p>
            <a:pPr algn="ct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Use Entrez </a:t>
            </a:r>
            <a:r>
              <a:rPr lang="en-GB" sz="1100" i="1" dirty="0" err="1">
                <a:solidFill>
                  <a:schemeClr val="bg1">
                    <a:lumMod val="50000"/>
                  </a:schemeClr>
                </a:solidFill>
              </a:rPr>
              <a:t>e.search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 to pull down NCBI taxonomy ID, adding ‘</a:t>
            </a:r>
            <a:r>
              <a:rPr lang="en-GB" sz="1100" i="1" dirty="0" err="1">
                <a:solidFill>
                  <a:schemeClr val="bg1">
                    <a:lumMod val="50000"/>
                  </a:schemeClr>
                </a:solidFill>
              </a:rPr>
              <a:t>NCBI:txid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’ prefix</a:t>
            </a:r>
            <a:endParaRPr lang="en-GB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11ED9AD-7F5C-4A61-85F1-6566197B709B}"/>
              </a:ext>
            </a:extLst>
          </p:cNvPr>
          <p:cNvSpPr txBox="1"/>
          <p:nvPr/>
        </p:nvSpPr>
        <p:spPr>
          <a:xfrm>
            <a:off x="-284399" y="2788329"/>
            <a:ext cx="3261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accent2">
                    <a:lumMod val="50000"/>
                  </a:schemeClr>
                </a:solidFill>
              </a:rPr>
              <a:t>get_genus_species_name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GB" sz="1200" dirty="0" err="1">
                <a:solidFill>
                  <a:schemeClr val="accent2">
                    <a:lumMod val="50000"/>
                  </a:schemeClr>
                </a:solidFill>
              </a:rPr>
              <a:t>taxonomy_id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C0B7F4-295D-45CF-AFA9-2AAA6CBDA7CC}"/>
              </a:ext>
            </a:extLst>
          </p:cNvPr>
          <p:cNvSpPr/>
          <p:nvPr/>
        </p:nvSpPr>
        <p:spPr>
          <a:xfrm rot="16200000">
            <a:off x="2062711" y="2936437"/>
            <a:ext cx="1588655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26000">
                <a:schemeClr val="accent2">
                  <a:lumMod val="50000"/>
                  <a:shade val="30000"/>
                  <a:satMod val="115000"/>
                </a:schemeClr>
              </a:gs>
              <a:gs pos="49000">
                <a:schemeClr val="accent2">
                  <a:lumMod val="50000"/>
                  <a:shade val="67500"/>
                  <a:satMod val="115000"/>
                </a:schemeClr>
              </a:gs>
              <a:gs pos="99115">
                <a:schemeClr val="accent2">
                  <a:lumMod val="75000"/>
                </a:schemeClr>
              </a:gs>
              <a:gs pos="76000">
                <a:schemeClr val="accent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5E1EB23-7E39-4014-A65D-C8B0A0AB9861}"/>
              </a:ext>
            </a:extLst>
          </p:cNvPr>
          <p:cNvSpPr/>
          <p:nvPr/>
        </p:nvSpPr>
        <p:spPr>
          <a:xfrm rot="16200000">
            <a:off x="3241041" y="3022246"/>
            <a:ext cx="1410693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2500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</a:schemeClr>
              </a:gs>
              <a:gs pos="65000">
                <a:schemeClr val="accent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274A9B10-BF82-4769-8FF0-728F50B11588}"/>
              </a:ext>
            </a:extLst>
          </p:cNvPr>
          <p:cNvSpPr/>
          <p:nvPr/>
        </p:nvSpPr>
        <p:spPr>
          <a:xfrm rot="10800000" flipH="1">
            <a:off x="3895064" y="3763176"/>
            <a:ext cx="99818" cy="7773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56EDA88-4FA9-4654-AD9E-2C62F66DDC93}"/>
              </a:ext>
            </a:extLst>
          </p:cNvPr>
          <p:cNvSpPr/>
          <p:nvPr/>
        </p:nvSpPr>
        <p:spPr>
          <a:xfrm flipH="1">
            <a:off x="3930970" y="3743620"/>
            <a:ext cx="32440" cy="32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72B30297-4FFA-4339-8216-B2290D01FE85}"/>
              </a:ext>
            </a:extLst>
          </p:cNvPr>
          <p:cNvSpPr/>
          <p:nvPr/>
        </p:nvSpPr>
        <p:spPr>
          <a:xfrm rot="10800000" flipH="1">
            <a:off x="2804167" y="3758971"/>
            <a:ext cx="99818" cy="7773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ED1CB7E-FDBE-42B6-9630-F438D20306E9}"/>
              </a:ext>
            </a:extLst>
          </p:cNvPr>
          <p:cNvSpPr/>
          <p:nvPr/>
        </p:nvSpPr>
        <p:spPr>
          <a:xfrm flipH="1">
            <a:off x="2840073" y="3742590"/>
            <a:ext cx="32440" cy="32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9C0777A-675D-4183-9CCA-54E6D7A3AB66}"/>
              </a:ext>
            </a:extLst>
          </p:cNvPr>
          <p:cNvSpPr txBox="1"/>
          <p:nvPr/>
        </p:nvSpPr>
        <p:spPr>
          <a:xfrm>
            <a:off x="1928866" y="3789923"/>
            <a:ext cx="2984817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Pass associated genus name, species name and taxonomy into a new list per unique species </a:t>
            </a:r>
          </a:p>
          <a:p>
            <a:pPr algn="ctr"/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[‘Genus’, ‘Species’, ‘Taxonomy ID’]</a:t>
            </a:r>
            <a:endParaRPr lang="en-GB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F725D8-C76A-4192-B5B9-9152474A5D0E}"/>
              </a:ext>
            </a:extLst>
          </p:cNvPr>
          <p:cNvSpPr txBox="1"/>
          <p:nvPr/>
        </p:nvSpPr>
        <p:spPr>
          <a:xfrm>
            <a:off x="1921338" y="4651495"/>
            <a:ext cx="2984817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Pass genus/species/taxonomy ID list into 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GB" sz="1100" dirty="0" err="1">
                <a:solidFill>
                  <a:schemeClr val="accent2">
                    <a:lumMod val="75000"/>
                  </a:schemeClr>
                </a:solidFill>
              </a:rPr>
              <a:t>all_species_data</a:t>
            </a:r>
            <a:r>
              <a:rPr lang="en-GB" sz="1100" dirty="0">
                <a:solidFill>
                  <a:schemeClr val="accent2">
                    <a:lumMod val="75000"/>
                  </a:schemeClr>
                </a:solidFill>
              </a:rPr>
              <a:t>’ tuple</a:t>
            </a:r>
            <a:endParaRPr lang="en-GB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A8AF5B8-B182-4BD5-9C33-55AA2C9A198A}"/>
              </a:ext>
            </a:extLst>
          </p:cNvPr>
          <p:cNvSpPr/>
          <p:nvPr/>
        </p:nvSpPr>
        <p:spPr>
          <a:xfrm rot="16200000">
            <a:off x="3288599" y="4474886"/>
            <a:ext cx="25166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F92744CE-CFF2-47CE-A16F-3C1ECD5CAD1A}"/>
              </a:ext>
            </a:extLst>
          </p:cNvPr>
          <p:cNvSpPr/>
          <p:nvPr/>
        </p:nvSpPr>
        <p:spPr>
          <a:xfrm rot="10800000" flipH="1">
            <a:off x="3364223" y="4607561"/>
            <a:ext cx="99818" cy="7773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7D0ABFE-F5CF-4D47-970A-410D61C829EA}"/>
              </a:ext>
            </a:extLst>
          </p:cNvPr>
          <p:cNvSpPr/>
          <p:nvPr/>
        </p:nvSpPr>
        <p:spPr>
          <a:xfrm flipH="1">
            <a:off x="3400129" y="4591180"/>
            <a:ext cx="32440" cy="32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E307346-88AA-4AE6-9519-A034F59D05DB}"/>
              </a:ext>
            </a:extLst>
          </p:cNvPr>
          <p:cNvGrpSpPr/>
          <p:nvPr/>
        </p:nvGrpSpPr>
        <p:grpSpPr>
          <a:xfrm rot="16200000">
            <a:off x="1655049" y="3572742"/>
            <a:ext cx="442075" cy="369171"/>
            <a:chOff x="1700286" y="2162662"/>
            <a:chExt cx="442075" cy="369171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3A179E-2C35-40B8-8DED-9AC9BA4DBFC1}"/>
                </a:ext>
              </a:extLst>
            </p:cNvPr>
            <p:cNvSpPr/>
            <p:nvPr/>
          </p:nvSpPr>
          <p:spPr>
            <a:xfrm>
              <a:off x="1733220" y="2162662"/>
              <a:ext cx="409141" cy="45719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63000">
                  <a:schemeClr val="accent2">
                    <a:lumMod val="50000"/>
                    <a:shade val="30000"/>
                    <a:satMod val="115000"/>
                  </a:schemeClr>
                </a:gs>
                <a:gs pos="81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126DA7D-93B8-486D-BAE1-6B991C36E6D3}"/>
                </a:ext>
              </a:extLst>
            </p:cNvPr>
            <p:cNvSpPr/>
            <p:nvPr/>
          </p:nvSpPr>
          <p:spPr>
            <a:xfrm rot="16200000">
              <a:off x="1589923" y="2302161"/>
              <a:ext cx="324718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D35C39C4-B140-4304-B427-F09F3D96FF48}"/>
                </a:ext>
              </a:extLst>
            </p:cNvPr>
            <p:cNvSpPr/>
            <p:nvPr/>
          </p:nvSpPr>
          <p:spPr>
            <a:xfrm rot="10800000">
              <a:off x="1700286" y="2454102"/>
              <a:ext cx="99694" cy="7773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9F01303-F6AD-4E34-A7C9-F285E8FC8839}"/>
                </a:ext>
              </a:extLst>
            </p:cNvPr>
            <p:cNvSpPr/>
            <p:nvPr/>
          </p:nvSpPr>
          <p:spPr>
            <a:xfrm>
              <a:off x="1755676" y="2167933"/>
              <a:ext cx="36000" cy="3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0FAD6D9-F0F2-40A8-A55C-69C946F5C83F}"/>
                </a:ext>
              </a:extLst>
            </p:cNvPr>
            <p:cNvSpPr/>
            <p:nvPr/>
          </p:nvSpPr>
          <p:spPr>
            <a:xfrm>
              <a:off x="1734760" y="2442141"/>
              <a:ext cx="32400" cy="3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17893AA-D7B4-4EBB-BC4D-62DDE6790067}"/>
              </a:ext>
            </a:extLst>
          </p:cNvPr>
          <p:cNvGrpSpPr/>
          <p:nvPr/>
        </p:nvGrpSpPr>
        <p:grpSpPr>
          <a:xfrm rot="16200000" flipV="1">
            <a:off x="4749969" y="3566160"/>
            <a:ext cx="442075" cy="370800"/>
            <a:chOff x="1700286" y="2162662"/>
            <a:chExt cx="442075" cy="369171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ECFF204-905B-4E81-9E37-B46C93415DB3}"/>
                </a:ext>
              </a:extLst>
            </p:cNvPr>
            <p:cNvSpPr/>
            <p:nvPr/>
          </p:nvSpPr>
          <p:spPr>
            <a:xfrm>
              <a:off x="1733220" y="2162662"/>
              <a:ext cx="409141" cy="45719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63000">
                  <a:schemeClr val="accent2">
                    <a:lumMod val="50000"/>
                    <a:shade val="30000"/>
                    <a:satMod val="115000"/>
                  </a:schemeClr>
                </a:gs>
                <a:gs pos="81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E8FEE93-3C80-41A5-9864-F32252B6EF02}"/>
                </a:ext>
              </a:extLst>
            </p:cNvPr>
            <p:cNvSpPr/>
            <p:nvPr/>
          </p:nvSpPr>
          <p:spPr>
            <a:xfrm rot="16200000">
              <a:off x="1589923" y="2302161"/>
              <a:ext cx="324718" cy="4571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16B766E1-D280-448D-A2F4-F7B403DCD950}"/>
                </a:ext>
              </a:extLst>
            </p:cNvPr>
            <p:cNvSpPr/>
            <p:nvPr/>
          </p:nvSpPr>
          <p:spPr>
            <a:xfrm rot="10800000">
              <a:off x="1700286" y="2454102"/>
              <a:ext cx="99694" cy="77731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4D225AA-33B8-4749-B21C-CE60EB282C59}"/>
                </a:ext>
              </a:extLst>
            </p:cNvPr>
            <p:cNvSpPr/>
            <p:nvPr/>
          </p:nvSpPr>
          <p:spPr>
            <a:xfrm>
              <a:off x="1755676" y="2167933"/>
              <a:ext cx="36000" cy="3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ACB6AAD-C064-4B52-83B7-D334C888BF09}"/>
                </a:ext>
              </a:extLst>
            </p:cNvPr>
            <p:cNvSpPr/>
            <p:nvPr/>
          </p:nvSpPr>
          <p:spPr>
            <a:xfrm>
              <a:off x="1734760" y="2442141"/>
              <a:ext cx="32400" cy="3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1237048-D59C-45C1-8A93-7DD87FEB574A}"/>
              </a:ext>
            </a:extLst>
          </p:cNvPr>
          <p:cNvSpPr/>
          <p:nvPr/>
        </p:nvSpPr>
        <p:spPr>
          <a:xfrm rot="16200000">
            <a:off x="3288599" y="5156966"/>
            <a:ext cx="251669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A72DD7D7-21F5-4F83-9382-A297378A0229}"/>
              </a:ext>
            </a:extLst>
          </p:cNvPr>
          <p:cNvSpPr/>
          <p:nvPr/>
        </p:nvSpPr>
        <p:spPr>
          <a:xfrm rot="10800000" flipH="1">
            <a:off x="3364223" y="5289641"/>
            <a:ext cx="99818" cy="7773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21B9D17-F7CE-408D-9657-6E60EFBB8230}"/>
              </a:ext>
            </a:extLst>
          </p:cNvPr>
          <p:cNvSpPr/>
          <p:nvPr/>
        </p:nvSpPr>
        <p:spPr>
          <a:xfrm flipH="1">
            <a:off x="3400129" y="5273260"/>
            <a:ext cx="32440" cy="32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8807F3D-1620-4873-998C-734D4D0047FB}"/>
              </a:ext>
            </a:extLst>
          </p:cNvPr>
          <p:cNvSpPr txBox="1"/>
          <p:nvPr/>
        </p:nvSpPr>
        <p:spPr>
          <a:xfrm>
            <a:off x="1909731" y="5334080"/>
            <a:ext cx="298481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Pandas </a:t>
            </a:r>
            <a:r>
              <a:rPr lang="en-GB" sz="1100" i="1" dirty="0" err="1">
                <a:solidFill>
                  <a:schemeClr val="bg1">
                    <a:lumMod val="50000"/>
                  </a:schemeClr>
                </a:solidFill>
              </a:rPr>
              <a:t>DataFrame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GB" sz="1100" i="1" dirty="0" err="1">
                <a:solidFill>
                  <a:schemeClr val="accent2">
                    <a:lumMod val="75000"/>
                  </a:schemeClr>
                </a:solidFill>
              </a:rPr>
              <a:t>species_table</a:t>
            </a:r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’</a:t>
            </a:r>
            <a:endParaRPr lang="en-GB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01" name="Table 194">
            <a:extLst>
              <a:ext uri="{FF2B5EF4-FFF2-40B4-BE49-F238E27FC236}">
                <a16:creationId xmlns:a16="http://schemas.microsoft.com/office/drawing/2014/main" id="{DA6CC48B-C8C1-46D0-A586-97D58A43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19527"/>
              </p:ext>
            </p:extLst>
          </p:nvPr>
        </p:nvGraphicFramePr>
        <p:xfrm>
          <a:off x="1633711" y="5547597"/>
          <a:ext cx="3519486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162">
                  <a:extLst>
                    <a:ext uri="{9D8B030D-6E8A-4147-A177-3AD203B41FA5}">
                      <a16:colId xmlns:a16="http://schemas.microsoft.com/office/drawing/2014/main" val="1312114264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682019497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1451020453"/>
                    </a:ext>
                  </a:extLst>
                </a:gridCol>
              </a:tblGrid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Genus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Species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NCBI Taxonomy 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97089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</a:t>
                      </a:r>
                      <a:r>
                        <a:rPr lang="en-GB" sz="1000" baseline="-25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GB" sz="1000" baseline="-25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Taxonomy 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428146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</a:t>
                      </a:r>
                      <a:r>
                        <a:rPr lang="en-GB" sz="1000" baseline="-25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GB" sz="1000" baseline="-25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Taxonomy 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03266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192428"/>
                  </a:ext>
                </a:extLst>
              </a:tr>
            </a:tbl>
          </a:graphicData>
        </a:graphic>
      </p:graphicFrame>
      <p:sp>
        <p:nvSpPr>
          <p:cNvPr id="203" name="Rectangle 202">
            <a:extLst>
              <a:ext uri="{FF2B5EF4-FFF2-40B4-BE49-F238E27FC236}">
                <a16:creationId xmlns:a16="http://schemas.microsoft.com/office/drawing/2014/main" id="{D10F66B1-543A-4134-A029-FC22A3673929}"/>
              </a:ext>
            </a:extLst>
          </p:cNvPr>
          <p:cNvSpPr/>
          <p:nvPr/>
        </p:nvSpPr>
        <p:spPr>
          <a:xfrm rot="5400000">
            <a:off x="4435663" y="6558766"/>
            <a:ext cx="312818" cy="4571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2500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</a:schemeClr>
              </a:gs>
              <a:gs pos="65000">
                <a:schemeClr val="accent2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Isosceles Triangle 204">
            <a:extLst>
              <a:ext uri="{FF2B5EF4-FFF2-40B4-BE49-F238E27FC236}">
                <a16:creationId xmlns:a16="http://schemas.microsoft.com/office/drawing/2014/main" id="{DEA36D77-612D-42F9-A4A3-BDF72BCF7F2B}"/>
              </a:ext>
            </a:extLst>
          </p:cNvPr>
          <p:cNvSpPr/>
          <p:nvPr/>
        </p:nvSpPr>
        <p:spPr>
          <a:xfrm rot="10800000" flipH="1">
            <a:off x="4539946" y="6738282"/>
            <a:ext cx="99818" cy="77731"/>
          </a:xfrm>
          <a:prstGeom prst="triangle">
            <a:avLst/>
          </a:prstGeom>
          <a:solidFill>
            <a:srgbClr val="4F1E00"/>
          </a:solidFill>
          <a:ln>
            <a:solidFill>
              <a:srgbClr val="50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16FED03-92C5-4764-AB88-535582A6DD6A}"/>
              </a:ext>
            </a:extLst>
          </p:cNvPr>
          <p:cNvSpPr/>
          <p:nvPr/>
        </p:nvSpPr>
        <p:spPr>
          <a:xfrm flipH="1">
            <a:off x="4575852" y="6718726"/>
            <a:ext cx="32440" cy="32400"/>
          </a:xfrm>
          <a:prstGeom prst="rect">
            <a:avLst/>
          </a:prstGeom>
          <a:solidFill>
            <a:srgbClr val="4F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A5116A8-C4E0-4CA8-BA79-910ECCF67F5C}"/>
              </a:ext>
            </a:extLst>
          </p:cNvPr>
          <p:cNvSpPr txBox="1"/>
          <p:nvPr/>
        </p:nvSpPr>
        <p:spPr>
          <a:xfrm>
            <a:off x="1627206" y="6767684"/>
            <a:ext cx="316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accent2">
                    <a:lumMod val="50000"/>
                  </a:schemeClr>
                </a:solidFill>
              </a:rPr>
              <a:t>get_accession_numbers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GB" sz="1200" dirty="0" err="1">
                <a:solidFill>
                  <a:schemeClr val="accent2">
                    <a:lumMod val="50000"/>
                  </a:schemeClr>
                </a:solidFill>
              </a:rPr>
              <a:t>taxonomy_id_column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GB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1194890-05E1-40A9-AB9F-6A23A535331A}"/>
              </a:ext>
            </a:extLst>
          </p:cNvPr>
          <p:cNvSpPr txBox="1"/>
          <p:nvPr/>
        </p:nvSpPr>
        <p:spPr>
          <a:xfrm>
            <a:off x="1627206" y="6971508"/>
            <a:ext cx="31584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Pass over using </a:t>
            </a:r>
            <a:r>
              <a:rPr lang="en-GB" sz="1100" i="1" dirty="0" err="1">
                <a:solidFill>
                  <a:schemeClr val="bg1">
                    <a:lumMod val="50000"/>
                  </a:schemeClr>
                </a:solidFill>
              </a:rPr>
              <a:t>entrez.assign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, calling </a:t>
            </a:r>
            <a:r>
              <a:rPr lang="en-GB" sz="1100" i="1" dirty="0" err="1">
                <a:solidFill>
                  <a:schemeClr val="bg1">
                    <a:lumMod val="50000"/>
                  </a:schemeClr>
                </a:solidFill>
              </a:rPr>
              <a:t>get_accession_numbers</a:t>
            </a:r>
            <a:r>
              <a:rPr lang="en-GB" sz="1100" i="1" dirty="0">
                <a:solidFill>
                  <a:schemeClr val="bg1">
                    <a:lumMod val="50000"/>
                  </a:schemeClr>
                </a:solidFill>
              </a:rPr>
              <a:t> for each taxonomy ID, to call its Assembly database ID via </a:t>
            </a:r>
            <a:r>
              <a:rPr lang="en-GB" sz="1100" i="1" dirty="0" err="1">
                <a:solidFill>
                  <a:schemeClr val="bg1">
                    <a:lumMod val="50000"/>
                  </a:schemeClr>
                </a:solidFill>
              </a:rPr>
              <a:t>Entrez.eLink</a:t>
            </a:r>
            <a:endParaRPr lang="en-GB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A2CB996-05C8-4E05-8425-2C978F659319}"/>
              </a:ext>
            </a:extLst>
          </p:cNvPr>
          <p:cNvGrpSpPr/>
          <p:nvPr/>
        </p:nvGrpSpPr>
        <p:grpSpPr>
          <a:xfrm rot="10800000">
            <a:off x="4664869" y="6427648"/>
            <a:ext cx="923758" cy="774838"/>
            <a:chOff x="1700286" y="1756995"/>
            <a:chExt cx="923758" cy="774838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DC74EEE-2E09-482E-BAF8-A79D2AF71DBE}"/>
                </a:ext>
              </a:extLst>
            </p:cNvPr>
            <p:cNvSpPr/>
            <p:nvPr/>
          </p:nvSpPr>
          <p:spPr>
            <a:xfrm>
              <a:off x="1729730" y="1756995"/>
              <a:ext cx="894314" cy="45719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63000">
                  <a:schemeClr val="accent2">
                    <a:lumMod val="50000"/>
                    <a:shade val="30000"/>
                    <a:satMod val="115000"/>
                  </a:schemeClr>
                </a:gs>
                <a:gs pos="81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rgbClr val="642800"/>
                </a:gs>
              </a:gsLst>
              <a:lin ang="10800000" scaled="1"/>
              <a:tileRect/>
            </a:gra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8974582-9E85-4420-9B41-C22C7D1E738C}"/>
                </a:ext>
              </a:extLst>
            </p:cNvPr>
            <p:cNvSpPr/>
            <p:nvPr/>
          </p:nvSpPr>
          <p:spPr>
            <a:xfrm rot="16200000">
              <a:off x="1388279" y="2100517"/>
              <a:ext cx="728006" cy="45719"/>
            </a:xfrm>
            <a:prstGeom prst="rect">
              <a:avLst/>
            </a:prstGeom>
            <a:gradFill>
              <a:gsLst>
                <a:gs pos="0">
                  <a:srgbClr val="622700"/>
                </a:gs>
                <a:gs pos="28000">
                  <a:schemeClr val="accent2">
                    <a:lumMod val="50000"/>
                    <a:shade val="67500"/>
                    <a:satMod val="115000"/>
                  </a:schemeClr>
                </a:gs>
                <a:gs pos="72000">
                  <a:schemeClr val="accent2">
                    <a:lumMod val="75000"/>
                  </a:schemeClr>
                </a:gs>
              </a:gsLst>
              <a:lin ang="10800000" scaled="1"/>
            </a:gra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7CB7831-21F1-4ECD-9154-99885EEDBE6F}"/>
                </a:ext>
              </a:extLst>
            </p:cNvPr>
            <p:cNvSpPr/>
            <p:nvPr/>
          </p:nvSpPr>
          <p:spPr>
            <a:xfrm rot="10800000">
              <a:off x="1700286" y="2454102"/>
              <a:ext cx="99694" cy="77731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501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7B70EA06-9841-4D5F-BBDE-776E6F479D75}"/>
                </a:ext>
              </a:extLst>
            </p:cNvPr>
            <p:cNvSpPr/>
            <p:nvPr/>
          </p:nvSpPr>
          <p:spPr>
            <a:xfrm>
              <a:off x="1757142" y="1762400"/>
              <a:ext cx="36000" cy="36000"/>
            </a:xfrm>
            <a:prstGeom prst="rect">
              <a:avLst/>
            </a:prstGeom>
            <a:solidFill>
              <a:srgbClr val="642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EF72700-F7FF-40D9-B5E6-8599BE0BC652}"/>
                </a:ext>
              </a:extLst>
            </p:cNvPr>
            <p:cNvSpPr/>
            <p:nvPr/>
          </p:nvSpPr>
          <p:spPr>
            <a:xfrm>
              <a:off x="1732379" y="2437379"/>
              <a:ext cx="36000" cy="3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220" name="Table 194">
            <a:extLst>
              <a:ext uri="{FF2B5EF4-FFF2-40B4-BE49-F238E27FC236}">
                <a16:creationId xmlns:a16="http://schemas.microsoft.com/office/drawing/2014/main" id="{A030AAC9-8240-4BAC-A645-3962A028E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76713"/>
              </p:ext>
            </p:extLst>
          </p:nvPr>
        </p:nvGraphicFramePr>
        <p:xfrm>
          <a:off x="5182464" y="5546743"/>
          <a:ext cx="1173162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162">
                  <a:extLst>
                    <a:ext uri="{9D8B030D-6E8A-4147-A177-3AD203B41FA5}">
                      <a16:colId xmlns:a16="http://schemas.microsoft.com/office/drawing/2014/main" val="1451020453"/>
                    </a:ext>
                  </a:extLst>
                </a:gridCol>
              </a:tblGrid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NCBI Assembly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197089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Assembly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428146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Assembly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03266"/>
                  </a:ext>
                </a:extLst>
              </a:tr>
              <a:tr h="237219"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192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3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498</Words>
  <Application>Microsoft Office PowerPoint</Application>
  <PresentationFormat>Custom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Hobbs</dc:creator>
  <cp:lastModifiedBy>Emma Hobbs</cp:lastModifiedBy>
  <cp:revision>16</cp:revision>
  <dcterms:created xsi:type="dcterms:W3CDTF">2020-02-28T13:57:03Z</dcterms:created>
  <dcterms:modified xsi:type="dcterms:W3CDTF">2020-03-23T14:07:07Z</dcterms:modified>
</cp:coreProperties>
</file>