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56703"/>
            <a:ext cx="5829300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563446"/>
            <a:ext cx="5143500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8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66678"/>
            <a:ext cx="147875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66678"/>
            <a:ext cx="435054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3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4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590057"/>
            <a:ext cx="5915025" cy="59900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636813"/>
            <a:ext cx="5915025" cy="3150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83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33390"/>
            <a:ext cx="291465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33390"/>
            <a:ext cx="291465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66681"/>
            <a:ext cx="5915025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30053"/>
            <a:ext cx="2901255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260078"/>
            <a:ext cx="290125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30053"/>
            <a:ext cx="2915543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260078"/>
            <a:ext cx="29155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7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073367"/>
            <a:ext cx="3471863" cy="102334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8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073367"/>
            <a:ext cx="3471863" cy="102334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66681"/>
            <a:ext cx="5915025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33390"/>
            <a:ext cx="5915025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CE29-8FAE-449E-A441-7A8BCDBC043E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346867"/>
            <a:ext cx="231457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F8BC-D370-4BA9-AFFF-EDE06B095EE0}"/>
              </a:ext>
            </a:extLst>
          </p:cNvPr>
          <p:cNvSpPr/>
          <p:nvPr/>
        </p:nvSpPr>
        <p:spPr>
          <a:xfrm>
            <a:off x="0" y="8731"/>
            <a:ext cx="1149350" cy="431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C1DEB-6795-4146-BC08-A03572B2860B}"/>
              </a:ext>
            </a:extLst>
          </p:cNvPr>
          <p:cNvSpPr txBox="1"/>
          <p:nvPr/>
        </p:nvSpPr>
        <p:spPr>
          <a:xfrm>
            <a:off x="2719191" y="1036"/>
            <a:ext cx="14196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2"/>
                </a:solidFill>
              </a:rPr>
              <a:t>Genome sources</a:t>
            </a:r>
          </a:p>
          <a:p>
            <a:pPr algn="ctr"/>
            <a:r>
              <a:rPr lang="en-GB" sz="1200" dirty="0">
                <a:solidFill>
                  <a:schemeClr val="accent2"/>
                </a:solidFill>
              </a:rPr>
              <a:t>NCBI</a:t>
            </a:r>
          </a:p>
          <a:p>
            <a:pPr algn="ctr"/>
            <a:r>
              <a:rPr lang="en-GB" sz="1200" dirty="0">
                <a:solidFill>
                  <a:schemeClr val="accent2"/>
                </a:solidFill>
              </a:rPr>
              <a:t>Collaborators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48D1A-A8D2-43F0-B15C-D95B9A19A56D}"/>
              </a:ext>
            </a:extLst>
          </p:cNvPr>
          <p:cNvSpPr txBox="1"/>
          <p:nvPr/>
        </p:nvSpPr>
        <p:spPr>
          <a:xfrm>
            <a:off x="4357686" y="412883"/>
            <a:ext cx="7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accent2">
                    <a:lumMod val="75000"/>
                  </a:schemeClr>
                </a:solidFill>
              </a:rPr>
              <a:t>Leighton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9BCFA-92CF-49D7-846E-62DDF1DA254D}"/>
              </a:ext>
            </a:extLst>
          </p:cNvPr>
          <p:cNvSpPr txBox="1"/>
          <p:nvPr/>
        </p:nvSpPr>
        <p:spPr>
          <a:xfrm>
            <a:off x="4269988" y="49226"/>
            <a:ext cx="190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accent2">
                    <a:lumMod val="75000"/>
                  </a:schemeClr>
                </a:solidFill>
              </a:rPr>
              <a:t>Filter plant pathogens and biomass degraders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990CD6-E126-47A8-8291-06269A2A943B}"/>
              </a:ext>
            </a:extLst>
          </p:cNvPr>
          <p:cNvCxnSpPr>
            <a:cxnSpLocks/>
          </p:cNvCxnSpPr>
          <p:nvPr/>
        </p:nvCxnSpPr>
        <p:spPr>
          <a:xfrm>
            <a:off x="3429000" y="638672"/>
            <a:ext cx="0" cy="2539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868C56-244A-451F-91A2-02330C0C5C5E}"/>
              </a:ext>
            </a:extLst>
          </p:cNvPr>
          <p:cNvCxnSpPr>
            <a:cxnSpLocks/>
          </p:cNvCxnSpPr>
          <p:nvPr/>
        </p:nvCxnSpPr>
        <p:spPr>
          <a:xfrm flipH="1">
            <a:off x="3875156" y="551381"/>
            <a:ext cx="482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FB4E6B-3B19-4384-B813-77E6EDC4A408}"/>
              </a:ext>
            </a:extLst>
          </p:cNvPr>
          <p:cNvSpPr txBox="1"/>
          <p:nvPr/>
        </p:nvSpPr>
        <p:spPr>
          <a:xfrm>
            <a:off x="2723452" y="812980"/>
            <a:ext cx="141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Extract genomes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E61786-1BA3-48A5-8889-FE5219D90D5A}"/>
              </a:ext>
            </a:extLst>
          </p:cNvPr>
          <p:cNvSpPr txBox="1"/>
          <p:nvPr/>
        </p:nvSpPr>
        <p:spPr>
          <a:xfrm>
            <a:off x="4878129" y="1378079"/>
            <a:ext cx="166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Annotated genomes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3A6BE-26BD-4863-A655-C1B10733D8C9}"/>
              </a:ext>
            </a:extLst>
          </p:cNvPr>
          <p:cNvSpPr txBox="1"/>
          <p:nvPr/>
        </p:nvSpPr>
        <p:spPr>
          <a:xfrm>
            <a:off x="609350" y="1359648"/>
            <a:ext cx="1857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Unannotated genomes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8808FB-0384-4F82-AE99-29B2A1D7EF48}"/>
              </a:ext>
            </a:extLst>
          </p:cNvPr>
          <p:cNvCxnSpPr>
            <a:cxnSpLocks/>
          </p:cNvCxnSpPr>
          <p:nvPr/>
        </p:nvCxnSpPr>
        <p:spPr>
          <a:xfrm flipH="1" flipV="1">
            <a:off x="3640358" y="331896"/>
            <a:ext cx="952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ED4F86-E4EC-4564-B12B-F1A22D40C343}"/>
              </a:ext>
            </a:extLst>
          </p:cNvPr>
          <p:cNvCxnSpPr>
            <a:cxnSpLocks/>
          </p:cNvCxnSpPr>
          <p:nvPr/>
        </p:nvCxnSpPr>
        <p:spPr>
          <a:xfrm flipH="1">
            <a:off x="1958339" y="980992"/>
            <a:ext cx="853440" cy="4688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80BDD-8BEB-4A2E-8968-3561B6B3DEF9}"/>
              </a:ext>
            </a:extLst>
          </p:cNvPr>
          <p:cNvCxnSpPr>
            <a:cxnSpLocks/>
          </p:cNvCxnSpPr>
          <p:nvPr/>
        </p:nvCxnSpPr>
        <p:spPr>
          <a:xfrm>
            <a:off x="4046221" y="966868"/>
            <a:ext cx="1120138" cy="482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3C32C8-B0FC-475A-8360-A14D2276FF18}"/>
              </a:ext>
            </a:extLst>
          </p:cNvPr>
          <p:cNvSpPr txBox="1"/>
          <p:nvPr/>
        </p:nvSpPr>
        <p:spPr>
          <a:xfrm>
            <a:off x="479733" y="1925529"/>
            <a:ext cx="211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Computational annotation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1BEE2B-0304-4845-B0B6-BDCC5A07D906}"/>
              </a:ext>
            </a:extLst>
          </p:cNvPr>
          <p:cNvCxnSpPr>
            <a:cxnSpLocks/>
          </p:cNvCxnSpPr>
          <p:nvPr/>
        </p:nvCxnSpPr>
        <p:spPr>
          <a:xfrm>
            <a:off x="1538034" y="1651011"/>
            <a:ext cx="0" cy="2897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31A9B3-99EC-4F9E-9324-5A2E7CF55791}"/>
              </a:ext>
            </a:extLst>
          </p:cNvPr>
          <p:cNvSpPr txBox="1"/>
          <p:nvPr/>
        </p:nvSpPr>
        <p:spPr>
          <a:xfrm>
            <a:off x="2959673" y="2482259"/>
            <a:ext cx="93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Gene calls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12C3B-BAC1-4A88-AF22-B43637633671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>
            <a:off x="1538036" y="2233305"/>
            <a:ext cx="1421637" cy="4028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B2C6F0-5542-4C27-A859-C7DFB09A59DE}"/>
              </a:ext>
            </a:extLst>
          </p:cNvPr>
          <p:cNvCxnSpPr>
            <a:cxnSpLocks/>
            <a:stCxn id="18" idx="2"/>
            <a:endCxn id="32" idx="3"/>
          </p:cNvCxnSpPr>
          <p:nvPr/>
        </p:nvCxnSpPr>
        <p:spPr>
          <a:xfrm flipH="1">
            <a:off x="3898327" y="1685855"/>
            <a:ext cx="1812306" cy="9502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B0019B-6594-4E56-8724-3B1AF79F912D}"/>
              </a:ext>
            </a:extLst>
          </p:cNvPr>
          <p:cNvSpPr txBox="1"/>
          <p:nvPr/>
        </p:nvSpPr>
        <p:spPr>
          <a:xfrm>
            <a:off x="5427130" y="2428914"/>
            <a:ext cx="744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UniProt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dbCAN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91DC80-6787-4A59-8721-DD3A3646FA2C}"/>
              </a:ext>
            </a:extLst>
          </p:cNvPr>
          <p:cNvCxnSpPr>
            <a:cxnSpLocks/>
          </p:cNvCxnSpPr>
          <p:nvPr/>
        </p:nvCxnSpPr>
        <p:spPr>
          <a:xfrm>
            <a:off x="3429962" y="2739901"/>
            <a:ext cx="0" cy="905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638ED6-C4BB-4D7C-B63A-4AA0206AF32A}"/>
              </a:ext>
            </a:extLst>
          </p:cNvPr>
          <p:cNvCxnSpPr>
            <a:cxnSpLocks/>
          </p:cNvCxnSpPr>
          <p:nvPr/>
        </p:nvCxnSpPr>
        <p:spPr>
          <a:xfrm flipH="1">
            <a:off x="3429001" y="2798246"/>
            <a:ext cx="1998131" cy="4570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B13B3D-E692-4CF2-91E7-6683BC2C15F8}"/>
              </a:ext>
            </a:extLst>
          </p:cNvPr>
          <p:cNvSpPr txBox="1"/>
          <p:nvPr/>
        </p:nvSpPr>
        <p:spPr>
          <a:xfrm>
            <a:off x="1731262" y="2885673"/>
            <a:ext cx="172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Identify carbohydrate processing enzymes</a:t>
            </a:r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281AF7-CBAC-4776-AECC-B8FDF95883CC}"/>
              </a:ext>
            </a:extLst>
          </p:cNvPr>
          <p:cNvSpPr txBox="1"/>
          <p:nvPr/>
        </p:nvSpPr>
        <p:spPr>
          <a:xfrm>
            <a:off x="2072986" y="3590896"/>
            <a:ext cx="271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Carbohydrate processing enzymes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3D5C54-4810-4E09-9941-176E0DAA6D24}"/>
              </a:ext>
            </a:extLst>
          </p:cNvPr>
          <p:cNvSpPr txBox="1"/>
          <p:nvPr/>
        </p:nvSpPr>
        <p:spPr>
          <a:xfrm>
            <a:off x="4732878" y="3985980"/>
            <a:ext cx="113524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Functionality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Pfam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dbCAN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UniProt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456C49-41AF-432E-B8E3-80250BD03FEC}"/>
              </a:ext>
            </a:extLst>
          </p:cNvPr>
          <p:cNvSpPr txBox="1"/>
          <p:nvPr/>
        </p:nvSpPr>
        <p:spPr>
          <a:xfrm>
            <a:off x="2221306" y="4795708"/>
            <a:ext cx="246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Divide into smaller clusters of related sequences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D19542-54DB-4AFB-A092-706064A8F3E6}"/>
              </a:ext>
            </a:extLst>
          </p:cNvPr>
          <p:cNvCxnSpPr>
            <a:cxnSpLocks/>
          </p:cNvCxnSpPr>
          <p:nvPr/>
        </p:nvCxnSpPr>
        <p:spPr>
          <a:xfrm>
            <a:off x="3573782" y="3824402"/>
            <a:ext cx="1211228" cy="3039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4F913D-00A2-4DED-ACFF-746F151768EB}"/>
              </a:ext>
            </a:extLst>
          </p:cNvPr>
          <p:cNvSpPr txBox="1"/>
          <p:nvPr/>
        </p:nvSpPr>
        <p:spPr>
          <a:xfrm>
            <a:off x="5768539" y="4232202"/>
            <a:ext cx="10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Subdivide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families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47DD358-B158-4F6B-9ADF-49719714E8D2}"/>
              </a:ext>
            </a:extLst>
          </p:cNvPr>
          <p:cNvSpPr/>
          <p:nvPr/>
        </p:nvSpPr>
        <p:spPr>
          <a:xfrm>
            <a:off x="5125731" y="4338063"/>
            <a:ext cx="742393" cy="204178"/>
          </a:xfrm>
          <a:prstGeom prst="arc">
            <a:avLst>
              <a:gd name="adj1" fmla="val 16200000"/>
              <a:gd name="adj2" fmla="val 5450214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7AECC1-B695-4C07-8D1E-087F44E8714F}"/>
              </a:ext>
            </a:extLst>
          </p:cNvPr>
          <p:cNvCxnSpPr>
            <a:cxnSpLocks/>
          </p:cNvCxnSpPr>
          <p:nvPr/>
        </p:nvCxnSpPr>
        <p:spPr>
          <a:xfrm flipH="1">
            <a:off x="4500357" y="4652511"/>
            <a:ext cx="302517" cy="2208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DDB1373F-75A6-48C4-A884-90E52A563542}"/>
              </a:ext>
            </a:extLst>
          </p:cNvPr>
          <p:cNvSpPr/>
          <p:nvPr/>
        </p:nvSpPr>
        <p:spPr>
          <a:xfrm>
            <a:off x="4922177" y="4232201"/>
            <a:ext cx="113445" cy="80022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9A5F2B-2630-4B89-8C12-7F9648B4223A}"/>
              </a:ext>
            </a:extLst>
          </p:cNvPr>
          <p:cNvSpPr txBox="1"/>
          <p:nvPr/>
        </p:nvSpPr>
        <p:spPr>
          <a:xfrm>
            <a:off x="1424215" y="5553582"/>
            <a:ext cx="13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Global proteins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AFC06A-3E06-4C28-9859-5791A3ED2AA7}"/>
              </a:ext>
            </a:extLst>
          </p:cNvPr>
          <p:cNvSpPr txBox="1"/>
          <p:nvPr/>
        </p:nvSpPr>
        <p:spPr>
          <a:xfrm>
            <a:off x="2811779" y="5559115"/>
            <a:ext cx="210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Orthologous domains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9C44B5-28B9-4376-89AD-22B37822D2DB}"/>
              </a:ext>
            </a:extLst>
          </p:cNvPr>
          <p:cNvSpPr txBox="1"/>
          <p:nvPr/>
        </p:nvSpPr>
        <p:spPr>
          <a:xfrm>
            <a:off x="1067309" y="5769558"/>
            <a:ext cx="210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 candidates: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Orthologs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No paralogs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Ideally follow species tree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B614AF-8760-4426-B2F4-5BD5D0A917EA}"/>
              </a:ext>
            </a:extLst>
          </p:cNvPr>
          <p:cNvSpPr txBox="1"/>
          <p:nvPr/>
        </p:nvSpPr>
        <p:spPr>
          <a:xfrm>
            <a:off x="-158108" y="5861359"/>
            <a:ext cx="15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Primary/secondary orthologs:</a:t>
            </a:r>
          </a:p>
          <a:p>
            <a:pPr algn="ctr"/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</a:rPr>
              <a:t>HyPPO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71CA5C4-405F-4E04-9AF8-D8E021F7C90D}"/>
              </a:ext>
            </a:extLst>
          </p:cNvPr>
          <p:cNvSpPr/>
          <p:nvPr/>
        </p:nvSpPr>
        <p:spPr>
          <a:xfrm>
            <a:off x="1653529" y="6056212"/>
            <a:ext cx="45719" cy="3077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AF5916-B6B6-4779-9BFF-31F7917AF5E1}"/>
              </a:ext>
            </a:extLst>
          </p:cNvPr>
          <p:cNvCxnSpPr>
            <a:cxnSpLocks/>
          </p:cNvCxnSpPr>
          <p:nvPr/>
        </p:nvCxnSpPr>
        <p:spPr>
          <a:xfrm>
            <a:off x="963498" y="6204377"/>
            <a:ext cx="566588" cy="57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D957A4-9FBF-4990-BC7D-9A983B3F053E}"/>
              </a:ext>
            </a:extLst>
          </p:cNvPr>
          <p:cNvCxnSpPr>
            <a:cxnSpLocks/>
          </p:cNvCxnSpPr>
          <p:nvPr/>
        </p:nvCxnSpPr>
        <p:spPr>
          <a:xfrm>
            <a:off x="3428998" y="3850248"/>
            <a:ext cx="0" cy="1008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3263CA5-DB70-406C-BB92-C4E32AB19856}"/>
              </a:ext>
            </a:extLst>
          </p:cNvPr>
          <p:cNvSpPr txBox="1"/>
          <p:nvPr/>
        </p:nvSpPr>
        <p:spPr>
          <a:xfrm>
            <a:off x="4046221" y="6953759"/>
            <a:ext cx="29029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Structural Analysis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Structural class (global and domain)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Protein sector search (hinges)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Co-variation analysis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PTM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Surface variation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093E63-B81F-4122-B871-70DE8ECDF471}"/>
              </a:ext>
            </a:extLst>
          </p:cNvPr>
          <p:cNvSpPr txBox="1"/>
          <p:nvPr/>
        </p:nvSpPr>
        <p:spPr>
          <a:xfrm>
            <a:off x="1190658" y="6973043"/>
            <a:ext cx="2580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Multiple sequence alignments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Trees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(Minimum cluster size cut off)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DE82C4-B1F5-4290-AA8D-1B1641CA4FCF}"/>
              </a:ext>
            </a:extLst>
          </p:cNvPr>
          <p:cNvSpPr txBox="1"/>
          <p:nvPr/>
        </p:nvSpPr>
        <p:spPr>
          <a:xfrm>
            <a:off x="1149350" y="8247321"/>
            <a:ext cx="258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Positive selection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751FC9-BC63-4CF2-8AB5-FC2EBE319776}"/>
              </a:ext>
            </a:extLst>
          </p:cNvPr>
          <p:cNvSpPr txBox="1"/>
          <p:nvPr/>
        </p:nvSpPr>
        <p:spPr>
          <a:xfrm>
            <a:off x="1560756" y="10137054"/>
            <a:ext cx="40260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Engineering candidates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 characteristics: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Smallish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Modularity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No accessory proteins (literature)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Positive selection (indicator rather than characteristic)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Biochemically favourable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Diversity of function on a common basis (structure, sequence)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24F852-59D8-437E-A202-0817FC1BA703}"/>
              </a:ext>
            </a:extLst>
          </p:cNvPr>
          <p:cNvCxnSpPr>
            <a:cxnSpLocks/>
          </p:cNvCxnSpPr>
          <p:nvPr/>
        </p:nvCxnSpPr>
        <p:spPr>
          <a:xfrm>
            <a:off x="1991830" y="6581316"/>
            <a:ext cx="229476" cy="3925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D12F51-23E0-4119-B169-D041073BB484}"/>
              </a:ext>
            </a:extLst>
          </p:cNvPr>
          <p:cNvCxnSpPr>
            <a:cxnSpLocks/>
          </p:cNvCxnSpPr>
          <p:nvPr/>
        </p:nvCxnSpPr>
        <p:spPr>
          <a:xfrm flipH="1">
            <a:off x="2959673" y="5824386"/>
            <a:ext cx="807769" cy="11494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1A153D-4263-4320-9E37-0DEA0C0413DF}"/>
              </a:ext>
            </a:extLst>
          </p:cNvPr>
          <p:cNvCxnSpPr>
            <a:cxnSpLocks/>
          </p:cNvCxnSpPr>
          <p:nvPr/>
        </p:nvCxnSpPr>
        <p:spPr>
          <a:xfrm flipH="1">
            <a:off x="2408824" y="7667111"/>
            <a:ext cx="1" cy="61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07C4C9-1FDD-44E4-B133-3251AE247B31}"/>
              </a:ext>
            </a:extLst>
          </p:cNvPr>
          <p:cNvCxnSpPr>
            <a:cxnSpLocks/>
          </p:cNvCxnSpPr>
          <p:nvPr/>
        </p:nvCxnSpPr>
        <p:spPr>
          <a:xfrm>
            <a:off x="3428998" y="5274501"/>
            <a:ext cx="274322" cy="3509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C72306-5BA6-481B-9A7D-A90CE6250026}"/>
              </a:ext>
            </a:extLst>
          </p:cNvPr>
          <p:cNvCxnSpPr>
            <a:cxnSpLocks/>
          </p:cNvCxnSpPr>
          <p:nvPr/>
        </p:nvCxnSpPr>
        <p:spPr>
          <a:xfrm flipH="1">
            <a:off x="2466718" y="5267433"/>
            <a:ext cx="962280" cy="3643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B40029-4A74-4DD1-A215-4230B700721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402658" y="5088916"/>
            <a:ext cx="1095024" cy="1864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493D4F-9B07-47F7-B911-B96AC2843F6D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08867" y="4757840"/>
            <a:ext cx="788815" cy="2195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FA83D0A-4A8F-4A7C-AE09-F505D7E6791D}"/>
              </a:ext>
            </a:extLst>
          </p:cNvPr>
          <p:cNvCxnSpPr>
            <a:stCxn id="80" idx="2"/>
          </p:cNvCxnSpPr>
          <p:nvPr/>
        </p:nvCxnSpPr>
        <p:spPr>
          <a:xfrm>
            <a:off x="2439450" y="8555098"/>
            <a:ext cx="1080323" cy="955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46CB344-92DB-4CE1-9B47-59947A212C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519773" y="8184865"/>
            <a:ext cx="1977909" cy="1324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7699DF-D62B-4E18-8528-4B46E2181092}"/>
              </a:ext>
            </a:extLst>
          </p:cNvPr>
          <p:cNvCxnSpPr>
            <a:cxnSpLocks/>
          </p:cNvCxnSpPr>
          <p:nvPr/>
        </p:nvCxnSpPr>
        <p:spPr>
          <a:xfrm flipH="1">
            <a:off x="3519772" y="9509722"/>
            <a:ext cx="1" cy="61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38E0B65-3B9C-4ADF-96DF-2583827DB46A}"/>
              </a:ext>
            </a:extLst>
          </p:cNvPr>
          <p:cNvSpPr/>
          <p:nvPr/>
        </p:nvSpPr>
        <p:spPr>
          <a:xfrm>
            <a:off x="6350" y="10135743"/>
            <a:ext cx="1149350" cy="431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953F61-F88B-4645-A71E-AAFDAAF23AA2}"/>
              </a:ext>
            </a:extLst>
          </p:cNvPr>
          <p:cNvSpPr txBox="1"/>
          <p:nvPr/>
        </p:nvSpPr>
        <p:spPr>
          <a:xfrm>
            <a:off x="312296" y="4308166"/>
            <a:ext cx="206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Ortholog/paralog search?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EE42359-A38D-44B7-8E14-2F4408DB2C31}"/>
              </a:ext>
            </a:extLst>
          </p:cNvPr>
          <p:cNvCxnSpPr>
            <a:cxnSpLocks/>
          </p:cNvCxnSpPr>
          <p:nvPr/>
        </p:nvCxnSpPr>
        <p:spPr>
          <a:xfrm flipV="1">
            <a:off x="1885948" y="3850248"/>
            <a:ext cx="580770" cy="519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0FDA77-85B5-4888-8919-98BA3C520476}"/>
              </a:ext>
            </a:extLst>
          </p:cNvPr>
          <p:cNvCxnSpPr>
            <a:cxnSpLocks/>
          </p:cNvCxnSpPr>
          <p:nvPr/>
        </p:nvCxnSpPr>
        <p:spPr>
          <a:xfrm>
            <a:off x="1873716" y="4568554"/>
            <a:ext cx="472167" cy="3551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2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142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Hobbs</dc:creator>
  <cp:lastModifiedBy>Emma Hobbs</cp:lastModifiedBy>
  <cp:revision>5</cp:revision>
  <dcterms:created xsi:type="dcterms:W3CDTF">2020-02-28T13:57:03Z</dcterms:created>
  <dcterms:modified xsi:type="dcterms:W3CDTF">2020-02-28T14:33:19Z</dcterms:modified>
</cp:coreProperties>
</file>