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467" r:id="rId2"/>
    <p:sldId id="579" r:id="rId3"/>
    <p:sldId id="580" r:id="rId4"/>
    <p:sldId id="581" r:id="rId5"/>
    <p:sldId id="582" r:id="rId6"/>
    <p:sldId id="583" r:id="rId7"/>
    <p:sldId id="584" r:id="rId8"/>
    <p:sldId id="585" r:id="rId9"/>
    <p:sldId id="586" r:id="rId10"/>
    <p:sldId id="587" r:id="rId11"/>
    <p:sldId id="588" r:id="rId12"/>
    <p:sldId id="589" r:id="rId13"/>
    <p:sldId id="590" r:id="rId14"/>
    <p:sldId id="591" r:id="rId15"/>
    <p:sldId id="592" r:id="rId16"/>
    <p:sldId id="593" r:id="rId17"/>
    <p:sldId id="594" r:id="rId18"/>
    <p:sldId id="595" r:id="rId19"/>
    <p:sldId id="596" r:id="rId20"/>
    <p:sldId id="598" r:id="rId21"/>
    <p:sldId id="599" r:id="rId22"/>
    <p:sldId id="46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168794E-6C9F-4D86-835C-F32B46F6B3C9}">
          <p14:sldIdLst>
            <p14:sldId id="467"/>
            <p14:sldId id="579"/>
            <p14:sldId id="580"/>
            <p14:sldId id="581"/>
            <p14:sldId id="582"/>
            <p14:sldId id="583"/>
            <p14:sldId id="584"/>
            <p14:sldId id="585"/>
            <p14:sldId id="586"/>
            <p14:sldId id="587"/>
            <p14:sldId id="588"/>
            <p14:sldId id="589"/>
            <p14:sldId id="590"/>
            <p14:sldId id="591"/>
            <p14:sldId id="592"/>
            <p14:sldId id="593"/>
            <p14:sldId id="594"/>
            <p14:sldId id="595"/>
            <p14:sldId id="596"/>
            <p14:sldId id="598"/>
            <p14:sldId id="599"/>
            <p14:sldId id="46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CBF8"/>
    <a:srgbClr val="FFC000"/>
    <a:srgbClr val="0098FF"/>
    <a:srgbClr val="00B0F0"/>
    <a:srgbClr val="2AA8FD"/>
    <a:srgbClr val="92D050"/>
    <a:srgbClr val="D2DEEF"/>
    <a:srgbClr val="EAEFF7"/>
    <a:srgbClr val="2CAA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0758" autoAdjust="0"/>
  </p:normalViewPr>
  <p:slideViewPr>
    <p:cSldViewPr snapToGrid="0">
      <p:cViewPr varScale="1">
        <p:scale>
          <a:sx n="73" d="100"/>
          <a:sy n="73" d="100"/>
        </p:scale>
        <p:origin x="23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66B57-99C3-4F3C-8C7F-7F4B0DEDB2FB}" type="datetimeFigureOut">
              <a:rPr lang="zh-CN" altLang="en-US" smtClean="0"/>
              <a:t>2024/4/3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54F63-A21A-4B47-B19F-5132D8EC2AD9}" type="slidenum">
              <a:rPr lang="zh-CN" altLang="en-US" smtClean="0"/>
              <a:t>‹#›</a:t>
            </a:fld>
            <a:endParaRPr lang="zh-CN" altLang="en-US"/>
          </a:p>
        </p:txBody>
      </p:sp>
    </p:spTree>
    <p:extLst>
      <p:ext uri="{BB962C8B-B14F-4D97-AF65-F5344CB8AC3E}">
        <p14:creationId xmlns:p14="http://schemas.microsoft.com/office/powerpoint/2010/main" val="4090790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Hobr/monte-carlo-integration"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Hobr/monte-carlo-integration"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文字 模板</a:t>
            </a:r>
          </a:p>
        </p:txBody>
      </p:sp>
      <p:sp>
        <p:nvSpPr>
          <p:cNvPr id="4" name="灯片编号占位符 3"/>
          <p:cNvSpPr>
            <a:spLocks noGrp="1"/>
          </p:cNvSpPr>
          <p:nvPr>
            <p:ph type="sldNum" sz="quarter" idx="5"/>
          </p:nvPr>
        </p:nvSpPr>
        <p:spPr/>
        <p:txBody>
          <a:bodyPr/>
          <a:lstStyle/>
          <a:p>
            <a:pPr>
              <a:defRPr/>
            </a:pPr>
            <a:fld id="{B9FB1080-C473-4EDA-823F-4682809A041B}" type="slidenum">
              <a:rPr lang="zh-CN" altLang="en-US" smtClean="0"/>
              <a:t>1</a:t>
            </a:fld>
            <a:endParaRPr lang="zh-CN" altLang="en-US"/>
          </a:p>
        </p:txBody>
      </p:sp>
    </p:spTree>
    <p:extLst>
      <p:ext uri="{BB962C8B-B14F-4D97-AF65-F5344CB8AC3E}">
        <p14:creationId xmlns:p14="http://schemas.microsoft.com/office/powerpoint/2010/main" val="2964587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algn="l">
              <a:lnSpc>
                <a:spcPct val="172000"/>
              </a:lnSpc>
              <a:spcBef>
                <a:spcPts val="1300"/>
              </a:spcBef>
              <a:spcAft>
                <a:spcPts val="1300"/>
              </a:spcAft>
            </a:pPr>
            <a: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t>三：分层采样法</a:t>
            </a:r>
          </a:p>
          <a:p>
            <a:pPr indent="266700" algn="l"/>
            <a:r>
              <a:rPr lang="zh-CN" altLang="zh-CN" sz="1800" kern="100" dirty="0">
                <a:effectLst/>
                <a:latin typeface="Times New Roman" panose="02020603050405020304" pitchFamily="18" charset="0"/>
                <a:ea typeface="宋体" panose="02010600030101010101" pitchFamily="2" charset="-122"/>
              </a:rPr>
              <a:t>分层采样法可以看作是把蒙特卡洛法进一步微分，把一个任务拆分成了数个任务，在目前使用的三种算法中，这种方法在样本量足够大时是速度最快、计算值最接近答案的方法，也是我们接下来在工程角度上着重优化的算法。</a:t>
            </a:r>
          </a:p>
        </p:txBody>
      </p:sp>
    </p:spTree>
    <p:extLst>
      <p:ext uri="{BB962C8B-B14F-4D97-AF65-F5344CB8AC3E}">
        <p14:creationId xmlns:p14="http://schemas.microsoft.com/office/powerpoint/2010/main" val="1687598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indent="228600" algn="l"/>
            <a:r>
              <a:rPr lang="zh-CN" altLang="zh-CN" sz="1800" i="1" kern="100" dirty="0">
                <a:effectLst/>
                <a:latin typeface="Times New Roman" panose="02020603050405020304" pitchFamily="18" charset="0"/>
                <a:ea typeface="宋体" panose="02010600030101010101" pitchFamily="2" charset="-122"/>
              </a:rPr>
              <a:t>这个函数新增了一个参数</a:t>
            </a:r>
            <a:r>
              <a:rPr lang="en-US" altLang="zh-CN" sz="1800" i="1" kern="100" dirty="0">
                <a:effectLst/>
                <a:latin typeface="Times New Roman" panose="02020603050405020304" pitchFamily="18" charset="0"/>
                <a:ea typeface="宋体" panose="02010600030101010101" pitchFamily="2" charset="-122"/>
              </a:rPr>
              <a:t>layers</a:t>
            </a:r>
            <a:r>
              <a:rPr lang="zh-CN" altLang="zh-CN" sz="1800" i="1" kern="100" dirty="0">
                <a:effectLst/>
                <a:latin typeface="Times New Roman" panose="02020603050405020304" pitchFamily="18" charset="0"/>
                <a:ea typeface="宋体" panose="02010600030101010101" pitchFamily="2" charset="-122"/>
              </a:rPr>
              <a:t>，即为分层层数，与样本量成正比时可以相对提升算法速度，层数越多结果越接近，当然计算量和时间时间也会增开。</a:t>
            </a:r>
            <a:endParaRPr lang="zh-CN" altLang="zh-CN" sz="1800" kern="100" dirty="0">
              <a:effectLst/>
              <a:latin typeface="Times New Roman" panose="02020603050405020304" pitchFamily="18" charset="0"/>
              <a:ea typeface="宋体" panose="02010600030101010101" pitchFamily="2" charset="-122"/>
            </a:endParaRPr>
          </a:p>
          <a:p>
            <a:pPr indent="228600" algn="l"/>
            <a:r>
              <a:rPr lang="zh-CN" altLang="zh-CN" sz="1800" i="1" kern="100" dirty="0">
                <a:effectLst/>
                <a:latin typeface="Times New Roman" panose="02020603050405020304" pitchFamily="18" charset="0"/>
                <a:ea typeface="宋体" panose="02010600030101010101" pitchFamily="2" charset="-122"/>
              </a:rPr>
              <a:t>我们提前在外部初始化</a:t>
            </a:r>
            <a:r>
              <a:rPr lang="en-US" altLang="zh-CN" sz="1800" i="1" u="sng" kern="100" dirty="0" err="1">
                <a:effectLst/>
                <a:latin typeface="Times New Roman" panose="02020603050405020304" pitchFamily="18" charset="0"/>
                <a:ea typeface="宋体" panose="02010600030101010101" pitchFamily="2" charset="-122"/>
              </a:rPr>
              <a:t>dist</a:t>
            </a:r>
            <a:r>
              <a:rPr lang="zh-CN" altLang="zh-CN" sz="1800" i="1" kern="100" dirty="0">
                <a:effectLst/>
                <a:latin typeface="Times New Roman" panose="02020603050405020304" pitchFamily="18" charset="0"/>
                <a:ea typeface="宋体" panose="02010600030101010101" pitchFamily="2" charset="-122"/>
              </a:rPr>
              <a:t>和</a:t>
            </a:r>
            <a:r>
              <a:rPr lang="en-US" altLang="zh-CN" sz="1800" i="1" kern="100" dirty="0">
                <a:effectLst/>
                <a:latin typeface="Times New Roman" panose="02020603050405020304" pitchFamily="18" charset="0"/>
                <a:ea typeface="宋体" panose="02010600030101010101" pitchFamily="2" charset="-122"/>
              </a:rPr>
              <a:t>width</a:t>
            </a:r>
            <a:r>
              <a:rPr lang="zh-CN" altLang="zh-CN" sz="1800" i="1" kern="100" dirty="0">
                <a:effectLst/>
                <a:latin typeface="Times New Roman" panose="02020603050405020304" pitchFamily="18" charset="0"/>
                <a:ea typeface="宋体" panose="02010600030101010101" pitchFamily="2" charset="-122"/>
              </a:rPr>
              <a:t>，避免在循环内重复计算，增加性能开支。</a:t>
            </a:r>
            <a:endParaRPr lang="zh-CN" altLang="zh-CN" sz="1800" kern="100" dirty="0">
              <a:effectLst/>
              <a:latin typeface="Times New Roman" panose="02020603050405020304" pitchFamily="18" charset="0"/>
              <a:ea typeface="宋体" panose="02010600030101010101" pitchFamily="2" charset="-122"/>
            </a:endParaRPr>
          </a:p>
          <a:p>
            <a:pPr indent="228600" algn="l"/>
            <a:r>
              <a:rPr lang="zh-CN" altLang="zh-CN" sz="1800" i="1" kern="100" dirty="0">
                <a:effectLst/>
                <a:latin typeface="Times New Roman" panose="02020603050405020304" pitchFamily="18" charset="0"/>
                <a:ea typeface="宋体" panose="02010600030101010101" pitchFamily="2" charset="-122"/>
              </a:rPr>
              <a:t>循环内部可以看作是一个小的蒙特卡洛实现，只不过他是在一小块的区域上进行计算，所以值要除以分层数。</a:t>
            </a:r>
            <a:endParaRPr lang="zh-CN" altLang="zh-CN" sz="1800" kern="100" dirty="0">
              <a:effectLst/>
              <a:latin typeface="Times New Roman" panose="02020603050405020304" pitchFamily="18" charset="0"/>
              <a:ea typeface="宋体" panose="02010600030101010101" pitchFamily="2" charset="-122"/>
            </a:endParaRPr>
          </a:p>
          <a:p>
            <a:pPr indent="228600" algn="l"/>
            <a:r>
              <a:rPr lang="zh-CN" altLang="zh-CN" sz="1800" i="1" kern="100" dirty="0">
                <a:effectLst/>
                <a:latin typeface="Times New Roman" panose="02020603050405020304" pitchFamily="18" charset="0"/>
                <a:ea typeface="宋体" panose="02010600030101010101" pitchFamily="2" charset="-122"/>
              </a:rPr>
              <a:t>在第</a:t>
            </a:r>
            <a:r>
              <a:rPr lang="en-US" altLang="zh-CN" sz="1800" i="1" kern="100" dirty="0">
                <a:effectLst/>
                <a:latin typeface="Times New Roman" panose="02020603050405020304" pitchFamily="18" charset="0"/>
                <a:ea typeface="宋体" panose="02010600030101010101" pitchFamily="2" charset="-122"/>
              </a:rPr>
              <a:t>12</a:t>
            </a:r>
            <a:r>
              <a:rPr lang="zh-CN" altLang="zh-CN" sz="1800" i="1" kern="100" dirty="0">
                <a:effectLst/>
                <a:latin typeface="Times New Roman" panose="02020603050405020304" pitchFamily="18" charset="0"/>
                <a:ea typeface="宋体" panose="02010600030101010101" pitchFamily="2" charset="-122"/>
              </a:rPr>
              <a:t>行，我们将</a:t>
            </a:r>
            <a:r>
              <a:rPr lang="en-US" altLang="zh-CN" sz="1800" i="1" kern="100" dirty="0">
                <a:effectLst/>
                <a:latin typeface="Times New Roman" panose="02020603050405020304" pitchFamily="18" charset="0"/>
                <a:ea typeface="宋体" panose="02010600030101010101" pitchFamily="2" charset="-122"/>
              </a:rPr>
              <a:t>layers</a:t>
            </a:r>
            <a:r>
              <a:rPr lang="zh-CN" altLang="zh-CN" sz="1800" i="1" kern="100" dirty="0">
                <a:effectLst/>
                <a:latin typeface="Times New Roman" panose="02020603050405020304" pitchFamily="18" charset="0"/>
                <a:ea typeface="宋体" panose="02010600030101010101" pitchFamily="2" charset="-122"/>
              </a:rPr>
              <a:t>个层的积分累加，最后返回的就是整个区间的积分了。</a:t>
            </a:r>
            <a:r>
              <a:rPr lang="zh-CN" altLang="zh-CN" sz="1800" kern="100" dirty="0">
                <a:effectLst/>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3438183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indent="228600" algn="l"/>
            <a:r>
              <a:rPr lang="zh-CN" altLang="zh-CN" sz="1800" i="1" kern="100" dirty="0">
                <a:effectLst/>
                <a:latin typeface="Times New Roman" panose="02020603050405020304" pitchFamily="18" charset="0"/>
                <a:ea typeface="宋体" panose="02010600030101010101" pitchFamily="2" charset="-122"/>
              </a:rPr>
              <a:t>这个函数新增了一个参数</a:t>
            </a:r>
            <a:r>
              <a:rPr lang="en-US" altLang="zh-CN" sz="1800" i="1" kern="100" dirty="0">
                <a:effectLst/>
                <a:latin typeface="Times New Roman" panose="02020603050405020304" pitchFamily="18" charset="0"/>
                <a:ea typeface="宋体" panose="02010600030101010101" pitchFamily="2" charset="-122"/>
              </a:rPr>
              <a:t>layers</a:t>
            </a:r>
            <a:r>
              <a:rPr lang="zh-CN" altLang="zh-CN" sz="1800" i="1" kern="100" dirty="0">
                <a:effectLst/>
                <a:latin typeface="Times New Roman" panose="02020603050405020304" pitchFamily="18" charset="0"/>
                <a:ea typeface="宋体" panose="02010600030101010101" pitchFamily="2" charset="-122"/>
              </a:rPr>
              <a:t>，即为分层层数，与样本量成正比时可以相对提升算法速度，层数越多结果越接近，当然计算量和时间时间也会增开。</a:t>
            </a:r>
            <a:endParaRPr lang="zh-CN" altLang="zh-CN" sz="1800" kern="100" dirty="0">
              <a:effectLst/>
              <a:latin typeface="Times New Roman" panose="02020603050405020304" pitchFamily="18" charset="0"/>
              <a:ea typeface="宋体" panose="02010600030101010101" pitchFamily="2" charset="-122"/>
            </a:endParaRPr>
          </a:p>
          <a:p>
            <a:pPr indent="228600" algn="l"/>
            <a:r>
              <a:rPr lang="zh-CN" altLang="zh-CN" sz="1800" i="1" kern="100" dirty="0">
                <a:effectLst/>
                <a:latin typeface="Times New Roman" panose="02020603050405020304" pitchFamily="18" charset="0"/>
                <a:ea typeface="宋体" panose="02010600030101010101" pitchFamily="2" charset="-122"/>
              </a:rPr>
              <a:t>我们提前在外部初始化</a:t>
            </a:r>
            <a:r>
              <a:rPr lang="en-US" altLang="zh-CN" sz="1800" i="1" u="sng" kern="100" dirty="0" err="1">
                <a:effectLst/>
                <a:latin typeface="Times New Roman" panose="02020603050405020304" pitchFamily="18" charset="0"/>
                <a:ea typeface="宋体" panose="02010600030101010101" pitchFamily="2" charset="-122"/>
              </a:rPr>
              <a:t>dist</a:t>
            </a:r>
            <a:r>
              <a:rPr lang="zh-CN" altLang="zh-CN" sz="1800" i="1" kern="100" dirty="0">
                <a:effectLst/>
                <a:latin typeface="Times New Roman" panose="02020603050405020304" pitchFamily="18" charset="0"/>
                <a:ea typeface="宋体" panose="02010600030101010101" pitchFamily="2" charset="-122"/>
              </a:rPr>
              <a:t>和</a:t>
            </a:r>
            <a:r>
              <a:rPr lang="en-US" altLang="zh-CN" sz="1800" i="1" kern="100" dirty="0">
                <a:effectLst/>
                <a:latin typeface="Times New Roman" panose="02020603050405020304" pitchFamily="18" charset="0"/>
                <a:ea typeface="宋体" panose="02010600030101010101" pitchFamily="2" charset="-122"/>
              </a:rPr>
              <a:t>width</a:t>
            </a:r>
            <a:r>
              <a:rPr lang="zh-CN" altLang="zh-CN" sz="1800" i="1" kern="100" dirty="0">
                <a:effectLst/>
                <a:latin typeface="Times New Roman" panose="02020603050405020304" pitchFamily="18" charset="0"/>
                <a:ea typeface="宋体" panose="02010600030101010101" pitchFamily="2" charset="-122"/>
              </a:rPr>
              <a:t>，避免在循环内重复计算，增加性能开支。</a:t>
            </a:r>
            <a:endParaRPr lang="zh-CN" altLang="zh-CN" sz="1800" kern="100" dirty="0">
              <a:effectLst/>
              <a:latin typeface="Times New Roman" panose="02020603050405020304" pitchFamily="18" charset="0"/>
              <a:ea typeface="宋体" panose="02010600030101010101" pitchFamily="2" charset="-122"/>
            </a:endParaRPr>
          </a:p>
          <a:p>
            <a:pPr indent="228600" algn="l"/>
            <a:r>
              <a:rPr lang="zh-CN" altLang="zh-CN" sz="1800" i="1" kern="100" dirty="0">
                <a:effectLst/>
                <a:latin typeface="Times New Roman" panose="02020603050405020304" pitchFamily="18" charset="0"/>
                <a:ea typeface="宋体" panose="02010600030101010101" pitchFamily="2" charset="-122"/>
              </a:rPr>
              <a:t>循环内部可以看作是一个小的蒙特卡洛实现，只不过他是在一小块的区域上进行计算，所以值要除以分层数。</a:t>
            </a:r>
            <a:endParaRPr lang="zh-CN" altLang="zh-CN" sz="1800" kern="100" dirty="0">
              <a:effectLst/>
              <a:latin typeface="Times New Roman" panose="02020603050405020304" pitchFamily="18" charset="0"/>
              <a:ea typeface="宋体" panose="02010600030101010101" pitchFamily="2" charset="-122"/>
            </a:endParaRPr>
          </a:p>
          <a:p>
            <a:pPr indent="228600" algn="l"/>
            <a:r>
              <a:rPr lang="zh-CN" altLang="zh-CN" sz="1800" i="1" kern="100" dirty="0">
                <a:effectLst/>
                <a:latin typeface="Times New Roman" panose="02020603050405020304" pitchFamily="18" charset="0"/>
                <a:ea typeface="宋体" panose="02010600030101010101" pitchFamily="2" charset="-122"/>
              </a:rPr>
              <a:t>在第</a:t>
            </a:r>
            <a:r>
              <a:rPr lang="en-US" altLang="zh-CN" sz="1800" i="1" kern="100" dirty="0">
                <a:effectLst/>
                <a:latin typeface="Times New Roman" panose="02020603050405020304" pitchFamily="18" charset="0"/>
                <a:ea typeface="宋体" panose="02010600030101010101" pitchFamily="2" charset="-122"/>
              </a:rPr>
              <a:t>12</a:t>
            </a:r>
            <a:r>
              <a:rPr lang="zh-CN" altLang="zh-CN" sz="1800" i="1" kern="100" dirty="0">
                <a:effectLst/>
                <a:latin typeface="Times New Roman" panose="02020603050405020304" pitchFamily="18" charset="0"/>
                <a:ea typeface="宋体" panose="02010600030101010101" pitchFamily="2" charset="-122"/>
              </a:rPr>
              <a:t>行，我们将</a:t>
            </a:r>
            <a:r>
              <a:rPr lang="en-US" altLang="zh-CN" sz="1800" i="1" kern="100" dirty="0">
                <a:effectLst/>
                <a:latin typeface="Times New Roman" panose="02020603050405020304" pitchFamily="18" charset="0"/>
                <a:ea typeface="宋体" panose="02010600030101010101" pitchFamily="2" charset="-122"/>
              </a:rPr>
              <a:t>layers</a:t>
            </a:r>
            <a:r>
              <a:rPr lang="zh-CN" altLang="zh-CN" sz="1800" i="1" kern="100" dirty="0">
                <a:effectLst/>
                <a:latin typeface="Times New Roman" panose="02020603050405020304" pitchFamily="18" charset="0"/>
                <a:ea typeface="宋体" panose="02010600030101010101" pitchFamily="2" charset="-122"/>
              </a:rPr>
              <a:t>个层的积分累加，最后返回的就是整个区间的积分了。</a:t>
            </a:r>
            <a:r>
              <a:rPr lang="zh-CN" altLang="zh-CN" sz="1800" kern="100" dirty="0">
                <a:effectLst/>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3740636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algn="l"/>
            <a:r>
              <a:rPr lang="zh-CN" altLang="zh-CN" sz="1800" kern="100" dirty="0">
                <a:effectLst/>
                <a:latin typeface="Times New Roman" panose="02020603050405020304" pitchFamily="18" charset="0"/>
                <a:ea typeface="宋体" panose="02010600030101010101" pitchFamily="2" charset="-122"/>
              </a:rPr>
              <a:t>总结：</a:t>
            </a:r>
          </a:p>
          <a:p>
            <a:pPr indent="266700" algn="l"/>
            <a:r>
              <a:rPr lang="zh-CN" altLang="zh-CN" sz="1800" kern="100" dirty="0">
                <a:effectLst/>
                <a:latin typeface="Times New Roman" panose="02020603050405020304" pitchFamily="18" charset="0"/>
                <a:ea typeface="宋体" panose="02010600030101010101" pitchFamily="2" charset="-122"/>
              </a:rPr>
              <a:t>分层采样的基本思想是将整个积分区间分成若干个子区间，然后在每个子区间内独立地生成随机样本，并计算每个子区间的积分近似值，最后将这些近似值加权平均得到整个区间的积分近似值，目前其性能及准确率都很让人满意，因此也是我们接下来优化的核心算法。</a:t>
            </a:r>
          </a:p>
        </p:txBody>
      </p:sp>
    </p:spTree>
    <p:extLst>
      <p:ext uri="{BB962C8B-B14F-4D97-AF65-F5344CB8AC3E}">
        <p14:creationId xmlns:p14="http://schemas.microsoft.com/office/powerpoint/2010/main" val="2321247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algn="l"/>
            <a:r>
              <a:rPr lang="zh-CN" altLang="en-US" sz="1800" kern="100" dirty="0">
                <a:effectLst/>
                <a:latin typeface="Times New Roman" panose="02020603050405020304" pitchFamily="18" charset="0"/>
                <a:ea typeface="宋体" panose="02010600030101010101" pitchFamily="2" charset="-122"/>
              </a:rPr>
              <a:t>工程改进一</a:t>
            </a:r>
            <a:endParaRPr lang="en-US" altLang="zh-CN" sz="1800" kern="100" dirty="0">
              <a:effectLst/>
              <a:latin typeface="Times New Roman" panose="02020603050405020304" pitchFamily="18" charset="0"/>
              <a:ea typeface="宋体" panose="02010600030101010101" pitchFamily="2" charset="-122"/>
            </a:endParaRPr>
          </a:p>
          <a:p>
            <a:pPr algn="l"/>
            <a:endParaRPr lang="en-US" altLang="zh-CN" sz="1800" kern="100" dirty="0">
              <a:effectLst/>
              <a:latin typeface="Times New Roman" panose="02020603050405020304" pitchFamily="18" charset="0"/>
              <a:ea typeface="宋体" panose="02010600030101010101" pitchFamily="2" charset="-122"/>
            </a:endParaRPr>
          </a:p>
          <a:p>
            <a:pPr algn="l"/>
            <a:r>
              <a:rPr lang="zh-CN" altLang="zh-CN" sz="1800" kern="100" dirty="0">
                <a:effectLst/>
                <a:latin typeface="Times New Roman" panose="02020603050405020304" pitchFamily="18" charset="0"/>
                <a:ea typeface="宋体" panose="02010600030101010101" pitchFamily="2" charset="-122"/>
              </a:rPr>
              <a:t>我们选择的课题两种实现方式之一就是</a:t>
            </a:r>
            <a:r>
              <a:rPr lang="en-US" altLang="zh-CN" sz="1800" kern="100" dirty="0">
                <a:effectLst/>
                <a:latin typeface="Times New Roman" panose="02020603050405020304" pitchFamily="18" charset="0"/>
                <a:ea typeface="宋体" panose="02010600030101010101" pitchFamily="2" charset="-122"/>
              </a:rPr>
              <a:t>Numba</a:t>
            </a:r>
            <a:r>
              <a:rPr lang="zh-CN" altLang="zh-CN" sz="1800" kern="100" dirty="0">
                <a:effectLst/>
                <a:latin typeface="Times New Roman" panose="02020603050405020304" pitchFamily="18" charset="0"/>
                <a:ea typeface="宋体" panose="02010600030101010101" pitchFamily="2" charset="-122"/>
              </a:rPr>
              <a:t>，所以我们去了解了一下</a:t>
            </a:r>
            <a:r>
              <a:rPr lang="en-US" altLang="zh-CN" sz="1800" kern="100" dirty="0">
                <a:effectLst/>
                <a:latin typeface="Times New Roman" panose="02020603050405020304" pitchFamily="18" charset="0"/>
                <a:ea typeface="宋体" panose="02010600030101010101" pitchFamily="2" charset="-122"/>
              </a:rPr>
              <a:t>Numba</a:t>
            </a:r>
            <a:r>
              <a:rPr lang="zh-CN" altLang="zh-CN" sz="1800" kern="100" dirty="0">
                <a:effectLst/>
                <a:latin typeface="Times New Roman" panose="02020603050405020304" pitchFamily="18" charset="0"/>
                <a:ea typeface="宋体" panose="02010600030101010101" pitchFamily="2" charset="-122"/>
              </a:rPr>
              <a:t>的特性，为以上算法开启了</a:t>
            </a:r>
            <a:r>
              <a:rPr lang="en-US" altLang="zh-CN" sz="1800" kern="100" dirty="0">
                <a:effectLst/>
                <a:latin typeface="Times New Roman" panose="02020603050405020304" pitchFamily="18" charset="0"/>
                <a:ea typeface="宋体" panose="02010600030101010101" pitchFamily="2" charset="-122"/>
              </a:rPr>
              <a:t>JIT</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nopython</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nogil</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parallel</a:t>
            </a:r>
            <a:r>
              <a:rPr lang="zh-CN" altLang="zh-CN" sz="1800" kern="100" dirty="0">
                <a:effectLst/>
                <a:latin typeface="Times New Roman" panose="02020603050405020304" pitchFamily="18" charset="0"/>
                <a:ea typeface="宋体" panose="02010600030101010101" pitchFamily="2" charset="-122"/>
              </a:rPr>
              <a:t>模式，速度提升极大。</a:t>
            </a:r>
          </a:p>
          <a:p>
            <a:pPr algn="ct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effectLst/>
                <a:latin typeface="Times New Roman" panose="02020603050405020304" pitchFamily="18" charset="0"/>
                <a:ea typeface="宋体" panose="02010600030101010101" pitchFamily="2" charset="-122"/>
              </a:rPr>
              <a:t>Numba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的加持下，我们的代码执行速度可以接近原生</a:t>
            </a:r>
            <a:r>
              <a:rPr lang="en-US" altLang="zh-CN" sz="1800" kern="100" dirty="0">
                <a:effectLst/>
                <a:latin typeface="Times New Roman" panose="02020603050405020304" pitchFamily="18" charset="0"/>
                <a:ea typeface="宋体" panose="02010600030101010101" pitchFamily="2" charset="-122"/>
              </a:rPr>
              <a:t>C/CPP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执行速度，相较于原理速度提升了十余倍。</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27748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algn="l"/>
            <a:r>
              <a:rPr lang="zh-CN" altLang="en-US" sz="1800" kern="100" dirty="0">
                <a:effectLst/>
                <a:latin typeface="Times New Roman" panose="02020603050405020304" pitchFamily="18" charset="0"/>
                <a:ea typeface="宋体" panose="02010600030101010101" pitchFamily="2" charset="-122"/>
              </a:rPr>
              <a:t>工程改进</a:t>
            </a:r>
            <a:r>
              <a:rPr lang="en-US" altLang="zh-CN" sz="1800" kern="100" dirty="0">
                <a:effectLst/>
                <a:latin typeface="Times New Roman" panose="02020603050405020304" pitchFamily="18" charset="0"/>
                <a:ea typeface="宋体" panose="02010600030101010101" pitchFamily="2" charset="-122"/>
              </a:rPr>
              <a:t>2</a:t>
            </a:r>
          </a:p>
          <a:p>
            <a:pPr algn="l"/>
            <a:r>
              <a:rPr lang="en-US" altLang="zh-CN" sz="1800" kern="100" dirty="0">
                <a:effectLst/>
                <a:latin typeface="Times New Roman" panose="02020603050405020304" pitchFamily="18" charset="0"/>
                <a:ea typeface="宋体" panose="02010600030101010101" pitchFamily="2" charset="-122"/>
              </a:rPr>
              <a:t>Numba</a:t>
            </a:r>
            <a:r>
              <a:rPr lang="zh-CN" altLang="en-US" sz="1800" kern="100" dirty="0">
                <a:effectLst/>
                <a:latin typeface="Times New Roman" panose="02020603050405020304" pitchFamily="18" charset="0"/>
                <a:ea typeface="宋体" panose="02010600030101010101" pitchFamily="2" charset="-122"/>
              </a:rPr>
              <a:t>也有一些</a:t>
            </a:r>
            <a:r>
              <a:rPr lang="en-US" altLang="zh-CN" sz="1800" kern="100" dirty="0" err="1">
                <a:effectLst/>
                <a:latin typeface="Times New Roman" panose="02020603050405020304" pitchFamily="18" charset="0"/>
                <a:ea typeface="宋体" panose="02010600030101010101" pitchFamily="2" charset="-122"/>
              </a:rPr>
              <a:t>cuda</a:t>
            </a:r>
            <a:r>
              <a:rPr lang="zh-CN" altLang="en-US" sz="1800" kern="100" dirty="0">
                <a:effectLst/>
                <a:latin typeface="Times New Roman" panose="02020603050405020304" pitchFamily="18" charset="0"/>
                <a:ea typeface="宋体" panose="02010600030101010101" pitchFamily="2" charset="-122"/>
              </a:rPr>
              <a:t>实现，但太难</a:t>
            </a:r>
            <a:endParaRPr lang="en-US"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00" dirty="0">
                <a:effectLst/>
                <a:latin typeface="Times New Roman" panose="02020603050405020304" pitchFamily="18" charset="0"/>
                <a:ea typeface="宋体" panose="02010600030101010101" pitchFamily="2" charset="-122"/>
              </a:rPr>
              <a:t>由于</a:t>
            </a:r>
            <a:r>
              <a:rPr lang="en-US" altLang="zh-CN" sz="1800" kern="100" dirty="0">
                <a:effectLst/>
                <a:latin typeface="Times New Roman" panose="02020603050405020304" pitchFamily="18" charset="0"/>
                <a:ea typeface="宋体" panose="02010600030101010101" pitchFamily="2" charset="-122"/>
              </a:rPr>
              <a:t>GPU</a:t>
            </a:r>
            <a:r>
              <a:rPr lang="zh-CN" altLang="zh-CN" sz="1800" kern="100" dirty="0">
                <a:effectLst/>
                <a:latin typeface="Times New Roman" panose="02020603050405020304" pitchFamily="18" charset="0"/>
                <a:ea typeface="宋体" panose="02010600030101010101" pitchFamily="2" charset="-122"/>
              </a:rPr>
              <a:t>精于浮点运算，这正迎合了我们计算亿个以上浮点数的需求，因此我们选择了可以和</a:t>
            </a:r>
            <a:r>
              <a:rPr lang="en-US" altLang="zh-CN" sz="1800" kern="100" dirty="0" err="1">
                <a:effectLst/>
                <a:latin typeface="Times New Roman" panose="02020603050405020304" pitchFamily="18" charset="0"/>
                <a:ea typeface="宋体" panose="02010600030101010101" pitchFamily="2" charset="-122"/>
              </a:rPr>
              <a:t>Numpy</a:t>
            </a:r>
            <a:r>
              <a:rPr lang="zh-CN" altLang="zh-CN" sz="1800" kern="100" dirty="0">
                <a:effectLst/>
                <a:latin typeface="Times New Roman" panose="02020603050405020304" pitchFamily="18" charset="0"/>
                <a:ea typeface="宋体" panose="02010600030101010101" pitchFamily="2" charset="-122"/>
              </a:rPr>
              <a:t>“一键转换”的</a:t>
            </a:r>
            <a:r>
              <a:rPr lang="en-US" altLang="zh-CN" sz="1800" kern="100" dirty="0" err="1">
                <a:effectLst/>
                <a:latin typeface="Times New Roman" panose="02020603050405020304" pitchFamily="18" charset="0"/>
                <a:ea typeface="宋体" panose="02010600030101010101" pitchFamily="2" charset="-122"/>
              </a:rPr>
              <a:t>CuPy</a:t>
            </a:r>
            <a:r>
              <a:rPr lang="zh-CN" altLang="zh-CN" sz="1800" kern="100" dirty="0">
                <a:effectLst/>
                <a:latin typeface="Times New Roman" panose="02020603050405020304" pitchFamily="18" charset="0"/>
                <a:ea typeface="宋体" panose="02010600030101010101" pitchFamily="2" charset="-122"/>
              </a:rPr>
              <a:t>库，在算法不变的基础上将运算过程移植到了</a:t>
            </a:r>
            <a:r>
              <a:rPr lang="en-US" altLang="zh-CN" sz="1800" kern="100" dirty="0">
                <a:effectLst/>
                <a:latin typeface="Times New Roman" panose="02020603050405020304" pitchFamily="18" charset="0"/>
                <a:ea typeface="宋体" panose="02010600030101010101" pitchFamily="2" charset="-122"/>
              </a:rPr>
              <a:t>GPU</a:t>
            </a:r>
            <a:r>
              <a:rPr lang="zh-CN" altLang="zh-CN" sz="1800" kern="100" dirty="0">
                <a:effectLst/>
                <a:latin typeface="Times New Roman" panose="02020603050405020304" pitchFamily="18" charset="0"/>
                <a:ea typeface="宋体" panose="02010600030101010101" pitchFamily="2" charset="-122"/>
              </a:rPr>
              <a:t>上，在</a:t>
            </a:r>
            <a:r>
              <a:rPr lang="en-US" altLang="zh-CN" sz="1800" kern="100" dirty="0">
                <a:effectLst/>
                <a:latin typeface="Times New Roman" panose="02020603050405020304" pitchFamily="18" charset="0"/>
                <a:ea typeface="宋体" panose="02010600030101010101" pitchFamily="2" charset="-122"/>
              </a:rPr>
              <a:t>NVIDIA RTX 3060 Laptop</a:t>
            </a:r>
            <a:r>
              <a:rPr lang="zh-CN" altLang="zh-CN" sz="1800" kern="100" dirty="0">
                <a:effectLst/>
                <a:latin typeface="Times New Roman" panose="02020603050405020304" pitchFamily="18" charset="0"/>
                <a:ea typeface="宋体" panose="02010600030101010101" pitchFamily="2" charset="-122"/>
              </a:rPr>
              <a:t>显卡下进行了测试，性能提升数个量级。</a:t>
            </a:r>
          </a:p>
        </p:txBody>
      </p:sp>
    </p:spTree>
    <p:extLst>
      <p:ext uri="{BB962C8B-B14F-4D97-AF65-F5344CB8AC3E}">
        <p14:creationId xmlns:p14="http://schemas.microsoft.com/office/powerpoint/2010/main" val="2699151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algn="ct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algn="l"/>
            <a:r>
              <a:rPr lang="zh-CN" altLang="zh-CN" sz="1800" kern="100" dirty="0">
                <a:effectLst/>
                <a:latin typeface="Times New Roman" panose="02020603050405020304" pitchFamily="18" charset="0"/>
                <a:ea typeface="宋体" panose="02010600030101010101" pitchFamily="2" charset="-122"/>
              </a:rPr>
              <a:t>可以看到在样本量足够大时，</a:t>
            </a:r>
            <a:r>
              <a:rPr lang="en-US" altLang="zh-CN" sz="1800" kern="100" dirty="0">
                <a:effectLst/>
                <a:latin typeface="Times New Roman" panose="02020603050405020304" pitchFamily="18" charset="0"/>
                <a:ea typeface="宋体" panose="02010600030101010101" pitchFamily="2" charset="-122"/>
              </a:rPr>
              <a:t>CUDA</a:t>
            </a:r>
            <a:r>
              <a:rPr lang="zh-CN" altLang="zh-CN" sz="1800" kern="100" dirty="0">
                <a:effectLst/>
                <a:latin typeface="Times New Roman" panose="02020603050405020304" pitchFamily="18" charset="0"/>
                <a:ea typeface="宋体" panose="02010600030101010101" pitchFamily="2" charset="-122"/>
              </a:rPr>
              <a:t>的计算速度可以达到</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的</a:t>
            </a:r>
            <a:r>
              <a:rPr lang="en-US" altLang="zh-CN" sz="1800" kern="100" dirty="0">
                <a:effectLst/>
                <a:latin typeface="Times New Roman" panose="02020603050405020304" pitchFamily="18" charset="0"/>
                <a:ea typeface="宋体" panose="02010600030101010101" pitchFamily="2" charset="-122"/>
              </a:rPr>
              <a:t>50</a:t>
            </a:r>
            <a:r>
              <a:rPr lang="zh-CN" altLang="zh-CN" sz="1800" kern="100" dirty="0">
                <a:effectLst/>
                <a:latin typeface="Times New Roman" panose="02020603050405020304" pitchFamily="18" charset="0"/>
                <a:ea typeface="宋体" panose="02010600030101010101" pitchFamily="2" charset="-122"/>
              </a:rPr>
              <a:t>倍。</a:t>
            </a:r>
          </a:p>
          <a:p>
            <a:pPr algn="l"/>
            <a:r>
              <a:rPr lang="zh-CN" altLang="zh-CN" sz="1800" kern="100" dirty="0">
                <a:effectLst/>
                <a:latin typeface="Times New Roman" panose="02020603050405020304" pitchFamily="18" charset="0"/>
                <a:ea typeface="宋体" panose="02010600030101010101" pitchFamily="2" charset="-122"/>
              </a:rPr>
              <a:t>而这三种算法在</a:t>
            </a:r>
            <a:r>
              <a:rPr lang="en-US" altLang="zh-CN" sz="1800" kern="100" dirty="0">
                <a:effectLst/>
                <a:latin typeface="Times New Roman" panose="02020603050405020304" pitchFamily="18" charset="0"/>
                <a:ea typeface="宋体" panose="02010600030101010101" pitchFamily="2" charset="-122"/>
              </a:rPr>
              <a:t>CUDA</a:t>
            </a:r>
            <a:r>
              <a:rPr lang="zh-CN" altLang="zh-CN" sz="1800" kern="100" dirty="0">
                <a:effectLst/>
                <a:latin typeface="Times New Roman" panose="02020603050405020304" pitchFamily="18" charset="0"/>
                <a:ea typeface="宋体" panose="02010600030101010101" pitchFamily="2" charset="-122"/>
              </a:rPr>
              <a:t>的加持下速度差距也越来越大，使用了</a:t>
            </a:r>
            <a:r>
              <a:rPr lang="en-US" altLang="zh-CN" sz="1800" kern="100" dirty="0">
                <a:effectLst/>
                <a:latin typeface="Times New Roman" panose="02020603050405020304" pitchFamily="18" charset="0"/>
                <a:ea typeface="宋体" panose="02010600030101010101" pitchFamily="2" charset="-122"/>
              </a:rPr>
              <a:t>CUDA</a:t>
            </a:r>
            <a:r>
              <a:rPr lang="zh-CN" altLang="zh-CN" sz="1800" kern="100" dirty="0">
                <a:effectLst/>
                <a:latin typeface="Times New Roman" panose="02020603050405020304" pitchFamily="18" charset="0"/>
                <a:ea typeface="宋体" panose="02010600030101010101" pitchFamily="2" charset="-122"/>
              </a:rPr>
              <a:t>的分层算法比不使用时速度提升了</a:t>
            </a:r>
            <a:r>
              <a:rPr lang="en-US" altLang="zh-CN" sz="1800" kern="100" dirty="0">
                <a:effectLst/>
                <a:latin typeface="Times New Roman" panose="02020603050405020304" pitchFamily="18" charset="0"/>
                <a:ea typeface="宋体" panose="02010600030101010101" pitchFamily="2" charset="-122"/>
              </a:rPr>
              <a:t>200</a:t>
            </a:r>
            <a:r>
              <a:rPr lang="zh-CN" altLang="zh-CN" sz="1800" kern="100" dirty="0">
                <a:effectLst/>
                <a:latin typeface="Times New Roman" panose="02020603050405020304" pitchFamily="18" charset="0"/>
                <a:ea typeface="宋体" panose="02010600030101010101" pitchFamily="2" charset="-122"/>
              </a:rPr>
              <a:t>多倍，重要性采样算法的速度提升了</a:t>
            </a:r>
            <a:r>
              <a:rPr lang="en-US" altLang="zh-CN" sz="1800" kern="100" dirty="0">
                <a:effectLst/>
                <a:latin typeface="Times New Roman" panose="02020603050405020304" pitchFamily="18" charset="0"/>
                <a:ea typeface="宋体" panose="02010600030101010101" pitchFamily="2" charset="-122"/>
              </a:rPr>
              <a:t>700</a:t>
            </a:r>
            <a:r>
              <a:rPr lang="zh-CN" altLang="zh-CN" sz="1800" kern="100" dirty="0">
                <a:effectLst/>
                <a:latin typeface="Times New Roman" panose="02020603050405020304" pitchFamily="18" charset="0"/>
                <a:ea typeface="宋体" panose="02010600030101010101" pitchFamily="2" charset="-122"/>
              </a:rPr>
              <a:t>倍，而事实上我们只是把全局的</a:t>
            </a:r>
            <a:r>
              <a:rPr lang="en-US" altLang="zh-CN" sz="1800" i="1" kern="100" dirty="0" err="1">
                <a:effectLst/>
                <a:latin typeface="Times New Roman" panose="02020603050405020304" pitchFamily="18" charset="0"/>
                <a:ea typeface="宋体" panose="02010600030101010101" pitchFamily="2" charset="-122"/>
              </a:rPr>
              <a:t>Numpy</a:t>
            </a:r>
            <a:r>
              <a:rPr lang="zh-CN" altLang="zh-CN" sz="1800" kern="100" dirty="0">
                <a:effectLst/>
                <a:latin typeface="Times New Roman" panose="02020603050405020304" pitchFamily="18" charset="0"/>
                <a:ea typeface="宋体" panose="02010600030101010101" pitchFamily="2" charset="-122"/>
              </a:rPr>
              <a:t>改成了</a:t>
            </a:r>
            <a:r>
              <a:rPr lang="en-US" altLang="zh-CN" sz="1800" i="1" kern="100" dirty="0" err="1">
                <a:effectLst/>
                <a:latin typeface="Times New Roman" panose="02020603050405020304" pitchFamily="18" charset="0"/>
                <a:ea typeface="宋体" panose="02010600030101010101" pitchFamily="2" charset="-122"/>
              </a:rPr>
              <a:t>cupy</a:t>
            </a:r>
            <a:r>
              <a:rPr lang="zh-CN" altLang="zh-CN" sz="1800" kern="100" dirty="0">
                <a:effectLst/>
                <a:latin typeface="Times New Roman" panose="02020603050405020304" pitchFamily="18" charset="0"/>
                <a:ea typeface="宋体" panose="02010600030101010101" pitchFamily="2" charset="-122"/>
              </a:rPr>
              <a:t>就可以实现如此恐怖的提升。</a:t>
            </a:r>
          </a:p>
        </p:txBody>
      </p:sp>
    </p:spTree>
    <p:extLst>
      <p:ext uri="{BB962C8B-B14F-4D97-AF65-F5344CB8AC3E}">
        <p14:creationId xmlns:p14="http://schemas.microsoft.com/office/powerpoint/2010/main" val="1856669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t>工程手段三：算法向量化</a:t>
            </a:r>
          </a:p>
          <a:p>
            <a:pPr algn="l"/>
            <a:endParaRPr lang="en-US" altLang="zh-CN" sz="1800" kern="100" dirty="0">
              <a:effectLst/>
              <a:latin typeface="Times New Roman" panose="02020603050405020304" pitchFamily="18" charset="0"/>
              <a:ea typeface="宋体" panose="02010600030101010101" pitchFamily="2" charset="-122"/>
            </a:endParaRPr>
          </a:p>
          <a:p>
            <a:pPr algn="l"/>
            <a:r>
              <a:rPr lang="zh-CN" altLang="zh-CN" sz="1800" kern="100" dirty="0">
                <a:effectLst/>
                <a:latin typeface="Times New Roman" panose="02020603050405020304" pitchFamily="18" charset="0"/>
                <a:ea typeface="宋体" panose="02010600030101010101" pitchFamily="2" charset="-122"/>
              </a:rPr>
              <a:t>在此之前我们的前两种算法亦使用了向量化的思想，而向量化的思想在分层采样中的优势则更大了，下图为我们的两种分层采样</a:t>
            </a:r>
            <a:r>
              <a:rPr lang="en-US" altLang="zh-CN" sz="1800" kern="100" dirty="0">
                <a:effectLst/>
                <a:latin typeface="Times New Roman" panose="02020603050405020304" pitchFamily="18" charset="0"/>
                <a:ea typeface="宋体" panose="02010600030101010101" pitchFamily="2" charset="-122"/>
              </a:rPr>
              <a:t>Python</a:t>
            </a:r>
            <a:r>
              <a:rPr lang="zh-CN" altLang="zh-CN" sz="1800" kern="100" dirty="0">
                <a:effectLst/>
                <a:latin typeface="Times New Roman" panose="02020603050405020304" pitchFamily="18" charset="0"/>
                <a:ea typeface="宋体" panose="02010600030101010101" pitchFamily="2" charset="-122"/>
              </a:rPr>
              <a:t>语言实现。</a:t>
            </a:r>
          </a:p>
          <a:p>
            <a:pPr algn="l"/>
            <a:r>
              <a:rPr lang="zh-CN" altLang="zh-CN" sz="1800" kern="100" dirty="0">
                <a:effectLst/>
                <a:latin typeface="Times New Roman" panose="02020603050405020304" pitchFamily="18" charset="0"/>
                <a:ea typeface="宋体" panose="02010600030101010101" pitchFamily="2" charset="-122"/>
              </a:rPr>
              <a:t>相较于</a:t>
            </a:r>
            <a:r>
              <a:rPr lang="en-US" altLang="zh-CN" sz="1800" i="1" kern="100" dirty="0">
                <a:effectLst/>
                <a:latin typeface="Times New Roman" panose="02020603050405020304" pitchFamily="18" charset="0"/>
                <a:ea typeface="宋体" panose="02010600030101010101" pitchFamily="2" charset="-122"/>
              </a:rPr>
              <a:t>for</a:t>
            </a:r>
            <a:r>
              <a:rPr lang="zh-CN" altLang="zh-CN" sz="1800" kern="100" dirty="0">
                <a:effectLst/>
                <a:latin typeface="Times New Roman" panose="02020603050405020304" pitchFamily="18" charset="0"/>
                <a:ea typeface="宋体" panose="02010600030101010101" pitchFamily="2" charset="-122"/>
              </a:rPr>
              <a:t>循环，我们使用的</a:t>
            </a:r>
            <a:r>
              <a:rPr lang="en-US" altLang="zh-CN" sz="1800" i="1" kern="100" dirty="0" err="1">
                <a:effectLst/>
                <a:latin typeface="Times New Roman" panose="02020603050405020304" pitchFamily="18" charset="0"/>
                <a:ea typeface="宋体" panose="02010600030101010101" pitchFamily="2" charset="-122"/>
              </a:rPr>
              <a:t>cp.arange</a:t>
            </a:r>
            <a:r>
              <a:rPr lang="zh-CN" altLang="zh-CN" sz="1800" kern="100" dirty="0">
                <a:effectLst/>
                <a:latin typeface="Times New Roman" panose="02020603050405020304" pitchFamily="18" charset="0"/>
                <a:ea typeface="宋体" panose="02010600030101010101" pitchFamily="2" charset="-122"/>
              </a:rPr>
              <a:t>函数将这个问题向量化，将一个时间问题转换成了数学问题，同样的算法在向量化后运行速度提升了</a:t>
            </a:r>
            <a:r>
              <a:rPr lang="en-US" altLang="zh-CN" sz="1800" kern="100" dirty="0">
                <a:effectLst/>
                <a:latin typeface="Times New Roman" panose="02020603050405020304" pitchFamily="18" charset="0"/>
                <a:ea typeface="宋体" panose="02010600030101010101" pitchFamily="2" charset="-122"/>
              </a:rPr>
              <a:t>400</a:t>
            </a:r>
            <a:r>
              <a:rPr lang="zh-CN" altLang="zh-CN" sz="1800" kern="100" dirty="0">
                <a:effectLst/>
                <a:latin typeface="Times New Roman" panose="02020603050405020304" pitchFamily="18" charset="0"/>
                <a:ea typeface="宋体" panose="02010600030101010101" pitchFamily="2" charset="-122"/>
              </a:rPr>
              <a:t>倍，可见在科学计算中向量化思维的重要性。</a:t>
            </a:r>
          </a:p>
        </p:txBody>
      </p:sp>
    </p:spTree>
    <p:extLst>
      <p:ext uri="{BB962C8B-B14F-4D97-AF65-F5344CB8AC3E}">
        <p14:creationId xmlns:p14="http://schemas.microsoft.com/office/powerpoint/2010/main" val="413072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t>工程手段三：算法向量化</a:t>
            </a:r>
          </a:p>
          <a:p>
            <a:pPr algn="l"/>
            <a:endParaRPr lang="en-US" altLang="zh-CN" sz="1800" kern="100" dirty="0">
              <a:effectLst/>
              <a:latin typeface="Times New Roman" panose="02020603050405020304" pitchFamily="18" charset="0"/>
              <a:ea typeface="宋体" panose="02010600030101010101" pitchFamily="2" charset="-122"/>
            </a:endParaRPr>
          </a:p>
          <a:p>
            <a:pPr algn="l"/>
            <a:r>
              <a:rPr lang="zh-CN" altLang="zh-CN" sz="1800" kern="100" dirty="0">
                <a:effectLst/>
                <a:latin typeface="Times New Roman" panose="02020603050405020304" pitchFamily="18" charset="0"/>
                <a:ea typeface="宋体" panose="02010600030101010101" pitchFamily="2" charset="-122"/>
              </a:rPr>
              <a:t>在此之前我们的前两种算法亦使用了向量化的思想，而向量化的思想在分层采样中的优势则更大了，下图为我们的两种分层采样</a:t>
            </a:r>
            <a:r>
              <a:rPr lang="en-US" altLang="zh-CN" sz="1800" kern="100" dirty="0">
                <a:effectLst/>
                <a:latin typeface="Times New Roman" panose="02020603050405020304" pitchFamily="18" charset="0"/>
                <a:ea typeface="宋体" panose="02010600030101010101" pitchFamily="2" charset="-122"/>
              </a:rPr>
              <a:t>Python</a:t>
            </a:r>
            <a:r>
              <a:rPr lang="zh-CN" altLang="zh-CN" sz="1800" kern="100" dirty="0">
                <a:effectLst/>
                <a:latin typeface="Times New Roman" panose="02020603050405020304" pitchFamily="18" charset="0"/>
                <a:ea typeface="宋体" panose="02010600030101010101" pitchFamily="2" charset="-122"/>
              </a:rPr>
              <a:t>语言实现。</a:t>
            </a:r>
          </a:p>
          <a:p>
            <a:pPr algn="l"/>
            <a:r>
              <a:rPr lang="zh-CN" altLang="zh-CN" sz="1800" kern="100" dirty="0">
                <a:effectLst/>
                <a:latin typeface="Times New Roman" panose="02020603050405020304" pitchFamily="18" charset="0"/>
                <a:ea typeface="宋体" panose="02010600030101010101" pitchFamily="2" charset="-122"/>
              </a:rPr>
              <a:t>相较于</a:t>
            </a:r>
            <a:r>
              <a:rPr lang="en-US" altLang="zh-CN" sz="1800" i="1" kern="100" dirty="0">
                <a:effectLst/>
                <a:latin typeface="Times New Roman" panose="02020603050405020304" pitchFamily="18" charset="0"/>
                <a:ea typeface="宋体" panose="02010600030101010101" pitchFamily="2" charset="-122"/>
              </a:rPr>
              <a:t>for</a:t>
            </a:r>
            <a:r>
              <a:rPr lang="zh-CN" altLang="zh-CN" sz="1800" kern="100" dirty="0">
                <a:effectLst/>
                <a:latin typeface="Times New Roman" panose="02020603050405020304" pitchFamily="18" charset="0"/>
                <a:ea typeface="宋体" panose="02010600030101010101" pitchFamily="2" charset="-122"/>
              </a:rPr>
              <a:t>循环，我们使用的</a:t>
            </a:r>
            <a:r>
              <a:rPr lang="en-US" altLang="zh-CN" sz="1800" i="1" kern="100" dirty="0" err="1">
                <a:effectLst/>
                <a:latin typeface="Times New Roman" panose="02020603050405020304" pitchFamily="18" charset="0"/>
                <a:ea typeface="宋体" panose="02010600030101010101" pitchFamily="2" charset="-122"/>
              </a:rPr>
              <a:t>cp.arange</a:t>
            </a:r>
            <a:r>
              <a:rPr lang="zh-CN" altLang="zh-CN" sz="1800" kern="100" dirty="0">
                <a:effectLst/>
                <a:latin typeface="Times New Roman" panose="02020603050405020304" pitchFamily="18" charset="0"/>
                <a:ea typeface="宋体" panose="02010600030101010101" pitchFamily="2" charset="-122"/>
              </a:rPr>
              <a:t>函数将这个问题向量化，将一个时间问题转换成了数学问题</a:t>
            </a:r>
          </a:p>
        </p:txBody>
      </p:sp>
    </p:spTree>
    <p:extLst>
      <p:ext uri="{BB962C8B-B14F-4D97-AF65-F5344CB8AC3E}">
        <p14:creationId xmlns:p14="http://schemas.microsoft.com/office/powerpoint/2010/main" val="3984400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algn="l"/>
            <a:r>
              <a:rPr lang="zh-CN" altLang="zh-CN" sz="1800" kern="100" dirty="0">
                <a:effectLst/>
                <a:latin typeface="Times New Roman" panose="02020603050405020304" pitchFamily="18" charset="0"/>
                <a:ea typeface="宋体" panose="02010600030101010101" pitchFamily="2" charset="-122"/>
              </a:rPr>
              <a:t>相较于</a:t>
            </a:r>
            <a:r>
              <a:rPr lang="en-US" altLang="zh-CN" sz="1800" i="1" kern="100" dirty="0">
                <a:effectLst/>
                <a:latin typeface="Times New Roman" panose="02020603050405020304" pitchFamily="18" charset="0"/>
                <a:ea typeface="宋体" panose="02010600030101010101" pitchFamily="2" charset="-122"/>
              </a:rPr>
              <a:t>for</a:t>
            </a:r>
            <a:r>
              <a:rPr lang="zh-CN" altLang="zh-CN" sz="1800" kern="100" dirty="0">
                <a:effectLst/>
                <a:latin typeface="Times New Roman" panose="02020603050405020304" pitchFamily="18" charset="0"/>
                <a:ea typeface="宋体" panose="02010600030101010101" pitchFamily="2" charset="-122"/>
              </a:rPr>
              <a:t>循环，我们使用的</a:t>
            </a:r>
            <a:r>
              <a:rPr lang="en-US" altLang="zh-CN" sz="1800" i="1" kern="100" dirty="0" err="1">
                <a:effectLst/>
                <a:latin typeface="Times New Roman" panose="02020603050405020304" pitchFamily="18" charset="0"/>
                <a:ea typeface="宋体" panose="02010600030101010101" pitchFamily="2" charset="-122"/>
              </a:rPr>
              <a:t>cp.arange</a:t>
            </a:r>
            <a:r>
              <a:rPr lang="zh-CN" altLang="zh-CN" sz="1800" kern="100" dirty="0">
                <a:effectLst/>
                <a:latin typeface="Times New Roman" panose="02020603050405020304" pitchFamily="18" charset="0"/>
                <a:ea typeface="宋体" panose="02010600030101010101" pitchFamily="2" charset="-122"/>
              </a:rPr>
              <a:t>函数将这个问题向量化，将一个时间问题转换成了数学问题，同样的算法在向量化后运行速度提升了</a:t>
            </a:r>
            <a:r>
              <a:rPr lang="en-US" altLang="zh-CN" sz="1800" kern="100" dirty="0">
                <a:effectLst/>
                <a:latin typeface="Times New Roman" panose="02020603050405020304" pitchFamily="18" charset="0"/>
                <a:ea typeface="宋体" panose="02010600030101010101" pitchFamily="2" charset="-122"/>
              </a:rPr>
              <a:t>400</a:t>
            </a:r>
            <a:r>
              <a:rPr lang="zh-CN" altLang="zh-CN" sz="1800" kern="100" dirty="0">
                <a:effectLst/>
                <a:latin typeface="Times New Roman" panose="02020603050405020304" pitchFamily="18" charset="0"/>
                <a:ea typeface="宋体" panose="02010600030101010101" pitchFamily="2" charset="-122"/>
              </a:rPr>
              <a:t>倍，可见在科学计算中向量化思维的重要性。</a:t>
            </a:r>
          </a:p>
        </p:txBody>
      </p:sp>
    </p:spTree>
    <p:extLst>
      <p:ext uri="{BB962C8B-B14F-4D97-AF65-F5344CB8AC3E}">
        <p14:creationId xmlns:p14="http://schemas.microsoft.com/office/powerpoint/2010/main" val="795739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mc:AlternateContent xmlns:mc="http://schemas.openxmlformats.org/markup-compatibility/2006">
        <mc:Choice xmlns:a14="http://schemas.microsoft.com/office/drawing/2010/main" Requires="a14">
          <p:sp>
            <p:nvSpPr>
              <p:cNvPr id="22530" name="Rectangle 3"/>
              <p:cNvSpPr>
                <a:spLocks noGrp="1"/>
              </p:cNvSpPr>
              <p:nvPr>
                <p:ph type="body" idx="1"/>
              </p:nvPr>
            </p:nvSpPr>
            <p:spPr bwMode="auto">
              <a:noFill/>
            </p:spPr>
            <p:txBody>
              <a:bodyPr wrap="square" numCol="1" anchor="t" anchorCtr="0" compatLnSpc="1"/>
              <a:lstStyle/>
              <a:p>
                <a:pPr indent="266700" algn="l"/>
                <a:r>
                  <a:rPr lang="zh-CN" altLang="zh-CN" sz="1800" kern="100" dirty="0">
                    <a:effectLst/>
                    <a:latin typeface="Times New Roman" panose="02020603050405020304" pitchFamily="18" charset="0"/>
                    <a:ea typeface="宋体" panose="02010600030101010101" pitchFamily="2" charset="-122"/>
                  </a:rPr>
                  <a:t>我组选择题目三：</a:t>
                </a:r>
                <a:r>
                  <a:rPr lang="zh-CN" altLang="zh-CN" sz="1800" kern="100" dirty="0">
                    <a:effectLst/>
                    <a:latin typeface="楷体_GB2312"/>
                    <a:ea typeface="宋体" panose="02010600030101010101" pitchFamily="2" charset="-122"/>
                  </a:rPr>
                  <a:t>求复杂函数</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𝑦</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𝑥</m:t>
                        </m:r>
                      </m:e>
                    </m:d>
                    <m:r>
                      <a:rPr lang="en-US" altLang="zh-CN" sz="1800" kern="100">
                        <a:effectLst/>
                        <a:latin typeface="Cambria Math" panose="02040503050406030204" pitchFamily="18" charset="0"/>
                        <a:ea typeface="宋体" panose="02010600030101010101" pitchFamily="2" charset="-122"/>
                      </a:rPr>
                      <m:t>=</m:t>
                    </m:r>
                    <m:func>
                      <m:funcPr>
                        <m:ctrlPr>
                          <a:rPr lang="zh-CN" altLang="zh-CN" sz="1800" i="1" kern="100">
                            <a:effectLst/>
                            <a:latin typeface="Cambria Math" panose="02040503050406030204" pitchFamily="18" charset="0"/>
                            <a:ea typeface="Cambria Math" panose="02040503050406030204" pitchFamily="18" charset="0"/>
                          </a:rPr>
                        </m:ctrlPr>
                      </m:funcPr>
                      <m:fName>
                        <m:r>
                          <a:rPr lang="en-US" altLang="zh-CN" sz="1800" kern="100">
                            <a:effectLst/>
                            <a:latin typeface="Cambria Math" panose="02040503050406030204" pitchFamily="18" charset="0"/>
                            <a:ea typeface="宋体" panose="02010600030101010101" pitchFamily="2" charset="-122"/>
                          </a:rPr>
                          <m:t>2</m:t>
                        </m:r>
                        <m:r>
                          <m:rPr>
                            <m:sty m:val="p"/>
                          </m:rPr>
                          <a:rPr lang="en-US" altLang="zh-CN" sz="1800" kern="100">
                            <a:effectLst/>
                            <a:latin typeface="Cambria Math" panose="02040503050406030204" pitchFamily="18" charset="0"/>
                            <a:ea typeface="宋体" panose="02010600030101010101" pitchFamily="2" charset="-122"/>
                          </a:rPr>
                          <m:t>sin</m:t>
                        </m:r>
                      </m:fName>
                      <m:e>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𝑥</m:t>
                            </m:r>
                          </m:e>
                        </m:d>
                      </m:e>
                    </m:func>
                    <m:d>
                      <m:dPr>
                        <m:ctrlPr>
                          <a:rPr lang="zh-CN" altLang="zh-CN" sz="1800" i="1" kern="100">
                            <a:effectLst/>
                            <a:latin typeface="Cambria Math" panose="02040503050406030204" pitchFamily="18" charset="0"/>
                            <a:ea typeface="Cambria Math" panose="02040503050406030204" pitchFamily="18" charset="0"/>
                          </a:rPr>
                        </m:ctrlPr>
                      </m:dPr>
                      <m:e>
                        <m:sSup>
                          <m:sSupPr>
                            <m:ctrlPr>
                              <a:rPr lang="zh-CN" altLang="zh-CN" sz="1800" i="1" kern="100">
                                <a:effectLst/>
                                <a:latin typeface="Cambria Math" panose="02040503050406030204" pitchFamily="18" charset="0"/>
                                <a:ea typeface="Cambria Math" panose="02040503050406030204" pitchFamily="18" charset="0"/>
                              </a:rPr>
                            </m:ctrlPr>
                          </m:sSupPr>
                          <m:e>
                            <m:r>
                              <m:rPr>
                                <m:sty m:val="p"/>
                              </m:rPr>
                              <a:rPr lang="en-US" altLang="zh-CN" sz="1800" kern="100">
                                <a:effectLst/>
                                <a:latin typeface="Cambria Math" panose="02040503050406030204" pitchFamily="18" charset="0"/>
                                <a:ea typeface="宋体" panose="02010600030101010101" pitchFamily="2" charset="-122"/>
                              </a:rPr>
                              <m:t>x</m:t>
                            </m:r>
                          </m:e>
                          <m:sup>
                            <m:r>
                              <a:rPr lang="en-US" altLang="zh-CN" sz="1800" kern="100">
                                <a:effectLst/>
                                <a:latin typeface="Cambria Math" panose="02040503050406030204" pitchFamily="18" charset="0"/>
                                <a:ea typeface="宋体" panose="02010600030101010101" pitchFamily="2" charset="-122"/>
                              </a:rPr>
                              <m:t>3</m:t>
                            </m:r>
                          </m:sup>
                        </m:sSup>
                        <m:r>
                          <a:rPr lang="en-US" altLang="zh-CN" sz="1800"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m:rPr>
                                <m:sty m:val="p"/>
                              </m:rPr>
                              <a:rPr lang="en-US" altLang="zh-CN" sz="1800" kern="100">
                                <a:effectLst/>
                                <a:latin typeface="Cambria Math" panose="02040503050406030204" pitchFamily="18" charset="0"/>
                                <a:ea typeface="宋体" panose="02010600030101010101" pitchFamily="2" charset="-122"/>
                              </a:rPr>
                              <m:t>x</m:t>
                            </m:r>
                          </m:e>
                          <m:sup>
                            <m:r>
                              <a:rPr lang="en-US" altLang="zh-CN" sz="1800" kern="100">
                                <a:effectLst/>
                                <a:latin typeface="Cambria Math" panose="02040503050406030204" pitchFamily="18" charset="0"/>
                                <a:ea typeface="宋体" panose="02010600030101010101" pitchFamily="2" charset="-122"/>
                              </a:rPr>
                              <m:t>2</m:t>
                            </m:r>
                          </m:sup>
                        </m:sSup>
                        <m:r>
                          <a:rPr lang="en-US" altLang="zh-CN" sz="1800" kern="100">
                            <a:effectLst/>
                            <a:latin typeface="Cambria Math" panose="02040503050406030204" pitchFamily="18" charset="0"/>
                            <a:ea typeface="宋体" panose="02010600030101010101" pitchFamily="2" charset="-122"/>
                          </a:rPr>
                          <m:t>+2</m:t>
                        </m:r>
                        <m:r>
                          <a:rPr lang="en-US" altLang="zh-CN" sz="1800" i="1" kern="100">
                            <a:effectLst/>
                            <a:latin typeface="Cambria Math" panose="02040503050406030204" pitchFamily="18" charset="0"/>
                            <a:ea typeface="宋体" panose="02010600030101010101" pitchFamily="2" charset="-122"/>
                          </a:rPr>
                          <m:t>𝑥</m:t>
                        </m:r>
                        <m:r>
                          <a:rPr lang="en-US" altLang="zh-CN" sz="1800" kern="100">
                            <a:effectLst/>
                            <a:latin typeface="Cambria Math" panose="02040503050406030204" pitchFamily="18" charset="0"/>
                            <a:ea typeface="宋体" panose="02010600030101010101" pitchFamily="2" charset="-122"/>
                          </a:rPr>
                          <m:t>+3</m:t>
                        </m:r>
                      </m:e>
                    </m:d>
                  </m:oMath>
                </a14:m>
                <a:r>
                  <a:rPr lang="zh-CN" altLang="zh-CN" sz="1800" kern="100" dirty="0">
                    <a:effectLst/>
                    <a:latin typeface="楷体_GB2312"/>
                    <a:ea typeface="宋体" panose="02010600030101010101" pitchFamily="2" charset="-122"/>
                  </a:rPr>
                  <a:t>在</a:t>
                </a:r>
                <a14:m>
                  <m:oMath xmlns:m="http://schemas.openxmlformats.org/officeDocument/2006/math">
                    <m:d>
                      <m:dPr>
                        <m:begChr m:val="（"/>
                        <m:endChr m:val="）"/>
                        <m:ctrlPr>
                          <a:rPr lang="zh-CN" altLang="zh-CN" sz="1800" i="1" kern="100">
                            <a:effectLst/>
                            <a:latin typeface="Cambria Math" panose="02040503050406030204" pitchFamily="18" charset="0"/>
                            <a:ea typeface="Cambria Math" panose="02040503050406030204" pitchFamily="18" charset="0"/>
                          </a:rPr>
                        </m:ctrlPr>
                      </m:dPr>
                      <m:e>
                        <m:r>
                          <a:rPr lang="en-US" altLang="zh-CN" sz="1800" kern="100">
                            <a:effectLst/>
                            <a:latin typeface="Cambria Math" panose="02040503050406030204" pitchFamily="18" charset="0"/>
                            <a:ea typeface="宋体" panose="02010600030101010101" pitchFamily="2" charset="-122"/>
                          </a:rPr>
                          <m:t>0,2</m:t>
                        </m:r>
                        <m:r>
                          <a:rPr lang="en-US" altLang="zh-CN" sz="1800" i="1" kern="100">
                            <a:effectLst/>
                            <a:latin typeface="Cambria Math" panose="02040503050406030204" pitchFamily="18" charset="0"/>
                            <a:ea typeface="宋体" panose="02010600030101010101" pitchFamily="2" charset="-122"/>
                          </a:rPr>
                          <m:t>𝜋</m:t>
                        </m:r>
                      </m:e>
                    </m:d>
                  </m:oMath>
                </a14:m>
                <a:r>
                  <a:rPr lang="zh-CN" altLang="zh-CN" sz="1800" kern="100" dirty="0">
                    <a:effectLst/>
                    <a:latin typeface="楷体_GB2312"/>
                    <a:ea typeface="宋体" panose="02010600030101010101" pitchFamily="2" charset="-122"/>
                  </a:rPr>
                  <a:t>积分</a:t>
                </a:r>
                <a:r>
                  <a:rPr lang="zh-CN" altLang="zh-CN" sz="1800" kern="100" dirty="0">
                    <a:effectLst/>
                    <a:latin typeface="Times New Roman" panose="02020603050405020304" pitchFamily="18" charset="0"/>
                    <a:ea typeface="宋体" panose="02010600030101010101" pitchFamily="2" charset="-122"/>
                  </a:rPr>
                  <a:t>，数学方法为蒙特卡洛法，代码实现方法为</a:t>
                </a:r>
                <a:r>
                  <a:rPr lang="en-US" altLang="zh-CN" sz="1800" kern="100" dirty="0">
                    <a:effectLst/>
                    <a:latin typeface="Times New Roman" panose="02020603050405020304" pitchFamily="18" charset="0"/>
                    <a:ea typeface="宋体" panose="02010600030101010101" pitchFamily="2" charset="-122"/>
                  </a:rPr>
                  <a:t>Numba</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Julia</a:t>
                </a:r>
                <a:r>
                  <a:rPr lang="zh-CN" altLang="zh-CN" sz="1800" kern="100" dirty="0">
                    <a:effectLst/>
                    <a:latin typeface="Times New Roman" panose="02020603050405020304" pitchFamily="18" charset="0"/>
                    <a:ea typeface="宋体" panose="02010600030101010101" pitchFamily="2" charset="-122"/>
                  </a:rPr>
                  <a:t>。两种语言的源代码详见附件。</a:t>
                </a:r>
              </a:p>
              <a:p>
                <a:pPr indent="266700" algn="l"/>
                <a:r>
                  <a:rPr lang="zh-CN" altLang="zh-CN" sz="1800" kern="100" dirty="0">
                    <a:effectLst/>
                    <a:latin typeface="Times New Roman" panose="02020603050405020304" pitchFamily="18" charset="0"/>
                    <a:ea typeface="宋体" panose="02010600030101010101" pitchFamily="2" charset="-122"/>
                  </a:rPr>
                  <a:t>下面我们将介绍我们的三种算法实现以及我们在工程上采取的一些手段。</a:t>
                </a:r>
              </a:p>
            </p:txBody>
          </p:sp>
        </mc:Choice>
        <mc:Fallback>
          <p:sp>
            <p:nvSpPr>
              <p:cNvPr id="22530" name="Rectangle 3"/>
              <p:cNvSpPr>
                <a:spLocks noGrp="1"/>
              </p:cNvSpPr>
              <p:nvPr>
                <p:ph type="body" idx="1"/>
              </p:nvPr>
            </p:nvSpPr>
            <p:spPr bwMode="auto">
              <a:noFill/>
            </p:spPr>
            <p:txBody>
              <a:bodyPr wrap="square" numCol="1" anchor="t" anchorCtr="0" compatLnSpc="1"/>
              <a:lstStyle/>
              <a:p>
                <a:pPr indent="266700" algn="l"/>
                <a:r>
                  <a:rPr lang="zh-CN" altLang="zh-CN" sz="1800" kern="100" dirty="0">
                    <a:effectLst/>
                    <a:latin typeface="Times New Roman" panose="02020603050405020304" pitchFamily="18" charset="0"/>
                    <a:ea typeface="宋体" panose="02010600030101010101" pitchFamily="2" charset="-122"/>
                  </a:rPr>
                  <a:t>我组选择题目三：</a:t>
                </a:r>
                <a:r>
                  <a:rPr lang="zh-CN" altLang="zh-CN" sz="1800" kern="100" dirty="0">
                    <a:effectLst/>
                    <a:latin typeface="楷体_GB2312"/>
                    <a:ea typeface="宋体" panose="02010600030101010101" pitchFamily="2" charset="-122"/>
                  </a:rPr>
                  <a:t>求复杂函数</a:t>
                </a:r>
                <a:r>
                  <a:rPr lang="en-US" altLang="zh-CN" sz="1800" i="0" kern="100">
                    <a:effectLst/>
                    <a:latin typeface="Cambria Math" panose="02040503050406030204" pitchFamily="18" charset="0"/>
                    <a:ea typeface="宋体" panose="02010600030101010101" pitchFamily="2" charset="-122"/>
                  </a:rPr>
                  <a:t>𝑦</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𝑥)=2sin</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𝑥)</a:t>
                </a:r>
                <a:r>
                  <a:rPr lang="zh-CN" altLang="zh-CN" sz="1800" i="0" kern="100">
                    <a:effectLst/>
                    <a:latin typeface="Cambria Math" panose="02040503050406030204" pitchFamily="18" charset="0"/>
                    <a:ea typeface="宋体" panose="02010600030101010101" pitchFamily="2" charset="-122"/>
                  </a:rPr>
                  <a:t> </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x</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3+x</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2+2𝑥+3)</a:t>
                </a:r>
                <a:r>
                  <a:rPr lang="zh-CN" altLang="zh-CN" sz="1800" kern="100" dirty="0">
                    <a:effectLst/>
                    <a:latin typeface="楷体_GB2312"/>
                    <a:ea typeface="宋体" panose="02010600030101010101" pitchFamily="2" charset="-122"/>
                  </a:rPr>
                  <a:t>在</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0,2𝜋）</a:t>
                </a:r>
                <a:r>
                  <a:rPr lang="zh-CN" altLang="zh-CN" sz="1800" kern="100" dirty="0">
                    <a:effectLst/>
                    <a:latin typeface="楷体_GB2312"/>
                    <a:ea typeface="宋体" panose="02010600030101010101" pitchFamily="2" charset="-122"/>
                  </a:rPr>
                  <a:t>积分</a:t>
                </a:r>
                <a:r>
                  <a:rPr lang="zh-CN" altLang="zh-CN" sz="1800" kern="100" dirty="0">
                    <a:effectLst/>
                    <a:latin typeface="Times New Roman" panose="02020603050405020304" pitchFamily="18" charset="0"/>
                    <a:ea typeface="宋体" panose="02010600030101010101" pitchFamily="2" charset="-122"/>
                  </a:rPr>
                  <a:t>，数学方法为蒙特卡洛法，代码实现方法为</a:t>
                </a:r>
                <a:r>
                  <a:rPr lang="en-US" altLang="zh-CN" sz="1800" kern="100" dirty="0">
                    <a:effectLst/>
                    <a:latin typeface="Times New Roman" panose="02020603050405020304" pitchFamily="18" charset="0"/>
                    <a:ea typeface="宋体" panose="02010600030101010101" pitchFamily="2" charset="-122"/>
                  </a:rPr>
                  <a:t>Numba</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Julia</a:t>
                </a:r>
                <a:r>
                  <a:rPr lang="zh-CN" altLang="zh-CN" sz="1800" kern="100" dirty="0">
                    <a:effectLst/>
                    <a:latin typeface="Times New Roman" panose="02020603050405020304" pitchFamily="18" charset="0"/>
                    <a:ea typeface="宋体" panose="02010600030101010101" pitchFamily="2" charset="-122"/>
                  </a:rPr>
                  <a:t>。两种语言的源代码详见附件。</a:t>
                </a:r>
              </a:p>
              <a:p>
                <a:pPr indent="266700" algn="l"/>
                <a:r>
                  <a:rPr lang="zh-CN" altLang="zh-CN" sz="1800" kern="100" dirty="0">
                    <a:effectLst/>
                    <a:latin typeface="Times New Roman" panose="02020603050405020304" pitchFamily="18" charset="0"/>
                    <a:ea typeface="宋体" panose="02010600030101010101" pitchFamily="2" charset="-122"/>
                  </a:rPr>
                  <a:t>下面我们将介绍我们的三种算法实现以及我们在工程上采取的一些手段。</a:t>
                </a:r>
              </a:p>
            </p:txBody>
          </p:sp>
        </mc:Fallback>
      </mc:AlternateContent>
    </p:spTree>
    <p:extLst>
      <p:ext uri="{BB962C8B-B14F-4D97-AF65-F5344CB8AC3E}">
        <p14:creationId xmlns:p14="http://schemas.microsoft.com/office/powerpoint/2010/main" val="2237054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indent="266700" algn="l"/>
            <a:r>
              <a:rPr lang="zh-CN" altLang="zh-CN" sz="1800" kern="100" dirty="0">
                <a:effectLst/>
                <a:latin typeface="Times New Roman" panose="02020603050405020304" pitchFamily="18" charset="0"/>
                <a:ea typeface="宋体" panose="02010600030101010101" pitchFamily="2" charset="-122"/>
              </a:rPr>
              <a:t>在我们研究这一题目的过程中，我们接触到了许多过去未曾接触到的东西。最初我们实现了相关算法，但是计算速度却相当的慢，虽然我们按照老师课上所教授的那样运用了</a:t>
            </a:r>
            <a:r>
              <a:rPr lang="en-US" altLang="zh-CN" sz="1800" kern="100" dirty="0">
                <a:effectLst/>
                <a:latin typeface="Times New Roman" panose="02020603050405020304" pitchFamily="18" charset="0"/>
                <a:ea typeface="宋体" panose="02010600030101010101" pitchFamily="2" charset="-122"/>
              </a:rPr>
              <a:t>Numba</a:t>
            </a:r>
            <a:r>
              <a:rPr lang="zh-CN" altLang="zh-CN" sz="1800" kern="100" dirty="0">
                <a:effectLst/>
                <a:latin typeface="Times New Roman" panose="02020603050405020304" pitchFamily="18" charset="0"/>
                <a:ea typeface="宋体" panose="02010600030101010101" pitchFamily="2" charset="-122"/>
              </a:rPr>
              <a:t>的</a:t>
            </a:r>
            <a:r>
              <a:rPr lang="en-US" altLang="zh-CN" sz="1800" i="1" u="sng" kern="100" dirty="0" err="1">
                <a:effectLst/>
                <a:latin typeface="Times New Roman" panose="02020603050405020304" pitchFamily="18" charset="0"/>
                <a:ea typeface="宋体" panose="02010600030101010101" pitchFamily="2" charset="-122"/>
              </a:rPr>
              <a:t>nopython</a:t>
            </a:r>
            <a:r>
              <a:rPr lang="en-US" altLang="zh-CN" sz="1800" i="1" u="sng" kern="100" dirty="0">
                <a:effectLst/>
                <a:latin typeface="Times New Roman" panose="02020603050405020304" pitchFamily="18" charset="0"/>
                <a:ea typeface="宋体" panose="02010600030101010101" pitchFamily="2" charset="-122"/>
              </a:rPr>
              <a:t>=true</a:t>
            </a:r>
            <a:r>
              <a:rPr lang="zh-CN" altLang="zh-CN" sz="1800" kern="100" dirty="0">
                <a:effectLst/>
                <a:latin typeface="Times New Roman" panose="02020603050405020304" pitchFamily="18" charset="0"/>
                <a:ea typeface="宋体" panose="02010600030101010101" pitchFamily="2" charset="-122"/>
              </a:rPr>
              <a:t>功能，但是得到的速度提升却很有限。在查看了电脑的</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使用情况后我们发现只有一个核在跑，于是我们去查询资料并知道了</a:t>
            </a:r>
            <a:r>
              <a:rPr lang="en-US" altLang="zh-CN" sz="1800" i="1" u="sng" kern="100" dirty="0">
                <a:effectLst/>
                <a:latin typeface="Times New Roman" panose="02020603050405020304" pitchFamily="18" charset="0"/>
                <a:ea typeface="宋体" panose="02010600030101010101" pitchFamily="2" charset="-122"/>
              </a:rPr>
              <a:t>parallel</a:t>
            </a:r>
            <a:r>
              <a:rPr lang="zh-CN" altLang="zh-CN" sz="1800" kern="100" dirty="0">
                <a:effectLst/>
                <a:latin typeface="Times New Roman" panose="02020603050405020304" pitchFamily="18" charset="0"/>
                <a:ea typeface="宋体" panose="02010600030101010101" pitchFamily="2" charset="-122"/>
              </a:rPr>
              <a:t>等功能，在开启后程序的执行速度突飞猛进，所有的</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核心都被使用。</a:t>
            </a:r>
          </a:p>
          <a:p>
            <a:pPr indent="266700" algn="l"/>
            <a:r>
              <a:rPr lang="zh-CN" altLang="zh-CN" sz="1800" kern="100" dirty="0">
                <a:effectLst/>
                <a:latin typeface="Times New Roman" panose="02020603050405020304" pitchFamily="18" charset="0"/>
                <a:ea typeface="宋体" panose="02010600030101010101" pitchFamily="2" charset="-122"/>
              </a:rPr>
              <a:t>在解决了工程上的一些问题后，我们又开始通过翻阅专业书籍和搜集论文等手段了解到了许多基于蒙特卡洛法的积分计算改进方法，例如我们已经实现的重要性采样法和分层采样法，借助这些算法我们的计算速度和结果精确程度得到了很大的提升。</a:t>
            </a:r>
          </a:p>
          <a:p>
            <a:pPr algn="ct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00" dirty="0">
                <a:effectLst/>
                <a:latin typeface="Times New Roman" panose="02020603050405020304" pitchFamily="18" charset="0"/>
                <a:ea typeface="宋体" panose="02010600030101010101" pitchFamily="2" charset="-122"/>
              </a:rPr>
              <a:t>除此之外，我们还了解到了通过遗传算法提升结果准确率、通过神经网络迭代等方法，但因为时间不足且我们目前大一、大二所学到的知识不足于让我们深入理解相关算法故我们没有进行实现。</a:t>
            </a:r>
          </a:p>
          <a:p>
            <a:pPr indent="266700" algn="l"/>
            <a:r>
              <a:rPr lang="zh-CN" altLang="zh-CN" sz="1800" kern="100" dirty="0">
                <a:effectLst/>
                <a:latin typeface="Times New Roman" panose="02020603050405020304" pitchFamily="18" charset="0"/>
                <a:ea typeface="宋体" panose="02010600030101010101" pitchFamily="2" charset="-122"/>
              </a:rPr>
              <a:t>于是我们又开始着手于研究通过工程手段进一步提升计算量，通过增大计算量来提升结果精度并减少计算时间，受到人工智能技术的启发，我们尝试了通过</a:t>
            </a:r>
            <a:r>
              <a:rPr lang="en-US" altLang="zh-CN" sz="1800" kern="100" dirty="0">
                <a:effectLst/>
                <a:latin typeface="Times New Roman" panose="02020603050405020304" pitchFamily="18" charset="0"/>
                <a:ea typeface="宋体" panose="02010600030101010101" pitchFamily="2" charset="-122"/>
              </a:rPr>
              <a:t>NVIDIA CUDA</a:t>
            </a:r>
            <a:r>
              <a:rPr lang="zh-CN" altLang="zh-CN" sz="1800" kern="100" dirty="0">
                <a:effectLst/>
                <a:latin typeface="Times New Roman" panose="02020603050405020304" pitchFamily="18" charset="0"/>
                <a:ea typeface="宋体" panose="02010600030101010101" pitchFamily="2" charset="-122"/>
              </a:rPr>
              <a:t>来进行计算并且成果斐然，同时我们也利用向量化的思维改进了算法，诸如此类的方式我们还有待进一步探索。</a:t>
            </a:r>
          </a:p>
          <a:p>
            <a:pPr algn="ct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l"/>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00" dirty="0">
                <a:effectLst/>
                <a:latin typeface="Times New Roman" panose="02020603050405020304" pitchFamily="18" charset="0"/>
                <a:ea typeface="宋体" panose="02010600030101010101" pitchFamily="2" charset="-122"/>
              </a:rPr>
              <a:t>我们相信一定还有更多方法可以用来提升精度以及减少计算用时，我们的作业代码已经开源到</a:t>
            </a:r>
            <a:r>
              <a:rPr lang="en-US" altLang="zh-CN" sz="1800" u="sng" kern="100" dirty="0">
                <a:solidFill>
                  <a:srgbClr val="0563C1"/>
                </a:solidFill>
                <a:effectLst/>
                <a:latin typeface="Times New Roman" panose="02020603050405020304" pitchFamily="18" charset="0"/>
                <a:ea typeface="宋体" panose="02010600030101010101" pitchFamily="2" charset="-122"/>
                <a:hlinkClick r:id="rId3"/>
              </a:rPr>
              <a:t>https://github.com/Hobr/monte-carlo-integration</a:t>
            </a:r>
            <a:r>
              <a:rPr lang="zh-CN" altLang="zh-CN" sz="1800" kern="100" dirty="0">
                <a:effectLst/>
                <a:latin typeface="Times New Roman" panose="02020603050405020304" pitchFamily="18" charset="0"/>
                <a:ea typeface="宋体" panose="02010600030101010101" pitchFamily="2" charset="-122"/>
              </a:rPr>
              <a:t>供大家互相学习交流以及提出改进意见，我们也希望以此为契机来让我们更加深入地学习和参与到科学计算这一领域中来。在此我们非常的感谢老师您的指导。</a:t>
            </a:r>
          </a:p>
        </p:txBody>
      </p:sp>
    </p:spTree>
    <p:extLst>
      <p:ext uri="{BB962C8B-B14F-4D97-AF65-F5344CB8AC3E}">
        <p14:creationId xmlns:p14="http://schemas.microsoft.com/office/powerpoint/2010/main" val="2974287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indent="266700" algn="l"/>
            <a:r>
              <a:rPr lang="zh-CN" altLang="zh-CN" sz="1800" kern="100" dirty="0">
                <a:effectLst/>
                <a:latin typeface="Times New Roman" panose="02020603050405020304" pitchFamily="18" charset="0"/>
                <a:ea typeface="宋体" panose="02010600030101010101" pitchFamily="2" charset="-122"/>
              </a:rPr>
              <a:t>在我们研究这一题目的过程中，我们接触到了许多过去未曾接触到的东西。最初我们实现了相关算法，但是计算速度却相当的慢，虽然我们按照老师课上所教授的那样运用了</a:t>
            </a:r>
            <a:r>
              <a:rPr lang="en-US" altLang="zh-CN" sz="1800" kern="100" dirty="0">
                <a:effectLst/>
                <a:latin typeface="Times New Roman" panose="02020603050405020304" pitchFamily="18" charset="0"/>
                <a:ea typeface="宋体" panose="02010600030101010101" pitchFamily="2" charset="-122"/>
              </a:rPr>
              <a:t>Numba</a:t>
            </a:r>
            <a:r>
              <a:rPr lang="zh-CN" altLang="zh-CN" sz="1800" kern="100" dirty="0">
                <a:effectLst/>
                <a:latin typeface="Times New Roman" panose="02020603050405020304" pitchFamily="18" charset="0"/>
                <a:ea typeface="宋体" panose="02010600030101010101" pitchFamily="2" charset="-122"/>
              </a:rPr>
              <a:t>的</a:t>
            </a:r>
            <a:r>
              <a:rPr lang="en-US" altLang="zh-CN" sz="1800" i="1" u="sng" kern="100" dirty="0" err="1">
                <a:effectLst/>
                <a:latin typeface="Times New Roman" panose="02020603050405020304" pitchFamily="18" charset="0"/>
                <a:ea typeface="宋体" panose="02010600030101010101" pitchFamily="2" charset="-122"/>
              </a:rPr>
              <a:t>nopython</a:t>
            </a:r>
            <a:r>
              <a:rPr lang="en-US" altLang="zh-CN" sz="1800" i="1" u="sng" kern="100" dirty="0">
                <a:effectLst/>
                <a:latin typeface="Times New Roman" panose="02020603050405020304" pitchFamily="18" charset="0"/>
                <a:ea typeface="宋体" panose="02010600030101010101" pitchFamily="2" charset="-122"/>
              </a:rPr>
              <a:t>=true</a:t>
            </a:r>
            <a:r>
              <a:rPr lang="zh-CN" altLang="zh-CN" sz="1800" kern="100" dirty="0">
                <a:effectLst/>
                <a:latin typeface="Times New Roman" panose="02020603050405020304" pitchFamily="18" charset="0"/>
                <a:ea typeface="宋体" panose="02010600030101010101" pitchFamily="2" charset="-122"/>
              </a:rPr>
              <a:t>功能，但是得到的速度提升却很有限。在查看了电脑的</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使用情况后我们发现只有一个核在跑，于是我们去查询资料并知道了</a:t>
            </a:r>
            <a:r>
              <a:rPr lang="en-US" altLang="zh-CN" sz="1800" i="1" u="sng" kern="100" dirty="0">
                <a:effectLst/>
                <a:latin typeface="Times New Roman" panose="02020603050405020304" pitchFamily="18" charset="0"/>
                <a:ea typeface="宋体" panose="02010600030101010101" pitchFamily="2" charset="-122"/>
              </a:rPr>
              <a:t>parallel</a:t>
            </a:r>
            <a:r>
              <a:rPr lang="zh-CN" altLang="zh-CN" sz="1800" kern="100" dirty="0">
                <a:effectLst/>
                <a:latin typeface="Times New Roman" panose="02020603050405020304" pitchFamily="18" charset="0"/>
                <a:ea typeface="宋体" panose="02010600030101010101" pitchFamily="2" charset="-122"/>
              </a:rPr>
              <a:t>等功能，在开启后程序的执行速度突飞猛进，所有的</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核心都被使用。</a:t>
            </a:r>
          </a:p>
          <a:p>
            <a:pPr indent="266700" algn="l"/>
            <a:r>
              <a:rPr lang="zh-CN" altLang="zh-CN" sz="1800" kern="100" dirty="0">
                <a:effectLst/>
                <a:latin typeface="Times New Roman" panose="02020603050405020304" pitchFamily="18" charset="0"/>
                <a:ea typeface="宋体" panose="02010600030101010101" pitchFamily="2" charset="-122"/>
              </a:rPr>
              <a:t>在解决了工程上的一些问题后，我们又开始通过翻阅专业书籍和搜集论文等手段了解到了许多基于蒙特卡洛法的积分计算改进方法，例如我们已经实现的重要性采样法和分层采样法，借助这些算法我们的计算速度和结果精确程度得到了很大的提升。</a:t>
            </a:r>
          </a:p>
          <a:p>
            <a:pPr algn="ct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00" dirty="0">
                <a:effectLst/>
                <a:latin typeface="Times New Roman" panose="02020603050405020304" pitchFamily="18" charset="0"/>
                <a:ea typeface="宋体" panose="02010600030101010101" pitchFamily="2" charset="-122"/>
              </a:rPr>
              <a:t>除此之外，我们还了解到了通过遗传算法提升结果准确率、通过神经网络迭代等方法，但因为时间不足且我们目前大一、大二所学到的知识不足于让我们深入理解相关算法故我们没有进行实现。</a:t>
            </a:r>
          </a:p>
          <a:p>
            <a:pPr indent="266700" algn="l"/>
            <a:r>
              <a:rPr lang="zh-CN" altLang="zh-CN" sz="1800" kern="100" dirty="0">
                <a:effectLst/>
                <a:latin typeface="Times New Roman" panose="02020603050405020304" pitchFamily="18" charset="0"/>
                <a:ea typeface="宋体" panose="02010600030101010101" pitchFamily="2" charset="-122"/>
              </a:rPr>
              <a:t>于是我们又开始着手于研究通过工程手段进一步提升计算量，通过增大计算量来提升结果精度并减少计算时间，受到人工智能技术的启发，我们尝试了通过</a:t>
            </a:r>
            <a:r>
              <a:rPr lang="en-US" altLang="zh-CN" sz="1800" kern="100" dirty="0">
                <a:effectLst/>
                <a:latin typeface="Times New Roman" panose="02020603050405020304" pitchFamily="18" charset="0"/>
                <a:ea typeface="宋体" panose="02010600030101010101" pitchFamily="2" charset="-122"/>
              </a:rPr>
              <a:t>NVIDIA CUDA</a:t>
            </a:r>
            <a:r>
              <a:rPr lang="zh-CN" altLang="zh-CN" sz="1800" kern="100" dirty="0">
                <a:effectLst/>
                <a:latin typeface="Times New Roman" panose="02020603050405020304" pitchFamily="18" charset="0"/>
                <a:ea typeface="宋体" panose="02010600030101010101" pitchFamily="2" charset="-122"/>
              </a:rPr>
              <a:t>来进行计算并且成果斐然，同时我们也利用向量化的思维改进了算法，诸如此类的方式我们还有待进一步探索。</a:t>
            </a:r>
          </a:p>
          <a:p>
            <a:pPr algn="ct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l"/>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00" dirty="0">
                <a:effectLst/>
                <a:latin typeface="Times New Roman" panose="02020603050405020304" pitchFamily="18" charset="0"/>
                <a:ea typeface="宋体" panose="02010600030101010101" pitchFamily="2" charset="-122"/>
              </a:rPr>
              <a:t>我们相信一定还有更多方法可以用来提升精度以及减少计算用时，我们的作业代码已经开源到</a:t>
            </a:r>
            <a:r>
              <a:rPr lang="en-US" altLang="zh-CN" sz="1800" u="sng" kern="100" dirty="0">
                <a:solidFill>
                  <a:srgbClr val="0563C1"/>
                </a:solidFill>
                <a:effectLst/>
                <a:latin typeface="Times New Roman" panose="02020603050405020304" pitchFamily="18" charset="0"/>
                <a:ea typeface="宋体" panose="02010600030101010101" pitchFamily="2" charset="-122"/>
                <a:hlinkClick r:id="rId3"/>
              </a:rPr>
              <a:t>https://github.com/Hobr/monte-carlo-integration</a:t>
            </a:r>
            <a:r>
              <a:rPr lang="zh-CN" altLang="zh-CN" sz="1800" kern="100" dirty="0">
                <a:effectLst/>
                <a:latin typeface="Times New Roman" panose="02020603050405020304" pitchFamily="18" charset="0"/>
                <a:ea typeface="宋体" panose="02010600030101010101" pitchFamily="2" charset="-122"/>
              </a:rPr>
              <a:t>供大家互相学习交流以及提出改进意见，我们也希望以此为契机来让我们更加深入地学习和参与到科学计算这一领域中来。在此我们非常的感谢老师您的指导。</a:t>
            </a:r>
          </a:p>
        </p:txBody>
      </p:sp>
    </p:spTree>
    <p:extLst>
      <p:ext uri="{BB962C8B-B14F-4D97-AF65-F5344CB8AC3E}">
        <p14:creationId xmlns:p14="http://schemas.microsoft.com/office/powerpoint/2010/main" val="2568398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mc:AlternateContent xmlns:mc="http://schemas.openxmlformats.org/markup-compatibility/2006">
        <mc:Choice xmlns:a14="http://schemas.microsoft.com/office/drawing/2010/main" Requires="a14">
          <p:sp>
            <p:nvSpPr>
              <p:cNvPr id="22530" name="Rectangle 3"/>
              <p:cNvSpPr>
                <a:spLocks noGrp="1"/>
              </p:cNvSpPr>
              <p:nvPr>
                <p:ph type="body" idx="1"/>
              </p:nvPr>
            </p:nvSpPr>
            <p:spPr bwMode="auto">
              <a:noFill/>
            </p:spPr>
            <p:txBody>
              <a:bodyPr wrap="square" numCol="1" anchor="t" anchorCtr="0" compatLnSpc="1"/>
              <a:lstStyle/>
              <a:p>
                <a:pPr indent="266700" algn="l"/>
                <a:r>
                  <a:rPr lang="zh-CN" altLang="zh-CN" sz="1800" kern="100" dirty="0">
                    <a:effectLst/>
                    <a:latin typeface="Times New Roman" panose="02020603050405020304" pitchFamily="18" charset="0"/>
                    <a:ea typeface="宋体" panose="02010600030101010101" pitchFamily="2" charset="-122"/>
                  </a:rPr>
                  <a:t>对于蒙特卡洛法的一些简单的知识老师在课上有讲到过，当时我们求的是圆周率，我们把这种方法推广到更一般的情况，考虑到一个关于</a:t>
                </a:r>
                <a:r>
                  <a:rPr lang="en-US" altLang="zh-CN" sz="1800" kern="100" dirty="0">
                    <a:effectLst/>
                    <a:latin typeface="Times New Roman" panose="02020603050405020304" pitchFamily="18" charset="0"/>
                    <a:ea typeface="宋体" panose="02010600030101010101" pitchFamily="2" charset="-122"/>
                  </a:rPr>
                  <a:t>x</a:t>
                </a:r>
                <a:r>
                  <a:rPr lang="zh-CN" altLang="zh-CN" sz="1800" kern="100" dirty="0">
                    <a:effectLst/>
                    <a:latin typeface="Times New Roman" panose="02020603050405020304" pitchFamily="18" charset="0"/>
                    <a:ea typeface="宋体" panose="02010600030101010101" pitchFamily="2" charset="-122"/>
                  </a:rPr>
                  <a:t>的一元函数，若要求出其在区间内的面积，我们必须求其的积分，但当其原函数不能被一个已知的连续函数或一个收敛的无穷级数表示时，我们使用原有的微积分算法就会陷入僵局，但我们可以采用数值积分。</a:t>
                </a:r>
              </a:p>
              <a:p>
                <a:pPr algn="l"/>
                <a:r>
                  <a:rPr lang="zh-CN" altLang="zh-CN" sz="1800" kern="100" dirty="0">
                    <a:effectLst/>
                    <a:latin typeface="Times New Roman" panose="02020603050405020304" pitchFamily="18" charset="0"/>
                    <a:ea typeface="宋体" panose="02010600030101010101" pitchFamily="2" charset="-122"/>
                  </a:rPr>
                  <a:t>根据中值定理和积分的定义可知，直角坐标系内连续函数在其区间内的面积等于区间上面积的平均值乘以区间长度，即：</a:t>
                </a:r>
              </a:p>
              <a:p>
                <a:pPr algn="just"/>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𝐼</m:t>
                      </m:r>
                      <m:r>
                        <a:rPr lang="en-US" altLang="zh-CN" sz="1800" i="1" kern="100">
                          <a:effectLst/>
                          <a:latin typeface="Cambria Math" panose="02040503050406030204" pitchFamily="18" charset="0"/>
                          <a:ea typeface="宋体" panose="02010600030101010101" pitchFamily="2" charset="-122"/>
                        </a:rPr>
                        <m:t>=</m:t>
                      </m:r>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𝑓</m:t>
                          </m:r>
                        </m:e>
                      </m:acc>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𝑏</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𝑎</m:t>
                      </m:r>
                      <m:r>
                        <a:rPr lang="en-US" altLang="zh-CN" sz="1800" i="1" kern="100">
                          <a:effectLst/>
                          <a:latin typeface="Cambria Math" panose="02040503050406030204" pitchFamily="18" charset="0"/>
                          <a:ea typeface="宋体" panose="02010600030101010101" pitchFamily="2" charset="-122"/>
                        </a:rPr>
                        <m:t>)</m:t>
                      </m:r>
                    </m:oMath>
                  </m:oMathPara>
                </a14:m>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00" dirty="0">
                    <a:effectLst/>
                    <a:latin typeface="Times New Roman" panose="02020603050405020304" pitchFamily="18" charset="0"/>
                    <a:ea typeface="宋体" panose="02010600030101010101" pitchFamily="2" charset="-122"/>
                  </a:rPr>
                  <a:t>我们可以浅显的理解其为我们的要求的积分值，我们的算法也将围绕着其展开。</a:t>
                </a:r>
              </a:p>
            </p:txBody>
          </p:sp>
        </mc:Choice>
        <mc:Fallback>
          <p:sp>
            <p:nvSpPr>
              <p:cNvPr id="22530" name="Rectangle 3"/>
              <p:cNvSpPr>
                <a:spLocks noGrp="1"/>
              </p:cNvSpPr>
              <p:nvPr>
                <p:ph type="body" idx="1"/>
              </p:nvPr>
            </p:nvSpPr>
            <p:spPr bwMode="auto">
              <a:noFill/>
            </p:spPr>
            <p:txBody>
              <a:bodyPr wrap="square" numCol="1" anchor="t" anchorCtr="0" compatLnSpc="1"/>
              <a:lstStyle/>
              <a:p>
                <a:pPr indent="266700" algn="l"/>
                <a:r>
                  <a:rPr lang="zh-CN" altLang="zh-CN" sz="1800" kern="100" dirty="0">
                    <a:effectLst/>
                    <a:latin typeface="Times New Roman" panose="02020603050405020304" pitchFamily="18" charset="0"/>
                    <a:ea typeface="宋体" panose="02010600030101010101" pitchFamily="2" charset="-122"/>
                  </a:rPr>
                  <a:t>对于蒙特卡洛法的一些简单的知识老师在课上有讲到过，当时我们求的是圆周率，我们把这种方法推广到更一般的情况，考虑到一个关于</a:t>
                </a:r>
                <a:r>
                  <a:rPr lang="en-US" altLang="zh-CN" sz="1800" kern="100" dirty="0">
                    <a:effectLst/>
                    <a:latin typeface="Times New Roman" panose="02020603050405020304" pitchFamily="18" charset="0"/>
                    <a:ea typeface="宋体" panose="02010600030101010101" pitchFamily="2" charset="-122"/>
                  </a:rPr>
                  <a:t>x</a:t>
                </a:r>
                <a:r>
                  <a:rPr lang="zh-CN" altLang="zh-CN" sz="1800" kern="100" dirty="0">
                    <a:effectLst/>
                    <a:latin typeface="Times New Roman" panose="02020603050405020304" pitchFamily="18" charset="0"/>
                    <a:ea typeface="宋体" panose="02010600030101010101" pitchFamily="2" charset="-122"/>
                  </a:rPr>
                  <a:t>的一元函数，若要求出其在区间内的面积，我们必须求其的积分，但当其原函数不能被一个已知的连续函数或一个收敛的无穷级数表示时，我们使用原有的微积分算法就会陷入僵局，但我们可以采用数值积分。</a:t>
                </a:r>
              </a:p>
              <a:p>
                <a:pPr algn="l"/>
                <a:r>
                  <a:rPr lang="zh-CN" altLang="zh-CN" sz="1800" kern="100" dirty="0">
                    <a:effectLst/>
                    <a:latin typeface="Times New Roman" panose="02020603050405020304" pitchFamily="18" charset="0"/>
                    <a:ea typeface="宋体" panose="02010600030101010101" pitchFamily="2" charset="-122"/>
                  </a:rPr>
                  <a:t>根据中值定理和积分的定义可知，直角坐标系内连续函数在其区间内的面积等于区间上面积的平均值乘以区间长度，即：</a:t>
                </a:r>
              </a:p>
              <a:p>
                <a:pPr algn="just"/>
                <a:r>
                  <a:rPr lang="en-US" altLang="zh-CN" sz="1800" i="0" kern="100">
                    <a:effectLst/>
                    <a:latin typeface="Cambria Math" panose="02040503050406030204" pitchFamily="18" charset="0"/>
                    <a:ea typeface="宋体" panose="02010600030101010101" pitchFamily="2" charset="-122"/>
                  </a:rPr>
                  <a:t>𝐼=𝑓</a:t>
                </a:r>
                <a:r>
                  <a:rPr lang="zh-CN" altLang="zh-CN" sz="1800" i="0" kern="100">
                    <a:effectLst/>
                    <a:latin typeface="Cambria Math" panose="02040503050406030204" pitchFamily="18" charset="0"/>
                    <a:ea typeface="宋体" panose="02010600030101010101" pitchFamily="2" charset="-122"/>
                  </a:rPr>
                  <a:t> ̅</a:t>
                </a:r>
                <a:r>
                  <a:rPr lang="en-US" altLang="zh-CN" sz="1800" i="0" kern="100">
                    <a:effectLst/>
                    <a:latin typeface="Cambria Math" panose="02040503050406030204" pitchFamily="18" charset="0"/>
                    <a:ea typeface="宋体" panose="02010600030101010101" pitchFamily="2" charset="-122"/>
                  </a:rPr>
                  <a:t>×(𝑏−𝑎)</a:t>
                </a:r>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00" dirty="0">
                    <a:effectLst/>
                    <a:latin typeface="Times New Roman" panose="02020603050405020304" pitchFamily="18" charset="0"/>
                    <a:ea typeface="宋体" panose="02010600030101010101" pitchFamily="2" charset="-122"/>
                  </a:rPr>
                  <a:t>我们可以浅显的理解其为我们的要求的积分值，我们的算法也将围绕着其展开。</a:t>
                </a:r>
              </a:p>
            </p:txBody>
          </p:sp>
        </mc:Fallback>
      </mc:AlternateContent>
    </p:spTree>
    <p:extLst>
      <p:ext uri="{BB962C8B-B14F-4D97-AF65-F5344CB8AC3E}">
        <p14:creationId xmlns:p14="http://schemas.microsoft.com/office/powerpoint/2010/main" val="179542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algn="l"/>
            <a:r>
              <a:rPr lang="zh-CN" altLang="zh-CN" sz="1800" kern="100" dirty="0">
                <a:effectLst/>
                <a:latin typeface="Times New Roman" panose="02020603050405020304" pitchFamily="18" charset="0"/>
                <a:ea typeface="宋体" panose="02010600030101010101" pitchFamily="2" charset="-122"/>
              </a:rPr>
              <a:t>第一个函数</a:t>
            </a:r>
            <a:r>
              <a:rPr lang="en-US" altLang="zh-CN" sz="1800" kern="100" dirty="0" err="1">
                <a:effectLst/>
                <a:latin typeface="Times New Roman" panose="02020603050405020304" pitchFamily="18" charset="0"/>
                <a:ea typeface="宋体" panose="02010600030101010101" pitchFamily="2" charset="-122"/>
              </a:rPr>
              <a:t>func</a:t>
            </a:r>
            <a:r>
              <a:rPr lang="en-US" altLang="zh-CN" sz="1800" kern="100" dirty="0">
                <a:effectLst/>
                <a:latin typeface="Times New Roman" panose="02020603050405020304" pitchFamily="18" charset="0"/>
                <a:ea typeface="宋体" panose="02010600030101010101" pitchFamily="2" charset="-122"/>
              </a:rPr>
              <a:t>(x)</a:t>
            </a:r>
            <a:r>
              <a:rPr lang="zh-CN" altLang="zh-CN" sz="1800" kern="100" dirty="0">
                <a:effectLst/>
                <a:latin typeface="Times New Roman" panose="02020603050405020304" pitchFamily="18" charset="0"/>
                <a:ea typeface="宋体" panose="02010600030101010101" pitchFamily="2" charset="-122"/>
              </a:rPr>
              <a:t>定义了我们的原函数。</a:t>
            </a:r>
          </a:p>
          <a:p>
            <a:pPr indent="266700" algn="l"/>
            <a:r>
              <a:rPr lang="zh-CN" altLang="zh-CN" sz="1800" kern="100" dirty="0">
                <a:effectLst/>
                <a:latin typeface="Times New Roman" panose="02020603050405020304" pitchFamily="18" charset="0"/>
                <a:ea typeface="宋体" panose="02010600030101010101" pitchFamily="2" charset="-122"/>
              </a:rPr>
              <a:t>第二个函数共有四个参数，第一个参数</a:t>
            </a:r>
            <a:r>
              <a:rPr lang="en-US" altLang="zh-CN" sz="1800" i="1" kern="100" dirty="0" err="1">
                <a:effectLst/>
                <a:latin typeface="Times New Roman" panose="02020603050405020304" pitchFamily="18" charset="0"/>
                <a:ea typeface="宋体" panose="02010600030101010101" pitchFamily="2" charset="-122"/>
              </a:rPr>
              <a:t>func</a:t>
            </a:r>
            <a:r>
              <a:rPr lang="zh-CN" altLang="zh-CN" sz="1800" kern="100" dirty="0">
                <a:effectLst/>
                <a:latin typeface="Times New Roman" panose="02020603050405020304" pitchFamily="18" charset="0"/>
                <a:ea typeface="宋体" panose="02010600030101010101" pitchFamily="2" charset="-122"/>
              </a:rPr>
              <a:t>为使用的原函数，第二个参数为区间最小值，第三个参数为区间最大值，第四个参数为总共进行的次数。</a:t>
            </a:r>
          </a:p>
          <a:p>
            <a:pPr indent="266700" algn="l"/>
            <a:r>
              <a:rPr lang="zh-CN" altLang="zh-CN" sz="1800" kern="100" dirty="0">
                <a:effectLst/>
                <a:latin typeface="Times New Roman" panose="02020603050405020304" pitchFamily="18" charset="0"/>
                <a:ea typeface="宋体" panose="02010600030101010101" pitchFamily="2" charset="-122"/>
              </a:rPr>
              <a:t>函数的第一行里我们使用了</a:t>
            </a:r>
            <a:r>
              <a:rPr lang="en-US" altLang="zh-CN" sz="1800" i="1" kern="100" dirty="0">
                <a:effectLst/>
                <a:latin typeface="Times New Roman" panose="02020603050405020304" pitchFamily="18" charset="0"/>
                <a:ea typeface="宋体" panose="02010600030101010101" pitchFamily="2" charset="-122"/>
              </a:rPr>
              <a:t>Uniform</a:t>
            </a:r>
            <a:r>
              <a:rPr lang="zh-CN" altLang="zh-CN" sz="1800" kern="100" dirty="0">
                <a:effectLst/>
                <a:latin typeface="Times New Roman" panose="02020603050405020304" pitchFamily="18" charset="0"/>
                <a:ea typeface="宋体" panose="02010600030101010101" pitchFamily="2" charset="-122"/>
              </a:rPr>
              <a:t>函数，生成了</a:t>
            </a:r>
            <a:r>
              <a:rPr lang="en-US" altLang="zh-CN" sz="1800" i="1" kern="100" dirty="0">
                <a:effectLst/>
                <a:latin typeface="Times New Roman" panose="02020603050405020304" pitchFamily="18" charset="0"/>
                <a:ea typeface="宋体" panose="02010600030101010101" pitchFamily="2" charset="-122"/>
              </a:rPr>
              <a:t>times</a:t>
            </a:r>
            <a:r>
              <a:rPr lang="zh-CN" altLang="zh-CN" sz="1800" kern="100" dirty="0">
                <a:effectLst/>
                <a:latin typeface="Times New Roman" panose="02020603050405020304" pitchFamily="18" charset="0"/>
                <a:ea typeface="宋体" panose="02010600030101010101" pitchFamily="2" charset="-122"/>
              </a:rPr>
              <a:t>个均匀分布</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bottom,top</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区间内的数并将其整体赋值给了</a:t>
            </a:r>
            <a:r>
              <a:rPr lang="en-US" altLang="zh-CN" sz="1800" i="1" kern="100" dirty="0" err="1">
                <a:effectLst/>
                <a:latin typeface="Times New Roman" panose="02020603050405020304" pitchFamily="18" charset="0"/>
                <a:ea typeface="宋体" panose="02010600030101010101" pitchFamily="2" charset="-122"/>
              </a:rPr>
              <a:t>random_x</a:t>
            </a:r>
            <a:r>
              <a:rPr lang="zh-CN" altLang="zh-CN" sz="1800" kern="100" dirty="0">
                <a:effectLst/>
                <a:latin typeface="Times New Roman" panose="02020603050405020304" pitchFamily="18" charset="0"/>
                <a:ea typeface="宋体" panose="02010600030101010101" pitchFamily="2" charset="-122"/>
              </a:rPr>
              <a:t>变量，这里我们就将这一问题</a:t>
            </a:r>
            <a:r>
              <a:rPr lang="zh-CN" altLang="zh-CN" sz="1800" b="1" kern="100" dirty="0">
                <a:effectLst/>
                <a:latin typeface="Times New Roman" panose="02020603050405020304" pitchFamily="18" charset="0"/>
                <a:ea typeface="宋体" panose="02010600030101010101" pitchFamily="2" charset="-122"/>
              </a:rPr>
              <a:t>向量化</a:t>
            </a:r>
            <a:r>
              <a:rPr lang="zh-CN" altLang="zh-CN" sz="1800" kern="100" dirty="0">
                <a:effectLst/>
                <a:latin typeface="Times New Roman" panose="02020603050405020304" pitchFamily="18" charset="0"/>
                <a:ea typeface="宋体" panose="02010600030101010101" pitchFamily="2" charset="-122"/>
              </a:rPr>
              <a:t>了，按照传统的思维，我们要通过一个循环逐个地将随机值插入到</a:t>
            </a:r>
            <a:r>
              <a:rPr lang="en-US" altLang="zh-CN" sz="1800" kern="100" dirty="0">
                <a:effectLst/>
                <a:latin typeface="Times New Roman" panose="02020603050405020304" pitchFamily="18" charset="0"/>
                <a:ea typeface="宋体" panose="02010600030101010101" pitchFamily="2" charset="-122"/>
              </a:rPr>
              <a:t>list</a:t>
            </a:r>
            <a:r>
              <a:rPr lang="zh-CN" altLang="zh-CN" sz="1800" kern="100" dirty="0">
                <a:effectLst/>
                <a:latin typeface="Times New Roman" panose="02020603050405020304" pitchFamily="18" charset="0"/>
                <a:ea typeface="宋体" panose="02010600030101010101" pitchFamily="2" charset="-122"/>
              </a:rPr>
              <a:t>中，但</a:t>
            </a:r>
            <a:r>
              <a:rPr lang="en-US" altLang="zh-CN" sz="1800" kern="100" dirty="0">
                <a:effectLst/>
                <a:latin typeface="Times New Roman" panose="02020603050405020304" pitchFamily="18" charset="0"/>
                <a:ea typeface="宋体" panose="02010600030101010101" pitchFamily="2" charset="-122"/>
              </a:rPr>
              <a:t>Julia</a:t>
            </a:r>
            <a:r>
              <a:rPr lang="zh-CN" altLang="zh-CN" sz="1800" kern="100" dirty="0">
                <a:effectLst/>
                <a:latin typeface="Times New Roman" panose="02020603050405020304" pitchFamily="18" charset="0"/>
                <a:ea typeface="宋体" panose="02010600030101010101" pitchFamily="2" charset="-122"/>
              </a:rPr>
              <a:t>这类科学语言以及</a:t>
            </a:r>
            <a:r>
              <a:rPr lang="en-US" altLang="zh-CN" sz="1800" kern="100" dirty="0" err="1">
                <a:effectLst/>
                <a:latin typeface="Times New Roman" panose="02020603050405020304" pitchFamily="18" charset="0"/>
                <a:ea typeface="宋体" panose="02010600030101010101" pitchFamily="2" charset="-122"/>
              </a:rPr>
              <a:t>Numpy</a:t>
            </a:r>
            <a:r>
              <a:rPr lang="zh-CN" altLang="zh-CN" sz="1800" kern="100" dirty="0">
                <a:effectLst/>
                <a:latin typeface="Times New Roman" panose="02020603050405020304" pitchFamily="18" charset="0"/>
                <a:ea typeface="宋体" panose="02010600030101010101" pitchFamily="2" charset="-122"/>
              </a:rPr>
              <a:t>等科学计算库都提供了向量化的函数，避免了提高时间复杂度。函数第二行亦是如此，我们将整个</a:t>
            </a:r>
            <a:r>
              <a:rPr lang="en-US" altLang="zh-CN" sz="1800" i="1" kern="100" dirty="0" err="1">
                <a:effectLst/>
                <a:latin typeface="Times New Roman" panose="02020603050405020304" pitchFamily="18" charset="0"/>
                <a:ea typeface="宋体" panose="02010600030101010101" pitchFamily="2" charset="-122"/>
              </a:rPr>
              <a:t>random_x</a:t>
            </a:r>
            <a:r>
              <a:rPr lang="zh-CN" altLang="zh-CN" sz="1800" kern="100" dirty="0">
                <a:effectLst/>
                <a:latin typeface="Times New Roman" panose="02020603050405020304" pitchFamily="18" charset="0"/>
                <a:ea typeface="宋体" panose="02010600030101010101" pitchFamily="2" charset="-122"/>
              </a:rPr>
              <a:t>传入到原函数中并得到统一组织的返回值。</a:t>
            </a:r>
            <a:endParaRPr lang="en-US" altLang="zh-CN" sz="1800" kern="100" dirty="0">
              <a:effectLst/>
              <a:latin typeface="Times New Roman" panose="02020603050405020304" pitchFamily="18" charset="0"/>
              <a:ea typeface="宋体" panose="02010600030101010101" pitchFamily="2" charset="-122"/>
            </a:endParaRPr>
          </a:p>
          <a:p>
            <a:pPr marL="0" marR="0" lvl="0" indent="26670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第三行则更容易理解，这里用到了数学的</a:t>
            </a:r>
            <a:r>
              <a:rPr lang="zh-CN" altLang="zh-CN" sz="1800" b="1" kern="100" dirty="0">
                <a:effectLst/>
                <a:latin typeface="Times New Roman" panose="02020603050405020304" pitchFamily="18" charset="0"/>
                <a:ea typeface="宋体" panose="02010600030101010101" pitchFamily="2" charset="-122"/>
              </a:rPr>
              <a:t>第一积分中值定理</a:t>
            </a:r>
            <a:r>
              <a:rPr lang="zh-CN" altLang="zh-CN" sz="1800" kern="100" dirty="0">
                <a:effectLst/>
                <a:latin typeface="Times New Roman" panose="02020603050405020304" pitchFamily="18" charset="0"/>
                <a:ea typeface="宋体" panose="02010600030101010101" pitchFamily="2" charset="-122"/>
              </a:rPr>
              <a:t>，得到的值即可看作积分的近似值</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80757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indent="266700" algn="l"/>
            <a:r>
              <a:rPr lang="zh-CN" altLang="zh-CN" sz="1800" kern="100" dirty="0">
                <a:effectLst/>
                <a:latin typeface="Times New Roman" panose="02020603050405020304" pitchFamily="18" charset="0"/>
                <a:ea typeface="宋体" panose="02010600030101010101" pitchFamily="2" charset="-122"/>
              </a:rPr>
              <a:t>这里的</a:t>
            </a:r>
            <a:r>
              <a:rPr lang="en-US" altLang="zh-CN" sz="1800" kern="100" dirty="0">
                <a:effectLst/>
                <a:latin typeface="Times New Roman" panose="02020603050405020304" pitchFamily="18" charset="0"/>
                <a:ea typeface="宋体" panose="02010600030101010101" pitchFamily="2" charset="-122"/>
              </a:rPr>
              <a:t>times</a:t>
            </a:r>
            <a:r>
              <a:rPr lang="zh-CN" altLang="zh-CN" sz="1800" kern="100" dirty="0">
                <a:effectLst/>
                <a:latin typeface="Times New Roman" panose="02020603050405020304" pitchFamily="18" charset="0"/>
                <a:ea typeface="宋体" panose="02010600030101010101" pitchFamily="2" charset="-122"/>
              </a:rPr>
              <a:t>指数则代表着生成的随机数总数数量越多，算法执行用时越长，图为该算法在</a:t>
            </a:r>
            <a:r>
              <a:rPr lang="en-US" altLang="zh-CN" sz="1800" kern="100" dirty="0">
                <a:effectLst/>
                <a:latin typeface="Times New Roman" panose="02020603050405020304" pitchFamily="18" charset="0"/>
                <a:ea typeface="宋体" panose="02010600030101010101" pitchFamily="2" charset="-122"/>
              </a:rPr>
              <a:t>10^4</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10^5</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10^6</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10^7</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10^8</a:t>
            </a:r>
            <a:r>
              <a:rPr lang="zh-CN" altLang="zh-CN" sz="1800" kern="100" dirty="0">
                <a:effectLst/>
                <a:latin typeface="Times New Roman" panose="02020603050405020304" pitchFamily="18" charset="0"/>
                <a:ea typeface="宋体" panose="02010600030101010101" pitchFamily="2" charset="-122"/>
              </a:rPr>
              <a:t>次情况下的运行时间图。</a:t>
            </a:r>
          </a:p>
        </p:txBody>
      </p:sp>
    </p:spTree>
    <p:extLst>
      <p:ext uri="{BB962C8B-B14F-4D97-AF65-F5344CB8AC3E}">
        <p14:creationId xmlns:p14="http://schemas.microsoft.com/office/powerpoint/2010/main" val="3096458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algn="l"/>
            <a:r>
              <a:rPr lang="zh-CN" altLang="zh-CN" sz="1800" kern="100" dirty="0">
                <a:effectLst/>
                <a:latin typeface="Times New Roman" panose="02020603050405020304" pitchFamily="18" charset="0"/>
                <a:ea typeface="宋体" panose="02010600030101010101" pitchFamily="2" charset="-122"/>
              </a:rPr>
              <a:t>总结：</a:t>
            </a:r>
          </a:p>
          <a:p>
            <a:pPr indent="266700" algn="l"/>
            <a:r>
              <a:rPr lang="zh-CN" altLang="zh-CN" sz="1800" kern="100" dirty="0">
                <a:effectLst/>
                <a:latin typeface="Times New Roman" panose="02020603050405020304" pitchFamily="18" charset="0"/>
                <a:ea typeface="宋体" panose="02010600030101010101" pitchFamily="2" charset="-122"/>
              </a:rPr>
              <a:t>这个函数的主要目的是计算一个数学函数在指定区间</a:t>
            </a:r>
            <a:r>
              <a:rPr lang="en-US" altLang="zh-CN" sz="1800" kern="100" dirty="0">
                <a:effectLst/>
                <a:latin typeface="Times New Roman" panose="02020603050405020304" pitchFamily="18" charset="0"/>
                <a:ea typeface="宋体" panose="02010600030101010101" pitchFamily="2" charset="-122"/>
              </a:rPr>
              <a:t>[bottom, top]</a:t>
            </a:r>
            <a:r>
              <a:rPr lang="zh-CN" altLang="zh-CN" sz="1800" kern="100" dirty="0">
                <a:effectLst/>
                <a:latin typeface="Times New Roman" panose="02020603050405020304" pitchFamily="18" charset="0"/>
                <a:ea typeface="宋体" panose="02010600030101010101" pitchFamily="2" charset="-122"/>
              </a:rPr>
              <a:t>上的积分的近似值。它通过以下步骤实现：</a:t>
            </a:r>
          </a:p>
          <a:p>
            <a:pPr algn="l"/>
            <a:r>
              <a:rPr lang="en-US" altLang="zh-CN" sz="1800" kern="100" dirty="0">
                <a:effectLst/>
                <a:latin typeface="Times New Roman" panose="02020603050405020304" pitchFamily="18" charset="0"/>
                <a:ea typeface="宋体" panose="02010600030101010101" pitchFamily="2" charset="-122"/>
              </a:rPr>
              <a:t>1. </a:t>
            </a:r>
            <a:r>
              <a:rPr lang="zh-CN" altLang="zh-CN" sz="1800" kern="100" dirty="0">
                <a:effectLst/>
                <a:latin typeface="Times New Roman" panose="02020603050405020304" pitchFamily="18" charset="0"/>
                <a:ea typeface="宋体" panose="02010600030101010101" pitchFamily="2" charset="-122"/>
              </a:rPr>
              <a:t>生成大量（</a:t>
            </a:r>
            <a:r>
              <a:rPr lang="en-US" altLang="zh-CN" sz="1800" i="1" kern="100" dirty="0">
                <a:effectLst/>
                <a:latin typeface="Times New Roman" panose="02020603050405020304" pitchFamily="18" charset="0"/>
                <a:ea typeface="宋体" panose="02010600030101010101" pitchFamily="2" charset="-122"/>
              </a:rPr>
              <a:t>times</a:t>
            </a:r>
            <a:r>
              <a:rPr lang="zh-CN" altLang="zh-CN" sz="1800" kern="100" dirty="0">
                <a:effectLst/>
                <a:latin typeface="Times New Roman" panose="02020603050405020304" pitchFamily="18" charset="0"/>
                <a:ea typeface="宋体" panose="02010600030101010101" pitchFamily="2" charset="-122"/>
              </a:rPr>
              <a:t>个）在指定区间内均匀分布的随机数</a:t>
            </a:r>
            <a:r>
              <a:rPr lang="en-US" altLang="zh-CN" sz="1800" i="1" kern="100" dirty="0">
                <a:effectLst/>
                <a:latin typeface="Times New Roman" panose="02020603050405020304" pitchFamily="18" charset="0"/>
                <a:ea typeface="宋体" panose="02010600030101010101" pitchFamily="2" charset="-122"/>
              </a:rPr>
              <a:t>x</a:t>
            </a:r>
            <a:r>
              <a:rPr lang="zh-CN" altLang="zh-CN" sz="1800" kern="100" dirty="0">
                <a:effectLst/>
                <a:latin typeface="Times New Roman" panose="02020603050405020304" pitchFamily="18" charset="0"/>
                <a:ea typeface="宋体" panose="02010600030101010101" pitchFamily="2" charset="-122"/>
              </a:rPr>
              <a:t>。</a:t>
            </a:r>
          </a:p>
          <a:p>
            <a:pPr algn="l"/>
            <a:r>
              <a:rPr lang="en-US" altLang="zh-CN" sz="1800" kern="100" dirty="0">
                <a:effectLst/>
                <a:latin typeface="Times New Roman" panose="02020603050405020304" pitchFamily="18" charset="0"/>
                <a:ea typeface="宋体" panose="02010600030101010101" pitchFamily="2" charset="-122"/>
              </a:rPr>
              <a:t>2. </a:t>
            </a:r>
            <a:r>
              <a:rPr lang="zh-CN" altLang="zh-CN" sz="1800" kern="100" dirty="0">
                <a:effectLst/>
                <a:latin typeface="Times New Roman" panose="02020603050405020304" pitchFamily="18" charset="0"/>
                <a:ea typeface="宋体" panose="02010600030101010101" pitchFamily="2" charset="-122"/>
              </a:rPr>
              <a:t>使用</a:t>
            </a:r>
            <a:r>
              <a:rPr lang="en-US" altLang="zh-CN" sz="1800" i="1" kern="100" dirty="0" err="1">
                <a:effectLst/>
                <a:latin typeface="Times New Roman" panose="02020603050405020304" pitchFamily="18" charset="0"/>
                <a:ea typeface="宋体" panose="02010600030101010101" pitchFamily="2" charset="-122"/>
              </a:rPr>
              <a:t>func</a:t>
            </a:r>
            <a:r>
              <a:rPr lang="zh-CN" altLang="zh-CN" sz="1800" kern="100" dirty="0">
                <a:effectLst/>
                <a:latin typeface="Times New Roman" panose="02020603050405020304" pitchFamily="18" charset="0"/>
                <a:ea typeface="宋体" panose="02010600030101010101" pitchFamily="2" charset="-122"/>
              </a:rPr>
              <a:t>函数计算这些</a:t>
            </a:r>
            <a:r>
              <a:rPr lang="en-US" altLang="zh-CN" sz="1800" i="1" kern="100" dirty="0">
                <a:effectLst/>
                <a:latin typeface="Times New Roman" panose="02020603050405020304" pitchFamily="18" charset="0"/>
                <a:ea typeface="宋体" panose="02010600030101010101" pitchFamily="2" charset="-122"/>
              </a:rPr>
              <a:t>x</a:t>
            </a:r>
            <a:r>
              <a:rPr lang="zh-CN" altLang="zh-CN" sz="1800" kern="100" dirty="0">
                <a:effectLst/>
                <a:latin typeface="Times New Roman" panose="02020603050405020304" pitchFamily="18" charset="0"/>
                <a:ea typeface="宋体" panose="02010600030101010101" pitchFamily="2" charset="-122"/>
              </a:rPr>
              <a:t>值对应的</a:t>
            </a:r>
            <a:r>
              <a:rPr lang="en-US" altLang="zh-CN" sz="1800" i="1" kern="100" dirty="0">
                <a:effectLst/>
                <a:latin typeface="Times New Roman" panose="02020603050405020304" pitchFamily="18" charset="0"/>
                <a:ea typeface="宋体" panose="02010600030101010101" pitchFamily="2" charset="-122"/>
              </a:rPr>
              <a:t>y</a:t>
            </a:r>
            <a:r>
              <a:rPr lang="zh-CN" altLang="zh-CN" sz="1800" kern="100" dirty="0">
                <a:effectLst/>
                <a:latin typeface="Times New Roman" panose="02020603050405020304" pitchFamily="18" charset="0"/>
                <a:ea typeface="宋体" panose="02010600030101010101" pitchFamily="2" charset="-122"/>
              </a:rPr>
              <a:t>值。</a:t>
            </a:r>
          </a:p>
          <a:p>
            <a:pPr algn="l"/>
            <a:r>
              <a:rPr lang="en-US" altLang="zh-CN" sz="1800" kern="100" dirty="0">
                <a:effectLst/>
                <a:latin typeface="Times New Roman" panose="02020603050405020304" pitchFamily="18" charset="0"/>
                <a:ea typeface="宋体" panose="02010600030101010101" pitchFamily="2" charset="-122"/>
              </a:rPr>
              <a:t>3. </a:t>
            </a:r>
            <a:r>
              <a:rPr lang="zh-CN" altLang="zh-CN" sz="1800" kern="100" dirty="0">
                <a:effectLst/>
                <a:latin typeface="Times New Roman" panose="02020603050405020304" pitchFamily="18" charset="0"/>
                <a:ea typeface="宋体" panose="02010600030101010101" pitchFamily="2" charset="-122"/>
              </a:rPr>
              <a:t>计算</a:t>
            </a:r>
            <a:r>
              <a:rPr lang="en-US" altLang="zh-CN" sz="1800" i="1" kern="100" dirty="0">
                <a:effectLst/>
                <a:latin typeface="Times New Roman" panose="02020603050405020304" pitchFamily="18" charset="0"/>
                <a:ea typeface="宋体" panose="02010600030101010101" pitchFamily="2" charset="-122"/>
              </a:rPr>
              <a:t>y</a:t>
            </a:r>
            <a:r>
              <a:rPr lang="zh-CN" altLang="zh-CN" sz="1800" kern="100" dirty="0">
                <a:effectLst/>
                <a:latin typeface="Times New Roman" panose="02020603050405020304" pitchFamily="18" charset="0"/>
                <a:ea typeface="宋体" panose="02010600030101010101" pitchFamily="2" charset="-122"/>
              </a:rPr>
              <a:t>值的平均值。</a:t>
            </a:r>
          </a:p>
          <a:p>
            <a:pPr algn="l"/>
            <a:r>
              <a:rPr lang="en-US" altLang="zh-CN" sz="1800" kern="100" dirty="0">
                <a:effectLst/>
                <a:latin typeface="Times New Roman" panose="02020603050405020304" pitchFamily="18" charset="0"/>
                <a:ea typeface="宋体" panose="02010600030101010101" pitchFamily="2" charset="-122"/>
              </a:rPr>
              <a:t>4. </a:t>
            </a:r>
            <a:r>
              <a:rPr lang="zh-CN" altLang="zh-CN" sz="1800" kern="100" dirty="0">
                <a:effectLst/>
                <a:highlight>
                  <a:srgbClr val="FFFF00"/>
                </a:highlight>
                <a:latin typeface="Times New Roman" panose="02020603050405020304" pitchFamily="18" charset="0"/>
                <a:ea typeface="宋体" panose="02010600030101010101" pitchFamily="2" charset="-122"/>
              </a:rPr>
              <a:t>将</a:t>
            </a:r>
            <a:r>
              <a:rPr lang="en-US" altLang="zh-CN" sz="1800" i="1" kern="100" dirty="0">
                <a:effectLst/>
                <a:highlight>
                  <a:srgbClr val="FFFF00"/>
                </a:highlight>
                <a:latin typeface="Times New Roman" panose="02020603050405020304" pitchFamily="18" charset="0"/>
                <a:ea typeface="宋体" panose="02010600030101010101" pitchFamily="2" charset="-122"/>
              </a:rPr>
              <a:t>y</a:t>
            </a:r>
            <a:r>
              <a:rPr lang="zh-CN" altLang="zh-CN" sz="1800" kern="100" dirty="0">
                <a:effectLst/>
                <a:highlight>
                  <a:srgbClr val="FFFF00"/>
                </a:highlight>
                <a:latin typeface="Times New Roman" panose="02020603050405020304" pitchFamily="18" charset="0"/>
                <a:ea typeface="宋体" panose="02010600030101010101" pitchFamily="2" charset="-122"/>
              </a:rPr>
              <a:t>的平均值乘以区间的长度（</a:t>
            </a:r>
            <a:r>
              <a:rPr lang="en-US" altLang="zh-CN" sz="1800" i="1" kern="100" dirty="0">
                <a:effectLst/>
                <a:highlight>
                  <a:srgbClr val="FFFF00"/>
                </a:highlight>
                <a:latin typeface="Times New Roman" panose="02020603050405020304" pitchFamily="18" charset="0"/>
                <a:ea typeface="宋体" panose="02010600030101010101" pitchFamily="2" charset="-122"/>
              </a:rPr>
              <a:t>top - bottom</a:t>
            </a:r>
            <a:r>
              <a:rPr lang="zh-CN" altLang="zh-CN" sz="1800" kern="100" dirty="0">
                <a:effectLst/>
                <a:highlight>
                  <a:srgbClr val="FFFF00"/>
                </a:highlight>
                <a:latin typeface="Times New Roman" panose="02020603050405020304" pitchFamily="18" charset="0"/>
                <a:ea typeface="宋体" panose="02010600030101010101" pitchFamily="2" charset="-122"/>
              </a:rPr>
              <a:t>），得到积分的近似值</a:t>
            </a:r>
            <a:r>
              <a:rPr lang="zh-CN" altLang="zh-CN" sz="1800" kern="100" dirty="0">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44440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algn="l"/>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在蒙特卡洛法的基本原理基础之上，还存在着两种非常有名的算法实现：重要性采样法和分层采样法</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307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indent="266700" algn="l"/>
            <a:r>
              <a:rPr lang="zh-CN" altLang="zh-CN" sz="1800" i="1" kern="100" dirty="0">
                <a:effectLst/>
                <a:latin typeface="Times New Roman" panose="02020603050405020304" pitchFamily="18" charset="0"/>
                <a:ea typeface="宋体" panose="02010600030101010101" pitchFamily="2" charset="-122"/>
              </a:rPr>
              <a:t>这个函数前两行和第一种算法一致。</a:t>
            </a:r>
            <a:endParaRPr lang="zh-CN" altLang="zh-CN" sz="1800" kern="100" dirty="0">
              <a:effectLst/>
              <a:latin typeface="Times New Roman" panose="02020603050405020304" pitchFamily="18" charset="0"/>
              <a:ea typeface="宋体" panose="02010600030101010101" pitchFamily="2" charset="-122"/>
            </a:endParaRPr>
          </a:p>
          <a:p>
            <a:r>
              <a:rPr lang="zh-CN" altLang="zh-CN" sz="1800" i="1" kern="100" dirty="0">
                <a:effectLst/>
                <a:latin typeface="Times New Roman" panose="02020603050405020304" pitchFamily="18" charset="0"/>
                <a:ea typeface="宋体" panose="02010600030101010101" pitchFamily="2" charset="-122"/>
              </a:rPr>
              <a:t>第三行</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主要应用了</a:t>
            </a:r>
            <a:r>
              <a:rPr lang="zh-CN" altLang="zh-CN" sz="1800" kern="1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概率统计与数理统计</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的专业知识，期望值使用积分形式。</a:t>
            </a:r>
            <a:r>
              <a:rPr lang="en-US" altLang="zh-CN" sz="1800" i="1" kern="100" dirty="0">
                <a:effectLst/>
                <a:ea typeface="宋体" panose="02010600030101010101" pitchFamily="2" charset="-122"/>
              </a:rPr>
              <a:t>1/2pi</a:t>
            </a:r>
            <a:r>
              <a:rPr lang="zh-CN" altLang="zh-CN" sz="1800" i="1" kern="100" dirty="0">
                <a:effectLst/>
                <a:latin typeface="Times New Roman" panose="02020603050405020304" pitchFamily="18" charset="0"/>
                <a:ea typeface="宋体" panose="02010600030101010101" pitchFamily="2" charset="-122"/>
              </a:rPr>
              <a:t>代表着均匀分布，</a:t>
            </a:r>
            <a:r>
              <a:rPr lang="zh-CN" altLang="zh-CN" sz="1800" kern="100" dirty="0">
                <a:effectLst/>
                <a:ea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应用到被积函数值与对应概率密度的比值，它们的值乘以区间长度则为积分的近似值。</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07977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ln>
        </p:spPr>
      </p:sp>
      <p:sp>
        <p:nvSpPr>
          <p:cNvPr id="22530" name="Rectangle 3"/>
          <p:cNvSpPr>
            <a:spLocks noGrp="1"/>
          </p:cNvSpPr>
          <p:nvPr>
            <p:ph type="body" idx="1"/>
          </p:nvPr>
        </p:nvSpPr>
        <p:spPr bwMode="auto">
          <a:noFill/>
        </p:spPr>
        <p:txBody>
          <a:bodyPr wrap="square" numCol="1" anchor="t" anchorCtr="0" compatLnSpc="1"/>
          <a:lstStyle/>
          <a:p>
            <a:pPr algn="l"/>
            <a:r>
              <a:rPr lang="zh-CN" altLang="zh-CN" sz="1800" kern="100" dirty="0">
                <a:effectLst/>
                <a:latin typeface="Times New Roman" panose="02020603050405020304" pitchFamily="18" charset="0"/>
                <a:ea typeface="宋体" panose="02010600030101010101" pitchFamily="2" charset="-122"/>
              </a:rPr>
              <a:t>总结：</a:t>
            </a:r>
          </a:p>
          <a:p>
            <a:pPr indent="266700" algn="l"/>
            <a:r>
              <a:rPr lang="zh-CN" altLang="zh-CN" sz="1800" kern="100" dirty="0">
                <a:effectLst/>
                <a:latin typeface="Times New Roman" panose="02020603050405020304" pitchFamily="18" charset="0"/>
                <a:ea typeface="宋体" panose="02010600030101010101" pitchFamily="2" charset="-122"/>
              </a:rPr>
              <a:t>该方法专业性较强，可能涉及到专门的采样方法，比如逆变换采样、接受</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拒绝采样或者</a:t>
            </a:r>
            <a:r>
              <a:rPr lang="zh-CN" altLang="zh-CN" sz="1800" kern="100" dirty="0">
                <a:effectLst/>
                <a:highlight>
                  <a:srgbClr val="FFFF00"/>
                </a:highlight>
                <a:latin typeface="Times New Roman" panose="02020603050405020304" pitchFamily="18" charset="0"/>
                <a:ea typeface="宋体" panose="02010600030101010101" pitchFamily="2" charset="-122"/>
              </a:rPr>
              <a:t>马尔科夫链蒙特卡洛方法</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MCMC</a:t>
            </a:r>
            <a:r>
              <a:rPr lang="zh-CN" altLang="zh-CN" sz="1800" kern="100" dirty="0">
                <a:effectLst/>
                <a:latin typeface="Times New Roman" panose="02020603050405020304" pitchFamily="18" charset="0"/>
                <a:ea typeface="宋体" panose="02010600030101010101" pitchFamily="2" charset="-122"/>
              </a:rPr>
              <a:t>）等，但对于该问题来说就是使用正常期望值的计算方法即可，我们亦受数学知识限制无法深入解释。</a:t>
            </a:r>
          </a:p>
        </p:txBody>
      </p:sp>
    </p:spTree>
    <p:extLst>
      <p:ext uri="{BB962C8B-B14F-4D97-AF65-F5344CB8AC3E}">
        <p14:creationId xmlns:p14="http://schemas.microsoft.com/office/powerpoint/2010/main" val="679642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0454173E-8BE0-43B8-B9F2-AF9190E59ED5}" type="datetimeFigureOut">
              <a:rPr lang="zh-CN" altLang="en-US" smtClean="0">
                <a:solidFill>
                  <a:prstClr val="black"/>
                </a:solidFill>
              </a:rPr>
              <a:t>2024/4/3</a:t>
            </a:fld>
            <a:endParaRPr lang="zh-CN" altLang="en-US">
              <a:solidFill>
                <a:prstClr val="black"/>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zh-CN" altLang="en-US">
              <a:solidFill>
                <a:prstClr val="black"/>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30EE5D71-07DE-437C-ACEC-D52CA2721CA4}"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0454173E-8BE0-43B8-B9F2-AF9190E59ED5}" type="datetimeFigureOut">
              <a:rPr lang="zh-CN" altLang="en-US" smtClean="0">
                <a:solidFill>
                  <a:prstClr val="black"/>
                </a:solidFill>
              </a:rPr>
              <a:t>2024/4/3</a:t>
            </a:fld>
            <a:endParaRPr lang="zh-CN" altLang="en-US">
              <a:solidFill>
                <a:prstClr val="black"/>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zh-CN" altLang="en-US">
              <a:solidFill>
                <a:prstClr val="black"/>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30EE5D71-07DE-437C-ACEC-D52CA2721CA4}"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0454173E-8BE0-43B8-B9F2-AF9190E59ED5}" type="datetimeFigureOut">
              <a:rPr lang="zh-CN" altLang="en-US" smtClean="0">
                <a:solidFill>
                  <a:prstClr val="black"/>
                </a:solidFill>
              </a:rPr>
              <a:t>2024/4/3</a:t>
            </a:fld>
            <a:endParaRPr lang="zh-CN" altLang="en-US">
              <a:solidFill>
                <a:prstClr val="black"/>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zh-CN" altLang="en-US">
              <a:solidFill>
                <a:prstClr val="black"/>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30EE5D71-07DE-437C-ACEC-D52CA2721CA4}"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853767"/>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0454173E-8BE0-43B8-B9F2-AF9190E59ED5}" type="datetimeFigureOut">
              <a:rPr lang="zh-CN" altLang="en-US" smtClean="0">
                <a:solidFill>
                  <a:prstClr val="black"/>
                </a:solidFill>
              </a:rPr>
              <a:t>2024/4/3</a:t>
            </a:fld>
            <a:endParaRPr lang="zh-CN" altLang="en-US">
              <a:solidFill>
                <a:prstClr val="black"/>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zh-CN" altLang="en-US">
              <a:solidFill>
                <a:prstClr val="black"/>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30EE5D71-07DE-437C-ACEC-D52CA2721CA4}"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0454173E-8BE0-43B8-B9F2-AF9190E59ED5}" type="datetimeFigureOut">
              <a:rPr lang="zh-CN" altLang="en-US" smtClean="0">
                <a:solidFill>
                  <a:prstClr val="black"/>
                </a:solidFill>
              </a:rPr>
              <a:t>2024/4/3</a:t>
            </a:fld>
            <a:endParaRPr lang="zh-CN" altLang="en-US">
              <a:solidFill>
                <a:prstClr val="black"/>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zh-CN" altLang="en-US">
              <a:solidFill>
                <a:prstClr val="black"/>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30EE5D71-07DE-437C-ACEC-D52CA2721CA4}"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0454173E-8BE0-43B8-B9F2-AF9190E59ED5}" type="datetimeFigureOut">
              <a:rPr lang="zh-CN" altLang="en-US" smtClean="0">
                <a:solidFill>
                  <a:prstClr val="black"/>
                </a:solidFill>
              </a:rPr>
              <a:t>2024/4/3</a:t>
            </a:fld>
            <a:endParaRPr lang="zh-CN" altLang="en-US">
              <a:solidFill>
                <a:prstClr val="black"/>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zh-CN" altLang="en-US">
              <a:solidFill>
                <a:prstClr val="black"/>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30EE5D71-07DE-437C-ACEC-D52CA2721CA4}"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0454173E-8BE0-43B8-B9F2-AF9190E59ED5}" type="datetimeFigureOut">
              <a:rPr lang="zh-CN" altLang="en-US" smtClean="0">
                <a:solidFill>
                  <a:prstClr val="black"/>
                </a:solidFill>
              </a:rPr>
              <a:t>2024/4/3</a:t>
            </a:fld>
            <a:endParaRPr lang="zh-CN" altLang="en-US">
              <a:solidFill>
                <a:prstClr val="black"/>
              </a:solidFill>
            </a:endParaRPr>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zh-CN" altLang="en-US">
              <a:solidFill>
                <a:prstClr val="black"/>
              </a:solidFill>
            </a:endParaRPr>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30EE5D71-07DE-437C-ACEC-D52CA2721CA4}"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0454173E-8BE0-43B8-B9F2-AF9190E59ED5}" type="datetimeFigureOut">
              <a:rPr lang="zh-CN" altLang="en-US" smtClean="0">
                <a:solidFill>
                  <a:prstClr val="black"/>
                </a:solidFill>
              </a:rPr>
              <a:t>2024/4/3</a:t>
            </a:fld>
            <a:endParaRPr lang="zh-CN" altLang="en-US">
              <a:solidFill>
                <a:prstClr val="black"/>
              </a:solidFill>
            </a:endParaRPr>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zh-CN" altLang="en-US">
              <a:solidFill>
                <a:prstClr val="black"/>
              </a:solidFill>
            </a:endParaRPr>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30EE5D71-07DE-437C-ACEC-D52CA2721CA4}"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0454173E-8BE0-43B8-B9F2-AF9190E59ED5}" type="datetimeFigureOut">
              <a:rPr lang="zh-CN" altLang="en-US" smtClean="0">
                <a:solidFill>
                  <a:prstClr val="black"/>
                </a:solidFill>
              </a:rPr>
              <a:t>2024/4/3</a:t>
            </a:fld>
            <a:endParaRPr lang="zh-CN" altLang="en-US">
              <a:solidFill>
                <a:prstClr val="black"/>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zh-CN" altLang="en-US">
              <a:solidFill>
                <a:prstClr val="black"/>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30EE5D71-07DE-437C-ACEC-D52CA2721CA4}"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0454173E-8BE0-43B8-B9F2-AF9190E59ED5}" type="datetimeFigureOut">
              <a:rPr lang="zh-CN" altLang="en-US" smtClean="0">
                <a:solidFill>
                  <a:prstClr val="black"/>
                </a:solidFill>
              </a:rPr>
              <a:t>2024/4/3</a:t>
            </a:fld>
            <a:endParaRPr lang="zh-CN" altLang="en-US">
              <a:solidFill>
                <a:prstClr val="black"/>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zh-CN" altLang="en-US">
              <a:solidFill>
                <a:prstClr val="black"/>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30EE5D71-07DE-437C-ACEC-D52CA2721CA4}"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tm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tm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tm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tm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tm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图片 159">
            <a:extLst>
              <a:ext uri="{FF2B5EF4-FFF2-40B4-BE49-F238E27FC236}">
                <a16:creationId xmlns:a16="http://schemas.microsoft.com/office/drawing/2014/main" id="{616853B6-3046-63FA-58AC-2E2F8E090C4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1230" t="39984" r="10363"/>
          <a:stretch/>
        </p:blipFill>
        <p:spPr>
          <a:xfrm rot="10800000">
            <a:off x="5072348" y="0"/>
            <a:ext cx="7109355" cy="6858000"/>
          </a:xfrm>
          <a:prstGeom prst="rect">
            <a:avLst/>
          </a:prstGeom>
          <a:effectLst/>
        </p:spPr>
      </p:pic>
      <p:grpSp>
        <p:nvGrpSpPr>
          <p:cNvPr id="9" name="ab742894-b611-4118-8065-b69e992411d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76861" y="175093"/>
            <a:ext cx="2507947" cy="578275"/>
            <a:chOff x="2035175" y="2493963"/>
            <a:chExt cx="8121650" cy="1873250"/>
          </a:xfrm>
          <a:effectLst>
            <a:reflection blurRad="6350" stA="50000" endA="300" endPos="55000" dir="5400000" sy="-100000" algn="bl" rotWithShape="0"/>
          </a:effectLst>
        </p:grpSpPr>
        <p:sp>
          <p:nvSpPr>
            <p:cNvPr id="10" name="iṡľïḑê"/>
            <p:cNvSpPr/>
            <p:nvPr/>
          </p:nvSpPr>
          <p:spPr bwMode="auto">
            <a:xfrm>
              <a:off x="8410575" y="2736851"/>
              <a:ext cx="785813" cy="931863"/>
            </a:xfrm>
            <a:custGeom>
              <a:avLst/>
              <a:gdLst>
                <a:gd name="T0" fmla="*/ 200 w 218"/>
                <a:gd name="T1" fmla="*/ 226 h 257"/>
                <a:gd name="T2" fmla="*/ 182 w 218"/>
                <a:gd name="T3" fmla="*/ 214 h 257"/>
                <a:gd name="T4" fmla="*/ 161 w 218"/>
                <a:gd name="T5" fmla="*/ 195 h 257"/>
                <a:gd name="T6" fmla="*/ 143 w 218"/>
                <a:gd name="T7" fmla="*/ 176 h 257"/>
                <a:gd name="T8" fmla="*/ 122 w 218"/>
                <a:gd name="T9" fmla="*/ 150 h 257"/>
                <a:gd name="T10" fmla="*/ 121 w 218"/>
                <a:gd name="T11" fmla="*/ 138 h 257"/>
                <a:gd name="T12" fmla="*/ 125 w 218"/>
                <a:gd name="T13" fmla="*/ 129 h 257"/>
                <a:gd name="T14" fmla="*/ 133 w 218"/>
                <a:gd name="T15" fmla="*/ 117 h 257"/>
                <a:gd name="T16" fmla="*/ 154 w 218"/>
                <a:gd name="T17" fmla="*/ 111 h 257"/>
                <a:gd name="T18" fmla="*/ 167 w 218"/>
                <a:gd name="T19" fmla="*/ 100 h 257"/>
                <a:gd name="T20" fmla="*/ 171 w 218"/>
                <a:gd name="T21" fmla="*/ 90 h 257"/>
                <a:gd name="T22" fmla="*/ 173 w 218"/>
                <a:gd name="T23" fmla="*/ 85 h 257"/>
                <a:gd name="T24" fmla="*/ 174 w 218"/>
                <a:gd name="T25" fmla="*/ 79 h 257"/>
                <a:gd name="T26" fmla="*/ 172 w 218"/>
                <a:gd name="T27" fmla="*/ 72 h 257"/>
                <a:gd name="T28" fmla="*/ 154 w 218"/>
                <a:gd name="T29" fmla="*/ 67 h 257"/>
                <a:gd name="T30" fmla="*/ 142 w 218"/>
                <a:gd name="T31" fmla="*/ 71 h 257"/>
                <a:gd name="T32" fmla="*/ 139 w 218"/>
                <a:gd name="T33" fmla="*/ 73 h 257"/>
                <a:gd name="T34" fmla="*/ 138 w 218"/>
                <a:gd name="T35" fmla="*/ 69 h 257"/>
                <a:gd name="T36" fmla="*/ 141 w 218"/>
                <a:gd name="T37" fmla="*/ 47 h 257"/>
                <a:gd name="T38" fmla="*/ 142 w 218"/>
                <a:gd name="T39" fmla="*/ 22 h 257"/>
                <a:gd name="T40" fmla="*/ 140 w 218"/>
                <a:gd name="T41" fmla="*/ 15 h 257"/>
                <a:gd name="T42" fmla="*/ 124 w 218"/>
                <a:gd name="T43" fmla="*/ 2 h 257"/>
                <a:gd name="T44" fmla="*/ 113 w 218"/>
                <a:gd name="T45" fmla="*/ 3 h 257"/>
                <a:gd name="T46" fmla="*/ 104 w 218"/>
                <a:gd name="T47" fmla="*/ 22 h 257"/>
                <a:gd name="T48" fmla="*/ 106 w 218"/>
                <a:gd name="T49" fmla="*/ 41 h 257"/>
                <a:gd name="T50" fmla="*/ 103 w 218"/>
                <a:gd name="T51" fmla="*/ 81 h 257"/>
                <a:gd name="T52" fmla="*/ 95 w 218"/>
                <a:gd name="T53" fmla="*/ 90 h 257"/>
                <a:gd name="T54" fmla="*/ 82 w 218"/>
                <a:gd name="T55" fmla="*/ 95 h 257"/>
                <a:gd name="T56" fmla="*/ 54 w 218"/>
                <a:gd name="T57" fmla="*/ 102 h 257"/>
                <a:gd name="T58" fmla="*/ 38 w 218"/>
                <a:gd name="T59" fmla="*/ 114 h 257"/>
                <a:gd name="T60" fmla="*/ 38 w 218"/>
                <a:gd name="T61" fmla="*/ 120 h 257"/>
                <a:gd name="T62" fmla="*/ 43 w 218"/>
                <a:gd name="T63" fmla="*/ 134 h 257"/>
                <a:gd name="T64" fmla="*/ 46 w 218"/>
                <a:gd name="T65" fmla="*/ 136 h 257"/>
                <a:gd name="T66" fmla="*/ 61 w 218"/>
                <a:gd name="T67" fmla="*/ 139 h 257"/>
                <a:gd name="T68" fmla="*/ 78 w 218"/>
                <a:gd name="T69" fmla="*/ 136 h 257"/>
                <a:gd name="T70" fmla="*/ 90 w 218"/>
                <a:gd name="T71" fmla="*/ 133 h 257"/>
                <a:gd name="T72" fmla="*/ 79 w 218"/>
                <a:gd name="T73" fmla="*/ 159 h 257"/>
                <a:gd name="T74" fmla="*/ 44 w 218"/>
                <a:gd name="T75" fmla="*/ 210 h 257"/>
                <a:gd name="T76" fmla="*/ 1 w 218"/>
                <a:gd name="T77" fmla="*/ 242 h 257"/>
                <a:gd name="T78" fmla="*/ 3 w 218"/>
                <a:gd name="T79" fmla="*/ 243 h 257"/>
                <a:gd name="T80" fmla="*/ 17 w 218"/>
                <a:gd name="T81" fmla="*/ 244 h 257"/>
                <a:gd name="T82" fmla="*/ 32 w 218"/>
                <a:gd name="T83" fmla="*/ 244 h 257"/>
                <a:gd name="T84" fmla="*/ 70 w 218"/>
                <a:gd name="T85" fmla="*/ 220 h 257"/>
                <a:gd name="T86" fmla="*/ 87 w 218"/>
                <a:gd name="T87" fmla="*/ 201 h 257"/>
                <a:gd name="T88" fmla="*/ 104 w 218"/>
                <a:gd name="T89" fmla="*/ 175 h 257"/>
                <a:gd name="T90" fmla="*/ 108 w 218"/>
                <a:gd name="T91" fmla="*/ 175 h 257"/>
                <a:gd name="T92" fmla="*/ 120 w 218"/>
                <a:gd name="T93" fmla="*/ 200 h 257"/>
                <a:gd name="T94" fmla="*/ 130 w 218"/>
                <a:gd name="T95" fmla="*/ 219 h 257"/>
                <a:gd name="T96" fmla="*/ 138 w 218"/>
                <a:gd name="T97" fmla="*/ 233 h 257"/>
                <a:gd name="T98" fmla="*/ 152 w 218"/>
                <a:gd name="T99" fmla="*/ 247 h 257"/>
                <a:gd name="T100" fmla="*/ 166 w 218"/>
                <a:gd name="T101" fmla="*/ 253 h 257"/>
                <a:gd name="T102" fmla="*/ 179 w 218"/>
                <a:gd name="T103" fmla="*/ 256 h 257"/>
                <a:gd name="T104" fmla="*/ 188 w 218"/>
                <a:gd name="T105" fmla="*/ 257 h 257"/>
                <a:gd name="T106" fmla="*/ 203 w 218"/>
                <a:gd name="T107" fmla="*/ 255 h 257"/>
                <a:gd name="T108" fmla="*/ 206 w 218"/>
                <a:gd name="T109" fmla="*/ 251 h 257"/>
                <a:gd name="T110" fmla="*/ 211 w 218"/>
                <a:gd name="T111" fmla="*/ 246 h 257"/>
                <a:gd name="T112" fmla="*/ 214 w 218"/>
                <a:gd name="T113" fmla="*/ 241 h 257"/>
                <a:gd name="T114" fmla="*/ 217 w 218"/>
                <a:gd name="T115" fmla="*/ 234 h 257"/>
                <a:gd name="T116" fmla="*/ 200 w 218"/>
                <a:gd name="T117" fmla="*/ 22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8" h="257">
                  <a:moveTo>
                    <a:pt x="200" y="226"/>
                  </a:moveTo>
                  <a:cubicBezTo>
                    <a:pt x="192" y="221"/>
                    <a:pt x="189" y="219"/>
                    <a:pt x="182" y="214"/>
                  </a:cubicBezTo>
                  <a:cubicBezTo>
                    <a:pt x="174" y="208"/>
                    <a:pt x="167" y="203"/>
                    <a:pt x="161" y="195"/>
                  </a:cubicBezTo>
                  <a:cubicBezTo>
                    <a:pt x="155" y="189"/>
                    <a:pt x="148" y="182"/>
                    <a:pt x="143" y="176"/>
                  </a:cubicBezTo>
                  <a:cubicBezTo>
                    <a:pt x="136" y="168"/>
                    <a:pt x="127" y="156"/>
                    <a:pt x="122" y="150"/>
                  </a:cubicBezTo>
                  <a:cubicBezTo>
                    <a:pt x="119" y="145"/>
                    <a:pt x="120" y="142"/>
                    <a:pt x="121" y="138"/>
                  </a:cubicBezTo>
                  <a:cubicBezTo>
                    <a:pt x="123" y="135"/>
                    <a:pt x="124" y="133"/>
                    <a:pt x="125" y="129"/>
                  </a:cubicBezTo>
                  <a:cubicBezTo>
                    <a:pt x="127" y="125"/>
                    <a:pt x="128" y="119"/>
                    <a:pt x="133" y="117"/>
                  </a:cubicBezTo>
                  <a:cubicBezTo>
                    <a:pt x="140" y="114"/>
                    <a:pt x="146" y="110"/>
                    <a:pt x="154" y="111"/>
                  </a:cubicBezTo>
                  <a:cubicBezTo>
                    <a:pt x="159" y="111"/>
                    <a:pt x="165" y="105"/>
                    <a:pt x="167" y="100"/>
                  </a:cubicBezTo>
                  <a:cubicBezTo>
                    <a:pt x="168" y="97"/>
                    <a:pt x="170" y="94"/>
                    <a:pt x="171" y="90"/>
                  </a:cubicBezTo>
                  <a:cubicBezTo>
                    <a:pt x="172" y="89"/>
                    <a:pt x="173" y="87"/>
                    <a:pt x="173" y="85"/>
                  </a:cubicBezTo>
                  <a:cubicBezTo>
                    <a:pt x="174" y="83"/>
                    <a:pt x="174" y="81"/>
                    <a:pt x="174" y="79"/>
                  </a:cubicBezTo>
                  <a:cubicBezTo>
                    <a:pt x="176" y="75"/>
                    <a:pt x="176" y="74"/>
                    <a:pt x="172" y="72"/>
                  </a:cubicBezTo>
                  <a:cubicBezTo>
                    <a:pt x="167" y="69"/>
                    <a:pt x="161" y="67"/>
                    <a:pt x="154" y="67"/>
                  </a:cubicBezTo>
                  <a:cubicBezTo>
                    <a:pt x="149" y="67"/>
                    <a:pt x="145" y="67"/>
                    <a:pt x="142" y="71"/>
                  </a:cubicBezTo>
                  <a:cubicBezTo>
                    <a:pt x="142" y="72"/>
                    <a:pt x="140" y="73"/>
                    <a:pt x="139" y="73"/>
                  </a:cubicBezTo>
                  <a:cubicBezTo>
                    <a:pt x="138" y="72"/>
                    <a:pt x="138" y="70"/>
                    <a:pt x="138" y="69"/>
                  </a:cubicBezTo>
                  <a:cubicBezTo>
                    <a:pt x="139" y="62"/>
                    <a:pt x="140" y="54"/>
                    <a:pt x="141" y="47"/>
                  </a:cubicBezTo>
                  <a:cubicBezTo>
                    <a:pt x="142" y="39"/>
                    <a:pt x="142" y="30"/>
                    <a:pt x="142" y="22"/>
                  </a:cubicBezTo>
                  <a:cubicBezTo>
                    <a:pt x="142" y="20"/>
                    <a:pt x="141" y="17"/>
                    <a:pt x="140" y="15"/>
                  </a:cubicBezTo>
                  <a:cubicBezTo>
                    <a:pt x="136" y="9"/>
                    <a:pt x="131" y="5"/>
                    <a:pt x="124" y="2"/>
                  </a:cubicBezTo>
                  <a:cubicBezTo>
                    <a:pt x="120" y="0"/>
                    <a:pt x="116" y="0"/>
                    <a:pt x="113" y="3"/>
                  </a:cubicBezTo>
                  <a:cubicBezTo>
                    <a:pt x="108" y="9"/>
                    <a:pt x="103" y="14"/>
                    <a:pt x="104" y="22"/>
                  </a:cubicBezTo>
                  <a:cubicBezTo>
                    <a:pt x="105" y="28"/>
                    <a:pt x="105" y="35"/>
                    <a:pt x="106" y="41"/>
                  </a:cubicBezTo>
                  <a:cubicBezTo>
                    <a:pt x="106" y="55"/>
                    <a:pt x="105" y="68"/>
                    <a:pt x="103" y="81"/>
                  </a:cubicBezTo>
                  <a:cubicBezTo>
                    <a:pt x="102" y="86"/>
                    <a:pt x="100" y="89"/>
                    <a:pt x="95" y="90"/>
                  </a:cubicBezTo>
                  <a:cubicBezTo>
                    <a:pt x="91" y="92"/>
                    <a:pt x="86" y="93"/>
                    <a:pt x="82" y="95"/>
                  </a:cubicBezTo>
                  <a:cubicBezTo>
                    <a:pt x="73" y="98"/>
                    <a:pt x="63" y="101"/>
                    <a:pt x="54" y="102"/>
                  </a:cubicBezTo>
                  <a:cubicBezTo>
                    <a:pt x="46" y="102"/>
                    <a:pt x="40" y="107"/>
                    <a:pt x="38" y="114"/>
                  </a:cubicBezTo>
                  <a:cubicBezTo>
                    <a:pt x="37" y="116"/>
                    <a:pt x="37" y="118"/>
                    <a:pt x="38" y="120"/>
                  </a:cubicBezTo>
                  <a:cubicBezTo>
                    <a:pt x="39" y="125"/>
                    <a:pt x="41" y="130"/>
                    <a:pt x="43" y="134"/>
                  </a:cubicBezTo>
                  <a:cubicBezTo>
                    <a:pt x="44" y="135"/>
                    <a:pt x="45" y="136"/>
                    <a:pt x="46" y="136"/>
                  </a:cubicBezTo>
                  <a:cubicBezTo>
                    <a:pt x="50" y="139"/>
                    <a:pt x="55" y="140"/>
                    <a:pt x="61" y="139"/>
                  </a:cubicBezTo>
                  <a:cubicBezTo>
                    <a:pt x="67" y="138"/>
                    <a:pt x="72" y="137"/>
                    <a:pt x="78" y="136"/>
                  </a:cubicBezTo>
                  <a:cubicBezTo>
                    <a:pt x="81" y="136"/>
                    <a:pt x="86" y="134"/>
                    <a:pt x="90" y="133"/>
                  </a:cubicBezTo>
                  <a:cubicBezTo>
                    <a:pt x="89" y="135"/>
                    <a:pt x="84" y="149"/>
                    <a:pt x="79" y="159"/>
                  </a:cubicBezTo>
                  <a:cubicBezTo>
                    <a:pt x="72" y="174"/>
                    <a:pt x="63" y="188"/>
                    <a:pt x="44" y="210"/>
                  </a:cubicBezTo>
                  <a:cubicBezTo>
                    <a:pt x="22" y="234"/>
                    <a:pt x="4" y="240"/>
                    <a:pt x="1" y="242"/>
                  </a:cubicBezTo>
                  <a:cubicBezTo>
                    <a:pt x="0" y="243"/>
                    <a:pt x="1" y="243"/>
                    <a:pt x="3" y="243"/>
                  </a:cubicBezTo>
                  <a:cubicBezTo>
                    <a:pt x="6" y="244"/>
                    <a:pt x="16" y="244"/>
                    <a:pt x="17" y="244"/>
                  </a:cubicBezTo>
                  <a:cubicBezTo>
                    <a:pt x="22" y="244"/>
                    <a:pt x="27" y="245"/>
                    <a:pt x="32" y="244"/>
                  </a:cubicBezTo>
                  <a:cubicBezTo>
                    <a:pt x="38" y="242"/>
                    <a:pt x="59" y="229"/>
                    <a:pt x="70" y="220"/>
                  </a:cubicBezTo>
                  <a:cubicBezTo>
                    <a:pt x="77" y="213"/>
                    <a:pt x="86" y="203"/>
                    <a:pt x="87" y="201"/>
                  </a:cubicBezTo>
                  <a:cubicBezTo>
                    <a:pt x="93" y="192"/>
                    <a:pt x="98" y="184"/>
                    <a:pt x="104" y="175"/>
                  </a:cubicBezTo>
                  <a:cubicBezTo>
                    <a:pt x="106" y="173"/>
                    <a:pt x="106" y="173"/>
                    <a:pt x="108" y="175"/>
                  </a:cubicBezTo>
                  <a:cubicBezTo>
                    <a:pt x="112" y="183"/>
                    <a:pt x="116" y="192"/>
                    <a:pt x="120" y="200"/>
                  </a:cubicBezTo>
                  <a:cubicBezTo>
                    <a:pt x="124" y="206"/>
                    <a:pt x="127" y="213"/>
                    <a:pt x="130" y="219"/>
                  </a:cubicBezTo>
                  <a:cubicBezTo>
                    <a:pt x="133" y="224"/>
                    <a:pt x="136" y="228"/>
                    <a:pt x="138" y="233"/>
                  </a:cubicBezTo>
                  <a:cubicBezTo>
                    <a:pt x="141" y="240"/>
                    <a:pt x="146" y="244"/>
                    <a:pt x="152" y="247"/>
                  </a:cubicBezTo>
                  <a:cubicBezTo>
                    <a:pt x="156" y="250"/>
                    <a:pt x="161" y="251"/>
                    <a:pt x="166" y="253"/>
                  </a:cubicBezTo>
                  <a:cubicBezTo>
                    <a:pt x="170" y="254"/>
                    <a:pt x="175" y="255"/>
                    <a:pt x="179" y="256"/>
                  </a:cubicBezTo>
                  <a:cubicBezTo>
                    <a:pt x="183" y="257"/>
                    <a:pt x="185" y="257"/>
                    <a:pt x="188" y="257"/>
                  </a:cubicBezTo>
                  <a:cubicBezTo>
                    <a:pt x="192" y="257"/>
                    <a:pt x="201" y="257"/>
                    <a:pt x="203" y="255"/>
                  </a:cubicBezTo>
                  <a:cubicBezTo>
                    <a:pt x="205" y="253"/>
                    <a:pt x="205" y="252"/>
                    <a:pt x="206" y="251"/>
                  </a:cubicBezTo>
                  <a:cubicBezTo>
                    <a:pt x="207" y="250"/>
                    <a:pt x="209" y="248"/>
                    <a:pt x="211" y="246"/>
                  </a:cubicBezTo>
                  <a:cubicBezTo>
                    <a:pt x="212" y="245"/>
                    <a:pt x="213" y="243"/>
                    <a:pt x="214" y="241"/>
                  </a:cubicBezTo>
                  <a:cubicBezTo>
                    <a:pt x="217" y="237"/>
                    <a:pt x="218" y="234"/>
                    <a:pt x="217" y="234"/>
                  </a:cubicBezTo>
                  <a:cubicBezTo>
                    <a:pt x="217" y="233"/>
                    <a:pt x="212" y="232"/>
                    <a:pt x="200" y="226"/>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1" name="íṩ1iḓê"/>
            <p:cNvSpPr/>
            <p:nvPr/>
          </p:nvSpPr>
          <p:spPr bwMode="auto">
            <a:xfrm>
              <a:off x="4445000" y="2649538"/>
              <a:ext cx="790575" cy="1206500"/>
            </a:xfrm>
            <a:custGeom>
              <a:avLst/>
              <a:gdLst>
                <a:gd name="T0" fmla="*/ 121 w 219"/>
                <a:gd name="T1" fmla="*/ 112 h 333"/>
                <a:gd name="T2" fmla="*/ 98 w 219"/>
                <a:gd name="T3" fmla="*/ 116 h 333"/>
                <a:gd name="T4" fmla="*/ 117 w 219"/>
                <a:gd name="T5" fmla="*/ 83 h 333"/>
                <a:gd name="T6" fmla="*/ 141 w 219"/>
                <a:gd name="T7" fmla="*/ 76 h 333"/>
                <a:gd name="T8" fmla="*/ 158 w 219"/>
                <a:gd name="T9" fmla="*/ 57 h 333"/>
                <a:gd name="T10" fmla="*/ 149 w 219"/>
                <a:gd name="T11" fmla="*/ 43 h 333"/>
                <a:gd name="T12" fmla="*/ 134 w 219"/>
                <a:gd name="T13" fmla="*/ 44 h 333"/>
                <a:gd name="T14" fmla="*/ 132 w 219"/>
                <a:gd name="T15" fmla="*/ 20 h 333"/>
                <a:gd name="T16" fmla="*/ 91 w 219"/>
                <a:gd name="T17" fmla="*/ 16 h 333"/>
                <a:gd name="T18" fmla="*/ 86 w 219"/>
                <a:gd name="T19" fmla="*/ 54 h 333"/>
                <a:gd name="T20" fmla="*/ 77 w 219"/>
                <a:gd name="T21" fmla="*/ 66 h 333"/>
                <a:gd name="T22" fmla="*/ 51 w 219"/>
                <a:gd name="T23" fmla="*/ 82 h 333"/>
                <a:gd name="T24" fmla="*/ 65 w 219"/>
                <a:gd name="T25" fmla="*/ 110 h 333"/>
                <a:gd name="T26" fmla="*/ 34 w 219"/>
                <a:gd name="T27" fmla="*/ 154 h 333"/>
                <a:gd name="T28" fmla="*/ 24 w 219"/>
                <a:gd name="T29" fmla="*/ 157 h 333"/>
                <a:gd name="T30" fmla="*/ 0 w 219"/>
                <a:gd name="T31" fmla="*/ 201 h 333"/>
                <a:gd name="T32" fmla="*/ 3 w 219"/>
                <a:gd name="T33" fmla="*/ 276 h 333"/>
                <a:gd name="T34" fmla="*/ 16 w 219"/>
                <a:gd name="T35" fmla="*/ 293 h 333"/>
                <a:gd name="T36" fmla="*/ 30 w 219"/>
                <a:gd name="T37" fmla="*/ 295 h 333"/>
                <a:gd name="T38" fmla="*/ 38 w 219"/>
                <a:gd name="T39" fmla="*/ 265 h 333"/>
                <a:gd name="T40" fmla="*/ 32 w 219"/>
                <a:gd name="T41" fmla="*/ 213 h 333"/>
                <a:gd name="T42" fmla="*/ 41 w 219"/>
                <a:gd name="T43" fmla="*/ 183 h 333"/>
                <a:gd name="T44" fmla="*/ 60 w 219"/>
                <a:gd name="T45" fmla="*/ 176 h 333"/>
                <a:gd name="T46" fmla="*/ 88 w 219"/>
                <a:gd name="T47" fmla="*/ 152 h 333"/>
                <a:gd name="T48" fmla="*/ 88 w 219"/>
                <a:gd name="T49" fmla="*/ 152 h 333"/>
                <a:gd name="T50" fmla="*/ 101 w 219"/>
                <a:gd name="T51" fmla="*/ 141 h 333"/>
                <a:gd name="T52" fmla="*/ 179 w 219"/>
                <a:gd name="T53" fmla="*/ 127 h 333"/>
                <a:gd name="T54" fmla="*/ 196 w 219"/>
                <a:gd name="T55" fmla="*/ 184 h 333"/>
                <a:gd name="T56" fmla="*/ 176 w 219"/>
                <a:gd name="T57" fmla="*/ 240 h 333"/>
                <a:gd name="T58" fmla="*/ 152 w 219"/>
                <a:gd name="T59" fmla="*/ 268 h 333"/>
                <a:gd name="T60" fmla="*/ 122 w 219"/>
                <a:gd name="T61" fmla="*/ 255 h 333"/>
                <a:gd name="T62" fmla="*/ 132 w 219"/>
                <a:gd name="T63" fmla="*/ 234 h 333"/>
                <a:gd name="T64" fmla="*/ 129 w 219"/>
                <a:gd name="T65" fmla="*/ 216 h 333"/>
                <a:gd name="T66" fmla="*/ 113 w 219"/>
                <a:gd name="T67" fmla="*/ 218 h 333"/>
                <a:gd name="T68" fmla="*/ 111 w 219"/>
                <a:gd name="T69" fmla="*/ 216 h 333"/>
                <a:gd name="T70" fmla="*/ 139 w 219"/>
                <a:gd name="T71" fmla="*/ 187 h 333"/>
                <a:gd name="T72" fmla="*/ 133 w 219"/>
                <a:gd name="T73" fmla="*/ 169 h 333"/>
                <a:gd name="T74" fmla="*/ 129 w 219"/>
                <a:gd name="T75" fmla="*/ 133 h 333"/>
                <a:gd name="T76" fmla="*/ 119 w 219"/>
                <a:gd name="T77" fmla="*/ 142 h 333"/>
                <a:gd name="T78" fmla="*/ 104 w 219"/>
                <a:gd name="T79" fmla="*/ 162 h 333"/>
                <a:gd name="T80" fmla="*/ 99 w 219"/>
                <a:gd name="T81" fmla="*/ 155 h 333"/>
                <a:gd name="T82" fmla="*/ 88 w 219"/>
                <a:gd name="T83" fmla="*/ 152 h 333"/>
                <a:gd name="T84" fmla="*/ 88 w 219"/>
                <a:gd name="T85" fmla="*/ 152 h 333"/>
                <a:gd name="T86" fmla="*/ 81 w 219"/>
                <a:gd name="T87" fmla="*/ 169 h 333"/>
                <a:gd name="T88" fmla="*/ 87 w 219"/>
                <a:gd name="T89" fmla="*/ 184 h 333"/>
                <a:gd name="T90" fmla="*/ 70 w 219"/>
                <a:gd name="T91" fmla="*/ 216 h 333"/>
                <a:gd name="T92" fmla="*/ 85 w 219"/>
                <a:gd name="T93" fmla="*/ 221 h 333"/>
                <a:gd name="T94" fmla="*/ 68 w 219"/>
                <a:gd name="T95" fmla="*/ 244 h 333"/>
                <a:gd name="T96" fmla="*/ 69 w 219"/>
                <a:gd name="T97" fmla="*/ 253 h 333"/>
                <a:gd name="T98" fmla="*/ 84 w 219"/>
                <a:gd name="T99" fmla="*/ 256 h 333"/>
                <a:gd name="T100" fmla="*/ 106 w 219"/>
                <a:gd name="T101" fmla="*/ 254 h 333"/>
                <a:gd name="T102" fmla="*/ 106 w 219"/>
                <a:gd name="T103" fmla="*/ 321 h 333"/>
                <a:gd name="T104" fmla="*/ 108 w 219"/>
                <a:gd name="T105" fmla="*/ 333 h 333"/>
                <a:gd name="T106" fmla="*/ 114 w 219"/>
                <a:gd name="T107" fmla="*/ 325 h 333"/>
                <a:gd name="T108" fmla="*/ 119 w 219"/>
                <a:gd name="T109" fmla="*/ 279 h 333"/>
                <a:gd name="T110" fmla="*/ 125 w 219"/>
                <a:gd name="T111" fmla="*/ 264 h 333"/>
                <a:gd name="T112" fmla="*/ 133 w 219"/>
                <a:gd name="T113" fmla="*/ 272 h 333"/>
                <a:gd name="T114" fmla="*/ 131 w 219"/>
                <a:gd name="T115" fmla="*/ 278 h 333"/>
                <a:gd name="T116" fmla="*/ 146 w 219"/>
                <a:gd name="T117" fmla="*/ 294 h 333"/>
                <a:gd name="T118" fmla="*/ 181 w 219"/>
                <a:gd name="T119" fmla="*/ 275 h 333"/>
                <a:gd name="T120" fmla="*/ 206 w 219"/>
                <a:gd name="T121" fmla="*/ 220 h 333"/>
                <a:gd name="T122" fmla="*/ 217 w 219"/>
                <a:gd name="T123" fmla="*/ 174 h 333"/>
                <a:gd name="T124" fmla="*/ 214 w 219"/>
                <a:gd name="T125" fmla="*/ 13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9" h="333">
                  <a:moveTo>
                    <a:pt x="189" y="109"/>
                  </a:moveTo>
                  <a:cubicBezTo>
                    <a:pt x="166" y="102"/>
                    <a:pt x="144" y="105"/>
                    <a:pt x="121" y="112"/>
                  </a:cubicBezTo>
                  <a:cubicBezTo>
                    <a:pt x="115" y="115"/>
                    <a:pt x="108" y="117"/>
                    <a:pt x="101" y="119"/>
                  </a:cubicBezTo>
                  <a:cubicBezTo>
                    <a:pt x="98" y="120"/>
                    <a:pt x="97" y="119"/>
                    <a:pt x="98" y="116"/>
                  </a:cubicBezTo>
                  <a:cubicBezTo>
                    <a:pt x="99" y="113"/>
                    <a:pt x="100" y="110"/>
                    <a:pt x="100" y="107"/>
                  </a:cubicBezTo>
                  <a:cubicBezTo>
                    <a:pt x="103" y="97"/>
                    <a:pt x="110" y="89"/>
                    <a:pt x="117" y="83"/>
                  </a:cubicBezTo>
                  <a:cubicBezTo>
                    <a:pt x="120" y="80"/>
                    <a:pt x="125" y="78"/>
                    <a:pt x="129" y="77"/>
                  </a:cubicBezTo>
                  <a:cubicBezTo>
                    <a:pt x="133" y="76"/>
                    <a:pt x="137" y="77"/>
                    <a:pt x="141" y="76"/>
                  </a:cubicBezTo>
                  <a:cubicBezTo>
                    <a:pt x="146" y="74"/>
                    <a:pt x="151" y="74"/>
                    <a:pt x="155" y="68"/>
                  </a:cubicBezTo>
                  <a:cubicBezTo>
                    <a:pt x="157" y="64"/>
                    <a:pt x="158" y="61"/>
                    <a:pt x="158" y="57"/>
                  </a:cubicBezTo>
                  <a:cubicBezTo>
                    <a:pt x="158" y="54"/>
                    <a:pt x="157" y="51"/>
                    <a:pt x="155" y="48"/>
                  </a:cubicBezTo>
                  <a:cubicBezTo>
                    <a:pt x="153" y="46"/>
                    <a:pt x="152" y="44"/>
                    <a:pt x="149" y="43"/>
                  </a:cubicBezTo>
                  <a:cubicBezTo>
                    <a:pt x="146" y="41"/>
                    <a:pt x="144" y="43"/>
                    <a:pt x="141" y="43"/>
                  </a:cubicBezTo>
                  <a:cubicBezTo>
                    <a:pt x="139" y="44"/>
                    <a:pt x="136" y="44"/>
                    <a:pt x="134" y="44"/>
                  </a:cubicBezTo>
                  <a:cubicBezTo>
                    <a:pt x="130" y="44"/>
                    <a:pt x="134" y="40"/>
                    <a:pt x="134" y="35"/>
                  </a:cubicBezTo>
                  <a:cubicBezTo>
                    <a:pt x="135" y="30"/>
                    <a:pt x="134" y="25"/>
                    <a:pt x="132" y="20"/>
                  </a:cubicBezTo>
                  <a:cubicBezTo>
                    <a:pt x="125" y="9"/>
                    <a:pt x="117" y="1"/>
                    <a:pt x="103" y="1"/>
                  </a:cubicBezTo>
                  <a:cubicBezTo>
                    <a:pt x="95" y="0"/>
                    <a:pt x="89" y="10"/>
                    <a:pt x="91" y="16"/>
                  </a:cubicBezTo>
                  <a:cubicBezTo>
                    <a:pt x="93" y="21"/>
                    <a:pt x="94" y="26"/>
                    <a:pt x="93" y="31"/>
                  </a:cubicBezTo>
                  <a:cubicBezTo>
                    <a:pt x="91" y="39"/>
                    <a:pt x="89" y="46"/>
                    <a:pt x="86" y="54"/>
                  </a:cubicBezTo>
                  <a:cubicBezTo>
                    <a:pt x="85" y="58"/>
                    <a:pt x="85" y="62"/>
                    <a:pt x="81" y="64"/>
                  </a:cubicBezTo>
                  <a:cubicBezTo>
                    <a:pt x="80" y="64"/>
                    <a:pt x="78" y="65"/>
                    <a:pt x="77" y="66"/>
                  </a:cubicBezTo>
                  <a:cubicBezTo>
                    <a:pt x="72" y="69"/>
                    <a:pt x="68" y="72"/>
                    <a:pt x="63" y="73"/>
                  </a:cubicBezTo>
                  <a:cubicBezTo>
                    <a:pt x="58" y="74"/>
                    <a:pt x="53" y="76"/>
                    <a:pt x="51" y="82"/>
                  </a:cubicBezTo>
                  <a:cubicBezTo>
                    <a:pt x="49" y="89"/>
                    <a:pt x="55" y="102"/>
                    <a:pt x="63" y="105"/>
                  </a:cubicBezTo>
                  <a:cubicBezTo>
                    <a:pt x="65" y="106"/>
                    <a:pt x="66" y="107"/>
                    <a:pt x="65" y="110"/>
                  </a:cubicBezTo>
                  <a:cubicBezTo>
                    <a:pt x="61" y="118"/>
                    <a:pt x="57" y="126"/>
                    <a:pt x="53" y="134"/>
                  </a:cubicBezTo>
                  <a:cubicBezTo>
                    <a:pt x="48" y="142"/>
                    <a:pt x="41" y="148"/>
                    <a:pt x="34" y="154"/>
                  </a:cubicBezTo>
                  <a:cubicBezTo>
                    <a:pt x="33" y="155"/>
                    <a:pt x="32" y="156"/>
                    <a:pt x="32" y="155"/>
                  </a:cubicBezTo>
                  <a:cubicBezTo>
                    <a:pt x="29" y="154"/>
                    <a:pt x="27" y="156"/>
                    <a:pt x="24" y="157"/>
                  </a:cubicBezTo>
                  <a:cubicBezTo>
                    <a:pt x="16" y="162"/>
                    <a:pt x="10" y="169"/>
                    <a:pt x="5" y="178"/>
                  </a:cubicBezTo>
                  <a:cubicBezTo>
                    <a:pt x="1" y="185"/>
                    <a:pt x="1" y="193"/>
                    <a:pt x="0" y="201"/>
                  </a:cubicBezTo>
                  <a:cubicBezTo>
                    <a:pt x="0" y="214"/>
                    <a:pt x="0" y="227"/>
                    <a:pt x="0" y="239"/>
                  </a:cubicBezTo>
                  <a:cubicBezTo>
                    <a:pt x="0" y="251"/>
                    <a:pt x="2" y="264"/>
                    <a:pt x="3" y="276"/>
                  </a:cubicBezTo>
                  <a:cubicBezTo>
                    <a:pt x="3" y="277"/>
                    <a:pt x="3" y="278"/>
                    <a:pt x="4" y="279"/>
                  </a:cubicBezTo>
                  <a:cubicBezTo>
                    <a:pt x="8" y="284"/>
                    <a:pt x="12" y="289"/>
                    <a:pt x="16" y="293"/>
                  </a:cubicBezTo>
                  <a:cubicBezTo>
                    <a:pt x="17" y="294"/>
                    <a:pt x="18" y="294"/>
                    <a:pt x="19" y="294"/>
                  </a:cubicBezTo>
                  <a:cubicBezTo>
                    <a:pt x="22" y="295"/>
                    <a:pt x="26" y="295"/>
                    <a:pt x="30" y="295"/>
                  </a:cubicBezTo>
                  <a:cubicBezTo>
                    <a:pt x="34" y="296"/>
                    <a:pt x="36" y="295"/>
                    <a:pt x="37" y="291"/>
                  </a:cubicBezTo>
                  <a:cubicBezTo>
                    <a:pt x="39" y="283"/>
                    <a:pt x="40" y="274"/>
                    <a:pt x="38" y="265"/>
                  </a:cubicBezTo>
                  <a:cubicBezTo>
                    <a:pt x="37" y="260"/>
                    <a:pt x="35" y="255"/>
                    <a:pt x="34" y="249"/>
                  </a:cubicBezTo>
                  <a:cubicBezTo>
                    <a:pt x="33" y="237"/>
                    <a:pt x="33" y="225"/>
                    <a:pt x="32" y="213"/>
                  </a:cubicBezTo>
                  <a:cubicBezTo>
                    <a:pt x="32" y="205"/>
                    <a:pt x="32" y="197"/>
                    <a:pt x="31" y="190"/>
                  </a:cubicBezTo>
                  <a:cubicBezTo>
                    <a:pt x="31" y="183"/>
                    <a:pt x="36" y="182"/>
                    <a:pt x="41" y="183"/>
                  </a:cubicBezTo>
                  <a:cubicBezTo>
                    <a:pt x="43" y="184"/>
                    <a:pt x="45" y="184"/>
                    <a:pt x="47" y="184"/>
                  </a:cubicBezTo>
                  <a:cubicBezTo>
                    <a:pt x="51" y="182"/>
                    <a:pt x="56" y="179"/>
                    <a:pt x="60" y="176"/>
                  </a:cubicBezTo>
                  <a:cubicBezTo>
                    <a:pt x="65" y="171"/>
                    <a:pt x="70" y="166"/>
                    <a:pt x="76" y="161"/>
                  </a:cubicBezTo>
                  <a:cubicBezTo>
                    <a:pt x="80" y="158"/>
                    <a:pt x="84" y="155"/>
                    <a:pt x="88" y="152"/>
                  </a:cubicBezTo>
                  <a:cubicBezTo>
                    <a:pt x="88" y="152"/>
                    <a:pt x="88" y="152"/>
                    <a:pt x="88" y="152"/>
                  </a:cubicBezTo>
                  <a:cubicBezTo>
                    <a:pt x="88" y="152"/>
                    <a:pt x="88" y="152"/>
                    <a:pt x="88" y="152"/>
                  </a:cubicBezTo>
                  <a:cubicBezTo>
                    <a:pt x="90" y="150"/>
                    <a:pt x="93" y="147"/>
                    <a:pt x="95" y="145"/>
                  </a:cubicBezTo>
                  <a:cubicBezTo>
                    <a:pt x="97" y="144"/>
                    <a:pt x="99" y="142"/>
                    <a:pt x="101" y="141"/>
                  </a:cubicBezTo>
                  <a:cubicBezTo>
                    <a:pt x="109" y="137"/>
                    <a:pt x="116" y="133"/>
                    <a:pt x="124" y="131"/>
                  </a:cubicBezTo>
                  <a:cubicBezTo>
                    <a:pt x="142" y="125"/>
                    <a:pt x="160" y="121"/>
                    <a:pt x="179" y="127"/>
                  </a:cubicBezTo>
                  <a:cubicBezTo>
                    <a:pt x="194" y="132"/>
                    <a:pt x="200" y="143"/>
                    <a:pt x="199" y="159"/>
                  </a:cubicBezTo>
                  <a:cubicBezTo>
                    <a:pt x="198" y="168"/>
                    <a:pt x="197" y="176"/>
                    <a:pt x="196" y="184"/>
                  </a:cubicBezTo>
                  <a:cubicBezTo>
                    <a:pt x="195" y="189"/>
                    <a:pt x="193" y="194"/>
                    <a:pt x="191" y="198"/>
                  </a:cubicBezTo>
                  <a:cubicBezTo>
                    <a:pt x="187" y="212"/>
                    <a:pt x="183" y="227"/>
                    <a:pt x="176" y="240"/>
                  </a:cubicBezTo>
                  <a:cubicBezTo>
                    <a:pt x="172" y="249"/>
                    <a:pt x="167" y="257"/>
                    <a:pt x="160" y="265"/>
                  </a:cubicBezTo>
                  <a:cubicBezTo>
                    <a:pt x="158" y="267"/>
                    <a:pt x="156" y="268"/>
                    <a:pt x="152" y="268"/>
                  </a:cubicBezTo>
                  <a:cubicBezTo>
                    <a:pt x="142" y="267"/>
                    <a:pt x="133" y="264"/>
                    <a:pt x="124" y="260"/>
                  </a:cubicBezTo>
                  <a:cubicBezTo>
                    <a:pt x="121" y="259"/>
                    <a:pt x="122" y="257"/>
                    <a:pt x="122" y="255"/>
                  </a:cubicBezTo>
                  <a:cubicBezTo>
                    <a:pt x="123" y="250"/>
                    <a:pt x="125" y="246"/>
                    <a:pt x="127" y="242"/>
                  </a:cubicBezTo>
                  <a:cubicBezTo>
                    <a:pt x="129" y="239"/>
                    <a:pt x="131" y="236"/>
                    <a:pt x="132" y="234"/>
                  </a:cubicBezTo>
                  <a:cubicBezTo>
                    <a:pt x="134" y="231"/>
                    <a:pt x="134" y="228"/>
                    <a:pt x="133" y="226"/>
                  </a:cubicBezTo>
                  <a:cubicBezTo>
                    <a:pt x="132" y="222"/>
                    <a:pt x="131" y="219"/>
                    <a:pt x="129" y="216"/>
                  </a:cubicBezTo>
                  <a:cubicBezTo>
                    <a:pt x="128" y="212"/>
                    <a:pt x="120" y="211"/>
                    <a:pt x="117" y="213"/>
                  </a:cubicBezTo>
                  <a:cubicBezTo>
                    <a:pt x="116" y="215"/>
                    <a:pt x="115" y="217"/>
                    <a:pt x="113" y="218"/>
                  </a:cubicBezTo>
                  <a:cubicBezTo>
                    <a:pt x="112" y="219"/>
                    <a:pt x="111" y="219"/>
                    <a:pt x="110" y="219"/>
                  </a:cubicBezTo>
                  <a:cubicBezTo>
                    <a:pt x="110" y="218"/>
                    <a:pt x="110" y="217"/>
                    <a:pt x="111" y="216"/>
                  </a:cubicBezTo>
                  <a:cubicBezTo>
                    <a:pt x="118" y="209"/>
                    <a:pt x="125" y="202"/>
                    <a:pt x="133" y="196"/>
                  </a:cubicBezTo>
                  <a:cubicBezTo>
                    <a:pt x="137" y="194"/>
                    <a:pt x="139" y="191"/>
                    <a:pt x="139" y="187"/>
                  </a:cubicBezTo>
                  <a:cubicBezTo>
                    <a:pt x="139" y="181"/>
                    <a:pt x="139" y="176"/>
                    <a:pt x="133" y="173"/>
                  </a:cubicBezTo>
                  <a:cubicBezTo>
                    <a:pt x="131" y="172"/>
                    <a:pt x="132" y="170"/>
                    <a:pt x="133" y="169"/>
                  </a:cubicBezTo>
                  <a:cubicBezTo>
                    <a:pt x="136" y="163"/>
                    <a:pt x="140" y="158"/>
                    <a:pt x="141" y="151"/>
                  </a:cubicBezTo>
                  <a:cubicBezTo>
                    <a:pt x="142" y="145"/>
                    <a:pt x="136" y="135"/>
                    <a:pt x="129" y="133"/>
                  </a:cubicBezTo>
                  <a:cubicBezTo>
                    <a:pt x="128" y="133"/>
                    <a:pt x="126" y="133"/>
                    <a:pt x="126" y="134"/>
                  </a:cubicBezTo>
                  <a:cubicBezTo>
                    <a:pt x="123" y="136"/>
                    <a:pt x="120" y="139"/>
                    <a:pt x="119" y="142"/>
                  </a:cubicBezTo>
                  <a:cubicBezTo>
                    <a:pt x="117" y="148"/>
                    <a:pt x="113" y="154"/>
                    <a:pt x="109" y="159"/>
                  </a:cubicBezTo>
                  <a:cubicBezTo>
                    <a:pt x="107" y="161"/>
                    <a:pt x="104" y="163"/>
                    <a:pt x="104" y="162"/>
                  </a:cubicBezTo>
                  <a:cubicBezTo>
                    <a:pt x="102" y="161"/>
                    <a:pt x="100" y="158"/>
                    <a:pt x="99" y="156"/>
                  </a:cubicBezTo>
                  <a:cubicBezTo>
                    <a:pt x="99" y="156"/>
                    <a:pt x="99" y="155"/>
                    <a:pt x="99" y="155"/>
                  </a:cubicBezTo>
                  <a:cubicBezTo>
                    <a:pt x="98" y="151"/>
                    <a:pt x="96" y="149"/>
                    <a:pt x="92" y="151"/>
                  </a:cubicBezTo>
                  <a:cubicBezTo>
                    <a:pt x="91" y="151"/>
                    <a:pt x="90" y="151"/>
                    <a:pt x="88" y="152"/>
                  </a:cubicBezTo>
                  <a:cubicBezTo>
                    <a:pt x="88" y="152"/>
                    <a:pt x="88" y="152"/>
                    <a:pt x="88" y="152"/>
                  </a:cubicBezTo>
                  <a:cubicBezTo>
                    <a:pt x="88" y="152"/>
                    <a:pt x="88" y="152"/>
                    <a:pt x="88" y="152"/>
                  </a:cubicBezTo>
                  <a:cubicBezTo>
                    <a:pt x="86" y="155"/>
                    <a:pt x="84" y="158"/>
                    <a:pt x="82" y="162"/>
                  </a:cubicBezTo>
                  <a:cubicBezTo>
                    <a:pt x="81" y="164"/>
                    <a:pt x="80" y="167"/>
                    <a:pt x="81" y="169"/>
                  </a:cubicBezTo>
                  <a:cubicBezTo>
                    <a:pt x="82" y="172"/>
                    <a:pt x="84" y="175"/>
                    <a:pt x="86" y="178"/>
                  </a:cubicBezTo>
                  <a:cubicBezTo>
                    <a:pt x="89" y="180"/>
                    <a:pt x="88" y="182"/>
                    <a:pt x="87" y="184"/>
                  </a:cubicBezTo>
                  <a:cubicBezTo>
                    <a:pt x="81" y="191"/>
                    <a:pt x="76" y="199"/>
                    <a:pt x="70" y="206"/>
                  </a:cubicBezTo>
                  <a:cubicBezTo>
                    <a:pt x="68" y="209"/>
                    <a:pt x="68" y="213"/>
                    <a:pt x="70" y="216"/>
                  </a:cubicBezTo>
                  <a:cubicBezTo>
                    <a:pt x="73" y="218"/>
                    <a:pt x="77" y="221"/>
                    <a:pt x="82" y="221"/>
                  </a:cubicBezTo>
                  <a:cubicBezTo>
                    <a:pt x="82" y="220"/>
                    <a:pt x="83" y="221"/>
                    <a:pt x="85" y="221"/>
                  </a:cubicBezTo>
                  <a:cubicBezTo>
                    <a:pt x="84" y="223"/>
                    <a:pt x="83" y="224"/>
                    <a:pt x="82" y="225"/>
                  </a:cubicBezTo>
                  <a:cubicBezTo>
                    <a:pt x="77" y="231"/>
                    <a:pt x="72" y="238"/>
                    <a:pt x="68" y="244"/>
                  </a:cubicBezTo>
                  <a:cubicBezTo>
                    <a:pt x="67" y="245"/>
                    <a:pt x="66" y="247"/>
                    <a:pt x="67" y="248"/>
                  </a:cubicBezTo>
                  <a:cubicBezTo>
                    <a:pt x="67" y="250"/>
                    <a:pt x="69" y="252"/>
                    <a:pt x="69" y="253"/>
                  </a:cubicBezTo>
                  <a:cubicBezTo>
                    <a:pt x="71" y="254"/>
                    <a:pt x="72" y="257"/>
                    <a:pt x="74" y="257"/>
                  </a:cubicBezTo>
                  <a:cubicBezTo>
                    <a:pt x="77" y="257"/>
                    <a:pt x="81" y="257"/>
                    <a:pt x="84" y="256"/>
                  </a:cubicBezTo>
                  <a:cubicBezTo>
                    <a:pt x="92" y="253"/>
                    <a:pt x="94" y="252"/>
                    <a:pt x="102" y="250"/>
                  </a:cubicBezTo>
                  <a:cubicBezTo>
                    <a:pt x="106" y="249"/>
                    <a:pt x="107" y="249"/>
                    <a:pt x="106" y="254"/>
                  </a:cubicBezTo>
                  <a:cubicBezTo>
                    <a:pt x="106" y="261"/>
                    <a:pt x="105" y="269"/>
                    <a:pt x="105" y="276"/>
                  </a:cubicBezTo>
                  <a:cubicBezTo>
                    <a:pt x="104" y="291"/>
                    <a:pt x="105" y="306"/>
                    <a:pt x="106" y="321"/>
                  </a:cubicBezTo>
                  <a:cubicBezTo>
                    <a:pt x="106" y="324"/>
                    <a:pt x="106" y="327"/>
                    <a:pt x="106" y="331"/>
                  </a:cubicBezTo>
                  <a:cubicBezTo>
                    <a:pt x="106" y="332"/>
                    <a:pt x="107" y="333"/>
                    <a:pt x="108" y="333"/>
                  </a:cubicBezTo>
                  <a:cubicBezTo>
                    <a:pt x="109" y="333"/>
                    <a:pt x="111" y="333"/>
                    <a:pt x="111" y="332"/>
                  </a:cubicBezTo>
                  <a:cubicBezTo>
                    <a:pt x="112" y="330"/>
                    <a:pt x="113" y="328"/>
                    <a:pt x="114" y="325"/>
                  </a:cubicBezTo>
                  <a:cubicBezTo>
                    <a:pt x="115" y="318"/>
                    <a:pt x="116" y="291"/>
                    <a:pt x="117" y="286"/>
                  </a:cubicBezTo>
                  <a:cubicBezTo>
                    <a:pt x="117" y="284"/>
                    <a:pt x="118" y="281"/>
                    <a:pt x="119" y="279"/>
                  </a:cubicBezTo>
                  <a:cubicBezTo>
                    <a:pt x="120" y="274"/>
                    <a:pt x="120" y="270"/>
                    <a:pt x="121" y="265"/>
                  </a:cubicBezTo>
                  <a:cubicBezTo>
                    <a:pt x="121" y="263"/>
                    <a:pt x="123" y="263"/>
                    <a:pt x="125" y="264"/>
                  </a:cubicBezTo>
                  <a:cubicBezTo>
                    <a:pt x="127" y="266"/>
                    <a:pt x="128" y="267"/>
                    <a:pt x="131" y="269"/>
                  </a:cubicBezTo>
                  <a:cubicBezTo>
                    <a:pt x="133" y="270"/>
                    <a:pt x="134" y="269"/>
                    <a:pt x="133" y="272"/>
                  </a:cubicBezTo>
                  <a:cubicBezTo>
                    <a:pt x="133" y="273"/>
                    <a:pt x="131" y="272"/>
                    <a:pt x="130" y="273"/>
                  </a:cubicBezTo>
                  <a:cubicBezTo>
                    <a:pt x="130" y="273"/>
                    <a:pt x="132" y="278"/>
                    <a:pt x="131" y="278"/>
                  </a:cubicBezTo>
                  <a:cubicBezTo>
                    <a:pt x="129" y="278"/>
                    <a:pt x="128" y="280"/>
                    <a:pt x="130" y="282"/>
                  </a:cubicBezTo>
                  <a:cubicBezTo>
                    <a:pt x="134" y="287"/>
                    <a:pt x="139" y="291"/>
                    <a:pt x="146" y="294"/>
                  </a:cubicBezTo>
                  <a:cubicBezTo>
                    <a:pt x="154" y="297"/>
                    <a:pt x="160" y="294"/>
                    <a:pt x="166" y="289"/>
                  </a:cubicBezTo>
                  <a:cubicBezTo>
                    <a:pt x="172" y="285"/>
                    <a:pt x="177" y="280"/>
                    <a:pt x="181" y="275"/>
                  </a:cubicBezTo>
                  <a:cubicBezTo>
                    <a:pt x="185" y="269"/>
                    <a:pt x="188" y="262"/>
                    <a:pt x="192" y="255"/>
                  </a:cubicBezTo>
                  <a:cubicBezTo>
                    <a:pt x="198" y="244"/>
                    <a:pt x="202" y="232"/>
                    <a:pt x="206" y="220"/>
                  </a:cubicBezTo>
                  <a:cubicBezTo>
                    <a:pt x="208" y="213"/>
                    <a:pt x="210" y="206"/>
                    <a:pt x="212" y="199"/>
                  </a:cubicBezTo>
                  <a:cubicBezTo>
                    <a:pt x="214" y="191"/>
                    <a:pt x="216" y="182"/>
                    <a:pt x="217" y="174"/>
                  </a:cubicBezTo>
                  <a:cubicBezTo>
                    <a:pt x="218" y="170"/>
                    <a:pt x="217" y="166"/>
                    <a:pt x="218" y="163"/>
                  </a:cubicBezTo>
                  <a:cubicBezTo>
                    <a:pt x="219" y="152"/>
                    <a:pt x="219" y="142"/>
                    <a:pt x="214" y="132"/>
                  </a:cubicBezTo>
                  <a:cubicBezTo>
                    <a:pt x="209" y="121"/>
                    <a:pt x="201" y="113"/>
                    <a:pt x="189" y="109"/>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2" name="î$ľîḑè"/>
            <p:cNvSpPr/>
            <p:nvPr/>
          </p:nvSpPr>
          <p:spPr bwMode="auto">
            <a:xfrm>
              <a:off x="6823075" y="2663826"/>
              <a:ext cx="512763" cy="1055688"/>
            </a:xfrm>
            <a:custGeom>
              <a:avLst/>
              <a:gdLst>
                <a:gd name="T0" fmla="*/ 97 w 142"/>
                <a:gd name="T1" fmla="*/ 140 h 291"/>
                <a:gd name="T2" fmla="*/ 111 w 142"/>
                <a:gd name="T3" fmla="*/ 120 h 291"/>
                <a:gd name="T4" fmla="*/ 139 w 142"/>
                <a:gd name="T5" fmla="*/ 62 h 291"/>
                <a:gd name="T6" fmla="*/ 137 w 142"/>
                <a:gd name="T7" fmla="*/ 26 h 291"/>
                <a:gd name="T8" fmla="*/ 102 w 142"/>
                <a:gd name="T9" fmla="*/ 0 h 291"/>
                <a:gd name="T10" fmla="*/ 91 w 142"/>
                <a:gd name="T11" fmla="*/ 1 h 291"/>
                <a:gd name="T12" fmla="*/ 47 w 142"/>
                <a:gd name="T13" fmla="*/ 22 h 291"/>
                <a:gd name="T14" fmla="*/ 26 w 142"/>
                <a:gd name="T15" fmla="*/ 48 h 291"/>
                <a:gd name="T16" fmla="*/ 36 w 142"/>
                <a:gd name="T17" fmla="*/ 61 h 291"/>
                <a:gd name="T18" fmla="*/ 55 w 142"/>
                <a:gd name="T19" fmla="*/ 60 h 291"/>
                <a:gd name="T20" fmla="*/ 102 w 142"/>
                <a:gd name="T21" fmla="*/ 29 h 291"/>
                <a:gd name="T22" fmla="*/ 117 w 142"/>
                <a:gd name="T23" fmla="*/ 51 h 291"/>
                <a:gd name="T24" fmla="*/ 106 w 142"/>
                <a:gd name="T25" fmla="*/ 90 h 291"/>
                <a:gd name="T26" fmla="*/ 81 w 142"/>
                <a:gd name="T27" fmla="*/ 120 h 291"/>
                <a:gd name="T28" fmla="*/ 73 w 142"/>
                <a:gd name="T29" fmla="*/ 116 h 291"/>
                <a:gd name="T30" fmla="*/ 94 w 142"/>
                <a:gd name="T31" fmla="*/ 90 h 291"/>
                <a:gd name="T32" fmla="*/ 101 w 142"/>
                <a:gd name="T33" fmla="*/ 73 h 291"/>
                <a:gd name="T34" fmla="*/ 80 w 142"/>
                <a:gd name="T35" fmla="*/ 64 h 291"/>
                <a:gd name="T36" fmla="*/ 60 w 142"/>
                <a:gd name="T37" fmla="*/ 61 h 291"/>
                <a:gd name="T38" fmla="*/ 54 w 142"/>
                <a:gd name="T39" fmla="*/ 73 h 291"/>
                <a:gd name="T40" fmla="*/ 47 w 142"/>
                <a:gd name="T41" fmla="*/ 82 h 291"/>
                <a:gd name="T42" fmla="*/ 36 w 142"/>
                <a:gd name="T43" fmla="*/ 102 h 291"/>
                <a:gd name="T44" fmla="*/ 34 w 142"/>
                <a:gd name="T45" fmla="*/ 99 h 291"/>
                <a:gd name="T46" fmla="*/ 1 w 142"/>
                <a:gd name="T47" fmla="*/ 98 h 291"/>
                <a:gd name="T48" fmla="*/ 3 w 142"/>
                <a:gd name="T49" fmla="*/ 137 h 291"/>
                <a:gd name="T50" fmla="*/ 26 w 142"/>
                <a:gd name="T51" fmla="*/ 155 h 291"/>
                <a:gd name="T52" fmla="*/ 40 w 142"/>
                <a:gd name="T53" fmla="*/ 166 h 291"/>
                <a:gd name="T54" fmla="*/ 42 w 142"/>
                <a:gd name="T55" fmla="*/ 184 h 291"/>
                <a:gd name="T56" fmla="*/ 15 w 142"/>
                <a:gd name="T57" fmla="*/ 216 h 291"/>
                <a:gd name="T58" fmla="*/ 32 w 142"/>
                <a:gd name="T59" fmla="*/ 229 h 291"/>
                <a:gd name="T60" fmla="*/ 34 w 142"/>
                <a:gd name="T61" fmla="*/ 243 h 291"/>
                <a:gd name="T62" fmla="*/ 13 w 142"/>
                <a:gd name="T63" fmla="*/ 256 h 291"/>
                <a:gd name="T64" fmla="*/ 2 w 142"/>
                <a:gd name="T65" fmla="*/ 277 h 291"/>
                <a:gd name="T66" fmla="*/ 12 w 142"/>
                <a:gd name="T67" fmla="*/ 291 h 291"/>
                <a:gd name="T68" fmla="*/ 41 w 142"/>
                <a:gd name="T69" fmla="*/ 282 h 291"/>
                <a:gd name="T70" fmla="*/ 86 w 142"/>
                <a:gd name="T71" fmla="*/ 278 h 291"/>
                <a:gd name="T72" fmla="*/ 102 w 142"/>
                <a:gd name="T73" fmla="*/ 283 h 291"/>
                <a:gd name="T74" fmla="*/ 114 w 142"/>
                <a:gd name="T75" fmla="*/ 279 h 291"/>
                <a:gd name="T76" fmla="*/ 125 w 142"/>
                <a:gd name="T77" fmla="*/ 257 h 291"/>
                <a:gd name="T78" fmla="*/ 113 w 142"/>
                <a:gd name="T79" fmla="*/ 245 h 291"/>
                <a:gd name="T80" fmla="*/ 68 w 142"/>
                <a:gd name="T81" fmla="*/ 243 h 291"/>
                <a:gd name="T82" fmla="*/ 63 w 142"/>
                <a:gd name="T83" fmla="*/ 233 h 291"/>
                <a:gd name="T84" fmla="*/ 89 w 142"/>
                <a:gd name="T85" fmla="*/ 205 h 291"/>
                <a:gd name="T86" fmla="*/ 101 w 142"/>
                <a:gd name="T87" fmla="*/ 179 h 291"/>
                <a:gd name="T88" fmla="*/ 80 w 142"/>
                <a:gd name="T89" fmla="*/ 175 h 291"/>
                <a:gd name="T90" fmla="*/ 64 w 142"/>
                <a:gd name="T91" fmla="*/ 177 h 291"/>
                <a:gd name="T92" fmla="*/ 79 w 142"/>
                <a:gd name="T93" fmla="*/ 153 h 291"/>
                <a:gd name="T94" fmla="*/ 43 w 142"/>
                <a:gd name="T95" fmla="*/ 131 h 291"/>
                <a:gd name="T96" fmla="*/ 40 w 142"/>
                <a:gd name="T97" fmla="*/ 130 h 291"/>
                <a:gd name="T98" fmla="*/ 37 w 142"/>
                <a:gd name="T99" fmla="*/ 109 h 291"/>
                <a:gd name="T100" fmla="*/ 39 w 142"/>
                <a:gd name="T101" fmla="*/ 109 h 291"/>
                <a:gd name="T102" fmla="*/ 50 w 142"/>
                <a:gd name="T103" fmla="*/ 12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2" h="291">
                  <a:moveTo>
                    <a:pt x="79" y="153"/>
                  </a:moveTo>
                  <a:cubicBezTo>
                    <a:pt x="88" y="152"/>
                    <a:pt x="94" y="148"/>
                    <a:pt x="97" y="140"/>
                  </a:cubicBezTo>
                  <a:cubicBezTo>
                    <a:pt x="98" y="138"/>
                    <a:pt x="99" y="136"/>
                    <a:pt x="100" y="134"/>
                  </a:cubicBezTo>
                  <a:cubicBezTo>
                    <a:pt x="104" y="129"/>
                    <a:pt x="107" y="125"/>
                    <a:pt x="111" y="120"/>
                  </a:cubicBezTo>
                  <a:cubicBezTo>
                    <a:pt x="115" y="114"/>
                    <a:pt x="119" y="108"/>
                    <a:pt x="123" y="102"/>
                  </a:cubicBezTo>
                  <a:cubicBezTo>
                    <a:pt x="129" y="89"/>
                    <a:pt x="134" y="76"/>
                    <a:pt x="139" y="62"/>
                  </a:cubicBezTo>
                  <a:cubicBezTo>
                    <a:pt x="141" y="56"/>
                    <a:pt x="142" y="49"/>
                    <a:pt x="142" y="43"/>
                  </a:cubicBezTo>
                  <a:cubicBezTo>
                    <a:pt x="141" y="37"/>
                    <a:pt x="139" y="31"/>
                    <a:pt x="137" y="26"/>
                  </a:cubicBezTo>
                  <a:cubicBezTo>
                    <a:pt x="134" y="18"/>
                    <a:pt x="130" y="10"/>
                    <a:pt x="122" y="6"/>
                  </a:cubicBezTo>
                  <a:cubicBezTo>
                    <a:pt x="116" y="2"/>
                    <a:pt x="109" y="1"/>
                    <a:pt x="102" y="0"/>
                  </a:cubicBezTo>
                  <a:cubicBezTo>
                    <a:pt x="101" y="0"/>
                    <a:pt x="100" y="0"/>
                    <a:pt x="99" y="0"/>
                  </a:cubicBezTo>
                  <a:cubicBezTo>
                    <a:pt x="96" y="0"/>
                    <a:pt x="94" y="1"/>
                    <a:pt x="91" y="1"/>
                  </a:cubicBezTo>
                  <a:cubicBezTo>
                    <a:pt x="88" y="1"/>
                    <a:pt x="84" y="1"/>
                    <a:pt x="80" y="2"/>
                  </a:cubicBezTo>
                  <a:cubicBezTo>
                    <a:pt x="67" y="6"/>
                    <a:pt x="57" y="14"/>
                    <a:pt x="47" y="22"/>
                  </a:cubicBezTo>
                  <a:cubicBezTo>
                    <a:pt x="41" y="27"/>
                    <a:pt x="36" y="32"/>
                    <a:pt x="32" y="39"/>
                  </a:cubicBezTo>
                  <a:cubicBezTo>
                    <a:pt x="30" y="42"/>
                    <a:pt x="28" y="45"/>
                    <a:pt x="26" y="48"/>
                  </a:cubicBezTo>
                  <a:cubicBezTo>
                    <a:pt x="24" y="52"/>
                    <a:pt x="25" y="57"/>
                    <a:pt x="27" y="58"/>
                  </a:cubicBezTo>
                  <a:cubicBezTo>
                    <a:pt x="30" y="59"/>
                    <a:pt x="33" y="61"/>
                    <a:pt x="36" y="61"/>
                  </a:cubicBezTo>
                  <a:cubicBezTo>
                    <a:pt x="40" y="62"/>
                    <a:pt x="44" y="62"/>
                    <a:pt x="48" y="62"/>
                  </a:cubicBezTo>
                  <a:cubicBezTo>
                    <a:pt x="50" y="62"/>
                    <a:pt x="53" y="61"/>
                    <a:pt x="55" y="60"/>
                  </a:cubicBezTo>
                  <a:cubicBezTo>
                    <a:pt x="61" y="56"/>
                    <a:pt x="66" y="51"/>
                    <a:pt x="70" y="47"/>
                  </a:cubicBezTo>
                  <a:cubicBezTo>
                    <a:pt x="79" y="38"/>
                    <a:pt x="89" y="31"/>
                    <a:pt x="102" y="29"/>
                  </a:cubicBezTo>
                  <a:cubicBezTo>
                    <a:pt x="107" y="28"/>
                    <a:pt x="110" y="29"/>
                    <a:pt x="112" y="33"/>
                  </a:cubicBezTo>
                  <a:cubicBezTo>
                    <a:pt x="116" y="38"/>
                    <a:pt x="118" y="45"/>
                    <a:pt x="117" y="51"/>
                  </a:cubicBezTo>
                  <a:cubicBezTo>
                    <a:pt x="117" y="56"/>
                    <a:pt x="116" y="61"/>
                    <a:pt x="114" y="66"/>
                  </a:cubicBezTo>
                  <a:cubicBezTo>
                    <a:pt x="112" y="74"/>
                    <a:pt x="109" y="82"/>
                    <a:pt x="106" y="90"/>
                  </a:cubicBezTo>
                  <a:cubicBezTo>
                    <a:pt x="102" y="98"/>
                    <a:pt x="98" y="105"/>
                    <a:pt x="94" y="113"/>
                  </a:cubicBezTo>
                  <a:cubicBezTo>
                    <a:pt x="91" y="118"/>
                    <a:pt x="87" y="122"/>
                    <a:pt x="81" y="120"/>
                  </a:cubicBezTo>
                  <a:cubicBezTo>
                    <a:pt x="79" y="120"/>
                    <a:pt x="78" y="120"/>
                    <a:pt x="76" y="120"/>
                  </a:cubicBezTo>
                  <a:cubicBezTo>
                    <a:pt x="74" y="120"/>
                    <a:pt x="72" y="119"/>
                    <a:pt x="73" y="116"/>
                  </a:cubicBezTo>
                  <a:cubicBezTo>
                    <a:pt x="74" y="111"/>
                    <a:pt x="76" y="106"/>
                    <a:pt x="80" y="102"/>
                  </a:cubicBezTo>
                  <a:cubicBezTo>
                    <a:pt x="84" y="98"/>
                    <a:pt x="89" y="94"/>
                    <a:pt x="94" y="90"/>
                  </a:cubicBezTo>
                  <a:cubicBezTo>
                    <a:pt x="95" y="89"/>
                    <a:pt x="97" y="88"/>
                    <a:pt x="97" y="87"/>
                  </a:cubicBezTo>
                  <a:cubicBezTo>
                    <a:pt x="99" y="82"/>
                    <a:pt x="100" y="78"/>
                    <a:pt x="101" y="73"/>
                  </a:cubicBezTo>
                  <a:cubicBezTo>
                    <a:pt x="102" y="73"/>
                    <a:pt x="101" y="71"/>
                    <a:pt x="100" y="70"/>
                  </a:cubicBezTo>
                  <a:cubicBezTo>
                    <a:pt x="95" y="66"/>
                    <a:pt x="89" y="60"/>
                    <a:pt x="80" y="64"/>
                  </a:cubicBezTo>
                  <a:cubicBezTo>
                    <a:pt x="79" y="65"/>
                    <a:pt x="77" y="64"/>
                    <a:pt x="75" y="63"/>
                  </a:cubicBezTo>
                  <a:cubicBezTo>
                    <a:pt x="72" y="59"/>
                    <a:pt x="63" y="58"/>
                    <a:pt x="60" y="61"/>
                  </a:cubicBezTo>
                  <a:cubicBezTo>
                    <a:pt x="58" y="63"/>
                    <a:pt x="57" y="65"/>
                    <a:pt x="55" y="68"/>
                  </a:cubicBezTo>
                  <a:cubicBezTo>
                    <a:pt x="54" y="69"/>
                    <a:pt x="53" y="71"/>
                    <a:pt x="54" y="73"/>
                  </a:cubicBezTo>
                  <a:cubicBezTo>
                    <a:pt x="55" y="75"/>
                    <a:pt x="53" y="77"/>
                    <a:pt x="52" y="78"/>
                  </a:cubicBezTo>
                  <a:cubicBezTo>
                    <a:pt x="50" y="79"/>
                    <a:pt x="49" y="80"/>
                    <a:pt x="47" y="82"/>
                  </a:cubicBezTo>
                  <a:cubicBezTo>
                    <a:pt x="42" y="86"/>
                    <a:pt x="38" y="92"/>
                    <a:pt x="37" y="99"/>
                  </a:cubicBezTo>
                  <a:cubicBezTo>
                    <a:pt x="37" y="100"/>
                    <a:pt x="37" y="101"/>
                    <a:pt x="36" y="102"/>
                  </a:cubicBezTo>
                  <a:cubicBezTo>
                    <a:pt x="36" y="102"/>
                    <a:pt x="36" y="102"/>
                    <a:pt x="35" y="102"/>
                  </a:cubicBezTo>
                  <a:cubicBezTo>
                    <a:pt x="35" y="101"/>
                    <a:pt x="35" y="100"/>
                    <a:pt x="34" y="99"/>
                  </a:cubicBezTo>
                  <a:cubicBezTo>
                    <a:pt x="33" y="91"/>
                    <a:pt x="27" y="87"/>
                    <a:pt x="19" y="85"/>
                  </a:cubicBezTo>
                  <a:cubicBezTo>
                    <a:pt x="12" y="83"/>
                    <a:pt x="2" y="88"/>
                    <a:pt x="1" y="98"/>
                  </a:cubicBezTo>
                  <a:cubicBezTo>
                    <a:pt x="1" y="106"/>
                    <a:pt x="1" y="114"/>
                    <a:pt x="1" y="122"/>
                  </a:cubicBezTo>
                  <a:cubicBezTo>
                    <a:pt x="2" y="127"/>
                    <a:pt x="2" y="132"/>
                    <a:pt x="3" y="137"/>
                  </a:cubicBezTo>
                  <a:cubicBezTo>
                    <a:pt x="6" y="145"/>
                    <a:pt x="9" y="152"/>
                    <a:pt x="18" y="154"/>
                  </a:cubicBezTo>
                  <a:cubicBezTo>
                    <a:pt x="21" y="155"/>
                    <a:pt x="23" y="156"/>
                    <a:pt x="26" y="155"/>
                  </a:cubicBezTo>
                  <a:cubicBezTo>
                    <a:pt x="28" y="154"/>
                    <a:pt x="29" y="155"/>
                    <a:pt x="29" y="157"/>
                  </a:cubicBezTo>
                  <a:cubicBezTo>
                    <a:pt x="31" y="163"/>
                    <a:pt x="34" y="166"/>
                    <a:pt x="40" y="166"/>
                  </a:cubicBezTo>
                  <a:cubicBezTo>
                    <a:pt x="43" y="166"/>
                    <a:pt x="44" y="167"/>
                    <a:pt x="44" y="171"/>
                  </a:cubicBezTo>
                  <a:cubicBezTo>
                    <a:pt x="44" y="175"/>
                    <a:pt x="43" y="179"/>
                    <a:pt x="42" y="184"/>
                  </a:cubicBezTo>
                  <a:cubicBezTo>
                    <a:pt x="42" y="190"/>
                    <a:pt x="39" y="195"/>
                    <a:pt x="33" y="198"/>
                  </a:cubicBezTo>
                  <a:cubicBezTo>
                    <a:pt x="25" y="202"/>
                    <a:pt x="20" y="209"/>
                    <a:pt x="15" y="216"/>
                  </a:cubicBezTo>
                  <a:cubicBezTo>
                    <a:pt x="13" y="218"/>
                    <a:pt x="13" y="220"/>
                    <a:pt x="15" y="222"/>
                  </a:cubicBezTo>
                  <a:cubicBezTo>
                    <a:pt x="20" y="227"/>
                    <a:pt x="25" y="229"/>
                    <a:pt x="32" y="229"/>
                  </a:cubicBezTo>
                  <a:cubicBezTo>
                    <a:pt x="34" y="229"/>
                    <a:pt x="35" y="230"/>
                    <a:pt x="35" y="232"/>
                  </a:cubicBezTo>
                  <a:cubicBezTo>
                    <a:pt x="35" y="236"/>
                    <a:pt x="34" y="239"/>
                    <a:pt x="34" y="243"/>
                  </a:cubicBezTo>
                  <a:cubicBezTo>
                    <a:pt x="34" y="246"/>
                    <a:pt x="33" y="248"/>
                    <a:pt x="30" y="249"/>
                  </a:cubicBezTo>
                  <a:cubicBezTo>
                    <a:pt x="24" y="252"/>
                    <a:pt x="18" y="252"/>
                    <a:pt x="13" y="256"/>
                  </a:cubicBezTo>
                  <a:cubicBezTo>
                    <a:pt x="12" y="257"/>
                    <a:pt x="9" y="258"/>
                    <a:pt x="7" y="259"/>
                  </a:cubicBezTo>
                  <a:cubicBezTo>
                    <a:pt x="2" y="264"/>
                    <a:pt x="0" y="272"/>
                    <a:pt x="2" y="277"/>
                  </a:cubicBezTo>
                  <a:cubicBezTo>
                    <a:pt x="2" y="279"/>
                    <a:pt x="3" y="281"/>
                    <a:pt x="4" y="283"/>
                  </a:cubicBezTo>
                  <a:cubicBezTo>
                    <a:pt x="5" y="287"/>
                    <a:pt x="8" y="291"/>
                    <a:pt x="12" y="291"/>
                  </a:cubicBezTo>
                  <a:cubicBezTo>
                    <a:pt x="16" y="290"/>
                    <a:pt x="19" y="290"/>
                    <a:pt x="23" y="288"/>
                  </a:cubicBezTo>
                  <a:cubicBezTo>
                    <a:pt x="29" y="286"/>
                    <a:pt x="35" y="284"/>
                    <a:pt x="41" y="282"/>
                  </a:cubicBezTo>
                  <a:cubicBezTo>
                    <a:pt x="45" y="280"/>
                    <a:pt x="50" y="280"/>
                    <a:pt x="54" y="279"/>
                  </a:cubicBezTo>
                  <a:cubicBezTo>
                    <a:pt x="65" y="276"/>
                    <a:pt x="76" y="275"/>
                    <a:pt x="86" y="278"/>
                  </a:cubicBezTo>
                  <a:cubicBezTo>
                    <a:pt x="90" y="279"/>
                    <a:pt x="94" y="281"/>
                    <a:pt x="98" y="282"/>
                  </a:cubicBezTo>
                  <a:cubicBezTo>
                    <a:pt x="99" y="282"/>
                    <a:pt x="101" y="283"/>
                    <a:pt x="102" y="283"/>
                  </a:cubicBezTo>
                  <a:cubicBezTo>
                    <a:pt x="105" y="282"/>
                    <a:pt x="108" y="281"/>
                    <a:pt x="111" y="280"/>
                  </a:cubicBezTo>
                  <a:cubicBezTo>
                    <a:pt x="112" y="280"/>
                    <a:pt x="113" y="279"/>
                    <a:pt x="114" y="279"/>
                  </a:cubicBezTo>
                  <a:cubicBezTo>
                    <a:pt x="116" y="276"/>
                    <a:pt x="118" y="273"/>
                    <a:pt x="119" y="269"/>
                  </a:cubicBezTo>
                  <a:cubicBezTo>
                    <a:pt x="121" y="265"/>
                    <a:pt x="123" y="261"/>
                    <a:pt x="125" y="257"/>
                  </a:cubicBezTo>
                  <a:cubicBezTo>
                    <a:pt x="127" y="253"/>
                    <a:pt x="126" y="251"/>
                    <a:pt x="122" y="248"/>
                  </a:cubicBezTo>
                  <a:cubicBezTo>
                    <a:pt x="119" y="247"/>
                    <a:pt x="116" y="246"/>
                    <a:pt x="113" y="245"/>
                  </a:cubicBezTo>
                  <a:cubicBezTo>
                    <a:pt x="108" y="243"/>
                    <a:pt x="102" y="241"/>
                    <a:pt x="96" y="241"/>
                  </a:cubicBezTo>
                  <a:cubicBezTo>
                    <a:pt x="87" y="241"/>
                    <a:pt x="78" y="243"/>
                    <a:pt x="68" y="243"/>
                  </a:cubicBezTo>
                  <a:cubicBezTo>
                    <a:pt x="67" y="244"/>
                    <a:pt x="66" y="242"/>
                    <a:pt x="65" y="242"/>
                  </a:cubicBezTo>
                  <a:cubicBezTo>
                    <a:pt x="64" y="239"/>
                    <a:pt x="64" y="236"/>
                    <a:pt x="63" y="233"/>
                  </a:cubicBezTo>
                  <a:cubicBezTo>
                    <a:pt x="63" y="227"/>
                    <a:pt x="63" y="221"/>
                    <a:pt x="69" y="217"/>
                  </a:cubicBezTo>
                  <a:cubicBezTo>
                    <a:pt x="75" y="212"/>
                    <a:pt x="82" y="208"/>
                    <a:pt x="89" y="205"/>
                  </a:cubicBezTo>
                  <a:cubicBezTo>
                    <a:pt x="97" y="201"/>
                    <a:pt x="104" y="192"/>
                    <a:pt x="101" y="182"/>
                  </a:cubicBezTo>
                  <a:cubicBezTo>
                    <a:pt x="101" y="181"/>
                    <a:pt x="101" y="180"/>
                    <a:pt x="101" y="179"/>
                  </a:cubicBezTo>
                  <a:cubicBezTo>
                    <a:pt x="100" y="175"/>
                    <a:pt x="97" y="172"/>
                    <a:pt x="93" y="172"/>
                  </a:cubicBezTo>
                  <a:cubicBezTo>
                    <a:pt x="89" y="173"/>
                    <a:pt x="84" y="174"/>
                    <a:pt x="80" y="175"/>
                  </a:cubicBezTo>
                  <a:cubicBezTo>
                    <a:pt x="76" y="176"/>
                    <a:pt x="72" y="178"/>
                    <a:pt x="68" y="179"/>
                  </a:cubicBezTo>
                  <a:cubicBezTo>
                    <a:pt x="65" y="180"/>
                    <a:pt x="64" y="180"/>
                    <a:pt x="64" y="177"/>
                  </a:cubicBezTo>
                  <a:cubicBezTo>
                    <a:pt x="64" y="173"/>
                    <a:pt x="65" y="169"/>
                    <a:pt x="65" y="166"/>
                  </a:cubicBezTo>
                  <a:cubicBezTo>
                    <a:pt x="66" y="158"/>
                    <a:pt x="71" y="153"/>
                    <a:pt x="79" y="153"/>
                  </a:cubicBezTo>
                  <a:close/>
                  <a:moveTo>
                    <a:pt x="50" y="120"/>
                  </a:moveTo>
                  <a:cubicBezTo>
                    <a:pt x="48" y="124"/>
                    <a:pt x="45" y="127"/>
                    <a:pt x="43" y="131"/>
                  </a:cubicBezTo>
                  <a:cubicBezTo>
                    <a:pt x="42" y="131"/>
                    <a:pt x="41" y="132"/>
                    <a:pt x="41" y="132"/>
                  </a:cubicBezTo>
                  <a:cubicBezTo>
                    <a:pt x="40" y="131"/>
                    <a:pt x="40" y="130"/>
                    <a:pt x="40" y="130"/>
                  </a:cubicBezTo>
                  <a:cubicBezTo>
                    <a:pt x="39" y="123"/>
                    <a:pt x="38" y="117"/>
                    <a:pt x="37" y="110"/>
                  </a:cubicBezTo>
                  <a:cubicBezTo>
                    <a:pt x="37" y="110"/>
                    <a:pt x="37" y="110"/>
                    <a:pt x="37" y="109"/>
                  </a:cubicBezTo>
                  <a:cubicBezTo>
                    <a:pt x="37" y="109"/>
                    <a:pt x="37" y="108"/>
                    <a:pt x="38" y="108"/>
                  </a:cubicBezTo>
                  <a:cubicBezTo>
                    <a:pt x="38" y="108"/>
                    <a:pt x="39" y="108"/>
                    <a:pt x="39" y="109"/>
                  </a:cubicBezTo>
                  <a:cubicBezTo>
                    <a:pt x="42" y="112"/>
                    <a:pt x="44" y="114"/>
                    <a:pt x="48" y="116"/>
                  </a:cubicBezTo>
                  <a:cubicBezTo>
                    <a:pt x="49" y="116"/>
                    <a:pt x="50" y="119"/>
                    <a:pt x="50" y="12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3" name="isḷiďè"/>
            <p:cNvSpPr/>
            <p:nvPr/>
          </p:nvSpPr>
          <p:spPr bwMode="auto">
            <a:xfrm>
              <a:off x="5448300" y="2878138"/>
              <a:ext cx="815975" cy="876300"/>
            </a:xfrm>
            <a:custGeom>
              <a:avLst/>
              <a:gdLst>
                <a:gd name="T0" fmla="*/ 199 w 226"/>
                <a:gd name="T1" fmla="*/ 3 h 242"/>
                <a:gd name="T2" fmla="*/ 140 w 226"/>
                <a:gd name="T3" fmla="*/ 20 h 242"/>
                <a:gd name="T4" fmla="*/ 40 w 226"/>
                <a:gd name="T5" fmla="*/ 64 h 242"/>
                <a:gd name="T6" fmla="*/ 2 w 226"/>
                <a:gd name="T7" fmla="*/ 86 h 242"/>
                <a:gd name="T8" fmla="*/ 4 w 226"/>
                <a:gd name="T9" fmla="*/ 101 h 242"/>
                <a:gd name="T10" fmla="*/ 44 w 226"/>
                <a:gd name="T11" fmla="*/ 90 h 242"/>
                <a:gd name="T12" fmla="*/ 86 w 226"/>
                <a:gd name="T13" fmla="*/ 67 h 242"/>
                <a:gd name="T14" fmla="*/ 121 w 226"/>
                <a:gd name="T15" fmla="*/ 54 h 242"/>
                <a:gd name="T16" fmla="*/ 77 w 226"/>
                <a:gd name="T17" fmla="*/ 103 h 242"/>
                <a:gd name="T18" fmla="*/ 70 w 226"/>
                <a:gd name="T19" fmla="*/ 151 h 242"/>
                <a:gd name="T20" fmla="*/ 83 w 226"/>
                <a:gd name="T21" fmla="*/ 151 h 242"/>
                <a:gd name="T22" fmla="*/ 93 w 226"/>
                <a:gd name="T23" fmla="*/ 137 h 242"/>
                <a:gd name="T24" fmla="*/ 98 w 226"/>
                <a:gd name="T25" fmla="*/ 125 h 242"/>
                <a:gd name="T26" fmla="*/ 131 w 226"/>
                <a:gd name="T27" fmla="*/ 93 h 242"/>
                <a:gd name="T28" fmla="*/ 154 w 226"/>
                <a:gd name="T29" fmla="*/ 87 h 242"/>
                <a:gd name="T30" fmla="*/ 126 w 226"/>
                <a:gd name="T31" fmla="*/ 114 h 242"/>
                <a:gd name="T32" fmla="*/ 95 w 226"/>
                <a:gd name="T33" fmla="*/ 149 h 242"/>
                <a:gd name="T34" fmla="*/ 106 w 226"/>
                <a:gd name="T35" fmla="*/ 154 h 242"/>
                <a:gd name="T36" fmla="*/ 106 w 226"/>
                <a:gd name="T37" fmla="*/ 181 h 242"/>
                <a:gd name="T38" fmla="*/ 78 w 226"/>
                <a:gd name="T39" fmla="*/ 198 h 242"/>
                <a:gd name="T40" fmla="*/ 67 w 226"/>
                <a:gd name="T41" fmla="*/ 196 h 242"/>
                <a:gd name="T42" fmla="*/ 58 w 226"/>
                <a:gd name="T43" fmla="*/ 208 h 242"/>
                <a:gd name="T44" fmla="*/ 77 w 226"/>
                <a:gd name="T45" fmla="*/ 224 h 242"/>
                <a:gd name="T46" fmla="*/ 100 w 226"/>
                <a:gd name="T47" fmla="*/ 208 h 242"/>
                <a:gd name="T48" fmla="*/ 101 w 226"/>
                <a:gd name="T49" fmla="*/ 230 h 242"/>
                <a:gd name="T50" fmla="*/ 109 w 226"/>
                <a:gd name="T51" fmla="*/ 239 h 242"/>
                <a:gd name="T52" fmla="*/ 117 w 226"/>
                <a:gd name="T53" fmla="*/ 239 h 242"/>
                <a:gd name="T54" fmla="*/ 127 w 226"/>
                <a:gd name="T55" fmla="*/ 231 h 242"/>
                <a:gd name="T56" fmla="*/ 126 w 226"/>
                <a:gd name="T57" fmla="*/ 202 h 242"/>
                <a:gd name="T58" fmla="*/ 153 w 226"/>
                <a:gd name="T59" fmla="*/ 192 h 242"/>
                <a:gd name="T60" fmla="*/ 155 w 226"/>
                <a:gd name="T61" fmla="*/ 201 h 242"/>
                <a:gd name="T62" fmla="*/ 145 w 226"/>
                <a:gd name="T63" fmla="*/ 208 h 242"/>
                <a:gd name="T64" fmla="*/ 152 w 226"/>
                <a:gd name="T65" fmla="*/ 207 h 242"/>
                <a:gd name="T66" fmla="*/ 177 w 226"/>
                <a:gd name="T67" fmla="*/ 196 h 242"/>
                <a:gd name="T68" fmla="*/ 150 w 226"/>
                <a:gd name="T69" fmla="*/ 171 h 242"/>
                <a:gd name="T70" fmla="*/ 127 w 226"/>
                <a:gd name="T71" fmla="*/ 171 h 242"/>
                <a:gd name="T72" fmla="*/ 134 w 226"/>
                <a:gd name="T73" fmla="*/ 148 h 242"/>
                <a:gd name="T74" fmla="*/ 148 w 226"/>
                <a:gd name="T75" fmla="*/ 124 h 242"/>
                <a:gd name="T76" fmla="*/ 156 w 226"/>
                <a:gd name="T77" fmla="*/ 100 h 242"/>
                <a:gd name="T78" fmla="*/ 159 w 226"/>
                <a:gd name="T79" fmla="*/ 74 h 242"/>
                <a:gd name="T80" fmla="*/ 126 w 226"/>
                <a:gd name="T81" fmla="*/ 77 h 242"/>
                <a:gd name="T82" fmla="*/ 99 w 226"/>
                <a:gd name="T83" fmla="*/ 94 h 242"/>
                <a:gd name="T84" fmla="*/ 88 w 226"/>
                <a:gd name="T85" fmla="*/ 104 h 242"/>
                <a:gd name="T86" fmla="*/ 92 w 226"/>
                <a:gd name="T87" fmla="*/ 92 h 242"/>
                <a:gd name="T88" fmla="*/ 123 w 226"/>
                <a:gd name="T89" fmla="*/ 59 h 242"/>
                <a:gd name="T90" fmla="*/ 154 w 226"/>
                <a:gd name="T91" fmla="*/ 46 h 242"/>
                <a:gd name="T92" fmla="*/ 203 w 226"/>
                <a:gd name="T93" fmla="*/ 38 h 242"/>
                <a:gd name="T94" fmla="*/ 224 w 226"/>
                <a:gd name="T95" fmla="*/ 30 h 242"/>
                <a:gd name="T96" fmla="*/ 206 w 226"/>
                <a:gd name="T97" fmla="*/ 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6" h="242">
                  <a:moveTo>
                    <a:pt x="206" y="1"/>
                  </a:moveTo>
                  <a:cubicBezTo>
                    <a:pt x="204" y="2"/>
                    <a:pt x="201" y="3"/>
                    <a:pt x="199" y="3"/>
                  </a:cubicBezTo>
                  <a:cubicBezTo>
                    <a:pt x="189" y="6"/>
                    <a:pt x="179" y="8"/>
                    <a:pt x="169" y="11"/>
                  </a:cubicBezTo>
                  <a:cubicBezTo>
                    <a:pt x="159" y="14"/>
                    <a:pt x="149" y="17"/>
                    <a:pt x="140" y="20"/>
                  </a:cubicBezTo>
                  <a:cubicBezTo>
                    <a:pt x="130" y="24"/>
                    <a:pt x="69" y="50"/>
                    <a:pt x="66" y="51"/>
                  </a:cubicBezTo>
                  <a:cubicBezTo>
                    <a:pt x="57" y="55"/>
                    <a:pt x="48" y="60"/>
                    <a:pt x="40" y="64"/>
                  </a:cubicBezTo>
                  <a:cubicBezTo>
                    <a:pt x="34" y="67"/>
                    <a:pt x="28" y="71"/>
                    <a:pt x="22" y="73"/>
                  </a:cubicBezTo>
                  <a:cubicBezTo>
                    <a:pt x="14" y="76"/>
                    <a:pt x="8" y="81"/>
                    <a:pt x="2" y="86"/>
                  </a:cubicBezTo>
                  <a:cubicBezTo>
                    <a:pt x="1" y="87"/>
                    <a:pt x="1" y="88"/>
                    <a:pt x="0" y="89"/>
                  </a:cubicBezTo>
                  <a:cubicBezTo>
                    <a:pt x="0" y="94"/>
                    <a:pt x="0" y="98"/>
                    <a:pt x="4" y="101"/>
                  </a:cubicBezTo>
                  <a:cubicBezTo>
                    <a:pt x="8" y="105"/>
                    <a:pt x="12" y="106"/>
                    <a:pt x="17" y="104"/>
                  </a:cubicBezTo>
                  <a:cubicBezTo>
                    <a:pt x="26" y="99"/>
                    <a:pt x="35" y="95"/>
                    <a:pt x="44" y="90"/>
                  </a:cubicBezTo>
                  <a:cubicBezTo>
                    <a:pt x="56" y="84"/>
                    <a:pt x="67" y="75"/>
                    <a:pt x="81" y="69"/>
                  </a:cubicBezTo>
                  <a:cubicBezTo>
                    <a:pt x="82" y="69"/>
                    <a:pt x="84" y="68"/>
                    <a:pt x="86" y="67"/>
                  </a:cubicBezTo>
                  <a:cubicBezTo>
                    <a:pt x="96" y="63"/>
                    <a:pt x="106" y="59"/>
                    <a:pt x="117" y="54"/>
                  </a:cubicBezTo>
                  <a:cubicBezTo>
                    <a:pt x="120" y="53"/>
                    <a:pt x="120" y="54"/>
                    <a:pt x="121" y="54"/>
                  </a:cubicBezTo>
                  <a:cubicBezTo>
                    <a:pt x="121" y="56"/>
                    <a:pt x="118" y="58"/>
                    <a:pt x="116" y="59"/>
                  </a:cubicBezTo>
                  <a:cubicBezTo>
                    <a:pt x="101" y="72"/>
                    <a:pt x="88" y="86"/>
                    <a:pt x="77" y="103"/>
                  </a:cubicBezTo>
                  <a:cubicBezTo>
                    <a:pt x="72" y="111"/>
                    <a:pt x="68" y="120"/>
                    <a:pt x="67" y="130"/>
                  </a:cubicBezTo>
                  <a:cubicBezTo>
                    <a:pt x="66" y="137"/>
                    <a:pt x="66" y="144"/>
                    <a:pt x="70" y="151"/>
                  </a:cubicBezTo>
                  <a:cubicBezTo>
                    <a:pt x="71" y="153"/>
                    <a:pt x="73" y="156"/>
                    <a:pt x="76" y="156"/>
                  </a:cubicBezTo>
                  <a:cubicBezTo>
                    <a:pt x="80" y="156"/>
                    <a:pt x="81" y="154"/>
                    <a:pt x="83" y="151"/>
                  </a:cubicBezTo>
                  <a:cubicBezTo>
                    <a:pt x="86" y="148"/>
                    <a:pt x="88" y="144"/>
                    <a:pt x="90" y="141"/>
                  </a:cubicBezTo>
                  <a:cubicBezTo>
                    <a:pt x="91" y="140"/>
                    <a:pt x="92" y="138"/>
                    <a:pt x="93" y="137"/>
                  </a:cubicBezTo>
                  <a:cubicBezTo>
                    <a:pt x="94" y="135"/>
                    <a:pt x="95" y="133"/>
                    <a:pt x="96" y="131"/>
                  </a:cubicBezTo>
                  <a:cubicBezTo>
                    <a:pt x="97" y="129"/>
                    <a:pt x="97" y="127"/>
                    <a:pt x="98" y="125"/>
                  </a:cubicBezTo>
                  <a:cubicBezTo>
                    <a:pt x="100" y="122"/>
                    <a:pt x="101" y="118"/>
                    <a:pt x="103" y="115"/>
                  </a:cubicBezTo>
                  <a:cubicBezTo>
                    <a:pt x="112" y="107"/>
                    <a:pt x="120" y="98"/>
                    <a:pt x="131" y="93"/>
                  </a:cubicBezTo>
                  <a:cubicBezTo>
                    <a:pt x="137" y="89"/>
                    <a:pt x="143" y="86"/>
                    <a:pt x="150" y="86"/>
                  </a:cubicBezTo>
                  <a:cubicBezTo>
                    <a:pt x="152" y="86"/>
                    <a:pt x="153" y="86"/>
                    <a:pt x="154" y="87"/>
                  </a:cubicBezTo>
                  <a:cubicBezTo>
                    <a:pt x="154" y="88"/>
                    <a:pt x="154" y="90"/>
                    <a:pt x="153" y="91"/>
                  </a:cubicBezTo>
                  <a:cubicBezTo>
                    <a:pt x="146" y="100"/>
                    <a:pt x="136" y="107"/>
                    <a:pt x="126" y="114"/>
                  </a:cubicBezTo>
                  <a:cubicBezTo>
                    <a:pt x="120" y="118"/>
                    <a:pt x="113" y="122"/>
                    <a:pt x="106" y="126"/>
                  </a:cubicBezTo>
                  <a:cubicBezTo>
                    <a:pt x="98" y="132"/>
                    <a:pt x="96" y="140"/>
                    <a:pt x="95" y="149"/>
                  </a:cubicBezTo>
                  <a:cubicBezTo>
                    <a:pt x="94" y="154"/>
                    <a:pt x="98" y="157"/>
                    <a:pt x="103" y="155"/>
                  </a:cubicBezTo>
                  <a:cubicBezTo>
                    <a:pt x="104" y="155"/>
                    <a:pt x="105" y="154"/>
                    <a:pt x="106" y="154"/>
                  </a:cubicBezTo>
                  <a:cubicBezTo>
                    <a:pt x="108" y="153"/>
                    <a:pt x="109" y="154"/>
                    <a:pt x="109" y="156"/>
                  </a:cubicBezTo>
                  <a:cubicBezTo>
                    <a:pt x="110" y="165"/>
                    <a:pt x="107" y="173"/>
                    <a:pt x="106" y="181"/>
                  </a:cubicBezTo>
                  <a:cubicBezTo>
                    <a:pt x="105" y="182"/>
                    <a:pt x="105" y="183"/>
                    <a:pt x="103" y="184"/>
                  </a:cubicBezTo>
                  <a:cubicBezTo>
                    <a:pt x="96" y="190"/>
                    <a:pt x="88" y="196"/>
                    <a:pt x="78" y="198"/>
                  </a:cubicBezTo>
                  <a:cubicBezTo>
                    <a:pt x="75" y="199"/>
                    <a:pt x="71" y="200"/>
                    <a:pt x="70" y="197"/>
                  </a:cubicBezTo>
                  <a:cubicBezTo>
                    <a:pt x="70" y="195"/>
                    <a:pt x="71" y="194"/>
                    <a:pt x="67" y="196"/>
                  </a:cubicBezTo>
                  <a:cubicBezTo>
                    <a:pt x="63" y="197"/>
                    <a:pt x="61" y="200"/>
                    <a:pt x="59" y="204"/>
                  </a:cubicBezTo>
                  <a:cubicBezTo>
                    <a:pt x="59" y="205"/>
                    <a:pt x="59" y="207"/>
                    <a:pt x="58" y="208"/>
                  </a:cubicBezTo>
                  <a:cubicBezTo>
                    <a:pt x="55" y="212"/>
                    <a:pt x="59" y="222"/>
                    <a:pt x="63" y="225"/>
                  </a:cubicBezTo>
                  <a:cubicBezTo>
                    <a:pt x="68" y="229"/>
                    <a:pt x="71" y="228"/>
                    <a:pt x="77" y="224"/>
                  </a:cubicBezTo>
                  <a:cubicBezTo>
                    <a:pt x="83" y="220"/>
                    <a:pt x="89" y="216"/>
                    <a:pt x="95" y="212"/>
                  </a:cubicBezTo>
                  <a:cubicBezTo>
                    <a:pt x="96" y="211"/>
                    <a:pt x="99" y="209"/>
                    <a:pt x="100" y="208"/>
                  </a:cubicBezTo>
                  <a:cubicBezTo>
                    <a:pt x="101" y="209"/>
                    <a:pt x="100" y="213"/>
                    <a:pt x="100" y="217"/>
                  </a:cubicBezTo>
                  <a:cubicBezTo>
                    <a:pt x="100" y="220"/>
                    <a:pt x="100" y="225"/>
                    <a:pt x="101" y="230"/>
                  </a:cubicBezTo>
                  <a:cubicBezTo>
                    <a:pt x="101" y="231"/>
                    <a:pt x="102" y="231"/>
                    <a:pt x="102" y="232"/>
                  </a:cubicBezTo>
                  <a:cubicBezTo>
                    <a:pt x="104" y="234"/>
                    <a:pt x="107" y="237"/>
                    <a:pt x="109" y="239"/>
                  </a:cubicBezTo>
                  <a:cubicBezTo>
                    <a:pt x="111" y="241"/>
                    <a:pt x="112" y="242"/>
                    <a:pt x="114" y="240"/>
                  </a:cubicBezTo>
                  <a:cubicBezTo>
                    <a:pt x="115" y="239"/>
                    <a:pt x="116" y="239"/>
                    <a:pt x="117" y="239"/>
                  </a:cubicBezTo>
                  <a:cubicBezTo>
                    <a:pt x="121" y="241"/>
                    <a:pt x="122" y="239"/>
                    <a:pt x="124" y="236"/>
                  </a:cubicBezTo>
                  <a:cubicBezTo>
                    <a:pt x="125" y="235"/>
                    <a:pt x="126" y="233"/>
                    <a:pt x="127" y="231"/>
                  </a:cubicBezTo>
                  <a:cubicBezTo>
                    <a:pt x="129" y="229"/>
                    <a:pt x="130" y="227"/>
                    <a:pt x="129" y="225"/>
                  </a:cubicBezTo>
                  <a:cubicBezTo>
                    <a:pt x="126" y="217"/>
                    <a:pt x="126" y="210"/>
                    <a:pt x="126" y="202"/>
                  </a:cubicBezTo>
                  <a:cubicBezTo>
                    <a:pt x="126" y="198"/>
                    <a:pt x="128" y="196"/>
                    <a:pt x="131" y="195"/>
                  </a:cubicBezTo>
                  <a:cubicBezTo>
                    <a:pt x="139" y="192"/>
                    <a:pt x="147" y="191"/>
                    <a:pt x="153" y="192"/>
                  </a:cubicBezTo>
                  <a:cubicBezTo>
                    <a:pt x="156" y="192"/>
                    <a:pt x="158" y="193"/>
                    <a:pt x="159" y="194"/>
                  </a:cubicBezTo>
                  <a:cubicBezTo>
                    <a:pt x="160" y="196"/>
                    <a:pt x="158" y="199"/>
                    <a:pt x="155" y="201"/>
                  </a:cubicBezTo>
                  <a:cubicBezTo>
                    <a:pt x="153" y="203"/>
                    <a:pt x="147" y="207"/>
                    <a:pt x="146" y="207"/>
                  </a:cubicBezTo>
                  <a:cubicBezTo>
                    <a:pt x="145" y="208"/>
                    <a:pt x="145" y="208"/>
                    <a:pt x="145" y="208"/>
                  </a:cubicBezTo>
                  <a:cubicBezTo>
                    <a:pt x="145" y="209"/>
                    <a:pt x="147" y="208"/>
                    <a:pt x="147" y="208"/>
                  </a:cubicBezTo>
                  <a:cubicBezTo>
                    <a:pt x="148" y="208"/>
                    <a:pt x="151" y="207"/>
                    <a:pt x="152" y="207"/>
                  </a:cubicBezTo>
                  <a:cubicBezTo>
                    <a:pt x="153" y="207"/>
                    <a:pt x="155" y="208"/>
                    <a:pt x="158" y="207"/>
                  </a:cubicBezTo>
                  <a:cubicBezTo>
                    <a:pt x="165" y="204"/>
                    <a:pt x="172" y="202"/>
                    <a:pt x="177" y="196"/>
                  </a:cubicBezTo>
                  <a:cubicBezTo>
                    <a:pt x="185" y="188"/>
                    <a:pt x="182" y="178"/>
                    <a:pt x="173" y="174"/>
                  </a:cubicBezTo>
                  <a:cubicBezTo>
                    <a:pt x="166" y="170"/>
                    <a:pt x="158" y="170"/>
                    <a:pt x="150" y="171"/>
                  </a:cubicBezTo>
                  <a:cubicBezTo>
                    <a:pt x="143" y="171"/>
                    <a:pt x="137" y="173"/>
                    <a:pt x="131" y="174"/>
                  </a:cubicBezTo>
                  <a:cubicBezTo>
                    <a:pt x="128" y="175"/>
                    <a:pt x="126" y="174"/>
                    <a:pt x="127" y="171"/>
                  </a:cubicBezTo>
                  <a:cubicBezTo>
                    <a:pt x="128" y="164"/>
                    <a:pt x="130" y="157"/>
                    <a:pt x="132" y="150"/>
                  </a:cubicBezTo>
                  <a:cubicBezTo>
                    <a:pt x="132" y="149"/>
                    <a:pt x="133" y="148"/>
                    <a:pt x="134" y="148"/>
                  </a:cubicBezTo>
                  <a:cubicBezTo>
                    <a:pt x="139" y="146"/>
                    <a:pt x="143" y="143"/>
                    <a:pt x="146" y="138"/>
                  </a:cubicBezTo>
                  <a:cubicBezTo>
                    <a:pt x="149" y="133"/>
                    <a:pt x="150" y="129"/>
                    <a:pt x="148" y="124"/>
                  </a:cubicBezTo>
                  <a:cubicBezTo>
                    <a:pt x="146" y="120"/>
                    <a:pt x="145" y="116"/>
                    <a:pt x="148" y="112"/>
                  </a:cubicBezTo>
                  <a:cubicBezTo>
                    <a:pt x="151" y="108"/>
                    <a:pt x="153" y="104"/>
                    <a:pt x="156" y="100"/>
                  </a:cubicBezTo>
                  <a:cubicBezTo>
                    <a:pt x="158" y="96"/>
                    <a:pt x="160" y="91"/>
                    <a:pt x="162" y="87"/>
                  </a:cubicBezTo>
                  <a:cubicBezTo>
                    <a:pt x="164" y="82"/>
                    <a:pt x="163" y="75"/>
                    <a:pt x="159" y="74"/>
                  </a:cubicBezTo>
                  <a:cubicBezTo>
                    <a:pt x="155" y="72"/>
                    <a:pt x="151" y="71"/>
                    <a:pt x="147" y="70"/>
                  </a:cubicBezTo>
                  <a:cubicBezTo>
                    <a:pt x="139" y="69"/>
                    <a:pt x="132" y="74"/>
                    <a:pt x="126" y="77"/>
                  </a:cubicBezTo>
                  <a:cubicBezTo>
                    <a:pt x="120" y="80"/>
                    <a:pt x="115" y="84"/>
                    <a:pt x="109" y="88"/>
                  </a:cubicBezTo>
                  <a:cubicBezTo>
                    <a:pt x="106" y="90"/>
                    <a:pt x="102" y="92"/>
                    <a:pt x="99" y="94"/>
                  </a:cubicBezTo>
                  <a:cubicBezTo>
                    <a:pt x="96" y="97"/>
                    <a:pt x="93" y="100"/>
                    <a:pt x="91" y="103"/>
                  </a:cubicBezTo>
                  <a:cubicBezTo>
                    <a:pt x="90" y="104"/>
                    <a:pt x="89" y="104"/>
                    <a:pt x="88" y="104"/>
                  </a:cubicBezTo>
                  <a:cubicBezTo>
                    <a:pt x="88" y="103"/>
                    <a:pt x="88" y="102"/>
                    <a:pt x="88" y="102"/>
                  </a:cubicBezTo>
                  <a:cubicBezTo>
                    <a:pt x="89" y="98"/>
                    <a:pt x="90" y="95"/>
                    <a:pt x="92" y="92"/>
                  </a:cubicBezTo>
                  <a:cubicBezTo>
                    <a:pt x="95" y="87"/>
                    <a:pt x="99" y="81"/>
                    <a:pt x="103" y="77"/>
                  </a:cubicBezTo>
                  <a:cubicBezTo>
                    <a:pt x="109" y="70"/>
                    <a:pt x="116" y="64"/>
                    <a:pt x="123" y="59"/>
                  </a:cubicBezTo>
                  <a:cubicBezTo>
                    <a:pt x="128" y="55"/>
                    <a:pt x="135" y="53"/>
                    <a:pt x="141" y="50"/>
                  </a:cubicBezTo>
                  <a:cubicBezTo>
                    <a:pt x="145" y="49"/>
                    <a:pt x="150" y="47"/>
                    <a:pt x="154" y="46"/>
                  </a:cubicBezTo>
                  <a:cubicBezTo>
                    <a:pt x="164" y="44"/>
                    <a:pt x="173" y="43"/>
                    <a:pt x="183" y="41"/>
                  </a:cubicBezTo>
                  <a:cubicBezTo>
                    <a:pt x="190" y="40"/>
                    <a:pt x="197" y="38"/>
                    <a:pt x="203" y="38"/>
                  </a:cubicBezTo>
                  <a:cubicBezTo>
                    <a:pt x="209" y="38"/>
                    <a:pt x="214" y="38"/>
                    <a:pt x="219" y="35"/>
                  </a:cubicBezTo>
                  <a:cubicBezTo>
                    <a:pt x="221" y="34"/>
                    <a:pt x="223" y="32"/>
                    <a:pt x="224" y="30"/>
                  </a:cubicBezTo>
                  <a:cubicBezTo>
                    <a:pt x="225" y="24"/>
                    <a:pt x="226" y="19"/>
                    <a:pt x="224" y="13"/>
                  </a:cubicBezTo>
                  <a:cubicBezTo>
                    <a:pt x="221" y="6"/>
                    <a:pt x="213" y="0"/>
                    <a:pt x="206" y="1"/>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4" name="iśľíḋè"/>
            <p:cNvSpPr/>
            <p:nvPr/>
          </p:nvSpPr>
          <p:spPr bwMode="auto">
            <a:xfrm>
              <a:off x="7558088" y="2962276"/>
              <a:ext cx="639763" cy="604838"/>
            </a:xfrm>
            <a:custGeom>
              <a:avLst/>
              <a:gdLst>
                <a:gd name="T0" fmla="*/ 167 w 177"/>
                <a:gd name="T1" fmla="*/ 95 h 167"/>
                <a:gd name="T2" fmla="*/ 154 w 177"/>
                <a:gd name="T3" fmla="*/ 93 h 167"/>
                <a:gd name="T4" fmla="*/ 147 w 177"/>
                <a:gd name="T5" fmla="*/ 98 h 167"/>
                <a:gd name="T6" fmla="*/ 127 w 177"/>
                <a:gd name="T7" fmla="*/ 99 h 167"/>
                <a:gd name="T8" fmla="*/ 123 w 177"/>
                <a:gd name="T9" fmla="*/ 99 h 167"/>
                <a:gd name="T10" fmla="*/ 125 w 177"/>
                <a:gd name="T11" fmla="*/ 95 h 167"/>
                <a:gd name="T12" fmla="*/ 140 w 177"/>
                <a:gd name="T13" fmla="*/ 68 h 167"/>
                <a:gd name="T14" fmla="*/ 149 w 177"/>
                <a:gd name="T15" fmla="*/ 42 h 167"/>
                <a:gd name="T16" fmla="*/ 149 w 177"/>
                <a:gd name="T17" fmla="*/ 29 h 167"/>
                <a:gd name="T18" fmla="*/ 147 w 177"/>
                <a:gd name="T19" fmla="*/ 24 h 167"/>
                <a:gd name="T20" fmla="*/ 137 w 177"/>
                <a:gd name="T21" fmla="*/ 7 h 167"/>
                <a:gd name="T22" fmla="*/ 115 w 177"/>
                <a:gd name="T23" fmla="*/ 0 h 167"/>
                <a:gd name="T24" fmla="*/ 80 w 177"/>
                <a:gd name="T25" fmla="*/ 14 h 167"/>
                <a:gd name="T26" fmla="*/ 57 w 177"/>
                <a:gd name="T27" fmla="*/ 32 h 167"/>
                <a:gd name="T28" fmla="*/ 50 w 177"/>
                <a:gd name="T29" fmla="*/ 46 h 167"/>
                <a:gd name="T30" fmla="*/ 67 w 177"/>
                <a:gd name="T31" fmla="*/ 65 h 167"/>
                <a:gd name="T32" fmla="*/ 89 w 177"/>
                <a:gd name="T33" fmla="*/ 62 h 167"/>
                <a:gd name="T34" fmla="*/ 107 w 177"/>
                <a:gd name="T35" fmla="*/ 53 h 167"/>
                <a:gd name="T36" fmla="*/ 116 w 177"/>
                <a:gd name="T37" fmla="*/ 50 h 167"/>
                <a:gd name="T38" fmla="*/ 106 w 177"/>
                <a:gd name="T39" fmla="*/ 73 h 167"/>
                <a:gd name="T40" fmla="*/ 89 w 177"/>
                <a:gd name="T41" fmla="*/ 97 h 167"/>
                <a:gd name="T42" fmla="*/ 68 w 177"/>
                <a:gd name="T43" fmla="*/ 108 h 167"/>
                <a:gd name="T44" fmla="*/ 51 w 177"/>
                <a:gd name="T45" fmla="*/ 113 h 167"/>
                <a:gd name="T46" fmla="*/ 20 w 177"/>
                <a:gd name="T47" fmla="*/ 124 h 167"/>
                <a:gd name="T48" fmla="*/ 10 w 177"/>
                <a:gd name="T49" fmla="*/ 132 h 167"/>
                <a:gd name="T50" fmla="*/ 6 w 177"/>
                <a:gd name="T51" fmla="*/ 140 h 167"/>
                <a:gd name="T52" fmla="*/ 19 w 177"/>
                <a:gd name="T53" fmla="*/ 165 h 167"/>
                <a:gd name="T54" fmla="*/ 33 w 177"/>
                <a:gd name="T55" fmla="*/ 165 h 167"/>
                <a:gd name="T56" fmla="*/ 63 w 177"/>
                <a:gd name="T57" fmla="*/ 156 h 167"/>
                <a:gd name="T58" fmla="*/ 139 w 177"/>
                <a:gd name="T59" fmla="*/ 138 h 167"/>
                <a:gd name="T60" fmla="*/ 150 w 177"/>
                <a:gd name="T61" fmla="*/ 138 h 167"/>
                <a:gd name="T62" fmla="*/ 160 w 177"/>
                <a:gd name="T63" fmla="*/ 141 h 167"/>
                <a:gd name="T64" fmla="*/ 172 w 177"/>
                <a:gd name="T65" fmla="*/ 132 h 167"/>
                <a:gd name="T66" fmla="*/ 176 w 177"/>
                <a:gd name="T67" fmla="*/ 115 h 167"/>
                <a:gd name="T68" fmla="*/ 167 w 177"/>
                <a:gd name="T69" fmla="*/ 9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7" h="167">
                  <a:moveTo>
                    <a:pt x="167" y="95"/>
                  </a:moveTo>
                  <a:cubicBezTo>
                    <a:pt x="163" y="90"/>
                    <a:pt x="159" y="90"/>
                    <a:pt x="154" y="93"/>
                  </a:cubicBezTo>
                  <a:cubicBezTo>
                    <a:pt x="152" y="94"/>
                    <a:pt x="150" y="97"/>
                    <a:pt x="147" y="98"/>
                  </a:cubicBezTo>
                  <a:cubicBezTo>
                    <a:pt x="141" y="99"/>
                    <a:pt x="134" y="98"/>
                    <a:pt x="127" y="99"/>
                  </a:cubicBezTo>
                  <a:cubicBezTo>
                    <a:pt x="126" y="99"/>
                    <a:pt x="124" y="100"/>
                    <a:pt x="123" y="99"/>
                  </a:cubicBezTo>
                  <a:cubicBezTo>
                    <a:pt x="122" y="98"/>
                    <a:pt x="124" y="96"/>
                    <a:pt x="125" y="95"/>
                  </a:cubicBezTo>
                  <a:cubicBezTo>
                    <a:pt x="129" y="88"/>
                    <a:pt x="136" y="76"/>
                    <a:pt x="140" y="68"/>
                  </a:cubicBezTo>
                  <a:cubicBezTo>
                    <a:pt x="144" y="58"/>
                    <a:pt x="148" y="45"/>
                    <a:pt x="149" y="42"/>
                  </a:cubicBezTo>
                  <a:cubicBezTo>
                    <a:pt x="150" y="38"/>
                    <a:pt x="151" y="33"/>
                    <a:pt x="149" y="29"/>
                  </a:cubicBezTo>
                  <a:cubicBezTo>
                    <a:pt x="148" y="27"/>
                    <a:pt x="148" y="25"/>
                    <a:pt x="147" y="24"/>
                  </a:cubicBezTo>
                  <a:cubicBezTo>
                    <a:pt x="145" y="17"/>
                    <a:pt x="143" y="11"/>
                    <a:pt x="137" y="7"/>
                  </a:cubicBezTo>
                  <a:cubicBezTo>
                    <a:pt x="130" y="3"/>
                    <a:pt x="123" y="0"/>
                    <a:pt x="115" y="0"/>
                  </a:cubicBezTo>
                  <a:cubicBezTo>
                    <a:pt x="101" y="1"/>
                    <a:pt x="90" y="7"/>
                    <a:pt x="80" y="14"/>
                  </a:cubicBezTo>
                  <a:cubicBezTo>
                    <a:pt x="72" y="20"/>
                    <a:pt x="64" y="26"/>
                    <a:pt x="57" y="32"/>
                  </a:cubicBezTo>
                  <a:cubicBezTo>
                    <a:pt x="52" y="36"/>
                    <a:pt x="49" y="42"/>
                    <a:pt x="50" y="46"/>
                  </a:cubicBezTo>
                  <a:cubicBezTo>
                    <a:pt x="54" y="54"/>
                    <a:pt x="59" y="61"/>
                    <a:pt x="67" y="65"/>
                  </a:cubicBezTo>
                  <a:cubicBezTo>
                    <a:pt x="74" y="69"/>
                    <a:pt x="83" y="65"/>
                    <a:pt x="89" y="62"/>
                  </a:cubicBezTo>
                  <a:cubicBezTo>
                    <a:pt x="98" y="59"/>
                    <a:pt x="101" y="56"/>
                    <a:pt x="107" y="53"/>
                  </a:cubicBezTo>
                  <a:cubicBezTo>
                    <a:pt x="109" y="52"/>
                    <a:pt x="114" y="49"/>
                    <a:pt x="116" y="50"/>
                  </a:cubicBezTo>
                  <a:cubicBezTo>
                    <a:pt x="117" y="52"/>
                    <a:pt x="109" y="67"/>
                    <a:pt x="106" y="73"/>
                  </a:cubicBezTo>
                  <a:cubicBezTo>
                    <a:pt x="101" y="82"/>
                    <a:pt x="95" y="90"/>
                    <a:pt x="89" y="97"/>
                  </a:cubicBezTo>
                  <a:cubicBezTo>
                    <a:pt x="83" y="104"/>
                    <a:pt x="76" y="106"/>
                    <a:pt x="68" y="108"/>
                  </a:cubicBezTo>
                  <a:cubicBezTo>
                    <a:pt x="62" y="110"/>
                    <a:pt x="56" y="111"/>
                    <a:pt x="51" y="113"/>
                  </a:cubicBezTo>
                  <a:cubicBezTo>
                    <a:pt x="40" y="116"/>
                    <a:pt x="30" y="120"/>
                    <a:pt x="20" y="124"/>
                  </a:cubicBezTo>
                  <a:cubicBezTo>
                    <a:pt x="16" y="126"/>
                    <a:pt x="12" y="128"/>
                    <a:pt x="10" y="132"/>
                  </a:cubicBezTo>
                  <a:cubicBezTo>
                    <a:pt x="9" y="135"/>
                    <a:pt x="8" y="138"/>
                    <a:pt x="6" y="140"/>
                  </a:cubicBezTo>
                  <a:cubicBezTo>
                    <a:pt x="0" y="152"/>
                    <a:pt x="9" y="165"/>
                    <a:pt x="19" y="165"/>
                  </a:cubicBezTo>
                  <a:cubicBezTo>
                    <a:pt x="23" y="166"/>
                    <a:pt x="28" y="167"/>
                    <a:pt x="33" y="165"/>
                  </a:cubicBezTo>
                  <a:cubicBezTo>
                    <a:pt x="43" y="162"/>
                    <a:pt x="59" y="157"/>
                    <a:pt x="63" y="156"/>
                  </a:cubicBezTo>
                  <a:cubicBezTo>
                    <a:pt x="70" y="153"/>
                    <a:pt x="120" y="139"/>
                    <a:pt x="139" y="138"/>
                  </a:cubicBezTo>
                  <a:cubicBezTo>
                    <a:pt x="142" y="138"/>
                    <a:pt x="146" y="137"/>
                    <a:pt x="150" y="138"/>
                  </a:cubicBezTo>
                  <a:cubicBezTo>
                    <a:pt x="153" y="139"/>
                    <a:pt x="157" y="141"/>
                    <a:pt x="160" y="141"/>
                  </a:cubicBezTo>
                  <a:cubicBezTo>
                    <a:pt x="165" y="141"/>
                    <a:pt x="168" y="139"/>
                    <a:pt x="172" y="132"/>
                  </a:cubicBezTo>
                  <a:cubicBezTo>
                    <a:pt x="175" y="126"/>
                    <a:pt x="177" y="121"/>
                    <a:pt x="176" y="115"/>
                  </a:cubicBezTo>
                  <a:cubicBezTo>
                    <a:pt x="176" y="107"/>
                    <a:pt x="172" y="100"/>
                    <a:pt x="167" y="95"/>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dirty="0">
                <a:cs typeface="+mn-ea"/>
                <a:sym typeface="+mn-lt"/>
              </a:endParaRPr>
            </a:p>
          </p:txBody>
        </p:sp>
        <p:sp>
          <p:nvSpPr>
            <p:cNvPr id="15" name="iṩḻiḋé"/>
            <p:cNvSpPr/>
            <p:nvPr/>
          </p:nvSpPr>
          <p:spPr bwMode="auto">
            <a:xfrm>
              <a:off x="9434513" y="3092451"/>
              <a:ext cx="714375" cy="669925"/>
            </a:xfrm>
            <a:custGeom>
              <a:avLst/>
              <a:gdLst>
                <a:gd name="T0" fmla="*/ 177 w 198"/>
                <a:gd name="T1" fmla="*/ 51 h 185"/>
                <a:gd name="T2" fmla="*/ 157 w 198"/>
                <a:gd name="T3" fmla="*/ 51 h 185"/>
                <a:gd name="T4" fmla="*/ 121 w 198"/>
                <a:gd name="T5" fmla="*/ 57 h 185"/>
                <a:gd name="T6" fmla="*/ 108 w 198"/>
                <a:gd name="T7" fmla="*/ 60 h 185"/>
                <a:gd name="T8" fmla="*/ 105 w 198"/>
                <a:gd name="T9" fmla="*/ 59 h 185"/>
                <a:gd name="T10" fmla="*/ 106 w 198"/>
                <a:gd name="T11" fmla="*/ 55 h 185"/>
                <a:gd name="T12" fmla="*/ 112 w 198"/>
                <a:gd name="T13" fmla="*/ 46 h 185"/>
                <a:gd name="T14" fmla="*/ 119 w 198"/>
                <a:gd name="T15" fmla="*/ 36 h 185"/>
                <a:gd name="T16" fmla="*/ 129 w 198"/>
                <a:gd name="T17" fmla="*/ 23 h 185"/>
                <a:gd name="T18" fmla="*/ 128 w 198"/>
                <a:gd name="T19" fmla="*/ 13 h 185"/>
                <a:gd name="T20" fmla="*/ 126 w 198"/>
                <a:gd name="T21" fmla="*/ 11 h 185"/>
                <a:gd name="T22" fmla="*/ 104 w 198"/>
                <a:gd name="T23" fmla="*/ 2 h 185"/>
                <a:gd name="T24" fmla="*/ 84 w 198"/>
                <a:gd name="T25" fmla="*/ 9 h 185"/>
                <a:gd name="T26" fmla="*/ 80 w 198"/>
                <a:gd name="T27" fmla="*/ 15 h 185"/>
                <a:gd name="T28" fmla="*/ 83 w 198"/>
                <a:gd name="T29" fmla="*/ 22 h 185"/>
                <a:gd name="T30" fmla="*/ 95 w 198"/>
                <a:gd name="T31" fmla="*/ 27 h 185"/>
                <a:gd name="T32" fmla="*/ 98 w 198"/>
                <a:gd name="T33" fmla="*/ 31 h 185"/>
                <a:gd name="T34" fmla="*/ 92 w 198"/>
                <a:gd name="T35" fmla="*/ 43 h 185"/>
                <a:gd name="T36" fmla="*/ 86 w 198"/>
                <a:gd name="T37" fmla="*/ 52 h 185"/>
                <a:gd name="T38" fmla="*/ 84 w 198"/>
                <a:gd name="T39" fmla="*/ 64 h 185"/>
                <a:gd name="T40" fmla="*/ 81 w 198"/>
                <a:gd name="T41" fmla="*/ 68 h 185"/>
                <a:gd name="T42" fmla="*/ 49 w 198"/>
                <a:gd name="T43" fmla="*/ 79 h 185"/>
                <a:gd name="T44" fmla="*/ 23 w 198"/>
                <a:gd name="T45" fmla="*/ 91 h 185"/>
                <a:gd name="T46" fmla="*/ 5 w 198"/>
                <a:gd name="T47" fmla="*/ 98 h 185"/>
                <a:gd name="T48" fmla="*/ 2 w 198"/>
                <a:gd name="T49" fmla="*/ 104 h 185"/>
                <a:gd name="T50" fmla="*/ 4 w 198"/>
                <a:gd name="T51" fmla="*/ 108 h 185"/>
                <a:gd name="T52" fmla="*/ 26 w 198"/>
                <a:gd name="T53" fmla="*/ 121 h 185"/>
                <a:gd name="T54" fmla="*/ 32 w 198"/>
                <a:gd name="T55" fmla="*/ 120 h 185"/>
                <a:gd name="T56" fmla="*/ 81 w 198"/>
                <a:gd name="T57" fmla="*/ 100 h 185"/>
                <a:gd name="T58" fmla="*/ 97 w 198"/>
                <a:gd name="T59" fmla="*/ 96 h 185"/>
                <a:gd name="T60" fmla="*/ 95 w 198"/>
                <a:gd name="T61" fmla="*/ 133 h 185"/>
                <a:gd name="T62" fmla="*/ 81 w 198"/>
                <a:gd name="T63" fmla="*/ 155 h 185"/>
                <a:gd name="T64" fmla="*/ 68 w 198"/>
                <a:gd name="T65" fmla="*/ 157 h 185"/>
                <a:gd name="T66" fmla="*/ 50 w 198"/>
                <a:gd name="T67" fmla="*/ 145 h 185"/>
                <a:gd name="T68" fmla="*/ 44 w 198"/>
                <a:gd name="T69" fmla="*/ 140 h 185"/>
                <a:gd name="T70" fmla="*/ 43 w 198"/>
                <a:gd name="T71" fmla="*/ 143 h 185"/>
                <a:gd name="T72" fmla="*/ 52 w 198"/>
                <a:gd name="T73" fmla="*/ 159 h 185"/>
                <a:gd name="T74" fmla="*/ 53 w 198"/>
                <a:gd name="T75" fmla="*/ 168 h 185"/>
                <a:gd name="T76" fmla="*/ 64 w 198"/>
                <a:gd name="T77" fmla="*/ 181 h 185"/>
                <a:gd name="T78" fmla="*/ 84 w 198"/>
                <a:gd name="T79" fmla="*/ 182 h 185"/>
                <a:gd name="T80" fmla="*/ 118 w 198"/>
                <a:gd name="T81" fmla="*/ 136 h 185"/>
                <a:gd name="T82" fmla="*/ 123 w 198"/>
                <a:gd name="T83" fmla="*/ 93 h 185"/>
                <a:gd name="T84" fmla="*/ 127 w 198"/>
                <a:gd name="T85" fmla="*/ 91 h 185"/>
                <a:gd name="T86" fmla="*/ 142 w 198"/>
                <a:gd name="T87" fmla="*/ 88 h 185"/>
                <a:gd name="T88" fmla="*/ 169 w 198"/>
                <a:gd name="T89" fmla="*/ 89 h 185"/>
                <a:gd name="T90" fmla="*/ 182 w 198"/>
                <a:gd name="T91" fmla="*/ 92 h 185"/>
                <a:gd name="T92" fmla="*/ 192 w 198"/>
                <a:gd name="T93" fmla="*/ 82 h 185"/>
                <a:gd name="T94" fmla="*/ 191 w 198"/>
                <a:gd name="T95" fmla="*/ 62 h 185"/>
                <a:gd name="T96" fmla="*/ 177 w 198"/>
                <a:gd name="T97" fmla="*/ 5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8" h="185">
                  <a:moveTo>
                    <a:pt x="177" y="51"/>
                  </a:moveTo>
                  <a:cubicBezTo>
                    <a:pt x="173" y="50"/>
                    <a:pt x="168" y="49"/>
                    <a:pt x="157" y="51"/>
                  </a:cubicBezTo>
                  <a:cubicBezTo>
                    <a:pt x="147" y="52"/>
                    <a:pt x="134" y="54"/>
                    <a:pt x="121" y="57"/>
                  </a:cubicBezTo>
                  <a:cubicBezTo>
                    <a:pt x="117" y="58"/>
                    <a:pt x="112" y="59"/>
                    <a:pt x="108" y="60"/>
                  </a:cubicBezTo>
                  <a:cubicBezTo>
                    <a:pt x="107" y="60"/>
                    <a:pt x="105" y="60"/>
                    <a:pt x="105" y="59"/>
                  </a:cubicBezTo>
                  <a:cubicBezTo>
                    <a:pt x="105" y="58"/>
                    <a:pt x="106" y="56"/>
                    <a:pt x="106" y="55"/>
                  </a:cubicBezTo>
                  <a:cubicBezTo>
                    <a:pt x="108" y="52"/>
                    <a:pt x="110" y="49"/>
                    <a:pt x="112" y="46"/>
                  </a:cubicBezTo>
                  <a:cubicBezTo>
                    <a:pt x="115" y="43"/>
                    <a:pt x="117" y="39"/>
                    <a:pt x="119" y="36"/>
                  </a:cubicBezTo>
                  <a:cubicBezTo>
                    <a:pt x="122" y="32"/>
                    <a:pt x="126" y="28"/>
                    <a:pt x="129" y="23"/>
                  </a:cubicBezTo>
                  <a:cubicBezTo>
                    <a:pt x="132" y="19"/>
                    <a:pt x="132" y="17"/>
                    <a:pt x="128" y="13"/>
                  </a:cubicBezTo>
                  <a:cubicBezTo>
                    <a:pt x="127" y="13"/>
                    <a:pt x="127" y="12"/>
                    <a:pt x="126" y="11"/>
                  </a:cubicBezTo>
                  <a:cubicBezTo>
                    <a:pt x="122" y="4"/>
                    <a:pt x="112" y="0"/>
                    <a:pt x="104" y="2"/>
                  </a:cubicBezTo>
                  <a:cubicBezTo>
                    <a:pt x="97" y="4"/>
                    <a:pt x="91" y="6"/>
                    <a:pt x="84" y="9"/>
                  </a:cubicBezTo>
                  <a:cubicBezTo>
                    <a:pt x="82" y="10"/>
                    <a:pt x="79" y="11"/>
                    <a:pt x="80" y="15"/>
                  </a:cubicBezTo>
                  <a:cubicBezTo>
                    <a:pt x="80" y="17"/>
                    <a:pt x="82" y="20"/>
                    <a:pt x="83" y="22"/>
                  </a:cubicBezTo>
                  <a:cubicBezTo>
                    <a:pt x="86" y="25"/>
                    <a:pt x="90" y="27"/>
                    <a:pt x="95" y="27"/>
                  </a:cubicBezTo>
                  <a:cubicBezTo>
                    <a:pt x="97" y="27"/>
                    <a:pt x="99" y="28"/>
                    <a:pt x="98" y="31"/>
                  </a:cubicBezTo>
                  <a:cubicBezTo>
                    <a:pt x="96" y="35"/>
                    <a:pt x="95" y="39"/>
                    <a:pt x="92" y="43"/>
                  </a:cubicBezTo>
                  <a:cubicBezTo>
                    <a:pt x="91" y="46"/>
                    <a:pt x="88" y="48"/>
                    <a:pt x="86" y="52"/>
                  </a:cubicBezTo>
                  <a:cubicBezTo>
                    <a:pt x="84" y="56"/>
                    <a:pt x="84" y="59"/>
                    <a:pt x="84" y="64"/>
                  </a:cubicBezTo>
                  <a:cubicBezTo>
                    <a:pt x="84" y="66"/>
                    <a:pt x="84" y="67"/>
                    <a:pt x="81" y="68"/>
                  </a:cubicBezTo>
                  <a:cubicBezTo>
                    <a:pt x="70" y="71"/>
                    <a:pt x="59" y="75"/>
                    <a:pt x="49" y="79"/>
                  </a:cubicBezTo>
                  <a:cubicBezTo>
                    <a:pt x="40" y="83"/>
                    <a:pt x="31" y="87"/>
                    <a:pt x="23" y="91"/>
                  </a:cubicBezTo>
                  <a:cubicBezTo>
                    <a:pt x="17" y="93"/>
                    <a:pt x="12" y="98"/>
                    <a:pt x="5" y="98"/>
                  </a:cubicBezTo>
                  <a:cubicBezTo>
                    <a:pt x="1" y="98"/>
                    <a:pt x="0" y="101"/>
                    <a:pt x="2" y="104"/>
                  </a:cubicBezTo>
                  <a:cubicBezTo>
                    <a:pt x="3" y="106"/>
                    <a:pt x="4" y="107"/>
                    <a:pt x="4" y="108"/>
                  </a:cubicBezTo>
                  <a:cubicBezTo>
                    <a:pt x="7" y="116"/>
                    <a:pt x="17" y="123"/>
                    <a:pt x="26" y="121"/>
                  </a:cubicBezTo>
                  <a:cubicBezTo>
                    <a:pt x="28" y="121"/>
                    <a:pt x="30" y="121"/>
                    <a:pt x="32" y="120"/>
                  </a:cubicBezTo>
                  <a:cubicBezTo>
                    <a:pt x="49" y="115"/>
                    <a:pt x="65" y="106"/>
                    <a:pt x="81" y="100"/>
                  </a:cubicBezTo>
                  <a:cubicBezTo>
                    <a:pt x="87" y="98"/>
                    <a:pt x="92" y="98"/>
                    <a:pt x="97" y="96"/>
                  </a:cubicBezTo>
                  <a:cubicBezTo>
                    <a:pt x="107" y="93"/>
                    <a:pt x="100" y="121"/>
                    <a:pt x="95" y="133"/>
                  </a:cubicBezTo>
                  <a:cubicBezTo>
                    <a:pt x="91" y="143"/>
                    <a:pt x="84" y="154"/>
                    <a:pt x="81" y="155"/>
                  </a:cubicBezTo>
                  <a:cubicBezTo>
                    <a:pt x="79" y="157"/>
                    <a:pt x="76" y="159"/>
                    <a:pt x="68" y="157"/>
                  </a:cubicBezTo>
                  <a:cubicBezTo>
                    <a:pt x="60" y="156"/>
                    <a:pt x="52" y="147"/>
                    <a:pt x="50" y="145"/>
                  </a:cubicBezTo>
                  <a:cubicBezTo>
                    <a:pt x="49" y="144"/>
                    <a:pt x="46" y="139"/>
                    <a:pt x="44" y="140"/>
                  </a:cubicBezTo>
                  <a:cubicBezTo>
                    <a:pt x="43" y="141"/>
                    <a:pt x="43" y="142"/>
                    <a:pt x="43" y="143"/>
                  </a:cubicBezTo>
                  <a:cubicBezTo>
                    <a:pt x="43" y="145"/>
                    <a:pt x="47" y="154"/>
                    <a:pt x="52" y="159"/>
                  </a:cubicBezTo>
                  <a:cubicBezTo>
                    <a:pt x="56" y="164"/>
                    <a:pt x="51" y="166"/>
                    <a:pt x="53" y="168"/>
                  </a:cubicBezTo>
                  <a:cubicBezTo>
                    <a:pt x="57" y="174"/>
                    <a:pt x="62" y="179"/>
                    <a:pt x="64" y="181"/>
                  </a:cubicBezTo>
                  <a:cubicBezTo>
                    <a:pt x="70" y="184"/>
                    <a:pt x="77" y="185"/>
                    <a:pt x="84" y="182"/>
                  </a:cubicBezTo>
                  <a:cubicBezTo>
                    <a:pt x="94" y="177"/>
                    <a:pt x="109" y="162"/>
                    <a:pt x="118" y="136"/>
                  </a:cubicBezTo>
                  <a:cubicBezTo>
                    <a:pt x="122" y="122"/>
                    <a:pt x="123" y="102"/>
                    <a:pt x="123" y="93"/>
                  </a:cubicBezTo>
                  <a:cubicBezTo>
                    <a:pt x="124" y="91"/>
                    <a:pt x="125" y="91"/>
                    <a:pt x="127" y="91"/>
                  </a:cubicBezTo>
                  <a:cubicBezTo>
                    <a:pt x="133" y="89"/>
                    <a:pt x="137" y="89"/>
                    <a:pt x="142" y="88"/>
                  </a:cubicBezTo>
                  <a:cubicBezTo>
                    <a:pt x="151" y="88"/>
                    <a:pt x="159" y="86"/>
                    <a:pt x="169" y="89"/>
                  </a:cubicBezTo>
                  <a:cubicBezTo>
                    <a:pt x="170" y="89"/>
                    <a:pt x="178" y="92"/>
                    <a:pt x="182" y="92"/>
                  </a:cubicBezTo>
                  <a:cubicBezTo>
                    <a:pt x="186" y="92"/>
                    <a:pt x="188" y="89"/>
                    <a:pt x="192" y="82"/>
                  </a:cubicBezTo>
                  <a:cubicBezTo>
                    <a:pt x="198" y="72"/>
                    <a:pt x="194" y="66"/>
                    <a:pt x="191" y="62"/>
                  </a:cubicBezTo>
                  <a:cubicBezTo>
                    <a:pt x="188" y="57"/>
                    <a:pt x="184" y="54"/>
                    <a:pt x="177" y="51"/>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6" name="îṥļïḓè"/>
            <p:cNvSpPr/>
            <p:nvPr/>
          </p:nvSpPr>
          <p:spPr bwMode="auto">
            <a:xfrm>
              <a:off x="6516688" y="2886076"/>
              <a:ext cx="320675" cy="814388"/>
            </a:xfrm>
            <a:custGeom>
              <a:avLst/>
              <a:gdLst>
                <a:gd name="T0" fmla="*/ 88 w 89"/>
                <a:gd name="T1" fmla="*/ 110 h 225"/>
                <a:gd name="T2" fmla="*/ 85 w 89"/>
                <a:gd name="T3" fmla="*/ 112 h 225"/>
                <a:gd name="T4" fmla="*/ 71 w 89"/>
                <a:gd name="T5" fmla="*/ 142 h 225"/>
                <a:gd name="T6" fmla="*/ 60 w 89"/>
                <a:gd name="T7" fmla="*/ 165 h 225"/>
                <a:gd name="T8" fmla="*/ 45 w 89"/>
                <a:gd name="T9" fmla="*/ 186 h 225"/>
                <a:gd name="T10" fmla="*/ 42 w 89"/>
                <a:gd name="T11" fmla="*/ 187 h 225"/>
                <a:gd name="T12" fmla="*/ 42 w 89"/>
                <a:gd name="T13" fmla="*/ 184 h 225"/>
                <a:gd name="T14" fmla="*/ 45 w 89"/>
                <a:gd name="T15" fmla="*/ 178 h 225"/>
                <a:gd name="T16" fmla="*/ 51 w 89"/>
                <a:gd name="T17" fmla="*/ 161 h 225"/>
                <a:gd name="T18" fmla="*/ 62 w 89"/>
                <a:gd name="T19" fmla="*/ 133 h 225"/>
                <a:gd name="T20" fmla="*/ 69 w 89"/>
                <a:gd name="T21" fmla="*/ 107 h 225"/>
                <a:gd name="T22" fmla="*/ 66 w 89"/>
                <a:gd name="T23" fmla="*/ 94 h 225"/>
                <a:gd name="T24" fmla="*/ 65 w 89"/>
                <a:gd name="T25" fmla="*/ 90 h 225"/>
                <a:gd name="T26" fmla="*/ 67 w 89"/>
                <a:gd name="T27" fmla="*/ 68 h 225"/>
                <a:gd name="T28" fmla="*/ 73 w 89"/>
                <a:gd name="T29" fmla="*/ 45 h 225"/>
                <a:gd name="T30" fmla="*/ 80 w 89"/>
                <a:gd name="T31" fmla="*/ 34 h 225"/>
                <a:gd name="T32" fmla="*/ 86 w 89"/>
                <a:gd name="T33" fmla="*/ 13 h 225"/>
                <a:gd name="T34" fmla="*/ 79 w 89"/>
                <a:gd name="T35" fmla="*/ 3 h 225"/>
                <a:gd name="T36" fmla="*/ 66 w 89"/>
                <a:gd name="T37" fmla="*/ 2 h 225"/>
                <a:gd name="T38" fmla="*/ 46 w 89"/>
                <a:gd name="T39" fmla="*/ 9 h 225"/>
                <a:gd name="T40" fmla="*/ 29 w 89"/>
                <a:gd name="T41" fmla="*/ 16 h 225"/>
                <a:gd name="T42" fmla="*/ 16 w 89"/>
                <a:gd name="T43" fmla="*/ 23 h 225"/>
                <a:gd name="T44" fmla="*/ 10 w 89"/>
                <a:gd name="T45" fmla="*/ 36 h 225"/>
                <a:gd name="T46" fmla="*/ 16 w 89"/>
                <a:gd name="T47" fmla="*/ 48 h 225"/>
                <a:gd name="T48" fmla="*/ 19 w 89"/>
                <a:gd name="T49" fmla="*/ 52 h 225"/>
                <a:gd name="T50" fmla="*/ 38 w 89"/>
                <a:gd name="T51" fmla="*/ 58 h 225"/>
                <a:gd name="T52" fmla="*/ 52 w 89"/>
                <a:gd name="T53" fmla="*/ 51 h 225"/>
                <a:gd name="T54" fmla="*/ 56 w 89"/>
                <a:gd name="T55" fmla="*/ 53 h 225"/>
                <a:gd name="T56" fmla="*/ 57 w 89"/>
                <a:gd name="T57" fmla="*/ 62 h 225"/>
                <a:gd name="T58" fmla="*/ 55 w 89"/>
                <a:gd name="T59" fmla="*/ 84 h 225"/>
                <a:gd name="T60" fmla="*/ 46 w 89"/>
                <a:gd name="T61" fmla="*/ 91 h 225"/>
                <a:gd name="T62" fmla="*/ 33 w 89"/>
                <a:gd name="T63" fmla="*/ 94 h 225"/>
                <a:gd name="T64" fmla="*/ 5 w 89"/>
                <a:gd name="T65" fmla="*/ 121 h 225"/>
                <a:gd name="T66" fmla="*/ 3 w 89"/>
                <a:gd name="T67" fmla="*/ 145 h 225"/>
                <a:gd name="T68" fmla="*/ 25 w 89"/>
                <a:gd name="T69" fmla="*/ 162 h 225"/>
                <a:gd name="T70" fmla="*/ 27 w 89"/>
                <a:gd name="T71" fmla="*/ 166 h 225"/>
                <a:gd name="T72" fmla="*/ 18 w 89"/>
                <a:gd name="T73" fmla="*/ 194 h 225"/>
                <a:gd name="T74" fmla="*/ 15 w 89"/>
                <a:gd name="T75" fmla="*/ 213 h 225"/>
                <a:gd name="T76" fmla="*/ 29 w 89"/>
                <a:gd name="T77" fmla="*/ 224 h 225"/>
                <a:gd name="T78" fmla="*/ 37 w 89"/>
                <a:gd name="T79" fmla="*/ 219 h 225"/>
                <a:gd name="T80" fmla="*/ 60 w 89"/>
                <a:gd name="T81" fmla="*/ 187 h 225"/>
                <a:gd name="T82" fmla="*/ 67 w 89"/>
                <a:gd name="T83" fmla="*/ 174 h 225"/>
                <a:gd name="T84" fmla="*/ 75 w 89"/>
                <a:gd name="T85" fmla="*/ 154 h 225"/>
                <a:gd name="T86" fmla="*/ 81 w 89"/>
                <a:gd name="T87" fmla="*/ 137 h 225"/>
                <a:gd name="T88" fmla="*/ 86 w 89"/>
                <a:gd name="T89" fmla="*/ 119 h 225"/>
                <a:gd name="T90" fmla="*/ 89 w 89"/>
                <a:gd name="T91" fmla="*/ 113 h 225"/>
                <a:gd name="T92" fmla="*/ 88 w 89"/>
                <a:gd name="T93" fmla="*/ 110 h 225"/>
                <a:gd name="T94" fmla="*/ 38 w 89"/>
                <a:gd name="T95" fmla="*/ 132 h 225"/>
                <a:gd name="T96" fmla="*/ 36 w 89"/>
                <a:gd name="T97" fmla="*/ 135 h 225"/>
                <a:gd name="T98" fmla="*/ 30 w 89"/>
                <a:gd name="T99" fmla="*/ 138 h 225"/>
                <a:gd name="T100" fmla="*/ 26 w 89"/>
                <a:gd name="T101" fmla="*/ 131 h 225"/>
                <a:gd name="T102" fmla="*/ 40 w 89"/>
                <a:gd name="T103" fmla="*/ 113 h 225"/>
                <a:gd name="T104" fmla="*/ 42 w 89"/>
                <a:gd name="T105" fmla="*/ 114 h 225"/>
                <a:gd name="T106" fmla="*/ 41 w 89"/>
                <a:gd name="T107" fmla="*/ 120 h 225"/>
                <a:gd name="T108" fmla="*/ 38 w 89"/>
                <a:gd name="T109" fmla="*/ 13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225">
                  <a:moveTo>
                    <a:pt x="88" y="110"/>
                  </a:moveTo>
                  <a:cubicBezTo>
                    <a:pt x="87" y="109"/>
                    <a:pt x="86" y="111"/>
                    <a:pt x="85" y="112"/>
                  </a:cubicBezTo>
                  <a:cubicBezTo>
                    <a:pt x="81" y="122"/>
                    <a:pt x="76" y="132"/>
                    <a:pt x="71" y="142"/>
                  </a:cubicBezTo>
                  <a:cubicBezTo>
                    <a:pt x="68" y="149"/>
                    <a:pt x="64" y="157"/>
                    <a:pt x="60" y="165"/>
                  </a:cubicBezTo>
                  <a:cubicBezTo>
                    <a:pt x="56" y="172"/>
                    <a:pt x="52" y="180"/>
                    <a:pt x="45" y="186"/>
                  </a:cubicBezTo>
                  <a:cubicBezTo>
                    <a:pt x="44" y="187"/>
                    <a:pt x="43" y="187"/>
                    <a:pt x="42" y="187"/>
                  </a:cubicBezTo>
                  <a:cubicBezTo>
                    <a:pt x="42" y="186"/>
                    <a:pt x="42" y="185"/>
                    <a:pt x="42" y="184"/>
                  </a:cubicBezTo>
                  <a:cubicBezTo>
                    <a:pt x="43" y="182"/>
                    <a:pt x="44" y="180"/>
                    <a:pt x="45" y="178"/>
                  </a:cubicBezTo>
                  <a:cubicBezTo>
                    <a:pt x="47" y="172"/>
                    <a:pt x="49" y="167"/>
                    <a:pt x="51" y="161"/>
                  </a:cubicBezTo>
                  <a:cubicBezTo>
                    <a:pt x="55" y="152"/>
                    <a:pt x="59" y="142"/>
                    <a:pt x="62" y="133"/>
                  </a:cubicBezTo>
                  <a:cubicBezTo>
                    <a:pt x="65" y="124"/>
                    <a:pt x="67" y="116"/>
                    <a:pt x="69" y="107"/>
                  </a:cubicBezTo>
                  <a:cubicBezTo>
                    <a:pt x="70" y="103"/>
                    <a:pt x="69" y="98"/>
                    <a:pt x="66" y="94"/>
                  </a:cubicBezTo>
                  <a:cubicBezTo>
                    <a:pt x="66" y="93"/>
                    <a:pt x="65" y="91"/>
                    <a:pt x="65" y="90"/>
                  </a:cubicBezTo>
                  <a:cubicBezTo>
                    <a:pt x="66" y="82"/>
                    <a:pt x="66" y="75"/>
                    <a:pt x="67" y="68"/>
                  </a:cubicBezTo>
                  <a:cubicBezTo>
                    <a:pt x="68" y="60"/>
                    <a:pt x="70" y="53"/>
                    <a:pt x="73" y="45"/>
                  </a:cubicBezTo>
                  <a:cubicBezTo>
                    <a:pt x="75" y="41"/>
                    <a:pt x="77" y="38"/>
                    <a:pt x="80" y="34"/>
                  </a:cubicBezTo>
                  <a:cubicBezTo>
                    <a:pt x="85" y="28"/>
                    <a:pt x="86" y="20"/>
                    <a:pt x="86" y="13"/>
                  </a:cubicBezTo>
                  <a:cubicBezTo>
                    <a:pt x="86" y="9"/>
                    <a:pt x="84" y="5"/>
                    <a:pt x="79" y="3"/>
                  </a:cubicBezTo>
                  <a:cubicBezTo>
                    <a:pt x="75" y="1"/>
                    <a:pt x="70" y="0"/>
                    <a:pt x="66" y="2"/>
                  </a:cubicBezTo>
                  <a:cubicBezTo>
                    <a:pt x="59" y="5"/>
                    <a:pt x="52" y="6"/>
                    <a:pt x="46" y="9"/>
                  </a:cubicBezTo>
                  <a:cubicBezTo>
                    <a:pt x="40" y="11"/>
                    <a:pt x="34" y="13"/>
                    <a:pt x="29" y="16"/>
                  </a:cubicBezTo>
                  <a:cubicBezTo>
                    <a:pt x="24" y="18"/>
                    <a:pt x="20" y="20"/>
                    <a:pt x="16" y="23"/>
                  </a:cubicBezTo>
                  <a:cubicBezTo>
                    <a:pt x="12" y="26"/>
                    <a:pt x="10" y="31"/>
                    <a:pt x="10" y="36"/>
                  </a:cubicBezTo>
                  <a:cubicBezTo>
                    <a:pt x="11" y="40"/>
                    <a:pt x="12" y="44"/>
                    <a:pt x="16" y="48"/>
                  </a:cubicBezTo>
                  <a:cubicBezTo>
                    <a:pt x="17" y="49"/>
                    <a:pt x="18" y="50"/>
                    <a:pt x="19" y="52"/>
                  </a:cubicBezTo>
                  <a:cubicBezTo>
                    <a:pt x="23" y="58"/>
                    <a:pt x="31" y="61"/>
                    <a:pt x="38" y="58"/>
                  </a:cubicBezTo>
                  <a:cubicBezTo>
                    <a:pt x="43" y="56"/>
                    <a:pt x="47" y="53"/>
                    <a:pt x="52" y="51"/>
                  </a:cubicBezTo>
                  <a:cubicBezTo>
                    <a:pt x="54" y="49"/>
                    <a:pt x="56" y="50"/>
                    <a:pt x="56" y="53"/>
                  </a:cubicBezTo>
                  <a:cubicBezTo>
                    <a:pt x="56" y="55"/>
                    <a:pt x="56" y="58"/>
                    <a:pt x="57" y="62"/>
                  </a:cubicBezTo>
                  <a:cubicBezTo>
                    <a:pt x="56" y="69"/>
                    <a:pt x="56" y="77"/>
                    <a:pt x="55" y="84"/>
                  </a:cubicBezTo>
                  <a:cubicBezTo>
                    <a:pt x="54" y="90"/>
                    <a:pt x="51" y="91"/>
                    <a:pt x="46" y="91"/>
                  </a:cubicBezTo>
                  <a:cubicBezTo>
                    <a:pt x="42" y="91"/>
                    <a:pt x="37" y="92"/>
                    <a:pt x="33" y="94"/>
                  </a:cubicBezTo>
                  <a:cubicBezTo>
                    <a:pt x="20" y="99"/>
                    <a:pt x="12" y="109"/>
                    <a:pt x="5" y="121"/>
                  </a:cubicBezTo>
                  <a:cubicBezTo>
                    <a:pt x="1" y="129"/>
                    <a:pt x="0" y="136"/>
                    <a:pt x="3" y="145"/>
                  </a:cubicBezTo>
                  <a:cubicBezTo>
                    <a:pt x="8" y="155"/>
                    <a:pt x="14" y="161"/>
                    <a:pt x="25" y="162"/>
                  </a:cubicBezTo>
                  <a:cubicBezTo>
                    <a:pt x="27" y="162"/>
                    <a:pt x="28" y="163"/>
                    <a:pt x="27" y="166"/>
                  </a:cubicBezTo>
                  <a:cubicBezTo>
                    <a:pt x="24" y="175"/>
                    <a:pt x="21" y="185"/>
                    <a:pt x="18" y="194"/>
                  </a:cubicBezTo>
                  <a:cubicBezTo>
                    <a:pt x="16" y="201"/>
                    <a:pt x="14" y="207"/>
                    <a:pt x="15" y="213"/>
                  </a:cubicBezTo>
                  <a:cubicBezTo>
                    <a:pt x="17" y="220"/>
                    <a:pt x="23" y="225"/>
                    <a:pt x="29" y="224"/>
                  </a:cubicBezTo>
                  <a:cubicBezTo>
                    <a:pt x="32" y="223"/>
                    <a:pt x="34" y="221"/>
                    <a:pt x="37" y="219"/>
                  </a:cubicBezTo>
                  <a:cubicBezTo>
                    <a:pt x="47" y="211"/>
                    <a:pt x="54" y="199"/>
                    <a:pt x="60" y="187"/>
                  </a:cubicBezTo>
                  <a:cubicBezTo>
                    <a:pt x="62" y="183"/>
                    <a:pt x="65" y="179"/>
                    <a:pt x="67" y="174"/>
                  </a:cubicBezTo>
                  <a:cubicBezTo>
                    <a:pt x="70" y="168"/>
                    <a:pt x="72" y="161"/>
                    <a:pt x="75" y="154"/>
                  </a:cubicBezTo>
                  <a:cubicBezTo>
                    <a:pt x="77" y="149"/>
                    <a:pt x="81" y="137"/>
                    <a:pt x="81" y="137"/>
                  </a:cubicBezTo>
                  <a:cubicBezTo>
                    <a:pt x="83" y="131"/>
                    <a:pt x="84" y="125"/>
                    <a:pt x="86" y="119"/>
                  </a:cubicBezTo>
                  <a:cubicBezTo>
                    <a:pt x="87" y="117"/>
                    <a:pt x="88" y="115"/>
                    <a:pt x="89" y="113"/>
                  </a:cubicBezTo>
                  <a:cubicBezTo>
                    <a:pt x="89" y="112"/>
                    <a:pt x="89" y="110"/>
                    <a:pt x="88" y="110"/>
                  </a:cubicBezTo>
                  <a:close/>
                  <a:moveTo>
                    <a:pt x="38" y="132"/>
                  </a:moveTo>
                  <a:cubicBezTo>
                    <a:pt x="37" y="133"/>
                    <a:pt x="37" y="135"/>
                    <a:pt x="36" y="135"/>
                  </a:cubicBezTo>
                  <a:cubicBezTo>
                    <a:pt x="34" y="137"/>
                    <a:pt x="33" y="140"/>
                    <a:pt x="30" y="138"/>
                  </a:cubicBezTo>
                  <a:cubicBezTo>
                    <a:pt x="27" y="138"/>
                    <a:pt x="25" y="134"/>
                    <a:pt x="26" y="131"/>
                  </a:cubicBezTo>
                  <a:cubicBezTo>
                    <a:pt x="27" y="122"/>
                    <a:pt x="33" y="117"/>
                    <a:pt x="40" y="113"/>
                  </a:cubicBezTo>
                  <a:cubicBezTo>
                    <a:pt x="40" y="113"/>
                    <a:pt x="42" y="114"/>
                    <a:pt x="42" y="114"/>
                  </a:cubicBezTo>
                  <a:cubicBezTo>
                    <a:pt x="42" y="117"/>
                    <a:pt x="42" y="119"/>
                    <a:pt x="41" y="120"/>
                  </a:cubicBezTo>
                  <a:cubicBezTo>
                    <a:pt x="40" y="124"/>
                    <a:pt x="39" y="128"/>
                    <a:pt x="38" y="132"/>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7" name="ïṥliḍè"/>
            <p:cNvSpPr/>
            <p:nvPr/>
          </p:nvSpPr>
          <p:spPr bwMode="auto">
            <a:xfrm>
              <a:off x="9513888" y="2643188"/>
              <a:ext cx="549275" cy="379413"/>
            </a:xfrm>
            <a:custGeom>
              <a:avLst/>
              <a:gdLst>
                <a:gd name="T0" fmla="*/ 10 w 152"/>
                <a:gd name="T1" fmla="*/ 98 h 105"/>
                <a:gd name="T2" fmla="*/ 15 w 152"/>
                <a:gd name="T3" fmla="*/ 100 h 105"/>
                <a:gd name="T4" fmla="*/ 31 w 152"/>
                <a:gd name="T5" fmla="*/ 103 h 105"/>
                <a:gd name="T6" fmla="*/ 37 w 152"/>
                <a:gd name="T7" fmla="*/ 96 h 105"/>
                <a:gd name="T8" fmla="*/ 38 w 152"/>
                <a:gd name="T9" fmla="*/ 85 h 105"/>
                <a:gd name="T10" fmla="*/ 37 w 152"/>
                <a:gd name="T11" fmla="*/ 75 h 105"/>
                <a:gd name="T12" fmla="*/ 38 w 152"/>
                <a:gd name="T13" fmla="*/ 56 h 105"/>
                <a:gd name="T14" fmla="*/ 41 w 152"/>
                <a:gd name="T15" fmla="*/ 54 h 105"/>
                <a:gd name="T16" fmla="*/ 43 w 152"/>
                <a:gd name="T17" fmla="*/ 56 h 105"/>
                <a:gd name="T18" fmla="*/ 59 w 152"/>
                <a:gd name="T19" fmla="*/ 71 h 105"/>
                <a:gd name="T20" fmla="*/ 60 w 152"/>
                <a:gd name="T21" fmla="*/ 77 h 105"/>
                <a:gd name="T22" fmla="*/ 53 w 152"/>
                <a:gd name="T23" fmla="*/ 84 h 105"/>
                <a:gd name="T24" fmla="*/ 48 w 152"/>
                <a:gd name="T25" fmla="*/ 90 h 105"/>
                <a:gd name="T26" fmla="*/ 48 w 152"/>
                <a:gd name="T27" fmla="*/ 100 h 105"/>
                <a:gd name="T28" fmla="*/ 57 w 152"/>
                <a:gd name="T29" fmla="*/ 97 h 105"/>
                <a:gd name="T30" fmla="*/ 124 w 152"/>
                <a:gd name="T31" fmla="*/ 46 h 105"/>
                <a:gd name="T32" fmla="*/ 133 w 152"/>
                <a:gd name="T33" fmla="*/ 41 h 105"/>
                <a:gd name="T34" fmla="*/ 136 w 152"/>
                <a:gd name="T35" fmla="*/ 40 h 105"/>
                <a:gd name="T36" fmla="*/ 144 w 152"/>
                <a:gd name="T37" fmla="*/ 36 h 105"/>
                <a:gd name="T38" fmla="*/ 149 w 152"/>
                <a:gd name="T39" fmla="*/ 30 h 105"/>
                <a:gd name="T40" fmla="*/ 152 w 152"/>
                <a:gd name="T41" fmla="*/ 20 h 105"/>
                <a:gd name="T42" fmla="*/ 151 w 152"/>
                <a:gd name="T43" fmla="*/ 14 h 105"/>
                <a:gd name="T44" fmla="*/ 148 w 152"/>
                <a:gd name="T45" fmla="*/ 9 h 105"/>
                <a:gd name="T46" fmla="*/ 139 w 152"/>
                <a:gd name="T47" fmla="*/ 1 h 105"/>
                <a:gd name="T48" fmla="*/ 129 w 152"/>
                <a:gd name="T49" fmla="*/ 0 h 105"/>
                <a:gd name="T50" fmla="*/ 118 w 152"/>
                <a:gd name="T51" fmla="*/ 3 h 105"/>
                <a:gd name="T52" fmla="*/ 114 w 152"/>
                <a:gd name="T53" fmla="*/ 6 h 105"/>
                <a:gd name="T54" fmla="*/ 113 w 152"/>
                <a:gd name="T55" fmla="*/ 7 h 105"/>
                <a:gd name="T56" fmla="*/ 117 w 152"/>
                <a:gd name="T57" fmla="*/ 10 h 105"/>
                <a:gd name="T58" fmla="*/ 116 w 152"/>
                <a:gd name="T59" fmla="*/ 15 h 105"/>
                <a:gd name="T60" fmla="*/ 108 w 152"/>
                <a:gd name="T61" fmla="*/ 28 h 105"/>
                <a:gd name="T62" fmla="*/ 77 w 152"/>
                <a:gd name="T63" fmla="*/ 62 h 105"/>
                <a:gd name="T64" fmla="*/ 78 w 152"/>
                <a:gd name="T65" fmla="*/ 50 h 105"/>
                <a:gd name="T66" fmla="*/ 74 w 152"/>
                <a:gd name="T67" fmla="*/ 26 h 105"/>
                <a:gd name="T68" fmla="*/ 66 w 152"/>
                <a:gd name="T69" fmla="*/ 19 h 105"/>
                <a:gd name="T70" fmla="*/ 59 w 152"/>
                <a:gd name="T71" fmla="*/ 21 h 105"/>
                <a:gd name="T72" fmla="*/ 58 w 152"/>
                <a:gd name="T73" fmla="*/ 22 h 105"/>
                <a:gd name="T74" fmla="*/ 46 w 152"/>
                <a:gd name="T75" fmla="*/ 36 h 105"/>
                <a:gd name="T76" fmla="*/ 36 w 152"/>
                <a:gd name="T77" fmla="*/ 54 h 105"/>
                <a:gd name="T78" fmla="*/ 33 w 152"/>
                <a:gd name="T79" fmla="*/ 55 h 105"/>
                <a:gd name="T80" fmla="*/ 32 w 152"/>
                <a:gd name="T81" fmla="*/ 52 h 105"/>
                <a:gd name="T82" fmla="*/ 28 w 152"/>
                <a:gd name="T83" fmla="*/ 37 h 105"/>
                <a:gd name="T84" fmla="*/ 18 w 152"/>
                <a:gd name="T85" fmla="*/ 33 h 105"/>
                <a:gd name="T86" fmla="*/ 5 w 152"/>
                <a:gd name="T87" fmla="*/ 44 h 105"/>
                <a:gd name="T88" fmla="*/ 0 w 152"/>
                <a:gd name="T89" fmla="*/ 72 h 105"/>
                <a:gd name="T90" fmla="*/ 0 w 152"/>
                <a:gd name="T91" fmla="*/ 83 h 105"/>
                <a:gd name="T92" fmla="*/ 10 w 152"/>
                <a:gd name="T93" fmla="*/ 9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2" h="105">
                  <a:moveTo>
                    <a:pt x="10" y="98"/>
                  </a:moveTo>
                  <a:cubicBezTo>
                    <a:pt x="12" y="99"/>
                    <a:pt x="14" y="99"/>
                    <a:pt x="15" y="100"/>
                  </a:cubicBezTo>
                  <a:cubicBezTo>
                    <a:pt x="20" y="103"/>
                    <a:pt x="25" y="105"/>
                    <a:pt x="31" y="103"/>
                  </a:cubicBezTo>
                  <a:cubicBezTo>
                    <a:pt x="34" y="102"/>
                    <a:pt x="36" y="100"/>
                    <a:pt x="37" y="96"/>
                  </a:cubicBezTo>
                  <a:cubicBezTo>
                    <a:pt x="37" y="93"/>
                    <a:pt x="38" y="89"/>
                    <a:pt x="38" y="85"/>
                  </a:cubicBezTo>
                  <a:cubicBezTo>
                    <a:pt x="38" y="82"/>
                    <a:pt x="38" y="78"/>
                    <a:pt x="37" y="75"/>
                  </a:cubicBezTo>
                  <a:cubicBezTo>
                    <a:pt x="35" y="68"/>
                    <a:pt x="35" y="62"/>
                    <a:pt x="38" y="56"/>
                  </a:cubicBezTo>
                  <a:cubicBezTo>
                    <a:pt x="39" y="56"/>
                    <a:pt x="40" y="54"/>
                    <a:pt x="41" y="54"/>
                  </a:cubicBezTo>
                  <a:cubicBezTo>
                    <a:pt x="41" y="54"/>
                    <a:pt x="42" y="55"/>
                    <a:pt x="43" y="56"/>
                  </a:cubicBezTo>
                  <a:cubicBezTo>
                    <a:pt x="46" y="63"/>
                    <a:pt x="52" y="68"/>
                    <a:pt x="59" y="71"/>
                  </a:cubicBezTo>
                  <a:cubicBezTo>
                    <a:pt x="66" y="73"/>
                    <a:pt x="60" y="77"/>
                    <a:pt x="60" y="77"/>
                  </a:cubicBezTo>
                  <a:cubicBezTo>
                    <a:pt x="60" y="77"/>
                    <a:pt x="54" y="83"/>
                    <a:pt x="53" y="84"/>
                  </a:cubicBezTo>
                  <a:cubicBezTo>
                    <a:pt x="52" y="86"/>
                    <a:pt x="48" y="90"/>
                    <a:pt x="48" y="90"/>
                  </a:cubicBezTo>
                  <a:cubicBezTo>
                    <a:pt x="49" y="91"/>
                    <a:pt x="47" y="99"/>
                    <a:pt x="48" y="100"/>
                  </a:cubicBezTo>
                  <a:cubicBezTo>
                    <a:pt x="50" y="101"/>
                    <a:pt x="57" y="97"/>
                    <a:pt x="57" y="97"/>
                  </a:cubicBezTo>
                  <a:cubicBezTo>
                    <a:pt x="57" y="97"/>
                    <a:pt x="115" y="53"/>
                    <a:pt x="124" y="46"/>
                  </a:cubicBezTo>
                  <a:cubicBezTo>
                    <a:pt x="125" y="44"/>
                    <a:pt x="131" y="42"/>
                    <a:pt x="133" y="41"/>
                  </a:cubicBezTo>
                  <a:cubicBezTo>
                    <a:pt x="134" y="41"/>
                    <a:pt x="135" y="40"/>
                    <a:pt x="136" y="40"/>
                  </a:cubicBezTo>
                  <a:cubicBezTo>
                    <a:pt x="139" y="39"/>
                    <a:pt x="142" y="38"/>
                    <a:pt x="144" y="36"/>
                  </a:cubicBezTo>
                  <a:cubicBezTo>
                    <a:pt x="146" y="35"/>
                    <a:pt x="149" y="31"/>
                    <a:pt x="149" y="30"/>
                  </a:cubicBezTo>
                  <a:cubicBezTo>
                    <a:pt x="152" y="25"/>
                    <a:pt x="151" y="21"/>
                    <a:pt x="152" y="20"/>
                  </a:cubicBezTo>
                  <a:cubicBezTo>
                    <a:pt x="152" y="19"/>
                    <a:pt x="151" y="15"/>
                    <a:pt x="151" y="14"/>
                  </a:cubicBezTo>
                  <a:cubicBezTo>
                    <a:pt x="150" y="11"/>
                    <a:pt x="148" y="9"/>
                    <a:pt x="148" y="9"/>
                  </a:cubicBezTo>
                  <a:cubicBezTo>
                    <a:pt x="147" y="6"/>
                    <a:pt x="142" y="2"/>
                    <a:pt x="139" y="1"/>
                  </a:cubicBezTo>
                  <a:cubicBezTo>
                    <a:pt x="138" y="1"/>
                    <a:pt x="133" y="0"/>
                    <a:pt x="129" y="0"/>
                  </a:cubicBezTo>
                  <a:cubicBezTo>
                    <a:pt x="124" y="1"/>
                    <a:pt x="121" y="2"/>
                    <a:pt x="118" y="3"/>
                  </a:cubicBezTo>
                  <a:cubicBezTo>
                    <a:pt x="116" y="4"/>
                    <a:pt x="114" y="5"/>
                    <a:pt x="114" y="6"/>
                  </a:cubicBezTo>
                  <a:cubicBezTo>
                    <a:pt x="113" y="6"/>
                    <a:pt x="112" y="7"/>
                    <a:pt x="113" y="7"/>
                  </a:cubicBezTo>
                  <a:cubicBezTo>
                    <a:pt x="113" y="8"/>
                    <a:pt x="116" y="9"/>
                    <a:pt x="117" y="10"/>
                  </a:cubicBezTo>
                  <a:cubicBezTo>
                    <a:pt x="118" y="12"/>
                    <a:pt x="117" y="13"/>
                    <a:pt x="116" y="15"/>
                  </a:cubicBezTo>
                  <a:cubicBezTo>
                    <a:pt x="115" y="18"/>
                    <a:pt x="113" y="22"/>
                    <a:pt x="108" y="28"/>
                  </a:cubicBezTo>
                  <a:cubicBezTo>
                    <a:pt x="103" y="34"/>
                    <a:pt x="81" y="58"/>
                    <a:pt x="77" y="62"/>
                  </a:cubicBezTo>
                  <a:cubicBezTo>
                    <a:pt x="77" y="61"/>
                    <a:pt x="78" y="54"/>
                    <a:pt x="78" y="50"/>
                  </a:cubicBezTo>
                  <a:cubicBezTo>
                    <a:pt x="79" y="42"/>
                    <a:pt x="80" y="33"/>
                    <a:pt x="74" y="26"/>
                  </a:cubicBezTo>
                  <a:cubicBezTo>
                    <a:pt x="72" y="23"/>
                    <a:pt x="69" y="20"/>
                    <a:pt x="66" y="19"/>
                  </a:cubicBezTo>
                  <a:cubicBezTo>
                    <a:pt x="65" y="18"/>
                    <a:pt x="62" y="20"/>
                    <a:pt x="59" y="21"/>
                  </a:cubicBezTo>
                  <a:cubicBezTo>
                    <a:pt x="59" y="21"/>
                    <a:pt x="59" y="22"/>
                    <a:pt x="58" y="22"/>
                  </a:cubicBezTo>
                  <a:cubicBezTo>
                    <a:pt x="52" y="24"/>
                    <a:pt x="48" y="29"/>
                    <a:pt x="46" y="36"/>
                  </a:cubicBezTo>
                  <a:cubicBezTo>
                    <a:pt x="44" y="42"/>
                    <a:pt x="41" y="49"/>
                    <a:pt x="36" y="54"/>
                  </a:cubicBezTo>
                  <a:cubicBezTo>
                    <a:pt x="35" y="54"/>
                    <a:pt x="34" y="55"/>
                    <a:pt x="33" y="55"/>
                  </a:cubicBezTo>
                  <a:cubicBezTo>
                    <a:pt x="32" y="54"/>
                    <a:pt x="32" y="53"/>
                    <a:pt x="32" y="52"/>
                  </a:cubicBezTo>
                  <a:cubicBezTo>
                    <a:pt x="30" y="47"/>
                    <a:pt x="30" y="42"/>
                    <a:pt x="28" y="37"/>
                  </a:cubicBezTo>
                  <a:cubicBezTo>
                    <a:pt x="26" y="33"/>
                    <a:pt x="22" y="31"/>
                    <a:pt x="18" y="33"/>
                  </a:cubicBezTo>
                  <a:cubicBezTo>
                    <a:pt x="12" y="35"/>
                    <a:pt x="8" y="39"/>
                    <a:pt x="5" y="44"/>
                  </a:cubicBezTo>
                  <a:cubicBezTo>
                    <a:pt x="1" y="53"/>
                    <a:pt x="0" y="63"/>
                    <a:pt x="0" y="72"/>
                  </a:cubicBezTo>
                  <a:cubicBezTo>
                    <a:pt x="0" y="76"/>
                    <a:pt x="0" y="80"/>
                    <a:pt x="0" y="83"/>
                  </a:cubicBezTo>
                  <a:cubicBezTo>
                    <a:pt x="2" y="89"/>
                    <a:pt x="3" y="95"/>
                    <a:pt x="10" y="98"/>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22" name="iśḷíḓê"/>
            <p:cNvSpPr/>
            <p:nvPr/>
          </p:nvSpPr>
          <p:spPr bwMode="auto">
            <a:xfrm>
              <a:off x="9531350" y="2911476"/>
              <a:ext cx="625475" cy="238125"/>
            </a:xfrm>
            <a:custGeom>
              <a:avLst/>
              <a:gdLst>
                <a:gd name="T0" fmla="*/ 113 w 173"/>
                <a:gd name="T1" fmla="*/ 3 h 66"/>
                <a:gd name="T2" fmla="*/ 76 w 173"/>
                <a:gd name="T3" fmla="*/ 14 h 66"/>
                <a:gd name="T4" fmla="*/ 31 w 173"/>
                <a:gd name="T5" fmla="*/ 38 h 66"/>
                <a:gd name="T6" fmla="*/ 1 w 173"/>
                <a:gd name="T7" fmla="*/ 58 h 66"/>
                <a:gd name="T8" fmla="*/ 2 w 173"/>
                <a:gd name="T9" fmla="*/ 59 h 66"/>
                <a:gd name="T10" fmla="*/ 17 w 173"/>
                <a:gd name="T11" fmla="*/ 57 h 66"/>
                <a:gd name="T12" fmla="*/ 40 w 173"/>
                <a:gd name="T13" fmla="*/ 51 h 66"/>
                <a:gd name="T14" fmla="*/ 54 w 173"/>
                <a:gd name="T15" fmla="*/ 41 h 66"/>
                <a:gd name="T16" fmla="*/ 93 w 173"/>
                <a:gd name="T17" fmla="*/ 20 h 66"/>
                <a:gd name="T18" fmla="*/ 144 w 173"/>
                <a:gd name="T19" fmla="*/ 10 h 66"/>
                <a:gd name="T20" fmla="*/ 154 w 173"/>
                <a:gd name="T21" fmla="*/ 18 h 66"/>
                <a:gd name="T22" fmla="*/ 146 w 173"/>
                <a:gd name="T23" fmla="*/ 35 h 66"/>
                <a:gd name="T24" fmla="*/ 129 w 173"/>
                <a:gd name="T25" fmla="*/ 50 h 66"/>
                <a:gd name="T26" fmla="*/ 106 w 173"/>
                <a:gd name="T27" fmla="*/ 63 h 66"/>
                <a:gd name="T28" fmla="*/ 106 w 173"/>
                <a:gd name="T29" fmla="*/ 64 h 66"/>
                <a:gd name="T30" fmla="*/ 106 w 173"/>
                <a:gd name="T31" fmla="*/ 64 h 66"/>
                <a:gd name="T32" fmla="*/ 107 w 173"/>
                <a:gd name="T33" fmla="*/ 65 h 66"/>
                <a:gd name="T34" fmla="*/ 110 w 173"/>
                <a:gd name="T35" fmla="*/ 66 h 66"/>
                <a:gd name="T36" fmla="*/ 123 w 173"/>
                <a:gd name="T37" fmla="*/ 66 h 66"/>
                <a:gd name="T38" fmla="*/ 160 w 173"/>
                <a:gd name="T39" fmla="*/ 51 h 66"/>
                <a:gd name="T40" fmla="*/ 173 w 173"/>
                <a:gd name="T41" fmla="*/ 30 h 66"/>
                <a:gd name="T42" fmla="*/ 171 w 173"/>
                <a:gd name="T43" fmla="*/ 16 h 66"/>
                <a:gd name="T44" fmla="*/ 153 w 173"/>
                <a:gd name="T45" fmla="*/ 3 h 66"/>
                <a:gd name="T46" fmla="*/ 113 w 173"/>
                <a:gd name="T47"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3" h="66">
                  <a:moveTo>
                    <a:pt x="113" y="3"/>
                  </a:moveTo>
                  <a:cubicBezTo>
                    <a:pt x="100" y="6"/>
                    <a:pt x="96" y="6"/>
                    <a:pt x="76" y="14"/>
                  </a:cubicBezTo>
                  <a:cubicBezTo>
                    <a:pt x="55" y="22"/>
                    <a:pt x="36" y="35"/>
                    <a:pt x="31" y="38"/>
                  </a:cubicBezTo>
                  <a:cubicBezTo>
                    <a:pt x="24" y="42"/>
                    <a:pt x="3" y="56"/>
                    <a:pt x="1" y="58"/>
                  </a:cubicBezTo>
                  <a:cubicBezTo>
                    <a:pt x="0" y="59"/>
                    <a:pt x="1" y="59"/>
                    <a:pt x="2" y="59"/>
                  </a:cubicBezTo>
                  <a:cubicBezTo>
                    <a:pt x="3" y="59"/>
                    <a:pt x="14" y="57"/>
                    <a:pt x="17" y="57"/>
                  </a:cubicBezTo>
                  <a:cubicBezTo>
                    <a:pt x="25" y="57"/>
                    <a:pt x="32" y="55"/>
                    <a:pt x="40" y="51"/>
                  </a:cubicBezTo>
                  <a:cubicBezTo>
                    <a:pt x="45" y="48"/>
                    <a:pt x="50" y="45"/>
                    <a:pt x="54" y="41"/>
                  </a:cubicBezTo>
                  <a:cubicBezTo>
                    <a:pt x="65" y="32"/>
                    <a:pt x="86" y="23"/>
                    <a:pt x="93" y="20"/>
                  </a:cubicBezTo>
                  <a:cubicBezTo>
                    <a:pt x="110" y="14"/>
                    <a:pt x="133" y="9"/>
                    <a:pt x="144" y="10"/>
                  </a:cubicBezTo>
                  <a:cubicBezTo>
                    <a:pt x="149" y="10"/>
                    <a:pt x="153" y="13"/>
                    <a:pt x="154" y="18"/>
                  </a:cubicBezTo>
                  <a:cubicBezTo>
                    <a:pt x="155" y="23"/>
                    <a:pt x="149" y="32"/>
                    <a:pt x="146" y="35"/>
                  </a:cubicBezTo>
                  <a:cubicBezTo>
                    <a:pt x="143" y="38"/>
                    <a:pt x="136" y="44"/>
                    <a:pt x="129" y="50"/>
                  </a:cubicBezTo>
                  <a:cubicBezTo>
                    <a:pt x="120" y="56"/>
                    <a:pt x="107" y="63"/>
                    <a:pt x="106" y="63"/>
                  </a:cubicBezTo>
                  <a:cubicBezTo>
                    <a:pt x="106" y="64"/>
                    <a:pt x="106" y="64"/>
                    <a:pt x="106" y="64"/>
                  </a:cubicBezTo>
                  <a:cubicBezTo>
                    <a:pt x="106" y="64"/>
                    <a:pt x="106" y="64"/>
                    <a:pt x="106" y="64"/>
                  </a:cubicBezTo>
                  <a:cubicBezTo>
                    <a:pt x="106" y="65"/>
                    <a:pt x="106" y="65"/>
                    <a:pt x="107" y="65"/>
                  </a:cubicBezTo>
                  <a:cubicBezTo>
                    <a:pt x="107" y="65"/>
                    <a:pt x="108" y="66"/>
                    <a:pt x="110" y="66"/>
                  </a:cubicBezTo>
                  <a:cubicBezTo>
                    <a:pt x="111" y="66"/>
                    <a:pt x="122" y="66"/>
                    <a:pt x="123" y="66"/>
                  </a:cubicBezTo>
                  <a:cubicBezTo>
                    <a:pt x="131" y="65"/>
                    <a:pt x="147" y="63"/>
                    <a:pt x="160" y="51"/>
                  </a:cubicBezTo>
                  <a:cubicBezTo>
                    <a:pt x="167" y="45"/>
                    <a:pt x="172" y="40"/>
                    <a:pt x="173" y="30"/>
                  </a:cubicBezTo>
                  <a:cubicBezTo>
                    <a:pt x="173" y="26"/>
                    <a:pt x="173" y="22"/>
                    <a:pt x="171" y="16"/>
                  </a:cubicBezTo>
                  <a:cubicBezTo>
                    <a:pt x="167" y="9"/>
                    <a:pt x="159" y="5"/>
                    <a:pt x="153" y="3"/>
                  </a:cubicBezTo>
                  <a:cubicBezTo>
                    <a:pt x="143" y="0"/>
                    <a:pt x="127" y="0"/>
                    <a:pt x="113" y="3"/>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23" name="isļiḓe"/>
            <p:cNvSpPr/>
            <p:nvPr/>
          </p:nvSpPr>
          <p:spPr bwMode="auto">
            <a:xfrm>
              <a:off x="5788025" y="2686051"/>
              <a:ext cx="219075" cy="239713"/>
            </a:xfrm>
            <a:custGeom>
              <a:avLst/>
              <a:gdLst>
                <a:gd name="T0" fmla="*/ 12 w 61"/>
                <a:gd name="T1" fmla="*/ 37 h 66"/>
                <a:gd name="T2" fmla="*/ 15 w 61"/>
                <a:gd name="T3" fmla="*/ 42 h 66"/>
                <a:gd name="T4" fmla="*/ 16 w 61"/>
                <a:gd name="T5" fmla="*/ 47 h 66"/>
                <a:gd name="T6" fmla="*/ 10 w 61"/>
                <a:gd name="T7" fmla="*/ 55 h 66"/>
                <a:gd name="T8" fmla="*/ 4 w 61"/>
                <a:gd name="T9" fmla="*/ 65 h 66"/>
                <a:gd name="T10" fmla="*/ 14 w 61"/>
                <a:gd name="T11" fmla="*/ 58 h 66"/>
                <a:gd name="T12" fmla="*/ 25 w 61"/>
                <a:gd name="T13" fmla="*/ 56 h 66"/>
                <a:gd name="T14" fmla="*/ 46 w 61"/>
                <a:gd name="T15" fmla="*/ 57 h 66"/>
                <a:gd name="T16" fmla="*/ 58 w 61"/>
                <a:gd name="T17" fmla="*/ 48 h 66"/>
                <a:gd name="T18" fmla="*/ 55 w 61"/>
                <a:gd name="T19" fmla="*/ 23 h 66"/>
                <a:gd name="T20" fmla="*/ 46 w 61"/>
                <a:gd name="T21" fmla="*/ 12 h 66"/>
                <a:gd name="T22" fmla="*/ 29 w 61"/>
                <a:gd name="T23" fmla="*/ 3 h 66"/>
                <a:gd name="T24" fmla="*/ 20 w 61"/>
                <a:gd name="T25" fmla="*/ 3 h 66"/>
                <a:gd name="T26" fmla="*/ 11 w 61"/>
                <a:gd name="T27" fmla="*/ 9 h 66"/>
                <a:gd name="T28" fmla="*/ 7 w 61"/>
                <a:gd name="T29" fmla="*/ 31 h 66"/>
                <a:gd name="T30" fmla="*/ 12 w 61"/>
                <a:gd name="T31"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66">
                  <a:moveTo>
                    <a:pt x="12" y="37"/>
                  </a:moveTo>
                  <a:cubicBezTo>
                    <a:pt x="13" y="39"/>
                    <a:pt x="14" y="41"/>
                    <a:pt x="15" y="42"/>
                  </a:cubicBezTo>
                  <a:cubicBezTo>
                    <a:pt x="17" y="44"/>
                    <a:pt x="17" y="45"/>
                    <a:pt x="16" y="47"/>
                  </a:cubicBezTo>
                  <a:cubicBezTo>
                    <a:pt x="14" y="50"/>
                    <a:pt x="12" y="52"/>
                    <a:pt x="10" y="55"/>
                  </a:cubicBezTo>
                  <a:cubicBezTo>
                    <a:pt x="9" y="57"/>
                    <a:pt x="3" y="63"/>
                    <a:pt x="4" y="65"/>
                  </a:cubicBezTo>
                  <a:cubicBezTo>
                    <a:pt x="5" y="66"/>
                    <a:pt x="11" y="60"/>
                    <a:pt x="14" y="58"/>
                  </a:cubicBezTo>
                  <a:cubicBezTo>
                    <a:pt x="17" y="56"/>
                    <a:pt x="21" y="54"/>
                    <a:pt x="25" y="56"/>
                  </a:cubicBezTo>
                  <a:cubicBezTo>
                    <a:pt x="32" y="59"/>
                    <a:pt x="39" y="58"/>
                    <a:pt x="46" y="57"/>
                  </a:cubicBezTo>
                  <a:cubicBezTo>
                    <a:pt x="52" y="56"/>
                    <a:pt x="57" y="54"/>
                    <a:pt x="58" y="48"/>
                  </a:cubicBezTo>
                  <a:cubicBezTo>
                    <a:pt x="60" y="40"/>
                    <a:pt x="61" y="31"/>
                    <a:pt x="55" y="23"/>
                  </a:cubicBezTo>
                  <a:cubicBezTo>
                    <a:pt x="52" y="20"/>
                    <a:pt x="49" y="15"/>
                    <a:pt x="46" y="12"/>
                  </a:cubicBezTo>
                  <a:cubicBezTo>
                    <a:pt x="41" y="9"/>
                    <a:pt x="35" y="6"/>
                    <a:pt x="29" y="3"/>
                  </a:cubicBezTo>
                  <a:cubicBezTo>
                    <a:pt x="26" y="2"/>
                    <a:pt x="23" y="0"/>
                    <a:pt x="20" y="3"/>
                  </a:cubicBezTo>
                  <a:cubicBezTo>
                    <a:pt x="17" y="5"/>
                    <a:pt x="14" y="7"/>
                    <a:pt x="11" y="9"/>
                  </a:cubicBezTo>
                  <a:cubicBezTo>
                    <a:pt x="4" y="13"/>
                    <a:pt x="0" y="25"/>
                    <a:pt x="7" y="31"/>
                  </a:cubicBezTo>
                  <a:cubicBezTo>
                    <a:pt x="9" y="33"/>
                    <a:pt x="10" y="35"/>
                    <a:pt x="12" y="37"/>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26" name="îs1ïdè"/>
            <p:cNvSpPr/>
            <p:nvPr/>
          </p:nvSpPr>
          <p:spPr bwMode="auto">
            <a:xfrm>
              <a:off x="9358313" y="3128963"/>
              <a:ext cx="130175" cy="217488"/>
            </a:xfrm>
            <a:custGeom>
              <a:avLst/>
              <a:gdLst>
                <a:gd name="T0" fmla="*/ 31 w 36"/>
                <a:gd name="T1" fmla="*/ 53 h 60"/>
                <a:gd name="T2" fmla="*/ 32 w 36"/>
                <a:gd name="T3" fmla="*/ 39 h 60"/>
                <a:gd name="T4" fmla="*/ 36 w 36"/>
                <a:gd name="T5" fmla="*/ 9 h 60"/>
                <a:gd name="T6" fmla="*/ 31 w 36"/>
                <a:gd name="T7" fmla="*/ 3 h 60"/>
                <a:gd name="T8" fmla="*/ 30 w 36"/>
                <a:gd name="T9" fmla="*/ 3 h 60"/>
                <a:gd name="T10" fmla="*/ 19 w 36"/>
                <a:gd name="T11" fmla="*/ 0 h 60"/>
                <a:gd name="T12" fmla="*/ 14 w 36"/>
                <a:gd name="T13" fmla="*/ 3 h 60"/>
                <a:gd name="T14" fmla="*/ 7 w 36"/>
                <a:gd name="T15" fmla="*/ 13 h 60"/>
                <a:gd name="T16" fmla="*/ 2 w 36"/>
                <a:gd name="T17" fmla="*/ 41 h 60"/>
                <a:gd name="T18" fmla="*/ 14 w 36"/>
                <a:gd name="T19" fmla="*/ 58 h 60"/>
                <a:gd name="T20" fmla="*/ 23 w 36"/>
                <a:gd name="T21" fmla="*/ 59 h 60"/>
                <a:gd name="T22" fmla="*/ 31 w 36"/>
                <a:gd name="T23"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60">
                  <a:moveTo>
                    <a:pt x="31" y="53"/>
                  </a:moveTo>
                  <a:cubicBezTo>
                    <a:pt x="30" y="48"/>
                    <a:pt x="31" y="44"/>
                    <a:pt x="32" y="39"/>
                  </a:cubicBezTo>
                  <a:cubicBezTo>
                    <a:pt x="33" y="29"/>
                    <a:pt x="34" y="19"/>
                    <a:pt x="36" y="9"/>
                  </a:cubicBezTo>
                  <a:cubicBezTo>
                    <a:pt x="36" y="5"/>
                    <a:pt x="35" y="4"/>
                    <a:pt x="31" y="3"/>
                  </a:cubicBezTo>
                  <a:cubicBezTo>
                    <a:pt x="31" y="3"/>
                    <a:pt x="30" y="3"/>
                    <a:pt x="30" y="3"/>
                  </a:cubicBezTo>
                  <a:cubicBezTo>
                    <a:pt x="26" y="2"/>
                    <a:pt x="23" y="1"/>
                    <a:pt x="19" y="0"/>
                  </a:cubicBezTo>
                  <a:cubicBezTo>
                    <a:pt x="17" y="1"/>
                    <a:pt x="15" y="1"/>
                    <a:pt x="14" y="3"/>
                  </a:cubicBezTo>
                  <a:cubicBezTo>
                    <a:pt x="11" y="6"/>
                    <a:pt x="8" y="9"/>
                    <a:pt x="7" y="13"/>
                  </a:cubicBezTo>
                  <a:cubicBezTo>
                    <a:pt x="5" y="22"/>
                    <a:pt x="3" y="32"/>
                    <a:pt x="2" y="41"/>
                  </a:cubicBezTo>
                  <a:cubicBezTo>
                    <a:pt x="0" y="50"/>
                    <a:pt x="5" y="56"/>
                    <a:pt x="14" y="58"/>
                  </a:cubicBezTo>
                  <a:cubicBezTo>
                    <a:pt x="17" y="58"/>
                    <a:pt x="20" y="58"/>
                    <a:pt x="23" y="59"/>
                  </a:cubicBezTo>
                  <a:cubicBezTo>
                    <a:pt x="28" y="60"/>
                    <a:pt x="32" y="57"/>
                    <a:pt x="31" y="53"/>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28" name="iṡḻïďe"/>
            <p:cNvSpPr/>
            <p:nvPr/>
          </p:nvSpPr>
          <p:spPr bwMode="auto">
            <a:xfrm>
              <a:off x="4478338" y="4022726"/>
              <a:ext cx="125413" cy="188913"/>
            </a:xfrm>
            <a:custGeom>
              <a:avLst/>
              <a:gdLst>
                <a:gd name="T0" fmla="*/ 61 w 79"/>
                <a:gd name="T1" fmla="*/ 80 h 119"/>
                <a:gd name="T2" fmla="*/ 20 w 79"/>
                <a:gd name="T3" fmla="*/ 0 h 119"/>
                <a:gd name="T4" fmla="*/ 0 w 79"/>
                <a:gd name="T5" fmla="*/ 0 h 119"/>
                <a:gd name="T6" fmla="*/ 0 w 79"/>
                <a:gd name="T7" fmla="*/ 119 h 119"/>
                <a:gd name="T8" fmla="*/ 18 w 79"/>
                <a:gd name="T9" fmla="*/ 119 h 119"/>
                <a:gd name="T10" fmla="*/ 18 w 79"/>
                <a:gd name="T11" fmla="*/ 42 h 119"/>
                <a:gd name="T12" fmla="*/ 59 w 79"/>
                <a:gd name="T13" fmla="*/ 119 h 119"/>
                <a:gd name="T14" fmla="*/ 79 w 79"/>
                <a:gd name="T15" fmla="*/ 119 h 119"/>
                <a:gd name="T16" fmla="*/ 79 w 79"/>
                <a:gd name="T17" fmla="*/ 0 h 119"/>
                <a:gd name="T18" fmla="*/ 61 w 79"/>
                <a:gd name="T19" fmla="*/ 0 h 119"/>
                <a:gd name="T20" fmla="*/ 61 w 79"/>
                <a:gd name="T21" fmla="*/ 8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9">
                  <a:moveTo>
                    <a:pt x="61" y="80"/>
                  </a:moveTo>
                  <a:lnTo>
                    <a:pt x="20" y="0"/>
                  </a:lnTo>
                  <a:lnTo>
                    <a:pt x="0" y="0"/>
                  </a:lnTo>
                  <a:lnTo>
                    <a:pt x="0" y="119"/>
                  </a:lnTo>
                  <a:lnTo>
                    <a:pt x="18" y="119"/>
                  </a:lnTo>
                  <a:lnTo>
                    <a:pt x="18" y="42"/>
                  </a:lnTo>
                  <a:lnTo>
                    <a:pt x="59" y="119"/>
                  </a:lnTo>
                  <a:lnTo>
                    <a:pt x="79" y="119"/>
                  </a:lnTo>
                  <a:lnTo>
                    <a:pt x="79" y="0"/>
                  </a:lnTo>
                  <a:lnTo>
                    <a:pt x="61" y="0"/>
                  </a:lnTo>
                  <a:lnTo>
                    <a:pt x="61" y="8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29" name="ï$ľídè"/>
            <p:cNvSpPr/>
            <p:nvPr/>
          </p:nvSpPr>
          <p:spPr bwMode="auto">
            <a:xfrm>
              <a:off x="4622800" y="4022726"/>
              <a:ext cx="158750" cy="188913"/>
            </a:xfrm>
            <a:custGeom>
              <a:avLst/>
              <a:gdLst>
                <a:gd name="T0" fmla="*/ 38 w 100"/>
                <a:gd name="T1" fmla="*/ 0 h 119"/>
                <a:gd name="T2" fmla="*/ 0 w 100"/>
                <a:gd name="T3" fmla="*/ 119 h 119"/>
                <a:gd name="T4" fmla="*/ 20 w 100"/>
                <a:gd name="T5" fmla="*/ 119 h 119"/>
                <a:gd name="T6" fmla="*/ 29 w 100"/>
                <a:gd name="T7" fmla="*/ 92 h 119"/>
                <a:gd name="T8" fmla="*/ 70 w 100"/>
                <a:gd name="T9" fmla="*/ 92 h 119"/>
                <a:gd name="T10" fmla="*/ 79 w 100"/>
                <a:gd name="T11" fmla="*/ 119 h 119"/>
                <a:gd name="T12" fmla="*/ 100 w 100"/>
                <a:gd name="T13" fmla="*/ 119 h 119"/>
                <a:gd name="T14" fmla="*/ 61 w 100"/>
                <a:gd name="T15" fmla="*/ 0 h 119"/>
                <a:gd name="T16" fmla="*/ 38 w 100"/>
                <a:gd name="T17" fmla="*/ 0 h 119"/>
                <a:gd name="T18" fmla="*/ 36 w 100"/>
                <a:gd name="T19" fmla="*/ 71 h 119"/>
                <a:gd name="T20" fmla="*/ 50 w 100"/>
                <a:gd name="T21" fmla="*/ 28 h 119"/>
                <a:gd name="T22" fmla="*/ 63 w 100"/>
                <a:gd name="T23" fmla="*/ 71 h 119"/>
                <a:gd name="T24" fmla="*/ 36 w 100"/>
                <a:gd name="T25" fmla="*/ 7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9">
                  <a:moveTo>
                    <a:pt x="38" y="0"/>
                  </a:moveTo>
                  <a:lnTo>
                    <a:pt x="0" y="119"/>
                  </a:lnTo>
                  <a:lnTo>
                    <a:pt x="20" y="119"/>
                  </a:lnTo>
                  <a:lnTo>
                    <a:pt x="29" y="92"/>
                  </a:lnTo>
                  <a:lnTo>
                    <a:pt x="70" y="92"/>
                  </a:lnTo>
                  <a:lnTo>
                    <a:pt x="79" y="119"/>
                  </a:lnTo>
                  <a:lnTo>
                    <a:pt x="100" y="119"/>
                  </a:lnTo>
                  <a:lnTo>
                    <a:pt x="61" y="0"/>
                  </a:lnTo>
                  <a:lnTo>
                    <a:pt x="38" y="0"/>
                  </a:lnTo>
                  <a:close/>
                  <a:moveTo>
                    <a:pt x="36" y="71"/>
                  </a:moveTo>
                  <a:lnTo>
                    <a:pt x="50" y="28"/>
                  </a:lnTo>
                  <a:lnTo>
                    <a:pt x="63" y="71"/>
                  </a:lnTo>
                  <a:lnTo>
                    <a:pt x="36" y="71"/>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30" name="isḻïḋê"/>
            <p:cNvSpPr/>
            <p:nvPr/>
          </p:nvSpPr>
          <p:spPr bwMode="auto">
            <a:xfrm>
              <a:off x="4799013" y="4022726"/>
              <a:ext cx="125413" cy="188913"/>
            </a:xfrm>
            <a:custGeom>
              <a:avLst/>
              <a:gdLst>
                <a:gd name="T0" fmla="*/ 61 w 79"/>
                <a:gd name="T1" fmla="*/ 80 h 119"/>
                <a:gd name="T2" fmla="*/ 20 w 79"/>
                <a:gd name="T3" fmla="*/ 0 h 119"/>
                <a:gd name="T4" fmla="*/ 0 w 79"/>
                <a:gd name="T5" fmla="*/ 0 h 119"/>
                <a:gd name="T6" fmla="*/ 0 w 79"/>
                <a:gd name="T7" fmla="*/ 119 h 119"/>
                <a:gd name="T8" fmla="*/ 18 w 79"/>
                <a:gd name="T9" fmla="*/ 119 h 119"/>
                <a:gd name="T10" fmla="*/ 18 w 79"/>
                <a:gd name="T11" fmla="*/ 42 h 119"/>
                <a:gd name="T12" fmla="*/ 59 w 79"/>
                <a:gd name="T13" fmla="*/ 119 h 119"/>
                <a:gd name="T14" fmla="*/ 79 w 79"/>
                <a:gd name="T15" fmla="*/ 119 h 119"/>
                <a:gd name="T16" fmla="*/ 79 w 79"/>
                <a:gd name="T17" fmla="*/ 0 h 119"/>
                <a:gd name="T18" fmla="*/ 61 w 79"/>
                <a:gd name="T19" fmla="*/ 0 h 119"/>
                <a:gd name="T20" fmla="*/ 61 w 79"/>
                <a:gd name="T21" fmla="*/ 8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9">
                  <a:moveTo>
                    <a:pt x="61" y="80"/>
                  </a:moveTo>
                  <a:lnTo>
                    <a:pt x="20" y="0"/>
                  </a:lnTo>
                  <a:lnTo>
                    <a:pt x="0" y="0"/>
                  </a:lnTo>
                  <a:lnTo>
                    <a:pt x="0" y="119"/>
                  </a:lnTo>
                  <a:lnTo>
                    <a:pt x="18" y="119"/>
                  </a:lnTo>
                  <a:lnTo>
                    <a:pt x="18" y="42"/>
                  </a:lnTo>
                  <a:lnTo>
                    <a:pt x="59" y="119"/>
                  </a:lnTo>
                  <a:lnTo>
                    <a:pt x="79" y="119"/>
                  </a:lnTo>
                  <a:lnTo>
                    <a:pt x="79" y="0"/>
                  </a:lnTo>
                  <a:lnTo>
                    <a:pt x="61" y="0"/>
                  </a:lnTo>
                  <a:lnTo>
                    <a:pt x="61" y="8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31" name="îṧḷïde"/>
            <p:cNvSpPr/>
            <p:nvPr/>
          </p:nvSpPr>
          <p:spPr bwMode="auto">
            <a:xfrm>
              <a:off x="4946650" y="4022726"/>
              <a:ext cx="101600" cy="192088"/>
            </a:xfrm>
            <a:custGeom>
              <a:avLst/>
              <a:gdLst>
                <a:gd name="T0" fmla="*/ 20 w 28"/>
                <a:gd name="T1" fmla="*/ 33 h 53"/>
                <a:gd name="T2" fmla="*/ 18 w 28"/>
                <a:gd name="T3" fmla="*/ 42 h 53"/>
                <a:gd name="T4" fmla="*/ 14 w 28"/>
                <a:gd name="T5" fmla="*/ 44 h 53"/>
                <a:gd name="T6" fmla="*/ 10 w 28"/>
                <a:gd name="T7" fmla="*/ 41 h 53"/>
                <a:gd name="T8" fmla="*/ 9 w 28"/>
                <a:gd name="T9" fmla="*/ 35 h 53"/>
                <a:gd name="T10" fmla="*/ 0 w 28"/>
                <a:gd name="T11" fmla="*/ 36 h 53"/>
                <a:gd name="T12" fmla="*/ 4 w 28"/>
                <a:gd name="T13" fmla="*/ 48 h 53"/>
                <a:gd name="T14" fmla="*/ 14 w 28"/>
                <a:gd name="T15" fmla="*/ 53 h 53"/>
                <a:gd name="T16" fmla="*/ 23 w 28"/>
                <a:gd name="T17" fmla="*/ 50 h 53"/>
                <a:gd name="T18" fmla="*/ 27 w 28"/>
                <a:gd name="T19" fmla="*/ 43 h 53"/>
                <a:gd name="T20" fmla="*/ 28 w 28"/>
                <a:gd name="T21" fmla="*/ 33 h 53"/>
                <a:gd name="T22" fmla="*/ 28 w 28"/>
                <a:gd name="T23" fmla="*/ 0 h 53"/>
                <a:gd name="T24" fmla="*/ 20 w 28"/>
                <a:gd name="T25" fmla="*/ 0 h 53"/>
                <a:gd name="T26" fmla="*/ 20 w 28"/>
                <a:gd name="T27"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53">
                  <a:moveTo>
                    <a:pt x="20" y="33"/>
                  </a:moveTo>
                  <a:cubicBezTo>
                    <a:pt x="20" y="38"/>
                    <a:pt x="19" y="40"/>
                    <a:pt x="18" y="42"/>
                  </a:cubicBezTo>
                  <a:cubicBezTo>
                    <a:pt x="17" y="43"/>
                    <a:pt x="16" y="44"/>
                    <a:pt x="14" y="44"/>
                  </a:cubicBezTo>
                  <a:cubicBezTo>
                    <a:pt x="12" y="44"/>
                    <a:pt x="11" y="43"/>
                    <a:pt x="10" y="41"/>
                  </a:cubicBezTo>
                  <a:cubicBezTo>
                    <a:pt x="9" y="40"/>
                    <a:pt x="9" y="38"/>
                    <a:pt x="9" y="35"/>
                  </a:cubicBezTo>
                  <a:cubicBezTo>
                    <a:pt x="0" y="36"/>
                    <a:pt x="0" y="36"/>
                    <a:pt x="0" y="36"/>
                  </a:cubicBezTo>
                  <a:cubicBezTo>
                    <a:pt x="0" y="41"/>
                    <a:pt x="1" y="46"/>
                    <a:pt x="4" y="48"/>
                  </a:cubicBezTo>
                  <a:cubicBezTo>
                    <a:pt x="6" y="51"/>
                    <a:pt x="9" y="53"/>
                    <a:pt x="14" y="53"/>
                  </a:cubicBezTo>
                  <a:cubicBezTo>
                    <a:pt x="17" y="53"/>
                    <a:pt x="20" y="52"/>
                    <a:pt x="23" y="50"/>
                  </a:cubicBezTo>
                  <a:cubicBezTo>
                    <a:pt x="25" y="48"/>
                    <a:pt x="27" y="46"/>
                    <a:pt x="27" y="43"/>
                  </a:cubicBezTo>
                  <a:cubicBezTo>
                    <a:pt x="28" y="40"/>
                    <a:pt x="28" y="37"/>
                    <a:pt x="28" y="33"/>
                  </a:cubicBezTo>
                  <a:cubicBezTo>
                    <a:pt x="28" y="0"/>
                    <a:pt x="28" y="0"/>
                    <a:pt x="28" y="0"/>
                  </a:cubicBezTo>
                  <a:cubicBezTo>
                    <a:pt x="20" y="0"/>
                    <a:pt x="20" y="0"/>
                    <a:pt x="20" y="0"/>
                  </a:cubicBezTo>
                  <a:lnTo>
                    <a:pt x="20" y="33"/>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32" name="iṣḷíḍé"/>
            <p:cNvSpPr/>
            <p:nvPr/>
          </p:nvSpPr>
          <p:spPr bwMode="auto">
            <a:xfrm>
              <a:off x="5083175" y="4022726"/>
              <a:ext cx="33338" cy="188913"/>
            </a:xfrm>
            <a:prstGeom prst="rect">
              <a:avLst/>
            </a:prstGeom>
            <a:solidFill>
              <a:srgbClr val="9926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cs typeface="+mn-ea"/>
                <a:sym typeface="+mn-lt"/>
              </a:endParaRPr>
            </a:p>
          </p:txBody>
        </p:sp>
        <p:sp>
          <p:nvSpPr>
            <p:cNvPr id="33" name="isľïde"/>
            <p:cNvSpPr/>
            <p:nvPr/>
          </p:nvSpPr>
          <p:spPr bwMode="auto">
            <a:xfrm>
              <a:off x="5145088" y="4022726"/>
              <a:ext cx="127000" cy="188913"/>
            </a:xfrm>
            <a:custGeom>
              <a:avLst/>
              <a:gdLst>
                <a:gd name="T0" fmla="*/ 61 w 80"/>
                <a:gd name="T1" fmla="*/ 80 h 119"/>
                <a:gd name="T2" fmla="*/ 21 w 80"/>
                <a:gd name="T3" fmla="*/ 0 h 119"/>
                <a:gd name="T4" fmla="*/ 0 w 80"/>
                <a:gd name="T5" fmla="*/ 0 h 119"/>
                <a:gd name="T6" fmla="*/ 0 w 80"/>
                <a:gd name="T7" fmla="*/ 119 h 119"/>
                <a:gd name="T8" fmla="*/ 18 w 80"/>
                <a:gd name="T9" fmla="*/ 119 h 119"/>
                <a:gd name="T10" fmla="*/ 18 w 80"/>
                <a:gd name="T11" fmla="*/ 42 h 119"/>
                <a:gd name="T12" fmla="*/ 59 w 80"/>
                <a:gd name="T13" fmla="*/ 119 h 119"/>
                <a:gd name="T14" fmla="*/ 80 w 80"/>
                <a:gd name="T15" fmla="*/ 119 h 119"/>
                <a:gd name="T16" fmla="*/ 80 w 80"/>
                <a:gd name="T17" fmla="*/ 0 h 119"/>
                <a:gd name="T18" fmla="*/ 61 w 80"/>
                <a:gd name="T19" fmla="*/ 0 h 119"/>
                <a:gd name="T20" fmla="*/ 61 w 80"/>
                <a:gd name="T21" fmla="*/ 8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19">
                  <a:moveTo>
                    <a:pt x="61" y="80"/>
                  </a:moveTo>
                  <a:lnTo>
                    <a:pt x="21" y="0"/>
                  </a:lnTo>
                  <a:lnTo>
                    <a:pt x="0" y="0"/>
                  </a:lnTo>
                  <a:lnTo>
                    <a:pt x="0" y="119"/>
                  </a:lnTo>
                  <a:lnTo>
                    <a:pt x="18" y="119"/>
                  </a:lnTo>
                  <a:lnTo>
                    <a:pt x="18" y="42"/>
                  </a:lnTo>
                  <a:lnTo>
                    <a:pt x="59" y="119"/>
                  </a:lnTo>
                  <a:lnTo>
                    <a:pt x="80" y="119"/>
                  </a:lnTo>
                  <a:lnTo>
                    <a:pt x="80" y="0"/>
                  </a:lnTo>
                  <a:lnTo>
                    <a:pt x="61" y="0"/>
                  </a:lnTo>
                  <a:lnTo>
                    <a:pt x="61" y="8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34" name="îślîḍé"/>
            <p:cNvSpPr/>
            <p:nvPr/>
          </p:nvSpPr>
          <p:spPr bwMode="auto">
            <a:xfrm>
              <a:off x="5300663" y="4019551"/>
              <a:ext cx="150813" cy="195263"/>
            </a:xfrm>
            <a:custGeom>
              <a:avLst/>
              <a:gdLst>
                <a:gd name="T0" fmla="*/ 22 w 42"/>
                <a:gd name="T1" fmla="*/ 34 h 54"/>
                <a:gd name="T2" fmla="*/ 33 w 42"/>
                <a:gd name="T3" fmla="*/ 34 h 54"/>
                <a:gd name="T4" fmla="*/ 33 w 42"/>
                <a:gd name="T5" fmla="*/ 40 h 54"/>
                <a:gd name="T6" fmla="*/ 28 w 42"/>
                <a:gd name="T7" fmla="*/ 43 h 54"/>
                <a:gd name="T8" fmla="*/ 22 w 42"/>
                <a:gd name="T9" fmla="*/ 45 h 54"/>
                <a:gd name="T10" fmla="*/ 13 w 42"/>
                <a:gd name="T11" fmla="*/ 40 h 54"/>
                <a:gd name="T12" fmla="*/ 9 w 42"/>
                <a:gd name="T13" fmla="*/ 26 h 54"/>
                <a:gd name="T14" fmla="*/ 13 w 42"/>
                <a:gd name="T15" fmla="*/ 13 h 54"/>
                <a:gd name="T16" fmla="*/ 22 w 42"/>
                <a:gd name="T17" fmla="*/ 9 h 54"/>
                <a:gd name="T18" fmla="*/ 29 w 42"/>
                <a:gd name="T19" fmla="*/ 11 h 54"/>
                <a:gd name="T20" fmla="*/ 32 w 42"/>
                <a:gd name="T21" fmla="*/ 17 h 54"/>
                <a:gd name="T22" fmla="*/ 41 w 42"/>
                <a:gd name="T23" fmla="*/ 15 h 54"/>
                <a:gd name="T24" fmla="*/ 35 w 42"/>
                <a:gd name="T25" fmla="*/ 4 h 54"/>
                <a:gd name="T26" fmla="*/ 22 w 42"/>
                <a:gd name="T27" fmla="*/ 0 h 54"/>
                <a:gd name="T28" fmla="*/ 12 w 42"/>
                <a:gd name="T29" fmla="*/ 2 h 54"/>
                <a:gd name="T30" fmla="*/ 3 w 42"/>
                <a:gd name="T31" fmla="*/ 12 h 54"/>
                <a:gd name="T32" fmla="*/ 0 w 42"/>
                <a:gd name="T33" fmla="*/ 27 h 54"/>
                <a:gd name="T34" fmla="*/ 3 w 42"/>
                <a:gd name="T35" fmla="*/ 40 h 54"/>
                <a:gd name="T36" fmla="*/ 11 w 42"/>
                <a:gd name="T37" fmla="*/ 50 h 54"/>
                <a:gd name="T38" fmla="*/ 23 w 42"/>
                <a:gd name="T39" fmla="*/ 54 h 54"/>
                <a:gd name="T40" fmla="*/ 33 w 42"/>
                <a:gd name="T41" fmla="*/ 51 h 54"/>
                <a:gd name="T42" fmla="*/ 42 w 42"/>
                <a:gd name="T43" fmla="*/ 46 h 54"/>
                <a:gd name="T44" fmla="*/ 42 w 42"/>
                <a:gd name="T45" fmla="*/ 25 h 54"/>
                <a:gd name="T46" fmla="*/ 22 w 42"/>
                <a:gd name="T47" fmla="*/ 25 h 54"/>
                <a:gd name="T48" fmla="*/ 22 w 42"/>
                <a:gd name="T4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54">
                  <a:moveTo>
                    <a:pt x="22" y="34"/>
                  </a:moveTo>
                  <a:cubicBezTo>
                    <a:pt x="33" y="34"/>
                    <a:pt x="33" y="34"/>
                    <a:pt x="33" y="34"/>
                  </a:cubicBezTo>
                  <a:cubicBezTo>
                    <a:pt x="33" y="40"/>
                    <a:pt x="33" y="40"/>
                    <a:pt x="33" y="40"/>
                  </a:cubicBezTo>
                  <a:cubicBezTo>
                    <a:pt x="31" y="42"/>
                    <a:pt x="30" y="43"/>
                    <a:pt x="28" y="43"/>
                  </a:cubicBezTo>
                  <a:cubicBezTo>
                    <a:pt x="26" y="44"/>
                    <a:pt x="24" y="45"/>
                    <a:pt x="22" y="45"/>
                  </a:cubicBezTo>
                  <a:cubicBezTo>
                    <a:pt x="18" y="45"/>
                    <a:pt x="15" y="43"/>
                    <a:pt x="13" y="40"/>
                  </a:cubicBezTo>
                  <a:cubicBezTo>
                    <a:pt x="11" y="37"/>
                    <a:pt x="9" y="32"/>
                    <a:pt x="9" y="26"/>
                  </a:cubicBezTo>
                  <a:cubicBezTo>
                    <a:pt x="9" y="20"/>
                    <a:pt x="11" y="16"/>
                    <a:pt x="13" y="13"/>
                  </a:cubicBezTo>
                  <a:cubicBezTo>
                    <a:pt x="15" y="10"/>
                    <a:pt x="18" y="9"/>
                    <a:pt x="22" y="9"/>
                  </a:cubicBezTo>
                  <a:cubicBezTo>
                    <a:pt x="25" y="9"/>
                    <a:pt x="27" y="10"/>
                    <a:pt x="29" y="11"/>
                  </a:cubicBezTo>
                  <a:cubicBezTo>
                    <a:pt x="30" y="13"/>
                    <a:pt x="31" y="15"/>
                    <a:pt x="32" y="17"/>
                  </a:cubicBezTo>
                  <a:cubicBezTo>
                    <a:pt x="41" y="15"/>
                    <a:pt x="41" y="15"/>
                    <a:pt x="41" y="15"/>
                  </a:cubicBezTo>
                  <a:cubicBezTo>
                    <a:pt x="40" y="10"/>
                    <a:pt x="38" y="7"/>
                    <a:pt x="35" y="4"/>
                  </a:cubicBezTo>
                  <a:cubicBezTo>
                    <a:pt x="32" y="1"/>
                    <a:pt x="28" y="0"/>
                    <a:pt x="22" y="0"/>
                  </a:cubicBezTo>
                  <a:cubicBezTo>
                    <a:pt x="18" y="0"/>
                    <a:pt x="14" y="1"/>
                    <a:pt x="12" y="2"/>
                  </a:cubicBezTo>
                  <a:cubicBezTo>
                    <a:pt x="8" y="5"/>
                    <a:pt x="5" y="8"/>
                    <a:pt x="3" y="12"/>
                  </a:cubicBezTo>
                  <a:cubicBezTo>
                    <a:pt x="1" y="16"/>
                    <a:pt x="0" y="21"/>
                    <a:pt x="0" y="27"/>
                  </a:cubicBezTo>
                  <a:cubicBezTo>
                    <a:pt x="0" y="32"/>
                    <a:pt x="1" y="36"/>
                    <a:pt x="3" y="40"/>
                  </a:cubicBezTo>
                  <a:cubicBezTo>
                    <a:pt x="4" y="45"/>
                    <a:pt x="7" y="48"/>
                    <a:pt x="11" y="50"/>
                  </a:cubicBezTo>
                  <a:cubicBezTo>
                    <a:pt x="14" y="53"/>
                    <a:pt x="18" y="54"/>
                    <a:pt x="23" y="54"/>
                  </a:cubicBezTo>
                  <a:cubicBezTo>
                    <a:pt x="26" y="54"/>
                    <a:pt x="30" y="53"/>
                    <a:pt x="33" y="51"/>
                  </a:cubicBezTo>
                  <a:cubicBezTo>
                    <a:pt x="37" y="50"/>
                    <a:pt x="40" y="48"/>
                    <a:pt x="42" y="46"/>
                  </a:cubicBezTo>
                  <a:cubicBezTo>
                    <a:pt x="42" y="25"/>
                    <a:pt x="42" y="25"/>
                    <a:pt x="42" y="25"/>
                  </a:cubicBezTo>
                  <a:cubicBezTo>
                    <a:pt x="22" y="25"/>
                    <a:pt x="22" y="25"/>
                    <a:pt x="22" y="25"/>
                  </a:cubicBezTo>
                  <a:lnTo>
                    <a:pt x="22" y="34"/>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35" name="îŝḻiďé"/>
            <p:cNvSpPr/>
            <p:nvPr/>
          </p:nvSpPr>
          <p:spPr bwMode="auto">
            <a:xfrm>
              <a:off x="5541963" y="4022726"/>
              <a:ext cx="127000" cy="192088"/>
            </a:xfrm>
            <a:custGeom>
              <a:avLst/>
              <a:gdLst>
                <a:gd name="T0" fmla="*/ 26 w 35"/>
                <a:gd name="T1" fmla="*/ 29 h 53"/>
                <a:gd name="T2" fmla="*/ 26 w 35"/>
                <a:gd name="T3" fmla="*/ 37 h 53"/>
                <a:gd name="T4" fmla="*/ 23 w 35"/>
                <a:gd name="T5" fmla="*/ 42 h 53"/>
                <a:gd name="T6" fmla="*/ 18 w 35"/>
                <a:gd name="T7" fmla="*/ 44 h 53"/>
                <a:gd name="T8" fmla="*/ 12 w 35"/>
                <a:gd name="T9" fmla="*/ 42 h 53"/>
                <a:gd name="T10" fmla="*/ 9 w 35"/>
                <a:gd name="T11" fmla="*/ 37 h 53"/>
                <a:gd name="T12" fmla="*/ 9 w 35"/>
                <a:gd name="T13" fmla="*/ 28 h 53"/>
                <a:gd name="T14" fmla="*/ 9 w 35"/>
                <a:gd name="T15" fmla="*/ 0 h 53"/>
                <a:gd name="T16" fmla="*/ 0 w 35"/>
                <a:gd name="T17" fmla="*/ 0 h 53"/>
                <a:gd name="T18" fmla="*/ 0 w 35"/>
                <a:gd name="T19" fmla="*/ 28 h 53"/>
                <a:gd name="T20" fmla="*/ 1 w 35"/>
                <a:gd name="T21" fmla="*/ 41 h 53"/>
                <a:gd name="T22" fmla="*/ 3 w 35"/>
                <a:gd name="T23" fmla="*/ 47 h 53"/>
                <a:gd name="T24" fmla="*/ 8 w 35"/>
                <a:gd name="T25" fmla="*/ 51 h 53"/>
                <a:gd name="T26" fmla="*/ 18 w 35"/>
                <a:gd name="T27" fmla="*/ 53 h 53"/>
                <a:gd name="T28" fmla="*/ 27 w 35"/>
                <a:gd name="T29" fmla="*/ 51 h 53"/>
                <a:gd name="T30" fmla="*/ 32 w 35"/>
                <a:gd name="T31" fmla="*/ 47 h 53"/>
                <a:gd name="T32" fmla="*/ 34 w 35"/>
                <a:gd name="T33" fmla="*/ 40 h 53"/>
                <a:gd name="T34" fmla="*/ 35 w 35"/>
                <a:gd name="T35" fmla="*/ 27 h 53"/>
                <a:gd name="T36" fmla="*/ 35 w 35"/>
                <a:gd name="T37" fmla="*/ 0 h 53"/>
                <a:gd name="T38" fmla="*/ 26 w 35"/>
                <a:gd name="T39" fmla="*/ 0 h 53"/>
                <a:gd name="T40" fmla="*/ 26 w 35"/>
                <a:gd name="T41" fmla="*/ 2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53">
                  <a:moveTo>
                    <a:pt x="26" y="29"/>
                  </a:moveTo>
                  <a:cubicBezTo>
                    <a:pt x="26" y="33"/>
                    <a:pt x="26" y="36"/>
                    <a:pt x="26" y="37"/>
                  </a:cubicBezTo>
                  <a:cubicBezTo>
                    <a:pt x="26" y="39"/>
                    <a:pt x="25" y="41"/>
                    <a:pt x="23" y="42"/>
                  </a:cubicBezTo>
                  <a:cubicBezTo>
                    <a:pt x="22" y="43"/>
                    <a:pt x="20" y="44"/>
                    <a:pt x="18" y="44"/>
                  </a:cubicBezTo>
                  <a:cubicBezTo>
                    <a:pt x="15" y="44"/>
                    <a:pt x="13" y="43"/>
                    <a:pt x="12" y="42"/>
                  </a:cubicBezTo>
                  <a:cubicBezTo>
                    <a:pt x="10" y="40"/>
                    <a:pt x="10" y="39"/>
                    <a:pt x="9" y="37"/>
                  </a:cubicBezTo>
                  <a:cubicBezTo>
                    <a:pt x="9" y="35"/>
                    <a:pt x="9" y="32"/>
                    <a:pt x="9" y="28"/>
                  </a:cubicBezTo>
                  <a:cubicBezTo>
                    <a:pt x="9" y="0"/>
                    <a:pt x="9" y="0"/>
                    <a:pt x="9" y="0"/>
                  </a:cubicBezTo>
                  <a:cubicBezTo>
                    <a:pt x="0" y="0"/>
                    <a:pt x="0" y="0"/>
                    <a:pt x="0" y="0"/>
                  </a:cubicBezTo>
                  <a:cubicBezTo>
                    <a:pt x="0" y="28"/>
                    <a:pt x="0" y="28"/>
                    <a:pt x="0" y="28"/>
                  </a:cubicBezTo>
                  <a:cubicBezTo>
                    <a:pt x="0" y="33"/>
                    <a:pt x="0" y="38"/>
                    <a:pt x="1" y="41"/>
                  </a:cubicBezTo>
                  <a:cubicBezTo>
                    <a:pt x="1" y="43"/>
                    <a:pt x="2" y="45"/>
                    <a:pt x="3" y="47"/>
                  </a:cubicBezTo>
                  <a:cubicBezTo>
                    <a:pt x="5" y="48"/>
                    <a:pt x="6" y="50"/>
                    <a:pt x="8" y="51"/>
                  </a:cubicBezTo>
                  <a:cubicBezTo>
                    <a:pt x="11" y="52"/>
                    <a:pt x="14" y="53"/>
                    <a:pt x="18" y="53"/>
                  </a:cubicBezTo>
                  <a:cubicBezTo>
                    <a:pt x="22" y="53"/>
                    <a:pt x="24" y="52"/>
                    <a:pt x="27" y="51"/>
                  </a:cubicBezTo>
                  <a:cubicBezTo>
                    <a:pt x="29" y="50"/>
                    <a:pt x="30" y="49"/>
                    <a:pt x="32" y="47"/>
                  </a:cubicBezTo>
                  <a:cubicBezTo>
                    <a:pt x="33" y="45"/>
                    <a:pt x="34" y="43"/>
                    <a:pt x="34" y="40"/>
                  </a:cubicBezTo>
                  <a:cubicBezTo>
                    <a:pt x="35" y="38"/>
                    <a:pt x="35" y="33"/>
                    <a:pt x="35" y="27"/>
                  </a:cubicBezTo>
                  <a:cubicBezTo>
                    <a:pt x="35" y="0"/>
                    <a:pt x="35" y="0"/>
                    <a:pt x="35" y="0"/>
                  </a:cubicBezTo>
                  <a:cubicBezTo>
                    <a:pt x="26" y="0"/>
                    <a:pt x="26" y="0"/>
                    <a:pt x="26" y="0"/>
                  </a:cubicBezTo>
                  <a:lnTo>
                    <a:pt x="26" y="29"/>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36" name="íṣḻiḋè"/>
            <p:cNvSpPr/>
            <p:nvPr/>
          </p:nvSpPr>
          <p:spPr bwMode="auto">
            <a:xfrm>
              <a:off x="5703888" y="4022726"/>
              <a:ext cx="127000" cy="188913"/>
            </a:xfrm>
            <a:custGeom>
              <a:avLst/>
              <a:gdLst>
                <a:gd name="T0" fmla="*/ 59 w 80"/>
                <a:gd name="T1" fmla="*/ 80 h 119"/>
                <a:gd name="T2" fmla="*/ 19 w 80"/>
                <a:gd name="T3" fmla="*/ 0 h 119"/>
                <a:gd name="T4" fmla="*/ 0 w 80"/>
                <a:gd name="T5" fmla="*/ 0 h 119"/>
                <a:gd name="T6" fmla="*/ 0 w 80"/>
                <a:gd name="T7" fmla="*/ 119 h 119"/>
                <a:gd name="T8" fmla="*/ 19 w 80"/>
                <a:gd name="T9" fmla="*/ 119 h 119"/>
                <a:gd name="T10" fmla="*/ 19 w 80"/>
                <a:gd name="T11" fmla="*/ 42 h 119"/>
                <a:gd name="T12" fmla="*/ 59 w 80"/>
                <a:gd name="T13" fmla="*/ 119 h 119"/>
                <a:gd name="T14" fmla="*/ 80 w 80"/>
                <a:gd name="T15" fmla="*/ 119 h 119"/>
                <a:gd name="T16" fmla="*/ 80 w 80"/>
                <a:gd name="T17" fmla="*/ 0 h 119"/>
                <a:gd name="T18" fmla="*/ 59 w 80"/>
                <a:gd name="T19" fmla="*/ 0 h 119"/>
                <a:gd name="T20" fmla="*/ 59 w 80"/>
                <a:gd name="T21" fmla="*/ 8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19">
                  <a:moveTo>
                    <a:pt x="59" y="80"/>
                  </a:moveTo>
                  <a:lnTo>
                    <a:pt x="19" y="0"/>
                  </a:lnTo>
                  <a:lnTo>
                    <a:pt x="0" y="0"/>
                  </a:lnTo>
                  <a:lnTo>
                    <a:pt x="0" y="119"/>
                  </a:lnTo>
                  <a:lnTo>
                    <a:pt x="19" y="119"/>
                  </a:lnTo>
                  <a:lnTo>
                    <a:pt x="19" y="42"/>
                  </a:lnTo>
                  <a:lnTo>
                    <a:pt x="59" y="119"/>
                  </a:lnTo>
                  <a:lnTo>
                    <a:pt x="80" y="119"/>
                  </a:lnTo>
                  <a:lnTo>
                    <a:pt x="80" y="0"/>
                  </a:lnTo>
                  <a:lnTo>
                    <a:pt x="59" y="0"/>
                  </a:lnTo>
                  <a:lnTo>
                    <a:pt x="59" y="8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37" name="îSlîḓè"/>
            <p:cNvSpPr/>
            <p:nvPr/>
          </p:nvSpPr>
          <p:spPr bwMode="auto">
            <a:xfrm>
              <a:off x="5862638" y="4022726"/>
              <a:ext cx="33338" cy="188913"/>
            </a:xfrm>
            <a:prstGeom prst="rect">
              <a:avLst/>
            </a:prstGeom>
            <a:solidFill>
              <a:srgbClr val="9926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cs typeface="+mn-ea"/>
                <a:sym typeface="+mn-lt"/>
              </a:endParaRPr>
            </a:p>
          </p:txBody>
        </p:sp>
        <p:sp>
          <p:nvSpPr>
            <p:cNvPr id="38" name="iṩḷïdê"/>
            <p:cNvSpPr/>
            <p:nvPr/>
          </p:nvSpPr>
          <p:spPr bwMode="auto">
            <a:xfrm>
              <a:off x="5910263" y="4022726"/>
              <a:ext cx="147638" cy="188913"/>
            </a:xfrm>
            <a:custGeom>
              <a:avLst/>
              <a:gdLst>
                <a:gd name="T0" fmla="*/ 48 w 93"/>
                <a:gd name="T1" fmla="*/ 87 h 119"/>
                <a:gd name="T2" fmla="*/ 20 w 93"/>
                <a:gd name="T3" fmla="*/ 0 h 119"/>
                <a:gd name="T4" fmla="*/ 0 w 93"/>
                <a:gd name="T5" fmla="*/ 0 h 119"/>
                <a:gd name="T6" fmla="*/ 36 w 93"/>
                <a:gd name="T7" fmla="*/ 119 h 119"/>
                <a:gd name="T8" fmla="*/ 57 w 93"/>
                <a:gd name="T9" fmla="*/ 119 h 119"/>
                <a:gd name="T10" fmla="*/ 93 w 93"/>
                <a:gd name="T11" fmla="*/ 0 h 119"/>
                <a:gd name="T12" fmla="*/ 70 w 93"/>
                <a:gd name="T13" fmla="*/ 0 h 119"/>
                <a:gd name="T14" fmla="*/ 48 w 93"/>
                <a:gd name="T15" fmla="*/ 8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19">
                  <a:moveTo>
                    <a:pt x="48" y="87"/>
                  </a:moveTo>
                  <a:lnTo>
                    <a:pt x="20" y="0"/>
                  </a:lnTo>
                  <a:lnTo>
                    <a:pt x="0" y="0"/>
                  </a:lnTo>
                  <a:lnTo>
                    <a:pt x="36" y="119"/>
                  </a:lnTo>
                  <a:lnTo>
                    <a:pt x="57" y="119"/>
                  </a:lnTo>
                  <a:lnTo>
                    <a:pt x="93" y="0"/>
                  </a:lnTo>
                  <a:lnTo>
                    <a:pt x="70" y="0"/>
                  </a:lnTo>
                  <a:lnTo>
                    <a:pt x="48" y="87"/>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39" name="ïś1ïḍê"/>
            <p:cNvSpPr/>
            <p:nvPr/>
          </p:nvSpPr>
          <p:spPr bwMode="auto">
            <a:xfrm>
              <a:off x="6075363" y="4022726"/>
              <a:ext cx="119063" cy="188913"/>
            </a:xfrm>
            <a:custGeom>
              <a:avLst/>
              <a:gdLst>
                <a:gd name="T0" fmla="*/ 19 w 75"/>
                <a:gd name="T1" fmla="*/ 67 h 119"/>
                <a:gd name="T2" fmla="*/ 71 w 75"/>
                <a:gd name="T3" fmla="*/ 67 h 119"/>
                <a:gd name="T4" fmla="*/ 71 w 75"/>
                <a:gd name="T5" fmla="*/ 46 h 119"/>
                <a:gd name="T6" fmla="*/ 19 w 75"/>
                <a:gd name="T7" fmla="*/ 46 h 119"/>
                <a:gd name="T8" fmla="*/ 19 w 75"/>
                <a:gd name="T9" fmla="*/ 21 h 119"/>
                <a:gd name="T10" fmla="*/ 73 w 75"/>
                <a:gd name="T11" fmla="*/ 21 h 119"/>
                <a:gd name="T12" fmla="*/ 73 w 75"/>
                <a:gd name="T13" fmla="*/ 0 h 119"/>
                <a:gd name="T14" fmla="*/ 0 w 75"/>
                <a:gd name="T15" fmla="*/ 0 h 119"/>
                <a:gd name="T16" fmla="*/ 0 w 75"/>
                <a:gd name="T17" fmla="*/ 119 h 119"/>
                <a:gd name="T18" fmla="*/ 75 w 75"/>
                <a:gd name="T19" fmla="*/ 119 h 119"/>
                <a:gd name="T20" fmla="*/ 75 w 75"/>
                <a:gd name="T21" fmla="*/ 99 h 119"/>
                <a:gd name="T22" fmla="*/ 19 w 75"/>
                <a:gd name="T23" fmla="*/ 99 h 119"/>
                <a:gd name="T24" fmla="*/ 19 w 75"/>
                <a:gd name="T25" fmla="*/ 6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119">
                  <a:moveTo>
                    <a:pt x="19" y="67"/>
                  </a:moveTo>
                  <a:lnTo>
                    <a:pt x="71" y="67"/>
                  </a:lnTo>
                  <a:lnTo>
                    <a:pt x="71" y="46"/>
                  </a:lnTo>
                  <a:lnTo>
                    <a:pt x="19" y="46"/>
                  </a:lnTo>
                  <a:lnTo>
                    <a:pt x="19" y="21"/>
                  </a:lnTo>
                  <a:lnTo>
                    <a:pt x="73" y="21"/>
                  </a:lnTo>
                  <a:lnTo>
                    <a:pt x="73" y="0"/>
                  </a:lnTo>
                  <a:lnTo>
                    <a:pt x="0" y="0"/>
                  </a:lnTo>
                  <a:lnTo>
                    <a:pt x="0" y="119"/>
                  </a:lnTo>
                  <a:lnTo>
                    <a:pt x="75" y="119"/>
                  </a:lnTo>
                  <a:lnTo>
                    <a:pt x="75" y="99"/>
                  </a:lnTo>
                  <a:lnTo>
                    <a:pt x="19" y="99"/>
                  </a:lnTo>
                  <a:lnTo>
                    <a:pt x="19" y="67"/>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40" name="îşliḍè"/>
            <p:cNvSpPr/>
            <p:nvPr/>
          </p:nvSpPr>
          <p:spPr bwMode="auto">
            <a:xfrm>
              <a:off x="6224588" y="4022726"/>
              <a:ext cx="142875" cy="188913"/>
            </a:xfrm>
            <a:custGeom>
              <a:avLst/>
              <a:gdLst>
                <a:gd name="T0" fmla="*/ 29 w 40"/>
                <a:gd name="T1" fmla="*/ 33 h 52"/>
                <a:gd name="T2" fmla="*/ 24 w 40"/>
                <a:gd name="T3" fmla="*/ 29 h 52"/>
                <a:gd name="T4" fmla="*/ 33 w 40"/>
                <a:gd name="T5" fmla="*/ 24 h 52"/>
                <a:gd name="T6" fmla="*/ 36 w 40"/>
                <a:gd name="T7" fmla="*/ 14 h 52"/>
                <a:gd name="T8" fmla="*/ 34 w 40"/>
                <a:gd name="T9" fmla="*/ 6 h 52"/>
                <a:gd name="T10" fmla="*/ 29 w 40"/>
                <a:gd name="T11" fmla="*/ 1 h 52"/>
                <a:gd name="T12" fmla="*/ 19 w 40"/>
                <a:gd name="T13" fmla="*/ 0 h 52"/>
                <a:gd name="T14" fmla="*/ 0 w 40"/>
                <a:gd name="T15" fmla="*/ 0 h 52"/>
                <a:gd name="T16" fmla="*/ 0 w 40"/>
                <a:gd name="T17" fmla="*/ 52 h 52"/>
                <a:gd name="T18" fmla="*/ 9 w 40"/>
                <a:gd name="T19" fmla="*/ 52 h 52"/>
                <a:gd name="T20" fmla="*/ 9 w 40"/>
                <a:gd name="T21" fmla="*/ 30 h 52"/>
                <a:gd name="T22" fmla="*/ 10 w 40"/>
                <a:gd name="T23" fmla="*/ 30 h 52"/>
                <a:gd name="T24" fmla="*/ 15 w 40"/>
                <a:gd name="T25" fmla="*/ 31 h 52"/>
                <a:gd name="T26" fmla="*/ 18 w 40"/>
                <a:gd name="T27" fmla="*/ 33 h 52"/>
                <a:gd name="T28" fmla="*/ 22 w 40"/>
                <a:gd name="T29" fmla="*/ 40 h 52"/>
                <a:gd name="T30" fmla="*/ 29 w 40"/>
                <a:gd name="T31" fmla="*/ 52 h 52"/>
                <a:gd name="T32" fmla="*/ 40 w 40"/>
                <a:gd name="T33" fmla="*/ 52 h 52"/>
                <a:gd name="T34" fmla="*/ 34 w 40"/>
                <a:gd name="T35" fmla="*/ 42 h 52"/>
                <a:gd name="T36" fmla="*/ 29 w 40"/>
                <a:gd name="T37" fmla="*/ 33 h 52"/>
                <a:gd name="T38" fmla="*/ 15 w 40"/>
                <a:gd name="T39" fmla="*/ 22 h 52"/>
                <a:gd name="T40" fmla="*/ 9 w 40"/>
                <a:gd name="T41" fmla="*/ 22 h 52"/>
                <a:gd name="T42" fmla="*/ 9 w 40"/>
                <a:gd name="T43" fmla="*/ 9 h 52"/>
                <a:gd name="T44" fmla="*/ 16 w 40"/>
                <a:gd name="T45" fmla="*/ 9 h 52"/>
                <a:gd name="T46" fmla="*/ 22 w 40"/>
                <a:gd name="T47" fmla="*/ 9 h 52"/>
                <a:gd name="T48" fmla="*/ 26 w 40"/>
                <a:gd name="T49" fmla="*/ 11 h 52"/>
                <a:gd name="T50" fmla="*/ 27 w 40"/>
                <a:gd name="T51" fmla="*/ 15 h 52"/>
                <a:gd name="T52" fmla="*/ 26 w 40"/>
                <a:gd name="T53" fmla="*/ 19 h 52"/>
                <a:gd name="T54" fmla="*/ 23 w 40"/>
                <a:gd name="T55" fmla="*/ 21 h 52"/>
                <a:gd name="T56" fmla="*/ 15 w 40"/>
                <a:gd name="T57" fmla="*/ 2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52">
                  <a:moveTo>
                    <a:pt x="29" y="33"/>
                  </a:moveTo>
                  <a:cubicBezTo>
                    <a:pt x="28" y="32"/>
                    <a:pt x="26" y="30"/>
                    <a:pt x="24" y="29"/>
                  </a:cubicBezTo>
                  <a:cubicBezTo>
                    <a:pt x="28" y="28"/>
                    <a:pt x="31" y="27"/>
                    <a:pt x="33" y="24"/>
                  </a:cubicBezTo>
                  <a:cubicBezTo>
                    <a:pt x="35" y="21"/>
                    <a:pt x="36" y="18"/>
                    <a:pt x="36" y="14"/>
                  </a:cubicBezTo>
                  <a:cubicBezTo>
                    <a:pt x="36" y="11"/>
                    <a:pt x="35" y="9"/>
                    <a:pt x="34" y="6"/>
                  </a:cubicBezTo>
                  <a:cubicBezTo>
                    <a:pt x="33" y="4"/>
                    <a:pt x="31" y="2"/>
                    <a:pt x="29" y="1"/>
                  </a:cubicBezTo>
                  <a:cubicBezTo>
                    <a:pt x="27" y="0"/>
                    <a:pt x="23" y="0"/>
                    <a:pt x="19" y="0"/>
                  </a:cubicBezTo>
                  <a:cubicBezTo>
                    <a:pt x="0" y="0"/>
                    <a:pt x="0" y="0"/>
                    <a:pt x="0" y="0"/>
                  </a:cubicBezTo>
                  <a:cubicBezTo>
                    <a:pt x="0" y="52"/>
                    <a:pt x="0" y="52"/>
                    <a:pt x="0" y="52"/>
                  </a:cubicBezTo>
                  <a:cubicBezTo>
                    <a:pt x="9" y="52"/>
                    <a:pt x="9" y="52"/>
                    <a:pt x="9" y="52"/>
                  </a:cubicBezTo>
                  <a:cubicBezTo>
                    <a:pt x="9" y="30"/>
                    <a:pt x="9" y="30"/>
                    <a:pt x="9" y="30"/>
                  </a:cubicBezTo>
                  <a:cubicBezTo>
                    <a:pt x="10" y="30"/>
                    <a:pt x="10" y="30"/>
                    <a:pt x="10" y="30"/>
                  </a:cubicBezTo>
                  <a:cubicBezTo>
                    <a:pt x="13" y="30"/>
                    <a:pt x="14" y="30"/>
                    <a:pt x="15" y="31"/>
                  </a:cubicBezTo>
                  <a:cubicBezTo>
                    <a:pt x="16" y="31"/>
                    <a:pt x="17" y="32"/>
                    <a:pt x="18" y="33"/>
                  </a:cubicBezTo>
                  <a:cubicBezTo>
                    <a:pt x="19" y="34"/>
                    <a:pt x="20" y="36"/>
                    <a:pt x="22" y="40"/>
                  </a:cubicBezTo>
                  <a:cubicBezTo>
                    <a:pt x="29" y="52"/>
                    <a:pt x="29" y="52"/>
                    <a:pt x="29" y="52"/>
                  </a:cubicBezTo>
                  <a:cubicBezTo>
                    <a:pt x="40" y="52"/>
                    <a:pt x="40" y="52"/>
                    <a:pt x="40" y="52"/>
                  </a:cubicBezTo>
                  <a:cubicBezTo>
                    <a:pt x="34" y="42"/>
                    <a:pt x="34" y="42"/>
                    <a:pt x="34" y="42"/>
                  </a:cubicBezTo>
                  <a:cubicBezTo>
                    <a:pt x="32" y="38"/>
                    <a:pt x="30" y="35"/>
                    <a:pt x="29" y="33"/>
                  </a:cubicBezTo>
                  <a:close/>
                  <a:moveTo>
                    <a:pt x="15" y="22"/>
                  </a:moveTo>
                  <a:cubicBezTo>
                    <a:pt x="9" y="22"/>
                    <a:pt x="9" y="22"/>
                    <a:pt x="9" y="22"/>
                  </a:cubicBezTo>
                  <a:cubicBezTo>
                    <a:pt x="9" y="9"/>
                    <a:pt x="9" y="9"/>
                    <a:pt x="9" y="9"/>
                  </a:cubicBezTo>
                  <a:cubicBezTo>
                    <a:pt x="16" y="9"/>
                    <a:pt x="16" y="9"/>
                    <a:pt x="16" y="9"/>
                  </a:cubicBezTo>
                  <a:cubicBezTo>
                    <a:pt x="19" y="9"/>
                    <a:pt x="21" y="9"/>
                    <a:pt x="22" y="9"/>
                  </a:cubicBezTo>
                  <a:cubicBezTo>
                    <a:pt x="24" y="9"/>
                    <a:pt x="25" y="10"/>
                    <a:pt x="26" y="11"/>
                  </a:cubicBezTo>
                  <a:cubicBezTo>
                    <a:pt x="26" y="12"/>
                    <a:pt x="27" y="13"/>
                    <a:pt x="27" y="15"/>
                  </a:cubicBezTo>
                  <a:cubicBezTo>
                    <a:pt x="27" y="17"/>
                    <a:pt x="26" y="18"/>
                    <a:pt x="26" y="19"/>
                  </a:cubicBezTo>
                  <a:cubicBezTo>
                    <a:pt x="25" y="20"/>
                    <a:pt x="24" y="21"/>
                    <a:pt x="23" y="21"/>
                  </a:cubicBezTo>
                  <a:cubicBezTo>
                    <a:pt x="22" y="22"/>
                    <a:pt x="20" y="22"/>
                    <a:pt x="15" y="22"/>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41" name="išḷidê"/>
            <p:cNvSpPr/>
            <p:nvPr/>
          </p:nvSpPr>
          <p:spPr bwMode="auto">
            <a:xfrm>
              <a:off x="6375400" y="4019551"/>
              <a:ext cx="130175" cy="195263"/>
            </a:xfrm>
            <a:custGeom>
              <a:avLst/>
              <a:gdLst>
                <a:gd name="T0" fmla="*/ 29 w 36"/>
                <a:gd name="T1" fmla="*/ 24 h 54"/>
                <a:gd name="T2" fmla="*/ 20 w 36"/>
                <a:gd name="T3" fmla="*/ 20 h 54"/>
                <a:gd name="T4" fmla="*/ 12 w 36"/>
                <a:gd name="T5" fmla="*/ 17 h 54"/>
                <a:gd name="T6" fmla="*/ 10 w 36"/>
                <a:gd name="T7" fmla="*/ 14 h 54"/>
                <a:gd name="T8" fmla="*/ 12 w 36"/>
                <a:gd name="T9" fmla="*/ 10 h 54"/>
                <a:gd name="T10" fmla="*/ 18 w 36"/>
                <a:gd name="T11" fmla="*/ 9 h 54"/>
                <a:gd name="T12" fmla="*/ 23 w 36"/>
                <a:gd name="T13" fmla="*/ 10 h 54"/>
                <a:gd name="T14" fmla="*/ 26 w 36"/>
                <a:gd name="T15" fmla="*/ 16 h 54"/>
                <a:gd name="T16" fmla="*/ 35 w 36"/>
                <a:gd name="T17" fmla="*/ 16 h 54"/>
                <a:gd name="T18" fmla="*/ 30 w 36"/>
                <a:gd name="T19" fmla="*/ 4 h 54"/>
                <a:gd name="T20" fmla="*/ 18 w 36"/>
                <a:gd name="T21" fmla="*/ 0 h 54"/>
                <a:gd name="T22" fmla="*/ 9 w 36"/>
                <a:gd name="T23" fmla="*/ 2 h 54"/>
                <a:gd name="T24" fmla="*/ 4 w 36"/>
                <a:gd name="T25" fmla="*/ 7 h 54"/>
                <a:gd name="T26" fmla="*/ 2 w 36"/>
                <a:gd name="T27" fmla="*/ 14 h 54"/>
                <a:gd name="T28" fmla="*/ 6 w 36"/>
                <a:gd name="T29" fmla="*/ 25 h 54"/>
                <a:gd name="T30" fmla="*/ 16 w 36"/>
                <a:gd name="T31" fmla="*/ 30 h 54"/>
                <a:gd name="T32" fmla="*/ 23 w 36"/>
                <a:gd name="T33" fmla="*/ 32 h 54"/>
                <a:gd name="T34" fmla="*/ 26 w 36"/>
                <a:gd name="T35" fmla="*/ 35 h 54"/>
                <a:gd name="T36" fmla="*/ 27 w 36"/>
                <a:gd name="T37" fmla="*/ 38 h 54"/>
                <a:gd name="T38" fmla="*/ 25 w 36"/>
                <a:gd name="T39" fmla="*/ 43 h 54"/>
                <a:gd name="T40" fmla="*/ 18 w 36"/>
                <a:gd name="T41" fmla="*/ 45 h 54"/>
                <a:gd name="T42" fmla="*/ 12 w 36"/>
                <a:gd name="T43" fmla="*/ 42 h 54"/>
                <a:gd name="T44" fmla="*/ 9 w 36"/>
                <a:gd name="T45" fmla="*/ 35 h 54"/>
                <a:gd name="T46" fmla="*/ 0 w 36"/>
                <a:gd name="T47" fmla="*/ 36 h 54"/>
                <a:gd name="T48" fmla="*/ 5 w 36"/>
                <a:gd name="T49" fmla="*/ 49 h 54"/>
                <a:gd name="T50" fmla="*/ 18 w 36"/>
                <a:gd name="T51" fmla="*/ 54 h 54"/>
                <a:gd name="T52" fmla="*/ 28 w 36"/>
                <a:gd name="T53" fmla="*/ 52 h 54"/>
                <a:gd name="T54" fmla="*/ 34 w 36"/>
                <a:gd name="T55" fmla="*/ 46 h 54"/>
                <a:gd name="T56" fmla="*/ 36 w 36"/>
                <a:gd name="T57" fmla="*/ 38 h 54"/>
                <a:gd name="T58" fmla="*/ 34 w 36"/>
                <a:gd name="T59" fmla="*/ 29 h 54"/>
                <a:gd name="T60" fmla="*/ 29 w 36"/>
                <a:gd name="T61"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54">
                  <a:moveTo>
                    <a:pt x="29" y="24"/>
                  </a:moveTo>
                  <a:cubicBezTo>
                    <a:pt x="27" y="23"/>
                    <a:pt x="24" y="22"/>
                    <a:pt x="20" y="20"/>
                  </a:cubicBezTo>
                  <a:cubicBezTo>
                    <a:pt x="15" y="19"/>
                    <a:pt x="13" y="18"/>
                    <a:pt x="12" y="17"/>
                  </a:cubicBezTo>
                  <a:cubicBezTo>
                    <a:pt x="11" y="16"/>
                    <a:pt x="10" y="15"/>
                    <a:pt x="10" y="14"/>
                  </a:cubicBezTo>
                  <a:cubicBezTo>
                    <a:pt x="10" y="12"/>
                    <a:pt x="11" y="11"/>
                    <a:pt x="12" y="10"/>
                  </a:cubicBezTo>
                  <a:cubicBezTo>
                    <a:pt x="13" y="9"/>
                    <a:pt x="15" y="9"/>
                    <a:pt x="18" y="9"/>
                  </a:cubicBezTo>
                  <a:cubicBezTo>
                    <a:pt x="20" y="9"/>
                    <a:pt x="22" y="9"/>
                    <a:pt x="23" y="10"/>
                  </a:cubicBezTo>
                  <a:cubicBezTo>
                    <a:pt x="25" y="12"/>
                    <a:pt x="25" y="13"/>
                    <a:pt x="26" y="16"/>
                  </a:cubicBezTo>
                  <a:cubicBezTo>
                    <a:pt x="35" y="16"/>
                    <a:pt x="35" y="16"/>
                    <a:pt x="35" y="16"/>
                  </a:cubicBezTo>
                  <a:cubicBezTo>
                    <a:pt x="35" y="11"/>
                    <a:pt x="33" y="7"/>
                    <a:pt x="30" y="4"/>
                  </a:cubicBezTo>
                  <a:cubicBezTo>
                    <a:pt x="28" y="1"/>
                    <a:pt x="23" y="0"/>
                    <a:pt x="18" y="0"/>
                  </a:cubicBezTo>
                  <a:cubicBezTo>
                    <a:pt x="14" y="0"/>
                    <a:pt x="12" y="0"/>
                    <a:pt x="9" y="2"/>
                  </a:cubicBezTo>
                  <a:cubicBezTo>
                    <a:pt x="7" y="3"/>
                    <a:pt x="5" y="5"/>
                    <a:pt x="4" y="7"/>
                  </a:cubicBezTo>
                  <a:cubicBezTo>
                    <a:pt x="2" y="9"/>
                    <a:pt x="2" y="12"/>
                    <a:pt x="2" y="14"/>
                  </a:cubicBezTo>
                  <a:cubicBezTo>
                    <a:pt x="2" y="19"/>
                    <a:pt x="3" y="22"/>
                    <a:pt x="6" y="25"/>
                  </a:cubicBezTo>
                  <a:cubicBezTo>
                    <a:pt x="8" y="27"/>
                    <a:pt x="11" y="29"/>
                    <a:pt x="16" y="30"/>
                  </a:cubicBezTo>
                  <a:cubicBezTo>
                    <a:pt x="20" y="31"/>
                    <a:pt x="22" y="32"/>
                    <a:pt x="23" y="32"/>
                  </a:cubicBezTo>
                  <a:cubicBezTo>
                    <a:pt x="25" y="33"/>
                    <a:pt x="26" y="34"/>
                    <a:pt x="26" y="35"/>
                  </a:cubicBezTo>
                  <a:cubicBezTo>
                    <a:pt x="27" y="35"/>
                    <a:pt x="27" y="36"/>
                    <a:pt x="27" y="38"/>
                  </a:cubicBezTo>
                  <a:cubicBezTo>
                    <a:pt x="27" y="40"/>
                    <a:pt x="26" y="41"/>
                    <a:pt x="25" y="43"/>
                  </a:cubicBezTo>
                  <a:cubicBezTo>
                    <a:pt x="23" y="44"/>
                    <a:pt x="21" y="45"/>
                    <a:pt x="18" y="45"/>
                  </a:cubicBezTo>
                  <a:cubicBezTo>
                    <a:pt x="16" y="45"/>
                    <a:pt x="14" y="44"/>
                    <a:pt x="12" y="42"/>
                  </a:cubicBezTo>
                  <a:cubicBezTo>
                    <a:pt x="10" y="41"/>
                    <a:pt x="9" y="38"/>
                    <a:pt x="9" y="35"/>
                  </a:cubicBezTo>
                  <a:cubicBezTo>
                    <a:pt x="0" y="36"/>
                    <a:pt x="0" y="36"/>
                    <a:pt x="0" y="36"/>
                  </a:cubicBezTo>
                  <a:cubicBezTo>
                    <a:pt x="1" y="42"/>
                    <a:pt x="2" y="46"/>
                    <a:pt x="5" y="49"/>
                  </a:cubicBezTo>
                  <a:cubicBezTo>
                    <a:pt x="8" y="52"/>
                    <a:pt x="13" y="54"/>
                    <a:pt x="18" y="54"/>
                  </a:cubicBezTo>
                  <a:cubicBezTo>
                    <a:pt x="22" y="54"/>
                    <a:pt x="25" y="53"/>
                    <a:pt x="28" y="52"/>
                  </a:cubicBezTo>
                  <a:cubicBezTo>
                    <a:pt x="31" y="51"/>
                    <a:pt x="33" y="49"/>
                    <a:pt x="34" y="46"/>
                  </a:cubicBezTo>
                  <a:cubicBezTo>
                    <a:pt x="35" y="43"/>
                    <a:pt x="36" y="41"/>
                    <a:pt x="36" y="38"/>
                  </a:cubicBezTo>
                  <a:cubicBezTo>
                    <a:pt x="36" y="34"/>
                    <a:pt x="35" y="32"/>
                    <a:pt x="34" y="29"/>
                  </a:cubicBezTo>
                  <a:cubicBezTo>
                    <a:pt x="33" y="27"/>
                    <a:pt x="31" y="25"/>
                    <a:pt x="29" y="24"/>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42" name="îSḻiḍe"/>
            <p:cNvSpPr/>
            <p:nvPr/>
          </p:nvSpPr>
          <p:spPr bwMode="auto">
            <a:xfrm>
              <a:off x="6530975" y="4022726"/>
              <a:ext cx="31750" cy="188913"/>
            </a:xfrm>
            <a:prstGeom prst="rect">
              <a:avLst/>
            </a:prstGeom>
            <a:solidFill>
              <a:srgbClr val="9926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cs typeface="+mn-ea"/>
                <a:sym typeface="+mn-lt"/>
              </a:endParaRPr>
            </a:p>
          </p:txBody>
        </p:sp>
        <p:sp>
          <p:nvSpPr>
            <p:cNvPr id="43" name="ïṧļïḍe"/>
            <p:cNvSpPr/>
            <p:nvPr/>
          </p:nvSpPr>
          <p:spPr bwMode="auto">
            <a:xfrm>
              <a:off x="6584950" y="4022726"/>
              <a:ext cx="125413" cy="188913"/>
            </a:xfrm>
            <a:custGeom>
              <a:avLst/>
              <a:gdLst>
                <a:gd name="T0" fmla="*/ 0 w 79"/>
                <a:gd name="T1" fmla="*/ 21 h 119"/>
                <a:gd name="T2" fmla="*/ 29 w 79"/>
                <a:gd name="T3" fmla="*/ 21 h 119"/>
                <a:gd name="T4" fmla="*/ 29 w 79"/>
                <a:gd name="T5" fmla="*/ 119 h 119"/>
                <a:gd name="T6" fmla="*/ 50 w 79"/>
                <a:gd name="T7" fmla="*/ 119 h 119"/>
                <a:gd name="T8" fmla="*/ 50 w 79"/>
                <a:gd name="T9" fmla="*/ 21 h 119"/>
                <a:gd name="T10" fmla="*/ 79 w 79"/>
                <a:gd name="T11" fmla="*/ 21 h 119"/>
                <a:gd name="T12" fmla="*/ 79 w 79"/>
                <a:gd name="T13" fmla="*/ 0 h 119"/>
                <a:gd name="T14" fmla="*/ 0 w 79"/>
                <a:gd name="T15" fmla="*/ 0 h 119"/>
                <a:gd name="T16" fmla="*/ 0 w 79"/>
                <a:gd name="T17" fmla="*/ 2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19">
                  <a:moveTo>
                    <a:pt x="0" y="21"/>
                  </a:moveTo>
                  <a:lnTo>
                    <a:pt x="29" y="21"/>
                  </a:lnTo>
                  <a:lnTo>
                    <a:pt x="29" y="119"/>
                  </a:lnTo>
                  <a:lnTo>
                    <a:pt x="50" y="119"/>
                  </a:lnTo>
                  <a:lnTo>
                    <a:pt x="50" y="21"/>
                  </a:lnTo>
                  <a:lnTo>
                    <a:pt x="79" y="21"/>
                  </a:lnTo>
                  <a:lnTo>
                    <a:pt x="79" y="0"/>
                  </a:lnTo>
                  <a:lnTo>
                    <a:pt x="0" y="0"/>
                  </a:lnTo>
                  <a:lnTo>
                    <a:pt x="0" y="21"/>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44" name="îŝļïḋé"/>
            <p:cNvSpPr/>
            <p:nvPr/>
          </p:nvSpPr>
          <p:spPr bwMode="auto">
            <a:xfrm>
              <a:off x="6715125" y="4022726"/>
              <a:ext cx="147638" cy="188913"/>
            </a:xfrm>
            <a:custGeom>
              <a:avLst/>
              <a:gdLst>
                <a:gd name="T0" fmla="*/ 47 w 93"/>
                <a:gd name="T1" fmla="*/ 46 h 119"/>
                <a:gd name="T2" fmla="*/ 22 w 93"/>
                <a:gd name="T3" fmla="*/ 0 h 119"/>
                <a:gd name="T4" fmla="*/ 0 w 93"/>
                <a:gd name="T5" fmla="*/ 0 h 119"/>
                <a:gd name="T6" fmla="*/ 36 w 93"/>
                <a:gd name="T7" fmla="*/ 69 h 119"/>
                <a:gd name="T8" fmla="*/ 36 w 93"/>
                <a:gd name="T9" fmla="*/ 119 h 119"/>
                <a:gd name="T10" fmla="*/ 56 w 93"/>
                <a:gd name="T11" fmla="*/ 119 h 119"/>
                <a:gd name="T12" fmla="*/ 56 w 93"/>
                <a:gd name="T13" fmla="*/ 69 h 119"/>
                <a:gd name="T14" fmla="*/ 93 w 93"/>
                <a:gd name="T15" fmla="*/ 0 h 119"/>
                <a:gd name="T16" fmla="*/ 70 w 93"/>
                <a:gd name="T17" fmla="*/ 0 h 119"/>
                <a:gd name="T18" fmla="*/ 47 w 93"/>
                <a:gd name="T19" fmla="*/ 4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19">
                  <a:moveTo>
                    <a:pt x="47" y="46"/>
                  </a:moveTo>
                  <a:lnTo>
                    <a:pt x="22" y="0"/>
                  </a:lnTo>
                  <a:lnTo>
                    <a:pt x="0" y="0"/>
                  </a:lnTo>
                  <a:lnTo>
                    <a:pt x="36" y="69"/>
                  </a:lnTo>
                  <a:lnTo>
                    <a:pt x="36" y="119"/>
                  </a:lnTo>
                  <a:lnTo>
                    <a:pt x="56" y="119"/>
                  </a:lnTo>
                  <a:lnTo>
                    <a:pt x="56" y="69"/>
                  </a:lnTo>
                  <a:lnTo>
                    <a:pt x="93" y="0"/>
                  </a:lnTo>
                  <a:lnTo>
                    <a:pt x="70" y="0"/>
                  </a:lnTo>
                  <a:lnTo>
                    <a:pt x="47" y="46"/>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45" name="îṡlïḍe"/>
            <p:cNvSpPr/>
            <p:nvPr/>
          </p:nvSpPr>
          <p:spPr bwMode="auto">
            <a:xfrm>
              <a:off x="6931025" y="4019551"/>
              <a:ext cx="155575" cy="195263"/>
            </a:xfrm>
            <a:custGeom>
              <a:avLst/>
              <a:gdLst>
                <a:gd name="T0" fmla="*/ 21 w 43"/>
                <a:gd name="T1" fmla="*/ 0 h 54"/>
                <a:gd name="T2" fmla="*/ 12 w 43"/>
                <a:gd name="T3" fmla="*/ 2 h 54"/>
                <a:gd name="T4" fmla="*/ 6 w 43"/>
                <a:gd name="T5" fmla="*/ 7 h 54"/>
                <a:gd name="T6" fmla="*/ 2 w 43"/>
                <a:gd name="T7" fmla="*/ 14 h 54"/>
                <a:gd name="T8" fmla="*/ 0 w 43"/>
                <a:gd name="T9" fmla="*/ 27 h 54"/>
                <a:gd name="T10" fmla="*/ 6 w 43"/>
                <a:gd name="T11" fmla="*/ 47 h 54"/>
                <a:gd name="T12" fmla="*/ 21 w 43"/>
                <a:gd name="T13" fmla="*/ 54 h 54"/>
                <a:gd name="T14" fmla="*/ 37 w 43"/>
                <a:gd name="T15" fmla="*/ 47 h 54"/>
                <a:gd name="T16" fmla="*/ 43 w 43"/>
                <a:gd name="T17" fmla="*/ 27 h 54"/>
                <a:gd name="T18" fmla="*/ 37 w 43"/>
                <a:gd name="T19" fmla="*/ 7 h 54"/>
                <a:gd name="T20" fmla="*/ 21 w 43"/>
                <a:gd name="T21" fmla="*/ 0 h 54"/>
                <a:gd name="T22" fmla="*/ 30 w 43"/>
                <a:gd name="T23" fmla="*/ 40 h 54"/>
                <a:gd name="T24" fmla="*/ 21 w 43"/>
                <a:gd name="T25" fmla="*/ 45 h 54"/>
                <a:gd name="T26" fmla="*/ 13 w 43"/>
                <a:gd name="T27" fmla="*/ 40 h 54"/>
                <a:gd name="T28" fmla="*/ 9 w 43"/>
                <a:gd name="T29" fmla="*/ 27 h 54"/>
                <a:gd name="T30" fmla="*/ 12 w 43"/>
                <a:gd name="T31" fmla="*/ 13 h 54"/>
                <a:gd name="T32" fmla="*/ 21 w 43"/>
                <a:gd name="T33" fmla="*/ 9 h 54"/>
                <a:gd name="T34" fmla="*/ 30 w 43"/>
                <a:gd name="T35" fmla="*/ 13 h 54"/>
                <a:gd name="T36" fmla="*/ 34 w 43"/>
                <a:gd name="T37" fmla="*/ 27 h 54"/>
                <a:gd name="T38" fmla="*/ 30 w 43"/>
                <a:gd name="T39"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54">
                  <a:moveTo>
                    <a:pt x="21" y="0"/>
                  </a:moveTo>
                  <a:cubicBezTo>
                    <a:pt x="18" y="0"/>
                    <a:pt x="15" y="1"/>
                    <a:pt x="12" y="2"/>
                  </a:cubicBezTo>
                  <a:cubicBezTo>
                    <a:pt x="10" y="3"/>
                    <a:pt x="8" y="5"/>
                    <a:pt x="6" y="7"/>
                  </a:cubicBezTo>
                  <a:cubicBezTo>
                    <a:pt x="4" y="9"/>
                    <a:pt x="3" y="11"/>
                    <a:pt x="2" y="14"/>
                  </a:cubicBezTo>
                  <a:cubicBezTo>
                    <a:pt x="1" y="17"/>
                    <a:pt x="0" y="22"/>
                    <a:pt x="0" y="27"/>
                  </a:cubicBezTo>
                  <a:cubicBezTo>
                    <a:pt x="0" y="35"/>
                    <a:pt x="2" y="42"/>
                    <a:pt x="6" y="47"/>
                  </a:cubicBezTo>
                  <a:cubicBezTo>
                    <a:pt x="10" y="51"/>
                    <a:pt x="15" y="54"/>
                    <a:pt x="21" y="54"/>
                  </a:cubicBezTo>
                  <a:cubicBezTo>
                    <a:pt x="28" y="54"/>
                    <a:pt x="33" y="51"/>
                    <a:pt x="37" y="47"/>
                  </a:cubicBezTo>
                  <a:cubicBezTo>
                    <a:pt x="41" y="42"/>
                    <a:pt x="43" y="35"/>
                    <a:pt x="43" y="27"/>
                  </a:cubicBezTo>
                  <a:cubicBezTo>
                    <a:pt x="43" y="18"/>
                    <a:pt x="41" y="12"/>
                    <a:pt x="37" y="7"/>
                  </a:cubicBezTo>
                  <a:cubicBezTo>
                    <a:pt x="33" y="2"/>
                    <a:pt x="28" y="0"/>
                    <a:pt x="21" y="0"/>
                  </a:cubicBezTo>
                  <a:close/>
                  <a:moveTo>
                    <a:pt x="30" y="40"/>
                  </a:moveTo>
                  <a:cubicBezTo>
                    <a:pt x="28" y="43"/>
                    <a:pt x="25" y="45"/>
                    <a:pt x="21" y="45"/>
                  </a:cubicBezTo>
                  <a:cubicBezTo>
                    <a:pt x="18" y="45"/>
                    <a:pt x="15" y="43"/>
                    <a:pt x="13" y="40"/>
                  </a:cubicBezTo>
                  <a:cubicBezTo>
                    <a:pt x="10" y="37"/>
                    <a:pt x="9" y="33"/>
                    <a:pt x="9" y="27"/>
                  </a:cubicBezTo>
                  <a:cubicBezTo>
                    <a:pt x="9" y="21"/>
                    <a:pt x="10" y="16"/>
                    <a:pt x="12" y="13"/>
                  </a:cubicBezTo>
                  <a:cubicBezTo>
                    <a:pt x="15" y="10"/>
                    <a:pt x="18" y="9"/>
                    <a:pt x="21" y="9"/>
                  </a:cubicBezTo>
                  <a:cubicBezTo>
                    <a:pt x="25" y="9"/>
                    <a:pt x="28" y="10"/>
                    <a:pt x="30" y="13"/>
                  </a:cubicBezTo>
                  <a:cubicBezTo>
                    <a:pt x="32" y="16"/>
                    <a:pt x="34" y="21"/>
                    <a:pt x="34" y="27"/>
                  </a:cubicBezTo>
                  <a:cubicBezTo>
                    <a:pt x="34" y="33"/>
                    <a:pt x="32" y="37"/>
                    <a:pt x="30" y="4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46" name="ïśļïḑê"/>
            <p:cNvSpPr/>
            <p:nvPr/>
          </p:nvSpPr>
          <p:spPr bwMode="auto">
            <a:xfrm>
              <a:off x="7112000" y="4022726"/>
              <a:ext cx="107950" cy="188913"/>
            </a:xfrm>
            <a:custGeom>
              <a:avLst/>
              <a:gdLst>
                <a:gd name="T0" fmla="*/ 0 w 68"/>
                <a:gd name="T1" fmla="*/ 119 h 119"/>
                <a:gd name="T2" fmla="*/ 20 w 68"/>
                <a:gd name="T3" fmla="*/ 119 h 119"/>
                <a:gd name="T4" fmla="*/ 20 w 68"/>
                <a:gd name="T5" fmla="*/ 69 h 119"/>
                <a:gd name="T6" fmla="*/ 61 w 68"/>
                <a:gd name="T7" fmla="*/ 69 h 119"/>
                <a:gd name="T8" fmla="*/ 61 w 68"/>
                <a:gd name="T9" fmla="*/ 48 h 119"/>
                <a:gd name="T10" fmla="*/ 20 w 68"/>
                <a:gd name="T11" fmla="*/ 48 h 119"/>
                <a:gd name="T12" fmla="*/ 20 w 68"/>
                <a:gd name="T13" fmla="*/ 21 h 119"/>
                <a:gd name="T14" fmla="*/ 68 w 68"/>
                <a:gd name="T15" fmla="*/ 21 h 119"/>
                <a:gd name="T16" fmla="*/ 68 w 68"/>
                <a:gd name="T17" fmla="*/ 0 h 119"/>
                <a:gd name="T18" fmla="*/ 0 w 68"/>
                <a:gd name="T19" fmla="*/ 0 h 119"/>
                <a:gd name="T20" fmla="*/ 0 w 68"/>
                <a:gd name="T21"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19">
                  <a:moveTo>
                    <a:pt x="0" y="119"/>
                  </a:moveTo>
                  <a:lnTo>
                    <a:pt x="20" y="119"/>
                  </a:lnTo>
                  <a:lnTo>
                    <a:pt x="20" y="69"/>
                  </a:lnTo>
                  <a:lnTo>
                    <a:pt x="61" y="69"/>
                  </a:lnTo>
                  <a:lnTo>
                    <a:pt x="61" y="48"/>
                  </a:lnTo>
                  <a:lnTo>
                    <a:pt x="20" y="48"/>
                  </a:lnTo>
                  <a:lnTo>
                    <a:pt x="20" y="21"/>
                  </a:lnTo>
                  <a:lnTo>
                    <a:pt x="68" y="21"/>
                  </a:lnTo>
                  <a:lnTo>
                    <a:pt x="68" y="0"/>
                  </a:lnTo>
                  <a:lnTo>
                    <a:pt x="0" y="0"/>
                  </a:lnTo>
                  <a:lnTo>
                    <a:pt x="0" y="119"/>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47" name="îSľïde"/>
            <p:cNvSpPr/>
            <p:nvPr/>
          </p:nvSpPr>
          <p:spPr bwMode="auto">
            <a:xfrm>
              <a:off x="7299325" y="4019551"/>
              <a:ext cx="130175" cy="195263"/>
            </a:xfrm>
            <a:custGeom>
              <a:avLst/>
              <a:gdLst>
                <a:gd name="T0" fmla="*/ 30 w 36"/>
                <a:gd name="T1" fmla="*/ 24 h 54"/>
                <a:gd name="T2" fmla="*/ 20 w 36"/>
                <a:gd name="T3" fmla="*/ 20 h 54"/>
                <a:gd name="T4" fmla="*/ 12 w 36"/>
                <a:gd name="T5" fmla="*/ 17 h 54"/>
                <a:gd name="T6" fmla="*/ 11 w 36"/>
                <a:gd name="T7" fmla="*/ 14 h 54"/>
                <a:gd name="T8" fmla="*/ 12 w 36"/>
                <a:gd name="T9" fmla="*/ 10 h 54"/>
                <a:gd name="T10" fmla="*/ 18 w 36"/>
                <a:gd name="T11" fmla="*/ 9 h 54"/>
                <a:gd name="T12" fmla="*/ 24 w 36"/>
                <a:gd name="T13" fmla="*/ 10 h 54"/>
                <a:gd name="T14" fmla="*/ 26 w 36"/>
                <a:gd name="T15" fmla="*/ 16 h 54"/>
                <a:gd name="T16" fmla="*/ 35 w 36"/>
                <a:gd name="T17" fmla="*/ 16 h 54"/>
                <a:gd name="T18" fmla="*/ 31 w 36"/>
                <a:gd name="T19" fmla="*/ 4 h 54"/>
                <a:gd name="T20" fmla="*/ 18 w 36"/>
                <a:gd name="T21" fmla="*/ 0 h 54"/>
                <a:gd name="T22" fmla="*/ 9 w 36"/>
                <a:gd name="T23" fmla="*/ 2 h 54"/>
                <a:gd name="T24" fmla="*/ 4 w 36"/>
                <a:gd name="T25" fmla="*/ 7 h 54"/>
                <a:gd name="T26" fmla="*/ 2 w 36"/>
                <a:gd name="T27" fmla="*/ 14 h 54"/>
                <a:gd name="T28" fmla="*/ 6 w 36"/>
                <a:gd name="T29" fmla="*/ 25 h 54"/>
                <a:gd name="T30" fmla="*/ 16 w 36"/>
                <a:gd name="T31" fmla="*/ 30 h 54"/>
                <a:gd name="T32" fmla="*/ 23 w 36"/>
                <a:gd name="T33" fmla="*/ 32 h 54"/>
                <a:gd name="T34" fmla="*/ 27 w 36"/>
                <a:gd name="T35" fmla="*/ 35 h 54"/>
                <a:gd name="T36" fmla="*/ 27 w 36"/>
                <a:gd name="T37" fmla="*/ 38 h 54"/>
                <a:gd name="T38" fmla="*/ 25 w 36"/>
                <a:gd name="T39" fmla="*/ 43 h 54"/>
                <a:gd name="T40" fmla="*/ 19 w 36"/>
                <a:gd name="T41" fmla="*/ 45 h 54"/>
                <a:gd name="T42" fmla="*/ 12 w 36"/>
                <a:gd name="T43" fmla="*/ 42 h 54"/>
                <a:gd name="T44" fmla="*/ 9 w 36"/>
                <a:gd name="T45" fmla="*/ 35 h 54"/>
                <a:gd name="T46" fmla="*/ 0 w 36"/>
                <a:gd name="T47" fmla="*/ 36 h 54"/>
                <a:gd name="T48" fmla="*/ 6 w 36"/>
                <a:gd name="T49" fmla="*/ 49 h 54"/>
                <a:gd name="T50" fmla="*/ 19 w 36"/>
                <a:gd name="T51" fmla="*/ 54 h 54"/>
                <a:gd name="T52" fmla="*/ 28 w 36"/>
                <a:gd name="T53" fmla="*/ 52 h 54"/>
                <a:gd name="T54" fmla="*/ 34 w 36"/>
                <a:gd name="T55" fmla="*/ 46 h 54"/>
                <a:gd name="T56" fmla="*/ 36 w 36"/>
                <a:gd name="T57" fmla="*/ 38 h 54"/>
                <a:gd name="T58" fmla="*/ 35 w 36"/>
                <a:gd name="T59" fmla="*/ 29 h 54"/>
                <a:gd name="T60" fmla="*/ 30 w 36"/>
                <a:gd name="T61"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54">
                  <a:moveTo>
                    <a:pt x="30" y="24"/>
                  </a:moveTo>
                  <a:cubicBezTo>
                    <a:pt x="28" y="23"/>
                    <a:pt x="24" y="22"/>
                    <a:pt x="20" y="20"/>
                  </a:cubicBezTo>
                  <a:cubicBezTo>
                    <a:pt x="16" y="19"/>
                    <a:pt x="13" y="18"/>
                    <a:pt x="12" y="17"/>
                  </a:cubicBezTo>
                  <a:cubicBezTo>
                    <a:pt x="11" y="16"/>
                    <a:pt x="11" y="15"/>
                    <a:pt x="11" y="14"/>
                  </a:cubicBezTo>
                  <a:cubicBezTo>
                    <a:pt x="11" y="12"/>
                    <a:pt x="11" y="11"/>
                    <a:pt x="12" y="10"/>
                  </a:cubicBezTo>
                  <a:cubicBezTo>
                    <a:pt x="13" y="9"/>
                    <a:pt x="15" y="9"/>
                    <a:pt x="18" y="9"/>
                  </a:cubicBezTo>
                  <a:cubicBezTo>
                    <a:pt x="21" y="9"/>
                    <a:pt x="22" y="9"/>
                    <a:pt x="24" y="10"/>
                  </a:cubicBezTo>
                  <a:cubicBezTo>
                    <a:pt x="25" y="12"/>
                    <a:pt x="26" y="13"/>
                    <a:pt x="26" y="16"/>
                  </a:cubicBezTo>
                  <a:cubicBezTo>
                    <a:pt x="35" y="16"/>
                    <a:pt x="35" y="16"/>
                    <a:pt x="35" y="16"/>
                  </a:cubicBezTo>
                  <a:cubicBezTo>
                    <a:pt x="35" y="11"/>
                    <a:pt x="33" y="7"/>
                    <a:pt x="31" y="4"/>
                  </a:cubicBezTo>
                  <a:cubicBezTo>
                    <a:pt x="28" y="1"/>
                    <a:pt x="24" y="0"/>
                    <a:pt x="18" y="0"/>
                  </a:cubicBezTo>
                  <a:cubicBezTo>
                    <a:pt x="15" y="0"/>
                    <a:pt x="12" y="0"/>
                    <a:pt x="9" y="2"/>
                  </a:cubicBezTo>
                  <a:cubicBezTo>
                    <a:pt x="7" y="3"/>
                    <a:pt x="5" y="5"/>
                    <a:pt x="4" y="7"/>
                  </a:cubicBezTo>
                  <a:cubicBezTo>
                    <a:pt x="3" y="9"/>
                    <a:pt x="2" y="12"/>
                    <a:pt x="2" y="14"/>
                  </a:cubicBezTo>
                  <a:cubicBezTo>
                    <a:pt x="2" y="19"/>
                    <a:pt x="3" y="22"/>
                    <a:pt x="6" y="25"/>
                  </a:cubicBezTo>
                  <a:cubicBezTo>
                    <a:pt x="8" y="27"/>
                    <a:pt x="11" y="29"/>
                    <a:pt x="16" y="30"/>
                  </a:cubicBezTo>
                  <a:cubicBezTo>
                    <a:pt x="20" y="31"/>
                    <a:pt x="22" y="32"/>
                    <a:pt x="23" y="32"/>
                  </a:cubicBezTo>
                  <a:cubicBezTo>
                    <a:pt x="25" y="33"/>
                    <a:pt x="26" y="34"/>
                    <a:pt x="27" y="35"/>
                  </a:cubicBezTo>
                  <a:cubicBezTo>
                    <a:pt x="27" y="35"/>
                    <a:pt x="27" y="36"/>
                    <a:pt x="27" y="38"/>
                  </a:cubicBezTo>
                  <a:cubicBezTo>
                    <a:pt x="27" y="40"/>
                    <a:pt x="27" y="41"/>
                    <a:pt x="25" y="43"/>
                  </a:cubicBezTo>
                  <a:cubicBezTo>
                    <a:pt x="24" y="44"/>
                    <a:pt x="22" y="45"/>
                    <a:pt x="19" y="45"/>
                  </a:cubicBezTo>
                  <a:cubicBezTo>
                    <a:pt x="16" y="45"/>
                    <a:pt x="14" y="44"/>
                    <a:pt x="12" y="42"/>
                  </a:cubicBezTo>
                  <a:cubicBezTo>
                    <a:pt x="11" y="41"/>
                    <a:pt x="10" y="38"/>
                    <a:pt x="9" y="35"/>
                  </a:cubicBezTo>
                  <a:cubicBezTo>
                    <a:pt x="0" y="36"/>
                    <a:pt x="0" y="36"/>
                    <a:pt x="0" y="36"/>
                  </a:cubicBezTo>
                  <a:cubicBezTo>
                    <a:pt x="1" y="42"/>
                    <a:pt x="3" y="46"/>
                    <a:pt x="6" y="49"/>
                  </a:cubicBezTo>
                  <a:cubicBezTo>
                    <a:pt x="9" y="52"/>
                    <a:pt x="13" y="54"/>
                    <a:pt x="19" y="54"/>
                  </a:cubicBezTo>
                  <a:cubicBezTo>
                    <a:pt x="22" y="54"/>
                    <a:pt x="26" y="53"/>
                    <a:pt x="28" y="52"/>
                  </a:cubicBezTo>
                  <a:cubicBezTo>
                    <a:pt x="31" y="51"/>
                    <a:pt x="33" y="49"/>
                    <a:pt x="34" y="46"/>
                  </a:cubicBezTo>
                  <a:cubicBezTo>
                    <a:pt x="36" y="43"/>
                    <a:pt x="36" y="41"/>
                    <a:pt x="36" y="38"/>
                  </a:cubicBezTo>
                  <a:cubicBezTo>
                    <a:pt x="36" y="34"/>
                    <a:pt x="36" y="32"/>
                    <a:pt x="35" y="29"/>
                  </a:cubicBezTo>
                  <a:cubicBezTo>
                    <a:pt x="33" y="27"/>
                    <a:pt x="32" y="25"/>
                    <a:pt x="30" y="24"/>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48" name="iṧḻïdé"/>
            <p:cNvSpPr/>
            <p:nvPr/>
          </p:nvSpPr>
          <p:spPr bwMode="auto">
            <a:xfrm>
              <a:off x="7450138" y="4019551"/>
              <a:ext cx="141288" cy="195263"/>
            </a:xfrm>
            <a:custGeom>
              <a:avLst/>
              <a:gdLst>
                <a:gd name="T0" fmla="*/ 26 w 39"/>
                <a:gd name="T1" fmla="*/ 42 h 54"/>
                <a:gd name="T2" fmla="*/ 20 w 39"/>
                <a:gd name="T3" fmla="*/ 45 h 54"/>
                <a:gd name="T4" fmla="*/ 13 w 39"/>
                <a:gd name="T5" fmla="*/ 41 h 54"/>
                <a:gd name="T6" fmla="*/ 10 w 39"/>
                <a:gd name="T7" fmla="*/ 26 h 54"/>
                <a:gd name="T8" fmla="*/ 13 w 39"/>
                <a:gd name="T9" fmla="*/ 13 h 54"/>
                <a:gd name="T10" fmla="*/ 21 w 39"/>
                <a:gd name="T11" fmla="*/ 9 h 54"/>
                <a:gd name="T12" fmla="*/ 27 w 39"/>
                <a:gd name="T13" fmla="*/ 11 h 54"/>
                <a:gd name="T14" fmla="*/ 30 w 39"/>
                <a:gd name="T15" fmla="*/ 18 h 54"/>
                <a:gd name="T16" fmla="*/ 39 w 39"/>
                <a:gd name="T17" fmla="*/ 15 h 54"/>
                <a:gd name="T18" fmla="*/ 34 w 39"/>
                <a:gd name="T19" fmla="*/ 6 h 54"/>
                <a:gd name="T20" fmla="*/ 21 w 39"/>
                <a:gd name="T21" fmla="*/ 0 h 54"/>
                <a:gd name="T22" fmla="*/ 6 w 39"/>
                <a:gd name="T23" fmla="*/ 7 h 54"/>
                <a:gd name="T24" fmla="*/ 0 w 39"/>
                <a:gd name="T25" fmla="*/ 27 h 54"/>
                <a:gd name="T26" fmla="*/ 6 w 39"/>
                <a:gd name="T27" fmla="*/ 47 h 54"/>
                <a:gd name="T28" fmla="*/ 20 w 39"/>
                <a:gd name="T29" fmla="*/ 54 h 54"/>
                <a:gd name="T30" fmla="*/ 32 w 39"/>
                <a:gd name="T31" fmla="*/ 50 h 54"/>
                <a:gd name="T32" fmla="*/ 39 w 39"/>
                <a:gd name="T33" fmla="*/ 37 h 54"/>
                <a:gd name="T34" fmla="*/ 30 w 39"/>
                <a:gd name="T35" fmla="*/ 34 h 54"/>
                <a:gd name="T36" fmla="*/ 26 w 39"/>
                <a:gd name="T37"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54">
                  <a:moveTo>
                    <a:pt x="26" y="42"/>
                  </a:moveTo>
                  <a:cubicBezTo>
                    <a:pt x="25" y="44"/>
                    <a:pt x="23" y="45"/>
                    <a:pt x="20" y="45"/>
                  </a:cubicBezTo>
                  <a:cubicBezTo>
                    <a:pt x="17" y="45"/>
                    <a:pt x="15" y="43"/>
                    <a:pt x="13" y="41"/>
                  </a:cubicBezTo>
                  <a:cubicBezTo>
                    <a:pt x="10" y="38"/>
                    <a:pt x="10" y="33"/>
                    <a:pt x="10" y="26"/>
                  </a:cubicBezTo>
                  <a:cubicBezTo>
                    <a:pt x="10" y="20"/>
                    <a:pt x="11" y="16"/>
                    <a:pt x="13" y="13"/>
                  </a:cubicBezTo>
                  <a:cubicBezTo>
                    <a:pt x="15" y="10"/>
                    <a:pt x="17" y="9"/>
                    <a:pt x="21" y="9"/>
                  </a:cubicBezTo>
                  <a:cubicBezTo>
                    <a:pt x="23" y="9"/>
                    <a:pt x="25" y="10"/>
                    <a:pt x="27" y="11"/>
                  </a:cubicBezTo>
                  <a:cubicBezTo>
                    <a:pt x="28" y="13"/>
                    <a:pt x="29" y="15"/>
                    <a:pt x="30" y="18"/>
                  </a:cubicBezTo>
                  <a:cubicBezTo>
                    <a:pt x="39" y="15"/>
                    <a:pt x="39" y="15"/>
                    <a:pt x="39" y="15"/>
                  </a:cubicBezTo>
                  <a:cubicBezTo>
                    <a:pt x="38" y="11"/>
                    <a:pt x="36" y="8"/>
                    <a:pt x="34" y="6"/>
                  </a:cubicBezTo>
                  <a:cubicBezTo>
                    <a:pt x="31" y="2"/>
                    <a:pt x="26" y="0"/>
                    <a:pt x="21" y="0"/>
                  </a:cubicBezTo>
                  <a:cubicBezTo>
                    <a:pt x="15" y="0"/>
                    <a:pt x="10" y="2"/>
                    <a:pt x="6" y="7"/>
                  </a:cubicBezTo>
                  <a:cubicBezTo>
                    <a:pt x="2" y="12"/>
                    <a:pt x="0" y="19"/>
                    <a:pt x="0" y="27"/>
                  </a:cubicBezTo>
                  <a:cubicBezTo>
                    <a:pt x="0" y="35"/>
                    <a:pt x="2" y="42"/>
                    <a:pt x="6" y="47"/>
                  </a:cubicBezTo>
                  <a:cubicBezTo>
                    <a:pt x="10" y="51"/>
                    <a:pt x="15" y="54"/>
                    <a:pt x="20" y="54"/>
                  </a:cubicBezTo>
                  <a:cubicBezTo>
                    <a:pt x="25" y="54"/>
                    <a:pt x="29" y="52"/>
                    <a:pt x="32" y="50"/>
                  </a:cubicBezTo>
                  <a:cubicBezTo>
                    <a:pt x="35" y="47"/>
                    <a:pt x="37" y="43"/>
                    <a:pt x="39" y="37"/>
                  </a:cubicBezTo>
                  <a:cubicBezTo>
                    <a:pt x="30" y="34"/>
                    <a:pt x="30" y="34"/>
                    <a:pt x="30" y="34"/>
                  </a:cubicBezTo>
                  <a:cubicBezTo>
                    <a:pt x="29" y="37"/>
                    <a:pt x="28" y="40"/>
                    <a:pt x="26" y="42"/>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49" name="íŝļíḑé"/>
            <p:cNvSpPr/>
            <p:nvPr/>
          </p:nvSpPr>
          <p:spPr bwMode="auto">
            <a:xfrm>
              <a:off x="7616825" y="4022726"/>
              <a:ext cx="31750" cy="188913"/>
            </a:xfrm>
            <a:prstGeom prst="rect">
              <a:avLst/>
            </a:prstGeom>
            <a:solidFill>
              <a:srgbClr val="9926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cs typeface="+mn-ea"/>
                <a:sym typeface="+mn-lt"/>
              </a:endParaRPr>
            </a:p>
          </p:txBody>
        </p:sp>
        <p:sp>
          <p:nvSpPr>
            <p:cNvPr id="50" name="ï$ļiḑé"/>
            <p:cNvSpPr/>
            <p:nvPr/>
          </p:nvSpPr>
          <p:spPr bwMode="auto">
            <a:xfrm>
              <a:off x="7681913" y="4022726"/>
              <a:ext cx="119063" cy="188913"/>
            </a:xfrm>
            <a:custGeom>
              <a:avLst/>
              <a:gdLst>
                <a:gd name="T0" fmla="*/ 20 w 75"/>
                <a:gd name="T1" fmla="*/ 67 h 119"/>
                <a:gd name="T2" fmla="*/ 70 w 75"/>
                <a:gd name="T3" fmla="*/ 67 h 119"/>
                <a:gd name="T4" fmla="*/ 70 w 75"/>
                <a:gd name="T5" fmla="*/ 46 h 119"/>
                <a:gd name="T6" fmla="*/ 20 w 75"/>
                <a:gd name="T7" fmla="*/ 46 h 119"/>
                <a:gd name="T8" fmla="*/ 20 w 75"/>
                <a:gd name="T9" fmla="*/ 21 h 119"/>
                <a:gd name="T10" fmla="*/ 72 w 75"/>
                <a:gd name="T11" fmla="*/ 21 h 119"/>
                <a:gd name="T12" fmla="*/ 72 w 75"/>
                <a:gd name="T13" fmla="*/ 0 h 119"/>
                <a:gd name="T14" fmla="*/ 0 w 75"/>
                <a:gd name="T15" fmla="*/ 0 h 119"/>
                <a:gd name="T16" fmla="*/ 0 w 75"/>
                <a:gd name="T17" fmla="*/ 119 h 119"/>
                <a:gd name="T18" fmla="*/ 75 w 75"/>
                <a:gd name="T19" fmla="*/ 119 h 119"/>
                <a:gd name="T20" fmla="*/ 75 w 75"/>
                <a:gd name="T21" fmla="*/ 99 h 119"/>
                <a:gd name="T22" fmla="*/ 20 w 75"/>
                <a:gd name="T23" fmla="*/ 99 h 119"/>
                <a:gd name="T24" fmla="*/ 20 w 75"/>
                <a:gd name="T25" fmla="*/ 6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119">
                  <a:moveTo>
                    <a:pt x="20" y="67"/>
                  </a:moveTo>
                  <a:lnTo>
                    <a:pt x="70" y="67"/>
                  </a:lnTo>
                  <a:lnTo>
                    <a:pt x="70" y="46"/>
                  </a:lnTo>
                  <a:lnTo>
                    <a:pt x="20" y="46"/>
                  </a:lnTo>
                  <a:lnTo>
                    <a:pt x="20" y="21"/>
                  </a:lnTo>
                  <a:lnTo>
                    <a:pt x="72" y="21"/>
                  </a:lnTo>
                  <a:lnTo>
                    <a:pt x="72" y="0"/>
                  </a:lnTo>
                  <a:lnTo>
                    <a:pt x="0" y="0"/>
                  </a:lnTo>
                  <a:lnTo>
                    <a:pt x="0" y="119"/>
                  </a:lnTo>
                  <a:lnTo>
                    <a:pt x="75" y="119"/>
                  </a:lnTo>
                  <a:lnTo>
                    <a:pt x="75" y="99"/>
                  </a:lnTo>
                  <a:lnTo>
                    <a:pt x="20" y="99"/>
                  </a:lnTo>
                  <a:lnTo>
                    <a:pt x="20" y="67"/>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51" name="îṧļïde"/>
            <p:cNvSpPr/>
            <p:nvPr/>
          </p:nvSpPr>
          <p:spPr bwMode="auto">
            <a:xfrm>
              <a:off x="7829550" y="4022726"/>
              <a:ext cx="125413" cy="188913"/>
            </a:xfrm>
            <a:custGeom>
              <a:avLst/>
              <a:gdLst>
                <a:gd name="T0" fmla="*/ 61 w 79"/>
                <a:gd name="T1" fmla="*/ 80 h 119"/>
                <a:gd name="T2" fmla="*/ 20 w 79"/>
                <a:gd name="T3" fmla="*/ 0 h 119"/>
                <a:gd name="T4" fmla="*/ 0 w 79"/>
                <a:gd name="T5" fmla="*/ 0 h 119"/>
                <a:gd name="T6" fmla="*/ 0 w 79"/>
                <a:gd name="T7" fmla="*/ 119 h 119"/>
                <a:gd name="T8" fmla="*/ 18 w 79"/>
                <a:gd name="T9" fmla="*/ 119 h 119"/>
                <a:gd name="T10" fmla="*/ 18 w 79"/>
                <a:gd name="T11" fmla="*/ 42 h 119"/>
                <a:gd name="T12" fmla="*/ 59 w 79"/>
                <a:gd name="T13" fmla="*/ 119 h 119"/>
                <a:gd name="T14" fmla="*/ 79 w 79"/>
                <a:gd name="T15" fmla="*/ 119 h 119"/>
                <a:gd name="T16" fmla="*/ 79 w 79"/>
                <a:gd name="T17" fmla="*/ 0 h 119"/>
                <a:gd name="T18" fmla="*/ 61 w 79"/>
                <a:gd name="T19" fmla="*/ 0 h 119"/>
                <a:gd name="T20" fmla="*/ 61 w 79"/>
                <a:gd name="T21" fmla="*/ 8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9">
                  <a:moveTo>
                    <a:pt x="61" y="80"/>
                  </a:moveTo>
                  <a:lnTo>
                    <a:pt x="20" y="0"/>
                  </a:lnTo>
                  <a:lnTo>
                    <a:pt x="0" y="0"/>
                  </a:lnTo>
                  <a:lnTo>
                    <a:pt x="0" y="119"/>
                  </a:lnTo>
                  <a:lnTo>
                    <a:pt x="18" y="119"/>
                  </a:lnTo>
                  <a:lnTo>
                    <a:pt x="18" y="42"/>
                  </a:lnTo>
                  <a:lnTo>
                    <a:pt x="59" y="119"/>
                  </a:lnTo>
                  <a:lnTo>
                    <a:pt x="79" y="119"/>
                  </a:lnTo>
                  <a:lnTo>
                    <a:pt x="79" y="0"/>
                  </a:lnTo>
                  <a:lnTo>
                    <a:pt x="61" y="0"/>
                  </a:lnTo>
                  <a:lnTo>
                    <a:pt x="61" y="8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52" name="íşlîḍè"/>
            <p:cNvSpPr/>
            <p:nvPr/>
          </p:nvSpPr>
          <p:spPr bwMode="auto">
            <a:xfrm>
              <a:off x="7985125" y="4019551"/>
              <a:ext cx="136525" cy="195263"/>
            </a:xfrm>
            <a:custGeom>
              <a:avLst/>
              <a:gdLst>
                <a:gd name="T0" fmla="*/ 26 w 38"/>
                <a:gd name="T1" fmla="*/ 42 h 54"/>
                <a:gd name="T2" fmla="*/ 20 w 38"/>
                <a:gd name="T3" fmla="*/ 45 h 54"/>
                <a:gd name="T4" fmla="*/ 12 w 38"/>
                <a:gd name="T5" fmla="*/ 41 h 54"/>
                <a:gd name="T6" fmla="*/ 9 w 38"/>
                <a:gd name="T7" fmla="*/ 26 h 54"/>
                <a:gd name="T8" fmla="*/ 12 w 38"/>
                <a:gd name="T9" fmla="*/ 13 h 54"/>
                <a:gd name="T10" fmla="*/ 20 w 38"/>
                <a:gd name="T11" fmla="*/ 9 h 54"/>
                <a:gd name="T12" fmla="*/ 26 w 38"/>
                <a:gd name="T13" fmla="*/ 11 h 54"/>
                <a:gd name="T14" fmla="*/ 29 w 38"/>
                <a:gd name="T15" fmla="*/ 18 h 54"/>
                <a:gd name="T16" fmla="*/ 38 w 38"/>
                <a:gd name="T17" fmla="*/ 15 h 54"/>
                <a:gd name="T18" fmla="*/ 34 w 38"/>
                <a:gd name="T19" fmla="*/ 6 h 54"/>
                <a:gd name="T20" fmla="*/ 21 w 38"/>
                <a:gd name="T21" fmla="*/ 0 h 54"/>
                <a:gd name="T22" fmla="*/ 6 w 38"/>
                <a:gd name="T23" fmla="*/ 7 h 54"/>
                <a:gd name="T24" fmla="*/ 0 w 38"/>
                <a:gd name="T25" fmla="*/ 27 h 54"/>
                <a:gd name="T26" fmla="*/ 6 w 38"/>
                <a:gd name="T27" fmla="*/ 47 h 54"/>
                <a:gd name="T28" fmla="*/ 20 w 38"/>
                <a:gd name="T29" fmla="*/ 54 h 54"/>
                <a:gd name="T30" fmla="*/ 32 w 38"/>
                <a:gd name="T31" fmla="*/ 50 h 54"/>
                <a:gd name="T32" fmla="*/ 38 w 38"/>
                <a:gd name="T33" fmla="*/ 37 h 54"/>
                <a:gd name="T34" fmla="*/ 30 w 38"/>
                <a:gd name="T35" fmla="*/ 34 h 54"/>
                <a:gd name="T36" fmla="*/ 26 w 38"/>
                <a:gd name="T37"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4">
                  <a:moveTo>
                    <a:pt x="26" y="42"/>
                  </a:moveTo>
                  <a:cubicBezTo>
                    <a:pt x="24" y="44"/>
                    <a:pt x="22" y="45"/>
                    <a:pt x="20" y="45"/>
                  </a:cubicBezTo>
                  <a:cubicBezTo>
                    <a:pt x="17" y="45"/>
                    <a:pt x="14" y="43"/>
                    <a:pt x="12" y="41"/>
                  </a:cubicBezTo>
                  <a:cubicBezTo>
                    <a:pt x="10" y="38"/>
                    <a:pt x="9" y="33"/>
                    <a:pt x="9" y="26"/>
                  </a:cubicBezTo>
                  <a:cubicBezTo>
                    <a:pt x="9" y="20"/>
                    <a:pt x="10" y="16"/>
                    <a:pt x="12" y="13"/>
                  </a:cubicBezTo>
                  <a:cubicBezTo>
                    <a:pt x="14" y="10"/>
                    <a:pt x="17" y="9"/>
                    <a:pt x="20" y="9"/>
                  </a:cubicBezTo>
                  <a:cubicBezTo>
                    <a:pt x="23" y="9"/>
                    <a:pt x="25" y="10"/>
                    <a:pt x="26" y="11"/>
                  </a:cubicBezTo>
                  <a:cubicBezTo>
                    <a:pt x="28" y="13"/>
                    <a:pt x="29" y="15"/>
                    <a:pt x="29" y="18"/>
                  </a:cubicBezTo>
                  <a:cubicBezTo>
                    <a:pt x="38" y="15"/>
                    <a:pt x="38" y="15"/>
                    <a:pt x="38" y="15"/>
                  </a:cubicBezTo>
                  <a:cubicBezTo>
                    <a:pt x="37" y="11"/>
                    <a:pt x="36" y="8"/>
                    <a:pt x="34" y="6"/>
                  </a:cubicBezTo>
                  <a:cubicBezTo>
                    <a:pt x="30" y="2"/>
                    <a:pt x="26" y="0"/>
                    <a:pt x="21" y="0"/>
                  </a:cubicBezTo>
                  <a:cubicBezTo>
                    <a:pt x="14" y="0"/>
                    <a:pt x="9" y="2"/>
                    <a:pt x="6" y="7"/>
                  </a:cubicBezTo>
                  <a:cubicBezTo>
                    <a:pt x="2" y="12"/>
                    <a:pt x="0" y="19"/>
                    <a:pt x="0" y="27"/>
                  </a:cubicBezTo>
                  <a:cubicBezTo>
                    <a:pt x="0" y="35"/>
                    <a:pt x="2" y="42"/>
                    <a:pt x="6" y="47"/>
                  </a:cubicBezTo>
                  <a:cubicBezTo>
                    <a:pt x="9" y="51"/>
                    <a:pt x="14" y="54"/>
                    <a:pt x="20" y="54"/>
                  </a:cubicBezTo>
                  <a:cubicBezTo>
                    <a:pt x="25" y="54"/>
                    <a:pt x="29" y="52"/>
                    <a:pt x="32" y="50"/>
                  </a:cubicBezTo>
                  <a:cubicBezTo>
                    <a:pt x="35" y="47"/>
                    <a:pt x="37" y="43"/>
                    <a:pt x="38" y="37"/>
                  </a:cubicBezTo>
                  <a:cubicBezTo>
                    <a:pt x="30" y="34"/>
                    <a:pt x="30" y="34"/>
                    <a:pt x="30" y="34"/>
                  </a:cubicBezTo>
                  <a:cubicBezTo>
                    <a:pt x="29" y="37"/>
                    <a:pt x="28" y="40"/>
                    <a:pt x="26" y="42"/>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53" name="îŝļîďé"/>
            <p:cNvSpPr/>
            <p:nvPr/>
          </p:nvSpPr>
          <p:spPr bwMode="auto">
            <a:xfrm>
              <a:off x="8150225" y="4022726"/>
              <a:ext cx="122238" cy="188913"/>
            </a:xfrm>
            <a:custGeom>
              <a:avLst/>
              <a:gdLst>
                <a:gd name="T0" fmla="*/ 21 w 77"/>
                <a:gd name="T1" fmla="*/ 67 h 119"/>
                <a:gd name="T2" fmla="*/ 71 w 77"/>
                <a:gd name="T3" fmla="*/ 67 h 119"/>
                <a:gd name="T4" fmla="*/ 71 w 77"/>
                <a:gd name="T5" fmla="*/ 46 h 119"/>
                <a:gd name="T6" fmla="*/ 21 w 77"/>
                <a:gd name="T7" fmla="*/ 46 h 119"/>
                <a:gd name="T8" fmla="*/ 21 w 77"/>
                <a:gd name="T9" fmla="*/ 21 h 119"/>
                <a:gd name="T10" fmla="*/ 75 w 77"/>
                <a:gd name="T11" fmla="*/ 21 h 119"/>
                <a:gd name="T12" fmla="*/ 75 w 77"/>
                <a:gd name="T13" fmla="*/ 0 h 119"/>
                <a:gd name="T14" fmla="*/ 0 w 77"/>
                <a:gd name="T15" fmla="*/ 0 h 119"/>
                <a:gd name="T16" fmla="*/ 0 w 77"/>
                <a:gd name="T17" fmla="*/ 119 h 119"/>
                <a:gd name="T18" fmla="*/ 77 w 77"/>
                <a:gd name="T19" fmla="*/ 119 h 119"/>
                <a:gd name="T20" fmla="*/ 77 w 77"/>
                <a:gd name="T21" fmla="*/ 99 h 119"/>
                <a:gd name="T22" fmla="*/ 21 w 77"/>
                <a:gd name="T23" fmla="*/ 99 h 119"/>
                <a:gd name="T24" fmla="*/ 21 w 77"/>
                <a:gd name="T25" fmla="*/ 6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119">
                  <a:moveTo>
                    <a:pt x="21" y="67"/>
                  </a:moveTo>
                  <a:lnTo>
                    <a:pt x="71" y="67"/>
                  </a:lnTo>
                  <a:lnTo>
                    <a:pt x="71" y="46"/>
                  </a:lnTo>
                  <a:lnTo>
                    <a:pt x="21" y="46"/>
                  </a:lnTo>
                  <a:lnTo>
                    <a:pt x="21" y="21"/>
                  </a:lnTo>
                  <a:lnTo>
                    <a:pt x="75" y="21"/>
                  </a:lnTo>
                  <a:lnTo>
                    <a:pt x="75" y="0"/>
                  </a:lnTo>
                  <a:lnTo>
                    <a:pt x="0" y="0"/>
                  </a:lnTo>
                  <a:lnTo>
                    <a:pt x="0" y="119"/>
                  </a:lnTo>
                  <a:lnTo>
                    <a:pt x="77" y="119"/>
                  </a:lnTo>
                  <a:lnTo>
                    <a:pt x="77" y="99"/>
                  </a:lnTo>
                  <a:lnTo>
                    <a:pt x="21" y="99"/>
                  </a:lnTo>
                  <a:lnTo>
                    <a:pt x="21" y="67"/>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54" name="îŝlîḑê"/>
            <p:cNvSpPr/>
            <p:nvPr/>
          </p:nvSpPr>
          <p:spPr bwMode="auto">
            <a:xfrm>
              <a:off x="8356600" y="4019551"/>
              <a:ext cx="147638" cy="195263"/>
            </a:xfrm>
            <a:custGeom>
              <a:avLst/>
              <a:gdLst>
                <a:gd name="T0" fmla="*/ 34 w 41"/>
                <a:gd name="T1" fmla="*/ 41 h 54"/>
                <a:gd name="T2" fmla="*/ 35 w 41"/>
                <a:gd name="T3" fmla="*/ 37 h 54"/>
                <a:gd name="T4" fmla="*/ 37 w 41"/>
                <a:gd name="T5" fmla="*/ 30 h 54"/>
                <a:gd name="T6" fmla="*/ 30 w 41"/>
                <a:gd name="T7" fmla="*/ 28 h 54"/>
                <a:gd name="T8" fmla="*/ 28 w 41"/>
                <a:gd name="T9" fmla="*/ 34 h 54"/>
                <a:gd name="T10" fmla="*/ 22 w 41"/>
                <a:gd name="T11" fmla="*/ 24 h 54"/>
                <a:gd name="T12" fmla="*/ 28 w 41"/>
                <a:gd name="T13" fmla="*/ 18 h 54"/>
                <a:gd name="T14" fmla="*/ 30 w 41"/>
                <a:gd name="T15" fmla="*/ 12 h 54"/>
                <a:gd name="T16" fmla="*/ 27 w 41"/>
                <a:gd name="T17" fmla="*/ 3 h 54"/>
                <a:gd name="T18" fmla="*/ 18 w 41"/>
                <a:gd name="T19" fmla="*/ 0 h 54"/>
                <a:gd name="T20" fmla="*/ 8 w 41"/>
                <a:gd name="T21" fmla="*/ 3 h 54"/>
                <a:gd name="T22" fmla="*/ 5 w 41"/>
                <a:gd name="T23" fmla="*/ 11 h 54"/>
                <a:gd name="T24" fmla="*/ 6 w 41"/>
                <a:gd name="T25" fmla="*/ 17 h 54"/>
                <a:gd name="T26" fmla="*/ 10 w 41"/>
                <a:gd name="T27" fmla="*/ 23 h 54"/>
                <a:gd name="T28" fmla="*/ 2 w 41"/>
                <a:gd name="T29" fmla="*/ 30 h 54"/>
                <a:gd name="T30" fmla="*/ 0 w 41"/>
                <a:gd name="T31" fmla="*/ 39 h 54"/>
                <a:gd name="T32" fmla="*/ 3 w 41"/>
                <a:gd name="T33" fmla="*/ 48 h 54"/>
                <a:gd name="T34" fmla="*/ 15 w 41"/>
                <a:gd name="T35" fmla="*/ 54 h 54"/>
                <a:gd name="T36" fmla="*/ 22 w 41"/>
                <a:gd name="T37" fmla="*/ 52 h 54"/>
                <a:gd name="T38" fmla="*/ 28 w 41"/>
                <a:gd name="T39" fmla="*/ 48 h 54"/>
                <a:gd name="T40" fmla="*/ 35 w 41"/>
                <a:gd name="T41" fmla="*/ 54 h 54"/>
                <a:gd name="T42" fmla="*/ 41 w 41"/>
                <a:gd name="T43" fmla="*/ 46 h 54"/>
                <a:gd name="T44" fmla="*/ 37 w 41"/>
                <a:gd name="T45" fmla="*/ 44 h 54"/>
                <a:gd name="T46" fmla="*/ 34 w 41"/>
                <a:gd name="T47" fmla="*/ 41 h 54"/>
                <a:gd name="T48" fmla="*/ 15 w 41"/>
                <a:gd name="T49" fmla="*/ 8 h 54"/>
                <a:gd name="T50" fmla="*/ 18 w 41"/>
                <a:gd name="T51" fmla="*/ 7 h 54"/>
                <a:gd name="T52" fmla="*/ 21 w 41"/>
                <a:gd name="T53" fmla="*/ 8 h 54"/>
                <a:gd name="T54" fmla="*/ 22 w 41"/>
                <a:gd name="T55" fmla="*/ 12 h 54"/>
                <a:gd name="T56" fmla="*/ 20 w 41"/>
                <a:gd name="T57" fmla="*/ 16 h 54"/>
                <a:gd name="T58" fmla="*/ 17 w 41"/>
                <a:gd name="T59" fmla="*/ 18 h 54"/>
                <a:gd name="T60" fmla="*/ 15 w 41"/>
                <a:gd name="T61" fmla="*/ 15 h 54"/>
                <a:gd name="T62" fmla="*/ 13 w 41"/>
                <a:gd name="T63" fmla="*/ 11 h 54"/>
                <a:gd name="T64" fmla="*/ 15 w 41"/>
                <a:gd name="T65" fmla="*/ 8 h 54"/>
                <a:gd name="T66" fmla="*/ 19 w 41"/>
                <a:gd name="T67" fmla="*/ 45 h 54"/>
                <a:gd name="T68" fmla="*/ 15 w 41"/>
                <a:gd name="T69" fmla="*/ 45 h 54"/>
                <a:gd name="T70" fmla="*/ 10 w 41"/>
                <a:gd name="T71" fmla="*/ 43 h 54"/>
                <a:gd name="T72" fmla="*/ 8 w 41"/>
                <a:gd name="T73" fmla="*/ 38 h 54"/>
                <a:gd name="T74" fmla="*/ 10 w 41"/>
                <a:gd name="T75" fmla="*/ 33 h 54"/>
                <a:gd name="T76" fmla="*/ 14 w 41"/>
                <a:gd name="T77" fmla="*/ 29 h 54"/>
                <a:gd name="T78" fmla="*/ 23 w 41"/>
                <a:gd name="T79" fmla="*/ 42 h 54"/>
                <a:gd name="T80" fmla="*/ 19 w 41"/>
                <a:gd name="T81" fmla="*/ 4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54">
                  <a:moveTo>
                    <a:pt x="34" y="41"/>
                  </a:moveTo>
                  <a:cubicBezTo>
                    <a:pt x="34" y="40"/>
                    <a:pt x="35" y="38"/>
                    <a:pt x="35" y="37"/>
                  </a:cubicBezTo>
                  <a:cubicBezTo>
                    <a:pt x="36" y="35"/>
                    <a:pt x="37" y="33"/>
                    <a:pt x="37" y="30"/>
                  </a:cubicBezTo>
                  <a:cubicBezTo>
                    <a:pt x="30" y="28"/>
                    <a:pt x="30" y="28"/>
                    <a:pt x="30" y="28"/>
                  </a:cubicBezTo>
                  <a:cubicBezTo>
                    <a:pt x="29" y="30"/>
                    <a:pt x="29" y="32"/>
                    <a:pt x="28" y="34"/>
                  </a:cubicBezTo>
                  <a:cubicBezTo>
                    <a:pt x="22" y="24"/>
                    <a:pt x="22" y="24"/>
                    <a:pt x="22" y="24"/>
                  </a:cubicBezTo>
                  <a:cubicBezTo>
                    <a:pt x="25" y="22"/>
                    <a:pt x="27" y="20"/>
                    <a:pt x="28" y="18"/>
                  </a:cubicBezTo>
                  <a:cubicBezTo>
                    <a:pt x="29" y="16"/>
                    <a:pt x="30" y="14"/>
                    <a:pt x="30" y="12"/>
                  </a:cubicBezTo>
                  <a:cubicBezTo>
                    <a:pt x="30" y="8"/>
                    <a:pt x="29" y="6"/>
                    <a:pt x="27" y="3"/>
                  </a:cubicBezTo>
                  <a:cubicBezTo>
                    <a:pt x="24" y="1"/>
                    <a:pt x="21" y="0"/>
                    <a:pt x="18" y="0"/>
                  </a:cubicBezTo>
                  <a:cubicBezTo>
                    <a:pt x="14" y="0"/>
                    <a:pt x="11" y="1"/>
                    <a:pt x="8" y="3"/>
                  </a:cubicBezTo>
                  <a:cubicBezTo>
                    <a:pt x="6" y="5"/>
                    <a:pt x="5" y="8"/>
                    <a:pt x="5" y="11"/>
                  </a:cubicBezTo>
                  <a:cubicBezTo>
                    <a:pt x="5" y="13"/>
                    <a:pt x="6" y="15"/>
                    <a:pt x="6" y="17"/>
                  </a:cubicBezTo>
                  <a:cubicBezTo>
                    <a:pt x="7" y="18"/>
                    <a:pt x="8" y="21"/>
                    <a:pt x="10" y="23"/>
                  </a:cubicBezTo>
                  <a:cubicBezTo>
                    <a:pt x="6" y="25"/>
                    <a:pt x="4" y="27"/>
                    <a:pt x="2" y="30"/>
                  </a:cubicBezTo>
                  <a:cubicBezTo>
                    <a:pt x="1" y="32"/>
                    <a:pt x="0" y="35"/>
                    <a:pt x="0" y="39"/>
                  </a:cubicBezTo>
                  <a:cubicBezTo>
                    <a:pt x="0" y="42"/>
                    <a:pt x="1" y="45"/>
                    <a:pt x="3" y="48"/>
                  </a:cubicBezTo>
                  <a:cubicBezTo>
                    <a:pt x="6" y="52"/>
                    <a:pt x="10" y="54"/>
                    <a:pt x="15" y="54"/>
                  </a:cubicBezTo>
                  <a:cubicBezTo>
                    <a:pt x="18" y="54"/>
                    <a:pt x="20" y="53"/>
                    <a:pt x="22" y="52"/>
                  </a:cubicBezTo>
                  <a:cubicBezTo>
                    <a:pt x="25" y="51"/>
                    <a:pt x="26" y="50"/>
                    <a:pt x="28" y="48"/>
                  </a:cubicBezTo>
                  <a:cubicBezTo>
                    <a:pt x="31" y="51"/>
                    <a:pt x="33" y="53"/>
                    <a:pt x="35" y="54"/>
                  </a:cubicBezTo>
                  <a:cubicBezTo>
                    <a:pt x="41" y="46"/>
                    <a:pt x="41" y="46"/>
                    <a:pt x="41" y="46"/>
                  </a:cubicBezTo>
                  <a:cubicBezTo>
                    <a:pt x="40" y="46"/>
                    <a:pt x="39" y="45"/>
                    <a:pt x="37" y="44"/>
                  </a:cubicBezTo>
                  <a:cubicBezTo>
                    <a:pt x="36" y="43"/>
                    <a:pt x="35" y="42"/>
                    <a:pt x="34" y="41"/>
                  </a:cubicBezTo>
                  <a:close/>
                  <a:moveTo>
                    <a:pt x="15" y="8"/>
                  </a:moveTo>
                  <a:cubicBezTo>
                    <a:pt x="15" y="7"/>
                    <a:pt x="16" y="7"/>
                    <a:pt x="18" y="7"/>
                  </a:cubicBezTo>
                  <a:cubicBezTo>
                    <a:pt x="19" y="7"/>
                    <a:pt x="20" y="7"/>
                    <a:pt x="21" y="8"/>
                  </a:cubicBezTo>
                  <a:cubicBezTo>
                    <a:pt x="22" y="9"/>
                    <a:pt x="22" y="10"/>
                    <a:pt x="22" y="12"/>
                  </a:cubicBezTo>
                  <a:cubicBezTo>
                    <a:pt x="22" y="13"/>
                    <a:pt x="21" y="15"/>
                    <a:pt x="20" y="16"/>
                  </a:cubicBezTo>
                  <a:cubicBezTo>
                    <a:pt x="17" y="18"/>
                    <a:pt x="17" y="18"/>
                    <a:pt x="17" y="18"/>
                  </a:cubicBezTo>
                  <a:cubicBezTo>
                    <a:pt x="15" y="15"/>
                    <a:pt x="15" y="15"/>
                    <a:pt x="15" y="15"/>
                  </a:cubicBezTo>
                  <a:cubicBezTo>
                    <a:pt x="14" y="14"/>
                    <a:pt x="13" y="12"/>
                    <a:pt x="13" y="11"/>
                  </a:cubicBezTo>
                  <a:cubicBezTo>
                    <a:pt x="13" y="10"/>
                    <a:pt x="14" y="9"/>
                    <a:pt x="15" y="8"/>
                  </a:cubicBezTo>
                  <a:close/>
                  <a:moveTo>
                    <a:pt x="19" y="45"/>
                  </a:moveTo>
                  <a:cubicBezTo>
                    <a:pt x="18" y="45"/>
                    <a:pt x="16" y="45"/>
                    <a:pt x="15" y="45"/>
                  </a:cubicBezTo>
                  <a:cubicBezTo>
                    <a:pt x="13" y="45"/>
                    <a:pt x="11" y="45"/>
                    <a:pt x="10" y="43"/>
                  </a:cubicBezTo>
                  <a:cubicBezTo>
                    <a:pt x="9" y="42"/>
                    <a:pt x="8" y="40"/>
                    <a:pt x="8" y="38"/>
                  </a:cubicBezTo>
                  <a:cubicBezTo>
                    <a:pt x="8" y="36"/>
                    <a:pt x="9" y="35"/>
                    <a:pt x="10" y="33"/>
                  </a:cubicBezTo>
                  <a:cubicBezTo>
                    <a:pt x="11" y="32"/>
                    <a:pt x="12" y="30"/>
                    <a:pt x="14" y="29"/>
                  </a:cubicBezTo>
                  <a:cubicBezTo>
                    <a:pt x="23" y="42"/>
                    <a:pt x="23" y="42"/>
                    <a:pt x="23" y="42"/>
                  </a:cubicBezTo>
                  <a:cubicBezTo>
                    <a:pt x="21" y="43"/>
                    <a:pt x="20" y="44"/>
                    <a:pt x="19" y="45"/>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55" name="îṣḷïdè"/>
            <p:cNvSpPr/>
            <p:nvPr/>
          </p:nvSpPr>
          <p:spPr bwMode="auto">
            <a:xfrm>
              <a:off x="8572500" y="4022726"/>
              <a:ext cx="127000" cy="188913"/>
            </a:xfrm>
            <a:custGeom>
              <a:avLst/>
              <a:gdLst>
                <a:gd name="T0" fmla="*/ 0 w 80"/>
                <a:gd name="T1" fmla="*/ 21 h 119"/>
                <a:gd name="T2" fmla="*/ 30 w 80"/>
                <a:gd name="T3" fmla="*/ 21 h 119"/>
                <a:gd name="T4" fmla="*/ 30 w 80"/>
                <a:gd name="T5" fmla="*/ 119 h 119"/>
                <a:gd name="T6" fmla="*/ 50 w 80"/>
                <a:gd name="T7" fmla="*/ 119 h 119"/>
                <a:gd name="T8" fmla="*/ 50 w 80"/>
                <a:gd name="T9" fmla="*/ 21 h 119"/>
                <a:gd name="T10" fmla="*/ 80 w 80"/>
                <a:gd name="T11" fmla="*/ 21 h 119"/>
                <a:gd name="T12" fmla="*/ 80 w 80"/>
                <a:gd name="T13" fmla="*/ 0 h 119"/>
                <a:gd name="T14" fmla="*/ 0 w 80"/>
                <a:gd name="T15" fmla="*/ 0 h 119"/>
                <a:gd name="T16" fmla="*/ 0 w 80"/>
                <a:gd name="T17" fmla="*/ 2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19">
                  <a:moveTo>
                    <a:pt x="0" y="21"/>
                  </a:moveTo>
                  <a:lnTo>
                    <a:pt x="30" y="21"/>
                  </a:lnTo>
                  <a:lnTo>
                    <a:pt x="30" y="119"/>
                  </a:lnTo>
                  <a:lnTo>
                    <a:pt x="50" y="119"/>
                  </a:lnTo>
                  <a:lnTo>
                    <a:pt x="50" y="21"/>
                  </a:lnTo>
                  <a:lnTo>
                    <a:pt x="80" y="21"/>
                  </a:lnTo>
                  <a:lnTo>
                    <a:pt x="80" y="0"/>
                  </a:lnTo>
                  <a:lnTo>
                    <a:pt x="0" y="0"/>
                  </a:lnTo>
                  <a:lnTo>
                    <a:pt x="0" y="21"/>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56" name="íśļîḍè"/>
            <p:cNvSpPr/>
            <p:nvPr/>
          </p:nvSpPr>
          <p:spPr bwMode="auto">
            <a:xfrm>
              <a:off x="8720138" y="4022726"/>
              <a:ext cx="122238" cy="188913"/>
            </a:xfrm>
            <a:custGeom>
              <a:avLst/>
              <a:gdLst>
                <a:gd name="T0" fmla="*/ 21 w 77"/>
                <a:gd name="T1" fmla="*/ 67 h 119"/>
                <a:gd name="T2" fmla="*/ 71 w 77"/>
                <a:gd name="T3" fmla="*/ 67 h 119"/>
                <a:gd name="T4" fmla="*/ 71 w 77"/>
                <a:gd name="T5" fmla="*/ 46 h 119"/>
                <a:gd name="T6" fmla="*/ 21 w 77"/>
                <a:gd name="T7" fmla="*/ 46 h 119"/>
                <a:gd name="T8" fmla="*/ 21 w 77"/>
                <a:gd name="T9" fmla="*/ 21 h 119"/>
                <a:gd name="T10" fmla="*/ 75 w 77"/>
                <a:gd name="T11" fmla="*/ 21 h 119"/>
                <a:gd name="T12" fmla="*/ 75 w 77"/>
                <a:gd name="T13" fmla="*/ 0 h 119"/>
                <a:gd name="T14" fmla="*/ 0 w 77"/>
                <a:gd name="T15" fmla="*/ 0 h 119"/>
                <a:gd name="T16" fmla="*/ 0 w 77"/>
                <a:gd name="T17" fmla="*/ 119 h 119"/>
                <a:gd name="T18" fmla="*/ 77 w 77"/>
                <a:gd name="T19" fmla="*/ 119 h 119"/>
                <a:gd name="T20" fmla="*/ 77 w 77"/>
                <a:gd name="T21" fmla="*/ 99 h 119"/>
                <a:gd name="T22" fmla="*/ 21 w 77"/>
                <a:gd name="T23" fmla="*/ 99 h 119"/>
                <a:gd name="T24" fmla="*/ 21 w 77"/>
                <a:gd name="T25" fmla="*/ 6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119">
                  <a:moveTo>
                    <a:pt x="21" y="67"/>
                  </a:moveTo>
                  <a:lnTo>
                    <a:pt x="71" y="67"/>
                  </a:lnTo>
                  <a:lnTo>
                    <a:pt x="71" y="46"/>
                  </a:lnTo>
                  <a:lnTo>
                    <a:pt x="21" y="46"/>
                  </a:lnTo>
                  <a:lnTo>
                    <a:pt x="21" y="21"/>
                  </a:lnTo>
                  <a:lnTo>
                    <a:pt x="75" y="21"/>
                  </a:lnTo>
                  <a:lnTo>
                    <a:pt x="75" y="0"/>
                  </a:lnTo>
                  <a:lnTo>
                    <a:pt x="0" y="0"/>
                  </a:lnTo>
                  <a:lnTo>
                    <a:pt x="0" y="119"/>
                  </a:lnTo>
                  <a:lnTo>
                    <a:pt x="77" y="119"/>
                  </a:lnTo>
                  <a:lnTo>
                    <a:pt x="77" y="99"/>
                  </a:lnTo>
                  <a:lnTo>
                    <a:pt x="21" y="99"/>
                  </a:lnTo>
                  <a:lnTo>
                    <a:pt x="21" y="67"/>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57" name="íśļïḍe"/>
            <p:cNvSpPr/>
            <p:nvPr/>
          </p:nvSpPr>
          <p:spPr bwMode="auto">
            <a:xfrm>
              <a:off x="8864600" y="4019551"/>
              <a:ext cx="136525" cy="195263"/>
            </a:xfrm>
            <a:custGeom>
              <a:avLst/>
              <a:gdLst>
                <a:gd name="T0" fmla="*/ 26 w 38"/>
                <a:gd name="T1" fmla="*/ 42 h 54"/>
                <a:gd name="T2" fmla="*/ 20 w 38"/>
                <a:gd name="T3" fmla="*/ 45 h 54"/>
                <a:gd name="T4" fmla="*/ 12 w 38"/>
                <a:gd name="T5" fmla="*/ 41 h 54"/>
                <a:gd name="T6" fmla="*/ 9 w 38"/>
                <a:gd name="T7" fmla="*/ 26 h 54"/>
                <a:gd name="T8" fmla="*/ 12 w 38"/>
                <a:gd name="T9" fmla="*/ 13 h 54"/>
                <a:gd name="T10" fmla="*/ 20 w 38"/>
                <a:gd name="T11" fmla="*/ 9 h 54"/>
                <a:gd name="T12" fmla="*/ 26 w 38"/>
                <a:gd name="T13" fmla="*/ 11 h 54"/>
                <a:gd name="T14" fmla="*/ 29 w 38"/>
                <a:gd name="T15" fmla="*/ 18 h 54"/>
                <a:gd name="T16" fmla="*/ 38 w 38"/>
                <a:gd name="T17" fmla="*/ 15 h 54"/>
                <a:gd name="T18" fmla="*/ 33 w 38"/>
                <a:gd name="T19" fmla="*/ 6 h 54"/>
                <a:gd name="T20" fmla="*/ 20 w 38"/>
                <a:gd name="T21" fmla="*/ 0 h 54"/>
                <a:gd name="T22" fmla="*/ 5 w 38"/>
                <a:gd name="T23" fmla="*/ 7 h 54"/>
                <a:gd name="T24" fmla="*/ 0 w 38"/>
                <a:gd name="T25" fmla="*/ 27 h 54"/>
                <a:gd name="T26" fmla="*/ 5 w 38"/>
                <a:gd name="T27" fmla="*/ 47 h 54"/>
                <a:gd name="T28" fmla="*/ 20 w 38"/>
                <a:gd name="T29" fmla="*/ 54 h 54"/>
                <a:gd name="T30" fmla="*/ 31 w 38"/>
                <a:gd name="T31" fmla="*/ 50 h 54"/>
                <a:gd name="T32" fmla="*/ 38 w 38"/>
                <a:gd name="T33" fmla="*/ 37 h 54"/>
                <a:gd name="T34" fmla="*/ 29 w 38"/>
                <a:gd name="T35" fmla="*/ 34 h 54"/>
                <a:gd name="T36" fmla="*/ 26 w 38"/>
                <a:gd name="T37"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4">
                  <a:moveTo>
                    <a:pt x="26" y="42"/>
                  </a:moveTo>
                  <a:cubicBezTo>
                    <a:pt x="24" y="44"/>
                    <a:pt x="22" y="45"/>
                    <a:pt x="20" y="45"/>
                  </a:cubicBezTo>
                  <a:cubicBezTo>
                    <a:pt x="16" y="45"/>
                    <a:pt x="14" y="43"/>
                    <a:pt x="12" y="41"/>
                  </a:cubicBezTo>
                  <a:cubicBezTo>
                    <a:pt x="10" y="38"/>
                    <a:pt x="9" y="33"/>
                    <a:pt x="9" y="26"/>
                  </a:cubicBezTo>
                  <a:cubicBezTo>
                    <a:pt x="9" y="20"/>
                    <a:pt x="10" y="16"/>
                    <a:pt x="12" y="13"/>
                  </a:cubicBezTo>
                  <a:cubicBezTo>
                    <a:pt x="14" y="10"/>
                    <a:pt x="17" y="9"/>
                    <a:pt x="20" y="9"/>
                  </a:cubicBezTo>
                  <a:cubicBezTo>
                    <a:pt x="22" y="9"/>
                    <a:pt x="24" y="10"/>
                    <a:pt x="26" y="11"/>
                  </a:cubicBezTo>
                  <a:cubicBezTo>
                    <a:pt x="28" y="13"/>
                    <a:pt x="29" y="15"/>
                    <a:pt x="29" y="18"/>
                  </a:cubicBezTo>
                  <a:cubicBezTo>
                    <a:pt x="38" y="15"/>
                    <a:pt x="38" y="15"/>
                    <a:pt x="38" y="15"/>
                  </a:cubicBezTo>
                  <a:cubicBezTo>
                    <a:pt x="37" y="11"/>
                    <a:pt x="35" y="8"/>
                    <a:pt x="33" y="6"/>
                  </a:cubicBezTo>
                  <a:cubicBezTo>
                    <a:pt x="30" y="2"/>
                    <a:pt x="26" y="0"/>
                    <a:pt x="20" y="0"/>
                  </a:cubicBezTo>
                  <a:cubicBezTo>
                    <a:pt x="14" y="0"/>
                    <a:pt x="9" y="2"/>
                    <a:pt x="5" y="7"/>
                  </a:cubicBezTo>
                  <a:cubicBezTo>
                    <a:pt x="1" y="12"/>
                    <a:pt x="0" y="19"/>
                    <a:pt x="0" y="27"/>
                  </a:cubicBezTo>
                  <a:cubicBezTo>
                    <a:pt x="0" y="35"/>
                    <a:pt x="1" y="42"/>
                    <a:pt x="5" y="47"/>
                  </a:cubicBezTo>
                  <a:cubicBezTo>
                    <a:pt x="9" y="51"/>
                    <a:pt x="14" y="54"/>
                    <a:pt x="20" y="54"/>
                  </a:cubicBezTo>
                  <a:cubicBezTo>
                    <a:pt x="24" y="54"/>
                    <a:pt x="28" y="52"/>
                    <a:pt x="31" y="50"/>
                  </a:cubicBezTo>
                  <a:cubicBezTo>
                    <a:pt x="35" y="47"/>
                    <a:pt x="37" y="43"/>
                    <a:pt x="38" y="37"/>
                  </a:cubicBezTo>
                  <a:cubicBezTo>
                    <a:pt x="29" y="34"/>
                    <a:pt x="29" y="34"/>
                    <a:pt x="29" y="34"/>
                  </a:cubicBezTo>
                  <a:cubicBezTo>
                    <a:pt x="29" y="37"/>
                    <a:pt x="27" y="40"/>
                    <a:pt x="26" y="42"/>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58" name="íŝliḓê"/>
            <p:cNvSpPr/>
            <p:nvPr/>
          </p:nvSpPr>
          <p:spPr bwMode="auto">
            <a:xfrm>
              <a:off x="9031288" y="4022726"/>
              <a:ext cx="125413" cy="188913"/>
            </a:xfrm>
            <a:custGeom>
              <a:avLst/>
              <a:gdLst>
                <a:gd name="T0" fmla="*/ 59 w 79"/>
                <a:gd name="T1" fmla="*/ 46 h 119"/>
                <a:gd name="T2" fmla="*/ 20 w 79"/>
                <a:gd name="T3" fmla="*/ 46 h 119"/>
                <a:gd name="T4" fmla="*/ 20 w 79"/>
                <a:gd name="T5" fmla="*/ 0 h 119"/>
                <a:gd name="T6" fmla="*/ 0 w 79"/>
                <a:gd name="T7" fmla="*/ 0 h 119"/>
                <a:gd name="T8" fmla="*/ 0 w 79"/>
                <a:gd name="T9" fmla="*/ 119 h 119"/>
                <a:gd name="T10" fmla="*/ 20 w 79"/>
                <a:gd name="T11" fmla="*/ 119 h 119"/>
                <a:gd name="T12" fmla="*/ 20 w 79"/>
                <a:gd name="T13" fmla="*/ 67 h 119"/>
                <a:gd name="T14" fmla="*/ 59 w 79"/>
                <a:gd name="T15" fmla="*/ 67 h 119"/>
                <a:gd name="T16" fmla="*/ 59 w 79"/>
                <a:gd name="T17" fmla="*/ 119 h 119"/>
                <a:gd name="T18" fmla="*/ 79 w 79"/>
                <a:gd name="T19" fmla="*/ 119 h 119"/>
                <a:gd name="T20" fmla="*/ 79 w 79"/>
                <a:gd name="T21" fmla="*/ 0 h 119"/>
                <a:gd name="T22" fmla="*/ 59 w 79"/>
                <a:gd name="T23" fmla="*/ 0 h 119"/>
                <a:gd name="T24" fmla="*/ 59 w 79"/>
                <a:gd name="T25" fmla="*/ 4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19">
                  <a:moveTo>
                    <a:pt x="59" y="46"/>
                  </a:moveTo>
                  <a:lnTo>
                    <a:pt x="20" y="46"/>
                  </a:lnTo>
                  <a:lnTo>
                    <a:pt x="20" y="0"/>
                  </a:lnTo>
                  <a:lnTo>
                    <a:pt x="0" y="0"/>
                  </a:lnTo>
                  <a:lnTo>
                    <a:pt x="0" y="119"/>
                  </a:lnTo>
                  <a:lnTo>
                    <a:pt x="20" y="119"/>
                  </a:lnTo>
                  <a:lnTo>
                    <a:pt x="20" y="67"/>
                  </a:lnTo>
                  <a:lnTo>
                    <a:pt x="59" y="67"/>
                  </a:lnTo>
                  <a:lnTo>
                    <a:pt x="59" y="119"/>
                  </a:lnTo>
                  <a:lnTo>
                    <a:pt x="79" y="119"/>
                  </a:lnTo>
                  <a:lnTo>
                    <a:pt x="79" y="0"/>
                  </a:lnTo>
                  <a:lnTo>
                    <a:pt x="59" y="0"/>
                  </a:lnTo>
                  <a:lnTo>
                    <a:pt x="59" y="46"/>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59" name="iślïḓê"/>
            <p:cNvSpPr/>
            <p:nvPr/>
          </p:nvSpPr>
          <p:spPr bwMode="auto">
            <a:xfrm>
              <a:off x="9190038" y="4022726"/>
              <a:ext cx="128588" cy="188913"/>
            </a:xfrm>
            <a:custGeom>
              <a:avLst/>
              <a:gdLst>
                <a:gd name="T0" fmla="*/ 61 w 81"/>
                <a:gd name="T1" fmla="*/ 80 h 119"/>
                <a:gd name="T2" fmla="*/ 20 w 81"/>
                <a:gd name="T3" fmla="*/ 0 h 119"/>
                <a:gd name="T4" fmla="*/ 0 w 81"/>
                <a:gd name="T5" fmla="*/ 0 h 119"/>
                <a:gd name="T6" fmla="*/ 0 w 81"/>
                <a:gd name="T7" fmla="*/ 119 h 119"/>
                <a:gd name="T8" fmla="*/ 20 w 81"/>
                <a:gd name="T9" fmla="*/ 119 h 119"/>
                <a:gd name="T10" fmla="*/ 20 w 81"/>
                <a:gd name="T11" fmla="*/ 42 h 119"/>
                <a:gd name="T12" fmla="*/ 61 w 81"/>
                <a:gd name="T13" fmla="*/ 119 h 119"/>
                <a:gd name="T14" fmla="*/ 81 w 81"/>
                <a:gd name="T15" fmla="*/ 119 h 119"/>
                <a:gd name="T16" fmla="*/ 81 w 81"/>
                <a:gd name="T17" fmla="*/ 0 h 119"/>
                <a:gd name="T18" fmla="*/ 61 w 81"/>
                <a:gd name="T19" fmla="*/ 0 h 119"/>
                <a:gd name="T20" fmla="*/ 61 w 81"/>
                <a:gd name="T21" fmla="*/ 8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19">
                  <a:moveTo>
                    <a:pt x="61" y="80"/>
                  </a:moveTo>
                  <a:lnTo>
                    <a:pt x="20" y="0"/>
                  </a:lnTo>
                  <a:lnTo>
                    <a:pt x="0" y="0"/>
                  </a:lnTo>
                  <a:lnTo>
                    <a:pt x="0" y="119"/>
                  </a:lnTo>
                  <a:lnTo>
                    <a:pt x="20" y="119"/>
                  </a:lnTo>
                  <a:lnTo>
                    <a:pt x="20" y="42"/>
                  </a:lnTo>
                  <a:lnTo>
                    <a:pt x="61" y="119"/>
                  </a:lnTo>
                  <a:lnTo>
                    <a:pt x="81" y="119"/>
                  </a:lnTo>
                  <a:lnTo>
                    <a:pt x="81" y="0"/>
                  </a:lnTo>
                  <a:lnTo>
                    <a:pt x="61" y="0"/>
                  </a:lnTo>
                  <a:lnTo>
                    <a:pt x="61" y="8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60" name="íSlïdè"/>
            <p:cNvSpPr/>
            <p:nvPr/>
          </p:nvSpPr>
          <p:spPr bwMode="auto">
            <a:xfrm>
              <a:off x="9344025" y="4019551"/>
              <a:ext cx="155575" cy="195263"/>
            </a:xfrm>
            <a:custGeom>
              <a:avLst/>
              <a:gdLst>
                <a:gd name="T0" fmla="*/ 22 w 43"/>
                <a:gd name="T1" fmla="*/ 0 h 54"/>
                <a:gd name="T2" fmla="*/ 12 w 43"/>
                <a:gd name="T3" fmla="*/ 2 h 54"/>
                <a:gd name="T4" fmla="*/ 6 w 43"/>
                <a:gd name="T5" fmla="*/ 7 h 54"/>
                <a:gd name="T6" fmla="*/ 2 w 43"/>
                <a:gd name="T7" fmla="*/ 14 h 54"/>
                <a:gd name="T8" fmla="*/ 0 w 43"/>
                <a:gd name="T9" fmla="*/ 27 h 54"/>
                <a:gd name="T10" fmla="*/ 6 w 43"/>
                <a:gd name="T11" fmla="*/ 47 h 54"/>
                <a:gd name="T12" fmla="*/ 22 w 43"/>
                <a:gd name="T13" fmla="*/ 54 h 54"/>
                <a:gd name="T14" fmla="*/ 37 w 43"/>
                <a:gd name="T15" fmla="*/ 47 h 54"/>
                <a:gd name="T16" fmla="*/ 43 w 43"/>
                <a:gd name="T17" fmla="*/ 27 h 54"/>
                <a:gd name="T18" fmla="*/ 37 w 43"/>
                <a:gd name="T19" fmla="*/ 7 h 54"/>
                <a:gd name="T20" fmla="*/ 22 w 43"/>
                <a:gd name="T21" fmla="*/ 0 h 54"/>
                <a:gd name="T22" fmla="*/ 30 w 43"/>
                <a:gd name="T23" fmla="*/ 40 h 54"/>
                <a:gd name="T24" fmla="*/ 22 w 43"/>
                <a:gd name="T25" fmla="*/ 45 h 54"/>
                <a:gd name="T26" fmla="*/ 13 w 43"/>
                <a:gd name="T27" fmla="*/ 40 h 54"/>
                <a:gd name="T28" fmla="*/ 9 w 43"/>
                <a:gd name="T29" fmla="*/ 27 h 54"/>
                <a:gd name="T30" fmla="*/ 13 w 43"/>
                <a:gd name="T31" fmla="*/ 13 h 54"/>
                <a:gd name="T32" fmla="*/ 22 w 43"/>
                <a:gd name="T33" fmla="*/ 9 h 54"/>
                <a:gd name="T34" fmla="*/ 31 w 43"/>
                <a:gd name="T35" fmla="*/ 13 h 54"/>
                <a:gd name="T36" fmla="*/ 34 w 43"/>
                <a:gd name="T37" fmla="*/ 27 h 54"/>
                <a:gd name="T38" fmla="*/ 30 w 43"/>
                <a:gd name="T39"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54">
                  <a:moveTo>
                    <a:pt x="22" y="0"/>
                  </a:moveTo>
                  <a:cubicBezTo>
                    <a:pt x="18" y="0"/>
                    <a:pt x="15" y="1"/>
                    <a:pt x="12" y="2"/>
                  </a:cubicBezTo>
                  <a:cubicBezTo>
                    <a:pt x="10" y="3"/>
                    <a:pt x="8" y="5"/>
                    <a:pt x="6" y="7"/>
                  </a:cubicBezTo>
                  <a:cubicBezTo>
                    <a:pt x="5" y="9"/>
                    <a:pt x="3" y="11"/>
                    <a:pt x="2" y="14"/>
                  </a:cubicBezTo>
                  <a:cubicBezTo>
                    <a:pt x="1" y="17"/>
                    <a:pt x="0" y="22"/>
                    <a:pt x="0" y="27"/>
                  </a:cubicBezTo>
                  <a:cubicBezTo>
                    <a:pt x="0" y="35"/>
                    <a:pt x="2" y="42"/>
                    <a:pt x="6" y="47"/>
                  </a:cubicBezTo>
                  <a:cubicBezTo>
                    <a:pt x="10" y="51"/>
                    <a:pt x="15" y="54"/>
                    <a:pt x="22" y="54"/>
                  </a:cubicBezTo>
                  <a:cubicBezTo>
                    <a:pt x="28" y="54"/>
                    <a:pt x="33" y="51"/>
                    <a:pt x="37" y="47"/>
                  </a:cubicBezTo>
                  <a:cubicBezTo>
                    <a:pt x="41" y="42"/>
                    <a:pt x="43" y="35"/>
                    <a:pt x="43" y="27"/>
                  </a:cubicBezTo>
                  <a:cubicBezTo>
                    <a:pt x="43" y="18"/>
                    <a:pt x="41" y="12"/>
                    <a:pt x="37" y="7"/>
                  </a:cubicBezTo>
                  <a:cubicBezTo>
                    <a:pt x="33" y="2"/>
                    <a:pt x="28" y="0"/>
                    <a:pt x="22" y="0"/>
                  </a:cubicBezTo>
                  <a:close/>
                  <a:moveTo>
                    <a:pt x="30" y="40"/>
                  </a:moveTo>
                  <a:cubicBezTo>
                    <a:pt x="28" y="43"/>
                    <a:pt x="25" y="45"/>
                    <a:pt x="22" y="45"/>
                  </a:cubicBezTo>
                  <a:cubicBezTo>
                    <a:pt x="18" y="45"/>
                    <a:pt x="15" y="43"/>
                    <a:pt x="13" y="40"/>
                  </a:cubicBezTo>
                  <a:cubicBezTo>
                    <a:pt x="11" y="37"/>
                    <a:pt x="9" y="33"/>
                    <a:pt x="9" y="27"/>
                  </a:cubicBezTo>
                  <a:cubicBezTo>
                    <a:pt x="9" y="21"/>
                    <a:pt x="11" y="16"/>
                    <a:pt x="13" y="13"/>
                  </a:cubicBezTo>
                  <a:cubicBezTo>
                    <a:pt x="15" y="10"/>
                    <a:pt x="18" y="9"/>
                    <a:pt x="22" y="9"/>
                  </a:cubicBezTo>
                  <a:cubicBezTo>
                    <a:pt x="25" y="9"/>
                    <a:pt x="28" y="10"/>
                    <a:pt x="31" y="13"/>
                  </a:cubicBezTo>
                  <a:cubicBezTo>
                    <a:pt x="33" y="16"/>
                    <a:pt x="34" y="21"/>
                    <a:pt x="34" y="27"/>
                  </a:cubicBezTo>
                  <a:cubicBezTo>
                    <a:pt x="34" y="33"/>
                    <a:pt x="33" y="37"/>
                    <a:pt x="30" y="4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61" name="iṣḻïḍe"/>
            <p:cNvSpPr/>
            <p:nvPr/>
          </p:nvSpPr>
          <p:spPr bwMode="auto">
            <a:xfrm>
              <a:off x="9525000" y="4022726"/>
              <a:ext cx="111125" cy="188913"/>
            </a:xfrm>
            <a:custGeom>
              <a:avLst/>
              <a:gdLst>
                <a:gd name="T0" fmla="*/ 20 w 70"/>
                <a:gd name="T1" fmla="*/ 0 h 119"/>
                <a:gd name="T2" fmla="*/ 0 w 70"/>
                <a:gd name="T3" fmla="*/ 0 h 119"/>
                <a:gd name="T4" fmla="*/ 0 w 70"/>
                <a:gd name="T5" fmla="*/ 119 h 119"/>
                <a:gd name="T6" fmla="*/ 70 w 70"/>
                <a:gd name="T7" fmla="*/ 119 h 119"/>
                <a:gd name="T8" fmla="*/ 70 w 70"/>
                <a:gd name="T9" fmla="*/ 99 h 119"/>
                <a:gd name="T10" fmla="*/ 20 w 70"/>
                <a:gd name="T11" fmla="*/ 99 h 119"/>
                <a:gd name="T12" fmla="*/ 20 w 70"/>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70" h="119">
                  <a:moveTo>
                    <a:pt x="20" y="0"/>
                  </a:moveTo>
                  <a:lnTo>
                    <a:pt x="0" y="0"/>
                  </a:lnTo>
                  <a:lnTo>
                    <a:pt x="0" y="119"/>
                  </a:lnTo>
                  <a:lnTo>
                    <a:pt x="70" y="119"/>
                  </a:lnTo>
                  <a:lnTo>
                    <a:pt x="70" y="99"/>
                  </a:lnTo>
                  <a:lnTo>
                    <a:pt x="20" y="99"/>
                  </a:lnTo>
                  <a:lnTo>
                    <a:pt x="20" y="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62" name="ïşľidé"/>
            <p:cNvSpPr/>
            <p:nvPr/>
          </p:nvSpPr>
          <p:spPr bwMode="auto">
            <a:xfrm>
              <a:off x="9655175" y="4019551"/>
              <a:ext cx="153988" cy="195263"/>
            </a:xfrm>
            <a:custGeom>
              <a:avLst/>
              <a:gdLst>
                <a:gd name="T0" fmla="*/ 21 w 43"/>
                <a:gd name="T1" fmla="*/ 0 h 54"/>
                <a:gd name="T2" fmla="*/ 12 w 43"/>
                <a:gd name="T3" fmla="*/ 2 h 54"/>
                <a:gd name="T4" fmla="*/ 6 w 43"/>
                <a:gd name="T5" fmla="*/ 7 h 54"/>
                <a:gd name="T6" fmla="*/ 2 w 43"/>
                <a:gd name="T7" fmla="*/ 14 h 54"/>
                <a:gd name="T8" fmla="*/ 0 w 43"/>
                <a:gd name="T9" fmla="*/ 27 h 54"/>
                <a:gd name="T10" fmla="*/ 6 w 43"/>
                <a:gd name="T11" fmla="*/ 47 h 54"/>
                <a:gd name="T12" fmla="*/ 21 w 43"/>
                <a:gd name="T13" fmla="*/ 54 h 54"/>
                <a:gd name="T14" fmla="*/ 37 w 43"/>
                <a:gd name="T15" fmla="*/ 47 h 54"/>
                <a:gd name="T16" fmla="*/ 43 w 43"/>
                <a:gd name="T17" fmla="*/ 27 h 54"/>
                <a:gd name="T18" fmla="*/ 37 w 43"/>
                <a:gd name="T19" fmla="*/ 7 h 54"/>
                <a:gd name="T20" fmla="*/ 21 w 43"/>
                <a:gd name="T21" fmla="*/ 0 h 54"/>
                <a:gd name="T22" fmla="*/ 30 w 43"/>
                <a:gd name="T23" fmla="*/ 40 h 54"/>
                <a:gd name="T24" fmla="*/ 21 w 43"/>
                <a:gd name="T25" fmla="*/ 45 h 54"/>
                <a:gd name="T26" fmla="*/ 13 w 43"/>
                <a:gd name="T27" fmla="*/ 40 h 54"/>
                <a:gd name="T28" fmla="*/ 9 w 43"/>
                <a:gd name="T29" fmla="*/ 27 h 54"/>
                <a:gd name="T30" fmla="*/ 13 w 43"/>
                <a:gd name="T31" fmla="*/ 13 h 54"/>
                <a:gd name="T32" fmla="*/ 21 w 43"/>
                <a:gd name="T33" fmla="*/ 9 h 54"/>
                <a:gd name="T34" fmla="*/ 30 w 43"/>
                <a:gd name="T35" fmla="*/ 13 h 54"/>
                <a:gd name="T36" fmla="*/ 34 w 43"/>
                <a:gd name="T37" fmla="*/ 27 h 54"/>
                <a:gd name="T38" fmla="*/ 30 w 43"/>
                <a:gd name="T39"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54">
                  <a:moveTo>
                    <a:pt x="21" y="0"/>
                  </a:moveTo>
                  <a:cubicBezTo>
                    <a:pt x="18" y="0"/>
                    <a:pt x="15" y="1"/>
                    <a:pt x="12" y="2"/>
                  </a:cubicBezTo>
                  <a:cubicBezTo>
                    <a:pt x="10" y="3"/>
                    <a:pt x="8" y="5"/>
                    <a:pt x="6" y="7"/>
                  </a:cubicBezTo>
                  <a:cubicBezTo>
                    <a:pt x="4" y="9"/>
                    <a:pt x="3" y="11"/>
                    <a:pt x="2" y="14"/>
                  </a:cubicBezTo>
                  <a:cubicBezTo>
                    <a:pt x="1" y="17"/>
                    <a:pt x="0" y="22"/>
                    <a:pt x="0" y="27"/>
                  </a:cubicBezTo>
                  <a:cubicBezTo>
                    <a:pt x="0" y="35"/>
                    <a:pt x="2" y="42"/>
                    <a:pt x="6" y="47"/>
                  </a:cubicBezTo>
                  <a:cubicBezTo>
                    <a:pt x="10" y="51"/>
                    <a:pt x="15" y="54"/>
                    <a:pt x="21" y="54"/>
                  </a:cubicBezTo>
                  <a:cubicBezTo>
                    <a:pt x="28" y="54"/>
                    <a:pt x="33" y="51"/>
                    <a:pt x="37" y="47"/>
                  </a:cubicBezTo>
                  <a:cubicBezTo>
                    <a:pt x="41" y="42"/>
                    <a:pt x="43" y="35"/>
                    <a:pt x="43" y="27"/>
                  </a:cubicBezTo>
                  <a:cubicBezTo>
                    <a:pt x="43" y="18"/>
                    <a:pt x="41" y="12"/>
                    <a:pt x="37" y="7"/>
                  </a:cubicBezTo>
                  <a:cubicBezTo>
                    <a:pt x="33" y="2"/>
                    <a:pt x="28" y="0"/>
                    <a:pt x="21" y="0"/>
                  </a:cubicBezTo>
                  <a:close/>
                  <a:moveTo>
                    <a:pt x="30" y="40"/>
                  </a:moveTo>
                  <a:cubicBezTo>
                    <a:pt x="28" y="43"/>
                    <a:pt x="25" y="45"/>
                    <a:pt x="21" y="45"/>
                  </a:cubicBezTo>
                  <a:cubicBezTo>
                    <a:pt x="18" y="45"/>
                    <a:pt x="15" y="43"/>
                    <a:pt x="13" y="40"/>
                  </a:cubicBezTo>
                  <a:cubicBezTo>
                    <a:pt x="10" y="37"/>
                    <a:pt x="9" y="33"/>
                    <a:pt x="9" y="27"/>
                  </a:cubicBezTo>
                  <a:cubicBezTo>
                    <a:pt x="9" y="21"/>
                    <a:pt x="10" y="16"/>
                    <a:pt x="13" y="13"/>
                  </a:cubicBezTo>
                  <a:cubicBezTo>
                    <a:pt x="15" y="10"/>
                    <a:pt x="18" y="9"/>
                    <a:pt x="21" y="9"/>
                  </a:cubicBezTo>
                  <a:cubicBezTo>
                    <a:pt x="25" y="9"/>
                    <a:pt x="28" y="10"/>
                    <a:pt x="30" y="13"/>
                  </a:cubicBezTo>
                  <a:cubicBezTo>
                    <a:pt x="33" y="16"/>
                    <a:pt x="34" y="21"/>
                    <a:pt x="34" y="27"/>
                  </a:cubicBezTo>
                  <a:cubicBezTo>
                    <a:pt x="34" y="33"/>
                    <a:pt x="32" y="37"/>
                    <a:pt x="30" y="4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63" name="ïṣliḋê"/>
            <p:cNvSpPr/>
            <p:nvPr/>
          </p:nvSpPr>
          <p:spPr bwMode="auto">
            <a:xfrm>
              <a:off x="9828213" y="4019551"/>
              <a:ext cx="150813" cy="195263"/>
            </a:xfrm>
            <a:custGeom>
              <a:avLst/>
              <a:gdLst>
                <a:gd name="T0" fmla="*/ 22 w 42"/>
                <a:gd name="T1" fmla="*/ 34 h 54"/>
                <a:gd name="T2" fmla="*/ 33 w 42"/>
                <a:gd name="T3" fmla="*/ 34 h 54"/>
                <a:gd name="T4" fmla="*/ 33 w 42"/>
                <a:gd name="T5" fmla="*/ 40 h 54"/>
                <a:gd name="T6" fmla="*/ 28 w 42"/>
                <a:gd name="T7" fmla="*/ 43 h 54"/>
                <a:gd name="T8" fmla="*/ 22 w 42"/>
                <a:gd name="T9" fmla="*/ 45 h 54"/>
                <a:gd name="T10" fmla="*/ 13 w 42"/>
                <a:gd name="T11" fmla="*/ 40 h 54"/>
                <a:gd name="T12" fmla="*/ 9 w 42"/>
                <a:gd name="T13" fmla="*/ 26 h 54"/>
                <a:gd name="T14" fmla="*/ 13 w 42"/>
                <a:gd name="T15" fmla="*/ 13 h 54"/>
                <a:gd name="T16" fmla="*/ 22 w 42"/>
                <a:gd name="T17" fmla="*/ 9 h 54"/>
                <a:gd name="T18" fmla="*/ 29 w 42"/>
                <a:gd name="T19" fmla="*/ 11 h 54"/>
                <a:gd name="T20" fmla="*/ 32 w 42"/>
                <a:gd name="T21" fmla="*/ 17 h 54"/>
                <a:gd name="T22" fmla="*/ 41 w 42"/>
                <a:gd name="T23" fmla="*/ 15 h 54"/>
                <a:gd name="T24" fmla="*/ 35 w 42"/>
                <a:gd name="T25" fmla="*/ 4 h 54"/>
                <a:gd name="T26" fmla="*/ 22 w 42"/>
                <a:gd name="T27" fmla="*/ 0 h 54"/>
                <a:gd name="T28" fmla="*/ 12 w 42"/>
                <a:gd name="T29" fmla="*/ 2 h 54"/>
                <a:gd name="T30" fmla="*/ 3 w 42"/>
                <a:gd name="T31" fmla="*/ 12 h 54"/>
                <a:gd name="T32" fmla="*/ 0 w 42"/>
                <a:gd name="T33" fmla="*/ 27 h 54"/>
                <a:gd name="T34" fmla="*/ 3 w 42"/>
                <a:gd name="T35" fmla="*/ 40 h 54"/>
                <a:gd name="T36" fmla="*/ 11 w 42"/>
                <a:gd name="T37" fmla="*/ 50 h 54"/>
                <a:gd name="T38" fmla="*/ 23 w 42"/>
                <a:gd name="T39" fmla="*/ 54 h 54"/>
                <a:gd name="T40" fmla="*/ 34 w 42"/>
                <a:gd name="T41" fmla="*/ 51 h 54"/>
                <a:gd name="T42" fmla="*/ 42 w 42"/>
                <a:gd name="T43" fmla="*/ 46 h 54"/>
                <a:gd name="T44" fmla="*/ 42 w 42"/>
                <a:gd name="T45" fmla="*/ 25 h 54"/>
                <a:gd name="T46" fmla="*/ 22 w 42"/>
                <a:gd name="T47" fmla="*/ 25 h 54"/>
                <a:gd name="T48" fmla="*/ 22 w 42"/>
                <a:gd name="T4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54">
                  <a:moveTo>
                    <a:pt x="22" y="34"/>
                  </a:moveTo>
                  <a:cubicBezTo>
                    <a:pt x="33" y="34"/>
                    <a:pt x="33" y="34"/>
                    <a:pt x="33" y="34"/>
                  </a:cubicBezTo>
                  <a:cubicBezTo>
                    <a:pt x="33" y="40"/>
                    <a:pt x="33" y="40"/>
                    <a:pt x="33" y="40"/>
                  </a:cubicBezTo>
                  <a:cubicBezTo>
                    <a:pt x="31" y="42"/>
                    <a:pt x="30" y="43"/>
                    <a:pt x="28" y="43"/>
                  </a:cubicBezTo>
                  <a:cubicBezTo>
                    <a:pt x="26" y="44"/>
                    <a:pt x="24" y="45"/>
                    <a:pt x="22" y="45"/>
                  </a:cubicBezTo>
                  <a:cubicBezTo>
                    <a:pt x="18" y="45"/>
                    <a:pt x="15" y="43"/>
                    <a:pt x="13" y="40"/>
                  </a:cubicBezTo>
                  <a:cubicBezTo>
                    <a:pt x="11" y="37"/>
                    <a:pt x="9" y="32"/>
                    <a:pt x="9" y="26"/>
                  </a:cubicBezTo>
                  <a:cubicBezTo>
                    <a:pt x="9" y="20"/>
                    <a:pt x="11" y="16"/>
                    <a:pt x="13" y="13"/>
                  </a:cubicBezTo>
                  <a:cubicBezTo>
                    <a:pt x="15" y="10"/>
                    <a:pt x="18" y="9"/>
                    <a:pt x="22" y="9"/>
                  </a:cubicBezTo>
                  <a:cubicBezTo>
                    <a:pt x="25" y="9"/>
                    <a:pt x="27" y="10"/>
                    <a:pt x="29" y="11"/>
                  </a:cubicBezTo>
                  <a:cubicBezTo>
                    <a:pt x="30" y="13"/>
                    <a:pt x="32" y="15"/>
                    <a:pt x="32" y="17"/>
                  </a:cubicBezTo>
                  <a:cubicBezTo>
                    <a:pt x="41" y="15"/>
                    <a:pt x="41" y="15"/>
                    <a:pt x="41" y="15"/>
                  </a:cubicBezTo>
                  <a:cubicBezTo>
                    <a:pt x="40" y="10"/>
                    <a:pt x="38" y="7"/>
                    <a:pt x="35" y="4"/>
                  </a:cubicBezTo>
                  <a:cubicBezTo>
                    <a:pt x="32" y="1"/>
                    <a:pt x="28" y="0"/>
                    <a:pt x="22" y="0"/>
                  </a:cubicBezTo>
                  <a:cubicBezTo>
                    <a:pt x="18" y="0"/>
                    <a:pt x="15" y="1"/>
                    <a:pt x="12" y="2"/>
                  </a:cubicBezTo>
                  <a:cubicBezTo>
                    <a:pt x="8" y="5"/>
                    <a:pt x="5" y="8"/>
                    <a:pt x="3" y="12"/>
                  </a:cubicBezTo>
                  <a:cubicBezTo>
                    <a:pt x="1" y="16"/>
                    <a:pt x="0" y="21"/>
                    <a:pt x="0" y="27"/>
                  </a:cubicBezTo>
                  <a:cubicBezTo>
                    <a:pt x="0" y="32"/>
                    <a:pt x="1" y="36"/>
                    <a:pt x="3" y="40"/>
                  </a:cubicBezTo>
                  <a:cubicBezTo>
                    <a:pt x="5" y="45"/>
                    <a:pt x="7" y="48"/>
                    <a:pt x="11" y="50"/>
                  </a:cubicBezTo>
                  <a:cubicBezTo>
                    <a:pt x="14" y="53"/>
                    <a:pt x="18" y="54"/>
                    <a:pt x="23" y="54"/>
                  </a:cubicBezTo>
                  <a:cubicBezTo>
                    <a:pt x="26" y="54"/>
                    <a:pt x="30" y="53"/>
                    <a:pt x="34" y="51"/>
                  </a:cubicBezTo>
                  <a:cubicBezTo>
                    <a:pt x="37" y="50"/>
                    <a:pt x="40" y="48"/>
                    <a:pt x="42" y="46"/>
                  </a:cubicBezTo>
                  <a:cubicBezTo>
                    <a:pt x="42" y="25"/>
                    <a:pt x="42" y="25"/>
                    <a:pt x="42" y="25"/>
                  </a:cubicBezTo>
                  <a:cubicBezTo>
                    <a:pt x="22" y="25"/>
                    <a:pt x="22" y="25"/>
                    <a:pt x="22" y="25"/>
                  </a:cubicBezTo>
                  <a:lnTo>
                    <a:pt x="22" y="34"/>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64" name="îṩḻiḓê"/>
            <p:cNvSpPr/>
            <p:nvPr/>
          </p:nvSpPr>
          <p:spPr bwMode="auto">
            <a:xfrm>
              <a:off x="9990138" y="4022726"/>
              <a:ext cx="152400" cy="188913"/>
            </a:xfrm>
            <a:custGeom>
              <a:avLst/>
              <a:gdLst>
                <a:gd name="T0" fmla="*/ 71 w 96"/>
                <a:gd name="T1" fmla="*/ 0 h 119"/>
                <a:gd name="T2" fmla="*/ 48 w 96"/>
                <a:gd name="T3" fmla="*/ 46 h 119"/>
                <a:gd name="T4" fmla="*/ 25 w 96"/>
                <a:gd name="T5" fmla="*/ 0 h 119"/>
                <a:gd name="T6" fmla="*/ 0 w 96"/>
                <a:gd name="T7" fmla="*/ 0 h 119"/>
                <a:gd name="T8" fmla="*/ 36 w 96"/>
                <a:gd name="T9" fmla="*/ 69 h 119"/>
                <a:gd name="T10" fmla="*/ 36 w 96"/>
                <a:gd name="T11" fmla="*/ 119 h 119"/>
                <a:gd name="T12" fmla="*/ 57 w 96"/>
                <a:gd name="T13" fmla="*/ 119 h 119"/>
                <a:gd name="T14" fmla="*/ 57 w 96"/>
                <a:gd name="T15" fmla="*/ 69 h 119"/>
                <a:gd name="T16" fmla="*/ 96 w 96"/>
                <a:gd name="T17" fmla="*/ 0 h 119"/>
                <a:gd name="T18" fmla="*/ 71 w 96"/>
                <a:gd name="T1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19">
                  <a:moveTo>
                    <a:pt x="71" y="0"/>
                  </a:moveTo>
                  <a:lnTo>
                    <a:pt x="48" y="46"/>
                  </a:lnTo>
                  <a:lnTo>
                    <a:pt x="25" y="0"/>
                  </a:lnTo>
                  <a:lnTo>
                    <a:pt x="0" y="0"/>
                  </a:lnTo>
                  <a:lnTo>
                    <a:pt x="36" y="69"/>
                  </a:lnTo>
                  <a:lnTo>
                    <a:pt x="36" y="119"/>
                  </a:lnTo>
                  <a:lnTo>
                    <a:pt x="57" y="119"/>
                  </a:lnTo>
                  <a:lnTo>
                    <a:pt x="57" y="69"/>
                  </a:lnTo>
                  <a:lnTo>
                    <a:pt x="96" y="0"/>
                  </a:lnTo>
                  <a:lnTo>
                    <a:pt x="71" y="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65" name="iśļîḋè"/>
            <p:cNvSpPr/>
            <p:nvPr/>
          </p:nvSpPr>
          <p:spPr bwMode="auto">
            <a:xfrm>
              <a:off x="2927350" y="3657601"/>
              <a:ext cx="14288" cy="22225"/>
            </a:xfrm>
            <a:custGeom>
              <a:avLst/>
              <a:gdLst>
                <a:gd name="T0" fmla="*/ 2 w 4"/>
                <a:gd name="T1" fmla="*/ 0 h 6"/>
                <a:gd name="T2" fmla="*/ 0 w 4"/>
                <a:gd name="T3" fmla="*/ 3 h 6"/>
                <a:gd name="T4" fmla="*/ 2 w 4"/>
                <a:gd name="T5" fmla="*/ 6 h 6"/>
                <a:gd name="T6" fmla="*/ 4 w 4"/>
                <a:gd name="T7" fmla="*/ 5 h 6"/>
                <a:gd name="T8" fmla="*/ 4 w 4"/>
                <a:gd name="T9" fmla="*/ 4 h 6"/>
                <a:gd name="T10" fmla="*/ 2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2" y="0"/>
                  </a:moveTo>
                  <a:cubicBezTo>
                    <a:pt x="1" y="0"/>
                    <a:pt x="0" y="1"/>
                    <a:pt x="0" y="3"/>
                  </a:cubicBezTo>
                  <a:cubicBezTo>
                    <a:pt x="0" y="5"/>
                    <a:pt x="1" y="6"/>
                    <a:pt x="2" y="6"/>
                  </a:cubicBezTo>
                  <a:cubicBezTo>
                    <a:pt x="3" y="6"/>
                    <a:pt x="4" y="5"/>
                    <a:pt x="4" y="5"/>
                  </a:cubicBezTo>
                  <a:cubicBezTo>
                    <a:pt x="4" y="4"/>
                    <a:pt x="4" y="4"/>
                    <a:pt x="4" y="4"/>
                  </a:cubicBezTo>
                  <a:cubicBezTo>
                    <a:pt x="4" y="2"/>
                    <a:pt x="4" y="0"/>
                    <a:pt x="2"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66" name="iṣliḓê"/>
            <p:cNvSpPr/>
            <p:nvPr/>
          </p:nvSpPr>
          <p:spPr bwMode="auto">
            <a:xfrm>
              <a:off x="2706688" y="3098801"/>
              <a:ext cx="519113" cy="703263"/>
            </a:xfrm>
            <a:custGeom>
              <a:avLst/>
              <a:gdLst>
                <a:gd name="T0" fmla="*/ 46 w 144"/>
                <a:gd name="T1" fmla="*/ 167 h 194"/>
                <a:gd name="T2" fmla="*/ 46 w 144"/>
                <a:gd name="T3" fmla="*/ 155 h 194"/>
                <a:gd name="T4" fmla="*/ 42 w 144"/>
                <a:gd name="T5" fmla="*/ 154 h 194"/>
                <a:gd name="T6" fmla="*/ 49 w 144"/>
                <a:gd name="T7" fmla="*/ 152 h 194"/>
                <a:gd name="T8" fmla="*/ 59 w 144"/>
                <a:gd name="T9" fmla="*/ 167 h 194"/>
                <a:gd name="T10" fmla="*/ 61 w 144"/>
                <a:gd name="T11" fmla="*/ 165 h 194"/>
                <a:gd name="T12" fmla="*/ 65 w 144"/>
                <a:gd name="T13" fmla="*/ 161 h 194"/>
                <a:gd name="T14" fmla="*/ 58 w 144"/>
                <a:gd name="T15" fmla="*/ 157 h 194"/>
                <a:gd name="T16" fmla="*/ 69 w 144"/>
                <a:gd name="T17" fmla="*/ 158 h 194"/>
                <a:gd name="T18" fmla="*/ 79 w 144"/>
                <a:gd name="T19" fmla="*/ 167 h 194"/>
                <a:gd name="T20" fmla="*/ 76 w 144"/>
                <a:gd name="T21" fmla="*/ 164 h 194"/>
                <a:gd name="T22" fmla="*/ 82 w 144"/>
                <a:gd name="T23" fmla="*/ 162 h 194"/>
                <a:gd name="T24" fmla="*/ 77 w 144"/>
                <a:gd name="T25" fmla="*/ 160 h 194"/>
                <a:gd name="T26" fmla="*/ 85 w 144"/>
                <a:gd name="T27" fmla="*/ 152 h 194"/>
                <a:gd name="T28" fmla="*/ 80 w 144"/>
                <a:gd name="T29" fmla="*/ 155 h 194"/>
                <a:gd name="T30" fmla="*/ 80 w 144"/>
                <a:gd name="T31" fmla="*/ 157 h 194"/>
                <a:gd name="T32" fmla="*/ 79 w 144"/>
                <a:gd name="T33" fmla="*/ 167 h 194"/>
                <a:gd name="T34" fmla="*/ 92 w 144"/>
                <a:gd name="T35" fmla="*/ 166 h 194"/>
                <a:gd name="T36" fmla="*/ 96 w 144"/>
                <a:gd name="T37" fmla="*/ 165 h 194"/>
                <a:gd name="T38" fmla="*/ 96 w 144"/>
                <a:gd name="T39" fmla="*/ 160 h 194"/>
                <a:gd name="T40" fmla="*/ 95 w 144"/>
                <a:gd name="T41" fmla="*/ 158 h 194"/>
                <a:gd name="T42" fmla="*/ 99 w 144"/>
                <a:gd name="T43" fmla="*/ 156 h 194"/>
                <a:gd name="T44" fmla="*/ 93 w 144"/>
                <a:gd name="T45" fmla="*/ 155 h 194"/>
                <a:gd name="T46" fmla="*/ 97 w 144"/>
                <a:gd name="T47" fmla="*/ 152 h 194"/>
                <a:gd name="T48" fmla="*/ 99 w 144"/>
                <a:gd name="T49" fmla="*/ 159 h 194"/>
                <a:gd name="T50" fmla="*/ 102 w 144"/>
                <a:gd name="T51" fmla="*/ 163 h 194"/>
                <a:gd name="T52" fmla="*/ 139 w 144"/>
                <a:gd name="T53" fmla="*/ 2 h 194"/>
                <a:gd name="T54" fmla="*/ 136 w 144"/>
                <a:gd name="T55" fmla="*/ 132 h 194"/>
                <a:gd name="T56" fmla="*/ 12 w 144"/>
                <a:gd name="T57" fmla="*/ 141 h 194"/>
                <a:gd name="T58" fmla="*/ 6 w 144"/>
                <a:gd name="T59" fmla="*/ 115 h 194"/>
                <a:gd name="T60" fmla="*/ 0 w 144"/>
                <a:gd name="T61" fmla="*/ 0 h 194"/>
                <a:gd name="T62" fmla="*/ 2 w 144"/>
                <a:gd name="T63" fmla="*/ 130 h 194"/>
                <a:gd name="T64" fmla="*/ 6 w 144"/>
                <a:gd name="T65" fmla="*/ 141 h 194"/>
                <a:gd name="T66" fmla="*/ 7 w 144"/>
                <a:gd name="T67" fmla="*/ 144 h 194"/>
                <a:gd name="T68" fmla="*/ 9 w 144"/>
                <a:gd name="T69" fmla="*/ 147 h 194"/>
                <a:gd name="T70" fmla="*/ 11 w 144"/>
                <a:gd name="T71" fmla="*/ 151 h 194"/>
                <a:gd name="T72" fmla="*/ 12 w 144"/>
                <a:gd name="T73" fmla="*/ 154 h 194"/>
                <a:gd name="T74" fmla="*/ 15 w 144"/>
                <a:gd name="T75" fmla="*/ 157 h 194"/>
                <a:gd name="T76" fmla="*/ 17 w 144"/>
                <a:gd name="T77" fmla="*/ 160 h 194"/>
                <a:gd name="T78" fmla="*/ 19 w 144"/>
                <a:gd name="T79" fmla="*/ 163 h 194"/>
                <a:gd name="T80" fmla="*/ 22 w 144"/>
                <a:gd name="T81" fmla="*/ 166 h 194"/>
                <a:gd name="T82" fmla="*/ 123 w 144"/>
                <a:gd name="T83" fmla="*/ 166 h 194"/>
                <a:gd name="T84" fmla="*/ 125 w 144"/>
                <a:gd name="T85" fmla="*/ 163 h 194"/>
                <a:gd name="T86" fmla="*/ 127 w 144"/>
                <a:gd name="T87" fmla="*/ 160 h 194"/>
                <a:gd name="T88" fmla="*/ 130 w 144"/>
                <a:gd name="T89" fmla="*/ 157 h 194"/>
                <a:gd name="T90" fmla="*/ 132 w 144"/>
                <a:gd name="T91" fmla="*/ 154 h 194"/>
                <a:gd name="T92" fmla="*/ 134 w 144"/>
                <a:gd name="T93" fmla="*/ 151 h 194"/>
                <a:gd name="T94" fmla="*/ 136 w 144"/>
                <a:gd name="T95" fmla="*/ 147 h 194"/>
                <a:gd name="T96" fmla="*/ 137 w 144"/>
                <a:gd name="T97" fmla="*/ 144 h 194"/>
                <a:gd name="T98" fmla="*/ 144 w 144"/>
                <a:gd name="T99" fmla="*/ 114 h 194"/>
                <a:gd name="T100" fmla="*/ 139 w 144"/>
                <a:gd name="T101" fmla="*/ 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 h="194">
                  <a:moveTo>
                    <a:pt x="49" y="167"/>
                  </a:moveTo>
                  <a:cubicBezTo>
                    <a:pt x="46" y="167"/>
                    <a:pt x="46" y="167"/>
                    <a:pt x="46" y="167"/>
                  </a:cubicBezTo>
                  <a:cubicBezTo>
                    <a:pt x="46" y="155"/>
                    <a:pt x="46" y="155"/>
                    <a:pt x="46" y="155"/>
                  </a:cubicBezTo>
                  <a:cubicBezTo>
                    <a:pt x="46" y="155"/>
                    <a:pt x="46" y="155"/>
                    <a:pt x="46" y="155"/>
                  </a:cubicBezTo>
                  <a:cubicBezTo>
                    <a:pt x="43" y="156"/>
                    <a:pt x="43" y="156"/>
                    <a:pt x="43" y="156"/>
                  </a:cubicBezTo>
                  <a:cubicBezTo>
                    <a:pt x="42" y="154"/>
                    <a:pt x="42" y="154"/>
                    <a:pt x="42" y="154"/>
                  </a:cubicBezTo>
                  <a:cubicBezTo>
                    <a:pt x="46" y="152"/>
                    <a:pt x="46" y="152"/>
                    <a:pt x="46" y="152"/>
                  </a:cubicBezTo>
                  <a:cubicBezTo>
                    <a:pt x="49" y="152"/>
                    <a:pt x="49" y="152"/>
                    <a:pt x="49" y="152"/>
                  </a:cubicBezTo>
                  <a:lnTo>
                    <a:pt x="49" y="167"/>
                  </a:lnTo>
                  <a:close/>
                  <a:moveTo>
                    <a:pt x="59" y="167"/>
                  </a:moveTo>
                  <a:cubicBezTo>
                    <a:pt x="59" y="165"/>
                    <a:pt x="59" y="165"/>
                    <a:pt x="59" y="165"/>
                  </a:cubicBezTo>
                  <a:cubicBezTo>
                    <a:pt x="60" y="165"/>
                    <a:pt x="60" y="165"/>
                    <a:pt x="61" y="165"/>
                  </a:cubicBezTo>
                  <a:cubicBezTo>
                    <a:pt x="63" y="165"/>
                    <a:pt x="65" y="163"/>
                    <a:pt x="65" y="161"/>
                  </a:cubicBezTo>
                  <a:cubicBezTo>
                    <a:pt x="65" y="161"/>
                    <a:pt x="65" y="161"/>
                    <a:pt x="65" y="161"/>
                  </a:cubicBezTo>
                  <a:cubicBezTo>
                    <a:pt x="65" y="161"/>
                    <a:pt x="64" y="162"/>
                    <a:pt x="62" y="162"/>
                  </a:cubicBezTo>
                  <a:cubicBezTo>
                    <a:pt x="60" y="162"/>
                    <a:pt x="58" y="160"/>
                    <a:pt x="58" y="157"/>
                  </a:cubicBezTo>
                  <a:cubicBezTo>
                    <a:pt x="58" y="155"/>
                    <a:pt x="60" y="152"/>
                    <a:pt x="63" y="152"/>
                  </a:cubicBezTo>
                  <a:cubicBezTo>
                    <a:pt x="67" y="152"/>
                    <a:pt x="69" y="155"/>
                    <a:pt x="69" y="158"/>
                  </a:cubicBezTo>
                  <a:cubicBezTo>
                    <a:pt x="69" y="163"/>
                    <a:pt x="66" y="167"/>
                    <a:pt x="59" y="167"/>
                  </a:cubicBezTo>
                  <a:close/>
                  <a:moveTo>
                    <a:pt x="79" y="167"/>
                  </a:moveTo>
                  <a:cubicBezTo>
                    <a:pt x="78" y="167"/>
                    <a:pt x="76" y="167"/>
                    <a:pt x="76" y="166"/>
                  </a:cubicBezTo>
                  <a:cubicBezTo>
                    <a:pt x="76" y="164"/>
                    <a:pt x="76" y="164"/>
                    <a:pt x="76" y="164"/>
                  </a:cubicBezTo>
                  <a:cubicBezTo>
                    <a:pt x="77" y="165"/>
                    <a:pt x="78" y="165"/>
                    <a:pt x="79" y="165"/>
                  </a:cubicBezTo>
                  <a:cubicBezTo>
                    <a:pt x="81" y="165"/>
                    <a:pt x="82" y="164"/>
                    <a:pt x="82" y="162"/>
                  </a:cubicBezTo>
                  <a:cubicBezTo>
                    <a:pt x="82" y="161"/>
                    <a:pt x="81" y="160"/>
                    <a:pt x="78" y="160"/>
                  </a:cubicBezTo>
                  <a:cubicBezTo>
                    <a:pt x="78" y="160"/>
                    <a:pt x="77" y="160"/>
                    <a:pt x="77" y="160"/>
                  </a:cubicBezTo>
                  <a:cubicBezTo>
                    <a:pt x="77" y="152"/>
                    <a:pt x="77" y="152"/>
                    <a:pt x="77" y="152"/>
                  </a:cubicBezTo>
                  <a:cubicBezTo>
                    <a:pt x="85" y="152"/>
                    <a:pt x="85" y="152"/>
                    <a:pt x="85" y="152"/>
                  </a:cubicBezTo>
                  <a:cubicBezTo>
                    <a:pt x="85" y="155"/>
                    <a:pt x="85" y="155"/>
                    <a:pt x="85" y="155"/>
                  </a:cubicBezTo>
                  <a:cubicBezTo>
                    <a:pt x="80" y="155"/>
                    <a:pt x="80" y="155"/>
                    <a:pt x="80" y="155"/>
                  </a:cubicBezTo>
                  <a:cubicBezTo>
                    <a:pt x="79" y="158"/>
                    <a:pt x="79" y="158"/>
                    <a:pt x="79" y="158"/>
                  </a:cubicBezTo>
                  <a:cubicBezTo>
                    <a:pt x="80" y="157"/>
                    <a:pt x="80" y="157"/>
                    <a:pt x="80" y="157"/>
                  </a:cubicBezTo>
                  <a:cubicBezTo>
                    <a:pt x="83" y="157"/>
                    <a:pt x="86" y="159"/>
                    <a:pt x="86" y="162"/>
                  </a:cubicBezTo>
                  <a:cubicBezTo>
                    <a:pt x="86" y="165"/>
                    <a:pt x="83" y="167"/>
                    <a:pt x="79" y="167"/>
                  </a:cubicBezTo>
                  <a:close/>
                  <a:moveTo>
                    <a:pt x="96" y="167"/>
                  </a:moveTo>
                  <a:cubicBezTo>
                    <a:pt x="95" y="167"/>
                    <a:pt x="93" y="167"/>
                    <a:pt x="92" y="166"/>
                  </a:cubicBezTo>
                  <a:cubicBezTo>
                    <a:pt x="93" y="164"/>
                    <a:pt x="93" y="164"/>
                    <a:pt x="93" y="164"/>
                  </a:cubicBezTo>
                  <a:cubicBezTo>
                    <a:pt x="94" y="164"/>
                    <a:pt x="95" y="165"/>
                    <a:pt x="96" y="165"/>
                  </a:cubicBezTo>
                  <a:cubicBezTo>
                    <a:pt x="98" y="165"/>
                    <a:pt x="99" y="164"/>
                    <a:pt x="99" y="163"/>
                  </a:cubicBezTo>
                  <a:cubicBezTo>
                    <a:pt x="99" y="161"/>
                    <a:pt x="97" y="160"/>
                    <a:pt x="96" y="160"/>
                  </a:cubicBezTo>
                  <a:cubicBezTo>
                    <a:pt x="95" y="160"/>
                    <a:pt x="95" y="160"/>
                    <a:pt x="95" y="160"/>
                  </a:cubicBezTo>
                  <a:cubicBezTo>
                    <a:pt x="95" y="158"/>
                    <a:pt x="95" y="158"/>
                    <a:pt x="95" y="158"/>
                  </a:cubicBezTo>
                  <a:cubicBezTo>
                    <a:pt x="96" y="158"/>
                    <a:pt x="96" y="158"/>
                    <a:pt x="96" y="158"/>
                  </a:cubicBezTo>
                  <a:cubicBezTo>
                    <a:pt x="97" y="158"/>
                    <a:pt x="99" y="158"/>
                    <a:pt x="99" y="156"/>
                  </a:cubicBezTo>
                  <a:cubicBezTo>
                    <a:pt x="99" y="155"/>
                    <a:pt x="98" y="154"/>
                    <a:pt x="96" y="154"/>
                  </a:cubicBezTo>
                  <a:cubicBezTo>
                    <a:pt x="95" y="154"/>
                    <a:pt x="94" y="155"/>
                    <a:pt x="93" y="155"/>
                  </a:cubicBezTo>
                  <a:cubicBezTo>
                    <a:pt x="93" y="153"/>
                    <a:pt x="93" y="153"/>
                    <a:pt x="93" y="153"/>
                  </a:cubicBezTo>
                  <a:cubicBezTo>
                    <a:pt x="94" y="153"/>
                    <a:pt x="95" y="152"/>
                    <a:pt x="97" y="152"/>
                  </a:cubicBezTo>
                  <a:cubicBezTo>
                    <a:pt x="100" y="152"/>
                    <a:pt x="102" y="154"/>
                    <a:pt x="102" y="156"/>
                  </a:cubicBezTo>
                  <a:cubicBezTo>
                    <a:pt x="102" y="157"/>
                    <a:pt x="101" y="158"/>
                    <a:pt x="99" y="159"/>
                  </a:cubicBezTo>
                  <a:cubicBezTo>
                    <a:pt x="99" y="159"/>
                    <a:pt x="99" y="159"/>
                    <a:pt x="99" y="159"/>
                  </a:cubicBezTo>
                  <a:cubicBezTo>
                    <a:pt x="101" y="159"/>
                    <a:pt x="102" y="161"/>
                    <a:pt x="102" y="163"/>
                  </a:cubicBezTo>
                  <a:cubicBezTo>
                    <a:pt x="102" y="165"/>
                    <a:pt x="100" y="167"/>
                    <a:pt x="96" y="167"/>
                  </a:cubicBezTo>
                  <a:close/>
                  <a:moveTo>
                    <a:pt x="139" y="2"/>
                  </a:moveTo>
                  <a:cubicBezTo>
                    <a:pt x="139" y="30"/>
                    <a:pt x="139" y="113"/>
                    <a:pt x="139" y="115"/>
                  </a:cubicBezTo>
                  <a:cubicBezTo>
                    <a:pt x="138" y="118"/>
                    <a:pt x="138" y="124"/>
                    <a:pt x="136" y="132"/>
                  </a:cubicBezTo>
                  <a:cubicBezTo>
                    <a:pt x="135" y="135"/>
                    <a:pt x="134" y="138"/>
                    <a:pt x="132" y="141"/>
                  </a:cubicBezTo>
                  <a:cubicBezTo>
                    <a:pt x="12" y="141"/>
                    <a:pt x="12" y="141"/>
                    <a:pt x="12" y="141"/>
                  </a:cubicBezTo>
                  <a:cubicBezTo>
                    <a:pt x="11" y="138"/>
                    <a:pt x="9" y="135"/>
                    <a:pt x="9" y="132"/>
                  </a:cubicBezTo>
                  <a:cubicBezTo>
                    <a:pt x="6" y="124"/>
                    <a:pt x="6" y="118"/>
                    <a:pt x="6" y="115"/>
                  </a:cubicBezTo>
                  <a:cubicBezTo>
                    <a:pt x="6" y="113"/>
                    <a:pt x="6" y="30"/>
                    <a:pt x="6" y="2"/>
                  </a:cubicBezTo>
                  <a:cubicBezTo>
                    <a:pt x="0" y="0"/>
                    <a:pt x="0" y="0"/>
                    <a:pt x="0" y="0"/>
                  </a:cubicBezTo>
                  <a:cubicBezTo>
                    <a:pt x="0" y="0"/>
                    <a:pt x="0" y="110"/>
                    <a:pt x="0" y="114"/>
                  </a:cubicBezTo>
                  <a:cubicBezTo>
                    <a:pt x="0" y="118"/>
                    <a:pt x="1" y="123"/>
                    <a:pt x="2" y="130"/>
                  </a:cubicBezTo>
                  <a:cubicBezTo>
                    <a:pt x="3" y="133"/>
                    <a:pt x="4" y="137"/>
                    <a:pt x="6" y="141"/>
                  </a:cubicBezTo>
                  <a:cubicBezTo>
                    <a:pt x="6" y="141"/>
                    <a:pt x="6" y="141"/>
                    <a:pt x="6" y="141"/>
                  </a:cubicBezTo>
                  <a:cubicBezTo>
                    <a:pt x="6" y="141"/>
                    <a:pt x="6" y="141"/>
                    <a:pt x="6" y="141"/>
                  </a:cubicBezTo>
                  <a:cubicBezTo>
                    <a:pt x="6" y="142"/>
                    <a:pt x="7" y="143"/>
                    <a:pt x="7" y="144"/>
                  </a:cubicBezTo>
                  <a:cubicBezTo>
                    <a:pt x="7" y="144"/>
                    <a:pt x="7" y="144"/>
                    <a:pt x="7" y="145"/>
                  </a:cubicBezTo>
                  <a:cubicBezTo>
                    <a:pt x="8" y="145"/>
                    <a:pt x="8" y="146"/>
                    <a:pt x="9" y="147"/>
                  </a:cubicBezTo>
                  <a:cubicBezTo>
                    <a:pt x="9" y="147"/>
                    <a:pt x="9" y="147"/>
                    <a:pt x="9" y="148"/>
                  </a:cubicBezTo>
                  <a:cubicBezTo>
                    <a:pt x="9" y="149"/>
                    <a:pt x="10" y="150"/>
                    <a:pt x="11" y="151"/>
                  </a:cubicBezTo>
                  <a:cubicBezTo>
                    <a:pt x="11" y="151"/>
                    <a:pt x="11" y="151"/>
                    <a:pt x="11" y="151"/>
                  </a:cubicBezTo>
                  <a:cubicBezTo>
                    <a:pt x="11" y="152"/>
                    <a:pt x="12" y="153"/>
                    <a:pt x="12" y="154"/>
                  </a:cubicBezTo>
                  <a:cubicBezTo>
                    <a:pt x="13" y="154"/>
                    <a:pt x="13" y="154"/>
                    <a:pt x="13" y="154"/>
                  </a:cubicBezTo>
                  <a:cubicBezTo>
                    <a:pt x="13" y="155"/>
                    <a:pt x="14" y="156"/>
                    <a:pt x="15" y="157"/>
                  </a:cubicBezTo>
                  <a:cubicBezTo>
                    <a:pt x="15" y="157"/>
                    <a:pt x="15" y="157"/>
                    <a:pt x="15" y="157"/>
                  </a:cubicBezTo>
                  <a:cubicBezTo>
                    <a:pt x="16" y="158"/>
                    <a:pt x="16" y="159"/>
                    <a:pt x="17" y="160"/>
                  </a:cubicBezTo>
                  <a:cubicBezTo>
                    <a:pt x="17" y="160"/>
                    <a:pt x="17" y="160"/>
                    <a:pt x="17" y="161"/>
                  </a:cubicBezTo>
                  <a:cubicBezTo>
                    <a:pt x="18" y="161"/>
                    <a:pt x="18" y="162"/>
                    <a:pt x="19" y="163"/>
                  </a:cubicBezTo>
                  <a:cubicBezTo>
                    <a:pt x="19" y="163"/>
                    <a:pt x="19" y="163"/>
                    <a:pt x="20" y="163"/>
                  </a:cubicBezTo>
                  <a:cubicBezTo>
                    <a:pt x="20" y="164"/>
                    <a:pt x="21" y="165"/>
                    <a:pt x="22" y="166"/>
                  </a:cubicBezTo>
                  <a:cubicBezTo>
                    <a:pt x="37" y="182"/>
                    <a:pt x="58" y="189"/>
                    <a:pt x="72" y="194"/>
                  </a:cubicBezTo>
                  <a:cubicBezTo>
                    <a:pt x="86" y="189"/>
                    <a:pt x="108" y="182"/>
                    <a:pt x="123" y="166"/>
                  </a:cubicBezTo>
                  <a:cubicBezTo>
                    <a:pt x="123" y="165"/>
                    <a:pt x="124" y="164"/>
                    <a:pt x="125" y="163"/>
                  </a:cubicBezTo>
                  <a:cubicBezTo>
                    <a:pt x="125" y="163"/>
                    <a:pt x="125" y="163"/>
                    <a:pt x="125" y="163"/>
                  </a:cubicBezTo>
                  <a:cubicBezTo>
                    <a:pt x="126" y="162"/>
                    <a:pt x="126" y="161"/>
                    <a:pt x="127" y="161"/>
                  </a:cubicBezTo>
                  <a:cubicBezTo>
                    <a:pt x="127" y="160"/>
                    <a:pt x="127" y="160"/>
                    <a:pt x="127" y="160"/>
                  </a:cubicBezTo>
                  <a:cubicBezTo>
                    <a:pt x="128" y="159"/>
                    <a:pt x="129" y="158"/>
                    <a:pt x="130" y="157"/>
                  </a:cubicBezTo>
                  <a:cubicBezTo>
                    <a:pt x="130" y="157"/>
                    <a:pt x="130" y="157"/>
                    <a:pt x="130" y="157"/>
                  </a:cubicBezTo>
                  <a:cubicBezTo>
                    <a:pt x="130" y="156"/>
                    <a:pt x="131" y="155"/>
                    <a:pt x="131" y="154"/>
                  </a:cubicBezTo>
                  <a:cubicBezTo>
                    <a:pt x="132" y="154"/>
                    <a:pt x="132" y="154"/>
                    <a:pt x="132" y="154"/>
                  </a:cubicBezTo>
                  <a:cubicBezTo>
                    <a:pt x="132" y="153"/>
                    <a:pt x="133" y="152"/>
                    <a:pt x="133" y="151"/>
                  </a:cubicBezTo>
                  <a:cubicBezTo>
                    <a:pt x="134" y="151"/>
                    <a:pt x="134" y="151"/>
                    <a:pt x="134" y="151"/>
                  </a:cubicBezTo>
                  <a:cubicBezTo>
                    <a:pt x="134" y="150"/>
                    <a:pt x="135" y="149"/>
                    <a:pt x="135" y="148"/>
                  </a:cubicBezTo>
                  <a:cubicBezTo>
                    <a:pt x="136" y="147"/>
                    <a:pt x="136" y="147"/>
                    <a:pt x="136" y="147"/>
                  </a:cubicBezTo>
                  <a:cubicBezTo>
                    <a:pt x="136" y="146"/>
                    <a:pt x="137" y="145"/>
                    <a:pt x="137" y="144"/>
                  </a:cubicBezTo>
                  <a:cubicBezTo>
                    <a:pt x="137" y="144"/>
                    <a:pt x="137" y="144"/>
                    <a:pt x="137" y="144"/>
                  </a:cubicBezTo>
                  <a:cubicBezTo>
                    <a:pt x="140" y="139"/>
                    <a:pt x="142" y="134"/>
                    <a:pt x="143" y="130"/>
                  </a:cubicBezTo>
                  <a:cubicBezTo>
                    <a:pt x="144" y="123"/>
                    <a:pt x="144" y="118"/>
                    <a:pt x="144" y="114"/>
                  </a:cubicBezTo>
                  <a:cubicBezTo>
                    <a:pt x="144" y="110"/>
                    <a:pt x="144" y="0"/>
                    <a:pt x="144" y="0"/>
                  </a:cubicBezTo>
                  <a:lnTo>
                    <a:pt x="139" y="2"/>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67" name="íṡľiḍê"/>
            <p:cNvSpPr/>
            <p:nvPr/>
          </p:nvSpPr>
          <p:spPr bwMode="auto">
            <a:xfrm>
              <a:off x="2395538" y="2917826"/>
              <a:ext cx="1141413" cy="1050925"/>
            </a:xfrm>
            <a:custGeom>
              <a:avLst/>
              <a:gdLst>
                <a:gd name="T0" fmla="*/ 300 w 316"/>
                <a:gd name="T1" fmla="*/ 173 h 290"/>
                <a:gd name="T2" fmla="*/ 294 w 316"/>
                <a:gd name="T3" fmla="*/ 163 h 290"/>
                <a:gd name="T4" fmla="*/ 299 w 316"/>
                <a:gd name="T5" fmla="*/ 78 h 290"/>
                <a:gd name="T6" fmla="*/ 285 w 316"/>
                <a:gd name="T7" fmla="*/ 84 h 290"/>
                <a:gd name="T8" fmla="*/ 248 w 316"/>
                <a:gd name="T9" fmla="*/ 17 h 290"/>
                <a:gd name="T10" fmla="*/ 233 w 316"/>
                <a:gd name="T11" fmla="*/ 15 h 290"/>
                <a:gd name="T12" fmla="*/ 233 w 316"/>
                <a:gd name="T13" fmla="*/ 33 h 290"/>
                <a:gd name="T14" fmla="*/ 242 w 316"/>
                <a:gd name="T15" fmla="*/ 45 h 290"/>
                <a:gd name="T16" fmla="*/ 278 w 316"/>
                <a:gd name="T17" fmla="*/ 88 h 290"/>
                <a:gd name="T18" fmla="*/ 276 w 316"/>
                <a:gd name="T19" fmla="*/ 93 h 290"/>
                <a:gd name="T20" fmla="*/ 286 w 316"/>
                <a:gd name="T21" fmla="*/ 156 h 290"/>
                <a:gd name="T22" fmla="*/ 278 w 316"/>
                <a:gd name="T23" fmla="*/ 170 h 290"/>
                <a:gd name="T24" fmla="*/ 269 w 316"/>
                <a:gd name="T25" fmla="*/ 179 h 290"/>
                <a:gd name="T26" fmla="*/ 254 w 316"/>
                <a:gd name="T27" fmla="*/ 230 h 290"/>
                <a:gd name="T28" fmla="*/ 246 w 316"/>
                <a:gd name="T29" fmla="*/ 219 h 290"/>
                <a:gd name="T30" fmla="*/ 169 w 316"/>
                <a:gd name="T31" fmla="*/ 262 h 290"/>
                <a:gd name="T32" fmla="*/ 147 w 316"/>
                <a:gd name="T33" fmla="*/ 262 h 290"/>
                <a:gd name="T34" fmla="*/ 70 w 316"/>
                <a:gd name="T35" fmla="*/ 219 h 290"/>
                <a:gd name="T36" fmla="*/ 62 w 316"/>
                <a:gd name="T37" fmla="*/ 230 h 290"/>
                <a:gd name="T38" fmla="*/ 48 w 316"/>
                <a:gd name="T39" fmla="*/ 179 h 290"/>
                <a:gd name="T40" fmla="*/ 38 w 316"/>
                <a:gd name="T41" fmla="*/ 170 h 290"/>
                <a:gd name="T42" fmla="*/ 30 w 316"/>
                <a:gd name="T43" fmla="*/ 156 h 290"/>
                <a:gd name="T44" fmla="*/ 41 w 316"/>
                <a:gd name="T45" fmla="*/ 93 h 290"/>
                <a:gd name="T46" fmla="*/ 38 w 316"/>
                <a:gd name="T47" fmla="*/ 88 h 290"/>
                <a:gd name="T48" fmla="*/ 75 w 316"/>
                <a:gd name="T49" fmla="*/ 45 h 290"/>
                <a:gd name="T50" fmla="*/ 84 w 316"/>
                <a:gd name="T51" fmla="*/ 33 h 290"/>
                <a:gd name="T52" fmla="*/ 83 w 316"/>
                <a:gd name="T53" fmla="*/ 15 h 290"/>
                <a:gd name="T54" fmla="*/ 68 w 316"/>
                <a:gd name="T55" fmla="*/ 17 h 290"/>
                <a:gd name="T56" fmla="*/ 31 w 316"/>
                <a:gd name="T57" fmla="*/ 84 h 290"/>
                <a:gd name="T58" fmla="*/ 17 w 316"/>
                <a:gd name="T59" fmla="*/ 78 h 290"/>
                <a:gd name="T60" fmla="*/ 23 w 316"/>
                <a:gd name="T61" fmla="*/ 163 h 290"/>
                <a:gd name="T62" fmla="*/ 16 w 316"/>
                <a:gd name="T63" fmla="*/ 173 h 290"/>
                <a:gd name="T64" fmla="*/ 14 w 316"/>
                <a:gd name="T65" fmla="*/ 182 h 290"/>
                <a:gd name="T66" fmla="*/ 93 w 316"/>
                <a:gd name="T67" fmla="*/ 253 h 290"/>
                <a:gd name="T68" fmla="*/ 72 w 316"/>
                <a:gd name="T69" fmla="*/ 258 h 290"/>
                <a:gd name="T70" fmla="*/ 134 w 316"/>
                <a:gd name="T71" fmla="*/ 265 h 290"/>
                <a:gd name="T72" fmla="*/ 138 w 316"/>
                <a:gd name="T73" fmla="*/ 272 h 290"/>
                <a:gd name="T74" fmla="*/ 131 w 316"/>
                <a:gd name="T75" fmla="*/ 290 h 290"/>
                <a:gd name="T76" fmla="*/ 158 w 316"/>
                <a:gd name="T77" fmla="*/ 272 h 290"/>
                <a:gd name="T78" fmla="*/ 186 w 316"/>
                <a:gd name="T79" fmla="*/ 290 h 290"/>
                <a:gd name="T80" fmla="*/ 178 w 316"/>
                <a:gd name="T81" fmla="*/ 272 h 290"/>
                <a:gd name="T82" fmla="*/ 182 w 316"/>
                <a:gd name="T83" fmla="*/ 265 h 290"/>
                <a:gd name="T84" fmla="*/ 244 w 316"/>
                <a:gd name="T85" fmla="*/ 258 h 290"/>
                <a:gd name="T86" fmla="*/ 223 w 316"/>
                <a:gd name="T87" fmla="*/ 253 h 290"/>
                <a:gd name="T88" fmla="*/ 302 w 316"/>
                <a:gd name="T89" fmla="*/ 182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6" h="290">
                  <a:moveTo>
                    <a:pt x="276" y="216"/>
                  </a:moveTo>
                  <a:cubicBezTo>
                    <a:pt x="282" y="191"/>
                    <a:pt x="289" y="190"/>
                    <a:pt x="300" y="173"/>
                  </a:cubicBezTo>
                  <a:cubicBezTo>
                    <a:pt x="310" y="157"/>
                    <a:pt x="316" y="126"/>
                    <a:pt x="305" y="115"/>
                  </a:cubicBezTo>
                  <a:cubicBezTo>
                    <a:pt x="304" y="138"/>
                    <a:pt x="296" y="143"/>
                    <a:pt x="294" y="163"/>
                  </a:cubicBezTo>
                  <a:cubicBezTo>
                    <a:pt x="292" y="147"/>
                    <a:pt x="292" y="137"/>
                    <a:pt x="295" y="126"/>
                  </a:cubicBezTo>
                  <a:cubicBezTo>
                    <a:pt x="298" y="117"/>
                    <a:pt x="302" y="95"/>
                    <a:pt x="299" y="78"/>
                  </a:cubicBezTo>
                  <a:cubicBezTo>
                    <a:pt x="297" y="66"/>
                    <a:pt x="291" y="61"/>
                    <a:pt x="284" y="58"/>
                  </a:cubicBezTo>
                  <a:cubicBezTo>
                    <a:pt x="288" y="72"/>
                    <a:pt x="285" y="84"/>
                    <a:pt x="285" y="84"/>
                  </a:cubicBezTo>
                  <a:cubicBezTo>
                    <a:pt x="285" y="84"/>
                    <a:pt x="277" y="75"/>
                    <a:pt x="274" y="52"/>
                  </a:cubicBezTo>
                  <a:cubicBezTo>
                    <a:pt x="271" y="29"/>
                    <a:pt x="256" y="18"/>
                    <a:pt x="248" y="17"/>
                  </a:cubicBezTo>
                  <a:cubicBezTo>
                    <a:pt x="255" y="29"/>
                    <a:pt x="255" y="33"/>
                    <a:pt x="257" y="44"/>
                  </a:cubicBezTo>
                  <a:cubicBezTo>
                    <a:pt x="250" y="40"/>
                    <a:pt x="245" y="26"/>
                    <a:pt x="233" y="15"/>
                  </a:cubicBezTo>
                  <a:cubicBezTo>
                    <a:pt x="216" y="0"/>
                    <a:pt x="203" y="0"/>
                    <a:pt x="195" y="7"/>
                  </a:cubicBezTo>
                  <a:cubicBezTo>
                    <a:pt x="218" y="16"/>
                    <a:pt x="214" y="18"/>
                    <a:pt x="233" y="33"/>
                  </a:cubicBezTo>
                  <a:cubicBezTo>
                    <a:pt x="251" y="45"/>
                    <a:pt x="259" y="46"/>
                    <a:pt x="264" y="62"/>
                  </a:cubicBezTo>
                  <a:cubicBezTo>
                    <a:pt x="256" y="54"/>
                    <a:pt x="251" y="49"/>
                    <a:pt x="242" y="45"/>
                  </a:cubicBezTo>
                  <a:cubicBezTo>
                    <a:pt x="239" y="50"/>
                    <a:pt x="243" y="60"/>
                    <a:pt x="257" y="71"/>
                  </a:cubicBezTo>
                  <a:cubicBezTo>
                    <a:pt x="267" y="82"/>
                    <a:pt x="270" y="77"/>
                    <a:pt x="278" y="88"/>
                  </a:cubicBezTo>
                  <a:cubicBezTo>
                    <a:pt x="285" y="96"/>
                    <a:pt x="291" y="105"/>
                    <a:pt x="289" y="124"/>
                  </a:cubicBezTo>
                  <a:cubicBezTo>
                    <a:pt x="283" y="110"/>
                    <a:pt x="279" y="108"/>
                    <a:pt x="276" y="93"/>
                  </a:cubicBezTo>
                  <a:cubicBezTo>
                    <a:pt x="272" y="98"/>
                    <a:pt x="270" y="106"/>
                    <a:pt x="271" y="116"/>
                  </a:cubicBezTo>
                  <a:cubicBezTo>
                    <a:pt x="275" y="136"/>
                    <a:pt x="283" y="136"/>
                    <a:pt x="286" y="156"/>
                  </a:cubicBezTo>
                  <a:cubicBezTo>
                    <a:pt x="288" y="168"/>
                    <a:pt x="288" y="183"/>
                    <a:pt x="278" y="194"/>
                  </a:cubicBezTo>
                  <a:cubicBezTo>
                    <a:pt x="276" y="184"/>
                    <a:pt x="277" y="179"/>
                    <a:pt x="278" y="170"/>
                  </a:cubicBezTo>
                  <a:cubicBezTo>
                    <a:pt x="280" y="161"/>
                    <a:pt x="279" y="154"/>
                    <a:pt x="276" y="145"/>
                  </a:cubicBezTo>
                  <a:cubicBezTo>
                    <a:pt x="269" y="151"/>
                    <a:pt x="267" y="165"/>
                    <a:pt x="269" y="179"/>
                  </a:cubicBezTo>
                  <a:cubicBezTo>
                    <a:pt x="270" y="193"/>
                    <a:pt x="280" y="203"/>
                    <a:pt x="265" y="223"/>
                  </a:cubicBezTo>
                  <a:cubicBezTo>
                    <a:pt x="258" y="229"/>
                    <a:pt x="254" y="231"/>
                    <a:pt x="254" y="230"/>
                  </a:cubicBezTo>
                  <a:cubicBezTo>
                    <a:pt x="262" y="221"/>
                    <a:pt x="273" y="198"/>
                    <a:pt x="265" y="187"/>
                  </a:cubicBezTo>
                  <a:cubicBezTo>
                    <a:pt x="262" y="200"/>
                    <a:pt x="254" y="207"/>
                    <a:pt x="246" y="219"/>
                  </a:cubicBezTo>
                  <a:cubicBezTo>
                    <a:pt x="235" y="235"/>
                    <a:pt x="245" y="240"/>
                    <a:pt x="210" y="253"/>
                  </a:cubicBezTo>
                  <a:cubicBezTo>
                    <a:pt x="199" y="257"/>
                    <a:pt x="185" y="258"/>
                    <a:pt x="169" y="262"/>
                  </a:cubicBezTo>
                  <a:cubicBezTo>
                    <a:pt x="165" y="263"/>
                    <a:pt x="161" y="264"/>
                    <a:pt x="158" y="265"/>
                  </a:cubicBezTo>
                  <a:cubicBezTo>
                    <a:pt x="155" y="264"/>
                    <a:pt x="151" y="263"/>
                    <a:pt x="147" y="262"/>
                  </a:cubicBezTo>
                  <a:cubicBezTo>
                    <a:pt x="132" y="258"/>
                    <a:pt x="117" y="257"/>
                    <a:pt x="107" y="253"/>
                  </a:cubicBezTo>
                  <a:cubicBezTo>
                    <a:pt x="72" y="240"/>
                    <a:pt x="81" y="235"/>
                    <a:pt x="70" y="219"/>
                  </a:cubicBezTo>
                  <a:cubicBezTo>
                    <a:pt x="62" y="207"/>
                    <a:pt x="54" y="200"/>
                    <a:pt x="51" y="187"/>
                  </a:cubicBezTo>
                  <a:cubicBezTo>
                    <a:pt x="43" y="198"/>
                    <a:pt x="54" y="221"/>
                    <a:pt x="62" y="230"/>
                  </a:cubicBezTo>
                  <a:cubicBezTo>
                    <a:pt x="62" y="231"/>
                    <a:pt x="58" y="229"/>
                    <a:pt x="51" y="223"/>
                  </a:cubicBezTo>
                  <a:cubicBezTo>
                    <a:pt x="36" y="203"/>
                    <a:pt x="46" y="193"/>
                    <a:pt x="48" y="179"/>
                  </a:cubicBezTo>
                  <a:cubicBezTo>
                    <a:pt x="49" y="165"/>
                    <a:pt x="47" y="151"/>
                    <a:pt x="40" y="145"/>
                  </a:cubicBezTo>
                  <a:cubicBezTo>
                    <a:pt x="38" y="154"/>
                    <a:pt x="36" y="161"/>
                    <a:pt x="38" y="170"/>
                  </a:cubicBezTo>
                  <a:cubicBezTo>
                    <a:pt x="40" y="179"/>
                    <a:pt x="41" y="184"/>
                    <a:pt x="39" y="194"/>
                  </a:cubicBezTo>
                  <a:cubicBezTo>
                    <a:pt x="28" y="183"/>
                    <a:pt x="29" y="168"/>
                    <a:pt x="30" y="156"/>
                  </a:cubicBezTo>
                  <a:cubicBezTo>
                    <a:pt x="33" y="136"/>
                    <a:pt x="41" y="136"/>
                    <a:pt x="45" y="116"/>
                  </a:cubicBezTo>
                  <a:cubicBezTo>
                    <a:pt x="47" y="106"/>
                    <a:pt x="44" y="98"/>
                    <a:pt x="41" y="93"/>
                  </a:cubicBezTo>
                  <a:cubicBezTo>
                    <a:pt x="37" y="108"/>
                    <a:pt x="33" y="110"/>
                    <a:pt x="28" y="124"/>
                  </a:cubicBezTo>
                  <a:cubicBezTo>
                    <a:pt x="25" y="105"/>
                    <a:pt x="32" y="96"/>
                    <a:pt x="38" y="88"/>
                  </a:cubicBezTo>
                  <a:cubicBezTo>
                    <a:pt x="47" y="77"/>
                    <a:pt x="49" y="82"/>
                    <a:pt x="60" y="71"/>
                  </a:cubicBezTo>
                  <a:cubicBezTo>
                    <a:pt x="73" y="60"/>
                    <a:pt x="77" y="50"/>
                    <a:pt x="75" y="45"/>
                  </a:cubicBezTo>
                  <a:cubicBezTo>
                    <a:pt x="65" y="49"/>
                    <a:pt x="60" y="54"/>
                    <a:pt x="53" y="62"/>
                  </a:cubicBezTo>
                  <a:cubicBezTo>
                    <a:pt x="57" y="46"/>
                    <a:pt x="66" y="45"/>
                    <a:pt x="84" y="33"/>
                  </a:cubicBezTo>
                  <a:cubicBezTo>
                    <a:pt x="102" y="18"/>
                    <a:pt x="98" y="16"/>
                    <a:pt x="121" y="7"/>
                  </a:cubicBezTo>
                  <a:cubicBezTo>
                    <a:pt x="113" y="0"/>
                    <a:pt x="100" y="0"/>
                    <a:pt x="83" y="15"/>
                  </a:cubicBezTo>
                  <a:cubicBezTo>
                    <a:pt x="72" y="26"/>
                    <a:pt x="66" y="40"/>
                    <a:pt x="59" y="44"/>
                  </a:cubicBezTo>
                  <a:cubicBezTo>
                    <a:pt x="62" y="33"/>
                    <a:pt x="61" y="29"/>
                    <a:pt x="68" y="17"/>
                  </a:cubicBezTo>
                  <a:cubicBezTo>
                    <a:pt x="61" y="18"/>
                    <a:pt x="45" y="29"/>
                    <a:pt x="42" y="52"/>
                  </a:cubicBezTo>
                  <a:cubicBezTo>
                    <a:pt x="39" y="75"/>
                    <a:pt x="31" y="84"/>
                    <a:pt x="31" y="84"/>
                  </a:cubicBezTo>
                  <a:cubicBezTo>
                    <a:pt x="31" y="84"/>
                    <a:pt x="29" y="72"/>
                    <a:pt x="32" y="58"/>
                  </a:cubicBezTo>
                  <a:cubicBezTo>
                    <a:pt x="25" y="61"/>
                    <a:pt x="19" y="66"/>
                    <a:pt x="17" y="78"/>
                  </a:cubicBezTo>
                  <a:cubicBezTo>
                    <a:pt x="14" y="95"/>
                    <a:pt x="18" y="117"/>
                    <a:pt x="21" y="126"/>
                  </a:cubicBezTo>
                  <a:cubicBezTo>
                    <a:pt x="25" y="137"/>
                    <a:pt x="24" y="147"/>
                    <a:pt x="23" y="163"/>
                  </a:cubicBezTo>
                  <a:cubicBezTo>
                    <a:pt x="20" y="143"/>
                    <a:pt x="12" y="138"/>
                    <a:pt x="11" y="115"/>
                  </a:cubicBezTo>
                  <a:cubicBezTo>
                    <a:pt x="0" y="126"/>
                    <a:pt x="6" y="157"/>
                    <a:pt x="16" y="173"/>
                  </a:cubicBezTo>
                  <a:cubicBezTo>
                    <a:pt x="27" y="190"/>
                    <a:pt x="34" y="191"/>
                    <a:pt x="41" y="216"/>
                  </a:cubicBezTo>
                  <a:cubicBezTo>
                    <a:pt x="30" y="201"/>
                    <a:pt x="22" y="199"/>
                    <a:pt x="14" y="182"/>
                  </a:cubicBezTo>
                  <a:cubicBezTo>
                    <a:pt x="8" y="190"/>
                    <a:pt x="13" y="206"/>
                    <a:pt x="30" y="219"/>
                  </a:cubicBezTo>
                  <a:cubicBezTo>
                    <a:pt x="44" y="233"/>
                    <a:pt x="67" y="232"/>
                    <a:pt x="93" y="253"/>
                  </a:cubicBezTo>
                  <a:cubicBezTo>
                    <a:pt x="72" y="241"/>
                    <a:pt x="50" y="241"/>
                    <a:pt x="38" y="234"/>
                  </a:cubicBezTo>
                  <a:cubicBezTo>
                    <a:pt x="36" y="243"/>
                    <a:pt x="50" y="252"/>
                    <a:pt x="72" y="258"/>
                  </a:cubicBezTo>
                  <a:cubicBezTo>
                    <a:pt x="81" y="260"/>
                    <a:pt x="95" y="260"/>
                    <a:pt x="103" y="260"/>
                  </a:cubicBezTo>
                  <a:cubicBezTo>
                    <a:pt x="117" y="261"/>
                    <a:pt x="125" y="264"/>
                    <a:pt x="134" y="265"/>
                  </a:cubicBezTo>
                  <a:cubicBezTo>
                    <a:pt x="138" y="266"/>
                    <a:pt x="142" y="267"/>
                    <a:pt x="147" y="268"/>
                  </a:cubicBezTo>
                  <a:cubicBezTo>
                    <a:pt x="143" y="270"/>
                    <a:pt x="140" y="271"/>
                    <a:pt x="138" y="272"/>
                  </a:cubicBezTo>
                  <a:cubicBezTo>
                    <a:pt x="132" y="276"/>
                    <a:pt x="132" y="276"/>
                    <a:pt x="119" y="285"/>
                  </a:cubicBezTo>
                  <a:cubicBezTo>
                    <a:pt x="131" y="290"/>
                    <a:pt x="131" y="290"/>
                    <a:pt x="131" y="290"/>
                  </a:cubicBezTo>
                  <a:cubicBezTo>
                    <a:pt x="131" y="290"/>
                    <a:pt x="137" y="282"/>
                    <a:pt x="150" y="276"/>
                  </a:cubicBezTo>
                  <a:cubicBezTo>
                    <a:pt x="152" y="275"/>
                    <a:pt x="155" y="273"/>
                    <a:pt x="158" y="272"/>
                  </a:cubicBezTo>
                  <a:cubicBezTo>
                    <a:pt x="161" y="273"/>
                    <a:pt x="164" y="275"/>
                    <a:pt x="167" y="276"/>
                  </a:cubicBezTo>
                  <a:cubicBezTo>
                    <a:pt x="179" y="282"/>
                    <a:pt x="186" y="290"/>
                    <a:pt x="186" y="290"/>
                  </a:cubicBezTo>
                  <a:cubicBezTo>
                    <a:pt x="198" y="285"/>
                    <a:pt x="198" y="285"/>
                    <a:pt x="198" y="285"/>
                  </a:cubicBezTo>
                  <a:cubicBezTo>
                    <a:pt x="184" y="276"/>
                    <a:pt x="185" y="276"/>
                    <a:pt x="178" y="272"/>
                  </a:cubicBezTo>
                  <a:cubicBezTo>
                    <a:pt x="176" y="271"/>
                    <a:pt x="173" y="270"/>
                    <a:pt x="169" y="268"/>
                  </a:cubicBezTo>
                  <a:cubicBezTo>
                    <a:pt x="174" y="267"/>
                    <a:pt x="178" y="266"/>
                    <a:pt x="182" y="265"/>
                  </a:cubicBezTo>
                  <a:cubicBezTo>
                    <a:pt x="192" y="264"/>
                    <a:pt x="199" y="261"/>
                    <a:pt x="214" y="260"/>
                  </a:cubicBezTo>
                  <a:cubicBezTo>
                    <a:pt x="221" y="260"/>
                    <a:pt x="235" y="260"/>
                    <a:pt x="244" y="258"/>
                  </a:cubicBezTo>
                  <a:cubicBezTo>
                    <a:pt x="267" y="252"/>
                    <a:pt x="280" y="243"/>
                    <a:pt x="278" y="234"/>
                  </a:cubicBezTo>
                  <a:cubicBezTo>
                    <a:pt x="266" y="241"/>
                    <a:pt x="244" y="241"/>
                    <a:pt x="223" y="253"/>
                  </a:cubicBezTo>
                  <a:cubicBezTo>
                    <a:pt x="249" y="232"/>
                    <a:pt x="272" y="233"/>
                    <a:pt x="286" y="219"/>
                  </a:cubicBezTo>
                  <a:cubicBezTo>
                    <a:pt x="303" y="206"/>
                    <a:pt x="309" y="190"/>
                    <a:pt x="302" y="182"/>
                  </a:cubicBezTo>
                  <a:cubicBezTo>
                    <a:pt x="294" y="199"/>
                    <a:pt x="286" y="201"/>
                    <a:pt x="276" y="216"/>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68" name="íšlîde"/>
            <p:cNvSpPr/>
            <p:nvPr/>
          </p:nvSpPr>
          <p:spPr bwMode="auto">
            <a:xfrm>
              <a:off x="2162175" y="3240088"/>
              <a:ext cx="104775" cy="80963"/>
            </a:xfrm>
            <a:custGeom>
              <a:avLst/>
              <a:gdLst>
                <a:gd name="T0" fmla="*/ 9 w 66"/>
                <a:gd name="T1" fmla="*/ 0 h 51"/>
                <a:gd name="T2" fmla="*/ 66 w 66"/>
                <a:gd name="T3" fmla="*/ 12 h 51"/>
                <a:gd name="T4" fmla="*/ 63 w 66"/>
                <a:gd name="T5" fmla="*/ 21 h 51"/>
                <a:gd name="T6" fmla="*/ 20 w 66"/>
                <a:gd name="T7" fmla="*/ 35 h 51"/>
                <a:gd name="T8" fmla="*/ 59 w 66"/>
                <a:gd name="T9" fmla="*/ 41 h 51"/>
                <a:gd name="T10" fmla="*/ 57 w 66"/>
                <a:gd name="T11" fmla="*/ 51 h 51"/>
                <a:gd name="T12" fmla="*/ 0 w 66"/>
                <a:gd name="T13" fmla="*/ 39 h 51"/>
                <a:gd name="T14" fmla="*/ 2 w 66"/>
                <a:gd name="T15" fmla="*/ 30 h 51"/>
                <a:gd name="T16" fmla="*/ 43 w 66"/>
                <a:gd name="T17" fmla="*/ 16 h 51"/>
                <a:gd name="T18" fmla="*/ 7 w 66"/>
                <a:gd name="T19" fmla="*/ 9 h 51"/>
                <a:gd name="T20" fmla="*/ 9 w 66"/>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1">
                  <a:moveTo>
                    <a:pt x="9" y="0"/>
                  </a:moveTo>
                  <a:lnTo>
                    <a:pt x="66" y="12"/>
                  </a:lnTo>
                  <a:lnTo>
                    <a:pt x="63" y="21"/>
                  </a:lnTo>
                  <a:lnTo>
                    <a:pt x="20" y="35"/>
                  </a:lnTo>
                  <a:lnTo>
                    <a:pt x="59" y="41"/>
                  </a:lnTo>
                  <a:lnTo>
                    <a:pt x="57" y="51"/>
                  </a:lnTo>
                  <a:lnTo>
                    <a:pt x="0" y="39"/>
                  </a:lnTo>
                  <a:lnTo>
                    <a:pt x="2" y="30"/>
                  </a:lnTo>
                  <a:lnTo>
                    <a:pt x="43" y="16"/>
                  </a:lnTo>
                  <a:lnTo>
                    <a:pt x="7" y="9"/>
                  </a:lnTo>
                  <a:lnTo>
                    <a:pt x="9" y="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69" name="îṡḷíḋé"/>
            <p:cNvSpPr/>
            <p:nvPr/>
          </p:nvSpPr>
          <p:spPr bwMode="auto">
            <a:xfrm>
              <a:off x="2154238" y="3316288"/>
              <a:ext cx="93663" cy="79375"/>
            </a:xfrm>
            <a:custGeom>
              <a:avLst/>
              <a:gdLst>
                <a:gd name="T0" fmla="*/ 0 w 59"/>
                <a:gd name="T1" fmla="*/ 50 h 50"/>
                <a:gd name="T2" fmla="*/ 0 w 59"/>
                <a:gd name="T3" fmla="*/ 39 h 50"/>
                <a:gd name="T4" fmla="*/ 14 w 59"/>
                <a:gd name="T5" fmla="*/ 34 h 50"/>
                <a:gd name="T6" fmla="*/ 16 w 59"/>
                <a:gd name="T7" fmla="*/ 16 h 50"/>
                <a:gd name="T8" fmla="*/ 2 w 59"/>
                <a:gd name="T9" fmla="*/ 12 h 50"/>
                <a:gd name="T10" fmla="*/ 5 w 59"/>
                <a:gd name="T11" fmla="*/ 0 h 50"/>
                <a:gd name="T12" fmla="*/ 59 w 59"/>
                <a:gd name="T13" fmla="*/ 25 h 50"/>
                <a:gd name="T14" fmla="*/ 59 w 59"/>
                <a:gd name="T15" fmla="*/ 34 h 50"/>
                <a:gd name="T16" fmla="*/ 0 w 59"/>
                <a:gd name="T17" fmla="*/ 50 h 50"/>
                <a:gd name="T18" fmla="*/ 23 w 59"/>
                <a:gd name="T19" fmla="*/ 32 h 50"/>
                <a:gd name="T20" fmla="*/ 46 w 59"/>
                <a:gd name="T21" fmla="*/ 28 h 50"/>
                <a:gd name="T22" fmla="*/ 25 w 59"/>
                <a:gd name="T23" fmla="*/ 21 h 50"/>
                <a:gd name="T24" fmla="*/ 23 w 59"/>
                <a:gd name="T2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0" y="50"/>
                  </a:moveTo>
                  <a:lnTo>
                    <a:pt x="0" y="39"/>
                  </a:lnTo>
                  <a:lnTo>
                    <a:pt x="14" y="34"/>
                  </a:lnTo>
                  <a:lnTo>
                    <a:pt x="16" y="16"/>
                  </a:lnTo>
                  <a:lnTo>
                    <a:pt x="2" y="12"/>
                  </a:lnTo>
                  <a:lnTo>
                    <a:pt x="5" y="0"/>
                  </a:lnTo>
                  <a:lnTo>
                    <a:pt x="59" y="25"/>
                  </a:lnTo>
                  <a:lnTo>
                    <a:pt x="59" y="34"/>
                  </a:lnTo>
                  <a:lnTo>
                    <a:pt x="0" y="50"/>
                  </a:lnTo>
                  <a:close/>
                  <a:moveTo>
                    <a:pt x="23" y="32"/>
                  </a:moveTo>
                  <a:lnTo>
                    <a:pt x="46" y="28"/>
                  </a:lnTo>
                  <a:lnTo>
                    <a:pt x="25" y="21"/>
                  </a:lnTo>
                  <a:lnTo>
                    <a:pt x="23" y="32"/>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70" name="îsḻiḓe"/>
            <p:cNvSpPr/>
            <p:nvPr/>
          </p:nvSpPr>
          <p:spPr bwMode="auto">
            <a:xfrm>
              <a:off x="2154238" y="3406776"/>
              <a:ext cx="90488" cy="65088"/>
            </a:xfrm>
            <a:custGeom>
              <a:avLst/>
              <a:gdLst>
                <a:gd name="T0" fmla="*/ 0 w 57"/>
                <a:gd name="T1" fmla="*/ 3 h 41"/>
                <a:gd name="T2" fmla="*/ 57 w 57"/>
                <a:gd name="T3" fmla="*/ 0 h 41"/>
                <a:gd name="T4" fmla="*/ 57 w 57"/>
                <a:gd name="T5" fmla="*/ 12 h 41"/>
                <a:gd name="T6" fmla="*/ 18 w 57"/>
                <a:gd name="T7" fmla="*/ 32 h 41"/>
                <a:gd name="T8" fmla="*/ 57 w 57"/>
                <a:gd name="T9" fmla="*/ 30 h 41"/>
                <a:gd name="T10" fmla="*/ 57 w 57"/>
                <a:gd name="T11" fmla="*/ 39 h 41"/>
                <a:gd name="T12" fmla="*/ 0 w 57"/>
                <a:gd name="T13" fmla="*/ 41 h 41"/>
                <a:gd name="T14" fmla="*/ 0 w 57"/>
                <a:gd name="T15" fmla="*/ 30 h 41"/>
                <a:gd name="T16" fmla="*/ 37 w 57"/>
                <a:gd name="T17" fmla="*/ 9 h 41"/>
                <a:gd name="T18" fmla="*/ 0 w 57"/>
                <a:gd name="T19" fmla="*/ 12 h 41"/>
                <a:gd name="T20" fmla="*/ 0 w 57"/>
                <a:gd name="T21" fmla="*/ 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1">
                  <a:moveTo>
                    <a:pt x="0" y="3"/>
                  </a:moveTo>
                  <a:lnTo>
                    <a:pt x="57" y="0"/>
                  </a:lnTo>
                  <a:lnTo>
                    <a:pt x="57" y="12"/>
                  </a:lnTo>
                  <a:lnTo>
                    <a:pt x="18" y="32"/>
                  </a:lnTo>
                  <a:lnTo>
                    <a:pt x="57" y="30"/>
                  </a:lnTo>
                  <a:lnTo>
                    <a:pt x="57" y="39"/>
                  </a:lnTo>
                  <a:lnTo>
                    <a:pt x="0" y="41"/>
                  </a:lnTo>
                  <a:lnTo>
                    <a:pt x="0" y="30"/>
                  </a:lnTo>
                  <a:lnTo>
                    <a:pt x="37" y="9"/>
                  </a:lnTo>
                  <a:lnTo>
                    <a:pt x="0" y="12"/>
                  </a:lnTo>
                  <a:lnTo>
                    <a:pt x="0" y="3"/>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71" name="î$ļïdè"/>
            <p:cNvSpPr/>
            <p:nvPr/>
          </p:nvSpPr>
          <p:spPr bwMode="auto">
            <a:xfrm>
              <a:off x="2154238" y="3482976"/>
              <a:ext cx="98425" cy="50800"/>
            </a:xfrm>
            <a:custGeom>
              <a:avLst/>
              <a:gdLst>
                <a:gd name="T0" fmla="*/ 26 w 27"/>
                <a:gd name="T1" fmla="*/ 8 h 14"/>
                <a:gd name="T2" fmla="*/ 27 w 27"/>
                <a:gd name="T3" fmla="*/ 12 h 14"/>
                <a:gd name="T4" fmla="*/ 11 w 27"/>
                <a:gd name="T5" fmla="*/ 14 h 14"/>
                <a:gd name="T6" fmla="*/ 6 w 27"/>
                <a:gd name="T7" fmla="*/ 14 h 14"/>
                <a:gd name="T8" fmla="*/ 2 w 27"/>
                <a:gd name="T9" fmla="*/ 12 h 14"/>
                <a:gd name="T10" fmla="*/ 0 w 27"/>
                <a:gd name="T11" fmla="*/ 8 h 14"/>
                <a:gd name="T12" fmla="*/ 2 w 27"/>
                <a:gd name="T13" fmla="*/ 3 h 14"/>
                <a:gd name="T14" fmla="*/ 8 w 27"/>
                <a:gd name="T15" fmla="*/ 0 h 14"/>
                <a:gd name="T16" fmla="*/ 9 w 27"/>
                <a:gd name="T17" fmla="*/ 4 h 14"/>
                <a:gd name="T18" fmla="*/ 6 w 27"/>
                <a:gd name="T19" fmla="*/ 5 h 14"/>
                <a:gd name="T20" fmla="*/ 5 w 27"/>
                <a:gd name="T21" fmla="*/ 8 h 14"/>
                <a:gd name="T22" fmla="*/ 6 w 27"/>
                <a:gd name="T23" fmla="*/ 9 h 14"/>
                <a:gd name="T24" fmla="*/ 10 w 27"/>
                <a:gd name="T25" fmla="*/ 10 h 14"/>
                <a:gd name="T26" fmla="*/ 26 w 27"/>
                <a:gd name="T2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4">
                  <a:moveTo>
                    <a:pt x="26" y="8"/>
                  </a:moveTo>
                  <a:cubicBezTo>
                    <a:pt x="27" y="12"/>
                    <a:pt x="27" y="12"/>
                    <a:pt x="27" y="12"/>
                  </a:cubicBezTo>
                  <a:cubicBezTo>
                    <a:pt x="11" y="14"/>
                    <a:pt x="11" y="14"/>
                    <a:pt x="11" y="14"/>
                  </a:cubicBezTo>
                  <a:cubicBezTo>
                    <a:pt x="9" y="14"/>
                    <a:pt x="7" y="14"/>
                    <a:pt x="6" y="14"/>
                  </a:cubicBezTo>
                  <a:cubicBezTo>
                    <a:pt x="4" y="14"/>
                    <a:pt x="3" y="13"/>
                    <a:pt x="2" y="12"/>
                  </a:cubicBezTo>
                  <a:cubicBezTo>
                    <a:pt x="1" y="11"/>
                    <a:pt x="0" y="10"/>
                    <a:pt x="0" y="8"/>
                  </a:cubicBezTo>
                  <a:cubicBezTo>
                    <a:pt x="0" y="6"/>
                    <a:pt x="1" y="4"/>
                    <a:pt x="2" y="3"/>
                  </a:cubicBezTo>
                  <a:cubicBezTo>
                    <a:pt x="3" y="1"/>
                    <a:pt x="5" y="1"/>
                    <a:pt x="8" y="0"/>
                  </a:cubicBezTo>
                  <a:cubicBezTo>
                    <a:pt x="9" y="4"/>
                    <a:pt x="9" y="4"/>
                    <a:pt x="9" y="4"/>
                  </a:cubicBezTo>
                  <a:cubicBezTo>
                    <a:pt x="7" y="5"/>
                    <a:pt x="6" y="5"/>
                    <a:pt x="6" y="5"/>
                  </a:cubicBezTo>
                  <a:cubicBezTo>
                    <a:pt x="5" y="6"/>
                    <a:pt x="5" y="7"/>
                    <a:pt x="5" y="8"/>
                  </a:cubicBezTo>
                  <a:cubicBezTo>
                    <a:pt x="5" y="8"/>
                    <a:pt x="5" y="9"/>
                    <a:pt x="6" y="9"/>
                  </a:cubicBezTo>
                  <a:cubicBezTo>
                    <a:pt x="7" y="10"/>
                    <a:pt x="8" y="10"/>
                    <a:pt x="10" y="10"/>
                  </a:cubicBezTo>
                  <a:lnTo>
                    <a:pt x="26" y="8"/>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72" name="îṧḷíḓê"/>
            <p:cNvSpPr/>
            <p:nvPr/>
          </p:nvSpPr>
          <p:spPr bwMode="auto">
            <a:xfrm>
              <a:off x="2162175" y="3541713"/>
              <a:ext cx="93663" cy="31750"/>
            </a:xfrm>
            <a:custGeom>
              <a:avLst/>
              <a:gdLst>
                <a:gd name="T0" fmla="*/ 0 w 59"/>
                <a:gd name="T1" fmla="*/ 9 h 20"/>
                <a:gd name="T2" fmla="*/ 57 w 59"/>
                <a:gd name="T3" fmla="*/ 0 h 20"/>
                <a:gd name="T4" fmla="*/ 59 w 59"/>
                <a:gd name="T5" fmla="*/ 9 h 20"/>
                <a:gd name="T6" fmla="*/ 2 w 59"/>
                <a:gd name="T7" fmla="*/ 20 h 20"/>
                <a:gd name="T8" fmla="*/ 0 w 59"/>
                <a:gd name="T9" fmla="*/ 9 h 20"/>
              </a:gdLst>
              <a:ahLst/>
              <a:cxnLst>
                <a:cxn ang="0">
                  <a:pos x="T0" y="T1"/>
                </a:cxn>
                <a:cxn ang="0">
                  <a:pos x="T2" y="T3"/>
                </a:cxn>
                <a:cxn ang="0">
                  <a:pos x="T4" y="T5"/>
                </a:cxn>
                <a:cxn ang="0">
                  <a:pos x="T6" y="T7"/>
                </a:cxn>
                <a:cxn ang="0">
                  <a:pos x="T8" y="T9"/>
                </a:cxn>
              </a:cxnLst>
              <a:rect l="0" t="0" r="r" b="b"/>
              <a:pathLst>
                <a:path w="59" h="20">
                  <a:moveTo>
                    <a:pt x="0" y="9"/>
                  </a:moveTo>
                  <a:lnTo>
                    <a:pt x="57" y="0"/>
                  </a:lnTo>
                  <a:lnTo>
                    <a:pt x="59" y="9"/>
                  </a:lnTo>
                  <a:lnTo>
                    <a:pt x="2" y="20"/>
                  </a:lnTo>
                  <a:lnTo>
                    <a:pt x="0" y="9"/>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73" name="íṩ1iḑê"/>
            <p:cNvSpPr/>
            <p:nvPr/>
          </p:nvSpPr>
          <p:spPr bwMode="auto">
            <a:xfrm>
              <a:off x="2168525" y="3570288"/>
              <a:ext cx="104775" cy="84138"/>
            </a:xfrm>
            <a:custGeom>
              <a:avLst/>
              <a:gdLst>
                <a:gd name="T0" fmla="*/ 0 w 66"/>
                <a:gd name="T1" fmla="*/ 14 h 53"/>
                <a:gd name="T2" fmla="*/ 57 w 66"/>
                <a:gd name="T3" fmla="*/ 0 h 53"/>
                <a:gd name="T4" fmla="*/ 59 w 66"/>
                <a:gd name="T5" fmla="*/ 9 h 53"/>
                <a:gd name="T6" fmla="*/ 25 w 66"/>
                <a:gd name="T7" fmla="*/ 39 h 53"/>
                <a:gd name="T8" fmla="*/ 64 w 66"/>
                <a:gd name="T9" fmla="*/ 30 h 53"/>
                <a:gd name="T10" fmla="*/ 66 w 66"/>
                <a:gd name="T11" fmla="*/ 39 h 53"/>
                <a:gd name="T12" fmla="*/ 9 w 66"/>
                <a:gd name="T13" fmla="*/ 53 h 53"/>
                <a:gd name="T14" fmla="*/ 7 w 66"/>
                <a:gd name="T15" fmla="*/ 41 h 53"/>
                <a:gd name="T16" fmla="*/ 39 w 66"/>
                <a:gd name="T17" fmla="*/ 14 h 53"/>
                <a:gd name="T18" fmla="*/ 3 w 66"/>
                <a:gd name="T19" fmla="*/ 23 h 53"/>
                <a:gd name="T20" fmla="*/ 0 w 66"/>
                <a:gd name="T21" fmla="*/ 1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3">
                  <a:moveTo>
                    <a:pt x="0" y="14"/>
                  </a:moveTo>
                  <a:lnTo>
                    <a:pt x="57" y="0"/>
                  </a:lnTo>
                  <a:lnTo>
                    <a:pt x="59" y="9"/>
                  </a:lnTo>
                  <a:lnTo>
                    <a:pt x="25" y="39"/>
                  </a:lnTo>
                  <a:lnTo>
                    <a:pt x="64" y="30"/>
                  </a:lnTo>
                  <a:lnTo>
                    <a:pt x="66" y="39"/>
                  </a:lnTo>
                  <a:lnTo>
                    <a:pt x="9" y="53"/>
                  </a:lnTo>
                  <a:lnTo>
                    <a:pt x="7" y="41"/>
                  </a:lnTo>
                  <a:lnTo>
                    <a:pt x="39" y="14"/>
                  </a:lnTo>
                  <a:lnTo>
                    <a:pt x="3" y="23"/>
                  </a:lnTo>
                  <a:lnTo>
                    <a:pt x="0" y="14"/>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74" name="îṥlîdê"/>
            <p:cNvSpPr/>
            <p:nvPr/>
          </p:nvSpPr>
          <p:spPr bwMode="auto">
            <a:xfrm>
              <a:off x="2197100" y="3649663"/>
              <a:ext cx="95250" cy="87313"/>
            </a:xfrm>
            <a:custGeom>
              <a:avLst/>
              <a:gdLst>
                <a:gd name="T0" fmla="*/ 10 w 26"/>
                <a:gd name="T1" fmla="*/ 13 h 24"/>
                <a:gd name="T2" fmla="*/ 14 w 26"/>
                <a:gd name="T3" fmla="*/ 12 h 24"/>
                <a:gd name="T4" fmla="*/ 17 w 26"/>
                <a:gd name="T5" fmla="*/ 20 h 24"/>
                <a:gd name="T6" fmla="*/ 8 w 26"/>
                <a:gd name="T7" fmla="*/ 24 h 24"/>
                <a:gd name="T8" fmla="*/ 4 w 26"/>
                <a:gd name="T9" fmla="*/ 21 h 24"/>
                <a:gd name="T10" fmla="*/ 1 w 26"/>
                <a:gd name="T11" fmla="*/ 17 h 24"/>
                <a:gd name="T12" fmla="*/ 0 w 26"/>
                <a:gd name="T13" fmla="*/ 10 h 24"/>
                <a:gd name="T14" fmla="*/ 3 w 26"/>
                <a:gd name="T15" fmla="*/ 5 h 24"/>
                <a:gd name="T16" fmla="*/ 9 w 26"/>
                <a:gd name="T17" fmla="*/ 2 h 24"/>
                <a:gd name="T18" fmla="*/ 17 w 26"/>
                <a:gd name="T19" fmla="*/ 1 h 24"/>
                <a:gd name="T20" fmla="*/ 22 w 26"/>
                <a:gd name="T21" fmla="*/ 3 h 24"/>
                <a:gd name="T22" fmla="*/ 25 w 26"/>
                <a:gd name="T23" fmla="*/ 7 h 24"/>
                <a:gd name="T24" fmla="*/ 26 w 26"/>
                <a:gd name="T25" fmla="*/ 14 h 24"/>
                <a:gd name="T26" fmla="*/ 22 w 26"/>
                <a:gd name="T27" fmla="*/ 19 h 24"/>
                <a:gd name="T28" fmla="*/ 19 w 26"/>
                <a:gd name="T29" fmla="*/ 15 h 24"/>
                <a:gd name="T30" fmla="*/ 21 w 26"/>
                <a:gd name="T31" fmla="*/ 12 h 24"/>
                <a:gd name="T32" fmla="*/ 21 w 26"/>
                <a:gd name="T33" fmla="*/ 9 h 24"/>
                <a:gd name="T34" fmla="*/ 18 w 26"/>
                <a:gd name="T35" fmla="*/ 5 h 24"/>
                <a:gd name="T36" fmla="*/ 11 w 26"/>
                <a:gd name="T37" fmla="*/ 6 h 24"/>
                <a:gd name="T38" fmla="*/ 5 w 26"/>
                <a:gd name="T39" fmla="*/ 10 h 24"/>
                <a:gd name="T40" fmla="*/ 5 w 26"/>
                <a:gd name="T41" fmla="*/ 15 h 24"/>
                <a:gd name="T42" fmla="*/ 6 w 26"/>
                <a:gd name="T43" fmla="*/ 17 h 24"/>
                <a:gd name="T44" fmla="*/ 9 w 26"/>
                <a:gd name="T45" fmla="*/ 19 h 24"/>
                <a:gd name="T46" fmla="*/ 12 w 26"/>
                <a:gd name="T47" fmla="*/ 18 h 24"/>
                <a:gd name="T48" fmla="*/ 10 w 26"/>
                <a:gd name="T49"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24">
                  <a:moveTo>
                    <a:pt x="10" y="13"/>
                  </a:moveTo>
                  <a:cubicBezTo>
                    <a:pt x="14" y="12"/>
                    <a:pt x="14" y="12"/>
                    <a:pt x="14" y="12"/>
                  </a:cubicBezTo>
                  <a:cubicBezTo>
                    <a:pt x="17" y="20"/>
                    <a:pt x="17" y="20"/>
                    <a:pt x="17" y="20"/>
                  </a:cubicBezTo>
                  <a:cubicBezTo>
                    <a:pt x="8" y="24"/>
                    <a:pt x="8" y="24"/>
                    <a:pt x="8" y="24"/>
                  </a:cubicBezTo>
                  <a:cubicBezTo>
                    <a:pt x="6" y="23"/>
                    <a:pt x="5" y="22"/>
                    <a:pt x="4" y="21"/>
                  </a:cubicBezTo>
                  <a:cubicBezTo>
                    <a:pt x="2" y="20"/>
                    <a:pt x="1" y="18"/>
                    <a:pt x="1" y="17"/>
                  </a:cubicBezTo>
                  <a:cubicBezTo>
                    <a:pt x="0" y="14"/>
                    <a:pt x="0" y="12"/>
                    <a:pt x="0" y="10"/>
                  </a:cubicBezTo>
                  <a:cubicBezTo>
                    <a:pt x="1" y="8"/>
                    <a:pt x="2" y="7"/>
                    <a:pt x="3" y="5"/>
                  </a:cubicBezTo>
                  <a:cubicBezTo>
                    <a:pt x="5" y="4"/>
                    <a:pt x="7" y="3"/>
                    <a:pt x="9" y="2"/>
                  </a:cubicBezTo>
                  <a:cubicBezTo>
                    <a:pt x="12" y="1"/>
                    <a:pt x="14" y="0"/>
                    <a:pt x="17" y="1"/>
                  </a:cubicBezTo>
                  <a:cubicBezTo>
                    <a:pt x="19" y="1"/>
                    <a:pt x="21" y="2"/>
                    <a:pt x="22" y="3"/>
                  </a:cubicBezTo>
                  <a:cubicBezTo>
                    <a:pt x="24" y="4"/>
                    <a:pt x="25" y="5"/>
                    <a:pt x="25" y="7"/>
                  </a:cubicBezTo>
                  <a:cubicBezTo>
                    <a:pt x="26" y="10"/>
                    <a:pt x="26" y="12"/>
                    <a:pt x="26" y="14"/>
                  </a:cubicBezTo>
                  <a:cubicBezTo>
                    <a:pt x="25" y="16"/>
                    <a:pt x="24" y="17"/>
                    <a:pt x="22" y="19"/>
                  </a:cubicBezTo>
                  <a:cubicBezTo>
                    <a:pt x="19" y="15"/>
                    <a:pt x="19" y="15"/>
                    <a:pt x="19" y="15"/>
                  </a:cubicBezTo>
                  <a:cubicBezTo>
                    <a:pt x="20" y="14"/>
                    <a:pt x="21" y="13"/>
                    <a:pt x="21" y="12"/>
                  </a:cubicBezTo>
                  <a:cubicBezTo>
                    <a:pt x="22" y="11"/>
                    <a:pt x="22" y="10"/>
                    <a:pt x="21" y="9"/>
                  </a:cubicBezTo>
                  <a:cubicBezTo>
                    <a:pt x="21" y="7"/>
                    <a:pt x="19" y="6"/>
                    <a:pt x="18" y="5"/>
                  </a:cubicBezTo>
                  <a:cubicBezTo>
                    <a:pt x="16" y="5"/>
                    <a:pt x="14" y="5"/>
                    <a:pt x="11" y="6"/>
                  </a:cubicBezTo>
                  <a:cubicBezTo>
                    <a:pt x="8" y="7"/>
                    <a:pt x="6" y="8"/>
                    <a:pt x="5" y="10"/>
                  </a:cubicBezTo>
                  <a:cubicBezTo>
                    <a:pt x="4" y="11"/>
                    <a:pt x="4" y="13"/>
                    <a:pt x="5" y="15"/>
                  </a:cubicBezTo>
                  <a:cubicBezTo>
                    <a:pt x="5" y="16"/>
                    <a:pt x="6" y="16"/>
                    <a:pt x="6" y="17"/>
                  </a:cubicBezTo>
                  <a:cubicBezTo>
                    <a:pt x="7" y="18"/>
                    <a:pt x="8" y="18"/>
                    <a:pt x="9" y="19"/>
                  </a:cubicBezTo>
                  <a:cubicBezTo>
                    <a:pt x="12" y="18"/>
                    <a:pt x="12" y="18"/>
                    <a:pt x="12" y="18"/>
                  </a:cubicBezTo>
                  <a:lnTo>
                    <a:pt x="10" y="13"/>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75" name="îṧľîḑé"/>
            <p:cNvSpPr/>
            <p:nvPr/>
          </p:nvSpPr>
          <p:spPr bwMode="auto">
            <a:xfrm>
              <a:off x="2244725" y="3744913"/>
              <a:ext cx="101600" cy="90488"/>
            </a:xfrm>
            <a:custGeom>
              <a:avLst/>
              <a:gdLst>
                <a:gd name="T0" fmla="*/ 20 w 28"/>
                <a:gd name="T1" fmla="*/ 0 h 25"/>
                <a:gd name="T2" fmla="*/ 22 w 28"/>
                <a:gd name="T3" fmla="*/ 4 h 25"/>
                <a:gd name="T4" fmla="*/ 10 w 28"/>
                <a:gd name="T5" fmla="*/ 11 h 25"/>
                <a:gd name="T6" fmla="*/ 6 w 28"/>
                <a:gd name="T7" fmla="*/ 13 h 25"/>
                <a:gd name="T8" fmla="*/ 4 w 28"/>
                <a:gd name="T9" fmla="*/ 15 h 25"/>
                <a:gd name="T10" fmla="*/ 5 w 28"/>
                <a:gd name="T11" fmla="*/ 18 h 25"/>
                <a:gd name="T12" fmla="*/ 7 w 28"/>
                <a:gd name="T13" fmla="*/ 20 h 25"/>
                <a:gd name="T14" fmla="*/ 10 w 28"/>
                <a:gd name="T15" fmla="*/ 20 h 25"/>
                <a:gd name="T16" fmla="*/ 13 w 28"/>
                <a:gd name="T17" fmla="*/ 19 h 25"/>
                <a:gd name="T18" fmla="*/ 26 w 28"/>
                <a:gd name="T19" fmla="*/ 12 h 25"/>
                <a:gd name="T20" fmla="*/ 28 w 28"/>
                <a:gd name="T21" fmla="*/ 16 h 25"/>
                <a:gd name="T22" fmla="*/ 16 w 28"/>
                <a:gd name="T23" fmla="*/ 22 h 25"/>
                <a:gd name="T24" fmla="*/ 10 w 28"/>
                <a:gd name="T25" fmla="*/ 25 h 25"/>
                <a:gd name="T26" fmla="*/ 7 w 28"/>
                <a:gd name="T27" fmla="*/ 25 h 25"/>
                <a:gd name="T28" fmla="*/ 4 w 28"/>
                <a:gd name="T29" fmla="*/ 24 h 25"/>
                <a:gd name="T30" fmla="*/ 1 w 28"/>
                <a:gd name="T31" fmla="*/ 21 h 25"/>
                <a:gd name="T32" fmla="*/ 0 w 28"/>
                <a:gd name="T33" fmla="*/ 16 h 25"/>
                <a:gd name="T34" fmla="*/ 0 w 28"/>
                <a:gd name="T35" fmla="*/ 13 h 25"/>
                <a:gd name="T36" fmla="*/ 2 w 28"/>
                <a:gd name="T37" fmla="*/ 10 h 25"/>
                <a:gd name="T38" fmla="*/ 8 w 28"/>
                <a:gd name="T39" fmla="*/ 7 h 25"/>
                <a:gd name="T40" fmla="*/ 20 w 28"/>
                <a:gd name="T4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25">
                  <a:moveTo>
                    <a:pt x="20" y="0"/>
                  </a:moveTo>
                  <a:cubicBezTo>
                    <a:pt x="22" y="4"/>
                    <a:pt x="22" y="4"/>
                    <a:pt x="22" y="4"/>
                  </a:cubicBezTo>
                  <a:cubicBezTo>
                    <a:pt x="10" y="11"/>
                    <a:pt x="10" y="11"/>
                    <a:pt x="10" y="11"/>
                  </a:cubicBezTo>
                  <a:cubicBezTo>
                    <a:pt x="8" y="12"/>
                    <a:pt x="7" y="13"/>
                    <a:pt x="6" y="13"/>
                  </a:cubicBezTo>
                  <a:cubicBezTo>
                    <a:pt x="5" y="14"/>
                    <a:pt x="5" y="14"/>
                    <a:pt x="4" y="15"/>
                  </a:cubicBezTo>
                  <a:cubicBezTo>
                    <a:pt x="4" y="16"/>
                    <a:pt x="4" y="17"/>
                    <a:pt x="5" y="18"/>
                  </a:cubicBezTo>
                  <a:cubicBezTo>
                    <a:pt x="6" y="19"/>
                    <a:pt x="6" y="20"/>
                    <a:pt x="7" y="20"/>
                  </a:cubicBezTo>
                  <a:cubicBezTo>
                    <a:pt x="8" y="21"/>
                    <a:pt x="9" y="21"/>
                    <a:pt x="10" y="20"/>
                  </a:cubicBezTo>
                  <a:cubicBezTo>
                    <a:pt x="10" y="20"/>
                    <a:pt x="12" y="19"/>
                    <a:pt x="13" y="19"/>
                  </a:cubicBezTo>
                  <a:cubicBezTo>
                    <a:pt x="26" y="12"/>
                    <a:pt x="26" y="12"/>
                    <a:pt x="26" y="12"/>
                  </a:cubicBezTo>
                  <a:cubicBezTo>
                    <a:pt x="28" y="16"/>
                    <a:pt x="28" y="16"/>
                    <a:pt x="28" y="16"/>
                  </a:cubicBezTo>
                  <a:cubicBezTo>
                    <a:pt x="16" y="22"/>
                    <a:pt x="16" y="22"/>
                    <a:pt x="16" y="22"/>
                  </a:cubicBezTo>
                  <a:cubicBezTo>
                    <a:pt x="14" y="23"/>
                    <a:pt x="12" y="24"/>
                    <a:pt x="10" y="25"/>
                  </a:cubicBezTo>
                  <a:cubicBezTo>
                    <a:pt x="9" y="25"/>
                    <a:pt x="8" y="25"/>
                    <a:pt x="7" y="25"/>
                  </a:cubicBezTo>
                  <a:cubicBezTo>
                    <a:pt x="6" y="25"/>
                    <a:pt x="5" y="25"/>
                    <a:pt x="4" y="24"/>
                  </a:cubicBezTo>
                  <a:cubicBezTo>
                    <a:pt x="3" y="23"/>
                    <a:pt x="2" y="22"/>
                    <a:pt x="1" y="21"/>
                  </a:cubicBezTo>
                  <a:cubicBezTo>
                    <a:pt x="0" y="19"/>
                    <a:pt x="0" y="17"/>
                    <a:pt x="0" y="16"/>
                  </a:cubicBezTo>
                  <a:cubicBezTo>
                    <a:pt x="0" y="15"/>
                    <a:pt x="0" y="14"/>
                    <a:pt x="0" y="13"/>
                  </a:cubicBezTo>
                  <a:cubicBezTo>
                    <a:pt x="1" y="12"/>
                    <a:pt x="2" y="11"/>
                    <a:pt x="2" y="10"/>
                  </a:cubicBezTo>
                  <a:cubicBezTo>
                    <a:pt x="3" y="9"/>
                    <a:pt x="5" y="8"/>
                    <a:pt x="8" y="7"/>
                  </a:cubicBezTo>
                  <a:lnTo>
                    <a:pt x="20" y="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76" name="ï$ļíḑe"/>
            <p:cNvSpPr/>
            <p:nvPr/>
          </p:nvSpPr>
          <p:spPr bwMode="auto">
            <a:xfrm>
              <a:off x="2276475" y="3813176"/>
              <a:ext cx="112713" cy="101600"/>
            </a:xfrm>
            <a:custGeom>
              <a:avLst/>
              <a:gdLst>
                <a:gd name="T0" fmla="*/ 0 w 71"/>
                <a:gd name="T1" fmla="*/ 32 h 64"/>
                <a:gd name="T2" fmla="*/ 48 w 71"/>
                <a:gd name="T3" fmla="*/ 0 h 64"/>
                <a:gd name="T4" fmla="*/ 53 w 71"/>
                <a:gd name="T5" fmla="*/ 7 h 64"/>
                <a:gd name="T6" fmla="*/ 32 w 71"/>
                <a:gd name="T7" fmla="*/ 46 h 64"/>
                <a:gd name="T8" fmla="*/ 64 w 71"/>
                <a:gd name="T9" fmla="*/ 25 h 64"/>
                <a:gd name="T10" fmla="*/ 71 w 71"/>
                <a:gd name="T11" fmla="*/ 32 h 64"/>
                <a:gd name="T12" fmla="*/ 21 w 71"/>
                <a:gd name="T13" fmla="*/ 64 h 64"/>
                <a:gd name="T14" fmla="*/ 16 w 71"/>
                <a:gd name="T15" fmla="*/ 57 h 64"/>
                <a:gd name="T16" fmla="*/ 37 w 71"/>
                <a:gd name="T17" fmla="*/ 18 h 64"/>
                <a:gd name="T18" fmla="*/ 5 w 71"/>
                <a:gd name="T19" fmla="*/ 39 h 64"/>
                <a:gd name="T20" fmla="*/ 0 w 71"/>
                <a:gd name="T2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64">
                  <a:moveTo>
                    <a:pt x="0" y="32"/>
                  </a:moveTo>
                  <a:lnTo>
                    <a:pt x="48" y="0"/>
                  </a:lnTo>
                  <a:lnTo>
                    <a:pt x="53" y="7"/>
                  </a:lnTo>
                  <a:lnTo>
                    <a:pt x="32" y="46"/>
                  </a:lnTo>
                  <a:lnTo>
                    <a:pt x="64" y="25"/>
                  </a:lnTo>
                  <a:lnTo>
                    <a:pt x="71" y="32"/>
                  </a:lnTo>
                  <a:lnTo>
                    <a:pt x="21" y="64"/>
                  </a:lnTo>
                  <a:lnTo>
                    <a:pt x="16" y="57"/>
                  </a:lnTo>
                  <a:lnTo>
                    <a:pt x="37" y="18"/>
                  </a:lnTo>
                  <a:lnTo>
                    <a:pt x="5" y="39"/>
                  </a:lnTo>
                  <a:lnTo>
                    <a:pt x="0" y="32"/>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77" name="iṩḷïde"/>
            <p:cNvSpPr/>
            <p:nvPr/>
          </p:nvSpPr>
          <p:spPr bwMode="auto">
            <a:xfrm>
              <a:off x="2324100" y="3875088"/>
              <a:ext cx="82550" cy="68263"/>
            </a:xfrm>
            <a:custGeom>
              <a:avLst/>
              <a:gdLst>
                <a:gd name="T0" fmla="*/ 0 w 52"/>
                <a:gd name="T1" fmla="*/ 36 h 43"/>
                <a:gd name="T2" fmla="*/ 45 w 52"/>
                <a:gd name="T3" fmla="*/ 0 h 43"/>
                <a:gd name="T4" fmla="*/ 52 w 52"/>
                <a:gd name="T5" fmla="*/ 7 h 43"/>
                <a:gd name="T6" fmla="*/ 7 w 52"/>
                <a:gd name="T7" fmla="*/ 43 h 43"/>
                <a:gd name="T8" fmla="*/ 0 w 52"/>
                <a:gd name="T9" fmla="*/ 36 h 43"/>
              </a:gdLst>
              <a:ahLst/>
              <a:cxnLst>
                <a:cxn ang="0">
                  <a:pos x="T0" y="T1"/>
                </a:cxn>
                <a:cxn ang="0">
                  <a:pos x="T2" y="T3"/>
                </a:cxn>
                <a:cxn ang="0">
                  <a:pos x="T4" y="T5"/>
                </a:cxn>
                <a:cxn ang="0">
                  <a:pos x="T6" y="T7"/>
                </a:cxn>
                <a:cxn ang="0">
                  <a:pos x="T8" y="T9"/>
                </a:cxn>
              </a:cxnLst>
              <a:rect l="0" t="0" r="r" b="b"/>
              <a:pathLst>
                <a:path w="52" h="43">
                  <a:moveTo>
                    <a:pt x="0" y="36"/>
                  </a:moveTo>
                  <a:lnTo>
                    <a:pt x="45" y="0"/>
                  </a:lnTo>
                  <a:lnTo>
                    <a:pt x="52" y="7"/>
                  </a:lnTo>
                  <a:lnTo>
                    <a:pt x="7" y="43"/>
                  </a:lnTo>
                  <a:lnTo>
                    <a:pt x="0" y="36"/>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78" name="í$ḷïďê"/>
            <p:cNvSpPr/>
            <p:nvPr/>
          </p:nvSpPr>
          <p:spPr bwMode="auto">
            <a:xfrm>
              <a:off x="2360613" y="3889376"/>
              <a:ext cx="96838" cy="98425"/>
            </a:xfrm>
            <a:custGeom>
              <a:avLst/>
              <a:gdLst>
                <a:gd name="T0" fmla="*/ 0 w 61"/>
                <a:gd name="T1" fmla="*/ 52 h 62"/>
                <a:gd name="T2" fmla="*/ 29 w 61"/>
                <a:gd name="T3" fmla="*/ 0 h 62"/>
                <a:gd name="T4" fmla="*/ 38 w 61"/>
                <a:gd name="T5" fmla="*/ 9 h 62"/>
                <a:gd name="T6" fmla="*/ 13 w 61"/>
                <a:gd name="T7" fmla="*/ 48 h 62"/>
                <a:gd name="T8" fmla="*/ 54 w 61"/>
                <a:gd name="T9" fmla="*/ 27 h 62"/>
                <a:gd name="T10" fmla="*/ 61 w 61"/>
                <a:gd name="T11" fmla="*/ 34 h 62"/>
                <a:gd name="T12" fmla="*/ 7 w 61"/>
                <a:gd name="T13" fmla="*/ 62 h 62"/>
                <a:gd name="T14" fmla="*/ 0 w 61"/>
                <a:gd name="T15" fmla="*/ 52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2">
                  <a:moveTo>
                    <a:pt x="0" y="52"/>
                  </a:moveTo>
                  <a:lnTo>
                    <a:pt x="29" y="0"/>
                  </a:lnTo>
                  <a:lnTo>
                    <a:pt x="38" y="9"/>
                  </a:lnTo>
                  <a:lnTo>
                    <a:pt x="13" y="48"/>
                  </a:lnTo>
                  <a:lnTo>
                    <a:pt x="54" y="27"/>
                  </a:lnTo>
                  <a:lnTo>
                    <a:pt x="61" y="34"/>
                  </a:lnTo>
                  <a:lnTo>
                    <a:pt x="7" y="62"/>
                  </a:lnTo>
                  <a:lnTo>
                    <a:pt x="0" y="52"/>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79" name="îśľïḑe"/>
            <p:cNvSpPr/>
            <p:nvPr/>
          </p:nvSpPr>
          <p:spPr bwMode="auto">
            <a:xfrm>
              <a:off x="2400300" y="3946526"/>
              <a:ext cx="104775" cy="109538"/>
            </a:xfrm>
            <a:custGeom>
              <a:avLst/>
              <a:gdLst>
                <a:gd name="T0" fmla="*/ 0 w 66"/>
                <a:gd name="T1" fmla="*/ 44 h 69"/>
                <a:gd name="T2" fmla="*/ 38 w 66"/>
                <a:gd name="T3" fmla="*/ 0 h 69"/>
                <a:gd name="T4" fmla="*/ 66 w 66"/>
                <a:gd name="T5" fmla="*/ 26 h 69"/>
                <a:gd name="T6" fmla="*/ 59 w 66"/>
                <a:gd name="T7" fmla="*/ 32 h 69"/>
                <a:gd name="T8" fmla="*/ 38 w 66"/>
                <a:gd name="T9" fmla="*/ 14 h 69"/>
                <a:gd name="T10" fmla="*/ 29 w 66"/>
                <a:gd name="T11" fmla="*/ 26 h 69"/>
                <a:gd name="T12" fmla="*/ 47 w 66"/>
                <a:gd name="T13" fmla="*/ 42 h 69"/>
                <a:gd name="T14" fmla="*/ 43 w 66"/>
                <a:gd name="T15" fmla="*/ 48 h 69"/>
                <a:gd name="T16" fmla="*/ 22 w 66"/>
                <a:gd name="T17" fmla="*/ 32 h 69"/>
                <a:gd name="T18" fmla="*/ 13 w 66"/>
                <a:gd name="T19" fmla="*/ 44 h 69"/>
                <a:gd name="T20" fmla="*/ 34 w 66"/>
                <a:gd name="T21" fmla="*/ 62 h 69"/>
                <a:gd name="T22" fmla="*/ 27 w 66"/>
                <a:gd name="T23" fmla="*/ 69 h 69"/>
                <a:gd name="T24" fmla="*/ 0 w 66"/>
                <a:gd name="T25" fmla="*/ 4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9">
                  <a:moveTo>
                    <a:pt x="0" y="44"/>
                  </a:moveTo>
                  <a:lnTo>
                    <a:pt x="38" y="0"/>
                  </a:lnTo>
                  <a:lnTo>
                    <a:pt x="66" y="26"/>
                  </a:lnTo>
                  <a:lnTo>
                    <a:pt x="59" y="32"/>
                  </a:lnTo>
                  <a:lnTo>
                    <a:pt x="38" y="14"/>
                  </a:lnTo>
                  <a:lnTo>
                    <a:pt x="29" y="26"/>
                  </a:lnTo>
                  <a:lnTo>
                    <a:pt x="47" y="42"/>
                  </a:lnTo>
                  <a:lnTo>
                    <a:pt x="43" y="48"/>
                  </a:lnTo>
                  <a:lnTo>
                    <a:pt x="22" y="32"/>
                  </a:lnTo>
                  <a:lnTo>
                    <a:pt x="13" y="44"/>
                  </a:lnTo>
                  <a:lnTo>
                    <a:pt x="34" y="62"/>
                  </a:lnTo>
                  <a:lnTo>
                    <a:pt x="27" y="69"/>
                  </a:lnTo>
                  <a:lnTo>
                    <a:pt x="0" y="44"/>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80" name="ïSlîḍè"/>
            <p:cNvSpPr/>
            <p:nvPr/>
          </p:nvSpPr>
          <p:spPr bwMode="auto">
            <a:xfrm>
              <a:off x="2457450" y="3994151"/>
              <a:ext cx="96838" cy="115888"/>
            </a:xfrm>
            <a:custGeom>
              <a:avLst/>
              <a:gdLst>
                <a:gd name="T0" fmla="*/ 0 w 27"/>
                <a:gd name="T1" fmla="*/ 21 h 32"/>
                <a:gd name="T2" fmla="*/ 15 w 27"/>
                <a:gd name="T3" fmla="*/ 0 h 32"/>
                <a:gd name="T4" fmla="*/ 23 w 27"/>
                <a:gd name="T5" fmla="*/ 6 h 32"/>
                <a:gd name="T6" fmla="*/ 26 w 27"/>
                <a:gd name="T7" fmla="*/ 9 h 32"/>
                <a:gd name="T8" fmla="*/ 27 w 27"/>
                <a:gd name="T9" fmla="*/ 13 h 32"/>
                <a:gd name="T10" fmla="*/ 25 w 27"/>
                <a:gd name="T11" fmla="*/ 16 h 32"/>
                <a:gd name="T12" fmla="*/ 21 w 27"/>
                <a:gd name="T13" fmla="*/ 19 h 32"/>
                <a:gd name="T14" fmla="*/ 16 w 27"/>
                <a:gd name="T15" fmla="*/ 19 h 32"/>
                <a:gd name="T16" fmla="*/ 17 w 27"/>
                <a:gd name="T17" fmla="*/ 22 h 32"/>
                <a:gd name="T18" fmla="*/ 16 w 27"/>
                <a:gd name="T19" fmla="*/ 27 h 32"/>
                <a:gd name="T20" fmla="*/ 16 w 27"/>
                <a:gd name="T21" fmla="*/ 32 h 32"/>
                <a:gd name="T22" fmla="*/ 11 w 27"/>
                <a:gd name="T23" fmla="*/ 29 h 32"/>
                <a:gd name="T24" fmla="*/ 12 w 27"/>
                <a:gd name="T25" fmla="*/ 23 h 32"/>
                <a:gd name="T26" fmla="*/ 13 w 27"/>
                <a:gd name="T27" fmla="*/ 18 h 32"/>
                <a:gd name="T28" fmla="*/ 12 w 27"/>
                <a:gd name="T29" fmla="*/ 17 h 32"/>
                <a:gd name="T30" fmla="*/ 11 w 27"/>
                <a:gd name="T31" fmla="*/ 15 h 32"/>
                <a:gd name="T32" fmla="*/ 10 w 27"/>
                <a:gd name="T33" fmla="*/ 15 h 32"/>
                <a:gd name="T34" fmla="*/ 3 w 27"/>
                <a:gd name="T35" fmla="*/ 23 h 32"/>
                <a:gd name="T36" fmla="*/ 0 w 27"/>
                <a:gd name="T37" fmla="*/ 21 h 32"/>
                <a:gd name="T38" fmla="*/ 12 w 27"/>
                <a:gd name="T39" fmla="*/ 11 h 32"/>
                <a:gd name="T40" fmla="*/ 15 w 27"/>
                <a:gd name="T41" fmla="*/ 13 h 32"/>
                <a:gd name="T42" fmla="*/ 18 w 27"/>
                <a:gd name="T43" fmla="*/ 15 h 32"/>
                <a:gd name="T44" fmla="*/ 20 w 27"/>
                <a:gd name="T45" fmla="*/ 15 h 32"/>
                <a:gd name="T46" fmla="*/ 21 w 27"/>
                <a:gd name="T47" fmla="*/ 14 h 32"/>
                <a:gd name="T48" fmla="*/ 22 w 27"/>
                <a:gd name="T49" fmla="*/ 12 h 32"/>
                <a:gd name="T50" fmla="*/ 21 w 27"/>
                <a:gd name="T51" fmla="*/ 10 h 32"/>
                <a:gd name="T52" fmla="*/ 19 w 27"/>
                <a:gd name="T53" fmla="*/ 8 h 32"/>
                <a:gd name="T54" fmla="*/ 16 w 27"/>
                <a:gd name="T55" fmla="*/ 6 h 32"/>
                <a:gd name="T56" fmla="*/ 12 w 27"/>
                <a:gd name="T57" fmla="*/ 1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 h="32">
                  <a:moveTo>
                    <a:pt x="0" y="21"/>
                  </a:moveTo>
                  <a:cubicBezTo>
                    <a:pt x="15" y="0"/>
                    <a:pt x="15" y="0"/>
                    <a:pt x="15" y="0"/>
                  </a:cubicBezTo>
                  <a:cubicBezTo>
                    <a:pt x="23" y="6"/>
                    <a:pt x="23" y="6"/>
                    <a:pt x="23" y="6"/>
                  </a:cubicBezTo>
                  <a:cubicBezTo>
                    <a:pt x="24" y="7"/>
                    <a:pt x="26" y="8"/>
                    <a:pt x="26" y="9"/>
                  </a:cubicBezTo>
                  <a:cubicBezTo>
                    <a:pt x="27" y="10"/>
                    <a:pt x="27" y="11"/>
                    <a:pt x="27" y="13"/>
                  </a:cubicBezTo>
                  <a:cubicBezTo>
                    <a:pt x="27" y="14"/>
                    <a:pt x="26" y="15"/>
                    <a:pt x="25" y="16"/>
                  </a:cubicBezTo>
                  <a:cubicBezTo>
                    <a:pt x="24" y="18"/>
                    <a:pt x="23" y="19"/>
                    <a:pt x="21" y="19"/>
                  </a:cubicBezTo>
                  <a:cubicBezTo>
                    <a:pt x="20" y="20"/>
                    <a:pt x="18" y="20"/>
                    <a:pt x="16" y="19"/>
                  </a:cubicBezTo>
                  <a:cubicBezTo>
                    <a:pt x="17" y="20"/>
                    <a:pt x="17" y="21"/>
                    <a:pt x="17" y="22"/>
                  </a:cubicBezTo>
                  <a:cubicBezTo>
                    <a:pt x="17" y="23"/>
                    <a:pt x="17" y="24"/>
                    <a:pt x="16" y="27"/>
                  </a:cubicBezTo>
                  <a:cubicBezTo>
                    <a:pt x="16" y="32"/>
                    <a:pt x="16" y="32"/>
                    <a:pt x="16" y="32"/>
                  </a:cubicBezTo>
                  <a:cubicBezTo>
                    <a:pt x="11" y="29"/>
                    <a:pt x="11" y="29"/>
                    <a:pt x="11" y="29"/>
                  </a:cubicBezTo>
                  <a:cubicBezTo>
                    <a:pt x="12" y="23"/>
                    <a:pt x="12" y="23"/>
                    <a:pt x="12" y="23"/>
                  </a:cubicBezTo>
                  <a:cubicBezTo>
                    <a:pt x="12" y="20"/>
                    <a:pt x="13" y="19"/>
                    <a:pt x="13" y="18"/>
                  </a:cubicBezTo>
                  <a:cubicBezTo>
                    <a:pt x="13" y="18"/>
                    <a:pt x="12" y="17"/>
                    <a:pt x="12" y="17"/>
                  </a:cubicBezTo>
                  <a:cubicBezTo>
                    <a:pt x="12" y="16"/>
                    <a:pt x="11" y="16"/>
                    <a:pt x="11" y="15"/>
                  </a:cubicBezTo>
                  <a:cubicBezTo>
                    <a:pt x="10" y="15"/>
                    <a:pt x="10" y="15"/>
                    <a:pt x="10" y="15"/>
                  </a:cubicBezTo>
                  <a:cubicBezTo>
                    <a:pt x="3" y="23"/>
                    <a:pt x="3" y="23"/>
                    <a:pt x="3" y="23"/>
                  </a:cubicBezTo>
                  <a:lnTo>
                    <a:pt x="0" y="21"/>
                  </a:lnTo>
                  <a:close/>
                  <a:moveTo>
                    <a:pt x="12" y="11"/>
                  </a:moveTo>
                  <a:cubicBezTo>
                    <a:pt x="15" y="13"/>
                    <a:pt x="15" y="13"/>
                    <a:pt x="15" y="13"/>
                  </a:cubicBezTo>
                  <a:cubicBezTo>
                    <a:pt x="17" y="15"/>
                    <a:pt x="18" y="15"/>
                    <a:pt x="18" y="15"/>
                  </a:cubicBezTo>
                  <a:cubicBezTo>
                    <a:pt x="19" y="16"/>
                    <a:pt x="19" y="15"/>
                    <a:pt x="20" y="15"/>
                  </a:cubicBezTo>
                  <a:cubicBezTo>
                    <a:pt x="20" y="15"/>
                    <a:pt x="21" y="15"/>
                    <a:pt x="21" y="14"/>
                  </a:cubicBezTo>
                  <a:cubicBezTo>
                    <a:pt x="22" y="13"/>
                    <a:pt x="22" y="13"/>
                    <a:pt x="22" y="12"/>
                  </a:cubicBezTo>
                  <a:cubicBezTo>
                    <a:pt x="22" y="11"/>
                    <a:pt x="22" y="11"/>
                    <a:pt x="21" y="10"/>
                  </a:cubicBezTo>
                  <a:cubicBezTo>
                    <a:pt x="21" y="10"/>
                    <a:pt x="20" y="9"/>
                    <a:pt x="19" y="8"/>
                  </a:cubicBezTo>
                  <a:cubicBezTo>
                    <a:pt x="16" y="6"/>
                    <a:pt x="16" y="6"/>
                    <a:pt x="16" y="6"/>
                  </a:cubicBezTo>
                  <a:lnTo>
                    <a:pt x="12" y="11"/>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81" name="işliḍé"/>
            <p:cNvSpPr/>
            <p:nvPr/>
          </p:nvSpPr>
          <p:spPr bwMode="auto">
            <a:xfrm>
              <a:off x="2533650" y="4044951"/>
              <a:ext cx="79375" cy="93663"/>
            </a:xfrm>
            <a:custGeom>
              <a:avLst/>
              <a:gdLst>
                <a:gd name="T0" fmla="*/ 1 w 22"/>
                <a:gd name="T1" fmla="*/ 13 h 26"/>
                <a:gd name="T2" fmla="*/ 5 w 22"/>
                <a:gd name="T3" fmla="*/ 14 h 26"/>
                <a:gd name="T4" fmla="*/ 5 w 22"/>
                <a:gd name="T5" fmla="*/ 18 h 26"/>
                <a:gd name="T6" fmla="*/ 7 w 22"/>
                <a:gd name="T7" fmla="*/ 21 h 26"/>
                <a:gd name="T8" fmla="*/ 10 w 22"/>
                <a:gd name="T9" fmla="*/ 22 h 26"/>
                <a:gd name="T10" fmla="*/ 12 w 22"/>
                <a:gd name="T11" fmla="*/ 20 h 26"/>
                <a:gd name="T12" fmla="*/ 13 w 22"/>
                <a:gd name="T13" fmla="*/ 19 h 26"/>
                <a:gd name="T14" fmla="*/ 12 w 22"/>
                <a:gd name="T15" fmla="*/ 17 h 26"/>
                <a:gd name="T16" fmla="*/ 9 w 22"/>
                <a:gd name="T17" fmla="*/ 14 h 26"/>
                <a:gd name="T18" fmla="*/ 6 w 22"/>
                <a:gd name="T19" fmla="*/ 9 h 26"/>
                <a:gd name="T20" fmla="*/ 7 w 22"/>
                <a:gd name="T21" fmla="*/ 4 h 26"/>
                <a:gd name="T22" fmla="*/ 10 w 22"/>
                <a:gd name="T23" fmla="*/ 1 h 26"/>
                <a:gd name="T24" fmla="*/ 14 w 22"/>
                <a:gd name="T25" fmla="*/ 0 h 26"/>
                <a:gd name="T26" fmla="*/ 18 w 22"/>
                <a:gd name="T27" fmla="*/ 2 h 26"/>
                <a:gd name="T28" fmla="*/ 22 w 22"/>
                <a:gd name="T29" fmla="*/ 7 h 26"/>
                <a:gd name="T30" fmla="*/ 21 w 22"/>
                <a:gd name="T31" fmla="*/ 13 h 26"/>
                <a:gd name="T32" fmla="*/ 17 w 22"/>
                <a:gd name="T33" fmla="*/ 11 h 26"/>
                <a:gd name="T34" fmla="*/ 18 w 22"/>
                <a:gd name="T35" fmla="*/ 8 h 26"/>
                <a:gd name="T36" fmla="*/ 16 w 22"/>
                <a:gd name="T37" fmla="*/ 5 h 26"/>
                <a:gd name="T38" fmla="*/ 13 w 22"/>
                <a:gd name="T39" fmla="*/ 5 h 26"/>
                <a:gd name="T40" fmla="*/ 11 w 22"/>
                <a:gd name="T41" fmla="*/ 6 h 26"/>
                <a:gd name="T42" fmla="*/ 11 w 22"/>
                <a:gd name="T43" fmla="*/ 7 h 26"/>
                <a:gd name="T44" fmla="*/ 13 w 22"/>
                <a:gd name="T45" fmla="*/ 11 h 26"/>
                <a:gd name="T46" fmla="*/ 17 w 22"/>
                <a:gd name="T47" fmla="*/ 15 h 26"/>
                <a:gd name="T48" fmla="*/ 17 w 22"/>
                <a:gd name="T49" fmla="*/ 18 h 26"/>
                <a:gd name="T50" fmla="*/ 16 w 22"/>
                <a:gd name="T51" fmla="*/ 22 h 26"/>
                <a:gd name="T52" fmla="*/ 13 w 22"/>
                <a:gd name="T53" fmla="*/ 25 h 26"/>
                <a:gd name="T54" fmla="*/ 9 w 22"/>
                <a:gd name="T55" fmla="*/ 26 h 26"/>
                <a:gd name="T56" fmla="*/ 4 w 22"/>
                <a:gd name="T57" fmla="*/ 25 h 26"/>
                <a:gd name="T58" fmla="*/ 0 w 22"/>
                <a:gd name="T59" fmla="*/ 20 h 26"/>
                <a:gd name="T60" fmla="*/ 1 w 22"/>
                <a:gd name="T6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26">
                  <a:moveTo>
                    <a:pt x="1" y="13"/>
                  </a:moveTo>
                  <a:cubicBezTo>
                    <a:pt x="5" y="14"/>
                    <a:pt x="5" y="14"/>
                    <a:pt x="5" y="14"/>
                  </a:cubicBezTo>
                  <a:cubicBezTo>
                    <a:pt x="5" y="16"/>
                    <a:pt x="4" y="17"/>
                    <a:pt x="5" y="18"/>
                  </a:cubicBezTo>
                  <a:cubicBezTo>
                    <a:pt x="5" y="19"/>
                    <a:pt x="6" y="20"/>
                    <a:pt x="7" y="21"/>
                  </a:cubicBezTo>
                  <a:cubicBezTo>
                    <a:pt x="8" y="22"/>
                    <a:pt x="9" y="22"/>
                    <a:pt x="10" y="22"/>
                  </a:cubicBezTo>
                  <a:cubicBezTo>
                    <a:pt x="11" y="21"/>
                    <a:pt x="12" y="21"/>
                    <a:pt x="12" y="20"/>
                  </a:cubicBezTo>
                  <a:cubicBezTo>
                    <a:pt x="13" y="20"/>
                    <a:pt x="13" y="19"/>
                    <a:pt x="13" y="19"/>
                  </a:cubicBezTo>
                  <a:cubicBezTo>
                    <a:pt x="13" y="18"/>
                    <a:pt x="12" y="17"/>
                    <a:pt x="12" y="17"/>
                  </a:cubicBezTo>
                  <a:cubicBezTo>
                    <a:pt x="12" y="16"/>
                    <a:pt x="11" y="15"/>
                    <a:pt x="9" y="14"/>
                  </a:cubicBezTo>
                  <a:cubicBezTo>
                    <a:pt x="8" y="12"/>
                    <a:pt x="7" y="11"/>
                    <a:pt x="6" y="9"/>
                  </a:cubicBezTo>
                  <a:cubicBezTo>
                    <a:pt x="6" y="7"/>
                    <a:pt x="6" y="6"/>
                    <a:pt x="7" y="4"/>
                  </a:cubicBezTo>
                  <a:cubicBezTo>
                    <a:pt x="8" y="3"/>
                    <a:pt x="9" y="2"/>
                    <a:pt x="10" y="1"/>
                  </a:cubicBezTo>
                  <a:cubicBezTo>
                    <a:pt x="11" y="1"/>
                    <a:pt x="12" y="0"/>
                    <a:pt x="14" y="0"/>
                  </a:cubicBezTo>
                  <a:cubicBezTo>
                    <a:pt x="15" y="1"/>
                    <a:pt x="16" y="1"/>
                    <a:pt x="18" y="2"/>
                  </a:cubicBezTo>
                  <a:cubicBezTo>
                    <a:pt x="20" y="3"/>
                    <a:pt x="22" y="5"/>
                    <a:pt x="22" y="7"/>
                  </a:cubicBezTo>
                  <a:cubicBezTo>
                    <a:pt x="22" y="9"/>
                    <a:pt x="22" y="11"/>
                    <a:pt x="21" y="13"/>
                  </a:cubicBezTo>
                  <a:cubicBezTo>
                    <a:pt x="17" y="11"/>
                    <a:pt x="17" y="11"/>
                    <a:pt x="17" y="11"/>
                  </a:cubicBezTo>
                  <a:cubicBezTo>
                    <a:pt x="18" y="9"/>
                    <a:pt x="18" y="8"/>
                    <a:pt x="18" y="8"/>
                  </a:cubicBezTo>
                  <a:cubicBezTo>
                    <a:pt x="17" y="7"/>
                    <a:pt x="17" y="6"/>
                    <a:pt x="16" y="5"/>
                  </a:cubicBezTo>
                  <a:cubicBezTo>
                    <a:pt x="14" y="5"/>
                    <a:pt x="13" y="5"/>
                    <a:pt x="13" y="5"/>
                  </a:cubicBezTo>
                  <a:cubicBezTo>
                    <a:pt x="12" y="5"/>
                    <a:pt x="11" y="5"/>
                    <a:pt x="11" y="6"/>
                  </a:cubicBezTo>
                  <a:cubicBezTo>
                    <a:pt x="11" y="6"/>
                    <a:pt x="11" y="7"/>
                    <a:pt x="11" y="7"/>
                  </a:cubicBezTo>
                  <a:cubicBezTo>
                    <a:pt x="11" y="8"/>
                    <a:pt x="12" y="9"/>
                    <a:pt x="13" y="11"/>
                  </a:cubicBezTo>
                  <a:cubicBezTo>
                    <a:pt x="15" y="13"/>
                    <a:pt x="16" y="14"/>
                    <a:pt x="17" y="15"/>
                  </a:cubicBezTo>
                  <a:cubicBezTo>
                    <a:pt x="17" y="16"/>
                    <a:pt x="17" y="17"/>
                    <a:pt x="17" y="18"/>
                  </a:cubicBezTo>
                  <a:cubicBezTo>
                    <a:pt x="17" y="20"/>
                    <a:pt x="17" y="21"/>
                    <a:pt x="16" y="22"/>
                  </a:cubicBezTo>
                  <a:cubicBezTo>
                    <a:pt x="15" y="24"/>
                    <a:pt x="14" y="25"/>
                    <a:pt x="13" y="25"/>
                  </a:cubicBezTo>
                  <a:cubicBezTo>
                    <a:pt x="12" y="26"/>
                    <a:pt x="10" y="26"/>
                    <a:pt x="9" y="26"/>
                  </a:cubicBezTo>
                  <a:cubicBezTo>
                    <a:pt x="8" y="26"/>
                    <a:pt x="6" y="26"/>
                    <a:pt x="4" y="25"/>
                  </a:cubicBezTo>
                  <a:cubicBezTo>
                    <a:pt x="2" y="23"/>
                    <a:pt x="1" y="22"/>
                    <a:pt x="0" y="20"/>
                  </a:cubicBezTo>
                  <a:cubicBezTo>
                    <a:pt x="0" y="17"/>
                    <a:pt x="0" y="15"/>
                    <a:pt x="1" y="13"/>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82" name="ísḻïde"/>
            <p:cNvSpPr/>
            <p:nvPr/>
          </p:nvSpPr>
          <p:spPr bwMode="auto">
            <a:xfrm>
              <a:off x="2590800" y="4073526"/>
              <a:ext cx="58738" cy="90488"/>
            </a:xfrm>
            <a:custGeom>
              <a:avLst/>
              <a:gdLst>
                <a:gd name="T0" fmla="*/ 0 w 37"/>
                <a:gd name="T1" fmla="*/ 53 h 57"/>
                <a:gd name="T2" fmla="*/ 27 w 37"/>
                <a:gd name="T3" fmla="*/ 0 h 57"/>
                <a:gd name="T4" fmla="*/ 37 w 37"/>
                <a:gd name="T5" fmla="*/ 5 h 57"/>
                <a:gd name="T6" fmla="*/ 9 w 37"/>
                <a:gd name="T7" fmla="*/ 57 h 57"/>
                <a:gd name="T8" fmla="*/ 0 w 37"/>
                <a:gd name="T9" fmla="*/ 53 h 57"/>
              </a:gdLst>
              <a:ahLst/>
              <a:cxnLst>
                <a:cxn ang="0">
                  <a:pos x="T0" y="T1"/>
                </a:cxn>
                <a:cxn ang="0">
                  <a:pos x="T2" y="T3"/>
                </a:cxn>
                <a:cxn ang="0">
                  <a:pos x="T4" y="T5"/>
                </a:cxn>
                <a:cxn ang="0">
                  <a:pos x="T6" y="T7"/>
                </a:cxn>
                <a:cxn ang="0">
                  <a:pos x="T8" y="T9"/>
                </a:cxn>
              </a:cxnLst>
              <a:rect l="0" t="0" r="r" b="b"/>
              <a:pathLst>
                <a:path w="37" h="57">
                  <a:moveTo>
                    <a:pt x="0" y="53"/>
                  </a:moveTo>
                  <a:lnTo>
                    <a:pt x="27" y="0"/>
                  </a:lnTo>
                  <a:lnTo>
                    <a:pt x="37" y="5"/>
                  </a:lnTo>
                  <a:lnTo>
                    <a:pt x="9" y="57"/>
                  </a:lnTo>
                  <a:lnTo>
                    <a:pt x="0" y="53"/>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83" name="iŝļiḋê"/>
            <p:cNvSpPr/>
            <p:nvPr/>
          </p:nvSpPr>
          <p:spPr bwMode="auto">
            <a:xfrm>
              <a:off x="2638425" y="4084638"/>
              <a:ext cx="71438" cy="101600"/>
            </a:xfrm>
            <a:custGeom>
              <a:avLst/>
              <a:gdLst>
                <a:gd name="T0" fmla="*/ 0 w 45"/>
                <a:gd name="T1" fmla="*/ 60 h 64"/>
                <a:gd name="T2" fmla="*/ 20 w 45"/>
                <a:gd name="T3" fmla="*/ 14 h 64"/>
                <a:gd name="T4" fmla="*/ 7 w 45"/>
                <a:gd name="T5" fmla="*/ 9 h 64"/>
                <a:gd name="T6" fmla="*/ 9 w 45"/>
                <a:gd name="T7" fmla="*/ 0 h 64"/>
                <a:gd name="T8" fmla="*/ 45 w 45"/>
                <a:gd name="T9" fmla="*/ 16 h 64"/>
                <a:gd name="T10" fmla="*/ 43 w 45"/>
                <a:gd name="T11" fmla="*/ 25 h 64"/>
                <a:gd name="T12" fmla="*/ 29 w 45"/>
                <a:gd name="T13" fmla="*/ 18 h 64"/>
                <a:gd name="T14" fmla="*/ 9 w 45"/>
                <a:gd name="T15" fmla="*/ 64 h 64"/>
                <a:gd name="T16" fmla="*/ 0 w 45"/>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64">
                  <a:moveTo>
                    <a:pt x="0" y="60"/>
                  </a:moveTo>
                  <a:lnTo>
                    <a:pt x="20" y="14"/>
                  </a:lnTo>
                  <a:lnTo>
                    <a:pt x="7" y="9"/>
                  </a:lnTo>
                  <a:lnTo>
                    <a:pt x="9" y="0"/>
                  </a:lnTo>
                  <a:lnTo>
                    <a:pt x="45" y="16"/>
                  </a:lnTo>
                  <a:lnTo>
                    <a:pt x="43" y="25"/>
                  </a:lnTo>
                  <a:lnTo>
                    <a:pt x="29" y="18"/>
                  </a:lnTo>
                  <a:lnTo>
                    <a:pt x="9" y="64"/>
                  </a:lnTo>
                  <a:lnTo>
                    <a:pt x="0" y="6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84" name="iṧḷîdè"/>
            <p:cNvSpPr/>
            <p:nvPr/>
          </p:nvSpPr>
          <p:spPr bwMode="auto">
            <a:xfrm>
              <a:off x="2709863" y="4110038"/>
              <a:ext cx="68263" cy="101600"/>
            </a:xfrm>
            <a:custGeom>
              <a:avLst/>
              <a:gdLst>
                <a:gd name="T0" fmla="*/ 0 w 43"/>
                <a:gd name="T1" fmla="*/ 60 h 64"/>
                <a:gd name="T2" fmla="*/ 7 w 43"/>
                <a:gd name="T3" fmla="*/ 37 h 64"/>
                <a:gd name="T4" fmla="*/ 0 w 43"/>
                <a:gd name="T5" fmla="*/ 0 h 64"/>
                <a:gd name="T6" fmla="*/ 12 w 43"/>
                <a:gd name="T7" fmla="*/ 2 h 64"/>
                <a:gd name="T8" fmla="*/ 16 w 43"/>
                <a:gd name="T9" fmla="*/ 28 h 64"/>
                <a:gd name="T10" fmla="*/ 32 w 43"/>
                <a:gd name="T11" fmla="*/ 9 h 64"/>
                <a:gd name="T12" fmla="*/ 43 w 43"/>
                <a:gd name="T13" fmla="*/ 14 h 64"/>
                <a:gd name="T14" fmla="*/ 16 w 43"/>
                <a:gd name="T15" fmla="*/ 41 h 64"/>
                <a:gd name="T16" fmla="*/ 9 w 43"/>
                <a:gd name="T17" fmla="*/ 64 h 64"/>
                <a:gd name="T18" fmla="*/ 0 w 43"/>
                <a:gd name="T1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4">
                  <a:moveTo>
                    <a:pt x="0" y="60"/>
                  </a:moveTo>
                  <a:lnTo>
                    <a:pt x="7" y="37"/>
                  </a:lnTo>
                  <a:lnTo>
                    <a:pt x="0" y="0"/>
                  </a:lnTo>
                  <a:lnTo>
                    <a:pt x="12" y="2"/>
                  </a:lnTo>
                  <a:lnTo>
                    <a:pt x="16" y="28"/>
                  </a:lnTo>
                  <a:lnTo>
                    <a:pt x="32" y="9"/>
                  </a:lnTo>
                  <a:lnTo>
                    <a:pt x="43" y="14"/>
                  </a:lnTo>
                  <a:lnTo>
                    <a:pt x="16" y="41"/>
                  </a:lnTo>
                  <a:lnTo>
                    <a:pt x="9" y="64"/>
                  </a:lnTo>
                  <a:lnTo>
                    <a:pt x="0" y="6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85" name="isļíḍè"/>
            <p:cNvSpPr/>
            <p:nvPr/>
          </p:nvSpPr>
          <p:spPr bwMode="auto">
            <a:xfrm>
              <a:off x="2797175" y="4143376"/>
              <a:ext cx="79375" cy="96838"/>
            </a:xfrm>
            <a:custGeom>
              <a:avLst/>
              <a:gdLst>
                <a:gd name="T0" fmla="*/ 1 w 22"/>
                <a:gd name="T1" fmla="*/ 11 h 27"/>
                <a:gd name="T2" fmla="*/ 3 w 22"/>
                <a:gd name="T3" fmla="*/ 5 h 27"/>
                <a:gd name="T4" fmla="*/ 5 w 22"/>
                <a:gd name="T5" fmla="*/ 2 h 27"/>
                <a:gd name="T6" fmla="*/ 8 w 22"/>
                <a:gd name="T7" fmla="*/ 0 h 27"/>
                <a:gd name="T8" fmla="*/ 13 w 22"/>
                <a:gd name="T9" fmla="*/ 0 h 27"/>
                <a:gd name="T10" fmla="*/ 20 w 22"/>
                <a:gd name="T11" fmla="*/ 5 h 27"/>
                <a:gd name="T12" fmla="*/ 21 w 22"/>
                <a:gd name="T13" fmla="*/ 15 h 27"/>
                <a:gd name="T14" fmla="*/ 17 w 22"/>
                <a:gd name="T15" fmla="*/ 24 h 27"/>
                <a:gd name="T16" fmla="*/ 9 w 22"/>
                <a:gd name="T17" fmla="*/ 26 h 27"/>
                <a:gd name="T18" fmla="*/ 2 w 22"/>
                <a:gd name="T19" fmla="*/ 21 h 27"/>
                <a:gd name="T20" fmla="*/ 1 w 22"/>
                <a:gd name="T21" fmla="*/ 11 h 27"/>
                <a:gd name="T22" fmla="*/ 5 w 22"/>
                <a:gd name="T23" fmla="*/ 12 h 27"/>
                <a:gd name="T24" fmla="*/ 6 w 22"/>
                <a:gd name="T25" fmla="*/ 19 h 27"/>
                <a:gd name="T26" fmla="*/ 10 w 22"/>
                <a:gd name="T27" fmla="*/ 22 h 27"/>
                <a:gd name="T28" fmla="*/ 14 w 22"/>
                <a:gd name="T29" fmla="*/ 20 h 27"/>
                <a:gd name="T30" fmla="*/ 17 w 22"/>
                <a:gd name="T31" fmla="*/ 14 h 27"/>
                <a:gd name="T32" fmla="*/ 16 w 22"/>
                <a:gd name="T33" fmla="*/ 7 h 27"/>
                <a:gd name="T34" fmla="*/ 13 w 22"/>
                <a:gd name="T35" fmla="*/ 4 h 27"/>
                <a:gd name="T36" fmla="*/ 8 w 22"/>
                <a:gd name="T37" fmla="*/ 6 h 27"/>
                <a:gd name="T38" fmla="*/ 5 w 22"/>
                <a:gd name="T39"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7">
                  <a:moveTo>
                    <a:pt x="1" y="11"/>
                  </a:moveTo>
                  <a:cubicBezTo>
                    <a:pt x="1" y="9"/>
                    <a:pt x="2" y="7"/>
                    <a:pt x="3" y="5"/>
                  </a:cubicBezTo>
                  <a:cubicBezTo>
                    <a:pt x="3" y="4"/>
                    <a:pt x="4" y="3"/>
                    <a:pt x="5" y="2"/>
                  </a:cubicBezTo>
                  <a:cubicBezTo>
                    <a:pt x="6" y="1"/>
                    <a:pt x="7" y="1"/>
                    <a:pt x="8" y="0"/>
                  </a:cubicBezTo>
                  <a:cubicBezTo>
                    <a:pt x="10" y="0"/>
                    <a:pt x="11" y="0"/>
                    <a:pt x="13" y="0"/>
                  </a:cubicBezTo>
                  <a:cubicBezTo>
                    <a:pt x="16" y="1"/>
                    <a:pt x="19" y="2"/>
                    <a:pt x="20" y="5"/>
                  </a:cubicBezTo>
                  <a:cubicBezTo>
                    <a:pt x="22" y="7"/>
                    <a:pt x="22" y="11"/>
                    <a:pt x="21" y="15"/>
                  </a:cubicBezTo>
                  <a:cubicBezTo>
                    <a:pt x="21" y="19"/>
                    <a:pt x="19" y="22"/>
                    <a:pt x="17" y="24"/>
                  </a:cubicBezTo>
                  <a:cubicBezTo>
                    <a:pt x="15" y="26"/>
                    <a:pt x="12" y="27"/>
                    <a:pt x="9" y="26"/>
                  </a:cubicBezTo>
                  <a:cubicBezTo>
                    <a:pt x="6" y="26"/>
                    <a:pt x="3" y="24"/>
                    <a:pt x="2" y="21"/>
                  </a:cubicBezTo>
                  <a:cubicBezTo>
                    <a:pt x="0" y="19"/>
                    <a:pt x="0" y="15"/>
                    <a:pt x="1" y="11"/>
                  </a:cubicBezTo>
                  <a:close/>
                  <a:moveTo>
                    <a:pt x="5" y="12"/>
                  </a:moveTo>
                  <a:cubicBezTo>
                    <a:pt x="5" y="15"/>
                    <a:pt x="5" y="17"/>
                    <a:pt x="6" y="19"/>
                  </a:cubicBezTo>
                  <a:cubicBezTo>
                    <a:pt x="7" y="21"/>
                    <a:pt x="8" y="21"/>
                    <a:pt x="10" y="22"/>
                  </a:cubicBezTo>
                  <a:cubicBezTo>
                    <a:pt x="11" y="22"/>
                    <a:pt x="13" y="22"/>
                    <a:pt x="14" y="20"/>
                  </a:cubicBezTo>
                  <a:cubicBezTo>
                    <a:pt x="16" y="19"/>
                    <a:pt x="16" y="17"/>
                    <a:pt x="17" y="14"/>
                  </a:cubicBezTo>
                  <a:cubicBezTo>
                    <a:pt x="17" y="11"/>
                    <a:pt x="17" y="9"/>
                    <a:pt x="16" y="7"/>
                  </a:cubicBezTo>
                  <a:cubicBezTo>
                    <a:pt x="16" y="6"/>
                    <a:pt x="14" y="5"/>
                    <a:pt x="13" y="4"/>
                  </a:cubicBezTo>
                  <a:cubicBezTo>
                    <a:pt x="11" y="4"/>
                    <a:pt x="9" y="5"/>
                    <a:pt x="8" y="6"/>
                  </a:cubicBezTo>
                  <a:cubicBezTo>
                    <a:pt x="7" y="7"/>
                    <a:pt x="6" y="9"/>
                    <a:pt x="5" y="12"/>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86" name="ïṡ1íḓe"/>
            <p:cNvSpPr/>
            <p:nvPr/>
          </p:nvSpPr>
          <p:spPr bwMode="auto">
            <a:xfrm>
              <a:off x="2882900" y="4149726"/>
              <a:ext cx="61913" cy="95250"/>
            </a:xfrm>
            <a:custGeom>
              <a:avLst/>
              <a:gdLst>
                <a:gd name="T0" fmla="*/ 0 w 39"/>
                <a:gd name="T1" fmla="*/ 60 h 60"/>
                <a:gd name="T2" fmla="*/ 5 w 39"/>
                <a:gd name="T3" fmla="*/ 0 h 60"/>
                <a:gd name="T4" fmla="*/ 39 w 39"/>
                <a:gd name="T5" fmla="*/ 3 h 60"/>
                <a:gd name="T6" fmla="*/ 37 w 39"/>
                <a:gd name="T7" fmla="*/ 14 h 60"/>
                <a:gd name="T8" fmla="*/ 14 w 39"/>
                <a:gd name="T9" fmla="*/ 12 h 60"/>
                <a:gd name="T10" fmla="*/ 12 w 39"/>
                <a:gd name="T11" fmla="*/ 25 h 60"/>
                <a:gd name="T12" fmla="*/ 34 w 39"/>
                <a:gd name="T13" fmla="*/ 28 h 60"/>
                <a:gd name="T14" fmla="*/ 32 w 39"/>
                <a:gd name="T15" fmla="*/ 37 h 60"/>
                <a:gd name="T16" fmla="*/ 12 w 39"/>
                <a:gd name="T17" fmla="*/ 35 h 60"/>
                <a:gd name="T18" fmla="*/ 9 w 39"/>
                <a:gd name="T19" fmla="*/ 60 h 60"/>
                <a:gd name="T20" fmla="*/ 0 w 39"/>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0">
                  <a:moveTo>
                    <a:pt x="0" y="60"/>
                  </a:moveTo>
                  <a:lnTo>
                    <a:pt x="5" y="0"/>
                  </a:lnTo>
                  <a:lnTo>
                    <a:pt x="39" y="3"/>
                  </a:lnTo>
                  <a:lnTo>
                    <a:pt x="37" y="14"/>
                  </a:lnTo>
                  <a:lnTo>
                    <a:pt x="14" y="12"/>
                  </a:lnTo>
                  <a:lnTo>
                    <a:pt x="12" y="25"/>
                  </a:lnTo>
                  <a:lnTo>
                    <a:pt x="34" y="28"/>
                  </a:lnTo>
                  <a:lnTo>
                    <a:pt x="32" y="37"/>
                  </a:lnTo>
                  <a:lnTo>
                    <a:pt x="12" y="35"/>
                  </a:lnTo>
                  <a:lnTo>
                    <a:pt x="9" y="60"/>
                  </a:lnTo>
                  <a:lnTo>
                    <a:pt x="0" y="6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87" name="isḷiḑê"/>
            <p:cNvSpPr/>
            <p:nvPr/>
          </p:nvSpPr>
          <p:spPr bwMode="auto">
            <a:xfrm>
              <a:off x="2981325" y="4149726"/>
              <a:ext cx="65088" cy="98425"/>
            </a:xfrm>
            <a:custGeom>
              <a:avLst/>
              <a:gdLst>
                <a:gd name="T0" fmla="*/ 0 w 18"/>
                <a:gd name="T1" fmla="*/ 19 h 27"/>
                <a:gd name="T2" fmla="*/ 5 w 18"/>
                <a:gd name="T3" fmla="*/ 18 h 27"/>
                <a:gd name="T4" fmla="*/ 6 w 18"/>
                <a:gd name="T5" fmla="*/ 22 h 27"/>
                <a:gd name="T6" fmla="*/ 10 w 18"/>
                <a:gd name="T7" fmla="*/ 23 h 27"/>
                <a:gd name="T8" fmla="*/ 13 w 18"/>
                <a:gd name="T9" fmla="*/ 21 h 27"/>
                <a:gd name="T10" fmla="*/ 14 w 18"/>
                <a:gd name="T11" fmla="*/ 19 h 27"/>
                <a:gd name="T12" fmla="*/ 13 w 18"/>
                <a:gd name="T13" fmla="*/ 17 h 27"/>
                <a:gd name="T14" fmla="*/ 11 w 18"/>
                <a:gd name="T15" fmla="*/ 16 h 27"/>
                <a:gd name="T16" fmla="*/ 8 w 18"/>
                <a:gd name="T17" fmla="*/ 15 h 27"/>
                <a:gd name="T18" fmla="*/ 3 w 18"/>
                <a:gd name="T19" fmla="*/ 13 h 27"/>
                <a:gd name="T20" fmla="*/ 0 w 18"/>
                <a:gd name="T21" fmla="*/ 8 h 27"/>
                <a:gd name="T22" fmla="*/ 1 w 18"/>
                <a:gd name="T23" fmla="*/ 5 h 27"/>
                <a:gd name="T24" fmla="*/ 4 w 18"/>
                <a:gd name="T25" fmla="*/ 2 h 27"/>
                <a:gd name="T26" fmla="*/ 8 w 18"/>
                <a:gd name="T27" fmla="*/ 1 h 27"/>
                <a:gd name="T28" fmla="*/ 14 w 18"/>
                <a:gd name="T29" fmla="*/ 2 h 27"/>
                <a:gd name="T30" fmla="*/ 17 w 18"/>
                <a:gd name="T31" fmla="*/ 8 h 27"/>
                <a:gd name="T32" fmla="*/ 12 w 18"/>
                <a:gd name="T33" fmla="*/ 8 h 27"/>
                <a:gd name="T34" fmla="*/ 11 w 18"/>
                <a:gd name="T35" fmla="*/ 6 h 27"/>
                <a:gd name="T36" fmla="*/ 8 w 18"/>
                <a:gd name="T37" fmla="*/ 5 h 27"/>
                <a:gd name="T38" fmla="*/ 5 w 18"/>
                <a:gd name="T39" fmla="*/ 6 h 27"/>
                <a:gd name="T40" fmla="*/ 5 w 18"/>
                <a:gd name="T41" fmla="*/ 8 h 27"/>
                <a:gd name="T42" fmla="*/ 5 w 18"/>
                <a:gd name="T43" fmla="*/ 9 h 27"/>
                <a:gd name="T44" fmla="*/ 10 w 18"/>
                <a:gd name="T45" fmla="*/ 11 h 27"/>
                <a:gd name="T46" fmla="*/ 14 w 18"/>
                <a:gd name="T47" fmla="*/ 12 h 27"/>
                <a:gd name="T48" fmla="*/ 17 w 18"/>
                <a:gd name="T49" fmla="*/ 15 h 27"/>
                <a:gd name="T50" fmla="*/ 18 w 18"/>
                <a:gd name="T51" fmla="*/ 19 h 27"/>
                <a:gd name="T52" fmla="*/ 17 w 18"/>
                <a:gd name="T53" fmla="*/ 23 h 27"/>
                <a:gd name="T54" fmla="*/ 14 w 18"/>
                <a:gd name="T55" fmla="*/ 26 h 27"/>
                <a:gd name="T56" fmla="*/ 10 w 18"/>
                <a:gd name="T57" fmla="*/ 27 h 27"/>
                <a:gd name="T58" fmla="*/ 3 w 18"/>
                <a:gd name="T59" fmla="*/ 25 h 27"/>
                <a:gd name="T60" fmla="*/ 0 w 18"/>
                <a:gd name="T61"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27">
                  <a:moveTo>
                    <a:pt x="0" y="19"/>
                  </a:moveTo>
                  <a:cubicBezTo>
                    <a:pt x="5" y="18"/>
                    <a:pt x="5" y="18"/>
                    <a:pt x="5" y="18"/>
                  </a:cubicBezTo>
                  <a:cubicBezTo>
                    <a:pt x="5" y="20"/>
                    <a:pt x="6" y="21"/>
                    <a:pt x="6" y="22"/>
                  </a:cubicBezTo>
                  <a:cubicBezTo>
                    <a:pt x="7" y="22"/>
                    <a:pt x="8" y="23"/>
                    <a:pt x="10" y="23"/>
                  </a:cubicBezTo>
                  <a:cubicBezTo>
                    <a:pt x="11" y="23"/>
                    <a:pt x="12" y="22"/>
                    <a:pt x="13" y="21"/>
                  </a:cubicBezTo>
                  <a:cubicBezTo>
                    <a:pt x="13" y="21"/>
                    <a:pt x="14" y="20"/>
                    <a:pt x="14" y="19"/>
                  </a:cubicBezTo>
                  <a:cubicBezTo>
                    <a:pt x="14" y="18"/>
                    <a:pt x="13" y="18"/>
                    <a:pt x="13" y="17"/>
                  </a:cubicBezTo>
                  <a:cubicBezTo>
                    <a:pt x="13" y="17"/>
                    <a:pt x="12" y="17"/>
                    <a:pt x="11" y="16"/>
                  </a:cubicBezTo>
                  <a:cubicBezTo>
                    <a:pt x="11" y="16"/>
                    <a:pt x="10" y="16"/>
                    <a:pt x="8" y="15"/>
                  </a:cubicBezTo>
                  <a:cubicBezTo>
                    <a:pt x="5" y="15"/>
                    <a:pt x="4" y="14"/>
                    <a:pt x="3" y="13"/>
                  </a:cubicBezTo>
                  <a:cubicBezTo>
                    <a:pt x="1" y="12"/>
                    <a:pt x="1" y="10"/>
                    <a:pt x="0" y="8"/>
                  </a:cubicBezTo>
                  <a:cubicBezTo>
                    <a:pt x="0" y="7"/>
                    <a:pt x="1" y="6"/>
                    <a:pt x="1" y="5"/>
                  </a:cubicBezTo>
                  <a:cubicBezTo>
                    <a:pt x="2" y="3"/>
                    <a:pt x="3" y="2"/>
                    <a:pt x="4" y="2"/>
                  </a:cubicBezTo>
                  <a:cubicBezTo>
                    <a:pt x="5" y="1"/>
                    <a:pt x="6" y="1"/>
                    <a:pt x="8" y="1"/>
                  </a:cubicBezTo>
                  <a:cubicBezTo>
                    <a:pt x="11" y="0"/>
                    <a:pt x="13" y="1"/>
                    <a:pt x="14" y="2"/>
                  </a:cubicBezTo>
                  <a:cubicBezTo>
                    <a:pt x="16" y="4"/>
                    <a:pt x="17" y="6"/>
                    <a:pt x="17" y="8"/>
                  </a:cubicBezTo>
                  <a:cubicBezTo>
                    <a:pt x="12" y="8"/>
                    <a:pt x="12" y="8"/>
                    <a:pt x="12" y="8"/>
                  </a:cubicBezTo>
                  <a:cubicBezTo>
                    <a:pt x="12" y="7"/>
                    <a:pt x="12" y="6"/>
                    <a:pt x="11" y="6"/>
                  </a:cubicBezTo>
                  <a:cubicBezTo>
                    <a:pt x="10" y="5"/>
                    <a:pt x="9" y="5"/>
                    <a:pt x="8" y="5"/>
                  </a:cubicBezTo>
                  <a:cubicBezTo>
                    <a:pt x="7" y="5"/>
                    <a:pt x="6" y="5"/>
                    <a:pt x="5" y="6"/>
                  </a:cubicBezTo>
                  <a:cubicBezTo>
                    <a:pt x="5" y="6"/>
                    <a:pt x="5" y="7"/>
                    <a:pt x="5" y="8"/>
                  </a:cubicBezTo>
                  <a:cubicBezTo>
                    <a:pt x="5" y="8"/>
                    <a:pt x="5" y="9"/>
                    <a:pt x="5" y="9"/>
                  </a:cubicBezTo>
                  <a:cubicBezTo>
                    <a:pt x="6" y="10"/>
                    <a:pt x="7" y="10"/>
                    <a:pt x="10" y="11"/>
                  </a:cubicBezTo>
                  <a:cubicBezTo>
                    <a:pt x="12" y="11"/>
                    <a:pt x="13" y="12"/>
                    <a:pt x="14" y="12"/>
                  </a:cubicBezTo>
                  <a:cubicBezTo>
                    <a:pt x="15" y="13"/>
                    <a:pt x="16" y="14"/>
                    <a:pt x="17" y="15"/>
                  </a:cubicBezTo>
                  <a:cubicBezTo>
                    <a:pt x="18" y="16"/>
                    <a:pt x="18" y="17"/>
                    <a:pt x="18" y="19"/>
                  </a:cubicBezTo>
                  <a:cubicBezTo>
                    <a:pt x="18" y="20"/>
                    <a:pt x="18" y="21"/>
                    <a:pt x="17" y="23"/>
                  </a:cubicBezTo>
                  <a:cubicBezTo>
                    <a:pt x="17" y="24"/>
                    <a:pt x="16" y="25"/>
                    <a:pt x="14" y="26"/>
                  </a:cubicBezTo>
                  <a:cubicBezTo>
                    <a:pt x="13" y="26"/>
                    <a:pt x="12" y="27"/>
                    <a:pt x="10" y="27"/>
                  </a:cubicBezTo>
                  <a:cubicBezTo>
                    <a:pt x="7" y="27"/>
                    <a:pt x="5" y="27"/>
                    <a:pt x="3" y="25"/>
                  </a:cubicBezTo>
                  <a:cubicBezTo>
                    <a:pt x="2" y="24"/>
                    <a:pt x="1" y="22"/>
                    <a:pt x="0" y="19"/>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88" name="ïṥlíḓê"/>
            <p:cNvSpPr/>
            <p:nvPr/>
          </p:nvSpPr>
          <p:spPr bwMode="auto">
            <a:xfrm>
              <a:off x="3052763" y="4143376"/>
              <a:ext cx="73025" cy="96838"/>
            </a:xfrm>
            <a:custGeom>
              <a:avLst/>
              <a:gdLst>
                <a:gd name="T0" fmla="*/ 16 w 20"/>
                <a:gd name="T1" fmla="*/ 16 h 27"/>
                <a:gd name="T2" fmla="*/ 20 w 20"/>
                <a:gd name="T3" fmla="*/ 17 h 27"/>
                <a:gd name="T4" fmla="*/ 18 w 20"/>
                <a:gd name="T5" fmla="*/ 24 h 27"/>
                <a:gd name="T6" fmla="*/ 13 w 20"/>
                <a:gd name="T7" fmla="*/ 26 h 27"/>
                <a:gd name="T8" fmla="*/ 5 w 20"/>
                <a:gd name="T9" fmla="*/ 24 h 27"/>
                <a:gd name="T10" fmla="*/ 1 w 20"/>
                <a:gd name="T11" fmla="*/ 15 h 27"/>
                <a:gd name="T12" fmla="*/ 2 w 20"/>
                <a:gd name="T13" fmla="*/ 5 h 27"/>
                <a:gd name="T14" fmla="*/ 9 w 20"/>
                <a:gd name="T15" fmla="*/ 0 h 27"/>
                <a:gd name="T16" fmla="*/ 16 w 20"/>
                <a:gd name="T17" fmla="*/ 2 h 27"/>
                <a:gd name="T18" fmla="*/ 19 w 20"/>
                <a:gd name="T19" fmla="*/ 6 h 27"/>
                <a:gd name="T20" fmla="*/ 14 w 20"/>
                <a:gd name="T21" fmla="*/ 8 h 27"/>
                <a:gd name="T22" fmla="*/ 12 w 20"/>
                <a:gd name="T23" fmla="*/ 5 h 27"/>
                <a:gd name="T24" fmla="*/ 9 w 20"/>
                <a:gd name="T25" fmla="*/ 5 h 27"/>
                <a:gd name="T26" fmla="*/ 6 w 20"/>
                <a:gd name="T27" fmla="*/ 7 h 27"/>
                <a:gd name="T28" fmla="*/ 5 w 20"/>
                <a:gd name="T29" fmla="*/ 14 h 27"/>
                <a:gd name="T30" fmla="*/ 8 w 20"/>
                <a:gd name="T31" fmla="*/ 21 h 27"/>
                <a:gd name="T32" fmla="*/ 12 w 20"/>
                <a:gd name="T33" fmla="*/ 22 h 27"/>
                <a:gd name="T34" fmla="*/ 15 w 20"/>
                <a:gd name="T35" fmla="*/ 20 h 27"/>
                <a:gd name="T36" fmla="*/ 16 w 20"/>
                <a:gd name="T37"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27">
                  <a:moveTo>
                    <a:pt x="16" y="16"/>
                  </a:moveTo>
                  <a:cubicBezTo>
                    <a:pt x="20" y="17"/>
                    <a:pt x="20" y="17"/>
                    <a:pt x="20" y="17"/>
                  </a:cubicBezTo>
                  <a:cubicBezTo>
                    <a:pt x="20" y="20"/>
                    <a:pt x="19" y="22"/>
                    <a:pt x="18" y="24"/>
                  </a:cubicBezTo>
                  <a:cubicBezTo>
                    <a:pt x="17" y="25"/>
                    <a:pt x="15" y="26"/>
                    <a:pt x="13" y="26"/>
                  </a:cubicBezTo>
                  <a:cubicBezTo>
                    <a:pt x="10" y="27"/>
                    <a:pt x="7" y="26"/>
                    <a:pt x="5" y="24"/>
                  </a:cubicBezTo>
                  <a:cubicBezTo>
                    <a:pt x="3" y="22"/>
                    <a:pt x="2" y="19"/>
                    <a:pt x="1" y="15"/>
                  </a:cubicBezTo>
                  <a:cubicBezTo>
                    <a:pt x="0" y="11"/>
                    <a:pt x="1" y="8"/>
                    <a:pt x="2" y="5"/>
                  </a:cubicBezTo>
                  <a:cubicBezTo>
                    <a:pt x="4" y="2"/>
                    <a:pt x="6" y="1"/>
                    <a:pt x="9" y="0"/>
                  </a:cubicBezTo>
                  <a:cubicBezTo>
                    <a:pt x="11" y="0"/>
                    <a:pt x="14" y="0"/>
                    <a:pt x="16" y="2"/>
                  </a:cubicBezTo>
                  <a:cubicBezTo>
                    <a:pt x="17" y="3"/>
                    <a:pt x="18" y="4"/>
                    <a:pt x="19" y="6"/>
                  </a:cubicBezTo>
                  <a:cubicBezTo>
                    <a:pt x="14" y="8"/>
                    <a:pt x="14" y="8"/>
                    <a:pt x="14" y="8"/>
                  </a:cubicBezTo>
                  <a:cubicBezTo>
                    <a:pt x="14" y="7"/>
                    <a:pt x="13" y="6"/>
                    <a:pt x="12" y="5"/>
                  </a:cubicBezTo>
                  <a:cubicBezTo>
                    <a:pt x="11" y="5"/>
                    <a:pt x="10" y="5"/>
                    <a:pt x="9" y="5"/>
                  </a:cubicBezTo>
                  <a:cubicBezTo>
                    <a:pt x="8" y="5"/>
                    <a:pt x="6" y="6"/>
                    <a:pt x="6" y="7"/>
                  </a:cubicBezTo>
                  <a:cubicBezTo>
                    <a:pt x="5" y="9"/>
                    <a:pt x="5" y="11"/>
                    <a:pt x="5" y="14"/>
                  </a:cubicBezTo>
                  <a:cubicBezTo>
                    <a:pt x="6" y="17"/>
                    <a:pt x="7" y="19"/>
                    <a:pt x="8" y="21"/>
                  </a:cubicBezTo>
                  <a:cubicBezTo>
                    <a:pt x="9" y="22"/>
                    <a:pt x="10" y="22"/>
                    <a:pt x="12" y="22"/>
                  </a:cubicBezTo>
                  <a:cubicBezTo>
                    <a:pt x="13" y="22"/>
                    <a:pt x="14" y="21"/>
                    <a:pt x="15" y="20"/>
                  </a:cubicBezTo>
                  <a:cubicBezTo>
                    <a:pt x="15" y="19"/>
                    <a:pt x="16" y="18"/>
                    <a:pt x="16" y="16"/>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89" name="îṧḷíḍé"/>
            <p:cNvSpPr/>
            <p:nvPr/>
          </p:nvSpPr>
          <p:spPr bwMode="auto">
            <a:xfrm>
              <a:off x="3125788" y="4135438"/>
              <a:ext cx="34925" cy="90488"/>
            </a:xfrm>
            <a:custGeom>
              <a:avLst/>
              <a:gdLst>
                <a:gd name="T0" fmla="*/ 13 w 22"/>
                <a:gd name="T1" fmla="*/ 57 h 57"/>
                <a:gd name="T2" fmla="*/ 0 w 22"/>
                <a:gd name="T3" fmla="*/ 2 h 57"/>
                <a:gd name="T4" fmla="*/ 11 w 22"/>
                <a:gd name="T5" fmla="*/ 0 h 57"/>
                <a:gd name="T6" fmla="*/ 22 w 22"/>
                <a:gd name="T7" fmla="*/ 55 h 57"/>
                <a:gd name="T8" fmla="*/ 13 w 22"/>
                <a:gd name="T9" fmla="*/ 57 h 57"/>
              </a:gdLst>
              <a:ahLst/>
              <a:cxnLst>
                <a:cxn ang="0">
                  <a:pos x="T0" y="T1"/>
                </a:cxn>
                <a:cxn ang="0">
                  <a:pos x="T2" y="T3"/>
                </a:cxn>
                <a:cxn ang="0">
                  <a:pos x="T4" y="T5"/>
                </a:cxn>
                <a:cxn ang="0">
                  <a:pos x="T6" y="T7"/>
                </a:cxn>
                <a:cxn ang="0">
                  <a:pos x="T8" y="T9"/>
                </a:cxn>
              </a:cxnLst>
              <a:rect l="0" t="0" r="r" b="b"/>
              <a:pathLst>
                <a:path w="22" h="57">
                  <a:moveTo>
                    <a:pt x="13" y="57"/>
                  </a:moveTo>
                  <a:lnTo>
                    <a:pt x="0" y="2"/>
                  </a:lnTo>
                  <a:lnTo>
                    <a:pt x="11" y="0"/>
                  </a:lnTo>
                  <a:lnTo>
                    <a:pt x="22" y="55"/>
                  </a:lnTo>
                  <a:lnTo>
                    <a:pt x="13" y="57"/>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90" name="îṩḻïďè"/>
            <p:cNvSpPr/>
            <p:nvPr/>
          </p:nvSpPr>
          <p:spPr bwMode="auto">
            <a:xfrm>
              <a:off x="3154363" y="4113213"/>
              <a:ext cx="82550" cy="106363"/>
            </a:xfrm>
            <a:custGeom>
              <a:avLst/>
              <a:gdLst>
                <a:gd name="T0" fmla="*/ 18 w 52"/>
                <a:gd name="T1" fmla="*/ 67 h 67"/>
                <a:gd name="T2" fmla="*/ 0 w 52"/>
                <a:gd name="T3" fmla="*/ 12 h 67"/>
                <a:gd name="T4" fmla="*/ 34 w 52"/>
                <a:gd name="T5" fmla="*/ 0 h 67"/>
                <a:gd name="T6" fmla="*/ 38 w 52"/>
                <a:gd name="T7" fmla="*/ 10 h 67"/>
                <a:gd name="T8" fmla="*/ 11 w 52"/>
                <a:gd name="T9" fmla="*/ 19 h 67"/>
                <a:gd name="T10" fmla="*/ 16 w 52"/>
                <a:gd name="T11" fmla="*/ 30 h 67"/>
                <a:gd name="T12" fmla="*/ 38 w 52"/>
                <a:gd name="T13" fmla="*/ 23 h 67"/>
                <a:gd name="T14" fmla="*/ 43 w 52"/>
                <a:gd name="T15" fmla="*/ 32 h 67"/>
                <a:gd name="T16" fmla="*/ 18 w 52"/>
                <a:gd name="T17" fmla="*/ 39 h 67"/>
                <a:gd name="T18" fmla="*/ 22 w 52"/>
                <a:gd name="T19" fmla="*/ 55 h 67"/>
                <a:gd name="T20" fmla="*/ 50 w 52"/>
                <a:gd name="T21" fmla="*/ 46 h 67"/>
                <a:gd name="T22" fmla="*/ 52 w 52"/>
                <a:gd name="T23" fmla="*/ 55 h 67"/>
                <a:gd name="T24" fmla="*/ 18 w 52"/>
                <a:gd name="T25"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7">
                  <a:moveTo>
                    <a:pt x="18" y="67"/>
                  </a:moveTo>
                  <a:lnTo>
                    <a:pt x="0" y="12"/>
                  </a:lnTo>
                  <a:lnTo>
                    <a:pt x="34" y="0"/>
                  </a:lnTo>
                  <a:lnTo>
                    <a:pt x="38" y="10"/>
                  </a:lnTo>
                  <a:lnTo>
                    <a:pt x="11" y="19"/>
                  </a:lnTo>
                  <a:lnTo>
                    <a:pt x="16" y="30"/>
                  </a:lnTo>
                  <a:lnTo>
                    <a:pt x="38" y="23"/>
                  </a:lnTo>
                  <a:lnTo>
                    <a:pt x="43" y="32"/>
                  </a:lnTo>
                  <a:lnTo>
                    <a:pt x="18" y="39"/>
                  </a:lnTo>
                  <a:lnTo>
                    <a:pt x="22" y="55"/>
                  </a:lnTo>
                  <a:lnTo>
                    <a:pt x="50" y="46"/>
                  </a:lnTo>
                  <a:lnTo>
                    <a:pt x="52" y="55"/>
                  </a:lnTo>
                  <a:lnTo>
                    <a:pt x="18" y="67"/>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91" name="ïşļídé"/>
            <p:cNvSpPr/>
            <p:nvPr/>
          </p:nvSpPr>
          <p:spPr bwMode="auto">
            <a:xfrm>
              <a:off x="3219450" y="4084638"/>
              <a:ext cx="93663" cy="109538"/>
            </a:xfrm>
            <a:custGeom>
              <a:avLst/>
              <a:gdLst>
                <a:gd name="T0" fmla="*/ 22 w 59"/>
                <a:gd name="T1" fmla="*/ 69 h 69"/>
                <a:gd name="T2" fmla="*/ 0 w 59"/>
                <a:gd name="T3" fmla="*/ 16 h 69"/>
                <a:gd name="T4" fmla="*/ 9 w 59"/>
                <a:gd name="T5" fmla="*/ 12 h 69"/>
                <a:gd name="T6" fmla="*/ 43 w 59"/>
                <a:gd name="T7" fmla="*/ 39 h 69"/>
                <a:gd name="T8" fmla="*/ 27 w 59"/>
                <a:gd name="T9" fmla="*/ 5 h 69"/>
                <a:gd name="T10" fmla="*/ 36 w 59"/>
                <a:gd name="T11" fmla="*/ 0 h 69"/>
                <a:gd name="T12" fmla="*/ 59 w 59"/>
                <a:gd name="T13" fmla="*/ 55 h 69"/>
                <a:gd name="T14" fmla="*/ 50 w 59"/>
                <a:gd name="T15" fmla="*/ 57 h 69"/>
                <a:gd name="T16" fmla="*/ 16 w 59"/>
                <a:gd name="T17" fmla="*/ 30 h 69"/>
                <a:gd name="T18" fmla="*/ 31 w 59"/>
                <a:gd name="T19" fmla="*/ 66 h 69"/>
                <a:gd name="T20" fmla="*/ 22 w 59"/>
                <a:gd name="T2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9">
                  <a:moveTo>
                    <a:pt x="22" y="69"/>
                  </a:moveTo>
                  <a:lnTo>
                    <a:pt x="0" y="16"/>
                  </a:lnTo>
                  <a:lnTo>
                    <a:pt x="9" y="12"/>
                  </a:lnTo>
                  <a:lnTo>
                    <a:pt x="43" y="39"/>
                  </a:lnTo>
                  <a:lnTo>
                    <a:pt x="27" y="5"/>
                  </a:lnTo>
                  <a:lnTo>
                    <a:pt x="36" y="0"/>
                  </a:lnTo>
                  <a:lnTo>
                    <a:pt x="59" y="55"/>
                  </a:lnTo>
                  <a:lnTo>
                    <a:pt x="50" y="57"/>
                  </a:lnTo>
                  <a:lnTo>
                    <a:pt x="16" y="30"/>
                  </a:lnTo>
                  <a:lnTo>
                    <a:pt x="31" y="66"/>
                  </a:lnTo>
                  <a:lnTo>
                    <a:pt x="22" y="69"/>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92" name="iṧḻíďe"/>
            <p:cNvSpPr/>
            <p:nvPr/>
          </p:nvSpPr>
          <p:spPr bwMode="auto">
            <a:xfrm>
              <a:off x="3298825" y="4056063"/>
              <a:ext cx="82550" cy="93663"/>
            </a:xfrm>
            <a:custGeom>
              <a:avLst/>
              <a:gdLst>
                <a:gd name="T0" fmla="*/ 17 w 23"/>
                <a:gd name="T1" fmla="*/ 14 h 26"/>
                <a:gd name="T2" fmla="*/ 22 w 23"/>
                <a:gd name="T3" fmla="*/ 13 h 26"/>
                <a:gd name="T4" fmla="*/ 22 w 23"/>
                <a:gd name="T5" fmla="*/ 20 h 26"/>
                <a:gd name="T6" fmla="*/ 18 w 23"/>
                <a:gd name="T7" fmla="*/ 25 h 26"/>
                <a:gd name="T8" fmla="*/ 10 w 23"/>
                <a:gd name="T9" fmla="*/ 25 h 26"/>
                <a:gd name="T10" fmla="*/ 3 w 23"/>
                <a:gd name="T11" fmla="*/ 18 h 26"/>
                <a:gd name="T12" fmla="*/ 1 w 23"/>
                <a:gd name="T13" fmla="*/ 8 h 26"/>
                <a:gd name="T14" fmla="*/ 5 w 23"/>
                <a:gd name="T15" fmla="*/ 2 h 26"/>
                <a:gd name="T16" fmla="*/ 12 w 23"/>
                <a:gd name="T17" fmla="*/ 1 h 26"/>
                <a:gd name="T18" fmla="*/ 17 w 23"/>
                <a:gd name="T19" fmla="*/ 4 h 26"/>
                <a:gd name="T20" fmla="*/ 13 w 23"/>
                <a:gd name="T21" fmla="*/ 7 h 26"/>
                <a:gd name="T22" fmla="*/ 10 w 23"/>
                <a:gd name="T23" fmla="*/ 5 h 26"/>
                <a:gd name="T24" fmla="*/ 7 w 23"/>
                <a:gd name="T25" fmla="*/ 6 h 26"/>
                <a:gd name="T26" fmla="*/ 5 w 23"/>
                <a:gd name="T27" fmla="*/ 9 h 26"/>
                <a:gd name="T28" fmla="*/ 7 w 23"/>
                <a:gd name="T29" fmla="*/ 16 h 26"/>
                <a:gd name="T30" fmla="*/ 11 w 23"/>
                <a:gd name="T31" fmla="*/ 21 h 26"/>
                <a:gd name="T32" fmla="*/ 16 w 23"/>
                <a:gd name="T33" fmla="*/ 21 h 26"/>
                <a:gd name="T34" fmla="*/ 18 w 23"/>
                <a:gd name="T35" fmla="*/ 18 h 26"/>
                <a:gd name="T36" fmla="*/ 17 w 23"/>
                <a:gd name="T3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6">
                  <a:moveTo>
                    <a:pt x="17" y="14"/>
                  </a:moveTo>
                  <a:cubicBezTo>
                    <a:pt x="22" y="13"/>
                    <a:pt x="22" y="13"/>
                    <a:pt x="22" y="13"/>
                  </a:cubicBezTo>
                  <a:cubicBezTo>
                    <a:pt x="23" y="16"/>
                    <a:pt x="23" y="18"/>
                    <a:pt x="22" y="20"/>
                  </a:cubicBezTo>
                  <a:cubicBezTo>
                    <a:pt x="21" y="22"/>
                    <a:pt x="20" y="24"/>
                    <a:pt x="18" y="25"/>
                  </a:cubicBezTo>
                  <a:cubicBezTo>
                    <a:pt x="15" y="26"/>
                    <a:pt x="13" y="26"/>
                    <a:pt x="10" y="25"/>
                  </a:cubicBezTo>
                  <a:cubicBezTo>
                    <a:pt x="7" y="24"/>
                    <a:pt x="5" y="22"/>
                    <a:pt x="3" y="18"/>
                  </a:cubicBezTo>
                  <a:cubicBezTo>
                    <a:pt x="1" y="15"/>
                    <a:pt x="0" y="11"/>
                    <a:pt x="1" y="8"/>
                  </a:cubicBezTo>
                  <a:cubicBezTo>
                    <a:pt x="1" y="5"/>
                    <a:pt x="3" y="3"/>
                    <a:pt x="5" y="2"/>
                  </a:cubicBezTo>
                  <a:cubicBezTo>
                    <a:pt x="8" y="0"/>
                    <a:pt x="10" y="0"/>
                    <a:pt x="12" y="1"/>
                  </a:cubicBezTo>
                  <a:cubicBezTo>
                    <a:pt x="14" y="1"/>
                    <a:pt x="15" y="2"/>
                    <a:pt x="17" y="4"/>
                  </a:cubicBezTo>
                  <a:cubicBezTo>
                    <a:pt x="13" y="7"/>
                    <a:pt x="13" y="7"/>
                    <a:pt x="13" y="7"/>
                  </a:cubicBezTo>
                  <a:cubicBezTo>
                    <a:pt x="12" y="6"/>
                    <a:pt x="11" y="5"/>
                    <a:pt x="10" y="5"/>
                  </a:cubicBezTo>
                  <a:cubicBezTo>
                    <a:pt x="9" y="5"/>
                    <a:pt x="8" y="5"/>
                    <a:pt x="7" y="6"/>
                  </a:cubicBezTo>
                  <a:cubicBezTo>
                    <a:pt x="6" y="6"/>
                    <a:pt x="5" y="8"/>
                    <a:pt x="5" y="9"/>
                  </a:cubicBezTo>
                  <a:cubicBezTo>
                    <a:pt x="5" y="11"/>
                    <a:pt x="5" y="13"/>
                    <a:pt x="7" y="16"/>
                  </a:cubicBezTo>
                  <a:cubicBezTo>
                    <a:pt x="8" y="19"/>
                    <a:pt x="10" y="20"/>
                    <a:pt x="11" y="21"/>
                  </a:cubicBezTo>
                  <a:cubicBezTo>
                    <a:pt x="13" y="22"/>
                    <a:pt x="14" y="22"/>
                    <a:pt x="16" y="21"/>
                  </a:cubicBezTo>
                  <a:cubicBezTo>
                    <a:pt x="17" y="20"/>
                    <a:pt x="17" y="20"/>
                    <a:pt x="18" y="18"/>
                  </a:cubicBezTo>
                  <a:cubicBezTo>
                    <a:pt x="18" y="17"/>
                    <a:pt x="18" y="16"/>
                    <a:pt x="17" y="14"/>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93" name="ïSlïḓé"/>
            <p:cNvSpPr/>
            <p:nvPr/>
          </p:nvSpPr>
          <p:spPr bwMode="auto">
            <a:xfrm>
              <a:off x="3352800" y="4008438"/>
              <a:ext cx="104775" cy="109538"/>
            </a:xfrm>
            <a:custGeom>
              <a:avLst/>
              <a:gdLst>
                <a:gd name="T0" fmla="*/ 34 w 66"/>
                <a:gd name="T1" fmla="*/ 69 h 69"/>
                <a:gd name="T2" fmla="*/ 0 w 66"/>
                <a:gd name="T3" fmla="*/ 21 h 69"/>
                <a:gd name="T4" fmla="*/ 31 w 66"/>
                <a:gd name="T5" fmla="*/ 0 h 69"/>
                <a:gd name="T6" fmla="*/ 36 w 66"/>
                <a:gd name="T7" fmla="*/ 9 h 69"/>
                <a:gd name="T8" fmla="*/ 16 w 66"/>
                <a:gd name="T9" fmla="*/ 23 h 69"/>
                <a:gd name="T10" fmla="*/ 22 w 66"/>
                <a:gd name="T11" fmla="*/ 35 h 69"/>
                <a:gd name="T12" fmla="*/ 43 w 66"/>
                <a:gd name="T13" fmla="*/ 21 h 69"/>
                <a:gd name="T14" fmla="*/ 47 w 66"/>
                <a:gd name="T15" fmla="*/ 28 h 69"/>
                <a:gd name="T16" fmla="*/ 27 w 66"/>
                <a:gd name="T17" fmla="*/ 44 h 69"/>
                <a:gd name="T18" fmla="*/ 36 w 66"/>
                <a:gd name="T19" fmla="*/ 55 h 69"/>
                <a:gd name="T20" fmla="*/ 59 w 66"/>
                <a:gd name="T21" fmla="*/ 39 h 69"/>
                <a:gd name="T22" fmla="*/ 66 w 66"/>
                <a:gd name="T23" fmla="*/ 48 h 69"/>
                <a:gd name="T24" fmla="*/ 34 w 66"/>
                <a:gd name="T2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9">
                  <a:moveTo>
                    <a:pt x="34" y="69"/>
                  </a:moveTo>
                  <a:lnTo>
                    <a:pt x="0" y="21"/>
                  </a:lnTo>
                  <a:lnTo>
                    <a:pt x="31" y="0"/>
                  </a:lnTo>
                  <a:lnTo>
                    <a:pt x="36" y="9"/>
                  </a:lnTo>
                  <a:lnTo>
                    <a:pt x="16" y="23"/>
                  </a:lnTo>
                  <a:lnTo>
                    <a:pt x="22" y="35"/>
                  </a:lnTo>
                  <a:lnTo>
                    <a:pt x="43" y="21"/>
                  </a:lnTo>
                  <a:lnTo>
                    <a:pt x="47" y="28"/>
                  </a:lnTo>
                  <a:lnTo>
                    <a:pt x="27" y="44"/>
                  </a:lnTo>
                  <a:lnTo>
                    <a:pt x="36" y="55"/>
                  </a:lnTo>
                  <a:lnTo>
                    <a:pt x="59" y="39"/>
                  </a:lnTo>
                  <a:lnTo>
                    <a:pt x="66" y="48"/>
                  </a:lnTo>
                  <a:lnTo>
                    <a:pt x="34" y="69"/>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94" name="išľîḑé"/>
            <p:cNvSpPr/>
            <p:nvPr/>
          </p:nvSpPr>
          <p:spPr bwMode="auto">
            <a:xfrm>
              <a:off x="3446463" y="3957638"/>
              <a:ext cx="93663" cy="87313"/>
            </a:xfrm>
            <a:custGeom>
              <a:avLst/>
              <a:gdLst>
                <a:gd name="T0" fmla="*/ 26 w 26"/>
                <a:gd name="T1" fmla="*/ 11 h 24"/>
                <a:gd name="T2" fmla="*/ 26 w 26"/>
                <a:gd name="T3" fmla="*/ 15 h 24"/>
                <a:gd name="T4" fmla="*/ 22 w 26"/>
                <a:gd name="T5" fmla="*/ 15 h 24"/>
                <a:gd name="T6" fmla="*/ 21 w 26"/>
                <a:gd name="T7" fmla="*/ 19 h 24"/>
                <a:gd name="T8" fmla="*/ 19 w 26"/>
                <a:gd name="T9" fmla="*/ 22 h 24"/>
                <a:gd name="T10" fmla="*/ 13 w 26"/>
                <a:gd name="T11" fmla="*/ 24 h 24"/>
                <a:gd name="T12" fmla="*/ 8 w 26"/>
                <a:gd name="T13" fmla="*/ 21 h 24"/>
                <a:gd name="T14" fmla="*/ 6 w 26"/>
                <a:gd name="T15" fmla="*/ 17 h 24"/>
                <a:gd name="T16" fmla="*/ 7 w 26"/>
                <a:gd name="T17" fmla="*/ 12 h 24"/>
                <a:gd name="T18" fmla="*/ 3 w 26"/>
                <a:gd name="T19" fmla="*/ 11 h 24"/>
                <a:gd name="T20" fmla="*/ 1 w 26"/>
                <a:gd name="T21" fmla="*/ 10 h 24"/>
                <a:gd name="T22" fmla="*/ 0 w 26"/>
                <a:gd name="T23" fmla="*/ 6 h 24"/>
                <a:gd name="T24" fmla="*/ 2 w 26"/>
                <a:gd name="T25" fmla="*/ 1 h 24"/>
                <a:gd name="T26" fmla="*/ 6 w 26"/>
                <a:gd name="T27" fmla="*/ 0 h 24"/>
                <a:gd name="T28" fmla="*/ 10 w 26"/>
                <a:gd name="T29" fmla="*/ 2 h 24"/>
                <a:gd name="T30" fmla="*/ 12 w 26"/>
                <a:gd name="T31" fmla="*/ 4 h 24"/>
                <a:gd name="T32" fmla="*/ 11 w 26"/>
                <a:gd name="T33" fmla="*/ 9 h 24"/>
                <a:gd name="T34" fmla="*/ 17 w 26"/>
                <a:gd name="T35" fmla="*/ 10 h 24"/>
                <a:gd name="T36" fmla="*/ 16 w 26"/>
                <a:gd name="T37" fmla="*/ 7 h 24"/>
                <a:gd name="T38" fmla="*/ 19 w 26"/>
                <a:gd name="T39" fmla="*/ 6 h 24"/>
                <a:gd name="T40" fmla="*/ 21 w 26"/>
                <a:gd name="T41" fmla="*/ 9 h 24"/>
                <a:gd name="T42" fmla="*/ 21 w 26"/>
                <a:gd name="T43" fmla="*/ 11 h 24"/>
                <a:gd name="T44" fmla="*/ 24 w 26"/>
                <a:gd name="T45" fmla="*/ 11 h 24"/>
                <a:gd name="T46" fmla="*/ 26 w 26"/>
                <a:gd name="T47" fmla="*/ 11 h 24"/>
                <a:gd name="T48" fmla="*/ 8 w 26"/>
                <a:gd name="T49" fmla="*/ 8 h 24"/>
                <a:gd name="T50" fmla="*/ 8 w 26"/>
                <a:gd name="T51" fmla="*/ 7 h 24"/>
                <a:gd name="T52" fmla="*/ 7 w 26"/>
                <a:gd name="T53" fmla="*/ 4 h 24"/>
                <a:gd name="T54" fmla="*/ 6 w 26"/>
                <a:gd name="T55" fmla="*/ 3 h 24"/>
                <a:gd name="T56" fmla="*/ 4 w 26"/>
                <a:gd name="T57" fmla="*/ 4 h 24"/>
                <a:gd name="T58" fmla="*/ 4 w 26"/>
                <a:gd name="T59" fmla="*/ 5 h 24"/>
                <a:gd name="T60" fmla="*/ 4 w 26"/>
                <a:gd name="T61" fmla="*/ 7 h 24"/>
                <a:gd name="T62" fmla="*/ 6 w 26"/>
                <a:gd name="T63" fmla="*/ 8 h 24"/>
                <a:gd name="T64" fmla="*/ 8 w 26"/>
                <a:gd name="T65" fmla="*/ 8 h 24"/>
                <a:gd name="T66" fmla="*/ 10 w 26"/>
                <a:gd name="T67" fmla="*/ 13 h 24"/>
                <a:gd name="T68" fmla="*/ 10 w 26"/>
                <a:gd name="T69" fmla="*/ 16 h 24"/>
                <a:gd name="T70" fmla="*/ 11 w 26"/>
                <a:gd name="T71" fmla="*/ 18 h 24"/>
                <a:gd name="T72" fmla="*/ 14 w 26"/>
                <a:gd name="T73" fmla="*/ 20 h 24"/>
                <a:gd name="T74" fmla="*/ 16 w 26"/>
                <a:gd name="T75" fmla="*/ 19 h 24"/>
                <a:gd name="T76" fmla="*/ 17 w 26"/>
                <a:gd name="T77" fmla="*/ 17 h 24"/>
                <a:gd name="T78" fmla="*/ 18 w 26"/>
                <a:gd name="T79" fmla="*/ 15 h 24"/>
                <a:gd name="T80" fmla="*/ 10 w 26"/>
                <a:gd name="T81"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 h="24">
                  <a:moveTo>
                    <a:pt x="26" y="11"/>
                  </a:moveTo>
                  <a:cubicBezTo>
                    <a:pt x="26" y="15"/>
                    <a:pt x="26" y="15"/>
                    <a:pt x="26" y="15"/>
                  </a:cubicBezTo>
                  <a:cubicBezTo>
                    <a:pt x="25" y="15"/>
                    <a:pt x="23" y="15"/>
                    <a:pt x="22" y="15"/>
                  </a:cubicBezTo>
                  <a:cubicBezTo>
                    <a:pt x="22" y="17"/>
                    <a:pt x="22" y="18"/>
                    <a:pt x="21" y="19"/>
                  </a:cubicBezTo>
                  <a:cubicBezTo>
                    <a:pt x="21" y="20"/>
                    <a:pt x="20" y="21"/>
                    <a:pt x="19" y="22"/>
                  </a:cubicBezTo>
                  <a:cubicBezTo>
                    <a:pt x="17" y="23"/>
                    <a:pt x="15" y="24"/>
                    <a:pt x="13" y="24"/>
                  </a:cubicBezTo>
                  <a:cubicBezTo>
                    <a:pt x="11" y="23"/>
                    <a:pt x="10" y="23"/>
                    <a:pt x="8" y="21"/>
                  </a:cubicBezTo>
                  <a:cubicBezTo>
                    <a:pt x="7" y="20"/>
                    <a:pt x="7" y="19"/>
                    <a:pt x="6" y="17"/>
                  </a:cubicBezTo>
                  <a:cubicBezTo>
                    <a:pt x="6" y="16"/>
                    <a:pt x="6" y="14"/>
                    <a:pt x="7" y="12"/>
                  </a:cubicBezTo>
                  <a:cubicBezTo>
                    <a:pt x="5" y="12"/>
                    <a:pt x="4" y="12"/>
                    <a:pt x="3" y="11"/>
                  </a:cubicBezTo>
                  <a:cubicBezTo>
                    <a:pt x="3" y="11"/>
                    <a:pt x="2" y="10"/>
                    <a:pt x="1" y="10"/>
                  </a:cubicBezTo>
                  <a:cubicBezTo>
                    <a:pt x="0" y="9"/>
                    <a:pt x="0" y="7"/>
                    <a:pt x="0" y="6"/>
                  </a:cubicBezTo>
                  <a:cubicBezTo>
                    <a:pt x="0" y="4"/>
                    <a:pt x="0" y="3"/>
                    <a:pt x="2" y="1"/>
                  </a:cubicBezTo>
                  <a:cubicBezTo>
                    <a:pt x="3" y="0"/>
                    <a:pt x="5" y="0"/>
                    <a:pt x="6" y="0"/>
                  </a:cubicBezTo>
                  <a:cubicBezTo>
                    <a:pt x="8" y="0"/>
                    <a:pt x="9" y="0"/>
                    <a:pt x="10" y="2"/>
                  </a:cubicBezTo>
                  <a:cubicBezTo>
                    <a:pt x="11" y="2"/>
                    <a:pt x="11" y="3"/>
                    <a:pt x="12" y="4"/>
                  </a:cubicBezTo>
                  <a:cubicBezTo>
                    <a:pt x="12" y="5"/>
                    <a:pt x="12" y="7"/>
                    <a:pt x="11" y="9"/>
                  </a:cubicBezTo>
                  <a:cubicBezTo>
                    <a:pt x="17" y="10"/>
                    <a:pt x="17" y="10"/>
                    <a:pt x="17" y="10"/>
                  </a:cubicBezTo>
                  <a:cubicBezTo>
                    <a:pt x="17" y="9"/>
                    <a:pt x="16" y="9"/>
                    <a:pt x="16" y="7"/>
                  </a:cubicBezTo>
                  <a:cubicBezTo>
                    <a:pt x="19" y="6"/>
                    <a:pt x="19" y="6"/>
                    <a:pt x="19" y="6"/>
                  </a:cubicBezTo>
                  <a:cubicBezTo>
                    <a:pt x="20" y="7"/>
                    <a:pt x="20" y="8"/>
                    <a:pt x="21" y="9"/>
                  </a:cubicBezTo>
                  <a:cubicBezTo>
                    <a:pt x="21" y="10"/>
                    <a:pt x="21" y="10"/>
                    <a:pt x="21" y="11"/>
                  </a:cubicBezTo>
                  <a:cubicBezTo>
                    <a:pt x="22" y="11"/>
                    <a:pt x="23" y="11"/>
                    <a:pt x="24" y="11"/>
                  </a:cubicBezTo>
                  <a:cubicBezTo>
                    <a:pt x="25" y="11"/>
                    <a:pt x="25" y="11"/>
                    <a:pt x="26" y="11"/>
                  </a:cubicBezTo>
                  <a:close/>
                  <a:moveTo>
                    <a:pt x="8" y="8"/>
                  </a:moveTo>
                  <a:cubicBezTo>
                    <a:pt x="8" y="7"/>
                    <a:pt x="8" y="7"/>
                    <a:pt x="8" y="7"/>
                  </a:cubicBezTo>
                  <a:cubicBezTo>
                    <a:pt x="8" y="5"/>
                    <a:pt x="8" y="5"/>
                    <a:pt x="7" y="4"/>
                  </a:cubicBezTo>
                  <a:cubicBezTo>
                    <a:pt x="7" y="4"/>
                    <a:pt x="7" y="3"/>
                    <a:pt x="6" y="3"/>
                  </a:cubicBezTo>
                  <a:cubicBezTo>
                    <a:pt x="5" y="3"/>
                    <a:pt x="5" y="3"/>
                    <a:pt x="4" y="4"/>
                  </a:cubicBezTo>
                  <a:cubicBezTo>
                    <a:pt x="4" y="4"/>
                    <a:pt x="4" y="5"/>
                    <a:pt x="4" y="5"/>
                  </a:cubicBezTo>
                  <a:cubicBezTo>
                    <a:pt x="4" y="6"/>
                    <a:pt x="4" y="6"/>
                    <a:pt x="4" y="7"/>
                  </a:cubicBezTo>
                  <a:cubicBezTo>
                    <a:pt x="4" y="7"/>
                    <a:pt x="5" y="8"/>
                    <a:pt x="6" y="8"/>
                  </a:cubicBezTo>
                  <a:lnTo>
                    <a:pt x="8" y="8"/>
                  </a:lnTo>
                  <a:close/>
                  <a:moveTo>
                    <a:pt x="10" y="13"/>
                  </a:moveTo>
                  <a:cubicBezTo>
                    <a:pt x="10" y="14"/>
                    <a:pt x="10" y="15"/>
                    <a:pt x="10" y="16"/>
                  </a:cubicBezTo>
                  <a:cubicBezTo>
                    <a:pt x="10" y="17"/>
                    <a:pt x="11" y="18"/>
                    <a:pt x="11" y="18"/>
                  </a:cubicBezTo>
                  <a:cubicBezTo>
                    <a:pt x="12" y="19"/>
                    <a:pt x="13" y="20"/>
                    <a:pt x="14" y="20"/>
                  </a:cubicBezTo>
                  <a:cubicBezTo>
                    <a:pt x="15" y="20"/>
                    <a:pt x="15" y="19"/>
                    <a:pt x="16" y="19"/>
                  </a:cubicBezTo>
                  <a:cubicBezTo>
                    <a:pt x="17" y="18"/>
                    <a:pt x="17" y="18"/>
                    <a:pt x="17" y="17"/>
                  </a:cubicBezTo>
                  <a:cubicBezTo>
                    <a:pt x="17" y="17"/>
                    <a:pt x="18" y="16"/>
                    <a:pt x="18" y="15"/>
                  </a:cubicBezTo>
                  <a:lnTo>
                    <a:pt x="10" y="13"/>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95" name="îṥḻîďè"/>
            <p:cNvSpPr/>
            <p:nvPr/>
          </p:nvSpPr>
          <p:spPr bwMode="auto">
            <a:xfrm>
              <a:off x="3503613" y="3867151"/>
              <a:ext cx="96838" cy="87313"/>
            </a:xfrm>
            <a:custGeom>
              <a:avLst/>
              <a:gdLst>
                <a:gd name="T0" fmla="*/ 55 w 61"/>
                <a:gd name="T1" fmla="*/ 55 h 55"/>
                <a:gd name="T2" fmla="*/ 16 w 61"/>
                <a:gd name="T3" fmla="*/ 25 h 55"/>
                <a:gd name="T4" fmla="*/ 7 w 61"/>
                <a:gd name="T5" fmla="*/ 37 h 55"/>
                <a:gd name="T6" fmla="*/ 0 w 61"/>
                <a:gd name="T7" fmla="*/ 30 h 55"/>
                <a:gd name="T8" fmla="*/ 25 w 61"/>
                <a:gd name="T9" fmla="*/ 0 h 55"/>
                <a:gd name="T10" fmla="*/ 32 w 61"/>
                <a:gd name="T11" fmla="*/ 5 h 55"/>
                <a:gd name="T12" fmla="*/ 23 w 61"/>
                <a:gd name="T13" fmla="*/ 16 h 55"/>
                <a:gd name="T14" fmla="*/ 61 w 61"/>
                <a:gd name="T15" fmla="*/ 48 h 55"/>
                <a:gd name="T16" fmla="*/ 55 w 61"/>
                <a:gd name="T1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5">
                  <a:moveTo>
                    <a:pt x="55" y="55"/>
                  </a:moveTo>
                  <a:lnTo>
                    <a:pt x="16" y="25"/>
                  </a:lnTo>
                  <a:lnTo>
                    <a:pt x="7" y="37"/>
                  </a:lnTo>
                  <a:lnTo>
                    <a:pt x="0" y="30"/>
                  </a:lnTo>
                  <a:lnTo>
                    <a:pt x="25" y="0"/>
                  </a:lnTo>
                  <a:lnTo>
                    <a:pt x="32" y="5"/>
                  </a:lnTo>
                  <a:lnTo>
                    <a:pt x="23" y="16"/>
                  </a:lnTo>
                  <a:lnTo>
                    <a:pt x="61" y="48"/>
                  </a:lnTo>
                  <a:lnTo>
                    <a:pt x="55" y="55"/>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96" name="i$líḋé"/>
            <p:cNvSpPr/>
            <p:nvPr/>
          </p:nvSpPr>
          <p:spPr bwMode="auto">
            <a:xfrm>
              <a:off x="3546475" y="3813176"/>
              <a:ext cx="109538" cy="101600"/>
            </a:xfrm>
            <a:custGeom>
              <a:avLst/>
              <a:gdLst>
                <a:gd name="T0" fmla="*/ 48 w 69"/>
                <a:gd name="T1" fmla="*/ 64 h 64"/>
                <a:gd name="T2" fmla="*/ 0 w 69"/>
                <a:gd name="T3" fmla="*/ 30 h 64"/>
                <a:gd name="T4" fmla="*/ 21 w 69"/>
                <a:gd name="T5" fmla="*/ 0 h 64"/>
                <a:gd name="T6" fmla="*/ 30 w 69"/>
                <a:gd name="T7" fmla="*/ 5 h 64"/>
                <a:gd name="T8" fmla="*/ 14 w 69"/>
                <a:gd name="T9" fmla="*/ 27 h 64"/>
                <a:gd name="T10" fmla="*/ 25 w 69"/>
                <a:gd name="T11" fmla="*/ 34 h 64"/>
                <a:gd name="T12" fmla="*/ 39 w 69"/>
                <a:gd name="T13" fmla="*/ 14 h 64"/>
                <a:gd name="T14" fmla="*/ 46 w 69"/>
                <a:gd name="T15" fmla="*/ 21 h 64"/>
                <a:gd name="T16" fmla="*/ 32 w 69"/>
                <a:gd name="T17" fmla="*/ 41 h 64"/>
                <a:gd name="T18" fmla="*/ 46 w 69"/>
                <a:gd name="T19" fmla="*/ 50 h 64"/>
                <a:gd name="T20" fmla="*/ 62 w 69"/>
                <a:gd name="T21" fmla="*/ 25 h 64"/>
                <a:gd name="T22" fmla="*/ 69 w 69"/>
                <a:gd name="T23" fmla="*/ 32 h 64"/>
                <a:gd name="T24" fmla="*/ 48 w 69"/>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4">
                  <a:moveTo>
                    <a:pt x="48" y="64"/>
                  </a:moveTo>
                  <a:lnTo>
                    <a:pt x="0" y="30"/>
                  </a:lnTo>
                  <a:lnTo>
                    <a:pt x="21" y="0"/>
                  </a:lnTo>
                  <a:lnTo>
                    <a:pt x="30" y="5"/>
                  </a:lnTo>
                  <a:lnTo>
                    <a:pt x="14" y="27"/>
                  </a:lnTo>
                  <a:lnTo>
                    <a:pt x="25" y="34"/>
                  </a:lnTo>
                  <a:lnTo>
                    <a:pt x="39" y="14"/>
                  </a:lnTo>
                  <a:lnTo>
                    <a:pt x="46" y="21"/>
                  </a:lnTo>
                  <a:lnTo>
                    <a:pt x="32" y="41"/>
                  </a:lnTo>
                  <a:lnTo>
                    <a:pt x="46" y="50"/>
                  </a:lnTo>
                  <a:lnTo>
                    <a:pt x="62" y="25"/>
                  </a:lnTo>
                  <a:lnTo>
                    <a:pt x="69" y="32"/>
                  </a:lnTo>
                  <a:lnTo>
                    <a:pt x="48" y="64"/>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97" name="iṡľîḋê"/>
            <p:cNvSpPr/>
            <p:nvPr/>
          </p:nvSpPr>
          <p:spPr bwMode="auto">
            <a:xfrm>
              <a:off x="3594100" y="3754438"/>
              <a:ext cx="93663" cy="84138"/>
            </a:xfrm>
            <a:custGeom>
              <a:avLst/>
              <a:gdLst>
                <a:gd name="T0" fmla="*/ 19 w 26"/>
                <a:gd name="T1" fmla="*/ 9 h 23"/>
                <a:gd name="T2" fmla="*/ 22 w 26"/>
                <a:gd name="T3" fmla="*/ 6 h 23"/>
                <a:gd name="T4" fmla="*/ 26 w 26"/>
                <a:gd name="T5" fmla="*/ 12 h 23"/>
                <a:gd name="T6" fmla="*/ 25 w 26"/>
                <a:gd name="T7" fmla="*/ 18 h 23"/>
                <a:gd name="T8" fmla="*/ 19 w 26"/>
                <a:gd name="T9" fmla="*/ 22 h 23"/>
                <a:gd name="T10" fmla="*/ 9 w 26"/>
                <a:gd name="T11" fmla="*/ 20 h 23"/>
                <a:gd name="T12" fmla="*/ 1 w 26"/>
                <a:gd name="T13" fmla="*/ 13 h 23"/>
                <a:gd name="T14" fmla="*/ 2 w 26"/>
                <a:gd name="T15" fmla="*/ 5 h 23"/>
                <a:gd name="T16" fmla="*/ 7 w 26"/>
                <a:gd name="T17" fmla="*/ 0 h 23"/>
                <a:gd name="T18" fmla="*/ 13 w 26"/>
                <a:gd name="T19" fmla="*/ 1 h 23"/>
                <a:gd name="T20" fmla="*/ 12 w 26"/>
                <a:gd name="T21" fmla="*/ 5 h 23"/>
                <a:gd name="T22" fmla="*/ 8 w 26"/>
                <a:gd name="T23" fmla="*/ 5 h 23"/>
                <a:gd name="T24" fmla="*/ 6 w 26"/>
                <a:gd name="T25" fmla="*/ 7 h 23"/>
                <a:gd name="T26" fmla="*/ 6 w 26"/>
                <a:gd name="T27" fmla="*/ 11 h 23"/>
                <a:gd name="T28" fmla="*/ 11 w 26"/>
                <a:gd name="T29" fmla="*/ 16 h 23"/>
                <a:gd name="T30" fmla="*/ 17 w 26"/>
                <a:gd name="T31" fmla="*/ 18 h 23"/>
                <a:gd name="T32" fmla="*/ 21 w 26"/>
                <a:gd name="T33" fmla="*/ 16 h 23"/>
                <a:gd name="T34" fmla="*/ 21 w 26"/>
                <a:gd name="T35" fmla="*/ 12 h 23"/>
                <a:gd name="T36" fmla="*/ 19 w 26"/>
                <a:gd name="T3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3">
                  <a:moveTo>
                    <a:pt x="19" y="9"/>
                  </a:moveTo>
                  <a:cubicBezTo>
                    <a:pt x="22" y="6"/>
                    <a:pt x="22" y="6"/>
                    <a:pt x="22" y="6"/>
                  </a:cubicBezTo>
                  <a:cubicBezTo>
                    <a:pt x="24" y="8"/>
                    <a:pt x="25" y="10"/>
                    <a:pt x="26" y="12"/>
                  </a:cubicBezTo>
                  <a:cubicBezTo>
                    <a:pt x="26" y="14"/>
                    <a:pt x="26" y="16"/>
                    <a:pt x="25" y="18"/>
                  </a:cubicBezTo>
                  <a:cubicBezTo>
                    <a:pt x="24" y="20"/>
                    <a:pt x="21" y="22"/>
                    <a:pt x="19" y="22"/>
                  </a:cubicBezTo>
                  <a:cubicBezTo>
                    <a:pt x="16" y="23"/>
                    <a:pt x="12" y="22"/>
                    <a:pt x="9" y="20"/>
                  </a:cubicBezTo>
                  <a:cubicBezTo>
                    <a:pt x="5" y="18"/>
                    <a:pt x="3" y="16"/>
                    <a:pt x="1" y="13"/>
                  </a:cubicBezTo>
                  <a:cubicBezTo>
                    <a:pt x="0" y="10"/>
                    <a:pt x="0" y="7"/>
                    <a:pt x="2" y="5"/>
                  </a:cubicBezTo>
                  <a:cubicBezTo>
                    <a:pt x="3" y="2"/>
                    <a:pt x="5" y="1"/>
                    <a:pt x="7" y="0"/>
                  </a:cubicBezTo>
                  <a:cubicBezTo>
                    <a:pt x="9" y="0"/>
                    <a:pt x="11" y="0"/>
                    <a:pt x="13" y="1"/>
                  </a:cubicBezTo>
                  <a:cubicBezTo>
                    <a:pt x="12" y="5"/>
                    <a:pt x="12" y="5"/>
                    <a:pt x="12" y="5"/>
                  </a:cubicBezTo>
                  <a:cubicBezTo>
                    <a:pt x="10" y="5"/>
                    <a:pt x="9" y="5"/>
                    <a:pt x="8" y="5"/>
                  </a:cubicBezTo>
                  <a:cubicBezTo>
                    <a:pt x="7" y="5"/>
                    <a:pt x="6" y="6"/>
                    <a:pt x="6" y="7"/>
                  </a:cubicBezTo>
                  <a:cubicBezTo>
                    <a:pt x="5" y="8"/>
                    <a:pt x="5" y="10"/>
                    <a:pt x="6" y="11"/>
                  </a:cubicBezTo>
                  <a:cubicBezTo>
                    <a:pt x="6" y="13"/>
                    <a:pt x="8" y="15"/>
                    <a:pt x="11" y="16"/>
                  </a:cubicBezTo>
                  <a:cubicBezTo>
                    <a:pt x="13" y="17"/>
                    <a:pt x="16" y="18"/>
                    <a:pt x="17" y="18"/>
                  </a:cubicBezTo>
                  <a:cubicBezTo>
                    <a:pt x="19" y="18"/>
                    <a:pt x="20" y="17"/>
                    <a:pt x="21" y="16"/>
                  </a:cubicBezTo>
                  <a:cubicBezTo>
                    <a:pt x="22" y="15"/>
                    <a:pt x="22" y="13"/>
                    <a:pt x="21" y="12"/>
                  </a:cubicBezTo>
                  <a:cubicBezTo>
                    <a:pt x="21" y="11"/>
                    <a:pt x="20" y="10"/>
                    <a:pt x="19" y="9"/>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98" name="ïśḷîḍè"/>
            <p:cNvSpPr/>
            <p:nvPr/>
          </p:nvSpPr>
          <p:spPr bwMode="auto">
            <a:xfrm>
              <a:off x="3622675" y="3679826"/>
              <a:ext cx="107950" cy="93663"/>
            </a:xfrm>
            <a:custGeom>
              <a:avLst/>
              <a:gdLst>
                <a:gd name="T0" fmla="*/ 52 w 68"/>
                <a:gd name="T1" fmla="*/ 59 h 59"/>
                <a:gd name="T2" fmla="*/ 0 w 68"/>
                <a:gd name="T3" fmla="*/ 36 h 59"/>
                <a:gd name="T4" fmla="*/ 2 w 68"/>
                <a:gd name="T5" fmla="*/ 27 h 59"/>
                <a:gd name="T6" fmla="*/ 23 w 68"/>
                <a:gd name="T7" fmla="*/ 36 h 59"/>
                <a:gd name="T8" fmla="*/ 32 w 68"/>
                <a:gd name="T9" fmla="*/ 18 h 59"/>
                <a:gd name="T10" fmla="*/ 9 w 68"/>
                <a:gd name="T11" fmla="*/ 9 h 59"/>
                <a:gd name="T12" fmla="*/ 14 w 68"/>
                <a:gd name="T13" fmla="*/ 0 h 59"/>
                <a:gd name="T14" fmla="*/ 68 w 68"/>
                <a:gd name="T15" fmla="*/ 22 h 59"/>
                <a:gd name="T16" fmla="*/ 64 w 68"/>
                <a:gd name="T17" fmla="*/ 32 h 59"/>
                <a:gd name="T18" fmla="*/ 41 w 68"/>
                <a:gd name="T19" fmla="*/ 20 h 59"/>
                <a:gd name="T20" fmla="*/ 32 w 68"/>
                <a:gd name="T21" fmla="*/ 38 h 59"/>
                <a:gd name="T22" fmla="*/ 57 w 68"/>
                <a:gd name="T23" fmla="*/ 50 h 59"/>
                <a:gd name="T24" fmla="*/ 52 w 68"/>
                <a:gd name="T2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59">
                  <a:moveTo>
                    <a:pt x="52" y="59"/>
                  </a:moveTo>
                  <a:lnTo>
                    <a:pt x="0" y="36"/>
                  </a:lnTo>
                  <a:lnTo>
                    <a:pt x="2" y="27"/>
                  </a:lnTo>
                  <a:lnTo>
                    <a:pt x="23" y="36"/>
                  </a:lnTo>
                  <a:lnTo>
                    <a:pt x="32" y="18"/>
                  </a:lnTo>
                  <a:lnTo>
                    <a:pt x="9" y="9"/>
                  </a:lnTo>
                  <a:lnTo>
                    <a:pt x="14" y="0"/>
                  </a:lnTo>
                  <a:lnTo>
                    <a:pt x="68" y="22"/>
                  </a:lnTo>
                  <a:lnTo>
                    <a:pt x="64" y="32"/>
                  </a:lnTo>
                  <a:lnTo>
                    <a:pt x="41" y="20"/>
                  </a:lnTo>
                  <a:lnTo>
                    <a:pt x="32" y="38"/>
                  </a:lnTo>
                  <a:lnTo>
                    <a:pt x="57" y="50"/>
                  </a:lnTo>
                  <a:lnTo>
                    <a:pt x="52" y="59"/>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99" name="íṣļíḓe"/>
            <p:cNvSpPr/>
            <p:nvPr/>
          </p:nvSpPr>
          <p:spPr bwMode="auto">
            <a:xfrm>
              <a:off x="3648075" y="3606801"/>
              <a:ext cx="107950" cy="87313"/>
            </a:xfrm>
            <a:custGeom>
              <a:avLst/>
              <a:gdLst>
                <a:gd name="T0" fmla="*/ 57 w 68"/>
                <a:gd name="T1" fmla="*/ 55 h 55"/>
                <a:gd name="T2" fmla="*/ 0 w 68"/>
                <a:gd name="T3" fmla="*/ 36 h 55"/>
                <a:gd name="T4" fmla="*/ 2 w 68"/>
                <a:gd name="T5" fmla="*/ 27 h 55"/>
                <a:gd name="T6" fmla="*/ 45 w 68"/>
                <a:gd name="T7" fmla="*/ 20 h 55"/>
                <a:gd name="T8" fmla="*/ 9 w 68"/>
                <a:gd name="T9" fmla="*/ 9 h 55"/>
                <a:gd name="T10" fmla="*/ 11 w 68"/>
                <a:gd name="T11" fmla="*/ 0 h 55"/>
                <a:gd name="T12" fmla="*/ 68 w 68"/>
                <a:gd name="T13" fmla="*/ 16 h 55"/>
                <a:gd name="T14" fmla="*/ 64 w 68"/>
                <a:gd name="T15" fmla="*/ 25 h 55"/>
                <a:gd name="T16" fmla="*/ 23 w 68"/>
                <a:gd name="T17" fmla="*/ 34 h 55"/>
                <a:gd name="T18" fmla="*/ 59 w 68"/>
                <a:gd name="T19" fmla="*/ 46 h 55"/>
                <a:gd name="T20" fmla="*/ 57 w 68"/>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5">
                  <a:moveTo>
                    <a:pt x="57" y="55"/>
                  </a:moveTo>
                  <a:lnTo>
                    <a:pt x="0" y="36"/>
                  </a:lnTo>
                  <a:lnTo>
                    <a:pt x="2" y="27"/>
                  </a:lnTo>
                  <a:lnTo>
                    <a:pt x="45" y="20"/>
                  </a:lnTo>
                  <a:lnTo>
                    <a:pt x="9" y="9"/>
                  </a:lnTo>
                  <a:lnTo>
                    <a:pt x="11" y="0"/>
                  </a:lnTo>
                  <a:lnTo>
                    <a:pt x="68" y="16"/>
                  </a:lnTo>
                  <a:lnTo>
                    <a:pt x="64" y="25"/>
                  </a:lnTo>
                  <a:lnTo>
                    <a:pt x="23" y="34"/>
                  </a:lnTo>
                  <a:lnTo>
                    <a:pt x="59" y="46"/>
                  </a:lnTo>
                  <a:lnTo>
                    <a:pt x="57" y="55"/>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00" name="ïslïḓé"/>
            <p:cNvSpPr/>
            <p:nvPr/>
          </p:nvSpPr>
          <p:spPr bwMode="auto">
            <a:xfrm>
              <a:off x="3673475" y="3527426"/>
              <a:ext cx="96838" cy="79375"/>
            </a:xfrm>
            <a:custGeom>
              <a:avLst/>
              <a:gdLst>
                <a:gd name="T0" fmla="*/ 12 w 27"/>
                <a:gd name="T1" fmla="*/ 22 h 22"/>
                <a:gd name="T2" fmla="*/ 5 w 27"/>
                <a:gd name="T3" fmla="*/ 20 h 22"/>
                <a:gd name="T4" fmla="*/ 2 w 27"/>
                <a:gd name="T5" fmla="*/ 17 h 22"/>
                <a:gd name="T6" fmla="*/ 0 w 27"/>
                <a:gd name="T7" fmla="*/ 14 h 22"/>
                <a:gd name="T8" fmla="*/ 0 w 27"/>
                <a:gd name="T9" fmla="*/ 9 h 22"/>
                <a:gd name="T10" fmla="*/ 5 w 27"/>
                <a:gd name="T11" fmla="*/ 2 h 22"/>
                <a:gd name="T12" fmla="*/ 15 w 27"/>
                <a:gd name="T13" fmla="*/ 1 h 22"/>
                <a:gd name="T14" fmla="*/ 24 w 27"/>
                <a:gd name="T15" fmla="*/ 5 h 22"/>
                <a:gd name="T16" fmla="*/ 26 w 27"/>
                <a:gd name="T17" fmla="*/ 14 h 22"/>
                <a:gd name="T18" fmla="*/ 21 w 27"/>
                <a:gd name="T19" fmla="*/ 21 h 22"/>
                <a:gd name="T20" fmla="*/ 12 w 27"/>
                <a:gd name="T21" fmla="*/ 22 h 22"/>
                <a:gd name="T22" fmla="*/ 12 w 27"/>
                <a:gd name="T23" fmla="*/ 17 h 22"/>
                <a:gd name="T24" fmla="*/ 19 w 27"/>
                <a:gd name="T25" fmla="*/ 17 h 22"/>
                <a:gd name="T26" fmla="*/ 22 w 27"/>
                <a:gd name="T27" fmla="*/ 13 h 22"/>
                <a:gd name="T28" fmla="*/ 21 w 27"/>
                <a:gd name="T29" fmla="*/ 8 h 22"/>
                <a:gd name="T30" fmla="*/ 14 w 27"/>
                <a:gd name="T31" fmla="*/ 5 h 22"/>
                <a:gd name="T32" fmla="*/ 8 w 27"/>
                <a:gd name="T33" fmla="*/ 6 h 22"/>
                <a:gd name="T34" fmla="*/ 5 w 27"/>
                <a:gd name="T35" fmla="*/ 10 h 22"/>
                <a:gd name="T36" fmla="*/ 6 w 27"/>
                <a:gd name="T37" fmla="*/ 14 h 22"/>
                <a:gd name="T38" fmla="*/ 12 w 27"/>
                <a:gd name="T3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2">
                  <a:moveTo>
                    <a:pt x="12" y="22"/>
                  </a:moveTo>
                  <a:cubicBezTo>
                    <a:pt x="9" y="21"/>
                    <a:pt x="7" y="21"/>
                    <a:pt x="5" y="20"/>
                  </a:cubicBezTo>
                  <a:cubicBezTo>
                    <a:pt x="4" y="19"/>
                    <a:pt x="3" y="18"/>
                    <a:pt x="2" y="17"/>
                  </a:cubicBezTo>
                  <a:cubicBezTo>
                    <a:pt x="1" y="16"/>
                    <a:pt x="1" y="15"/>
                    <a:pt x="0" y="14"/>
                  </a:cubicBezTo>
                  <a:cubicBezTo>
                    <a:pt x="0" y="12"/>
                    <a:pt x="0" y="11"/>
                    <a:pt x="0" y="9"/>
                  </a:cubicBezTo>
                  <a:cubicBezTo>
                    <a:pt x="1" y="6"/>
                    <a:pt x="2" y="4"/>
                    <a:pt x="5" y="2"/>
                  </a:cubicBezTo>
                  <a:cubicBezTo>
                    <a:pt x="8" y="1"/>
                    <a:pt x="11" y="0"/>
                    <a:pt x="15" y="1"/>
                  </a:cubicBezTo>
                  <a:cubicBezTo>
                    <a:pt x="19" y="2"/>
                    <a:pt x="22" y="3"/>
                    <a:pt x="24" y="5"/>
                  </a:cubicBezTo>
                  <a:cubicBezTo>
                    <a:pt x="26" y="8"/>
                    <a:pt x="27" y="10"/>
                    <a:pt x="26" y="14"/>
                  </a:cubicBezTo>
                  <a:cubicBezTo>
                    <a:pt x="26" y="17"/>
                    <a:pt x="24" y="19"/>
                    <a:pt x="21" y="21"/>
                  </a:cubicBezTo>
                  <a:cubicBezTo>
                    <a:pt x="19" y="22"/>
                    <a:pt x="16" y="22"/>
                    <a:pt x="12" y="22"/>
                  </a:cubicBezTo>
                  <a:close/>
                  <a:moveTo>
                    <a:pt x="12" y="17"/>
                  </a:moveTo>
                  <a:cubicBezTo>
                    <a:pt x="15" y="18"/>
                    <a:pt x="17" y="18"/>
                    <a:pt x="19" y="17"/>
                  </a:cubicBezTo>
                  <a:cubicBezTo>
                    <a:pt x="21" y="16"/>
                    <a:pt x="22" y="15"/>
                    <a:pt x="22" y="13"/>
                  </a:cubicBezTo>
                  <a:cubicBezTo>
                    <a:pt x="22" y="11"/>
                    <a:pt x="22" y="10"/>
                    <a:pt x="21" y="8"/>
                  </a:cubicBezTo>
                  <a:cubicBezTo>
                    <a:pt x="19" y="7"/>
                    <a:pt x="17" y="6"/>
                    <a:pt x="14" y="5"/>
                  </a:cubicBezTo>
                  <a:cubicBezTo>
                    <a:pt x="11" y="5"/>
                    <a:pt x="9" y="5"/>
                    <a:pt x="8" y="6"/>
                  </a:cubicBezTo>
                  <a:cubicBezTo>
                    <a:pt x="6" y="7"/>
                    <a:pt x="5" y="8"/>
                    <a:pt x="5" y="10"/>
                  </a:cubicBezTo>
                  <a:cubicBezTo>
                    <a:pt x="4" y="12"/>
                    <a:pt x="5" y="13"/>
                    <a:pt x="6" y="14"/>
                  </a:cubicBezTo>
                  <a:cubicBezTo>
                    <a:pt x="7" y="16"/>
                    <a:pt x="9" y="17"/>
                    <a:pt x="12" y="17"/>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01" name="ïṣḻîḋé"/>
            <p:cNvSpPr/>
            <p:nvPr/>
          </p:nvSpPr>
          <p:spPr bwMode="auto">
            <a:xfrm>
              <a:off x="3684588" y="3465513"/>
              <a:ext cx="93663" cy="53975"/>
            </a:xfrm>
            <a:custGeom>
              <a:avLst/>
              <a:gdLst>
                <a:gd name="T0" fmla="*/ 57 w 59"/>
                <a:gd name="T1" fmla="*/ 34 h 34"/>
                <a:gd name="T2" fmla="*/ 0 w 59"/>
                <a:gd name="T3" fmla="*/ 30 h 34"/>
                <a:gd name="T4" fmla="*/ 0 w 59"/>
                <a:gd name="T5" fmla="*/ 20 h 34"/>
                <a:gd name="T6" fmla="*/ 47 w 59"/>
                <a:gd name="T7" fmla="*/ 23 h 34"/>
                <a:gd name="T8" fmla="*/ 50 w 59"/>
                <a:gd name="T9" fmla="*/ 0 h 34"/>
                <a:gd name="T10" fmla="*/ 59 w 59"/>
                <a:gd name="T11" fmla="*/ 0 h 34"/>
                <a:gd name="T12" fmla="*/ 57 w 59"/>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59" h="34">
                  <a:moveTo>
                    <a:pt x="57" y="34"/>
                  </a:moveTo>
                  <a:lnTo>
                    <a:pt x="0" y="30"/>
                  </a:lnTo>
                  <a:lnTo>
                    <a:pt x="0" y="20"/>
                  </a:lnTo>
                  <a:lnTo>
                    <a:pt x="47" y="23"/>
                  </a:lnTo>
                  <a:lnTo>
                    <a:pt x="50" y="0"/>
                  </a:lnTo>
                  <a:lnTo>
                    <a:pt x="59" y="0"/>
                  </a:lnTo>
                  <a:lnTo>
                    <a:pt x="57" y="34"/>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02" name="ïṥḷîḓè"/>
            <p:cNvSpPr/>
            <p:nvPr/>
          </p:nvSpPr>
          <p:spPr bwMode="auto">
            <a:xfrm>
              <a:off x="3684588" y="3375026"/>
              <a:ext cx="96838" cy="76200"/>
            </a:xfrm>
            <a:custGeom>
              <a:avLst/>
              <a:gdLst>
                <a:gd name="T0" fmla="*/ 14 w 27"/>
                <a:gd name="T1" fmla="*/ 21 h 21"/>
                <a:gd name="T2" fmla="*/ 7 w 27"/>
                <a:gd name="T3" fmla="*/ 21 h 21"/>
                <a:gd name="T4" fmla="*/ 4 w 27"/>
                <a:gd name="T5" fmla="*/ 19 h 21"/>
                <a:gd name="T6" fmla="*/ 2 w 27"/>
                <a:gd name="T7" fmla="*/ 16 h 21"/>
                <a:gd name="T8" fmla="*/ 0 w 27"/>
                <a:gd name="T9" fmla="*/ 11 h 21"/>
                <a:gd name="T10" fmla="*/ 4 w 27"/>
                <a:gd name="T11" fmla="*/ 3 h 21"/>
                <a:gd name="T12" fmla="*/ 13 w 27"/>
                <a:gd name="T13" fmla="*/ 0 h 21"/>
                <a:gd name="T14" fmla="*/ 23 w 27"/>
                <a:gd name="T15" fmla="*/ 3 h 21"/>
                <a:gd name="T16" fmla="*/ 27 w 27"/>
                <a:gd name="T17" fmla="*/ 11 h 21"/>
                <a:gd name="T18" fmla="*/ 24 w 27"/>
                <a:gd name="T19" fmla="*/ 18 h 21"/>
                <a:gd name="T20" fmla="*/ 14 w 27"/>
                <a:gd name="T21" fmla="*/ 21 h 21"/>
                <a:gd name="T22" fmla="*/ 14 w 27"/>
                <a:gd name="T23" fmla="*/ 17 h 21"/>
                <a:gd name="T24" fmla="*/ 20 w 27"/>
                <a:gd name="T25" fmla="*/ 15 h 21"/>
                <a:gd name="T26" fmla="*/ 22 w 27"/>
                <a:gd name="T27" fmla="*/ 11 h 21"/>
                <a:gd name="T28" fmla="*/ 20 w 27"/>
                <a:gd name="T29" fmla="*/ 6 h 21"/>
                <a:gd name="T30" fmla="*/ 13 w 27"/>
                <a:gd name="T31" fmla="*/ 5 h 21"/>
                <a:gd name="T32" fmla="*/ 7 w 27"/>
                <a:gd name="T33" fmla="*/ 7 h 21"/>
                <a:gd name="T34" fmla="*/ 5 w 27"/>
                <a:gd name="T35" fmla="*/ 11 h 21"/>
                <a:gd name="T36" fmla="*/ 7 w 27"/>
                <a:gd name="T37" fmla="*/ 15 h 21"/>
                <a:gd name="T38" fmla="*/ 14 w 27"/>
                <a:gd name="T3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1">
                  <a:moveTo>
                    <a:pt x="14" y="21"/>
                  </a:moveTo>
                  <a:cubicBezTo>
                    <a:pt x="11" y="21"/>
                    <a:pt x="9" y="21"/>
                    <a:pt x="7" y="21"/>
                  </a:cubicBezTo>
                  <a:cubicBezTo>
                    <a:pt x="6" y="20"/>
                    <a:pt x="5" y="19"/>
                    <a:pt x="4" y="19"/>
                  </a:cubicBezTo>
                  <a:cubicBezTo>
                    <a:pt x="3" y="18"/>
                    <a:pt x="2" y="17"/>
                    <a:pt x="2" y="16"/>
                  </a:cubicBezTo>
                  <a:cubicBezTo>
                    <a:pt x="1" y="15"/>
                    <a:pt x="0" y="13"/>
                    <a:pt x="0" y="11"/>
                  </a:cubicBezTo>
                  <a:cubicBezTo>
                    <a:pt x="0" y="8"/>
                    <a:pt x="1" y="5"/>
                    <a:pt x="4" y="3"/>
                  </a:cubicBezTo>
                  <a:cubicBezTo>
                    <a:pt x="6" y="1"/>
                    <a:pt x="9" y="0"/>
                    <a:pt x="13" y="0"/>
                  </a:cubicBezTo>
                  <a:cubicBezTo>
                    <a:pt x="18" y="0"/>
                    <a:pt x="21" y="1"/>
                    <a:pt x="23" y="3"/>
                  </a:cubicBezTo>
                  <a:cubicBezTo>
                    <a:pt x="26" y="5"/>
                    <a:pt x="27" y="7"/>
                    <a:pt x="27" y="11"/>
                  </a:cubicBezTo>
                  <a:cubicBezTo>
                    <a:pt x="27" y="14"/>
                    <a:pt x="26" y="16"/>
                    <a:pt x="24" y="18"/>
                  </a:cubicBezTo>
                  <a:cubicBezTo>
                    <a:pt x="21" y="20"/>
                    <a:pt x="18" y="21"/>
                    <a:pt x="14" y="21"/>
                  </a:cubicBezTo>
                  <a:close/>
                  <a:moveTo>
                    <a:pt x="14" y="17"/>
                  </a:moveTo>
                  <a:cubicBezTo>
                    <a:pt x="17" y="17"/>
                    <a:pt x="19" y="16"/>
                    <a:pt x="20" y="15"/>
                  </a:cubicBezTo>
                  <a:cubicBezTo>
                    <a:pt x="22" y="14"/>
                    <a:pt x="22" y="12"/>
                    <a:pt x="22" y="11"/>
                  </a:cubicBezTo>
                  <a:cubicBezTo>
                    <a:pt x="22" y="9"/>
                    <a:pt x="22" y="8"/>
                    <a:pt x="20" y="6"/>
                  </a:cubicBezTo>
                  <a:cubicBezTo>
                    <a:pt x="19" y="5"/>
                    <a:pt x="16" y="5"/>
                    <a:pt x="13" y="5"/>
                  </a:cubicBezTo>
                  <a:cubicBezTo>
                    <a:pt x="10" y="5"/>
                    <a:pt x="8" y="6"/>
                    <a:pt x="7" y="7"/>
                  </a:cubicBezTo>
                  <a:cubicBezTo>
                    <a:pt x="5" y="8"/>
                    <a:pt x="5" y="9"/>
                    <a:pt x="5" y="11"/>
                  </a:cubicBezTo>
                  <a:cubicBezTo>
                    <a:pt x="5" y="13"/>
                    <a:pt x="6" y="14"/>
                    <a:pt x="7" y="15"/>
                  </a:cubicBezTo>
                  <a:cubicBezTo>
                    <a:pt x="9" y="16"/>
                    <a:pt x="11" y="17"/>
                    <a:pt x="14" y="17"/>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03" name="iṥḷíďè"/>
            <p:cNvSpPr/>
            <p:nvPr/>
          </p:nvSpPr>
          <p:spPr bwMode="auto">
            <a:xfrm>
              <a:off x="3676650" y="3287713"/>
              <a:ext cx="98425" cy="79375"/>
            </a:xfrm>
            <a:custGeom>
              <a:avLst/>
              <a:gdLst>
                <a:gd name="T0" fmla="*/ 17 w 27"/>
                <a:gd name="T1" fmla="*/ 10 h 22"/>
                <a:gd name="T2" fmla="*/ 13 w 27"/>
                <a:gd name="T3" fmla="*/ 11 h 22"/>
                <a:gd name="T4" fmla="*/ 12 w 27"/>
                <a:gd name="T5" fmla="*/ 1 h 22"/>
                <a:gd name="T6" fmla="*/ 22 w 27"/>
                <a:gd name="T7" fmla="*/ 0 h 22"/>
                <a:gd name="T8" fmla="*/ 25 w 27"/>
                <a:gd name="T9" fmla="*/ 4 h 22"/>
                <a:gd name="T10" fmla="*/ 27 w 27"/>
                <a:gd name="T11" fmla="*/ 9 h 22"/>
                <a:gd name="T12" fmla="*/ 26 w 27"/>
                <a:gd name="T13" fmla="*/ 15 h 22"/>
                <a:gd name="T14" fmla="*/ 22 w 27"/>
                <a:gd name="T15" fmla="*/ 19 h 22"/>
                <a:gd name="T16" fmla="*/ 15 w 27"/>
                <a:gd name="T17" fmla="*/ 21 h 22"/>
                <a:gd name="T18" fmla="*/ 8 w 27"/>
                <a:gd name="T19" fmla="*/ 21 h 22"/>
                <a:gd name="T20" fmla="*/ 3 w 27"/>
                <a:gd name="T21" fmla="*/ 17 h 22"/>
                <a:gd name="T22" fmla="*/ 1 w 27"/>
                <a:gd name="T23" fmla="*/ 12 h 22"/>
                <a:gd name="T24" fmla="*/ 2 w 27"/>
                <a:gd name="T25" fmla="*/ 6 h 22"/>
                <a:gd name="T26" fmla="*/ 7 w 27"/>
                <a:gd name="T27" fmla="*/ 2 h 22"/>
                <a:gd name="T28" fmla="*/ 8 w 27"/>
                <a:gd name="T29" fmla="*/ 7 h 22"/>
                <a:gd name="T30" fmla="*/ 6 w 27"/>
                <a:gd name="T31" fmla="*/ 9 h 22"/>
                <a:gd name="T32" fmla="*/ 5 w 27"/>
                <a:gd name="T33" fmla="*/ 12 h 22"/>
                <a:gd name="T34" fmla="*/ 8 w 27"/>
                <a:gd name="T35" fmla="*/ 16 h 22"/>
                <a:gd name="T36" fmla="*/ 14 w 27"/>
                <a:gd name="T37" fmla="*/ 17 h 22"/>
                <a:gd name="T38" fmla="*/ 21 w 27"/>
                <a:gd name="T39" fmla="*/ 14 h 22"/>
                <a:gd name="T40" fmla="*/ 22 w 27"/>
                <a:gd name="T41" fmla="*/ 10 h 22"/>
                <a:gd name="T42" fmla="*/ 21 w 27"/>
                <a:gd name="T43" fmla="*/ 7 h 22"/>
                <a:gd name="T44" fmla="*/ 20 w 27"/>
                <a:gd name="T45" fmla="*/ 5 h 22"/>
                <a:gd name="T46" fmla="*/ 16 w 27"/>
                <a:gd name="T47" fmla="*/ 5 h 22"/>
                <a:gd name="T48" fmla="*/ 17 w 27"/>
                <a:gd name="T49"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22">
                  <a:moveTo>
                    <a:pt x="17" y="10"/>
                  </a:moveTo>
                  <a:cubicBezTo>
                    <a:pt x="13" y="11"/>
                    <a:pt x="13" y="11"/>
                    <a:pt x="13" y="11"/>
                  </a:cubicBezTo>
                  <a:cubicBezTo>
                    <a:pt x="12" y="1"/>
                    <a:pt x="12" y="1"/>
                    <a:pt x="12" y="1"/>
                  </a:cubicBezTo>
                  <a:cubicBezTo>
                    <a:pt x="22" y="0"/>
                    <a:pt x="22" y="0"/>
                    <a:pt x="22" y="0"/>
                  </a:cubicBezTo>
                  <a:cubicBezTo>
                    <a:pt x="23" y="1"/>
                    <a:pt x="24" y="2"/>
                    <a:pt x="25" y="4"/>
                  </a:cubicBezTo>
                  <a:cubicBezTo>
                    <a:pt x="26" y="5"/>
                    <a:pt x="27" y="7"/>
                    <a:pt x="27" y="9"/>
                  </a:cubicBezTo>
                  <a:cubicBezTo>
                    <a:pt x="27" y="11"/>
                    <a:pt x="27" y="13"/>
                    <a:pt x="26" y="15"/>
                  </a:cubicBezTo>
                  <a:cubicBezTo>
                    <a:pt x="25" y="17"/>
                    <a:pt x="24" y="18"/>
                    <a:pt x="22" y="19"/>
                  </a:cubicBezTo>
                  <a:cubicBezTo>
                    <a:pt x="20" y="20"/>
                    <a:pt x="18" y="21"/>
                    <a:pt x="15" y="21"/>
                  </a:cubicBezTo>
                  <a:cubicBezTo>
                    <a:pt x="12" y="22"/>
                    <a:pt x="10" y="22"/>
                    <a:pt x="8" y="21"/>
                  </a:cubicBezTo>
                  <a:cubicBezTo>
                    <a:pt x="6" y="20"/>
                    <a:pt x="4" y="19"/>
                    <a:pt x="3" y="17"/>
                  </a:cubicBezTo>
                  <a:cubicBezTo>
                    <a:pt x="2" y="16"/>
                    <a:pt x="1" y="15"/>
                    <a:pt x="1" y="12"/>
                  </a:cubicBezTo>
                  <a:cubicBezTo>
                    <a:pt x="0" y="10"/>
                    <a:pt x="1" y="8"/>
                    <a:pt x="2" y="6"/>
                  </a:cubicBezTo>
                  <a:cubicBezTo>
                    <a:pt x="3" y="4"/>
                    <a:pt x="5" y="3"/>
                    <a:pt x="7" y="2"/>
                  </a:cubicBezTo>
                  <a:cubicBezTo>
                    <a:pt x="8" y="7"/>
                    <a:pt x="8" y="7"/>
                    <a:pt x="8" y="7"/>
                  </a:cubicBezTo>
                  <a:cubicBezTo>
                    <a:pt x="7" y="7"/>
                    <a:pt x="6" y="8"/>
                    <a:pt x="6" y="9"/>
                  </a:cubicBezTo>
                  <a:cubicBezTo>
                    <a:pt x="5" y="10"/>
                    <a:pt x="5" y="11"/>
                    <a:pt x="5" y="12"/>
                  </a:cubicBezTo>
                  <a:cubicBezTo>
                    <a:pt x="5" y="14"/>
                    <a:pt x="6" y="15"/>
                    <a:pt x="8" y="16"/>
                  </a:cubicBezTo>
                  <a:cubicBezTo>
                    <a:pt x="9" y="17"/>
                    <a:pt x="12" y="17"/>
                    <a:pt x="14" y="17"/>
                  </a:cubicBezTo>
                  <a:cubicBezTo>
                    <a:pt x="17" y="17"/>
                    <a:pt x="19" y="16"/>
                    <a:pt x="21" y="14"/>
                  </a:cubicBezTo>
                  <a:cubicBezTo>
                    <a:pt x="22" y="13"/>
                    <a:pt x="23" y="11"/>
                    <a:pt x="22" y="10"/>
                  </a:cubicBezTo>
                  <a:cubicBezTo>
                    <a:pt x="22" y="9"/>
                    <a:pt x="22" y="8"/>
                    <a:pt x="21" y="7"/>
                  </a:cubicBezTo>
                  <a:cubicBezTo>
                    <a:pt x="21" y="6"/>
                    <a:pt x="20" y="5"/>
                    <a:pt x="20" y="5"/>
                  </a:cubicBezTo>
                  <a:cubicBezTo>
                    <a:pt x="16" y="5"/>
                    <a:pt x="16" y="5"/>
                    <a:pt x="16" y="5"/>
                  </a:cubicBezTo>
                  <a:lnTo>
                    <a:pt x="17" y="1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04" name="ïş1ídè"/>
            <p:cNvSpPr/>
            <p:nvPr/>
          </p:nvSpPr>
          <p:spPr bwMode="auto">
            <a:xfrm>
              <a:off x="3659188" y="3225801"/>
              <a:ext cx="100013" cy="69850"/>
            </a:xfrm>
            <a:custGeom>
              <a:avLst/>
              <a:gdLst>
                <a:gd name="T0" fmla="*/ 63 w 63"/>
                <a:gd name="T1" fmla="*/ 14 h 44"/>
                <a:gd name="T2" fmla="*/ 38 w 63"/>
                <a:gd name="T3" fmla="*/ 18 h 44"/>
                <a:gd name="T4" fmla="*/ 11 w 63"/>
                <a:gd name="T5" fmla="*/ 44 h 44"/>
                <a:gd name="T6" fmla="*/ 7 w 63"/>
                <a:gd name="T7" fmla="*/ 32 h 44"/>
                <a:gd name="T8" fmla="*/ 27 w 63"/>
                <a:gd name="T9" fmla="*/ 16 h 44"/>
                <a:gd name="T10" fmla="*/ 2 w 63"/>
                <a:gd name="T11" fmla="*/ 9 h 44"/>
                <a:gd name="T12" fmla="*/ 0 w 63"/>
                <a:gd name="T13" fmla="*/ 0 h 44"/>
                <a:gd name="T14" fmla="*/ 36 w 63"/>
                <a:gd name="T15" fmla="*/ 9 h 44"/>
                <a:gd name="T16" fmla="*/ 61 w 63"/>
                <a:gd name="T17" fmla="*/ 2 h 44"/>
                <a:gd name="T18" fmla="*/ 63 w 63"/>
                <a:gd name="T19"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44">
                  <a:moveTo>
                    <a:pt x="63" y="14"/>
                  </a:moveTo>
                  <a:lnTo>
                    <a:pt x="38" y="18"/>
                  </a:lnTo>
                  <a:lnTo>
                    <a:pt x="11" y="44"/>
                  </a:lnTo>
                  <a:lnTo>
                    <a:pt x="7" y="32"/>
                  </a:lnTo>
                  <a:lnTo>
                    <a:pt x="27" y="16"/>
                  </a:lnTo>
                  <a:lnTo>
                    <a:pt x="2" y="9"/>
                  </a:lnTo>
                  <a:lnTo>
                    <a:pt x="0" y="0"/>
                  </a:lnTo>
                  <a:lnTo>
                    <a:pt x="36" y="9"/>
                  </a:lnTo>
                  <a:lnTo>
                    <a:pt x="61" y="2"/>
                  </a:lnTo>
                  <a:lnTo>
                    <a:pt x="63" y="14"/>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05" name="îŝļiḑe"/>
            <p:cNvSpPr/>
            <p:nvPr/>
          </p:nvSpPr>
          <p:spPr bwMode="auto">
            <a:xfrm>
              <a:off x="2967038" y="334645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06" name="í$ļïḓé"/>
            <p:cNvSpPr/>
            <p:nvPr/>
          </p:nvSpPr>
          <p:spPr bwMode="auto">
            <a:xfrm>
              <a:off x="2967038" y="334645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07" name="i$1iďê"/>
            <p:cNvSpPr/>
            <p:nvPr/>
          </p:nvSpPr>
          <p:spPr bwMode="auto">
            <a:xfrm>
              <a:off x="2768600" y="3592513"/>
              <a:ext cx="42863" cy="14288"/>
            </a:xfrm>
            <a:prstGeom prst="rect">
              <a:avLst/>
            </a:prstGeom>
            <a:solidFill>
              <a:srgbClr val="9926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cs typeface="+mn-ea"/>
                <a:sym typeface="+mn-lt"/>
              </a:endParaRPr>
            </a:p>
          </p:txBody>
        </p:sp>
        <p:sp>
          <p:nvSpPr>
            <p:cNvPr id="108" name="îšḷiḍe"/>
            <p:cNvSpPr/>
            <p:nvPr/>
          </p:nvSpPr>
          <p:spPr bwMode="auto">
            <a:xfrm>
              <a:off x="3121025" y="3592513"/>
              <a:ext cx="44450" cy="14288"/>
            </a:xfrm>
            <a:prstGeom prst="rect">
              <a:avLst/>
            </a:prstGeom>
            <a:solidFill>
              <a:srgbClr val="9926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cs typeface="+mn-ea"/>
                <a:sym typeface="+mn-lt"/>
              </a:endParaRPr>
            </a:p>
          </p:txBody>
        </p:sp>
        <p:sp>
          <p:nvSpPr>
            <p:cNvPr id="109" name="íṥlïdê"/>
            <p:cNvSpPr/>
            <p:nvPr/>
          </p:nvSpPr>
          <p:spPr bwMode="auto">
            <a:xfrm>
              <a:off x="2871788" y="3592513"/>
              <a:ext cx="44450" cy="14288"/>
            </a:xfrm>
            <a:prstGeom prst="rect">
              <a:avLst/>
            </a:prstGeom>
            <a:solidFill>
              <a:srgbClr val="9926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cs typeface="+mn-ea"/>
                <a:sym typeface="+mn-lt"/>
              </a:endParaRPr>
            </a:p>
          </p:txBody>
        </p:sp>
        <p:sp>
          <p:nvSpPr>
            <p:cNvPr id="110" name="íśľîďé"/>
            <p:cNvSpPr/>
            <p:nvPr/>
          </p:nvSpPr>
          <p:spPr bwMode="auto">
            <a:xfrm>
              <a:off x="3021013" y="3592513"/>
              <a:ext cx="42863" cy="14288"/>
            </a:xfrm>
            <a:prstGeom prst="rect">
              <a:avLst/>
            </a:prstGeom>
            <a:solidFill>
              <a:srgbClr val="9926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400">
                <a:cs typeface="+mn-ea"/>
                <a:sym typeface="+mn-lt"/>
              </a:endParaRPr>
            </a:p>
          </p:txBody>
        </p:sp>
        <p:sp>
          <p:nvSpPr>
            <p:cNvPr id="111" name="iŝḻîdé"/>
            <p:cNvSpPr/>
            <p:nvPr/>
          </p:nvSpPr>
          <p:spPr bwMode="auto">
            <a:xfrm>
              <a:off x="2768600" y="3482976"/>
              <a:ext cx="396875" cy="109538"/>
            </a:xfrm>
            <a:custGeom>
              <a:avLst/>
              <a:gdLst>
                <a:gd name="T0" fmla="*/ 250 w 250"/>
                <a:gd name="T1" fmla="*/ 0 h 69"/>
                <a:gd name="T2" fmla="*/ 225 w 250"/>
                <a:gd name="T3" fmla="*/ 0 h 69"/>
                <a:gd name="T4" fmla="*/ 225 w 250"/>
                <a:gd name="T5" fmla="*/ 5 h 69"/>
                <a:gd name="T6" fmla="*/ 222 w 250"/>
                <a:gd name="T7" fmla="*/ 5 h 69"/>
                <a:gd name="T8" fmla="*/ 222 w 250"/>
                <a:gd name="T9" fmla="*/ 0 h 69"/>
                <a:gd name="T10" fmla="*/ 186 w 250"/>
                <a:gd name="T11" fmla="*/ 0 h 69"/>
                <a:gd name="T12" fmla="*/ 186 w 250"/>
                <a:gd name="T13" fmla="*/ 5 h 69"/>
                <a:gd name="T14" fmla="*/ 184 w 250"/>
                <a:gd name="T15" fmla="*/ 5 h 69"/>
                <a:gd name="T16" fmla="*/ 184 w 250"/>
                <a:gd name="T17" fmla="*/ 0 h 69"/>
                <a:gd name="T18" fmla="*/ 161 w 250"/>
                <a:gd name="T19" fmla="*/ 0 h 69"/>
                <a:gd name="T20" fmla="*/ 161 w 250"/>
                <a:gd name="T21" fmla="*/ 5 h 69"/>
                <a:gd name="T22" fmla="*/ 159 w 250"/>
                <a:gd name="T23" fmla="*/ 5 h 69"/>
                <a:gd name="T24" fmla="*/ 159 w 250"/>
                <a:gd name="T25" fmla="*/ 0 h 69"/>
                <a:gd name="T26" fmla="*/ 93 w 250"/>
                <a:gd name="T27" fmla="*/ 0 h 69"/>
                <a:gd name="T28" fmla="*/ 93 w 250"/>
                <a:gd name="T29" fmla="*/ 5 h 69"/>
                <a:gd name="T30" fmla="*/ 90 w 250"/>
                <a:gd name="T31" fmla="*/ 5 h 69"/>
                <a:gd name="T32" fmla="*/ 90 w 250"/>
                <a:gd name="T33" fmla="*/ 0 h 69"/>
                <a:gd name="T34" fmla="*/ 65 w 250"/>
                <a:gd name="T35" fmla="*/ 0 h 69"/>
                <a:gd name="T36" fmla="*/ 65 w 250"/>
                <a:gd name="T37" fmla="*/ 5 h 69"/>
                <a:gd name="T38" fmla="*/ 65 w 250"/>
                <a:gd name="T39" fmla="*/ 5 h 69"/>
                <a:gd name="T40" fmla="*/ 65 w 250"/>
                <a:gd name="T41" fmla="*/ 0 h 69"/>
                <a:gd name="T42" fmla="*/ 27 w 250"/>
                <a:gd name="T43" fmla="*/ 0 h 69"/>
                <a:gd name="T44" fmla="*/ 27 w 250"/>
                <a:gd name="T45" fmla="*/ 5 h 69"/>
                <a:gd name="T46" fmla="*/ 25 w 250"/>
                <a:gd name="T47" fmla="*/ 5 h 69"/>
                <a:gd name="T48" fmla="*/ 25 w 250"/>
                <a:gd name="T49" fmla="*/ 0 h 69"/>
                <a:gd name="T50" fmla="*/ 2 w 250"/>
                <a:gd name="T51" fmla="*/ 0 h 69"/>
                <a:gd name="T52" fmla="*/ 2 w 250"/>
                <a:gd name="T53" fmla="*/ 5 h 69"/>
                <a:gd name="T54" fmla="*/ 0 w 250"/>
                <a:gd name="T55" fmla="*/ 5 h 69"/>
                <a:gd name="T56" fmla="*/ 0 w 250"/>
                <a:gd name="T57" fmla="*/ 69 h 69"/>
                <a:gd name="T58" fmla="*/ 27 w 250"/>
                <a:gd name="T59" fmla="*/ 69 h 69"/>
                <a:gd name="T60" fmla="*/ 27 w 250"/>
                <a:gd name="T61" fmla="*/ 12 h 69"/>
                <a:gd name="T62" fmla="*/ 65 w 250"/>
                <a:gd name="T63" fmla="*/ 12 h 69"/>
                <a:gd name="T64" fmla="*/ 65 w 250"/>
                <a:gd name="T65" fmla="*/ 69 h 69"/>
                <a:gd name="T66" fmla="*/ 93 w 250"/>
                <a:gd name="T67" fmla="*/ 69 h 69"/>
                <a:gd name="T68" fmla="*/ 93 w 250"/>
                <a:gd name="T69" fmla="*/ 12 h 69"/>
                <a:gd name="T70" fmla="*/ 159 w 250"/>
                <a:gd name="T71" fmla="*/ 12 h 69"/>
                <a:gd name="T72" fmla="*/ 159 w 250"/>
                <a:gd name="T73" fmla="*/ 69 h 69"/>
                <a:gd name="T74" fmla="*/ 186 w 250"/>
                <a:gd name="T75" fmla="*/ 69 h 69"/>
                <a:gd name="T76" fmla="*/ 186 w 250"/>
                <a:gd name="T77" fmla="*/ 12 h 69"/>
                <a:gd name="T78" fmla="*/ 222 w 250"/>
                <a:gd name="T79" fmla="*/ 12 h 69"/>
                <a:gd name="T80" fmla="*/ 222 w 250"/>
                <a:gd name="T81" fmla="*/ 69 h 69"/>
                <a:gd name="T82" fmla="*/ 250 w 250"/>
                <a:gd name="T83" fmla="*/ 69 h 69"/>
                <a:gd name="T84" fmla="*/ 250 w 250"/>
                <a:gd name="T85" fmla="*/ 5 h 69"/>
                <a:gd name="T86" fmla="*/ 250 w 250"/>
                <a:gd name="T87" fmla="*/ 5 h 69"/>
                <a:gd name="T88" fmla="*/ 250 w 250"/>
                <a:gd name="T8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0" h="69">
                  <a:moveTo>
                    <a:pt x="250" y="0"/>
                  </a:moveTo>
                  <a:lnTo>
                    <a:pt x="225" y="0"/>
                  </a:lnTo>
                  <a:lnTo>
                    <a:pt x="225" y="5"/>
                  </a:lnTo>
                  <a:lnTo>
                    <a:pt x="222" y="5"/>
                  </a:lnTo>
                  <a:lnTo>
                    <a:pt x="222" y="0"/>
                  </a:lnTo>
                  <a:lnTo>
                    <a:pt x="186" y="0"/>
                  </a:lnTo>
                  <a:lnTo>
                    <a:pt x="186" y="5"/>
                  </a:lnTo>
                  <a:lnTo>
                    <a:pt x="184" y="5"/>
                  </a:lnTo>
                  <a:lnTo>
                    <a:pt x="184" y="0"/>
                  </a:lnTo>
                  <a:lnTo>
                    <a:pt x="161" y="0"/>
                  </a:lnTo>
                  <a:lnTo>
                    <a:pt x="161" y="5"/>
                  </a:lnTo>
                  <a:lnTo>
                    <a:pt x="159" y="5"/>
                  </a:lnTo>
                  <a:lnTo>
                    <a:pt x="159" y="0"/>
                  </a:lnTo>
                  <a:lnTo>
                    <a:pt x="93" y="0"/>
                  </a:lnTo>
                  <a:lnTo>
                    <a:pt x="93" y="5"/>
                  </a:lnTo>
                  <a:lnTo>
                    <a:pt x="90" y="5"/>
                  </a:lnTo>
                  <a:lnTo>
                    <a:pt x="90" y="0"/>
                  </a:lnTo>
                  <a:lnTo>
                    <a:pt x="65" y="0"/>
                  </a:lnTo>
                  <a:lnTo>
                    <a:pt x="65" y="5"/>
                  </a:lnTo>
                  <a:lnTo>
                    <a:pt x="65" y="5"/>
                  </a:lnTo>
                  <a:lnTo>
                    <a:pt x="65" y="0"/>
                  </a:lnTo>
                  <a:lnTo>
                    <a:pt x="27" y="0"/>
                  </a:lnTo>
                  <a:lnTo>
                    <a:pt x="27" y="5"/>
                  </a:lnTo>
                  <a:lnTo>
                    <a:pt x="25" y="5"/>
                  </a:lnTo>
                  <a:lnTo>
                    <a:pt x="25" y="0"/>
                  </a:lnTo>
                  <a:lnTo>
                    <a:pt x="2" y="0"/>
                  </a:lnTo>
                  <a:lnTo>
                    <a:pt x="2" y="5"/>
                  </a:lnTo>
                  <a:lnTo>
                    <a:pt x="0" y="5"/>
                  </a:lnTo>
                  <a:lnTo>
                    <a:pt x="0" y="69"/>
                  </a:lnTo>
                  <a:lnTo>
                    <a:pt x="27" y="69"/>
                  </a:lnTo>
                  <a:lnTo>
                    <a:pt x="27" y="12"/>
                  </a:lnTo>
                  <a:lnTo>
                    <a:pt x="65" y="12"/>
                  </a:lnTo>
                  <a:lnTo>
                    <a:pt x="65" y="69"/>
                  </a:lnTo>
                  <a:lnTo>
                    <a:pt x="93" y="69"/>
                  </a:lnTo>
                  <a:lnTo>
                    <a:pt x="93" y="12"/>
                  </a:lnTo>
                  <a:lnTo>
                    <a:pt x="159" y="12"/>
                  </a:lnTo>
                  <a:lnTo>
                    <a:pt x="159" y="69"/>
                  </a:lnTo>
                  <a:lnTo>
                    <a:pt x="186" y="69"/>
                  </a:lnTo>
                  <a:lnTo>
                    <a:pt x="186" y="12"/>
                  </a:lnTo>
                  <a:lnTo>
                    <a:pt x="222" y="12"/>
                  </a:lnTo>
                  <a:lnTo>
                    <a:pt x="222" y="69"/>
                  </a:lnTo>
                  <a:lnTo>
                    <a:pt x="250" y="69"/>
                  </a:lnTo>
                  <a:lnTo>
                    <a:pt x="250" y="5"/>
                  </a:lnTo>
                  <a:lnTo>
                    <a:pt x="250" y="5"/>
                  </a:lnTo>
                  <a:lnTo>
                    <a:pt x="250" y="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12" name="ïsḷiḍé"/>
            <p:cNvSpPr/>
            <p:nvPr/>
          </p:nvSpPr>
          <p:spPr bwMode="auto">
            <a:xfrm>
              <a:off x="2901950" y="3443288"/>
              <a:ext cx="3175" cy="0"/>
            </a:xfrm>
            <a:custGeom>
              <a:avLst/>
              <a:gdLst>
                <a:gd name="T0" fmla="*/ 1 w 1"/>
                <a:gd name="T1" fmla="*/ 1 w 1"/>
                <a:gd name="T2" fmla="*/ 1 w 1"/>
                <a:gd name="T3" fmla="*/ 1 w 1"/>
                <a:gd name="T4" fmla="*/ 1 w 1"/>
                <a:gd name="T5" fmla="*/ 1 w 1"/>
                <a:gd name="T6" fmla="*/ 1 w 1"/>
                <a:gd name="T7" fmla="*/ 1 w 1"/>
                <a:gd name="T8" fmla="*/ 0 w 1"/>
                <a:gd name="T9" fmla="*/ 0 w 1"/>
                <a:gd name="T10" fmla="*/ 0 w 1"/>
                <a:gd name="T11" fmla="*/ 0 w 1"/>
                <a:gd name="T12" fmla="*/ 1 w 1"/>
                <a:gd name="T13"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Lst>
              <a:rect l="0" t="0" r="r" b="b"/>
              <a:pathLst>
                <a:path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13" name="íṧ1iďè"/>
            <p:cNvSpPr/>
            <p:nvPr/>
          </p:nvSpPr>
          <p:spPr bwMode="auto">
            <a:xfrm>
              <a:off x="2901950" y="3443288"/>
              <a:ext cx="0" cy="3175"/>
            </a:xfrm>
            <a:custGeom>
              <a:avLst/>
              <a:gdLst>
                <a:gd name="T0" fmla="*/ 0 h 1"/>
                <a:gd name="T1" fmla="*/ 0 h 1"/>
                <a:gd name="T2" fmla="*/ 1 h 1"/>
                <a:gd name="T3" fmla="*/ 1 h 1"/>
                <a:gd name="T4" fmla="*/ 0 h 1"/>
                <a:gd name="T5" fmla="*/ 0 h 1"/>
                <a:gd name="T6" fmla="*/ 0 h 1"/>
              </a:gdLst>
              <a:ahLst/>
              <a:cxnLst>
                <a:cxn ang="0">
                  <a:pos x="0" y="T0"/>
                </a:cxn>
                <a:cxn ang="0">
                  <a:pos x="0" y="T1"/>
                </a:cxn>
                <a:cxn ang="0">
                  <a:pos x="0" y="T2"/>
                </a:cxn>
                <a:cxn ang="0">
                  <a:pos x="0" y="T3"/>
                </a:cxn>
                <a:cxn ang="0">
                  <a:pos x="0" y="T4"/>
                </a:cxn>
                <a:cxn ang="0">
                  <a:pos x="0" y="T5"/>
                </a:cxn>
                <a:cxn ang="0">
                  <a:pos x="0" y="T6"/>
                </a:cxn>
              </a:cxnLst>
              <a:rect l="0" t="0" r="r" b="b"/>
              <a:pathLst>
                <a:path h="1">
                  <a:moveTo>
                    <a:pt x="0" y="0"/>
                  </a:moveTo>
                  <a:cubicBezTo>
                    <a:pt x="0" y="0"/>
                    <a:pt x="0" y="0"/>
                    <a:pt x="0" y="0"/>
                  </a:cubicBezTo>
                  <a:cubicBezTo>
                    <a:pt x="0" y="1"/>
                    <a:pt x="0" y="1"/>
                    <a:pt x="0" y="1"/>
                  </a:cubicBezTo>
                  <a:cubicBezTo>
                    <a:pt x="0" y="1"/>
                    <a:pt x="0" y="1"/>
                    <a:pt x="0" y="1"/>
                  </a:cubicBezTo>
                  <a:cubicBezTo>
                    <a:pt x="0" y="1"/>
                    <a:pt x="0" y="0"/>
                    <a:pt x="0" y="0"/>
                  </a:cubicBezTo>
                  <a:cubicBezTo>
                    <a:pt x="0" y="0"/>
                    <a:pt x="0" y="0"/>
                    <a:pt x="0" y="0"/>
                  </a:cubicBezTo>
                  <a:cubicBezTo>
                    <a:pt x="0" y="0"/>
                    <a:pt x="0" y="0"/>
                    <a:pt x="0"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14" name="îṩľíḓe"/>
            <p:cNvSpPr/>
            <p:nvPr/>
          </p:nvSpPr>
          <p:spPr bwMode="auto">
            <a:xfrm>
              <a:off x="2901950" y="3440113"/>
              <a:ext cx="3175" cy="0"/>
            </a:xfrm>
            <a:custGeom>
              <a:avLst/>
              <a:gdLst>
                <a:gd name="T0" fmla="*/ 1 w 1"/>
                <a:gd name="T1" fmla="*/ 1 w 1"/>
                <a:gd name="T2" fmla="*/ 1 w 1"/>
                <a:gd name="T3" fmla="*/ 1 w 1"/>
                <a:gd name="T4" fmla="*/ 1 w 1"/>
                <a:gd name="T5" fmla="*/ 1 w 1"/>
                <a:gd name="T6" fmla="*/ 1 w 1"/>
                <a:gd name="T7" fmla="*/ 1 w 1"/>
                <a:gd name="T8" fmla="*/ 1 w 1"/>
                <a:gd name="T9" fmla="*/ 1 w 1"/>
                <a:gd name="T10"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1" y="0"/>
                  </a:cubicBezTo>
                  <a:cubicBezTo>
                    <a:pt x="1" y="0"/>
                    <a:pt x="1" y="0"/>
                    <a:pt x="1"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15" name="ïṡ1ïḑé"/>
            <p:cNvSpPr/>
            <p:nvPr/>
          </p:nvSpPr>
          <p:spPr bwMode="auto">
            <a:xfrm>
              <a:off x="2905125" y="3446463"/>
              <a:ext cx="3175" cy="0"/>
            </a:xfrm>
            <a:custGeom>
              <a:avLst/>
              <a:gdLst>
                <a:gd name="T0" fmla="*/ 1 w 1"/>
                <a:gd name="T1" fmla="*/ 0 w 1"/>
                <a:gd name="T2" fmla="*/ 0 w 1"/>
                <a:gd name="T3" fmla="*/ 0 w 1"/>
                <a:gd name="T4" fmla="*/ 1 w 1"/>
                <a:gd name="T5" fmla="*/ 1 w 1"/>
                <a:gd name="T6" fmla="*/ 1 w 1"/>
                <a:gd name="T7" fmla="*/ 1 w 1"/>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
                  <a:moveTo>
                    <a:pt x="1" y="0"/>
                  </a:moveTo>
                  <a:cubicBezTo>
                    <a:pt x="1"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16" name="iṡlíďe"/>
            <p:cNvSpPr/>
            <p:nvPr/>
          </p:nvSpPr>
          <p:spPr bwMode="auto">
            <a:xfrm>
              <a:off x="2908300" y="3446463"/>
              <a:ext cx="3175" cy="4763"/>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1 w 1"/>
                <a:gd name="T13" fmla="*/ 0 h 1"/>
                <a:gd name="T14" fmla="*/ 1 w 1"/>
                <a:gd name="T15" fmla="*/ 0 h 1"/>
                <a:gd name="T16" fmla="*/ 1 w 1"/>
                <a:gd name="T17" fmla="*/ 0 h 1"/>
                <a:gd name="T18" fmla="*/ 0 w 1"/>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1" y="0"/>
                  </a:cubicBezTo>
                  <a:cubicBezTo>
                    <a:pt x="1" y="0"/>
                    <a:pt x="1" y="0"/>
                    <a:pt x="1" y="0"/>
                  </a:cubicBezTo>
                  <a:cubicBezTo>
                    <a:pt x="1" y="0"/>
                    <a:pt x="1" y="0"/>
                    <a:pt x="1" y="0"/>
                  </a:cubicBezTo>
                  <a:cubicBezTo>
                    <a:pt x="1" y="0"/>
                    <a:pt x="1" y="0"/>
                    <a:pt x="0"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17" name="ïšḷiḍè"/>
            <p:cNvSpPr/>
            <p:nvPr/>
          </p:nvSpPr>
          <p:spPr bwMode="auto">
            <a:xfrm>
              <a:off x="2905125" y="3451226"/>
              <a:ext cx="0" cy="3175"/>
            </a:xfrm>
            <a:custGeom>
              <a:avLst/>
              <a:gdLst>
                <a:gd name="T0" fmla="*/ 0 h 1"/>
                <a:gd name="T1" fmla="*/ 0 h 1"/>
                <a:gd name="T2" fmla="*/ 0 h 1"/>
                <a:gd name="T3" fmla="*/ 1 h 1"/>
                <a:gd name="T4" fmla="*/ 1 h 1"/>
                <a:gd name="T5" fmla="*/ 1 h 1"/>
                <a:gd name="T6" fmla="*/ 0 h 1"/>
                <a:gd name="T7" fmla="*/ 0 h 1"/>
                <a:gd name="T8" fmla="*/ 0 h 1"/>
                <a:gd name="T9" fmla="*/ 0 h 1"/>
                <a:gd name="T10"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Lst>
              <a:rect l="0" t="0" r="r" b="b"/>
              <a:pathLst>
                <a:path h="1">
                  <a:moveTo>
                    <a:pt x="0" y="0"/>
                  </a:move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18" name="í$1îḓè"/>
            <p:cNvSpPr/>
            <p:nvPr/>
          </p:nvSpPr>
          <p:spPr bwMode="auto">
            <a:xfrm>
              <a:off x="2857500" y="3446463"/>
              <a:ext cx="11113" cy="7938"/>
            </a:xfrm>
            <a:custGeom>
              <a:avLst/>
              <a:gdLst>
                <a:gd name="T0" fmla="*/ 2 w 3"/>
                <a:gd name="T1" fmla="*/ 1 h 2"/>
                <a:gd name="T2" fmla="*/ 1 w 3"/>
                <a:gd name="T3" fmla="*/ 1 h 2"/>
                <a:gd name="T4" fmla="*/ 1 w 3"/>
                <a:gd name="T5" fmla="*/ 1 h 2"/>
                <a:gd name="T6" fmla="*/ 1 w 3"/>
                <a:gd name="T7" fmla="*/ 1 h 2"/>
                <a:gd name="T8" fmla="*/ 1 w 3"/>
                <a:gd name="T9" fmla="*/ 1 h 2"/>
                <a:gd name="T10" fmla="*/ 1 w 3"/>
                <a:gd name="T11" fmla="*/ 0 h 2"/>
                <a:gd name="T12" fmla="*/ 1 w 3"/>
                <a:gd name="T13" fmla="*/ 0 h 2"/>
                <a:gd name="T14" fmla="*/ 1 w 3"/>
                <a:gd name="T15" fmla="*/ 0 h 2"/>
                <a:gd name="T16" fmla="*/ 1 w 3"/>
                <a:gd name="T17" fmla="*/ 0 h 2"/>
                <a:gd name="T18" fmla="*/ 1 w 3"/>
                <a:gd name="T19" fmla="*/ 0 h 2"/>
                <a:gd name="T20" fmla="*/ 1 w 3"/>
                <a:gd name="T21" fmla="*/ 0 h 2"/>
                <a:gd name="T22" fmla="*/ 1 w 3"/>
                <a:gd name="T23" fmla="*/ 0 h 2"/>
                <a:gd name="T24" fmla="*/ 1 w 3"/>
                <a:gd name="T25" fmla="*/ 0 h 2"/>
                <a:gd name="T26" fmla="*/ 1 w 3"/>
                <a:gd name="T27" fmla="*/ 0 h 2"/>
                <a:gd name="T28" fmla="*/ 0 w 3"/>
                <a:gd name="T29" fmla="*/ 0 h 2"/>
                <a:gd name="T30" fmla="*/ 0 w 3"/>
                <a:gd name="T31" fmla="*/ 0 h 2"/>
                <a:gd name="T32" fmla="*/ 0 w 3"/>
                <a:gd name="T33" fmla="*/ 0 h 2"/>
                <a:gd name="T34" fmla="*/ 0 w 3"/>
                <a:gd name="T35" fmla="*/ 0 h 2"/>
                <a:gd name="T36" fmla="*/ 0 w 3"/>
                <a:gd name="T37" fmla="*/ 0 h 2"/>
                <a:gd name="T38" fmla="*/ 1 w 3"/>
                <a:gd name="T39" fmla="*/ 1 h 2"/>
                <a:gd name="T40" fmla="*/ 1 w 3"/>
                <a:gd name="T41" fmla="*/ 1 h 2"/>
                <a:gd name="T42" fmla="*/ 1 w 3"/>
                <a:gd name="T43" fmla="*/ 1 h 2"/>
                <a:gd name="T44" fmla="*/ 1 w 3"/>
                <a:gd name="T45" fmla="*/ 2 h 2"/>
                <a:gd name="T46" fmla="*/ 1 w 3"/>
                <a:gd name="T47" fmla="*/ 1 h 2"/>
                <a:gd name="T48" fmla="*/ 2 w 3"/>
                <a:gd name="T49" fmla="*/ 1 h 2"/>
                <a:gd name="T50" fmla="*/ 2 w 3"/>
                <a:gd name="T51" fmla="*/ 1 h 2"/>
                <a:gd name="T52" fmla="*/ 2 w 3"/>
                <a:gd name="T53" fmla="*/ 1 h 2"/>
                <a:gd name="T54" fmla="*/ 3 w 3"/>
                <a:gd name="T55" fmla="*/ 1 h 2"/>
                <a:gd name="T56" fmla="*/ 3 w 3"/>
                <a:gd name="T57" fmla="*/ 1 h 2"/>
                <a:gd name="T58" fmla="*/ 2 w 3"/>
                <a:gd name="T59" fmla="*/ 1 h 2"/>
                <a:gd name="T60" fmla="*/ 2 w 3"/>
                <a:gd name="T61" fmla="*/ 1 h 2"/>
                <a:gd name="T62" fmla="*/ 2 w 3"/>
                <a:gd name="T63" fmla="*/ 1 h 2"/>
                <a:gd name="T64" fmla="*/ 2 w 3"/>
                <a:gd name="T6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 h="2">
                  <a:moveTo>
                    <a:pt x="2" y="1"/>
                  </a:moveTo>
                  <a:cubicBezTo>
                    <a:pt x="1" y="1"/>
                    <a:pt x="1"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1" y="1"/>
                  </a:cubicBezTo>
                  <a:cubicBezTo>
                    <a:pt x="1" y="1"/>
                    <a:pt x="1" y="1"/>
                    <a:pt x="1" y="1"/>
                  </a:cubicBezTo>
                  <a:cubicBezTo>
                    <a:pt x="1" y="1"/>
                    <a:pt x="1" y="1"/>
                    <a:pt x="1" y="1"/>
                  </a:cubicBezTo>
                  <a:cubicBezTo>
                    <a:pt x="1" y="1"/>
                    <a:pt x="1" y="2"/>
                    <a:pt x="1" y="2"/>
                  </a:cubicBezTo>
                  <a:cubicBezTo>
                    <a:pt x="1" y="2"/>
                    <a:pt x="1" y="1"/>
                    <a:pt x="1" y="1"/>
                  </a:cubicBezTo>
                  <a:cubicBezTo>
                    <a:pt x="1" y="1"/>
                    <a:pt x="2" y="1"/>
                    <a:pt x="2" y="1"/>
                  </a:cubicBezTo>
                  <a:cubicBezTo>
                    <a:pt x="2" y="2"/>
                    <a:pt x="2" y="1"/>
                    <a:pt x="2" y="1"/>
                  </a:cubicBezTo>
                  <a:cubicBezTo>
                    <a:pt x="2" y="1"/>
                    <a:pt x="2" y="1"/>
                    <a:pt x="2" y="1"/>
                  </a:cubicBezTo>
                  <a:cubicBezTo>
                    <a:pt x="2" y="1"/>
                    <a:pt x="3" y="1"/>
                    <a:pt x="3" y="1"/>
                  </a:cubicBezTo>
                  <a:cubicBezTo>
                    <a:pt x="3" y="1"/>
                    <a:pt x="3" y="1"/>
                    <a:pt x="3" y="1"/>
                  </a:cubicBezTo>
                  <a:cubicBezTo>
                    <a:pt x="3" y="1"/>
                    <a:pt x="3" y="1"/>
                    <a:pt x="2" y="1"/>
                  </a:cubicBezTo>
                  <a:cubicBezTo>
                    <a:pt x="2" y="1"/>
                    <a:pt x="2" y="1"/>
                    <a:pt x="2" y="1"/>
                  </a:cubicBezTo>
                  <a:cubicBezTo>
                    <a:pt x="2" y="1"/>
                    <a:pt x="2" y="1"/>
                    <a:pt x="2" y="1"/>
                  </a:cubicBezTo>
                  <a:cubicBezTo>
                    <a:pt x="2" y="1"/>
                    <a:pt x="2" y="1"/>
                    <a:pt x="2" y="1"/>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19" name="î$ľidé"/>
            <p:cNvSpPr/>
            <p:nvPr/>
          </p:nvSpPr>
          <p:spPr bwMode="auto">
            <a:xfrm>
              <a:off x="2908300" y="3451226"/>
              <a:ext cx="3175" cy="0"/>
            </a:xfrm>
            <a:custGeom>
              <a:avLst/>
              <a:gdLst>
                <a:gd name="T0" fmla="*/ 0 w 1"/>
                <a:gd name="T1" fmla="*/ 0 w 1"/>
                <a:gd name="T2" fmla="*/ 0 w 1"/>
                <a:gd name="T3" fmla="*/ 0 w 1"/>
                <a:gd name="T4" fmla="*/ 0 w 1"/>
                <a:gd name="T5" fmla="*/ 0 w 1"/>
                <a:gd name="T6" fmla="*/ 0 w 1"/>
                <a:gd name="T7" fmla="*/ 1 w 1"/>
                <a:gd name="T8" fmla="*/ 1 w 1"/>
                <a:gd name="T9" fmla="*/ 1 w 1"/>
                <a:gd name="T10" fmla="*/ 0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0" y="0"/>
                    <a:pt x="0"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20" name="išḻïďê"/>
            <p:cNvSpPr/>
            <p:nvPr/>
          </p:nvSpPr>
          <p:spPr bwMode="auto">
            <a:xfrm>
              <a:off x="2822575" y="3440113"/>
              <a:ext cx="3175" cy="3175"/>
            </a:xfrm>
            <a:custGeom>
              <a:avLst/>
              <a:gdLst>
                <a:gd name="T0" fmla="*/ 0 w 1"/>
                <a:gd name="T1" fmla="*/ 1 h 1"/>
                <a:gd name="T2" fmla="*/ 0 w 1"/>
                <a:gd name="T3" fmla="*/ 1 h 1"/>
                <a:gd name="T4" fmla="*/ 1 w 1"/>
                <a:gd name="T5" fmla="*/ 1 h 1"/>
                <a:gd name="T6" fmla="*/ 1 w 1"/>
                <a:gd name="T7" fmla="*/ 0 h 1"/>
                <a:gd name="T8" fmla="*/ 1 w 1"/>
                <a:gd name="T9" fmla="*/ 0 h 1"/>
                <a:gd name="T10" fmla="*/ 1 w 1"/>
                <a:gd name="T11" fmla="*/ 0 h 1"/>
                <a:gd name="T12" fmla="*/ 1 w 1"/>
                <a:gd name="T13" fmla="*/ 0 h 1"/>
                <a:gd name="T14" fmla="*/ 1 w 1"/>
                <a:gd name="T15" fmla="*/ 0 h 1"/>
                <a:gd name="T16" fmla="*/ 1 w 1"/>
                <a:gd name="T17" fmla="*/ 0 h 1"/>
                <a:gd name="T18" fmla="*/ 0 w 1"/>
                <a:gd name="T19" fmla="*/ 0 h 1"/>
                <a:gd name="T20" fmla="*/ 0 w 1"/>
                <a:gd name="T21" fmla="*/ 0 h 1"/>
                <a:gd name="T22" fmla="*/ 0 w 1"/>
                <a:gd name="T23" fmla="*/ 1 h 1"/>
                <a:gd name="T24" fmla="*/ 0 w 1"/>
                <a:gd name="T25"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1">
                  <a:moveTo>
                    <a:pt x="0" y="1"/>
                  </a:moveTo>
                  <a:cubicBezTo>
                    <a:pt x="0" y="1"/>
                    <a:pt x="0" y="1"/>
                    <a:pt x="0"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1"/>
                  </a:cubicBezTo>
                  <a:cubicBezTo>
                    <a:pt x="0" y="1"/>
                    <a:pt x="0" y="1"/>
                    <a:pt x="0" y="1"/>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21" name="îSļíďê"/>
            <p:cNvSpPr/>
            <p:nvPr/>
          </p:nvSpPr>
          <p:spPr bwMode="auto">
            <a:xfrm>
              <a:off x="2817813" y="3440113"/>
              <a:ext cx="7938" cy="11113"/>
            </a:xfrm>
            <a:custGeom>
              <a:avLst/>
              <a:gdLst>
                <a:gd name="T0" fmla="*/ 0 w 2"/>
                <a:gd name="T1" fmla="*/ 2 h 3"/>
                <a:gd name="T2" fmla="*/ 0 w 2"/>
                <a:gd name="T3" fmla="*/ 2 h 3"/>
                <a:gd name="T4" fmla="*/ 1 w 2"/>
                <a:gd name="T5" fmla="*/ 3 h 3"/>
                <a:gd name="T6" fmla="*/ 1 w 2"/>
                <a:gd name="T7" fmla="*/ 3 h 3"/>
                <a:gd name="T8" fmla="*/ 1 w 2"/>
                <a:gd name="T9" fmla="*/ 3 h 3"/>
                <a:gd name="T10" fmla="*/ 1 w 2"/>
                <a:gd name="T11" fmla="*/ 2 h 3"/>
                <a:gd name="T12" fmla="*/ 2 w 2"/>
                <a:gd name="T13" fmla="*/ 2 h 3"/>
                <a:gd name="T14" fmla="*/ 2 w 2"/>
                <a:gd name="T15" fmla="*/ 2 h 3"/>
                <a:gd name="T16" fmla="*/ 2 w 2"/>
                <a:gd name="T17" fmla="*/ 2 h 3"/>
                <a:gd name="T18" fmla="*/ 2 w 2"/>
                <a:gd name="T19" fmla="*/ 2 h 3"/>
                <a:gd name="T20" fmla="*/ 2 w 2"/>
                <a:gd name="T21" fmla="*/ 2 h 3"/>
                <a:gd name="T22" fmla="*/ 2 w 2"/>
                <a:gd name="T23" fmla="*/ 2 h 3"/>
                <a:gd name="T24" fmla="*/ 2 w 2"/>
                <a:gd name="T25" fmla="*/ 2 h 3"/>
                <a:gd name="T26" fmla="*/ 1 w 2"/>
                <a:gd name="T27" fmla="*/ 2 h 3"/>
                <a:gd name="T28" fmla="*/ 1 w 2"/>
                <a:gd name="T29" fmla="*/ 2 h 3"/>
                <a:gd name="T30" fmla="*/ 1 w 2"/>
                <a:gd name="T31" fmla="*/ 2 h 3"/>
                <a:gd name="T32" fmla="*/ 1 w 2"/>
                <a:gd name="T33" fmla="*/ 2 h 3"/>
                <a:gd name="T34" fmla="*/ 1 w 2"/>
                <a:gd name="T35" fmla="*/ 1 h 3"/>
                <a:gd name="T36" fmla="*/ 1 w 2"/>
                <a:gd name="T37" fmla="*/ 1 h 3"/>
                <a:gd name="T38" fmla="*/ 1 w 2"/>
                <a:gd name="T39" fmla="*/ 0 h 3"/>
                <a:gd name="T40" fmla="*/ 0 w 2"/>
                <a:gd name="T41" fmla="*/ 0 h 3"/>
                <a:gd name="T42" fmla="*/ 0 w 2"/>
                <a:gd name="T43" fmla="*/ 0 h 3"/>
                <a:gd name="T44" fmla="*/ 0 w 2"/>
                <a:gd name="T45" fmla="*/ 1 h 3"/>
                <a:gd name="T46" fmla="*/ 0 w 2"/>
                <a:gd name="T4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 h="3">
                  <a:moveTo>
                    <a:pt x="0" y="2"/>
                  </a:moveTo>
                  <a:cubicBezTo>
                    <a:pt x="0" y="2"/>
                    <a:pt x="0" y="2"/>
                    <a:pt x="0" y="2"/>
                  </a:cubicBezTo>
                  <a:cubicBezTo>
                    <a:pt x="0" y="2"/>
                    <a:pt x="0" y="3"/>
                    <a:pt x="1" y="3"/>
                  </a:cubicBezTo>
                  <a:cubicBezTo>
                    <a:pt x="1" y="3"/>
                    <a:pt x="1" y="3"/>
                    <a:pt x="1" y="3"/>
                  </a:cubicBezTo>
                  <a:cubicBezTo>
                    <a:pt x="1" y="3"/>
                    <a:pt x="1" y="3"/>
                    <a:pt x="1" y="3"/>
                  </a:cubicBezTo>
                  <a:cubicBezTo>
                    <a:pt x="1" y="3"/>
                    <a:pt x="1" y="3"/>
                    <a:pt x="1" y="2"/>
                  </a:cubicBezTo>
                  <a:cubicBezTo>
                    <a:pt x="1" y="2"/>
                    <a:pt x="1"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1" y="2"/>
                    <a:pt x="1" y="2"/>
                    <a:pt x="1" y="2"/>
                  </a:cubicBezTo>
                  <a:cubicBezTo>
                    <a:pt x="1" y="2"/>
                    <a:pt x="1" y="2"/>
                    <a:pt x="1" y="2"/>
                  </a:cubicBezTo>
                  <a:cubicBezTo>
                    <a:pt x="1" y="2"/>
                    <a:pt x="1" y="2"/>
                    <a:pt x="1" y="2"/>
                  </a:cubicBezTo>
                  <a:cubicBezTo>
                    <a:pt x="1" y="2"/>
                    <a:pt x="1" y="2"/>
                    <a:pt x="1" y="2"/>
                  </a:cubicBezTo>
                  <a:cubicBezTo>
                    <a:pt x="1" y="2"/>
                    <a:pt x="1" y="2"/>
                    <a:pt x="1" y="1"/>
                  </a:cubicBezTo>
                  <a:cubicBezTo>
                    <a:pt x="1" y="1"/>
                    <a:pt x="1" y="1"/>
                    <a:pt x="1" y="1"/>
                  </a:cubicBezTo>
                  <a:cubicBezTo>
                    <a:pt x="1" y="1"/>
                    <a:pt x="1" y="1"/>
                    <a:pt x="1" y="0"/>
                  </a:cubicBezTo>
                  <a:cubicBezTo>
                    <a:pt x="1" y="0"/>
                    <a:pt x="1" y="0"/>
                    <a:pt x="0" y="0"/>
                  </a:cubicBezTo>
                  <a:cubicBezTo>
                    <a:pt x="0" y="0"/>
                    <a:pt x="0" y="0"/>
                    <a:pt x="0" y="0"/>
                  </a:cubicBezTo>
                  <a:cubicBezTo>
                    <a:pt x="0" y="0"/>
                    <a:pt x="0" y="1"/>
                    <a:pt x="0" y="1"/>
                  </a:cubicBezTo>
                  <a:cubicBezTo>
                    <a:pt x="0" y="1"/>
                    <a:pt x="0" y="1"/>
                    <a:pt x="0" y="2"/>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22" name="íṧḻiḋe"/>
            <p:cNvSpPr/>
            <p:nvPr/>
          </p:nvSpPr>
          <p:spPr bwMode="auto">
            <a:xfrm>
              <a:off x="2822575" y="3443288"/>
              <a:ext cx="3175" cy="3175"/>
            </a:xfrm>
            <a:custGeom>
              <a:avLst/>
              <a:gdLst>
                <a:gd name="T0" fmla="*/ 1 w 1"/>
                <a:gd name="T1" fmla="*/ 0 h 1"/>
                <a:gd name="T2" fmla="*/ 1 w 1"/>
                <a:gd name="T3" fmla="*/ 0 h 1"/>
                <a:gd name="T4" fmla="*/ 0 w 1"/>
                <a:gd name="T5" fmla="*/ 0 h 1"/>
                <a:gd name="T6" fmla="*/ 1 w 1"/>
                <a:gd name="T7" fmla="*/ 1 h 1"/>
                <a:gd name="T8" fmla="*/ 1 w 1"/>
                <a:gd name="T9" fmla="*/ 1 h 1"/>
                <a:gd name="T10" fmla="*/ 1 w 1"/>
                <a:gd name="T11" fmla="*/ 1 h 1"/>
                <a:gd name="T12" fmla="*/ 1 w 1"/>
                <a:gd name="T13" fmla="*/ 1 h 1"/>
                <a:gd name="T14" fmla="*/ 1 w 1"/>
                <a:gd name="T15" fmla="*/ 1 h 1"/>
                <a:gd name="T16" fmla="*/ 1 w 1"/>
                <a:gd name="T17" fmla="*/ 0 h 1"/>
                <a:gd name="T18" fmla="*/ 1 w 1"/>
                <a:gd name="T19" fmla="*/ 0 h 1"/>
                <a:gd name="T20" fmla="*/ 1 w 1"/>
                <a:gd name="T21" fmla="*/ 0 h 1"/>
                <a:gd name="T22" fmla="*/ 1 w 1"/>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1" y="0"/>
                  </a:moveTo>
                  <a:cubicBezTo>
                    <a:pt x="1" y="0"/>
                    <a:pt x="1" y="0"/>
                    <a:pt x="1" y="0"/>
                  </a:cubicBezTo>
                  <a:cubicBezTo>
                    <a:pt x="1" y="0"/>
                    <a:pt x="0" y="0"/>
                    <a:pt x="0" y="0"/>
                  </a:cubicBezTo>
                  <a:cubicBezTo>
                    <a:pt x="0" y="0"/>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23" name="îṡ1iďé"/>
            <p:cNvSpPr/>
            <p:nvPr/>
          </p:nvSpPr>
          <p:spPr bwMode="auto">
            <a:xfrm>
              <a:off x="2828925" y="3432176"/>
              <a:ext cx="7938" cy="14288"/>
            </a:xfrm>
            <a:custGeom>
              <a:avLst/>
              <a:gdLst>
                <a:gd name="T0" fmla="*/ 1 w 2"/>
                <a:gd name="T1" fmla="*/ 0 h 4"/>
                <a:gd name="T2" fmla="*/ 1 w 2"/>
                <a:gd name="T3" fmla="*/ 0 h 4"/>
                <a:gd name="T4" fmla="*/ 1 w 2"/>
                <a:gd name="T5" fmla="*/ 0 h 4"/>
                <a:gd name="T6" fmla="*/ 0 w 2"/>
                <a:gd name="T7" fmla="*/ 0 h 4"/>
                <a:gd name="T8" fmla="*/ 0 w 2"/>
                <a:gd name="T9" fmla="*/ 0 h 4"/>
                <a:gd name="T10" fmla="*/ 0 w 2"/>
                <a:gd name="T11" fmla="*/ 0 h 4"/>
                <a:gd name="T12" fmla="*/ 0 w 2"/>
                <a:gd name="T13" fmla="*/ 0 h 4"/>
                <a:gd name="T14" fmla="*/ 0 w 2"/>
                <a:gd name="T15" fmla="*/ 0 h 4"/>
                <a:gd name="T16" fmla="*/ 0 w 2"/>
                <a:gd name="T17" fmla="*/ 0 h 4"/>
                <a:gd name="T18" fmla="*/ 0 w 2"/>
                <a:gd name="T19" fmla="*/ 0 h 4"/>
                <a:gd name="T20" fmla="*/ 0 w 2"/>
                <a:gd name="T21" fmla="*/ 0 h 4"/>
                <a:gd name="T22" fmla="*/ 1 w 2"/>
                <a:gd name="T23" fmla="*/ 1 h 4"/>
                <a:gd name="T24" fmla="*/ 1 w 2"/>
                <a:gd name="T25" fmla="*/ 1 h 4"/>
                <a:gd name="T26" fmla="*/ 1 w 2"/>
                <a:gd name="T27" fmla="*/ 1 h 4"/>
                <a:gd name="T28" fmla="*/ 0 w 2"/>
                <a:gd name="T29" fmla="*/ 1 h 4"/>
                <a:gd name="T30" fmla="*/ 0 w 2"/>
                <a:gd name="T31" fmla="*/ 1 h 4"/>
                <a:gd name="T32" fmla="*/ 0 w 2"/>
                <a:gd name="T33" fmla="*/ 1 h 4"/>
                <a:gd name="T34" fmla="*/ 0 w 2"/>
                <a:gd name="T35" fmla="*/ 1 h 4"/>
                <a:gd name="T36" fmla="*/ 0 w 2"/>
                <a:gd name="T37" fmla="*/ 1 h 4"/>
                <a:gd name="T38" fmla="*/ 0 w 2"/>
                <a:gd name="T39" fmla="*/ 1 h 4"/>
                <a:gd name="T40" fmla="*/ 1 w 2"/>
                <a:gd name="T41" fmla="*/ 1 h 4"/>
                <a:gd name="T42" fmla="*/ 1 w 2"/>
                <a:gd name="T43" fmla="*/ 1 h 4"/>
                <a:gd name="T44" fmla="*/ 1 w 2"/>
                <a:gd name="T45" fmla="*/ 1 h 4"/>
                <a:gd name="T46" fmla="*/ 1 w 2"/>
                <a:gd name="T47" fmla="*/ 2 h 4"/>
                <a:gd name="T48" fmla="*/ 1 w 2"/>
                <a:gd name="T49" fmla="*/ 2 h 4"/>
                <a:gd name="T50" fmla="*/ 1 w 2"/>
                <a:gd name="T51" fmla="*/ 3 h 4"/>
                <a:gd name="T52" fmla="*/ 1 w 2"/>
                <a:gd name="T53" fmla="*/ 3 h 4"/>
                <a:gd name="T54" fmla="*/ 1 w 2"/>
                <a:gd name="T55" fmla="*/ 3 h 4"/>
                <a:gd name="T56" fmla="*/ 1 w 2"/>
                <a:gd name="T57" fmla="*/ 3 h 4"/>
                <a:gd name="T58" fmla="*/ 1 w 2"/>
                <a:gd name="T59" fmla="*/ 4 h 4"/>
                <a:gd name="T60" fmla="*/ 1 w 2"/>
                <a:gd name="T61" fmla="*/ 4 h 4"/>
                <a:gd name="T62" fmla="*/ 1 w 2"/>
                <a:gd name="T63" fmla="*/ 4 h 4"/>
                <a:gd name="T64" fmla="*/ 1 w 2"/>
                <a:gd name="T65" fmla="*/ 4 h 4"/>
                <a:gd name="T66" fmla="*/ 2 w 2"/>
                <a:gd name="T67" fmla="*/ 4 h 4"/>
                <a:gd name="T68" fmla="*/ 2 w 2"/>
                <a:gd name="T69" fmla="*/ 3 h 4"/>
                <a:gd name="T70" fmla="*/ 2 w 2"/>
                <a:gd name="T71" fmla="*/ 2 h 4"/>
                <a:gd name="T72" fmla="*/ 2 w 2"/>
                <a:gd name="T73" fmla="*/ 2 h 4"/>
                <a:gd name="T74" fmla="*/ 2 w 2"/>
                <a:gd name="T75" fmla="*/ 1 h 4"/>
                <a:gd name="T76" fmla="*/ 2 w 2"/>
                <a:gd name="T77" fmla="*/ 1 h 4"/>
                <a:gd name="T78" fmla="*/ 2 w 2"/>
                <a:gd name="T79" fmla="*/ 0 h 4"/>
                <a:gd name="T80" fmla="*/ 1 w 2"/>
                <a:gd name="T8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 h="4">
                  <a:moveTo>
                    <a:pt x="1" y="0"/>
                  </a:move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1" y="2"/>
                    <a:pt x="1" y="3"/>
                  </a:cubicBezTo>
                  <a:cubicBezTo>
                    <a:pt x="1" y="3"/>
                    <a:pt x="1" y="3"/>
                    <a:pt x="1" y="3"/>
                  </a:cubicBezTo>
                  <a:cubicBezTo>
                    <a:pt x="1" y="3"/>
                    <a:pt x="1" y="3"/>
                    <a:pt x="1" y="3"/>
                  </a:cubicBezTo>
                  <a:cubicBezTo>
                    <a:pt x="1" y="3"/>
                    <a:pt x="1" y="3"/>
                    <a:pt x="1" y="3"/>
                  </a:cubicBezTo>
                  <a:cubicBezTo>
                    <a:pt x="1" y="4"/>
                    <a:pt x="1" y="4"/>
                    <a:pt x="1" y="4"/>
                  </a:cubicBezTo>
                  <a:cubicBezTo>
                    <a:pt x="1" y="4"/>
                    <a:pt x="1" y="4"/>
                    <a:pt x="1" y="4"/>
                  </a:cubicBezTo>
                  <a:cubicBezTo>
                    <a:pt x="1" y="4"/>
                    <a:pt x="1" y="4"/>
                    <a:pt x="1" y="4"/>
                  </a:cubicBezTo>
                  <a:cubicBezTo>
                    <a:pt x="1" y="4"/>
                    <a:pt x="1" y="4"/>
                    <a:pt x="1" y="4"/>
                  </a:cubicBezTo>
                  <a:cubicBezTo>
                    <a:pt x="1" y="4"/>
                    <a:pt x="2" y="4"/>
                    <a:pt x="2" y="4"/>
                  </a:cubicBezTo>
                  <a:cubicBezTo>
                    <a:pt x="2" y="4"/>
                    <a:pt x="2" y="3"/>
                    <a:pt x="2" y="3"/>
                  </a:cubicBezTo>
                  <a:cubicBezTo>
                    <a:pt x="2" y="3"/>
                    <a:pt x="2" y="3"/>
                    <a:pt x="2" y="2"/>
                  </a:cubicBezTo>
                  <a:cubicBezTo>
                    <a:pt x="2" y="2"/>
                    <a:pt x="2" y="2"/>
                    <a:pt x="2" y="2"/>
                  </a:cubicBezTo>
                  <a:cubicBezTo>
                    <a:pt x="2" y="1"/>
                    <a:pt x="2" y="1"/>
                    <a:pt x="2" y="1"/>
                  </a:cubicBezTo>
                  <a:cubicBezTo>
                    <a:pt x="2" y="1"/>
                    <a:pt x="2" y="1"/>
                    <a:pt x="2" y="1"/>
                  </a:cubicBezTo>
                  <a:cubicBezTo>
                    <a:pt x="2" y="1"/>
                    <a:pt x="2" y="1"/>
                    <a:pt x="2" y="0"/>
                  </a:cubicBezTo>
                  <a:cubicBezTo>
                    <a:pt x="2" y="0"/>
                    <a:pt x="2" y="0"/>
                    <a:pt x="1"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24" name="ï$ḷïdè"/>
            <p:cNvSpPr/>
            <p:nvPr/>
          </p:nvSpPr>
          <p:spPr bwMode="auto">
            <a:xfrm>
              <a:off x="2817813" y="3451226"/>
              <a:ext cx="7938" cy="3175"/>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1 w 2"/>
                <a:gd name="T13" fmla="*/ 0 h 1"/>
                <a:gd name="T14" fmla="*/ 1 w 2"/>
                <a:gd name="T15" fmla="*/ 0 h 1"/>
                <a:gd name="T16" fmla="*/ 1 w 2"/>
                <a:gd name="T17" fmla="*/ 0 h 1"/>
                <a:gd name="T18" fmla="*/ 1 w 2"/>
                <a:gd name="T19" fmla="*/ 0 h 1"/>
                <a:gd name="T20" fmla="*/ 1 w 2"/>
                <a:gd name="T21" fmla="*/ 0 h 1"/>
                <a:gd name="T22" fmla="*/ 0 w 2"/>
                <a:gd name="T23" fmla="*/ 0 h 1"/>
                <a:gd name="T24" fmla="*/ 0 w 2"/>
                <a:gd name="T25" fmla="*/ 0 h 1"/>
                <a:gd name="T26" fmla="*/ 0 w 2"/>
                <a:gd name="T27" fmla="*/ 0 h 1"/>
                <a:gd name="T28" fmla="*/ 0 w 2"/>
                <a:gd name="T29" fmla="*/ 0 h 1"/>
                <a:gd name="T30" fmla="*/ 0 w 2"/>
                <a:gd name="T31" fmla="*/ 1 h 1"/>
                <a:gd name="T32" fmla="*/ 0 w 2"/>
                <a:gd name="T33" fmla="*/ 1 h 1"/>
                <a:gd name="T34" fmla="*/ 1 w 2"/>
                <a:gd name="T35" fmla="*/ 1 h 1"/>
                <a:gd name="T36" fmla="*/ 1 w 2"/>
                <a:gd name="T37" fmla="*/ 1 h 1"/>
                <a:gd name="T38" fmla="*/ 1 w 2"/>
                <a:gd name="T39" fmla="*/ 1 h 1"/>
                <a:gd name="T40" fmla="*/ 2 w 2"/>
                <a:gd name="T41" fmla="*/ 1 h 1"/>
                <a:gd name="T42" fmla="*/ 2 w 2"/>
                <a:gd name="T43" fmla="*/ 1 h 1"/>
                <a:gd name="T44" fmla="*/ 2 w 2"/>
                <a:gd name="T45" fmla="*/ 1 h 1"/>
                <a:gd name="T46" fmla="*/ 2 w 2"/>
                <a:gd name="T47" fmla="*/ 0 h 1"/>
                <a:gd name="T48" fmla="*/ 2 w 2"/>
                <a:gd name="T4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 h="1">
                  <a:moveTo>
                    <a:pt x="2" y="0"/>
                  </a:move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1"/>
                    <a:pt x="2" y="1"/>
                    <a:pt x="2" y="0"/>
                  </a:cubicBezTo>
                  <a:cubicBezTo>
                    <a:pt x="2" y="0"/>
                    <a:pt x="2" y="0"/>
                    <a:pt x="2"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25" name="işlîḋê"/>
            <p:cNvSpPr/>
            <p:nvPr/>
          </p:nvSpPr>
          <p:spPr bwMode="auto">
            <a:xfrm>
              <a:off x="2828925" y="3440113"/>
              <a:ext cx="3175" cy="3175"/>
            </a:xfrm>
            <a:custGeom>
              <a:avLst/>
              <a:gdLst>
                <a:gd name="T0" fmla="*/ 1 w 1"/>
                <a:gd name="T1" fmla="*/ 0 h 1"/>
                <a:gd name="T2" fmla="*/ 1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1 h 1"/>
                <a:gd name="T16" fmla="*/ 0 w 1"/>
                <a:gd name="T17" fmla="*/ 1 h 1"/>
                <a:gd name="T18" fmla="*/ 0 w 1"/>
                <a:gd name="T19" fmla="*/ 1 h 1"/>
                <a:gd name="T20" fmla="*/ 0 w 1"/>
                <a:gd name="T21" fmla="*/ 1 h 1"/>
                <a:gd name="T22" fmla="*/ 0 w 1"/>
                <a:gd name="T23" fmla="*/ 1 h 1"/>
                <a:gd name="T24" fmla="*/ 0 w 1"/>
                <a:gd name="T25" fmla="*/ 1 h 1"/>
                <a:gd name="T26" fmla="*/ 0 w 1"/>
                <a:gd name="T27" fmla="*/ 1 h 1"/>
                <a:gd name="T28" fmla="*/ 0 w 1"/>
                <a:gd name="T29" fmla="*/ 1 h 1"/>
                <a:gd name="T30" fmla="*/ 1 w 1"/>
                <a:gd name="T31" fmla="*/ 0 h 1"/>
                <a:gd name="T32" fmla="*/ 1 w 1"/>
                <a:gd name="T33" fmla="*/ 0 h 1"/>
                <a:gd name="T34" fmla="*/ 1 w 1"/>
                <a:gd name="T35" fmla="*/ 0 h 1"/>
                <a:gd name="T36" fmla="*/ 1 w 1"/>
                <a:gd name="T3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 h="1">
                  <a:moveTo>
                    <a:pt x="1" y="0"/>
                  </a:move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0"/>
                    <a:pt x="1" y="0"/>
                  </a:cubicBezTo>
                  <a:cubicBezTo>
                    <a:pt x="1" y="0"/>
                    <a:pt x="1" y="0"/>
                    <a:pt x="1" y="0"/>
                  </a:cubicBezTo>
                  <a:cubicBezTo>
                    <a:pt x="1" y="0"/>
                    <a:pt x="1" y="0"/>
                    <a:pt x="1" y="0"/>
                  </a:cubicBezTo>
                  <a:cubicBezTo>
                    <a:pt x="1" y="0"/>
                    <a:pt x="1" y="0"/>
                    <a:pt x="1"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26" name="işḻïḑè"/>
            <p:cNvSpPr/>
            <p:nvPr/>
          </p:nvSpPr>
          <p:spPr bwMode="auto">
            <a:xfrm>
              <a:off x="2825750" y="3451226"/>
              <a:ext cx="3175" cy="3175"/>
            </a:xfrm>
            <a:custGeom>
              <a:avLst/>
              <a:gdLst>
                <a:gd name="T0" fmla="*/ 1 w 1"/>
                <a:gd name="T1" fmla="*/ 0 h 1"/>
                <a:gd name="T2" fmla="*/ 1 w 1"/>
                <a:gd name="T3" fmla="*/ 0 h 1"/>
                <a:gd name="T4" fmla="*/ 1 w 1"/>
                <a:gd name="T5" fmla="*/ 0 h 1"/>
                <a:gd name="T6" fmla="*/ 1 w 1"/>
                <a:gd name="T7" fmla="*/ 0 h 1"/>
                <a:gd name="T8" fmla="*/ 0 w 1"/>
                <a:gd name="T9" fmla="*/ 0 h 1"/>
                <a:gd name="T10" fmla="*/ 0 w 1"/>
                <a:gd name="T11" fmla="*/ 0 h 1"/>
                <a:gd name="T12" fmla="*/ 0 w 1"/>
                <a:gd name="T13" fmla="*/ 0 h 1"/>
                <a:gd name="T14" fmla="*/ 0 w 1"/>
                <a:gd name="T15" fmla="*/ 0 h 1"/>
                <a:gd name="T16" fmla="*/ 0 w 1"/>
                <a:gd name="T17" fmla="*/ 0 h 1"/>
                <a:gd name="T18" fmla="*/ 1 w 1"/>
                <a:gd name="T19" fmla="*/ 0 h 1"/>
                <a:gd name="T20" fmla="*/ 1 w 1"/>
                <a:gd name="T21" fmla="*/ 0 h 1"/>
                <a:gd name="T22" fmla="*/ 1 w 1"/>
                <a:gd name="T23" fmla="*/ 0 h 1"/>
                <a:gd name="T24" fmla="*/ 1 w 1"/>
                <a:gd name="T25" fmla="*/ 1 h 1"/>
                <a:gd name="T26" fmla="*/ 1 w 1"/>
                <a:gd name="T27" fmla="*/ 0 h 1"/>
                <a:gd name="T28" fmla="*/ 1 w 1"/>
                <a:gd name="T29" fmla="*/ 0 h 1"/>
                <a:gd name="T30" fmla="*/ 1 w 1"/>
                <a:gd name="T31" fmla="*/ 0 h 1"/>
                <a:gd name="T32" fmla="*/ 1 w 1"/>
                <a:gd name="T3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 h="1">
                  <a:moveTo>
                    <a:pt x="1" y="0"/>
                  </a:move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1"/>
                    <a:pt x="1" y="1"/>
                  </a:cubicBezTo>
                  <a:cubicBezTo>
                    <a:pt x="1" y="1"/>
                    <a:pt x="1" y="0"/>
                    <a:pt x="1" y="0"/>
                  </a:cubicBezTo>
                  <a:cubicBezTo>
                    <a:pt x="1" y="0"/>
                    <a:pt x="1" y="0"/>
                    <a:pt x="1" y="0"/>
                  </a:cubicBezTo>
                  <a:cubicBezTo>
                    <a:pt x="1" y="0"/>
                    <a:pt x="1" y="0"/>
                    <a:pt x="1" y="0"/>
                  </a:cubicBezTo>
                  <a:cubicBezTo>
                    <a:pt x="1" y="0"/>
                    <a:pt x="1" y="0"/>
                    <a:pt x="1"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27" name="ïslidê"/>
            <p:cNvSpPr/>
            <p:nvPr/>
          </p:nvSpPr>
          <p:spPr bwMode="auto">
            <a:xfrm>
              <a:off x="2828925" y="3446463"/>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28" name="íṣḻíḑê"/>
            <p:cNvSpPr/>
            <p:nvPr/>
          </p:nvSpPr>
          <p:spPr bwMode="auto">
            <a:xfrm>
              <a:off x="2905125" y="3446463"/>
              <a:ext cx="0" cy="4763"/>
            </a:xfrm>
            <a:custGeom>
              <a:avLst/>
              <a:gdLst>
                <a:gd name="T0" fmla="*/ 1 h 1"/>
                <a:gd name="T1" fmla="*/ 1 h 1"/>
                <a:gd name="T2" fmla="*/ 1 h 1"/>
                <a:gd name="T3" fmla="*/ 0 h 1"/>
                <a:gd name="T4" fmla="*/ 0 h 1"/>
                <a:gd name="T5" fmla="*/ 0 h 1"/>
                <a:gd name="T6" fmla="*/ 0 h 1"/>
                <a:gd name="T7" fmla="*/ 1 h 1"/>
                <a:gd name="T8" fmla="*/ 1 h 1"/>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1">
                  <a:moveTo>
                    <a:pt x="0" y="1"/>
                  </a:move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29" name="ísḻídé"/>
            <p:cNvSpPr/>
            <p:nvPr/>
          </p:nvSpPr>
          <p:spPr bwMode="auto">
            <a:xfrm>
              <a:off x="3067050" y="3443288"/>
              <a:ext cx="3175" cy="0"/>
            </a:xfrm>
            <a:custGeom>
              <a:avLst/>
              <a:gdLst>
                <a:gd name="T0" fmla="*/ 1 w 1"/>
                <a:gd name="T1" fmla="*/ 1 w 1"/>
                <a:gd name="T2" fmla="*/ 1 w 1"/>
                <a:gd name="T3" fmla="*/ 0 w 1"/>
                <a:gd name="T4" fmla="*/ 0 w 1"/>
                <a:gd name="T5" fmla="*/ 1 w 1"/>
                <a:gd name="T6" fmla="*/ 1 w 1"/>
                <a:gd name="T7" fmla="*/ 1 w 1"/>
                <a:gd name="T8" fmla="*/ 1 w 1"/>
                <a:gd name="T9" fmla="*/ 1 w 1"/>
                <a:gd name="T10" fmla="*/ 1 w 1"/>
                <a:gd name="T11"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1">
                  <a:moveTo>
                    <a:pt x="1" y="0"/>
                  </a:moveTo>
                  <a:cubicBezTo>
                    <a:pt x="1" y="0"/>
                    <a:pt x="1" y="0"/>
                    <a:pt x="1" y="0"/>
                  </a:cubicBezTo>
                  <a:cubicBezTo>
                    <a:pt x="1" y="0"/>
                    <a:pt x="1" y="0"/>
                    <a:pt x="1" y="0"/>
                  </a:cubicBezTo>
                  <a:cubicBezTo>
                    <a:pt x="1" y="0"/>
                    <a:pt x="0" y="0"/>
                    <a:pt x="0" y="0"/>
                  </a:cubicBezTo>
                  <a:cubicBezTo>
                    <a:pt x="0" y="0"/>
                    <a:pt x="0" y="0"/>
                    <a:pt x="0" y="0"/>
                  </a:cubicBezTo>
                  <a:cubicBezTo>
                    <a:pt x="0" y="0"/>
                    <a:pt x="0"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30" name="iṧḻide"/>
            <p:cNvSpPr/>
            <p:nvPr/>
          </p:nvSpPr>
          <p:spPr bwMode="auto">
            <a:xfrm>
              <a:off x="3067050" y="3440113"/>
              <a:ext cx="7938" cy="3175"/>
            </a:xfrm>
            <a:custGeom>
              <a:avLst/>
              <a:gdLst>
                <a:gd name="T0" fmla="*/ 2 w 2"/>
                <a:gd name="T1" fmla="*/ 0 h 1"/>
                <a:gd name="T2" fmla="*/ 2 w 2"/>
                <a:gd name="T3" fmla="*/ 0 h 1"/>
                <a:gd name="T4" fmla="*/ 1 w 2"/>
                <a:gd name="T5" fmla="*/ 0 h 1"/>
                <a:gd name="T6" fmla="*/ 1 w 2"/>
                <a:gd name="T7" fmla="*/ 0 h 1"/>
                <a:gd name="T8" fmla="*/ 1 w 2"/>
                <a:gd name="T9" fmla="*/ 0 h 1"/>
                <a:gd name="T10" fmla="*/ 1 w 2"/>
                <a:gd name="T11" fmla="*/ 0 h 1"/>
                <a:gd name="T12" fmla="*/ 1 w 2"/>
                <a:gd name="T13" fmla="*/ 1 h 1"/>
                <a:gd name="T14" fmla="*/ 1 w 2"/>
                <a:gd name="T15" fmla="*/ 1 h 1"/>
                <a:gd name="T16" fmla="*/ 1 w 2"/>
                <a:gd name="T17" fmla="*/ 1 h 1"/>
                <a:gd name="T18" fmla="*/ 1 w 2"/>
                <a:gd name="T19" fmla="*/ 0 h 1"/>
                <a:gd name="T20" fmla="*/ 1 w 2"/>
                <a:gd name="T21" fmla="*/ 0 h 1"/>
                <a:gd name="T22" fmla="*/ 2 w 2"/>
                <a:gd name="T23" fmla="*/ 0 h 1"/>
                <a:gd name="T24" fmla="*/ 2 w 2"/>
                <a:gd name="T25" fmla="*/ 0 h 1"/>
                <a:gd name="T26" fmla="*/ 2 w 2"/>
                <a:gd name="T27" fmla="*/ 0 h 1"/>
                <a:gd name="T28" fmla="*/ 2 w 2"/>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
                  <a:moveTo>
                    <a:pt x="2" y="0"/>
                  </a:moveTo>
                  <a:cubicBezTo>
                    <a:pt x="2" y="0"/>
                    <a:pt x="2" y="0"/>
                    <a:pt x="2" y="0"/>
                  </a:cubicBezTo>
                  <a:cubicBezTo>
                    <a:pt x="2" y="0"/>
                    <a:pt x="1" y="0"/>
                    <a:pt x="1" y="0"/>
                  </a:cubicBezTo>
                  <a:cubicBezTo>
                    <a:pt x="1" y="0"/>
                    <a:pt x="1" y="0"/>
                    <a:pt x="1" y="0"/>
                  </a:cubicBezTo>
                  <a:cubicBezTo>
                    <a:pt x="1" y="0"/>
                    <a:pt x="1" y="0"/>
                    <a:pt x="1" y="0"/>
                  </a:cubicBezTo>
                  <a:cubicBezTo>
                    <a:pt x="0" y="0"/>
                    <a:pt x="0" y="0"/>
                    <a:pt x="1" y="0"/>
                  </a:cubicBezTo>
                  <a:cubicBezTo>
                    <a:pt x="1" y="0"/>
                    <a:pt x="1" y="1"/>
                    <a:pt x="1" y="1"/>
                  </a:cubicBezTo>
                  <a:cubicBezTo>
                    <a:pt x="1" y="1"/>
                    <a:pt x="1" y="1"/>
                    <a:pt x="1" y="1"/>
                  </a:cubicBezTo>
                  <a:cubicBezTo>
                    <a:pt x="1" y="1"/>
                    <a:pt x="1" y="1"/>
                    <a:pt x="1" y="1"/>
                  </a:cubicBezTo>
                  <a:cubicBezTo>
                    <a:pt x="1" y="0"/>
                    <a:pt x="1" y="0"/>
                    <a:pt x="1" y="0"/>
                  </a:cubicBezTo>
                  <a:cubicBezTo>
                    <a:pt x="1" y="0"/>
                    <a:pt x="1" y="0"/>
                    <a:pt x="1" y="0"/>
                  </a:cubicBezTo>
                  <a:cubicBezTo>
                    <a:pt x="2" y="0"/>
                    <a:pt x="2" y="0"/>
                    <a:pt x="2" y="0"/>
                  </a:cubicBezTo>
                  <a:cubicBezTo>
                    <a:pt x="2" y="0"/>
                    <a:pt x="2" y="0"/>
                    <a:pt x="2" y="0"/>
                  </a:cubicBezTo>
                  <a:cubicBezTo>
                    <a:pt x="2" y="0"/>
                    <a:pt x="2" y="0"/>
                    <a:pt x="2" y="0"/>
                  </a:cubicBezTo>
                  <a:cubicBezTo>
                    <a:pt x="2" y="0"/>
                    <a:pt x="2" y="0"/>
                    <a:pt x="2"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31" name="îṧļïďe"/>
            <p:cNvSpPr/>
            <p:nvPr/>
          </p:nvSpPr>
          <p:spPr bwMode="auto">
            <a:xfrm>
              <a:off x="3067050" y="3451226"/>
              <a:ext cx="3175" cy="0"/>
            </a:xfrm>
            <a:custGeom>
              <a:avLst/>
              <a:gdLst>
                <a:gd name="T0" fmla="*/ 1 w 1"/>
                <a:gd name="T1" fmla="*/ 1 w 1"/>
                <a:gd name="T2" fmla="*/ 1 w 1"/>
                <a:gd name="T3" fmla="*/ 1 w 1"/>
                <a:gd name="T4" fmla="*/ 1 w 1"/>
                <a:gd name="T5" fmla="*/ 1 w 1"/>
                <a:gd name="T6" fmla="*/ 1 w 1"/>
                <a:gd name="T7" fmla="*/ 0 w 1"/>
                <a:gd name="T8" fmla="*/ 0 w 1"/>
                <a:gd name="T9"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1"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32" name="iṣḷîḋê"/>
            <p:cNvSpPr/>
            <p:nvPr/>
          </p:nvSpPr>
          <p:spPr bwMode="auto">
            <a:xfrm>
              <a:off x="2911475" y="3446463"/>
              <a:ext cx="0" cy="4763"/>
            </a:xfrm>
            <a:custGeom>
              <a:avLst/>
              <a:gdLst>
                <a:gd name="T0" fmla="*/ 0 h 1"/>
                <a:gd name="T1" fmla="*/ 0 h 1"/>
                <a:gd name="T2" fmla="*/ 1 h 1"/>
                <a:gd name="T3" fmla="*/ 1 h 1"/>
                <a:gd name="T4" fmla="*/ 1 h 1"/>
                <a:gd name="T5" fmla="*/ 0 h 1"/>
                <a:gd name="T6" fmla="*/ 0 h 1"/>
                <a:gd name="T7" fmla="*/ 0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0"/>
                  </a:moveTo>
                  <a:cubicBezTo>
                    <a:pt x="0" y="0"/>
                    <a:pt x="0" y="0"/>
                    <a:pt x="0" y="0"/>
                  </a:cubicBezTo>
                  <a:cubicBezTo>
                    <a:pt x="0" y="0"/>
                    <a:pt x="0" y="0"/>
                    <a:pt x="0" y="1"/>
                  </a:cubicBezTo>
                  <a:cubicBezTo>
                    <a:pt x="0" y="1"/>
                    <a:pt x="0" y="1"/>
                    <a:pt x="0" y="1"/>
                  </a:cubicBezTo>
                  <a:cubicBezTo>
                    <a:pt x="0" y="1"/>
                    <a:pt x="0" y="1"/>
                    <a:pt x="0" y="1"/>
                  </a:cubicBezTo>
                  <a:cubicBezTo>
                    <a:pt x="0" y="1"/>
                    <a:pt x="0" y="1"/>
                    <a:pt x="0" y="0"/>
                  </a:cubicBezTo>
                  <a:cubicBezTo>
                    <a:pt x="0" y="0"/>
                    <a:pt x="0" y="0"/>
                    <a:pt x="0" y="0"/>
                  </a:cubicBezTo>
                  <a:cubicBezTo>
                    <a:pt x="0" y="0"/>
                    <a:pt x="0" y="0"/>
                    <a:pt x="0"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33" name="íŝ1ïḍè"/>
            <p:cNvSpPr/>
            <p:nvPr/>
          </p:nvSpPr>
          <p:spPr bwMode="auto">
            <a:xfrm>
              <a:off x="3100388" y="3436938"/>
              <a:ext cx="3175" cy="3175"/>
            </a:xfrm>
            <a:custGeom>
              <a:avLst/>
              <a:gdLst>
                <a:gd name="T0" fmla="*/ 1 w 1"/>
                <a:gd name="T1" fmla="*/ 0 h 1"/>
                <a:gd name="T2" fmla="*/ 1 w 1"/>
                <a:gd name="T3" fmla="*/ 0 h 1"/>
                <a:gd name="T4" fmla="*/ 0 w 1"/>
                <a:gd name="T5" fmla="*/ 1 h 1"/>
                <a:gd name="T6" fmla="*/ 1 w 1"/>
                <a:gd name="T7" fmla="*/ 1 h 1"/>
                <a:gd name="T8" fmla="*/ 1 w 1"/>
                <a:gd name="T9" fmla="*/ 1 h 1"/>
                <a:gd name="T10" fmla="*/ 1 w 1"/>
                <a:gd name="T11" fmla="*/ 1 h 1"/>
                <a:gd name="T12" fmla="*/ 1 w 1"/>
                <a:gd name="T13" fmla="*/ 0 h 1"/>
                <a:gd name="T14" fmla="*/ 1 w 1"/>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1" y="0"/>
                  </a:moveTo>
                  <a:cubicBezTo>
                    <a:pt x="1" y="0"/>
                    <a:pt x="1" y="0"/>
                    <a:pt x="1" y="0"/>
                  </a:cubicBezTo>
                  <a:cubicBezTo>
                    <a:pt x="1" y="0"/>
                    <a:pt x="1" y="0"/>
                    <a:pt x="0" y="1"/>
                  </a:cubicBezTo>
                  <a:cubicBezTo>
                    <a:pt x="1" y="1"/>
                    <a:pt x="1" y="1"/>
                    <a:pt x="1" y="1"/>
                  </a:cubicBezTo>
                  <a:cubicBezTo>
                    <a:pt x="1" y="0"/>
                    <a:pt x="1" y="1"/>
                    <a:pt x="1" y="1"/>
                  </a:cubicBezTo>
                  <a:cubicBezTo>
                    <a:pt x="1" y="1"/>
                    <a:pt x="1" y="1"/>
                    <a:pt x="1" y="1"/>
                  </a:cubicBezTo>
                  <a:cubicBezTo>
                    <a:pt x="1" y="1"/>
                    <a:pt x="1" y="1"/>
                    <a:pt x="1" y="0"/>
                  </a:cubicBezTo>
                  <a:cubicBezTo>
                    <a:pt x="1" y="0"/>
                    <a:pt x="1" y="0"/>
                    <a:pt x="1"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34" name="íŝlîḋe"/>
            <p:cNvSpPr/>
            <p:nvPr/>
          </p:nvSpPr>
          <p:spPr bwMode="auto">
            <a:xfrm>
              <a:off x="2763838" y="3406776"/>
              <a:ext cx="407988" cy="73025"/>
            </a:xfrm>
            <a:custGeom>
              <a:avLst/>
              <a:gdLst>
                <a:gd name="T0" fmla="*/ 95 w 113"/>
                <a:gd name="T1" fmla="*/ 7 h 20"/>
                <a:gd name="T2" fmla="*/ 86 w 113"/>
                <a:gd name="T3" fmla="*/ 6 h 20"/>
                <a:gd name="T4" fmla="*/ 73 w 113"/>
                <a:gd name="T5" fmla="*/ 11 h 20"/>
                <a:gd name="T6" fmla="*/ 71 w 113"/>
                <a:gd name="T7" fmla="*/ 8 h 20"/>
                <a:gd name="T8" fmla="*/ 73 w 113"/>
                <a:gd name="T9" fmla="*/ 8 h 20"/>
                <a:gd name="T10" fmla="*/ 70 w 113"/>
                <a:gd name="T11" fmla="*/ 6 h 20"/>
                <a:gd name="T12" fmla="*/ 63 w 113"/>
                <a:gd name="T13" fmla="*/ 9 h 20"/>
                <a:gd name="T14" fmla="*/ 50 w 113"/>
                <a:gd name="T15" fmla="*/ 6 h 20"/>
                <a:gd name="T16" fmla="*/ 43 w 113"/>
                <a:gd name="T17" fmla="*/ 7 h 20"/>
                <a:gd name="T18" fmla="*/ 18 w 113"/>
                <a:gd name="T19" fmla="*/ 13 h 20"/>
                <a:gd name="T20" fmla="*/ 19 w 113"/>
                <a:gd name="T21" fmla="*/ 13 h 20"/>
                <a:gd name="T22" fmla="*/ 14 w 113"/>
                <a:gd name="T23" fmla="*/ 9 h 20"/>
                <a:gd name="T24" fmla="*/ 16 w 113"/>
                <a:gd name="T25" fmla="*/ 8 h 20"/>
                <a:gd name="T26" fmla="*/ 17 w 113"/>
                <a:gd name="T27" fmla="*/ 7 h 20"/>
                <a:gd name="T28" fmla="*/ 20 w 113"/>
                <a:gd name="T29" fmla="*/ 9 h 20"/>
                <a:gd name="T30" fmla="*/ 28 w 113"/>
                <a:gd name="T31" fmla="*/ 13 h 20"/>
                <a:gd name="T32" fmla="*/ 24 w 113"/>
                <a:gd name="T33" fmla="*/ 13 h 20"/>
                <a:gd name="T34" fmla="*/ 24 w 113"/>
                <a:gd name="T35" fmla="*/ 9 h 20"/>
                <a:gd name="T36" fmla="*/ 25 w 113"/>
                <a:gd name="T37" fmla="*/ 9 h 20"/>
                <a:gd name="T38" fmla="*/ 27 w 113"/>
                <a:gd name="T39" fmla="*/ 9 h 20"/>
                <a:gd name="T40" fmla="*/ 28 w 113"/>
                <a:gd name="T41" fmla="*/ 7 h 20"/>
                <a:gd name="T42" fmla="*/ 30 w 113"/>
                <a:gd name="T43" fmla="*/ 10 h 20"/>
                <a:gd name="T44" fmla="*/ 41 w 113"/>
                <a:gd name="T45" fmla="*/ 13 h 20"/>
                <a:gd name="T46" fmla="*/ 38 w 113"/>
                <a:gd name="T47" fmla="*/ 12 h 20"/>
                <a:gd name="T48" fmla="*/ 37 w 113"/>
                <a:gd name="T49" fmla="*/ 9 h 20"/>
                <a:gd name="T50" fmla="*/ 40 w 113"/>
                <a:gd name="T51" fmla="*/ 6 h 20"/>
                <a:gd name="T52" fmla="*/ 41 w 113"/>
                <a:gd name="T53" fmla="*/ 9 h 20"/>
                <a:gd name="T54" fmla="*/ 40 w 113"/>
                <a:gd name="T55" fmla="*/ 9 h 20"/>
                <a:gd name="T56" fmla="*/ 40 w 113"/>
                <a:gd name="T57" fmla="*/ 10 h 20"/>
                <a:gd name="T58" fmla="*/ 42 w 113"/>
                <a:gd name="T59" fmla="*/ 9 h 20"/>
                <a:gd name="T60" fmla="*/ 43 w 113"/>
                <a:gd name="T61" fmla="*/ 9 h 20"/>
                <a:gd name="T62" fmla="*/ 51 w 113"/>
                <a:gd name="T63" fmla="*/ 10 h 20"/>
                <a:gd name="T64" fmla="*/ 49 w 113"/>
                <a:gd name="T65" fmla="*/ 13 h 20"/>
                <a:gd name="T66" fmla="*/ 48 w 113"/>
                <a:gd name="T67" fmla="*/ 13 h 20"/>
                <a:gd name="T68" fmla="*/ 48 w 113"/>
                <a:gd name="T69" fmla="*/ 11 h 20"/>
                <a:gd name="T70" fmla="*/ 50 w 113"/>
                <a:gd name="T71" fmla="*/ 7 h 20"/>
                <a:gd name="T72" fmla="*/ 65 w 113"/>
                <a:gd name="T73" fmla="*/ 12 h 20"/>
                <a:gd name="T74" fmla="*/ 62 w 113"/>
                <a:gd name="T75" fmla="*/ 12 h 20"/>
                <a:gd name="T76" fmla="*/ 60 w 113"/>
                <a:gd name="T77" fmla="*/ 10 h 20"/>
                <a:gd name="T78" fmla="*/ 61 w 113"/>
                <a:gd name="T79" fmla="*/ 11 h 20"/>
                <a:gd name="T80" fmla="*/ 60 w 113"/>
                <a:gd name="T81" fmla="*/ 7 h 20"/>
                <a:gd name="T82" fmla="*/ 63 w 113"/>
                <a:gd name="T83" fmla="*/ 7 h 20"/>
                <a:gd name="T84" fmla="*/ 65 w 113"/>
                <a:gd name="T85" fmla="*/ 11 h 20"/>
                <a:gd name="T86" fmla="*/ 71 w 113"/>
                <a:gd name="T87" fmla="*/ 12 h 20"/>
                <a:gd name="T88" fmla="*/ 69 w 113"/>
                <a:gd name="T89" fmla="*/ 11 h 20"/>
                <a:gd name="T90" fmla="*/ 70 w 113"/>
                <a:gd name="T91" fmla="*/ 9 h 20"/>
                <a:gd name="T92" fmla="*/ 74 w 113"/>
                <a:gd name="T93" fmla="*/ 12 h 20"/>
                <a:gd name="T94" fmla="*/ 84 w 113"/>
                <a:gd name="T95" fmla="*/ 11 h 20"/>
                <a:gd name="T96" fmla="*/ 84 w 113"/>
                <a:gd name="T97" fmla="*/ 13 h 20"/>
                <a:gd name="T98" fmla="*/ 83 w 113"/>
                <a:gd name="T99" fmla="*/ 11 h 20"/>
                <a:gd name="T100" fmla="*/ 84 w 113"/>
                <a:gd name="T101" fmla="*/ 8 h 20"/>
                <a:gd name="T102" fmla="*/ 84 w 113"/>
                <a:gd name="T103" fmla="*/ 6 h 20"/>
                <a:gd name="T104" fmla="*/ 87 w 113"/>
                <a:gd name="T105" fmla="*/ 9 h 20"/>
                <a:gd name="T106" fmla="*/ 88 w 113"/>
                <a:gd name="T107" fmla="*/ 9 h 20"/>
                <a:gd name="T108" fmla="*/ 87 w 113"/>
                <a:gd name="T109" fmla="*/ 9 h 20"/>
                <a:gd name="T110" fmla="*/ 94 w 113"/>
                <a:gd name="T111" fmla="*/ 12 h 20"/>
                <a:gd name="T112" fmla="*/ 96 w 113"/>
                <a:gd name="T113" fmla="*/ 12 h 20"/>
                <a:gd name="T114" fmla="*/ 94 w 113"/>
                <a:gd name="T115" fmla="*/ 10 h 20"/>
                <a:gd name="T116" fmla="*/ 93 w 113"/>
                <a:gd name="T117" fmla="*/ 12 h 20"/>
                <a:gd name="T118" fmla="*/ 92 w 113"/>
                <a:gd name="T119" fmla="*/ 11 h 20"/>
                <a:gd name="T120" fmla="*/ 92 w 113"/>
                <a:gd name="T121" fmla="*/ 9 h 20"/>
                <a:gd name="T122" fmla="*/ 94 w 113"/>
                <a:gd name="T123" fmla="*/ 7 h 20"/>
                <a:gd name="T124" fmla="*/ 95 w 113"/>
                <a:gd name="T125"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 h="20">
                  <a:moveTo>
                    <a:pt x="110" y="4"/>
                  </a:moveTo>
                  <a:cubicBezTo>
                    <a:pt x="110" y="0"/>
                    <a:pt x="110" y="0"/>
                    <a:pt x="110" y="0"/>
                  </a:cubicBezTo>
                  <a:cubicBezTo>
                    <a:pt x="2" y="0"/>
                    <a:pt x="2" y="0"/>
                    <a:pt x="2" y="0"/>
                  </a:cubicBezTo>
                  <a:cubicBezTo>
                    <a:pt x="2" y="4"/>
                    <a:pt x="2" y="4"/>
                    <a:pt x="2" y="4"/>
                  </a:cubicBezTo>
                  <a:cubicBezTo>
                    <a:pt x="0" y="4"/>
                    <a:pt x="0" y="4"/>
                    <a:pt x="0" y="4"/>
                  </a:cubicBezTo>
                  <a:cubicBezTo>
                    <a:pt x="0" y="20"/>
                    <a:pt x="0" y="20"/>
                    <a:pt x="0" y="20"/>
                  </a:cubicBezTo>
                  <a:cubicBezTo>
                    <a:pt x="113" y="20"/>
                    <a:pt x="113" y="20"/>
                    <a:pt x="113" y="20"/>
                  </a:cubicBezTo>
                  <a:cubicBezTo>
                    <a:pt x="113" y="4"/>
                    <a:pt x="113" y="4"/>
                    <a:pt x="113" y="4"/>
                  </a:cubicBezTo>
                  <a:lnTo>
                    <a:pt x="110" y="4"/>
                  </a:lnTo>
                  <a:close/>
                  <a:moveTo>
                    <a:pt x="95" y="7"/>
                  </a:moveTo>
                  <a:cubicBezTo>
                    <a:pt x="95" y="7"/>
                    <a:pt x="95" y="7"/>
                    <a:pt x="96" y="7"/>
                  </a:cubicBezTo>
                  <a:cubicBezTo>
                    <a:pt x="96" y="7"/>
                    <a:pt x="96" y="7"/>
                    <a:pt x="96" y="7"/>
                  </a:cubicBezTo>
                  <a:cubicBezTo>
                    <a:pt x="96" y="6"/>
                    <a:pt x="96" y="6"/>
                    <a:pt x="96" y="6"/>
                  </a:cubicBezTo>
                  <a:cubicBezTo>
                    <a:pt x="96" y="6"/>
                    <a:pt x="96" y="6"/>
                    <a:pt x="96" y="6"/>
                  </a:cubicBezTo>
                  <a:cubicBezTo>
                    <a:pt x="96" y="7"/>
                    <a:pt x="96" y="7"/>
                    <a:pt x="96" y="7"/>
                  </a:cubicBezTo>
                  <a:cubicBezTo>
                    <a:pt x="96" y="7"/>
                    <a:pt x="96" y="7"/>
                    <a:pt x="96" y="7"/>
                  </a:cubicBezTo>
                  <a:cubicBezTo>
                    <a:pt x="96" y="7"/>
                    <a:pt x="96" y="7"/>
                    <a:pt x="96" y="7"/>
                  </a:cubicBezTo>
                  <a:cubicBezTo>
                    <a:pt x="96" y="7"/>
                    <a:pt x="96" y="7"/>
                    <a:pt x="96" y="7"/>
                  </a:cubicBezTo>
                  <a:cubicBezTo>
                    <a:pt x="96" y="7"/>
                    <a:pt x="96" y="7"/>
                    <a:pt x="96" y="7"/>
                  </a:cubicBezTo>
                  <a:cubicBezTo>
                    <a:pt x="96" y="7"/>
                    <a:pt x="96" y="7"/>
                    <a:pt x="96" y="7"/>
                  </a:cubicBezTo>
                  <a:cubicBezTo>
                    <a:pt x="96" y="7"/>
                    <a:pt x="96" y="7"/>
                    <a:pt x="96" y="7"/>
                  </a:cubicBezTo>
                  <a:cubicBezTo>
                    <a:pt x="95" y="7"/>
                    <a:pt x="95" y="7"/>
                    <a:pt x="95" y="7"/>
                  </a:cubicBezTo>
                  <a:cubicBezTo>
                    <a:pt x="95" y="7"/>
                    <a:pt x="95" y="7"/>
                    <a:pt x="95" y="7"/>
                  </a:cubicBezTo>
                  <a:cubicBezTo>
                    <a:pt x="95" y="7"/>
                    <a:pt x="95" y="7"/>
                    <a:pt x="95" y="7"/>
                  </a:cubicBezTo>
                  <a:close/>
                  <a:moveTo>
                    <a:pt x="93" y="5"/>
                  </a:moveTo>
                  <a:cubicBezTo>
                    <a:pt x="93" y="5"/>
                    <a:pt x="93" y="5"/>
                    <a:pt x="93" y="5"/>
                  </a:cubicBezTo>
                  <a:cubicBezTo>
                    <a:pt x="93" y="5"/>
                    <a:pt x="93" y="5"/>
                    <a:pt x="93" y="5"/>
                  </a:cubicBezTo>
                  <a:cubicBezTo>
                    <a:pt x="93" y="5"/>
                    <a:pt x="93" y="5"/>
                    <a:pt x="93" y="5"/>
                  </a:cubicBezTo>
                  <a:cubicBezTo>
                    <a:pt x="93" y="5"/>
                    <a:pt x="93" y="5"/>
                    <a:pt x="93" y="5"/>
                  </a:cubicBezTo>
                  <a:cubicBezTo>
                    <a:pt x="93" y="5"/>
                    <a:pt x="94" y="5"/>
                    <a:pt x="94" y="6"/>
                  </a:cubicBezTo>
                  <a:cubicBezTo>
                    <a:pt x="94" y="6"/>
                    <a:pt x="94" y="6"/>
                    <a:pt x="94" y="6"/>
                  </a:cubicBezTo>
                  <a:cubicBezTo>
                    <a:pt x="94" y="6"/>
                    <a:pt x="94" y="6"/>
                    <a:pt x="94" y="6"/>
                  </a:cubicBezTo>
                  <a:cubicBezTo>
                    <a:pt x="94" y="6"/>
                    <a:pt x="94" y="6"/>
                    <a:pt x="94" y="6"/>
                  </a:cubicBezTo>
                  <a:cubicBezTo>
                    <a:pt x="94" y="6"/>
                    <a:pt x="94" y="6"/>
                    <a:pt x="94" y="6"/>
                  </a:cubicBezTo>
                  <a:cubicBezTo>
                    <a:pt x="94" y="6"/>
                    <a:pt x="94" y="6"/>
                    <a:pt x="94" y="6"/>
                  </a:cubicBezTo>
                  <a:cubicBezTo>
                    <a:pt x="94" y="6"/>
                    <a:pt x="94" y="6"/>
                    <a:pt x="94" y="6"/>
                  </a:cubicBezTo>
                  <a:cubicBezTo>
                    <a:pt x="94" y="6"/>
                    <a:pt x="94" y="6"/>
                    <a:pt x="94" y="6"/>
                  </a:cubicBezTo>
                  <a:cubicBezTo>
                    <a:pt x="94" y="6"/>
                    <a:pt x="93" y="6"/>
                    <a:pt x="93" y="6"/>
                  </a:cubicBezTo>
                  <a:cubicBezTo>
                    <a:pt x="93" y="6"/>
                    <a:pt x="93" y="6"/>
                    <a:pt x="93" y="6"/>
                  </a:cubicBezTo>
                  <a:cubicBezTo>
                    <a:pt x="93" y="6"/>
                    <a:pt x="93" y="6"/>
                    <a:pt x="93" y="6"/>
                  </a:cubicBezTo>
                  <a:cubicBezTo>
                    <a:pt x="93" y="6"/>
                    <a:pt x="93" y="6"/>
                    <a:pt x="93" y="6"/>
                  </a:cubicBezTo>
                  <a:cubicBezTo>
                    <a:pt x="93" y="5"/>
                    <a:pt x="93" y="5"/>
                    <a:pt x="93" y="5"/>
                  </a:cubicBezTo>
                  <a:cubicBezTo>
                    <a:pt x="93" y="5"/>
                    <a:pt x="93" y="5"/>
                    <a:pt x="93" y="5"/>
                  </a:cubicBezTo>
                  <a:cubicBezTo>
                    <a:pt x="93" y="5"/>
                    <a:pt x="93" y="5"/>
                    <a:pt x="93" y="5"/>
                  </a:cubicBezTo>
                  <a:close/>
                  <a:moveTo>
                    <a:pt x="86" y="7"/>
                  </a:moveTo>
                  <a:cubicBezTo>
                    <a:pt x="86" y="7"/>
                    <a:pt x="86" y="6"/>
                    <a:pt x="86" y="6"/>
                  </a:cubicBezTo>
                  <a:cubicBezTo>
                    <a:pt x="86" y="6"/>
                    <a:pt x="86" y="6"/>
                    <a:pt x="86" y="6"/>
                  </a:cubicBezTo>
                  <a:cubicBezTo>
                    <a:pt x="86" y="6"/>
                    <a:pt x="86" y="6"/>
                    <a:pt x="86" y="6"/>
                  </a:cubicBezTo>
                  <a:cubicBezTo>
                    <a:pt x="86" y="7"/>
                    <a:pt x="86" y="7"/>
                    <a:pt x="86" y="7"/>
                  </a:cubicBezTo>
                  <a:cubicBezTo>
                    <a:pt x="86" y="7"/>
                    <a:pt x="86" y="7"/>
                    <a:pt x="86" y="7"/>
                  </a:cubicBezTo>
                  <a:cubicBezTo>
                    <a:pt x="86" y="7"/>
                    <a:pt x="86" y="7"/>
                    <a:pt x="86" y="7"/>
                  </a:cubicBezTo>
                  <a:cubicBezTo>
                    <a:pt x="86" y="7"/>
                    <a:pt x="87" y="7"/>
                    <a:pt x="87" y="7"/>
                  </a:cubicBezTo>
                  <a:cubicBezTo>
                    <a:pt x="87" y="7"/>
                    <a:pt x="87" y="7"/>
                    <a:pt x="86" y="7"/>
                  </a:cubicBezTo>
                  <a:cubicBezTo>
                    <a:pt x="86" y="7"/>
                    <a:pt x="86" y="8"/>
                    <a:pt x="86" y="8"/>
                  </a:cubicBezTo>
                  <a:cubicBezTo>
                    <a:pt x="86" y="8"/>
                    <a:pt x="86" y="8"/>
                    <a:pt x="86" y="7"/>
                  </a:cubicBezTo>
                  <a:cubicBezTo>
                    <a:pt x="86" y="7"/>
                    <a:pt x="86" y="7"/>
                    <a:pt x="86" y="7"/>
                  </a:cubicBezTo>
                  <a:cubicBezTo>
                    <a:pt x="86" y="7"/>
                    <a:pt x="86" y="7"/>
                    <a:pt x="86" y="7"/>
                  </a:cubicBezTo>
                  <a:cubicBezTo>
                    <a:pt x="86" y="7"/>
                    <a:pt x="86" y="7"/>
                    <a:pt x="86" y="7"/>
                  </a:cubicBezTo>
                  <a:cubicBezTo>
                    <a:pt x="86" y="7"/>
                    <a:pt x="86" y="7"/>
                    <a:pt x="86" y="7"/>
                  </a:cubicBezTo>
                  <a:cubicBezTo>
                    <a:pt x="86" y="7"/>
                    <a:pt x="86" y="7"/>
                    <a:pt x="86" y="7"/>
                  </a:cubicBezTo>
                  <a:close/>
                  <a:moveTo>
                    <a:pt x="74" y="10"/>
                  </a:moveTo>
                  <a:cubicBezTo>
                    <a:pt x="74" y="10"/>
                    <a:pt x="74" y="11"/>
                    <a:pt x="74" y="11"/>
                  </a:cubicBezTo>
                  <a:cubicBezTo>
                    <a:pt x="74" y="11"/>
                    <a:pt x="74" y="11"/>
                    <a:pt x="74" y="11"/>
                  </a:cubicBezTo>
                  <a:cubicBezTo>
                    <a:pt x="74" y="11"/>
                    <a:pt x="73" y="11"/>
                    <a:pt x="73" y="11"/>
                  </a:cubicBezTo>
                  <a:cubicBezTo>
                    <a:pt x="73" y="11"/>
                    <a:pt x="73" y="11"/>
                    <a:pt x="73" y="11"/>
                  </a:cubicBezTo>
                  <a:cubicBezTo>
                    <a:pt x="73" y="11"/>
                    <a:pt x="73" y="11"/>
                    <a:pt x="73" y="11"/>
                  </a:cubicBezTo>
                  <a:cubicBezTo>
                    <a:pt x="73" y="11"/>
                    <a:pt x="73" y="11"/>
                    <a:pt x="73" y="11"/>
                  </a:cubicBezTo>
                  <a:cubicBezTo>
                    <a:pt x="73" y="11"/>
                    <a:pt x="73" y="11"/>
                    <a:pt x="73" y="11"/>
                  </a:cubicBezTo>
                  <a:cubicBezTo>
                    <a:pt x="73" y="11"/>
                    <a:pt x="73" y="11"/>
                    <a:pt x="73" y="11"/>
                  </a:cubicBezTo>
                  <a:cubicBezTo>
                    <a:pt x="73" y="10"/>
                    <a:pt x="73" y="10"/>
                    <a:pt x="73" y="10"/>
                  </a:cubicBezTo>
                  <a:cubicBezTo>
                    <a:pt x="73" y="10"/>
                    <a:pt x="73" y="10"/>
                    <a:pt x="73" y="10"/>
                  </a:cubicBezTo>
                  <a:cubicBezTo>
                    <a:pt x="73" y="10"/>
                    <a:pt x="73" y="10"/>
                    <a:pt x="73" y="10"/>
                  </a:cubicBezTo>
                  <a:cubicBezTo>
                    <a:pt x="73" y="10"/>
                    <a:pt x="73" y="10"/>
                    <a:pt x="73" y="10"/>
                  </a:cubicBezTo>
                  <a:cubicBezTo>
                    <a:pt x="73" y="10"/>
                    <a:pt x="73" y="10"/>
                    <a:pt x="73" y="10"/>
                  </a:cubicBezTo>
                  <a:cubicBezTo>
                    <a:pt x="73" y="10"/>
                    <a:pt x="74" y="10"/>
                    <a:pt x="74" y="10"/>
                  </a:cubicBezTo>
                  <a:close/>
                  <a:moveTo>
                    <a:pt x="70" y="6"/>
                  </a:moveTo>
                  <a:cubicBezTo>
                    <a:pt x="70" y="6"/>
                    <a:pt x="70" y="6"/>
                    <a:pt x="70" y="6"/>
                  </a:cubicBezTo>
                  <a:cubicBezTo>
                    <a:pt x="71" y="6"/>
                    <a:pt x="71" y="6"/>
                    <a:pt x="71" y="6"/>
                  </a:cubicBezTo>
                  <a:cubicBezTo>
                    <a:pt x="71" y="6"/>
                    <a:pt x="71" y="6"/>
                    <a:pt x="71" y="6"/>
                  </a:cubicBezTo>
                  <a:cubicBezTo>
                    <a:pt x="71" y="6"/>
                    <a:pt x="71" y="6"/>
                    <a:pt x="71" y="6"/>
                  </a:cubicBezTo>
                  <a:cubicBezTo>
                    <a:pt x="71" y="6"/>
                    <a:pt x="71" y="6"/>
                    <a:pt x="71" y="6"/>
                  </a:cubicBezTo>
                  <a:cubicBezTo>
                    <a:pt x="71" y="6"/>
                    <a:pt x="71" y="6"/>
                    <a:pt x="71" y="6"/>
                  </a:cubicBezTo>
                  <a:cubicBezTo>
                    <a:pt x="71" y="6"/>
                    <a:pt x="71" y="7"/>
                    <a:pt x="71" y="7"/>
                  </a:cubicBezTo>
                  <a:cubicBezTo>
                    <a:pt x="71" y="7"/>
                    <a:pt x="71" y="7"/>
                    <a:pt x="71" y="7"/>
                  </a:cubicBezTo>
                  <a:cubicBezTo>
                    <a:pt x="71" y="7"/>
                    <a:pt x="71" y="7"/>
                    <a:pt x="71" y="7"/>
                  </a:cubicBezTo>
                  <a:cubicBezTo>
                    <a:pt x="71" y="7"/>
                    <a:pt x="71" y="7"/>
                    <a:pt x="71" y="7"/>
                  </a:cubicBezTo>
                  <a:cubicBezTo>
                    <a:pt x="72" y="7"/>
                    <a:pt x="72" y="7"/>
                    <a:pt x="72" y="7"/>
                  </a:cubicBezTo>
                  <a:cubicBezTo>
                    <a:pt x="72" y="7"/>
                    <a:pt x="72" y="7"/>
                    <a:pt x="72" y="7"/>
                  </a:cubicBezTo>
                  <a:cubicBezTo>
                    <a:pt x="72" y="7"/>
                    <a:pt x="72" y="7"/>
                    <a:pt x="72" y="7"/>
                  </a:cubicBezTo>
                  <a:cubicBezTo>
                    <a:pt x="72" y="7"/>
                    <a:pt x="72" y="7"/>
                    <a:pt x="71" y="7"/>
                  </a:cubicBezTo>
                  <a:cubicBezTo>
                    <a:pt x="71" y="7"/>
                    <a:pt x="71" y="7"/>
                    <a:pt x="71" y="7"/>
                  </a:cubicBezTo>
                  <a:cubicBezTo>
                    <a:pt x="71" y="7"/>
                    <a:pt x="71" y="8"/>
                    <a:pt x="71" y="8"/>
                  </a:cubicBezTo>
                  <a:cubicBezTo>
                    <a:pt x="71" y="8"/>
                    <a:pt x="71" y="8"/>
                    <a:pt x="71" y="8"/>
                  </a:cubicBezTo>
                  <a:cubicBezTo>
                    <a:pt x="71" y="8"/>
                    <a:pt x="71" y="8"/>
                    <a:pt x="71" y="8"/>
                  </a:cubicBezTo>
                  <a:cubicBezTo>
                    <a:pt x="71" y="8"/>
                    <a:pt x="72" y="8"/>
                    <a:pt x="72" y="8"/>
                  </a:cubicBezTo>
                  <a:cubicBezTo>
                    <a:pt x="72" y="8"/>
                    <a:pt x="72" y="8"/>
                    <a:pt x="72" y="8"/>
                  </a:cubicBezTo>
                  <a:cubicBezTo>
                    <a:pt x="72" y="8"/>
                    <a:pt x="72" y="8"/>
                    <a:pt x="72" y="7"/>
                  </a:cubicBezTo>
                  <a:cubicBezTo>
                    <a:pt x="72" y="7"/>
                    <a:pt x="72" y="7"/>
                    <a:pt x="72" y="7"/>
                  </a:cubicBezTo>
                  <a:cubicBezTo>
                    <a:pt x="72" y="7"/>
                    <a:pt x="72" y="7"/>
                    <a:pt x="72" y="7"/>
                  </a:cubicBezTo>
                  <a:cubicBezTo>
                    <a:pt x="72" y="6"/>
                    <a:pt x="72" y="6"/>
                    <a:pt x="72" y="6"/>
                  </a:cubicBezTo>
                  <a:cubicBezTo>
                    <a:pt x="72" y="6"/>
                    <a:pt x="72" y="6"/>
                    <a:pt x="72" y="6"/>
                  </a:cubicBezTo>
                  <a:cubicBezTo>
                    <a:pt x="72" y="6"/>
                    <a:pt x="72" y="6"/>
                    <a:pt x="71" y="6"/>
                  </a:cubicBezTo>
                  <a:cubicBezTo>
                    <a:pt x="71" y="6"/>
                    <a:pt x="71" y="6"/>
                    <a:pt x="71" y="6"/>
                  </a:cubicBezTo>
                  <a:cubicBezTo>
                    <a:pt x="71" y="6"/>
                    <a:pt x="71" y="6"/>
                    <a:pt x="71" y="6"/>
                  </a:cubicBezTo>
                  <a:cubicBezTo>
                    <a:pt x="71" y="6"/>
                    <a:pt x="71" y="6"/>
                    <a:pt x="72" y="6"/>
                  </a:cubicBezTo>
                  <a:cubicBezTo>
                    <a:pt x="72" y="6"/>
                    <a:pt x="72" y="6"/>
                    <a:pt x="72" y="6"/>
                  </a:cubicBezTo>
                  <a:cubicBezTo>
                    <a:pt x="72" y="6"/>
                    <a:pt x="72" y="6"/>
                    <a:pt x="72" y="6"/>
                  </a:cubicBezTo>
                  <a:cubicBezTo>
                    <a:pt x="72" y="6"/>
                    <a:pt x="72" y="5"/>
                    <a:pt x="72" y="5"/>
                  </a:cubicBezTo>
                  <a:cubicBezTo>
                    <a:pt x="72" y="6"/>
                    <a:pt x="73" y="6"/>
                    <a:pt x="73" y="6"/>
                  </a:cubicBezTo>
                  <a:cubicBezTo>
                    <a:pt x="73" y="6"/>
                    <a:pt x="73" y="6"/>
                    <a:pt x="73" y="6"/>
                  </a:cubicBezTo>
                  <a:cubicBezTo>
                    <a:pt x="73" y="6"/>
                    <a:pt x="73" y="6"/>
                    <a:pt x="73" y="6"/>
                  </a:cubicBezTo>
                  <a:cubicBezTo>
                    <a:pt x="73" y="6"/>
                    <a:pt x="73" y="6"/>
                    <a:pt x="73" y="7"/>
                  </a:cubicBezTo>
                  <a:cubicBezTo>
                    <a:pt x="73" y="7"/>
                    <a:pt x="73" y="7"/>
                    <a:pt x="73" y="7"/>
                  </a:cubicBezTo>
                  <a:cubicBezTo>
                    <a:pt x="73" y="7"/>
                    <a:pt x="73" y="7"/>
                    <a:pt x="73" y="7"/>
                  </a:cubicBezTo>
                  <a:cubicBezTo>
                    <a:pt x="73" y="7"/>
                    <a:pt x="73" y="7"/>
                    <a:pt x="73" y="8"/>
                  </a:cubicBezTo>
                  <a:cubicBezTo>
                    <a:pt x="73" y="8"/>
                    <a:pt x="73" y="8"/>
                    <a:pt x="73" y="8"/>
                  </a:cubicBezTo>
                  <a:cubicBezTo>
                    <a:pt x="73" y="8"/>
                    <a:pt x="73" y="8"/>
                    <a:pt x="73" y="8"/>
                  </a:cubicBezTo>
                  <a:cubicBezTo>
                    <a:pt x="73" y="8"/>
                    <a:pt x="72" y="8"/>
                    <a:pt x="72" y="9"/>
                  </a:cubicBezTo>
                  <a:cubicBezTo>
                    <a:pt x="72" y="9"/>
                    <a:pt x="72" y="9"/>
                    <a:pt x="72" y="9"/>
                  </a:cubicBezTo>
                  <a:cubicBezTo>
                    <a:pt x="72" y="9"/>
                    <a:pt x="72" y="9"/>
                    <a:pt x="72" y="9"/>
                  </a:cubicBezTo>
                  <a:cubicBezTo>
                    <a:pt x="72" y="8"/>
                    <a:pt x="72" y="8"/>
                    <a:pt x="72" y="9"/>
                  </a:cubicBezTo>
                  <a:cubicBezTo>
                    <a:pt x="72" y="9"/>
                    <a:pt x="72" y="9"/>
                    <a:pt x="72" y="9"/>
                  </a:cubicBezTo>
                  <a:cubicBezTo>
                    <a:pt x="72" y="9"/>
                    <a:pt x="71" y="9"/>
                    <a:pt x="71" y="9"/>
                  </a:cubicBezTo>
                  <a:cubicBezTo>
                    <a:pt x="71" y="9"/>
                    <a:pt x="71" y="9"/>
                    <a:pt x="71" y="9"/>
                  </a:cubicBezTo>
                  <a:cubicBezTo>
                    <a:pt x="71" y="9"/>
                    <a:pt x="71" y="9"/>
                    <a:pt x="71" y="9"/>
                  </a:cubicBezTo>
                  <a:cubicBezTo>
                    <a:pt x="71" y="9"/>
                    <a:pt x="71" y="9"/>
                    <a:pt x="71" y="9"/>
                  </a:cubicBezTo>
                  <a:cubicBezTo>
                    <a:pt x="71" y="9"/>
                    <a:pt x="70" y="9"/>
                    <a:pt x="70" y="9"/>
                  </a:cubicBezTo>
                  <a:cubicBezTo>
                    <a:pt x="70" y="9"/>
                    <a:pt x="70" y="9"/>
                    <a:pt x="70" y="9"/>
                  </a:cubicBezTo>
                  <a:cubicBezTo>
                    <a:pt x="70" y="9"/>
                    <a:pt x="70" y="9"/>
                    <a:pt x="70" y="8"/>
                  </a:cubicBezTo>
                  <a:cubicBezTo>
                    <a:pt x="70" y="8"/>
                    <a:pt x="70" y="8"/>
                    <a:pt x="70" y="8"/>
                  </a:cubicBezTo>
                  <a:cubicBezTo>
                    <a:pt x="70" y="8"/>
                    <a:pt x="70" y="8"/>
                    <a:pt x="70" y="8"/>
                  </a:cubicBezTo>
                  <a:cubicBezTo>
                    <a:pt x="70" y="8"/>
                    <a:pt x="70" y="8"/>
                    <a:pt x="70" y="8"/>
                  </a:cubicBezTo>
                  <a:cubicBezTo>
                    <a:pt x="70" y="8"/>
                    <a:pt x="70" y="8"/>
                    <a:pt x="70" y="8"/>
                  </a:cubicBezTo>
                  <a:cubicBezTo>
                    <a:pt x="70" y="8"/>
                    <a:pt x="70" y="7"/>
                    <a:pt x="70" y="7"/>
                  </a:cubicBezTo>
                  <a:cubicBezTo>
                    <a:pt x="70" y="7"/>
                    <a:pt x="70" y="7"/>
                    <a:pt x="70" y="7"/>
                  </a:cubicBezTo>
                  <a:cubicBezTo>
                    <a:pt x="70" y="7"/>
                    <a:pt x="70" y="7"/>
                    <a:pt x="70" y="7"/>
                  </a:cubicBezTo>
                  <a:cubicBezTo>
                    <a:pt x="70" y="7"/>
                    <a:pt x="70" y="7"/>
                    <a:pt x="70" y="7"/>
                  </a:cubicBezTo>
                  <a:cubicBezTo>
                    <a:pt x="70" y="7"/>
                    <a:pt x="70" y="7"/>
                    <a:pt x="70" y="6"/>
                  </a:cubicBezTo>
                  <a:cubicBezTo>
                    <a:pt x="70" y="6"/>
                    <a:pt x="70" y="6"/>
                    <a:pt x="70" y="6"/>
                  </a:cubicBezTo>
                  <a:close/>
                  <a:moveTo>
                    <a:pt x="63" y="5"/>
                  </a:moveTo>
                  <a:cubicBezTo>
                    <a:pt x="63" y="5"/>
                    <a:pt x="63" y="5"/>
                    <a:pt x="63" y="5"/>
                  </a:cubicBezTo>
                  <a:cubicBezTo>
                    <a:pt x="63" y="5"/>
                    <a:pt x="64" y="5"/>
                    <a:pt x="64" y="5"/>
                  </a:cubicBezTo>
                  <a:cubicBezTo>
                    <a:pt x="64" y="5"/>
                    <a:pt x="64" y="5"/>
                    <a:pt x="64" y="5"/>
                  </a:cubicBezTo>
                  <a:cubicBezTo>
                    <a:pt x="64" y="5"/>
                    <a:pt x="64" y="6"/>
                    <a:pt x="64" y="6"/>
                  </a:cubicBezTo>
                  <a:cubicBezTo>
                    <a:pt x="64" y="6"/>
                    <a:pt x="64" y="6"/>
                    <a:pt x="64" y="6"/>
                  </a:cubicBezTo>
                  <a:cubicBezTo>
                    <a:pt x="64" y="6"/>
                    <a:pt x="64" y="6"/>
                    <a:pt x="64" y="6"/>
                  </a:cubicBezTo>
                  <a:cubicBezTo>
                    <a:pt x="64" y="6"/>
                    <a:pt x="64" y="6"/>
                    <a:pt x="64" y="6"/>
                  </a:cubicBezTo>
                  <a:cubicBezTo>
                    <a:pt x="64" y="6"/>
                    <a:pt x="64" y="6"/>
                    <a:pt x="64" y="6"/>
                  </a:cubicBezTo>
                  <a:cubicBezTo>
                    <a:pt x="64" y="6"/>
                    <a:pt x="64" y="6"/>
                    <a:pt x="64" y="6"/>
                  </a:cubicBezTo>
                  <a:cubicBezTo>
                    <a:pt x="64" y="6"/>
                    <a:pt x="64" y="6"/>
                    <a:pt x="63" y="6"/>
                  </a:cubicBezTo>
                  <a:cubicBezTo>
                    <a:pt x="63" y="6"/>
                    <a:pt x="63" y="6"/>
                    <a:pt x="63" y="6"/>
                  </a:cubicBezTo>
                  <a:cubicBezTo>
                    <a:pt x="63" y="6"/>
                    <a:pt x="63" y="5"/>
                    <a:pt x="63" y="5"/>
                  </a:cubicBezTo>
                  <a:cubicBezTo>
                    <a:pt x="63" y="5"/>
                    <a:pt x="63" y="5"/>
                    <a:pt x="63" y="5"/>
                  </a:cubicBezTo>
                  <a:close/>
                  <a:moveTo>
                    <a:pt x="64" y="9"/>
                  </a:moveTo>
                  <a:cubicBezTo>
                    <a:pt x="64" y="9"/>
                    <a:pt x="64" y="9"/>
                    <a:pt x="64" y="9"/>
                  </a:cubicBezTo>
                  <a:cubicBezTo>
                    <a:pt x="64" y="9"/>
                    <a:pt x="64" y="9"/>
                    <a:pt x="64" y="9"/>
                  </a:cubicBezTo>
                  <a:cubicBezTo>
                    <a:pt x="64" y="9"/>
                    <a:pt x="64" y="9"/>
                    <a:pt x="64" y="9"/>
                  </a:cubicBezTo>
                  <a:cubicBezTo>
                    <a:pt x="64" y="9"/>
                    <a:pt x="63" y="10"/>
                    <a:pt x="63" y="10"/>
                  </a:cubicBezTo>
                  <a:cubicBezTo>
                    <a:pt x="63" y="10"/>
                    <a:pt x="63" y="10"/>
                    <a:pt x="63" y="10"/>
                  </a:cubicBezTo>
                  <a:cubicBezTo>
                    <a:pt x="63" y="10"/>
                    <a:pt x="63" y="10"/>
                    <a:pt x="63" y="10"/>
                  </a:cubicBezTo>
                  <a:cubicBezTo>
                    <a:pt x="63" y="9"/>
                    <a:pt x="63" y="9"/>
                    <a:pt x="63" y="9"/>
                  </a:cubicBezTo>
                  <a:cubicBezTo>
                    <a:pt x="63" y="9"/>
                    <a:pt x="63" y="9"/>
                    <a:pt x="63" y="9"/>
                  </a:cubicBezTo>
                  <a:cubicBezTo>
                    <a:pt x="63" y="9"/>
                    <a:pt x="63" y="9"/>
                    <a:pt x="64" y="9"/>
                  </a:cubicBezTo>
                  <a:cubicBezTo>
                    <a:pt x="64" y="9"/>
                    <a:pt x="64" y="9"/>
                    <a:pt x="64" y="9"/>
                  </a:cubicBezTo>
                  <a:cubicBezTo>
                    <a:pt x="64" y="8"/>
                    <a:pt x="64" y="8"/>
                    <a:pt x="64" y="8"/>
                  </a:cubicBezTo>
                  <a:cubicBezTo>
                    <a:pt x="64" y="8"/>
                    <a:pt x="64" y="9"/>
                    <a:pt x="64" y="9"/>
                  </a:cubicBezTo>
                  <a:cubicBezTo>
                    <a:pt x="64" y="9"/>
                    <a:pt x="64" y="9"/>
                    <a:pt x="64" y="9"/>
                  </a:cubicBezTo>
                  <a:close/>
                  <a:moveTo>
                    <a:pt x="49" y="5"/>
                  </a:moveTo>
                  <a:cubicBezTo>
                    <a:pt x="49" y="5"/>
                    <a:pt x="49" y="5"/>
                    <a:pt x="49" y="5"/>
                  </a:cubicBezTo>
                  <a:cubicBezTo>
                    <a:pt x="49" y="5"/>
                    <a:pt x="49" y="5"/>
                    <a:pt x="49" y="5"/>
                  </a:cubicBezTo>
                  <a:cubicBezTo>
                    <a:pt x="49" y="5"/>
                    <a:pt x="49" y="5"/>
                    <a:pt x="49" y="5"/>
                  </a:cubicBezTo>
                  <a:cubicBezTo>
                    <a:pt x="49" y="5"/>
                    <a:pt x="49" y="5"/>
                    <a:pt x="49" y="5"/>
                  </a:cubicBezTo>
                  <a:cubicBezTo>
                    <a:pt x="49" y="5"/>
                    <a:pt x="49" y="5"/>
                    <a:pt x="50" y="5"/>
                  </a:cubicBezTo>
                  <a:cubicBezTo>
                    <a:pt x="50" y="5"/>
                    <a:pt x="50" y="5"/>
                    <a:pt x="50" y="5"/>
                  </a:cubicBezTo>
                  <a:cubicBezTo>
                    <a:pt x="50" y="5"/>
                    <a:pt x="50" y="5"/>
                    <a:pt x="50" y="5"/>
                  </a:cubicBezTo>
                  <a:cubicBezTo>
                    <a:pt x="50" y="5"/>
                    <a:pt x="50" y="5"/>
                    <a:pt x="50" y="5"/>
                  </a:cubicBezTo>
                  <a:cubicBezTo>
                    <a:pt x="50" y="5"/>
                    <a:pt x="50" y="5"/>
                    <a:pt x="50" y="5"/>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6"/>
                  </a:cubicBezTo>
                  <a:cubicBezTo>
                    <a:pt x="49" y="6"/>
                    <a:pt x="49" y="6"/>
                    <a:pt x="49" y="6"/>
                  </a:cubicBezTo>
                  <a:cubicBezTo>
                    <a:pt x="49" y="6"/>
                    <a:pt x="49" y="6"/>
                    <a:pt x="49" y="6"/>
                  </a:cubicBezTo>
                  <a:cubicBezTo>
                    <a:pt x="49" y="6"/>
                    <a:pt x="49" y="6"/>
                    <a:pt x="49" y="6"/>
                  </a:cubicBezTo>
                  <a:cubicBezTo>
                    <a:pt x="49" y="6"/>
                    <a:pt x="49" y="6"/>
                    <a:pt x="49" y="6"/>
                  </a:cubicBezTo>
                  <a:cubicBezTo>
                    <a:pt x="49" y="6"/>
                    <a:pt x="49" y="6"/>
                    <a:pt x="49" y="6"/>
                  </a:cubicBezTo>
                  <a:cubicBezTo>
                    <a:pt x="49" y="6"/>
                    <a:pt x="49" y="6"/>
                    <a:pt x="49" y="6"/>
                  </a:cubicBezTo>
                  <a:cubicBezTo>
                    <a:pt x="49" y="6"/>
                    <a:pt x="49" y="6"/>
                    <a:pt x="49" y="6"/>
                  </a:cubicBezTo>
                  <a:cubicBezTo>
                    <a:pt x="49" y="6"/>
                    <a:pt x="49" y="6"/>
                    <a:pt x="49" y="6"/>
                  </a:cubicBezTo>
                  <a:cubicBezTo>
                    <a:pt x="49" y="6"/>
                    <a:pt x="49" y="5"/>
                    <a:pt x="49" y="5"/>
                  </a:cubicBezTo>
                  <a:cubicBezTo>
                    <a:pt x="49" y="5"/>
                    <a:pt x="49" y="5"/>
                    <a:pt x="49" y="5"/>
                  </a:cubicBezTo>
                  <a:cubicBezTo>
                    <a:pt x="49" y="5"/>
                    <a:pt x="49" y="5"/>
                    <a:pt x="49" y="5"/>
                  </a:cubicBezTo>
                  <a:close/>
                  <a:moveTo>
                    <a:pt x="43" y="7"/>
                  </a:moveTo>
                  <a:cubicBezTo>
                    <a:pt x="43" y="7"/>
                    <a:pt x="43" y="7"/>
                    <a:pt x="44" y="7"/>
                  </a:cubicBezTo>
                  <a:cubicBezTo>
                    <a:pt x="44" y="7"/>
                    <a:pt x="44" y="7"/>
                    <a:pt x="44" y="8"/>
                  </a:cubicBezTo>
                  <a:cubicBezTo>
                    <a:pt x="44" y="8"/>
                    <a:pt x="44" y="8"/>
                    <a:pt x="44" y="8"/>
                  </a:cubicBezTo>
                  <a:cubicBezTo>
                    <a:pt x="44" y="8"/>
                    <a:pt x="44" y="8"/>
                    <a:pt x="44" y="8"/>
                  </a:cubicBezTo>
                  <a:cubicBezTo>
                    <a:pt x="44" y="8"/>
                    <a:pt x="43" y="8"/>
                    <a:pt x="43" y="8"/>
                  </a:cubicBezTo>
                  <a:cubicBezTo>
                    <a:pt x="43" y="8"/>
                    <a:pt x="43" y="8"/>
                    <a:pt x="43" y="8"/>
                  </a:cubicBezTo>
                  <a:cubicBezTo>
                    <a:pt x="43" y="8"/>
                    <a:pt x="43" y="8"/>
                    <a:pt x="43" y="8"/>
                  </a:cubicBezTo>
                  <a:cubicBezTo>
                    <a:pt x="43" y="7"/>
                    <a:pt x="43" y="7"/>
                    <a:pt x="43" y="7"/>
                  </a:cubicBezTo>
                  <a:cubicBezTo>
                    <a:pt x="43" y="7"/>
                    <a:pt x="43" y="7"/>
                    <a:pt x="43" y="7"/>
                  </a:cubicBezTo>
                  <a:close/>
                  <a:moveTo>
                    <a:pt x="20" y="9"/>
                  </a:moveTo>
                  <a:cubicBezTo>
                    <a:pt x="20" y="9"/>
                    <a:pt x="20" y="10"/>
                    <a:pt x="20" y="10"/>
                  </a:cubicBezTo>
                  <a:cubicBezTo>
                    <a:pt x="20" y="10"/>
                    <a:pt x="20" y="10"/>
                    <a:pt x="20" y="10"/>
                  </a:cubicBezTo>
                  <a:cubicBezTo>
                    <a:pt x="20" y="10"/>
                    <a:pt x="20" y="11"/>
                    <a:pt x="20" y="11"/>
                  </a:cubicBezTo>
                  <a:cubicBezTo>
                    <a:pt x="20" y="11"/>
                    <a:pt x="20" y="11"/>
                    <a:pt x="20" y="11"/>
                  </a:cubicBezTo>
                  <a:cubicBezTo>
                    <a:pt x="20" y="11"/>
                    <a:pt x="20" y="12"/>
                    <a:pt x="20" y="12"/>
                  </a:cubicBezTo>
                  <a:cubicBezTo>
                    <a:pt x="20" y="12"/>
                    <a:pt x="20" y="12"/>
                    <a:pt x="20" y="12"/>
                  </a:cubicBezTo>
                  <a:cubicBezTo>
                    <a:pt x="20" y="12"/>
                    <a:pt x="20" y="12"/>
                    <a:pt x="20" y="13"/>
                  </a:cubicBezTo>
                  <a:cubicBezTo>
                    <a:pt x="20" y="13"/>
                    <a:pt x="20" y="13"/>
                    <a:pt x="20" y="13"/>
                  </a:cubicBezTo>
                  <a:cubicBezTo>
                    <a:pt x="20" y="13"/>
                    <a:pt x="20" y="13"/>
                    <a:pt x="20" y="13"/>
                  </a:cubicBezTo>
                  <a:cubicBezTo>
                    <a:pt x="20" y="13"/>
                    <a:pt x="20" y="13"/>
                    <a:pt x="20" y="13"/>
                  </a:cubicBezTo>
                  <a:cubicBezTo>
                    <a:pt x="20" y="13"/>
                    <a:pt x="20" y="14"/>
                    <a:pt x="20" y="14"/>
                  </a:cubicBezTo>
                  <a:cubicBezTo>
                    <a:pt x="20" y="14"/>
                    <a:pt x="20" y="14"/>
                    <a:pt x="20" y="14"/>
                  </a:cubicBezTo>
                  <a:cubicBezTo>
                    <a:pt x="20" y="14"/>
                    <a:pt x="20" y="14"/>
                    <a:pt x="20" y="14"/>
                  </a:cubicBezTo>
                  <a:cubicBezTo>
                    <a:pt x="19" y="14"/>
                    <a:pt x="19" y="14"/>
                    <a:pt x="19" y="14"/>
                  </a:cubicBezTo>
                  <a:cubicBezTo>
                    <a:pt x="19" y="14"/>
                    <a:pt x="19" y="14"/>
                    <a:pt x="19" y="14"/>
                  </a:cubicBezTo>
                  <a:cubicBezTo>
                    <a:pt x="19" y="14"/>
                    <a:pt x="19" y="14"/>
                    <a:pt x="19" y="14"/>
                  </a:cubicBezTo>
                  <a:cubicBezTo>
                    <a:pt x="19" y="14"/>
                    <a:pt x="18" y="14"/>
                    <a:pt x="18" y="14"/>
                  </a:cubicBezTo>
                  <a:cubicBezTo>
                    <a:pt x="18" y="14"/>
                    <a:pt x="18" y="14"/>
                    <a:pt x="18" y="14"/>
                  </a:cubicBezTo>
                  <a:cubicBezTo>
                    <a:pt x="18" y="14"/>
                    <a:pt x="18" y="14"/>
                    <a:pt x="18" y="14"/>
                  </a:cubicBezTo>
                  <a:cubicBezTo>
                    <a:pt x="18" y="14"/>
                    <a:pt x="18" y="14"/>
                    <a:pt x="18" y="13"/>
                  </a:cubicBezTo>
                  <a:cubicBezTo>
                    <a:pt x="18" y="13"/>
                    <a:pt x="18" y="13"/>
                    <a:pt x="18" y="13"/>
                  </a:cubicBezTo>
                  <a:cubicBezTo>
                    <a:pt x="18" y="13"/>
                    <a:pt x="18" y="13"/>
                    <a:pt x="18" y="13"/>
                  </a:cubicBezTo>
                  <a:cubicBezTo>
                    <a:pt x="18" y="13"/>
                    <a:pt x="18" y="13"/>
                    <a:pt x="18" y="13"/>
                  </a:cubicBezTo>
                  <a:cubicBezTo>
                    <a:pt x="19" y="13"/>
                    <a:pt x="19" y="13"/>
                    <a:pt x="19" y="13"/>
                  </a:cubicBezTo>
                  <a:cubicBezTo>
                    <a:pt x="19" y="13"/>
                    <a:pt x="19" y="13"/>
                    <a:pt x="19" y="13"/>
                  </a:cubicBezTo>
                  <a:cubicBezTo>
                    <a:pt x="19" y="14"/>
                    <a:pt x="19" y="14"/>
                    <a:pt x="19" y="14"/>
                  </a:cubicBezTo>
                  <a:cubicBezTo>
                    <a:pt x="19" y="14"/>
                    <a:pt x="19" y="14"/>
                    <a:pt x="20" y="14"/>
                  </a:cubicBezTo>
                  <a:cubicBezTo>
                    <a:pt x="20" y="14"/>
                    <a:pt x="20" y="13"/>
                    <a:pt x="20" y="13"/>
                  </a:cubicBezTo>
                  <a:cubicBezTo>
                    <a:pt x="20" y="13"/>
                    <a:pt x="20" y="13"/>
                    <a:pt x="20" y="13"/>
                  </a:cubicBezTo>
                  <a:cubicBezTo>
                    <a:pt x="20" y="13"/>
                    <a:pt x="20" y="12"/>
                    <a:pt x="20" y="12"/>
                  </a:cubicBezTo>
                  <a:cubicBezTo>
                    <a:pt x="20" y="12"/>
                    <a:pt x="20" y="12"/>
                    <a:pt x="20" y="12"/>
                  </a:cubicBezTo>
                  <a:cubicBezTo>
                    <a:pt x="20" y="12"/>
                    <a:pt x="20" y="12"/>
                    <a:pt x="20" y="12"/>
                  </a:cubicBezTo>
                  <a:cubicBezTo>
                    <a:pt x="20" y="11"/>
                    <a:pt x="20"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2"/>
                  </a:cubicBezTo>
                  <a:cubicBezTo>
                    <a:pt x="19" y="12"/>
                    <a:pt x="19" y="12"/>
                    <a:pt x="19" y="12"/>
                  </a:cubicBezTo>
                  <a:cubicBezTo>
                    <a:pt x="19" y="12"/>
                    <a:pt x="19" y="12"/>
                    <a:pt x="19" y="12"/>
                  </a:cubicBezTo>
                  <a:cubicBezTo>
                    <a:pt x="19" y="12"/>
                    <a:pt x="19" y="12"/>
                    <a:pt x="19" y="12"/>
                  </a:cubicBezTo>
                  <a:cubicBezTo>
                    <a:pt x="19" y="12"/>
                    <a:pt x="19" y="12"/>
                    <a:pt x="19" y="12"/>
                  </a:cubicBezTo>
                  <a:cubicBezTo>
                    <a:pt x="19" y="12"/>
                    <a:pt x="19" y="12"/>
                    <a:pt x="19" y="12"/>
                  </a:cubicBezTo>
                  <a:cubicBezTo>
                    <a:pt x="19" y="12"/>
                    <a:pt x="19" y="12"/>
                    <a:pt x="19" y="12"/>
                  </a:cubicBezTo>
                  <a:cubicBezTo>
                    <a:pt x="19" y="12"/>
                    <a:pt x="19" y="12"/>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8" y="13"/>
                  </a:cubicBezTo>
                  <a:cubicBezTo>
                    <a:pt x="18" y="13"/>
                    <a:pt x="18" y="13"/>
                    <a:pt x="18" y="13"/>
                  </a:cubicBezTo>
                  <a:cubicBezTo>
                    <a:pt x="18" y="13"/>
                    <a:pt x="18" y="13"/>
                    <a:pt x="18" y="13"/>
                  </a:cubicBezTo>
                  <a:cubicBezTo>
                    <a:pt x="18" y="13"/>
                    <a:pt x="17" y="13"/>
                    <a:pt x="17" y="13"/>
                  </a:cubicBezTo>
                  <a:cubicBezTo>
                    <a:pt x="17" y="13"/>
                    <a:pt x="17" y="13"/>
                    <a:pt x="17" y="13"/>
                  </a:cubicBezTo>
                  <a:cubicBezTo>
                    <a:pt x="16" y="13"/>
                    <a:pt x="16" y="13"/>
                    <a:pt x="16" y="13"/>
                  </a:cubicBezTo>
                  <a:cubicBezTo>
                    <a:pt x="16" y="13"/>
                    <a:pt x="16" y="13"/>
                    <a:pt x="16" y="13"/>
                  </a:cubicBezTo>
                  <a:cubicBezTo>
                    <a:pt x="16" y="13"/>
                    <a:pt x="16" y="13"/>
                    <a:pt x="15" y="13"/>
                  </a:cubicBezTo>
                  <a:cubicBezTo>
                    <a:pt x="15" y="13"/>
                    <a:pt x="15" y="13"/>
                    <a:pt x="15" y="13"/>
                  </a:cubicBezTo>
                  <a:cubicBezTo>
                    <a:pt x="15" y="13"/>
                    <a:pt x="15" y="13"/>
                    <a:pt x="15" y="13"/>
                  </a:cubicBezTo>
                  <a:cubicBezTo>
                    <a:pt x="15" y="13"/>
                    <a:pt x="15" y="13"/>
                    <a:pt x="15" y="12"/>
                  </a:cubicBezTo>
                  <a:cubicBezTo>
                    <a:pt x="15" y="12"/>
                    <a:pt x="15" y="12"/>
                    <a:pt x="15" y="12"/>
                  </a:cubicBezTo>
                  <a:cubicBezTo>
                    <a:pt x="15" y="12"/>
                    <a:pt x="15" y="12"/>
                    <a:pt x="15" y="11"/>
                  </a:cubicBezTo>
                  <a:cubicBezTo>
                    <a:pt x="15" y="11"/>
                    <a:pt x="15" y="11"/>
                    <a:pt x="15" y="11"/>
                  </a:cubicBezTo>
                  <a:cubicBezTo>
                    <a:pt x="15" y="10"/>
                    <a:pt x="15" y="10"/>
                    <a:pt x="15" y="10"/>
                  </a:cubicBezTo>
                  <a:cubicBezTo>
                    <a:pt x="15" y="10"/>
                    <a:pt x="14" y="9"/>
                    <a:pt x="14" y="9"/>
                  </a:cubicBezTo>
                  <a:cubicBezTo>
                    <a:pt x="14" y="9"/>
                    <a:pt x="14" y="9"/>
                    <a:pt x="14" y="9"/>
                  </a:cubicBezTo>
                  <a:cubicBezTo>
                    <a:pt x="15" y="9"/>
                    <a:pt x="15" y="9"/>
                    <a:pt x="14" y="9"/>
                  </a:cubicBezTo>
                  <a:cubicBezTo>
                    <a:pt x="14" y="9"/>
                    <a:pt x="14" y="9"/>
                    <a:pt x="14" y="9"/>
                  </a:cubicBezTo>
                  <a:cubicBezTo>
                    <a:pt x="14" y="9"/>
                    <a:pt x="14" y="9"/>
                    <a:pt x="14" y="9"/>
                  </a:cubicBezTo>
                  <a:cubicBezTo>
                    <a:pt x="14" y="8"/>
                    <a:pt x="14" y="8"/>
                    <a:pt x="14" y="8"/>
                  </a:cubicBezTo>
                  <a:cubicBezTo>
                    <a:pt x="14" y="8"/>
                    <a:pt x="14" y="8"/>
                    <a:pt x="14" y="8"/>
                  </a:cubicBezTo>
                  <a:cubicBezTo>
                    <a:pt x="14" y="8"/>
                    <a:pt x="14" y="8"/>
                    <a:pt x="14" y="8"/>
                  </a:cubicBezTo>
                  <a:cubicBezTo>
                    <a:pt x="14" y="8"/>
                    <a:pt x="14" y="8"/>
                    <a:pt x="15" y="8"/>
                  </a:cubicBezTo>
                  <a:cubicBezTo>
                    <a:pt x="15" y="8"/>
                    <a:pt x="15" y="8"/>
                    <a:pt x="15" y="8"/>
                  </a:cubicBezTo>
                  <a:cubicBezTo>
                    <a:pt x="15" y="8"/>
                    <a:pt x="15" y="8"/>
                    <a:pt x="15" y="8"/>
                  </a:cubicBezTo>
                  <a:cubicBezTo>
                    <a:pt x="15" y="8"/>
                    <a:pt x="15" y="8"/>
                    <a:pt x="15" y="8"/>
                  </a:cubicBezTo>
                  <a:cubicBezTo>
                    <a:pt x="15" y="8"/>
                    <a:pt x="15" y="8"/>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7" y="9"/>
                    <a:pt x="17" y="9"/>
                    <a:pt x="17" y="9"/>
                  </a:cubicBezTo>
                  <a:cubicBezTo>
                    <a:pt x="17" y="9"/>
                    <a:pt x="17" y="9"/>
                    <a:pt x="17" y="9"/>
                  </a:cubicBezTo>
                  <a:cubicBezTo>
                    <a:pt x="17" y="9"/>
                    <a:pt x="17" y="9"/>
                    <a:pt x="17" y="8"/>
                  </a:cubicBezTo>
                  <a:cubicBezTo>
                    <a:pt x="17" y="8"/>
                    <a:pt x="17" y="8"/>
                    <a:pt x="17" y="8"/>
                  </a:cubicBezTo>
                  <a:cubicBezTo>
                    <a:pt x="17" y="8"/>
                    <a:pt x="17" y="8"/>
                    <a:pt x="17" y="8"/>
                  </a:cubicBezTo>
                  <a:cubicBezTo>
                    <a:pt x="17" y="8"/>
                    <a:pt x="17" y="8"/>
                    <a:pt x="17"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7" y="8"/>
                  </a:cubicBezTo>
                  <a:cubicBezTo>
                    <a:pt x="17" y="8"/>
                    <a:pt x="17" y="8"/>
                    <a:pt x="17" y="8"/>
                  </a:cubicBezTo>
                  <a:cubicBezTo>
                    <a:pt x="17" y="8"/>
                    <a:pt x="17" y="8"/>
                    <a:pt x="17" y="8"/>
                  </a:cubicBezTo>
                  <a:cubicBezTo>
                    <a:pt x="17" y="8"/>
                    <a:pt x="17" y="7"/>
                    <a:pt x="17" y="7"/>
                  </a:cubicBezTo>
                  <a:cubicBezTo>
                    <a:pt x="17" y="7"/>
                    <a:pt x="17" y="7"/>
                    <a:pt x="17" y="7"/>
                  </a:cubicBezTo>
                  <a:cubicBezTo>
                    <a:pt x="17" y="7"/>
                    <a:pt x="17" y="7"/>
                    <a:pt x="17"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7"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8" y="7"/>
                  </a:cubicBezTo>
                  <a:cubicBezTo>
                    <a:pt x="18" y="7"/>
                    <a:pt x="18" y="7"/>
                    <a:pt x="18" y="7"/>
                  </a:cubicBezTo>
                  <a:cubicBezTo>
                    <a:pt x="18" y="7"/>
                    <a:pt x="18" y="7"/>
                    <a:pt x="18" y="7"/>
                  </a:cubicBezTo>
                  <a:cubicBezTo>
                    <a:pt x="18" y="7"/>
                    <a:pt x="18" y="7"/>
                    <a:pt x="18" y="7"/>
                  </a:cubicBezTo>
                  <a:cubicBezTo>
                    <a:pt x="18" y="7"/>
                    <a:pt x="18" y="7"/>
                    <a:pt x="18" y="7"/>
                  </a:cubicBezTo>
                  <a:cubicBezTo>
                    <a:pt x="19" y="7"/>
                    <a:pt x="19" y="7"/>
                    <a:pt x="19" y="7"/>
                  </a:cubicBezTo>
                  <a:cubicBezTo>
                    <a:pt x="19" y="7"/>
                    <a:pt x="19" y="7"/>
                    <a:pt x="19" y="7"/>
                  </a:cubicBezTo>
                  <a:cubicBezTo>
                    <a:pt x="19" y="6"/>
                    <a:pt x="19" y="6"/>
                    <a:pt x="19" y="6"/>
                  </a:cubicBezTo>
                  <a:cubicBezTo>
                    <a:pt x="19" y="6"/>
                    <a:pt x="19" y="6"/>
                    <a:pt x="19" y="6"/>
                  </a:cubicBezTo>
                  <a:cubicBezTo>
                    <a:pt x="19" y="6"/>
                    <a:pt x="19" y="6"/>
                    <a:pt x="20" y="7"/>
                  </a:cubicBezTo>
                  <a:cubicBezTo>
                    <a:pt x="20" y="7"/>
                    <a:pt x="20" y="7"/>
                    <a:pt x="20" y="7"/>
                  </a:cubicBezTo>
                  <a:cubicBezTo>
                    <a:pt x="20" y="7"/>
                    <a:pt x="20" y="7"/>
                    <a:pt x="20" y="7"/>
                  </a:cubicBezTo>
                  <a:cubicBezTo>
                    <a:pt x="20" y="7"/>
                    <a:pt x="20" y="7"/>
                    <a:pt x="20" y="7"/>
                  </a:cubicBezTo>
                  <a:cubicBezTo>
                    <a:pt x="20" y="7"/>
                    <a:pt x="20" y="7"/>
                    <a:pt x="20" y="7"/>
                  </a:cubicBezTo>
                  <a:cubicBezTo>
                    <a:pt x="20" y="7"/>
                    <a:pt x="20" y="7"/>
                    <a:pt x="20" y="7"/>
                  </a:cubicBezTo>
                  <a:cubicBezTo>
                    <a:pt x="20" y="7"/>
                    <a:pt x="20" y="7"/>
                    <a:pt x="20" y="7"/>
                  </a:cubicBezTo>
                  <a:cubicBezTo>
                    <a:pt x="20" y="7"/>
                    <a:pt x="20" y="7"/>
                    <a:pt x="20" y="7"/>
                  </a:cubicBezTo>
                  <a:cubicBezTo>
                    <a:pt x="20" y="7"/>
                    <a:pt x="20" y="7"/>
                    <a:pt x="20" y="7"/>
                  </a:cubicBezTo>
                  <a:cubicBezTo>
                    <a:pt x="20" y="7"/>
                    <a:pt x="20" y="8"/>
                    <a:pt x="20" y="8"/>
                  </a:cubicBezTo>
                  <a:cubicBezTo>
                    <a:pt x="20" y="8"/>
                    <a:pt x="20" y="8"/>
                    <a:pt x="20" y="8"/>
                  </a:cubicBezTo>
                  <a:cubicBezTo>
                    <a:pt x="20" y="8"/>
                    <a:pt x="20" y="8"/>
                    <a:pt x="20" y="8"/>
                  </a:cubicBezTo>
                  <a:cubicBezTo>
                    <a:pt x="20" y="9"/>
                    <a:pt x="20" y="9"/>
                    <a:pt x="20" y="9"/>
                  </a:cubicBezTo>
                  <a:cubicBezTo>
                    <a:pt x="20" y="9"/>
                    <a:pt x="20" y="9"/>
                    <a:pt x="20" y="9"/>
                  </a:cubicBezTo>
                  <a:close/>
                  <a:moveTo>
                    <a:pt x="30" y="10"/>
                  </a:moveTo>
                  <a:cubicBezTo>
                    <a:pt x="29" y="10"/>
                    <a:pt x="29" y="10"/>
                    <a:pt x="29" y="10"/>
                  </a:cubicBezTo>
                  <a:cubicBezTo>
                    <a:pt x="29" y="10"/>
                    <a:pt x="29" y="10"/>
                    <a:pt x="29" y="10"/>
                  </a:cubicBezTo>
                  <a:cubicBezTo>
                    <a:pt x="29" y="10"/>
                    <a:pt x="29" y="10"/>
                    <a:pt x="29" y="10"/>
                  </a:cubicBezTo>
                  <a:cubicBezTo>
                    <a:pt x="29" y="10"/>
                    <a:pt x="29" y="10"/>
                    <a:pt x="29" y="10"/>
                  </a:cubicBezTo>
                  <a:cubicBezTo>
                    <a:pt x="28" y="10"/>
                    <a:pt x="28" y="10"/>
                    <a:pt x="28" y="10"/>
                  </a:cubicBezTo>
                  <a:cubicBezTo>
                    <a:pt x="28" y="10"/>
                    <a:pt x="28" y="10"/>
                    <a:pt x="28" y="10"/>
                  </a:cubicBezTo>
                  <a:cubicBezTo>
                    <a:pt x="28" y="10"/>
                    <a:pt x="28" y="11"/>
                    <a:pt x="28" y="11"/>
                  </a:cubicBezTo>
                  <a:cubicBezTo>
                    <a:pt x="28" y="11"/>
                    <a:pt x="28" y="11"/>
                    <a:pt x="28" y="11"/>
                  </a:cubicBezTo>
                  <a:cubicBezTo>
                    <a:pt x="28" y="11"/>
                    <a:pt x="28" y="11"/>
                    <a:pt x="28" y="11"/>
                  </a:cubicBezTo>
                  <a:cubicBezTo>
                    <a:pt x="29" y="11"/>
                    <a:pt x="29" y="11"/>
                    <a:pt x="29" y="11"/>
                  </a:cubicBezTo>
                  <a:cubicBezTo>
                    <a:pt x="29" y="11"/>
                    <a:pt x="29" y="11"/>
                    <a:pt x="29" y="11"/>
                  </a:cubicBezTo>
                  <a:cubicBezTo>
                    <a:pt x="29" y="11"/>
                    <a:pt x="30" y="11"/>
                    <a:pt x="29" y="11"/>
                  </a:cubicBezTo>
                  <a:cubicBezTo>
                    <a:pt x="29" y="11"/>
                    <a:pt x="29" y="11"/>
                    <a:pt x="29" y="11"/>
                  </a:cubicBezTo>
                  <a:cubicBezTo>
                    <a:pt x="29" y="12"/>
                    <a:pt x="29" y="12"/>
                    <a:pt x="29" y="12"/>
                  </a:cubicBezTo>
                  <a:cubicBezTo>
                    <a:pt x="29" y="12"/>
                    <a:pt x="29" y="12"/>
                    <a:pt x="29" y="12"/>
                  </a:cubicBezTo>
                  <a:cubicBezTo>
                    <a:pt x="29" y="13"/>
                    <a:pt x="29" y="13"/>
                    <a:pt x="29" y="13"/>
                  </a:cubicBezTo>
                  <a:cubicBezTo>
                    <a:pt x="29" y="13"/>
                    <a:pt x="29" y="13"/>
                    <a:pt x="29" y="13"/>
                  </a:cubicBezTo>
                  <a:cubicBezTo>
                    <a:pt x="29" y="13"/>
                    <a:pt x="29" y="13"/>
                    <a:pt x="29" y="13"/>
                  </a:cubicBezTo>
                  <a:cubicBezTo>
                    <a:pt x="29" y="13"/>
                    <a:pt x="29" y="13"/>
                    <a:pt x="28" y="13"/>
                  </a:cubicBezTo>
                  <a:cubicBezTo>
                    <a:pt x="28" y="13"/>
                    <a:pt x="28" y="13"/>
                    <a:pt x="28" y="13"/>
                  </a:cubicBezTo>
                  <a:cubicBezTo>
                    <a:pt x="28" y="13"/>
                    <a:pt x="28" y="13"/>
                    <a:pt x="28" y="13"/>
                  </a:cubicBezTo>
                  <a:cubicBezTo>
                    <a:pt x="28" y="13"/>
                    <a:pt x="28" y="13"/>
                    <a:pt x="28" y="13"/>
                  </a:cubicBezTo>
                  <a:cubicBezTo>
                    <a:pt x="28"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6" y="13"/>
                    <a:pt x="26" y="13"/>
                    <a:pt x="26" y="13"/>
                  </a:cubicBezTo>
                  <a:cubicBezTo>
                    <a:pt x="26" y="13"/>
                    <a:pt x="26" y="13"/>
                    <a:pt x="26" y="13"/>
                  </a:cubicBezTo>
                  <a:cubicBezTo>
                    <a:pt x="26" y="13"/>
                    <a:pt x="26" y="13"/>
                    <a:pt x="26" y="13"/>
                  </a:cubicBezTo>
                  <a:cubicBezTo>
                    <a:pt x="26" y="13"/>
                    <a:pt x="26" y="12"/>
                    <a:pt x="26" y="12"/>
                  </a:cubicBezTo>
                  <a:cubicBezTo>
                    <a:pt x="26" y="12"/>
                    <a:pt x="26" y="12"/>
                    <a:pt x="26" y="12"/>
                  </a:cubicBezTo>
                  <a:cubicBezTo>
                    <a:pt x="26" y="12"/>
                    <a:pt x="26" y="12"/>
                    <a:pt x="26" y="12"/>
                  </a:cubicBezTo>
                  <a:cubicBezTo>
                    <a:pt x="26" y="12"/>
                    <a:pt x="26" y="12"/>
                    <a:pt x="26" y="12"/>
                  </a:cubicBezTo>
                  <a:cubicBezTo>
                    <a:pt x="26" y="12"/>
                    <a:pt x="26" y="12"/>
                    <a:pt x="26" y="12"/>
                  </a:cubicBezTo>
                  <a:cubicBezTo>
                    <a:pt x="26" y="12"/>
                    <a:pt x="26" y="12"/>
                    <a:pt x="26" y="12"/>
                  </a:cubicBezTo>
                  <a:cubicBezTo>
                    <a:pt x="25" y="12"/>
                    <a:pt x="25" y="12"/>
                    <a:pt x="25" y="12"/>
                  </a:cubicBezTo>
                  <a:cubicBezTo>
                    <a:pt x="25" y="12"/>
                    <a:pt x="25" y="12"/>
                    <a:pt x="25" y="12"/>
                  </a:cubicBezTo>
                  <a:cubicBezTo>
                    <a:pt x="25" y="12"/>
                    <a:pt x="25" y="12"/>
                    <a:pt x="25" y="12"/>
                  </a:cubicBezTo>
                  <a:cubicBezTo>
                    <a:pt x="25" y="13"/>
                    <a:pt x="25" y="13"/>
                    <a:pt x="25" y="13"/>
                  </a:cubicBezTo>
                  <a:cubicBezTo>
                    <a:pt x="25" y="13"/>
                    <a:pt x="25" y="13"/>
                    <a:pt x="25" y="13"/>
                  </a:cubicBezTo>
                  <a:cubicBezTo>
                    <a:pt x="25" y="13"/>
                    <a:pt x="25" y="13"/>
                    <a:pt x="25" y="13"/>
                  </a:cubicBezTo>
                  <a:cubicBezTo>
                    <a:pt x="25" y="13"/>
                    <a:pt x="24" y="13"/>
                    <a:pt x="24" y="13"/>
                  </a:cubicBezTo>
                  <a:cubicBezTo>
                    <a:pt x="24" y="13"/>
                    <a:pt x="24" y="13"/>
                    <a:pt x="24" y="13"/>
                  </a:cubicBezTo>
                  <a:cubicBezTo>
                    <a:pt x="24" y="13"/>
                    <a:pt x="24" y="13"/>
                    <a:pt x="24" y="13"/>
                  </a:cubicBezTo>
                  <a:cubicBezTo>
                    <a:pt x="24" y="13"/>
                    <a:pt x="24" y="13"/>
                    <a:pt x="24" y="13"/>
                  </a:cubicBezTo>
                  <a:cubicBezTo>
                    <a:pt x="24" y="13"/>
                    <a:pt x="24" y="13"/>
                    <a:pt x="24" y="13"/>
                  </a:cubicBezTo>
                  <a:cubicBezTo>
                    <a:pt x="24" y="13"/>
                    <a:pt x="24" y="13"/>
                    <a:pt x="24" y="13"/>
                  </a:cubicBezTo>
                  <a:cubicBezTo>
                    <a:pt x="24" y="13"/>
                    <a:pt x="24" y="13"/>
                    <a:pt x="24" y="13"/>
                  </a:cubicBezTo>
                  <a:cubicBezTo>
                    <a:pt x="24" y="12"/>
                    <a:pt x="24" y="12"/>
                    <a:pt x="24" y="12"/>
                  </a:cubicBezTo>
                  <a:cubicBezTo>
                    <a:pt x="24" y="12"/>
                    <a:pt x="24" y="12"/>
                    <a:pt x="24" y="12"/>
                  </a:cubicBezTo>
                  <a:cubicBezTo>
                    <a:pt x="24" y="12"/>
                    <a:pt x="25" y="12"/>
                    <a:pt x="25" y="12"/>
                  </a:cubicBezTo>
                  <a:cubicBezTo>
                    <a:pt x="25" y="12"/>
                    <a:pt x="25" y="12"/>
                    <a:pt x="25" y="11"/>
                  </a:cubicBezTo>
                  <a:cubicBezTo>
                    <a:pt x="25" y="11"/>
                    <a:pt x="25" y="11"/>
                    <a:pt x="25" y="11"/>
                  </a:cubicBezTo>
                  <a:cubicBezTo>
                    <a:pt x="25" y="11"/>
                    <a:pt x="25" y="11"/>
                    <a:pt x="25" y="11"/>
                  </a:cubicBezTo>
                  <a:cubicBezTo>
                    <a:pt x="25" y="11"/>
                    <a:pt x="24" y="11"/>
                    <a:pt x="24" y="11"/>
                  </a:cubicBezTo>
                  <a:cubicBezTo>
                    <a:pt x="24" y="11"/>
                    <a:pt x="24" y="11"/>
                    <a:pt x="24" y="11"/>
                  </a:cubicBezTo>
                  <a:cubicBezTo>
                    <a:pt x="24" y="11"/>
                    <a:pt x="24" y="11"/>
                    <a:pt x="24" y="11"/>
                  </a:cubicBezTo>
                  <a:cubicBezTo>
                    <a:pt x="24" y="11"/>
                    <a:pt x="24" y="11"/>
                    <a:pt x="24" y="11"/>
                  </a:cubicBezTo>
                  <a:cubicBezTo>
                    <a:pt x="24" y="11"/>
                    <a:pt x="24" y="10"/>
                    <a:pt x="24" y="10"/>
                  </a:cubicBezTo>
                  <a:cubicBezTo>
                    <a:pt x="24" y="10"/>
                    <a:pt x="24" y="10"/>
                    <a:pt x="24" y="10"/>
                  </a:cubicBezTo>
                  <a:cubicBezTo>
                    <a:pt x="24" y="10"/>
                    <a:pt x="24" y="10"/>
                    <a:pt x="24" y="10"/>
                  </a:cubicBezTo>
                  <a:cubicBezTo>
                    <a:pt x="24" y="10"/>
                    <a:pt x="24" y="10"/>
                    <a:pt x="24" y="10"/>
                  </a:cubicBezTo>
                  <a:cubicBezTo>
                    <a:pt x="25" y="10"/>
                    <a:pt x="25" y="10"/>
                    <a:pt x="24" y="10"/>
                  </a:cubicBezTo>
                  <a:cubicBezTo>
                    <a:pt x="24" y="10"/>
                    <a:pt x="24" y="10"/>
                    <a:pt x="24" y="10"/>
                  </a:cubicBezTo>
                  <a:cubicBezTo>
                    <a:pt x="24" y="10"/>
                    <a:pt x="24" y="10"/>
                    <a:pt x="24" y="9"/>
                  </a:cubicBezTo>
                  <a:cubicBezTo>
                    <a:pt x="24" y="9"/>
                    <a:pt x="24" y="9"/>
                    <a:pt x="24" y="9"/>
                  </a:cubicBezTo>
                  <a:cubicBezTo>
                    <a:pt x="24" y="9"/>
                    <a:pt x="24" y="9"/>
                    <a:pt x="24" y="9"/>
                  </a:cubicBezTo>
                  <a:cubicBezTo>
                    <a:pt x="24" y="9"/>
                    <a:pt x="24" y="9"/>
                    <a:pt x="24" y="8"/>
                  </a:cubicBezTo>
                  <a:cubicBezTo>
                    <a:pt x="24" y="8"/>
                    <a:pt x="24" y="8"/>
                    <a:pt x="24" y="8"/>
                  </a:cubicBezTo>
                  <a:cubicBezTo>
                    <a:pt x="24" y="8"/>
                    <a:pt x="24" y="8"/>
                    <a:pt x="24" y="8"/>
                  </a:cubicBezTo>
                  <a:cubicBezTo>
                    <a:pt x="24" y="8"/>
                    <a:pt x="24" y="8"/>
                    <a:pt x="24" y="8"/>
                  </a:cubicBezTo>
                  <a:cubicBezTo>
                    <a:pt x="25" y="8"/>
                    <a:pt x="25" y="8"/>
                    <a:pt x="25" y="7"/>
                  </a:cubicBezTo>
                  <a:cubicBezTo>
                    <a:pt x="25" y="7"/>
                    <a:pt x="25" y="7"/>
                    <a:pt x="25" y="7"/>
                  </a:cubicBezTo>
                  <a:cubicBezTo>
                    <a:pt x="25" y="7"/>
                    <a:pt x="25" y="7"/>
                    <a:pt x="25" y="7"/>
                  </a:cubicBezTo>
                  <a:cubicBezTo>
                    <a:pt x="25" y="7"/>
                    <a:pt x="26" y="7"/>
                    <a:pt x="26" y="7"/>
                  </a:cubicBezTo>
                  <a:cubicBezTo>
                    <a:pt x="26" y="7"/>
                    <a:pt x="26" y="7"/>
                    <a:pt x="26" y="7"/>
                  </a:cubicBezTo>
                  <a:cubicBezTo>
                    <a:pt x="26" y="7"/>
                    <a:pt x="26" y="7"/>
                    <a:pt x="26" y="7"/>
                  </a:cubicBezTo>
                  <a:cubicBezTo>
                    <a:pt x="26" y="7"/>
                    <a:pt x="26" y="7"/>
                    <a:pt x="26" y="7"/>
                  </a:cubicBezTo>
                  <a:cubicBezTo>
                    <a:pt x="26" y="7"/>
                    <a:pt x="26" y="7"/>
                    <a:pt x="26" y="7"/>
                  </a:cubicBezTo>
                  <a:cubicBezTo>
                    <a:pt x="26" y="7"/>
                    <a:pt x="26" y="7"/>
                    <a:pt x="26" y="7"/>
                  </a:cubicBezTo>
                  <a:cubicBezTo>
                    <a:pt x="26" y="7"/>
                    <a:pt x="26" y="7"/>
                    <a:pt x="26" y="7"/>
                  </a:cubicBezTo>
                  <a:cubicBezTo>
                    <a:pt x="26" y="7"/>
                    <a:pt x="26" y="7"/>
                    <a:pt x="26" y="7"/>
                  </a:cubicBezTo>
                  <a:cubicBezTo>
                    <a:pt x="26" y="7"/>
                    <a:pt x="26" y="8"/>
                    <a:pt x="26" y="8"/>
                  </a:cubicBezTo>
                  <a:cubicBezTo>
                    <a:pt x="26" y="8"/>
                    <a:pt x="26" y="8"/>
                    <a:pt x="26" y="8"/>
                  </a:cubicBezTo>
                  <a:cubicBezTo>
                    <a:pt x="26" y="8"/>
                    <a:pt x="26" y="8"/>
                    <a:pt x="26" y="8"/>
                  </a:cubicBezTo>
                  <a:cubicBezTo>
                    <a:pt x="26" y="8"/>
                    <a:pt x="26" y="8"/>
                    <a:pt x="26" y="8"/>
                  </a:cubicBezTo>
                  <a:cubicBezTo>
                    <a:pt x="26" y="8"/>
                    <a:pt x="26" y="8"/>
                    <a:pt x="25" y="8"/>
                  </a:cubicBezTo>
                  <a:cubicBezTo>
                    <a:pt x="25" y="8"/>
                    <a:pt x="25" y="9"/>
                    <a:pt x="25" y="9"/>
                  </a:cubicBezTo>
                  <a:cubicBezTo>
                    <a:pt x="25" y="9"/>
                    <a:pt x="25" y="9"/>
                    <a:pt x="25" y="9"/>
                  </a:cubicBezTo>
                  <a:cubicBezTo>
                    <a:pt x="25" y="9"/>
                    <a:pt x="25" y="9"/>
                    <a:pt x="25" y="9"/>
                  </a:cubicBezTo>
                  <a:cubicBezTo>
                    <a:pt x="25" y="9"/>
                    <a:pt x="25" y="9"/>
                    <a:pt x="25" y="9"/>
                  </a:cubicBezTo>
                  <a:cubicBezTo>
                    <a:pt x="25" y="9"/>
                    <a:pt x="26" y="9"/>
                    <a:pt x="26" y="9"/>
                  </a:cubicBezTo>
                  <a:cubicBezTo>
                    <a:pt x="26" y="9"/>
                    <a:pt x="26" y="9"/>
                    <a:pt x="26" y="9"/>
                  </a:cubicBezTo>
                  <a:cubicBezTo>
                    <a:pt x="26" y="10"/>
                    <a:pt x="26" y="10"/>
                    <a:pt x="26" y="10"/>
                  </a:cubicBezTo>
                  <a:cubicBezTo>
                    <a:pt x="26" y="10"/>
                    <a:pt x="26" y="10"/>
                    <a:pt x="25" y="10"/>
                  </a:cubicBezTo>
                  <a:cubicBezTo>
                    <a:pt x="25" y="10"/>
                    <a:pt x="25" y="10"/>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1"/>
                    <a:pt x="26" y="11"/>
                  </a:cubicBezTo>
                  <a:cubicBezTo>
                    <a:pt x="26" y="11"/>
                    <a:pt x="26" y="11"/>
                    <a:pt x="26" y="10"/>
                  </a:cubicBezTo>
                  <a:cubicBezTo>
                    <a:pt x="26" y="10"/>
                    <a:pt x="26" y="10"/>
                    <a:pt x="26" y="10"/>
                  </a:cubicBezTo>
                  <a:cubicBezTo>
                    <a:pt x="26" y="10"/>
                    <a:pt x="26" y="10"/>
                    <a:pt x="26" y="10"/>
                  </a:cubicBezTo>
                  <a:cubicBezTo>
                    <a:pt x="26" y="10"/>
                    <a:pt x="26" y="10"/>
                    <a:pt x="26" y="10"/>
                  </a:cubicBezTo>
                  <a:cubicBezTo>
                    <a:pt x="26" y="10"/>
                    <a:pt x="26" y="10"/>
                    <a:pt x="26" y="10"/>
                  </a:cubicBezTo>
                  <a:cubicBezTo>
                    <a:pt x="26" y="10"/>
                    <a:pt x="26" y="10"/>
                    <a:pt x="26" y="10"/>
                  </a:cubicBezTo>
                  <a:cubicBezTo>
                    <a:pt x="26" y="10"/>
                    <a:pt x="26" y="10"/>
                    <a:pt x="26" y="10"/>
                  </a:cubicBezTo>
                  <a:cubicBezTo>
                    <a:pt x="26" y="10"/>
                    <a:pt x="27" y="10"/>
                    <a:pt x="27" y="10"/>
                  </a:cubicBezTo>
                  <a:cubicBezTo>
                    <a:pt x="27" y="10"/>
                    <a:pt x="27" y="10"/>
                    <a:pt x="27" y="10"/>
                  </a:cubicBezTo>
                  <a:cubicBezTo>
                    <a:pt x="27" y="10"/>
                    <a:pt x="27" y="10"/>
                    <a:pt x="27" y="10"/>
                  </a:cubicBezTo>
                  <a:cubicBezTo>
                    <a:pt x="27" y="10"/>
                    <a:pt x="27" y="9"/>
                    <a:pt x="27" y="9"/>
                  </a:cubicBezTo>
                  <a:cubicBezTo>
                    <a:pt x="27" y="9"/>
                    <a:pt x="27" y="9"/>
                    <a:pt x="27" y="9"/>
                  </a:cubicBezTo>
                  <a:cubicBezTo>
                    <a:pt x="27" y="9"/>
                    <a:pt x="27" y="9"/>
                    <a:pt x="27" y="9"/>
                  </a:cubicBezTo>
                  <a:cubicBezTo>
                    <a:pt x="27" y="9"/>
                    <a:pt x="27" y="9"/>
                    <a:pt x="27" y="9"/>
                  </a:cubicBezTo>
                  <a:cubicBezTo>
                    <a:pt x="26" y="9"/>
                    <a:pt x="26" y="9"/>
                    <a:pt x="26" y="9"/>
                  </a:cubicBezTo>
                  <a:cubicBezTo>
                    <a:pt x="26" y="9"/>
                    <a:pt x="26" y="9"/>
                    <a:pt x="26" y="9"/>
                  </a:cubicBezTo>
                  <a:cubicBezTo>
                    <a:pt x="26" y="9"/>
                    <a:pt x="26" y="9"/>
                    <a:pt x="26" y="9"/>
                  </a:cubicBezTo>
                  <a:cubicBezTo>
                    <a:pt x="26" y="9"/>
                    <a:pt x="26" y="9"/>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8" y="8"/>
                  </a:cubicBezTo>
                  <a:cubicBezTo>
                    <a:pt x="28" y="8"/>
                    <a:pt x="28" y="8"/>
                    <a:pt x="28" y="8"/>
                  </a:cubicBezTo>
                  <a:cubicBezTo>
                    <a:pt x="28" y="8"/>
                    <a:pt x="28" y="8"/>
                    <a:pt x="28" y="7"/>
                  </a:cubicBezTo>
                  <a:cubicBezTo>
                    <a:pt x="28" y="7"/>
                    <a:pt x="28" y="7"/>
                    <a:pt x="28" y="7"/>
                  </a:cubicBezTo>
                  <a:cubicBezTo>
                    <a:pt x="28" y="7"/>
                    <a:pt x="28" y="7"/>
                    <a:pt x="28" y="7"/>
                  </a:cubicBezTo>
                  <a:cubicBezTo>
                    <a:pt x="28" y="7"/>
                    <a:pt x="28" y="7"/>
                    <a:pt x="28" y="7"/>
                  </a:cubicBezTo>
                  <a:cubicBezTo>
                    <a:pt x="28" y="7"/>
                    <a:pt x="28" y="7"/>
                    <a:pt x="28" y="7"/>
                  </a:cubicBezTo>
                  <a:cubicBezTo>
                    <a:pt x="28" y="6"/>
                    <a:pt x="28" y="6"/>
                    <a:pt x="28" y="6"/>
                  </a:cubicBezTo>
                  <a:cubicBezTo>
                    <a:pt x="28" y="6"/>
                    <a:pt x="28" y="6"/>
                    <a:pt x="28" y="6"/>
                  </a:cubicBezTo>
                  <a:cubicBezTo>
                    <a:pt x="28" y="6"/>
                    <a:pt x="28" y="6"/>
                    <a:pt x="28" y="6"/>
                  </a:cubicBezTo>
                  <a:cubicBezTo>
                    <a:pt x="28" y="6"/>
                    <a:pt x="28" y="6"/>
                    <a:pt x="28" y="6"/>
                  </a:cubicBezTo>
                  <a:cubicBezTo>
                    <a:pt x="28" y="6"/>
                    <a:pt x="28" y="7"/>
                    <a:pt x="28" y="7"/>
                  </a:cubicBezTo>
                  <a:cubicBezTo>
                    <a:pt x="28" y="7"/>
                    <a:pt x="28" y="7"/>
                    <a:pt x="28" y="7"/>
                  </a:cubicBezTo>
                  <a:cubicBezTo>
                    <a:pt x="28" y="7"/>
                    <a:pt x="28" y="7"/>
                    <a:pt x="28" y="7"/>
                  </a:cubicBezTo>
                  <a:cubicBezTo>
                    <a:pt x="28" y="8"/>
                    <a:pt x="28" y="8"/>
                    <a:pt x="28" y="8"/>
                  </a:cubicBezTo>
                  <a:cubicBezTo>
                    <a:pt x="28" y="8"/>
                    <a:pt x="28" y="8"/>
                    <a:pt x="28" y="8"/>
                  </a:cubicBezTo>
                  <a:cubicBezTo>
                    <a:pt x="28" y="8"/>
                    <a:pt x="28" y="8"/>
                    <a:pt x="28" y="8"/>
                  </a:cubicBezTo>
                  <a:cubicBezTo>
                    <a:pt x="28" y="8"/>
                    <a:pt x="29" y="8"/>
                    <a:pt x="29" y="8"/>
                  </a:cubicBezTo>
                  <a:cubicBezTo>
                    <a:pt x="29" y="8"/>
                    <a:pt x="29" y="8"/>
                    <a:pt x="29" y="8"/>
                  </a:cubicBezTo>
                  <a:cubicBezTo>
                    <a:pt x="29" y="8"/>
                    <a:pt x="29" y="8"/>
                    <a:pt x="29" y="8"/>
                  </a:cubicBezTo>
                  <a:cubicBezTo>
                    <a:pt x="29" y="8"/>
                    <a:pt x="29" y="8"/>
                    <a:pt x="29" y="8"/>
                  </a:cubicBezTo>
                  <a:cubicBezTo>
                    <a:pt x="29" y="8"/>
                    <a:pt x="29" y="9"/>
                    <a:pt x="29" y="9"/>
                  </a:cubicBezTo>
                  <a:cubicBezTo>
                    <a:pt x="29" y="9"/>
                    <a:pt x="29" y="9"/>
                    <a:pt x="29" y="9"/>
                  </a:cubicBezTo>
                  <a:cubicBezTo>
                    <a:pt x="29" y="9"/>
                    <a:pt x="29" y="9"/>
                    <a:pt x="29" y="9"/>
                  </a:cubicBezTo>
                  <a:cubicBezTo>
                    <a:pt x="29" y="9"/>
                    <a:pt x="29" y="9"/>
                    <a:pt x="29" y="9"/>
                  </a:cubicBezTo>
                  <a:cubicBezTo>
                    <a:pt x="29" y="9"/>
                    <a:pt x="29" y="9"/>
                    <a:pt x="29" y="9"/>
                  </a:cubicBezTo>
                  <a:cubicBezTo>
                    <a:pt x="29" y="9"/>
                    <a:pt x="28" y="9"/>
                    <a:pt x="28" y="9"/>
                  </a:cubicBezTo>
                  <a:cubicBezTo>
                    <a:pt x="28" y="9"/>
                    <a:pt x="28" y="9"/>
                    <a:pt x="28" y="9"/>
                  </a:cubicBezTo>
                  <a:cubicBezTo>
                    <a:pt x="28" y="9"/>
                    <a:pt x="28" y="9"/>
                    <a:pt x="28" y="9"/>
                  </a:cubicBezTo>
                  <a:cubicBezTo>
                    <a:pt x="28" y="9"/>
                    <a:pt x="28" y="9"/>
                    <a:pt x="28" y="9"/>
                  </a:cubicBezTo>
                  <a:cubicBezTo>
                    <a:pt x="28" y="9"/>
                    <a:pt x="28" y="9"/>
                    <a:pt x="28" y="9"/>
                  </a:cubicBezTo>
                  <a:cubicBezTo>
                    <a:pt x="28" y="9"/>
                    <a:pt x="28" y="9"/>
                    <a:pt x="28" y="9"/>
                  </a:cubicBezTo>
                  <a:cubicBezTo>
                    <a:pt x="29" y="9"/>
                    <a:pt x="29" y="9"/>
                    <a:pt x="29" y="9"/>
                  </a:cubicBezTo>
                  <a:cubicBezTo>
                    <a:pt x="29" y="9"/>
                    <a:pt x="29" y="9"/>
                    <a:pt x="29" y="9"/>
                  </a:cubicBezTo>
                  <a:cubicBezTo>
                    <a:pt x="30" y="9"/>
                    <a:pt x="30" y="10"/>
                    <a:pt x="30" y="10"/>
                  </a:cubicBezTo>
                  <a:cubicBezTo>
                    <a:pt x="30" y="10"/>
                    <a:pt x="30" y="10"/>
                    <a:pt x="30" y="10"/>
                  </a:cubicBezTo>
                  <a:close/>
                  <a:moveTo>
                    <a:pt x="44" y="13"/>
                  </a:moveTo>
                  <a:cubicBezTo>
                    <a:pt x="44" y="13"/>
                    <a:pt x="44" y="13"/>
                    <a:pt x="44" y="13"/>
                  </a:cubicBezTo>
                  <a:cubicBezTo>
                    <a:pt x="44" y="13"/>
                    <a:pt x="44" y="13"/>
                    <a:pt x="44" y="13"/>
                  </a:cubicBezTo>
                  <a:cubicBezTo>
                    <a:pt x="43" y="13"/>
                    <a:pt x="43" y="13"/>
                    <a:pt x="43" y="13"/>
                  </a:cubicBezTo>
                  <a:cubicBezTo>
                    <a:pt x="43" y="13"/>
                    <a:pt x="43" y="13"/>
                    <a:pt x="43" y="13"/>
                  </a:cubicBezTo>
                  <a:cubicBezTo>
                    <a:pt x="43" y="13"/>
                    <a:pt x="43" y="13"/>
                    <a:pt x="43" y="13"/>
                  </a:cubicBezTo>
                  <a:cubicBezTo>
                    <a:pt x="43" y="13"/>
                    <a:pt x="43" y="12"/>
                    <a:pt x="43" y="12"/>
                  </a:cubicBezTo>
                  <a:cubicBezTo>
                    <a:pt x="43" y="12"/>
                    <a:pt x="43" y="12"/>
                    <a:pt x="43" y="12"/>
                  </a:cubicBezTo>
                  <a:cubicBezTo>
                    <a:pt x="43" y="12"/>
                    <a:pt x="43" y="12"/>
                    <a:pt x="43" y="12"/>
                  </a:cubicBezTo>
                  <a:cubicBezTo>
                    <a:pt x="42" y="12"/>
                    <a:pt x="42" y="12"/>
                    <a:pt x="42" y="12"/>
                  </a:cubicBezTo>
                  <a:cubicBezTo>
                    <a:pt x="42" y="12"/>
                    <a:pt x="42" y="12"/>
                    <a:pt x="42" y="12"/>
                  </a:cubicBezTo>
                  <a:cubicBezTo>
                    <a:pt x="42" y="12"/>
                    <a:pt x="42" y="12"/>
                    <a:pt x="42" y="12"/>
                  </a:cubicBezTo>
                  <a:cubicBezTo>
                    <a:pt x="42" y="12"/>
                    <a:pt x="41" y="12"/>
                    <a:pt x="41" y="12"/>
                  </a:cubicBezTo>
                  <a:cubicBezTo>
                    <a:pt x="41" y="12"/>
                    <a:pt x="41" y="12"/>
                    <a:pt x="41" y="12"/>
                  </a:cubicBezTo>
                  <a:cubicBezTo>
                    <a:pt x="41" y="12"/>
                    <a:pt x="41" y="12"/>
                    <a:pt x="41" y="12"/>
                  </a:cubicBezTo>
                  <a:cubicBezTo>
                    <a:pt x="41" y="12"/>
                    <a:pt x="41" y="12"/>
                    <a:pt x="41" y="12"/>
                  </a:cubicBezTo>
                  <a:cubicBezTo>
                    <a:pt x="41" y="12"/>
                    <a:pt x="41" y="13"/>
                    <a:pt x="41" y="13"/>
                  </a:cubicBezTo>
                  <a:cubicBezTo>
                    <a:pt x="41" y="13"/>
                    <a:pt x="41" y="13"/>
                    <a:pt x="41" y="13"/>
                  </a:cubicBezTo>
                  <a:cubicBezTo>
                    <a:pt x="41" y="13"/>
                    <a:pt x="41" y="13"/>
                    <a:pt x="41" y="13"/>
                  </a:cubicBezTo>
                  <a:cubicBezTo>
                    <a:pt x="41" y="13"/>
                    <a:pt x="41" y="13"/>
                    <a:pt x="41" y="13"/>
                  </a:cubicBezTo>
                  <a:cubicBezTo>
                    <a:pt x="41" y="13"/>
                    <a:pt x="41" y="13"/>
                    <a:pt x="41" y="13"/>
                  </a:cubicBezTo>
                  <a:cubicBezTo>
                    <a:pt x="41" y="13"/>
                    <a:pt x="41" y="13"/>
                    <a:pt x="41" y="13"/>
                  </a:cubicBezTo>
                  <a:cubicBezTo>
                    <a:pt x="41" y="13"/>
                    <a:pt x="41" y="13"/>
                    <a:pt x="41" y="13"/>
                  </a:cubicBezTo>
                  <a:cubicBezTo>
                    <a:pt x="41" y="12"/>
                    <a:pt x="41" y="12"/>
                    <a:pt x="40" y="12"/>
                  </a:cubicBezTo>
                  <a:cubicBezTo>
                    <a:pt x="40" y="12"/>
                    <a:pt x="40" y="12"/>
                    <a:pt x="40" y="12"/>
                  </a:cubicBezTo>
                  <a:cubicBezTo>
                    <a:pt x="40" y="12"/>
                    <a:pt x="40" y="13"/>
                    <a:pt x="40" y="13"/>
                  </a:cubicBezTo>
                  <a:cubicBezTo>
                    <a:pt x="40" y="13"/>
                    <a:pt x="40" y="13"/>
                    <a:pt x="40" y="13"/>
                  </a:cubicBezTo>
                  <a:cubicBezTo>
                    <a:pt x="40" y="13"/>
                    <a:pt x="40" y="13"/>
                    <a:pt x="40" y="13"/>
                  </a:cubicBezTo>
                  <a:cubicBezTo>
                    <a:pt x="40" y="13"/>
                    <a:pt x="40" y="13"/>
                    <a:pt x="40" y="13"/>
                  </a:cubicBezTo>
                  <a:cubicBezTo>
                    <a:pt x="40" y="13"/>
                    <a:pt x="40" y="13"/>
                    <a:pt x="40"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8" y="13"/>
                  </a:cubicBezTo>
                  <a:cubicBezTo>
                    <a:pt x="38" y="13"/>
                    <a:pt x="38" y="13"/>
                    <a:pt x="38" y="13"/>
                  </a:cubicBezTo>
                  <a:cubicBezTo>
                    <a:pt x="38" y="13"/>
                    <a:pt x="38" y="13"/>
                    <a:pt x="38" y="13"/>
                  </a:cubicBezTo>
                  <a:cubicBezTo>
                    <a:pt x="38" y="13"/>
                    <a:pt x="38" y="13"/>
                    <a:pt x="38" y="13"/>
                  </a:cubicBezTo>
                  <a:cubicBezTo>
                    <a:pt x="38" y="13"/>
                    <a:pt x="38" y="13"/>
                    <a:pt x="38" y="13"/>
                  </a:cubicBezTo>
                  <a:cubicBezTo>
                    <a:pt x="38" y="12"/>
                    <a:pt x="38" y="12"/>
                    <a:pt x="38" y="12"/>
                  </a:cubicBezTo>
                  <a:cubicBezTo>
                    <a:pt x="38" y="12"/>
                    <a:pt x="38" y="12"/>
                    <a:pt x="38" y="12"/>
                  </a:cubicBezTo>
                  <a:cubicBezTo>
                    <a:pt x="38" y="12"/>
                    <a:pt x="38" y="12"/>
                    <a:pt x="38" y="12"/>
                  </a:cubicBezTo>
                  <a:cubicBezTo>
                    <a:pt x="38" y="11"/>
                    <a:pt x="38" y="11"/>
                    <a:pt x="38" y="12"/>
                  </a:cubicBezTo>
                  <a:cubicBezTo>
                    <a:pt x="38" y="12"/>
                    <a:pt x="38" y="12"/>
                    <a:pt x="38" y="12"/>
                  </a:cubicBezTo>
                  <a:cubicBezTo>
                    <a:pt x="38" y="12"/>
                    <a:pt x="38" y="12"/>
                    <a:pt x="38" y="12"/>
                  </a:cubicBezTo>
                  <a:cubicBezTo>
                    <a:pt x="38" y="12"/>
                    <a:pt x="38" y="13"/>
                    <a:pt x="38" y="13"/>
                  </a:cubicBezTo>
                  <a:cubicBezTo>
                    <a:pt x="38" y="13"/>
                    <a:pt x="37" y="13"/>
                    <a:pt x="37" y="13"/>
                  </a:cubicBezTo>
                  <a:cubicBezTo>
                    <a:pt x="37" y="13"/>
                    <a:pt x="37" y="13"/>
                    <a:pt x="37" y="13"/>
                  </a:cubicBezTo>
                  <a:cubicBezTo>
                    <a:pt x="37" y="13"/>
                    <a:pt x="37" y="13"/>
                    <a:pt x="37" y="13"/>
                  </a:cubicBezTo>
                  <a:cubicBezTo>
                    <a:pt x="37" y="13"/>
                    <a:pt x="37" y="13"/>
                    <a:pt x="37" y="12"/>
                  </a:cubicBezTo>
                  <a:cubicBezTo>
                    <a:pt x="37" y="12"/>
                    <a:pt x="37" y="12"/>
                    <a:pt x="37" y="12"/>
                  </a:cubicBezTo>
                  <a:cubicBezTo>
                    <a:pt x="37" y="12"/>
                    <a:pt x="37" y="12"/>
                    <a:pt x="37" y="12"/>
                  </a:cubicBezTo>
                  <a:cubicBezTo>
                    <a:pt x="37" y="12"/>
                    <a:pt x="37" y="12"/>
                    <a:pt x="37" y="12"/>
                  </a:cubicBezTo>
                  <a:cubicBezTo>
                    <a:pt x="37" y="12"/>
                    <a:pt x="37" y="12"/>
                    <a:pt x="37" y="11"/>
                  </a:cubicBezTo>
                  <a:cubicBezTo>
                    <a:pt x="38" y="11"/>
                    <a:pt x="38" y="11"/>
                    <a:pt x="38" y="11"/>
                  </a:cubicBezTo>
                  <a:cubicBezTo>
                    <a:pt x="38" y="11"/>
                    <a:pt x="38" y="11"/>
                    <a:pt x="38" y="11"/>
                  </a:cubicBezTo>
                  <a:cubicBezTo>
                    <a:pt x="38" y="11"/>
                    <a:pt x="38" y="11"/>
                    <a:pt x="38" y="10"/>
                  </a:cubicBezTo>
                  <a:cubicBezTo>
                    <a:pt x="38" y="10"/>
                    <a:pt x="38" y="10"/>
                    <a:pt x="38" y="10"/>
                  </a:cubicBezTo>
                  <a:cubicBezTo>
                    <a:pt x="38" y="10"/>
                    <a:pt x="38" y="10"/>
                    <a:pt x="38" y="10"/>
                  </a:cubicBezTo>
                  <a:cubicBezTo>
                    <a:pt x="38" y="10"/>
                    <a:pt x="38" y="10"/>
                    <a:pt x="38" y="10"/>
                  </a:cubicBezTo>
                  <a:cubicBezTo>
                    <a:pt x="38" y="9"/>
                    <a:pt x="38" y="9"/>
                    <a:pt x="38" y="9"/>
                  </a:cubicBezTo>
                  <a:cubicBezTo>
                    <a:pt x="38" y="9"/>
                    <a:pt x="38" y="9"/>
                    <a:pt x="38" y="9"/>
                  </a:cubicBezTo>
                  <a:cubicBezTo>
                    <a:pt x="38" y="9"/>
                    <a:pt x="38" y="9"/>
                    <a:pt x="38" y="9"/>
                  </a:cubicBezTo>
                  <a:cubicBezTo>
                    <a:pt x="38" y="9"/>
                    <a:pt x="38" y="9"/>
                    <a:pt x="38" y="9"/>
                  </a:cubicBezTo>
                  <a:cubicBezTo>
                    <a:pt x="38" y="9"/>
                    <a:pt x="37" y="9"/>
                    <a:pt x="37" y="9"/>
                  </a:cubicBezTo>
                  <a:cubicBezTo>
                    <a:pt x="37" y="9"/>
                    <a:pt x="37" y="9"/>
                    <a:pt x="37" y="9"/>
                  </a:cubicBezTo>
                  <a:cubicBezTo>
                    <a:pt x="37" y="9"/>
                    <a:pt x="37" y="9"/>
                    <a:pt x="37" y="9"/>
                  </a:cubicBezTo>
                  <a:cubicBezTo>
                    <a:pt x="38" y="8"/>
                    <a:pt x="38" y="8"/>
                    <a:pt x="38" y="8"/>
                  </a:cubicBezTo>
                  <a:cubicBezTo>
                    <a:pt x="38" y="8"/>
                    <a:pt x="38" y="8"/>
                    <a:pt x="38" y="8"/>
                  </a:cubicBezTo>
                  <a:cubicBezTo>
                    <a:pt x="38" y="8"/>
                    <a:pt x="38" y="8"/>
                    <a:pt x="38" y="8"/>
                  </a:cubicBezTo>
                  <a:cubicBezTo>
                    <a:pt x="38" y="8"/>
                    <a:pt x="38" y="8"/>
                    <a:pt x="39" y="8"/>
                  </a:cubicBezTo>
                  <a:cubicBezTo>
                    <a:pt x="39" y="8"/>
                    <a:pt x="39" y="8"/>
                    <a:pt x="39" y="8"/>
                  </a:cubicBezTo>
                  <a:cubicBezTo>
                    <a:pt x="39" y="8"/>
                    <a:pt x="39" y="8"/>
                    <a:pt x="39" y="8"/>
                  </a:cubicBezTo>
                  <a:cubicBezTo>
                    <a:pt x="39" y="8"/>
                    <a:pt x="39" y="8"/>
                    <a:pt x="39" y="8"/>
                  </a:cubicBezTo>
                  <a:cubicBezTo>
                    <a:pt x="39" y="8"/>
                    <a:pt x="39" y="8"/>
                    <a:pt x="39" y="8"/>
                  </a:cubicBezTo>
                  <a:cubicBezTo>
                    <a:pt x="39" y="8"/>
                    <a:pt x="39" y="8"/>
                    <a:pt x="39" y="8"/>
                  </a:cubicBezTo>
                  <a:cubicBezTo>
                    <a:pt x="39" y="8"/>
                    <a:pt x="39" y="8"/>
                    <a:pt x="39" y="7"/>
                  </a:cubicBezTo>
                  <a:cubicBezTo>
                    <a:pt x="39" y="7"/>
                    <a:pt x="39" y="7"/>
                    <a:pt x="39" y="7"/>
                  </a:cubicBezTo>
                  <a:cubicBezTo>
                    <a:pt x="39" y="7"/>
                    <a:pt x="39" y="7"/>
                    <a:pt x="39" y="7"/>
                  </a:cubicBezTo>
                  <a:cubicBezTo>
                    <a:pt x="39" y="7"/>
                    <a:pt x="39" y="7"/>
                    <a:pt x="39" y="7"/>
                  </a:cubicBezTo>
                  <a:cubicBezTo>
                    <a:pt x="38" y="7"/>
                    <a:pt x="38" y="7"/>
                    <a:pt x="38" y="7"/>
                  </a:cubicBezTo>
                  <a:cubicBezTo>
                    <a:pt x="38" y="6"/>
                    <a:pt x="38"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40" y="6"/>
                    <a:pt x="40" y="6"/>
                    <a:pt x="40" y="6"/>
                  </a:cubicBezTo>
                  <a:cubicBezTo>
                    <a:pt x="40" y="6"/>
                    <a:pt x="40" y="6"/>
                    <a:pt x="40" y="6"/>
                  </a:cubicBezTo>
                  <a:cubicBezTo>
                    <a:pt x="40" y="6"/>
                    <a:pt x="40" y="6"/>
                    <a:pt x="40" y="6"/>
                  </a:cubicBezTo>
                  <a:cubicBezTo>
                    <a:pt x="40" y="6"/>
                    <a:pt x="40" y="6"/>
                    <a:pt x="40" y="6"/>
                  </a:cubicBezTo>
                  <a:cubicBezTo>
                    <a:pt x="40" y="6"/>
                    <a:pt x="40" y="6"/>
                    <a:pt x="40" y="6"/>
                  </a:cubicBezTo>
                  <a:cubicBezTo>
                    <a:pt x="40" y="6"/>
                    <a:pt x="40" y="6"/>
                    <a:pt x="40" y="6"/>
                  </a:cubicBezTo>
                  <a:cubicBezTo>
                    <a:pt x="40" y="6"/>
                    <a:pt x="40" y="6"/>
                    <a:pt x="40" y="7"/>
                  </a:cubicBezTo>
                  <a:cubicBezTo>
                    <a:pt x="40" y="7"/>
                    <a:pt x="40" y="7"/>
                    <a:pt x="40" y="7"/>
                  </a:cubicBezTo>
                  <a:cubicBezTo>
                    <a:pt x="40" y="7"/>
                    <a:pt x="40" y="7"/>
                    <a:pt x="40" y="7"/>
                  </a:cubicBezTo>
                  <a:cubicBezTo>
                    <a:pt x="40" y="7"/>
                    <a:pt x="40" y="7"/>
                    <a:pt x="40" y="7"/>
                  </a:cubicBezTo>
                  <a:cubicBezTo>
                    <a:pt x="40" y="7"/>
                    <a:pt x="40" y="7"/>
                    <a:pt x="40" y="7"/>
                  </a:cubicBezTo>
                  <a:cubicBezTo>
                    <a:pt x="40" y="7"/>
                    <a:pt x="40" y="7"/>
                    <a:pt x="40" y="7"/>
                  </a:cubicBezTo>
                  <a:cubicBezTo>
                    <a:pt x="40" y="7"/>
                    <a:pt x="40" y="7"/>
                    <a:pt x="40" y="7"/>
                  </a:cubicBezTo>
                  <a:cubicBezTo>
                    <a:pt x="40" y="7"/>
                    <a:pt x="40" y="7"/>
                    <a:pt x="40" y="7"/>
                  </a:cubicBezTo>
                  <a:cubicBezTo>
                    <a:pt x="40" y="7"/>
                    <a:pt x="40" y="7"/>
                    <a:pt x="40" y="8"/>
                  </a:cubicBezTo>
                  <a:cubicBezTo>
                    <a:pt x="40" y="8"/>
                    <a:pt x="40" y="8"/>
                    <a:pt x="40" y="8"/>
                  </a:cubicBezTo>
                  <a:cubicBezTo>
                    <a:pt x="40" y="8"/>
                    <a:pt x="40" y="8"/>
                    <a:pt x="40" y="8"/>
                  </a:cubicBezTo>
                  <a:cubicBezTo>
                    <a:pt x="40" y="8"/>
                    <a:pt x="40" y="8"/>
                    <a:pt x="40" y="7"/>
                  </a:cubicBezTo>
                  <a:cubicBezTo>
                    <a:pt x="40" y="7"/>
                    <a:pt x="41" y="7"/>
                    <a:pt x="41" y="7"/>
                  </a:cubicBezTo>
                  <a:cubicBezTo>
                    <a:pt x="41" y="7"/>
                    <a:pt x="41" y="7"/>
                    <a:pt x="41" y="8"/>
                  </a:cubicBezTo>
                  <a:cubicBezTo>
                    <a:pt x="41" y="8"/>
                    <a:pt x="41" y="8"/>
                    <a:pt x="41" y="8"/>
                  </a:cubicBezTo>
                  <a:cubicBezTo>
                    <a:pt x="41" y="8"/>
                    <a:pt x="41" y="8"/>
                    <a:pt x="41" y="8"/>
                  </a:cubicBezTo>
                  <a:cubicBezTo>
                    <a:pt x="41" y="8"/>
                    <a:pt x="41" y="8"/>
                    <a:pt x="41" y="8"/>
                  </a:cubicBezTo>
                  <a:cubicBezTo>
                    <a:pt x="42" y="8"/>
                    <a:pt x="42" y="8"/>
                    <a:pt x="42" y="8"/>
                  </a:cubicBezTo>
                  <a:cubicBezTo>
                    <a:pt x="42" y="8"/>
                    <a:pt x="42" y="9"/>
                    <a:pt x="42" y="9"/>
                  </a:cubicBezTo>
                  <a:cubicBezTo>
                    <a:pt x="41" y="9"/>
                    <a:pt x="41" y="9"/>
                    <a:pt x="41" y="9"/>
                  </a:cubicBezTo>
                  <a:cubicBezTo>
                    <a:pt x="41" y="9"/>
                    <a:pt x="41" y="9"/>
                    <a:pt x="41" y="9"/>
                  </a:cubicBezTo>
                  <a:cubicBezTo>
                    <a:pt x="41" y="9"/>
                    <a:pt x="41" y="9"/>
                    <a:pt x="41" y="9"/>
                  </a:cubicBezTo>
                  <a:cubicBezTo>
                    <a:pt x="41" y="9"/>
                    <a:pt x="41" y="9"/>
                    <a:pt x="41" y="9"/>
                  </a:cubicBezTo>
                  <a:cubicBezTo>
                    <a:pt x="41" y="9"/>
                    <a:pt x="40" y="9"/>
                    <a:pt x="40" y="9"/>
                  </a:cubicBezTo>
                  <a:cubicBezTo>
                    <a:pt x="40" y="9"/>
                    <a:pt x="40" y="9"/>
                    <a:pt x="40" y="9"/>
                  </a:cubicBezTo>
                  <a:cubicBezTo>
                    <a:pt x="40" y="9"/>
                    <a:pt x="40" y="9"/>
                    <a:pt x="40" y="9"/>
                  </a:cubicBezTo>
                  <a:cubicBezTo>
                    <a:pt x="41" y="9"/>
                    <a:pt x="41" y="9"/>
                    <a:pt x="41" y="9"/>
                  </a:cubicBezTo>
                  <a:cubicBezTo>
                    <a:pt x="41" y="9"/>
                    <a:pt x="41" y="9"/>
                    <a:pt x="41" y="9"/>
                  </a:cubicBezTo>
                  <a:cubicBezTo>
                    <a:pt x="41" y="8"/>
                    <a:pt x="41" y="8"/>
                    <a:pt x="41" y="8"/>
                  </a:cubicBezTo>
                  <a:cubicBezTo>
                    <a:pt x="41" y="8"/>
                    <a:pt x="41" y="8"/>
                    <a:pt x="41" y="8"/>
                  </a:cubicBezTo>
                  <a:cubicBezTo>
                    <a:pt x="41" y="8"/>
                    <a:pt x="41" y="8"/>
                    <a:pt x="41" y="8"/>
                  </a:cubicBezTo>
                  <a:cubicBezTo>
                    <a:pt x="41" y="8"/>
                    <a:pt x="41" y="8"/>
                    <a:pt x="41" y="8"/>
                  </a:cubicBezTo>
                  <a:cubicBezTo>
                    <a:pt x="41" y="8"/>
                    <a:pt x="41" y="8"/>
                    <a:pt x="41" y="8"/>
                  </a:cubicBezTo>
                  <a:cubicBezTo>
                    <a:pt x="40" y="8"/>
                    <a:pt x="40" y="8"/>
                    <a:pt x="40" y="8"/>
                  </a:cubicBezTo>
                  <a:cubicBezTo>
                    <a:pt x="40" y="8"/>
                    <a:pt x="40" y="8"/>
                    <a:pt x="40" y="8"/>
                  </a:cubicBezTo>
                  <a:cubicBezTo>
                    <a:pt x="40" y="8"/>
                    <a:pt x="40" y="8"/>
                    <a:pt x="40" y="8"/>
                  </a:cubicBezTo>
                  <a:cubicBezTo>
                    <a:pt x="40" y="8"/>
                    <a:pt x="40" y="8"/>
                    <a:pt x="39" y="8"/>
                  </a:cubicBezTo>
                  <a:cubicBezTo>
                    <a:pt x="39" y="8"/>
                    <a:pt x="39" y="8"/>
                    <a:pt x="39" y="8"/>
                  </a:cubicBezTo>
                  <a:cubicBezTo>
                    <a:pt x="39" y="8"/>
                    <a:pt x="39" y="8"/>
                    <a:pt x="39" y="8"/>
                  </a:cubicBezTo>
                  <a:cubicBezTo>
                    <a:pt x="39" y="8"/>
                    <a:pt x="39" y="9"/>
                    <a:pt x="39" y="9"/>
                  </a:cubicBezTo>
                  <a:cubicBezTo>
                    <a:pt x="39" y="9"/>
                    <a:pt x="39" y="9"/>
                    <a:pt x="39" y="9"/>
                  </a:cubicBezTo>
                  <a:cubicBezTo>
                    <a:pt x="40" y="9"/>
                    <a:pt x="40" y="9"/>
                    <a:pt x="40" y="9"/>
                  </a:cubicBezTo>
                  <a:cubicBezTo>
                    <a:pt x="40" y="9"/>
                    <a:pt x="40" y="9"/>
                    <a:pt x="40" y="9"/>
                  </a:cubicBezTo>
                  <a:cubicBezTo>
                    <a:pt x="40" y="9"/>
                    <a:pt x="40" y="9"/>
                    <a:pt x="40" y="9"/>
                  </a:cubicBezTo>
                  <a:cubicBezTo>
                    <a:pt x="40" y="9"/>
                    <a:pt x="40" y="9"/>
                    <a:pt x="40" y="9"/>
                  </a:cubicBezTo>
                  <a:cubicBezTo>
                    <a:pt x="40" y="9"/>
                    <a:pt x="40" y="9"/>
                    <a:pt x="40" y="9"/>
                  </a:cubicBezTo>
                  <a:cubicBezTo>
                    <a:pt x="40" y="9"/>
                    <a:pt x="40" y="9"/>
                    <a:pt x="40" y="9"/>
                  </a:cubicBezTo>
                  <a:cubicBezTo>
                    <a:pt x="40" y="9"/>
                    <a:pt x="40" y="9"/>
                    <a:pt x="40" y="9"/>
                  </a:cubicBezTo>
                  <a:cubicBezTo>
                    <a:pt x="40" y="9"/>
                    <a:pt x="40" y="9"/>
                    <a:pt x="40" y="9"/>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39" y="10"/>
                  </a:cubicBezTo>
                  <a:cubicBezTo>
                    <a:pt x="39" y="10"/>
                    <a:pt x="39" y="10"/>
                    <a:pt x="39" y="10"/>
                  </a:cubicBezTo>
                  <a:cubicBezTo>
                    <a:pt x="39" y="10"/>
                    <a:pt x="39" y="10"/>
                    <a:pt x="39" y="10"/>
                  </a:cubicBezTo>
                  <a:cubicBezTo>
                    <a:pt x="39" y="10"/>
                    <a:pt x="39" y="10"/>
                    <a:pt x="39" y="10"/>
                  </a:cubicBezTo>
                  <a:cubicBezTo>
                    <a:pt x="39" y="10"/>
                    <a:pt x="39" y="10"/>
                    <a:pt x="39" y="11"/>
                  </a:cubicBezTo>
                  <a:cubicBezTo>
                    <a:pt x="39" y="11"/>
                    <a:pt x="39" y="11"/>
                    <a:pt x="39" y="11"/>
                  </a:cubicBezTo>
                  <a:cubicBezTo>
                    <a:pt x="39" y="11"/>
                    <a:pt x="39" y="11"/>
                    <a:pt x="39" y="11"/>
                  </a:cubicBezTo>
                  <a:cubicBezTo>
                    <a:pt x="39" y="11"/>
                    <a:pt x="39" y="11"/>
                    <a:pt x="39" y="11"/>
                  </a:cubicBezTo>
                  <a:cubicBezTo>
                    <a:pt x="39" y="11"/>
                    <a:pt x="39" y="11"/>
                    <a:pt x="39" y="11"/>
                  </a:cubicBezTo>
                  <a:cubicBezTo>
                    <a:pt x="39" y="11"/>
                    <a:pt x="40" y="10"/>
                    <a:pt x="40" y="10"/>
                  </a:cubicBezTo>
                  <a:cubicBezTo>
                    <a:pt x="40" y="10"/>
                    <a:pt x="40" y="10"/>
                    <a:pt x="40" y="10"/>
                  </a:cubicBezTo>
                  <a:cubicBezTo>
                    <a:pt x="40" y="10"/>
                    <a:pt x="40" y="10"/>
                    <a:pt x="40" y="10"/>
                  </a:cubicBezTo>
                  <a:cubicBezTo>
                    <a:pt x="40" y="10"/>
                    <a:pt x="40" y="10"/>
                    <a:pt x="40" y="10"/>
                  </a:cubicBezTo>
                  <a:cubicBezTo>
                    <a:pt x="40" y="10"/>
                    <a:pt x="40" y="10"/>
                    <a:pt x="41" y="10"/>
                  </a:cubicBezTo>
                  <a:cubicBezTo>
                    <a:pt x="41" y="10"/>
                    <a:pt x="41" y="10"/>
                    <a:pt x="41" y="10"/>
                  </a:cubicBezTo>
                  <a:cubicBezTo>
                    <a:pt x="41" y="10"/>
                    <a:pt x="41" y="10"/>
                    <a:pt x="41" y="11"/>
                  </a:cubicBezTo>
                  <a:cubicBezTo>
                    <a:pt x="41" y="11"/>
                    <a:pt x="41" y="11"/>
                    <a:pt x="41" y="11"/>
                  </a:cubicBezTo>
                  <a:cubicBezTo>
                    <a:pt x="41" y="11"/>
                    <a:pt x="41" y="11"/>
                    <a:pt x="41" y="11"/>
                  </a:cubicBezTo>
                  <a:cubicBezTo>
                    <a:pt x="41" y="11"/>
                    <a:pt x="41" y="11"/>
                    <a:pt x="42" y="11"/>
                  </a:cubicBezTo>
                  <a:cubicBezTo>
                    <a:pt x="42" y="11"/>
                    <a:pt x="42" y="11"/>
                    <a:pt x="42" y="11"/>
                  </a:cubicBezTo>
                  <a:cubicBezTo>
                    <a:pt x="42" y="11"/>
                    <a:pt x="42" y="11"/>
                    <a:pt x="42" y="11"/>
                  </a:cubicBezTo>
                  <a:cubicBezTo>
                    <a:pt x="42" y="10"/>
                    <a:pt x="42" y="10"/>
                    <a:pt x="42" y="10"/>
                  </a:cubicBezTo>
                  <a:cubicBezTo>
                    <a:pt x="42" y="10"/>
                    <a:pt x="42" y="10"/>
                    <a:pt x="42" y="10"/>
                  </a:cubicBezTo>
                  <a:cubicBezTo>
                    <a:pt x="42"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9"/>
                    <a:pt x="41" y="9"/>
                  </a:cubicBezTo>
                  <a:cubicBezTo>
                    <a:pt x="41" y="9"/>
                    <a:pt x="41" y="9"/>
                    <a:pt x="41" y="9"/>
                  </a:cubicBezTo>
                  <a:cubicBezTo>
                    <a:pt x="41" y="9"/>
                    <a:pt x="41" y="9"/>
                    <a:pt x="41" y="9"/>
                  </a:cubicBezTo>
                  <a:cubicBezTo>
                    <a:pt x="41" y="9"/>
                    <a:pt x="41" y="9"/>
                    <a:pt x="41" y="9"/>
                  </a:cubicBezTo>
                  <a:cubicBezTo>
                    <a:pt x="41" y="9"/>
                    <a:pt x="42" y="9"/>
                    <a:pt x="42" y="9"/>
                  </a:cubicBezTo>
                  <a:cubicBezTo>
                    <a:pt x="42" y="9"/>
                    <a:pt x="42" y="9"/>
                    <a:pt x="42" y="9"/>
                  </a:cubicBezTo>
                  <a:cubicBezTo>
                    <a:pt x="42" y="9"/>
                    <a:pt x="42" y="9"/>
                    <a:pt x="42" y="9"/>
                  </a:cubicBezTo>
                  <a:cubicBezTo>
                    <a:pt x="42" y="9"/>
                    <a:pt x="42" y="8"/>
                    <a:pt x="42" y="8"/>
                  </a:cubicBezTo>
                  <a:cubicBezTo>
                    <a:pt x="42" y="8"/>
                    <a:pt x="42" y="8"/>
                    <a:pt x="42" y="8"/>
                  </a:cubicBezTo>
                  <a:cubicBezTo>
                    <a:pt x="42" y="8"/>
                    <a:pt x="42" y="8"/>
                    <a:pt x="42" y="8"/>
                  </a:cubicBezTo>
                  <a:cubicBezTo>
                    <a:pt x="42" y="8"/>
                    <a:pt x="42" y="7"/>
                    <a:pt x="42" y="7"/>
                  </a:cubicBezTo>
                  <a:cubicBezTo>
                    <a:pt x="42" y="7"/>
                    <a:pt x="42" y="7"/>
                    <a:pt x="42" y="7"/>
                  </a:cubicBezTo>
                  <a:cubicBezTo>
                    <a:pt x="42" y="7"/>
                    <a:pt x="42" y="7"/>
                    <a:pt x="42" y="7"/>
                  </a:cubicBezTo>
                  <a:cubicBezTo>
                    <a:pt x="42" y="7"/>
                    <a:pt x="42" y="7"/>
                    <a:pt x="42" y="7"/>
                  </a:cubicBezTo>
                  <a:cubicBezTo>
                    <a:pt x="42" y="7"/>
                    <a:pt x="42" y="7"/>
                    <a:pt x="42" y="7"/>
                  </a:cubicBezTo>
                  <a:cubicBezTo>
                    <a:pt x="42" y="7"/>
                    <a:pt x="42" y="6"/>
                    <a:pt x="42" y="6"/>
                  </a:cubicBezTo>
                  <a:cubicBezTo>
                    <a:pt x="42" y="6"/>
                    <a:pt x="42" y="6"/>
                    <a:pt x="42" y="6"/>
                  </a:cubicBezTo>
                  <a:cubicBezTo>
                    <a:pt x="42" y="6"/>
                    <a:pt x="42" y="6"/>
                    <a:pt x="42" y="6"/>
                  </a:cubicBezTo>
                  <a:cubicBezTo>
                    <a:pt x="43" y="6"/>
                    <a:pt x="43" y="6"/>
                    <a:pt x="43" y="6"/>
                  </a:cubicBezTo>
                  <a:cubicBezTo>
                    <a:pt x="43" y="6"/>
                    <a:pt x="43" y="6"/>
                    <a:pt x="43" y="6"/>
                  </a:cubicBezTo>
                  <a:cubicBezTo>
                    <a:pt x="43" y="6"/>
                    <a:pt x="43" y="6"/>
                    <a:pt x="43" y="7"/>
                  </a:cubicBezTo>
                  <a:cubicBezTo>
                    <a:pt x="43" y="7"/>
                    <a:pt x="43" y="7"/>
                    <a:pt x="43" y="7"/>
                  </a:cubicBezTo>
                  <a:cubicBezTo>
                    <a:pt x="43" y="7"/>
                    <a:pt x="43" y="7"/>
                    <a:pt x="43" y="7"/>
                  </a:cubicBezTo>
                  <a:cubicBezTo>
                    <a:pt x="43" y="8"/>
                    <a:pt x="43" y="8"/>
                    <a:pt x="43" y="8"/>
                  </a:cubicBezTo>
                  <a:cubicBezTo>
                    <a:pt x="43" y="8"/>
                    <a:pt x="43" y="8"/>
                    <a:pt x="43" y="8"/>
                  </a:cubicBezTo>
                  <a:cubicBezTo>
                    <a:pt x="43" y="8"/>
                    <a:pt x="43" y="8"/>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2" y="10"/>
                    <a:pt x="42" y="11"/>
                    <a:pt x="42" y="11"/>
                  </a:cubicBezTo>
                  <a:cubicBezTo>
                    <a:pt x="42" y="11"/>
                    <a:pt x="42" y="11"/>
                    <a:pt x="42" y="11"/>
                  </a:cubicBezTo>
                  <a:cubicBezTo>
                    <a:pt x="42" y="11"/>
                    <a:pt x="42" y="11"/>
                    <a:pt x="42" y="11"/>
                  </a:cubicBezTo>
                  <a:cubicBezTo>
                    <a:pt x="42" y="11"/>
                    <a:pt x="42" y="11"/>
                    <a:pt x="43" y="11"/>
                  </a:cubicBezTo>
                  <a:cubicBezTo>
                    <a:pt x="43" y="11"/>
                    <a:pt x="43" y="11"/>
                    <a:pt x="43" y="11"/>
                  </a:cubicBezTo>
                  <a:cubicBezTo>
                    <a:pt x="43" y="12"/>
                    <a:pt x="43" y="12"/>
                    <a:pt x="43" y="12"/>
                  </a:cubicBezTo>
                  <a:cubicBezTo>
                    <a:pt x="43" y="12"/>
                    <a:pt x="43" y="12"/>
                    <a:pt x="43" y="12"/>
                  </a:cubicBezTo>
                  <a:cubicBezTo>
                    <a:pt x="44" y="12"/>
                    <a:pt x="44" y="12"/>
                    <a:pt x="44" y="12"/>
                  </a:cubicBezTo>
                  <a:cubicBezTo>
                    <a:pt x="44" y="13"/>
                    <a:pt x="44" y="13"/>
                    <a:pt x="44" y="13"/>
                  </a:cubicBezTo>
                  <a:close/>
                  <a:moveTo>
                    <a:pt x="53" y="8"/>
                  </a:moveTo>
                  <a:cubicBezTo>
                    <a:pt x="52" y="9"/>
                    <a:pt x="52" y="9"/>
                    <a:pt x="52" y="9"/>
                  </a:cubicBezTo>
                  <a:cubicBezTo>
                    <a:pt x="52" y="9"/>
                    <a:pt x="52" y="9"/>
                    <a:pt x="52" y="9"/>
                  </a:cubicBezTo>
                  <a:cubicBezTo>
                    <a:pt x="52" y="9"/>
                    <a:pt x="52" y="9"/>
                    <a:pt x="52" y="9"/>
                  </a:cubicBezTo>
                  <a:cubicBezTo>
                    <a:pt x="52" y="9"/>
                    <a:pt x="52" y="10"/>
                    <a:pt x="51" y="10"/>
                  </a:cubicBezTo>
                  <a:cubicBezTo>
                    <a:pt x="51" y="10"/>
                    <a:pt x="51" y="10"/>
                    <a:pt x="51" y="10"/>
                  </a:cubicBezTo>
                  <a:cubicBezTo>
                    <a:pt x="51" y="10"/>
                    <a:pt x="51" y="10"/>
                    <a:pt x="51" y="10"/>
                  </a:cubicBezTo>
                  <a:cubicBezTo>
                    <a:pt x="51" y="10"/>
                    <a:pt x="51" y="10"/>
                    <a:pt x="51" y="11"/>
                  </a:cubicBezTo>
                  <a:cubicBezTo>
                    <a:pt x="51" y="11"/>
                    <a:pt x="51" y="11"/>
                    <a:pt x="51" y="11"/>
                  </a:cubicBezTo>
                  <a:cubicBezTo>
                    <a:pt x="51" y="11"/>
                    <a:pt x="51" y="11"/>
                    <a:pt x="51" y="11"/>
                  </a:cubicBezTo>
                  <a:cubicBezTo>
                    <a:pt x="51" y="11"/>
                    <a:pt x="51" y="11"/>
                    <a:pt x="51" y="11"/>
                  </a:cubicBezTo>
                  <a:cubicBezTo>
                    <a:pt x="51" y="12"/>
                    <a:pt x="51" y="12"/>
                    <a:pt x="51" y="12"/>
                  </a:cubicBezTo>
                  <a:cubicBezTo>
                    <a:pt x="51" y="12"/>
                    <a:pt x="51" y="12"/>
                    <a:pt x="51" y="12"/>
                  </a:cubicBezTo>
                  <a:cubicBezTo>
                    <a:pt x="51" y="12"/>
                    <a:pt x="51" y="12"/>
                    <a:pt x="51" y="12"/>
                  </a:cubicBezTo>
                  <a:cubicBezTo>
                    <a:pt x="51" y="13"/>
                    <a:pt x="51" y="13"/>
                    <a:pt x="51" y="13"/>
                  </a:cubicBezTo>
                  <a:cubicBezTo>
                    <a:pt x="51" y="13"/>
                    <a:pt x="51" y="13"/>
                    <a:pt x="51" y="13"/>
                  </a:cubicBezTo>
                  <a:cubicBezTo>
                    <a:pt x="51" y="13"/>
                    <a:pt x="51" y="13"/>
                    <a:pt x="51" y="13"/>
                  </a:cubicBezTo>
                  <a:cubicBezTo>
                    <a:pt x="51" y="13"/>
                    <a:pt x="51" y="14"/>
                    <a:pt x="51" y="14"/>
                  </a:cubicBezTo>
                  <a:cubicBezTo>
                    <a:pt x="51" y="14"/>
                    <a:pt x="51"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49" y="13"/>
                  </a:cubicBezTo>
                  <a:cubicBezTo>
                    <a:pt x="49" y="13"/>
                    <a:pt x="49" y="13"/>
                    <a:pt x="49" y="13"/>
                  </a:cubicBezTo>
                  <a:cubicBezTo>
                    <a:pt x="49" y="13"/>
                    <a:pt x="49" y="13"/>
                    <a:pt x="49" y="13"/>
                  </a:cubicBezTo>
                  <a:cubicBezTo>
                    <a:pt x="49" y="13"/>
                    <a:pt x="49" y="13"/>
                    <a:pt x="49" y="13"/>
                  </a:cubicBezTo>
                  <a:cubicBezTo>
                    <a:pt x="49" y="13"/>
                    <a:pt x="49" y="13"/>
                    <a:pt x="49" y="13"/>
                  </a:cubicBezTo>
                  <a:cubicBezTo>
                    <a:pt x="49" y="13"/>
                    <a:pt x="49" y="13"/>
                    <a:pt x="49" y="13"/>
                  </a:cubicBezTo>
                  <a:cubicBezTo>
                    <a:pt x="49"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2"/>
                  </a:cubicBezTo>
                  <a:cubicBezTo>
                    <a:pt x="50" y="12"/>
                    <a:pt x="50" y="12"/>
                    <a:pt x="50" y="12"/>
                  </a:cubicBezTo>
                  <a:cubicBezTo>
                    <a:pt x="50" y="12"/>
                    <a:pt x="50" y="12"/>
                    <a:pt x="50" y="12"/>
                  </a:cubicBezTo>
                  <a:cubicBezTo>
                    <a:pt x="50" y="12"/>
                    <a:pt x="50" y="12"/>
                    <a:pt x="50" y="12"/>
                  </a:cubicBezTo>
                  <a:cubicBezTo>
                    <a:pt x="50" y="12"/>
                    <a:pt x="50" y="11"/>
                    <a:pt x="50" y="11"/>
                  </a:cubicBezTo>
                  <a:cubicBezTo>
                    <a:pt x="50" y="11"/>
                    <a:pt x="50" y="11"/>
                    <a:pt x="50" y="11"/>
                  </a:cubicBezTo>
                  <a:cubicBezTo>
                    <a:pt x="50" y="11"/>
                    <a:pt x="50" y="11"/>
                    <a:pt x="50" y="11"/>
                  </a:cubicBezTo>
                  <a:cubicBezTo>
                    <a:pt x="50" y="11"/>
                    <a:pt x="50" y="11"/>
                    <a:pt x="50" y="11"/>
                  </a:cubicBezTo>
                  <a:cubicBezTo>
                    <a:pt x="50" y="11"/>
                    <a:pt x="50" y="11"/>
                    <a:pt x="50" y="11"/>
                  </a:cubicBezTo>
                  <a:cubicBezTo>
                    <a:pt x="50" y="12"/>
                    <a:pt x="49" y="12"/>
                    <a:pt x="49" y="12"/>
                  </a:cubicBezTo>
                  <a:cubicBezTo>
                    <a:pt x="49" y="12"/>
                    <a:pt x="49" y="12"/>
                    <a:pt x="49" y="12"/>
                  </a:cubicBezTo>
                  <a:cubicBezTo>
                    <a:pt x="49" y="12"/>
                    <a:pt x="49" y="12"/>
                    <a:pt x="49" y="12"/>
                  </a:cubicBezTo>
                  <a:cubicBezTo>
                    <a:pt x="49" y="12"/>
                    <a:pt x="49" y="12"/>
                    <a:pt x="48" y="12"/>
                  </a:cubicBezTo>
                  <a:cubicBezTo>
                    <a:pt x="48" y="13"/>
                    <a:pt x="48" y="13"/>
                    <a:pt x="48" y="13"/>
                  </a:cubicBezTo>
                  <a:cubicBezTo>
                    <a:pt x="48" y="13"/>
                    <a:pt x="48" y="13"/>
                    <a:pt x="48" y="13"/>
                  </a:cubicBezTo>
                  <a:cubicBezTo>
                    <a:pt x="48" y="13"/>
                    <a:pt x="48" y="13"/>
                    <a:pt x="48" y="13"/>
                  </a:cubicBezTo>
                  <a:cubicBezTo>
                    <a:pt x="48" y="13"/>
                    <a:pt x="48" y="13"/>
                    <a:pt x="48" y="13"/>
                  </a:cubicBezTo>
                  <a:cubicBezTo>
                    <a:pt x="48" y="13"/>
                    <a:pt x="48" y="13"/>
                    <a:pt x="47" y="13"/>
                  </a:cubicBezTo>
                  <a:cubicBezTo>
                    <a:pt x="47" y="13"/>
                    <a:pt x="47" y="13"/>
                    <a:pt x="47" y="13"/>
                  </a:cubicBezTo>
                  <a:cubicBezTo>
                    <a:pt x="47" y="13"/>
                    <a:pt x="47" y="13"/>
                    <a:pt x="47" y="13"/>
                  </a:cubicBezTo>
                  <a:cubicBezTo>
                    <a:pt x="47" y="13"/>
                    <a:pt x="47" y="13"/>
                    <a:pt x="47" y="13"/>
                  </a:cubicBezTo>
                  <a:cubicBezTo>
                    <a:pt x="47" y="13"/>
                    <a:pt x="47" y="13"/>
                    <a:pt x="47" y="13"/>
                  </a:cubicBezTo>
                  <a:cubicBezTo>
                    <a:pt x="47" y="13"/>
                    <a:pt x="47" y="12"/>
                    <a:pt x="47" y="12"/>
                  </a:cubicBezTo>
                  <a:cubicBezTo>
                    <a:pt x="47" y="12"/>
                    <a:pt x="47" y="12"/>
                    <a:pt x="47" y="12"/>
                  </a:cubicBezTo>
                  <a:cubicBezTo>
                    <a:pt x="48" y="12"/>
                    <a:pt x="48" y="12"/>
                    <a:pt x="48" y="12"/>
                  </a:cubicBezTo>
                  <a:cubicBezTo>
                    <a:pt x="48" y="12"/>
                    <a:pt x="48" y="12"/>
                    <a:pt x="48" y="12"/>
                  </a:cubicBezTo>
                  <a:cubicBezTo>
                    <a:pt x="48" y="12"/>
                    <a:pt x="48" y="12"/>
                    <a:pt x="48" y="12"/>
                  </a:cubicBezTo>
                  <a:cubicBezTo>
                    <a:pt x="48" y="12"/>
                    <a:pt x="48" y="12"/>
                    <a:pt x="49" y="11"/>
                  </a:cubicBezTo>
                  <a:cubicBezTo>
                    <a:pt x="49" y="11"/>
                    <a:pt x="49" y="11"/>
                    <a:pt x="49" y="11"/>
                  </a:cubicBezTo>
                  <a:cubicBezTo>
                    <a:pt x="49" y="11"/>
                    <a:pt x="49" y="11"/>
                    <a:pt x="49" y="11"/>
                  </a:cubicBezTo>
                  <a:cubicBezTo>
                    <a:pt x="49" y="11"/>
                    <a:pt x="49" y="11"/>
                    <a:pt x="49" y="11"/>
                  </a:cubicBezTo>
                  <a:cubicBezTo>
                    <a:pt x="49" y="11"/>
                    <a:pt x="49" y="11"/>
                    <a:pt x="49" y="11"/>
                  </a:cubicBezTo>
                  <a:cubicBezTo>
                    <a:pt x="49" y="11"/>
                    <a:pt x="49" y="11"/>
                    <a:pt x="50" y="10"/>
                  </a:cubicBezTo>
                  <a:cubicBezTo>
                    <a:pt x="50" y="10"/>
                    <a:pt x="50" y="10"/>
                    <a:pt x="49" y="10"/>
                  </a:cubicBezTo>
                  <a:cubicBezTo>
                    <a:pt x="49" y="10"/>
                    <a:pt x="49" y="10"/>
                    <a:pt x="49" y="10"/>
                  </a:cubicBezTo>
                  <a:cubicBezTo>
                    <a:pt x="49" y="10"/>
                    <a:pt x="49" y="10"/>
                    <a:pt x="49" y="10"/>
                  </a:cubicBezTo>
                  <a:cubicBezTo>
                    <a:pt x="49" y="10"/>
                    <a:pt x="49" y="10"/>
                    <a:pt x="49" y="10"/>
                  </a:cubicBezTo>
                  <a:cubicBezTo>
                    <a:pt x="49" y="10"/>
                    <a:pt x="49" y="10"/>
                    <a:pt x="49" y="11"/>
                  </a:cubicBezTo>
                  <a:cubicBezTo>
                    <a:pt x="48" y="11"/>
                    <a:pt x="48" y="11"/>
                    <a:pt x="48" y="11"/>
                  </a:cubicBezTo>
                  <a:cubicBezTo>
                    <a:pt x="48" y="11"/>
                    <a:pt x="48" y="11"/>
                    <a:pt x="48" y="11"/>
                  </a:cubicBezTo>
                  <a:cubicBezTo>
                    <a:pt x="48" y="11"/>
                    <a:pt x="48" y="11"/>
                    <a:pt x="48" y="11"/>
                  </a:cubicBezTo>
                  <a:cubicBezTo>
                    <a:pt x="48" y="11"/>
                    <a:pt x="48" y="11"/>
                    <a:pt x="48" y="11"/>
                  </a:cubicBezTo>
                  <a:cubicBezTo>
                    <a:pt x="48" y="11"/>
                    <a:pt x="48" y="10"/>
                    <a:pt x="48" y="10"/>
                  </a:cubicBezTo>
                  <a:cubicBezTo>
                    <a:pt x="48" y="10"/>
                    <a:pt x="48" y="10"/>
                    <a:pt x="48" y="10"/>
                  </a:cubicBezTo>
                  <a:cubicBezTo>
                    <a:pt x="48" y="10"/>
                    <a:pt x="48" y="10"/>
                    <a:pt x="48" y="10"/>
                  </a:cubicBezTo>
                  <a:cubicBezTo>
                    <a:pt x="48" y="10"/>
                    <a:pt x="48" y="10"/>
                    <a:pt x="48" y="9"/>
                  </a:cubicBezTo>
                  <a:cubicBezTo>
                    <a:pt x="48" y="9"/>
                    <a:pt x="48" y="9"/>
                    <a:pt x="48" y="9"/>
                  </a:cubicBezTo>
                  <a:cubicBezTo>
                    <a:pt x="48" y="9"/>
                    <a:pt x="48" y="9"/>
                    <a:pt x="48" y="9"/>
                  </a:cubicBezTo>
                  <a:cubicBezTo>
                    <a:pt x="48" y="9"/>
                    <a:pt x="48" y="9"/>
                    <a:pt x="48" y="9"/>
                  </a:cubicBezTo>
                  <a:cubicBezTo>
                    <a:pt x="48" y="8"/>
                    <a:pt x="48" y="8"/>
                    <a:pt x="48" y="8"/>
                  </a:cubicBezTo>
                  <a:cubicBezTo>
                    <a:pt x="48" y="8"/>
                    <a:pt x="48" y="8"/>
                    <a:pt x="48" y="8"/>
                  </a:cubicBezTo>
                  <a:cubicBezTo>
                    <a:pt x="48" y="8"/>
                    <a:pt x="48" y="8"/>
                    <a:pt x="48" y="8"/>
                  </a:cubicBezTo>
                  <a:cubicBezTo>
                    <a:pt x="48" y="8"/>
                    <a:pt x="48" y="8"/>
                    <a:pt x="48" y="8"/>
                  </a:cubicBezTo>
                  <a:cubicBezTo>
                    <a:pt x="48" y="8"/>
                    <a:pt x="48" y="8"/>
                    <a:pt x="48" y="8"/>
                  </a:cubicBezTo>
                  <a:cubicBezTo>
                    <a:pt x="48" y="8"/>
                    <a:pt x="48" y="8"/>
                    <a:pt x="48" y="7"/>
                  </a:cubicBezTo>
                  <a:cubicBezTo>
                    <a:pt x="48" y="7"/>
                    <a:pt x="48" y="7"/>
                    <a:pt x="48" y="7"/>
                  </a:cubicBezTo>
                  <a:cubicBezTo>
                    <a:pt x="48" y="7"/>
                    <a:pt x="48" y="7"/>
                    <a:pt x="48" y="7"/>
                  </a:cubicBezTo>
                  <a:cubicBezTo>
                    <a:pt x="48" y="7"/>
                    <a:pt x="48" y="7"/>
                    <a:pt x="49" y="7"/>
                  </a:cubicBezTo>
                  <a:cubicBezTo>
                    <a:pt x="49" y="7"/>
                    <a:pt x="49" y="7"/>
                    <a:pt x="49" y="7"/>
                  </a:cubicBezTo>
                  <a:cubicBezTo>
                    <a:pt x="49" y="7"/>
                    <a:pt x="49" y="7"/>
                    <a:pt x="49" y="7"/>
                  </a:cubicBezTo>
                  <a:cubicBezTo>
                    <a:pt x="49" y="7"/>
                    <a:pt x="49" y="7"/>
                    <a:pt x="49" y="7"/>
                  </a:cubicBezTo>
                  <a:cubicBezTo>
                    <a:pt x="50" y="7"/>
                    <a:pt x="50" y="7"/>
                    <a:pt x="50" y="7"/>
                  </a:cubicBezTo>
                  <a:cubicBezTo>
                    <a:pt x="50" y="7"/>
                    <a:pt x="50" y="7"/>
                    <a:pt x="50" y="7"/>
                  </a:cubicBezTo>
                  <a:cubicBezTo>
                    <a:pt x="50" y="7"/>
                    <a:pt x="50" y="7"/>
                    <a:pt x="50" y="7"/>
                  </a:cubicBezTo>
                  <a:cubicBezTo>
                    <a:pt x="50" y="7"/>
                    <a:pt x="50" y="7"/>
                    <a:pt x="50" y="7"/>
                  </a:cubicBezTo>
                  <a:cubicBezTo>
                    <a:pt x="51" y="7"/>
                    <a:pt x="51" y="7"/>
                    <a:pt x="51" y="7"/>
                  </a:cubicBezTo>
                  <a:cubicBezTo>
                    <a:pt x="51" y="7"/>
                    <a:pt x="51" y="7"/>
                    <a:pt x="51" y="7"/>
                  </a:cubicBezTo>
                  <a:cubicBezTo>
                    <a:pt x="51" y="7"/>
                    <a:pt x="51" y="7"/>
                    <a:pt x="51" y="7"/>
                  </a:cubicBezTo>
                  <a:cubicBezTo>
                    <a:pt x="51" y="7"/>
                    <a:pt x="51" y="7"/>
                    <a:pt x="51" y="8"/>
                  </a:cubicBezTo>
                  <a:cubicBezTo>
                    <a:pt x="51" y="8"/>
                    <a:pt x="51" y="8"/>
                    <a:pt x="51" y="8"/>
                  </a:cubicBezTo>
                  <a:cubicBezTo>
                    <a:pt x="51" y="8"/>
                    <a:pt x="51" y="8"/>
                    <a:pt x="51" y="8"/>
                  </a:cubicBezTo>
                  <a:cubicBezTo>
                    <a:pt x="51" y="8"/>
                    <a:pt x="51" y="9"/>
                    <a:pt x="51" y="9"/>
                  </a:cubicBezTo>
                  <a:cubicBezTo>
                    <a:pt x="51" y="9"/>
                    <a:pt x="51" y="9"/>
                    <a:pt x="51" y="9"/>
                  </a:cubicBezTo>
                  <a:cubicBezTo>
                    <a:pt x="51" y="9"/>
                    <a:pt x="51" y="9"/>
                    <a:pt x="51" y="9"/>
                  </a:cubicBezTo>
                  <a:cubicBezTo>
                    <a:pt x="51" y="9"/>
                    <a:pt x="51" y="9"/>
                    <a:pt x="51" y="9"/>
                  </a:cubicBezTo>
                  <a:cubicBezTo>
                    <a:pt x="51" y="9"/>
                    <a:pt x="51" y="9"/>
                    <a:pt x="52" y="9"/>
                  </a:cubicBezTo>
                  <a:cubicBezTo>
                    <a:pt x="52" y="9"/>
                    <a:pt x="52" y="8"/>
                    <a:pt x="52" y="8"/>
                  </a:cubicBezTo>
                  <a:cubicBezTo>
                    <a:pt x="52" y="8"/>
                    <a:pt x="52" y="8"/>
                    <a:pt x="52" y="8"/>
                  </a:cubicBezTo>
                  <a:cubicBezTo>
                    <a:pt x="52" y="8"/>
                    <a:pt x="52" y="8"/>
                    <a:pt x="52" y="8"/>
                  </a:cubicBezTo>
                  <a:cubicBezTo>
                    <a:pt x="52" y="8"/>
                    <a:pt x="52" y="8"/>
                    <a:pt x="52" y="8"/>
                  </a:cubicBezTo>
                  <a:cubicBezTo>
                    <a:pt x="52" y="8"/>
                    <a:pt x="53" y="8"/>
                    <a:pt x="53" y="8"/>
                  </a:cubicBezTo>
                  <a:cubicBezTo>
                    <a:pt x="53" y="8"/>
                    <a:pt x="53" y="8"/>
                    <a:pt x="53" y="8"/>
                  </a:cubicBezTo>
                  <a:close/>
                  <a:moveTo>
                    <a:pt x="65" y="12"/>
                  </a:moveTo>
                  <a:cubicBezTo>
                    <a:pt x="65" y="12"/>
                    <a:pt x="65" y="12"/>
                    <a:pt x="65" y="12"/>
                  </a:cubicBezTo>
                  <a:cubicBezTo>
                    <a:pt x="65" y="12"/>
                    <a:pt x="65" y="12"/>
                    <a:pt x="65" y="12"/>
                  </a:cubicBezTo>
                  <a:cubicBezTo>
                    <a:pt x="65" y="12"/>
                    <a:pt x="65" y="12"/>
                    <a:pt x="65" y="12"/>
                  </a:cubicBezTo>
                  <a:cubicBezTo>
                    <a:pt x="65" y="12"/>
                    <a:pt x="65" y="12"/>
                    <a:pt x="65" y="12"/>
                  </a:cubicBezTo>
                  <a:cubicBezTo>
                    <a:pt x="64" y="12"/>
                    <a:pt x="64" y="12"/>
                    <a:pt x="64" y="12"/>
                  </a:cubicBezTo>
                  <a:cubicBezTo>
                    <a:pt x="64" y="12"/>
                    <a:pt x="64" y="12"/>
                    <a:pt x="64" y="12"/>
                  </a:cubicBezTo>
                  <a:cubicBezTo>
                    <a:pt x="64" y="12"/>
                    <a:pt x="64" y="12"/>
                    <a:pt x="64" y="12"/>
                  </a:cubicBezTo>
                  <a:cubicBezTo>
                    <a:pt x="63" y="12"/>
                    <a:pt x="63" y="12"/>
                    <a:pt x="63" y="11"/>
                  </a:cubicBezTo>
                  <a:cubicBezTo>
                    <a:pt x="63" y="11"/>
                    <a:pt x="63" y="11"/>
                    <a:pt x="63" y="11"/>
                  </a:cubicBezTo>
                  <a:cubicBezTo>
                    <a:pt x="63" y="11"/>
                    <a:pt x="63" y="11"/>
                    <a:pt x="63" y="11"/>
                  </a:cubicBezTo>
                  <a:cubicBezTo>
                    <a:pt x="63" y="12"/>
                    <a:pt x="63" y="12"/>
                    <a:pt x="63" y="12"/>
                  </a:cubicBezTo>
                  <a:cubicBezTo>
                    <a:pt x="63" y="12"/>
                    <a:pt x="63" y="12"/>
                    <a:pt x="63" y="12"/>
                  </a:cubicBezTo>
                  <a:cubicBezTo>
                    <a:pt x="63" y="12"/>
                    <a:pt x="63" y="12"/>
                    <a:pt x="63" y="12"/>
                  </a:cubicBezTo>
                  <a:cubicBezTo>
                    <a:pt x="63" y="12"/>
                    <a:pt x="63" y="12"/>
                    <a:pt x="63" y="12"/>
                  </a:cubicBezTo>
                  <a:cubicBezTo>
                    <a:pt x="63" y="13"/>
                    <a:pt x="63" y="13"/>
                    <a:pt x="63" y="13"/>
                  </a:cubicBezTo>
                  <a:cubicBezTo>
                    <a:pt x="63" y="13"/>
                    <a:pt x="63" y="13"/>
                    <a:pt x="63" y="13"/>
                  </a:cubicBezTo>
                  <a:cubicBezTo>
                    <a:pt x="63" y="13"/>
                    <a:pt x="62" y="13"/>
                    <a:pt x="62" y="13"/>
                  </a:cubicBezTo>
                  <a:cubicBezTo>
                    <a:pt x="62" y="13"/>
                    <a:pt x="62" y="13"/>
                    <a:pt x="62" y="13"/>
                  </a:cubicBezTo>
                  <a:cubicBezTo>
                    <a:pt x="62" y="13"/>
                    <a:pt x="62" y="13"/>
                    <a:pt x="62" y="13"/>
                  </a:cubicBezTo>
                  <a:cubicBezTo>
                    <a:pt x="62" y="13"/>
                    <a:pt x="62" y="13"/>
                    <a:pt x="62" y="13"/>
                  </a:cubicBezTo>
                  <a:cubicBezTo>
                    <a:pt x="62" y="13"/>
                    <a:pt x="62" y="13"/>
                    <a:pt x="62" y="13"/>
                  </a:cubicBezTo>
                  <a:cubicBezTo>
                    <a:pt x="62" y="13"/>
                    <a:pt x="62" y="13"/>
                    <a:pt x="62" y="13"/>
                  </a:cubicBezTo>
                  <a:cubicBezTo>
                    <a:pt x="62" y="13"/>
                    <a:pt x="62" y="13"/>
                    <a:pt x="62" y="13"/>
                  </a:cubicBezTo>
                  <a:cubicBezTo>
                    <a:pt x="62" y="13"/>
                    <a:pt x="62" y="13"/>
                    <a:pt x="62" y="13"/>
                  </a:cubicBezTo>
                  <a:cubicBezTo>
                    <a:pt x="62" y="13"/>
                    <a:pt x="62" y="13"/>
                    <a:pt x="62" y="13"/>
                  </a:cubicBezTo>
                  <a:cubicBezTo>
                    <a:pt x="62" y="12"/>
                    <a:pt x="62" y="12"/>
                    <a:pt x="62" y="12"/>
                  </a:cubicBezTo>
                  <a:cubicBezTo>
                    <a:pt x="62" y="12"/>
                    <a:pt x="62" y="12"/>
                    <a:pt x="62" y="12"/>
                  </a:cubicBezTo>
                  <a:cubicBezTo>
                    <a:pt x="62" y="12"/>
                    <a:pt x="62" y="12"/>
                    <a:pt x="62" y="12"/>
                  </a:cubicBezTo>
                  <a:cubicBezTo>
                    <a:pt x="62" y="12"/>
                    <a:pt x="62" y="11"/>
                    <a:pt x="62" y="11"/>
                  </a:cubicBezTo>
                  <a:cubicBezTo>
                    <a:pt x="62" y="11"/>
                    <a:pt x="62" y="11"/>
                    <a:pt x="62" y="11"/>
                  </a:cubicBezTo>
                  <a:cubicBezTo>
                    <a:pt x="62" y="11"/>
                    <a:pt x="62" y="11"/>
                    <a:pt x="62" y="11"/>
                  </a:cubicBezTo>
                  <a:cubicBezTo>
                    <a:pt x="62" y="11"/>
                    <a:pt x="61" y="11"/>
                    <a:pt x="61" y="11"/>
                  </a:cubicBezTo>
                  <a:cubicBezTo>
                    <a:pt x="61" y="11"/>
                    <a:pt x="61" y="12"/>
                    <a:pt x="61" y="12"/>
                  </a:cubicBezTo>
                  <a:cubicBezTo>
                    <a:pt x="61" y="12"/>
                    <a:pt x="61" y="12"/>
                    <a:pt x="61" y="12"/>
                  </a:cubicBezTo>
                  <a:cubicBezTo>
                    <a:pt x="61" y="12"/>
                    <a:pt x="60" y="12"/>
                    <a:pt x="60" y="12"/>
                  </a:cubicBezTo>
                  <a:cubicBezTo>
                    <a:pt x="60" y="12"/>
                    <a:pt x="60" y="12"/>
                    <a:pt x="60" y="12"/>
                  </a:cubicBezTo>
                  <a:cubicBezTo>
                    <a:pt x="60" y="12"/>
                    <a:pt x="60" y="12"/>
                    <a:pt x="60" y="12"/>
                  </a:cubicBezTo>
                  <a:cubicBezTo>
                    <a:pt x="60" y="12"/>
                    <a:pt x="60" y="12"/>
                    <a:pt x="60" y="12"/>
                  </a:cubicBezTo>
                  <a:cubicBezTo>
                    <a:pt x="60" y="12"/>
                    <a:pt x="60" y="12"/>
                    <a:pt x="60" y="12"/>
                  </a:cubicBezTo>
                  <a:cubicBezTo>
                    <a:pt x="60" y="12"/>
                    <a:pt x="60" y="12"/>
                    <a:pt x="60" y="12"/>
                  </a:cubicBezTo>
                  <a:cubicBezTo>
                    <a:pt x="60" y="12"/>
                    <a:pt x="60" y="12"/>
                    <a:pt x="60" y="12"/>
                  </a:cubicBezTo>
                  <a:cubicBezTo>
                    <a:pt x="60" y="11"/>
                    <a:pt x="60" y="11"/>
                    <a:pt x="60" y="11"/>
                  </a:cubicBezTo>
                  <a:cubicBezTo>
                    <a:pt x="60" y="11"/>
                    <a:pt x="60" y="11"/>
                    <a:pt x="60" y="11"/>
                  </a:cubicBezTo>
                  <a:cubicBezTo>
                    <a:pt x="60" y="11"/>
                    <a:pt x="60" y="11"/>
                    <a:pt x="60" y="11"/>
                  </a:cubicBezTo>
                  <a:cubicBezTo>
                    <a:pt x="60" y="11"/>
                    <a:pt x="60" y="10"/>
                    <a:pt x="60" y="10"/>
                  </a:cubicBezTo>
                  <a:cubicBezTo>
                    <a:pt x="60" y="10"/>
                    <a:pt x="60" y="10"/>
                    <a:pt x="60" y="10"/>
                  </a:cubicBezTo>
                  <a:cubicBezTo>
                    <a:pt x="60" y="10"/>
                    <a:pt x="60" y="10"/>
                    <a:pt x="60" y="10"/>
                  </a:cubicBezTo>
                  <a:cubicBezTo>
                    <a:pt x="60" y="10"/>
                    <a:pt x="60" y="10"/>
                    <a:pt x="60" y="10"/>
                  </a:cubicBezTo>
                  <a:cubicBezTo>
                    <a:pt x="60" y="10"/>
                    <a:pt x="60" y="10"/>
                    <a:pt x="60" y="10"/>
                  </a:cubicBezTo>
                  <a:cubicBezTo>
                    <a:pt x="60" y="10"/>
                    <a:pt x="60" y="10"/>
                    <a:pt x="60" y="10"/>
                  </a:cubicBezTo>
                  <a:cubicBezTo>
                    <a:pt x="60" y="10"/>
                    <a:pt x="60" y="9"/>
                    <a:pt x="60" y="9"/>
                  </a:cubicBezTo>
                  <a:cubicBezTo>
                    <a:pt x="60" y="9"/>
                    <a:pt x="59" y="9"/>
                    <a:pt x="59" y="9"/>
                  </a:cubicBezTo>
                  <a:cubicBezTo>
                    <a:pt x="59" y="9"/>
                    <a:pt x="59" y="9"/>
                    <a:pt x="60" y="9"/>
                  </a:cubicBezTo>
                  <a:cubicBezTo>
                    <a:pt x="60" y="9"/>
                    <a:pt x="60" y="9"/>
                    <a:pt x="60" y="9"/>
                  </a:cubicBezTo>
                  <a:cubicBezTo>
                    <a:pt x="60" y="9"/>
                    <a:pt x="60" y="9"/>
                    <a:pt x="60" y="9"/>
                  </a:cubicBezTo>
                  <a:cubicBezTo>
                    <a:pt x="60" y="9"/>
                    <a:pt x="60" y="9"/>
                    <a:pt x="60" y="9"/>
                  </a:cubicBezTo>
                  <a:cubicBezTo>
                    <a:pt x="60" y="9"/>
                    <a:pt x="60" y="9"/>
                    <a:pt x="60" y="9"/>
                  </a:cubicBezTo>
                  <a:cubicBezTo>
                    <a:pt x="60" y="9"/>
                    <a:pt x="60" y="9"/>
                    <a:pt x="60" y="9"/>
                  </a:cubicBezTo>
                  <a:cubicBezTo>
                    <a:pt x="60" y="9"/>
                    <a:pt x="60" y="9"/>
                    <a:pt x="60" y="9"/>
                  </a:cubicBezTo>
                  <a:cubicBezTo>
                    <a:pt x="60" y="9"/>
                    <a:pt x="60" y="9"/>
                    <a:pt x="60" y="9"/>
                  </a:cubicBezTo>
                  <a:cubicBezTo>
                    <a:pt x="60" y="9"/>
                    <a:pt x="61" y="9"/>
                    <a:pt x="61" y="9"/>
                  </a:cubicBezTo>
                  <a:cubicBezTo>
                    <a:pt x="61" y="9"/>
                    <a:pt x="61" y="9"/>
                    <a:pt x="61" y="9"/>
                  </a:cubicBezTo>
                  <a:cubicBezTo>
                    <a:pt x="61" y="10"/>
                    <a:pt x="61" y="10"/>
                    <a:pt x="61" y="10"/>
                  </a:cubicBezTo>
                  <a:cubicBezTo>
                    <a:pt x="61" y="10"/>
                    <a:pt x="61" y="10"/>
                    <a:pt x="61" y="10"/>
                  </a:cubicBezTo>
                  <a:cubicBezTo>
                    <a:pt x="61" y="10"/>
                    <a:pt x="61" y="10"/>
                    <a:pt x="61" y="10"/>
                  </a:cubicBezTo>
                  <a:cubicBezTo>
                    <a:pt x="61" y="10"/>
                    <a:pt x="61" y="10"/>
                    <a:pt x="61" y="10"/>
                  </a:cubicBezTo>
                  <a:cubicBezTo>
                    <a:pt x="61" y="10"/>
                    <a:pt x="61" y="10"/>
                    <a:pt x="61" y="10"/>
                  </a:cubicBezTo>
                  <a:cubicBezTo>
                    <a:pt x="61" y="11"/>
                    <a:pt x="60" y="11"/>
                    <a:pt x="60" y="11"/>
                  </a:cubicBezTo>
                  <a:cubicBezTo>
                    <a:pt x="60" y="11"/>
                    <a:pt x="60" y="11"/>
                    <a:pt x="60" y="11"/>
                  </a:cubicBezTo>
                  <a:cubicBezTo>
                    <a:pt x="60" y="11"/>
                    <a:pt x="60" y="11"/>
                    <a:pt x="60" y="11"/>
                  </a:cubicBezTo>
                  <a:cubicBezTo>
                    <a:pt x="60" y="11"/>
                    <a:pt x="61" y="11"/>
                    <a:pt x="61" y="11"/>
                  </a:cubicBezTo>
                  <a:cubicBezTo>
                    <a:pt x="61" y="11"/>
                    <a:pt x="61" y="11"/>
                    <a:pt x="61" y="11"/>
                  </a:cubicBezTo>
                  <a:cubicBezTo>
                    <a:pt x="61" y="11"/>
                    <a:pt x="61" y="11"/>
                    <a:pt x="61" y="11"/>
                  </a:cubicBezTo>
                  <a:cubicBezTo>
                    <a:pt x="61" y="11"/>
                    <a:pt x="61" y="10"/>
                    <a:pt x="61" y="10"/>
                  </a:cubicBezTo>
                  <a:cubicBezTo>
                    <a:pt x="61" y="10"/>
                    <a:pt x="61" y="10"/>
                    <a:pt x="61" y="10"/>
                  </a:cubicBezTo>
                  <a:cubicBezTo>
                    <a:pt x="61" y="10"/>
                    <a:pt x="62" y="10"/>
                    <a:pt x="62" y="10"/>
                  </a:cubicBezTo>
                  <a:cubicBezTo>
                    <a:pt x="62" y="10"/>
                    <a:pt x="62" y="10"/>
                    <a:pt x="62" y="10"/>
                  </a:cubicBezTo>
                  <a:cubicBezTo>
                    <a:pt x="62" y="10"/>
                    <a:pt x="62" y="10"/>
                    <a:pt x="62" y="10"/>
                  </a:cubicBezTo>
                  <a:cubicBezTo>
                    <a:pt x="62" y="10"/>
                    <a:pt x="62" y="9"/>
                    <a:pt x="62" y="9"/>
                  </a:cubicBezTo>
                  <a:cubicBezTo>
                    <a:pt x="62" y="9"/>
                    <a:pt x="62" y="9"/>
                    <a:pt x="62" y="9"/>
                  </a:cubicBezTo>
                  <a:cubicBezTo>
                    <a:pt x="62" y="9"/>
                    <a:pt x="62" y="9"/>
                    <a:pt x="62" y="9"/>
                  </a:cubicBezTo>
                  <a:cubicBezTo>
                    <a:pt x="62" y="9"/>
                    <a:pt x="62" y="9"/>
                    <a:pt x="62" y="9"/>
                  </a:cubicBezTo>
                  <a:cubicBezTo>
                    <a:pt x="61" y="8"/>
                    <a:pt x="61" y="8"/>
                    <a:pt x="61" y="8"/>
                  </a:cubicBezTo>
                  <a:cubicBezTo>
                    <a:pt x="61" y="8"/>
                    <a:pt x="61" y="8"/>
                    <a:pt x="61" y="8"/>
                  </a:cubicBezTo>
                  <a:cubicBezTo>
                    <a:pt x="61" y="8"/>
                    <a:pt x="61" y="8"/>
                    <a:pt x="61" y="8"/>
                  </a:cubicBezTo>
                  <a:cubicBezTo>
                    <a:pt x="61" y="8"/>
                    <a:pt x="61" y="8"/>
                    <a:pt x="61" y="8"/>
                  </a:cubicBezTo>
                  <a:cubicBezTo>
                    <a:pt x="61" y="8"/>
                    <a:pt x="61" y="8"/>
                    <a:pt x="61" y="8"/>
                  </a:cubicBezTo>
                  <a:cubicBezTo>
                    <a:pt x="60" y="8"/>
                    <a:pt x="60" y="8"/>
                    <a:pt x="60" y="8"/>
                  </a:cubicBezTo>
                  <a:cubicBezTo>
                    <a:pt x="60" y="8"/>
                    <a:pt x="60" y="8"/>
                    <a:pt x="60" y="8"/>
                  </a:cubicBezTo>
                  <a:cubicBezTo>
                    <a:pt x="60" y="8"/>
                    <a:pt x="60" y="8"/>
                    <a:pt x="60" y="8"/>
                  </a:cubicBezTo>
                  <a:cubicBezTo>
                    <a:pt x="59" y="8"/>
                    <a:pt x="59" y="8"/>
                    <a:pt x="60" y="8"/>
                  </a:cubicBezTo>
                  <a:cubicBezTo>
                    <a:pt x="60" y="8"/>
                    <a:pt x="60" y="8"/>
                    <a:pt x="60" y="8"/>
                  </a:cubicBezTo>
                  <a:cubicBezTo>
                    <a:pt x="60" y="7"/>
                    <a:pt x="60" y="7"/>
                    <a:pt x="60" y="7"/>
                  </a:cubicBezTo>
                  <a:cubicBezTo>
                    <a:pt x="60" y="7"/>
                    <a:pt x="60" y="7"/>
                    <a:pt x="60" y="7"/>
                  </a:cubicBezTo>
                  <a:cubicBezTo>
                    <a:pt x="60" y="7"/>
                    <a:pt x="60" y="7"/>
                    <a:pt x="60" y="7"/>
                  </a:cubicBezTo>
                  <a:cubicBezTo>
                    <a:pt x="60" y="7"/>
                    <a:pt x="61" y="7"/>
                    <a:pt x="61" y="7"/>
                  </a:cubicBezTo>
                  <a:cubicBezTo>
                    <a:pt x="61" y="7"/>
                    <a:pt x="61" y="7"/>
                    <a:pt x="61" y="7"/>
                  </a:cubicBezTo>
                  <a:cubicBezTo>
                    <a:pt x="61" y="7"/>
                    <a:pt x="61" y="7"/>
                    <a:pt x="61" y="7"/>
                  </a:cubicBezTo>
                  <a:cubicBezTo>
                    <a:pt x="61" y="7"/>
                    <a:pt x="61" y="7"/>
                    <a:pt x="61" y="7"/>
                  </a:cubicBezTo>
                  <a:cubicBezTo>
                    <a:pt x="61" y="7"/>
                    <a:pt x="62" y="7"/>
                    <a:pt x="62" y="7"/>
                  </a:cubicBezTo>
                  <a:cubicBezTo>
                    <a:pt x="62" y="7"/>
                    <a:pt x="62" y="7"/>
                    <a:pt x="62" y="7"/>
                  </a:cubicBezTo>
                  <a:cubicBezTo>
                    <a:pt x="62" y="7"/>
                    <a:pt x="62" y="7"/>
                    <a:pt x="62" y="7"/>
                  </a:cubicBezTo>
                  <a:cubicBezTo>
                    <a:pt x="62" y="7"/>
                    <a:pt x="62" y="7"/>
                    <a:pt x="62" y="6"/>
                  </a:cubicBezTo>
                  <a:cubicBezTo>
                    <a:pt x="62" y="6"/>
                    <a:pt x="62" y="6"/>
                    <a:pt x="62" y="6"/>
                  </a:cubicBezTo>
                  <a:cubicBezTo>
                    <a:pt x="62" y="6"/>
                    <a:pt x="61" y="6"/>
                    <a:pt x="61" y="6"/>
                  </a:cubicBezTo>
                  <a:cubicBezTo>
                    <a:pt x="61" y="6"/>
                    <a:pt x="61" y="6"/>
                    <a:pt x="61" y="6"/>
                  </a:cubicBezTo>
                  <a:cubicBezTo>
                    <a:pt x="61" y="6"/>
                    <a:pt x="61" y="6"/>
                    <a:pt x="61" y="6"/>
                  </a:cubicBezTo>
                  <a:cubicBezTo>
                    <a:pt x="61" y="6"/>
                    <a:pt x="61" y="5"/>
                    <a:pt x="61" y="5"/>
                  </a:cubicBezTo>
                  <a:cubicBezTo>
                    <a:pt x="62" y="5"/>
                    <a:pt x="62" y="5"/>
                    <a:pt x="62" y="5"/>
                  </a:cubicBezTo>
                  <a:cubicBezTo>
                    <a:pt x="62" y="5"/>
                    <a:pt x="62" y="6"/>
                    <a:pt x="62" y="6"/>
                  </a:cubicBezTo>
                  <a:cubicBezTo>
                    <a:pt x="62" y="6"/>
                    <a:pt x="62" y="6"/>
                    <a:pt x="62" y="6"/>
                  </a:cubicBezTo>
                  <a:cubicBezTo>
                    <a:pt x="62" y="6"/>
                    <a:pt x="62" y="6"/>
                    <a:pt x="62" y="6"/>
                  </a:cubicBezTo>
                  <a:cubicBezTo>
                    <a:pt x="62" y="6"/>
                    <a:pt x="62" y="6"/>
                    <a:pt x="62" y="6"/>
                  </a:cubicBezTo>
                  <a:cubicBezTo>
                    <a:pt x="62" y="6"/>
                    <a:pt x="62" y="6"/>
                    <a:pt x="62" y="7"/>
                  </a:cubicBezTo>
                  <a:cubicBezTo>
                    <a:pt x="63" y="7"/>
                    <a:pt x="63" y="7"/>
                    <a:pt x="63" y="7"/>
                  </a:cubicBezTo>
                  <a:cubicBezTo>
                    <a:pt x="63" y="7"/>
                    <a:pt x="63" y="7"/>
                    <a:pt x="63" y="7"/>
                  </a:cubicBezTo>
                  <a:cubicBezTo>
                    <a:pt x="63" y="7"/>
                    <a:pt x="63" y="7"/>
                    <a:pt x="63" y="7"/>
                  </a:cubicBezTo>
                  <a:cubicBezTo>
                    <a:pt x="63" y="7"/>
                    <a:pt x="63" y="7"/>
                    <a:pt x="63" y="7"/>
                  </a:cubicBezTo>
                  <a:cubicBezTo>
                    <a:pt x="63" y="7"/>
                    <a:pt x="63" y="7"/>
                    <a:pt x="63" y="7"/>
                  </a:cubicBezTo>
                  <a:cubicBezTo>
                    <a:pt x="63" y="7"/>
                    <a:pt x="63" y="7"/>
                    <a:pt x="63" y="7"/>
                  </a:cubicBezTo>
                  <a:cubicBezTo>
                    <a:pt x="63" y="7"/>
                    <a:pt x="63" y="7"/>
                    <a:pt x="63" y="7"/>
                  </a:cubicBezTo>
                  <a:cubicBezTo>
                    <a:pt x="64" y="7"/>
                    <a:pt x="64" y="7"/>
                    <a:pt x="64" y="7"/>
                  </a:cubicBezTo>
                  <a:cubicBezTo>
                    <a:pt x="64" y="7"/>
                    <a:pt x="64" y="7"/>
                    <a:pt x="64" y="7"/>
                  </a:cubicBezTo>
                  <a:cubicBezTo>
                    <a:pt x="64" y="7"/>
                    <a:pt x="64" y="7"/>
                    <a:pt x="64" y="7"/>
                  </a:cubicBezTo>
                  <a:cubicBezTo>
                    <a:pt x="64" y="7"/>
                    <a:pt x="64" y="7"/>
                    <a:pt x="64" y="7"/>
                  </a:cubicBezTo>
                  <a:cubicBezTo>
                    <a:pt x="64" y="8"/>
                    <a:pt x="64" y="8"/>
                    <a:pt x="64" y="8"/>
                  </a:cubicBezTo>
                  <a:cubicBezTo>
                    <a:pt x="64" y="8"/>
                    <a:pt x="64" y="8"/>
                    <a:pt x="64"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3" y="9"/>
                  </a:cubicBezTo>
                  <a:cubicBezTo>
                    <a:pt x="63" y="9"/>
                    <a:pt x="63" y="9"/>
                    <a:pt x="63" y="9"/>
                  </a:cubicBezTo>
                  <a:cubicBezTo>
                    <a:pt x="63" y="9"/>
                    <a:pt x="63" y="9"/>
                    <a:pt x="63" y="9"/>
                  </a:cubicBezTo>
                  <a:cubicBezTo>
                    <a:pt x="63" y="10"/>
                    <a:pt x="63" y="10"/>
                    <a:pt x="63" y="10"/>
                  </a:cubicBezTo>
                  <a:cubicBezTo>
                    <a:pt x="63" y="10"/>
                    <a:pt x="63" y="10"/>
                    <a:pt x="63" y="10"/>
                  </a:cubicBezTo>
                  <a:cubicBezTo>
                    <a:pt x="63" y="10"/>
                    <a:pt x="63" y="10"/>
                    <a:pt x="63" y="10"/>
                  </a:cubicBezTo>
                  <a:cubicBezTo>
                    <a:pt x="63" y="10"/>
                    <a:pt x="63" y="10"/>
                    <a:pt x="63" y="11"/>
                  </a:cubicBezTo>
                  <a:cubicBezTo>
                    <a:pt x="63" y="11"/>
                    <a:pt x="63" y="11"/>
                    <a:pt x="64" y="11"/>
                  </a:cubicBezTo>
                  <a:cubicBezTo>
                    <a:pt x="64" y="11"/>
                    <a:pt x="64" y="11"/>
                    <a:pt x="64" y="11"/>
                  </a:cubicBezTo>
                  <a:cubicBezTo>
                    <a:pt x="64" y="11"/>
                    <a:pt x="64" y="11"/>
                    <a:pt x="65" y="11"/>
                  </a:cubicBezTo>
                  <a:cubicBezTo>
                    <a:pt x="65" y="11"/>
                    <a:pt x="65" y="11"/>
                    <a:pt x="65" y="11"/>
                  </a:cubicBezTo>
                  <a:cubicBezTo>
                    <a:pt x="65" y="11"/>
                    <a:pt x="65" y="11"/>
                    <a:pt x="65" y="11"/>
                  </a:cubicBezTo>
                  <a:cubicBezTo>
                    <a:pt x="65" y="11"/>
                    <a:pt x="65" y="11"/>
                    <a:pt x="65" y="11"/>
                  </a:cubicBezTo>
                  <a:cubicBezTo>
                    <a:pt x="65" y="11"/>
                    <a:pt x="65" y="11"/>
                    <a:pt x="65" y="12"/>
                  </a:cubicBezTo>
                  <a:cubicBezTo>
                    <a:pt x="65" y="12"/>
                    <a:pt x="65" y="12"/>
                    <a:pt x="65" y="12"/>
                  </a:cubicBezTo>
                  <a:close/>
                  <a:moveTo>
                    <a:pt x="75" y="12"/>
                  </a:moveTo>
                  <a:cubicBezTo>
                    <a:pt x="75" y="12"/>
                    <a:pt x="75" y="12"/>
                    <a:pt x="75" y="13"/>
                  </a:cubicBezTo>
                  <a:cubicBezTo>
                    <a:pt x="75" y="13"/>
                    <a:pt x="75" y="13"/>
                    <a:pt x="75" y="13"/>
                  </a:cubicBezTo>
                  <a:cubicBezTo>
                    <a:pt x="75" y="13"/>
                    <a:pt x="75" y="13"/>
                    <a:pt x="75" y="13"/>
                  </a:cubicBezTo>
                  <a:cubicBezTo>
                    <a:pt x="74" y="13"/>
                    <a:pt x="74" y="13"/>
                    <a:pt x="74" y="13"/>
                  </a:cubicBezTo>
                  <a:cubicBezTo>
                    <a:pt x="74" y="13"/>
                    <a:pt x="74" y="13"/>
                    <a:pt x="74" y="13"/>
                  </a:cubicBezTo>
                  <a:cubicBezTo>
                    <a:pt x="74" y="13"/>
                    <a:pt x="74" y="13"/>
                    <a:pt x="74" y="13"/>
                  </a:cubicBezTo>
                  <a:cubicBezTo>
                    <a:pt x="74" y="13"/>
                    <a:pt x="73" y="13"/>
                    <a:pt x="73" y="13"/>
                  </a:cubicBezTo>
                  <a:cubicBezTo>
                    <a:pt x="73" y="13"/>
                    <a:pt x="73" y="13"/>
                    <a:pt x="73" y="13"/>
                  </a:cubicBezTo>
                  <a:cubicBezTo>
                    <a:pt x="73" y="12"/>
                    <a:pt x="73" y="12"/>
                    <a:pt x="73" y="12"/>
                  </a:cubicBezTo>
                  <a:cubicBezTo>
                    <a:pt x="73" y="12"/>
                    <a:pt x="73" y="12"/>
                    <a:pt x="72" y="12"/>
                  </a:cubicBezTo>
                  <a:cubicBezTo>
                    <a:pt x="72" y="12"/>
                    <a:pt x="72" y="12"/>
                    <a:pt x="72" y="12"/>
                  </a:cubicBezTo>
                  <a:cubicBezTo>
                    <a:pt x="72" y="12"/>
                    <a:pt x="72" y="12"/>
                    <a:pt x="72" y="12"/>
                  </a:cubicBezTo>
                  <a:cubicBezTo>
                    <a:pt x="72" y="12"/>
                    <a:pt x="72" y="12"/>
                    <a:pt x="72" y="12"/>
                  </a:cubicBezTo>
                  <a:cubicBezTo>
                    <a:pt x="72" y="12"/>
                    <a:pt x="72" y="12"/>
                    <a:pt x="72" y="12"/>
                  </a:cubicBezTo>
                  <a:cubicBezTo>
                    <a:pt x="71" y="12"/>
                    <a:pt x="71" y="12"/>
                    <a:pt x="71" y="12"/>
                  </a:cubicBezTo>
                  <a:cubicBezTo>
                    <a:pt x="71" y="12"/>
                    <a:pt x="71" y="12"/>
                    <a:pt x="71" y="12"/>
                  </a:cubicBezTo>
                  <a:cubicBezTo>
                    <a:pt x="71" y="12"/>
                    <a:pt x="71" y="12"/>
                    <a:pt x="71" y="12"/>
                  </a:cubicBezTo>
                  <a:cubicBezTo>
                    <a:pt x="71" y="12"/>
                    <a:pt x="71" y="12"/>
                    <a:pt x="71" y="12"/>
                  </a:cubicBezTo>
                  <a:cubicBezTo>
                    <a:pt x="70" y="12"/>
                    <a:pt x="70" y="12"/>
                    <a:pt x="70" y="12"/>
                  </a:cubicBezTo>
                  <a:cubicBezTo>
                    <a:pt x="70" y="12"/>
                    <a:pt x="70" y="12"/>
                    <a:pt x="70" y="12"/>
                  </a:cubicBezTo>
                  <a:cubicBezTo>
                    <a:pt x="70" y="12"/>
                    <a:pt x="70" y="12"/>
                    <a:pt x="70" y="13"/>
                  </a:cubicBezTo>
                  <a:cubicBezTo>
                    <a:pt x="70" y="13"/>
                    <a:pt x="69" y="13"/>
                    <a:pt x="69" y="13"/>
                  </a:cubicBezTo>
                  <a:cubicBezTo>
                    <a:pt x="69" y="13"/>
                    <a:pt x="69" y="13"/>
                    <a:pt x="69" y="13"/>
                  </a:cubicBezTo>
                  <a:cubicBezTo>
                    <a:pt x="69" y="13"/>
                    <a:pt x="69" y="13"/>
                    <a:pt x="69" y="13"/>
                  </a:cubicBezTo>
                  <a:cubicBezTo>
                    <a:pt x="69" y="13"/>
                    <a:pt x="69" y="13"/>
                    <a:pt x="69" y="13"/>
                  </a:cubicBezTo>
                  <a:cubicBezTo>
                    <a:pt x="69" y="13"/>
                    <a:pt x="68" y="13"/>
                    <a:pt x="68" y="13"/>
                  </a:cubicBezTo>
                  <a:cubicBezTo>
                    <a:pt x="69" y="12"/>
                    <a:pt x="69" y="12"/>
                    <a:pt x="69" y="12"/>
                  </a:cubicBezTo>
                  <a:cubicBezTo>
                    <a:pt x="69" y="12"/>
                    <a:pt x="69" y="12"/>
                    <a:pt x="69" y="12"/>
                  </a:cubicBezTo>
                  <a:cubicBezTo>
                    <a:pt x="69" y="12"/>
                    <a:pt x="69" y="12"/>
                    <a:pt x="69" y="12"/>
                  </a:cubicBezTo>
                  <a:cubicBezTo>
                    <a:pt x="69" y="12"/>
                    <a:pt x="69" y="12"/>
                    <a:pt x="69" y="12"/>
                  </a:cubicBezTo>
                  <a:cubicBezTo>
                    <a:pt x="69" y="12"/>
                    <a:pt x="69" y="12"/>
                    <a:pt x="69" y="12"/>
                  </a:cubicBezTo>
                  <a:cubicBezTo>
                    <a:pt x="69" y="12"/>
                    <a:pt x="69" y="12"/>
                    <a:pt x="69" y="12"/>
                  </a:cubicBezTo>
                  <a:cubicBezTo>
                    <a:pt x="69" y="12"/>
                    <a:pt x="69" y="12"/>
                    <a:pt x="69" y="12"/>
                  </a:cubicBezTo>
                  <a:cubicBezTo>
                    <a:pt x="69" y="11"/>
                    <a:pt x="69" y="11"/>
                    <a:pt x="69" y="11"/>
                  </a:cubicBezTo>
                  <a:cubicBezTo>
                    <a:pt x="70" y="11"/>
                    <a:pt x="70" y="11"/>
                    <a:pt x="69" y="11"/>
                  </a:cubicBezTo>
                  <a:cubicBezTo>
                    <a:pt x="69" y="11"/>
                    <a:pt x="69" y="11"/>
                    <a:pt x="69" y="11"/>
                  </a:cubicBezTo>
                  <a:cubicBezTo>
                    <a:pt x="69" y="11"/>
                    <a:pt x="69" y="11"/>
                    <a:pt x="69" y="11"/>
                  </a:cubicBezTo>
                  <a:cubicBezTo>
                    <a:pt x="69" y="11"/>
                    <a:pt x="69" y="11"/>
                    <a:pt x="69" y="11"/>
                  </a:cubicBezTo>
                  <a:cubicBezTo>
                    <a:pt x="69" y="11"/>
                    <a:pt x="69" y="11"/>
                    <a:pt x="69" y="11"/>
                  </a:cubicBezTo>
                  <a:cubicBezTo>
                    <a:pt x="69" y="11"/>
                    <a:pt x="69" y="11"/>
                    <a:pt x="69" y="11"/>
                  </a:cubicBezTo>
                  <a:cubicBezTo>
                    <a:pt x="69" y="11"/>
                    <a:pt x="70" y="11"/>
                    <a:pt x="70" y="11"/>
                  </a:cubicBezTo>
                  <a:cubicBezTo>
                    <a:pt x="70" y="11"/>
                    <a:pt x="70" y="11"/>
                    <a:pt x="70" y="11"/>
                  </a:cubicBezTo>
                  <a:cubicBezTo>
                    <a:pt x="70" y="11"/>
                    <a:pt x="70" y="10"/>
                    <a:pt x="70" y="10"/>
                  </a:cubicBezTo>
                  <a:cubicBezTo>
                    <a:pt x="70" y="10"/>
                    <a:pt x="70" y="10"/>
                    <a:pt x="70" y="10"/>
                  </a:cubicBezTo>
                  <a:cubicBezTo>
                    <a:pt x="70" y="10"/>
                    <a:pt x="70" y="10"/>
                    <a:pt x="70" y="10"/>
                  </a:cubicBezTo>
                  <a:cubicBezTo>
                    <a:pt x="70" y="10"/>
                    <a:pt x="70" y="10"/>
                    <a:pt x="70" y="10"/>
                  </a:cubicBezTo>
                  <a:cubicBezTo>
                    <a:pt x="70" y="10"/>
                    <a:pt x="69" y="10"/>
                    <a:pt x="69" y="10"/>
                  </a:cubicBezTo>
                  <a:cubicBezTo>
                    <a:pt x="69" y="10"/>
                    <a:pt x="69" y="10"/>
                    <a:pt x="69" y="11"/>
                  </a:cubicBezTo>
                  <a:cubicBezTo>
                    <a:pt x="69" y="11"/>
                    <a:pt x="69" y="11"/>
                    <a:pt x="69" y="11"/>
                  </a:cubicBezTo>
                  <a:cubicBezTo>
                    <a:pt x="69" y="11"/>
                    <a:pt x="69" y="11"/>
                    <a:pt x="69" y="11"/>
                  </a:cubicBezTo>
                  <a:cubicBezTo>
                    <a:pt x="69" y="11"/>
                    <a:pt x="69" y="11"/>
                    <a:pt x="69" y="11"/>
                  </a:cubicBezTo>
                  <a:cubicBezTo>
                    <a:pt x="69" y="10"/>
                    <a:pt x="68" y="10"/>
                    <a:pt x="68" y="10"/>
                  </a:cubicBezTo>
                  <a:cubicBezTo>
                    <a:pt x="68" y="10"/>
                    <a:pt x="68" y="10"/>
                    <a:pt x="68" y="10"/>
                  </a:cubicBezTo>
                  <a:cubicBezTo>
                    <a:pt x="68" y="10"/>
                    <a:pt x="68" y="10"/>
                    <a:pt x="68" y="10"/>
                  </a:cubicBezTo>
                  <a:cubicBezTo>
                    <a:pt x="68" y="10"/>
                    <a:pt x="68" y="10"/>
                    <a:pt x="68" y="10"/>
                  </a:cubicBezTo>
                  <a:cubicBezTo>
                    <a:pt x="68" y="10"/>
                    <a:pt x="68" y="10"/>
                    <a:pt x="69" y="10"/>
                  </a:cubicBezTo>
                  <a:cubicBezTo>
                    <a:pt x="69" y="10"/>
                    <a:pt x="69" y="10"/>
                    <a:pt x="69" y="10"/>
                  </a:cubicBezTo>
                  <a:cubicBezTo>
                    <a:pt x="69" y="10"/>
                    <a:pt x="69" y="9"/>
                    <a:pt x="69" y="9"/>
                  </a:cubicBezTo>
                  <a:cubicBezTo>
                    <a:pt x="69" y="9"/>
                    <a:pt x="69" y="9"/>
                    <a:pt x="70" y="9"/>
                  </a:cubicBezTo>
                  <a:cubicBezTo>
                    <a:pt x="70" y="9"/>
                    <a:pt x="70" y="9"/>
                    <a:pt x="70" y="9"/>
                  </a:cubicBezTo>
                  <a:cubicBezTo>
                    <a:pt x="70" y="9"/>
                    <a:pt x="70" y="9"/>
                    <a:pt x="70" y="9"/>
                  </a:cubicBezTo>
                  <a:cubicBezTo>
                    <a:pt x="70" y="9"/>
                    <a:pt x="70" y="9"/>
                    <a:pt x="70" y="9"/>
                  </a:cubicBezTo>
                  <a:cubicBezTo>
                    <a:pt x="70" y="9"/>
                    <a:pt x="70" y="9"/>
                    <a:pt x="70" y="9"/>
                  </a:cubicBezTo>
                  <a:cubicBezTo>
                    <a:pt x="70" y="9"/>
                    <a:pt x="71" y="9"/>
                    <a:pt x="71" y="9"/>
                  </a:cubicBezTo>
                  <a:cubicBezTo>
                    <a:pt x="71" y="9"/>
                    <a:pt x="71" y="9"/>
                    <a:pt x="71" y="9"/>
                  </a:cubicBezTo>
                  <a:cubicBezTo>
                    <a:pt x="71" y="9"/>
                    <a:pt x="71" y="9"/>
                    <a:pt x="71" y="9"/>
                  </a:cubicBezTo>
                  <a:cubicBezTo>
                    <a:pt x="71" y="9"/>
                    <a:pt x="71" y="9"/>
                    <a:pt x="71" y="9"/>
                  </a:cubicBezTo>
                  <a:cubicBezTo>
                    <a:pt x="71" y="9"/>
                    <a:pt x="72" y="9"/>
                    <a:pt x="72" y="9"/>
                  </a:cubicBezTo>
                  <a:cubicBezTo>
                    <a:pt x="72" y="9"/>
                    <a:pt x="72" y="9"/>
                    <a:pt x="72" y="9"/>
                  </a:cubicBezTo>
                  <a:cubicBezTo>
                    <a:pt x="72" y="9"/>
                    <a:pt x="72" y="9"/>
                    <a:pt x="72" y="9"/>
                  </a:cubicBezTo>
                  <a:cubicBezTo>
                    <a:pt x="72" y="9"/>
                    <a:pt x="72" y="9"/>
                    <a:pt x="73" y="9"/>
                  </a:cubicBezTo>
                  <a:cubicBezTo>
                    <a:pt x="73" y="9"/>
                    <a:pt x="73" y="9"/>
                    <a:pt x="73" y="9"/>
                  </a:cubicBezTo>
                  <a:cubicBezTo>
                    <a:pt x="73" y="9"/>
                    <a:pt x="73" y="9"/>
                    <a:pt x="73" y="9"/>
                  </a:cubicBezTo>
                  <a:cubicBezTo>
                    <a:pt x="73" y="9"/>
                    <a:pt x="73" y="9"/>
                    <a:pt x="73" y="9"/>
                  </a:cubicBezTo>
                  <a:cubicBezTo>
                    <a:pt x="73" y="9"/>
                    <a:pt x="73" y="9"/>
                    <a:pt x="73" y="9"/>
                  </a:cubicBezTo>
                  <a:cubicBezTo>
                    <a:pt x="73" y="9"/>
                    <a:pt x="73" y="9"/>
                    <a:pt x="73" y="9"/>
                  </a:cubicBezTo>
                  <a:cubicBezTo>
                    <a:pt x="73" y="10"/>
                    <a:pt x="73" y="10"/>
                    <a:pt x="73" y="10"/>
                  </a:cubicBezTo>
                  <a:cubicBezTo>
                    <a:pt x="73" y="10"/>
                    <a:pt x="73" y="10"/>
                    <a:pt x="73" y="10"/>
                  </a:cubicBezTo>
                  <a:cubicBezTo>
                    <a:pt x="73" y="10"/>
                    <a:pt x="73" y="10"/>
                    <a:pt x="73" y="10"/>
                  </a:cubicBezTo>
                  <a:cubicBezTo>
                    <a:pt x="72" y="10"/>
                    <a:pt x="72" y="10"/>
                    <a:pt x="72" y="10"/>
                  </a:cubicBezTo>
                  <a:cubicBezTo>
                    <a:pt x="72" y="10"/>
                    <a:pt x="72" y="10"/>
                    <a:pt x="72" y="11"/>
                  </a:cubicBezTo>
                  <a:cubicBezTo>
                    <a:pt x="72" y="11"/>
                    <a:pt x="72" y="11"/>
                    <a:pt x="72" y="11"/>
                  </a:cubicBezTo>
                  <a:cubicBezTo>
                    <a:pt x="72" y="11"/>
                    <a:pt x="72" y="11"/>
                    <a:pt x="72" y="11"/>
                  </a:cubicBezTo>
                  <a:cubicBezTo>
                    <a:pt x="73" y="11"/>
                    <a:pt x="73" y="11"/>
                    <a:pt x="73" y="11"/>
                  </a:cubicBezTo>
                  <a:cubicBezTo>
                    <a:pt x="73" y="12"/>
                    <a:pt x="73" y="12"/>
                    <a:pt x="73" y="12"/>
                  </a:cubicBezTo>
                  <a:cubicBezTo>
                    <a:pt x="73" y="12"/>
                    <a:pt x="73" y="12"/>
                    <a:pt x="74" y="12"/>
                  </a:cubicBezTo>
                  <a:cubicBezTo>
                    <a:pt x="74" y="12"/>
                    <a:pt x="74" y="12"/>
                    <a:pt x="74" y="12"/>
                  </a:cubicBezTo>
                  <a:cubicBezTo>
                    <a:pt x="74" y="12"/>
                    <a:pt x="74" y="12"/>
                    <a:pt x="74" y="12"/>
                  </a:cubicBezTo>
                  <a:cubicBezTo>
                    <a:pt x="74" y="12"/>
                    <a:pt x="74" y="12"/>
                    <a:pt x="75" y="12"/>
                  </a:cubicBezTo>
                  <a:cubicBezTo>
                    <a:pt x="75" y="12"/>
                    <a:pt x="75" y="12"/>
                    <a:pt x="75" y="12"/>
                  </a:cubicBezTo>
                  <a:cubicBezTo>
                    <a:pt x="75" y="12"/>
                    <a:pt x="75" y="12"/>
                    <a:pt x="75" y="12"/>
                  </a:cubicBezTo>
                  <a:cubicBezTo>
                    <a:pt x="75" y="12"/>
                    <a:pt x="75" y="12"/>
                    <a:pt x="75" y="12"/>
                  </a:cubicBezTo>
                  <a:close/>
                  <a:moveTo>
                    <a:pt x="87" y="10"/>
                  </a:moveTo>
                  <a:cubicBezTo>
                    <a:pt x="87" y="10"/>
                    <a:pt x="87" y="10"/>
                    <a:pt x="87" y="10"/>
                  </a:cubicBezTo>
                  <a:cubicBezTo>
                    <a:pt x="87" y="10"/>
                    <a:pt x="87" y="10"/>
                    <a:pt x="87" y="10"/>
                  </a:cubicBezTo>
                  <a:cubicBezTo>
                    <a:pt x="87" y="10"/>
                    <a:pt x="87" y="10"/>
                    <a:pt x="87" y="10"/>
                  </a:cubicBezTo>
                  <a:cubicBezTo>
                    <a:pt x="87" y="10"/>
                    <a:pt x="87" y="10"/>
                    <a:pt x="87" y="10"/>
                  </a:cubicBezTo>
                  <a:cubicBezTo>
                    <a:pt x="86" y="10"/>
                    <a:pt x="86" y="10"/>
                    <a:pt x="86" y="10"/>
                  </a:cubicBezTo>
                  <a:cubicBezTo>
                    <a:pt x="86" y="10"/>
                    <a:pt x="86" y="10"/>
                    <a:pt x="86" y="10"/>
                  </a:cubicBezTo>
                  <a:cubicBezTo>
                    <a:pt x="86" y="10"/>
                    <a:pt x="86" y="10"/>
                    <a:pt x="86" y="10"/>
                  </a:cubicBezTo>
                  <a:cubicBezTo>
                    <a:pt x="86" y="10"/>
                    <a:pt x="86" y="10"/>
                    <a:pt x="86" y="10"/>
                  </a:cubicBezTo>
                  <a:cubicBezTo>
                    <a:pt x="86" y="10"/>
                    <a:pt x="86" y="10"/>
                    <a:pt x="86" y="10"/>
                  </a:cubicBezTo>
                  <a:cubicBezTo>
                    <a:pt x="86" y="10"/>
                    <a:pt x="86" y="10"/>
                    <a:pt x="86" y="11"/>
                  </a:cubicBezTo>
                  <a:cubicBezTo>
                    <a:pt x="86" y="11"/>
                    <a:pt x="85" y="11"/>
                    <a:pt x="85" y="11"/>
                  </a:cubicBezTo>
                  <a:cubicBezTo>
                    <a:pt x="85" y="11"/>
                    <a:pt x="85" y="11"/>
                    <a:pt x="85" y="11"/>
                  </a:cubicBezTo>
                  <a:cubicBezTo>
                    <a:pt x="85" y="11"/>
                    <a:pt x="85" y="11"/>
                    <a:pt x="85" y="11"/>
                  </a:cubicBezTo>
                  <a:cubicBezTo>
                    <a:pt x="85" y="11"/>
                    <a:pt x="84" y="11"/>
                    <a:pt x="84" y="11"/>
                  </a:cubicBezTo>
                  <a:cubicBezTo>
                    <a:pt x="84" y="11"/>
                    <a:pt x="84" y="11"/>
                    <a:pt x="84" y="11"/>
                  </a:cubicBezTo>
                  <a:cubicBezTo>
                    <a:pt x="84" y="11"/>
                    <a:pt x="84" y="11"/>
                    <a:pt x="84" y="11"/>
                  </a:cubicBezTo>
                  <a:cubicBezTo>
                    <a:pt x="84" y="11"/>
                    <a:pt x="84" y="11"/>
                    <a:pt x="84" y="11"/>
                  </a:cubicBezTo>
                  <a:cubicBezTo>
                    <a:pt x="84" y="11"/>
                    <a:pt x="84" y="11"/>
                    <a:pt x="84" y="11"/>
                  </a:cubicBezTo>
                  <a:cubicBezTo>
                    <a:pt x="84" y="11"/>
                    <a:pt x="85" y="11"/>
                    <a:pt x="85" y="11"/>
                  </a:cubicBezTo>
                  <a:cubicBezTo>
                    <a:pt x="85" y="11"/>
                    <a:pt x="85" y="11"/>
                    <a:pt x="85" y="11"/>
                  </a:cubicBezTo>
                  <a:cubicBezTo>
                    <a:pt x="85" y="11"/>
                    <a:pt x="86" y="11"/>
                    <a:pt x="86" y="11"/>
                  </a:cubicBezTo>
                  <a:cubicBezTo>
                    <a:pt x="86" y="11"/>
                    <a:pt x="86" y="11"/>
                    <a:pt x="86" y="11"/>
                  </a:cubicBezTo>
                  <a:cubicBezTo>
                    <a:pt x="86" y="11"/>
                    <a:pt x="86" y="11"/>
                    <a:pt x="86" y="11"/>
                  </a:cubicBezTo>
                  <a:cubicBezTo>
                    <a:pt x="86" y="11"/>
                    <a:pt x="86" y="11"/>
                    <a:pt x="86" y="11"/>
                  </a:cubicBezTo>
                  <a:cubicBezTo>
                    <a:pt x="86" y="11"/>
                    <a:pt x="86" y="11"/>
                    <a:pt x="86" y="11"/>
                  </a:cubicBezTo>
                  <a:cubicBezTo>
                    <a:pt x="86" y="11"/>
                    <a:pt x="86" y="11"/>
                    <a:pt x="86" y="12"/>
                  </a:cubicBezTo>
                  <a:cubicBezTo>
                    <a:pt x="86" y="12"/>
                    <a:pt x="86" y="12"/>
                    <a:pt x="86" y="12"/>
                  </a:cubicBezTo>
                  <a:cubicBezTo>
                    <a:pt x="86" y="12"/>
                    <a:pt x="86" y="12"/>
                    <a:pt x="86" y="12"/>
                  </a:cubicBezTo>
                  <a:cubicBezTo>
                    <a:pt x="86" y="12"/>
                    <a:pt x="86" y="12"/>
                    <a:pt x="86" y="12"/>
                  </a:cubicBezTo>
                  <a:cubicBezTo>
                    <a:pt x="86" y="12"/>
                    <a:pt x="86" y="12"/>
                    <a:pt x="86" y="12"/>
                  </a:cubicBezTo>
                  <a:cubicBezTo>
                    <a:pt x="86" y="12"/>
                    <a:pt x="86" y="13"/>
                    <a:pt x="86" y="13"/>
                  </a:cubicBezTo>
                  <a:cubicBezTo>
                    <a:pt x="86" y="13"/>
                    <a:pt x="86" y="13"/>
                    <a:pt x="85" y="13"/>
                  </a:cubicBezTo>
                  <a:cubicBezTo>
                    <a:pt x="85" y="13"/>
                    <a:pt x="85" y="13"/>
                    <a:pt x="85" y="13"/>
                  </a:cubicBezTo>
                  <a:cubicBezTo>
                    <a:pt x="85" y="13"/>
                    <a:pt x="85" y="13"/>
                    <a:pt x="85" y="13"/>
                  </a:cubicBezTo>
                  <a:cubicBezTo>
                    <a:pt x="85" y="13"/>
                    <a:pt x="85" y="13"/>
                    <a:pt x="85" y="13"/>
                  </a:cubicBezTo>
                  <a:cubicBezTo>
                    <a:pt x="85" y="13"/>
                    <a:pt x="84" y="13"/>
                    <a:pt x="84" y="13"/>
                  </a:cubicBezTo>
                  <a:cubicBezTo>
                    <a:pt x="84" y="13"/>
                    <a:pt x="84" y="13"/>
                    <a:pt x="84" y="13"/>
                  </a:cubicBezTo>
                  <a:cubicBezTo>
                    <a:pt x="84" y="13"/>
                    <a:pt x="84" y="13"/>
                    <a:pt x="84" y="13"/>
                  </a:cubicBezTo>
                  <a:cubicBezTo>
                    <a:pt x="84" y="13"/>
                    <a:pt x="84" y="13"/>
                    <a:pt x="84" y="13"/>
                  </a:cubicBezTo>
                  <a:cubicBezTo>
                    <a:pt x="84" y="13"/>
                    <a:pt x="84" y="13"/>
                    <a:pt x="84" y="12"/>
                  </a:cubicBezTo>
                  <a:cubicBezTo>
                    <a:pt x="84" y="12"/>
                    <a:pt x="84" y="12"/>
                    <a:pt x="84" y="12"/>
                  </a:cubicBezTo>
                  <a:cubicBezTo>
                    <a:pt x="84" y="12"/>
                    <a:pt x="84" y="12"/>
                    <a:pt x="84" y="12"/>
                  </a:cubicBezTo>
                  <a:cubicBezTo>
                    <a:pt x="84" y="12"/>
                    <a:pt x="84" y="12"/>
                    <a:pt x="83" y="12"/>
                  </a:cubicBezTo>
                  <a:cubicBezTo>
                    <a:pt x="83" y="12"/>
                    <a:pt x="83" y="12"/>
                    <a:pt x="83" y="12"/>
                  </a:cubicBezTo>
                  <a:cubicBezTo>
                    <a:pt x="83" y="13"/>
                    <a:pt x="83" y="13"/>
                    <a:pt x="83" y="13"/>
                  </a:cubicBezTo>
                  <a:cubicBezTo>
                    <a:pt x="83" y="13"/>
                    <a:pt x="83" y="13"/>
                    <a:pt x="83" y="13"/>
                  </a:cubicBezTo>
                  <a:cubicBezTo>
                    <a:pt x="83" y="13"/>
                    <a:pt x="83" y="13"/>
                    <a:pt x="83" y="13"/>
                  </a:cubicBezTo>
                  <a:cubicBezTo>
                    <a:pt x="82" y="13"/>
                    <a:pt x="82" y="13"/>
                    <a:pt x="82" y="13"/>
                  </a:cubicBezTo>
                  <a:cubicBezTo>
                    <a:pt x="82" y="13"/>
                    <a:pt x="82" y="13"/>
                    <a:pt x="82" y="13"/>
                  </a:cubicBezTo>
                  <a:cubicBezTo>
                    <a:pt x="82" y="13"/>
                    <a:pt x="82" y="13"/>
                    <a:pt x="82" y="13"/>
                  </a:cubicBezTo>
                  <a:cubicBezTo>
                    <a:pt x="82" y="13"/>
                    <a:pt x="82" y="13"/>
                    <a:pt x="82" y="13"/>
                  </a:cubicBezTo>
                  <a:cubicBezTo>
                    <a:pt x="82" y="13"/>
                    <a:pt x="82" y="13"/>
                    <a:pt x="82" y="13"/>
                  </a:cubicBezTo>
                  <a:cubicBezTo>
                    <a:pt x="82" y="13"/>
                    <a:pt x="82" y="13"/>
                    <a:pt x="82" y="12"/>
                  </a:cubicBezTo>
                  <a:cubicBezTo>
                    <a:pt x="82" y="12"/>
                    <a:pt x="82" y="12"/>
                    <a:pt x="82" y="12"/>
                  </a:cubicBezTo>
                  <a:cubicBezTo>
                    <a:pt x="83" y="12"/>
                    <a:pt x="83" y="12"/>
                    <a:pt x="83" y="12"/>
                  </a:cubicBezTo>
                  <a:cubicBezTo>
                    <a:pt x="83" y="12"/>
                    <a:pt x="83" y="12"/>
                    <a:pt x="83" y="12"/>
                  </a:cubicBezTo>
                  <a:cubicBezTo>
                    <a:pt x="83" y="12"/>
                    <a:pt x="83" y="12"/>
                    <a:pt x="83" y="12"/>
                  </a:cubicBezTo>
                  <a:cubicBezTo>
                    <a:pt x="83" y="12"/>
                    <a:pt x="83" y="12"/>
                    <a:pt x="83" y="12"/>
                  </a:cubicBezTo>
                  <a:cubicBezTo>
                    <a:pt x="83" y="12"/>
                    <a:pt x="83" y="12"/>
                    <a:pt x="83" y="12"/>
                  </a:cubicBezTo>
                  <a:cubicBezTo>
                    <a:pt x="83" y="11"/>
                    <a:pt x="83" y="11"/>
                    <a:pt x="83" y="11"/>
                  </a:cubicBezTo>
                  <a:cubicBezTo>
                    <a:pt x="83" y="11"/>
                    <a:pt x="83" y="11"/>
                    <a:pt x="83" y="11"/>
                  </a:cubicBezTo>
                  <a:cubicBezTo>
                    <a:pt x="83" y="11"/>
                    <a:pt x="83" y="11"/>
                    <a:pt x="83" y="11"/>
                  </a:cubicBezTo>
                  <a:cubicBezTo>
                    <a:pt x="83" y="11"/>
                    <a:pt x="83" y="11"/>
                    <a:pt x="83" y="11"/>
                  </a:cubicBezTo>
                  <a:cubicBezTo>
                    <a:pt x="83" y="11"/>
                    <a:pt x="83" y="11"/>
                    <a:pt x="83" y="11"/>
                  </a:cubicBezTo>
                  <a:cubicBezTo>
                    <a:pt x="83" y="11"/>
                    <a:pt x="83" y="11"/>
                    <a:pt x="83" y="11"/>
                  </a:cubicBezTo>
                  <a:cubicBezTo>
                    <a:pt x="83" y="11"/>
                    <a:pt x="84" y="11"/>
                    <a:pt x="84" y="11"/>
                  </a:cubicBezTo>
                  <a:cubicBezTo>
                    <a:pt x="84" y="11"/>
                    <a:pt x="84" y="11"/>
                    <a:pt x="84" y="10"/>
                  </a:cubicBezTo>
                  <a:cubicBezTo>
                    <a:pt x="84" y="10"/>
                    <a:pt x="84" y="10"/>
                    <a:pt x="84" y="10"/>
                  </a:cubicBezTo>
                  <a:cubicBezTo>
                    <a:pt x="84" y="10"/>
                    <a:pt x="84" y="10"/>
                    <a:pt x="83" y="10"/>
                  </a:cubicBezTo>
                  <a:cubicBezTo>
                    <a:pt x="83" y="10"/>
                    <a:pt x="83" y="10"/>
                    <a:pt x="83" y="10"/>
                  </a:cubicBezTo>
                  <a:cubicBezTo>
                    <a:pt x="83" y="10"/>
                    <a:pt x="83" y="10"/>
                    <a:pt x="83" y="10"/>
                  </a:cubicBezTo>
                  <a:cubicBezTo>
                    <a:pt x="83" y="10"/>
                    <a:pt x="83" y="10"/>
                    <a:pt x="83" y="10"/>
                  </a:cubicBezTo>
                  <a:cubicBezTo>
                    <a:pt x="83" y="10"/>
                    <a:pt x="84" y="10"/>
                    <a:pt x="84" y="10"/>
                  </a:cubicBezTo>
                  <a:cubicBezTo>
                    <a:pt x="84" y="10"/>
                    <a:pt x="84" y="10"/>
                    <a:pt x="84" y="10"/>
                  </a:cubicBezTo>
                  <a:cubicBezTo>
                    <a:pt x="84" y="10"/>
                    <a:pt x="84" y="10"/>
                    <a:pt x="84" y="10"/>
                  </a:cubicBezTo>
                  <a:cubicBezTo>
                    <a:pt x="84" y="9"/>
                    <a:pt x="84" y="9"/>
                    <a:pt x="84" y="9"/>
                  </a:cubicBezTo>
                  <a:cubicBezTo>
                    <a:pt x="84" y="9"/>
                    <a:pt x="84" y="9"/>
                    <a:pt x="84" y="9"/>
                  </a:cubicBezTo>
                  <a:cubicBezTo>
                    <a:pt x="84" y="9"/>
                    <a:pt x="83" y="9"/>
                    <a:pt x="83" y="9"/>
                  </a:cubicBezTo>
                  <a:cubicBezTo>
                    <a:pt x="83" y="9"/>
                    <a:pt x="83" y="9"/>
                    <a:pt x="83" y="9"/>
                  </a:cubicBezTo>
                  <a:cubicBezTo>
                    <a:pt x="83" y="9"/>
                    <a:pt x="83" y="9"/>
                    <a:pt x="83" y="9"/>
                  </a:cubicBezTo>
                  <a:cubicBezTo>
                    <a:pt x="83" y="9"/>
                    <a:pt x="83" y="9"/>
                    <a:pt x="83" y="9"/>
                  </a:cubicBezTo>
                  <a:cubicBezTo>
                    <a:pt x="83" y="9"/>
                    <a:pt x="83" y="9"/>
                    <a:pt x="84" y="9"/>
                  </a:cubicBezTo>
                  <a:cubicBezTo>
                    <a:pt x="84" y="9"/>
                    <a:pt x="84" y="9"/>
                    <a:pt x="84" y="9"/>
                  </a:cubicBezTo>
                  <a:cubicBezTo>
                    <a:pt x="84" y="9"/>
                    <a:pt x="84" y="9"/>
                    <a:pt x="84" y="9"/>
                  </a:cubicBezTo>
                  <a:cubicBezTo>
                    <a:pt x="84" y="8"/>
                    <a:pt x="84" y="8"/>
                    <a:pt x="84" y="8"/>
                  </a:cubicBezTo>
                  <a:cubicBezTo>
                    <a:pt x="85" y="8"/>
                    <a:pt x="85" y="8"/>
                    <a:pt x="85" y="8"/>
                  </a:cubicBezTo>
                  <a:cubicBezTo>
                    <a:pt x="85" y="8"/>
                    <a:pt x="85" y="8"/>
                    <a:pt x="85" y="8"/>
                  </a:cubicBezTo>
                  <a:cubicBezTo>
                    <a:pt x="85" y="8"/>
                    <a:pt x="85" y="8"/>
                    <a:pt x="85" y="8"/>
                  </a:cubicBezTo>
                  <a:cubicBezTo>
                    <a:pt x="85" y="8"/>
                    <a:pt x="85" y="8"/>
                    <a:pt x="85" y="8"/>
                  </a:cubicBezTo>
                  <a:cubicBezTo>
                    <a:pt x="85" y="8"/>
                    <a:pt x="85" y="8"/>
                    <a:pt x="85" y="8"/>
                  </a:cubicBezTo>
                  <a:cubicBezTo>
                    <a:pt x="85" y="8"/>
                    <a:pt x="85" y="8"/>
                    <a:pt x="85" y="8"/>
                  </a:cubicBezTo>
                  <a:cubicBezTo>
                    <a:pt x="85" y="8"/>
                    <a:pt x="85" y="8"/>
                    <a:pt x="85" y="8"/>
                  </a:cubicBezTo>
                  <a:cubicBezTo>
                    <a:pt x="85" y="8"/>
                    <a:pt x="85" y="8"/>
                    <a:pt x="84" y="8"/>
                  </a:cubicBezTo>
                  <a:cubicBezTo>
                    <a:pt x="84" y="8"/>
                    <a:pt x="84" y="8"/>
                    <a:pt x="84" y="8"/>
                  </a:cubicBezTo>
                  <a:cubicBezTo>
                    <a:pt x="84" y="8"/>
                    <a:pt x="84" y="8"/>
                    <a:pt x="84" y="8"/>
                  </a:cubicBezTo>
                  <a:cubicBezTo>
                    <a:pt x="84" y="8"/>
                    <a:pt x="84" y="8"/>
                    <a:pt x="84" y="8"/>
                  </a:cubicBezTo>
                  <a:cubicBezTo>
                    <a:pt x="84" y="8"/>
                    <a:pt x="84" y="8"/>
                    <a:pt x="84" y="8"/>
                  </a:cubicBezTo>
                  <a:cubicBezTo>
                    <a:pt x="84" y="8"/>
                    <a:pt x="83" y="8"/>
                    <a:pt x="83" y="8"/>
                  </a:cubicBezTo>
                  <a:cubicBezTo>
                    <a:pt x="83" y="8"/>
                    <a:pt x="83" y="8"/>
                    <a:pt x="83" y="8"/>
                  </a:cubicBezTo>
                  <a:cubicBezTo>
                    <a:pt x="83" y="8"/>
                    <a:pt x="83" y="8"/>
                    <a:pt x="83" y="8"/>
                  </a:cubicBezTo>
                  <a:cubicBezTo>
                    <a:pt x="83" y="8"/>
                    <a:pt x="83" y="8"/>
                    <a:pt x="84" y="8"/>
                  </a:cubicBezTo>
                  <a:cubicBezTo>
                    <a:pt x="84" y="8"/>
                    <a:pt x="84" y="8"/>
                    <a:pt x="84" y="8"/>
                  </a:cubicBezTo>
                  <a:cubicBezTo>
                    <a:pt x="84" y="7"/>
                    <a:pt x="84" y="7"/>
                    <a:pt x="84" y="7"/>
                  </a:cubicBezTo>
                  <a:cubicBezTo>
                    <a:pt x="84" y="7"/>
                    <a:pt x="84" y="7"/>
                    <a:pt x="84" y="7"/>
                  </a:cubicBezTo>
                  <a:cubicBezTo>
                    <a:pt x="84" y="7"/>
                    <a:pt x="84" y="7"/>
                    <a:pt x="84" y="7"/>
                  </a:cubicBezTo>
                  <a:cubicBezTo>
                    <a:pt x="84" y="7"/>
                    <a:pt x="84" y="7"/>
                    <a:pt x="84" y="6"/>
                  </a:cubicBezTo>
                  <a:cubicBezTo>
                    <a:pt x="84" y="6"/>
                    <a:pt x="84" y="6"/>
                    <a:pt x="84" y="6"/>
                  </a:cubicBezTo>
                  <a:cubicBezTo>
                    <a:pt x="84" y="6"/>
                    <a:pt x="84" y="6"/>
                    <a:pt x="84" y="6"/>
                  </a:cubicBezTo>
                  <a:cubicBezTo>
                    <a:pt x="84" y="6"/>
                    <a:pt x="85" y="6"/>
                    <a:pt x="85" y="6"/>
                  </a:cubicBezTo>
                  <a:cubicBezTo>
                    <a:pt x="85" y="6"/>
                    <a:pt x="85" y="6"/>
                    <a:pt x="85" y="6"/>
                  </a:cubicBezTo>
                  <a:cubicBezTo>
                    <a:pt x="85" y="6"/>
                    <a:pt x="85" y="6"/>
                    <a:pt x="85" y="6"/>
                  </a:cubicBezTo>
                  <a:cubicBezTo>
                    <a:pt x="85" y="6"/>
                    <a:pt x="85" y="6"/>
                    <a:pt x="85" y="6"/>
                  </a:cubicBezTo>
                  <a:cubicBezTo>
                    <a:pt x="85" y="6"/>
                    <a:pt x="85" y="6"/>
                    <a:pt x="85" y="6"/>
                  </a:cubicBezTo>
                  <a:cubicBezTo>
                    <a:pt x="85" y="6"/>
                    <a:pt x="85" y="6"/>
                    <a:pt x="85" y="6"/>
                  </a:cubicBezTo>
                  <a:cubicBezTo>
                    <a:pt x="85" y="6"/>
                    <a:pt x="85" y="6"/>
                    <a:pt x="85" y="6"/>
                  </a:cubicBezTo>
                  <a:cubicBezTo>
                    <a:pt x="85" y="6"/>
                    <a:pt x="85" y="6"/>
                    <a:pt x="85" y="6"/>
                  </a:cubicBezTo>
                  <a:cubicBezTo>
                    <a:pt x="85" y="7"/>
                    <a:pt x="85" y="7"/>
                    <a:pt x="85" y="7"/>
                  </a:cubicBezTo>
                  <a:cubicBezTo>
                    <a:pt x="85" y="7"/>
                    <a:pt x="85" y="7"/>
                    <a:pt x="85" y="7"/>
                  </a:cubicBezTo>
                  <a:cubicBezTo>
                    <a:pt x="85" y="7"/>
                    <a:pt x="85" y="7"/>
                    <a:pt x="85" y="7"/>
                  </a:cubicBezTo>
                  <a:cubicBezTo>
                    <a:pt x="85" y="7"/>
                    <a:pt x="85" y="7"/>
                    <a:pt x="85" y="7"/>
                  </a:cubicBezTo>
                  <a:cubicBezTo>
                    <a:pt x="85" y="7"/>
                    <a:pt x="85" y="7"/>
                    <a:pt x="85" y="8"/>
                  </a:cubicBezTo>
                  <a:cubicBezTo>
                    <a:pt x="86" y="8"/>
                    <a:pt x="86" y="8"/>
                    <a:pt x="86" y="8"/>
                  </a:cubicBezTo>
                  <a:cubicBezTo>
                    <a:pt x="86" y="8"/>
                    <a:pt x="86" y="8"/>
                    <a:pt x="86" y="8"/>
                  </a:cubicBezTo>
                  <a:cubicBezTo>
                    <a:pt x="86" y="8"/>
                    <a:pt x="86" y="8"/>
                    <a:pt x="86" y="8"/>
                  </a:cubicBezTo>
                  <a:cubicBezTo>
                    <a:pt x="86" y="8"/>
                    <a:pt x="86" y="8"/>
                    <a:pt x="86" y="8"/>
                  </a:cubicBezTo>
                  <a:cubicBezTo>
                    <a:pt x="86" y="8"/>
                    <a:pt x="86" y="8"/>
                    <a:pt x="86" y="8"/>
                  </a:cubicBezTo>
                  <a:cubicBezTo>
                    <a:pt x="86" y="8"/>
                    <a:pt x="86" y="8"/>
                    <a:pt x="86" y="8"/>
                  </a:cubicBezTo>
                  <a:cubicBezTo>
                    <a:pt x="86" y="8"/>
                    <a:pt x="86" y="8"/>
                    <a:pt x="86" y="8"/>
                  </a:cubicBezTo>
                  <a:cubicBezTo>
                    <a:pt x="86" y="8"/>
                    <a:pt x="86" y="8"/>
                    <a:pt x="86" y="8"/>
                  </a:cubicBezTo>
                  <a:cubicBezTo>
                    <a:pt x="87" y="8"/>
                    <a:pt x="87" y="8"/>
                    <a:pt x="87" y="8"/>
                  </a:cubicBezTo>
                  <a:cubicBezTo>
                    <a:pt x="87" y="8"/>
                    <a:pt x="87" y="9"/>
                    <a:pt x="87" y="9"/>
                  </a:cubicBezTo>
                  <a:cubicBezTo>
                    <a:pt x="87" y="9"/>
                    <a:pt x="87" y="9"/>
                    <a:pt x="87" y="9"/>
                  </a:cubicBezTo>
                  <a:cubicBezTo>
                    <a:pt x="87" y="9"/>
                    <a:pt x="87" y="9"/>
                    <a:pt x="87" y="9"/>
                  </a:cubicBezTo>
                  <a:cubicBezTo>
                    <a:pt x="87" y="9"/>
                    <a:pt x="87" y="9"/>
                    <a:pt x="86" y="9"/>
                  </a:cubicBezTo>
                  <a:cubicBezTo>
                    <a:pt x="86" y="9"/>
                    <a:pt x="86" y="9"/>
                    <a:pt x="86" y="9"/>
                  </a:cubicBezTo>
                  <a:cubicBezTo>
                    <a:pt x="86" y="9"/>
                    <a:pt x="86" y="9"/>
                    <a:pt x="86" y="9"/>
                  </a:cubicBezTo>
                  <a:cubicBezTo>
                    <a:pt x="86" y="9"/>
                    <a:pt x="86" y="9"/>
                    <a:pt x="86" y="10"/>
                  </a:cubicBezTo>
                  <a:cubicBezTo>
                    <a:pt x="86" y="10"/>
                    <a:pt x="86" y="10"/>
                    <a:pt x="86" y="10"/>
                  </a:cubicBezTo>
                  <a:cubicBezTo>
                    <a:pt x="86" y="10"/>
                    <a:pt x="86" y="10"/>
                    <a:pt x="86" y="10"/>
                  </a:cubicBezTo>
                  <a:cubicBezTo>
                    <a:pt x="86" y="10"/>
                    <a:pt x="86" y="10"/>
                    <a:pt x="86" y="10"/>
                  </a:cubicBezTo>
                  <a:cubicBezTo>
                    <a:pt x="87" y="10"/>
                    <a:pt x="87" y="10"/>
                    <a:pt x="87" y="10"/>
                  </a:cubicBezTo>
                  <a:cubicBezTo>
                    <a:pt x="87" y="10"/>
                    <a:pt x="87" y="10"/>
                    <a:pt x="87" y="9"/>
                  </a:cubicBezTo>
                  <a:cubicBezTo>
                    <a:pt x="87" y="9"/>
                    <a:pt x="87" y="9"/>
                    <a:pt x="87" y="9"/>
                  </a:cubicBezTo>
                  <a:cubicBezTo>
                    <a:pt x="87" y="9"/>
                    <a:pt x="87" y="9"/>
                    <a:pt x="87" y="9"/>
                  </a:cubicBezTo>
                  <a:cubicBezTo>
                    <a:pt x="87" y="9"/>
                    <a:pt x="87" y="10"/>
                    <a:pt x="87" y="10"/>
                  </a:cubicBezTo>
                  <a:cubicBezTo>
                    <a:pt x="87" y="10"/>
                    <a:pt x="87" y="10"/>
                    <a:pt x="87" y="10"/>
                  </a:cubicBezTo>
                  <a:cubicBezTo>
                    <a:pt x="87" y="10"/>
                    <a:pt x="87" y="10"/>
                    <a:pt x="87" y="10"/>
                  </a:cubicBezTo>
                  <a:cubicBezTo>
                    <a:pt x="87" y="10"/>
                    <a:pt x="87" y="10"/>
                    <a:pt x="87" y="10"/>
                  </a:cubicBezTo>
                  <a:close/>
                  <a:moveTo>
                    <a:pt x="88" y="8"/>
                  </a:moveTo>
                  <a:cubicBezTo>
                    <a:pt x="88" y="8"/>
                    <a:pt x="88" y="8"/>
                    <a:pt x="88" y="8"/>
                  </a:cubicBezTo>
                  <a:cubicBezTo>
                    <a:pt x="88" y="8"/>
                    <a:pt x="88" y="8"/>
                    <a:pt x="88" y="8"/>
                  </a:cubicBezTo>
                  <a:cubicBezTo>
                    <a:pt x="88" y="8"/>
                    <a:pt x="88" y="8"/>
                    <a:pt x="88" y="8"/>
                  </a:cubicBezTo>
                  <a:cubicBezTo>
                    <a:pt x="88" y="9"/>
                    <a:pt x="88" y="9"/>
                    <a:pt x="88" y="9"/>
                  </a:cubicBezTo>
                  <a:cubicBezTo>
                    <a:pt x="88" y="9"/>
                    <a:pt x="88" y="9"/>
                    <a:pt x="88" y="9"/>
                  </a:cubicBezTo>
                  <a:cubicBezTo>
                    <a:pt x="88" y="9"/>
                    <a:pt x="88" y="9"/>
                    <a:pt x="88" y="9"/>
                  </a:cubicBezTo>
                  <a:cubicBezTo>
                    <a:pt x="88" y="9"/>
                    <a:pt x="88" y="10"/>
                    <a:pt x="88" y="10"/>
                  </a:cubicBezTo>
                  <a:cubicBezTo>
                    <a:pt x="88" y="10"/>
                    <a:pt x="88" y="10"/>
                    <a:pt x="88" y="10"/>
                  </a:cubicBezTo>
                  <a:cubicBezTo>
                    <a:pt x="88" y="10"/>
                    <a:pt x="88" y="10"/>
                    <a:pt x="88" y="10"/>
                  </a:cubicBezTo>
                  <a:cubicBezTo>
                    <a:pt x="88" y="10"/>
                    <a:pt x="88" y="10"/>
                    <a:pt x="88" y="10"/>
                  </a:cubicBezTo>
                  <a:cubicBezTo>
                    <a:pt x="88" y="11"/>
                    <a:pt x="88" y="11"/>
                    <a:pt x="88" y="11"/>
                  </a:cubicBezTo>
                  <a:cubicBezTo>
                    <a:pt x="88" y="11"/>
                    <a:pt x="88" y="11"/>
                    <a:pt x="88" y="11"/>
                  </a:cubicBezTo>
                  <a:cubicBezTo>
                    <a:pt x="88" y="11"/>
                    <a:pt x="88" y="11"/>
                    <a:pt x="88" y="11"/>
                  </a:cubicBezTo>
                  <a:cubicBezTo>
                    <a:pt x="88" y="11"/>
                    <a:pt x="88" y="11"/>
                    <a:pt x="88" y="11"/>
                  </a:cubicBezTo>
                  <a:cubicBezTo>
                    <a:pt x="88" y="12"/>
                    <a:pt x="88" y="12"/>
                    <a:pt x="88" y="12"/>
                  </a:cubicBezTo>
                  <a:cubicBezTo>
                    <a:pt x="88" y="12"/>
                    <a:pt x="88" y="12"/>
                    <a:pt x="88" y="12"/>
                  </a:cubicBezTo>
                  <a:cubicBezTo>
                    <a:pt x="88" y="12"/>
                    <a:pt x="87" y="12"/>
                    <a:pt x="87" y="12"/>
                  </a:cubicBezTo>
                  <a:cubicBezTo>
                    <a:pt x="87" y="12"/>
                    <a:pt x="87" y="12"/>
                    <a:pt x="87" y="12"/>
                  </a:cubicBezTo>
                  <a:cubicBezTo>
                    <a:pt x="87" y="12"/>
                    <a:pt x="87" y="12"/>
                    <a:pt x="87" y="12"/>
                  </a:cubicBezTo>
                  <a:cubicBezTo>
                    <a:pt x="87" y="12"/>
                    <a:pt x="87" y="12"/>
                    <a:pt x="87" y="12"/>
                  </a:cubicBezTo>
                  <a:cubicBezTo>
                    <a:pt x="87" y="12"/>
                    <a:pt x="87" y="12"/>
                    <a:pt x="87" y="12"/>
                  </a:cubicBezTo>
                  <a:cubicBezTo>
                    <a:pt x="87" y="11"/>
                    <a:pt x="87" y="11"/>
                    <a:pt x="87" y="11"/>
                  </a:cubicBezTo>
                  <a:cubicBezTo>
                    <a:pt x="87" y="11"/>
                    <a:pt x="87" y="11"/>
                    <a:pt x="87" y="11"/>
                  </a:cubicBezTo>
                  <a:cubicBezTo>
                    <a:pt x="87" y="11"/>
                    <a:pt x="87" y="11"/>
                    <a:pt x="87" y="11"/>
                  </a:cubicBezTo>
                  <a:cubicBezTo>
                    <a:pt x="87" y="11"/>
                    <a:pt x="87" y="10"/>
                    <a:pt x="87" y="10"/>
                  </a:cubicBezTo>
                  <a:cubicBezTo>
                    <a:pt x="87" y="10"/>
                    <a:pt x="87" y="10"/>
                    <a:pt x="87" y="10"/>
                  </a:cubicBezTo>
                  <a:cubicBezTo>
                    <a:pt x="87" y="10"/>
                    <a:pt x="87" y="10"/>
                    <a:pt x="87" y="9"/>
                  </a:cubicBezTo>
                  <a:cubicBezTo>
                    <a:pt x="87" y="9"/>
                    <a:pt x="87" y="9"/>
                    <a:pt x="87" y="9"/>
                  </a:cubicBezTo>
                  <a:cubicBezTo>
                    <a:pt x="87" y="9"/>
                    <a:pt x="87" y="9"/>
                    <a:pt x="87" y="9"/>
                  </a:cubicBezTo>
                  <a:cubicBezTo>
                    <a:pt x="87" y="8"/>
                    <a:pt x="87" y="8"/>
                    <a:pt x="87" y="8"/>
                  </a:cubicBezTo>
                  <a:cubicBezTo>
                    <a:pt x="87" y="8"/>
                    <a:pt x="87" y="8"/>
                    <a:pt x="87" y="8"/>
                  </a:cubicBezTo>
                  <a:cubicBezTo>
                    <a:pt x="87" y="8"/>
                    <a:pt x="87" y="8"/>
                    <a:pt x="87" y="7"/>
                  </a:cubicBezTo>
                  <a:cubicBezTo>
                    <a:pt x="87" y="7"/>
                    <a:pt x="87" y="7"/>
                    <a:pt x="87" y="7"/>
                  </a:cubicBezTo>
                  <a:cubicBezTo>
                    <a:pt x="87" y="7"/>
                    <a:pt x="87" y="7"/>
                    <a:pt x="87" y="7"/>
                  </a:cubicBezTo>
                  <a:cubicBezTo>
                    <a:pt x="87" y="7"/>
                    <a:pt x="87" y="6"/>
                    <a:pt x="87" y="6"/>
                  </a:cubicBezTo>
                  <a:cubicBezTo>
                    <a:pt x="87" y="6"/>
                    <a:pt x="87" y="6"/>
                    <a:pt x="87" y="6"/>
                  </a:cubicBezTo>
                  <a:cubicBezTo>
                    <a:pt x="87" y="6"/>
                    <a:pt x="87" y="6"/>
                    <a:pt x="87" y="6"/>
                  </a:cubicBezTo>
                  <a:cubicBezTo>
                    <a:pt x="88" y="6"/>
                    <a:pt x="88" y="6"/>
                    <a:pt x="88" y="6"/>
                  </a:cubicBezTo>
                  <a:cubicBezTo>
                    <a:pt x="88" y="6"/>
                    <a:pt x="88" y="6"/>
                    <a:pt x="88" y="6"/>
                  </a:cubicBezTo>
                  <a:cubicBezTo>
                    <a:pt x="88" y="7"/>
                    <a:pt x="88" y="7"/>
                    <a:pt x="88" y="7"/>
                  </a:cubicBezTo>
                  <a:cubicBezTo>
                    <a:pt x="88" y="8"/>
                    <a:pt x="88" y="8"/>
                    <a:pt x="88" y="8"/>
                  </a:cubicBezTo>
                  <a:close/>
                  <a:moveTo>
                    <a:pt x="94" y="12"/>
                  </a:moveTo>
                  <a:cubicBezTo>
                    <a:pt x="94" y="12"/>
                    <a:pt x="94" y="12"/>
                    <a:pt x="94" y="12"/>
                  </a:cubicBezTo>
                  <a:cubicBezTo>
                    <a:pt x="94" y="12"/>
                    <a:pt x="94" y="12"/>
                    <a:pt x="94" y="12"/>
                  </a:cubicBezTo>
                  <a:cubicBezTo>
                    <a:pt x="94" y="12"/>
                    <a:pt x="94" y="12"/>
                    <a:pt x="94" y="12"/>
                  </a:cubicBezTo>
                  <a:cubicBezTo>
                    <a:pt x="94" y="11"/>
                    <a:pt x="94" y="11"/>
                    <a:pt x="94" y="11"/>
                  </a:cubicBezTo>
                  <a:cubicBezTo>
                    <a:pt x="94" y="11"/>
                    <a:pt x="94" y="11"/>
                    <a:pt x="94" y="11"/>
                  </a:cubicBezTo>
                  <a:cubicBezTo>
                    <a:pt x="94" y="11"/>
                    <a:pt x="94" y="11"/>
                    <a:pt x="94" y="11"/>
                  </a:cubicBezTo>
                  <a:cubicBezTo>
                    <a:pt x="94" y="11"/>
                    <a:pt x="94" y="11"/>
                    <a:pt x="95" y="11"/>
                  </a:cubicBezTo>
                  <a:cubicBezTo>
                    <a:pt x="95" y="12"/>
                    <a:pt x="95" y="12"/>
                    <a:pt x="95" y="12"/>
                  </a:cubicBezTo>
                  <a:cubicBezTo>
                    <a:pt x="95" y="12"/>
                    <a:pt x="95" y="12"/>
                    <a:pt x="94" y="12"/>
                  </a:cubicBezTo>
                  <a:close/>
                  <a:moveTo>
                    <a:pt x="97" y="9"/>
                  </a:moveTo>
                  <a:cubicBezTo>
                    <a:pt x="97" y="9"/>
                    <a:pt x="97" y="9"/>
                    <a:pt x="97" y="9"/>
                  </a:cubicBezTo>
                  <a:cubicBezTo>
                    <a:pt x="97" y="9"/>
                    <a:pt x="96" y="9"/>
                    <a:pt x="96" y="9"/>
                  </a:cubicBezTo>
                  <a:cubicBezTo>
                    <a:pt x="96" y="9"/>
                    <a:pt x="96" y="10"/>
                    <a:pt x="96" y="10"/>
                  </a:cubicBezTo>
                  <a:cubicBezTo>
                    <a:pt x="96" y="10"/>
                    <a:pt x="96" y="10"/>
                    <a:pt x="96" y="10"/>
                  </a:cubicBezTo>
                  <a:cubicBezTo>
                    <a:pt x="96" y="10"/>
                    <a:pt x="96" y="11"/>
                    <a:pt x="96" y="11"/>
                  </a:cubicBezTo>
                  <a:cubicBezTo>
                    <a:pt x="96" y="11"/>
                    <a:pt x="96" y="11"/>
                    <a:pt x="96" y="12"/>
                  </a:cubicBezTo>
                  <a:cubicBezTo>
                    <a:pt x="96" y="12"/>
                    <a:pt x="96" y="12"/>
                    <a:pt x="96" y="12"/>
                  </a:cubicBezTo>
                  <a:cubicBezTo>
                    <a:pt x="96" y="12"/>
                    <a:pt x="96" y="12"/>
                    <a:pt x="96" y="12"/>
                  </a:cubicBezTo>
                  <a:cubicBezTo>
                    <a:pt x="96" y="12"/>
                    <a:pt x="96" y="12"/>
                    <a:pt x="96" y="12"/>
                  </a:cubicBezTo>
                  <a:cubicBezTo>
                    <a:pt x="96" y="12"/>
                    <a:pt x="96" y="12"/>
                    <a:pt x="96" y="12"/>
                  </a:cubicBezTo>
                  <a:cubicBezTo>
                    <a:pt x="96" y="12"/>
                    <a:pt x="96" y="12"/>
                    <a:pt x="96" y="13"/>
                  </a:cubicBezTo>
                  <a:cubicBezTo>
                    <a:pt x="96" y="13"/>
                    <a:pt x="96" y="13"/>
                    <a:pt x="96" y="13"/>
                  </a:cubicBezTo>
                  <a:cubicBezTo>
                    <a:pt x="96" y="13"/>
                    <a:pt x="96" y="13"/>
                    <a:pt x="96" y="13"/>
                  </a:cubicBezTo>
                  <a:cubicBezTo>
                    <a:pt x="96" y="13"/>
                    <a:pt x="96" y="13"/>
                    <a:pt x="96" y="13"/>
                  </a:cubicBezTo>
                  <a:cubicBezTo>
                    <a:pt x="96" y="13"/>
                    <a:pt x="96" y="13"/>
                    <a:pt x="96" y="14"/>
                  </a:cubicBezTo>
                  <a:cubicBezTo>
                    <a:pt x="96" y="14"/>
                    <a:pt x="96" y="14"/>
                    <a:pt x="96" y="14"/>
                  </a:cubicBezTo>
                  <a:cubicBezTo>
                    <a:pt x="96" y="14"/>
                    <a:pt x="96" y="14"/>
                    <a:pt x="96" y="14"/>
                  </a:cubicBezTo>
                  <a:cubicBezTo>
                    <a:pt x="96" y="14"/>
                    <a:pt x="96" y="14"/>
                    <a:pt x="96" y="14"/>
                  </a:cubicBezTo>
                  <a:cubicBezTo>
                    <a:pt x="96" y="13"/>
                    <a:pt x="96" y="13"/>
                    <a:pt x="96" y="13"/>
                  </a:cubicBezTo>
                  <a:cubicBezTo>
                    <a:pt x="96" y="13"/>
                    <a:pt x="96" y="13"/>
                    <a:pt x="96" y="13"/>
                  </a:cubicBezTo>
                  <a:cubicBezTo>
                    <a:pt x="96" y="13"/>
                    <a:pt x="96" y="13"/>
                    <a:pt x="96" y="12"/>
                  </a:cubicBezTo>
                  <a:cubicBezTo>
                    <a:pt x="96" y="12"/>
                    <a:pt x="96" y="12"/>
                    <a:pt x="96" y="12"/>
                  </a:cubicBezTo>
                  <a:cubicBezTo>
                    <a:pt x="96" y="12"/>
                    <a:pt x="96" y="12"/>
                    <a:pt x="96" y="12"/>
                  </a:cubicBezTo>
                  <a:cubicBezTo>
                    <a:pt x="96" y="12"/>
                    <a:pt x="96" y="12"/>
                    <a:pt x="96" y="12"/>
                  </a:cubicBezTo>
                  <a:cubicBezTo>
                    <a:pt x="96" y="12"/>
                    <a:pt x="96" y="11"/>
                    <a:pt x="96" y="11"/>
                  </a:cubicBezTo>
                  <a:cubicBezTo>
                    <a:pt x="96" y="11"/>
                    <a:pt x="96" y="11"/>
                    <a:pt x="96" y="11"/>
                  </a:cubicBezTo>
                  <a:cubicBezTo>
                    <a:pt x="96" y="11"/>
                    <a:pt x="96" y="11"/>
                    <a:pt x="96" y="11"/>
                  </a:cubicBezTo>
                  <a:cubicBezTo>
                    <a:pt x="96" y="11"/>
                    <a:pt x="96" y="11"/>
                    <a:pt x="96" y="10"/>
                  </a:cubicBezTo>
                  <a:cubicBezTo>
                    <a:pt x="96" y="10"/>
                    <a:pt x="96" y="10"/>
                    <a:pt x="96" y="10"/>
                  </a:cubicBezTo>
                  <a:cubicBezTo>
                    <a:pt x="96" y="10"/>
                    <a:pt x="96" y="10"/>
                    <a:pt x="96" y="10"/>
                  </a:cubicBezTo>
                  <a:cubicBezTo>
                    <a:pt x="96" y="10"/>
                    <a:pt x="96" y="10"/>
                    <a:pt x="96" y="10"/>
                  </a:cubicBezTo>
                  <a:cubicBezTo>
                    <a:pt x="96" y="10"/>
                    <a:pt x="96" y="9"/>
                    <a:pt x="96" y="9"/>
                  </a:cubicBezTo>
                  <a:cubicBezTo>
                    <a:pt x="96" y="9"/>
                    <a:pt x="96" y="9"/>
                    <a:pt x="96" y="9"/>
                  </a:cubicBezTo>
                  <a:cubicBezTo>
                    <a:pt x="96" y="9"/>
                    <a:pt x="96" y="9"/>
                    <a:pt x="95" y="9"/>
                  </a:cubicBezTo>
                  <a:cubicBezTo>
                    <a:pt x="95" y="10"/>
                    <a:pt x="95" y="10"/>
                    <a:pt x="95" y="10"/>
                  </a:cubicBezTo>
                  <a:cubicBezTo>
                    <a:pt x="95" y="10"/>
                    <a:pt x="95" y="10"/>
                    <a:pt x="95" y="10"/>
                  </a:cubicBezTo>
                  <a:cubicBezTo>
                    <a:pt x="95" y="11"/>
                    <a:pt x="95" y="11"/>
                    <a:pt x="95" y="11"/>
                  </a:cubicBezTo>
                  <a:cubicBezTo>
                    <a:pt x="95" y="11"/>
                    <a:pt x="95" y="11"/>
                    <a:pt x="95" y="11"/>
                  </a:cubicBezTo>
                  <a:cubicBezTo>
                    <a:pt x="95" y="11"/>
                    <a:pt x="95" y="11"/>
                    <a:pt x="95" y="11"/>
                  </a:cubicBezTo>
                  <a:cubicBezTo>
                    <a:pt x="95" y="11"/>
                    <a:pt x="95" y="11"/>
                    <a:pt x="95" y="11"/>
                  </a:cubicBezTo>
                  <a:cubicBezTo>
                    <a:pt x="95" y="11"/>
                    <a:pt x="95" y="11"/>
                    <a:pt x="95" y="10"/>
                  </a:cubicBezTo>
                  <a:cubicBezTo>
                    <a:pt x="95" y="10"/>
                    <a:pt x="95" y="10"/>
                    <a:pt x="95" y="10"/>
                  </a:cubicBezTo>
                  <a:cubicBezTo>
                    <a:pt x="95" y="10"/>
                    <a:pt x="95" y="10"/>
                    <a:pt x="95" y="10"/>
                  </a:cubicBezTo>
                  <a:cubicBezTo>
                    <a:pt x="95" y="9"/>
                    <a:pt x="95" y="9"/>
                    <a:pt x="95" y="10"/>
                  </a:cubicBezTo>
                  <a:cubicBezTo>
                    <a:pt x="94" y="10"/>
                    <a:pt x="94" y="10"/>
                    <a:pt x="94" y="10"/>
                  </a:cubicBezTo>
                  <a:cubicBezTo>
                    <a:pt x="94" y="10"/>
                    <a:pt x="94" y="10"/>
                    <a:pt x="94" y="10"/>
                  </a:cubicBezTo>
                  <a:cubicBezTo>
                    <a:pt x="94" y="10"/>
                    <a:pt x="94" y="10"/>
                    <a:pt x="94" y="10"/>
                  </a:cubicBezTo>
                  <a:cubicBezTo>
                    <a:pt x="94" y="10"/>
                    <a:pt x="94" y="10"/>
                    <a:pt x="93" y="10"/>
                  </a:cubicBezTo>
                  <a:cubicBezTo>
                    <a:pt x="93" y="10"/>
                    <a:pt x="93" y="10"/>
                    <a:pt x="93" y="10"/>
                  </a:cubicBezTo>
                  <a:cubicBezTo>
                    <a:pt x="93" y="10"/>
                    <a:pt x="93"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5" y="10"/>
                    <a:pt x="95" y="10"/>
                    <a:pt x="95" y="10"/>
                  </a:cubicBezTo>
                  <a:cubicBezTo>
                    <a:pt x="95" y="11"/>
                    <a:pt x="94" y="11"/>
                    <a:pt x="94" y="11"/>
                  </a:cubicBezTo>
                  <a:cubicBezTo>
                    <a:pt x="94" y="11"/>
                    <a:pt x="94" y="11"/>
                    <a:pt x="94" y="11"/>
                  </a:cubicBezTo>
                  <a:cubicBezTo>
                    <a:pt x="94" y="11"/>
                    <a:pt x="94" y="11"/>
                    <a:pt x="94" y="11"/>
                  </a:cubicBezTo>
                  <a:cubicBezTo>
                    <a:pt x="94" y="11"/>
                    <a:pt x="94" y="11"/>
                    <a:pt x="94" y="11"/>
                  </a:cubicBezTo>
                  <a:cubicBezTo>
                    <a:pt x="93" y="11"/>
                    <a:pt x="93" y="11"/>
                    <a:pt x="93" y="11"/>
                  </a:cubicBezTo>
                  <a:cubicBezTo>
                    <a:pt x="93" y="11"/>
                    <a:pt x="93" y="11"/>
                    <a:pt x="93" y="11"/>
                  </a:cubicBezTo>
                  <a:cubicBezTo>
                    <a:pt x="93" y="12"/>
                    <a:pt x="93" y="12"/>
                    <a:pt x="93" y="12"/>
                  </a:cubicBezTo>
                  <a:cubicBezTo>
                    <a:pt x="93" y="12"/>
                    <a:pt x="93" y="12"/>
                    <a:pt x="93" y="12"/>
                  </a:cubicBezTo>
                  <a:cubicBezTo>
                    <a:pt x="93" y="12"/>
                    <a:pt x="93" y="12"/>
                    <a:pt x="93" y="12"/>
                  </a:cubicBezTo>
                  <a:cubicBezTo>
                    <a:pt x="93" y="12"/>
                    <a:pt x="93" y="13"/>
                    <a:pt x="93" y="13"/>
                  </a:cubicBezTo>
                  <a:cubicBezTo>
                    <a:pt x="93" y="13"/>
                    <a:pt x="93" y="13"/>
                    <a:pt x="93" y="13"/>
                  </a:cubicBezTo>
                  <a:cubicBezTo>
                    <a:pt x="93" y="12"/>
                    <a:pt x="93" y="12"/>
                    <a:pt x="93" y="12"/>
                  </a:cubicBezTo>
                  <a:cubicBezTo>
                    <a:pt x="93" y="12"/>
                    <a:pt x="93" y="12"/>
                    <a:pt x="93" y="12"/>
                  </a:cubicBezTo>
                  <a:cubicBezTo>
                    <a:pt x="93" y="12"/>
                    <a:pt x="93" y="12"/>
                    <a:pt x="93" y="12"/>
                  </a:cubicBezTo>
                  <a:cubicBezTo>
                    <a:pt x="93" y="12"/>
                    <a:pt x="93" y="12"/>
                    <a:pt x="93" y="12"/>
                  </a:cubicBezTo>
                  <a:cubicBezTo>
                    <a:pt x="93" y="12"/>
                    <a:pt x="93" y="12"/>
                    <a:pt x="93" y="11"/>
                  </a:cubicBezTo>
                  <a:cubicBezTo>
                    <a:pt x="93" y="11"/>
                    <a:pt x="93" y="11"/>
                    <a:pt x="93" y="11"/>
                  </a:cubicBezTo>
                  <a:cubicBezTo>
                    <a:pt x="93" y="11"/>
                    <a:pt x="92" y="11"/>
                    <a:pt x="92" y="11"/>
                  </a:cubicBezTo>
                  <a:cubicBezTo>
                    <a:pt x="92" y="11"/>
                    <a:pt x="92" y="11"/>
                    <a:pt x="92" y="11"/>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1" y="12"/>
                  </a:cubicBezTo>
                  <a:cubicBezTo>
                    <a:pt x="91" y="12"/>
                    <a:pt x="91" y="12"/>
                    <a:pt x="91" y="12"/>
                  </a:cubicBezTo>
                  <a:cubicBezTo>
                    <a:pt x="91" y="12"/>
                    <a:pt x="91" y="12"/>
                    <a:pt x="91" y="12"/>
                  </a:cubicBezTo>
                  <a:cubicBezTo>
                    <a:pt x="91" y="12"/>
                    <a:pt x="91" y="12"/>
                    <a:pt x="91" y="12"/>
                  </a:cubicBezTo>
                  <a:cubicBezTo>
                    <a:pt x="91" y="12"/>
                    <a:pt x="91" y="11"/>
                    <a:pt x="91" y="11"/>
                  </a:cubicBezTo>
                  <a:cubicBezTo>
                    <a:pt x="91" y="11"/>
                    <a:pt x="91" y="11"/>
                    <a:pt x="91" y="11"/>
                  </a:cubicBezTo>
                  <a:cubicBezTo>
                    <a:pt x="91" y="11"/>
                    <a:pt x="91" y="11"/>
                    <a:pt x="92" y="11"/>
                  </a:cubicBezTo>
                  <a:cubicBezTo>
                    <a:pt x="92" y="11"/>
                    <a:pt x="92" y="11"/>
                    <a:pt x="93" y="11"/>
                  </a:cubicBezTo>
                  <a:cubicBezTo>
                    <a:pt x="93" y="11"/>
                    <a:pt x="93" y="11"/>
                    <a:pt x="93" y="10"/>
                  </a:cubicBezTo>
                  <a:cubicBezTo>
                    <a:pt x="93" y="10"/>
                    <a:pt x="93" y="10"/>
                    <a:pt x="93" y="10"/>
                  </a:cubicBezTo>
                  <a:cubicBezTo>
                    <a:pt x="93" y="10"/>
                    <a:pt x="93" y="10"/>
                    <a:pt x="93" y="10"/>
                  </a:cubicBezTo>
                  <a:cubicBezTo>
                    <a:pt x="92" y="10"/>
                    <a:pt x="92" y="10"/>
                    <a:pt x="92" y="10"/>
                  </a:cubicBezTo>
                  <a:cubicBezTo>
                    <a:pt x="92" y="10"/>
                    <a:pt x="92" y="10"/>
                    <a:pt x="92" y="10"/>
                  </a:cubicBezTo>
                  <a:cubicBezTo>
                    <a:pt x="92" y="10"/>
                    <a:pt x="92" y="10"/>
                    <a:pt x="91" y="10"/>
                  </a:cubicBezTo>
                  <a:cubicBezTo>
                    <a:pt x="91" y="10"/>
                    <a:pt x="91" y="10"/>
                    <a:pt x="91" y="10"/>
                  </a:cubicBezTo>
                  <a:cubicBezTo>
                    <a:pt x="91" y="10"/>
                    <a:pt x="91" y="10"/>
                    <a:pt x="91" y="10"/>
                  </a:cubicBezTo>
                  <a:cubicBezTo>
                    <a:pt x="91" y="10"/>
                    <a:pt x="91" y="10"/>
                    <a:pt x="91" y="10"/>
                  </a:cubicBezTo>
                  <a:cubicBezTo>
                    <a:pt x="91" y="10"/>
                    <a:pt x="91" y="10"/>
                    <a:pt x="91" y="10"/>
                  </a:cubicBezTo>
                  <a:cubicBezTo>
                    <a:pt x="91" y="10"/>
                    <a:pt x="91" y="10"/>
                    <a:pt x="92" y="10"/>
                  </a:cubicBezTo>
                  <a:cubicBezTo>
                    <a:pt x="92" y="10"/>
                    <a:pt x="92" y="10"/>
                    <a:pt x="92" y="10"/>
                  </a:cubicBezTo>
                  <a:cubicBezTo>
                    <a:pt x="92" y="10"/>
                    <a:pt x="92" y="10"/>
                    <a:pt x="92" y="10"/>
                  </a:cubicBezTo>
                  <a:cubicBezTo>
                    <a:pt x="93" y="10"/>
                    <a:pt x="93" y="10"/>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2" y="9"/>
                  </a:cubicBezTo>
                  <a:cubicBezTo>
                    <a:pt x="92" y="9"/>
                    <a:pt x="92" y="9"/>
                    <a:pt x="92" y="9"/>
                  </a:cubicBezTo>
                  <a:cubicBezTo>
                    <a:pt x="92" y="9"/>
                    <a:pt x="92" y="9"/>
                    <a:pt x="92" y="9"/>
                  </a:cubicBezTo>
                  <a:cubicBezTo>
                    <a:pt x="92" y="9"/>
                    <a:pt x="92" y="9"/>
                    <a:pt x="92" y="9"/>
                  </a:cubicBezTo>
                  <a:cubicBezTo>
                    <a:pt x="92" y="9"/>
                    <a:pt x="92" y="9"/>
                    <a:pt x="92" y="9"/>
                  </a:cubicBezTo>
                  <a:cubicBezTo>
                    <a:pt x="92" y="9"/>
                    <a:pt x="92" y="8"/>
                    <a:pt x="92" y="8"/>
                  </a:cubicBezTo>
                  <a:cubicBezTo>
                    <a:pt x="93" y="8"/>
                    <a:pt x="93" y="8"/>
                    <a:pt x="93" y="8"/>
                  </a:cubicBezTo>
                  <a:cubicBezTo>
                    <a:pt x="93" y="8"/>
                    <a:pt x="93" y="8"/>
                    <a:pt x="92" y="8"/>
                  </a:cubicBezTo>
                  <a:cubicBezTo>
                    <a:pt x="92" y="8"/>
                    <a:pt x="92" y="8"/>
                    <a:pt x="92" y="8"/>
                  </a:cubicBezTo>
                  <a:cubicBezTo>
                    <a:pt x="92" y="8"/>
                    <a:pt x="92" y="8"/>
                    <a:pt x="92" y="8"/>
                  </a:cubicBezTo>
                  <a:cubicBezTo>
                    <a:pt x="92" y="8"/>
                    <a:pt x="92" y="8"/>
                    <a:pt x="92" y="8"/>
                  </a:cubicBezTo>
                  <a:cubicBezTo>
                    <a:pt x="92" y="8"/>
                    <a:pt x="92" y="8"/>
                    <a:pt x="92" y="8"/>
                  </a:cubicBezTo>
                  <a:cubicBezTo>
                    <a:pt x="92" y="7"/>
                    <a:pt x="92" y="7"/>
                    <a:pt x="92" y="7"/>
                  </a:cubicBezTo>
                  <a:cubicBezTo>
                    <a:pt x="92" y="7"/>
                    <a:pt x="92" y="7"/>
                    <a:pt x="92" y="7"/>
                  </a:cubicBezTo>
                  <a:cubicBezTo>
                    <a:pt x="92" y="7"/>
                    <a:pt x="92" y="7"/>
                    <a:pt x="92" y="7"/>
                  </a:cubicBezTo>
                  <a:cubicBezTo>
                    <a:pt x="92" y="7"/>
                    <a:pt x="92" y="7"/>
                    <a:pt x="92" y="7"/>
                  </a:cubicBezTo>
                  <a:cubicBezTo>
                    <a:pt x="92" y="7"/>
                    <a:pt x="92" y="7"/>
                    <a:pt x="92" y="7"/>
                  </a:cubicBezTo>
                  <a:cubicBezTo>
                    <a:pt x="92" y="7"/>
                    <a:pt x="92" y="7"/>
                    <a:pt x="93" y="7"/>
                  </a:cubicBezTo>
                  <a:cubicBezTo>
                    <a:pt x="93" y="7"/>
                    <a:pt x="93" y="7"/>
                    <a:pt x="93" y="7"/>
                  </a:cubicBezTo>
                  <a:cubicBezTo>
                    <a:pt x="93" y="7"/>
                    <a:pt x="93" y="7"/>
                    <a:pt x="93" y="7"/>
                  </a:cubicBezTo>
                  <a:cubicBezTo>
                    <a:pt x="93" y="7"/>
                    <a:pt x="93" y="7"/>
                    <a:pt x="93" y="7"/>
                  </a:cubicBezTo>
                  <a:cubicBezTo>
                    <a:pt x="93" y="7"/>
                    <a:pt x="93" y="7"/>
                    <a:pt x="93" y="7"/>
                  </a:cubicBezTo>
                  <a:cubicBezTo>
                    <a:pt x="93" y="7"/>
                    <a:pt x="93" y="7"/>
                    <a:pt x="93" y="7"/>
                  </a:cubicBezTo>
                  <a:cubicBezTo>
                    <a:pt x="93" y="7"/>
                    <a:pt x="93" y="7"/>
                    <a:pt x="94" y="7"/>
                  </a:cubicBezTo>
                  <a:cubicBezTo>
                    <a:pt x="94" y="7"/>
                    <a:pt x="94" y="7"/>
                    <a:pt x="94" y="7"/>
                  </a:cubicBezTo>
                  <a:cubicBezTo>
                    <a:pt x="94" y="7"/>
                    <a:pt x="94" y="7"/>
                    <a:pt x="94" y="7"/>
                  </a:cubicBezTo>
                  <a:cubicBezTo>
                    <a:pt x="94" y="7"/>
                    <a:pt x="95" y="7"/>
                    <a:pt x="95" y="7"/>
                  </a:cubicBezTo>
                  <a:cubicBezTo>
                    <a:pt x="95" y="7"/>
                    <a:pt x="95" y="7"/>
                    <a:pt x="95" y="7"/>
                  </a:cubicBezTo>
                  <a:cubicBezTo>
                    <a:pt x="95" y="7"/>
                    <a:pt x="94" y="7"/>
                    <a:pt x="94" y="6"/>
                  </a:cubicBezTo>
                  <a:cubicBezTo>
                    <a:pt x="94" y="6"/>
                    <a:pt x="94" y="6"/>
                    <a:pt x="95" y="6"/>
                  </a:cubicBezTo>
                  <a:cubicBezTo>
                    <a:pt x="95" y="6"/>
                    <a:pt x="95" y="6"/>
                    <a:pt x="95" y="6"/>
                  </a:cubicBezTo>
                  <a:cubicBezTo>
                    <a:pt x="95" y="7"/>
                    <a:pt x="95" y="7"/>
                    <a:pt x="95" y="7"/>
                  </a:cubicBezTo>
                  <a:cubicBezTo>
                    <a:pt x="95" y="7"/>
                    <a:pt x="95" y="7"/>
                    <a:pt x="95" y="7"/>
                  </a:cubicBezTo>
                  <a:cubicBezTo>
                    <a:pt x="95" y="7"/>
                    <a:pt x="95" y="7"/>
                    <a:pt x="95" y="7"/>
                  </a:cubicBezTo>
                  <a:cubicBezTo>
                    <a:pt x="94" y="7"/>
                    <a:pt x="94" y="7"/>
                    <a:pt x="94" y="8"/>
                  </a:cubicBezTo>
                  <a:cubicBezTo>
                    <a:pt x="94" y="8"/>
                    <a:pt x="94" y="8"/>
                    <a:pt x="94" y="8"/>
                  </a:cubicBezTo>
                  <a:cubicBezTo>
                    <a:pt x="94" y="8"/>
                    <a:pt x="94" y="8"/>
                    <a:pt x="94" y="8"/>
                  </a:cubicBezTo>
                  <a:cubicBezTo>
                    <a:pt x="94" y="8"/>
                    <a:pt x="94" y="8"/>
                    <a:pt x="94" y="8"/>
                  </a:cubicBezTo>
                  <a:cubicBezTo>
                    <a:pt x="94" y="8"/>
                    <a:pt x="94" y="8"/>
                    <a:pt x="94" y="8"/>
                  </a:cubicBezTo>
                  <a:cubicBezTo>
                    <a:pt x="94" y="8"/>
                    <a:pt x="94" y="8"/>
                    <a:pt x="94" y="8"/>
                  </a:cubicBezTo>
                  <a:cubicBezTo>
                    <a:pt x="94" y="8"/>
                    <a:pt x="94" y="8"/>
                    <a:pt x="94" y="8"/>
                  </a:cubicBezTo>
                  <a:cubicBezTo>
                    <a:pt x="94" y="8"/>
                    <a:pt x="95" y="8"/>
                    <a:pt x="95" y="8"/>
                  </a:cubicBezTo>
                  <a:cubicBezTo>
                    <a:pt x="95" y="8"/>
                    <a:pt x="95" y="8"/>
                    <a:pt x="95" y="9"/>
                  </a:cubicBezTo>
                  <a:cubicBezTo>
                    <a:pt x="95" y="9"/>
                    <a:pt x="94" y="9"/>
                    <a:pt x="94" y="9"/>
                  </a:cubicBezTo>
                  <a:cubicBezTo>
                    <a:pt x="94" y="9"/>
                    <a:pt x="94" y="9"/>
                    <a:pt x="94" y="9"/>
                  </a:cubicBezTo>
                  <a:cubicBezTo>
                    <a:pt x="94" y="9"/>
                    <a:pt x="94" y="9"/>
                    <a:pt x="94" y="9"/>
                  </a:cubicBezTo>
                  <a:cubicBezTo>
                    <a:pt x="94"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8"/>
                    <a:pt x="95" y="8"/>
                    <a:pt x="95" y="8"/>
                  </a:cubicBezTo>
                  <a:cubicBezTo>
                    <a:pt x="95" y="8"/>
                    <a:pt x="95" y="8"/>
                    <a:pt x="95" y="8"/>
                  </a:cubicBezTo>
                  <a:cubicBezTo>
                    <a:pt x="95" y="8"/>
                    <a:pt x="95" y="9"/>
                    <a:pt x="95" y="9"/>
                  </a:cubicBezTo>
                  <a:cubicBezTo>
                    <a:pt x="95" y="9"/>
                    <a:pt x="96" y="9"/>
                    <a:pt x="96" y="9"/>
                  </a:cubicBezTo>
                  <a:cubicBezTo>
                    <a:pt x="96" y="8"/>
                    <a:pt x="96" y="8"/>
                    <a:pt x="96" y="8"/>
                  </a:cubicBezTo>
                  <a:cubicBezTo>
                    <a:pt x="96" y="8"/>
                    <a:pt x="96" y="8"/>
                    <a:pt x="96" y="8"/>
                  </a:cubicBezTo>
                  <a:cubicBezTo>
                    <a:pt x="96" y="8"/>
                    <a:pt x="96" y="8"/>
                    <a:pt x="96" y="8"/>
                  </a:cubicBezTo>
                  <a:cubicBezTo>
                    <a:pt x="96" y="8"/>
                    <a:pt x="96" y="8"/>
                    <a:pt x="96" y="8"/>
                  </a:cubicBezTo>
                  <a:cubicBezTo>
                    <a:pt x="96" y="8"/>
                    <a:pt x="96" y="8"/>
                    <a:pt x="96" y="8"/>
                  </a:cubicBezTo>
                  <a:cubicBezTo>
                    <a:pt x="96" y="8"/>
                    <a:pt x="96" y="8"/>
                    <a:pt x="96" y="8"/>
                  </a:cubicBezTo>
                  <a:cubicBezTo>
                    <a:pt x="97" y="8"/>
                    <a:pt x="97" y="8"/>
                    <a:pt x="97" y="8"/>
                  </a:cubicBezTo>
                  <a:cubicBezTo>
                    <a:pt x="97" y="8"/>
                    <a:pt x="97" y="8"/>
                    <a:pt x="97" y="8"/>
                  </a:cubicBezTo>
                  <a:cubicBezTo>
                    <a:pt x="97" y="9"/>
                    <a:pt x="97" y="9"/>
                    <a:pt x="97" y="9"/>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35" name="iŝḻiďê"/>
            <p:cNvSpPr/>
            <p:nvPr/>
          </p:nvSpPr>
          <p:spPr bwMode="auto">
            <a:xfrm>
              <a:off x="3103563" y="3440113"/>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36" name="îṥḻiḍè"/>
            <p:cNvSpPr/>
            <p:nvPr/>
          </p:nvSpPr>
          <p:spPr bwMode="auto">
            <a:xfrm>
              <a:off x="3021013" y="3443288"/>
              <a:ext cx="3175" cy="3175"/>
            </a:xfrm>
            <a:custGeom>
              <a:avLst/>
              <a:gdLst>
                <a:gd name="T0" fmla="*/ 1 w 1"/>
                <a:gd name="T1" fmla="*/ 0 h 1"/>
                <a:gd name="T2" fmla="*/ 0 w 1"/>
                <a:gd name="T3" fmla="*/ 0 h 1"/>
                <a:gd name="T4" fmla="*/ 0 w 1"/>
                <a:gd name="T5" fmla="*/ 0 h 1"/>
                <a:gd name="T6" fmla="*/ 0 w 1"/>
                <a:gd name="T7" fmla="*/ 0 h 1"/>
                <a:gd name="T8" fmla="*/ 0 w 1"/>
                <a:gd name="T9" fmla="*/ 1 h 1"/>
                <a:gd name="T10" fmla="*/ 0 w 1"/>
                <a:gd name="T11" fmla="*/ 1 h 1"/>
                <a:gd name="T12" fmla="*/ 0 w 1"/>
                <a:gd name="T13" fmla="*/ 1 h 1"/>
                <a:gd name="T14" fmla="*/ 0 w 1"/>
                <a:gd name="T15" fmla="*/ 1 h 1"/>
                <a:gd name="T16" fmla="*/ 0 w 1"/>
                <a:gd name="T17" fmla="*/ 1 h 1"/>
                <a:gd name="T18" fmla="*/ 1 w 1"/>
                <a:gd name="T19" fmla="*/ 1 h 1"/>
                <a:gd name="T20" fmla="*/ 1 w 1"/>
                <a:gd name="T21" fmla="*/ 1 h 1"/>
                <a:gd name="T22" fmla="*/ 1 w 1"/>
                <a:gd name="T23" fmla="*/ 0 h 1"/>
                <a:gd name="T24" fmla="*/ 1 w 1"/>
                <a:gd name="T25" fmla="*/ 0 h 1"/>
                <a:gd name="T26" fmla="*/ 1 w 1"/>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1">
                  <a:moveTo>
                    <a:pt x="1" y="0"/>
                  </a:moveTo>
                  <a:cubicBezTo>
                    <a:pt x="1"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0"/>
                    <a:pt x="1" y="0"/>
                  </a:cubicBezTo>
                  <a:cubicBezTo>
                    <a:pt x="1" y="0"/>
                    <a:pt x="1" y="0"/>
                    <a:pt x="1" y="0"/>
                  </a:cubicBezTo>
                  <a:cubicBezTo>
                    <a:pt x="1" y="0"/>
                    <a:pt x="1" y="0"/>
                    <a:pt x="1"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37" name="íṩḷîḋe"/>
            <p:cNvSpPr/>
            <p:nvPr/>
          </p:nvSpPr>
          <p:spPr bwMode="auto">
            <a:xfrm>
              <a:off x="2941638" y="3436938"/>
              <a:ext cx="3175" cy="6350"/>
            </a:xfrm>
            <a:custGeom>
              <a:avLst/>
              <a:gdLst>
                <a:gd name="T0" fmla="*/ 1 w 1"/>
                <a:gd name="T1" fmla="*/ 0 h 2"/>
                <a:gd name="T2" fmla="*/ 1 w 1"/>
                <a:gd name="T3" fmla="*/ 0 h 2"/>
                <a:gd name="T4" fmla="*/ 0 w 1"/>
                <a:gd name="T5" fmla="*/ 0 h 2"/>
                <a:gd name="T6" fmla="*/ 0 w 1"/>
                <a:gd name="T7" fmla="*/ 0 h 2"/>
                <a:gd name="T8" fmla="*/ 0 w 1"/>
                <a:gd name="T9" fmla="*/ 0 h 2"/>
                <a:gd name="T10" fmla="*/ 0 w 1"/>
                <a:gd name="T11" fmla="*/ 0 h 2"/>
                <a:gd name="T12" fmla="*/ 0 w 1"/>
                <a:gd name="T13" fmla="*/ 0 h 2"/>
                <a:gd name="T14" fmla="*/ 0 w 1"/>
                <a:gd name="T15" fmla="*/ 0 h 2"/>
                <a:gd name="T16" fmla="*/ 1 w 1"/>
                <a:gd name="T17" fmla="*/ 0 h 2"/>
                <a:gd name="T18" fmla="*/ 1 w 1"/>
                <a:gd name="T19" fmla="*/ 0 h 2"/>
                <a:gd name="T20" fmla="*/ 1 w 1"/>
                <a:gd name="T21" fmla="*/ 1 h 2"/>
                <a:gd name="T22" fmla="*/ 0 w 1"/>
                <a:gd name="T23" fmla="*/ 1 h 2"/>
                <a:gd name="T24" fmla="*/ 0 w 1"/>
                <a:gd name="T25" fmla="*/ 1 h 2"/>
                <a:gd name="T26" fmla="*/ 0 w 1"/>
                <a:gd name="T27" fmla="*/ 1 h 2"/>
                <a:gd name="T28" fmla="*/ 0 w 1"/>
                <a:gd name="T29" fmla="*/ 1 h 2"/>
                <a:gd name="T30" fmla="*/ 0 w 1"/>
                <a:gd name="T31" fmla="*/ 1 h 2"/>
                <a:gd name="T32" fmla="*/ 0 w 1"/>
                <a:gd name="T33" fmla="*/ 1 h 2"/>
                <a:gd name="T34" fmla="*/ 1 w 1"/>
                <a:gd name="T35" fmla="*/ 1 h 2"/>
                <a:gd name="T36" fmla="*/ 1 w 1"/>
                <a:gd name="T37" fmla="*/ 1 h 2"/>
                <a:gd name="T38" fmla="*/ 1 w 1"/>
                <a:gd name="T39" fmla="*/ 1 h 2"/>
                <a:gd name="T40" fmla="*/ 1 w 1"/>
                <a:gd name="T41" fmla="*/ 1 h 2"/>
                <a:gd name="T42" fmla="*/ 0 w 1"/>
                <a:gd name="T43" fmla="*/ 2 h 2"/>
                <a:gd name="T44" fmla="*/ 0 w 1"/>
                <a:gd name="T45" fmla="*/ 2 h 2"/>
                <a:gd name="T46" fmla="*/ 0 w 1"/>
                <a:gd name="T47" fmla="*/ 2 h 2"/>
                <a:gd name="T48" fmla="*/ 0 w 1"/>
                <a:gd name="T49" fmla="*/ 2 h 2"/>
                <a:gd name="T50" fmla="*/ 1 w 1"/>
                <a:gd name="T51" fmla="*/ 2 h 2"/>
                <a:gd name="T52" fmla="*/ 1 w 1"/>
                <a:gd name="T53" fmla="*/ 1 h 2"/>
                <a:gd name="T54" fmla="*/ 1 w 1"/>
                <a:gd name="T55" fmla="*/ 1 h 2"/>
                <a:gd name="T56" fmla="*/ 1 w 1"/>
                <a:gd name="T57" fmla="*/ 0 h 2"/>
                <a:gd name="T58" fmla="*/ 1 w 1"/>
                <a:gd name="T5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 h="2">
                  <a:moveTo>
                    <a:pt x="1" y="0"/>
                  </a:move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1" y="0"/>
                  </a:cubicBezTo>
                  <a:cubicBezTo>
                    <a:pt x="1" y="0"/>
                    <a:pt x="1" y="0"/>
                    <a:pt x="1" y="0"/>
                  </a:cubicBezTo>
                  <a:cubicBezTo>
                    <a:pt x="1" y="0"/>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0" y="1"/>
                    <a:pt x="0" y="1"/>
                    <a:pt x="0" y="2"/>
                  </a:cubicBezTo>
                  <a:cubicBezTo>
                    <a:pt x="0" y="2"/>
                    <a:pt x="0" y="2"/>
                    <a:pt x="0" y="2"/>
                  </a:cubicBezTo>
                  <a:cubicBezTo>
                    <a:pt x="0" y="2"/>
                    <a:pt x="0" y="2"/>
                    <a:pt x="0" y="2"/>
                  </a:cubicBezTo>
                  <a:cubicBezTo>
                    <a:pt x="0" y="2"/>
                    <a:pt x="0" y="2"/>
                    <a:pt x="0" y="2"/>
                  </a:cubicBezTo>
                  <a:cubicBezTo>
                    <a:pt x="1" y="2"/>
                    <a:pt x="1" y="2"/>
                    <a:pt x="1" y="2"/>
                  </a:cubicBezTo>
                  <a:cubicBezTo>
                    <a:pt x="1" y="2"/>
                    <a:pt x="1" y="2"/>
                    <a:pt x="1" y="1"/>
                  </a:cubicBezTo>
                  <a:cubicBezTo>
                    <a:pt x="1" y="1"/>
                    <a:pt x="1" y="1"/>
                    <a:pt x="1" y="1"/>
                  </a:cubicBezTo>
                  <a:cubicBezTo>
                    <a:pt x="1" y="1"/>
                    <a:pt x="1" y="0"/>
                    <a:pt x="1" y="0"/>
                  </a:cubicBezTo>
                  <a:cubicBezTo>
                    <a:pt x="1" y="0"/>
                    <a:pt x="1" y="0"/>
                    <a:pt x="1"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38" name="iṧḻiḋè"/>
            <p:cNvSpPr/>
            <p:nvPr/>
          </p:nvSpPr>
          <p:spPr bwMode="auto">
            <a:xfrm>
              <a:off x="3517900" y="2994026"/>
              <a:ext cx="138113" cy="115888"/>
            </a:xfrm>
            <a:custGeom>
              <a:avLst/>
              <a:gdLst>
                <a:gd name="T0" fmla="*/ 36 w 38"/>
                <a:gd name="T1" fmla="*/ 26 h 32"/>
                <a:gd name="T2" fmla="*/ 34 w 38"/>
                <a:gd name="T3" fmla="*/ 22 h 32"/>
                <a:gd name="T4" fmla="*/ 28 w 38"/>
                <a:gd name="T5" fmla="*/ 16 h 32"/>
                <a:gd name="T6" fmla="*/ 27 w 38"/>
                <a:gd name="T7" fmla="*/ 14 h 32"/>
                <a:gd name="T8" fmla="*/ 26 w 38"/>
                <a:gd name="T9" fmla="*/ 14 h 32"/>
                <a:gd name="T10" fmla="*/ 27 w 38"/>
                <a:gd name="T11" fmla="*/ 13 h 32"/>
                <a:gd name="T12" fmla="*/ 30 w 38"/>
                <a:gd name="T13" fmla="*/ 14 h 32"/>
                <a:gd name="T14" fmla="*/ 32 w 38"/>
                <a:gd name="T15" fmla="*/ 14 h 32"/>
                <a:gd name="T16" fmla="*/ 36 w 38"/>
                <a:gd name="T17" fmla="*/ 14 h 32"/>
                <a:gd name="T18" fmla="*/ 37 w 38"/>
                <a:gd name="T19" fmla="*/ 13 h 32"/>
                <a:gd name="T20" fmla="*/ 37 w 38"/>
                <a:gd name="T21" fmla="*/ 12 h 32"/>
                <a:gd name="T22" fmla="*/ 36 w 38"/>
                <a:gd name="T23" fmla="*/ 7 h 32"/>
                <a:gd name="T24" fmla="*/ 33 w 38"/>
                <a:gd name="T25" fmla="*/ 4 h 32"/>
                <a:gd name="T26" fmla="*/ 31 w 38"/>
                <a:gd name="T27" fmla="*/ 4 h 32"/>
                <a:gd name="T28" fmla="*/ 31 w 38"/>
                <a:gd name="T29" fmla="*/ 6 h 32"/>
                <a:gd name="T30" fmla="*/ 31 w 38"/>
                <a:gd name="T31" fmla="*/ 8 h 32"/>
                <a:gd name="T32" fmla="*/ 31 w 38"/>
                <a:gd name="T33" fmla="*/ 9 h 32"/>
                <a:gd name="T34" fmla="*/ 28 w 38"/>
                <a:gd name="T35" fmla="*/ 10 h 32"/>
                <a:gd name="T36" fmla="*/ 26 w 38"/>
                <a:gd name="T37" fmla="*/ 10 h 32"/>
                <a:gd name="T38" fmla="*/ 23 w 38"/>
                <a:gd name="T39" fmla="*/ 11 h 32"/>
                <a:gd name="T40" fmla="*/ 22 w 38"/>
                <a:gd name="T41" fmla="*/ 10 h 32"/>
                <a:gd name="T42" fmla="*/ 16 w 38"/>
                <a:gd name="T43" fmla="*/ 6 h 32"/>
                <a:gd name="T44" fmla="*/ 12 w 38"/>
                <a:gd name="T45" fmla="*/ 3 h 32"/>
                <a:gd name="T46" fmla="*/ 8 w 38"/>
                <a:gd name="T47" fmla="*/ 0 h 32"/>
                <a:gd name="T48" fmla="*/ 7 w 38"/>
                <a:gd name="T49" fmla="*/ 0 h 32"/>
                <a:gd name="T50" fmla="*/ 6 w 38"/>
                <a:gd name="T51" fmla="*/ 1 h 32"/>
                <a:gd name="T52" fmla="*/ 7 w 38"/>
                <a:gd name="T53" fmla="*/ 7 h 32"/>
                <a:gd name="T54" fmla="*/ 7 w 38"/>
                <a:gd name="T55" fmla="*/ 8 h 32"/>
                <a:gd name="T56" fmla="*/ 16 w 38"/>
                <a:gd name="T57" fmla="*/ 14 h 32"/>
                <a:gd name="T58" fmla="*/ 19 w 38"/>
                <a:gd name="T59" fmla="*/ 16 h 32"/>
                <a:gd name="T60" fmla="*/ 12 w 38"/>
                <a:gd name="T61" fmla="*/ 20 h 32"/>
                <a:gd name="T62" fmla="*/ 7 w 38"/>
                <a:gd name="T63" fmla="*/ 20 h 32"/>
                <a:gd name="T64" fmla="*/ 5 w 38"/>
                <a:gd name="T65" fmla="*/ 18 h 32"/>
                <a:gd name="T66" fmla="*/ 5 w 38"/>
                <a:gd name="T67" fmla="*/ 14 h 32"/>
                <a:gd name="T68" fmla="*/ 5 w 38"/>
                <a:gd name="T69" fmla="*/ 12 h 32"/>
                <a:gd name="T70" fmla="*/ 4 w 38"/>
                <a:gd name="T71" fmla="*/ 12 h 32"/>
                <a:gd name="T72" fmla="*/ 3 w 38"/>
                <a:gd name="T73" fmla="*/ 15 h 32"/>
                <a:gd name="T74" fmla="*/ 1 w 38"/>
                <a:gd name="T75" fmla="*/ 17 h 32"/>
                <a:gd name="T76" fmla="*/ 0 w 38"/>
                <a:gd name="T77" fmla="*/ 20 h 32"/>
                <a:gd name="T78" fmla="*/ 2 w 38"/>
                <a:gd name="T79" fmla="*/ 24 h 32"/>
                <a:gd name="T80" fmla="*/ 14 w 38"/>
                <a:gd name="T81" fmla="*/ 25 h 32"/>
                <a:gd name="T82" fmla="*/ 22 w 38"/>
                <a:gd name="T83" fmla="*/ 21 h 32"/>
                <a:gd name="T84" fmla="*/ 23 w 38"/>
                <a:gd name="T85" fmla="*/ 21 h 32"/>
                <a:gd name="T86" fmla="*/ 25 w 38"/>
                <a:gd name="T87" fmla="*/ 24 h 32"/>
                <a:gd name="T88" fmla="*/ 28 w 38"/>
                <a:gd name="T89" fmla="*/ 28 h 32"/>
                <a:gd name="T90" fmla="*/ 29 w 38"/>
                <a:gd name="T91" fmla="*/ 31 h 32"/>
                <a:gd name="T92" fmla="*/ 32 w 38"/>
                <a:gd name="T93" fmla="*/ 32 h 32"/>
                <a:gd name="T94" fmla="*/ 35 w 38"/>
                <a:gd name="T95" fmla="*/ 29 h 32"/>
                <a:gd name="T96" fmla="*/ 36 w 38"/>
                <a:gd name="T97"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32">
                  <a:moveTo>
                    <a:pt x="36" y="26"/>
                  </a:moveTo>
                  <a:cubicBezTo>
                    <a:pt x="36" y="25"/>
                    <a:pt x="35" y="24"/>
                    <a:pt x="34" y="22"/>
                  </a:cubicBezTo>
                  <a:cubicBezTo>
                    <a:pt x="32" y="21"/>
                    <a:pt x="31" y="18"/>
                    <a:pt x="28" y="16"/>
                  </a:cubicBezTo>
                  <a:cubicBezTo>
                    <a:pt x="28" y="16"/>
                    <a:pt x="27" y="15"/>
                    <a:pt x="27" y="14"/>
                  </a:cubicBezTo>
                  <a:cubicBezTo>
                    <a:pt x="26" y="14"/>
                    <a:pt x="26" y="14"/>
                    <a:pt x="26" y="14"/>
                  </a:cubicBezTo>
                  <a:cubicBezTo>
                    <a:pt x="27" y="14"/>
                    <a:pt x="27" y="13"/>
                    <a:pt x="27" y="13"/>
                  </a:cubicBezTo>
                  <a:cubicBezTo>
                    <a:pt x="28" y="13"/>
                    <a:pt x="29" y="14"/>
                    <a:pt x="30" y="14"/>
                  </a:cubicBezTo>
                  <a:cubicBezTo>
                    <a:pt x="30" y="14"/>
                    <a:pt x="31" y="14"/>
                    <a:pt x="32" y="14"/>
                  </a:cubicBezTo>
                  <a:cubicBezTo>
                    <a:pt x="33" y="14"/>
                    <a:pt x="34" y="14"/>
                    <a:pt x="36" y="14"/>
                  </a:cubicBezTo>
                  <a:cubicBezTo>
                    <a:pt x="37" y="14"/>
                    <a:pt x="37" y="14"/>
                    <a:pt x="37" y="13"/>
                  </a:cubicBezTo>
                  <a:cubicBezTo>
                    <a:pt x="37" y="13"/>
                    <a:pt x="37" y="12"/>
                    <a:pt x="37" y="12"/>
                  </a:cubicBezTo>
                  <a:cubicBezTo>
                    <a:pt x="38" y="11"/>
                    <a:pt x="38" y="8"/>
                    <a:pt x="36" y="7"/>
                  </a:cubicBezTo>
                  <a:cubicBezTo>
                    <a:pt x="35" y="6"/>
                    <a:pt x="34" y="5"/>
                    <a:pt x="33" y="4"/>
                  </a:cubicBezTo>
                  <a:cubicBezTo>
                    <a:pt x="33" y="4"/>
                    <a:pt x="32" y="4"/>
                    <a:pt x="31" y="4"/>
                  </a:cubicBezTo>
                  <a:cubicBezTo>
                    <a:pt x="31" y="5"/>
                    <a:pt x="31" y="5"/>
                    <a:pt x="31" y="6"/>
                  </a:cubicBezTo>
                  <a:cubicBezTo>
                    <a:pt x="30" y="7"/>
                    <a:pt x="30" y="8"/>
                    <a:pt x="31" y="8"/>
                  </a:cubicBezTo>
                  <a:cubicBezTo>
                    <a:pt x="31" y="9"/>
                    <a:pt x="31" y="9"/>
                    <a:pt x="31" y="9"/>
                  </a:cubicBezTo>
                  <a:cubicBezTo>
                    <a:pt x="30" y="9"/>
                    <a:pt x="29" y="10"/>
                    <a:pt x="28" y="10"/>
                  </a:cubicBezTo>
                  <a:cubicBezTo>
                    <a:pt x="27" y="10"/>
                    <a:pt x="26" y="10"/>
                    <a:pt x="26" y="10"/>
                  </a:cubicBezTo>
                  <a:cubicBezTo>
                    <a:pt x="25" y="10"/>
                    <a:pt x="24" y="10"/>
                    <a:pt x="23" y="11"/>
                  </a:cubicBezTo>
                  <a:cubicBezTo>
                    <a:pt x="23" y="11"/>
                    <a:pt x="23" y="11"/>
                    <a:pt x="22" y="10"/>
                  </a:cubicBezTo>
                  <a:cubicBezTo>
                    <a:pt x="20" y="9"/>
                    <a:pt x="18" y="7"/>
                    <a:pt x="16" y="6"/>
                  </a:cubicBezTo>
                  <a:cubicBezTo>
                    <a:pt x="15" y="5"/>
                    <a:pt x="13" y="4"/>
                    <a:pt x="12" y="3"/>
                  </a:cubicBezTo>
                  <a:cubicBezTo>
                    <a:pt x="10" y="2"/>
                    <a:pt x="9" y="1"/>
                    <a:pt x="8" y="0"/>
                  </a:cubicBezTo>
                  <a:cubicBezTo>
                    <a:pt x="8" y="0"/>
                    <a:pt x="7" y="0"/>
                    <a:pt x="7" y="0"/>
                  </a:cubicBezTo>
                  <a:cubicBezTo>
                    <a:pt x="7" y="1"/>
                    <a:pt x="7" y="1"/>
                    <a:pt x="6" y="1"/>
                  </a:cubicBezTo>
                  <a:cubicBezTo>
                    <a:pt x="5" y="3"/>
                    <a:pt x="5" y="5"/>
                    <a:pt x="7" y="7"/>
                  </a:cubicBezTo>
                  <a:cubicBezTo>
                    <a:pt x="7" y="7"/>
                    <a:pt x="7" y="7"/>
                    <a:pt x="7" y="8"/>
                  </a:cubicBezTo>
                  <a:cubicBezTo>
                    <a:pt x="10" y="10"/>
                    <a:pt x="14" y="12"/>
                    <a:pt x="16" y="14"/>
                  </a:cubicBezTo>
                  <a:cubicBezTo>
                    <a:pt x="17" y="15"/>
                    <a:pt x="18" y="16"/>
                    <a:pt x="19" y="16"/>
                  </a:cubicBezTo>
                  <a:cubicBezTo>
                    <a:pt x="20" y="18"/>
                    <a:pt x="15" y="20"/>
                    <a:pt x="12" y="20"/>
                  </a:cubicBezTo>
                  <a:cubicBezTo>
                    <a:pt x="10" y="21"/>
                    <a:pt x="7" y="20"/>
                    <a:pt x="7" y="20"/>
                  </a:cubicBezTo>
                  <a:cubicBezTo>
                    <a:pt x="6" y="20"/>
                    <a:pt x="5" y="20"/>
                    <a:pt x="5" y="18"/>
                  </a:cubicBezTo>
                  <a:cubicBezTo>
                    <a:pt x="4" y="16"/>
                    <a:pt x="5" y="14"/>
                    <a:pt x="5" y="14"/>
                  </a:cubicBezTo>
                  <a:cubicBezTo>
                    <a:pt x="5" y="13"/>
                    <a:pt x="5" y="12"/>
                    <a:pt x="5" y="12"/>
                  </a:cubicBezTo>
                  <a:cubicBezTo>
                    <a:pt x="5" y="12"/>
                    <a:pt x="5" y="12"/>
                    <a:pt x="4" y="12"/>
                  </a:cubicBezTo>
                  <a:cubicBezTo>
                    <a:pt x="4" y="12"/>
                    <a:pt x="3" y="14"/>
                    <a:pt x="3" y="15"/>
                  </a:cubicBezTo>
                  <a:cubicBezTo>
                    <a:pt x="2" y="17"/>
                    <a:pt x="1" y="16"/>
                    <a:pt x="1" y="17"/>
                  </a:cubicBezTo>
                  <a:cubicBezTo>
                    <a:pt x="0" y="18"/>
                    <a:pt x="0" y="19"/>
                    <a:pt x="0" y="20"/>
                  </a:cubicBezTo>
                  <a:cubicBezTo>
                    <a:pt x="0" y="21"/>
                    <a:pt x="1" y="23"/>
                    <a:pt x="2" y="24"/>
                  </a:cubicBezTo>
                  <a:cubicBezTo>
                    <a:pt x="4" y="25"/>
                    <a:pt x="9" y="26"/>
                    <a:pt x="14" y="25"/>
                  </a:cubicBezTo>
                  <a:cubicBezTo>
                    <a:pt x="17" y="24"/>
                    <a:pt x="21" y="22"/>
                    <a:pt x="22" y="21"/>
                  </a:cubicBezTo>
                  <a:cubicBezTo>
                    <a:pt x="23" y="21"/>
                    <a:pt x="23" y="21"/>
                    <a:pt x="23" y="21"/>
                  </a:cubicBezTo>
                  <a:cubicBezTo>
                    <a:pt x="24" y="22"/>
                    <a:pt x="25" y="23"/>
                    <a:pt x="25" y="24"/>
                  </a:cubicBezTo>
                  <a:cubicBezTo>
                    <a:pt x="26" y="25"/>
                    <a:pt x="28" y="26"/>
                    <a:pt x="28" y="28"/>
                  </a:cubicBezTo>
                  <a:cubicBezTo>
                    <a:pt x="28" y="29"/>
                    <a:pt x="29" y="30"/>
                    <a:pt x="29" y="31"/>
                  </a:cubicBezTo>
                  <a:cubicBezTo>
                    <a:pt x="30" y="32"/>
                    <a:pt x="30" y="32"/>
                    <a:pt x="32" y="32"/>
                  </a:cubicBezTo>
                  <a:cubicBezTo>
                    <a:pt x="34" y="32"/>
                    <a:pt x="35" y="30"/>
                    <a:pt x="35" y="29"/>
                  </a:cubicBezTo>
                  <a:cubicBezTo>
                    <a:pt x="36" y="28"/>
                    <a:pt x="36" y="27"/>
                    <a:pt x="36" y="26"/>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39" name="î$ľíḓè"/>
            <p:cNvSpPr/>
            <p:nvPr/>
          </p:nvSpPr>
          <p:spPr bwMode="auto">
            <a:xfrm>
              <a:off x="3636963" y="2936876"/>
              <a:ext cx="115888" cy="90488"/>
            </a:xfrm>
            <a:custGeom>
              <a:avLst/>
              <a:gdLst>
                <a:gd name="T0" fmla="*/ 0 w 32"/>
                <a:gd name="T1" fmla="*/ 7 h 25"/>
                <a:gd name="T2" fmla="*/ 1 w 32"/>
                <a:gd name="T3" fmla="*/ 8 h 25"/>
                <a:gd name="T4" fmla="*/ 2 w 32"/>
                <a:gd name="T5" fmla="*/ 11 h 25"/>
                <a:gd name="T6" fmla="*/ 4 w 32"/>
                <a:gd name="T7" fmla="*/ 12 h 25"/>
                <a:gd name="T8" fmla="*/ 6 w 32"/>
                <a:gd name="T9" fmla="*/ 11 h 25"/>
                <a:gd name="T10" fmla="*/ 7 w 32"/>
                <a:gd name="T11" fmla="*/ 9 h 25"/>
                <a:gd name="T12" fmla="*/ 11 w 32"/>
                <a:gd name="T13" fmla="*/ 8 h 25"/>
                <a:gd name="T14" fmla="*/ 12 w 32"/>
                <a:gd name="T15" fmla="*/ 8 h 25"/>
                <a:gd name="T16" fmla="*/ 11 w 32"/>
                <a:gd name="T17" fmla="*/ 8 h 25"/>
                <a:gd name="T18" fmla="*/ 11 w 32"/>
                <a:gd name="T19" fmla="*/ 13 h 25"/>
                <a:gd name="T20" fmla="*/ 10 w 32"/>
                <a:gd name="T21" fmla="*/ 14 h 25"/>
                <a:gd name="T22" fmla="*/ 8 w 32"/>
                <a:gd name="T23" fmla="*/ 13 h 25"/>
                <a:gd name="T24" fmla="*/ 6 w 32"/>
                <a:gd name="T25" fmla="*/ 13 h 25"/>
                <a:gd name="T26" fmla="*/ 4 w 32"/>
                <a:gd name="T27" fmla="*/ 14 h 25"/>
                <a:gd name="T28" fmla="*/ 6 w 32"/>
                <a:gd name="T29" fmla="*/ 15 h 25"/>
                <a:gd name="T30" fmla="*/ 22 w 32"/>
                <a:gd name="T31" fmla="*/ 22 h 25"/>
                <a:gd name="T32" fmla="*/ 24 w 32"/>
                <a:gd name="T33" fmla="*/ 23 h 25"/>
                <a:gd name="T34" fmla="*/ 25 w 32"/>
                <a:gd name="T35" fmla="*/ 23 h 25"/>
                <a:gd name="T36" fmla="*/ 26 w 32"/>
                <a:gd name="T37" fmla="*/ 24 h 25"/>
                <a:gd name="T38" fmla="*/ 28 w 32"/>
                <a:gd name="T39" fmla="*/ 25 h 25"/>
                <a:gd name="T40" fmla="*/ 30 w 32"/>
                <a:gd name="T41" fmla="*/ 24 h 25"/>
                <a:gd name="T42" fmla="*/ 31 w 32"/>
                <a:gd name="T43" fmla="*/ 23 h 25"/>
                <a:gd name="T44" fmla="*/ 32 w 32"/>
                <a:gd name="T45" fmla="*/ 22 h 25"/>
                <a:gd name="T46" fmla="*/ 32 w 32"/>
                <a:gd name="T47" fmla="*/ 19 h 25"/>
                <a:gd name="T48" fmla="*/ 31 w 32"/>
                <a:gd name="T49" fmla="*/ 17 h 25"/>
                <a:gd name="T50" fmla="*/ 29 w 32"/>
                <a:gd name="T51" fmla="*/ 16 h 25"/>
                <a:gd name="T52" fmla="*/ 28 w 32"/>
                <a:gd name="T53" fmla="*/ 15 h 25"/>
                <a:gd name="T54" fmla="*/ 28 w 32"/>
                <a:gd name="T55" fmla="*/ 15 h 25"/>
                <a:gd name="T56" fmla="*/ 28 w 32"/>
                <a:gd name="T57" fmla="*/ 16 h 25"/>
                <a:gd name="T58" fmla="*/ 27 w 32"/>
                <a:gd name="T59" fmla="*/ 17 h 25"/>
                <a:gd name="T60" fmla="*/ 24 w 32"/>
                <a:gd name="T61" fmla="*/ 17 h 25"/>
                <a:gd name="T62" fmla="*/ 14 w 32"/>
                <a:gd name="T63" fmla="*/ 15 h 25"/>
                <a:gd name="T64" fmla="*/ 16 w 32"/>
                <a:gd name="T65" fmla="*/ 14 h 25"/>
                <a:gd name="T66" fmla="*/ 20 w 32"/>
                <a:gd name="T67" fmla="*/ 11 h 25"/>
                <a:gd name="T68" fmla="*/ 21 w 32"/>
                <a:gd name="T69" fmla="*/ 8 h 25"/>
                <a:gd name="T70" fmla="*/ 20 w 32"/>
                <a:gd name="T71" fmla="*/ 7 h 25"/>
                <a:gd name="T72" fmla="*/ 19 w 32"/>
                <a:gd name="T73" fmla="*/ 7 h 25"/>
                <a:gd name="T74" fmla="*/ 16 w 32"/>
                <a:gd name="T75" fmla="*/ 7 h 25"/>
                <a:gd name="T76" fmla="*/ 11 w 32"/>
                <a:gd name="T77" fmla="*/ 7 h 25"/>
                <a:gd name="T78" fmla="*/ 11 w 32"/>
                <a:gd name="T79" fmla="*/ 7 h 25"/>
                <a:gd name="T80" fmla="*/ 11 w 32"/>
                <a:gd name="T81" fmla="*/ 6 h 25"/>
                <a:gd name="T82" fmla="*/ 13 w 32"/>
                <a:gd name="T83" fmla="*/ 4 h 25"/>
                <a:gd name="T84" fmla="*/ 13 w 32"/>
                <a:gd name="T85" fmla="*/ 1 h 25"/>
                <a:gd name="T86" fmla="*/ 9 w 32"/>
                <a:gd name="T87" fmla="*/ 0 h 25"/>
                <a:gd name="T88" fmla="*/ 4 w 32"/>
                <a:gd name="T89" fmla="*/ 2 h 25"/>
                <a:gd name="T90" fmla="*/ 2 w 32"/>
                <a:gd name="T91" fmla="*/ 4 h 25"/>
                <a:gd name="T92" fmla="*/ 0 w 32"/>
                <a:gd name="T93"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25">
                  <a:moveTo>
                    <a:pt x="0" y="7"/>
                  </a:moveTo>
                  <a:cubicBezTo>
                    <a:pt x="0" y="8"/>
                    <a:pt x="1" y="8"/>
                    <a:pt x="1" y="8"/>
                  </a:cubicBezTo>
                  <a:cubicBezTo>
                    <a:pt x="1" y="10"/>
                    <a:pt x="1" y="11"/>
                    <a:pt x="2" y="11"/>
                  </a:cubicBezTo>
                  <a:cubicBezTo>
                    <a:pt x="2" y="12"/>
                    <a:pt x="3" y="12"/>
                    <a:pt x="4" y="12"/>
                  </a:cubicBezTo>
                  <a:cubicBezTo>
                    <a:pt x="4" y="11"/>
                    <a:pt x="5" y="11"/>
                    <a:pt x="6" y="11"/>
                  </a:cubicBezTo>
                  <a:cubicBezTo>
                    <a:pt x="6" y="10"/>
                    <a:pt x="7" y="10"/>
                    <a:pt x="7" y="9"/>
                  </a:cubicBezTo>
                  <a:cubicBezTo>
                    <a:pt x="8" y="8"/>
                    <a:pt x="10" y="8"/>
                    <a:pt x="11" y="8"/>
                  </a:cubicBezTo>
                  <a:cubicBezTo>
                    <a:pt x="11" y="8"/>
                    <a:pt x="11" y="8"/>
                    <a:pt x="12" y="8"/>
                  </a:cubicBezTo>
                  <a:cubicBezTo>
                    <a:pt x="12" y="8"/>
                    <a:pt x="12" y="8"/>
                    <a:pt x="11" y="8"/>
                  </a:cubicBezTo>
                  <a:cubicBezTo>
                    <a:pt x="11" y="10"/>
                    <a:pt x="11" y="11"/>
                    <a:pt x="11" y="13"/>
                  </a:cubicBezTo>
                  <a:cubicBezTo>
                    <a:pt x="11" y="14"/>
                    <a:pt x="10" y="14"/>
                    <a:pt x="10" y="14"/>
                  </a:cubicBezTo>
                  <a:cubicBezTo>
                    <a:pt x="10" y="14"/>
                    <a:pt x="8" y="13"/>
                    <a:pt x="8" y="13"/>
                  </a:cubicBezTo>
                  <a:cubicBezTo>
                    <a:pt x="7" y="13"/>
                    <a:pt x="6" y="13"/>
                    <a:pt x="6" y="13"/>
                  </a:cubicBezTo>
                  <a:cubicBezTo>
                    <a:pt x="6" y="14"/>
                    <a:pt x="4" y="14"/>
                    <a:pt x="4" y="14"/>
                  </a:cubicBezTo>
                  <a:cubicBezTo>
                    <a:pt x="4" y="15"/>
                    <a:pt x="6" y="15"/>
                    <a:pt x="6" y="15"/>
                  </a:cubicBezTo>
                  <a:cubicBezTo>
                    <a:pt x="6" y="15"/>
                    <a:pt x="20" y="21"/>
                    <a:pt x="22" y="22"/>
                  </a:cubicBezTo>
                  <a:cubicBezTo>
                    <a:pt x="23" y="22"/>
                    <a:pt x="24" y="23"/>
                    <a:pt x="24" y="23"/>
                  </a:cubicBezTo>
                  <a:cubicBezTo>
                    <a:pt x="24" y="23"/>
                    <a:pt x="25" y="23"/>
                    <a:pt x="25" y="23"/>
                  </a:cubicBezTo>
                  <a:cubicBezTo>
                    <a:pt x="25" y="24"/>
                    <a:pt x="26" y="24"/>
                    <a:pt x="26" y="24"/>
                  </a:cubicBezTo>
                  <a:cubicBezTo>
                    <a:pt x="27" y="24"/>
                    <a:pt x="28" y="25"/>
                    <a:pt x="28" y="25"/>
                  </a:cubicBezTo>
                  <a:cubicBezTo>
                    <a:pt x="29" y="24"/>
                    <a:pt x="30" y="24"/>
                    <a:pt x="30" y="24"/>
                  </a:cubicBezTo>
                  <a:cubicBezTo>
                    <a:pt x="30" y="24"/>
                    <a:pt x="31" y="23"/>
                    <a:pt x="31" y="23"/>
                  </a:cubicBezTo>
                  <a:cubicBezTo>
                    <a:pt x="31" y="23"/>
                    <a:pt x="32" y="22"/>
                    <a:pt x="32" y="22"/>
                  </a:cubicBezTo>
                  <a:cubicBezTo>
                    <a:pt x="32" y="21"/>
                    <a:pt x="32" y="20"/>
                    <a:pt x="32" y="19"/>
                  </a:cubicBezTo>
                  <a:cubicBezTo>
                    <a:pt x="32" y="19"/>
                    <a:pt x="32" y="18"/>
                    <a:pt x="31" y="17"/>
                  </a:cubicBezTo>
                  <a:cubicBezTo>
                    <a:pt x="30" y="17"/>
                    <a:pt x="30" y="16"/>
                    <a:pt x="29" y="16"/>
                  </a:cubicBezTo>
                  <a:cubicBezTo>
                    <a:pt x="29" y="16"/>
                    <a:pt x="28" y="15"/>
                    <a:pt x="28" y="15"/>
                  </a:cubicBezTo>
                  <a:cubicBezTo>
                    <a:pt x="28" y="15"/>
                    <a:pt x="28" y="15"/>
                    <a:pt x="28" y="15"/>
                  </a:cubicBezTo>
                  <a:cubicBezTo>
                    <a:pt x="28" y="16"/>
                    <a:pt x="28" y="16"/>
                    <a:pt x="28" y="16"/>
                  </a:cubicBezTo>
                  <a:cubicBezTo>
                    <a:pt x="28" y="17"/>
                    <a:pt x="28" y="17"/>
                    <a:pt x="27" y="17"/>
                  </a:cubicBezTo>
                  <a:cubicBezTo>
                    <a:pt x="26" y="17"/>
                    <a:pt x="25" y="17"/>
                    <a:pt x="24" y="17"/>
                  </a:cubicBezTo>
                  <a:cubicBezTo>
                    <a:pt x="22" y="17"/>
                    <a:pt x="15" y="15"/>
                    <a:pt x="14" y="15"/>
                  </a:cubicBezTo>
                  <a:cubicBezTo>
                    <a:pt x="14" y="15"/>
                    <a:pt x="16" y="14"/>
                    <a:pt x="16" y="14"/>
                  </a:cubicBezTo>
                  <a:cubicBezTo>
                    <a:pt x="18" y="13"/>
                    <a:pt x="20" y="12"/>
                    <a:pt x="20" y="11"/>
                  </a:cubicBezTo>
                  <a:cubicBezTo>
                    <a:pt x="21" y="10"/>
                    <a:pt x="21" y="9"/>
                    <a:pt x="21" y="8"/>
                  </a:cubicBezTo>
                  <a:cubicBezTo>
                    <a:pt x="21" y="8"/>
                    <a:pt x="20" y="8"/>
                    <a:pt x="20" y="7"/>
                  </a:cubicBezTo>
                  <a:cubicBezTo>
                    <a:pt x="20" y="7"/>
                    <a:pt x="19" y="7"/>
                    <a:pt x="19" y="7"/>
                  </a:cubicBezTo>
                  <a:cubicBezTo>
                    <a:pt x="18" y="6"/>
                    <a:pt x="17" y="6"/>
                    <a:pt x="16" y="7"/>
                  </a:cubicBezTo>
                  <a:cubicBezTo>
                    <a:pt x="14" y="7"/>
                    <a:pt x="13" y="7"/>
                    <a:pt x="11" y="7"/>
                  </a:cubicBezTo>
                  <a:cubicBezTo>
                    <a:pt x="11" y="7"/>
                    <a:pt x="11" y="7"/>
                    <a:pt x="11" y="7"/>
                  </a:cubicBezTo>
                  <a:cubicBezTo>
                    <a:pt x="11" y="6"/>
                    <a:pt x="11" y="6"/>
                    <a:pt x="11" y="6"/>
                  </a:cubicBezTo>
                  <a:cubicBezTo>
                    <a:pt x="12" y="5"/>
                    <a:pt x="13" y="4"/>
                    <a:pt x="13" y="4"/>
                  </a:cubicBezTo>
                  <a:cubicBezTo>
                    <a:pt x="14" y="3"/>
                    <a:pt x="14" y="2"/>
                    <a:pt x="13" y="1"/>
                  </a:cubicBezTo>
                  <a:cubicBezTo>
                    <a:pt x="12" y="1"/>
                    <a:pt x="11" y="0"/>
                    <a:pt x="9" y="0"/>
                  </a:cubicBezTo>
                  <a:cubicBezTo>
                    <a:pt x="7" y="1"/>
                    <a:pt x="6" y="1"/>
                    <a:pt x="4" y="2"/>
                  </a:cubicBezTo>
                  <a:cubicBezTo>
                    <a:pt x="3" y="3"/>
                    <a:pt x="3" y="3"/>
                    <a:pt x="2" y="4"/>
                  </a:cubicBezTo>
                  <a:cubicBezTo>
                    <a:pt x="1" y="5"/>
                    <a:pt x="0" y="6"/>
                    <a:pt x="0" y="7"/>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40" name="ïsľíďe"/>
            <p:cNvSpPr/>
            <p:nvPr/>
          </p:nvSpPr>
          <p:spPr bwMode="auto">
            <a:xfrm>
              <a:off x="3616325" y="2971801"/>
              <a:ext cx="96838" cy="106363"/>
            </a:xfrm>
            <a:custGeom>
              <a:avLst/>
              <a:gdLst>
                <a:gd name="T0" fmla="*/ 26 w 27"/>
                <a:gd name="T1" fmla="*/ 26 h 29"/>
                <a:gd name="T2" fmla="*/ 27 w 27"/>
                <a:gd name="T3" fmla="*/ 21 h 29"/>
                <a:gd name="T4" fmla="*/ 22 w 27"/>
                <a:gd name="T5" fmla="*/ 14 h 29"/>
                <a:gd name="T6" fmla="*/ 16 w 27"/>
                <a:gd name="T7" fmla="*/ 9 h 29"/>
                <a:gd name="T8" fmla="*/ 7 w 27"/>
                <a:gd name="T9" fmla="*/ 3 h 29"/>
                <a:gd name="T10" fmla="*/ 0 w 27"/>
                <a:gd name="T11" fmla="*/ 0 h 29"/>
                <a:gd name="T12" fmla="*/ 0 w 27"/>
                <a:gd name="T13" fmla="*/ 1 h 29"/>
                <a:gd name="T14" fmla="*/ 2 w 27"/>
                <a:gd name="T15" fmla="*/ 3 h 29"/>
                <a:gd name="T16" fmla="*/ 5 w 27"/>
                <a:gd name="T17" fmla="*/ 6 h 29"/>
                <a:gd name="T18" fmla="*/ 9 w 27"/>
                <a:gd name="T19" fmla="*/ 8 h 29"/>
                <a:gd name="T20" fmla="*/ 17 w 27"/>
                <a:gd name="T21" fmla="*/ 12 h 29"/>
                <a:gd name="T22" fmla="*/ 24 w 27"/>
                <a:gd name="T23" fmla="*/ 20 h 29"/>
                <a:gd name="T24" fmla="*/ 24 w 27"/>
                <a:gd name="T25" fmla="*/ 23 h 29"/>
                <a:gd name="T26" fmla="*/ 20 w 27"/>
                <a:gd name="T27" fmla="*/ 24 h 29"/>
                <a:gd name="T28" fmla="*/ 16 w 27"/>
                <a:gd name="T29" fmla="*/ 22 h 29"/>
                <a:gd name="T30" fmla="*/ 11 w 27"/>
                <a:gd name="T31" fmla="*/ 20 h 29"/>
                <a:gd name="T32" fmla="*/ 10 w 27"/>
                <a:gd name="T33" fmla="*/ 20 h 29"/>
                <a:gd name="T34" fmla="*/ 10 w 27"/>
                <a:gd name="T35" fmla="*/ 20 h 29"/>
                <a:gd name="T36" fmla="*/ 10 w 27"/>
                <a:gd name="T37" fmla="*/ 20 h 29"/>
                <a:gd name="T38" fmla="*/ 11 w 27"/>
                <a:gd name="T39" fmla="*/ 21 h 29"/>
                <a:gd name="T40" fmla="*/ 12 w 27"/>
                <a:gd name="T41" fmla="*/ 23 h 29"/>
                <a:gd name="T42" fmla="*/ 19 w 27"/>
                <a:gd name="T43" fmla="*/ 28 h 29"/>
                <a:gd name="T44" fmla="*/ 24 w 27"/>
                <a:gd name="T45" fmla="*/ 28 h 29"/>
                <a:gd name="T46" fmla="*/ 26 w 27"/>
                <a:gd name="T4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9">
                  <a:moveTo>
                    <a:pt x="26" y="26"/>
                  </a:moveTo>
                  <a:cubicBezTo>
                    <a:pt x="27" y="24"/>
                    <a:pt x="27" y="23"/>
                    <a:pt x="27" y="21"/>
                  </a:cubicBezTo>
                  <a:cubicBezTo>
                    <a:pt x="26" y="19"/>
                    <a:pt x="24" y="16"/>
                    <a:pt x="22" y="14"/>
                  </a:cubicBezTo>
                  <a:cubicBezTo>
                    <a:pt x="20" y="12"/>
                    <a:pt x="20" y="11"/>
                    <a:pt x="16" y="9"/>
                  </a:cubicBezTo>
                  <a:cubicBezTo>
                    <a:pt x="12" y="6"/>
                    <a:pt x="8" y="4"/>
                    <a:pt x="7" y="3"/>
                  </a:cubicBezTo>
                  <a:cubicBezTo>
                    <a:pt x="5" y="3"/>
                    <a:pt x="0" y="0"/>
                    <a:pt x="0" y="0"/>
                  </a:cubicBezTo>
                  <a:cubicBezTo>
                    <a:pt x="0" y="0"/>
                    <a:pt x="0" y="0"/>
                    <a:pt x="0" y="1"/>
                  </a:cubicBezTo>
                  <a:cubicBezTo>
                    <a:pt x="0" y="1"/>
                    <a:pt x="2" y="3"/>
                    <a:pt x="2" y="3"/>
                  </a:cubicBezTo>
                  <a:cubicBezTo>
                    <a:pt x="3" y="4"/>
                    <a:pt x="4" y="6"/>
                    <a:pt x="5" y="6"/>
                  </a:cubicBezTo>
                  <a:cubicBezTo>
                    <a:pt x="7" y="7"/>
                    <a:pt x="8" y="8"/>
                    <a:pt x="9" y="8"/>
                  </a:cubicBezTo>
                  <a:cubicBezTo>
                    <a:pt x="12" y="9"/>
                    <a:pt x="16" y="12"/>
                    <a:pt x="17" y="12"/>
                  </a:cubicBezTo>
                  <a:cubicBezTo>
                    <a:pt x="20" y="15"/>
                    <a:pt x="23" y="18"/>
                    <a:pt x="24" y="20"/>
                  </a:cubicBezTo>
                  <a:cubicBezTo>
                    <a:pt x="25" y="21"/>
                    <a:pt x="25" y="22"/>
                    <a:pt x="24" y="23"/>
                  </a:cubicBezTo>
                  <a:cubicBezTo>
                    <a:pt x="23" y="24"/>
                    <a:pt x="21" y="24"/>
                    <a:pt x="20" y="24"/>
                  </a:cubicBezTo>
                  <a:cubicBezTo>
                    <a:pt x="19" y="23"/>
                    <a:pt x="17" y="23"/>
                    <a:pt x="16" y="22"/>
                  </a:cubicBezTo>
                  <a:cubicBezTo>
                    <a:pt x="14" y="21"/>
                    <a:pt x="11" y="20"/>
                    <a:pt x="11" y="20"/>
                  </a:cubicBezTo>
                  <a:cubicBezTo>
                    <a:pt x="11" y="20"/>
                    <a:pt x="11" y="20"/>
                    <a:pt x="10" y="20"/>
                  </a:cubicBezTo>
                  <a:cubicBezTo>
                    <a:pt x="10" y="20"/>
                    <a:pt x="10" y="20"/>
                    <a:pt x="10" y="20"/>
                  </a:cubicBezTo>
                  <a:cubicBezTo>
                    <a:pt x="10" y="20"/>
                    <a:pt x="10" y="20"/>
                    <a:pt x="10" y="20"/>
                  </a:cubicBezTo>
                  <a:cubicBezTo>
                    <a:pt x="10" y="20"/>
                    <a:pt x="10" y="20"/>
                    <a:pt x="11" y="21"/>
                  </a:cubicBezTo>
                  <a:cubicBezTo>
                    <a:pt x="11" y="21"/>
                    <a:pt x="12" y="23"/>
                    <a:pt x="12" y="23"/>
                  </a:cubicBezTo>
                  <a:cubicBezTo>
                    <a:pt x="13" y="24"/>
                    <a:pt x="15" y="27"/>
                    <a:pt x="19" y="28"/>
                  </a:cubicBezTo>
                  <a:cubicBezTo>
                    <a:pt x="21" y="28"/>
                    <a:pt x="22" y="29"/>
                    <a:pt x="24" y="28"/>
                  </a:cubicBezTo>
                  <a:cubicBezTo>
                    <a:pt x="25" y="27"/>
                    <a:pt x="26" y="27"/>
                    <a:pt x="26" y="26"/>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41" name="íšḷïdé"/>
            <p:cNvSpPr/>
            <p:nvPr/>
          </p:nvSpPr>
          <p:spPr bwMode="auto">
            <a:xfrm>
              <a:off x="3651250" y="3044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42" name="ïslîḍê"/>
            <p:cNvSpPr/>
            <p:nvPr/>
          </p:nvSpPr>
          <p:spPr bwMode="auto">
            <a:xfrm>
              <a:off x="3651250" y="3044826"/>
              <a:ext cx="476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43" name="îŝľíḍè"/>
            <p:cNvSpPr/>
            <p:nvPr/>
          </p:nvSpPr>
          <p:spPr bwMode="auto">
            <a:xfrm>
              <a:off x="3560763" y="2951163"/>
              <a:ext cx="44450" cy="36513"/>
            </a:xfrm>
            <a:custGeom>
              <a:avLst/>
              <a:gdLst>
                <a:gd name="T0" fmla="*/ 3 w 12"/>
                <a:gd name="T1" fmla="*/ 9 h 10"/>
                <a:gd name="T2" fmla="*/ 6 w 12"/>
                <a:gd name="T3" fmla="*/ 8 h 10"/>
                <a:gd name="T4" fmla="*/ 11 w 12"/>
                <a:gd name="T5" fmla="*/ 5 h 10"/>
                <a:gd name="T6" fmla="*/ 12 w 12"/>
                <a:gd name="T7" fmla="*/ 4 h 10"/>
                <a:gd name="T8" fmla="*/ 12 w 12"/>
                <a:gd name="T9" fmla="*/ 3 h 10"/>
                <a:gd name="T10" fmla="*/ 11 w 12"/>
                <a:gd name="T11" fmla="*/ 1 h 10"/>
                <a:gd name="T12" fmla="*/ 10 w 12"/>
                <a:gd name="T13" fmla="*/ 1 h 10"/>
                <a:gd name="T14" fmla="*/ 8 w 12"/>
                <a:gd name="T15" fmla="*/ 1 h 10"/>
                <a:gd name="T16" fmla="*/ 2 w 12"/>
                <a:gd name="T17" fmla="*/ 3 h 10"/>
                <a:gd name="T18" fmla="*/ 0 w 12"/>
                <a:gd name="T19" fmla="*/ 7 h 10"/>
                <a:gd name="T20" fmla="*/ 1 w 12"/>
                <a:gd name="T21" fmla="*/ 8 h 10"/>
                <a:gd name="T22" fmla="*/ 3 w 12"/>
                <a:gd name="T23"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0">
                  <a:moveTo>
                    <a:pt x="3" y="9"/>
                  </a:moveTo>
                  <a:cubicBezTo>
                    <a:pt x="4" y="9"/>
                    <a:pt x="5" y="8"/>
                    <a:pt x="6" y="8"/>
                  </a:cubicBezTo>
                  <a:cubicBezTo>
                    <a:pt x="8" y="7"/>
                    <a:pt x="9" y="6"/>
                    <a:pt x="11" y="5"/>
                  </a:cubicBezTo>
                  <a:cubicBezTo>
                    <a:pt x="12" y="5"/>
                    <a:pt x="12" y="4"/>
                    <a:pt x="12" y="4"/>
                  </a:cubicBezTo>
                  <a:cubicBezTo>
                    <a:pt x="12" y="4"/>
                    <a:pt x="12" y="3"/>
                    <a:pt x="12" y="3"/>
                  </a:cubicBezTo>
                  <a:cubicBezTo>
                    <a:pt x="12" y="3"/>
                    <a:pt x="11" y="2"/>
                    <a:pt x="11" y="1"/>
                  </a:cubicBezTo>
                  <a:cubicBezTo>
                    <a:pt x="11" y="1"/>
                    <a:pt x="11" y="1"/>
                    <a:pt x="10" y="1"/>
                  </a:cubicBezTo>
                  <a:cubicBezTo>
                    <a:pt x="9" y="0"/>
                    <a:pt x="8" y="0"/>
                    <a:pt x="8" y="1"/>
                  </a:cubicBezTo>
                  <a:cubicBezTo>
                    <a:pt x="6" y="1"/>
                    <a:pt x="4" y="2"/>
                    <a:pt x="2" y="3"/>
                  </a:cubicBezTo>
                  <a:cubicBezTo>
                    <a:pt x="0" y="3"/>
                    <a:pt x="0" y="5"/>
                    <a:pt x="0" y="7"/>
                  </a:cubicBezTo>
                  <a:cubicBezTo>
                    <a:pt x="1" y="7"/>
                    <a:pt x="1" y="8"/>
                    <a:pt x="1" y="8"/>
                  </a:cubicBezTo>
                  <a:cubicBezTo>
                    <a:pt x="2" y="9"/>
                    <a:pt x="2" y="10"/>
                    <a:pt x="3" y="9"/>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44" name="íşľîḑé"/>
            <p:cNvSpPr/>
            <p:nvPr/>
          </p:nvSpPr>
          <p:spPr bwMode="auto">
            <a:xfrm>
              <a:off x="2205038" y="2925763"/>
              <a:ext cx="220663" cy="198438"/>
            </a:xfrm>
            <a:custGeom>
              <a:avLst/>
              <a:gdLst>
                <a:gd name="T0" fmla="*/ 23 w 61"/>
                <a:gd name="T1" fmla="*/ 15 h 55"/>
                <a:gd name="T2" fmla="*/ 21 w 61"/>
                <a:gd name="T3" fmla="*/ 20 h 55"/>
                <a:gd name="T4" fmla="*/ 17 w 61"/>
                <a:gd name="T5" fmla="*/ 12 h 55"/>
                <a:gd name="T6" fmla="*/ 19 w 61"/>
                <a:gd name="T7" fmla="*/ 8 h 55"/>
                <a:gd name="T8" fmla="*/ 17 w 61"/>
                <a:gd name="T9" fmla="*/ 2 h 55"/>
                <a:gd name="T10" fmla="*/ 14 w 61"/>
                <a:gd name="T11" fmla="*/ 2 h 55"/>
                <a:gd name="T12" fmla="*/ 12 w 61"/>
                <a:gd name="T13" fmla="*/ 5 h 55"/>
                <a:gd name="T14" fmla="*/ 8 w 61"/>
                <a:gd name="T15" fmla="*/ 3 h 55"/>
                <a:gd name="T16" fmla="*/ 2 w 61"/>
                <a:gd name="T17" fmla="*/ 10 h 55"/>
                <a:gd name="T18" fmla="*/ 9 w 61"/>
                <a:gd name="T19" fmla="*/ 15 h 55"/>
                <a:gd name="T20" fmla="*/ 10 w 61"/>
                <a:gd name="T21" fmla="*/ 18 h 55"/>
                <a:gd name="T22" fmla="*/ 10 w 61"/>
                <a:gd name="T23" fmla="*/ 24 h 55"/>
                <a:gd name="T24" fmla="*/ 16 w 61"/>
                <a:gd name="T25" fmla="*/ 25 h 55"/>
                <a:gd name="T26" fmla="*/ 21 w 61"/>
                <a:gd name="T27" fmla="*/ 35 h 55"/>
                <a:gd name="T28" fmla="*/ 20 w 61"/>
                <a:gd name="T29" fmla="*/ 37 h 55"/>
                <a:gd name="T30" fmla="*/ 25 w 61"/>
                <a:gd name="T31" fmla="*/ 46 h 55"/>
                <a:gd name="T32" fmla="*/ 39 w 61"/>
                <a:gd name="T33" fmla="*/ 54 h 55"/>
                <a:gd name="T34" fmla="*/ 43 w 61"/>
                <a:gd name="T35" fmla="*/ 54 h 55"/>
                <a:gd name="T36" fmla="*/ 45 w 61"/>
                <a:gd name="T37" fmla="*/ 52 h 55"/>
                <a:gd name="T38" fmla="*/ 41 w 61"/>
                <a:gd name="T39" fmla="*/ 47 h 55"/>
                <a:gd name="T40" fmla="*/ 31 w 61"/>
                <a:gd name="T41" fmla="*/ 42 h 55"/>
                <a:gd name="T42" fmla="*/ 27 w 61"/>
                <a:gd name="T43" fmla="*/ 37 h 55"/>
                <a:gd name="T44" fmla="*/ 27 w 61"/>
                <a:gd name="T45" fmla="*/ 33 h 55"/>
                <a:gd name="T46" fmla="*/ 26 w 61"/>
                <a:gd name="T47" fmla="*/ 25 h 55"/>
                <a:gd name="T48" fmla="*/ 26 w 61"/>
                <a:gd name="T49" fmla="*/ 25 h 55"/>
                <a:gd name="T50" fmla="*/ 26 w 61"/>
                <a:gd name="T51" fmla="*/ 22 h 55"/>
                <a:gd name="T52" fmla="*/ 32 w 61"/>
                <a:gd name="T53" fmla="*/ 6 h 55"/>
                <a:gd name="T54" fmla="*/ 44 w 61"/>
                <a:gd name="T55" fmla="*/ 10 h 55"/>
                <a:gd name="T56" fmla="*/ 52 w 61"/>
                <a:gd name="T57" fmla="*/ 20 h 55"/>
                <a:gd name="T58" fmla="*/ 54 w 61"/>
                <a:gd name="T59" fmla="*/ 27 h 55"/>
                <a:gd name="T60" fmla="*/ 49 w 61"/>
                <a:gd name="T61" fmla="*/ 31 h 55"/>
                <a:gd name="T62" fmla="*/ 46 w 61"/>
                <a:gd name="T63" fmla="*/ 27 h 55"/>
                <a:gd name="T64" fmla="*/ 42 w 61"/>
                <a:gd name="T65" fmla="*/ 25 h 55"/>
                <a:gd name="T66" fmla="*/ 41 w 61"/>
                <a:gd name="T67" fmla="*/ 28 h 55"/>
                <a:gd name="T68" fmla="*/ 40 w 61"/>
                <a:gd name="T69" fmla="*/ 28 h 55"/>
                <a:gd name="T70" fmla="*/ 38 w 61"/>
                <a:gd name="T71" fmla="*/ 20 h 55"/>
                <a:gd name="T72" fmla="*/ 34 w 61"/>
                <a:gd name="T73" fmla="*/ 19 h 55"/>
                <a:gd name="T74" fmla="*/ 28 w 61"/>
                <a:gd name="T75" fmla="*/ 16 h 55"/>
                <a:gd name="T76" fmla="*/ 28 w 61"/>
                <a:gd name="T77" fmla="*/ 19 h 55"/>
                <a:gd name="T78" fmla="*/ 30 w 61"/>
                <a:gd name="T79" fmla="*/ 24 h 55"/>
                <a:gd name="T80" fmla="*/ 28 w 61"/>
                <a:gd name="T81" fmla="*/ 24 h 55"/>
                <a:gd name="T82" fmla="*/ 26 w 61"/>
                <a:gd name="T83" fmla="*/ 25 h 55"/>
                <a:gd name="T84" fmla="*/ 26 w 61"/>
                <a:gd name="T85" fmla="*/ 25 h 55"/>
                <a:gd name="T86" fmla="*/ 29 w 61"/>
                <a:gd name="T87" fmla="*/ 28 h 55"/>
                <a:gd name="T88" fmla="*/ 32 w 61"/>
                <a:gd name="T89" fmla="*/ 29 h 55"/>
                <a:gd name="T90" fmla="*/ 36 w 61"/>
                <a:gd name="T91" fmla="*/ 36 h 55"/>
                <a:gd name="T92" fmla="*/ 38 w 61"/>
                <a:gd name="T93" fmla="*/ 34 h 55"/>
                <a:gd name="T94" fmla="*/ 40 w 61"/>
                <a:gd name="T95" fmla="*/ 39 h 55"/>
                <a:gd name="T96" fmla="*/ 42 w 61"/>
                <a:gd name="T97" fmla="*/ 40 h 55"/>
                <a:gd name="T98" fmla="*/ 44 w 61"/>
                <a:gd name="T99" fmla="*/ 38 h 55"/>
                <a:gd name="T100" fmla="*/ 47 w 61"/>
                <a:gd name="T101" fmla="*/ 33 h 55"/>
                <a:gd name="T102" fmla="*/ 58 w 61"/>
                <a:gd name="T103" fmla="*/ 41 h 55"/>
                <a:gd name="T104" fmla="*/ 61 w 61"/>
                <a:gd name="T105" fmla="*/ 42 h 55"/>
                <a:gd name="T106" fmla="*/ 60 w 61"/>
                <a:gd name="T107" fmla="*/ 40 h 55"/>
                <a:gd name="T108" fmla="*/ 52 w 61"/>
                <a:gd name="T109" fmla="*/ 34 h 55"/>
                <a:gd name="T110" fmla="*/ 50 w 61"/>
                <a:gd name="T111" fmla="*/ 31 h 55"/>
                <a:gd name="T112" fmla="*/ 53 w 61"/>
                <a:gd name="T113" fmla="*/ 31 h 55"/>
                <a:gd name="T114" fmla="*/ 54 w 61"/>
                <a:gd name="T115" fmla="*/ 32 h 55"/>
                <a:gd name="T116" fmla="*/ 58 w 61"/>
                <a:gd name="T117" fmla="*/ 31 h 55"/>
                <a:gd name="T118" fmla="*/ 59 w 61"/>
                <a:gd name="T119" fmla="*/ 22 h 55"/>
                <a:gd name="T120" fmla="*/ 52 w 61"/>
                <a:gd name="T121" fmla="*/ 12 h 55"/>
                <a:gd name="T122" fmla="*/ 45 w 61"/>
                <a:gd name="T123" fmla="*/ 5 h 55"/>
                <a:gd name="T124" fmla="*/ 37 w 61"/>
                <a:gd name="T125" fmla="*/ 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30" y="3"/>
                  </a:moveTo>
                  <a:cubicBezTo>
                    <a:pt x="26" y="6"/>
                    <a:pt x="24" y="10"/>
                    <a:pt x="23" y="15"/>
                  </a:cubicBezTo>
                  <a:cubicBezTo>
                    <a:pt x="23" y="16"/>
                    <a:pt x="22" y="18"/>
                    <a:pt x="22" y="19"/>
                  </a:cubicBezTo>
                  <a:cubicBezTo>
                    <a:pt x="22" y="20"/>
                    <a:pt x="21" y="20"/>
                    <a:pt x="21" y="20"/>
                  </a:cubicBezTo>
                  <a:cubicBezTo>
                    <a:pt x="21" y="19"/>
                    <a:pt x="20" y="19"/>
                    <a:pt x="20" y="18"/>
                  </a:cubicBezTo>
                  <a:cubicBezTo>
                    <a:pt x="18" y="17"/>
                    <a:pt x="18" y="15"/>
                    <a:pt x="17" y="12"/>
                  </a:cubicBezTo>
                  <a:cubicBezTo>
                    <a:pt x="17" y="12"/>
                    <a:pt x="17" y="11"/>
                    <a:pt x="18" y="10"/>
                  </a:cubicBezTo>
                  <a:cubicBezTo>
                    <a:pt x="18" y="9"/>
                    <a:pt x="18" y="8"/>
                    <a:pt x="19" y="8"/>
                  </a:cubicBezTo>
                  <a:cubicBezTo>
                    <a:pt x="19" y="6"/>
                    <a:pt x="19" y="5"/>
                    <a:pt x="19" y="4"/>
                  </a:cubicBezTo>
                  <a:cubicBezTo>
                    <a:pt x="18" y="3"/>
                    <a:pt x="18" y="3"/>
                    <a:pt x="17" y="2"/>
                  </a:cubicBezTo>
                  <a:cubicBezTo>
                    <a:pt x="17" y="2"/>
                    <a:pt x="16" y="2"/>
                    <a:pt x="15" y="2"/>
                  </a:cubicBezTo>
                  <a:cubicBezTo>
                    <a:pt x="15" y="2"/>
                    <a:pt x="14" y="2"/>
                    <a:pt x="14" y="2"/>
                  </a:cubicBezTo>
                  <a:cubicBezTo>
                    <a:pt x="13" y="3"/>
                    <a:pt x="13" y="3"/>
                    <a:pt x="13" y="4"/>
                  </a:cubicBezTo>
                  <a:cubicBezTo>
                    <a:pt x="13" y="4"/>
                    <a:pt x="12" y="5"/>
                    <a:pt x="12" y="5"/>
                  </a:cubicBezTo>
                  <a:cubicBezTo>
                    <a:pt x="12" y="6"/>
                    <a:pt x="11" y="5"/>
                    <a:pt x="11" y="4"/>
                  </a:cubicBezTo>
                  <a:cubicBezTo>
                    <a:pt x="10" y="3"/>
                    <a:pt x="9" y="3"/>
                    <a:pt x="8" y="3"/>
                  </a:cubicBezTo>
                  <a:cubicBezTo>
                    <a:pt x="5" y="3"/>
                    <a:pt x="3" y="3"/>
                    <a:pt x="1" y="6"/>
                  </a:cubicBezTo>
                  <a:cubicBezTo>
                    <a:pt x="0" y="7"/>
                    <a:pt x="1" y="9"/>
                    <a:pt x="2" y="10"/>
                  </a:cubicBezTo>
                  <a:cubicBezTo>
                    <a:pt x="4" y="10"/>
                    <a:pt x="4" y="10"/>
                    <a:pt x="5" y="11"/>
                  </a:cubicBezTo>
                  <a:cubicBezTo>
                    <a:pt x="6" y="12"/>
                    <a:pt x="8" y="13"/>
                    <a:pt x="9" y="15"/>
                  </a:cubicBezTo>
                  <a:cubicBezTo>
                    <a:pt x="9" y="15"/>
                    <a:pt x="10" y="16"/>
                    <a:pt x="10" y="17"/>
                  </a:cubicBezTo>
                  <a:cubicBezTo>
                    <a:pt x="10" y="17"/>
                    <a:pt x="10" y="17"/>
                    <a:pt x="10" y="18"/>
                  </a:cubicBezTo>
                  <a:cubicBezTo>
                    <a:pt x="10" y="19"/>
                    <a:pt x="10" y="20"/>
                    <a:pt x="9" y="21"/>
                  </a:cubicBezTo>
                  <a:cubicBezTo>
                    <a:pt x="9" y="22"/>
                    <a:pt x="9" y="23"/>
                    <a:pt x="10" y="24"/>
                  </a:cubicBezTo>
                  <a:cubicBezTo>
                    <a:pt x="11" y="25"/>
                    <a:pt x="14" y="26"/>
                    <a:pt x="15" y="25"/>
                  </a:cubicBezTo>
                  <a:cubicBezTo>
                    <a:pt x="16" y="24"/>
                    <a:pt x="16" y="24"/>
                    <a:pt x="16" y="25"/>
                  </a:cubicBezTo>
                  <a:cubicBezTo>
                    <a:pt x="17" y="26"/>
                    <a:pt x="18" y="28"/>
                    <a:pt x="19" y="30"/>
                  </a:cubicBezTo>
                  <a:cubicBezTo>
                    <a:pt x="20" y="31"/>
                    <a:pt x="20" y="33"/>
                    <a:pt x="21" y="35"/>
                  </a:cubicBezTo>
                  <a:cubicBezTo>
                    <a:pt x="21" y="35"/>
                    <a:pt x="21" y="36"/>
                    <a:pt x="21" y="36"/>
                  </a:cubicBezTo>
                  <a:cubicBezTo>
                    <a:pt x="20" y="36"/>
                    <a:pt x="20" y="37"/>
                    <a:pt x="20" y="37"/>
                  </a:cubicBezTo>
                  <a:cubicBezTo>
                    <a:pt x="20" y="39"/>
                    <a:pt x="21" y="41"/>
                    <a:pt x="22" y="43"/>
                  </a:cubicBezTo>
                  <a:cubicBezTo>
                    <a:pt x="23" y="44"/>
                    <a:pt x="24" y="46"/>
                    <a:pt x="25" y="46"/>
                  </a:cubicBezTo>
                  <a:cubicBezTo>
                    <a:pt x="28" y="48"/>
                    <a:pt x="30" y="49"/>
                    <a:pt x="32" y="51"/>
                  </a:cubicBezTo>
                  <a:cubicBezTo>
                    <a:pt x="34" y="52"/>
                    <a:pt x="37" y="53"/>
                    <a:pt x="39" y="54"/>
                  </a:cubicBezTo>
                  <a:cubicBezTo>
                    <a:pt x="39" y="54"/>
                    <a:pt x="39" y="55"/>
                    <a:pt x="40" y="54"/>
                  </a:cubicBezTo>
                  <a:cubicBezTo>
                    <a:pt x="41" y="54"/>
                    <a:pt x="42" y="54"/>
                    <a:pt x="43" y="54"/>
                  </a:cubicBezTo>
                  <a:cubicBezTo>
                    <a:pt x="44" y="54"/>
                    <a:pt x="44" y="54"/>
                    <a:pt x="44" y="54"/>
                  </a:cubicBezTo>
                  <a:cubicBezTo>
                    <a:pt x="44" y="53"/>
                    <a:pt x="45" y="52"/>
                    <a:pt x="45" y="52"/>
                  </a:cubicBezTo>
                  <a:cubicBezTo>
                    <a:pt x="46" y="51"/>
                    <a:pt x="46" y="50"/>
                    <a:pt x="46" y="50"/>
                  </a:cubicBezTo>
                  <a:cubicBezTo>
                    <a:pt x="44" y="49"/>
                    <a:pt x="43" y="47"/>
                    <a:pt x="41" y="47"/>
                  </a:cubicBezTo>
                  <a:cubicBezTo>
                    <a:pt x="40" y="47"/>
                    <a:pt x="39" y="46"/>
                    <a:pt x="38" y="46"/>
                  </a:cubicBezTo>
                  <a:cubicBezTo>
                    <a:pt x="35" y="45"/>
                    <a:pt x="33" y="43"/>
                    <a:pt x="31" y="42"/>
                  </a:cubicBezTo>
                  <a:cubicBezTo>
                    <a:pt x="29" y="41"/>
                    <a:pt x="28" y="40"/>
                    <a:pt x="27" y="40"/>
                  </a:cubicBezTo>
                  <a:cubicBezTo>
                    <a:pt x="26" y="39"/>
                    <a:pt x="26" y="38"/>
                    <a:pt x="27" y="37"/>
                  </a:cubicBezTo>
                  <a:cubicBezTo>
                    <a:pt x="27" y="37"/>
                    <a:pt x="27" y="37"/>
                    <a:pt x="27" y="36"/>
                  </a:cubicBezTo>
                  <a:cubicBezTo>
                    <a:pt x="28" y="35"/>
                    <a:pt x="28" y="34"/>
                    <a:pt x="27" y="33"/>
                  </a:cubicBezTo>
                  <a:cubicBezTo>
                    <a:pt x="27" y="32"/>
                    <a:pt x="27" y="30"/>
                    <a:pt x="27" y="29"/>
                  </a:cubicBezTo>
                  <a:cubicBezTo>
                    <a:pt x="26" y="27"/>
                    <a:pt x="26" y="26"/>
                    <a:pt x="26" y="25"/>
                  </a:cubicBezTo>
                  <a:cubicBezTo>
                    <a:pt x="26" y="25"/>
                    <a:pt x="26" y="25"/>
                    <a:pt x="26" y="25"/>
                  </a:cubicBezTo>
                  <a:cubicBezTo>
                    <a:pt x="26" y="25"/>
                    <a:pt x="26" y="25"/>
                    <a:pt x="26" y="25"/>
                  </a:cubicBezTo>
                  <a:cubicBezTo>
                    <a:pt x="26" y="25"/>
                    <a:pt x="26" y="24"/>
                    <a:pt x="26" y="23"/>
                  </a:cubicBezTo>
                  <a:cubicBezTo>
                    <a:pt x="26" y="23"/>
                    <a:pt x="26" y="22"/>
                    <a:pt x="26" y="22"/>
                  </a:cubicBezTo>
                  <a:cubicBezTo>
                    <a:pt x="26" y="20"/>
                    <a:pt x="26" y="18"/>
                    <a:pt x="27" y="17"/>
                  </a:cubicBezTo>
                  <a:cubicBezTo>
                    <a:pt x="27" y="13"/>
                    <a:pt x="29" y="9"/>
                    <a:pt x="32" y="6"/>
                  </a:cubicBezTo>
                  <a:cubicBezTo>
                    <a:pt x="35" y="4"/>
                    <a:pt x="37" y="4"/>
                    <a:pt x="40" y="6"/>
                  </a:cubicBezTo>
                  <a:cubicBezTo>
                    <a:pt x="41" y="7"/>
                    <a:pt x="43" y="9"/>
                    <a:pt x="44" y="10"/>
                  </a:cubicBezTo>
                  <a:cubicBezTo>
                    <a:pt x="45" y="10"/>
                    <a:pt x="45" y="11"/>
                    <a:pt x="46" y="12"/>
                  </a:cubicBezTo>
                  <a:cubicBezTo>
                    <a:pt x="48" y="15"/>
                    <a:pt x="50" y="17"/>
                    <a:pt x="52" y="20"/>
                  </a:cubicBezTo>
                  <a:cubicBezTo>
                    <a:pt x="53" y="21"/>
                    <a:pt x="54" y="23"/>
                    <a:pt x="54" y="25"/>
                  </a:cubicBezTo>
                  <a:cubicBezTo>
                    <a:pt x="55" y="26"/>
                    <a:pt x="55" y="26"/>
                    <a:pt x="54" y="27"/>
                  </a:cubicBezTo>
                  <a:cubicBezTo>
                    <a:pt x="53" y="29"/>
                    <a:pt x="51" y="30"/>
                    <a:pt x="50" y="31"/>
                  </a:cubicBezTo>
                  <a:cubicBezTo>
                    <a:pt x="49" y="31"/>
                    <a:pt x="49" y="31"/>
                    <a:pt x="49" y="31"/>
                  </a:cubicBezTo>
                  <a:cubicBezTo>
                    <a:pt x="48" y="30"/>
                    <a:pt x="47" y="29"/>
                    <a:pt x="47" y="28"/>
                  </a:cubicBezTo>
                  <a:cubicBezTo>
                    <a:pt x="46" y="28"/>
                    <a:pt x="46" y="27"/>
                    <a:pt x="46" y="27"/>
                  </a:cubicBezTo>
                  <a:cubicBezTo>
                    <a:pt x="46" y="26"/>
                    <a:pt x="45" y="26"/>
                    <a:pt x="45" y="26"/>
                  </a:cubicBezTo>
                  <a:cubicBezTo>
                    <a:pt x="44" y="25"/>
                    <a:pt x="43" y="25"/>
                    <a:pt x="42" y="25"/>
                  </a:cubicBezTo>
                  <a:cubicBezTo>
                    <a:pt x="42" y="25"/>
                    <a:pt x="40" y="26"/>
                    <a:pt x="41" y="27"/>
                  </a:cubicBezTo>
                  <a:cubicBezTo>
                    <a:pt x="41" y="27"/>
                    <a:pt x="41" y="28"/>
                    <a:pt x="41" y="28"/>
                  </a:cubicBezTo>
                  <a:cubicBezTo>
                    <a:pt x="41" y="28"/>
                    <a:pt x="41" y="29"/>
                    <a:pt x="41" y="29"/>
                  </a:cubicBezTo>
                  <a:cubicBezTo>
                    <a:pt x="41" y="29"/>
                    <a:pt x="40" y="29"/>
                    <a:pt x="40" y="28"/>
                  </a:cubicBezTo>
                  <a:cubicBezTo>
                    <a:pt x="40" y="26"/>
                    <a:pt x="39" y="24"/>
                    <a:pt x="39" y="22"/>
                  </a:cubicBezTo>
                  <a:cubicBezTo>
                    <a:pt x="39" y="21"/>
                    <a:pt x="39" y="21"/>
                    <a:pt x="38" y="20"/>
                  </a:cubicBezTo>
                  <a:cubicBezTo>
                    <a:pt x="37" y="19"/>
                    <a:pt x="36" y="19"/>
                    <a:pt x="35" y="20"/>
                  </a:cubicBezTo>
                  <a:cubicBezTo>
                    <a:pt x="35" y="20"/>
                    <a:pt x="34" y="20"/>
                    <a:pt x="34" y="19"/>
                  </a:cubicBezTo>
                  <a:cubicBezTo>
                    <a:pt x="34" y="18"/>
                    <a:pt x="33" y="17"/>
                    <a:pt x="32" y="16"/>
                  </a:cubicBezTo>
                  <a:cubicBezTo>
                    <a:pt x="31" y="15"/>
                    <a:pt x="29" y="15"/>
                    <a:pt x="28" y="16"/>
                  </a:cubicBezTo>
                  <a:cubicBezTo>
                    <a:pt x="27" y="16"/>
                    <a:pt x="27" y="16"/>
                    <a:pt x="27" y="17"/>
                  </a:cubicBezTo>
                  <a:cubicBezTo>
                    <a:pt x="27" y="17"/>
                    <a:pt x="28" y="18"/>
                    <a:pt x="28" y="19"/>
                  </a:cubicBezTo>
                  <a:cubicBezTo>
                    <a:pt x="29" y="20"/>
                    <a:pt x="30" y="21"/>
                    <a:pt x="30" y="22"/>
                  </a:cubicBezTo>
                  <a:cubicBezTo>
                    <a:pt x="30" y="23"/>
                    <a:pt x="30" y="24"/>
                    <a:pt x="30" y="24"/>
                  </a:cubicBezTo>
                  <a:cubicBezTo>
                    <a:pt x="29" y="24"/>
                    <a:pt x="29" y="24"/>
                    <a:pt x="28" y="24"/>
                  </a:cubicBezTo>
                  <a:cubicBezTo>
                    <a:pt x="28" y="24"/>
                    <a:pt x="28" y="24"/>
                    <a:pt x="28" y="24"/>
                  </a:cubicBezTo>
                  <a:cubicBezTo>
                    <a:pt x="27" y="23"/>
                    <a:pt x="27" y="24"/>
                    <a:pt x="27" y="24"/>
                  </a:cubicBezTo>
                  <a:cubicBezTo>
                    <a:pt x="26" y="25"/>
                    <a:pt x="26" y="25"/>
                    <a:pt x="26" y="25"/>
                  </a:cubicBezTo>
                  <a:cubicBezTo>
                    <a:pt x="26" y="25"/>
                    <a:pt x="26" y="25"/>
                    <a:pt x="26" y="25"/>
                  </a:cubicBezTo>
                  <a:cubicBezTo>
                    <a:pt x="26" y="25"/>
                    <a:pt x="26" y="25"/>
                    <a:pt x="26" y="25"/>
                  </a:cubicBezTo>
                  <a:cubicBezTo>
                    <a:pt x="27" y="26"/>
                    <a:pt x="27" y="27"/>
                    <a:pt x="27" y="28"/>
                  </a:cubicBezTo>
                  <a:cubicBezTo>
                    <a:pt x="28" y="28"/>
                    <a:pt x="28" y="28"/>
                    <a:pt x="29" y="28"/>
                  </a:cubicBezTo>
                  <a:cubicBezTo>
                    <a:pt x="29" y="29"/>
                    <a:pt x="30" y="29"/>
                    <a:pt x="31" y="28"/>
                  </a:cubicBezTo>
                  <a:cubicBezTo>
                    <a:pt x="31" y="28"/>
                    <a:pt x="32" y="29"/>
                    <a:pt x="32" y="29"/>
                  </a:cubicBezTo>
                  <a:cubicBezTo>
                    <a:pt x="33" y="31"/>
                    <a:pt x="33" y="33"/>
                    <a:pt x="34" y="35"/>
                  </a:cubicBezTo>
                  <a:cubicBezTo>
                    <a:pt x="34" y="35"/>
                    <a:pt x="35" y="36"/>
                    <a:pt x="36" y="36"/>
                  </a:cubicBezTo>
                  <a:cubicBezTo>
                    <a:pt x="37" y="35"/>
                    <a:pt x="37" y="35"/>
                    <a:pt x="38" y="34"/>
                  </a:cubicBezTo>
                  <a:cubicBezTo>
                    <a:pt x="38" y="34"/>
                    <a:pt x="38" y="34"/>
                    <a:pt x="38" y="34"/>
                  </a:cubicBezTo>
                  <a:cubicBezTo>
                    <a:pt x="38" y="34"/>
                    <a:pt x="39" y="34"/>
                    <a:pt x="39" y="35"/>
                  </a:cubicBezTo>
                  <a:cubicBezTo>
                    <a:pt x="39" y="36"/>
                    <a:pt x="40" y="38"/>
                    <a:pt x="40" y="39"/>
                  </a:cubicBezTo>
                  <a:cubicBezTo>
                    <a:pt x="41" y="39"/>
                    <a:pt x="41" y="40"/>
                    <a:pt x="41" y="40"/>
                  </a:cubicBezTo>
                  <a:cubicBezTo>
                    <a:pt x="41" y="40"/>
                    <a:pt x="42" y="40"/>
                    <a:pt x="42" y="40"/>
                  </a:cubicBezTo>
                  <a:cubicBezTo>
                    <a:pt x="43" y="40"/>
                    <a:pt x="43" y="40"/>
                    <a:pt x="43" y="40"/>
                  </a:cubicBezTo>
                  <a:cubicBezTo>
                    <a:pt x="44" y="39"/>
                    <a:pt x="44" y="38"/>
                    <a:pt x="44" y="38"/>
                  </a:cubicBezTo>
                  <a:cubicBezTo>
                    <a:pt x="45" y="36"/>
                    <a:pt x="45" y="35"/>
                    <a:pt x="45" y="34"/>
                  </a:cubicBezTo>
                  <a:cubicBezTo>
                    <a:pt x="46" y="33"/>
                    <a:pt x="46" y="33"/>
                    <a:pt x="47" y="33"/>
                  </a:cubicBezTo>
                  <a:cubicBezTo>
                    <a:pt x="48" y="34"/>
                    <a:pt x="49" y="35"/>
                    <a:pt x="50" y="36"/>
                  </a:cubicBezTo>
                  <a:cubicBezTo>
                    <a:pt x="53" y="38"/>
                    <a:pt x="56" y="39"/>
                    <a:pt x="58" y="41"/>
                  </a:cubicBezTo>
                  <a:cubicBezTo>
                    <a:pt x="59" y="41"/>
                    <a:pt x="60" y="42"/>
                    <a:pt x="60" y="42"/>
                  </a:cubicBezTo>
                  <a:cubicBezTo>
                    <a:pt x="60" y="42"/>
                    <a:pt x="61" y="42"/>
                    <a:pt x="61" y="42"/>
                  </a:cubicBezTo>
                  <a:cubicBezTo>
                    <a:pt x="61" y="42"/>
                    <a:pt x="61" y="41"/>
                    <a:pt x="61" y="41"/>
                  </a:cubicBezTo>
                  <a:cubicBezTo>
                    <a:pt x="61" y="41"/>
                    <a:pt x="60" y="40"/>
                    <a:pt x="60" y="40"/>
                  </a:cubicBezTo>
                  <a:cubicBezTo>
                    <a:pt x="59" y="39"/>
                    <a:pt x="54" y="36"/>
                    <a:pt x="53" y="35"/>
                  </a:cubicBezTo>
                  <a:cubicBezTo>
                    <a:pt x="53" y="35"/>
                    <a:pt x="53" y="34"/>
                    <a:pt x="52" y="34"/>
                  </a:cubicBezTo>
                  <a:cubicBezTo>
                    <a:pt x="52" y="33"/>
                    <a:pt x="51" y="33"/>
                    <a:pt x="50" y="32"/>
                  </a:cubicBezTo>
                  <a:cubicBezTo>
                    <a:pt x="50" y="32"/>
                    <a:pt x="50" y="32"/>
                    <a:pt x="50" y="31"/>
                  </a:cubicBezTo>
                  <a:cubicBezTo>
                    <a:pt x="51" y="31"/>
                    <a:pt x="51" y="31"/>
                    <a:pt x="52" y="31"/>
                  </a:cubicBezTo>
                  <a:cubicBezTo>
                    <a:pt x="52" y="31"/>
                    <a:pt x="52" y="30"/>
                    <a:pt x="53" y="31"/>
                  </a:cubicBezTo>
                  <a:cubicBezTo>
                    <a:pt x="53" y="31"/>
                    <a:pt x="53" y="31"/>
                    <a:pt x="53" y="31"/>
                  </a:cubicBezTo>
                  <a:cubicBezTo>
                    <a:pt x="53" y="31"/>
                    <a:pt x="54" y="31"/>
                    <a:pt x="54" y="32"/>
                  </a:cubicBezTo>
                  <a:cubicBezTo>
                    <a:pt x="53" y="32"/>
                    <a:pt x="54" y="32"/>
                    <a:pt x="54" y="32"/>
                  </a:cubicBezTo>
                  <a:cubicBezTo>
                    <a:pt x="56" y="32"/>
                    <a:pt x="57" y="32"/>
                    <a:pt x="58" y="31"/>
                  </a:cubicBezTo>
                  <a:cubicBezTo>
                    <a:pt x="59" y="30"/>
                    <a:pt x="60" y="28"/>
                    <a:pt x="60" y="27"/>
                  </a:cubicBezTo>
                  <a:cubicBezTo>
                    <a:pt x="59" y="25"/>
                    <a:pt x="59" y="24"/>
                    <a:pt x="59" y="22"/>
                  </a:cubicBezTo>
                  <a:cubicBezTo>
                    <a:pt x="58" y="21"/>
                    <a:pt x="57" y="20"/>
                    <a:pt x="56" y="18"/>
                  </a:cubicBezTo>
                  <a:cubicBezTo>
                    <a:pt x="55" y="16"/>
                    <a:pt x="53" y="14"/>
                    <a:pt x="52" y="12"/>
                  </a:cubicBezTo>
                  <a:cubicBezTo>
                    <a:pt x="51" y="11"/>
                    <a:pt x="50" y="10"/>
                    <a:pt x="49" y="8"/>
                  </a:cubicBezTo>
                  <a:cubicBezTo>
                    <a:pt x="47" y="7"/>
                    <a:pt x="46" y="6"/>
                    <a:pt x="45" y="5"/>
                  </a:cubicBezTo>
                  <a:cubicBezTo>
                    <a:pt x="44" y="4"/>
                    <a:pt x="43" y="4"/>
                    <a:pt x="43" y="3"/>
                  </a:cubicBezTo>
                  <a:cubicBezTo>
                    <a:pt x="41" y="2"/>
                    <a:pt x="39" y="1"/>
                    <a:pt x="37" y="1"/>
                  </a:cubicBezTo>
                  <a:cubicBezTo>
                    <a:pt x="34" y="0"/>
                    <a:pt x="32" y="1"/>
                    <a:pt x="30" y="3"/>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45" name="íSḷîḍè"/>
            <p:cNvSpPr/>
            <p:nvPr/>
          </p:nvSpPr>
          <p:spPr bwMode="auto">
            <a:xfrm>
              <a:off x="2443163" y="2686051"/>
              <a:ext cx="158750" cy="206375"/>
            </a:xfrm>
            <a:custGeom>
              <a:avLst/>
              <a:gdLst>
                <a:gd name="T0" fmla="*/ 25 w 44"/>
                <a:gd name="T1" fmla="*/ 1 h 57"/>
                <a:gd name="T2" fmla="*/ 20 w 44"/>
                <a:gd name="T3" fmla="*/ 7 h 57"/>
                <a:gd name="T4" fmla="*/ 7 w 44"/>
                <a:gd name="T5" fmla="*/ 27 h 57"/>
                <a:gd name="T6" fmla="*/ 2 w 44"/>
                <a:gd name="T7" fmla="*/ 36 h 57"/>
                <a:gd name="T8" fmla="*/ 1 w 44"/>
                <a:gd name="T9" fmla="*/ 41 h 57"/>
                <a:gd name="T10" fmla="*/ 5 w 44"/>
                <a:gd name="T11" fmla="*/ 42 h 57"/>
                <a:gd name="T12" fmla="*/ 12 w 44"/>
                <a:gd name="T13" fmla="*/ 28 h 57"/>
                <a:gd name="T14" fmla="*/ 16 w 44"/>
                <a:gd name="T15" fmla="*/ 21 h 57"/>
                <a:gd name="T16" fmla="*/ 17 w 44"/>
                <a:gd name="T17" fmla="*/ 22 h 57"/>
                <a:gd name="T18" fmla="*/ 17 w 44"/>
                <a:gd name="T19" fmla="*/ 40 h 57"/>
                <a:gd name="T20" fmla="*/ 22 w 44"/>
                <a:gd name="T21" fmla="*/ 43 h 57"/>
                <a:gd name="T22" fmla="*/ 22 w 44"/>
                <a:gd name="T23" fmla="*/ 39 h 57"/>
                <a:gd name="T24" fmla="*/ 22 w 44"/>
                <a:gd name="T25" fmla="*/ 37 h 57"/>
                <a:gd name="T26" fmla="*/ 21 w 44"/>
                <a:gd name="T27" fmla="*/ 33 h 57"/>
                <a:gd name="T28" fmla="*/ 26 w 44"/>
                <a:gd name="T29" fmla="*/ 23 h 57"/>
                <a:gd name="T30" fmla="*/ 27 w 44"/>
                <a:gd name="T31" fmla="*/ 23 h 57"/>
                <a:gd name="T32" fmla="*/ 23 w 44"/>
                <a:gd name="T33" fmla="*/ 35 h 57"/>
                <a:gd name="T34" fmla="*/ 26 w 44"/>
                <a:gd name="T35" fmla="*/ 40 h 57"/>
                <a:gd name="T36" fmla="*/ 27 w 44"/>
                <a:gd name="T37" fmla="*/ 40 h 57"/>
                <a:gd name="T38" fmla="*/ 30 w 44"/>
                <a:gd name="T39" fmla="*/ 45 h 57"/>
                <a:gd name="T40" fmla="*/ 25 w 44"/>
                <a:gd name="T41" fmla="*/ 51 h 57"/>
                <a:gd name="T42" fmla="*/ 24 w 44"/>
                <a:gd name="T43" fmla="*/ 54 h 57"/>
                <a:gd name="T44" fmla="*/ 28 w 44"/>
                <a:gd name="T45" fmla="*/ 57 h 57"/>
                <a:gd name="T46" fmla="*/ 31 w 44"/>
                <a:gd name="T47" fmla="*/ 51 h 57"/>
                <a:gd name="T48" fmla="*/ 33 w 44"/>
                <a:gd name="T49" fmla="*/ 51 h 57"/>
                <a:gd name="T50" fmla="*/ 35 w 44"/>
                <a:gd name="T51" fmla="*/ 54 h 57"/>
                <a:gd name="T52" fmla="*/ 38 w 44"/>
                <a:gd name="T53" fmla="*/ 53 h 57"/>
                <a:gd name="T54" fmla="*/ 39 w 44"/>
                <a:gd name="T55" fmla="*/ 52 h 57"/>
                <a:gd name="T56" fmla="*/ 39 w 44"/>
                <a:gd name="T57" fmla="*/ 49 h 57"/>
                <a:gd name="T58" fmla="*/ 36 w 44"/>
                <a:gd name="T59" fmla="*/ 44 h 57"/>
                <a:gd name="T60" fmla="*/ 40 w 44"/>
                <a:gd name="T61" fmla="*/ 40 h 57"/>
                <a:gd name="T62" fmla="*/ 40 w 44"/>
                <a:gd name="T63" fmla="*/ 44 h 57"/>
                <a:gd name="T64" fmla="*/ 40 w 44"/>
                <a:gd name="T65" fmla="*/ 44 h 57"/>
                <a:gd name="T66" fmla="*/ 42 w 44"/>
                <a:gd name="T67" fmla="*/ 42 h 57"/>
                <a:gd name="T68" fmla="*/ 40 w 44"/>
                <a:gd name="T69" fmla="*/ 35 h 57"/>
                <a:gd name="T70" fmla="*/ 33 w 44"/>
                <a:gd name="T71" fmla="*/ 40 h 57"/>
                <a:gd name="T72" fmla="*/ 30 w 44"/>
                <a:gd name="T73" fmla="*/ 36 h 57"/>
                <a:gd name="T74" fmla="*/ 32 w 44"/>
                <a:gd name="T75" fmla="*/ 32 h 57"/>
                <a:gd name="T76" fmla="*/ 29 w 44"/>
                <a:gd name="T77" fmla="*/ 27 h 57"/>
                <a:gd name="T78" fmla="*/ 28 w 44"/>
                <a:gd name="T79" fmla="*/ 21 h 57"/>
                <a:gd name="T80" fmla="*/ 23 w 44"/>
                <a:gd name="T81" fmla="*/ 20 h 57"/>
                <a:gd name="T82" fmla="*/ 19 w 44"/>
                <a:gd name="T83" fmla="*/ 28 h 57"/>
                <a:gd name="T84" fmla="*/ 18 w 44"/>
                <a:gd name="T85" fmla="*/ 33 h 57"/>
                <a:gd name="T86" fmla="*/ 17 w 44"/>
                <a:gd name="T87" fmla="*/ 33 h 57"/>
                <a:gd name="T88" fmla="*/ 17 w 44"/>
                <a:gd name="T89" fmla="*/ 27 h 57"/>
                <a:gd name="T90" fmla="*/ 20 w 44"/>
                <a:gd name="T91" fmla="*/ 18 h 57"/>
                <a:gd name="T92" fmla="*/ 26 w 44"/>
                <a:gd name="T93" fmla="*/ 11 h 57"/>
                <a:gd name="T94" fmla="*/ 32 w 44"/>
                <a:gd name="T95" fmla="*/ 6 h 57"/>
                <a:gd name="T96" fmla="*/ 30 w 44"/>
                <a:gd name="T97"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 h="57">
                  <a:moveTo>
                    <a:pt x="30" y="1"/>
                  </a:moveTo>
                  <a:cubicBezTo>
                    <a:pt x="29" y="0"/>
                    <a:pt x="27" y="0"/>
                    <a:pt x="25" y="1"/>
                  </a:cubicBezTo>
                  <a:cubicBezTo>
                    <a:pt x="25" y="2"/>
                    <a:pt x="25" y="2"/>
                    <a:pt x="25" y="2"/>
                  </a:cubicBezTo>
                  <a:cubicBezTo>
                    <a:pt x="23" y="4"/>
                    <a:pt x="22" y="6"/>
                    <a:pt x="20" y="7"/>
                  </a:cubicBezTo>
                  <a:cubicBezTo>
                    <a:pt x="19" y="9"/>
                    <a:pt x="18" y="11"/>
                    <a:pt x="16" y="13"/>
                  </a:cubicBezTo>
                  <a:cubicBezTo>
                    <a:pt x="15" y="14"/>
                    <a:pt x="8" y="26"/>
                    <a:pt x="7" y="27"/>
                  </a:cubicBezTo>
                  <a:cubicBezTo>
                    <a:pt x="6" y="29"/>
                    <a:pt x="5" y="30"/>
                    <a:pt x="4" y="32"/>
                  </a:cubicBezTo>
                  <a:cubicBezTo>
                    <a:pt x="4" y="33"/>
                    <a:pt x="3" y="35"/>
                    <a:pt x="2" y="36"/>
                  </a:cubicBezTo>
                  <a:cubicBezTo>
                    <a:pt x="1" y="37"/>
                    <a:pt x="1" y="39"/>
                    <a:pt x="0" y="40"/>
                  </a:cubicBezTo>
                  <a:cubicBezTo>
                    <a:pt x="0" y="41"/>
                    <a:pt x="0" y="41"/>
                    <a:pt x="1" y="41"/>
                  </a:cubicBezTo>
                  <a:cubicBezTo>
                    <a:pt x="1" y="42"/>
                    <a:pt x="2" y="43"/>
                    <a:pt x="3" y="43"/>
                  </a:cubicBezTo>
                  <a:cubicBezTo>
                    <a:pt x="4" y="43"/>
                    <a:pt x="5" y="43"/>
                    <a:pt x="5" y="42"/>
                  </a:cubicBezTo>
                  <a:cubicBezTo>
                    <a:pt x="6" y="40"/>
                    <a:pt x="7" y="38"/>
                    <a:pt x="8" y="36"/>
                  </a:cubicBezTo>
                  <a:cubicBezTo>
                    <a:pt x="10" y="33"/>
                    <a:pt x="10" y="31"/>
                    <a:pt x="12" y="28"/>
                  </a:cubicBezTo>
                  <a:cubicBezTo>
                    <a:pt x="12" y="28"/>
                    <a:pt x="12" y="27"/>
                    <a:pt x="13" y="27"/>
                  </a:cubicBezTo>
                  <a:cubicBezTo>
                    <a:pt x="14" y="25"/>
                    <a:pt x="15" y="23"/>
                    <a:pt x="16" y="21"/>
                  </a:cubicBezTo>
                  <a:cubicBezTo>
                    <a:pt x="17" y="21"/>
                    <a:pt x="17" y="21"/>
                    <a:pt x="17" y="21"/>
                  </a:cubicBezTo>
                  <a:cubicBezTo>
                    <a:pt x="17" y="21"/>
                    <a:pt x="17" y="22"/>
                    <a:pt x="17" y="22"/>
                  </a:cubicBezTo>
                  <a:cubicBezTo>
                    <a:pt x="16" y="26"/>
                    <a:pt x="15" y="30"/>
                    <a:pt x="15" y="34"/>
                  </a:cubicBezTo>
                  <a:cubicBezTo>
                    <a:pt x="15" y="36"/>
                    <a:pt x="16" y="38"/>
                    <a:pt x="17" y="40"/>
                  </a:cubicBezTo>
                  <a:cubicBezTo>
                    <a:pt x="18" y="41"/>
                    <a:pt x="18" y="43"/>
                    <a:pt x="20" y="43"/>
                  </a:cubicBezTo>
                  <a:cubicBezTo>
                    <a:pt x="20" y="44"/>
                    <a:pt x="21" y="44"/>
                    <a:pt x="22" y="43"/>
                  </a:cubicBezTo>
                  <a:cubicBezTo>
                    <a:pt x="22" y="43"/>
                    <a:pt x="22" y="43"/>
                    <a:pt x="22" y="42"/>
                  </a:cubicBezTo>
                  <a:cubicBezTo>
                    <a:pt x="22" y="41"/>
                    <a:pt x="22" y="40"/>
                    <a:pt x="22" y="39"/>
                  </a:cubicBezTo>
                  <a:cubicBezTo>
                    <a:pt x="22" y="39"/>
                    <a:pt x="22" y="39"/>
                    <a:pt x="22" y="38"/>
                  </a:cubicBezTo>
                  <a:cubicBezTo>
                    <a:pt x="22" y="38"/>
                    <a:pt x="22" y="37"/>
                    <a:pt x="22" y="37"/>
                  </a:cubicBezTo>
                  <a:cubicBezTo>
                    <a:pt x="22" y="36"/>
                    <a:pt x="22" y="36"/>
                    <a:pt x="22" y="35"/>
                  </a:cubicBezTo>
                  <a:cubicBezTo>
                    <a:pt x="22" y="35"/>
                    <a:pt x="21" y="34"/>
                    <a:pt x="21" y="33"/>
                  </a:cubicBezTo>
                  <a:cubicBezTo>
                    <a:pt x="22" y="31"/>
                    <a:pt x="22" y="28"/>
                    <a:pt x="24" y="26"/>
                  </a:cubicBezTo>
                  <a:cubicBezTo>
                    <a:pt x="24" y="25"/>
                    <a:pt x="25" y="23"/>
                    <a:pt x="26" y="23"/>
                  </a:cubicBezTo>
                  <a:cubicBezTo>
                    <a:pt x="26" y="22"/>
                    <a:pt x="27" y="22"/>
                    <a:pt x="27" y="22"/>
                  </a:cubicBezTo>
                  <a:cubicBezTo>
                    <a:pt x="27" y="22"/>
                    <a:pt x="27" y="23"/>
                    <a:pt x="27" y="23"/>
                  </a:cubicBezTo>
                  <a:cubicBezTo>
                    <a:pt x="27" y="26"/>
                    <a:pt x="26" y="28"/>
                    <a:pt x="25" y="30"/>
                  </a:cubicBezTo>
                  <a:cubicBezTo>
                    <a:pt x="25" y="32"/>
                    <a:pt x="24" y="33"/>
                    <a:pt x="23" y="35"/>
                  </a:cubicBezTo>
                  <a:cubicBezTo>
                    <a:pt x="22" y="37"/>
                    <a:pt x="23" y="38"/>
                    <a:pt x="24" y="40"/>
                  </a:cubicBezTo>
                  <a:cubicBezTo>
                    <a:pt x="24" y="41"/>
                    <a:pt x="26" y="41"/>
                    <a:pt x="26" y="40"/>
                  </a:cubicBezTo>
                  <a:cubicBezTo>
                    <a:pt x="26" y="40"/>
                    <a:pt x="26" y="40"/>
                    <a:pt x="27" y="40"/>
                  </a:cubicBezTo>
                  <a:cubicBezTo>
                    <a:pt x="27" y="39"/>
                    <a:pt x="27" y="39"/>
                    <a:pt x="27" y="40"/>
                  </a:cubicBezTo>
                  <a:cubicBezTo>
                    <a:pt x="28" y="41"/>
                    <a:pt x="29" y="43"/>
                    <a:pt x="30" y="44"/>
                  </a:cubicBezTo>
                  <a:cubicBezTo>
                    <a:pt x="30" y="45"/>
                    <a:pt x="30" y="45"/>
                    <a:pt x="30" y="45"/>
                  </a:cubicBezTo>
                  <a:cubicBezTo>
                    <a:pt x="29" y="47"/>
                    <a:pt x="28" y="49"/>
                    <a:pt x="27" y="51"/>
                  </a:cubicBezTo>
                  <a:cubicBezTo>
                    <a:pt x="27" y="51"/>
                    <a:pt x="26" y="52"/>
                    <a:pt x="25" y="51"/>
                  </a:cubicBezTo>
                  <a:cubicBezTo>
                    <a:pt x="25" y="51"/>
                    <a:pt x="25" y="51"/>
                    <a:pt x="25" y="51"/>
                  </a:cubicBezTo>
                  <a:cubicBezTo>
                    <a:pt x="24" y="52"/>
                    <a:pt x="24" y="53"/>
                    <a:pt x="24" y="54"/>
                  </a:cubicBezTo>
                  <a:cubicBezTo>
                    <a:pt x="25" y="54"/>
                    <a:pt x="25" y="54"/>
                    <a:pt x="25" y="55"/>
                  </a:cubicBezTo>
                  <a:cubicBezTo>
                    <a:pt x="25" y="56"/>
                    <a:pt x="26" y="57"/>
                    <a:pt x="28" y="57"/>
                  </a:cubicBezTo>
                  <a:cubicBezTo>
                    <a:pt x="29" y="57"/>
                    <a:pt x="29" y="57"/>
                    <a:pt x="30" y="55"/>
                  </a:cubicBezTo>
                  <a:cubicBezTo>
                    <a:pt x="31" y="54"/>
                    <a:pt x="31" y="52"/>
                    <a:pt x="31" y="51"/>
                  </a:cubicBezTo>
                  <a:cubicBezTo>
                    <a:pt x="32" y="51"/>
                    <a:pt x="32" y="50"/>
                    <a:pt x="32" y="50"/>
                  </a:cubicBezTo>
                  <a:cubicBezTo>
                    <a:pt x="32" y="50"/>
                    <a:pt x="33" y="51"/>
                    <a:pt x="33" y="51"/>
                  </a:cubicBezTo>
                  <a:cubicBezTo>
                    <a:pt x="33" y="52"/>
                    <a:pt x="34" y="53"/>
                    <a:pt x="35" y="53"/>
                  </a:cubicBezTo>
                  <a:cubicBezTo>
                    <a:pt x="35" y="53"/>
                    <a:pt x="35" y="54"/>
                    <a:pt x="35" y="54"/>
                  </a:cubicBezTo>
                  <a:cubicBezTo>
                    <a:pt x="36" y="54"/>
                    <a:pt x="37" y="54"/>
                    <a:pt x="37" y="54"/>
                  </a:cubicBezTo>
                  <a:cubicBezTo>
                    <a:pt x="38" y="54"/>
                    <a:pt x="38" y="54"/>
                    <a:pt x="38" y="53"/>
                  </a:cubicBezTo>
                  <a:cubicBezTo>
                    <a:pt x="38" y="53"/>
                    <a:pt x="39" y="53"/>
                    <a:pt x="39" y="53"/>
                  </a:cubicBezTo>
                  <a:cubicBezTo>
                    <a:pt x="39" y="53"/>
                    <a:pt x="39" y="52"/>
                    <a:pt x="39" y="52"/>
                  </a:cubicBezTo>
                  <a:cubicBezTo>
                    <a:pt x="39" y="51"/>
                    <a:pt x="39" y="51"/>
                    <a:pt x="39" y="50"/>
                  </a:cubicBezTo>
                  <a:cubicBezTo>
                    <a:pt x="40" y="50"/>
                    <a:pt x="39" y="49"/>
                    <a:pt x="39" y="49"/>
                  </a:cubicBezTo>
                  <a:cubicBezTo>
                    <a:pt x="38" y="48"/>
                    <a:pt x="37" y="47"/>
                    <a:pt x="36" y="45"/>
                  </a:cubicBezTo>
                  <a:cubicBezTo>
                    <a:pt x="35" y="45"/>
                    <a:pt x="35" y="44"/>
                    <a:pt x="36" y="44"/>
                  </a:cubicBezTo>
                  <a:cubicBezTo>
                    <a:pt x="37" y="42"/>
                    <a:pt x="38" y="41"/>
                    <a:pt x="39" y="41"/>
                  </a:cubicBezTo>
                  <a:cubicBezTo>
                    <a:pt x="40" y="40"/>
                    <a:pt x="40" y="40"/>
                    <a:pt x="40" y="40"/>
                  </a:cubicBezTo>
                  <a:cubicBezTo>
                    <a:pt x="41" y="40"/>
                    <a:pt x="41" y="41"/>
                    <a:pt x="41" y="42"/>
                  </a:cubicBezTo>
                  <a:cubicBezTo>
                    <a:pt x="40" y="42"/>
                    <a:pt x="40" y="44"/>
                    <a:pt x="40" y="44"/>
                  </a:cubicBezTo>
                  <a:cubicBezTo>
                    <a:pt x="40" y="44"/>
                    <a:pt x="40" y="44"/>
                    <a:pt x="40" y="44"/>
                  </a:cubicBezTo>
                  <a:cubicBezTo>
                    <a:pt x="40" y="44"/>
                    <a:pt x="40" y="44"/>
                    <a:pt x="40" y="44"/>
                  </a:cubicBezTo>
                  <a:cubicBezTo>
                    <a:pt x="40" y="44"/>
                    <a:pt x="41" y="43"/>
                    <a:pt x="41" y="43"/>
                  </a:cubicBezTo>
                  <a:cubicBezTo>
                    <a:pt x="41" y="43"/>
                    <a:pt x="42" y="43"/>
                    <a:pt x="42" y="42"/>
                  </a:cubicBezTo>
                  <a:cubicBezTo>
                    <a:pt x="43" y="41"/>
                    <a:pt x="44" y="40"/>
                    <a:pt x="44" y="38"/>
                  </a:cubicBezTo>
                  <a:cubicBezTo>
                    <a:pt x="44" y="36"/>
                    <a:pt x="42" y="35"/>
                    <a:pt x="40" y="35"/>
                  </a:cubicBezTo>
                  <a:cubicBezTo>
                    <a:pt x="39" y="35"/>
                    <a:pt x="37" y="36"/>
                    <a:pt x="36" y="37"/>
                  </a:cubicBezTo>
                  <a:cubicBezTo>
                    <a:pt x="35" y="38"/>
                    <a:pt x="34" y="39"/>
                    <a:pt x="33" y="40"/>
                  </a:cubicBezTo>
                  <a:cubicBezTo>
                    <a:pt x="33" y="41"/>
                    <a:pt x="32" y="41"/>
                    <a:pt x="32" y="40"/>
                  </a:cubicBezTo>
                  <a:cubicBezTo>
                    <a:pt x="32" y="39"/>
                    <a:pt x="31" y="37"/>
                    <a:pt x="30" y="36"/>
                  </a:cubicBezTo>
                  <a:cubicBezTo>
                    <a:pt x="30" y="36"/>
                    <a:pt x="30" y="35"/>
                    <a:pt x="31" y="35"/>
                  </a:cubicBezTo>
                  <a:cubicBezTo>
                    <a:pt x="31" y="34"/>
                    <a:pt x="32" y="33"/>
                    <a:pt x="32" y="32"/>
                  </a:cubicBezTo>
                  <a:cubicBezTo>
                    <a:pt x="31" y="31"/>
                    <a:pt x="31" y="30"/>
                    <a:pt x="30" y="29"/>
                  </a:cubicBezTo>
                  <a:cubicBezTo>
                    <a:pt x="29" y="29"/>
                    <a:pt x="29" y="28"/>
                    <a:pt x="29" y="27"/>
                  </a:cubicBezTo>
                  <a:cubicBezTo>
                    <a:pt x="29" y="26"/>
                    <a:pt x="29" y="25"/>
                    <a:pt x="29" y="24"/>
                  </a:cubicBezTo>
                  <a:cubicBezTo>
                    <a:pt x="28" y="23"/>
                    <a:pt x="28" y="22"/>
                    <a:pt x="28" y="21"/>
                  </a:cubicBezTo>
                  <a:cubicBezTo>
                    <a:pt x="28" y="20"/>
                    <a:pt x="27" y="19"/>
                    <a:pt x="26" y="19"/>
                  </a:cubicBezTo>
                  <a:cubicBezTo>
                    <a:pt x="25" y="20"/>
                    <a:pt x="24" y="20"/>
                    <a:pt x="23" y="20"/>
                  </a:cubicBezTo>
                  <a:cubicBezTo>
                    <a:pt x="22" y="21"/>
                    <a:pt x="21" y="23"/>
                    <a:pt x="21" y="24"/>
                  </a:cubicBezTo>
                  <a:cubicBezTo>
                    <a:pt x="20" y="25"/>
                    <a:pt x="20" y="27"/>
                    <a:pt x="19" y="28"/>
                  </a:cubicBezTo>
                  <a:cubicBezTo>
                    <a:pt x="19" y="29"/>
                    <a:pt x="18" y="29"/>
                    <a:pt x="18" y="30"/>
                  </a:cubicBezTo>
                  <a:cubicBezTo>
                    <a:pt x="18" y="31"/>
                    <a:pt x="18" y="32"/>
                    <a:pt x="18" y="33"/>
                  </a:cubicBezTo>
                  <a:cubicBezTo>
                    <a:pt x="18" y="33"/>
                    <a:pt x="18" y="33"/>
                    <a:pt x="17" y="33"/>
                  </a:cubicBezTo>
                  <a:cubicBezTo>
                    <a:pt x="17" y="33"/>
                    <a:pt x="17" y="33"/>
                    <a:pt x="17" y="33"/>
                  </a:cubicBezTo>
                  <a:cubicBezTo>
                    <a:pt x="17" y="32"/>
                    <a:pt x="17" y="31"/>
                    <a:pt x="17" y="31"/>
                  </a:cubicBezTo>
                  <a:cubicBezTo>
                    <a:pt x="17" y="29"/>
                    <a:pt x="17" y="28"/>
                    <a:pt x="17" y="27"/>
                  </a:cubicBezTo>
                  <a:cubicBezTo>
                    <a:pt x="17" y="25"/>
                    <a:pt x="17" y="23"/>
                    <a:pt x="18" y="21"/>
                  </a:cubicBezTo>
                  <a:cubicBezTo>
                    <a:pt x="18" y="20"/>
                    <a:pt x="19" y="19"/>
                    <a:pt x="20" y="18"/>
                  </a:cubicBezTo>
                  <a:cubicBezTo>
                    <a:pt x="21" y="17"/>
                    <a:pt x="21" y="16"/>
                    <a:pt x="22" y="15"/>
                  </a:cubicBezTo>
                  <a:cubicBezTo>
                    <a:pt x="23" y="14"/>
                    <a:pt x="25" y="12"/>
                    <a:pt x="26" y="11"/>
                  </a:cubicBezTo>
                  <a:cubicBezTo>
                    <a:pt x="27" y="10"/>
                    <a:pt x="28" y="9"/>
                    <a:pt x="29" y="8"/>
                  </a:cubicBezTo>
                  <a:cubicBezTo>
                    <a:pt x="30" y="7"/>
                    <a:pt x="31" y="7"/>
                    <a:pt x="32" y="6"/>
                  </a:cubicBezTo>
                  <a:cubicBezTo>
                    <a:pt x="32" y="5"/>
                    <a:pt x="32" y="5"/>
                    <a:pt x="32" y="4"/>
                  </a:cubicBezTo>
                  <a:cubicBezTo>
                    <a:pt x="32" y="3"/>
                    <a:pt x="31" y="2"/>
                    <a:pt x="30" y="1"/>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46" name="ïşļîḍè"/>
            <p:cNvSpPr/>
            <p:nvPr/>
          </p:nvSpPr>
          <p:spPr bwMode="auto">
            <a:xfrm>
              <a:off x="2451100" y="2693988"/>
              <a:ext cx="49213" cy="50800"/>
            </a:xfrm>
            <a:custGeom>
              <a:avLst/>
              <a:gdLst>
                <a:gd name="T0" fmla="*/ 4 w 14"/>
                <a:gd name="T1" fmla="*/ 8 h 14"/>
                <a:gd name="T2" fmla="*/ 5 w 14"/>
                <a:gd name="T3" fmla="*/ 9 h 14"/>
                <a:gd name="T4" fmla="*/ 6 w 14"/>
                <a:gd name="T5" fmla="*/ 10 h 14"/>
                <a:gd name="T6" fmla="*/ 6 w 14"/>
                <a:gd name="T7" fmla="*/ 12 h 14"/>
                <a:gd name="T8" fmla="*/ 6 w 14"/>
                <a:gd name="T9" fmla="*/ 14 h 14"/>
                <a:gd name="T10" fmla="*/ 7 w 14"/>
                <a:gd name="T11" fmla="*/ 12 h 14"/>
                <a:gd name="T12" fmla="*/ 9 w 14"/>
                <a:gd name="T13" fmla="*/ 10 h 14"/>
                <a:gd name="T14" fmla="*/ 12 w 14"/>
                <a:gd name="T15" fmla="*/ 8 h 14"/>
                <a:gd name="T16" fmla="*/ 13 w 14"/>
                <a:gd name="T17" fmla="*/ 5 h 14"/>
                <a:gd name="T18" fmla="*/ 10 w 14"/>
                <a:gd name="T19" fmla="*/ 1 h 14"/>
                <a:gd name="T20" fmla="*/ 7 w 14"/>
                <a:gd name="T21" fmla="*/ 0 h 14"/>
                <a:gd name="T22" fmla="*/ 3 w 14"/>
                <a:gd name="T23" fmla="*/ 0 h 14"/>
                <a:gd name="T24" fmla="*/ 1 w 14"/>
                <a:gd name="T25" fmla="*/ 2 h 14"/>
                <a:gd name="T26" fmla="*/ 1 w 14"/>
                <a:gd name="T27" fmla="*/ 4 h 14"/>
                <a:gd name="T28" fmla="*/ 3 w 14"/>
                <a:gd name="T29" fmla="*/ 8 h 14"/>
                <a:gd name="T30" fmla="*/ 4 w 14"/>
                <a:gd name="T3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4">
                  <a:moveTo>
                    <a:pt x="4" y="8"/>
                  </a:moveTo>
                  <a:cubicBezTo>
                    <a:pt x="4" y="9"/>
                    <a:pt x="5" y="9"/>
                    <a:pt x="5" y="9"/>
                  </a:cubicBezTo>
                  <a:cubicBezTo>
                    <a:pt x="6" y="9"/>
                    <a:pt x="6" y="9"/>
                    <a:pt x="6" y="10"/>
                  </a:cubicBezTo>
                  <a:cubicBezTo>
                    <a:pt x="6" y="10"/>
                    <a:pt x="6" y="11"/>
                    <a:pt x="6" y="12"/>
                  </a:cubicBezTo>
                  <a:cubicBezTo>
                    <a:pt x="6" y="12"/>
                    <a:pt x="6" y="14"/>
                    <a:pt x="6" y="14"/>
                  </a:cubicBezTo>
                  <a:cubicBezTo>
                    <a:pt x="6" y="14"/>
                    <a:pt x="7" y="12"/>
                    <a:pt x="7" y="12"/>
                  </a:cubicBezTo>
                  <a:cubicBezTo>
                    <a:pt x="7" y="11"/>
                    <a:pt x="8" y="10"/>
                    <a:pt x="9" y="10"/>
                  </a:cubicBezTo>
                  <a:cubicBezTo>
                    <a:pt x="10" y="10"/>
                    <a:pt x="11" y="9"/>
                    <a:pt x="12" y="8"/>
                  </a:cubicBezTo>
                  <a:cubicBezTo>
                    <a:pt x="13" y="7"/>
                    <a:pt x="14" y="6"/>
                    <a:pt x="13" y="5"/>
                  </a:cubicBezTo>
                  <a:cubicBezTo>
                    <a:pt x="13" y="3"/>
                    <a:pt x="12" y="1"/>
                    <a:pt x="10" y="1"/>
                  </a:cubicBezTo>
                  <a:cubicBezTo>
                    <a:pt x="9" y="0"/>
                    <a:pt x="8" y="0"/>
                    <a:pt x="7" y="0"/>
                  </a:cubicBezTo>
                  <a:cubicBezTo>
                    <a:pt x="6" y="0"/>
                    <a:pt x="4" y="0"/>
                    <a:pt x="3" y="0"/>
                  </a:cubicBezTo>
                  <a:cubicBezTo>
                    <a:pt x="2" y="1"/>
                    <a:pt x="2" y="1"/>
                    <a:pt x="1" y="2"/>
                  </a:cubicBezTo>
                  <a:cubicBezTo>
                    <a:pt x="1" y="2"/>
                    <a:pt x="1" y="3"/>
                    <a:pt x="1" y="4"/>
                  </a:cubicBezTo>
                  <a:cubicBezTo>
                    <a:pt x="0" y="5"/>
                    <a:pt x="1" y="8"/>
                    <a:pt x="3" y="8"/>
                  </a:cubicBezTo>
                  <a:cubicBezTo>
                    <a:pt x="3" y="8"/>
                    <a:pt x="4" y="8"/>
                    <a:pt x="4" y="8"/>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47" name="ísḷiḋe"/>
            <p:cNvSpPr/>
            <p:nvPr/>
          </p:nvSpPr>
          <p:spPr bwMode="auto">
            <a:xfrm>
              <a:off x="2768600" y="2555876"/>
              <a:ext cx="119063" cy="231775"/>
            </a:xfrm>
            <a:custGeom>
              <a:avLst/>
              <a:gdLst>
                <a:gd name="T0" fmla="*/ 22 w 33"/>
                <a:gd name="T1" fmla="*/ 29 h 64"/>
                <a:gd name="T2" fmla="*/ 24 w 33"/>
                <a:gd name="T3" fmla="*/ 24 h 64"/>
                <a:gd name="T4" fmla="*/ 27 w 33"/>
                <a:gd name="T5" fmla="*/ 11 h 64"/>
                <a:gd name="T6" fmla="*/ 25 w 33"/>
                <a:gd name="T7" fmla="*/ 4 h 64"/>
                <a:gd name="T8" fmla="*/ 17 w 33"/>
                <a:gd name="T9" fmla="*/ 0 h 64"/>
                <a:gd name="T10" fmla="*/ 15 w 33"/>
                <a:gd name="T11" fmla="*/ 1 h 64"/>
                <a:gd name="T12" fmla="*/ 6 w 33"/>
                <a:gd name="T13" fmla="*/ 7 h 64"/>
                <a:gd name="T14" fmla="*/ 3 w 33"/>
                <a:gd name="T15" fmla="*/ 13 h 64"/>
                <a:gd name="T16" fmla="*/ 6 w 33"/>
                <a:gd name="T17" fmla="*/ 15 h 64"/>
                <a:gd name="T18" fmla="*/ 10 w 33"/>
                <a:gd name="T19" fmla="*/ 14 h 64"/>
                <a:gd name="T20" fmla="*/ 18 w 33"/>
                <a:gd name="T21" fmla="*/ 6 h 64"/>
                <a:gd name="T22" fmla="*/ 22 w 33"/>
                <a:gd name="T23" fmla="*/ 10 h 64"/>
                <a:gd name="T24" fmla="*/ 21 w 33"/>
                <a:gd name="T25" fmla="*/ 18 h 64"/>
                <a:gd name="T26" fmla="*/ 18 w 33"/>
                <a:gd name="T27" fmla="*/ 26 h 64"/>
                <a:gd name="T28" fmla="*/ 16 w 33"/>
                <a:gd name="T29" fmla="*/ 25 h 64"/>
                <a:gd name="T30" fmla="*/ 19 w 33"/>
                <a:gd name="T31" fmla="*/ 19 h 64"/>
                <a:gd name="T32" fmla="*/ 20 w 33"/>
                <a:gd name="T33" fmla="*/ 15 h 64"/>
                <a:gd name="T34" fmla="*/ 15 w 33"/>
                <a:gd name="T35" fmla="*/ 14 h 64"/>
                <a:gd name="T36" fmla="*/ 11 w 33"/>
                <a:gd name="T37" fmla="*/ 14 h 64"/>
                <a:gd name="T38" fmla="*/ 10 w 33"/>
                <a:gd name="T39" fmla="*/ 17 h 64"/>
                <a:gd name="T40" fmla="*/ 9 w 33"/>
                <a:gd name="T41" fmla="*/ 19 h 64"/>
                <a:gd name="T42" fmla="*/ 8 w 33"/>
                <a:gd name="T43" fmla="*/ 24 h 64"/>
                <a:gd name="T44" fmla="*/ 7 w 33"/>
                <a:gd name="T45" fmla="*/ 23 h 64"/>
                <a:gd name="T46" fmla="*/ 0 w 33"/>
                <a:gd name="T47" fmla="*/ 24 h 64"/>
                <a:gd name="T48" fmla="*/ 2 w 33"/>
                <a:gd name="T49" fmla="*/ 32 h 64"/>
                <a:gd name="T50" fmla="*/ 8 w 33"/>
                <a:gd name="T51" fmla="*/ 35 h 64"/>
                <a:gd name="T52" fmla="*/ 11 w 33"/>
                <a:gd name="T53" fmla="*/ 37 h 64"/>
                <a:gd name="T54" fmla="*/ 12 w 33"/>
                <a:gd name="T55" fmla="*/ 40 h 64"/>
                <a:gd name="T56" fmla="*/ 8 w 33"/>
                <a:gd name="T57" fmla="*/ 48 h 64"/>
                <a:gd name="T58" fmla="*/ 12 w 33"/>
                <a:gd name="T59" fmla="*/ 50 h 64"/>
                <a:gd name="T60" fmla="*/ 13 w 33"/>
                <a:gd name="T61" fmla="*/ 53 h 64"/>
                <a:gd name="T62" fmla="*/ 9 w 33"/>
                <a:gd name="T63" fmla="*/ 56 h 64"/>
                <a:gd name="T64" fmla="*/ 8 w 33"/>
                <a:gd name="T65" fmla="*/ 61 h 64"/>
                <a:gd name="T66" fmla="*/ 10 w 33"/>
                <a:gd name="T67" fmla="*/ 64 h 64"/>
                <a:gd name="T68" fmla="*/ 16 w 33"/>
                <a:gd name="T69" fmla="*/ 61 h 64"/>
                <a:gd name="T70" fmla="*/ 25 w 33"/>
                <a:gd name="T71" fmla="*/ 58 h 64"/>
                <a:gd name="T72" fmla="*/ 29 w 33"/>
                <a:gd name="T73" fmla="*/ 58 h 64"/>
                <a:gd name="T74" fmla="*/ 31 w 33"/>
                <a:gd name="T75" fmla="*/ 57 h 64"/>
                <a:gd name="T76" fmla="*/ 32 w 33"/>
                <a:gd name="T77" fmla="*/ 52 h 64"/>
                <a:gd name="T78" fmla="*/ 29 w 33"/>
                <a:gd name="T79" fmla="*/ 50 h 64"/>
                <a:gd name="T80" fmla="*/ 20 w 33"/>
                <a:gd name="T81" fmla="*/ 52 h 64"/>
                <a:gd name="T82" fmla="*/ 19 w 33"/>
                <a:gd name="T83" fmla="*/ 50 h 64"/>
                <a:gd name="T84" fmla="*/ 23 w 33"/>
                <a:gd name="T85" fmla="*/ 43 h 64"/>
                <a:gd name="T86" fmla="*/ 24 w 33"/>
                <a:gd name="T87" fmla="*/ 37 h 64"/>
                <a:gd name="T88" fmla="*/ 20 w 33"/>
                <a:gd name="T89" fmla="*/ 37 h 64"/>
                <a:gd name="T90" fmla="*/ 16 w 33"/>
                <a:gd name="T91" fmla="*/ 38 h 64"/>
                <a:gd name="T92" fmla="*/ 19 w 33"/>
                <a:gd name="T93" fmla="*/ 32 h 64"/>
                <a:gd name="T94" fmla="*/ 10 w 33"/>
                <a:gd name="T95" fmla="*/ 29 h 64"/>
                <a:gd name="T96" fmla="*/ 10 w 33"/>
                <a:gd name="T97" fmla="*/ 29 h 64"/>
                <a:gd name="T98" fmla="*/ 8 w 33"/>
                <a:gd name="T99" fmla="*/ 25 h 64"/>
                <a:gd name="T100" fmla="*/ 8 w 33"/>
                <a:gd name="T101" fmla="*/ 25 h 64"/>
                <a:gd name="T102" fmla="*/ 11 w 33"/>
                <a:gd name="T10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64">
                  <a:moveTo>
                    <a:pt x="19" y="32"/>
                  </a:moveTo>
                  <a:cubicBezTo>
                    <a:pt x="20" y="32"/>
                    <a:pt x="21" y="31"/>
                    <a:pt x="22" y="29"/>
                  </a:cubicBezTo>
                  <a:cubicBezTo>
                    <a:pt x="22" y="29"/>
                    <a:pt x="22" y="28"/>
                    <a:pt x="22" y="28"/>
                  </a:cubicBezTo>
                  <a:cubicBezTo>
                    <a:pt x="23" y="27"/>
                    <a:pt x="23" y="25"/>
                    <a:pt x="24" y="24"/>
                  </a:cubicBezTo>
                  <a:cubicBezTo>
                    <a:pt x="24" y="23"/>
                    <a:pt x="25" y="22"/>
                    <a:pt x="25" y="20"/>
                  </a:cubicBezTo>
                  <a:cubicBezTo>
                    <a:pt x="26" y="17"/>
                    <a:pt x="27" y="14"/>
                    <a:pt x="27" y="11"/>
                  </a:cubicBezTo>
                  <a:cubicBezTo>
                    <a:pt x="27" y="10"/>
                    <a:pt x="27" y="8"/>
                    <a:pt x="27" y="7"/>
                  </a:cubicBezTo>
                  <a:cubicBezTo>
                    <a:pt x="26" y="6"/>
                    <a:pt x="26" y="5"/>
                    <a:pt x="25" y="4"/>
                  </a:cubicBezTo>
                  <a:cubicBezTo>
                    <a:pt x="24" y="2"/>
                    <a:pt x="23" y="1"/>
                    <a:pt x="21" y="0"/>
                  </a:cubicBezTo>
                  <a:cubicBezTo>
                    <a:pt x="20" y="0"/>
                    <a:pt x="18" y="0"/>
                    <a:pt x="17" y="0"/>
                  </a:cubicBezTo>
                  <a:cubicBezTo>
                    <a:pt x="17" y="0"/>
                    <a:pt x="16" y="0"/>
                    <a:pt x="16" y="0"/>
                  </a:cubicBezTo>
                  <a:cubicBezTo>
                    <a:pt x="16" y="0"/>
                    <a:pt x="15" y="0"/>
                    <a:pt x="15" y="1"/>
                  </a:cubicBezTo>
                  <a:cubicBezTo>
                    <a:pt x="14" y="1"/>
                    <a:pt x="13" y="1"/>
                    <a:pt x="12" y="1"/>
                  </a:cubicBezTo>
                  <a:cubicBezTo>
                    <a:pt x="10" y="3"/>
                    <a:pt x="8" y="5"/>
                    <a:pt x="6" y="7"/>
                  </a:cubicBezTo>
                  <a:cubicBezTo>
                    <a:pt x="5" y="8"/>
                    <a:pt x="5" y="9"/>
                    <a:pt x="4" y="11"/>
                  </a:cubicBezTo>
                  <a:cubicBezTo>
                    <a:pt x="4" y="12"/>
                    <a:pt x="3" y="12"/>
                    <a:pt x="3" y="13"/>
                  </a:cubicBezTo>
                  <a:cubicBezTo>
                    <a:pt x="3" y="14"/>
                    <a:pt x="3" y="15"/>
                    <a:pt x="4" y="15"/>
                  </a:cubicBezTo>
                  <a:cubicBezTo>
                    <a:pt x="4" y="15"/>
                    <a:pt x="5" y="15"/>
                    <a:pt x="6" y="15"/>
                  </a:cubicBezTo>
                  <a:cubicBezTo>
                    <a:pt x="7" y="15"/>
                    <a:pt x="8" y="15"/>
                    <a:pt x="8" y="15"/>
                  </a:cubicBezTo>
                  <a:cubicBezTo>
                    <a:pt x="9" y="15"/>
                    <a:pt x="9" y="15"/>
                    <a:pt x="10" y="14"/>
                  </a:cubicBezTo>
                  <a:cubicBezTo>
                    <a:pt x="11" y="13"/>
                    <a:pt x="11" y="12"/>
                    <a:pt x="12" y="11"/>
                  </a:cubicBezTo>
                  <a:cubicBezTo>
                    <a:pt x="14" y="9"/>
                    <a:pt x="16" y="7"/>
                    <a:pt x="18" y="6"/>
                  </a:cubicBezTo>
                  <a:cubicBezTo>
                    <a:pt x="19" y="6"/>
                    <a:pt x="20" y="6"/>
                    <a:pt x="20" y="6"/>
                  </a:cubicBezTo>
                  <a:cubicBezTo>
                    <a:pt x="21" y="7"/>
                    <a:pt x="22" y="8"/>
                    <a:pt x="22" y="10"/>
                  </a:cubicBezTo>
                  <a:cubicBezTo>
                    <a:pt x="22" y="11"/>
                    <a:pt x="22" y="12"/>
                    <a:pt x="22" y="13"/>
                  </a:cubicBezTo>
                  <a:cubicBezTo>
                    <a:pt x="22" y="15"/>
                    <a:pt x="22" y="17"/>
                    <a:pt x="21" y="18"/>
                  </a:cubicBezTo>
                  <a:cubicBezTo>
                    <a:pt x="21" y="20"/>
                    <a:pt x="20" y="22"/>
                    <a:pt x="20" y="24"/>
                  </a:cubicBezTo>
                  <a:cubicBezTo>
                    <a:pt x="20" y="25"/>
                    <a:pt x="19" y="26"/>
                    <a:pt x="18" y="26"/>
                  </a:cubicBezTo>
                  <a:cubicBezTo>
                    <a:pt x="17" y="26"/>
                    <a:pt x="17" y="26"/>
                    <a:pt x="17" y="26"/>
                  </a:cubicBezTo>
                  <a:cubicBezTo>
                    <a:pt x="16" y="26"/>
                    <a:pt x="16" y="26"/>
                    <a:pt x="16" y="25"/>
                  </a:cubicBezTo>
                  <a:cubicBezTo>
                    <a:pt x="16" y="24"/>
                    <a:pt x="16" y="23"/>
                    <a:pt x="16" y="22"/>
                  </a:cubicBezTo>
                  <a:cubicBezTo>
                    <a:pt x="17" y="21"/>
                    <a:pt x="18" y="20"/>
                    <a:pt x="19" y="19"/>
                  </a:cubicBezTo>
                  <a:cubicBezTo>
                    <a:pt x="19" y="19"/>
                    <a:pt x="19" y="18"/>
                    <a:pt x="19" y="18"/>
                  </a:cubicBezTo>
                  <a:cubicBezTo>
                    <a:pt x="20" y="17"/>
                    <a:pt x="20" y="16"/>
                    <a:pt x="20" y="15"/>
                  </a:cubicBezTo>
                  <a:cubicBezTo>
                    <a:pt x="20" y="15"/>
                    <a:pt x="20" y="15"/>
                    <a:pt x="19" y="15"/>
                  </a:cubicBezTo>
                  <a:cubicBezTo>
                    <a:pt x="18" y="14"/>
                    <a:pt x="17" y="13"/>
                    <a:pt x="15" y="14"/>
                  </a:cubicBezTo>
                  <a:cubicBezTo>
                    <a:pt x="15" y="14"/>
                    <a:pt x="14" y="14"/>
                    <a:pt x="14" y="14"/>
                  </a:cubicBezTo>
                  <a:cubicBezTo>
                    <a:pt x="13" y="13"/>
                    <a:pt x="11" y="13"/>
                    <a:pt x="11" y="14"/>
                  </a:cubicBezTo>
                  <a:cubicBezTo>
                    <a:pt x="10" y="15"/>
                    <a:pt x="10" y="15"/>
                    <a:pt x="10" y="16"/>
                  </a:cubicBezTo>
                  <a:cubicBezTo>
                    <a:pt x="10" y="16"/>
                    <a:pt x="10" y="17"/>
                    <a:pt x="10" y="17"/>
                  </a:cubicBezTo>
                  <a:cubicBezTo>
                    <a:pt x="10" y="17"/>
                    <a:pt x="10" y="18"/>
                    <a:pt x="10" y="18"/>
                  </a:cubicBezTo>
                  <a:cubicBezTo>
                    <a:pt x="10" y="18"/>
                    <a:pt x="9" y="19"/>
                    <a:pt x="9" y="19"/>
                  </a:cubicBezTo>
                  <a:cubicBezTo>
                    <a:pt x="8" y="20"/>
                    <a:pt x="8" y="22"/>
                    <a:pt x="8" y="23"/>
                  </a:cubicBezTo>
                  <a:cubicBezTo>
                    <a:pt x="8" y="23"/>
                    <a:pt x="8" y="24"/>
                    <a:pt x="8" y="24"/>
                  </a:cubicBezTo>
                  <a:cubicBezTo>
                    <a:pt x="8" y="24"/>
                    <a:pt x="7" y="24"/>
                    <a:pt x="7" y="24"/>
                  </a:cubicBezTo>
                  <a:cubicBezTo>
                    <a:pt x="7" y="24"/>
                    <a:pt x="7" y="23"/>
                    <a:pt x="7" y="23"/>
                  </a:cubicBezTo>
                  <a:cubicBezTo>
                    <a:pt x="6" y="22"/>
                    <a:pt x="5" y="21"/>
                    <a:pt x="3" y="21"/>
                  </a:cubicBezTo>
                  <a:cubicBezTo>
                    <a:pt x="2" y="21"/>
                    <a:pt x="0" y="22"/>
                    <a:pt x="0" y="24"/>
                  </a:cubicBezTo>
                  <a:cubicBezTo>
                    <a:pt x="0" y="26"/>
                    <a:pt x="1" y="28"/>
                    <a:pt x="1" y="29"/>
                  </a:cubicBezTo>
                  <a:cubicBezTo>
                    <a:pt x="2" y="30"/>
                    <a:pt x="2" y="31"/>
                    <a:pt x="2" y="32"/>
                  </a:cubicBezTo>
                  <a:cubicBezTo>
                    <a:pt x="3" y="34"/>
                    <a:pt x="4" y="35"/>
                    <a:pt x="6" y="35"/>
                  </a:cubicBezTo>
                  <a:cubicBezTo>
                    <a:pt x="7" y="35"/>
                    <a:pt x="7" y="35"/>
                    <a:pt x="8" y="35"/>
                  </a:cubicBezTo>
                  <a:cubicBezTo>
                    <a:pt x="8" y="35"/>
                    <a:pt x="8" y="35"/>
                    <a:pt x="8" y="35"/>
                  </a:cubicBezTo>
                  <a:cubicBezTo>
                    <a:pt x="9" y="37"/>
                    <a:pt x="10" y="37"/>
                    <a:pt x="11" y="37"/>
                  </a:cubicBezTo>
                  <a:cubicBezTo>
                    <a:pt x="12" y="37"/>
                    <a:pt x="12" y="37"/>
                    <a:pt x="12" y="38"/>
                  </a:cubicBezTo>
                  <a:cubicBezTo>
                    <a:pt x="12" y="39"/>
                    <a:pt x="12" y="39"/>
                    <a:pt x="12" y="40"/>
                  </a:cubicBezTo>
                  <a:cubicBezTo>
                    <a:pt x="12" y="42"/>
                    <a:pt x="12" y="43"/>
                    <a:pt x="11" y="44"/>
                  </a:cubicBezTo>
                  <a:cubicBezTo>
                    <a:pt x="10" y="45"/>
                    <a:pt x="9" y="47"/>
                    <a:pt x="8" y="48"/>
                  </a:cubicBezTo>
                  <a:cubicBezTo>
                    <a:pt x="8" y="49"/>
                    <a:pt x="8" y="49"/>
                    <a:pt x="8" y="49"/>
                  </a:cubicBezTo>
                  <a:cubicBezTo>
                    <a:pt x="9" y="50"/>
                    <a:pt x="11" y="50"/>
                    <a:pt x="12" y="50"/>
                  </a:cubicBezTo>
                  <a:cubicBezTo>
                    <a:pt x="13" y="50"/>
                    <a:pt x="13" y="50"/>
                    <a:pt x="13" y="51"/>
                  </a:cubicBezTo>
                  <a:cubicBezTo>
                    <a:pt x="13" y="51"/>
                    <a:pt x="13" y="52"/>
                    <a:pt x="13" y="53"/>
                  </a:cubicBezTo>
                  <a:cubicBezTo>
                    <a:pt x="13" y="54"/>
                    <a:pt x="13" y="54"/>
                    <a:pt x="12" y="54"/>
                  </a:cubicBezTo>
                  <a:cubicBezTo>
                    <a:pt x="11" y="55"/>
                    <a:pt x="10" y="55"/>
                    <a:pt x="9" y="56"/>
                  </a:cubicBezTo>
                  <a:cubicBezTo>
                    <a:pt x="9" y="57"/>
                    <a:pt x="9" y="57"/>
                    <a:pt x="8" y="57"/>
                  </a:cubicBezTo>
                  <a:cubicBezTo>
                    <a:pt x="7" y="59"/>
                    <a:pt x="7" y="60"/>
                    <a:pt x="8" y="61"/>
                  </a:cubicBezTo>
                  <a:cubicBezTo>
                    <a:pt x="8" y="62"/>
                    <a:pt x="8" y="62"/>
                    <a:pt x="9" y="62"/>
                  </a:cubicBezTo>
                  <a:cubicBezTo>
                    <a:pt x="9" y="63"/>
                    <a:pt x="10" y="64"/>
                    <a:pt x="10" y="64"/>
                  </a:cubicBezTo>
                  <a:cubicBezTo>
                    <a:pt x="11" y="63"/>
                    <a:pt x="12" y="63"/>
                    <a:pt x="13" y="63"/>
                  </a:cubicBezTo>
                  <a:cubicBezTo>
                    <a:pt x="14" y="62"/>
                    <a:pt x="15" y="61"/>
                    <a:pt x="16" y="61"/>
                  </a:cubicBezTo>
                  <a:cubicBezTo>
                    <a:pt x="17" y="60"/>
                    <a:pt x="18" y="60"/>
                    <a:pt x="19" y="59"/>
                  </a:cubicBezTo>
                  <a:cubicBezTo>
                    <a:pt x="21" y="58"/>
                    <a:pt x="23" y="58"/>
                    <a:pt x="25" y="58"/>
                  </a:cubicBezTo>
                  <a:cubicBezTo>
                    <a:pt x="26" y="58"/>
                    <a:pt x="27" y="58"/>
                    <a:pt x="28" y="58"/>
                  </a:cubicBezTo>
                  <a:cubicBezTo>
                    <a:pt x="28" y="58"/>
                    <a:pt x="28" y="58"/>
                    <a:pt x="29" y="58"/>
                  </a:cubicBezTo>
                  <a:cubicBezTo>
                    <a:pt x="29" y="58"/>
                    <a:pt x="30" y="58"/>
                    <a:pt x="30" y="57"/>
                  </a:cubicBezTo>
                  <a:cubicBezTo>
                    <a:pt x="31" y="57"/>
                    <a:pt x="31" y="57"/>
                    <a:pt x="31" y="57"/>
                  </a:cubicBezTo>
                  <a:cubicBezTo>
                    <a:pt x="31" y="56"/>
                    <a:pt x="32" y="55"/>
                    <a:pt x="32" y="55"/>
                  </a:cubicBezTo>
                  <a:cubicBezTo>
                    <a:pt x="32" y="54"/>
                    <a:pt x="32" y="53"/>
                    <a:pt x="32" y="52"/>
                  </a:cubicBezTo>
                  <a:cubicBezTo>
                    <a:pt x="33" y="51"/>
                    <a:pt x="32" y="51"/>
                    <a:pt x="32" y="50"/>
                  </a:cubicBezTo>
                  <a:cubicBezTo>
                    <a:pt x="31" y="50"/>
                    <a:pt x="30" y="50"/>
                    <a:pt x="29" y="50"/>
                  </a:cubicBezTo>
                  <a:cubicBezTo>
                    <a:pt x="28" y="50"/>
                    <a:pt x="27" y="50"/>
                    <a:pt x="26" y="50"/>
                  </a:cubicBezTo>
                  <a:cubicBezTo>
                    <a:pt x="24" y="50"/>
                    <a:pt x="22" y="51"/>
                    <a:pt x="20" y="52"/>
                  </a:cubicBezTo>
                  <a:cubicBezTo>
                    <a:pt x="20" y="52"/>
                    <a:pt x="20" y="51"/>
                    <a:pt x="19" y="51"/>
                  </a:cubicBezTo>
                  <a:cubicBezTo>
                    <a:pt x="19" y="51"/>
                    <a:pt x="19" y="50"/>
                    <a:pt x="19" y="50"/>
                  </a:cubicBezTo>
                  <a:cubicBezTo>
                    <a:pt x="18" y="48"/>
                    <a:pt x="18" y="47"/>
                    <a:pt x="19" y="46"/>
                  </a:cubicBezTo>
                  <a:cubicBezTo>
                    <a:pt x="20" y="45"/>
                    <a:pt x="21" y="44"/>
                    <a:pt x="23" y="43"/>
                  </a:cubicBezTo>
                  <a:cubicBezTo>
                    <a:pt x="24" y="42"/>
                    <a:pt x="25" y="39"/>
                    <a:pt x="24" y="38"/>
                  </a:cubicBezTo>
                  <a:cubicBezTo>
                    <a:pt x="24" y="37"/>
                    <a:pt x="24" y="37"/>
                    <a:pt x="24" y="37"/>
                  </a:cubicBezTo>
                  <a:cubicBezTo>
                    <a:pt x="24" y="36"/>
                    <a:pt x="23" y="36"/>
                    <a:pt x="22" y="36"/>
                  </a:cubicBezTo>
                  <a:cubicBezTo>
                    <a:pt x="21" y="36"/>
                    <a:pt x="20" y="37"/>
                    <a:pt x="20" y="37"/>
                  </a:cubicBezTo>
                  <a:cubicBezTo>
                    <a:pt x="19" y="37"/>
                    <a:pt x="18" y="38"/>
                    <a:pt x="17" y="38"/>
                  </a:cubicBezTo>
                  <a:cubicBezTo>
                    <a:pt x="17" y="39"/>
                    <a:pt x="17" y="39"/>
                    <a:pt x="16" y="38"/>
                  </a:cubicBezTo>
                  <a:cubicBezTo>
                    <a:pt x="16" y="37"/>
                    <a:pt x="16" y="36"/>
                    <a:pt x="16" y="36"/>
                  </a:cubicBezTo>
                  <a:cubicBezTo>
                    <a:pt x="16" y="34"/>
                    <a:pt x="17" y="33"/>
                    <a:pt x="19" y="32"/>
                  </a:cubicBezTo>
                  <a:close/>
                  <a:moveTo>
                    <a:pt x="11" y="27"/>
                  </a:moveTo>
                  <a:cubicBezTo>
                    <a:pt x="11" y="28"/>
                    <a:pt x="10" y="29"/>
                    <a:pt x="10" y="29"/>
                  </a:cubicBezTo>
                  <a:cubicBezTo>
                    <a:pt x="10" y="30"/>
                    <a:pt x="10" y="30"/>
                    <a:pt x="10" y="30"/>
                  </a:cubicBezTo>
                  <a:cubicBezTo>
                    <a:pt x="10" y="30"/>
                    <a:pt x="10" y="29"/>
                    <a:pt x="10" y="29"/>
                  </a:cubicBezTo>
                  <a:cubicBezTo>
                    <a:pt x="9" y="28"/>
                    <a:pt x="9" y="27"/>
                    <a:pt x="8" y="25"/>
                  </a:cubicBezTo>
                  <a:cubicBezTo>
                    <a:pt x="8" y="25"/>
                    <a:pt x="8" y="25"/>
                    <a:pt x="8" y="25"/>
                  </a:cubicBezTo>
                  <a:cubicBezTo>
                    <a:pt x="8" y="25"/>
                    <a:pt x="8" y="25"/>
                    <a:pt x="8" y="25"/>
                  </a:cubicBezTo>
                  <a:cubicBezTo>
                    <a:pt x="8" y="25"/>
                    <a:pt x="8" y="25"/>
                    <a:pt x="8" y="25"/>
                  </a:cubicBezTo>
                  <a:cubicBezTo>
                    <a:pt x="9" y="26"/>
                    <a:pt x="10" y="26"/>
                    <a:pt x="11" y="26"/>
                  </a:cubicBezTo>
                  <a:cubicBezTo>
                    <a:pt x="11" y="26"/>
                    <a:pt x="11" y="27"/>
                    <a:pt x="11" y="27"/>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48" name="išḷîḓe"/>
            <p:cNvSpPr/>
            <p:nvPr/>
          </p:nvSpPr>
          <p:spPr bwMode="auto">
            <a:xfrm>
              <a:off x="2709863" y="2620963"/>
              <a:ext cx="73025" cy="174625"/>
            </a:xfrm>
            <a:custGeom>
              <a:avLst/>
              <a:gdLst>
                <a:gd name="T0" fmla="*/ 20 w 20"/>
                <a:gd name="T1" fmla="*/ 22 h 48"/>
                <a:gd name="T2" fmla="*/ 20 w 20"/>
                <a:gd name="T3" fmla="*/ 21 h 48"/>
                <a:gd name="T4" fmla="*/ 19 w 20"/>
                <a:gd name="T5" fmla="*/ 22 h 48"/>
                <a:gd name="T6" fmla="*/ 18 w 20"/>
                <a:gd name="T7" fmla="*/ 29 h 48"/>
                <a:gd name="T8" fmla="*/ 16 w 20"/>
                <a:gd name="T9" fmla="*/ 34 h 48"/>
                <a:gd name="T10" fmla="*/ 14 w 20"/>
                <a:gd name="T11" fmla="*/ 39 h 48"/>
                <a:gd name="T12" fmla="*/ 14 w 20"/>
                <a:gd name="T13" fmla="*/ 39 h 48"/>
                <a:gd name="T14" fmla="*/ 13 w 20"/>
                <a:gd name="T15" fmla="*/ 39 h 48"/>
                <a:gd name="T16" fmla="*/ 14 w 20"/>
                <a:gd name="T17" fmla="*/ 37 h 48"/>
                <a:gd name="T18" fmla="*/ 14 w 20"/>
                <a:gd name="T19" fmla="*/ 33 h 48"/>
                <a:gd name="T20" fmla="*/ 15 w 20"/>
                <a:gd name="T21" fmla="*/ 27 h 48"/>
                <a:gd name="T22" fmla="*/ 16 w 20"/>
                <a:gd name="T23" fmla="*/ 22 h 48"/>
                <a:gd name="T24" fmla="*/ 15 w 20"/>
                <a:gd name="T25" fmla="*/ 19 h 48"/>
                <a:gd name="T26" fmla="*/ 14 w 20"/>
                <a:gd name="T27" fmla="*/ 18 h 48"/>
                <a:gd name="T28" fmla="*/ 14 w 20"/>
                <a:gd name="T29" fmla="*/ 14 h 48"/>
                <a:gd name="T30" fmla="*/ 14 w 20"/>
                <a:gd name="T31" fmla="*/ 9 h 48"/>
                <a:gd name="T32" fmla="*/ 15 w 20"/>
                <a:gd name="T33" fmla="*/ 6 h 48"/>
                <a:gd name="T34" fmla="*/ 15 w 20"/>
                <a:gd name="T35" fmla="*/ 2 h 48"/>
                <a:gd name="T36" fmla="*/ 13 w 20"/>
                <a:gd name="T37" fmla="*/ 0 h 48"/>
                <a:gd name="T38" fmla="*/ 10 w 20"/>
                <a:gd name="T39" fmla="*/ 0 h 48"/>
                <a:gd name="T40" fmla="*/ 7 w 20"/>
                <a:gd name="T41" fmla="*/ 2 h 48"/>
                <a:gd name="T42" fmla="*/ 4 w 20"/>
                <a:gd name="T43" fmla="*/ 5 h 48"/>
                <a:gd name="T44" fmla="*/ 1 w 20"/>
                <a:gd name="T45" fmla="*/ 7 h 48"/>
                <a:gd name="T46" fmla="*/ 0 w 20"/>
                <a:gd name="T47" fmla="*/ 9 h 48"/>
                <a:gd name="T48" fmla="*/ 2 w 20"/>
                <a:gd name="T49" fmla="*/ 12 h 48"/>
                <a:gd name="T50" fmla="*/ 3 w 20"/>
                <a:gd name="T51" fmla="*/ 12 h 48"/>
                <a:gd name="T52" fmla="*/ 7 w 20"/>
                <a:gd name="T53" fmla="*/ 13 h 48"/>
                <a:gd name="T54" fmla="*/ 10 w 20"/>
                <a:gd name="T55" fmla="*/ 11 h 48"/>
                <a:gd name="T56" fmla="*/ 11 w 20"/>
                <a:gd name="T57" fmla="*/ 11 h 48"/>
                <a:gd name="T58" fmla="*/ 11 w 20"/>
                <a:gd name="T59" fmla="*/ 13 h 48"/>
                <a:gd name="T60" fmla="*/ 12 w 20"/>
                <a:gd name="T61" fmla="*/ 18 h 48"/>
                <a:gd name="T62" fmla="*/ 10 w 20"/>
                <a:gd name="T63" fmla="*/ 19 h 48"/>
                <a:gd name="T64" fmla="*/ 8 w 20"/>
                <a:gd name="T65" fmla="*/ 20 h 48"/>
                <a:gd name="T66" fmla="*/ 3 w 20"/>
                <a:gd name="T67" fmla="*/ 27 h 48"/>
                <a:gd name="T68" fmla="*/ 4 w 20"/>
                <a:gd name="T69" fmla="*/ 32 h 48"/>
                <a:gd name="T70" fmla="*/ 9 w 20"/>
                <a:gd name="T71" fmla="*/ 35 h 48"/>
                <a:gd name="T72" fmla="*/ 9 w 20"/>
                <a:gd name="T73" fmla="*/ 35 h 48"/>
                <a:gd name="T74" fmla="*/ 9 w 20"/>
                <a:gd name="T75" fmla="*/ 42 h 48"/>
                <a:gd name="T76" fmla="*/ 9 w 20"/>
                <a:gd name="T77" fmla="*/ 46 h 48"/>
                <a:gd name="T78" fmla="*/ 12 w 20"/>
                <a:gd name="T79" fmla="*/ 47 h 48"/>
                <a:gd name="T80" fmla="*/ 14 w 20"/>
                <a:gd name="T81" fmla="*/ 46 h 48"/>
                <a:gd name="T82" fmla="*/ 17 w 20"/>
                <a:gd name="T83" fmla="*/ 38 h 48"/>
                <a:gd name="T84" fmla="*/ 18 w 20"/>
                <a:gd name="T85" fmla="*/ 35 h 48"/>
                <a:gd name="T86" fmla="*/ 19 w 20"/>
                <a:gd name="T87" fmla="*/ 31 h 48"/>
                <a:gd name="T88" fmla="*/ 19 w 20"/>
                <a:gd name="T89" fmla="*/ 27 h 48"/>
                <a:gd name="T90" fmla="*/ 20 w 20"/>
                <a:gd name="T91" fmla="*/ 23 h 48"/>
                <a:gd name="T92" fmla="*/ 20 w 20"/>
                <a:gd name="T93" fmla="*/ 22 h 48"/>
                <a:gd name="T94" fmla="*/ 10 w 20"/>
                <a:gd name="T95" fmla="*/ 28 h 48"/>
                <a:gd name="T96" fmla="*/ 10 w 20"/>
                <a:gd name="T97" fmla="*/ 29 h 48"/>
                <a:gd name="T98" fmla="*/ 9 w 20"/>
                <a:gd name="T99" fmla="*/ 30 h 48"/>
                <a:gd name="T100" fmla="*/ 8 w 20"/>
                <a:gd name="T101" fmla="*/ 28 h 48"/>
                <a:gd name="T102" fmla="*/ 10 w 20"/>
                <a:gd name="T103" fmla="*/ 24 h 48"/>
                <a:gd name="T104" fmla="*/ 10 w 20"/>
                <a:gd name="T105" fmla="*/ 24 h 48"/>
                <a:gd name="T106" fmla="*/ 10 w 20"/>
                <a:gd name="T107" fmla="*/ 25 h 48"/>
                <a:gd name="T108" fmla="*/ 10 w 20"/>
                <a:gd name="T109"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 h="48">
                  <a:moveTo>
                    <a:pt x="20" y="22"/>
                  </a:moveTo>
                  <a:cubicBezTo>
                    <a:pt x="20" y="22"/>
                    <a:pt x="20" y="21"/>
                    <a:pt x="20" y="21"/>
                  </a:cubicBezTo>
                  <a:cubicBezTo>
                    <a:pt x="19" y="21"/>
                    <a:pt x="19" y="22"/>
                    <a:pt x="19" y="22"/>
                  </a:cubicBezTo>
                  <a:cubicBezTo>
                    <a:pt x="19" y="24"/>
                    <a:pt x="18" y="26"/>
                    <a:pt x="18" y="29"/>
                  </a:cubicBezTo>
                  <a:cubicBezTo>
                    <a:pt x="17" y="30"/>
                    <a:pt x="17" y="32"/>
                    <a:pt x="16" y="34"/>
                  </a:cubicBezTo>
                  <a:cubicBezTo>
                    <a:pt x="16" y="36"/>
                    <a:pt x="15" y="37"/>
                    <a:pt x="14" y="39"/>
                  </a:cubicBezTo>
                  <a:cubicBezTo>
                    <a:pt x="14" y="39"/>
                    <a:pt x="14" y="39"/>
                    <a:pt x="14" y="39"/>
                  </a:cubicBezTo>
                  <a:cubicBezTo>
                    <a:pt x="13" y="39"/>
                    <a:pt x="13" y="39"/>
                    <a:pt x="13" y="39"/>
                  </a:cubicBezTo>
                  <a:cubicBezTo>
                    <a:pt x="13" y="38"/>
                    <a:pt x="14" y="38"/>
                    <a:pt x="14" y="37"/>
                  </a:cubicBezTo>
                  <a:cubicBezTo>
                    <a:pt x="14" y="36"/>
                    <a:pt x="14" y="35"/>
                    <a:pt x="14" y="33"/>
                  </a:cubicBezTo>
                  <a:cubicBezTo>
                    <a:pt x="15" y="31"/>
                    <a:pt x="15" y="29"/>
                    <a:pt x="15" y="27"/>
                  </a:cubicBezTo>
                  <a:cubicBezTo>
                    <a:pt x="16" y="25"/>
                    <a:pt x="16" y="23"/>
                    <a:pt x="16" y="22"/>
                  </a:cubicBezTo>
                  <a:cubicBezTo>
                    <a:pt x="16" y="21"/>
                    <a:pt x="15" y="20"/>
                    <a:pt x="15" y="19"/>
                  </a:cubicBezTo>
                  <a:cubicBezTo>
                    <a:pt x="14" y="19"/>
                    <a:pt x="14" y="18"/>
                    <a:pt x="14" y="18"/>
                  </a:cubicBezTo>
                  <a:cubicBezTo>
                    <a:pt x="14" y="17"/>
                    <a:pt x="14" y="15"/>
                    <a:pt x="14" y="14"/>
                  </a:cubicBezTo>
                  <a:cubicBezTo>
                    <a:pt x="13" y="12"/>
                    <a:pt x="13" y="10"/>
                    <a:pt x="14" y="9"/>
                  </a:cubicBezTo>
                  <a:cubicBezTo>
                    <a:pt x="14" y="8"/>
                    <a:pt x="14" y="7"/>
                    <a:pt x="15" y="6"/>
                  </a:cubicBezTo>
                  <a:cubicBezTo>
                    <a:pt x="16" y="5"/>
                    <a:pt x="16" y="3"/>
                    <a:pt x="15" y="2"/>
                  </a:cubicBezTo>
                  <a:cubicBezTo>
                    <a:pt x="15" y="1"/>
                    <a:pt x="14" y="0"/>
                    <a:pt x="13" y="0"/>
                  </a:cubicBezTo>
                  <a:cubicBezTo>
                    <a:pt x="12" y="0"/>
                    <a:pt x="11" y="0"/>
                    <a:pt x="10" y="0"/>
                  </a:cubicBezTo>
                  <a:cubicBezTo>
                    <a:pt x="9" y="1"/>
                    <a:pt x="8" y="2"/>
                    <a:pt x="7" y="2"/>
                  </a:cubicBezTo>
                  <a:cubicBezTo>
                    <a:pt x="6" y="3"/>
                    <a:pt x="5" y="4"/>
                    <a:pt x="4" y="5"/>
                  </a:cubicBezTo>
                  <a:cubicBezTo>
                    <a:pt x="3" y="5"/>
                    <a:pt x="2" y="6"/>
                    <a:pt x="1" y="7"/>
                  </a:cubicBezTo>
                  <a:cubicBezTo>
                    <a:pt x="0" y="7"/>
                    <a:pt x="0" y="8"/>
                    <a:pt x="0" y="9"/>
                  </a:cubicBezTo>
                  <a:cubicBezTo>
                    <a:pt x="1" y="10"/>
                    <a:pt x="1" y="11"/>
                    <a:pt x="2" y="12"/>
                  </a:cubicBezTo>
                  <a:cubicBezTo>
                    <a:pt x="2" y="12"/>
                    <a:pt x="3" y="12"/>
                    <a:pt x="3" y="12"/>
                  </a:cubicBezTo>
                  <a:cubicBezTo>
                    <a:pt x="4" y="13"/>
                    <a:pt x="6" y="14"/>
                    <a:pt x="7" y="13"/>
                  </a:cubicBezTo>
                  <a:cubicBezTo>
                    <a:pt x="8" y="12"/>
                    <a:pt x="9" y="11"/>
                    <a:pt x="10" y="11"/>
                  </a:cubicBezTo>
                  <a:cubicBezTo>
                    <a:pt x="10" y="10"/>
                    <a:pt x="10" y="10"/>
                    <a:pt x="11" y="11"/>
                  </a:cubicBezTo>
                  <a:cubicBezTo>
                    <a:pt x="11" y="11"/>
                    <a:pt x="11" y="12"/>
                    <a:pt x="11" y="13"/>
                  </a:cubicBezTo>
                  <a:cubicBezTo>
                    <a:pt x="11" y="14"/>
                    <a:pt x="12" y="16"/>
                    <a:pt x="12" y="18"/>
                  </a:cubicBezTo>
                  <a:cubicBezTo>
                    <a:pt x="12" y="19"/>
                    <a:pt x="11" y="19"/>
                    <a:pt x="10" y="19"/>
                  </a:cubicBezTo>
                  <a:cubicBezTo>
                    <a:pt x="9" y="20"/>
                    <a:pt x="8" y="20"/>
                    <a:pt x="8" y="20"/>
                  </a:cubicBezTo>
                  <a:cubicBezTo>
                    <a:pt x="5" y="22"/>
                    <a:pt x="4" y="24"/>
                    <a:pt x="3" y="27"/>
                  </a:cubicBezTo>
                  <a:cubicBezTo>
                    <a:pt x="3" y="29"/>
                    <a:pt x="3" y="31"/>
                    <a:pt x="4" y="32"/>
                  </a:cubicBezTo>
                  <a:cubicBezTo>
                    <a:pt x="5" y="34"/>
                    <a:pt x="7" y="35"/>
                    <a:pt x="9" y="35"/>
                  </a:cubicBezTo>
                  <a:cubicBezTo>
                    <a:pt x="9" y="35"/>
                    <a:pt x="10" y="35"/>
                    <a:pt x="9" y="35"/>
                  </a:cubicBezTo>
                  <a:cubicBezTo>
                    <a:pt x="9" y="38"/>
                    <a:pt x="9" y="40"/>
                    <a:pt x="9" y="42"/>
                  </a:cubicBezTo>
                  <a:cubicBezTo>
                    <a:pt x="9" y="43"/>
                    <a:pt x="9" y="44"/>
                    <a:pt x="9" y="46"/>
                  </a:cubicBezTo>
                  <a:cubicBezTo>
                    <a:pt x="10" y="47"/>
                    <a:pt x="11" y="48"/>
                    <a:pt x="12" y="47"/>
                  </a:cubicBezTo>
                  <a:cubicBezTo>
                    <a:pt x="13" y="47"/>
                    <a:pt x="13" y="47"/>
                    <a:pt x="14" y="46"/>
                  </a:cubicBezTo>
                  <a:cubicBezTo>
                    <a:pt x="16" y="44"/>
                    <a:pt x="16" y="41"/>
                    <a:pt x="17" y="38"/>
                  </a:cubicBezTo>
                  <a:cubicBezTo>
                    <a:pt x="17" y="37"/>
                    <a:pt x="18" y="36"/>
                    <a:pt x="18" y="35"/>
                  </a:cubicBezTo>
                  <a:cubicBezTo>
                    <a:pt x="18" y="34"/>
                    <a:pt x="19" y="32"/>
                    <a:pt x="19" y="31"/>
                  </a:cubicBezTo>
                  <a:cubicBezTo>
                    <a:pt x="19" y="30"/>
                    <a:pt x="19" y="27"/>
                    <a:pt x="19" y="27"/>
                  </a:cubicBezTo>
                  <a:cubicBezTo>
                    <a:pt x="19" y="26"/>
                    <a:pt x="20" y="25"/>
                    <a:pt x="20" y="23"/>
                  </a:cubicBezTo>
                  <a:cubicBezTo>
                    <a:pt x="20" y="23"/>
                    <a:pt x="20" y="22"/>
                    <a:pt x="20" y="22"/>
                  </a:cubicBezTo>
                  <a:close/>
                  <a:moveTo>
                    <a:pt x="10" y="28"/>
                  </a:moveTo>
                  <a:cubicBezTo>
                    <a:pt x="10" y="28"/>
                    <a:pt x="10" y="29"/>
                    <a:pt x="10" y="29"/>
                  </a:cubicBezTo>
                  <a:cubicBezTo>
                    <a:pt x="10" y="29"/>
                    <a:pt x="10" y="30"/>
                    <a:pt x="9" y="30"/>
                  </a:cubicBezTo>
                  <a:cubicBezTo>
                    <a:pt x="8" y="30"/>
                    <a:pt x="8" y="29"/>
                    <a:pt x="8" y="28"/>
                  </a:cubicBezTo>
                  <a:cubicBezTo>
                    <a:pt x="8" y="27"/>
                    <a:pt x="9" y="25"/>
                    <a:pt x="10" y="24"/>
                  </a:cubicBezTo>
                  <a:cubicBezTo>
                    <a:pt x="10" y="24"/>
                    <a:pt x="10" y="24"/>
                    <a:pt x="10" y="24"/>
                  </a:cubicBezTo>
                  <a:cubicBezTo>
                    <a:pt x="10" y="25"/>
                    <a:pt x="11" y="25"/>
                    <a:pt x="10" y="25"/>
                  </a:cubicBezTo>
                  <a:cubicBezTo>
                    <a:pt x="10" y="26"/>
                    <a:pt x="10" y="27"/>
                    <a:pt x="10" y="28"/>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49" name="ïṩļidê"/>
            <p:cNvSpPr/>
            <p:nvPr/>
          </p:nvSpPr>
          <p:spPr bwMode="auto">
            <a:xfrm>
              <a:off x="3038475" y="2620963"/>
              <a:ext cx="136525" cy="115888"/>
            </a:xfrm>
            <a:custGeom>
              <a:avLst/>
              <a:gdLst>
                <a:gd name="T0" fmla="*/ 36 w 38"/>
                <a:gd name="T1" fmla="*/ 22 h 32"/>
                <a:gd name="T2" fmla="*/ 34 w 38"/>
                <a:gd name="T3" fmla="*/ 22 h 32"/>
                <a:gd name="T4" fmla="*/ 32 w 38"/>
                <a:gd name="T5" fmla="*/ 22 h 32"/>
                <a:gd name="T6" fmla="*/ 28 w 38"/>
                <a:gd name="T7" fmla="*/ 22 h 32"/>
                <a:gd name="T8" fmla="*/ 27 w 38"/>
                <a:gd name="T9" fmla="*/ 21 h 32"/>
                <a:gd name="T10" fmla="*/ 28 w 38"/>
                <a:gd name="T11" fmla="*/ 21 h 32"/>
                <a:gd name="T12" fmla="*/ 32 w 38"/>
                <a:gd name="T13" fmla="*/ 16 h 32"/>
                <a:gd name="T14" fmla="*/ 35 w 38"/>
                <a:gd name="T15" fmla="*/ 11 h 32"/>
                <a:gd name="T16" fmla="*/ 35 w 38"/>
                <a:gd name="T17" fmla="*/ 8 h 32"/>
                <a:gd name="T18" fmla="*/ 35 w 38"/>
                <a:gd name="T19" fmla="*/ 7 h 32"/>
                <a:gd name="T20" fmla="*/ 34 w 38"/>
                <a:gd name="T21" fmla="*/ 3 h 32"/>
                <a:gd name="T22" fmla="*/ 29 w 38"/>
                <a:gd name="T23" fmla="*/ 1 h 32"/>
                <a:gd name="T24" fmla="*/ 22 w 38"/>
                <a:gd name="T25" fmla="*/ 2 h 32"/>
                <a:gd name="T26" fmla="*/ 16 w 38"/>
                <a:gd name="T27" fmla="*/ 5 h 32"/>
                <a:gd name="T28" fmla="*/ 14 w 38"/>
                <a:gd name="T29" fmla="*/ 7 h 32"/>
                <a:gd name="T30" fmla="*/ 17 w 38"/>
                <a:gd name="T31" fmla="*/ 12 h 32"/>
                <a:gd name="T32" fmla="*/ 22 w 38"/>
                <a:gd name="T33" fmla="*/ 13 h 32"/>
                <a:gd name="T34" fmla="*/ 26 w 38"/>
                <a:gd name="T35" fmla="*/ 11 h 32"/>
                <a:gd name="T36" fmla="*/ 28 w 38"/>
                <a:gd name="T37" fmla="*/ 11 h 32"/>
                <a:gd name="T38" fmla="*/ 25 w 38"/>
                <a:gd name="T39" fmla="*/ 16 h 32"/>
                <a:gd name="T40" fmla="*/ 20 w 38"/>
                <a:gd name="T41" fmla="*/ 20 h 32"/>
                <a:gd name="T42" fmla="*/ 15 w 38"/>
                <a:gd name="T43" fmla="*/ 21 h 32"/>
                <a:gd name="T44" fmla="*/ 12 w 38"/>
                <a:gd name="T45" fmla="*/ 21 h 32"/>
                <a:gd name="T46" fmla="*/ 5 w 38"/>
                <a:gd name="T47" fmla="*/ 22 h 32"/>
                <a:gd name="T48" fmla="*/ 2 w 38"/>
                <a:gd name="T49" fmla="*/ 24 h 32"/>
                <a:gd name="T50" fmla="*/ 1 w 38"/>
                <a:gd name="T51" fmla="*/ 25 h 32"/>
                <a:gd name="T52" fmla="*/ 3 w 38"/>
                <a:gd name="T53" fmla="*/ 31 h 32"/>
                <a:gd name="T54" fmla="*/ 6 w 38"/>
                <a:gd name="T55" fmla="*/ 31 h 32"/>
                <a:gd name="T56" fmla="*/ 12 w 38"/>
                <a:gd name="T57" fmla="*/ 31 h 32"/>
                <a:gd name="T58" fmla="*/ 29 w 38"/>
                <a:gd name="T59" fmla="*/ 30 h 32"/>
                <a:gd name="T60" fmla="*/ 31 w 38"/>
                <a:gd name="T61" fmla="*/ 31 h 32"/>
                <a:gd name="T62" fmla="*/ 33 w 38"/>
                <a:gd name="T63" fmla="*/ 32 h 32"/>
                <a:gd name="T64" fmla="*/ 36 w 38"/>
                <a:gd name="T65" fmla="*/ 30 h 32"/>
                <a:gd name="T66" fmla="*/ 37 w 38"/>
                <a:gd name="T67" fmla="*/ 27 h 32"/>
                <a:gd name="T68" fmla="*/ 36 w 38"/>
                <a:gd name="T69"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32">
                  <a:moveTo>
                    <a:pt x="36" y="22"/>
                  </a:moveTo>
                  <a:cubicBezTo>
                    <a:pt x="36" y="21"/>
                    <a:pt x="35" y="21"/>
                    <a:pt x="34" y="22"/>
                  </a:cubicBezTo>
                  <a:cubicBezTo>
                    <a:pt x="33" y="22"/>
                    <a:pt x="33" y="22"/>
                    <a:pt x="32" y="22"/>
                  </a:cubicBezTo>
                  <a:cubicBezTo>
                    <a:pt x="31" y="22"/>
                    <a:pt x="29" y="22"/>
                    <a:pt x="28" y="22"/>
                  </a:cubicBezTo>
                  <a:cubicBezTo>
                    <a:pt x="28" y="22"/>
                    <a:pt x="27" y="22"/>
                    <a:pt x="27" y="21"/>
                  </a:cubicBezTo>
                  <a:cubicBezTo>
                    <a:pt x="27" y="21"/>
                    <a:pt x="27" y="21"/>
                    <a:pt x="28" y="21"/>
                  </a:cubicBezTo>
                  <a:cubicBezTo>
                    <a:pt x="29" y="19"/>
                    <a:pt x="31" y="17"/>
                    <a:pt x="32" y="16"/>
                  </a:cubicBezTo>
                  <a:cubicBezTo>
                    <a:pt x="33" y="14"/>
                    <a:pt x="34" y="11"/>
                    <a:pt x="35" y="11"/>
                  </a:cubicBezTo>
                  <a:cubicBezTo>
                    <a:pt x="35" y="10"/>
                    <a:pt x="36" y="9"/>
                    <a:pt x="35" y="8"/>
                  </a:cubicBezTo>
                  <a:cubicBezTo>
                    <a:pt x="35" y="8"/>
                    <a:pt x="35" y="7"/>
                    <a:pt x="35" y="7"/>
                  </a:cubicBezTo>
                  <a:cubicBezTo>
                    <a:pt x="35" y="6"/>
                    <a:pt x="35" y="4"/>
                    <a:pt x="34" y="3"/>
                  </a:cubicBezTo>
                  <a:cubicBezTo>
                    <a:pt x="33" y="2"/>
                    <a:pt x="31" y="1"/>
                    <a:pt x="29" y="1"/>
                  </a:cubicBezTo>
                  <a:cubicBezTo>
                    <a:pt x="27" y="0"/>
                    <a:pt x="24" y="1"/>
                    <a:pt x="22" y="2"/>
                  </a:cubicBezTo>
                  <a:cubicBezTo>
                    <a:pt x="20" y="3"/>
                    <a:pt x="18" y="4"/>
                    <a:pt x="16" y="5"/>
                  </a:cubicBezTo>
                  <a:cubicBezTo>
                    <a:pt x="15" y="5"/>
                    <a:pt x="14" y="7"/>
                    <a:pt x="14" y="7"/>
                  </a:cubicBezTo>
                  <a:cubicBezTo>
                    <a:pt x="15" y="9"/>
                    <a:pt x="15" y="11"/>
                    <a:pt x="17" y="12"/>
                  </a:cubicBezTo>
                  <a:cubicBezTo>
                    <a:pt x="18" y="13"/>
                    <a:pt x="20" y="13"/>
                    <a:pt x="22" y="13"/>
                  </a:cubicBezTo>
                  <a:cubicBezTo>
                    <a:pt x="23" y="12"/>
                    <a:pt x="24" y="12"/>
                    <a:pt x="26" y="11"/>
                  </a:cubicBezTo>
                  <a:cubicBezTo>
                    <a:pt x="26" y="11"/>
                    <a:pt x="27" y="11"/>
                    <a:pt x="28" y="11"/>
                  </a:cubicBezTo>
                  <a:cubicBezTo>
                    <a:pt x="28" y="12"/>
                    <a:pt x="25" y="14"/>
                    <a:pt x="25" y="16"/>
                  </a:cubicBezTo>
                  <a:cubicBezTo>
                    <a:pt x="23" y="17"/>
                    <a:pt x="22" y="18"/>
                    <a:pt x="20" y="20"/>
                  </a:cubicBezTo>
                  <a:cubicBezTo>
                    <a:pt x="19" y="21"/>
                    <a:pt x="17" y="21"/>
                    <a:pt x="15" y="21"/>
                  </a:cubicBezTo>
                  <a:cubicBezTo>
                    <a:pt x="14" y="21"/>
                    <a:pt x="13" y="21"/>
                    <a:pt x="12" y="21"/>
                  </a:cubicBezTo>
                  <a:cubicBezTo>
                    <a:pt x="9" y="22"/>
                    <a:pt x="7" y="22"/>
                    <a:pt x="5" y="22"/>
                  </a:cubicBezTo>
                  <a:cubicBezTo>
                    <a:pt x="4" y="23"/>
                    <a:pt x="3" y="23"/>
                    <a:pt x="2" y="24"/>
                  </a:cubicBezTo>
                  <a:cubicBezTo>
                    <a:pt x="2" y="24"/>
                    <a:pt x="2" y="25"/>
                    <a:pt x="1" y="25"/>
                  </a:cubicBezTo>
                  <a:cubicBezTo>
                    <a:pt x="0" y="27"/>
                    <a:pt x="1" y="30"/>
                    <a:pt x="3" y="31"/>
                  </a:cubicBezTo>
                  <a:cubicBezTo>
                    <a:pt x="4" y="31"/>
                    <a:pt x="5" y="31"/>
                    <a:pt x="6" y="31"/>
                  </a:cubicBezTo>
                  <a:cubicBezTo>
                    <a:pt x="8" y="31"/>
                    <a:pt x="11" y="31"/>
                    <a:pt x="12" y="31"/>
                  </a:cubicBezTo>
                  <a:cubicBezTo>
                    <a:pt x="14" y="30"/>
                    <a:pt x="25" y="30"/>
                    <a:pt x="29" y="30"/>
                  </a:cubicBezTo>
                  <a:cubicBezTo>
                    <a:pt x="29" y="30"/>
                    <a:pt x="30" y="30"/>
                    <a:pt x="31" y="31"/>
                  </a:cubicBezTo>
                  <a:cubicBezTo>
                    <a:pt x="32" y="31"/>
                    <a:pt x="32" y="32"/>
                    <a:pt x="33" y="32"/>
                  </a:cubicBezTo>
                  <a:cubicBezTo>
                    <a:pt x="34" y="32"/>
                    <a:pt x="35" y="32"/>
                    <a:pt x="36" y="30"/>
                  </a:cubicBezTo>
                  <a:cubicBezTo>
                    <a:pt x="37" y="29"/>
                    <a:pt x="37" y="28"/>
                    <a:pt x="37" y="27"/>
                  </a:cubicBezTo>
                  <a:cubicBezTo>
                    <a:pt x="38" y="25"/>
                    <a:pt x="37" y="24"/>
                    <a:pt x="36" y="22"/>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50" name="îṧliḑe"/>
            <p:cNvSpPr/>
            <p:nvPr/>
          </p:nvSpPr>
          <p:spPr bwMode="auto">
            <a:xfrm>
              <a:off x="3290888" y="2722563"/>
              <a:ext cx="187325" cy="198438"/>
            </a:xfrm>
            <a:custGeom>
              <a:avLst/>
              <a:gdLst>
                <a:gd name="T0" fmla="*/ 37 w 52"/>
                <a:gd name="T1" fmla="*/ 49 h 55"/>
                <a:gd name="T2" fmla="*/ 35 w 52"/>
                <a:gd name="T3" fmla="*/ 45 h 55"/>
                <a:gd name="T4" fmla="*/ 34 w 52"/>
                <a:gd name="T5" fmla="*/ 39 h 55"/>
                <a:gd name="T6" fmla="*/ 33 w 52"/>
                <a:gd name="T7" fmla="*/ 34 h 55"/>
                <a:gd name="T8" fmla="*/ 32 w 52"/>
                <a:gd name="T9" fmla="*/ 27 h 55"/>
                <a:gd name="T10" fmla="*/ 34 w 52"/>
                <a:gd name="T11" fmla="*/ 25 h 55"/>
                <a:gd name="T12" fmla="*/ 35 w 52"/>
                <a:gd name="T13" fmla="*/ 23 h 55"/>
                <a:gd name="T14" fmla="*/ 38 w 52"/>
                <a:gd name="T15" fmla="*/ 22 h 55"/>
                <a:gd name="T16" fmla="*/ 43 w 52"/>
                <a:gd name="T17" fmla="*/ 24 h 55"/>
                <a:gd name="T18" fmla="*/ 46 w 52"/>
                <a:gd name="T19" fmla="*/ 23 h 55"/>
                <a:gd name="T20" fmla="*/ 48 w 52"/>
                <a:gd name="T21" fmla="*/ 22 h 55"/>
                <a:gd name="T22" fmla="*/ 49 w 52"/>
                <a:gd name="T23" fmla="*/ 22 h 55"/>
                <a:gd name="T24" fmla="*/ 50 w 52"/>
                <a:gd name="T25" fmla="*/ 21 h 55"/>
                <a:gd name="T26" fmla="*/ 50 w 52"/>
                <a:gd name="T27" fmla="*/ 19 h 55"/>
                <a:gd name="T28" fmla="*/ 48 w 52"/>
                <a:gd name="T29" fmla="*/ 16 h 55"/>
                <a:gd name="T30" fmla="*/ 45 w 52"/>
                <a:gd name="T31" fmla="*/ 15 h 55"/>
                <a:gd name="T32" fmla="*/ 45 w 52"/>
                <a:gd name="T33" fmla="*/ 15 h 55"/>
                <a:gd name="T34" fmla="*/ 45 w 52"/>
                <a:gd name="T35" fmla="*/ 15 h 55"/>
                <a:gd name="T36" fmla="*/ 48 w 52"/>
                <a:gd name="T37" fmla="*/ 11 h 55"/>
                <a:gd name="T38" fmla="*/ 51 w 52"/>
                <a:gd name="T39" fmla="*/ 7 h 55"/>
                <a:gd name="T40" fmla="*/ 52 w 52"/>
                <a:gd name="T41" fmla="*/ 5 h 55"/>
                <a:gd name="T42" fmla="*/ 51 w 52"/>
                <a:gd name="T43" fmla="*/ 1 h 55"/>
                <a:gd name="T44" fmla="*/ 48 w 52"/>
                <a:gd name="T45" fmla="*/ 0 h 55"/>
                <a:gd name="T46" fmla="*/ 45 w 52"/>
                <a:gd name="T47" fmla="*/ 2 h 55"/>
                <a:gd name="T48" fmla="*/ 43 w 52"/>
                <a:gd name="T49" fmla="*/ 6 h 55"/>
                <a:gd name="T50" fmla="*/ 37 w 52"/>
                <a:gd name="T51" fmla="*/ 12 h 55"/>
                <a:gd name="T52" fmla="*/ 35 w 52"/>
                <a:gd name="T53" fmla="*/ 13 h 55"/>
                <a:gd name="T54" fmla="*/ 32 w 52"/>
                <a:gd name="T55" fmla="*/ 12 h 55"/>
                <a:gd name="T56" fmla="*/ 26 w 52"/>
                <a:gd name="T57" fmla="*/ 10 h 55"/>
                <a:gd name="T58" fmla="*/ 22 w 52"/>
                <a:gd name="T59" fmla="*/ 10 h 55"/>
                <a:gd name="T60" fmla="*/ 21 w 52"/>
                <a:gd name="T61" fmla="*/ 11 h 55"/>
                <a:gd name="T62" fmla="*/ 21 w 52"/>
                <a:gd name="T63" fmla="*/ 14 h 55"/>
                <a:gd name="T64" fmla="*/ 21 w 52"/>
                <a:gd name="T65" fmla="*/ 15 h 55"/>
                <a:gd name="T66" fmla="*/ 23 w 52"/>
                <a:gd name="T67" fmla="*/ 17 h 55"/>
                <a:gd name="T68" fmla="*/ 26 w 52"/>
                <a:gd name="T69" fmla="*/ 19 h 55"/>
                <a:gd name="T70" fmla="*/ 29 w 52"/>
                <a:gd name="T71" fmla="*/ 20 h 55"/>
                <a:gd name="T72" fmla="*/ 24 w 52"/>
                <a:gd name="T73" fmla="*/ 23 h 55"/>
                <a:gd name="T74" fmla="*/ 12 w 52"/>
                <a:gd name="T75" fmla="*/ 28 h 55"/>
                <a:gd name="T76" fmla="*/ 0 w 52"/>
                <a:gd name="T77" fmla="*/ 28 h 55"/>
                <a:gd name="T78" fmla="*/ 1 w 52"/>
                <a:gd name="T79" fmla="*/ 29 h 55"/>
                <a:gd name="T80" fmla="*/ 3 w 52"/>
                <a:gd name="T81" fmla="*/ 30 h 55"/>
                <a:gd name="T82" fmla="*/ 6 w 52"/>
                <a:gd name="T83" fmla="*/ 32 h 55"/>
                <a:gd name="T84" fmla="*/ 15 w 52"/>
                <a:gd name="T85" fmla="*/ 32 h 55"/>
                <a:gd name="T86" fmla="*/ 20 w 52"/>
                <a:gd name="T87" fmla="*/ 31 h 55"/>
                <a:gd name="T88" fmla="*/ 26 w 52"/>
                <a:gd name="T89" fmla="*/ 29 h 55"/>
                <a:gd name="T90" fmla="*/ 27 w 52"/>
                <a:gd name="T91" fmla="*/ 29 h 55"/>
                <a:gd name="T92" fmla="*/ 26 w 52"/>
                <a:gd name="T93" fmla="*/ 35 h 55"/>
                <a:gd name="T94" fmla="*/ 25 w 52"/>
                <a:gd name="T95" fmla="*/ 40 h 55"/>
                <a:gd name="T96" fmla="*/ 25 w 52"/>
                <a:gd name="T97" fmla="*/ 43 h 55"/>
                <a:gd name="T98" fmla="*/ 26 w 52"/>
                <a:gd name="T99" fmla="*/ 47 h 55"/>
                <a:gd name="T100" fmla="*/ 28 w 52"/>
                <a:gd name="T101" fmla="*/ 50 h 55"/>
                <a:gd name="T102" fmla="*/ 29 w 52"/>
                <a:gd name="T103" fmla="*/ 52 h 55"/>
                <a:gd name="T104" fmla="*/ 31 w 52"/>
                <a:gd name="T105" fmla="*/ 53 h 55"/>
                <a:gd name="T106" fmla="*/ 34 w 52"/>
                <a:gd name="T107" fmla="*/ 54 h 55"/>
                <a:gd name="T108" fmla="*/ 35 w 52"/>
                <a:gd name="T109" fmla="*/ 54 h 55"/>
                <a:gd name="T110" fmla="*/ 36 w 52"/>
                <a:gd name="T111" fmla="*/ 54 h 55"/>
                <a:gd name="T112" fmla="*/ 37 w 52"/>
                <a:gd name="T113" fmla="*/ 53 h 55"/>
                <a:gd name="T114" fmla="*/ 39 w 52"/>
                <a:gd name="T115" fmla="*/ 53 h 55"/>
                <a:gd name="T116" fmla="*/ 37 w 52"/>
                <a:gd name="T117"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 h="55">
                  <a:moveTo>
                    <a:pt x="37" y="49"/>
                  </a:moveTo>
                  <a:cubicBezTo>
                    <a:pt x="36" y="47"/>
                    <a:pt x="36" y="46"/>
                    <a:pt x="35" y="45"/>
                  </a:cubicBezTo>
                  <a:cubicBezTo>
                    <a:pt x="34" y="43"/>
                    <a:pt x="34" y="41"/>
                    <a:pt x="34" y="39"/>
                  </a:cubicBezTo>
                  <a:cubicBezTo>
                    <a:pt x="33" y="37"/>
                    <a:pt x="33" y="35"/>
                    <a:pt x="33" y="34"/>
                  </a:cubicBezTo>
                  <a:cubicBezTo>
                    <a:pt x="33" y="31"/>
                    <a:pt x="33" y="28"/>
                    <a:pt x="32" y="27"/>
                  </a:cubicBezTo>
                  <a:cubicBezTo>
                    <a:pt x="32" y="25"/>
                    <a:pt x="33" y="25"/>
                    <a:pt x="34" y="25"/>
                  </a:cubicBezTo>
                  <a:cubicBezTo>
                    <a:pt x="34" y="24"/>
                    <a:pt x="35" y="24"/>
                    <a:pt x="35" y="23"/>
                  </a:cubicBezTo>
                  <a:cubicBezTo>
                    <a:pt x="36" y="23"/>
                    <a:pt x="37" y="22"/>
                    <a:pt x="38" y="22"/>
                  </a:cubicBezTo>
                  <a:cubicBezTo>
                    <a:pt x="40" y="23"/>
                    <a:pt x="41" y="23"/>
                    <a:pt x="43" y="24"/>
                  </a:cubicBezTo>
                  <a:cubicBezTo>
                    <a:pt x="43" y="24"/>
                    <a:pt x="45" y="24"/>
                    <a:pt x="46" y="23"/>
                  </a:cubicBezTo>
                  <a:cubicBezTo>
                    <a:pt x="47" y="23"/>
                    <a:pt x="47" y="23"/>
                    <a:pt x="48" y="22"/>
                  </a:cubicBezTo>
                  <a:cubicBezTo>
                    <a:pt x="48" y="22"/>
                    <a:pt x="49" y="22"/>
                    <a:pt x="49" y="22"/>
                  </a:cubicBezTo>
                  <a:cubicBezTo>
                    <a:pt x="49" y="21"/>
                    <a:pt x="50" y="21"/>
                    <a:pt x="50" y="21"/>
                  </a:cubicBezTo>
                  <a:cubicBezTo>
                    <a:pt x="51" y="20"/>
                    <a:pt x="51" y="20"/>
                    <a:pt x="50" y="19"/>
                  </a:cubicBezTo>
                  <a:cubicBezTo>
                    <a:pt x="50" y="18"/>
                    <a:pt x="49" y="17"/>
                    <a:pt x="48" y="16"/>
                  </a:cubicBezTo>
                  <a:cubicBezTo>
                    <a:pt x="47" y="15"/>
                    <a:pt x="46" y="15"/>
                    <a:pt x="45" y="15"/>
                  </a:cubicBezTo>
                  <a:cubicBezTo>
                    <a:pt x="45" y="15"/>
                    <a:pt x="45" y="16"/>
                    <a:pt x="45" y="15"/>
                  </a:cubicBezTo>
                  <a:cubicBezTo>
                    <a:pt x="45" y="15"/>
                    <a:pt x="45" y="15"/>
                    <a:pt x="45" y="15"/>
                  </a:cubicBezTo>
                  <a:cubicBezTo>
                    <a:pt x="46" y="13"/>
                    <a:pt x="47" y="12"/>
                    <a:pt x="48" y="11"/>
                  </a:cubicBezTo>
                  <a:cubicBezTo>
                    <a:pt x="49" y="10"/>
                    <a:pt x="50" y="8"/>
                    <a:pt x="51" y="7"/>
                  </a:cubicBezTo>
                  <a:cubicBezTo>
                    <a:pt x="51" y="6"/>
                    <a:pt x="52" y="6"/>
                    <a:pt x="52" y="5"/>
                  </a:cubicBezTo>
                  <a:cubicBezTo>
                    <a:pt x="52" y="4"/>
                    <a:pt x="51" y="3"/>
                    <a:pt x="51" y="1"/>
                  </a:cubicBezTo>
                  <a:cubicBezTo>
                    <a:pt x="50" y="0"/>
                    <a:pt x="49" y="0"/>
                    <a:pt x="48" y="0"/>
                  </a:cubicBezTo>
                  <a:cubicBezTo>
                    <a:pt x="47" y="1"/>
                    <a:pt x="45" y="1"/>
                    <a:pt x="45" y="2"/>
                  </a:cubicBezTo>
                  <a:cubicBezTo>
                    <a:pt x="44" y="4"/>
                    <a:pt x="43" y="5"/>
                    <a:pt x="43" y="6"/>
                  </a:cubicBezTo>
                  <a:cubicBezTo>
                    <a:pt x="41" y="8"/>
                    <a:pt x="39" y="10"/>
                    <a:pt x="37" y="12"/>
                  </a:cubicBezTo>
                  <a:cubicBezTo>
                    <a:pt x="37" y="13"/>
                    <a:pt x="36" y="13"/>
                    <a:pt x="35" y="13"/>
                  </a:cubicBezTo>
                  <a:cubicBezTo>
                    <a:pt x="34" y="13"/>
                    <a:pt x="33" y="13"/>
                    <a:pt x="32" y="12"/>
                  </a:cubicBezTo>
                  <a:cubicBezTo>
                    <a:pt x="30" y="12"/>
                    <a:pt x="28" y="11"/>
                    <a:pt x="26" y="10"/>
                  </a:cubicBezTo>
                  <a:cubicBezTo>
                    <a:pt x="25" y="9"/>
                    <a:pt x="23" y="9"/>
                    <a:pt x="22" y="10"/>
                  </a:cubicBezTo>
                  <a:cubicBezTo>
                    <a:pt x="22" y="11"/>
                    <a:pt x="21" y="11"/>
                    <a:pt x="21" y="11"/>
                  </a:cubicBezTo>
                  <a:cubicBezTo>
                    <a:pt x="21" y="12"/>
                    <a:pt x="21" y="13"/>
                    <a:pt x="21" y="14"/>
                  </a:cubicBezTo>
                  <a:cubicBezTo>
                    <a:pt x="21" y="15"/>
                    <a:pt x="21" y="15"/>
                    <a:pt x="21" y="15"/>
                  </a:cubicBezTo>
                  <a:cubicBezTo>
                    <a:pt x="21" y="16"/>
                    <a:pt x="22" y="17"/>
                    <a:pt x="23" y="17"/>
                  </a:cubicBezTo>
                  <a:cubicBezTo>
                    <a:pt x="24" y="18"/>
                    <a:pt x="25" y="19"/>
                    <a:pt x="26" y="19"/>
                  </a:cubicBezTo>
                  <a:cubicBezTo>
                    <a:pt x="27" y="19"/>
                    <a:pt x="28" y="20"/>
                    <a:pt x="29" y="20"/>
                  </a:cubicBezTo>
                  <a:cubicBezTo>
                    <a:pt x="28" y="20"/>
                    <a:pt x="26" y="22"/>
                    <a:pt x="24" y="23"/>
                  </a:cubicBezTo>
                  <a:cubicBezTo>
                    <a:pt x="21" y="25"/>
                    <a:pt x="18" y="26"/>
                    <a:pt x="12" y="28"/>
                  </a:cubicBezTo>
                  <a:cubicBezTo>
                    <a:pt x="5" y="29"/>
                    <a:pt x="1" y="28"/>
                    <a:pt x="0" y="28"/>
                  </a:cubicBezTo>
                  <a:cubicBezTo>
                    <a:pt x="0" y="28"/>
                    <a:pt x="0" y="28"/>
                    <a:pt x="1" y="29"/>
                  </a:cubicBezTo>
                  <a:cubicBezTo>
                    <a:pt x="1" y="29"/>
                    <a:pt x="3" y="30"/>
                    <a:pt x="3" y="30"/>
                  </a:cubicBezTo>
                  <a:cubicBezTo>
                    <a:pt x="4" y="31"/>
                    <a:pt x="5" y="32"/>
                    <a:pt x="6" y="32"/>
                  </a:cubicBezTo>
                  <a:cubicBezTo>
                    <a:pt x="7" y="32"/>
                    <a:pt x="12" y="33"/>
                    <a:pt x="15" y="32"/>
                  </a:cubicBezTo>
                  <a:cubicBezTo>
                    <a:pt x="17" y="32"/>
                    <a:pt x="20" y="31"/>
                    <a:pt x="20" y="31"/>
                  </a:cubicBezTo>
                  <a:cubicBezTo>
                    <a:pt x="22" y="30"/>
                    <a:pt x="24" y="30"/>
                    <a:pt x="26" y="29"/>
                  </a:cubicBezTo>
                  <a:cubicBezTo>
                    <a:pt x="27" y="29"/>
                    <a:pt x="27" y="29"/>
                    <a:pt x="27" y="29"/>
                  </a:cubicBezTo>
                  <a:cubicBezTo>
                    <a:pt x="27" y="31"/>
                    <a:pt x="26" y="33"/>
                    <a:pt x="26" y="35"/>
                  </a:cubicBezTo>
                  <a:cubicBezTo>
                    <a:pt x="26" y="37"/>
                    <a:pt x="26" y="38"/>
                    <a:pt x="25" y="40"/>
                  </a:cubicBezTo>
                  <a:cubicBezTo>
                    <a:pt x="25" y="41"/>
                    <a:pt x="25" y="42"/>
                    <a:pt x="25" y="43"/>
                  </a:cubicBezTo>
                  <a:cubicBezTo>
                    <a:pt x="25" y="44"/>
                    <a:pt x="25" y="46"/>
                    <a:pt x="26" y="47"/>
                  </a:cubicBezTo>
                  <a:cubicBezTo>
                    <a:pt x="26" y="48"/>
                    <a:pt x="27" y="49"/>
                    <a:pt x="28" y="50"/>
                  </a:cubicBezTo>
                  <a:cubicBezTo>
                    <a:pt x="28" y="50"/>
                    <a:pt x="29" y="51"/>
                    <a:pt x="29" y="52"/>
                  </a:cubicBezTo>
                  <a:cubicBezTo>
                    <a:pt x="30" y="52"/>
                    <a:pt x="30" y="53"/>
                    <a:pt x="31" y="53"/>
                  </a:cubicBezTo>
                  <a:cubicBezTo>
                    <a:pt x="32" y="53"/>
                    <a:pt x="33" y="55"/>
                    <a:pt x="34" y="54"/>
                  </a:cubicBezTo>
                  <a:cubicBezTo>
                    <a:pt x="34" y="54"/>
                    <a:pt x="35" y="54"/>
                    <a:pt x="35" y="54"/>
                  </a:cubicBezTo>
                  <a:cubicBezTo>
                    <a:pt x="35" y="54"/>
                    <a:pt x="36" y="54"/>
                    <a:pt x="36" y="54"/>
                  </a:cubicBezTo>
                  <a:cubicBezTo>
                    <a:pt x="37" y="54"/>
                    <a:pt x="37" y="54"/>
                    <a:pt x="37" y="53"/>
                  </a:cubicBezTo>
                  <a:cubicBezTo>
                    <a:pt x="38" y="53"/>
                    <a:pt x="39" y="53"/>
                    <a:pt x="39" y="53"/>
                  </a:cubicBezTo>
                  <a:cubicBezTo>
                    <a:pt x="39" y="52"/>
                    <a:pt x="38" y="52"/>
                    <a:pt x="37" y="49"/>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51" name="ïśḷïḓè"/>
            <p:cNvSpPr/>
            <p:nvPr/>
          </p:nvSpPr>
          <p:spPr bwMode="auto">
            <a:xfrm>
              <a:off x="2035175" y="2493963"/>
              <a:ext cx="1865313" cy="1873250"/>
            </a:xfrm>
            <a:custGeom>
              <a:avLst/>
              <a:gdLst>
                <a:gd name="T0" fmla="*/ 258 w 517"/>
                <a:gd name="T1" fmla="*/ 0 h 517"/>
                <a:gd name="T2" fmla="*/ 0 w 517"/>
                <a:gd name="T3" fmla="*/ 258 h 517"/>
                <a:gd name="T4" fmla="*/ 258 w 517"/>
                <a:gd name="T5" fmla="*/ 517 h 517"/>
                <a:gd name="T6" fmla="*/ 517 w 517"/>
                <a:gd name="T7" fmla="*/ 258 h 517"/>
                <a:gd name="T8" fmla="*/ 258 w 517"/>
                <a:gd name="T9" fmla="*/ 0 h 517"/>
                <a:gd name="T10" fmla="*/ 258 w 517"/>
                <a:gd name="T11" fmla="*/ 511 h 517"/>
                <a:gd name="T12" fmla="*/ 5 w 517"/>
                <a:gd name="T13" fmla="*/ 258 h 517"/>
                <a:gd name="T14" fmla="*/ 258 w 517"/>
                <a:gd name="T15" fmla="*/ 6 h 517"/>
                <a:gd name="T16" fmla="*/ 511 w 517"/>
                <a:gd name="T17" fmla="*/ 258 h 517"/>
                <a:gd name="T18" fmla="*/ 258 w 517"/>
                <a:gd name="T19" fmla="*/ 511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7" h="517">
                  <a:moveTo>
                    <a:pt x="258" y="0"/>
                  </a:moveTo>
                  <a:cubicBezTo>
                    <a:pt x="115" y="0"/>
                    <a:pt x="0" y="116"/>
                    <a:pt x="0" y="258"/>
                  </a:cubicBezTo>
                  <a:cubicBezTo>
                    <a:pt x="0" y="401"/>
                    <a:pt x="115" y="517"/>
                    <a:pt x="258" y="517"/>
                  </a:cubicBezTo>
                  <a:cubicBezTo>
                    <a:pt x="401" y="517"/>
                    <a:pt x="517" y="401"/>
                    <a:pt x="517" y="258"/>
                  </a:cubicBezTo>
                  <a:cubicBezTo>
                    <a:pt x="517" y="116"/>
                    <a:pt x="401" y="0"/>
                    <a:pt x="258" y="0"/>
                  </a:cubicBezTo>
                  <a:close/>
                  <a:moveTo>
                    <a:pt x="258" y="511"/>
                  </a:moveTo>
                  <a:cubicBezTo>
                    <a:pt x="119" y="511"/>
                    <a:pt x="5" y="398"/>
                    <a:pt x="5" y="258"/>
                  </a:cubicBezTo>
                  <a:cubicBezTo>
                    <a:pt x="5" y="119"/>
                    <a:pt x="119" y="6"/>
                    <a:pt x="258" y="6"/>
                  </a:cubicBezTo>
                  <a:cubicBezTo>
                    <a:pt x="398" y="6"/>
                    <a:pt x="511" y="119"/>
                    <a:pt x="511" y="258"/>
                  </a:cubicBezTo>
                  <a:cubicBezTo>
                    <a:pt x="511" y="398"/>
                    <a:pt x="398" y="511"/>
                    <a:pt x="258" y="511"/>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52" name="ísliďè"/>
            <p:cNvSpPr/>
            <p:nvPr/>
          </p:nvSpPr>
          <p:spPr bwMode="auto">
            <a:xfrm>
              <a:off x="2332038" y="2790826"/>
              <a:ext cx="1273175" cy="1279525"/>
            </a:xfrm>
            <a:custGeom>
              <a:avLst/>
              <a:gdLst>
                <a:gd name="T0" fmla="*/ 176 w 353"/>
                <a:gd name="T1" fmla="*/ 0 h 353"/>
                <a:gd name="T2" fmla="*/ 0 w 353"/>
                <a:gd name="T3" fmla="*/ 176 h 353"/>
                <a:gd name="T4" fmla="*/ 176 w 353"/>
                <a:gd name="T5" fmla="*/ 353 h 353"/>
                <a:gd name="T6" fmla="*/ 353 w 353"/>
                <a:gd name="T7" fmla="*/ 176 h 353"/>
                <a:gd name="T8" fmla="*/ 176 w 353"/>
                <a:gd name="T9" fmla="*/ 0 h 353"/>
                <a:gd name="T10" fmla="*/ 176 w 353"/>
                <a:gd name="T11" fmla="*/ 347 h 353"/>
                <a:gd name="T12" fmla="*/ 6 w 353"/>
                <a:gd name="T13" fmla="*/ 176 h 353"/>
                <a:gd name="T14" fmla="*/ 176 w 353"/>
                <a:gd name="T15" fmla="*/ 6 h 353"/>
                <a:gd name="T16" fmla="*/ 347 w 353"/>
                <a:gd name="T17" fmla="*/ 176 h 353"/>
                <a:gd name="T18" fmla="*/ 176 w 353"/>
                <a:gd name="T19" fmla="*/ 347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353">
                  <a:moveTo>
                    <a:pt x="176" y="0"/>
                  </a:moveTo>
                  <a:cubicBezTo>
                    <a:pt x="79" y="0"/>
                    <a:pt x="0" y="79"/>
                    <a:pt x="0" y="176"/>
                  </a:cubicBezTo>
                  <a:cubicBezTo>
                    <a:pt x="0" y="274"/>
                    <a:pt x="79" y="353"/>
                    <a:pt x="176" y="353"/>
                  </a:cubicBezTo>
                  <a:cubicBezTo>
                    <a:pt x="274" y="353"/>
                    <a:pt x="353" y="274"/>
                    <a:pt x="353" y="176"/>
                  </a:cubicBezTo>
                  <a:cubicBezTo>
                    <a:pt x="353" y="79"/>
                    <a:pt x="274" y="0"/>
                    <a:pt x="176" y="0"/>
                  </a:cubicBezTo>
                  <a:close/>
                  <a:moveTo>
                    <a:pt x="176" y="347"/>
                  </a:moveTo>
                  <a:cubicBezTo>
                    <a:pt x="82" y="347"/>
                    <a:pt x="6" y="271"/>
                    <a:pt x="6" y="176"/>
                  </a:cubicBezTo>
                  <a:cubicBezTo>
                    <a:pt x="6" y="82"/>
                    <a:pt x="82" y="6"/>
                    <a:pt x="176" y="6"/>
                  </a:cubicBezTo>
                  <a:cubicBezTo>
                    <a:pt x="270" y="6"/>
                    <a:pt x="347" y="82"/>
                    <a:pt x="347" y="176"/>
                  </a:cubicBezTo>
                  <a:cubicBezTo>
                    <a:pt x="347" y="271"/>
                    <a:pt x="270" y="347"/>
                    <a:pt x="176" y="347"/>
                  </a:cubicBez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53" name="ïsḷíḍé"/>
            <p:cNvSpPr/>
            <p:nvPr/>
          </p:nvSpPr>
          <p:spPr bwMode="auto">
            <a:xfrm>
              <a:off x="2706688" y="3098801"/>
              <a:ext cx="519113" cy="65088"/>
            </a:xfrm>
            <a:custGeom>
              <a:avLst/>
              <a:gdLst>
                <a:gd name="T0" fmla="*/ 0 w 144"/>
                <a:gd name="T1" fmla="*/ 4 h 18"/>
                <a:gd name="T2" fmla="*/ 72 w 144"/>
                <a:gd name="T3" fmla="*/ 18 h 18"/>
                <a:gd name="T4" fmla="*/ 144 w 144"/>
                <a:gd name="T5" fmla="*/ 4 h 18"/>
                <a:gd name="T6" fmla="*/ 144 w 144"/>
                <a:gd name="T7" fmla="*/ 0 h 18"/>
                <a:gd name="T8" fmla="*/ 72 w 144"/>
                <a:gd name="T9" fmla="*/ 14 h 18"/>
                <a:gd name="T10" fmla="*/ 0 w 144"/>
                <a:gd name="T11" fmla="*/ 0 h 18"/>
                <a:gd name="T12" fmla="*/ 0 w 144"/>
                <a:gd name="T13" fmla="*/ 4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0" y="4"/>
                  </a:moveTo>
                  <a:cubicBezTo>
                    <a:pt x="32" y="4"/>
                    <a:pt x="59" y="4"/>
                    <a:pt x="72" y="18"/>
                  </a:cubicBezTo>
                  <a:cubicBezTo>
                    <a:pt x="86" y="4"/>
                    <a:pt x="112" y="4"/>
                    <a:pt x="144" y="4"/>
                  </a:cubicBezTo>
                  <a:cubicBezTo>
                    <a:pt x="144" y="0"/>
                    <a:pt x="144" y="0"/>
                    <a:pt x="144" y="0"/>
                  </a:cubicBezTo>
                  <a:cubicBezTo>
                    <a:pt x="112" y="0"/>
                    <a:pt x="86" y="0"/>
                    <a:pt x="72" y="14"/>
                  </a:cubicBezTo>
                  <a:cubicBezTo>
                    <a:pt x="59" y="0"/>
                    <a:pt x="32" y="0"/>
                    <a:pt x="0" y="0"/>
                  </a:cubicBezTo>
                  <a:lnTo>
                    <a:pt x="0" y="4"/>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54" name="ïšlîḑê"/>
            <p:cNvSpPr/>
            <p:nvPr/>
          </p:nvSpPr>
          <p:spPr bwMode="auto">
            <a:xfrm>
              <a:off x="2706688" y="3146426"/>
              <a:ext cx="519113" cy="68263"/>
            </a:xfrm>
            <a:custGeom>
              <a:avLst/>
              <a:gdLst>
                <a:gd name="T0" fmla="*/ 0 w 144"/>
                <a:gd name="T1" fmla="*/ 0 h 19"/>
                <a:gd name="T2" fmla="*/ 72 w 144"/>
                <a:gd name="T3" fmla="*/ 14 h 19"/>
                <a:gd name="T4" fmla="*/ 144 w 144"/>
                <a:gd name="T5" fmla="*/ 0 h 19"/>
                <a:gd name="T6" fmla="*/ 144 w 144"/>
                <a:gd name="T7" fmla="*/ 6 h 19"/>
                <a:gd name="T8" fmla="*/ 72 w 144"/>
                <a:gd name="T9" fmla="*/ 19 h 19"/>
                <a:gd name="T10" fmla="*/ 0 w 144"/>
                <a:gd name="T11" fmla="*/ 6 h 19"/>
                <a:gd name="T12" fmla="*/ 0 w 144"/>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44" h="19">
                  <a:moveTo>
                    <a:pt x="0" y="0"/>
                  </a:moveTo>
                  <a:cubicBezTo>
                    <a:pt x="32" y="0"/>
                    <a:pt x="59" y="0"/>
                    <a:pt x="72" y="14"/>
                  </a:cubicBezTo>
                  <a:cubicBezTo>
                    <a:pt x="86" y="0"/>
                    <a:pt x="112" y="0"/>
                    <a:pt x="144" y="0"/>
                  </a:cubicBezTo>
                  <a:cubicBezTo>
                    <a:pt x="144" y="6"/>
                    <a:pt x="144" y="6"/>
                    <a:pt x="144" y="6"/>
                  </a:cubicBezTo>
                  <a:cubicBezTo>
                    <a:pt x="112" y="6"/>
                    <a:pt x="86" y="5"/>
                    <a:pt x="72" y="19"/>
                  </a:cubicBezTo>
                  <a:cubicBezTo>
                    <a:pt x="59" y="5"/>
                    <a:pt x="32" y="6"/>
                    <a:pt x="0" y="6"/>
                  </a:cubicBezTo>
                  <a:lnTo>
                    <a:pt x="0" y="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55" name="îṧḻîḓé"/>
            <p:cNvSpPr/>
            <p:nvPr/>
          </p:nvSpPr>
          <p:spPr bwMode="auto">
            <a:xfrm>
              <a:off x="2706688" y="3194051"/>
              <a:ext cx="519113" cy="76200"/>
            </a:xfrm>
            <a:custGeom>
              <a:avLst/>
              <a:gdLst>
                <a:gd name="T0" fmla="*/ 0 w 144"/>
                <a:gd name="T1" fmla="*/ 0 h 21"/>
                <a:gd name="T2" fmla="*/ 72 w 144"/>
                <a:gd name="T3" fmla="*/ 14 h 21"/>
                <a:gd name="T4" fmla="*/ 144 w 144"/>
                <a:gd name="T5" fmla="*/ 0 h 21"/>
                <a:gd name="T6" fmla="*/ 144 w 144"/>
                <a:gd name="T7" fmla="*/ 7 h 21"/>
                <a:gd name="T8" fmla="*/ 72 w 144"/>
                <a:gd name="T9" fmla="*/ 21 h 21"/>
                <a:gd name="T10" fmla="*/ 0 w 144"/>
                <a:gd name="T11" fmla="*/ 7 h 21"/>
                <a:gd name="T12" fmla="*/ 0 w 14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4" h="21">
                  <a:moveTo>
                    <a:pt x="0" y="0"/>
                  </a:moveTo>
                  <a:cubicBezTo>
                    <a:pt x="32" y="0"/>
                    <a:pt x="59" y="0"/>
                    <a:pt x="72" y="14"/>
                  </a:cubicBezTo>
                  <a:cubicBezTo>
                    <a:pt x="86" y="0"/>
                    <a:pt x="112" y="0"/>
                    <a:pt x="144" y="0"/>
                  </a:cubicBezTo>
                  <a:cubicBezTo>
                    <a:pt x="144" y="7"/>
                    <a:pt x="144" y="7"/>
                    <a:pt x="144" y="7"/>
                  </a:cubicBezTo>
                  <a:cubicBezTo>
                    <a:pt x="112" y="7"/>
                    <a:pt x="86" y="7"/>
                    <a:pt x="72" y="21"/>
                  </a:cubicBezTo>
                  <a:cubicBezTo>
                    <a:pt x="59" y="7"/>
                    <a:pt x="32" y="7"/>
                    <a:pt x="0" y="7"/>
                  </a:cubicBezTo>
                  <a:lnTo>
                    <a:pt x="0" y="0"/>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sp>
          <p:nvSpPr>
            <p:cNvPr id="156" name="iśļîḋê"/>
            <p:cNvSpPr/>
            <p:nvPr/>
          </p:nvSpPr>
          <p:spPr bwMode="auto">
            <a:xfrm>
              <a:off x="2706688" y="3236913"/>
              <a:ext cx="519113" cy="84138"/>
            </a:xfrm>
            <a:custGeom>
              <a:avLst/>
              <a:gdLst>
                <a:gd name="T0" fmla="*/ 0 w 144"/>
                <a:gd name="T1" fmla="*/ 1 h 23"/>
                <a:gd name="T2" fmla="*/ 72 w 144"/>
                <a:gd name="T3" fmla="*/ 14 h 23"/>
                <a:gd name="T4" fmla="*/ 144 w 144"/>
                <a:gd name="T5" fmla="*/ 1 h 23"/>
                <a:gd name="T6" fmla="*/ 144 w 144"/>
                <a:gd name="T7" fmla="*/ 9 h 23"/>
                <a:gd name="T8" fmla="*/ 72 w 144"/>
                <a:gd name="T9" fmla="*/ 23 h 23"/>
                <a:gd name="T10" fmla="*/ 0 w 144"/>
                <a:gd name="T11" fmla="*/ 9 h 23"/>
                <a:gd name="T12" fmla="*/ 0 w 144"/>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44" h="23">
                  <a:moveTo>
                    <a:pt x="0" y="1"/>
                  </a:moveTo>
                  <a:cubicBezTo>
                    <a:pt x="32" y="1"/>
                    <a:pt x="59" y="0"/>
                    <a:pt x="72" y="14"/>
                  </a:cubicBezTo>
                  <a:cubicBezTo>
                    <a:pt x="86" y="0"/>
                    <a:pt x="112" y="1"/>
                    <a:pt x="144" y="1"/>
                  </a:cubicBezTo>
                  <a:cubicBezTo>
                    <a:pt x="144" y="9"/>
                    <a:pt x="144" y="9"/>
                    <a:pt x="144" y="9"/>
                  </a:cubicBezTo>
                  <a:cubicBezTo>
                    <a:pt x="112" y="9"/>
                    <a:pt x="86" y="9"/>
                    <a:pt x="72" y="23"/>
                  </a:cubicBezTo>
                  <a:cubicBezTo>
                    <a:pt x="59" y="9"/>
                    <a:pt x="32" y="9"/>
                    <a:pt x="0" y="9"/>
                  </a:cubicBezTo>
                  <a:lnTo>
                    <a:pt x="0" y="1"/>
                  </a:lnTo>
                  <a:close/>
                </a:path>
              </a:pathLst>
            </a:custGeom>
            <a:solidFill>
              <a:srgbClr val="9926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cs typeface="+mn-ea"/>
                <a:sym typeface="+mn-lt"/>
              </a:endParaRPr>
            </a:p>
          </p:txBody>
        </p:sp>
      </p:grpSp>
      <mc:AlternateContent xmlns:mc="http://schemas.openxmlformats.org/markup-compatibility/2006" xmlns:a14="http://schemas.microsoft.com/office/drawing/2010/main">
        <mc:Choice Requires="a14">
          <p:sp>
            <p:nvSpPr>
              <p:cNvPr id="157" name="文本框 156">
                <a:extLst>
                  <a:ext uri="{FF2B5EF4-FFF2-40B4-BE49-F238E27FC236}">
                    <a16:creationId xmlns:a16="http://schemas.microsoft.com/office/drawing/2014/main" id="{AC19B683-5BD5-B7EB-7CF9-BACFBFA6093B}"/>
                  </a:ext>
                </a:extLst>
              </p:cNvPr>
              <p:cNvSpPr txBox="1"/>
              <p:nvPr/>
            </p:nvSpPr>
            <p:spPr>
              <a:xfrm>
                <a:off x="1312665" y="2039557"/>
                <a:ext cx="9566670" cy="1400192"/>
              </a:xfrm>
              <a:prstGeom prst="rect">
                <a:avLst/>
              </a:prstGeom>
              <a:noFill/>
            </p:spPr>
            <p:txBody>
              <a:bodyPr wrap="square">
                <a:spAutoFit/>
              </a:bodyPr>
              <a:lstStyle/>
              <a:p>
                <a:pPr algn="ctr">
                  <a:lnSpc>
                    <a:spcPct val="150000"/>
                  </a:lnSpc>
                </a:pPr>
                <a:r>
                  <a:rPr lang="zh-CN" altLang="en-US" sz="2800" b="1" kern="1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基于蒙特卡洛法 使用</a:t>
                </a:r>
                <a:r>
                  <a:rPr lang="en-US" altLang="zh-CN" sz="2800" b="1" kern="1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Numba</a:t>
                </a:r>
                <a:r>
                  <a:rPr lang="zh-CN" altLang="en-US" sz="2800" b="1" kern="1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kern="1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Julia</a:t>
                </a:r>
              </a:p>
              <a:p>
                <a:pPr algn="ctr">
                  <a:lnSpc>
                    <a:spcPct val="150000"/>
                  </a:lnSpc>
                </a:pPr>
                <a:r>
                  <a:rPr lang="zh-CN" altLang="zh-CN" sz="2800" b="1" kern="1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求复杂函数</a:t>
                </a:r>
                <a14:m>
                  <m:oMath xmlns:m="http://schemas.openxmlformats.org/officeDocument/2006/math">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𝒚</m:t>
                    </m:r>
                    <m:d>
                      <m:dPr>
                        <m:ctrlPr>
                          <a:rPr lang="zh-CN" altLang="zh-CN"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dPr>
                      <m:e>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𝒙</m:t>
                        </m:r>
                      </m:e>
                    </m:d>
                    <m:r>
                      <a:rPr lang="en-US" altLang="zh-CN" sz="2800" b="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funcPr>
                      <m:fName>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𝟐𝐬𝐢𝐧</m:t>
                        </m:r>
                      </m:fName>
                      <m:e>
                        <m:d>
                          <m:dPr>
                            <m:ctrlPr>
                              <a:rPr lang="zh-CN" altLang="zh-CN"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dPr>
                          <m:e>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𝒙</m:t>
                            </m:r>
                          </m:e>
                        </m:d>
                      </m:e>
                    </m:func>
                    <m:d>
                      <m:dPr>
                        <m:ctrlPr>
                          <a:rPr lang="zh-CN" altLang="zh-CN"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dPr>
                      <m:e>
                        <m:sSup>
                          <m:sSupPr>
                            <m:ctrlPr>
                              <a:rPr lang="zh-CN" altLang="zh-CN"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pPr>
                          <m:e>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𝐱</m:t>
                            </m:r>
                          </m:e>
                          <m:sup>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𝟑</m:t>
                            </m:r>
                          </m:sup>
                        </m:sSup>
                        <m:r>
                          <a:rPr lang="en-US" altLang="zh-CN" sz="2800" b="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pPr>
                          <m:e>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𝐱</m:t>
                            </m:r>
                          </m:e>
                          <m:sup>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𝟐</m:t>
                            </m:r>
                          </m:sup>
                        </m:sSup>
                        <m:r>
                          <a:rPr lang="en-US" altLang="zh-CN" sz="2800" b="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𝟐</m:t>
                        </m:r>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2800" b="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𝟑</m:t>
                        </m:r>
                      </m:e>
                    </m:d>
                  </m:oMath>
                </a14:m>
                <a:r>
                  <a:rPr lang="zh-CN" altLang="zh-CN" sz="2800" b="1" kern="1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在</a:t>
                </a:r>
                <a14:m>
                  <m:oMath xmlns:m="http://schemas.openxmlformats.org/officeDocument/2006/math">
                    <m:d>
                      <m:dPr>
                        <m:begChr m:val="（"/>
                        <m:endChr m:val="）"/>
                        <m:ctrlPr>
                          <a:rPr lang="zh-CN" altLang="zh-CN"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dPr>
                      <m:e>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𝟎</m:t>
                        </m:r>
                        <m:r>
                          <a:rPr lang="en-US" altLang="zh-CN" sz="2800" b="1" kern="10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𝟐</m:t>
                        </m:r>
                        <m:r>
                          <a:rPr lang="en-US" altLang="zh-CN" sz="2800" b="1" i="1" kern="100" smtClean="0">
                            <a:ln w="0"/>
                            <a:effectLst>
                              <a:outerShdw blurRad="38100" dist="19050" dir="2700000" algn="tl" rotWithShape="0">
                                <a:schemeClr val="dk1">
                                  <a:alpha val="40000"/>
                                </a:schemeClr>
                              </a:outerShdw>
                            </a:effectLst>
                            <a:latin typeface="Cambria Math" panose="02040503050406030204" pitchFamily="18" charset="0"/>
                            <a:ea typeface="宋体" panose="02010600030101010101" pitchFamily="2" charset="-122"/>
                            <a:cs typeface="Times New Roman" panose="02020603050405020304" pitchFamily="18" charset="0"/>
                          </a:rPr>
                          <m:t>𝝅</m:t>
                        </m:r>
                      </m:e>
                    </m:d>
                  </m:oMath>
                </a14:m>
                <a:r>
                  <a:rPr lang="zh-CN" altLang="zh-CN" sz="2800" b="1" kern="1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积分</a:t>
                </a:r>
                <a:endParaRPr lang="en-US" altLang="zh-CN" sz="28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mc:Choice>
        <mc:Fallback xmlns="">
          <p:sp>
            <p:nvSpPr>
              <p:cNvPr id="157" name="文本框 156">
                <a:extLst>
                  <a:ext uri="{FF2B5EF4-FFF2-40B4-BE49-F238E27FC236}">
                    <a16:creationId xmlns:a16="http://schemas.microsoft.com/office/drawing/2014/main" id="{AC19B683-5BD5-B7EB-7CF9-BACFBFA6093B}"/>
                  </a:ext>
                </a:extLst>
              </p:cNvPr>
              <p:cNvSpPr txBox="1">
                <a:spLocks noRot="1" noChangeAspect="1" noMove="1" noResize="1" noEditPoints="1" noAdjustHandles="1" noChangeArrowheads="1" noChangeShapeType="1" noTextEdit="1"/>
              </p:cNvSpPr>
              <p:nvPr/>
            </p:nvSpPr>
            <p:spPr>
              <a:xfrm>
                <a:off x="1312665" y="2039557"/>
                <a:ext cx="9566670" cy="1400192"/>
              </a:xfrm>
              <a:prstGeom prst="rect">
                <a:avLst/>
              </a:prstGeom>
              <a:blipFill>
                <a:blip r:embed="rId5"/>
                <a:stretch>
                  <a:fillRect l="-1210" r="-1338" b="-11354"/>
                </a:stretch>
              </a:blipFill>
            </p:spPr>
            <p:txBody>
              <a:bodyPr/>
              <a:lstStyle/>
              <a:p>
                <a:r>
                  <a:rPr lang="zh-CN" altLang="en-US">
                    <a:noFill/>
                  </a:rPr>
                  <a:t> </a:t>
                </a:r>
              </a:p>
            </p:txBody>
          </p:sp>
        </mc:Fallback>
      </mc:AlternateContent>
      <p:cxnSp>
        <p:nvCxnSpPr>
          <p:cNvPr id="159" name="直接连接符 158">
            <a:extLst>
              <a:ext uri="{FF2B5EF4-FFF2-40B4-BE49-F238E27FC236}">
                <a16:creationId xmlns:a16="http://schemas.microsoft.com/office/drawing/2014/main" id="{ACDA40F2-066B-1C71-611C-E58CD5F4C5B0}"/>
              </a:ext>
            </a:extLst>
          </p:cNvPr>
          <p:cNvCxnSpPr>
            <a:cxnSpLocks/>
          </p:cNvCxnSpPr>
          <p:nvPr/>
        </p:nvCxnSpPr>
        <p:spPr>
          <a:xfrm>
            <a:off x="2834675" y="3686887"/>
            <a:ext cx="3020669" cy="0"/>
          </a:xfrm>
          <a:prstGeom prst="line">
            <a:avLst/>
          </a:prstGeom>
          <a:no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161" name="直接连接符 160">
            <a:extLst>
              <a:ext uri="{FF2B5EF4-FFF2-40B4-BE49-F238E27FC236}">
                <a16:creationId xmlns:a16="http://schemas.microsoft.com/office/drawing/2014/main" id="{1456390D-5AEE-EEBB-0F40-749BF2E62EE3}"/>
              </a:ext>
            </a:extLst>
          </p:cNvPr>
          <p:cNvCxnSpPr>
            <a:cxnSpLocks/>
          </p:cNvCxnSpPr>
          <p:nvPr/>
        </p:nvCxnSpPr>
        <p:spPr>
          <a:xfrm>
            <a:off x="6538191" y="3686887"/>
            <a:ext cx="2890863" cy="0"/>
          </a:xfrm>
          <a:prstGeom prst="line">
            <a:avLst/>
          </a:prstGeom>
          <a:no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27" name="矩形 259"/>
          <p:cNvSpPr>
            <a:spLocks noChangeArrowheads="1"/>
          </p:cNvSpPr>
          <p:nvPr/>
        </p:nvSpPr>
        <p:spPr bwMode="auto">
          <a:xfrm>
            <a:off x="1165137" y="4760223"/>
            <a:ext cx="6770173" cy="110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pPr>
            <a:r>
              <a:rPr lang="zh-CN" altLang="en-US" sz="2400" b="1" kern="0" dirty="0">
                <a:solidFill>
                  <a:srgbClr val="1CA8D4"/>
                </a:solidFill>
              </a:rPr>
              <a:t> 报告人：</a:t>
            </a:r>
            <a:r>
              <a:rPr lang="zh-CN" altLang="en-US" sz="2400" b="1" kern="0" dirty="0">
                <a:solidFill>
                  <a:srgbClr val="1CA8D4"/>
                </a:solidFill>
                <a:latin typeface="黑体" panose="02010609060101010101" pitchFamily="49" charset="-122"/>
                <a:ea typeface="黑体" panose="02010609060101010101" pitchFamily="49" charset="-122"/>
              </a:rPr>
              <a:t>拓欣</a:t>
            </a:r>
            <a:endParaRPr lang="en-US" altLang="zh-CN" sz="2400" kern="0" dirty="0">
              <a:solidFill>
                <a:srgbClr val="1CA8D4"/>
              </a:solidFill>
              <a:latin typeface="黑体" panose="02010609060101010101" pitchFamily="49" charset="-122"/>
              <a:ea typeface="黑体" panose="02010609060101010101" pitchFamily="49" charset="-122"/>
            </a:endParaRPr>
          </a:p>
          <a:p>
            <a:pPr>
              <a:lnSpc>
                <a:spcPct val="130000"/>
              </a:lnSpc>
            </a:pPr>
            <a:r>
              <a:rPr lang="zh-CN" altLang="en-US" sz="2400" b="1" kern="0" dirty="0">
                <a:solidFill>
                  <a:srgbClr val="1CA8D4"/>
                </a:solidFill>
              </a:rPr>
              <a:t> 成员：</a:t>
            </a:r>
            <a:r>
              <a:rPr lang="zh-CN" altLang="en-US" sz="2400" b="1" kern="0" dirty="0">
                <a:solidFill>
                  <a:srgbClr val="1CA8D4"/>
                </a:solidFill>
                <a:latin typeface="黑体" panose="02010609060101010101" pitchFamily="49" charset="-122"/>
                <a:ea typeface="黑体" panose="02010609060101010101" pitchFamily="49" charset="-122"/>
              </a:rPr>
              <a:t>张凯珺</a:t>
            </a:r>
            <a:r>
              <a:rPr lang="en-US" altLang="zh-CN" sz="2400" b="1" kern="0" dirty="0">
                <a:solidFill>
                  <a:srgbClr val="1CA8D4"/>
                </a:solidFill>
                <a:latin typeface="黑体" panose="02010609060101010101" pitchFamily="49" charset="-122"/>
                <a:ea typeface="黑体" panose="02010609060101010101" pitchFamily="49" charset="-122"/>
              </a:rPr>
              <a:t>(Word)</a:t>
            </a:r>
            <a:r>
              <a:rPr lang="zh-CN" altLang="en-US" sz="2400" b="1" kern="0" dirty="0">
                <a:solidFill>
                  <a:srgbClr val="1CA8D4"/>
                </a:solidFill>
                <a:latin typeface="黑体" panose="02010609060101010101" pitchFamily="49" charset="-122"/>
                <a:ea typeface="黑体" panose="02010609060101010101" pitchFamily="49" charset="-122"/>
              </a:rPr>
              <a:t> 李宗宇</a:t>
            </a:r>
            <a:r>
              <a:rPr lang="en-US" altLang="zh-CN" sz="2400" b="1" kern="0" dirty="0">
                <a:solidFill>
                  <a:srgbClr val="1CA8D4"/>
                </a:solidFill>
                <a:latin typeface="黑体" panose="02010609060101010101" pitchFamily="49" charset="-122"/>
                <a:ea typeface="黑体" panose="02010609060101010101" pitchFamily="49" charset="-122"/>
              </a:rPr>
              <a:t>(PPT)</a:t>
            </a:r>
            <a:r>
              <a:rPr lang="zh-CN" altLang="en-US" sz="2400" b="1" kern="0" dirty="0">
                <a:solidFill>
                  <a:srgbClr val="1CA8D4"/>
                </a:solidFill>
                <a:latin typeface="黑体" panose="02010609060101010101" pitchFamily="49" charset="-122"/>
                <a:ea typeface="黑体" panose="02010609060101010101" pitchFamily="49" charset="-122"/>
              </a:rPr>
              <a:t> 拓欣</a:t>
            </a:r>
            <a:r>
              <a:rPr lang="en-US" altLang="zh-CN" sz="2400" b="1" kern="0" dirty="0">
                <a:solidFill>
                  <a:srgbClr val="1CA8D4"/>
                </a:solidFill>
                <a:latin typeface="黑体" panose="02010609060101010101" pitchFamily="49" charset="-122"/>
                <a:ea typeface="黑体" panose="02010609060101010101" pitchFamily="49" charset="-122"/>
              </a:rPr>
              <a:t>(Code)</a:t>
            </a:r>
          </a:p>
        </p:txBody>
      </p:sp>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3" y="164638"/>
            <a:ext cx="1804722"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分层采样</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8" name="内容占位符 2">
            <a:extLst>
              <a:ext uri="{FF2B5EF4-FFF2-40B4-BE49-F238E27FC236}">
                <a16:creationId xmlns:a16="http://schemas.microsoft.com/office/drawing/2014/main" id="{C620E1AF-C93F-73AA-AEB0-EF1F4FDD5704}"/>
              </a:ext>
            </a:extLst>
          </p:cNvPr>
          <p:cNvSpPr txBox="1">
            <a:spLocks/>
          </p:cNvSpPr>
          <p:nvPr/>
        </p:nvSpPr>
        <p:spPr>
          <a:xfrm>
            <a:off x="870682" y="1539771"/>
            <a:ext cx="10450635"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None/>
            </a:pPr>
            <a:r>
              <a:rPr lang="zh-CN" altLang="en-US" dirty="0"/>
              <a:t>分层采样</a:t>
            </a:r>
          </a:p>
          <a:p>
            <a:pPr indent="0">
              <a:buNone/>
            </a:pPr>
            <a:r>
              <a:rPr lang="en-US" altLang="zh-CN" dirty="0"/>
              <a:t>	</a:t>
            </a:r>
            <a:r>
              <a:rPr lang="zh-CN" altLang="en-US" dirty="0"/>
              <a:t>可以看作是把蒙特卡洛法进一步微分，把一个任务拆分成了数个任务。</a:t>
            </a:r>
            <a:endParaRPr lang="en-US" altLang="zh-CN" dirty="0"/>
          </a:p>
          <a:p>
            <a:pPr indent="0">
              <a:buNone/>
            </a:pPr>
            <a:r>
              <a:rPr lang="en-US" altLang="zh-CN" dirty="0"/>
              <a:t>	</a:t>
            </a:r>
            <a:r>
              <a:rPr lang="zh-CN" altLang="en-US" dirty="0"/>
              <a:t>在样本量足够大时是速度最快、计算值最接近答案的方法。</a:t>
            </a:r>
          </a:p>
        </p:txBody>
      </p:sp>
    </p:spTree>
    <p:extLst>
      <p:ext uri="{BB962C8B-B14F-4D97-AF65-F5344CB8AC3E}">
        <p14:creationId xmlns:p14="http://schemas.microsoft.com/office/powerpoint/2010/main" val="909892235"/>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3" y="164638"/>
            <a:ext cx="1804722"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分层采样</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8" name="内容占位符 2">
            <a:extLst>
              <a:ext uri="{FF2B5EF4-FFF2-40B4-BE49-F238E27FC236}">
                <a16:creationId xmlns:a16="http://schemas.microsoft.com/office/drawing/2014/main" id="{C620E1AF-C93F-73AA-AEB0-EF1F4FDD5704}"/>
              </a:ext>
            </a:extLst>
          </p:cNvPr>
          <p:cNvSpPr txBox="1">
            <a:spLocks/>
          </p:cNvSpPr>
          <p:nvPr/>
        </p:nvSpPr>
        <p:spPr>
          <a:xfrm>
            <a:off x="870680" y="988310"/>
            <a:ext cx="10450635"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r>
              <a:rPr lang="en-US" altLang="zh-CN" dirty="0"/>
              <a:t>	</a:t>
            </a:r>
            <a:r>
              <a:rPr lang="zh-CN" altLang="en-US" dirty="0"/>
              <a:t>新增参数 </a:t>
            </a:r>
            <a:r>
              <a:rPr lang="en-US" altLang="zh-CN" dirty="0"/>
              <a:t>layers</a:t>
            </a:r>
            <a:r>
              <a:rPr lang="zh-CN" altLang="en-US" dirty="0"/>
              <a:t>，即分层层数</a:t>
            </a:r>
            <a:endParaRPr lang="en-US" altLang="zh-CN" dirty="0"/>
          </a:p>
          <a:p>
            <a:pPr indent="0">
              <a:buNone/>
            </a:pPr>
            <a:r>
              <a:rPr lang="en-US" altLang="zh-CN" dirty="0"/>
              <a:t>	</a:t>
            </a:r>
            <a:r>
              <a:rPr lang="zh-CN" altLang="en-US" dirty="0"/>
              <a:t>循环外提前初始化了变量</a:t>
            </a:r>
            <a:endParaRPr lang="en-US" altLang="zh-CN" dirty="0"/>
          </a:p>
          <a:p>
            <a:pPr indent="0">
              <a:buNone/>
            </a:pPr>
            <a:r>
              <a:rPr lang="en-US" altLang="zh-CN" dirty="0"/>
              <a:t>	</a:t>
            </a:r>
            <a:r>
              <a:rPr lang="zh-CN" altLang="en-US" dirty="0"/>
              <a:t>循环内按层求蒙特卡洛</a:t>
            </a:r>
            <a:endParaRPr lang="en-US" altLang="zh-CN" dirty="0"/>
          </a:p>
          <a:p>
            <a:pPr indent="0">
              <a:buNone/>
            </a:pPr>
            <a:r>
              <a:rPr lang="en-US" altLang="zh-CN" dirty="0"/>
              <a:t>	</a:t>
            </a:r>
            <a:r>
              <a:rPr lang="zh-CN" altLang="en-US" dirty="0"/>
              <a:t>最后累加返回即为整个区间的积分</a:t>
            </a:r>
          </a:p>
        </p:txBody>
      </p:sp>
      <p:pic>
        <p:nvPicPr>
          <p:cNvPr id="3" name="图片 2" descr="文本&#10;&#10;描述已自动生成">
            <a:extLst>
              <a:ext uri="{FF2B5EF4-FFF2-40B4-BE49-F238E27FC236}">
                <a16:creationId xmlns:a16="http://schemas.microsoft.com/office/drawing/2014/main" id="{470EA69B-4268-BA21-C851-8F12DFACBC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5864" y="3075180"/>
            <a:ext cx="8020269" cy="3677133"/>
          </a:xfrm>
          <a:prstGeom prst="rect">
            <a:avLst/>
          </a:prstGeom>
        </p:spPr>
      </p:pic>
    </p:spTree>
    <p:extLst>
      <p:ext uri="{BB962C8B-B14F-4D97-AF65-F5344CB8AC3E}">
        <p14:creationId xmlns:p14="http://schemas.microsoft.com/office/powerpoint/2010/main" val="1051531793"/>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3" y="164638"/>
            <a:ext cx="1804722"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分层采样</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8" name="内容占位符 2">
            <a:extLst>
              <a:ext uri="{FF2B5EF4-FFF2-40B4-BE49-F238E27FC236}">
                <a16:creationId xmlns:a16="http://schemas.microsoft.com/office/drawing/2014/main" id="{C620E1AF-C93F-73AA-AEB0-EF1F4FDD5704}"/>
              </a:ext>
            </a:extLst>
          </p:cNvPr>
          <p:cNvSpPr txBox="1">
            <a:spLocks/>
          </p:cNvSpPr>
          <p:nvPr/>
        </p:nvSpPr>
        <p:spPr>
          <a:xfrm>
            <a:off x="870680" y="988310"/>
            <a:ext cx="10450635"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r>
              <a:rPr lang="en-US" altLang="zh-CN" dirty="0"/>
              <a:t>	</a:t>
            </a:r>
            <a:r>
              <a:rPr lang="zh-CN" altLang="en-US" dirty="0"/>
              <a:t>新增参数 </a:t>
            </a:r>
            <a:r>
              <a:rPr lang="en-US" altLang="zh-CN" dirty="0"/>
              <a:t>layers</a:t>
            </a:r>
            <a:r>
              <a:rPr lang="zh-CN" altLang="en-US" dirty="0"/>
              <a:t>，即分层层数</a:t>
            </a:r>
            <a:endParaRPr lang="en-US" altLang="zh-CN" dirty="0"/>
          </a:p>
          <a:p>
            <a:pPr indent="0">
              <a:buNone/>
            </a:pPr>
            <a:r>
              <a:rPr lang="en-US" altLang="zh-CN" dirty="0"/>
              <a:t>	</a:t>
            </a:r>
            <a:r>
              <a:rPr lang="zh-CN" altLang="en-US" dirty="0"/>
              <a:t>循环外提前初始化了变量</a:t>
            </a:r>
            <a:endParaRPr lang="en-US" altLang="zh-CN" dirty="0"/>
          </a:p>
          <a:p>
            <a:pPr indent="0">
              <a:buNone/>
            </a:pPr>
            <a:r>
              <a:rPr lang="en-US" altLang="zh-CN" dirty="0"/>
              <a:t>	</a:t>
            </a:r>
            <a:r>
              <a:rPr lang="zh-CN" altLang="en-US" dirty="0"/>
              <a:t>循环内按层求蒙特卡洛</a:t>
            </a:r>
            <a:endParaRPr lang="en-US" altLang="zh-CN" dirty="0"/>
          </a:p>
          <a:p>
            <a:pPr indent="0">
              <a:buNone/>
            </a:pPr>
            <a:r>
              <a:rPr lang="en-US" altLang="zh-CN" dirty="0"/>
              <a:t>	</a:t>
            </a:r>
            <a:r>
              <a:rPr lang="zh-CN" altLang="en-US" dirty="0"/>
              <a:t>最后累加返回即为整个区间的积分</a:t>
            </a:r>
          </a:p>
        </p:txBody>
      </p:sp>
      <p:pic>
        <p:nvPicPr>
          <p:cNvPr id="3" name="图片 2" descr="文本&#10;&#10;描述已自动生成">
            <a:extLst>
              <a:ext uri="{FF2B5EF4-FFF2-40B4-BE49-F238E27FC236}">
                <a16:creationId xmlns:a16="http://schemas.microsoft.com/office/drawing/2014/main" id="{470EA69B-4268-BA21-C851-8F12DFACBC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5864" y="3075180"/>
            <a:ext cx="8020269" cy="3677133"/>
          </a:xfrm>
          <a:prstGeom prst="rect">
            <a:avLst/>
          </a:prstGeom>
        </p:spPr>
      </p:pic>
    </p:spTree>
    <p:extLst>
      <p:ext uri="{BB962C8B-B14F-4D97-AF65-F5344CB8AC3E}">
        <p14:creationId xmlns:p14="http://schemas.microsoft.com/office/powerpoint/2010/main" val="3250390453"/>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3" y="164638"/>
            <a:ext cx="1804722"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分层采样</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8" name="内容占位符 2">
            <a:extLst>
              <a:ext uri="{FF2B5EF4-FFF2-40B4-BE49-F238E27FC236}">
                <a16:creationId xmlns:a16="http://schemas.microsoft.com/office/drawing/2014/main" id="{C620E1AF-C93F-73AA-AEB0-EF1F4FDD5704}"/>
              </a:ext>
            </a:extLst>
          </p:cNvPr>
          <p:cNvSpPr txBox="1">
            <a:spLocks/>
          </p:cNvSpPr>
          <p:nvPr/>
        </p:nvSpPr>
        <p:spPr>
          <a:xfrm>
            <a:off x="870680" y="988310"/>
            <a:ext cx="10450635"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r>
              <a:rPr lang="en-US" altLang="zh-CN" dirty="0"/>
              <a:t>	</a:t>
            </a:r>
            <a:r>
              <a:rPr lang="zh-CN" altLang="en-US" dirty="0"/>
              <a:t>总结：</a:t>
            </a:r>
            <a:endParaRPr lang="en-US" altLang="zh-CN" dirty="0"/>
          </a:p>
          <a:p>
            <a:pPr indent="0">
              <a:buNone/>
            </a:pPr>
            <a:r>
              <a:rPr lang="en-US" altLang="zh-CN" dirty="0"/>
              <a:t>	</a:t>
            </a:r>
            <a:r>
              <a:rPr lang="zh-CN" altLang="en-US" dirty="0"/>
              <a:t>目前其性能及准确率都很让人满意，因此也是我们接下来优化的核心算法。</a:t>
            </a:r>
          </a:p>
        </p:txBody>
      </p:sp>
      <p:pic>
        <p:nvPicPr>
          <p:cNvPr id="4" name="图片 3" descr="图表, 折线图&#10;&#10;描述已自动生成">
            <a:extLst>
              <a:ext uri="{FF2B5EF4-FFF2-40B4-BE49-F238E27FC236}">
                <a16:creationId xmlns:a16="http://schemas.microsoft.com/office/drawing/2014/main" id="{FC0377FB-724E-DE96-8D20-3B5443FB928D}"/>
              </a:ext>
            </a:extLst>
          </p:cNvPr>
          <p:cNvPicPr>
            <a:picLocks noChangeAspect="1"/>
          </p:cNvPicPr>
          <p:nvPr/>
        </p:nvPicPr>
        <p:blipFill rotWithShape="1">
          <a:blip r:embed="rId4">
            <a:extLst>
              <a:ext uri="{28A0092B-C50C-407E-A947-70E740481C1C}">
                <a14:useLocalDpi xmlns:a14="http://schemas.microsoft.com/office/drawing/2010/main" val="0"/>
              </a:ext>
            </a:extLst>
          </a:blip>
          <a:srcRect l="6341" t="6179" r="8281" b="5474"/>
          <a:stretch/>
        </p:blipFill>
        <p:spPr>
          <a:xfrm>
            <a:off x="2803215" y="2281602"/>
            <a:ext cx="6315075" cy="4492315"/>
          </a:xfrm>
          <a:prstGeom prst="rect">
            <a:avLst/>
          </a:prstGeom>
        </p:spPr>
      </p:pic>
    </p:spTree>
    <p:extLst>
      <p:ext uri="{BB962C8B-B14F-4D97-AF65-F5344CB8AC3E}">
        <p14:creationId xmlns:p14="http://schemas.microsoft.com/office/powerpoint/2010/main" val="1774182988"/>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2" y="164638"/>
            <a:ext cx="3240443"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Arial"/>
                <a:ea typeface="Microsoft YaHei"/>
              </a:rPr>
              <a:t>Numba JIT</a:t>
            </a:r>
            <a:r>
              <a:rPr lang="zh-CN" altLang="en-US" dirty="0">
                <a:latin typeface="Arial"/>
                <a:ea typeface="Microsoft YaHei"/>
              </a:rPr>
              <a:t>及多线程</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8" name="内容占位符 2">
            <a:extLst>
              <a:ext uri="{FF2B5EF4-FFF2-40B4-BE49-F238E27FC236}">
                <a16:creationId xmlns:a16="http://schemas.microsoft.com/office/drawing/2014/main" id="{C620E1AF-C93F-73AA-AEB0-EF1F4FDD5704}"/>
              </a:ext>
            </a:extLst>
          </p:cNvPr>
          <p:cNvSpPr txBox="1">
            <a:spLocks/>
          </p:cNvSpPr>
          <p:nvPr/>
        </p:nvSpPr>
        <p:spPr>
          <a:xfrm>
            <a:off x="870680" y="988310"/>
            <a:ext cx="10450635"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r>
              <a:rPr lang="en-US" altLang="zh-CN" dirty="0"/>
              <a:t>	</a:t>
            </a:r>
            <a:r>
              <a:rPr lang="zh-CN" altLang="en-US" dirty="0"/>
              <a:t>开启了</a:t>
            </a:r>
            <a:r>
              <a:rPr lang="en-US" altLang="zh-CN" dirty="0"/>
              <a:t>JIT</a:t>
            </a:r>
            <a:r>
              <a:rPr lang="zh-CN" altLang="en-US" dirty="0"/>
              <a:t>、</a:t>
            </a:r>
            <a:r>
              <a:rPr lang="en-US" altLang="zh-CN" dirty="0" err="1"/>
              <a:t>nopython</a:t>
            </a:r>
            <a:r>
              <a:rPr lang="zh-CN" altLang="en-US" dirty="0"/>
              <a:t>、</a:t>
            </a:r>
            <a:r>
              <a:rPr lang="en-US" altLang="zh-CN" dirty="0" err="1"/>
              <a:t>nogil</a:t>
            </a:r>
            <a:r>
              <a:rPr lang="zh-CN" altLang="en-US" dirty="0"/>
              <a:t>、</a:t>
            </a:r>
            <a:r>
              <a:rPr lang="en-US" altLang="zh-CN" dirty="0"/>
              <a:t>parallel</a:t>
            </a:r>
            <a:r>
              <a:rPr lang="zh-CN" altLang="en-US" dirty="0"/>
              <a:t>模式，速度提升极大。</a:t>
            </a:r>
            <a:endParaRPr lang="en-US" altLang="zh-CN" dirty="0"/>
          </a:p>
          <a:p>
            <a:pPr indent="0">
              <a:buNone/>
            </a:pPr>
            <a:r>
              <a:rPr lang="en-US" altLang="zh-CN" dirty="0"/>
              <a:t>	</a:t>
            </a:r>
            <a:r>
              <a:rPr lang="zh-CN" altLang="en-US" dirty="0"/>
              <a:t>代码执行速度可以接近原生</a:t>
            </a:r>
            <a:r>
              <a:rPr lang="en-US" altLang="zh-CN" dirty="0"/>
              <a:t>C/CPP</a:t>
            </a:r>
            <a:r>
              <a:rPr lang="zh-CN" altLang="en-US" dirty="0"/>
              <a:t>执行速度，相较于原理速度提升了十余倍。</a:t>
            </a:r>
            <a:endParaRPr lang="en-US" altLang="zh-CN" dirty="0"/>
          </a:p>
          <a:p>
            <a:pPr indent="0">
              <a:buNone/>
            </a:pPr>
            <a:r>
              <a:rPr lang="en-US" altLang="zh-CN" dirty="0"/>
              <a:t>	</a:t>
            </a:r>
            <a:r>
              <a:rPr lang="zh-CN" altLang="en-US" dirty="0"/>
              <a:t>开启方式简单。</a:t>
            </a:r>
          </a:p>
        </p:txBody>
      </p:sp>
      <p:pic>
        <p:nvPicPr>
          <p:cNvPr id="3" name="图片 2" descr="图片包含 文本&#10;&#10;描述已自动生成">
            <a:extLst>
              <a:ext uri="{FF2B5EF4-FFF2-40B4-BE49-F238E27FC236}">
                <a16:creationId xmlns:a16="http://schemas.microsoft.com/office/drawing/2014/main" id="{638E8993-FBD6-CB79-1CB3-350DD274E0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2" y="3310759"/>
            <a:ext cx="6340565" cy="2558931"/>
          </a:xfrm>
          <a:prstGeom prst="rect">
            <a:avLst/>
          </a:prstGeom>
        </p:spPr>
      </p:pic>
      <p:pic>
        <p:nvPicPr>
          <p:cNvPr id="5" name="图片 4" descr="手机屏幕截图&#10;&#10;中度可信度描述已自动生成">
            <a:extLst>
              <a:ext uri="{FF2B5EF4-FFF2-40B4-BE49-F238E27FC236}">
                <a16:creationId xmlns:a16="http://schemas.microsoft.com/office/drawing/2014/main" id="{6371AAE9-C3ED-57E5-06F4-952EA2FC2A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6241" y="2640759"/>
            <a:ext cx="5416550" cy="3723640"/>
          </a:xfrm>
          <a:prstGeom prst="rect">
            <a:avLst/>
          </a:prstGeom>
        </p:spPr>
      </p:pic>
    </p:spTree>
    <p:extLst>
      <p:ext uri="{BB962C8B-B14F-4D97-AF65-F5344CB8AC3E}">
        <p14:creationId xmlns:p14="http://schemas.microsoft.com/office/powerpoint/2010/main" val="248763037"/>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2" y="164638"/>
            <a:ext cx="5376598"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通过</a:t>
            </a:r>
            <a:r>
              <a:rPr lang="en-US" altLang="zh-CN" dirty="0">
                <a:latin typeface="Arial"/>
                <a:ea typeface="Microsoft YaHei"/>
              </a:rPr>
              <a:t>NVIDIA CUDA</a:t>
            </a:r>
            <a:r>
              <a:rPr lang="zh-CN" altLang="en-US" dirty="0">
                <a:latin typeface="Arial"/>
                <a:ea typeface="Microsoft YaHei"/>
              </a:rPr>
              <a:t>使用显卡进行计算</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8" name="内容占位符 2">
            <a:extLst>
              <a:ext uri="{FF2B5EF4-FFF2-40B4-BE49-F238E27FC236}">
                <a16:creationId xmlns:a16="http://schemas.microsoft.com/office/drawing/2014/main" id="{C620E1AF-C93F-73AA-AEB0-EF1F4FDD5704}"/>
              </a:ext>
            </a:extLst>
          </p:cNvPr>
          <p:cNvSpPr txBox="1">
            <a:spLocks/>
          </p:cNvSpPr>
          <p:nvPr/>
        </p:nvSpPr>
        <p:spPr>
          <a:xfrm>
            <a:off x="406601" y="988310"/>
            <a:ext cx="5773484"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r>
              <a:rPr lang="en-US" altLang="zh-CN" dirty="0"/>
              <a:t>GPU</a:t>
            </a:r>
            <a:r>
              <a:rPr lang="zh-CN" altLang="en-US" dirty="0"/>
              <a:t>精于浮点运算</a:t>
            </a:r>
            <a:endParaRPr lang="en-US" altLang="zh-CN" dirty="0"/>
          </a:p>
          <a:p>
            <a:pPr indent="0">
              <a:buNone/>
            </a:pPr>
            <a:r>
              <a:rPr lang="en-US" altLang="zh-CN" dirty="0" err="1"/>
              <a:t>CuPy</a:t>
            </a:r>
            <a:r>
              <a:rPr lang="zh-CN" altLang="en-US" dirty="0"/>
              <a:t>库可以与</a:t>
            </a:r>
            <a:r>
              <a:rPr lang="en-US" altLang="zh-CN" dirty="0"/>
              <a:t>Numba</a:t>
            </a:r>
            <a:r>
              <a:rPr lang="zh-CN" altLang="en-US" dirty="0"/>
              <a:t>“无缝衔接”</a:t>
            </a:r>
            <a:endParaRPr lang="en-US" altLang="zh-CN" dirty="0"/>
          </a:p>
        </p:txBody>
      </p:sp>
      <p:pic>
        <p:nvPicPr>
          <p:cNvPr id="7" name="图片 6">
            <a:extLst>
              <a:ext uri="{FF2B5EF4-FFF2-40B4-BE49-F238E27FC236}">
                <a16:creationId xmlns:a16="http://schemas.microsoft.com/office/drawing/2014/main" id="{B691B266-D00C-2004-14A8-95EF483332DB}"/>
              </a:ext>
            </a:extLst>
          </p:cNvPr>
          <p:cNvPicPr>
            <a:picLocks noChangeAspect="1"/>
          </p:cNvPicPr>
          <p:nvPr/>
        </p:nvPicPr>
        <p:blipFill>
          <a:blip r:embed="rId4"/>
          <a:stretch>
            <a:fillRect/>
          </a:stretch>
        </p:blipFill>
        <p:spPr>
          <a:xfrm>
            <a:off x="6243100" y="834489"/>
            <a:ext cx="5921253" cy="5845047"/>
          </a:xfrm>
          <a:prstGeom prst="rect">
            <a:avLst/>
          </a:prstGeom>
        </p:spPr>
      </p:pic>
    </p:spTree>
    <p:extLst>
      <p:ext uri="{BB962C8B-B14F-4D97-AF65-F5344CB8AC3E}">
        <p14:creationId xmlns:p14="http://schemas.microsoft.com/office/powerpoint/2010/main" val="2487174343"/>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2" y="164638"/>
            <a:ext cx="5376598"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通过</a:t>
            </a:r>
            <a:r>
              <a:rPr lang="en-US" altLang="zh-CN" dirty="0">
                <a:latin typeface="Arial"/>
                <a:ea typeface="Microsoft YaHei"/>
              </a:rPr>
              <a:t>NVIDIA CUDA</a:t>
            </a:r>
            <a:r>
              <a:rPr lang="zh-CN" altLang="en-US" dirty="0">
                <a:latin typeface="Arial"/>
                <a:ea typeface="Microsoft YaHei"/>
              </a:rPr>
              <a:t>使用显卡进行计算</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8" name="内容占位符 2">
            <a:extLst>
              <a:ext uri="{FF2B5EF4-FFF2-40B4-BE49-F238E27FC236}">
                <a16:creationId xmlns:a16="http://schemas.microsoft.com/office/drawing/2014/main" id="{C620E1AF-C93F-73AA-AEB0-EF1F4FDD5704}"/>
              </a:ext>
            </a:extLst>
          </p:cNvPr>
          <p:cNvSpPr txBox="1">
            <a:spLocks/>
          </p:cNvSpPr>
          <p:nvPr/>
        </p:nvSpPr>
        <p:spPr>
          <a:xfrm>
            <a:off x="406601" y="988310"/>
            <a:ext cx="11158384"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r>
              <a:rPr lang="en-US" altLang="zh-CN" dirty="0"/>
              <a:t>	</a:t>
            </a:r>
            <a:r>
              <a:rPr lang="zh-CN" altLang="en-US" dirty="0"/>
              <a:t>速度提升极大</a:t>
            </a:r>
            <a:endParaRPr lang="en-US" altLang="zh-CN" dirty="0"/>
          </a:p>
          <a:p>
            <a:pPr indent="0">
              <a:buNone/>
            </a:pPr>
            <a:r>
              <a:rPr lang="en-US" altLang="zh-CN" dirty="0"/>
              <a:t>	</a:t>
            </a:r>
            <a:r>
              <a:rPr lang="zh-CN" altLang="en-US" dirty="0"/>
              <a:t>使用了</a:t>
            </a:r>
            <a:r>
              <a:rPr lang="en-US" altLang="zh-CN" dirty="0"/>
              <a:t>CUDA</a:t>
            </a:r>
            <a:r>
              <a:rPr lang="zh-CN" altLang="en-US" dirty="0"/>
              <a:t>的分层算法比不使用时速度提升了</a:t>
            </a:r>
            <a:r>
              <a:rPr lang="en-US" altLang="zh-CN" dirty="0"/>
              <a:t>200</a:t>
            </a:r>
            <a:r>
              <a:rPr lang="zh-CN" altLang="en-US" dirty="0"/>
              <a:t>多倍</a:t>
            </a:r>
            <a:endParaRPr lang="en-US" altLang="zh-CN" dirty="0"/>
          </a:p>
          <a:p>
            <a:pPr indent="0">
              <a:buNone/>
            </a:pPr>
            <a:r>
              <a:rPr lang="en-US" altLang="zh-CN" dirty="0"/>
              <a:t>	</a:t>
            </a:r>
            <a:r>
              <a:rPr lang="zh-CN" altLang="en-US" dirty="0"/>
              <a:t>重要性采样算法的速度提升了</a:t>
            </a:r>
            <a:r>
              <a:rPr lang="en-US" altLang="zh-CN" dirty="0"/>
              <a:t>700</a:t>
            </a:r>
            <a:r>
              <a:rPr lang="zh-CN" altLang="en-US" dirty="0"/>
              <a:t>倍</a:t>
            </a:r>
            <a:endParaRPr lang="en-US" altLang="zh-CN" dirty="0"/>
          </a:p>
        </p:txBody>
      </p:sp>
      <p:pic>
        <p:nvPicPr>
          <p:cNvPr id="3" name="图片 2" descr="图表, 条形图&#10;&#10;描述已自动生成">
            <a:extLst>
              <a:ext uri="{FF2B5EF4-FFF2-40B4-BE49-F238E27FC236}">
                <a16:creationId xmlns:a16="http://schemas.microsoft.com/office/drawing/2014/main" id="{F5E5C2AD-E7A2-1324-0F00-585CDA7C976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989" t="7814" r="7905" b="3993"/>
          <a:stretch/>
        </p:blipFill>
        <p:spPr bwMode="auto">
          <a:xfrm>
            <a:off x="6411007" y="2801908"/>
            <a:ext cx="5546423" cy="3860038"/>
          </a:xfrm>
          <a:prstGeom prst="rect">
            <a:avLst/>
          </a:prstGeom>
          <a:ln>
            <a:noFill/>
          </a:ln>
          <a:extLst>
            <a:ext uri="{53640926-AAD7-44D8-BBD7-CCE9431645EC}">
              <a14:shadowObscured xmlns:a14="http://schemas.microsoft.com/office/drawing/2010/main"/>
            </a:ext>
          </a:extLst>
        </p:spPr>
      </p:pic>
      <p:pic>
        <p:nvPicPr>
          <p:cNvPr id="4" name="图片 3" descr="图表, 折线图&#10;&#10;描述已自动生成">
            <a:extLst>
              <a:ext uri="{FF2B5EF4-FFF2-40B4-BE49-F238E27FC236}">
                <a16:creationId xmlns:a16="http://schemas.microsoft.com/office/drawing/2014/main" id="{82C426BA-61C5-32A3-8F12-781E56FACA1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512" t="8124" r="7541" b="6134"/>
          <a:stretch/>
        </p:blipFill>
        <p:spPr bwMode="auto">
          <a:xfrm>
            <a:off x="454984" y="2801908"/>
            <a:ext cx="5563578" cy="38600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1789516"/>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2" y="164638"/>
            <a:ext cx="1740019"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算法向量化</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8" name="内容占位符 2">
            <a:extLst>
              <a:ext uri="{FF2B5EF4-FFF2-40B4-BE49-F238E27FC236}">
                <a16:creationId xmlns:a16="http://schemas.microsoft.com/office/drawing/2014/main" id="{C620E1AF-C93F-73AA-AEB0-EF1F4FDD5704}"/>
              </a:ext>
            </a:extLst>
          </p:cNvPr>
          <p:cNvSpPr txBox="1">
            <a:spLocks/>
          </p:cNvSpPr>
          <p:nvPr/>
        </p:nvSpPr>
        <p:spPr>
          <a:xfrm>
            <a:off x="406601" y="988310"/>
            <a:ext cx="6717581"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r>
              <a:rPr lang="zh-CN" altLang="en-US" sz="2400" dirty="0"/>
              <a:t>算法向量化</a:t>
            </a:r>
          </a:p>
          <a:p>
            <a:pPr indent="0">
              <a:buNone/>
            </a:pPr>
            <a:r>
              <a:rPr lang="zh-CN" altLang="en-US" sz="2400" dirty="0"/>
              <a:t>使用了向量化的思想</a:t>
            </a:r>
            <a:endParaRPr lang="en-US" altLang="zh-CN" sz="2400" dirty="0"/>
          </a:p>
          <a:p>
            <a:pPr indent="0">
              <a:buNone/>
            </a:pPr>
            <a:r>
              <a:rPr lang="zh-CN" altLang="en-US" sz="2400" dirty="0"/>
              <a:t>在分层采样中的优势则更大了</a:t>
            </a:r>
          </a:p>
          <a:p>
            <a:pPr indent="0">
              <a:buNone/>
            </a:pPr>
            <a:r>
              <a:rPr lang="en-US" altLang="zh-CN" sz="2400" dirty="0" err="1"/>
              <a:t>numpy.arange</a:t>
            </a:r>
            <a:r>
              <a:rPr lang="zh-CN" altLang="en-US" sz="2400" dirty="0"/>
              <a:t>函数将原本要用</a:t>
            </a:r>
            <a:r>
              <a:rPr lang="en-US" altLang="zh-CN" sz="2400" dirty="0"/>
              <a:t>for</a:t>
            </a:r>
            <a:r>
              <a:rPr lang="zh-CN" altLang="en-US" sz="2400" dirty="0"/>
              <a:t>循环的算法向量化，将一个时间问题转换成了数学问题</a:t>
            </a:r>
            <a:endParaRPr lang="en-US" altLang="zh-CN" sz="2400" dirty="0"/>
          </a:p>
          <a:p>
            <a:pPr indent="0">
              <a:buNone/>
            </a:pPr>
            <a:r>
              <a:rPr lang="zh-CN" altLang="en-US" sz="2400" dirty="0"/>
              <a:t>速度提升了</a:t>
            </a:r>
            <a:r>
              <a:rPr lang="en-US" altLang="zh-CN" sz="2400" dirty="0"/>
              <a:t>400</a:t>
            </a:r>
            <a:r>
              <a:rPr lang="zh-CN" altLang="en-US" sz="2400" dirty="0"/>
              <a:t>倍</a:t>
            </a:r>
          </a:p>
        </p:txBody>
      </p:sp>
      <p:pic>
        <p:nvPicPr>
          <p:cNvPr id="5" name="图片 4" descr="文本&#10;&#10;描述已自动生成">
            <a:extLst>
              <a:ext uri="{FF2B5EF4-FFF2-40B4-BE49-F238E27FC236}">
                <a16:creationId xmlns:a16="http://schemas.microsoft.com/office/drawing/2014/main" id="{053C0253-889F-BA40-2E0A-6385F3DEB12D}"/>
              </a:ext>
            </a:extLst>
          </p:cNvPr>
          <p:cNvPicPr>
            <a:picLocks noChangeAspect="1"/>
          </p:cNvPicPr>
          <p:nvPr/>
        </p:nvPicPr>
        <p:blipFill>
          <a:blip r:embed="rId4"/>
          <a:stretch>
            <a:fillRect/>
          </a:stretch>
        </p:blipFill>
        <p:spPr>
          <a:xfrm>
            <a:off x="7124182" y="735027"/>
            <a:ext cx="4874786" cy="6103718"/>
          </a:xfrm>
          <a:prstGeom prst="rect">
            <a:avLst/>
          </a:prstGeom>
        </p:spPr>
      </p:pic>
      <p:pic>
        <p:nvPicPr>
          <p:cNvPr id="6" name="图片 5" descr="图表&#10;&#10;描述已自动生成">
            <a:extLst>
              <a:ext uri="{FF2B5EF4-FFF2-40B4-BE49-F238E27FC236}">
                <a16:creationId xmlns:a16="http://schemas.microsoft.com/office/drawing/2014/main" id="{39F99D1C-255B-7680-A110-37F36E59F4CE}"/>
              </a:ext>
            </a:extLst>
          </p:cNvPr>
          <p:cNvPicPr>
            <a:picLocks noChangeAspect="1"/>
          </p:cNvPicPr>
          <p:nvPr/>
        </p:nvPicPr>
        <p:blipFill rotWithShape="1">
          <a:blip r:embed="rId5">
            <a:extLst>
              <a:ext uri="{28A0092B-C50C-407E-A947-70E740481C1C}">
                <a14:useLocalDpi xmlns:a14="http://schemas.microsoft.com/office/drawing/2010/main" val="0"/>
              </a:ext>
            </a:extLst>
          </a:blip>
          <a:srcRect l="7418" t="7441" r="8932" b="5484"/>
          <a:stretch/>
        </p:blipFill>
        <p:spPr bwMode="auto">
          <a:xfrm>
            <a:off x="719402" y="3535982"/>
            <a:ext cx="4614990" cy="33027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5092766"/>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2" y="164638"/>
            <a:ext cx="1740019"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算法向量化</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8" name="内容占位符 2">
            <a:extLst>
              <a:ext uri="{FF2B5EF4-FFF2-40B4-BE49-F238E27FC236}">
                <a16:creationId xmlns:a16="http://schemas.microsoft.com/office/drawing/2014/main" id="{C620E1AF-C93F-73AA-AEB0-EF1F4FDD5704}"/>
              </a:ext>
            </a:extLst>
          </p:cNvPr>
          <p:cNvSpPr txBox="1">
            <a:spLocks/>
          </p:cNvSpPr>
          <p:nvPr/>
        </p:nvSpPr>
        <p:spPr>
          <a:xfrm>
            <a:off x="406601" y="988310"/>
            <a:ext cx="6717581"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r>
              <a:rPr lang="en-US" altLang="zh-CN" dirty="0"/>
              <a:t>	</a:t>
            </a:r>
            <a:r>
              <a:rPr lang="zh-CN" altLang="en-US" dirty="0"/>
              <a:t>算法向量化</a:t>
            </a:r>
          </a:p>
          <a:p>
            <a:pPr indent="0">
              <a:buNone/>
            </a:pPr>
            <a:r>
              <a:rPr lang="en-US" altLang="zh-CN" dirty="0"/>
              <a:t>	</a:t>
            </a:r>
            <a:r>
              <a:rPr lang="zh-CN" altLang="en-US" dirty="0"/>
              <a:t>使用了向量化的思想</a:t>
            </a:r>
            <a:endParaRPr lang="en-US" altLang="zh-CN" dirty="0"/>
          </a:p>
          <a:p>
            <a:pPr indent="0">
              <a:buNone/>
            </a:pPr>
            <a:r>
              <a:rPr lang="en-US" altLang="zh-CN" dirty="0"/>
              <a:t>	</a:t>
            </a:r>
            <a:r>
              <a:rPr lang="zh-CN" altLang="en-US" dirty="0"/>
              <a:t>在分层采样中的优势则更大了</a:t>
            </a:r>
          </a:p>
          <a:p>
            <a:pPr indent="0">
              <a:buNone/>
            </a:pPr>
            <a:r>
              <a:rPr lang="en-US" altLang="zh-CN" dirty="0"/>
              <a:t>	</a:t>
            </a:r>
            <a:r>
              <a:rPr lang="en-US" altLang="zh-CN" dirty="0" err="1"/>
              <a:t>numpy.arange</a:t>
            </a:r>
            <a:r>
              <a:rPr lang="zh-CN" altLang="en-US" dirty="0"/>
              <a:t>函数将原本要用</a:t>
            </a:r>
            <a:r>
              <a:rPr lang="en-US" altLang="zh-CN" dirty="0"/>
              <a:t>for</a:t>
            </a:r>
            <a:r>
              <a:rPr lang="zh-CN" altLang="en-US" dirty="0"/>
              <a:t>循环的算法向量化，将一个时间问题转换成了数学问题</a:t>
            </a:r>
          </a:p>
        </p:txBody>
      </p:sp>
      <p:pic>
        <p:nvPicPr>
          <p:cNvPr id="5" name="图片 4" descr="文本&#10;&#10;描述已自动生成">
            <a:extLst>
              <a:ext uri="{FF2B5EF4-FFF2-40B4-BE49-F238E27FC236}">
                <a16:creationId xmlns:a16="http://schemas.microsoft.com/office/drawing/2014/main" id="{053C0253-889F-BA40-2E0A-6385F3DEB12D}"/>
              </a:ext>
            </a:extLst>
          </p:cNvPr>
          <p:cNvPicPr>
            <a:picLocks noChangeAspect="1"/>
          </p:cNvPicPr>
          <p:nvPr/>
        </p:nvPicPr>
        <p:blipFill>
          <a:blip r:embed="rId4"/>
          <a:stretch>
            <a:fillRect/>
          </a:stretch>
        </p:blipFill>
        <p:spPr>
          <a:xfrm>
            <a:off x="7124182" y="735027"/>
            <a:ext cx="4874786" cy="6103718"/>
          </a:xfrm>
          <a:prstGeom prst="rect">
            <a:avLst/>
          </a:prstGeom>
        </p:spPr>
      </p:pic>
    </p:spTree>
    <p:extLst>
      <p:ext uri="{BB962C8B-B14F-4D97-AF65-F5344CB8AC3E}">
        <p14:creationId xmlns:p14="http://schemas.microsoft.com/office/powerpoint/2010/main" val="2375536607"/>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2" y="164638"/>
            <a:ext cx="1740019"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算法向量化</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8" name="内容占位符 2">
            <a:extLst>
              <a:ext uri="{FF2B5EF4-FFF2-40B4-BE49-F238E27FC236}">
                <a16:creationId xmlns:a16="http://schemas.microsoft.com/office/drawing/2014/main" id="{C620E1AF-C93F-73AA-AEB0-EF1F4FDD5704}"/>
              </a:ext>
            </a:extLst>
          </p:cNvPr>
          <p:cNvSpPr txBox="1">
            <a:spLocks/>
          </p:cNvSpPr>
          <p:nvPr/>
        </p:nvSpPr>
        <p:spPr>
          <a:xfrm>
            <a:off x="406601" y="988310"/>
            <a:ext cx="10702833"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r>
              <a:rPr lang="en-US" altLang="zh-CN" dirty="0"/>
              <a:t>	</a:t>
            </a:r>
            <a:r>
              <a:rPr lang="zh-CN" altLang="en-US" dirty="0"/>
              <a:t>同样的算法在向量化后运行速度提升了</a:t>
            </a:r>
            <a:r>
              <a:rPr lang="en-US" altLang="zh-CN" dirty="0"/>
              <a:t>400</a:t>
            </a:r>
            <a:r>
              <a:rPr lang="zh-CN" altLang="en-US" dirty="0"/>
              <a:t>倍</a:t>
            </a:r>
            <a:endParaRPr lang="en-US" altLang="zh-CN" dirty="0"/>
          </a:p>
          <a:p>
            <a:pPr indent="0">
              <a:buNone/>
            </a:pPr>
            <a:r>
              <a:rPr lang="en-US" altLang="zh-CN" dirty="0"/>
              <a:t>	</a:t>
            </a:r>
            <a:r>
              <a:rPr lang="zh-CN" altLang="en-US" dirty="0"/>
              <a:t>可见在科学计算中向量化思维的重要性</a:t>
            </a:r>
          </a:p>
        </p:txBody>
      </p:sp>
      <p:pic>
        <p:nvPicPr>
          <p:cNvPr id="4" name="图片 3">
            <a:extLst>
              <a:ext uri="{FF2B5EF4-FFF2-40B4-BE49-F238E27FC236}">
                <a16:creationId xmlns:a16="http://schemas.microsoft.com/office/drawing/2014/main" id="{9C5A31F9-FDFF-10A5-C9DC-58634D940E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139" t="7478" r="9303" b="7878"/>
          <a:stretch/>
        </p:blipFill>
        <p:spPr bwMode="auto">
          <a:xfrm>
            <a:off x="1980282" y="2294719"/>
            <a:ext cx="6326710" cy="4302634"/>
          </a:xfrm>
          <a:prstGeom prst="rect">
            <a:avLst/>
          </a:prstGeom>
          <a:ln>
            <a:noFill/>
          </a:ln>
          <a:extLst>
            <a:ext uri="{53640926-AAD7-44D8-BBD7-CCE9431645EC}">
              <a14:shadowObscured xmlns:a14="http://schemas.microsoft.com/office/drawing/2010/main"/>
            </a:ext>
          </a:extLst>
        </p:spPr>
      </p:pic>
      <p:pic>
        <p:nvPicPr>
          <p:cNvPr id="6" name="图片 5" descr="图表, 折线图&#10;&#10;描述已自动生成">
            <a:extLst>
              <a:ext uri="{FF2B5EF4-FFF2-40B4-BE49-F238E27FC236}">
                <a16:creationId xmlns:a16="http://schemas.microsoft.com/office/drawing/2014/main" id="{F93581AD-050B-E771-1909-6FF80DB339D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196" t="6969" r="8742" b="6114"/>
          <a:stretch/>
        </p:blipFill>
        <p:spPr bwMode="auto">
          <a:xfrm>
            <a:off x="1589411" y="2294719"/>
            <a:ext cx="6484883" cy="4398643"/>
          </a:xfrm>
          <a:prstGeom prst="rect">
            <a:avLst/>
          </a:prstGeom>
          <a:ln>
            <a:noFill/>
          </a:ln>
          <a:extLst>
            <a:ext uri="{53640926-AAD7-44D8-BBD7-CCE9431645EC}">
              <a14:shadowObscured xmlns:a14="http://schemas.microsoft.com/office/drawing/2010/main"/>
            </a:ext>
          </a:extLst>
        </p:spPr>
      </p:pic>
      <p:pic>
        <p:nvPicPr>
          <p:cNvPr id="3" name="图片 2" descr="图表&#10;&#10;描述已自动生成">
            <a:extLst>
              <a:ext uri="{FF2B5EF4-FFF2-40B4-BE49-F238E27FC236}">
                <a16:creationId xmlns:a16="http://schemas.microsoft.com/office/drawing/2014/main" id="{1B4459DF-744D-89FA-3854-4F455CB1C165}"/>
              </a:ext>
            </a:extLst>
          </p:cNvPr>
          <p:cNvPicPr>
            <a:picLocks noChangeAspect="1"/>
          </p:cNvPicPr>
          <p:nvPr/>
        </p:nvPicPr>
        <p:blipFill rotWithShape="1">
          <a:blip r:embed="rId6">
            <a:extLst>
              <a:ext uri="{28A0092B-C50C-407E-A947-70E740481C1C}">
                <a14:useLocalDpi xmlns:a14="http://schemas.microsoft.com/office/drawing/2010/main" val="0"/>
              </a:ext>
            </a:extLst>
          </a:blip>
          <a:srcRect l="7418" t="7441" r="8932" b="5484"/>
          <a:stretch/>
        </p:blipFill>
        <p:spPr bwMode="auto">
          <a:xfrm>
            <a:off x="2817507" y="2349740"/>
            <a:ext cx="5992511" cy="4288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2682973"/>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3" y="164638"/>
            <a:ext cx="1804722"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选择</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0CC94AA-44C6-7D59-FB7C-C6ED2F24ED59}"/>
                  </a:ext>
                </a:extLst>
              </p:cNvPr>
              <p:cNvSpPr txBox="1">
                <a:spLocks/>
              </p:cNvSpPr>
              <p:nvPr/>
            </p:nvSpPr>
            <p:spPr>
              <a:xfrm>
                <a:off x="838200" y="1825625"/>
                <a:ext cx="10515600" cy="43513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题目三：</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求复杂函数</a:t>
                </a:r>
                <a14:m>
                  <m:oMath xmlns:m="http://schemas.openxmlformats.org/officeDocument/2006/math">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𝑦</m:t>
                    </m:r>
                    <m:d>
                      <m:dPr>
                        <m:ctrlPr>
                          <a:rPr lang="zh-CN" altLang="zh-CN" i="1">
                            <a:effectLst/>
                            <a:latin typeface="Cambria Math" panose="02040503050406030204" pitchFamily="18" charset="0"/>
                            <a:ea typeface="Cambria Math" panose="02040503050406030204" pitchFamily="18" charset="0"/>
                          </a:rPr>
                        </m:ctrlPr>
                      </m:d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i="1">
                            <a:effectLst/>
                            <a:latin typeface="Cambria Math" panose="02040503050406030204" pitchFamily="18" charset="0"/>
                            <a:ea typeface="Cambria Math" panose="02040503050406030204" pitchFamily="18" charset="0"/>
                          </a:rPr>
                        </m:ctrlPr>
                      </m:funcPr>
                      <m:fName>
                        <m: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sin</m:t>
                        </m:r>
                      </m:fName>
                      <m:e>
                        <m:d>
                          <m:dPr>
                            <m:ctrlPr>
                              <a:rPr lang="zh-CN" altLang="zh-CN" i="1">
                                <a:effectLst/>
                                <a:latin typeface="Cambria Math" panose="02040503050406030204" pitchFamily="18" charset="0"/>
                                <a:ea typeface="Cambria Math" panose="02040503050406030204" pitchFamily="18" charset="0"/>
                              </a:rPr>
                            </m:ctrlPr>
                          </m:d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𝑥</m:t>
                            </m:r>
                          </m:e>
                        </m:d>
                      </m:e>
                    </m:func>
                    <m:d>
                      <m:dPr>
                        <m:ctrlPr>
                          <a:rPr lang="zh-CN" altLang="zh-CN" i="1">
                            <a:effectLst/>
                            <a:latin typeface="Cambria Math" panose="02040503050406030204" pitchFamily="18" charset="0"/>
                            <a:ea typeface="Cambria Math" panose="02040503050406030204" pitchFamily="18" charset="0"/>
                          </a:rPr>
                        </m:ctrlPr>
                      </m:dPr>
                      <m:e>
                        <m:sSup>
                          <m:sSupPr>
                            <m:ctrlPr>
                              <a:rPr lang="zh-CN" altLang="zh-CN" i="1">
                                <a:effectLst/>
                                <a:latin typeface="Cambria Math" panose="02040503050406030204" pitchFamily="18" charset="0"/>
                                <a:ea typeface="Cambria Math" panose="02040503050406030204" pitchFamily="18" charset="0"/>
                              </a:rPr>
                            </m:ctrlPr>
                          </m:sSupPr>
                          <m:e>
                            <m:r>
                              <m:rPr>
                                <m:sty m:val="p"/>
                              </m:rP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x</m:t>
                            </m:r>
                          </m:e>
                          <m:sup>
                            <m: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m:rPr>
                                <m:sty m:val="p"/>
                              </m:rP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x</m:t>
                            </m:r>
                          </m:e>
                          <m:sup>
                            <m: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+3</m:t>
                        </m:r>
                      </m:e>
                    </m:d>
                  </m:oMath>
                </a14:m>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在</a:t>
                </a:r>
                <a14:m>
                  <m:oMath xmlns:m="http://schemas.openxmlformats.org/officeDocument/2006/math">
                    <m:d>
                      <m:dPr>
                        <m:begChr m:val="（"/>
                        <m:endChr m:val="）"/>
                        <m:ctrlPr>
                          <a:rPr lang="zh-CN" altLang="zh-CN" i="1">
                            <a:effectLst/>
                            <a:latin typeface="Cambria Math" panose="02040503050406030204" pitchFamily="18" charset="0"/>
                            <a:ea typeface="Cambria Math" panose="02040503050406030204" pitchFamily="18" charset="0"/>
                          </a:rPr>
                        </m:ctrlPr>
                      </m:dPr>
                      <m:e>
                        <m: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0,2</m:t>
                        </m:r>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𝜋</m:t>
                        </m:r>
                      </m:e>
                    </m:d>
                  </m:oMath>
                </a14:m>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积分</a:t>
                </a:r>
                <a:endPar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数学方法：蒙特卡洛法：</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微软雅黑" panose="020B0503020204020204" pitchFamily="34" charset="-122"/>
                    <a:ea typeface="微软雅黑" panose="020B0503020204020204" pitchFamily="34" charset="-122"/>
                  </a:rPr>
                  <a:t>实现方式：</a:t>
                </a:r>
                <a:r>
                  <a:rPr lang="en-US" altLang="zh-CN" dirty="0">
                    <a:latin typeface="微软雅黑" panose="020B0503020204020204" pitchFamily="34" charset="-122"/>
                    <a:ea typeface="微软雅黑" panose="020B0503020204020204" pitchFamily="34" charset="-122"/>
                  </a:rPr>
                  <a:t>Numba</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Julia</a:t>
                </a:r>
                <a:endParaRPr lang="zh-CN" altLang="en-US" dirty="0">
                  <a:latin typeface="微软雅黑" panose="020B0503020204020204" pitchFamily="34" charset="-122"/>
                  <a:ea typeface="微软雅黑" panose="020B0503020204020204" pitchFamily="34" charset="-122"/>
                </a:endParaRPr>
              </a:p>
            </p:txBody>
          </p:sp>
        </mc:Choice>
        <mc:Fallback>
          <p:sp>
            <p:nvSpPr>
              <p:cNvPr id="3" name="内容占位符 2">
                <a:extLst>
                  <a:ext uri="{FF2B5EF4-FFF2-40B4-BE49-F238E27FC236}">
                    <a16:creationId xmlns:a16="http://schemas.microsoft.com/office/drawing/2014/main" id="{F0CC94AA-44C6-7D59-FB7C-C6ED2F24ED59}"/>
                  </a:ext>
                </a:extLst>
              </p:cNvPr>
              <p:cNvSpPr txBox="1">
                <a:spLocks noRot="1" noChangeAspect="1" noMove="1" noResize="1" noEditPoints="1" noAdjustHandles="1" noChangeArrowheads="1" noChangeShapeType="1" noTextEdit="1"/>
              </p:cNvSpPr>
              <p:nvPr/>
            </p:nvSpPr>
            <p:spPr>
              <a:xfrm>
                <a:off x="838200" y="1825625"/>
                <a:ext cx="10515600" cy="4351339"/>
              </a:xfrm>
              <a:prstGeom prst="rect">
                <a:avLst/>
              </a:prstGeom>
              <a:blipFill>
                <a:blip r:embed="rId4"/>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0258290"/>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2" y="164638"/>
            <a:ext cx="1740019"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总结</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pic>
        <p:nvPicPr>
          <p:cNvPr id="5" name="图片 4" descr="图形用户界面, 文本, 应用程序, 电子邮件&#10;&#10;描述已自动生成">
            <a:extLst>
              <a:ext uri="{FF2B5EF4-FFF2-40B4-BE49-F238E27FC236}">
                <a16:creationId xmlns:a16="http://schemas.microsoft.com/office/drawing/2014/main" id="{FAE8B75D-ACDD-1F5E-D7EF-AF849E11B15F}"/>
              </a:ext>
            </a:extLst>
          </p:cNvPr>
          <p:cNvPicPr>
            <a:picLocks noChangeAspect="1"/>
          </p:cNvPicPr>
          <p:nvPr/>
        </p:nvPicPr>
        <p:blipFill rotWithShape="1">
          <a:blip r:embed="rId4">
            <a:extLst>
              <a:ext uri="{28A0092B-C50C-407E-A947-70E740481C1C}">
                <a14:useLocalDpi xmlns:a14="http://schemas.microsoft.com/office/drawing/2010/main" val="0"/>
              </a:ext>
            </a:extLst>
          </a:blip>
          <a:srcRect l="937" t="9722" r="27292" b="2900"/>
          <a:stretch/>
        </p:blipFill>
        <p:spPr>
          <a:xfrm>
            <a:off x="1159451" y="55744"/>
            <a:ext cx="9873098" cy="6761219"/>
          </a:xfrm>
          <a:prstGeom prst="rect">
            <a:avLst/>
          </a:prstGeom>
        </p:spPr>
      </p:pic>
      <p:pic>
        <p:nvPicPr>
          <p:cNvPr id="6" name="图片 5" descr="图形用户界面, 文本, 应用程序, Word&#10;&#10;描述已自动生成">
            <a:extLst>
              <a:ext uri="{FF2B5EF4-FFF2-40B4-BE49-F238E27FC236}">
                <a16:creationId xmlns:a16="http://schemas.microsoft.com/office/drawing/2014/main" id="{37EB4CCD-9B3D-C762-5462-7C20071EF18F}"/>
              </a:ext>
            </a:extLst>
          </p:cNvPr>
          <p:cNvPicPr>
            <a:picLocks noChangeAspect="1"/>
          </p:cNvPicPr>
          <p:nvPr/>
        </p:nvPicPr>
        <p:blipFill rotWithShape="1">
          <a:blip r:embed="rId5">
            <a:extLst>
              <a:ext uri="{28A0092B-C50C-407E-A947-70E740481C1C}">
                <a14:useLocalDpi xmlns:a14="http://schemas.microsoft.com/office/drawing/2010/main" val="0"/>
              </a:ext>
            </a:extLst>
          </a:blip>
          <a:srcRect l="1225" t="5004" r="51952" b="55943"/>
          <a:stretch/>
        </p:blipFill>
        <p:spPr bwMode="auto">
          <a:xfrm>
            <a:off x="1010557" y="1377996"/>
            <a:ext cx="10170886" cy="47709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2268789"/>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2" y="164638"/>
            <a:ext cx="1740019"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总结</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4" name="文本框 3">
            <a:extLst>
              <a:ext uri="{FF2B5EF4-FFF2-40B4-BE49-F238E27FC236}">
                <a16:creationId xmlns:a16="http://schemas.microsoft.com/office/drawing/2014/main" id="{532BDA0B-74DA-8376-2482-1C9511AA1C6D}"/>
              </a:ext>
            </a:extLst>
          </p:cNvPr>
          <p:cNvSpPr txBox="1"/>
          <p:nvPr/>
        </p:nvSpPr>
        <p:spPr>
          <a:xfrm>
            <a:off x="210820" y="882749"/>
            <a:ext cx="11150863" cy="1938992"/>
          </a:xfrm>
          <a:prstGeom prst="rect">
            <a:avLst/>
          </a:prstGeom>
          <a:noFill/>
        </p:spPr>
        <p:txBody>
          <a:bodyPr wrap="square">
            <a:spAutoFit/>
          </a:bodyPr>
          <a:lstStyle/>
          <a:p>
            <a:r>
              <a:rPr lang="en-US" altLang="zh-CN" sz="2400" dirty="0">
                <a:latin typeface="+mn-ea"/>
              </a:rPr>
              <a:t>	</a:t>
            </a:r>
            <a:r>
              <a:rPr lang="zh-CN" altLang="en-US" sz="2400" dirty="0">
                <a:latin typeface="+mn-ea"/>
              </a:rPr>
              <a:t>接触到了许多过去未曾接触到的东西，踩了许多坑</a:t>
            </a:r>
            <a:br>
              <a:rPr lang="en-US" altLang="zh-CN" sz="2400" dirty="0">
                <a:latin typeface="+mn-ea"/>
              </a:rPr>
            </a:br>
            <a:r>
              <a:rPr lang="en-US" altLang="zh-CN" sz="2400" dirty="0">
                <a:latin typeface="+mn-ea"/>
              </a:rPr>
              <a:t>	</a:t>
            </a:r>
            <a:r>
              <a:rPr lang="zh-CN" altLang="en-US" sz="2400" dirty="0">
                <a:latin typeface="+mn-ea"/>
              </a:rPr>
              <a:t>翻阅了一些论文和数据，知道了很多新知识</a:t>
            </a:r>
            <a:endParaRPr lang="en-US" altLang="zh-CN" sz="2400" dirty="0">
              <a:latin typeface="+mn-ea"/>
            </a:endParaRPr>
          </a:p>
          <a:p>
            <a:r>
              <a:rPr lang="en-US" altLang="zh-CN" sz="2400" dirty="0">
                <a:latin typeface="+mn-ea"/>
              </a:rPr>
              <a:t>	</a:t>
            </a:r>
            <a:r>
              <a:rPr lang="zh-CN" altLang="en-US" sz="2400" dirty="0">
                <a:latin typeface="+mn-ea"/>
              </a:rPr>
              <a:t>成员为大一、大二学生，数学知识储备不足</a:t>
            </a:r>
            <a:endParaRPr lang="en-US" altLang="zh-CN" sz="2400" dirty="0">
              <a:latin typeface="+mn-ea"/>
            </a:endParaRPr>
          </a:p>
          <a:p>
            <a:r>
              <a:rPr lang="en-US" altLang="zh-CN" sz="2400" dirty="0">
                <a:latin typeface="+mn-ea"/>
              </a:rPr>
              <a:t>	</a:t>
            </a:r>
            <a:r>
              <a:rPr lang="zh-CN" altLang="en-US" sz="2400" dirty="0">
                <a:latin typeface="+mn-ea"/>
              </a:rPr>
              <a:t>依靠工程手段提升速度：算法向量化、</a:t>
            </a:r>
            <a:r>
              <a:rPr lang="en-US" altLang="zh-CN" sz="2400" dirty="0">
                <a:latin typeface="+mn-ea"/>
              </a:rPr>
              <a:t>JIT</a:t>
            </a:r>
            <a:r>
              <a:rPr lang="zh-CN" altLang="en-US" sz="2400" dirty="0">
                <a:latin typeface="+mn-ea"/>
              </a:rPr>
              <a:t>、</a:t>
            </a:r>
            <a:r>
              <a:rPr lang="en-US" altLang="zh-CN" sz="2400" dirty="0">
                <a:latin typeface="+mn-ea"/>
              </a:rPr>
              <a:t>CUDA</a:t>
            </a:r>
          </a:p>
          <a:p>
            <a:r>
              <a:rPr lang="en-US" altLang="zh-CN" sz="2400" dirty="0">
                <a:latin typeface="+mn-ea"/>
              </a:rPr>
              <a:t>	</a:t>
            </a:r>
            <a:r>
              <a:rPr lang="zh-CN" altLang="en-US" sz="2400" dirty="0">
                <a:latin typeface="+mn-ea"/>
              </a:rPr>
              <a:t>见识到了开源软件社区的强大</a:t>
            </a:r>
            <a:endParaRPr lang="en-US" altLang="zh-CN" sz="2400" dirty="0">
              <a:latin typeface="+mn-ea"/>
            </a:endParaRPr>
          </a:p>
        </p:txBody>
      </p:sp>
      <p:pic>
        <p:nvPicPr>
          <p:cNvPr id="6" name="图片 5" descr="图表, 条形图&#10;&#10;描述已自动生成">
            <a:extLst>
              <a:ext uri="{FF2B5EF4-FFF2-40B4-BE49-F238E27FC236}">
                <a16:creationId xmlns:a16="http://schemas.microsoft.com/office/drawing/2014/main" id="{94D15C7B-63D2-EDA2-D34E-DD5EA40996E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823" t="7802" r="7612" b="6416"/>
          <a:stretch/>
        </p:blipFill>
        <p:spPr bwMode="auto">
          <a:xfrm>
            <a:off x="627015" y="2815897"/>
            <a:ext cx="5446093" cy="3753577"/>
          </a:xfrm>
          <a:prstGeom prst="rect">
            <a:avLst/>
          </a:prstGeom>
          <a:ln>
            <a:noFill/>
          </a:ln>
          <a:extLst>
            <a:ext uri="{53640926-AAD7-44D8-BBD7-CCE9431645EC}">
              <a14:shadowObscured xmlns:a14="http://schemas.microsoft.com/office/drawing/2010/main"/>
            </a:ext>
          </a:extLst>
        </p:spPr>
      </p:pic>
      <p:pic>
        <p:nvPicPr>
          <p:cNvPr id="7" name="图片 6" descr="图表, 折线图&#10;&#10;描述已自动生成">
            <a:extLst>
              <a:ext uri="{FF2B5EF4-FFF2-40B4-BE49-F238E27FC236}">
                <a16:creationId xmlns:a16="http://schemas.microsoft.com/office/drawing/2014/main" id="{DBF155FB-3D0C-8BFB-2562-26BE0B9388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120" t="7518" r="9524" b="5027"/>
          <a:stretch/>
        </p:blipFill>
        <p:spPr>
          <a:xfrm>
            <a:off x="6537310" y="2815897"/>
            <a:ext cx="5254560" cy="3789092"/>
          </a:xfrm>
          <a:prstGeom prst="rect">
            <a:avLst/>
          </a:prstGeom>
        </p:spPr>
      </p:pic>
    </p:spTree>
    <p:extLst>
      <p:ext uri="{BB962C8B-B14F-4D97-AF65-F5344CB8AC3E}">
        <p14:creationId xmlns:p14="http://schemas.microsoft.com/office/powerpoint/2010/main" val="132464141"/>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2879643" y="2332976"/>
            <a:ext cx="6432715" cy="1107994"/>
          </a:xfrm>
          <a:prstGeom prst="rect">
            <a:avLst/>
          </a:prstGeom>
          <a:noFill/>
        </p:spPr>
        <p:txBody>
          <a:bodyPr wrap="square" lIns="121917" tIns="60959" rIns="121917" bIns="60959" rtlCol="0">
            <a:spAutoFit/>
          </a:bodyPr>
          <a:lstStyle/>
          <a:p>
            <a:pPr algn="ctr"/>
            <a:r>
              <a:rPr lang="zh-CN" altLang="en-US" sz="6400" b="1" spc="100" dirty="0">
                <a:solidFill>
                  <a:srgbClr val="C00000"/>
                </a:solidFill>
                <a:latin typeface="Impact" panose="020B0806030902050204" pitchFamily="34" charset="0"/>
              </a:rPr>
              <a:t>谢谢！</a:t>
            </a:r>
          </a:p>
        </p:txBody>
      </p:sp>
      <p:pic>
        <p:nvPicPr>
          <p:cNvPr id="2" name="图片 1">
            <a:extLst>
              <a:ext uri="{FF2B5EF4-FFF2-40B4-BE49-F238E27FC236}">
                <a16:creationId xmlns:a16="http://schemas.microsoft.com/office/drawing/2014/main" id="{54B1DB75-DBB0-0566-8669-C51B0EB5B8D5}"/>
              </a:ext>
            </a:extLst>
          </p:cNvPr>
          <p:cNvPicPr>
            <a:picLocks noChangeAspect="1"/>
          </p:cNvPicPr>
          <p:nvPr/>
        </p:nvPicPr>
        <p:blipFill>
          <a:blip r:embed="rId2"/>
          <a:stretch>
            <a:fillRect/>
          </a:stretch>
        </p:blipFill>
        <p:spPr>
          <a:xfrm>
            <a:off x="10628182" y="41037"/>
            <a:ext cx="1536171" cy="710710"/>
          </a:xfrm>
          <a:prstGeom prst="rect">
            <a:avLst/>
          </a:prstGeom>
        </p:spPr>
      </p:pic>
    </p:spTree>
    <p:extLst>
      <p:ext uri="{BB962C8B-B14F-4D97-AF65-F5344CB8AC3E}">
        <p14:creationId xmlns:p14="http://schemas.microsoft.com/office/powerpoint/2010/main" val="2661704821"/>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3" y="164638"/>
            <a:ext cx="1804722"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一般实现</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0CC94AA-44C6-7D59-FB7C-C6ED2F24ED59}"/>
                  </a:ext>
                </a:extLst>
              </p:cNvPr>
              <p:cNvSpPr txBox="1">
                <a:spLocks/>
              </p:cNvSpPr>
              <p:nvPr/>
            </p:nvSpPr>
            <p:spPr>
              <a:xfrm>
                <a:off x="838200" y="1292773"/>
                <a:ext cx="10515600" cy="48841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dirty="0"/>
                  <a:t>蒙特卡洛的一般实现</a:t>
                </a:r>
                <a:endParaRPr lang="en-US" altLang="zh-CN" dirty="0"/>
              </a:p>
              <a:p>
                <a:pPr marL="0" indent="0">
                  <a:buNone/>
                </a:pPr>
                <a:r>
                  <a:rPr lang="en-US" altLang="zh-CN" dirty="0"/>
                  <a:t>	</a:t>
                </a:r>
                <a:r>
                  <a:rPr lang="zh-CN" altLang="en-US" dirty="0"/>
                  <a:t>根据积分中值定理和积分的定义可知，直角坐标系内连续函数在其区间内的面积等于区间上面积的平均值乘以区间长度，即：</a:t>
                </a:r>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𝐼</m:t>
                      </m:r>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𝑓</m:t>
                          </m:r>
                        </m:e>
                      </m:acc>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oMath>
                  </m:oMathPara>
                </a14:m>
                <a:endParaRPr lang="en-US" altLang="zh-CN" dirty="0"/>
              </a:p>
              <a:p>
                <a:pPr marL="0" indent="0">
                  <a:buNone/>
                </a:pPr>
                <a:endParaRPr lang="zh-CN" altLang="en-US" dirty="0"/>
              </a:p>
              <a:p>
                <a:pPr marL="0" indent="0">
                  <a:buNone/>
                </a:pPr>
                <a:r>
                  <a:rPr lang="en-US" altLang="zh-CN" dirty="0"/>
                  <a:t>	</a:t>
                </a:r>
                <a:r>
                  <a:rPr lang="zh-CN" altLang="en-US" dirty="0"/>
                  <a:t>我们可以浅显的理解其为我们的要求的积分值，我们的算法也将围绕着其展开。</a:t>
                </a:r>
              </a:p>
              <a:p>
                <a:endParaRPr lang="zh-CN" altLang="en-US" dirty="0"/>
              </a:p>
            </p:txBody>
          </p:sp>
        </mc:Choice>
        <mc:Fallback>
          <p:sp>
            <p:nvSpPr>
              <p:cNvPr id="3" name="内容占位符 2">
                <a:extLst>
                  <a:ext uri="{FF2B5EF4-FFF2-40B4-BE49-F238E27FC236}">
                    <a16:creationId xmlns:a16="http://schemas.microsoft.com/office/drawing/2014/main" id="{F0CC94AA-44C6-7D59-FB7C-C6ED2F24ED59}"/>
                  </a:ext>
                </a:extLst>
              </p:cNvPr>
              <p:cNvSpPr txBox="1">
                <a:spLocks noRot="1" noChangeAspect="1" noMove="1" noResize="1" noEditPoints="1" noAdjustHandles="1" noChangeArrowheads="1" noChangeShapeType="1" noTextEdit="1"/>
              </p:cNvSpPr>
              <p:nvPr/>
            </p:nvSpPr>
            <p:spPr>
              <a:xfrm>
                <a:off x="838200" y="1292773"/>
                <a:ext cx="10515600" cy="4884192"/>
              </a:xfrm>
              <a:prstGeom prst="rect">
                <a:avLst/>
              </a:prstGeom>
              <a:blipFill>
                <a:blip r:embed="rId4"/>
                <a:stretch>
                  <a:fillRect l="-1217" t="-2122"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5606944"/>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3" y="164638"/>
            <a:ext cx="1804722"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一般实现</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3" name="内容占位符 2">
            <a:extLst>
              <a:ext uri="{FF2B5EF4-FFF2-40B4-BE49-F238E27FC236}">
                <a16:creationId xmlns:a16="http://schemas.microsoft.com/office/drawing/2014/main" id="{F0CC94AA-44C6-7D59-FB7C-C6ED2F24ED59}"/>
              </a:ext>
            </a:extLst>
          </p:cNvPr>
          <p:cNvSpPr txBox="1">
            <a:spLocks/>
          </p:cNvSpPr>
          <p:nvPr/>
        </p:nvSpPr>
        <p:spPr>
          <a:xfrm>
            <a:off x="870682" y="843751"/>
            <a:ext cx="10450635" cy="3581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	</a:t>
            </a:r>
            <a:r>
              <a:rPr lang="zh-CN" altLang="en-US" sz="2000" dirty="0"/>
              <a:t>第二个函数共有四个参数</a:t>
            </a:r>
            <a:endParaRPr lang="en-US" altLang="zh-CN" sz="2000" dirty="0"/>
          </a:p>
          <a:p>
            <a:pPr marL="0" indent="0">
              <a:buNone/>
            </a:pPr>
            <a:r>
              <a:rPr lang="en-US" altLang="zh-CN" sz="2000" dirty="0"/>
              <a:t>	times</a:t>
            </a:r>
            <a:r>
              <a:rPr lang="zh-CN" altLang="en-US" sz="2000" dirty="0"/>
              <a:t>指数则代表着生成的随机数总数</a:t>
            </a:r>
          </a:p>
          <a:p>
            <a:pPr marL="0" indent="0">
              <a:buNone/>
            </a:pPr>
            <a:r>
              <a:rPr lang="en-US" altLang="zh-CN" sz="2000" dirty="0"/>
              <a:t>	</a:t>
            </a:r>
            <a:r>
              <a:rPr lang="zh-CN" altLang="en-US" sz="2000" dirty="0"/>
              <a:t>函数的第一行里我们使用了</a:t>
            </a:r>
            <a:r>
              <a:rPr lang="en-US" altLang="zh-CN" sz="2000" dirty="0"/>
              <a:t>Uniform</a:t>
            </a:r>
            <a:r>
              <a:rPr lang="zh-CN" altLang="en-US" sz="2000" dirty="0"/>
              <a:t>函数</a:t>
            </a:r>
            <a:endParaRPr lang="en-US" altLang="zh-CN" sz="2000" dirty="0"/>
          </a:p>
          <a:p>
            <a:pPr marL="0" indent="0">
              <a:buNone/>
            </a:pPr>
            <a:r>
              <a:rPr lang="en-US" altLang="zh-CN" sz="2000" dirty="0"/>
              <a:t>	</a:t>
            </a:r>
            <a:r>
              <a:rPr lang="zh-CN" altLang="en-US" sz="2000" dirty="0"/>
              <a:t>函数第三行用到了数学的第一积分中值定理值可看作积分的近似值。</a:t>
            </a:r>
            <a:endParaRPr lang="en-US" altLang="zh-CN" sz="2000" dirty="0"/>
          </a:p>
          <a:p>
            <a:pPr marL="0" indent="0">
              <a:buNone/>
            </a:pPr>
            <a:endParaRPr lang="zh-CN" altLang="zh-CN" sz="1600" kern="100" dirty="0">
              <a:effectLst/>
              <a:latin typeface="Times New Roman" panose="02020603050405020304" pitchFamily="18" charset="0"/>
              <a:ea typeface="宋体" panose="02010600030101010101" pitchFamily="2" charset="-122"/>
            </a:endParaRPr>
          </a:p>
          <a:p>
            <a:pPr marL="0" indent="0">
              <a:buNone/>
            </a:pPr>
            <a:endParaRPr lang="zh-CN" altLang="en-US" sz="2000" dirty="0"/>
          </a:p>
        </p:txBody>
      </p:sp>
      <p:pic>
        <p:nvPicPr>
          <p:cNvPr id="4" name="图片 3" descr="文本&#10;&#10;描述已自动生成">
            <a:extLst>
              <a:ext uri="{FF2B5EF4-FFF2-40B4-BE49-F238E27FC236}">
                <a16:creationId xmlns:a16="http://schemas.microsoft.com/office/drawing/2014/main" id="{54698B7D-089B-D5E2-D95C-868CE65EAC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799" y="2459914"/>
            <a:ext cx="6656400" cy="4114505"/>
          </a:xfrm>
          <a:prstGeom prst="rect">
            <a:avLst/>
          </a:prstGeom>
        </p:spPr>
      </p:pic>
    </p:spTree>
    <p:extLst>
      <p:ext uri="{BB962C8B-B14F-4D97-AF65-F5344CB8AC3E}">
        <p14:creationId xmlns:p14="http://schemas.microsoft.com/office/powerpoint/2010/main" val="2942712263"/>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3" y="164638"/>
            <a:ext cx="1804722"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一般实现</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3" name="内容占位符 2">
            <a:extLst>
              <a:ext uri="{FF2B5EF4-FFF2-40B4-BE49-F238E27FC236}">
                <a16:creationId xmlns:a16="http://schemas.microsoft.com/office/drawing/2014/main" id="{F0CC94AA-44C6-7D59-FB7C-C6ED2F24ED59}"/>
              </a:ext>
            </a:extLst>
          </p:cNvPr>
          <p:cNvSpPr txBox="1">
            <a:spLocks/>
          </p:cNvSpPr>
          <p:nvPr/>
        </p:nvSpPr>
        <p:spPr>
          <a:xfrm>
            <a:off x="763903" y="988310"/>
            <a:ext cx="10450635" cy="3581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zh-CN" altLang="en-US" dirty="0"/>
              <a:t>生成的随机数总数数量越多，算法执行用时越长，图为该算法在</a:t>
            </a:r>
            <a:r>
              <a:rPr lang="en-US" altLang="zh-CN" dirty="0"/>
              <a:t>10^4</a:t>
            </a:r>
            <a:r>
              <a:rPr lang="zh-CN" altLang="en-US" dirty="0"/>
              <a:t>、</a:t>
            </a:r>
            <a:r>
              <a:rPr lang="en-US" altLang="zh-CN" dirty="0"/>
              <a:t>10^5</a:t>
            </a:r>
            <a:r>
              <a:rPr lang="zh-CN" altLang="en-US" dirty="0"/>
              <a:t>、</a:t>
            </a:r>
            <a:r>
              <a:rPr lang="en-US" altLang="zh-CN" dirty="0"/>
              <a:t>10^6</a:t>
            </a:r>
            <a:r>
              <a:rPr lang="zh-CN" altLang="en-US" dirty="0"/>
              <a:t>、</a:t>
            </a:r>
            <a:r>
              <a:rPr lang="en-US" altLang="zh-CN" dirty="0"/>
              <a:t>10^7</a:t>
            </a:r>
            <a:r>
              <a:rPr lang="zh-CN" altLang="en-US" dirty="0"/>
              <a:t>、</a:t>
            </a:r>
            <a:r>
              <a:rPr lang="en-US" altLang="zh-CN" dirty="0"/>
              <a:t>10^8</a:t>
            </a:r>
            <a:r>
              <a:rPr lang="zh-CN" altLang="en-US" dirty="0"/>
              <a:t>次情况下的运行时间图。</a:t>
            </a:r>
          </a:p>
        </p:txBody>
      </p:sp>
      <p:pic>
        <p:nvPicPr>
          <p:cNvPr id="5" name="图片 4" descr="图表, 折线图&#10;&#10;描述已自动生成">
            <a:extLst>
              <a:ext uri="{FF2B5EF4-FFF2-40B4-BE49-F238E27FC236}">
                <a16:creationId xmlns:a16="http://schemas.microsoft.com/office/drawing/2014/main" id="{402CBB63-34CF-6EE8-5022-39CB8CEB06BF}"/>
              </a:ext>
            </a:extLst>
          </p:cNvPr>
          <p:cNvPicPr>
            <a:picLocks noChangeAspect="1"/>
          </p:cNvPicPr>
          <p:nvPr/>
        </p:nvPicPr>
        <p:blipFill rotWithShape="1">
          <a:blip r:embed="rId4">
            <a:extLst>
              <a:ext uri="{28A0092B-C50C-407E-A947-70E740481C1C}">
                <a14:useLocalDpi xmlns:a14="http://schemas.microsoft.com/office/drawing/2010/main" val="0"/>
              </a:ext>
            </a:extLst>
          </a:blip>
          <a:srcRect l="6688" t="7812" r="8915" b="5806"/>
          <a:stretch/>
        </p:blipFill>
        <p:spPr>
          <a:xfrm>
            <a:off x="2641324" y="1812377"/>
            <a:ext cx="6909352" cy="4861692"/>
          </a:xfrm>
          <a:prstGeom prst="rect">
            <a:avLst/>
          </a:prstGeom>
        </p:spPr>
      </p:pic>
    </p:spTree>
    <p:extLst>
      <p:ext uri="{BB962C8B-B14F-4D97-AF65-F5344CB8AC3E}">
        <p14:creationId xmlns:p14="http://schemas.microsoft.com/office/powerpoint/2010/main" val="4185063622"/>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3" y="164638"/>
            <a:ext cx="1804722"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一般实现</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3" name="内容占位符 2">
            <a:extLst>
              <a:ext uri="{FF2B5EF4-FFF2-40B4-BE49-F238E27FC236}">
                <a16:creationId xmlns:a16="http://schemas.microsoft.com/office/drawing/2014/main" id="{F0CC94AA-44C6-7D59-FB7C-C6ED2F24ED59}"/>
              </a:ext>
            </a:extLst>
          </p:cNvPr>
          <p:cNvSpPr txBox="1">
            <a:spLocks/>
          </p:cNvSpPr>
          <p:nvPr/>
        </p:nvSpPr>
        <p:spPr>
          <a:xfrm>
            <a:off x="763903" y="988310"/>
            <a:ext cx="10450635"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66700" algn="l"/>
            <a:r>
              <a:rPr lang="zh-CN" altLang="zh-CN" sz="2800" kern="100" dirty="0">
                <a:effectLst/>
                <a:latin typeface="Times New Roman" panose="02020603050405020304" pitchFamily="18" charset="0"/>
                <a:ea typeface="宋体" panose="02010600030101010101" pitchFamily="2" charset="-122"/>
              </a:rPr>
              <a:t>这个函数的主要目的是计算一个数学函数在指定区间</a:t>
            </a:r>
            <a:r>
              <a:rPr lang="en-US" altLang="zh-CN" sz="2800" kern="100" dirty="0">
                <a:effectLst/>
                <a:latin typeface="Times New Roman" panose="02020603050405020304" pitchFamily="18" charset="0"/>
                <a:ea typeface="宋体" panose="02010600030101010101" pitchFamily="2" charset="-122"/>
              </a:rPr>
              <a:t>[bottom, top]</a:t>
            </a:r>
            <a:r>
              <a:rPr lang="zh-CN" altLang="zh-CN" sz="2800" kern="100" dirty="0">
                <a:effectLst/>
                <a:latin typeface="Times New Roman" panose="02020603050405020304" pitchFamily="18" charset="0"/>
                <a:ea typeface="宋体" panose="02010600030101010101" pitchFamily="2" charset="-122"/>
              </a:rPr>
              <a:t>上的积分的近似值。它通过以下步骤实现：</a:t>
            </a:r>
          </a:p>
          <a:p>
            <a:pPr algn="l"/>
            <a:r>
              <a:rPr lang="en-US" altLang="zh-CN" sz="2800" kern="100" dirty="0">
                <a:effectLst/>
                <a:latin typeface="Times New Roman" panose="02020603050405020304" pitchFamily="18" charset="0"/>
                <a:ea typeface="宋体" panose="02010600030101010101" pitchFamily="2" charset="-122"/>
              </a:rPr>
              <a:t>1. </a:t>
            </a:r>
            <a:r>
              <a:rPr lang="zh-CN" altLang="zh-CN" sz="2800" kern="100" dirty="0">
                <a:effectLst/>
                <a:latin typeface="Times New Roman" panose="02020603050405020304" pitchFamily="18" charset="0"/>
                <a:ea typeface="宋体" panose="02010600030101010101" pitchFamily="2" charset="-122"/>
              </a:rPr>
              <a:t>生成大量（</a:t>
            </a:r>
            <a:r>
              <a:rPr lang="en-US" altLang="zh-CN" sz="2800" i="1" kern="100" dirty="0">
                <a:effectLst/>
                <a:latin typeface="Times New Roman" panose="02020603050405020304" pitchFamily="18" charset="0"/>
                <a:ea typeface="宋体" panose="02010600030101010101" pitchFamily="2" charset="-122"/>
              </a:rPr>
              <a:t>times</a:t>
            </a:r>
            <a:r>
              <a:rPr lang="zh-CN" altLang="zh-CN" sz="2800" kern="100" dirty="0">
                <a:effectLst/>
                <a:latin typeface="Times New Roman" panose="02020603050405020304" pitchFamily="18" charset="0"/>
                <a:ea typeface="宋体" panose="02010600030101010101" pitchFamily="2" charset="-122"/>
              </a:rPr>
              <a:t>个）在指定区间内均匀分布的随机数</a:t>
            </a:r>
            <a:r>
              <a:rPr lang="en-US" altLang="zh-CN" sz="2800" i="1" kern="100" dirty="0">
                <a:effectLst/>
                <a:latin typeface="Times New Roman" panose="02020603050405020304" pitchFamily="18" charset="0"/>
                <a:ea typeface="宋体" panose="02010600030101010101" pitchFamily="2" charset="-122"/>
              </a:rPr>
              <a:t>x</a:t>
            </a:r>
            <a:r>
              <a:rPr lang="zh-CN" altLang="zh-CN" sz="2800" kern="100" dirty="0">
                <a:effectLst/>
                <a:latin typeface="Times New Roman" panose="02020603050405020304" pitchFamily="18" charset="0"/>
                <a:ea typeface="宋体" panose="02010600030101010101" pitchFamily="2" charset="-122"/>
              </a:rPr>
              <a:t>。</a:t>
            </a:r>
          </a:p>
          <a:p>
            <a:pPr algn="l"/>
            <a:r>
              <a:rPr lang="en-US" altLang="zh-CN" sz="2800" kern="100" dirty="0">
                <a:effectLst/>
                <a:latin typeface="Times New Roman" panose="02020603050405020304" pitchFamily="18" charset="0"/>
                <a:ea typeface="宋体" panose="02010600030101010101" pitchFamily="2" charset="-122"/>
              </a:rPr>
              <a:t>2. </a:t>
            </a:r>
            <a:r>
              <a:rPr lang="zh-CN" altLang="zh-CN" sz="2800" kern="100" dirty="0">
                <a:effectLst/>
                <a:latin typeface="Times New Roman" panose="02020603050405020304" pitchFamily="18" charset="0"/>
                <a:ea typeface="宋体" panose="02010600030101010101" pitchFamily="2" charset="-122"/>
              </a:rPr>
              <a:t>使用</a:t>
            </a:r>
            <a:r>
              <a:rPr lang="en-US" altLang="zh-CN" sz="2800" i="1" kern="100" dirty="0" err="1">
                <a:effectLst/>
                <a:latin typeface="Times New Roman" panose="02020603050405020304" pitchFamily="18" charset="0"/>
                <a:ea typeface="宋体" panose="02010600030101010101" pitchFamily="2" charset="-122"/>
              </a:rPr>
              <a:t>func</a:t>
            </a:r>
            <a:r>
              <a:rPr lang="zh-CN" altLang="zh-CN" sz="2800" kern="100" dirty="0">
                <a:effectLst/>
                <a:latin typeface="Times New Roman" panose="02020603050405020304" pitchFamily="18" charset="0"/>
                <a:ea typeface="宋体" panose="02010600030101010101" pitchFamily="2" charset="-122"/>
              </a:rPr>
              <a:t>函数计算这些</a:t>
            </a:r>
            <a:r>
              <a:rPr lang="en-US" altLang="zh-CN" sz="2800" i="1" kern="100" dirty="0">
                <a:effectLst/>
                <a:latin typeface="Times New Roman" panose="02020603050405020304" pitchFamily="18" charset="0"/>
                <a:ea typeface="宋体" panose="02010600030101010101" pitchFamily="2" charset="-122"/>
              </a:rPr>
              <a:t>x</a:t>
            </a:r>
            <a:r>
              <a:rPr lang="zh-CN" altLang="zh-CN" sz="2800" kern="100" dirty="0">
                <a:effectLst/>
                <a:latin typeface="Times New Roman" panose="02020603050405020304" pitchFamily="18" charset="0"/>
                <a:ea typeface="宋体" panose="02010600030101010101" pitchFamily="2" charset="-122"/>
              </a:rPr>
              <a:t>值对应的</a:t>
            </a:r>
            <a:r>
              <a:rPr lang="en-US" altLang="zh-CN" sz="2800" i="1" kern="100" dirty="0">
                <a:effectLst/>
                <a:latin typeface="Times New Roman" panose="02020603050405020304" pitchFamily="18" charset="0"/>
                <a:ea typeface="宋体" panose="02010600030101010101" pitchFamily="2" charset="-122"/>
              </a:rPr>
              <a:t>y</a:t>
            </a:r>
            <a:r>
              <a:rPr lang="zh-CN" altLang="zh-CN" sz="2800" kern="100" dirty="0">
                <a:effectLst/>
                <a:latin typeface="Times New Roman" panose="02020603050405020304" pitchFamily="18" charset="0"/>
                <a:ea typeface="宋体" panose="02010600030101010101" pitchFamily="2" charset="-122"/>
              </a:rPr>
              <a:t>值。</a:t>
            </a:r>
          </a:p>
          <a:p>
            <a:pPr algn="l"/>
            <a:r>
              <a:rPr lang="en-US" altLang="zh-CN" sz="2800" kern="100" dirty="0">
                <a:effectLst/>
                <a:latin typeface="Times New Roman" panose="02020603050405020304" pitchFamily="18" charset="0"/>
                <a:ea typeface="宋体" panose="02010600030101010101" pitchFamily="2" charset="-122"/>
              </a:rPr>
              <a:t>3. </a:t>
            </a:r>
            <a:r>
              <a:rPr lang="zh-CN" altLang="zh-CN" sz="2800" kern="100" dirty="0">
                <a:effectLst/>
                <a:latin typeface="Times New Roman" panose="02020603050405020304" pitchFamily="18" charset="0"/>
                <a:ea typeface="宋体" panose="02010600030101010101" pitchFamily="2" charset="-122"/>
              </a:rPr>
              <a:t>计算</a:t>
            </a:r>
            <a:r>
              <a:rPr lang="en-US" altLang="zh-CN" sz="2800" i="1" kern="100" dirty="0">
                <a:effectLst/>
                <a:latin typeface="Times New Roman" panose="02020603050405020304" pitchFamily="18" charset="0"/>
                <a:ea typeface="宋体" panose="02010600030101010101" pitchFamily="2" charset="-122"/>
              </a:rPr>
              <a:t>y</a:t>
            </a:r>
            <a:r>
              <a:rPr lang="zh-CN" altLang="zh-CN" sz="2800" kern="100" dirty="0">
                <a:effectLst/>
                <a:latin typeface="Times New Roman" panose="02020603050405020304" pitchFamily="18" charset="0"/>
                <a:ea typeface="宋体" panose="02010600030101010101" pitchFamily="2" charset="-122"/>
              </a:rPr>
              <a:t>值的平均值。</a:t>
            </a:r>
          </a:p>
          <a:p>
            <a:pPr algn="l"/>
            <a:r>
              <a:rPr lang="en-US" altLang="zh-CN" sz="2800" kern="100" dirty="0">
                <a:effectLst/>
                <a:latin typeface="Times New Roman" panose="02020603050405020304" pitchFamily="18" charset="0"/>
                <a:ea typeface="宋体" panose="02010600030101010101" pitchFamily="2" charset="-122"/>
              </a:rPr>
              <a:t>4. </a:t>
            </a:r>
            <a:r>
              <a:rPr lang="zh-CN" altLang="zh-CN" sz="2800" kern="100" dirty="0">
                <a:effectLst/>
                <a:highlight>
                  <a:srgbClr val="FFFF00"/>
                </a:highlight>
                <a:latin typeface="Times New Roman" panose="02020603050405020304" pitchFamily="18" charset="0"/>
                <a:ea typeface="宋体" panose="02010600030101010101" pitchFamily="2" charset="-122"/>
              </a:rPr>
              <a:t>将</a:t>
            </a:r>
            <a:r>
              <a:rPr lang="en-US" altLang="zh-CN" sz="2800" i="1" kern="100" dirty="0">
                <a:effectLst/>
                <a:highlight>
                  <a:srgbClr val="FFFF00"/>
                </a:highlight>
                <a:latin typeface="Times New Roman" panose="02020603050405020304" pitchFamily="18" charset="0"/>
                <a:ea typeface="宋体" panose="02010600030101010101" pitchFamily="2" charset="-122"/>
              </a:rPr>
              <a:t>y</a:t>
            </a:r>
            <a:r>
              <a:rPr lang="zh-CN" altLang="zh-CN" sz="2800" kern="100" dirty="0">
                <a:effectLst/>
                <a:highlight>
                  <a:srgbClr val="FFFF00"/>
                </a:highlight>
                <a:latin typeface="Times New Roman" panose="02020603050405020304" pitchFamily="18" charset="0"/>
                <a:ea typeface="宋体" panose="02010600030101010101" pitchFamily="2" charset="-122"/>
              </a:rPr>
              <a:t>的平均值乘以区间的长度（</a:t>
            </a:r>
            <a:r>
              <a:rPr lang="en-US" altLang="zh-CN" sz="2800" i="1" kern="100" dirty="0">
                <a:effectLst/>
                <a:highlight>
                  <a:srgbClr val="FFFF00"/>
                </a:highlight>
                <a:latin typeface="Times New Roman" panose="02020603050405020304" pitchFamily="18" charset="0"/>
                <a:ea typeface="宋体" panose="02010600030101010101" pitchFamily="2" charset="-122"/>
              </a:rPr>
              <a:t>top - bottom</a:t>
            </a:r>
            <a:r>
              <a:rPr lang="zh-CN" altLang="zh-CN" sz="2800" kern="100" dirty="0">
                <a:effectLst/>
                <a:highlight>
                  <a:srgbClr val="FFFF00"/>
                </a:highlight>
                <a:latin typeface="Times New Roman" panose="02020603050405020304" pitchFamily="18" charset="0"/>
                <a:ea typeface="宋体" panose="02010600030101010101" pitchFamily="2" charset="-122"/>
              </a:rPr>
              <a:t>），得到积分的近似值</a:t>
            </a:r>
            <a:r>
              <a:rPr lang="zh-CN" altLang="zh-CN" sz="2800" kern="100" dirty="0">
                <a:effectLst/>
                <a:latin typeface="Times New Roman" panose="02020603050405020304" pitchFamily="18" charset="0"/>
                <a:ea typeface="宋体" panose="02010600030101010101" pitchFamily="2" charset="-122"/>
              </a:rPr>
              <a:t>。</a:t>
            </a:r>
            <a:endParaRPr lang="zh-CN" altLang="en-US" dirty="0"/>
          </a:p>
        </p:txBody>
      </p:sp>
    </p:spTree>
    <p:extLst>
      <p:ext uri="{BB962C8B-B14F-4D97-AF65-F5344CB8AC3E}">
        <p14:creationId xmlns:p14="http://schemas.microsoft.com/office/powerpoint/2010/main" val="2179702973"/>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3" y="164638"/>
            <a:ext cx="1804722"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重要性采样</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3" name="内容占位符 2">
            <a:extLst>
              <a:ext uri="{FF2B5EF4-FFF2-40B4-BE49-F238E27FC236}">
                <a16:creationId xmlns:a16="http://schemas.microsoft.com/office/drawing/2014/main" id="{F0CC94AA-44C6-7D59-FB7C-C6ED2F24ED59}"/>
              </a:ext>
            </a:extLst>
          </p:cNvPr>
          <p:cNvSpPr txBox="1">
            <a:spLocks/>
          </p:cNvSpPr>
          <p:nvPr/>
        </p:nvSpPr>
        <p:spPr>
          <a:xfrm>
            <a:off x="870682" y="1539771"/>
            <a:ext cx="10450635"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None/>
            </a:pPr>
            <a:r>
              <a:rPr lang="zh-CN" altLang="en-US" dirty="0"/>
              <a:t>重要性采样</a:t>
            </a:r>
            <a:endParaRPr lang="en-US" altLang="zh-CN" dirty="0"/>
          </a:p>
          <a:p>
            <a:pPr indent="0">
              <a:buNone/>
            </a:pPr>
            <a:r>
              <a:rPr lang="en-US" altLang="zh-CN" dirty="0"/>
              <a:t>	</a:t>
            </a:r>
            <a:r>
              <a:rPr lang="zh-CN" altLang="en-US" dirty="0"/>
              <a:t>在蒙特卡洛法的基本原理基础之上，还存在着两种常用的算法实现：重要性采样法和分层采样法</a:t>
            </a:r>
          </a:p>
        </p:txBody>
      </p:sp>
    </p:spTree>
    <p:extLst>
      <p:ext uri="{BB962C8B-B14F-4D97-AF65-F5344CB8AC3E}">
        <p14:creationId xmlns:p14="http://schemas.microsoft.com/office/powerpoint/2010/main" val="2100107039"/>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3" y="164638"/>
            <a:ext cx="1804722"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重要性采样</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sp>
        <p:nvSpPr>
          <p:cNvPr id="3" name="内容占位符 2">
            <a:extLst>
              <a:ext uri="{FF2B5EF4-FFF2-40B4-BE49-F238E27FC236}">
                <a16:creationId xmlns:a16="http://schemas.microsoft.com/office/drawing/2014/main" id="{F0CC94AA-44C6-7D59-FB7C-C6ED2F24ED59}"/>
              </a:ext>
            </a:extLst>
          </p:cNvPr>
          <p:cNvSpPr txBox="1">
            <a:spLocks/>
          </p:cNvSpPr>
          <p:nvPr/>
        </p:nvSpPr>
        <p:spPr>
          <a:xfrm>
            <a:off x="870681" y="862866"/>
            <a:ext cx="10450635"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r>
              <a:rPr lang="en-US" altLang="zh-CN" dirty="0"/>
              <a:t>	</a:t>
            </a:r>
            <a:r>
              <a:rPr lang="zh-CN" altLang="en-US" dirty="0"/>
              <a:t>函数内第三行主要应用了概率统计与数理统计的专业知识</a:t>
            </a:r>
            <a:endParaRPr lang="en-US" altLang="zh-CN" dirty="0"/>
          </a:p>
          <a:p>
            <a:pPr indent="0">
              <a:buNone/>
            </a:pPr>
            <a:r>
              <a:rPr lang="en-US" altLang="zh-CN" dirty="0"/>
              <a:t>	</a:t>
            </a:r>
            <a:r>
              <a:rPr lang="zh-CN" altLang="en-US" dirty="0"/>
              <a:t>期望值使用积分形式。</a:t>
            </a:r>
            <a:r>
              <a:rPr lang="en-US" altLang="zh-CN" dirty="0"/>
              <a:t>1/2pi</a:t>
            </a:r>
            <a:r>
              <a:rPr lang="zh-CN" altLang="en-US" dirty="0"/>
              <a:t>代表着均匀分布， 应用到被积函数值与对应概率密度的比值，它们的值乘以区间长度则为积分的近似值。</a:t>
            </a:r>
          </a:p>
          <a:p>
            <a:pPr indent="0">
              <a:buNone/>
            </a:pPr>
            <a:endParaRPr lang="zh-CN" altLang="en-US" dirty="0"/>
          </a:p>
        </p:txBody>
      </p:sp>
      <p:pic>
        <p:nvPicPr>
          <p:cNvPr id="4" name="图片 3" descr="文本&#10;&#10;描述已自动生成">
            <a:extLst>
              <a:ext uri="{FF2B5EF4-FFF2-40B4-BE49-F238E27FC236}">
                <a16:creationId xmlns:a16="http://schemas.microsoft.com/office/drawing/2014/main" id="{ADCD9577-F383-55C3-D978-5FB5BB8A41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3952" y="3030698"/>
            <a:ext cx="8944094" cy="3588969"/>
          </a:xfrm>
          <a:prstGeom prst="rect">
            <a:avLst/>
          </a:prstGeom>
        </p:spPr>
      </p:pic>
    </p:spTree>
    <p:extLst>
      <p:ext uri="{BB962C8B-B14F-4D97-AF65-F5344CB8AC3E}">
        <p14:creationId xmlns:p14="http://schemas.microsoft.com/office/powerpoint/2010/main" val="3039288154"/>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p:cNvSpPr txBox="1"/>
          <p:nvPr/>
        </p:nvSpPr>
        <p:spPr>
          <a:xfrm>
            <a:off x="719403" y="164638"/>
            <a:ext cx="1804722" cy="461665"/>
          </a:xfrm>
          <a:prstGeom prst="rect">
            <a:avLst/>
          </a:prstGeom>
          <a:noFill/>
          <a:effectLst/>
        </p:spPr>
        <p:txBody>
          <a:bodyPr wrap="square" rtlCol="0" anchor="t">
            <a:spAutoFit/>
          </a:bodyPr>
          <a:lstStyle>
            <a:defPPr>
              <a:defRPr lang="zh-CN"/>
            </a:defPPr>
            <a:lvl1pPr lvl="0" algn="ctr">
              <a:defRPr sz="2400" b="1">
                <a:solidFill>
                  <a:srgbClr val="0098FF"/>
                </a:solidFill>
                <a:effectLst>
                  <a:outerShdw blurRad="38100" dist="38100" dir="2700000" algn="tl">
                    <a:srgbClr val="000000">
                      <a:alpha val="43137"/>
                    </a:srgbClr>
                  </a:outerShdw>
                </a:effectLs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Arial"/>
                <a:ea typeface="Microsoft YaHei"/>
              </a:rPr>
              <a:t>重要性采样</a:t>
            </a:r>
            <a:endParaRPr kumimoji="0" lang="zh-CN" altLang="en-US" sz="2400" b="1" i="0" u="none" strike="noStrike" kern="1200" cap="none" spc="0" normalizeH="0" baseline="0" noProof="0" dirty="0">
              <a:ln>
                <a:noFill/>
              </a:ln>
              <a:solidFill>
                <a:srgbClr val="0098FF"/>
              </a:solidFill>
              <a:effectLst>
                <a:outerShdw blurRad="38100" dist="38100" dir="2700000" algn="tl">
                  <a:srgbClr val="000000">
                    <a:alpha val="43137"/>
                  </a:srgbClr>
                </a:outerShdw>
              </a:effectLst>
              <a:uLnTx/>
              <a:uFillTx/>
              <a:latin typeface="Arial"/>
              <a:ea typeface="Microsoft YaHei"/>
              <a:cs typeface="+mn-cs"/>
            </a:endParaRPr>
          </a:p>
        </p:txBody>
      </p:sp>
      <p:sp>
        <p:nvSpPr>
          <p:cNvPr id="21" name="矩形: 棱台 20">
            <a:extLst>
              <a:ext uri="{FF2B5EF4-FFF2-40B4-BE49-F238E27FC236}">
                <a16:creationId xmlns:a16="http://schemas.microsoft.com/office/drawing/2014/main" id="{EC308EB1-5002-9998-BD10-95B61E19EA81}"/>
              </a:ext>
            </a:extLst>
          </p:cNvPr>
          <p:cNvSpPr/>
          <p:nvPr/>
        </p:nvSpPr>
        <p:spPr>
          <a:xfrm>
            <a:off x="345355" y="344643"/>
            <a:ext cx="281660" cy="281660"/>
          </a:xfrm>
          <a:prstGeom prst="bevel">
            <a:avLst>
              <a:gd name="adj" fmla="val 20016"/>
            </a:avLst>
          </a:prstGeom>
          <a:solidFill>
            <a:srgbClr val="0098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sp>
        <p:nvSpPr>
          <p:cNvPr id="22" name="矩形: 棱台 21">
            <a:extLst>
              <a:ext uri="{FF2B5EF4-FFF2-40B4-BE49-F238E27FC236}">
                <a16:creationId xmlns:a16="http://schemas.microsoft.com/office/drawing/2014/main" id="{2678A60C-1E17-5175-2266-82F5AEFF3A39}"/>
              </a:ext>
            </a:extLst>
          </p:cNvPr>
          <p:cNvSpPr/>
          <p:nvPr/>
        </p:nvSpPr>
        <p:spPr>
          <a:xfrm>
            <a:off x="210820" y="213641"/>
            <a:ext cx="258841" cy="258841"/>
          </a:xfrm>
          <a:prstGeom prst="bevel">
            <a:avLst>
              <a:gd name="adj" fmla="val 20016"/>
            </a:avLst>
          </a:prstGeom>
          <a:solidFill>
            <a:srgbClr val="00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cs"/>
            </a:endParaRPr>
          </a:p>
        </p:txBody>
      </p:sp>
      <p:cxnSp>
        <p:nvCxnSpPr>
          <p:cNvPr id="24" name="直接连接符 23">
            <a:extLst>
              <a:ext uri="{FF2B5EF4-FFF2-40B4-BE49-F238E27FC236}">
                <a16:creationId xmlns:a16="http://schemas.microsoft.com/office/drawing/2014/main" id="{25C67847-F50E-AED4-9847-3403F7CFCAA0}"/>
              </a:ext>
            </a:extLst>
          </p:cNvPr>
          <p:cNvCxnSpPr/>
          <p:nvPr/>
        </p:nvCxnSpPr>
        <p:spPr>
          <a:xfrm flipV="1">
            <a:off x="0" y="709045"/>
            <a:ext cx="9600000" cy="51964"/>
          </a:xfrm>
          <a:prstGeom prst="line">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pic>
        <p:nvPicPr>
          <p:cNvPr id="2" name="图片 1">
            <a:extLst>
              <a:ext uri="{FF2B5EF4-FFF2-40B4-BE49-F238E27FC236}">
                <a16:creationId xmlns:a16="http://schemas.microsoft.com/office/drawing/2014/main" id="{7C7EC420-B30A-BAAD-06AE-9D66EE0AF331}"/>
              </a:ext>
            </a:extLst>
          </p:cNvPr>
          <p:cNvPicPr>
            <a:picLocks noChangeAspect="1"/>
          </p:cNvPicPr>
          <p:nvPr/>
        </p:nvPicPr>
        <p:blipFill>
          <a:blip r:embed="rId3"/>
          <a:stretch>
            <a:fillRect/>
          </a:stretch>
        </p:blipFill>
        <p:spPr>
          <a:xfrm>
            <a:off x="10628182" y="41037"/>
            <a:ext cx="1536171" cy="710710"/>
          </a:xfrm>
          <a:prstGeom prst="rect">
            <a:avLst/>
          </a:prstGeom>
        </p:spPr>
      </p:pic>
      <p:pic>
        <p:nvPicPr>
          <p:cNvPr id="5" name="图片 4" descr="图表, 折线图&#10;&#10;描述已自动生成">
            <a:extLst>
              <a:ext uri="{FF2B5EF4-FFF2-40B4-BE49-F238E27FC236}">
                <a16:creationId xmlns:a16="http://schemas.microsoft.com/office/drawing/2014/main" id="{A079F229-5B1E-9F1C-90DE-8B2316DEE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73" y="2584867"/>
            <a:ext cx="5976375" cy="4108495"/>
          </a:xfrm>
          <a:prstGeom prst="rect">
            <a:avLst/>
          </a:prstGeom>
        </p:spPr>
      </p:pic>
      <p:pic>
        <p:nvPicPr>
          <p:cNvPr id="7" name="图片 6" descr="图表, 折线图&#10;&#10;描述已自动生成">
            <a:extLst>
              <a:ext uri="{FF2B5EF4-FFF2-40B4-BE49-F238E27FC236}">
                <a16:creationId xmlns:a16="http://schemas.microsoft.com/office/drawing/2014/main" id="{526FC0A1-ABD6-630B-B483-6444FF8253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5385" y="2520115"/>
            <a:ext cx="5976375" cy="4108758"/>
          </a:xfrm>
          <a:prstGeom prst="rect">
            <a:avLst/>
          </a:prstGeom>
        </p:spPr>
      </p:pic>
      <p:sp>
        <p:nvSpPr>
          <p:cNvPr id="8" name="内容占位符 2">
            <a:extLst>
              <a:ext uri="{FF2B5EF4-FFF2-40B4-BE49-F238E27FC236}">
                <a16:creationId xmlns:a16="http://schemas.microsoft.com/office/drawing/2014/main" id="{C620E1AF-C93F-73AA-AEB0-EF1F4FDD5704}"/>
              </a:ext>
            </a:extLst>
          </p:cNvPr>
          <p:cNvSpPr txBox="1">
            <a:spLocks/>
          </p:cNvSpPr>
          <p:nvPr/>
        </p:nvSpPr>
        <p:spPr>
          <a:xfrm>
            <a:off x="870681" y="862866"/>
            <a:ext cx="10450635" cy="4424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r>
              <a:rPr lang="en-US" altLang="zh-CN" dirty="0"/>
              <a:t>	</a:t>
            </a:r>
            <a:r>
              <a:rPr lang="zh-CN" altLang="en-US" dirty="0"/>
              <a:t>总结</a:t>
            </a:r>
          </a:p>
          <a:p>
            <a:pPr indent="0">
              <a:buNone/>
            </a:pPr>
            <a:r>
              <a:rPr lang="en-US" altLang="zh-CN" dirty="0"/>
              <a:t>	</a:t>
            </a:r>
            <a:r>
              <a:rPr lang="zh-CN" altLang="en-US" dirty="0"/>
              <a:t>该方法专业性较强，需要一定的概论相关的数学只是，但对于该问题来说就是使用正常期望值的计算方法即可，我们大一大二学生受数学知识限制无法深入解释。</a:t>
            </a:r>
          </a:p>
        </p:txBody>
      </p:sp>
    </p:spTree>
    <p:extLst>
      <p:ext uri="{BB962C8B-B14F-4D97-AF65-F5344CB8AC3E}">
        <p14:creationId xmlns:p14="http://schemas.microsoft.com/office/powerpoint/2010/main" val="3342942668"/>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VECTOR" val="ab742894-b611-4118-8065-b69e992411d4"/>
</p:tagLst>
</file>

<file path=ppt/theme/theme1.xml><?xml version="1.0" encoding="utf-8"?>
<a:theme xmlns:a="http://schemas.openxmlformats.org/drawingml/2006/main" name="专注工作汇报类PPT排版设计，定制QQ:41815773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0qxxq0ir">
      <a:majorFont>
        <a:latin typeface="Arial"/>
        <a:ea typeface="Microsoft YaHei"/>
        <a:cs typeface=""/>
      </a:majorFont>
      <a:minorFont>
        <a:latin typeface="Arial"/>
        <a:ea typeface="Microsoft YaHei"/>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3437</TotalTime>
  <Words>3164</Words>
  <Application>Microsoft Office PowerPoint</Application>
  <PresentationFormat>宽屏</PresentationFormat>
  <Paragraphs>158</Paragraphs>
  <Slides>22</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黑体</vt:lpstr>
      <vt:lpstr>楷体_GB2312</vt:lpstr>
      <vt:lpstr>宋体</vt:lpstr>
      <vt:lpstr>微软雅黑</vt:lpstr>
      <vt:lpstr>Arial</vt:lpstr>
      <vt:lpstr>Calibri</vt:lpstr>
      <vt:lpstr>Cambria Math</vt:lpstr>
      <vt:lpstr>Impact</vt:lpstr>
      <vt:lpstr>Times New Roman</vt:lpstr>
      <vt:lpstr>专注工作汇报类PPT排版设计，定制QQ:418157732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 ban.com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StephenZhu</dc:creator>
  <cp:keywords>51PPT模板网</cp:keywords>
  <dc:description>www.51pptm oban.com</dc:description>
  <cp:lastModifiedBy>Br Ho</cp:lastModifiedBy>
  <cp:revision>151</cp:revision>
  <dcterms:created xsi:type="dcterms:W3CDTF">2019-01-02T23:59:00Z</dcterms:created>
  <dcterms:modified xsi:type="dcterms:W3CDTF">2024-04-03T12:44:46Z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