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149" r:id="rId2"/>
  </p:sldMasterIdLst>
  <p:notesMasterIdLst>
    <p:notesMasterId r:id="rId4"/>
  </p:notesMasterIdLst>
  <p:handoutMasterIdLst>
    <p:handoutMasterId r:id="rId5"/>
  </p:handoutMasterIdLst>
  <p:sldIdLst>
    <p:sldId id="264" r:id="rId3"/>
  </p:sldIdLst>
  <p:sldSz cx="42479913" cy="302402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142705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2854117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428117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5708233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7135292" algn="l" defTabSz="2854117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8562350" algn="l" defTabSz="2854117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9989409" algn="l" defTabSz="2854117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11416467" algn="l" defTabSz="2854117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5" userDrawn="1">
          <p15:clr>
            <a:srgbClr val="A4A3A4"/>
          </p15:clr>
        </p15:guide>
        <p15:guide id="2" pos="13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FFFF"/>
    <a:srgbClr val="65482B"/>
    <a:srgbClr val="C75806"/>
    <a:srgbClr val="000000"/>
    <a:srgbClr val="00499F"/>
    <a:srgbClr val="0CC1E0"/>
    <a:srgbClr val="1B00FE"/>
    <a:srgbClr val="0CA3D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>
        <p:scale>
          <a:sx n="25" d="100"/>
          <a:sy n="25" d="100"/>
        </p:scale>
        <p:origin x="710" y="19"/>
      </p:cViewPr>
      <p:guideLst>
        <p:guide orient="horz" pos="9525"/>
        <p:guide pos="133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385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0763" y="685800"/>
            <a:ext cx="48164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53D2DA8-6388-4EF2-B273-635FF7A51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54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3746" kern="1200">
        <a:solidFill>
          <a:schemeClr val="tx1"/>
        </a:solidFill>
        <a:latin typeface="Arial" charset="0"/>
        <a:ea typeface="+mn-ea"/>
        <a:cs typeface="+mn-cs"/>
      </a:defRPr>
    </a:lvl1pPr>
    <a:lvl2pPr marL="1427058" algn="l" rtl="0" fontAlgn="base">
      <a:spcBef>
        <a:spcPct val="30000"/>
      </a:spcBef>
      <a:spcAft>
        <a:spcPct val="0"/>
      </a:spcAft>
      <a:defRPr sz="3746" kern="1200">
        <a:solidFill>
          <a:schemeClr val="tx1"/>
        </a:solidFill>
        <a:latin typeface="Arial" charset="0"/>
        <a:ea typeface="+mn-ea"/>
        <a:cs typeface="+mn-cs"/>
      </a:defRPr>
    </a:lvl2pPr>
    <a:lvl3pPr marL="2854117" algn="l" rtl="0" fontAlgn="base">
      <a:spcBef>
        <a:spcPct val="30000"/>
      </a:spcBef>
      <a:spcAft>
        <a:spcPct val="0"/>
      </a:spcAft>
      <a:defRPr sz="3746" kern="1200">
        <a:solidFill>
          <a:schemeClr val="tx1"/>
        </a:solidFill>
        <a:latin typeface="Arial" charset="0"/>
        <a:ea typeface="+mn-ea"/>
        <a:cs typeface="+mn-cs"/>
      </a:defRPr>
    </a:lvl3pPr>
    <a:lvl4pPr marL="4281175" algn="l" rtl="0" fontAlgn="base">
      <a:spcBef>
        <a:spcPct val="30000"/>
      </a:spcBef>
      <a:spcAft>
        <a:spcPct val="0"/>
      </a:spcAft>
      <a:defRPr sz="3746" kern="1200">
        <a:solidFill>
          <a:schemeClr val="tx1"/>
        </a:solidFill>
        <a:latin typeface="Arial" charset="0"/>
        <a:ea typeface="+mn-ea"/>
        <a:cs typeface="+mn-cs"/>
      </a:defRPr>
    </a:lvl4pPr>
    <a:lvl5pPr marL="5708233" algn="l" rtl="0" fontAlgn="base">
      <a:spcBef>
        <a:spcPct val="30000"/>
      </a:spcBef>
      <a:spcAft>
        <a:spcPct val="0"/>
      </a:spcAft>
      <a:defRPr sz="3746" kern="1200">
        <a:solidFill>
          <a:schemeClr val="tx1"/>
        </a:solidFill>
        <a:latin typeface="Arial" charset="0"/>
        <a:ea typeface="+mn-ea"/>
        <a:cs typeface="+mn-cs"/>
      </a:defRPr>
    </a:lvl5pPr>
    <a:lvl6pPr marL="7135292" algn="l" defTabSz="2854117" rtl="0" eaLnBrk="1" latinLnBrk="0" hangingPunct="1">
      <a:defRPr sz="3746" kern="1200">
        <a:solidFill>
          <a:schemeClr val="tx1"/>
        </a:solidFill>
        <a:latin typeface="+mn-lt"/>
        <a:ea typeface="+mn-ea"/>
        <a:cs typeface="+mn-cs"/>
      </a:defRPr>
    </a:lvl6pPr>
    <a:lvl7pPr marL="8562350" algn="l" defTabSz="2854117" rtl="0" eaLnBrk="1" latinLnBrk="0" hangingPunct="1">
      <a:defRPr sz="3746" kern="1200">
        <a:solidFill>
          <a:schemeClr val="tx1"/>
        </a:solidFill>
        <a:latin typeface="+mn-lt"/>
        <a:ea typeface="+mn-ea"/>
        <a:cs typeface="+mn-cs"/>
      </a:defRPr>
    </a:lvl7pPr>
    <a:lvl8pPr marL="9989409" algn="l" defTabSz="2854117" rtl="0" eaLnBrk="1" latinLnBrk="0" hangingPunct="1">
      <a:defRPr sz="3746" kern="1200">
        <a:solidFill>
          <a:schemeClr val="tx1"/>
        </a:solidFill>
        <a:latin typeface="+mn-lt"/>
        <a:ea typeface="+mn-ea"/>
        <a:cs typeface="+mn-cs"/>
      </a:defRPr>
    </a:lvl8pPr>
    <a:lvl9pPr marL="11416467" algn="l" defTabSz="2854117" rtl="0" eaLnBrk="1" latinLnBrk="0" hangingPunct="1">
      <a:defRPr sz="37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94" y="9394093"/>
            <a:ext cx="36107926" cy="6482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1988" y="17136165"/>
            <a:ext cx="29735939" cy="7728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F6822-3CC9-46BA-9CCF-1CDE18B5CD4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06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07D66-EFC2-4198-859F-9E6D9A49656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77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486812" y="1211018"/>
            <a:ext cx="7869107" cy="258022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4734" y="1211018"/>
            <a:ext cx="22914080" cy="258022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57D90-1E16-4CF2-9C5F-778283D2D6F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9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9330" y="-37338"/>
            <a:ext cx="42606814" cy="3031496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363" y="10602771"/>
            <a:ext cx="27068954" cy="7259353"/>
          </a:xfrm>
        </p:spPr>
        <p:txBody>
          <a:bodyPr anchor="b">
            <a:noAutofit/>
          </a:bodyPr>
          <a:lstStyle>
            <a:lvl1pPr algn="r">
              <a:defRPr sz="2365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363" y="17862118"/>
            <a:ext cx="27068954" cy="483676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03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06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09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12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15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18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02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024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68E1-88EC-4D9D-9ED7-04BDB9FAD11D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7F4-11EF-44ED-AE06-0596DFFFB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3DA03-5B84-4872-81D0-BF66BEC263A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98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20" y="19432187"/>
            <a:ext cx="36107926" cy="60060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620" y="12817128"/>
            <a:ext cx="36107926" cy="66150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5B36-3295-4539-96FD-5B055290F80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9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4734" y="7056069"/>
            <a:ext cx="15391596" cy="199571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64326" y="7056069"/>
            <a:ext cx="15391591" cy="199571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382ED-0E62-4A5F-8184-207223304B7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65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996" y="1211013"/>
            <a:ext cx="38231922" cy="50400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997" y="6769065"/>
            <a:ext cx="18769339" cy="2821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3997" y="9590090"/>
            <a:ext cx="18769339" cy="174231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79208" y="6769065"/>
            <a:ext cx="18776712" cy="2821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79208" y="9590090"/>
            <a:ext cx="18776712" cy="174231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774FB-7650-418D-9614-B20EA97CAB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17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EDF67-3DC4-4D5D-9E60-5A353CB56CA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4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A4514-3B8C-4927-8920-DBBD32CCA0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62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999" y="1204013"/>
            <a:ext cx="13975599" cy="51240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8467" y="1204015"/>
            <a:ext cx="23747451" cy="258092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3999" y="6328062"/>
            <a:ext cx="13975599" cy="206851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D7100-0930-4F32-9611-CCA425E1C2C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54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360" y="21168204"/>
            <a:ext cx="25487948" cy="2499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26360" y="2702026"/>
            <a:ext cx="25487948" cy="181441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6360" y="23667231"/>
            <a:ext cx="25487948" cy="3549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8A7BB-E46D-41B7-9A3A-C65BE0F8C9C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64735" y="1211013"/>
            <a:ext cx="31439563" cy="504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64734" y="7056069"/>
            <a:ext cx="31491186" cy="1995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23996" y="28455276"/>
            <a:ext cx="9911980" cy="118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513971" y="28455276"/>
            <a:ext cx="13451972" cy="118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43938" y="28455276"/>
            <a:ext cx="9911980" cy="118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Futura LT" pitchFamily="2" charset="0"/>
              </a:defRPr>
            </a:lvl1pPr>
          </a:lstStyle>
          <a:p>
            <a:fld id="{5ECED773-713B-4D21-9DAD-ECC14650387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9332" y="-37338"/>
            <a:ext cx="42606819" cy="3031496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1992" y="2688025"/>
            <a:ext cx="29489315" cy="582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1990" y="9527104"/>
            <a:ext cx="29489319" cy="1711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10990" y="26639337"/>
            <a:ext cx="3178244" cy="1610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68E1-88EC-4D9D-9ED7-04BDB9FAD11D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992" y="26639337"/>
            <a:ext cx="21476760" cy="1610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39772" y="26639337"/>
            <a:ext cx="2381542" cy="1610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43">
                <a:solidFill>
                  <a:schemeClr val="accent1"/>
                </a:solidFill>
              </a:defRPr>
            </a:lvl1pPr>
          </a:lstStyle>
          <a:p>
            <a:fld id="{D64C47F4-11EF-44ED-AE06-0596DFFFB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</p:sldLayoutIdLst>
  <p:txStyles>
    <p:titleStyle>
      <a:lvl1pPr algn="l" defTabSz="2018355" rtl="0" eaLnBrk="1" latinLnBrk="0" hangingPunct="1">
        <a:spcBef>
          <a:spcPct val="0"/>
        </a:spcBef>
        <a:buNone/>
        <a:defRPr sz="1589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513766" indent="-1513766" algn="l" defTabSz="2018355" rtl="0" eaLnBrk="1" latinLnBrk="0" hangingPunct="1">
        <a:spcBef>
          <a:spcPts val="441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279827" indent="-1261472" algn="l" defTabSz="2018355" rtl="0" eaLnBrk="1" latinLnBrk="0" hangingPunct="1">
        <a:spcBef>
          <a:spcPts val="441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6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045888" indent="-1009178" algn="l" defTabSz="2018355" rtl="0" eaLnBrk="1" latinLnBrk="0" hangingPunct="1">
        <a:spcBef>
          <a:spcPts val="441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1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064243" indent="-1009178" algn="l" defTabSz="2018355" rtl="0" eaLnBrk="1" latinLnBrk="0" hangingPunct="1">
        <a:spcBef>
          <a:spcPts val="441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082598" indent="-1009178" algn="l" defTabSz="2018355" rtl="0" eaLnBrk="1" latinLnBrk="0" hangingPunct="1">
        <a:spcBef>
          <a:spcPts val="441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100953" indent="-1009178" algn="l" defTabSz="2018355" rtl="0" eaLnBrk="1" latinLnBrk="0" hangingPunct="1">
        <a:spcBef>
          <a:spcPts val="441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119308" indent="-1009178" algn="l" defTabSz="2018355" rtl="0" eaLnBrk="1" latinLnBrk="0" hangingPunct="1">
        <a:spcBef>
          <a:spcPts val="441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137663" indent="-1009178" algn="l" defTabSz="2018355" rtl="0" eaLnBrk="1" latinLnBrk="0" hangingPunct="1">
        <a:spcBef>
          <a:spcPts val="441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156019" indent="-1009178" algn="l" defTabSz="2018355" rtl="0" eaLnBrk="1" latinLnBrk="0" hangingPunct="1">
        <a:spcBef>
          <a:spcPts val="441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835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201835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201835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201835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201835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201835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201835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201835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201835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2F21DF5-6AA4-49F5-AAA2-FA1B49A71BC3}"/>
              </a:ext>
            </a:extLst>
          </p:cNvPr>
          <p:cNvGrpSpPr/>
          <p:nvPr/>
        </p:nvGrpSpPr>
        <p:grpSpPr>
          <a:xfrm>
            <a:off x="937529" y="5697282"/>
            <a:ext cx="6560531" cy="1439529"/>
            <a:chOff x="0" y="0"/>
            <a:chExt cx="4572000" cy="711360"/>
          </a:xfrm>
          <a:solidFill>
            <a:schemeClr val="accent2">
              <a:lumMod val="5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CE699B2-B6CE-40A6-BC2F-D0EABF480E78}"/>
                </a:ext>
              </a:extLst>
            </p:cNvPr>
            <p:cNvSpPr/>
            <p:nvPr/>
          </p:nvSpPr>
          <p:spPr>
            <a:xfrm>
              <a:off x="0" y="0"/>
              <a:ext cx="4572000" cy="71136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5C507E69-07EB-4A1B-8314-37941D39C06D}"/>
                </a:ext>
              </a:extLst>
            </p:cNvPr>
            <p:cNvSpPr txBox="1"/>
            <p:nvPr/>
          </p:nvSpPr>
          <p:spPr>
            <a:xfrm>
              <a:off x="92806" y="48843"/>
              <a:ext cx="4349976" cy="64190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308" tIns="200308" rIns="200308" bIns="200308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491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0982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474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19656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7457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2948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8439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3931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33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2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I. Idea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81F7A4-068A-48D9-BC4D-6AD888E16108}"/>
              </a:ext>
            </a:extLst>
          </p:cNvPr>
          <p:cNvGrpSpPr/>
          <p:nvPr/>
        </p:nvGrpSpPr>
        <p:grpSpPr>
          <a:xfrm>
            <a:off x="621530" y="17762139"/>
            <a:ext cx="7500046" cy="1383994"/>
            <a:chOff x="50836" y="82087"/>
            <a:chExt cx="4571999" cy="711360"/>
          </a:xfrm>
          <a:solidFill>
            <a:schemeClr val="accent2">
              <a:lumMod val="50000"/>
            </a:schemeClr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43A7861-F7C1-4D67-85FB-4B0C04D4CB86}"/>
                </a:ext>
              </a:extLst>
            </p:cNvPr>
            <p:cNvSpPr/>
            <p:nvPr/>
          </p:nvSpPr>
          <p:spPr>
            <a:xfrm>
              <a:off x="50836" y="82087"/>
              <a:ext cx="4571999" cy="71136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F4D6F508-954D-4C2A-9C63-89EEA19DA3BE}"/>
                </a:ext>
              </a:extLst>
            </p:cNvPr>
            <p:cNvSpPr txBox="1"/>
            <p:nvPr/>
          </p:nvSpPr>
          <p:spPr>
            <a:xfrm>
              <a:off x="85559" y="96757"/>
              <a:ext cx="4502551" cy="6519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308" tIns="200308" rIns="200308" bIns="200308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491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0982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474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19656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7457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2948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8439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3931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33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2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II. Objectives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7BF9D5-8BD9-4EBE-9512-66B35D153EBE}"/>
              </a:ext>
            </a:extLst>
          </p:cNvPr>
          <p:cNvGrpSpPr/>
          <p:nvPr/>
        </p:nvGrpSpPr>
        <p:grpSpPr>
          <a:xfrm>
            <a:off x="511742" y="23786449"/>
            <a:ext cx="11961562" cy="1315433"/>
            <a:chOff x="0" y="0"/>
            <a:chExt cx="4572000" cy="711360"/>
          </a:xfrm>
          <a:solidFill>
            <a:srgbClr val="002060"/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E6ECEC7-B631-4FCE-A826-740C1D43C2F5}"/>
                </a:ext>
              </a:extLst>
            </p:cNvPr>
            <p:cNvSpPr/>
            <p:nvPr/>
          </p:nvSpPr>
          <p:spPr>
            <a:xfrm>
              <a:off x="0" y="0"/>
              <a:ext cx="4572000" cy="71136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DBA1DB1D-B31C-41F0-B65D-C78183C7BB7B}"/>
                </a:ext>
              </a:extLst>
            </p:cNvPr>
            <p:cNvSpPr txBox="1"/>
            <p:nvPr/>
          </p:nvSpPr>
          <p:spPr>
            <a:xfrm>
              <a:off x="8967" y="34726"/>
              <a:ext cx="4528307" cy="64190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308" tIns="200308" rIns="200308" bIns="200308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491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0982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474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19656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7457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2948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8439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3931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33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2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III. Implementation process</a:t>
              </a:r>
            </a:p>
          </p:txBody>
        </p:sp>
      </p:grp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6D78E2CD-F9E7-4C39-82A0-4C3B9F4687E6}"/>
              </a:ext>
            </a:extLst>
          </p:cNvPr>
          <p:cNvSpPr/>
          <p:nvPr/>
        </p:nvSpPr>
        <p:spPr>
          <a:xfrm>
            <a:off x="361250" y="26061881"/>
            <a:ext cx="4549079" cy="2576772"/>
          </a:xfrm>
          <a:prstGeom prst="chevron">
            <a:avLst>
              <a:gd name="adj" fmla="val 2216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26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BUILDING DIAGRAM AND SCHEMATIC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89F7E696-3450-4CDD-8C37-B28B7D5F0C94}"/>
              </a:ext>
            </a:extLst>
          </p:cNvPr>
          <p:cNvSpPr/>
          <p:nvPr/>
        </p:nvSpPr>
        <p:spPr>
          <a:xfrm>
            <a:off x="4308822" y="26069545"/>
            <a:ext cx="4549079" cy="2576772"/>
          </a:xfrm>
          <a:prstGeom prst="chevron">
            <a:avLst>
              <a:gd name="adj" fmla="val 2352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26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BUILD IN THE </a:t>
            </a:r>
            <a:r>
              <a:rPr lang="vi-VN" sz="3526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PCB</a:t>
            </a:r>
            <a:r>
              <a:rPr lang="en-US" sz="3526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BOARD</a:t>
            </a:r>
          </a:p>
        </p:txBody>
      </p:sp>
      <p:sp>
        <p:nvSpPr>
          <p:cNvPr id="42" name="Arrow: Chevron 48">
            <a:extLst>
              <a:ext uri="{FF2B5EF4-FFF2-40B4-BE49-F238E27FC236}">
                <a16:creationId xmlns:a16="http://schemas.microsoft.com/office/drawing/2014/main" id="{311EA54D-2E54-4723-8DA3-92486A1BECE6}"/>
              </a:ext>
            </a:extLst>
          </p:cNvPr>
          <p:cNvSpPr/>
          <p:nvPr/>
        </p:nvSpPr>
        <p:spPr>
          <a:xfrm>
            <a:off x="8249453" y="26061881"/>
            <a:ext cx="4549079" cy="2576772"/>
          </a:xfrm>
          <a:prstGeom prst="chevron">
            <a:avLst>
              <a:gd name="adj" fmla="val 2352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526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526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FINISHING AND TESTING DEVICE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0D31EA6A-4C35-425B-AB42-7A1A8A22FB53}"/>
              </a:ext>
            </a:extLst>
          </p:cNvPr>
          <p:cNvSpPr txBox="1"/>
          <p:nvPr/>
        </p:nvSpPr>
        <p:spPr>
          <a:xfrm>
            <a:off x="1372679" y="19655905"/>
            <a:ext cx="10703436" cy="391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962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Create a simple and easily producible solution, an aid device for people with reduced vision: a bracelet that detects nearby objects and alerts the wearer to them.</a:t>
            </a:r>
            <a:endParaRPr lang="vi-VN" sz="4962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2CAC13-9F4F-49EC-A76E-C5FF0E6BFC17}"/>
              </a:ext>
            </a:extLst>
          </p:cNvPr>
          <p:cNvSpPr/>
          <p:nvPr/>
        </p:nvSpPr>
        <p:spPr>
          <a:xfrm>
            <a:off x="804359" y="337609"/>
            <a:ext cx="40871195" cy="4737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405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C93F1E-1534-40BB-9597-96ECC3069893}"/>
              </a:ext>
            </a:extLst>
          </p:cNvPr>
          <p:cNvSpPr txBox="1"/>
          <p:nvPr/>
        </p:nvSpPr>
        <p:spPr>
          <a:xfrm>
            <a:off x="5917985" y="2330141"/>
            <a:ext cx="33425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Project: ANIMAL HEALTH MONITORING DEVICE THROUGH BIOLOGICAL SENSOR</a:t>
            </a:r>
            <a:endParaRPr lang="en-US" sz="6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61E844-F304-4B8F-8E23-45F4BBB908E7}"/>
              </a:ext>
            </a:extLst>
          </p:cNvPr>
          <p:cNvSpPr txBox="1"/>
          <p:nvPr/>
        </p:nvSpPr>
        <p:spPr>
          <a:xfrm>
            <a:off x="2188838" y="4048511"/>
            <a:ext cx="39506872" cy="91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359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Author : </a:t>
            </a:r>
            <a:r>
              <a:rPr lang="en-US" sz="5359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</a:t>
            </a:r>
            <a:r>
              <a:rPr lang="en-US" sz="5359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Minh </a:t>
            </a:r>
            <a:r>
              <a:rPr lang="en-US" sz="5359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Khue</a:t>
            </a:r>
            <a:r>
              <a:rPr lang="en-US" sz="5359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Doan, Lam </a:t>
            </a:r>
            <a:r>
              <a:rPr lang="en-US" sz="5359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Khai</a:t>
            </a:r>
            <a:r>
              <a:rPr lang="en-US" sz="5359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Trinh, Minh Hoang Tran, </a:t>
            </a:r>
            <a:r>
              <a:rPr lang="en-US" sz="5359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Trung</a:t>
            </a:r>
            <a:r>
              <a:rPr lang="en-US" sz="5359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Duc </a:t>
            </a:r>
            <a:r>
              <a:rPr lang="en-US" sz="5359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Luu</a:t>
            </a:r>
            <a:r>
              <a:rPr lang="en-US" sz="5359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5359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Phuc</a:t>
            </a:r>
            <a:r>
              <a:rPr lang="en-US" sz="5359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Thanh Nguyen, Nguyen </a:t>
            </a:r>
            <a:r>
              <a:rPr lang="en-US" sz="5359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Khai</a:t>
            </a:r>
            <a:r>
              <a:rPr lang="en-US" sz="5359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Minh Tran</a:t>
            </a:r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A36F1207-3A1C-4E9F-879B-D24057BFCF52}"/>
              </a:ext>
            </a:extLst>
          </p:cNvPr>
          <p:cNvGrpSpPr/>
          <p:nvPr/>
        </p:nvGrpSpPr>
        <p:grpSpPr>
          <a:xfrm>
            <a:off x="15247768" y="5698350"/>
            <a:ext cx="9378748" cy="1439529"/>
            <a:chOff x="0" y="0"/>
            <a:chExt cx="4572000" cy="711360"/>
          </a:xfrm>
          <a:solidFill>
            <a:srgbClr val="002060"/>
          </a:solidFill>
        </p:grpSpPr>
        <p:sp>
          <p:nvSpPr>
            <p:cNvPr id="30" name="Rectangle: Rounded Corners 32">
              <a:extLst>
                <a:ext uri="{FF2B5EF4-FFF2-40B4-BE49-F238E27FC236}">
                  <a16:creationId xmlns:a16="http://schemas.microsoft.com/office/drawing/2014/main" id="{E41F7220-09BF-4FD5-8292-CCF74A4FDEDC}"/>
                </a:ext>
              </a:extLst>
            </p:cNvPr>
            <p:cNvSpPr/>
            <p:nvPr/>
          </p:nvSpPr>
          <p:spPr>
            <a:xfrm>
              <a:off x="0" y="0"/>
              <a:ext cx="4572000" cy="71136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B2DDD257-693A-4B45-892D-DD0D7656D32B}"/>
                </a:ext>
              </a:extLst>
            </p:cNvPr>
            <p:cNvSpPr txBox="1"/>
            <p:nvPr/>
          </p:nvSpPr>
          <p:spPr>
            <a:xfrm>
              <a:off x="8967" y="34726"/>
              <a:ext cx="4528307" cy="64190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308" tIns="200308" rIns="200308" bIns="200308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491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0982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474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19656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7457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2948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8439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3931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33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72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IV.</a:t>
              </a:r>
              <a:r>
                <a:rPr lang="en-US" sz="72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Components</a:t>
              </a:r>
            </a:p>
          </p:txBody>
        </p:sp>
      </p:grpSp>
      <p:sp>
        <p:nvSpPr>
          <p:cNvPr id="35" name="AutoShape 2" descr="Learn More - ThingSpeak IoT">
            <a:extLst>
              <a:ext uri="{FF2B5EF4-FFF2-40B4-BE49-F238E27FC236}">
                <a16:creationId xmlns:a16="http://schemas.microsoft.com/office/drawing/2014/main" id="{5B9E5B04-A69A-417F-AF74-CDD634606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24154" y="14991849"/>
            <a:ext cx="1604850" cy="16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3744" tIns="26872" rIns="53744" bIns="2687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150" sz="1058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Hộp Văn bản 24">
            <a:extLst>
              <a:ext uri="{FF2B5EF4-FFF2-40B4-BE49-F238E27FC236}">
                <a16:creationId xmlns:a16="http://schemas.microsoft.com/office/drawing/2014/main" id="{507B626F-0767-4403-98C6-ED0302272C74}"/>
              </a:ext>
            </a:extLst>
          </p:cNvPr>
          <p:cNvSpPr txBox="1"/>
          <p:nvPr/>
        </p:nvSpPr>
        <p:spPr>
          <a:xfrm>
            <a:off x="13870232" y="26769914"/>
            <a:ext cx="14447647" cy="23831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962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Body temperature and heart rate/blood oxygen concentration from other sensors are uploaded to BLE data.</a:t>
            </a:r>
          </a:p>
        </p:txBody>
      </p:sp>
      <p:sp>
        <p:nvSpPr>
          <p:cNvPr id="41" name="TextBox 33">
            <a:extLst>
              <a:ext uri="{FF2B5EF4-FFF2-40B4-BE49-F238E27FC236}">
                <a16:creationId xmlns:a16="http://schemas.microsoft.com/office/drawing/2014/main" id="{BA4C8AD0-45B7-4948-9FDA-C2303ACC71A8}"/>
              </a:ext>
            </a:extLst>
          </p:cNvPr>
          <p:cNvSpPr txBox="1"/>
          <p:nvPr/>
        </p:nvSpPr>
        <p:spPr>
          <a:xfrm>
            <a:off x="9902875" y="726877"/>
            <a:ext cx="25857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AI–JAM 2022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E7E3C22-8104-44C0-A2D9-0116D9E95436}"/>
              </a:ext>
            </a:extLst>
          </p:cNvPr>
          <p:cNvSpPr/>
          <p:nvPr/>
        </p:nvSpPr>
        <p:spPr>
          <a:xfrm>
            <a:off x="28991824" y="5708107"/>
            <a:ext cx="5998657" cy="143952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V. Result</a:t>
            </a:r>
          </a:p>
        </p:txBody>
      </p:sp>
      <p:sp>
        <p:nvSpPr>
          <p:cNvPr id="48" name="Rectangle: Rounded Corners 17">
            <a:extLst>
              <a:ext uri="{FF2B5EF4-FFF2-40B4-BE49-F238E27FC236}">
                <a16:creationId xmlns:a16="http://schemas.microsoft.com/office/drawing/2014/main" id="{554607F0-E0DD-4CC7-85FA-4A4891D24EF4}"/>
              </a:ext>
            </a:extLst>
          </p:cNvPr>
          <p:cNvSpPr/>
          <p:nvPr/>
        </p:nvSpPr>
        <p:spPr>
          <a:xfrm>
            <a:off x="28991824" y="21600451"/>
            <a:ext cx="10970212" cy="14121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VII.</a:t>
            </a:r>
            <a:r>
              <a:rPr lang="vi-VN" sz="7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Future improvements</a:t>
            </a: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FB6F4937-EE17-414D-8CF7-5C41545F9B61}"/>
              </a:ext>
            </a:extLst>
          </p:cNvPr>
          <p:cNvSpPr txBox="1"/>
          <p:nvPr/>
        </p:nvSpPr>
        <p:spPr>
          <a:xfrm>
            <a:off x="29244068" y="7378303"/>
            <a:ext cx="12734192" cy="314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962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It’s a simple, low-cost assistive device made from readily-available materials, and it can be built by anyone with a basic knowledge of electronics and IoT</a:t>
            </a:r>
          </a:p>
        </p:txBody>
      </p:sp>
      <p:sp>
        <p:nvSpPr>
          <p:cNvPr id="51" name="TextBox 13">
            <a:extLst>
              <a:ext uri="{FF2B5EF4-FFF2-40B4-BE49-F238E27FC236}">
                <a16:creationId xmlns:a16="http://schemas.microsoft.com/office/drawing/2014/main" id="{8F17C89D-94A2-4403-AF0B-FD515F2ECE03}"/>
              </a:ext>
            </a:extLst>
          </p:cNvPr>
          <p:cNvSpPr txBox="1"/>
          <p:nvPr/>
        </p:nvSpPr>
        <p:spPr>
          <a:xfrm>
            <a:off x="29094315" y="18134962"/>
            <a:ext cx="13385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Reads other data from the user such as: location, heart rate, blood oxygen concentration..</a:t>
            </a:r>
          </a:p>
        </p:txBody>
      </p:sp>
      <p:sp>
        <p:nvSpPr>
          <p:cNvPr id="52" name="Rectangle: Rounded Corners 17">
            <a:extLst>
              <a:ext uri="{FF2B5EF4-FFF2-40B4-BE49-F238E27FC236}">
                <a16:creationId xmlns:a16="http://schemas.microsoft.com/office/drawing/2014/main" id="{C2E50C60-5469-4991-93B4-9D61E11FB684}"/>
              </a:ext>
            </a:extLst>
          </p:cNvPr>
          <p:cNvSpPr/>
          <p:nvPr/>
        </p:nvSpPr>
        <p:spPr>
          <a:xfrm>
            <a:off x="29094256" y="16496376"/>
            <a:ext cx="8210297" cy="14121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VI. Innovation</a:t>
            </a: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BFBEC71A-2551-4E7F-9611-FC33A8F59C37}"/>
              </a:ext>
            </a:extLst>
          </p:cNvPr>
          <p:cNvSpPr txBox="1"/>
          <p:nvPr/>
        </p:nvSpPr>
        <p:spPr>
          <a:xfrm>
            <a:off x="29244068" y="19837199"/>
            <a:ext cx="12018461" cy="1619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962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Warn</a:t>
            </a:r>
            <a:r>
              <a:rPr lang="en-US" sz="4962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vi-VN" sz="4962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962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user </a:t>
            </a:r>
            <a:r>
              <a:rPr lang="vi-VN" sz="4962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about danger and potential threats</a:t>
            </a:r>
            <a:endParaRPr lang="en-US" sz="4962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20F1A7B-302E-4946-86EA-12BBF53B6534}"/>
              </a:ext>
            </a:extLst>
          </p:cNvPr>
          <p:cNvGrpSpPr/>
          <p:nvPr/>
        </p:nvGrpSpPr>
        <p:grpSpPr>
          <a:xfrm>
            <a:off x="29485084" y="27627594"/>
            <a:ext cx="3887711" cy="1888409"/>
            <a:chOff x="7476127" y="0"/>
            <a:chExt cx="4882904" cy="6538369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A2E8F6DE-7557-4AF3-B02D-099788207135}"/>
                </a:ext>
              </a:extLst>
            </p:cNvPr>
            <p:cNvSpPr/>
            <p:nvPr/>
          </p:nvSpPr>
          <p:spPr>
            <a:xfrm>
              <a:off x="7476127" y="0"/>
              <a:ext cx="4882904" cy="6538369"/>
            </a:xfrm>
            <a:prstGeom prst="round2Same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Rectangle: Top Corners Rounded 4">
              <a:extLst>
                <a:ext uri="{FF2B5EF4-FFF2-40B4-BE49-F238E27FC236}">
                  <a16:creationId xmlns:a16="http://schemas.microsoft.com/office/drawing/2014/main" id="{4E05EA00-D909-427C-8A7F-1CFC401E05DA}"/>
                </a:ext>
              </a:extLst>
            </p:cNvPr>
            <p:cNvSpPr txBox="1"/>
            <p:nvPr/>
          </p:nvSpPr>
          <p:spPr>
            <a:xfrm>
              <a:off x="7714491" y="238364"/>
              <a:ext cx="4406176" cy="6300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2245" tIns="90748" rIns="272245" bIns="90748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491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0982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474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19656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7457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2948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8439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3931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176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vi-VN" sz="4367" kern="120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Developing predicting model</a:t>
              </a:r>
              <a:endParaRPr lang="en-US" sz="4367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337C37B-C3C5-4D0F-824A-F6217513C7F4}"/>
              </a:ext>
            </a:extLst>
          </p:cNvPr>
          <p:cNvGrpSpPr/>
          <p:nvPr/>
        </p:nvGrpSpPr>
        <p:grpSpPr>
          <a:xfrm>
            <a:off x="32552581" y="25219010"/>
            <a:ext cx="4991150" cy="2216971"/>
            <a:chOff x="17912605" y="0"/>
            <a:chExt cx="6127814" cy="5147031"/>
          </a:xfrm>
        </p:grpSpPr>
        <p:sp>
          <p:nvSpPr>
            <p:cNvPr id="108" name="Rectangle: Top Corners Rounded 107">
              <a:extLst>
                <a:ext uri="{FF2B5EF4-FFF2-40B4-BE49-F238E27FC236}">
                  <a16:creationId xmlns:a16="http://schemas.microsoft.com/office/drawing/2014/main" id="{271A2571-0F49-4D8B-B219-595F21C52EBD}"/>
                </a:ext>
              </a:extLst>
            </p:cNvPr>
            <p:cNvSpPr/>
            <p:nvPr/>
          </p:nvSpPr>
          <p:spPr>
            <a:xfrm>
              <a:off x="17912605" y="0"/>
              <a:ext cx="6127814" cy="5147031"/>
            </a:xfrm>
            <a:prstGeom prst="round2Same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ectangle: Top Corners Rounded 4">
              <a:extLst>
                <a:ext uri="{FF2B5EF4-FFF2-40B4-BE49-F238E27FC236}">
                  <a16:creationId xmlns:a16="http://schemas.microsoft.com/office/drawing/2014/main" id="{09583039-F415-44BF-9466-9783493B710C}"/>
                </a:ext>
              </a:extLst>
            </p:cNvPr>
            <p:cNvSpPr txBox="1"/>
            <p:nvPr/>
          </p:nvSpPr>
          <p:spPr>
            <a:xfrm>
              <a:off x="18163862" y="251257"/>
              <a:ext cx="5625300" cy="4895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2245" tIns="90748" rIns="272245" bIns="90748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491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0982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474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19656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7457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2948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8439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3931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176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n-US" sz="4367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Optimizing the price of equipment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4146AF7-75DE-4A46-BFDF-B2489617F001}"/>
              </a:ext>
            </a:extLst>
          </p:cNvPr>
          <p:cNvGrpSpPr/>
          <p:nvPr/>
        </p:nvGrpSpPr>
        <p:grpSpPr>
          <a:xfrm>
            <a:off x="29209636" y="23186898"/>
            <a:ext cx="4642000" cy="1888409"/>
            <a:chOff x="8808504" y="0"/>
            <a:chExt cx="5905100" cy="5036329"/>
          </a:xfrm>
        </p:grpSpPr>
        <p:sp>
          <p:nvSpPr>
            <p:cNvPr id="111" name="Rectangle: Top Corners Rounded 110">
              <a:extLst>
                <a:ext uri="{FF2B5EF4-FFF2-40B4-BE49-F238E27FC236}">
                  <a16:creationId xmlns:a16="http://schemas.microsoft.com/office/drawing/2014/main" id="{742FF2A4-F3A7-43A0-8FCE-6D53096AD3D2}"/>
                </a:ext>
              </a:extLst>
            </p:cNvPr>
            <p:cNvSpPr/>
            <p:nvPr/>
          </p:nvSpPr>
          <p:spPr>
            <a:xfrm>
              <a:off x="8808504" y="0"/>
              <a:ext cx="5905100" cy="5036329"/>
            </a:xfrm>
            <a:prstGeom prst="round2Same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angle: Top Corners Rounded 4">
              <a:extLst>
                <a:ext uri="{FF2B5EF4-FFF2-40B4-BE49-F238E27FC236}">
                  <a16:creationId xmlns:a16="http://schemas.microsoft.com/office/drawing/2014/main" id="{7E287874-9710-4A6D-9DF9-27339E9C9387}"/>
                </a:ext>
              </a:extLst>
            </p:cNvPr>
            <p:cNvSpPr txBox="1"/>
            <p:nvPr/>
          </p:nvSpPr>
          <p:spPr>
            <a:xfrm>
              <a:off x="9054357" y="245853"/>
              <a:ext cx="5413394" cy="4790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2245" tIns="90748" rIns="272245" bIns="90748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491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0982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474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19656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7457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2948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8439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3931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176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vi-VN" sz="4367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Building</a:t>
              </a:r>
              <a:r>
                <a:rPr lang="en-US" sz="4367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app, web for </a:t>
              </a:r>
              <a:r>
                <a:rPr lang="vi-VN" sz="4367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remote monitoring</a:t>
              </a:r>
              <a:endParaRPr lang="en-US" sz="4367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3EDDAD9-39CF-4270-A1C1-40D6CDB25FBD}"/>
              </a:ext>
            </a:extLst>
          </p:cNvPr>
          <p:cNvGrpSpPr/>
          <p:nvPr/>
        </p:nvGrpSpPr>
        <p:grpSpPr>
          <a:xfrm>
            <a:off x="37126666" y="23186898"/>
            <a:ext cx="4135863" cy="1888409"/>
            <a:chOff x="1185982" y="0"/>
            <a:chExt cx="5725956" cy="5296723"/>
          </a:xfrm>
        </p:grpSpPr>
        <p:sp>
          <p:nvSpPr>
            <p:cNvPr id="114" name="Rectangle: Top Corners Rounded 113">
              <a:extLst>
                <a:ext uri="{FF2B5EF4-FFF2-40B4-BE49-F238E27FC236}">
                  <a16:creationId xmlns:a16="http://schemas.microsoft.com/office/drawing/2014/main" id="{B3CB545D-C0AF-4FC9-AB26-D410BD12532B}"/>
                </a:ext>
              </a:extLst>
            </p:cNvPr>
            <p:cNvSpPr/>
            <p:nvPr/>
          </p:nvSpPr>
          <p:spPr>
            <a:xfrm>
              <a:off x="1185982" y="0"/>
              <a:ext cx="5725956" cy="5296723"/>
            </a:xfrm>
            <a:prstGeom prst="round2Same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angle: Top Corners Rounded 4">
              <a:extLst>
                <a:ext uri="{FF2B5EF4-FFF2-40B4-BE49-F238E27FC236}">
                  <a16:creationId xmlns:a16="http://schemas.microsoft.com/office/drawing/2014/main" id="{BB8685CE-5C57-459F-B67B-6B09724134D5}"/>
                </a:ext>
              </a:extLst>
            </p:cNvPr>
            <p:cNvSpPr txBox="1"/>
            <p:nvPr/>
          </p:nvSpPr>
          <p:spPr>
            <a:xfrm>
              <a:off x="1444547" y="258565"/>
              <a:ext cx="5208826" cy="50381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2245" tIns="90748" rIns="272245" bIns="90748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491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0982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474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19656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7457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2948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8439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3931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176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67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Equipment replication 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99EC11D-4F18-43C1-B656-3F237170BE77}"/>
              </a:ext>
            </a:extLst>
          </p:cNvPr>
          <p:cNvGrpSpPr/>
          <p:nvPr/>
        </p:nvGrpSpPr>
        <p:grpSpPr>
          <a:xfrm>
            <a:off x="37126665" y="27579687"/>
            <a:ext cx="4135863" cy="1935617"/>
            <a:chOff x="56831356" y="-5768587"/>
            <a:chExt cx="5725956" cy="5429135"/>
          </a:xfrm>
        </p:grpSpPr>
        <p:sp>
          <p:nvSpPr>
            <p:cNvPr id="117" name="Rectangle: Top Corners Rounded 116">
              <a:extLst>
                <a:ext uri="{FF2B5EF4-FFF2-40B4-BE49-F238E27FC236}">
                  <a16:creationId xmlns:a16="http://schemas.microsoft.com/office/drawing/2014/main" id="{AEAF1D54-64E1-4343-BE5A-5654F849ED63}"/>
                </a:ext>
              </a:extLst>
            </p:cNvPr>
            <p:cNvSpPr/>
            <p:nvPr/>
          </p:nvSpPr>
          <p:spPr>
            <a:xfrm>
              <a:off x="56831356" y="-5636175"/>
              <a:ext cx="5725956" cy="5296723"/>
            </a:xfrm>
            <a:prstGeom prst="round2Same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angle: Top Corners Rounded 4">
              <a:extLst>
                <a:ext uri="{FF2B5EF4-FFF2-40B4-BE49-F238E27FC236}">
                  <a16:creationId xmlns:a16="http://schemas.microsoft.com/office/drawing/2014/main" id="{BF63539B-E40A-4949-9778-DFDD9AC5401F}"/>
                </a:ext>
              </a:extLst>
            </p:cNvPr>
            <p:cNvSpPr txBox="1"/>
            <p:nvPr/>
          </p:nvSpPr>
          <p:spPr>
            <a:xfrm>
              <a:off x="57089920" y="-5768587"/>
              <a:ext cx="5208826" cy="5038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2245" tIns="90748" rIns="272245" bIns="90748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491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0982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474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19656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74570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29484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84398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39312" algn="l" defTabSz="454914" rtl="0" eaLnBrk="1" latinLnBrk="0" hangingPunct="1">
                <a:defRPr sz="17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176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67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Industrial </a:t>
              </a:r>
              <a:r>
                <a:rPr lang="en-US" sz="4367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application</a:t>
              </a:r>
            </a:p>
          </p:txBody>
        </p:sp>
      </p:grpSp>
      <p:pic>
        <p:nvPicPr>
          <p:cNvPr id="1028" name="Picture 4" descr="Vietnam Flag Icon - Download in Flat Style">
            <a:extLst>
              <a:ext uri="{FF2B5EF4-FFF2-40B4-BE49-F238E27FC236}">
                <a16:creationId xmlns:a16="http://schemas.microsoft.com/office/drawing/2014/main" id="{0C2FFFF8-93D1-4EA8-89BA-B090F225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444" y="3940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I-JAM JAPAN 2022">
            <a:extLst>
              <a:ext uri="{FF2B5EF4-FFF2-40B4-BE49-F238E27FC236}">
                <a16:creationId xmlns:a16="http://schemas.microsoft.com/office/drawing/2014/main" id="{B8B6A778-1AB8-7D67-1722-5D859E579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17" y="89250"/>
            <a:ext cx="838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 descr="Ảnh có chứa văn bản, thiết bị điện tử&#10;&#10;Mô tả được tạo tự động">
            <a:extLst>
              <a:ext uri="{FF2B5EF4-FFF2-40B4-BE49-F238E27FC236}">
                <a16:creationId xmlns:a16="http://schemas.microsoft.com/office/drawing/2014/main" id="{D3BB3BF8-04F0-0D71-50AB-AC7F17AC1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41" y="7147636"/>
            <a:ext cx="10273432" cy="9529960"/>
          </a:xfrm>
          <a:prstGeom prst="rect">
            <a:avLst/>
          </a:prstGeom>
        </p:spPr>
      </p:pic>
      <p:sp>
        <p:nvSpPr>
          <p:cNvPr id="79" name="Hộp Văn bản 25">
            <a:extLst>
              <a:ext uri="{FF2B5EF4-FFF2-40B4-BE49-F238E27FC236}">
                <a16:creationId xmlns:a16="http://schemas.microsoft.com/office/drawing/2014/main" id="{0B6F71CA-4F0C-2741-A7A7-7D04056C6936}"/>
              </a:ext>
            </a:extLst>
          </p:cNvPr>
          <p:cNvSpPr txBox="1"/>
          <p:nvPr/>
        </p:nvSpPr>
        <p:spPr>
          <a:xfrm>
            <a:off x="13917984" y="16214343"/>
            <a:ext cx="14146183" cy="391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91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82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74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656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570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484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398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312" algn="l" defTabSz="454914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962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Main controller of the device is an ESP32 devkitV1 using a 3.7V </a:t>
            </a:r>
            <a:r>
              <a:rPr lang="en-US" sz="4962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Lipo</a:t>
            </a:r>
            <a:r>
              <a:rPr lang="en-US" sz="4962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battery power supply with a battery charger circuit. The sensors of the device include: MLX90614 non-contact temperature sensor, MAX30100 heart rate sensor</a:t>
            </a:r>
          </a:p>
        </p:txBody>
      </p:sp>
      <p:pic>
        <p:nvPicPr>
          <p:cNvPr id="36" name="Hình ảnh 35">
            <a:extLst>
              <a:ext uri="{FF2B5EF4-FFF2-40B4-BE49-F238E27FC236}">
                <a16:creationId xmlns:a16="http://schemas.microsoft.com/office/drawing/2014/main" id="{499239D3-3C3F-D365-F248-E5C81BB3A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7059" y="20124709"/>
            <a:ext cx="10192114" cy="6259724"/>
          </a:xfrm>
          <a:prstGeom prst="rect">
            <a:avLst/>
          </a:prstGeom>
        </p:spPr>
      </p:pic>
      <p:pic>
        <p:nvPicPr>
          <p:cNvPr id="43" name="Hình ảnh 42">
            <a:extLst>
              <a:ext uri="{FF2B5EF4-FFF2-40B4-BE49-F238E27FC236}">
                <a16:creationId xmlns:a16="http://schemas.microsoft.com/office/drawing/2014/main" id="{97AEB2C0-EC7A-7C15-E8C3-C4ACAE3ECA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08" t="18626" r="15747" b="45477"/>
          <a:stretch/>
        </p:blipFill>
        <p:spPr>
          <a:xfrm>
            <a:off x="29209636" y="11236424"/>
            <a:ext cx="4813917" cy="4312038"/>
          </a:xfrm>
          <a:prstGeom prst="rect">
            <a:avLst/>
          </a:prstGeom>
        </p:spPr>
      </p:pic>
      <p:pic>
        <p:nvPicPr>
          <p:cNvPr id="96" name="Hình ảnh 95">
            <a:extLst>
              <a:ext uri="{FF2B5EF4-FFF2-40B4-BE49-F238E27FC236}">
                <a16:creationId xmlns:a16="http://schemas.microsoft.com/office/drawing/2014/main" id="{A63CC473-D641-9D51-72C8-79CBB5911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53634" y="11153450"/>
            <a:ext cx="4681924" cy="4332794"/>
          </a:xfrm>
          <a:prstGeom prst="rect">
            <a:avLst/>
          </a:prstGeom>
        </p:spPr>
      </p:pic>
      <p:pic>
        <p:nvPicPr>
          <p:cNvPr id="53" name="Hình ảnh 52">
            <a:extLst>
              <a:ext uri="{FF2B5EF4-FFF2-40B4-BE49-F238E27FC236}">
                <a16:creationId xmlns:a16="http://schemas.microsoft.com/office/drawing/2014/main" id="{F09472C0-B01A-B3E4-C96D-E4E817908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98291" y="11247363"/>
            <a:ext cx="1871984" cy="4158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BFD16C-D102-E904-F0ED-43B2A392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46" y="7378303"/>
            <a:ext cx="4024062" cy="307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F09C8-70D5-C095-EDE7-6B01BB8FB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166" y="11016434"/>
            <a:ext cx="4603547" cy="276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6D73A580-5B3D-71BD-04E7-55B74232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42" y="14428381"/>
            <a:ext cx="4520871" cy="30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9ABF1674-3240-8F49-8224-0D0522004F8C}"/>
              </a:ext>
            </a:extLst>
          </p:cNvPr>
          <p:cNvSpPr txBox="1"/>
          <p:nvPr/>
        </p:nvSpPr>
        <p:spPr>
          <a:xfrm>
            <a:off x="1094622" y="7604876"/>
            <a:ext cx="6919285" cy="989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49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Bird flu, swine flu, swine dysentery have always been a threat to livestock and poultry’s health</a:t>
            </a:r>
          </a:p>
          <a:p>
            <a:pPr marL="76200" rtl="0" fontAlgn="base">
              <a:spcBef>
                <a:spcPts val="0"/>
              </a:spcBef>
              <a:spcAft>
                <a:spcPts val="0"/>
              </a:spcAft>
            </a:pPr>
            <a:br>
              <a:rPr lang="en-US" sz="49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49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49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challenging for farm caretaker to monitor the health and well-being status of all animals throughout the day in a continuous manner. .</a:t>
            </a:r>
          </a:p>
        </p:txBody>
      </p:sp>
    </p:spTree>
    <p:extLst>
      <p:ext uri="{BB962C8B-B14F-4D97-AF65-F5344CB8AC3E}">
        <p14:creationId xmlns:p14="http://schemas.microsoft.com/office/powerpoint/2010/main" val="13359723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285</Words>
  <Application>Microsoft Office PowerPoint</Application>
  <PresentationFormat>Tùy chỉnh</PresentationFormat>
  <Paragraphs>27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</vt:i4>
      </vt:variant>
    </vt:vector>
  </HeadingPairs>
  <TitlesOfParts>
    <vt:vector size="11" baseType="lpstr">
      <vt:lpstr>Arial</vt:lpstr>
      <vt:lpstr>Futura LT</vt:lpstr>
      <vt:lpstr>Futura LT Book</vt:lpstr>
      <vt:lpstr>Symbol</vt:lpstr>
      <vt:lpstr>Tahoma</vt:lpstr>
      <vt:lpstr>Times New Roman</vt:lpstr>
      <vt:lpstr>Trebuchet MS</vt:lpstr>
      <vt:lpstr>Wingdings 3</vt:lpstr>
      <vt:lpstr>Custom Design</vt:lpstr>
      <vt:lpstr>Facet</vt:lpstr>
      <vt:lpstr>Bản trình bày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LE CHI TUYEN 20193191</cp:lastModifiedBy>
  <cp:revision>200</cp:revision>
  <dcterms:created xsi:type="dcterms:W3CDTF">2006-06-29T12:15:01Z</dcterms:created>
  <dcterms:modified xsi:type="dcterms:W3CDTF">2022-07-28T10:16:08Z</dcterms:modified>
</cp:coreProperties>
</file>