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75" r:id="rId5"/>
    <p:sldId id="276" r:id="rId6"/>
    <p:sldId id="277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278" r:id="rId15"/>
    <p:sldId id="292" r:id="rId16"/>
    <p:sldId id="279" r:id="rId17"/>
    <p:sldId id="281" r:id="rId18"/>
    <p:sldId id="282" r:id="rId19"/>
    <p:sldId id="283" r:id="rId20"/>
    <p:sldId id="300" r:id="rId21"/>
    <p:sldId id="301" r:id="rId22"/>
    <p:sldId id="284" r:id="rId23"/>
    <p:sldId id="285" r:id="rId24"/>
    <p:sldId id="303" r:id="rId25"/>
    <p:sldId id="302" r:id="rId26"/>
    <p:sldId id="286" r:id="rId27"/>
    <p:sldId id="287" r:id="rId28"/>
    <p:sldId id="304" r:id="rId29"/>
    <p:sldId id="305" r:id="rId30"/>
    <p:sldId id="317" r:id="rId31"/>
    <p:sldId id="318" r:id="rId32"/>
    <p:sldId id="319" r:id="rId33"/>
    <p:sldId id="306" r:id="rId34"/>
    <p:sldId id="308" r:id="rId35"/>
    <p:sldId id="310" r:id="rId36"/>
    <p:sldId id="314" r:id="rId37"/>
    <p:sldId id="307" r:id="rId38"/>
    <p:sldId id="309" r:id="rId39"/>
    <p:sldId id="315" r:id="rId40"/>
    <p:sldId id="288" r:id="rId41"/>
    <p:sldId id="289" r:id="rId42"/>
    <p:sldId id="27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/>
    <p:restoredTop sz="85608"/>
  </p:normalViewPr>
  <p:slideViewPr>
    <p:cSldViewPr snapToGrid="0" snapToObjects="1">
      <p:cViewPr varScale="1">
        <p:scale>
          <a:sx n="99" d="100"/>
          <a:sy n="9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B5FC0-89AB-CA48-BCD3-ED74C4845B6D}" type="datetimeFigureOut">
              <a:rPr lang="en-US" smtClean="0"/>
              <a:t>8/7/16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99B1-262D-B343-85C2-087FCE43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1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Discussion:</a:t>
            </a:r>
            <a:r>
              <a:rPr lang="en-US" baseline="0" dirty="0" smtClean="0"/>
              <a:t> What is DTD? The need for DTD?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099B1-262D-B343-85C2-087FCE4334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0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focus</a:t>
            </a:r>
            <a:r>
              <a:rPr lang="en-US" baseline="0" dirty="0" smtClean="0"/>
              <a:t> only on some elements: header, </a:t>
            </a:r>
            <a:r>
              <a:rPr lang="en-US" baseline="0" dirty="0" err="1" smtClean="0"/>
              <a:t>footer,aside,nav,section</a:t>
            </a:r>
            <a:r>
              <a:rPr lang="en-US" baseline="0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099B1-262D-B343-85C2-087FCE4334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Lecturer</a:t>
            </a:r>
            <a:r>
              <a:rPr lang="en-US" baseline="0" dirty="0" smtClean="0"/>
              <a:t> should provide a full example of combining all these elements in </a:t>
            </a:r>
            <a:r>
              <a:rPr lang="en-US" baseline="0" smtClean="0"/>
              <a:t>a web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099B1-262D-B343-85C2-087FCE4334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1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099B1-262D-B343-85C2-087FCE4334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3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Obsolete: không dùng, cổ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099B1-262D-B343-85C2-087FCE4334E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provide the</a:t>
            </a:r>
            <a:r>
              <a:rPr lang="en-US" baseline="0" dirty="0" smtClean="0"/>
              <a:t> overview of APIs not in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099B1-262D-B343-85C2-087FCE4334E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9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099B1-262D-B343-85C2-087FCE4334E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703-1F0D-8041-8920-2D3A03DD880C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85F19B-252E-7E4A-9F61-9DEEDC88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449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703-1F0D-8041-8920-2D3A03DD880C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85F19B-252E-7E4A-9F61-9DEEDC88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6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703-1F0D-8041-8920-2D3A03DD880C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85F19B-252E-7E4A-9F61-9DEEDC8859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400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703-1F0D-8041-8920-2D3A03DD880C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85F19B-252E-7E4A-9F61-9DEEDC88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6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703-1F0D-8041-8920-2D3A03DD880C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85F19B-252E-7E4A-9F61-9DEEDC8859C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468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703-1F0D-8041-8920-2D3A03DD880C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85F19B-252E-7E4A-9F61-9DEEDC88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5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703-1F0D-8041-8920-2D3A03DD880C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F19B-252E-7E4A-9F61-9DEEDC88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10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703-1F0D-8041-8920-2D3A03DD880C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F19B-252E-7E4A-9F61-9DEEDC88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55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703-1F0D-8041-8920-2D3A03DD880C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F19B-252E-7E4A-9F61-9DEEDC88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0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703-1F0D-8041-8920-2D3A03DD880C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85F19B-252E-7E4A-9F61-9DEEDC88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99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703-1F0D-8041-8920-2D3A03DD880C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85F19B-252E-7E4A-9F61-9DEEDC88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703-1F0D-8041-8920-2D3A03DD880C}" type="datetimeFigureOut">
              <a:rPr lang="en-US" smtClean="0"/>
              <a:t>8/7/16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85F19B-252E-7E4A-9F61-9DEEDC88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703-1F0D-8041-8920-2D3A03DD880C}" type="datetimeFigureOut">
              <a:rPr lang="en-US" smtClean="0"/>
              <a:t>8/7/16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F19B-252E-7E4A-9F61-9DEEDC88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4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703-1F0D-8041-8920-2D3A03DD880C}" type="datetimeFigureOut">
              <a:rPr lang="en-US" smtClean="0"/>
              <a:t>8/7/16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F19B-252E-7E4A-9F61-9DEEDC88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097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703-1F0D-8041-8920-2D3A03DD880C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F19B-252E-7E4A-9F61-9DEEDC88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9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703-1F0D-8041-8920-2D3A03DD880C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85F19B-252E-7E4A-9F61-9DEEDC88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D703-1F0D-8041-8920-2D3A03DD880C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85F19B-252E-7E4A-9F61-9DEEDC88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UP, HTML5?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Aside (sidebars)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69478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aside </a:t>
            </a:r>
            <a:r>
              <a:rPr lang="en-US" sz="2800" dirty="0"/>
              <a:t>element identifies content that is related but tangential to the surrounding content </a:t>
            </a:r>
            <a:endParaRPr lang="en-US" sz="2800" dirty="0" smtClean="0">
              <a:effectLst/>
            </a:endParaRP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853" y="3387896"/>
            <a:ext cx="8917748" cy="3388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036" y="1027906"/>
            <a:ext cx="1917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4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Navigation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new </a:t>
            </a:r>
            <a:r>
              <a:rPr lang="en-US" sz="2800" b="1" dirty="0" err="1"/>
              <a:t>nav</a:t>
            </a:r>
            <a:r>
              <a:rPr lang="en-US" sz="2800" b="1" dirty="0"/>
              <a:t> </a:t>
            </a:r>
            <a:r>
              <a:rPr lang="en-US" sz="2800" dirty="0"/>
              <a:t>element gives developers a semantic way to identify navigation for a site </a:t>
            </a:r>
            <a:endParaRPr lang="en-US" sz="2800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21" y="3386364"/>
            <a:ext cx="5319556" cy="2849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378" y="1104900"/>
            <a:ext cx="1701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0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Header can appear at the beginning of the web page or in an individual article or section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73" y="3137036"/>
            <a:ext cx="5332957" cy="3528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22" y="3137036"/>
            <a:ext cx="5689107" cy="2138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300" y="944109"/>
            <a:ext cx="2984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9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258" y="2277047"/>
            <a:ext cx="7209293" cy="44056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728" y="996156"/>
            <a:ext cx="4067072" cy="90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0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HTML5 Document - 1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5617"/>
            <a:ext cx="8915400" cy="4932607"/>
          </a:xfrm>
        </p:spPr>
        <p:txBody>
          <a:bodyPr>
            <a:normAutofit fontScale="92500" lnSpcReduction="10000"/>
          </a:bodyPr>
          <a:lstStyle/>
          <a:p>
            <a:r>
              <a:rPr lang="en-US" sz="2800"/>
              <a:t>The following tags have been introduced for better structure</a:t>
            </a:r>
            <a:endParaRPr lang="en-US" sz="2800" b="1"/>
          </a:p>
          <a:p>
            <a:r>
              <a:rPr lang="en-US" sz="2800" b="1"/>
              <a:t>section:</a:t>
            </a:r>
            <a:r>
              <a:rPr lang="en-US" sz="2800"/>
              <a:t> This tag represents a generic document or application section. It can be used together with h1-h6 to indicate the document structure.</a:t>
            </a:r>
          </a:p>
          <a:p>
            <a:r>
              <a:rPr lang="en-US" sz="2800" b="1"/>
              <a:t>article</a:t>
            </a:r>
            <a:r>
              <a:rPr lang="en-US" sz="2800"/>
              <a:t>: This tag represents an independent piece of content of a document, such as a blog entry or newspaper article.</a:t>
            </a:r>
          </a:p>
          <a:p>
            <a:r>
              <a:rPr lang="en-US" sz="2800" b="1"/>
              <a:t>aside</a:t>
            </a:r>
            <a:r>
              <a:rPr lang="en-US" sz="2800"/>
              <a:t>: This tag represents a piece of content that is only slightly related to the rest of the page.</a:t>
            </a:r>
          </a:p>
          <a:p>
            <a:r>
              <a:rPr lang="en-US" sz="2800" b="1"/>
              <a:t>header</a:t>
            </a:r>
            <a:r>
              <a:rPr lang="en-US" sz="2800"/>
              <a:t>: This tag represents the header of a section.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3544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HTML5 Document - 2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5617"/>
            <a:ext cx="8915400" cy="4932607"/>
          </a:xfrm>
        </p:spPr>
        <p:txBody>
          <a:bodyPr>
            <a:normAutofit/>
          </a:bodyPr>
          <a:lstStyle/>
          <a:p>
            <a:r>
              <a:rPr lang="en-US" sz="2800" b="1"/>
              <a:t>footer</a:t>
            </a:r>
            <a:r>
              <a:rPr lang="en-US" sz="2800"/>
              <a:t>: This tag represents a footer for a section and can contain information about the author, copyright information, etc.</a:t>
            </a:r>
          </a:p>
          <a:p>
            <a:r>
              <a:rPr lang="en-US" sz="2800" b="1"/>
              <a:t>nav</a:t>
            </a:r>
            <a:r>
              <a:rPr lang="en-US" sz="2800"/>
              <a:t>: This tag represents a section of the document intended for navigation.</a:t>
            </a:r>
          </a:p>
          <a:p>
            <a:r>
              <a:rPr lang="en-US" sz="2800" b="1"/>
              <a:t>dialog</a:t>
            </a:r>
            <a:r>
              <a:rPr lang="en-US" sz="2800"/>
              <a:t>: This tag can be used to mark up a conversation.</a:t>
            </a:r>
          </a:p>
          <a:p>
            <a:r>
              <a:rPr lang="en-US" sz="2800" b="1"/>
              <a:t>figure</a:t>
            </a:r>
            <a:r>
              <a:rPr lang="en-US" sz="2800"/>
              <a:t>: This tag can be used to associate a caption together with some embedded content, such as a graphic or video.</a:t>
            </a:r>
          </a:p>
        </p:txBody>
      </p:sp>
    </p:spTree>
    <p:extLst>
      <p:ext uri="{BB962C8B-B14F-4D97-AF65-F5344CB8AC3E}">
        <p14:creationId xmlns:p14="http://schemas.microsoft.com/office/powerpoint/2010/main" val="105713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1" y="0"/>
            <a:ext cx="9808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4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86287"/>
            <a:ext cx="109347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2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97" y="1292090"/>
            <a:ext cx="7781415" cy="54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Attributes - 1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879323"/>
              </p:ext>
            </p:extLst>
          </p:nvPr>
        </p:nvGraphicFramePr>
        <p:xfrm>
          <a:off x="2589213" y="1592685"/>
          <a:ext cx="8958044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68"/>
                <a:gridCol w="1751526"/>
                <a:gridCol w="5142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Defined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a keyboard shortcut to access an element.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right, left, center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Horizontally aligns tags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Places an background image behind an element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bgcolor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numeric, hexidecimal, RGB values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Places a background color behind an element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Defined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Classifies an element for use with Cascading Style Sheets.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contenteditable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true, false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if the user can edit the element's content or not.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contextmenu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context menu for an element.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56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in </a:t>
            </a:r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new </a:t>
            </a:r>
            <a:r>
              <a:rPr lang="en-US" sz="3600" dirty="0" smtClean="0"/>
              <a:t>DOCTYPE</a:t>
            </a:r>
          </a:p>
          <a:p>
            <a:r>
              <a:rPr lang="en-US" sz="3600" dirty="0"/>
              <a:t>New elements and attributes </a:t>
            </a:r>
            <a:endParaRPr lang="en-US" sz="3600" dirty="0" smtClean="0">
              <a:effectLst/>
            </a:endParaRPr>
          </a:p>
          <a:p>
            <a:r>
              <a:rPr lang="en-US" sz="3600" dirty="0"/>
              <a:t>Obsolete 4.01 </a:t>
            </a:r>
            <a:r>
              <a:rPr lang="en-US" sz="3600" dirty="0" smtClean="0"/>
              <a:t>elements</a:t>
            </a:r>
          </a:p>
          <a:p>
            <a:r>
              <a:rPr lang="en-US" sz="3600" dirty="0"/>
              <a:t>APIs </a:t>
            </a:r>
            <a:endParaRPr lang="en-US" sz="3600" dirty="0" smtClean="0">
              <a:effectLst/>
            </a:endParaRPr>
          </a:p>
          <a:p>
            <a:pPr marL="0" indent="0">
              <a:buNone/>
            </a:pPr>
            <a:endParaRPr lang="en-US" sz="36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928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Attributes - 2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571504"/>
              </p:ext>
            </p:extLst>
          </p:nvPr>
        </p:nvGraphicFramePr>
        <p:xfrm>
          <a:off x="2589213" y="1592685"/>
          <a:ext cx="8958044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68"/>
                <a:gridCol w="1751526"/>
                <a:gridCol w="5142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data-XXXX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Defined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attributes. Authors of a HTML document can define their own attributes. Must start with "data-".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draggable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true,false, auto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or not a user is allowed to drag an element.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 Value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height of tables, images, or table cells.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element should be visible or not.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Defined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Names an element for use with Cascading Style Sheets.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elements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group elements.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itemprop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items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group items.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896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Attributes - 3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724354"/>
              </p:ext>
            </p:extLst>
          </p:nvPr>
        </p:nvGraphicFramePr>
        <p:xfrm>
          <a:off x="2589213" y="1592685"/>
          <a:ext cx="8958044" cy="437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68"/>
                <a:gridCol w="1751526"/>
                <a:gridCol w="5142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spellcheck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 false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if the element must have it's spelling or grammar checked.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Style sheet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an inline style for an element.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define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element's corresponding item.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tabindex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 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tab order of an element.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Defined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"Pop-up" title for your elements.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valign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top, middle, bottom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Vertically aligns tags within an HTML element.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 Value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Specifies the width of tables, images, or table cells.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973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3645"/>
            <a:ext cx="8915400" cy="5306096"/>
          </a:xfrm>
        </p:spPr>
        <p:txBody>
          <a:bodyPr>
            <a:normAutofit fontScale="85000" lnSpcReduction="10000"/>
          </a:bodyPr>
          <a:lstStyle/>
          <a:p>
            <a:r>
              <a:rPr lang="en-US" sz="2800"/>
              <a:t>A new feature being introduced in HTML 5 is the addition of custom data attributes. </a:t>
            </a:r>
          </a:p>
          <a:p>
            <a:r>
              <a:rPr lang="en-US" sz="2800"/>
              <a:t>A custom data attribute starts with </a:t>
            </a:r>
            <a:r>
              <a:rPr lang="en-US" sz="2800" b="1"/>
              <a:t>data-</a:t>
            </a:r>
            <a:r>
              <a:rPr lang="en-US" sz="2800"/>
              <a:t> and would be named based on your requirement. Following is the simple exampleof custom data attributes.</a:t>
            </a:r>
          </a:p>
          <a:p>
            <a:pPr lvl="1"/>
            <a:r>
              <a:rPr lang="en-US" sz="2800"/>
              <a:t>&lt;div</a:t>
            </a:r>
            <a:r>
              <a:rPr lang="en-US" sz="2800">
                <a:effectLst/>
              </a:rPr>
              <a:t> </a:t>
            </a:r>
            <a:r>
              <a:rPr lang="en-US" sz="2800"/>
              <a:t>class="example"</a:t>
            </a:r>
            <a:r>
              <a:rPr lang="en-US" sz="2800">
                <a:effectLst/>
              </a:rPr>
              <a:t> </a:t>
            </a:r>
            <a:r>
              <a:rPr lang="en-US" sz="2800"/>
              <a:t>data-subject="physics"</a:t>
            </a:r>
            <a:r>
              <a:rPr lang="en-US" sz="2800">
                <a:effectLst/>
              </a:rPr>
              <a:t> </a:t>
            </a:r>
            <a:r>
              <a:rPr lang="en-US" sz="2800"/>
              <a:t>data-level="complex"&gt;</a:t>
            </a:r>
            <a:r>
              <a:rPr lang="en-US" sz="2800">
                <a:effectLst/>
              </a:rPr>
              <a:t> </a:t>
            </a:r>
          </a:p>
          <a:p>
            <a:pPr lvl="1"/>
            <a:r>
              <a:rPr lang="en-US" sz="2800">
                <a:effectLst/>
              </a:rPr>
              <a:t>... </a:t>
            </a:r>
          </a:p>
          <a:p>
            <a:pPr lvl="1"/>
            <a:r>
              <a:rPr lang="en-US" sz="2800"/>
              <a:t>&lt;/div&gt;</a:t>
            </a:r>
          </a:p>
          <a:p>
            <a:r>
              <a:rPr lang="en-US" sz="2800"/>
              <a:t>The above will be perfectly valid HTML5 with two custom attributes called</a:t>
            </a:r>
            <a:r>
              <a:rPr lang="en-US" sz="2800" i="1"/>
              <a:t>data-subject</a:t>
            </a:r>
            <a:r>
              <a:rPr lang="en-US" sz="2800"/>
              <a:t> and </a:t>
            </a:r>
            <a:r>
              <a:rPr lang="en-US" sz="2800" i="1"/>
              <a:t>data-level.</a:t>
            </a:r>
          </a:p>
          <a:p>
            <a:r>
              <a:rPr lang="en-US" sz="2400"/>
              <a:t>You would be able to get the values of these attributes using JavaScript APIs or CSS in similar way as you get for standard attributes.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5678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HTML5 – Web Forms 2.0 - 1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70963"/>
          </a:xfrm>
        </p:spPr>
        <p:txBody>
          <a:bodyPr>
            <a:normAutofit/>
          </a:bodyPr>
          <a:lstStyle/>
          <a:p>
            <a:r>
              <a:rPr lang="en-US" sz="2800"/>
              <a:t>The &lt;input&gt; element in HTML4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58631"/>
              </p:ext>
            </p:extLst>
          </p:nvPr>
        </p:nvGraphicFramePr>
        <p:xfrm>
          <a:off x="2589212" y="270456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password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radio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hidden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textarea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05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92288"/>
            <a:ext cx="8911687" cy="128089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1145861"/>
            <a:ext cx="101473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35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HTML5 – Web Forms 2.0 - 2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70963"/>
          </a:xfrm>
        </p:spPr>
        <p:txBody>
          <a:bodyPr>
            <a:normAutofit fontScale="85000" lnSpcReduction="10000"/>
          </a:bodyPr>
          <a:lstStyle/>
          <a:p>
            <a:r>
              <a:rPr lang="en-US" sz="2800"/>
              <a:t>New value for type attirbute of &lt;input&gt; element in HTML5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05307"/>
              </p:ext>
            </p:extLst>
          </p:nvPr>
        </p:nvGraphicFramePr>
        <p:xfrm>
          <a:off x="2589212" y="270456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datetime-local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month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url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406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placeholder attribute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HTML5 introduced a new attribute called </a:t>
            </a:r>
            <a:r>
              <a:rPr lang="en-US" sz="2800" b="1"/>
              <a:t>placeholder</a:t>
            </a:r>
            <a:r>
              <a:rPr lang="en-US" sz="2800"/>
              <a:t>.</a:t>
            </a:r>
          </a:p>
          <a:p>
            <a:r>
              <a:rPr lang="en-US" sz="2800"/>
              <a:t>Use on &lt;input&gt; and &lt;textarea&gt; elements provides a hint.</a:t>
            </a:r>
          </a:p>
          <a:p>
            <a:r>
              <a:rPr lang="en-US" sz="2800"/>
              <a:t>Examples: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696943"/>
            <a:ext cx="83693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8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required attribute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HTML5 introduced a new attribute called </a:t>
            </a:r>
            <a:r>
              <a:rPr lang="en-US" sz="2800" b="1"/>
              <a:t>required </a:t>
            </a:r>
            <a:r>
              <a:rPr lang="en-US" sz="2800"/>
              <a:t>replace javascript for client side validations empty text box</a:t>
            </a:r>
          </a:p>
          <a:p>
            <a:r>
              <a:rPr lang="en-US" sz="2800"/>
              <a:t>Example: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196722"/>
            <a:ext cx="8458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0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Obsolete HTML 4.01 Markup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895" y="2439192"/>
            <a:ext cx="8951133" cy="311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80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Editing API </a:t>
            </a:r>
            <a:endParaRPr lang="en-US" sz="2800" dirty="0" smtClean="0"/>
          </a:p>
          <a:p>
            <a:r>
              <a:rPr lang="en-US" sz="2800" dirty="0" smtClean="0"/>
              <a:t>Drag </a:t>
            </a:r>
            <a:r>
              <a:rPr lang="en-US" sz="2800" dirty="0"/>
              <a:t>and Drop API </a:t>
            </a:r>
            <a:endParaRPr lang="en-US" sz="2800" dirty="0" smtClean="0">
              <a:effectLst/>
            </a:endParaRPr>
          </a:p>
          <a:p>
            <a:r>
              <a:rPr lang="en-US" sz="2800" dirty="0"/>
              <a:t>Canvas AP </a:t>
            </a:r>
            <a:endParaRPr lang="en-US" sz="2800" dirty="0" smtClean="0">
              <a:effectLst/>
            </a:endParaRPr>
          </a:p>
          <a:p>
            <a:r>
              <a:rPr lang="en-US" sz="2800" dirty="0"/>
              <a:t>Web Storage API </a:t>
            </a:r>
            <a:endParaRPr lang="en-US" sz="2800" dirty="0" smtClean="0">
              <a:effectLst/>
            </a:endParaRPr>
          </a:p>
          <a:p>
            <a:r>
              <a:rPr lang="en-US" sz="2800" dirty="0"/>
              <a:t>Geolocation API </a:t>
            </a:r>
            <a:endParaRPr lang="en-US" sz="2800" dirty="0" smtClean="0">
              <a:effectLst/>
            </a:endParaRPr>
          </a:p>
          <a:p>
            <a:r>
              <a:rPr lang="en-US" sz="2800" dirty="0" smtClean="0"/>
              <a:t>Web </a:t>
            </a:r>
            <a:r>
              <a:rPr lang="en-US" sz="2800" dirty="0"/>
              <a:t>Workers API </a:t>
            </a:r>
            <a:endParaRPr lang="en-US" sz="2800" dirty="0" smtClean="0">
              <a:effectLst/>
            </a:endParaRPr>
          </a:p>
          <a:p>
            <a:r>
              <a:rPr lang="en-US" sz="2800" dirty="0"/>
              <a:t>Web Sockets API </a:t>
            </a:r>
            <a:endParaRPr lang="en-US" sz="2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471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minimal DOCTYPE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75694"/>
            <a:ext cx="8915400" cy="3777622"/>
          </a:xfrm>
        </p:spPr>
        <p:txBody>
          <a:bodyPr>
            <a:noAutofit/>
          </a:bodyPr>
          <a:lstStyle/>
          <a:p>
            <a:r>
              <a:rPr lang="en-US" sz="3200" dirty="0"/>
              <a:t>The HTML5 declaration is short and sweet: </a:t>
            </a:r>
            <a:endParaRPr lang="en-US" sz="3200" dirty="0" smtClean="0"/>
          </a:p>
          <a:p>
            <a:pPr lvl="1"/>
            <a:r>
              <a:rPr lang="en-US" sz="2800" dirty="0"/>
              <a:t>&lt;! DOCTYPE html&gt; </a:t>
            </a:r>
            <a:endParaRPr lang="en-US" sz="2800" dirty="0" smtClean="0"/>
          </a:p>
          <a:p>
            <a:pPr lvl="2"/>
            <a:r>
              <a:rPr lang="en-US" sz="2400" dirty="0"/>
              <a:t>Compare that to a declaration for a Strict HTML 4.01 document: </a:t>
            </a:r>
            <a:endParaRPr lang="en-US" sz="2400" dirty="0" smtClean="0"/>
          </a:p>
          <a:p>
            <a:pPr lvl="2"/>
            <a:r>
              <a:rPr lang="en-US" sz="2400" dirty="0"/>
              <a:t>&lt;!DOCTYPE HTML PUBLIC "-//W3C//DTD HTML 4.01//EN" "http://www.w3.org/TR/HTML4.01/</a:t>
            </a:r>
            <a:r>
              <a:rPr lang="en-US" sz="2400" dirty="0" err="1"/>
              <a:t>strict.dtd</a:t>
            </a:r>
            <a:r>
              <a:rPr lang="en-US" sz="2400" dirty="0"/>
              <a:t>"&gt; </a:t>
            </a:r>
          </a:p>
          <a:p>
            <a:pPr lvl="2"/>
            <a:r>
              <a:rPr lang="en-US" sz="2400"/>
              <a:t>All the above syntax is case-insensitive</a:t>
            </a:r>
            <a:endParaRPr lang="en-US" sz="2400" dirty="0" smtClean="0"/>
          </a:p>
          <a:p>
            <a:r>
              <a:rPr lang="en-US" sz="3200" dirty="0"/>
              <a:t>HTML5 does not have a DTD, which is why we have the simple DOCTYPE declaration. </a:t>
            </a:r>
            <a:endParaRPr lang="en-US" sz="3200" dirty="0" smtClean="0"/>
          </a:p>
          <a:p>
            <a:endParaRPr lang="en-US" sz="2000" dirty="0" smtClean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7205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Drag and Drop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/>
              <a:t>Drag and Drop (DnD) is powerful User Interface concept</a:t>
            </a:r>
          </a:p>
          <a:p>
            <a:r>
              <a:rPr lang="en-US" sz="2800"/>
              <a:t>allows the user to click and hold the mouse button down over an element</a:t>
            </a:r>
          </a:p>
          <a:p>
            <a:pPr lvl="1"/>
            <a:r>
              <a:rPr lang="en-US" sz="2800"/>
              <a:t> drag it to another location</a:t>
            </a:r>
          </a:p>
          <a:p>
            <a:pPr lvl="1"/>
            <a:r>
              <a:rPr lang="en-US" sz="2800"/>
              <a:t> release the mouse button to drop the element there</a:t>
            </a:r>
          </a:p>
          <a:p>
            <a:r>
              <a:rPr lang="en-US" sz="2800"/>
              <a:t>DnD is supported by all the major browsers like Chrome, Firefox 3.5 and Safari 4 etc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98777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740498"/>
          </a:xfrm>
        </p:spPr>
        <p:txBody>
          <a:bodyPr>
            <a:normAutofit fontScale="77500" lnSpcReduction="20000"/>
          </a:bodyPr>
          <a:lstStyle/>
          <a:p>
            <a:r>
              <a:rPr lang="en-US" sz="2800"/>
              <a:t>dragstart: F</a:t>
            </a:r>
            <a:r>
              <a:rPr lang="en-US" sz="2800"/>
              <a:t>ires when the user starts dragging of the object.</a:t>
            </a:r>
          </a:p>
          <a:p>
            <a:r>
              <a:rPr lang="en-US" sz="2800"/>
              <a:t>dragenter: Fired when the mouse is first moved over the target element while a drag is occuring.</a:t>
            </a:r>
          </a:p>
          <a:p>
            <a:r>
              <a:rPr lang="en-US" sz="2800"/>
              <a:t>dragover: This event is fired as the mouse is moved over an element when a drag is occuring. </a:t>
            </a:r>
          </a:p>
          <a:p>
            <a:r>
              <a:rPr lang="en-US" sz="2800"/>
              <a:t>dragleave: This event is fired when the mouse leaves an element while a drag is occuring.</a:t>
            </a:r>
          </a:p>
          <a:p>
            <a:r>
              <a:rPr lang="en-US" sz="2800"/>
              <a:t>drag: Fires every time the mouse is moved while the object is being dragged.</a:t>
            </a:r>
          </a:p>
          <a:p>
            <a:r>
              <a:rPr lang="en-US" sz="2800"/>
              <a:t>drop: The drop event is fired on the element where the drop was occured at the end of the drag operation.</a:t>
            </a:r>
          </a:p>
          <a:p>
            <a:r>
              <a:rPr lang="en-US" sz="2900"/>
              <a:t>dragend: Fires when the user releases the mouse button while dragging an object.</a:t>
            </a:r>
          </a:p>
        </p:txBody>
      </p:sp>
    </p:spTree>
    <p:extLst>
      <p:ext uri="{BB962C8B-B14F-4D97-AF65-F5344CB8AC3E}">
        <p14:creationId xmlns:p14="http://schemas.microsoft.com/office/powerpoint/2010/main" val="858292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50" y="3429000"/>
            <a:ext cx="8911687" cy="128089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18" y="0"/>
            <a:ext cx="8282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80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 supported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671" y="2672863"/>
            <a:ext cx="11414009" cy="199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93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a video to a page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97" y="3305704"/>
            <a:ext cx="10857815" cy="1266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010" y="1520581"/>
            <a:ext cx="3428602" cy="7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1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Attributes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28802"/>
            <a:ext cx="8915400" cy="4533363"/>
          </a:xfrm>
        </p:spPr>
        <p:txBody>
          <a:bodyPr>
            <a:normAutofit/>
          </a:bodyPr>
          <a:lstStyle/>
          <a:p>
            <a:r>
              <a:rPr lang="en-US" sz="2800"/>
              <a:t>autoplay: </a:t>
            </a:r>
            <a:r>
              <a:rPr lang="en-US" sz="2800"/>
              <a:t>video will automatically begin to play back</a:t>
            </a:r>
          </a:p>
          <a:p>
            <a:r>
              <a:rPr lang="en-US" sz="2800"/>
              <a:t>autobuffer: video will automatically begin buffering</a:t>
            </a:r>
          </a:p>
          <a:p>
            <a:r>
              <a:rPr lang="en-US" sz="2800"/>
              <a:t>controls: allow to control video playback, including volume, seeking, and pause/resume playback</a:t>
            </a:r>
          </a:p>
          <a:p>
            <a:r>
              <a:rPr lang="en-US" sz="2800"/>
              <a:t>height: specifies the height of the video's display area, in CSS pixels.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15537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Attributes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28802"/>
            <a:ext cx="8915400" cy="4700789"/>
          </a:xfrm>
        </p:spPr>
        <p:txBody>
          <a:bodyPr>
            <a:normAutofit/>
          </a:bodyPr>
          <a:lstStyle/>
          <a:p>
            <a:r>
              <a:rPr lang="en-US" sz="2800"/>
              <a:t>loop: </a:t>
            </a:r>
            <a:r>
              <a:rPr lang="en-US" sz="2800"/>
              <a:t>allow video automatically seek back to the start after reaching at the end</a:t>
            </a:r>
          </a:p>
          <a:p>
            <a:r>
              <a:rPr lang="en-US" sz="2800"/>
              <a:t>preload: video will be loaded at page load, and ready to run. Ignored if autoplay is present</a:t>
            </a:r>
          </a:p>
          <a:p>
            <a:r>
              <a:rPr lang="en-US" sz="2800"/>
              <a:t>poster: URL of an image to show until the user plays or seeks</a:t>
            </a:r>
          </a:p>
          <a:p>
            <a:r>
              <a:rPr lang="en-US" sz="2800"/>
              <a:t>src: The URL of the video to embed.</a:t>
            </a:r>
          </a:p>
          <a:p>
            <a:r>
              <a:rPr lang="en-US" sz="2800"/>
              <a:t>width: width of the video's display area, in CSS pixels.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91242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4" y="2609832"/>
            <a:ext cx="11441809" cy="294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83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audio to a 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774" y="1157287"/>
            <a:ext cx="2978026" cy="812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622" y="2296508"/>
            <a:ext cx="9961332" cy="39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58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531" y="1905000"/>
            <a:ext cx="9246473" cy="4365937"/>
          </a:xfrm>
        </p:spPr>
        <p:txBody>
          <a:bodyPr>
            <a:normAutofit fontScale="92500"/>
          </a:bodyPr>
          <a:lstStyle/>
          <a:p>
            <a:r>
              <a:rPr lang="en-US" sz="2800"/>
              <a:t>autoplay: video will automatically begin to play back</a:t>
            </a:r>
          </a:p>
          <a:p>
            <a:r>
              <a:rPr lang="en-US" sz="2800"/>
              <a:t>autobuffer: video will automatically begin buffering</a:t>
            </a:r>
          </a:p>
          <a:p>
            <a:r>
              <a:rPr lang="en-US" sz="2800"/>
              <a:t>controls: allow to control video playback, including volume, seeking, and pause/resume playback</a:t>
            </a:r>
          </a:p>
          <a:p>
            <a:r>
              <a:rPr lang="en-US" sz="2800"/>
              <a:t>loop: allow video automatically seek back to the start after reaching at the end</a:t>
            </a:r>
          </a:p>
          <a:p>
            <a:r>
              <a:rPr lang="en-US" sz="2800"/>
              <a:t>preload: video will be loaded at page load, and ready to run. Ignored if autoplay is present</a:t>
            </a:r>
          </a:p>
          <a:p>
            <a:r>
              <a:rPr lang="en-US" sz="2800"/>
              <a:t>src: The URL of the audio to embed.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2724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Encoding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Character Encoding</a:t>
            </a:r>
          </a:p>
          <a:p>
            <a:pPr lvl="1"/>
            <a:r>
              <a:rPr lang="en-US" sz="2600"/>
              <a:t>&lt;meta charset=“UTF-8”&gt;</a:t>
            </a:r>
          </a:p>
          <a:p>
            <a:pPr lvl="1"/>
            <a:r>
              <a:rPr lang="en-US" sz="2800"/>
              <a:t>All the above syntax is case-insensitive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093410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Gives an easy and powerful way to draw graphics using JavaScript.</a:t>
            </a:r>
          </a:p>
          <a:p>
            <a:r>
              <a:rPr lang="en-US" sz="2800"/>
              <a:t>Can be used to draw graphs</a:t>
            </a:r>
          </a:p>
          <a:p>
            <a:r>
              <a:rPr lang="en-US" sz="2800"/>
              <a:t>Make photo compositions </a:t>
            </a:r>
          </a:p>
          <a:p>
            <a:r>
              <a:rPr lang="en-US" sz="2800"/>
              <a:t>Do simple (and not so simple) animations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45246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98" y="3052293"/>
            <a:ext cx="8911687" cy="128089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07" y="0"/>
            <a:ext cx="9928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04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Introduce new elements in HTML5: section, article, header</a:t>
            </a:r>
            <a:r>
              <a:rPr lang="is-IS" sz="2800" dirty="0" smtClean="0"/>
              <a:t>…</a:t>
            </a:r>
          </a:p>
          <a:p>
            <a:r>
              <a:rPr lang="is-IS" sz="2800" dirty="0" smtClean="0"/>
              <a:t>Adding videos, audio to a web page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9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&lt;script&gt;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Syntax</a:t>
            </a:r>
          </a:p>
          <a:p>
            <a:pPr lvl="1"/>
            <a:r>
              <a:rPr lang="en-US" sz="2800"/>
              <a:t>&lt;script</a:t>
            </a:r>
            <a:r>
              <a:rPr lang="en-US" sz="2800">
                <a:effectLst/>
              </a:rPr>
              <a:t> </a:t>
            </a:r>
            <a:r>
              <a:rPr lang="en-US" sz="2800"/>
              <a:t>type="text/javascript"</a:t>
            </a:r>
            <a:r>
              <a:rPr lang="en-US" sz="2800">
                <a:effectLst/>
              </a:rPr>
              <a:t> </a:t>
            </a:r>
            <a:r>
              <a:rPr lang="en-US" sz="2800"/>
              <a:t>src="scriptfile.js"&gt;&lt;/script&gt;</a:t>
            </a:r>
          </a:p>
          <a:p>
            <a:r>
              <a:rPr lang="en-US" sz="2800"/>
              <a:t>HTML 5 removes extra information required and you can use simply following syntax</a:t>
            </a:r>
          </a:p>
          <a:p>
            <a:pPr lvl="1"/>
            <a:r>
              <a:rPr lang="en-US" sz="2800"/>
              <a:t>&lt;script</a:t>
            </a:r>
            <a:r>
              <a:rPr lang="en-US" sz="2800">
                <a:effectLst/>
              </a:rPr>
              <a:t> </a:t>
            </a:r>
            <a:r>
              <a:rPr lang="en-US" sz="2800"/>
              <a:t>src="scriptfile.js"&gt;&lt;/script&gt;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92176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&lt;link&gt; tag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Syntax</a:t>
            </a:r>
          </a:p>
          <a:p>
            <a:pPr lvl="1"/>
            <a:r>
              <a:rPr lang="en-US" sz="2800"/>
              <a:t>&lt;link</a:t>
            </a:r>
            <a:r>
              <a:rPr lang="en-US" sz="2800">
                <a:effectLst/>
              </a:rPr>
              <a:t> </a:t>
            </a:r>
            <a:r>
              <a:rPr lang="en-US" sz="2800"/>
              <a:t>rel="stylesheet"</a:t>
            </a:r>
            <a:r>
              <a:rPr lang="en-US" sz="2800">
                <a:effectLst/>
              </a:rPr>
              <a:t> </a:t>
            </a:r>
            <a:r>
              <a:rPr lang="en-US" sz="2800"/>
              <a:t>type="text/css"</a:t>
            </a:r>
            <a:r>
              <a:rPr lang="en-US" sz="2800">
                <a:effectLst/>
              </a:rPr>
              <a:t> </a:t>
            </a:r>
            <a:r>
              <a:rPr lang="en-US" sz="2800"/>
              <a:t>href="stylefile.css"&gt;</a:t>
            </a:r>
          </a:p>
          <a:p>
            <a:r>
              <a:rPr lang="en-US" sz="2800"/>
              <a:t>HTML 5 removes extra information required and you can use simply following syntax</a:t>
            </a:r>
          </a:p>
          <a:p>
            <a:pPr lvl="1"/>
            <a:r>
              <a:rPr lang="en-US" sz="2800"/>
              <a:t>&lt;link</a:t>
            </a:r>
            <a:r>
              <a:rPr lang="en-US" sz="2800">
                <a:effectLst/>
              </a:rPr>
              <a:t> </a:t>
            </a:r>
            <a:r>
              <a:rPr lang="en-US" sz="2800"/>
              <a:t>rel="stylesheet"</a:t>
            </a:r>
            <a:r>
              <a:rPr lang="en-US" sz="2800">
                <a:effectLst/>
              </a:rPr>
              <a:t> </a:t>
            </a:r>
            <a:r>
              <a:rPr lang="en-US" sz="2800"/>
              <a:t>href="stylefile.css"&gt;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7325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and attributes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Besides the new input element which were introduced in the previous slide such as: color, date, </a:t>
            </a:r>
            <a:r>
              <a:rPr lang="en-US" sz="2400" dirty="0" err="1" smtClean="0"/>
              <a:t>datetime</a:t>
            </a:r>
            <a:r>
              <a:rPr lang="is-IS" sz="2400" dirty="0" smtClean="0"/>
              <a:t>… HTML5 also introduce new elements and atributes</a:t>
            </a:r>
            <a:endParaRPr lang="en-US" sz="24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458" y="3381295"/>
            <a:ext cx="7995696" cy="326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1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Organizing Page Content </a:t>
            </a:r>
            <a:r>
              <a:rPr lang="en-US" sz="4000" dirty="0" smtClean="0"/>
              <a:t>with HTML5 elements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Article</a:t>
            </a:r>
          </a:p>
          <a:p>
            <a:r>
              <a:rPr lang="en-US" sz="3200" dirty="0" smtClean="0"/>
              <a:t>Section</a:t>
            </a:r>
          </a:p>
          <a:p>
            <a:r>
              <a:rPr lang="en-US" sz="3200" dirty="0" smtClean="0"/>
              <a:t>Aside</a:t>
            </a:r>
          </a:p>
          <a:p>
            <a:r>
              <a:rPr lang="en-US" sz="3200" dirty="0" smtClean="0"/>
              <a:t>Header</a:t>
            </a:r>
          </a:p>
          <a:p>
            <a:r>
              <a:rPr lang="en-US" sz="3200" dirty="0" smtClean="0"/>
              <a:t>Footer</a:t>
            </a:r>
          </a:p>
          <a:p>
            <a:r>
              <a:rPr lang="en-US" sz="3200" dirty="0" smtClean="0"/>
              <a:t>address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388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and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divide long web documents into thematic sections </a:t>
            </a:r>
            <a:endParaRPr lang="en-US" sz="2400" dirty="0" smtClean="0"/>
          </a:p>
          <a:p>
            <a:r>
              <a:rPr lang="en-US" sz="2400" dirty="0" smtClean="0"/>
              <a:t>One section can contain many articles or one article can contain many section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492" y="3596914"/>
            <a:ext cx="4013566" cy="2955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977" y="3596914"/>
            <a:ext cx="5029635" cy="2955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345" y="927929"/>
            <a:ext cx="1887566" cy="120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29026"/>
      </p:ext>
    </p:extLst>
  </p:cSld>
  <p:clrMapOvr>
    <a:masterClrMapping/>
  </p:clrMapOvr>
</p:sld>
</file>

<file path=ppt/theme/theme1.xml><?xml version="1.0" encoding="utf-8"?>
<a:theme xmlns:a="http://schemas.openxmlformats.org/drawingml/2006/main" name="WebsiteDesig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siteDesign" id="{8AD92764-95E4-F947-BE76-7354B950D31F}" vid="{1C0965B6-8D3D-6344-981F-DE30E5C272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WebsiteDesign</Template>
  <TotalTime>184</TotalTime>
  <Words>1333</Words>
  <Application>Microsoft Macintosh PowerPoint</Application>
  <PresentationFormat>Widescreen</PresentationFormat>
  <Paragraphs>243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Century Gothic</vt:lpstr>
      <vt:lpstr>Wingdings 3</vt:lpstr>
      <vt:lpstr>Arial</vt:lpstr>
      <vt:lpstr>WebsiteDesign</vt:lpstr>
      <vt:lpstr>WHAT’S UP, HTML5? </vt:lpstr>
      <vt:lpstr>New in HTML5</vt:lpstr>
      <vt:lpstr>A minimal DOCTYPE </vt:lpstr>
      <vt:lpstr>Character Encoding</vt:lpstr>
      <vt:lpstr>The &lt;script&gt; tag</vt:lpstr>
      <vt:lpstr>The &lt;link&gt; tag</vt:lpstr>
      <vt:lpstr>Elements and attributes </vt:lpstr>
      <vt:lpstr>Organizing Page Content with HTML5 elements</vt:lpstr>
      <vt:lpstr>Article and Section</vt:lpstr>
      <vt:lpstr>Aside (sidebars) </vt:lpstr>
      <vt:lpstr>Navigation </vt:lpstr>
      <vt:lpstr>Headers</vt:lpstr>
      <vt:lpstr>Footer</vt:lpstr>
      <vt:lpstr>HTML5 Document - 1</vt:lpstr>
      <vt:lpstr>HTML5 Document - 2</vt:lpstr>
      <vt:lpstr>PowerPoint Presentation</vt:lpstr>
      <vt:lpstr>Result</vt:lpstr>
      <vt:lpstr>Result</vt:lpstr>
      <vt:lpstr>Standard Attributes - 1</vt:lpstr>
      <vt:lpstr>Standard Attributes - 2</vt:lpstr>
      <vt:lpstr>Standard Attributes - 3</vt:lpstr>
      <vt:lpstr>Custom Attributes</vt:lpstr>
      <vt:lpstr>HTML5 – Web Forms 2.0 - 1</vt:lpstr>
      <vt:lpstr>Example</vt:lpstr>
      <vt:lpstr>HTML5 – Web Forms 2.0 - 2</vt:lpstr>
      <vt:lpstr>The placeholder attribute</vt:lpstr>
      <vt:lpstr>The required attribute</vt:lpstr>
      <vt:lpstr>Obsolete HTML 4.01 Markup </vt:lpstr>
      <vt:lpstr>APIs</vt:lpstr>
      <vt:lpstr>Drag and Drop</vt:lpstr>
      <vt:lpstr>DnD Events</vt:lpstr>
      <vt:lpstr>Example</vt:lpstr>
      <vt:lpstr>Videos supported</vt:lpstr>
      <vt:lpstr>Adding a video to a page </vt:lpstr>
      <vt:lpstr>Video Attributes - 1</vt:lpstr>
      <vt:lpstr>Video Attributes - 2</vt:lpstr>
      <vt:lpstr>Audio supported</vt:lpstr>
      <vt:lpstr>Adding audio to a page </vt:lpstr>
      <vt:lpstr>Audio Attributes</vt:lpstr>
      <vt:lpstr>Canvas</vt:lpstr>
      <vt:lpstr>Example</vt:lpstr>
      <vt:lpstr>Summary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UP, HTML5? </dc:title>
  <dc:creator>doquocbinh@gmail.com</dc:creator>
  <cp:lastModifiedBy>Quang Hoang Duc</cp:lastModifiedBy>
  <cp:revision>37</cp:revision>
  <dcterms:created xsi:type="dcterms:W3CDTF">2016-05-04T09:12:21Z</dcterms:created>
  <dcterms:modified xsi:type="dcterms:W3CDTF">2016-08-07T14:32:36Z</dcterms:modified>
</cp:coreProperties>
</file>