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44"/>
  </p:notesMasterIdLst>
  <p:handoutMasterIdLst>
    <p:handoutMasterId r:id="rId45"/>
  </p:handout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302" r:id="rId14"/>
    <p:sldId id="270" r:id="rId15"/>
    <p:sldId id="271" r:id="rId16"/>
    <p:sldId id="272" r:id="rId17"/>
    <p:sldId id="273" r:id="rId18"/>
    <p:sldId id="303" r:id="rId19"/>
    <p:sldId id="274" r:id="rId20"/>
    <p:sldId id="304" r:id="rId21"/>
    <p:sldId id="305" r:id="rId22"/>
    <p:sldId id="275" r:id="rId23"/>
    <p:sldId id="276" r:id="rId24"/>
    <p:sldId id="277" r:id="rId25"/>
    <p:sldId id="306" r:id="rId26"/>
    <p:sldId id="307" r:id="rId27"/>
    <p:sldId id="308" r:id="rId28"/>
    <p:sldId id="280" r:id="rId29"/>
    <p:sldId id="309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310" r:id="rId41"/>
    <p:sldId id="311" r:id="rId42"/>
    <p:sldId id="301" r:id="rId4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6" autoAdjust="0"/>
    <p:restoredTop sz="94259" autoAdjust="0"/>
  </p:normalViewPr>
  <p:slideViewPr>
    <p:cSldViewPr>
      <p:cViewPr varScale="1">
        <p:scale>
          <a:sx n="66" d="100"/>
          <a:sy n="66" d="100"/>
        </p:scale>
        <p:origin x="1032" y="7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03/12/2016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03/12/2016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03/12/2016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03/12/2016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03/12/2016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03/12/2016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03/12/2016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03/12/2016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03/12/2016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03/12/2016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03/12/2016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03/12/2016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03/12/2016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Calibri" panose="020F0502020204030204" pitchFamily="34" charset="0"/>
              </a:rPr>
              <a:t>Cấu trúc điều khiển và vòng lặp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05472"/>
          </a:xfrm>
        </p:spPr>
        <p:txBody>
          <a:bodyPr/>
          <a:lstStyle/>
          <a:p>
            <a:r>
              <a:rPr lang="en-US" smtClean="0"/>
              <a:t>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vi-VN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Cú pháp</a:t>
            </a:r>
            <a:r>
              <a:rPr lang="vi-VN" sz="2800">
                <a:latin typeface="Calibri" panose="020F0502020204030204" pitchFamily="34" charset="0"/>
              </a:rPr>
              <a:t> </a:t>
            </a:r>
            <a:r>
              <a:rPr lang="vi-VN" sz="2800">
                <a:solidFill>
                  <a:srgbClr val="FF0000"/>
                </a:solidFill>
                <a:latin typeface="Calibri" panose="020F0502020204030204" pitchFamily="34" charset="0"/>
              </a:rPr>
              <a:t>: AND Destination , Source</a:t>
            </a:r>
          </a:p>
          <a:p>
            <a:pPr lvl="0"/>
            <a:r>
              <a:rPr lang="en-US" sz="28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Công dụng </a:t>
            </a:r>
            <a:r>
              <a:rPr lang="en-US" sz="2800">
                <a:latin typeface="Calibri" panose="020F0502020204030204" pitchFamily="34" charset="0"/>
              </a:rPr>
              <a:t>:</a:t>
            </a:r>
          </a:p>
          <a:p>
            <a:pPr lvl="1"/>
            <a:r>
              <a:rPr lang="en-US" sz="2600">
                <a:latin typeface="Calibri" panose="020F0502020204030204" pitchFamily="34" charset="0"/>
              </a:rPr>
              <a:t>Lệnh này thực hiện phép AND giữa 2 toán hạng, kết </a:t>
            </a:r>
            <a:r>
              <a:rPr lang="en-US" sz="2600">
                <a:latin typeface="Calibri" panose="020F0502020204030204" pitchFamily="34" charset="0"/>
              </a:rPr>
              <a:t>quả </a:t>
            </a:r>
            <a:r>
              <a:rPr lang="en-US" sz="2600" smtClean="0">
                <a:latin typeface="Calibri" panose="020F0502020204030204" pitchFamily="34" charset="0"/>
              </a:rPr>
              <a:t>cuối cùng </a:t>
            </a:r>
            <a:r>
              <a:rPr lang="en-US" sz="2600">
                <a:latin typeface="Calibri" panose="020F0502020204030204" pitchFamily="34" charset="0"/>
              </a:rPr>
              <a:t>chứa trong toán hạng đích.</a:t>
            </a:r>
          </a:p>
          <a:p>
            <a:pPr lvl="1"/>
            <a:r>
              <a:rPr lang="en-US" sz="2600">
                <a:latin typeface="Calibri" panose="020F0502020204030204" pitchFamily="34" charset="0"/>
              </a:rPr>
              <a:t>Dùng để xóa các bit nhất định của toán hạng đích </a:t>
            </a:r>
            <a:r>
              <a:rPr lang="en-US" sz="2600">
                <a:latin typeface="Calibri" panose="020F0502020204030204" pitchFamily="34" charset="0"/>
              </a:rPr>
              <a:t>giữ </a:t>
            </a:r>
            <a:r>
              <a:rPr lang="en-US" sz="2600" smtClean="0">
                <a:latin typeface="Calibri" panose="020F0502020204030204" pitchFamily="34" charset="0"/>
              </a:rPr>
              <a:t>nguyên các </a:t>
            </a:r>
            <a:r>
              <a:rPr lang="en-US" sz="2600">
                <a:latin typeface="Calibri" panose="020F0502020204030204" pitchFamily="34" charset="0"/>
              </a:rPr>
              <a:t>bit còn </a:t>
            </a:r>
            <a:r>
              <a:rPr lang="en-US" sz="2600">
                <a:latin typeface="Calibri" panose="020F0502020204030204" pitchFamily="34" charset="0"/>
              </a:rPr>
              <a:t>lại</a:t>
            </a:r>
            <a:r>
              <a:rPr lang="en-US" sz="2600" smtClean="0">
                <a:latin typeface="Calibri" panose="020F0502020204030204" pitchFamily="34" charset="0"/>
              </a:rPr>
              <a:t>.</a:t>
            </a:r>
            <a:endParaRPr lang="en-US" sz="2600">
              <a:latin typeface="Calibri" panose="020F0502020204030204" pitchFamily="34" charset="0"/>
            </a:endParaRPr>
          </a:p>
          <a:p>
            <a:pPr lvl="2"/>
            <a:r>
              <a:rPr lang="vi-VN" sz="2400" smtClean="0">
                <a:latin typeface="Calibri" panose="020F0502020204030204" pitchFamily="34" charset="0"/>
              </a:rPr>
              <a:t>Muốn </a:t>
            </a:r>
            <a:r>
              <a:rPr lang="vi-VN" sz="2400">
                <a:latin typeface="Calibri" panose="020F0502020204030204" pitchFamily="34" charset="0"/>
              </a:rPr>
              <a:t>vậy ta dùng 1 mẫu bit gọi là mặt nạ bit (</a:t>
            </a:r>
            <a:r>
              <a:rPr lang="vi-VN" sz="2400">
                <a:latin typeface="Calibri" panose="020F0502020204030204" pitchFamily="34" charset="0"/>
              </a:rPr>
              <a:t>MASK</a:t>
            </a:r>
            <a:r>
              <a:rPr lang="vi-VN" sz="2400" smtClean="0">
                <a:latin typeface="Calibri" panose="020F0502020204030204" pitchFamily="34" charset="0"/>
              </a:rPr>
              <a:t>),</a:t>
            </a:r>
            <a:r>
              <a:rPr lang="en-US" sz="2400" smtClean="0">
                <a:latin typeface="Calibri" panose="020F0502020204030204" pitchFamily="34" charset="0"/>
              </a:rPr>
              <a:t> </a:t>
            </a:r>
            <a:r>
              <a:rPr lang="vi-VN" sz="2400" smtClean="0">
                <a:latin typeface="Calibri" panose="020F0502020204030204" pitchFamily="34" charset="0"/>
              </a:rPr>
              <a:t>các </a:t>
            </a:r>
            <a:r>
              <a:rPr lang="vi-VN" sz="2400">
                <a:latin typeface="Calibri" panose="020F0502020204030204" pitchFamily="34" charset="0"/>
              </a:rPr>
              <a:t>bit mặt nạ được chọn để sao cho các bit </a:t>
            </a:r>
            <a:r>
              <a:rPr lang="vi-VN" sz="2400">
                <a:latin typeface="Calibri" panose="020F0502020204030204" pitchFamily="34" charset="0"/>
              </a:rPr>
              <a:t>tương </a:t>
            </a:r>
            <a:r>
              <a:rPr lang="vi-VN" sz="2400" smtClean="0">
                <a:latin typeface="Calibri" panose="020F0502020204030204" pitchFamily="34" charset="0"/>
              </a:rPr>
              <a:t>ứng</a:t>
            </a:r>
            <a:r>
              <a:rPr lang="en-US" sz="2400" smtClean="0">
                <a:latin typeface="Calibri" panose="020F0502020204030204" pitchFamily="34" charset="0"/>
              </a:rPr>
              <a:t> </a:t>
            </a:r>
            <a:r>
              <a:rPr lang="vi-VN" sz="2400" smtClean="0">
                <a:latin typeface="Calibri" panose="020F0502020204030204" pitchFamily="34" charset="0"/>
              </a:rPr>
              <a:t>của </a:t>
            </a:r>
            <a:r>
              <a:rPr lang="vi-VN" sz="2400">
                <a:latin typeface="Calibri" panose="020F0502020204030204" pitchFamily="34" charset="0"/>
              </a:rPr>
              <a:t>đích được thay đổi như mong muốn.</a:t>
            </a:r>
          </a:p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Lệnh AND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95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latin typeface="Calibri" panose="020F0502020204030204" pitchFamily="34" charset="0"/>
              </a:rPr>
              <a:t>Xóa </a:t>
            </a:r>
            <a:r>
              <a:rPr lang="en-US" sz="2800">
                <a:latin typeface="Calibri" panose="020F0502020204030204" pitchFamily="34" charset="0"/>
              </a:rPr>
              <a:t>bit dấu của AL, </a:t>
            </a:r>
            <a:r>
              <a:rPr lang="en-US" sz="2800">
                <a:latin typeface="Calibri" panose="020F0502020204030204" pitchFamily="34" charset="0"/>
              </a:rPr>
              <a:t>giữ </a:t>
            </a:r>
            <a:r>
              <a:rPr lang="en-US" sz="2800" smtClean="0">
                <a:latin typeface="Calibri" panose="020F0502020204030204" pitchFamily="34" charset="0"/>
              </a:rPr>
              <a:t>nguyên các </a:t>
            </a:r>
            <a:r>
              <a:rPr lang="en-US" sz="2800">
                <a:latin typeface="Calibri" panose="020F0502020204030204" pitchFamily="34" charset="0"/>
              </a:rPr>
              <a:t>bit </a:t>
            </a:r>
            <a:r>
              <a:rPr lang="en-US" sz="2800" smtClean="0">
                <a:latin typeface="Calibri" panose="020F0502020204030204" pitchFamily="34" charset="0"/>
              </a:rPr>
              <a:t>còn lại: </a:t>
            </a:r>
          </a:p>
          <a:p>
            <a:pPr lvl="1"/>
            <a:r>
              <a:rPr lang="en-US" sz="2600" smtClean="0">
                <a:latin typeface="Calibri" panose="020F0502020204030204" pitchFamily="34" charset="0"/>
              </a:rPr>
              <a:t>dùng </a:t>
            </a:r>
            <a:r>
              <a:rPr lang="en-US" sz="2600">
                <a:latin typeface="Calibri" panose="020F0502020204030204" pitchFamily="34" charset="0"/>
              </a:rPr>
              <a:t>AND với </a:t>
            </a:r>
            <a:r>
              <a:rPr lang="en-US" sz="2600">
                <a:latin typeface="Calibri" panose="020F0502020204030204" pitchFamily="34" charset="0"/>
              </a:rPr>
              <a:t>01111111b </a:t>
            </a:r>
            <a:r>
              <a:rPr lang="en-US" sz="2600" smtClean="0">
                <a:latin typeface="Calibri" panose="020F0502020204030204" pitchFamily="34" charset="0"/>
              </a:rPr>
              <a:t>làm </a:t>
            </a:r>
            <a:r>
              <a:rPr lang="en-US" sz="2600">
                <a:latin typeface="Calibri" panose="020F0502020204030204" pitchFamily="34" charset="0"/>
              </a:rPr>
              <a:t>mặt nạ</a:t>
            </a:r>
          </a:p>
          <a:p>
            <a:pPr lvl="1"/>
            <a:r>
              <a:rPr lang="en-US" sz="2600">
                <a:latin typeface="Calibri" panose="020F0502020204030204" pitchFamily="34" charset="0"/>
              </a:rPr>
              <a:t>AND AL, 7FH</a:t>
            </a:r>
          </a:p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Calibri" panose="020F0502020204030204" pitchFamily="34" charset="0"/>
              </a:rPr>
              <a:t>Lệnh </a:t>
            </a:r>
            <a:r>
              <a:rPr lang="en-US" sz="3600">
                <a:latin typeface="Calibri" panose="020F0502020204030204" pitchFamily="34" charset="0"/>
              </a:rPr>
              <a:t>AND </a:t>
            </a:r>
            <a:r>
              <a:rPr lang="en-US" sz="3600" smtClean="0">
                <a:latin typeface="Calibri" panose="020F0502020204030204" pitchFamily="34" charset="0"/>
              </a:rPr>
              <a:t>– Ví dụ 1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23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MOV </a:t>
            </a:r>
            <a:r>
              <a:rPr lang="en-US" sz="2800">
                <a:latin typeface="Calibri" panose="020F0502020204030204" pitchFamily="34" charset="0"/>
              </a:rPr>
              <a:t>AL, ‘5’ ; </a:t>
            </a:r>
            <a:r>
              <a:rPr lang="en-US" sz="2800">
                <a:latin typeface="Calibri" panose="020F0502020204030204" pitchFamily="34" charset="0"/>
              </a:rPr>
              <a:t>Đổi </a:t>
            </a:r>
            <a:r>
              <a:rPr lang="en-US" sz="2800" smtClean="0">
                <a:latin typeface="Calibri" panose="020F0502020204030204" pitchFamily="34" charset="0"/>
              </a:rPr>
              <a:t>mã</a:t>
            </a:r>
            <a:r>
              <a:rPr lang="el-GR" sz="2800" smtClean="0">
                <a:latin typeface="Calibri" panose="020F0502020204030204" pitchFamily="34" charset="0"/>
              </a:rPr>
              <a:t> </a:t>
            </a:r>
            <a:r>
              <a:rPr lang="en-US" sz="2800">
                <a:latin typeface="Calibri" panose="020F0502020204030204" pitchFamily="34" charset="0"/>
              </a:rPr>
              <a:t>ASCII của số</a:t>
            </a:r>
          </a:p>
          <a:p>
            <a:pPr marL="0" indent="0">
              <a:buNone/>
            </a:pPr>
            <a:r>
              <a:rPr lang="vi-VN" sz="2800">
                <a:latin typeface="Calibri" panose="020F0502020204030204" pitchFamily="34" charset="0"/>
              </a:rPr>
              <a:t>AND AL, 0FH </a:t>
            </a:r>
            <a:r>
              <a:rPr lang="vi-VN" sz="2800">
                <a:latin typeface="Calibri" panose="020F0502020204030204" pitchFamily="34" charset="0"/>
              </a:rPr>
              <a:t>; </a:t>
            </a:r>
            <a:r>
              <a:rPr lang="vi-VN" sz="2800" smtClean="0">
                <a:latin typeface="Calibri" panose="020F0502020204030204" pitchFamily="34" charset="0"/>
              </a:rPr>
              <a:t>th</a:t>
            </a:r>
            <a:r>
              <a:rPr lang="en-US" sz="2800">
                <a:latin typeface="Calibri" panose="020F0502020204030204" pitchFamily="34" charset="0"/>
              </a:rPr>
              <a:t>à</a:t>
            </a:r>
            <a:r>
              <a:rPr lang="vi-VN" sz="2800" smtClean="0">
                <a:latin typeface="Calibri" panose="020F0502020204030204" pitchFamily="34" charset="0"/>
              </a:rPr>
              <a:t>nh </a:t>
            </a:r>
            <a:r>
              <a:rPr lang="vi-VN" sz="2800">
                <a:latin typeface="Calibri" panose="020F0502020204030204" pitchFamily="34" charset="0"/>
              </a:rPr>
              <a:t>số tương </a:t>
            </a:r>
            <a:r>
              <a:rPr lang="vi-VN" sz="2800">
                <a:latin typeface="Calibri" panose="020F0502020204030204" pitchFamily="34" charset="0"/>
              </a:rPr>
              <a:t>ứng</a:t>
            </a:r>
            <a:r>
              <a:rPr lang="vi-VN" sz="2800" smtClean="0">
                <a:latin typeface="Calibri" panose="020F0502020204030204" pitchFamily="34" charset="0"/>
              </a:rPr>
              <a:t>.</a:t>
            </a:r>
            <a:endParaRPr lang="en-US" sz="2800" smtClean="0">
              <a:latin typeface="Calibri" panose="020F0502020204030204" pitchFamily="34" charset="0"/>
            </a:endParaRPr>
          </a:p>
          <a:p>
            <a:r>
              <a:rPr lang="en-US" sz="280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Giải thích</a:t>
            </a:r>
            <a:r>
              <a:rPr lang="en-US" sz="2800" smtClean="0">
                <a:latin typeface="Calibri" panose="020F0502020204030204" pitchFamily="34" charset="0"/>
              </a:rPr>
              <a:t>: </a:t>
            </a:r>
            <a:endParaRPr lang="en-US" sz="280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‘5’ có mã ASCII = 35h = 00110101b</a:t>
            </a:r>
          </a:p>
          <a:p>
            <a:pPr mar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		        0Fh = 00001111b</a:t>
            </a:r>
          </a:p>
          <a:p>
            <a:pPr mar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Kết quả:                           00000101b = 5</a:t>
            </a:r>
            <a:endParaRPr lang="vi-VN" sz="280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Calibri" panose="020F0502020204030204" pitchFamily="34" charset="0"/>
              </a:rPr>
              <a:t>Lệnh </a:t>
            </a:r>
            <a:r>
              <a:rPr lang="en-US" sz="3600">
                <a:latin typeface="Calibri" panose="020F0502020204030204" pitchFamily="34" charset="0"/>
              </a:rPr>
              <a:t>AND </a:t>
            </a:r>
            <a:r>
              <a:rPr lang="en-US" sz="3600" smtClean="0">
                <a:latin typeface="Calibri" panose="020F0502020204030204" pitchFamily="34" charset="0"/>
              </a:rPr>
              <a:t>– Ví dụ 2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7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2800">
                <a:latin typeface="Calibri" panose="020F0502020204030204" pitchFamily="34" charset="0"/>
              </a:rPr>
              <a:t>MOV DL, ‘a</a:t>
            </a:r>
            <a:r>
              <a:rPr lang="vi-VN" sz="2800">
                <a:latin typeface="Calibri" panose="020F0502020204030204" pitchFamily="34" charset="0"/>
              </a:rPr>
              <a:t>’ </a:t>
            </a:r>
            <a:r>
              <a:rPr lang="en-US" sz="2800" smtClean="0">
                <a:latin typeface="Calibri" panose="020F0502020204030204" pitchFamily="34" charset="0"/>
              </a:rPr>
              <a:t>		</a:t>
            </a:r>
            <a:r>
              <a:rPr lang="vi-VN" sz="2800" smtClean="0">
                <a:latin typeface="Calibri" panose="020F0502020204030204" pitchFamily="34" charset="0"/>
              </a:rPr>
              <a:t>; </a:t>
            </a:r>
            <a:r>
              <a:rPr lang="vi-VN" sz="2800">
                <a:latin typeface="Calibri" panose="020F0502020204030204" pitchFamily="34" charset="0"/>
              </a:rPr>
              <a:t>Đổi chữ </a:t>
            </a:r>
            <a:r>
              <a:rPr lang="vi-VN" sz="2800">
                <a:latin typeface="Calibri" panose="020F0502020204030204" pitchFamily="34" charset="0"/>
              </a:rPr>
              <a:t>thường </a:t>
            </a:r>
            <a:r>
              <a:rPr lang="vi-VN" sz="2800" smtClean="0">
                <a:latin typeface="Calibri" panose="020F0502020204030204" pitchFamily="34" charset="0"/>
              </a:rPr>
              <a:t>th</a:t>
            </a:r>
            <a:r>
              <a:rPr lang="en-US" sz="2800">
                <a:latin typeface="Calibri" panose="020F0502020204030204" pitchFamily="34" charset="0"/>
              </a:rPr>
              <a:t>à</a:t>
            </a:r>
            <a:r>
              <a:rPr lang="vi-VN" sz="2800" smtClean="0">
                <a:latin typeface="Calibri" panose="020F0502020204030204" pitchFamily="34" charset="0"/>
              </a:rPr>
              <a:t>nh </a:t>
            </a:r>
            <a:r>
              <a:rPr lang="vi-VN" sz="2800">
                <a:latin typeface="Calibri" panose="020F0502020204030204" pitchFamily="34" charset="0"/>
              </a:rPr>
              <a:t>chữ hoa.</a:t>
            </a:r>
          </a:p>
          <a:p>
            <a:pPr marL="0" indent="0">
              <a:buNone/>
            </a:pPr>
            <a:r>
              <a:rPr lang="vi-VN" sz="2800">
                <a:latin typeface="Calibri" panose="020F0502020204030204" pitchFamily="34" charset="0"/>
              </a:rPr>
              <a:t>AND DL, </a:t>
            </a:r>
            <a:r>
              <a:rPr lang="vi-VN" sz="2800">
                <a:latin typeface="Calibri" panose="020F0502020204030204" pitchFamily="34" charset="0"/>
              </a:rPr>
              <a:t>0DFH </a:t>
            </a:r>
            <a:r>
              <a:rPr lang="vi-VN" sz="2800" smtClean="0">
                <a:latin typeface="Calibri" panose="020F0502020204030204" pitchFamily="34" charset="0"/>
              </a:rPr>
              <a:t> </a:t>
            </a:r>
            <a:endParaRPr lang="vi-VN" sz="2800">
              <a:latin typeface="Calibri" panose="020F0502020204030204" pitchFamily="34" charset="0"/>
            </a:endParaRPr>
          </a:p>
          <a:p>
            <a:pPr lvl="0"/>
            <a:r>
              <a:rPr lang="en-US" sz="2800" smtClean="0">
                <a:latin typeface="Calibri" panose="020F0502020204030204" pitchFamily="34" charset="0"/>
              </a:rPr>
              <a:t>Giải thích:</a:t>
            </a:r>
          </a:p>
          <a:p>
            <a:pPr marL="0" lv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Ký tự ‘a’ có mã ASCII = 61h = 01100001b</a:t>
            </a:r>
          </a:p>
          <a:p>
            <a:pPr marL="0" lv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			    0DFh = 11011111b</a:t>
            </a:r>
          </a:p>
          <a:p>
            <a:pPr marL="0" lv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Kết quả:                                     01000001b = 41h ; mã ASCII của ‘A’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Calibri" panose="020F0502020204030204" pitchFamily="34" charset="0"/>
              </a:rPr>
              <a:t>Lệnh AND – Ví </a:t>
            </a:r>
            <a:r>
              <a:rPr lang="en-US" sz="3600">
                <a:latin typeface="Calibri" panose="020F0502020204030204" pitchFamily="34" charset="0"/>
              </a:rPr>
              <a:t>dụ </a:t>
            </a:r>
            <a:r>
              <a:rPr lang="en-US" sz="3600" smtClean="0">
                <a:latin typeface="Calibri" panose="020F0502020204030204" pitchFamily="34" charset="0"/>
              </a:rPr>
              <a:t>3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35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Cú pháp</a:t>
            </a:r>
            <a:r>
              <a:rPr lang="vi-VN" sz="2800">
                <a:latin typeface="Calibri" panose="020F0502020204030204" pitchFamily="34" charset="0"/>
              </a:rPr>
              <a:t> </a:t>
            </a:r>
            <a:r>
              <a:rPr lang="vi-VN" sz="2800">
                <a:solidFill>
                  <a:srgbClr val="FF0000"/>
                </a:solidFill>
                <a:latin typeface="Calibri" panose="020F0502020204030204" pitchFamily="34" charset="0"/>
              </a:rPr>
              <a:t>: </a:t>
            </a:r>
            <a:r>
              <a:rPr lang="en-US" sz="2800">
                <a:solidFill>
                  <a:srgbClr val="FF0000"/>
                </a:solidFill>
                <a:latin typeface="Calibri" panose="020F0502020204030204" pitchFamily="34" charset="0"/>
              </a:rPr>
              <a:t>O</a:t>
            </a:r>
            <a:r>
              <a:rPr lang="en-US" sz="2800" smtClean="0">
                <a:solidFill>
                  <a:srgbClr val="FF0000"/>
                </a:solidFill>
                <a:latin typeface="Calibri" panose="020F0502020204030204" pitchFamily="34" charset="0"/>
              </a:rPr>
              <a:t>R</a:t>
            </a:r>
            <a:r>
              <a:rPr lang="vi-VN" sz="280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vi-VN" sz="2800">
                <a:solidFill>
                  <a:srgbClr val="FF0000"/>
                </a:solidFill>
                <a:latin typeface="Calibri" panose="020F0502020204030204" pitchFamily="34" charset="0"/>
              </a:rPr>
              <a:t>Destination , Source</a:t>
            </a:r>
          </a:p>
          <a:p>
            <a:pPr lvl="0"/>
            <a:r>
              <a:rPr lang="en-US" sz="2800">
                <a:latin typeface="Calibri" panose="020F0502020204030204" pitchFamily="34" charset="0"/>
              </a:rPr>
              <a:t>Công dụng : dùng để bật lên 1 số bit và giữ nguyên các bit khác.</a:t>
            </a:r>
          </a:p>
          <a:p>
            <a:pPr lvl="0"/>
            <a:r>
              <a:rPr lang="en-US" sz="2800" smtClean="0">
                <a:latin typeface="Calibri" panose="020F0502020204030204" pitchFamily="34" charset="0"/>
              </a:rPr>
              <a:t>Ví dụ</a:t>
            </a:r>
          </a:p>
          <a:p>
            <a:pPr lvl="0"/>
            <a:r>
              <a:rPr lang="vi-VN" sz="2800" smtClean="0">
                <a:latin typeface="Calibri" panose="020F0502020204030204" pitchFamily="34" charset="0"/>
              </a:rPr>
              <a:t>Ex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1 </a:t>
            </a:r>
            <a:r>
              <a:rPr lang="vi-VN" sz="2800">
                <a:latin typeface="Calibri" panose="020F0502020204030204" pitchFamily="34" charset="0"/>
              </a:rPr>
              <a:t>:</a:t>
            </a:r>
          </a:p>
          <a:p>
            <a:pPr lvl="1"/>
            <a:r>
              <a:rPr lang="vi-VN" sz="2600">
                <a:latin typeface="Calibri" panose="020F0502020204030204" pitchFamily="34" charset="0"/>
              </a:rPr>
              <a:t>OR AL , 10000001b ; bật bit cao nhất và bit thấp nhất trong thanh ghi AL lên 1</a:t>
            </a:r>
          </a:p>
          <a:p>
            <a:pPr lvl="0"/>
            <a:r>
              <a:rPr lang="vi-VN" sz="2800">
                <a:latin typeface="Calibri" panose="020F0502020204030204" pitchFamily="34" charset="0"/>
              </a:rPr>
              <a:t>Ex 2:</a:t>
            </a:r>
          </a:p>
          <a:p>
            <a:pPr lvl="1"/>
            <a:r>
              <a:rPr lang="vi-VN" sz="2600">
                <a:latin typeface="Calibri" panose="020F0502020204030204" pitchFamily="34" charset="0"/>
              </a:rPr>
              <a:t>MOV AL , 5 ; đổi 0..9 thành ký số</a:t>
            </a:r>
          </a:p>
          <a:p>
            <a:pPr lvl="1"/>
            <a:r>
              <a:rPr lang="vi-VN" sz="2600">
                <a:latin typeface="Calibri" panose="020F0502020204030204" pitchFamily="34" charset="0"/>
              </a:rPr>
              <a:t>OR AL , 30h ; ASCII tương ứng.</a:t>
            </a:r>
          </a:p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Lệnh OR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05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vi-VN" sz="2800">
                <a:latin typeface="Calibri" panose="020F0502020204030204" pitchFamily="34" charset="0"/>
              </a:rPr>
              <a:t>OR AL , AL ; kiểm tra một thanh ghi có = 0.</a:t>
            </a:r>
          </a:p>
          <a:p>
            <a:r>
              <a:rPr lang="vi-VN" sz="2800">
                <a:latin typeface="Calibri" panose="020F0502020204030204" pitchFamily="34" charset="0"/>
              </a:rPr>
              <a:t>Nếu </a:t>
            </a:r>
            <a:r>
              <a:rPr lang="vi-VN" sz="2800">
                <a:latin typeface="Calibri" panose="020F0502020204030204" pitchFamily="34" charset="0"/>
              </a:rPr>
              <a:t>: </a:t>
            </a:r>
            <a:endParaRPr lang="en-US" sz="2800" smtClean="0">
              <a:latin typeface="Calibri" panose="020F0502020204030204" pitchFamily="34" charset="0"/>
            </a:endParaRPr>
          </a:p>
          <a:p>
            <a:pPr lvl="1"/>
            <a:r>
              <a:rPr lang="vi-VN" sz="2600" smtClean="0">
                <a:latin typeface="Calibri" panose="020F0502020204030204" pitchFamily="34" charset="0"/>
              </a:rPr>
              <a:t>cờ </a:t>
            </a:r>
            <a:r>
              <a:rPr lang="vi-VN" sz="2600">
                <a:latin typeface="Calibri" panose="020F0502020204030204" pitchFamily="34" charset="0"/>
              </a:rPr>
              <a:t>ZF được </a:t>
            </a:r>
            <a:r>
              <a:rPr lang="vi-VN" sz="2600">
                <a:latin typeface="Calibri" panose="020F0502020204030204" pitchFamily="34" charset="0"/>
              </a:rPr>
              <a:t>lập </a:t>
            </a:r>
            <a:r>
              <a:rPr lang="en-US" sz="2600" smtClean="0">
                <a:latin typeface="Calibri" panose="020F0502020204030204" pitchFamily="34" charset="0"/>
              </a:rPr>
              <a:t>=&gt;</a:t>
            </a:r>
            <a:r>
              <a:rPr lang="vi-VN" sz="2600" smtClean="0">
                <a:latin typeface="Calibri" panose="020F0502020204030204" pitchFamily="34" charset="0"/>
              </a:rPr>
              <a:t> </a:t>
            </a:r>
            <a:r>
              <a:rPr lang="vi-VN" sz="2600">
                <a:latin typeface="Calibri" panose="020F0502020204030204" pitchFamily="34" charset="0"/>
              </a:rPr>
              <a:t>AL =0</a:t>
            </a:r>
          </a:p>
          <a:p>
            <a:pPr lvl="1"/>
            <a:r>
              <a:rPr lang="vi-VN" sz="2600">
                <a:latin typeface="Calibri" panose="020F0502020204030204" pitchFamily="34" charset="0"/>
              </a:rPr>
              <a:t>cờ SIGN được </a:t>
            </a:r>
            <a:r>
              <a:rPr lang="vi-VN" sz="2600">
                <a:latin typeface="Calibri" panose="020F0502020204030204" pitchFamily="34" charset="0"/>
              </a:rPr>
              <a:t>lập </a:t>
            </a:r>
            <a:r>
              <a:rPr lang="en-US" sz="2600" smtClean="0">
                <a:latin typeface="Calibri" panose="020F0502020204030204" pitchFamily="34" charset="0"/>
              </a:rPr>
              <a:t>=&gt;</a:t>
            </a:r>
            <a:r>
              <a:rPr lang="vi-VN" sz="2600" smtClean="0">
                <a:latin typeface="Calibri" panose="020F0502020204030204" pitchFamily="34" charset="0"/>
              </a:rPr>
              <a:t> </a:t>
            </a:r>
            <a:r>
              <a:rPr lang="vi-VN" sz="2600">
                <a:latin typeface="Calibri" panose="020F0502020204030204" pitchFamily="34" charset="0"/>
              </a:rPr>
              <a:t>AL &lt;0</a:t>
            </a:r>
          </a:p>
          <a:p>
            <a:pPr lvl="1"/>
            <a:r>
              <a:rPr lang="vi-VN" sz="2600">
                <a:latin typeface="Calibri" panose="020F0502020204030204" pitchFamily="34" charset="0"/>
              </a:rPr>
              <a:t>cờ ZR và cờ SIGN không được </a:t>
            </a:r>
            <a:r>
              <a:rPr lang="vi-VN" sz="2600">
                <a:latin typeface="Calibri" panose="020F0502020204030204" pitchFamily="34" charset="0"/>
              </a:rPr>
              <a:t>lập </a:t>
            </a:r>
            <a:r>
              <a:rPr lang="en-US" sz="2600" smtClean="0">
                <a:latin typeface="Calibri" panose="020F0502020204030204" pitchFamily="34" charset="0"/>
              </a:rPr>
              <a:t>=&gt;</a:t>
            </a:r>
            <a:r>
              <a:rPr lang="vi-VN" sz="2600" smtClean="0">
                <a:latin typeface="Calibri" panose="020F0502020204030204" pitchFamily="34" charset="0"/>
              </a:rPr>
              <a:t> </a:t>
            </a:r>
            <a:r>
              <a:rPr lang="vi-VN" sz="2600">
                <a:latin typeface="Calibri" panose="020F0502020204030204" pitchFamily="34" charset="0"/>
              </a:rPr>
              <a:t>AL &gt;0</a:t>
            </a:r>
          </a:p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Lệnh OR – Ví dụ 3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29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vi-VN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Cú pháp</a:t>
            </a:r>
            <a:r>
              <a:rPr lang="vi-VN" sz="2800">
                <a:latin typeface="Calibri" panose="020F0502020204030204" pitchFamily="34" charset="0"/>
              </a:rPr>
              <a:t> </a:t>
            </a:r>
            <a:r>
              <a:rPr lang="vi-VN" sz="2800">
                <a:solidFill>
                  <a:srgbClr val="FF0000"/>
                </a:solidFill>
                <a:latin typeface="Calibri" panose="020F0502020204030204" pitchFamily="34" charset="0"/>
              </a:rPr>
              <a:t>: </a:t>
            </a:r>
            <a:r>
              <a:rPr lang="en-US" sz="2800" smtClean="0">
                <a:solidFill>
                  <a:srgbClr val="FF0000"/>
                </a:solidFill>
                <a:latin typeface="Calibri" panose="020F0502020204030204" pitchFamily="34" charset="0"/>
              </a:rPr>
              <a:t>XOR</a:t>
            </a:r>
            <a:r>
              <a:rPr lang="vi-VN" sz="280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vi-VN" sz="2800">
                <a:solidFill>
                  <a:srgbClr val="FF0000"/>
                </a:solidFill>
                <a:latin typeface="Calibri" panose="020F0502020204030204" pitchFamily="34" charset="0"/>
              </a:rPr>
              <a:t>Destination </a:t>
            </a:r>
            <a:r>
              <a:rPr lang="vi-VN" sz="2800">
                <a:solidFill>
                  <a:srgbClr val="FF0000"/>
                </a:solidFill>
                <a:latin typeface="Calibri" panose="020F0502020204030204" pitchFamily="34" charset="0"/>
              </a:rPr>
              <a:t>, </a:t>
            </a:r>
            <a:r>
              <a:rPr lang="vi-VN" sz="2800" smtClean="0">
                <a:solidFill>
                  <a:srgbClr val="FF0000"/>
                </a:solidFill>
                <a:latin typeface="Calibri" panose="020F0502020204030204" pitchFamily="34" charset="0"/>
              </a:rPr>
              <a:t>Source</a:t>
            </a:r>
            <a:endParaRPr lang="en-US" sz="280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lvl="0"/>
            <a:r>
              <a:rPr lang="en-US" sz="2800">
                <a:latin typeface="Calibri" panose="020F0502020204030204" pitchFamily="34" charset="0"/>
              </a:rPr>
              <a:t>Ex : lật bit cao của AL 2 lần</a:t>
            </a:r>
          </a:p>
          <a:p>
            <a:pPr lvl="1"/>
            <a:r>
              <a:rPr lang="en-US" sz="2600">
                <a:latin typeface="Calibri" panose="020F0502020204030204" pitchFamily="34" charset="0"/>
              </a:rPr>
              <a:t>MOV AL , 00111011b ;</a:t>
            </a:r>
          </a:p>
          <a:p>
            <a:pPr lvl="1"/>
            <a:r>
              <a:rPr lang="en-US" sz="2600">
                <a:latin typeface="Calibri" panose="020F0502020204030204" pitchFamily="34" charset="0"/>
              </a:rPr>
              <a:t>XOR AL, 11111111b ; AL = 11000100b</a:t>
            </a:r>
          </a:p>
          <a:p>
            <a:pPr lvl="1"/>
            <a:r>
              <a:rPr lang="en-US" sz="2600">
                <a:latin typeface="Calibri" panose="020F0502020204030204" pitchFamily="34" charset="0"/>
              </a:rPr>
              <a:t>XOR AL, 11111111b ; AL = 00111011b</a:t>
            </a:r>
          </a:p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Lệnh XOR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47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vi-VN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Cú pháp</a:t>
            </a:r>
            <a:r>
              <a:rPr lang="vi-VN" sz="2800">
                <a:latin typeface="Calibri" panose="020F0502020204030204" pitchFamily="34" charset="0"/>
              </a:rPr>
              <a:t> </a:t>
            </a:r>
            <a:r>
              <a:rPr lang="vi-VN" sz="2800">
                <a:solidFill>
                  <a:srgbClr val="FF0000"/>
                </a:solidFill>
                <a:latin typeface="Calibri" panose="020F0502020204030204" pitchFamily="34" charset="0"/>
              </a:rPr>
              <a:t>: </a:t>
            </a:r>
            <a:r>
              <a:rPr lang="en-US" sz="2800" smtClean="0">
                <a:solidFill>
                  <a:srgbClr val="FF0000"/>
                </a:solidFill>
                <a:latin typeface="Calibri" panose="020F0502020204030204" pitchFamily="34" charset="0"/>
              </a:rPr>
              <a:t>TEST</a:t>
            </a:r>
            <a:r>
              <a:rPr lang="vi-VN" sz="280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vi-VN" sz="2800">
                <a:solidFill>
                  <a:srgbClr val="FF0000"/>
                </a:solidFill>
                <a:latin typeface="Calibri" panose="020F0502020204030204" pitchFamily="34" charset="0"/>
              </a:rPr>
              <a:t>Destination </a:t>
            </a:r>
            <a:r>
              <a:rPr lang="vi-VN" sz="2800">
                <a:solidFill>
                  <a:srgbClr val="FF0000"/>
                </a:solidFill>
                <a:latin typeface="Calibri" panose="020F0502020204030204" pitchFamily="34" charset="0"/>
              </a:rPr>
              <a:t>, </a:t>
            </a:r>
            <a:r>
              <a:rPr lang="vi-VN" sz="2800" smtClean="0">
                <a:solidFill>
                  <a:srgbClr val="FF0000"/>
                </a:solidFill>
                <a:latin typeface="Calibri" panose="020F0502020204030204" pitchFamily="34" charset="0"/>
              </a:rPr>
              <a:t>Source</a:t>
            </a:r>
            <a:endParaRPr lang="en-US" sz="280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lvl="0"/>
            <a:r>
              <a:rPr lang="vi-VN" sz="2800">
                <a:latin typeface="Calibri" panose="020F0502020204030204" pitchFamily="34" charset="0"/>
              </a:rPr>
              <a:t>Công </a:t>
            </a:r>
            <a:r>
              <a:rPr lang="vi-VN" sz="2800" smtClean="0">
                <a:latin typeface="Calibri" panose="020F0502020204030204" pitchFamily="34" charset="0"/>
              </a:rPr>
              <a:t>dụng: </a:t>
            </a:r>
            <a:r>
              <a:rPr lang="vi-VN" sz="2800">
                <a:latin typeface="Calibri" panose="020F0502020204030204" pitchFamily="34" charset="0"/>
              </a:rPr>
              <a:t>dùng để khảo sát trị của từng bit hay nhóm bit.</a:t>
            </a:r>
          </a:p>
          <a:p>
            <a:pPr lvl="1"/>
            <a:r>
              <a:rPr lang="vi-VN" sz="2600">
                <a:latin typeface="Calibri" panose="020F0502020204030204" pitchFamily="34" charset="0"/>
              </a:rPr>
              <a:t>Test thực hiện giống lệnh AND nhưng không làm thay đổi toán hạng </a:t>
            </a:r>
            <a:r>
              <a:rPr lang="vi-VN" sz="2600">
                <a:latin typeface="Calibri" panose="020F0502020204030204" pitchFamily="34" charset="0"/>
              </a:rPr>
              <a:t>đích</a:t>
            </a:r>
            <a:r>
              <a:rPr lang="vi-VN" sz="2600" smtClean="0">
                <a:latin typeface="Calibri" panose="020F0502020204030204" pitchFamily="34" charset="0"/>
              </a:rPr>
              <a:t>.</a:t>
            </a:r>
            <a:endParaRPr lang="en-US" sz="2600" smtClean="0">
              <a:latin typeface="Calibri" panose="020F0502020204030204" pitchFamily="34" charset="0"/>
            </a:endParaRPr>
          </a:p>
          <a:p>
            <a:pPr lvl="0"/>
            <a:r>
              <a:rPr lang="en-US" sz="2800">
                <a:latin typeface="Calibri" panose="020F0502020204030204" pitchFamily="34" charset="0"/>
              </a:rPr>
              <a:t>Ex : kiểm tra bit 13 trong DX là 0 hay 1</a:t>
            </a:r>
          </a:p>
          <a:p>
            <a:pPr lvl="1"/>
            <a:r>
              <a:rPr lang="en-US" sz="2600">
                <a:latin typeface="Calibri" panose="020F0502020204030204" pitchFamily="34" charset="0"/>
              </a:rPr>
              <a:t>TEST DX, 2000h</a:t>
            </a:r>
          </a:p>
          <a:p>
            <a:pPr lvl="1"/>
            <a:r>
              <a:rPr lang="en-US" sz="2600">
                <a:latin typeface="Calibri" panose="020F0502020204030204" pitchFamily="34" charset="0"/>
              </a:rPr>
              <a:t>JZ BitIs0</a:t>
            </a:r>
          </a:p>
          <a:p>
            <a:pPr lvl="1"/>
            <a:r>
              <a:rPr lang="en-US" sz="2600">
                <a:latin typeface="Calibri" panose="020F0502020204030204" pitchFamily="34" charset="0"/>
              </a:rPr>
              <a:t>BitIs1 : bit 13 is 1</a:t>
            </a:r>
          </a:p>
          <a:p>
            <a:pPr lvl="1"/>
            <a:r>
              <a:rPr lang="en-US" sz="2600">
                <a:latin typeface="Calibri" panose="020F0502020204030204" pitchFamily="34" charset="0"/>
              </a:rPr>
              <a:t>BitIs0 : bit 13 is 0</a:t>
            </a:r>
          </a:p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Lệnh TEST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58308" y="4293096"/>
            <a:ext cx="49685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just"/>
            <a:r>
              <a:rPr lang="en-US" sz="2400" b="1" kern="100">
                <a:latin typeface="Calibri" panose="020F0502020204030204" pitchFamily="34" charset="0"/>
              </a:rPr>
              <a:t>Để kiểm tra 1 </a:t>
            </a:r>
            <a:r>
              <a:rPr lang="en-US" sz="2400" b="1" kern="100">
                <a:latin typeface="Calibri" panose="020F0502020204030204" pitchFamily="34" charset="0"/>
              </a:rPr>
              <a:t>bit </a:t>
            </a:r>
            <a:r>
              <a:rPr lang="en-US" sz="2400" b="1" kern="100" smtClean="0">
                <a:latin typeface="Calibri" panose="020F0502020204030204" pitchFamily="34" charset="0"/>
              </a:rPr>
              <a:t>nào đó </a:t>
            </a:r>
            <a:r>
              <a:rPr lang="en-US" sz="2400" b="1" kern="100">
                <a:latin typeface="Calibri" panose="020F0502020204030204" pitchFamily="34" charset="0"/>
              </a:rPr>
              <a:t>chỉ </a:t>
            </a:r>
            <a:r>
              <a:rPr lang="en-US" sz="2400" b="1" kern="100" smtClean="0">
                <a:latin typeface="Calibri" panose="020F0502020204030204" pitchFamily="34" charset="0"/>
              </a:rPr>
              <a:t>cần đặt </a:t>
            </a:r>
            <a:r>
              <a:rPr lang="en-US" sz="2400" b="1" kern="100">
                <a:latin typeface="Calibri" panose="020F0502020204030204" pitchFamily="34" charset="0"/>
              </a:rPr>
              <a:t>bit </a:t>
            </a:r>
            <a:r>
              <a:rPr lang="en-US" sz="2400" b="1" kern="100">
                <a:latin typeface="Calibri" panose="020F0502020204030204" pitchFamily="34" charset="0"/>
              </a:rPr>
              <a:t>1 </a:t>
            </a:r>
            <a:r>
              <a:rPr lang="en-US" sz="2400" b="1" kern="100" smtClean="0">
                <a:latin typeface="Calibri" panose="020F0502020204030204" pitchFamily="34" charset="0"/>
              </a:rPr>
              <a:t>vào đúng </a:t>
            </a:r>
            <a:r>
              <a:rPr lang="en-US" sz="2400" b="1" kern="100">
                <a:latin typeface="Calibri" panose="020F0502020204030204" pitchFamily="34" charset="0"/>
              </a:rPr>
              <a:t>vị </a:t>
            </a:r>
            <a:r>
              <a:rPr lang="en-US" sz="2400" b="1" kern="100" smtClean="0">
                <a:latin typeface="Calibri" panose="020F0502020204030204" pitchFamily="34" charset="0"/>
              </a:rPr>
              <a:t>trí</a:t>
            </a:r>
            <a:r>
              <a:rPr lang="el-GR" sz="2400" b="1" kern="100" smtClean="0">
                <a:latin typeface="Calibri" panose="020F0502020204030204" pitchFamily="34" charset="0"/>
              </a:rPr>
              <a:t> </a:t>
            </a:r>
            <a:r>
              <a:rPr lang="en-US" sz="2400" b="1" kern="100">
                <a:latin typeface="Calibri" panose="020F0502020204030204" pitchFamily="34" charset="0"/>
              </a:rPr>
              <a:t>bit </a:t>
            </a:r>
            <a:r>
              <a:rPr lang="en-US" sz="2400" b="1" kern="100" smtClean="0">
                <a:latin typeface="Calibri" panose="020F0502020204030204" pitchFamily="34" charset="0"/>
              </a:rPr>
              <a:t>cần kiểm </a:t>
            </a:r>
            <a:r>
              <a:rPr lang="en-US" sz="2400" b="1" kern="100">
                <a:latin typeface="Calibri" panose="020F0502020204030204" pitchFamily="34" charset="0"/>
              </a:rPr>
              <a:t>tra </a:t>
            </a:r>
            <a:r>
              <a:rPr lang="en-US" sz="2400" b="1" kern="100" smtClean="0">
                <a:latin typeface="Calibri" panose="020F0502020204030204" pitchFamily="34" charset="0"/>
              </a:rPr>
              <a:t>và</a:t>
            </a:r>
            <a:r>
              <a:rPr lang="el-GR" sz="2400" b="1" kern="100" smtClean="0">
                <a:latin typeface="Calibri" panose="020F0502020204030204" pitchFamily="34" charset="0"/>
              </a:rPr>
              <a:t> </a:t>
            </a:r>
            <a:r>
              <a:rPr lang="en-US" sz="2400" b="1" kern="100">
                <a:latin typeface="Calibri" panose="020F0502020204030204" pitchFamily="34" charset="0"/>
              </a:rPr>
              <a:t>khảo </a:t>
            </a:r>
            <a:r>
              <a:rPr lang="en-US" sz="2400" b="1" kern="100" smtClean="0">
                <a:latin typeface="Calibri" panose="020F0502020204030204" pitchFamily="34" charset="0"/>
              </a:rPr>
              <a:t>sát </a:t>
            </a:r>
            <a:r>
              <a:rPr lang="en-US" sz="2400" b="1" kern="100">
                <a:latin typeface="Calibri" panose="020F0502020204030204" pitchFamily="34" charset="0"/>
              </a:rPr>
              <a:t>cờ </a:t>
            </a:r>
            <a:r>
              <a:rPr lang="en-US" sz="2400" b="1" kern="100">
                <a:latin typeface="Calibri" panose="020F0502020204030204" pitchFamily="34" charset="0"/>
              </a:rPr>
              <a:t>ZF</a:t>
            </a:r>
            <a:r>
              <a:rPr lang="en-US" sz="2400" b="1" kern="100" smtClean="0">
                <a:latin typeface="Calibri" panose="020F0502020204030204" pitchFamily="34" charset="0"/>
              </a:rPr>
              <a:t>. (</a:t>
            </a:r>
            <a:r>
              <a:rPr lang="en-US" sz="2400" b="1" kern="100">
                <a:latin typeface="Calibri" panose="020F0502020204030204" pitchFamily="34" charset="0"/>
              </a:rPr>
              <a:t>nếu bit </a:t>
            </a:r>
            <a:r>
              <a:rPr lang="en-US" sz="2400" b="1" kern="100">
                <a:latin typeface="Calibri" panose="020F0502020204030204" pitchFamily="34" charset="0"/>
              </a:rPr>
              <a:t>kiểm </a:t>
            </a:r>
            <a:r>
              <a:rPr lang="en-US" sz="2400" b="1" kern="100" smtClean="0">
                <a:latin typeface="Calibri" panose="020F0502020204030204" pitchFamily="34" charset="0"/>
              </a:rPr>
              <a:t>là</a:t>
            </a:r>
            <a:r>
              <a:rPr lang="el-GR" sz="2400" b="1" kern="100" smtClean="0">
                <a:latin typeface="Calibri" panose="020F0502020204030204" pitchFamily="34" charset="0"/>
              </a:rPr>
              <a:t> </a:t>
            </a:r>
            <a:r>
              <a:rPr lang="el-GR" sz="2400" b="1" kern="100">
                <a:latin typeface="Calibri" panose="020F0502020204030204" pitchFamily="34" charset="0"/>
              </a:rPr>
              <a:t>1 </a:t>
            </a:r>
            <a:r>
              <a:rPr lang="en-US" sz="2400" b="1" kern="100" smtClean="0">
                <a:latin typeface="Calibri" panose="020F0502020204030204" pitchFamily="34" charset="0"/>
              </a:rPr>
              <a:t>thì </a:t>
            </a:r>
            <a:r>
              <a:rPr lang="en-US" sz="2400" b="1" kern="100">
                <a:latin typeface="Calibri" panose="020F0502020204030204" pitchFamily="34" charset="0"/>
              </a:rPr>
              <a:t>ZF </a:t>
            </a:r>
            <a:r>
              <a:rPr lang="en-US" sz="2400" b="1" kern="100">
                <a:latin typeface="Calibri" panose="020F0502020204030204" pitchFamily="34" charset="0"/>
              </a:rPr>
              <a:t>sẽ </a:t>
            </a:r>
            <a:r>
              <a:rPr lang="en-US" sz="2400" b="1" kern="100" smtClean="0">
                <a:latin typeface="Calibri" panose="020F0502020204030204" pitchFamily="34" charset="0"/>
              </a:rPr>
              <a:t>xóa, </a:t>
            </a:r>
            <a:r>
              <a:rPr lang="vi-VN" sz="2400" b="1" kern="100" smtClean="0">
                <a:latin typeface="Calibri" panose="020F0502020204030204" pitchFamily="34" charset="0"/>
              </a:rPr>
              <a:t>ngược </a:t>
            </a:r>
            <a:r>
              <a:rPr lang="vi-VN" sz="2400" b="1" kern="100">
                <a:latin typeface="Calibri" panose="020F0502020204030204" pitchFamily="34" charset="0"/>
              </a:rPr>
              <a:t>lại ZF </a:t>
            </a:r>
            <a:r>
              <a:rPr lang="vi-VN" sz="2400" b="1" kern="100">
                <a:latin typeface="Calibri" panose="020F0502020204030204" pitchFamily="34" charset="0"/>
              </a:rPr>
              <a:t>được </a:t>
            </a:r>
            <a:r>
              <a:rPr lang="vi-VN" sz="2400" b="1" kern="100" smtClean="0">
                <a:latin typeface="Calibri" panose="020F0502020204030204" pitchFamily="34" charset="0"/>
              </a:rPr>
              <a:t>lập</a:t>
            </a:r>
            <a:r>
              <a:rPr lang="en-US" sz="2400" b="1" kern="100" smtClean="0">
                <a:latin typeface="Calibri" panose="020F0502020204030204" pitchFamily="34" charset="0"/>
              </a:rPr>
              <a:t>)</a:t>
            </a:r>
            <a:r>
              <a:rPr lang="vi-VN" sz="2400" b="1" kern="100" smtClean="0">
                <a:latin typeface="Calibri" panose="020F0502020204030204" pitchFamily="34" charset="0"/>
              </a:rPr>
              <a:t>.</a:t>
            </a:r>
            <a:endParaRPr lang="vi-VN" sz="2400" b="1" kern="1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61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smtClean="0">
                <a:latin typeface="Calibri" panose="020F0502020204030204" pitchFamily="34" charset="0"/>
              </a:rPr>
              <a:t>Kiểm tra AL </a:t>
            </a:r>
            <a:r>
              <a:rPr lang="en-US" sz="2800">
                <a:latin typeface="Calibri" panose="020F0502020204030204" pitchFamily="34" charset="0"/>
              </a:rPr>
              <a:t>chứa </a:t>
            </a:r>
            <a:r>
              <a:rPr lang="en-US" sz="2800" smtClean="0">
                <a:latin typeface="Calibri" panose="020F0502020204030204" pitchFamily="34" charset="0"/>
              </a:rPr>
              <a:t>số chẵn hay lẽ.</a:t>
            </a:r>
          </a:p>
          <a:p>
            <a:pPr lvl="1"/>
            <a:r>
              <a:rPr lang="it-IT" sz="2600">
                <a:latin typeface="Calibri" panose="020F0502020204030204" pitchFamily="34" charset="0"/>
              </a:rPr>
              <a:t>TEST AL, 1 ; AL chứa số chẳn ?</a:t>
            </a:r>
          </a:p>
          <a:p>
            <a:pPr lvl="1"/>
            <a:r>
              <a:rPr lang="it-IT" sz="2600">
                <a:latin typeface="Calibri" panose="020F0502020204030204" pitchFamily="34" charset="0"/>
              </a:rPr>
              <a:t>JZ A1 ; nếu đúng nhảy đến A1.</a:t>
            </a:r>
          </a:p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Lệnh Test – Ví dụ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8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Cú pháp</a:t>
            </a:r>
            <a:r>
              <a:rPr lang="vi-VN" sz="2800">
                <a:latin typeface="Calibri" panose="020F0502020204030204" pitchFamily="34" charset="0"/>
              </a:rPr>
              <a:t> </a:t>
            </a:r>
            <a:r>
              <a:rPr lang="vi-VN" sz="2800">
                <a:solidFill>
                  <a:srgbClr val="FF0000"/>
                </a:solidFill>
                <a:latin typeface="Calibri" panose="020F0502020204030204" pitchFamily="34" charset="0"/>
              </a:rPr>
              <a:t>: </a:t>
            </a:r>
            <a:r>
              <a:rPr lang="en-US" sz="2800" smtClean="0">
                <a:solidFill>
                  <a:srgbClr val="FF0000"/>
                </a:solidFill>
                <a:latin typeface="Calibri" panose="020F0502020204030204" pitchFamily="34" charset="0"/>
              </a:rPr>
              <a:t>CMP</a:t>
            </a:r>
            <a:r>
              <a:rPr lang="vi-VN" sz="280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vi-VN" sz="2800">
                <a:solidFill>
                  <a:srgbClr val="FF0000"/>
                </a:solidFill>
                <a:latin typeface="Calibri" panose="020F0502020204030204" pitchFamily="34" charset="0"/>
              </a:rPr>
              <a:t>Destination , Source</a:t>
            </a:r>
          </a:p>
          <a:p>
            <a:r>
              <a:rPr lang="vi-VN" sz="280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Công dụng</a:t>
            </a:r>
            <a:r>
              <a:rPr lang="vi-VN" sz="2800" smtClean="0">
                <a:latin typeface="Calibri" panose="020F0502020204030204" pitchFamily="34" charset="0"/>
              </a:rPr>
              <a:t>: </a:t>
            </a:r>
            <a:r>
              <a:rPr lang="vi-VN" sz="2800">
                <a:latin typeface="Calibri" panose="020F0502020204030204" pitchFamily="34" charset="0"/>
              </a:rPr>
              <a:t>so sánh toán hạng đích với toán </a:t>
            </a:r>
            <a:r>
              <a:rPr lang="vi-VN" sz="2800">
                <a:latin typeface="Calibri" panose="020F0502020204030204" pitchFamily="34" charset="0"/>
              </a:rPr>
              <a:t>hạng </a:t>
            </a:r>
            <a:r>
              <a:rPr lang="vi-VN" sz="2800" smtClean="0">
                <a:latin typeface="Calibri" panose="020F0502020204030204" pitchFamily="34" charset="0"/>
              </a:rPr>
              <a:t>nguồn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bằng </a:t>
            </a:r>
            <a:r>
              <a:rPr lang="vi-VN" sz="2800">
                <a:latin typeface="Calibri" panose="020F0502020204030204" pitchFamily="34" charset="0"/>
              </a:rPr>
              <a:t>cách lấy toán hạng đích – toán hạng nguồn.</a:t>
            </a:r>
          </a:p>
          <a:p>
            <a:pPr lvl="0"/>
            <a:r>
              <a:rPr lang="vi-VN" sz="2800">
                <a:latin typeface="Calibri" panose="020F0502020204030204" pitchFamily="34" charset="0"/>
              </a:rPr>
              <a:t>Hoạt </a:t>
            </a:r>
            <a:r>
              <a:rPr lang="vi-VN" sz="2800" smtClean="0">
                <a:latin typeface="Calibri" panose="020F0502020204030204" pitchFamily="34" charset="0"/>
              </a:rPr>
              <a:t>động: </a:t>
            </a:r>
            <a:r>
              <a:rPr lang="vi-VN" sz="2800">
                <a:latin typeface="Calibri" panose="020F0502020204030204" pitchFamily="34" charset="0"/>
              </a:rPr>
              <a:t>dùng phép trừ nhưng không có </a:t>
            </a:r>
            <a:r>
              <a:rPr lang="vi-VN" sz="2800">
                <a:latin typeface="Calibri" panose="020F0502020204030204" pitchFamily="34" charset="0"/>
              </a:rPr>
              <a:t>toán </a:t>
            </a:r>
            <a:r>
              <a:rPr lang="vi-VN" sz="2800" smtClean="0">
                <a:latin typeface="Calibri" panose="020F0502020204030204" pitchFamily="34" charset="0"/>
              </a:rPr>
              <a:t>hạng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đích </a:t>
            </a:r>
            <a:r>
              <a:rPr lang="vi-VN" sz="2800">
                <a:latin typeface="Calibri" panose="020F0502020204030204" pitchFamily="34" charset="0"/>
              </a:rPr>
              <a:t>nào bị thay đổi.</a:t>
            </a:r>
          </a:p>
          <a:p>
            <a:pPr lvl="0"/>
            <a:r>
              <a:rPr lang="vi-VN" sz="2800">
                <a:latin typeface="Calibri" panose="020F0502020204030204" pitchFamily="34" charset="0"/>
              </a:rPr>
              <a:t>Các toán hạng của lệnh CMP không thể cùng là các ô nhớ.</a:t>
            </a:r>
          </a:p>
          <a:p>
            <a:pPr lvl="1"/>
            <a:r>
              <a:rPr lang="en-US" sz="2600" smtClean="0">
                <a:latin typeface="Calibri" panose="020F0502020204030204" pitchFamily="34" charset="0"/>
              </a:rPr>
              <a:t>L</a:t>
            </a:r>
            <a:r>
              <a:rPr lang="vi-VN" sz="2600" smtClean="0">
                <a:latin typeface="Calibri" panose="020F0502020204030204" pitchFamily="34" charset="0"/>
              </a:rPr>
              <a:t>ệnh </a:t>
            </a:r>
            <a:r>
              <a:rPr lang="vi-VN" sz="2600">
                <a:latin typeface="Calibri" panose="020F0502020204030204" pitchFamily="34" charset="0"/>
              </a:rPr>
              <a:t>CMP giống hệt lệnh SUB trừ việc toán hạng đích không thay đổi.</a:t>
            </a:r>
          </a:p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Lệnh CMP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49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smtClean="0">
                <a:latin typeface="Calibri" panose="020F0502020204030204" pitchFamily="34" charset="0"/>
              </a:rPr>
              <a:t>Biết cách mô phỏng cấu trúc điều khiển và vòng lặp như ở ngôn ngữ lập trình cấp cao</a:t>
            </a:r>
          </a:p>
          <a:p>
            <a:pPr lvl="0"/>
            <a:r>
              <a:rPr lang="en-US" sz="2800" smtClean="0">
                <a:latin typeface="Calibri" panose="020F0502020204030204" pitchFamily="34" charset="0"/>
              </a:rPr>
              <a:t>Nắm được các lệnh nhảy trong lập trình assembly</a:t>
            </a:r>
          </a:p>
          <a:p>
            <a:pPr lvl="0"/>
            <a:r>
              <a:rPr lang="en-US" sz="2800" smtClean="0">
                <a:latin typeface="Calibri" panose="020F0502020204030204" pitchFamily="34" charset="0"/>
              </a:rPr>
              <a:t>Vận dụng giải quyết một số bài toán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Mục tiêu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Cú pháp</a:t>
            </a:r>
            <a:r>
              <a:rPr lang="vi-VN" sz="2800">
                <a:latin typeface="Calibri" panose="020F0502020204030204" pitchFamily="34" charset="0"/>
              </a:rPr>
              <a:t> </a:t>
            </a:r>
            <a:r>
              <a:rPr lang="vi-VN" sz="2800">
                <a:solidFill>
                  <a:srgbClr val="FF0000"/>
                </a:solidFill>
                <a:latin typeface="Calibri" panose="020F0502020204030204" pitchFamily="34" charset="0"/>
              </a:rPr>
              <a:t>: </a:t>
            </a:r>
            <a:r>
              <a:rPr lang="en-US" sz="2800" smtClean="0">
                <a:solidFill>
                  <a:srgbClr val="FF0000"/>
                </a:solidFill>
                <a:latin typeface="Calibri" panose="020F0502020204030204" pitchFamily="34" charset="0"/>
              </a:rPr>
              <a:t>JConditional</a:t>
            </a:r>
            <a:r>
              <a:rPr lang="vi-VN" sz="2800" smtClean="0">
                <a:solidFill>
                  <a:srgbClr val="FF0000"/>
                </a:solidFill>
                <a:latin typeface="Calibri" panose="020F0502020204030204" pitchFamily="34" charset="0"/>
              </a:rPr>
              <a:t> Destination</a:t>
            </a:r>
            <a:endParaRPr lang="vi-VN" sz="280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vi-VN" sz="2600">
                <a:latin typeface="Calibri" panose="020F0502020204030204" pitchFamily="34" charset="0"/>
              </a:rPr>
              <a:t>Công dụng : nhờ các lệnh nhảy có điều kiện, ta mới mô phỏng được các </a:t>
            </a:r>
            <a:r>
              <a:rPr lang="vi-VN" sz="2600">
                <a:latin typeface="Calibri" panose="020F0502020204030204" pitchFamily="34" charset="0"/>
              </a:rPr>
              <a:t>phát </a:t>
            </a:r>
            <a:r>
              <a:rPr lang="vi-VN" sz="2600" smtClean="0">
                <a:latin typeface="Calibri" panose="020F0502020204030204" pitchFamily="34" charset="0"/>
              </a:rPr>
              <a:t>biểu</a:t>
            </a:r>
            <a:r>
              <a:rPr lang="en-US" sz="2600" smtClean="0">
                <a:latin typeface="Calibri" panose="020F0502020204030204" pitchFamily="34" charset="0"/>
              </a:rPr>
              <a:t> </a:t>
            </a:r>
            <a:r>
              <a:rPr lang="vi-VN" sz="2600" smtClean="0">
                <a:latin typeface="Calibri" panose="020F0502020204030204" pitchFamily="34" charset="0"/>
              </a:rPr>
              <a:t>có </a:t>
            </a:r>
            <a:r>
              <a:rPr lang="vi-VN" sz="2600">
                <a:latin typeface="Calibri" panose="020F0502020204030204" pitchFamily="34" charset="0"/>
              </a:rPr>
              <a:t>cấu trúc của ngôn ngữ cấp cao bằng Assembly.</a:t>
            </a:r>
          </a:p>
          <a:p>
            <a:r>
              <a:rPr lang="en-US" sz="2600" smtClean="0">
                <a:latin typeface="Calibri" panose="020F0502020204030204" pitchFamily="34" charset="0"/>
              </a:rPr>
              <a:t>Chú ý:</a:t>
            </a:r>
            <a:endParaRPr lang="vi-VN" sz="2600">
              <a:latin typeface="Calibri" panose="020F0502020204030204" pitchFamily="34" charset="0"/>
            </a:endParaRPr>
          </a:p>
          <a:p>
            <a:pPr lvl="1"/>
            <a:r>
              <a:rPr lang="en-US" sz="2600">
                <a:latin typeface="Calibri" panose="020F0502020204030204" pitchFamily="34" charset="0"/>
              </a:rPr>
              <a:t>Chỉ nhảy đến nhãn có khoảng cách từ -128 đến +127 byte </a:t>
            </a:r>
            <a:r>
              <a:rPr lang="en-US" sz="2600">
                <a:latin typeface="Calibri" panose="020F0502020204030204" pitchFamily="34" charset="0"/>
              </a:rPr>
              <a:t>so </a:t>
            </a:r>
            <a:r>
              <a:rPr lang="en-US" sz="2600" smtClean="0">
                <a:latin typeface="Calibri" panose="020F0502020204030204" pitchFamily="34" charset="0"/>
              </a:rPr>
              <a:t>với vị </a:t>
            </a:r>
            <a:r>
              <a:rPr lang="en-US" sz="2600">
                <a:latin typeface="Calibri" panose="020F0502020204030204" pitchFamily="34" charset="0"/>
              </a:rPr>
              <a:t>trí hiện hành.</a:t>
            </a:r>
          </a:p>
          <a:p>
            <a:pPr lvl="1"/>
            <a:r>
              <a:rPr lang="en-US" sz="2600">
                <a:latin typeface="Calibri" panose="020F0502020204030204" pitchFamily="34" charset="0"/>
              </a:rPr>
              <a:t>Dùng các trạng thái cờ để quyết định có nhảy hay không?</a:t>
            </a:r>
          </a:p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Lệnh nhảy có điều kiện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77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>
                <a:latin typeface="Calibri" panose="020F0502020204030204" pitchFamily="34" charset="0"/>
              </a:rPr>
              <a:t>Đ</a:t>
            </a:r>
            <a:r>
              <a:rPr lang="vi-VN" sz="2800" smtClean="0">
                <a:latin typeface="Calibri" panose="020F0502020204030204" pitchFamily="34" charset="0"/>
              </a:rPr>
              <a:t>ể </a:t>
            </a:r>
            <a:r>
              <a:rPr lang="vi-VN" sz="2800">
                <a:latin typeface="Calibri" panose="020F0502020204030204" pitchFamily="34" charset="0"/>
              </a:rPr>
              <a:t>thực hiện 1 lệnh nhảy CPU nhìn vào các thanh ghi cờ.</a:t>
            </a:r>
          </a:p>
          <a:p>
            <a:pPr lvl="0"/>
            <a:r>
              <a:rPr lang="en-US" sz="2800" smtClean="0">
                <a:latin typeface="Calibri" panose="020F0502020204030204" pitchFamily="34" charset="0"/>
              </a:rPr>
              <a:t>N</a:t>
            </a:r>
            <a:r>
              <a:rPr lang="vi-VN" sz="2800" smtClean="0">
                <a:latin typeface="Calibri" panose="020F0502020204030204" pitchFamily="34" charset="0"/>
              </a:rPr>
              <a:t>ếu </a:t>
            </a:r>
            <a:r>
              <a:rPr lang="vi-VN" sz="2800">
                <a:latin typeface="Calibri" panose="020F0502020204030204" pitchFamily="34" charset="0"/>
              </a:rPr>
              <a:t>điều kiện của lệnh nhảy thỏa, CPU sẽ điều chỉnh IP </a:t>
            </a:r>
            <a:r>
              <a:rPr lang="vi-VN" sz="2800">
                <a:latin typeface="Calibri" panose="020F0502020204030204" pitchFamily="34" charset="0"/>
              </a:rPr>
              <a:t>trỏ </a:t>
            </a:r>
            <a:r>
              <a:rPr lang="vi-VN" sz="2800" smtClean="0">
                <a:latin typeface="Calibri" panose="020F0502020204030204" pitchFamily="34" charset="0"/>
              </a:rPr>
              <a:t>đến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nhãn </a:t>
            </a:r>
            <a:r>
              <a:rPr lang="vi-VN" sz="2800">
                <a:latin typeface="Calibri" panose="020F0502020204030204" pitchFamily="34" charset="0"/>
              </a:rPr>
              <a:t>đích các lệnh sau nhãn này sẽ được thực hiện.</a:t>
            </a:r>
          </a:p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Lệnh nhảy có điều kiện – Hoạt động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55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sz="2800" smtClean="0">
                <a:latin typeface="Calibri" panose="020F0502020204030204" pitchFamily="34" charset="0"/>
              </a:rPr>
              <a:t>In ra màn hình 26 ký tự trong bảng mã ASCII</a:t>
            </a:r>
          </a:p>
          <a:p>
            <a:pPr marL="0" lv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    MOV </a:t>
            </a:r>
            <a:r>
              <a:rPr lang="en-US" sz="2800">
                <a:latin typeface="Calibri" panose="020F0502020204030204" pitchFamily="34" charset="0"/>
              </a:rPr>
              <a:t>AH, 2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    MOV CX, 26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    MOV DL, 41H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    PRINT_LOOP: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        INT 21H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        INC DL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        DEC CX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        JNZ PRINT_LOOP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Lệnh nhảy có điều kiện – Ví dụ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4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291030"/>
              </p:ext>
            </p:extLst>
          </p:nvPr>
        </p:nvGraphicFramePr>
        <p:xfrm>
          <a:off x="1495313" y="2861320"/>
          <a:ext cx="96012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8161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</a:rPr>
                        <a:t>Lệnh</a:t>
                      </a:r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</a:rPr>
                        <a:t>Mô</a:t>
                      </a:r>
                      <a:r>
                        <a:rPr lang="en-US" baseline="0" smtClean="0">
                          <a:latin typeface="Calibri" panose="020F0502020204030204" pitchFamily="34" charset="0"/>
                        </a:rPr>
                        <a:t> tả</a:t>
                      </a:r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JZ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</a:t>
                      </a:r>
                      <a:r>
                        <a:rPr lang="en-US" sz="2400" baseline="0" smtClean="0">
                          <a:latin typeface="Calibri" panose="020F0502020204030204" pitchFamily="34" charset="0"/>
                        </a:rPr>
                        <a:t> nếu kết quả so sánh bằng 0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JE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 nếu 2 toán hạng bằng nhau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JNZ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 nếu kết quả so sánh là khác nhau.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JNE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 nếu 2 toán hạng khác nhau.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JA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 nếu Opt1 &gt; Opt2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JNBE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 nếu Opt1 &lt;= Opt2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Lệnh nhảy dựa trên kết quả so sánh các toán hạng không dấu - 1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522414" y="1828800"/>
            <a:ext cx="9601200" cy="8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Thường dùng lệnh CMP Opt1, Opt2 để xét điều kiện nhảy hoặc dựa vào các cờ</a:t>
            </a:r>
          </a:p>
        </p:txBody>
      </p:sp>
    </p:spTree>
    <p:extLst>
      <p:ext uri="{BB962C8B-B14F-4D97-AF65-F5344CB8AC3E}">
        <p14:creationId xmlns:p14="http://schemas.microsoft.com/office/powerpoint/2010/main" val="50861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59131"/>
              </p:ext>
            </p:extLst>
          </p:nvPr>
        </p:nvGraphicFramePr>
        <p:xfrm>
          <a:off x="1555060" y="1916832"/>
          <a:ext cx="96012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8161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</a:rPr>
                        <a:t>Lệnh</a:t>
                      </a:r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</a:rPr>
                        <a:t>Mô</a:t>
                      </a:r>
                      <a:r>
                        <a:rPr lang="en-US" baseline="0" smtClean="0">
                          <a:latin typeface="Calibri" panose="020F0502020204030204" pitchFamily="34" charset="0"/>
                        </a:rPr>
                        <a:t> tả</a:t>
                      </a:r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JAE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 nếu Opt1 &gt;= Opt2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JNC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 nếu không có nhớ</a:t>
                      </a:r>
                      <a:r>
                        <a:rPr lang="en-US" sz="2400" baseline="0" smtClean="0"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US" sz="2400" smtClean="0">
                          <a:latin typeface="Calibri" panose="020F0502020204030204" pitchFamily="34" charset="0"/>
                        </a:rPr>
                        <a:t>Carry).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JB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 nếu Opt1 &lt; Opt2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JNAE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 nếu Not(Opt1 &gt;= Opt2)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JC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 nếu có nhớ</a:t>
                      </a:r>
                      <a:r>
                        <a:rPr lang="en-US" sz="2400" baseline="0" smtClean="0"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US" sz="2400" smtClean="0">
                          <a:latin typeface="Calibri" panose="020F0502020204030204" pitchFamily="34" charset="0"/>
                        </a:rPr>
                        <a:t>Carry)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JBE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 nếu Opt1&lt;=Opt2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JNA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 nếu Not (Opt1 &gt; Opt2)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Lệnh nhảy dựa trên kết quả so sánh các toán hạng không dấu - 2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19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314120"/>
              </p:ext>
            </p:extLst>
          </p:nvPr>
        </p:nvGraphicFramePr>
        <p:xfrm>
          <a:off x="1555060" y="1916832"/>
          <a:ext cx="96012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8161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</a:rPr>
                        <a:t>Lệnh</a:t>
                      </a:r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</a:rPr>
                        <a:t>Mô</a:t>
                      </a:r>
                      <a:r>
                        <a:rPr lang="en-US" baseline="0" smtClean="0">
                          <a:latin typeface="Calibri" panose="020F0502020204030204" pitchFamily="34" charset="0"/>
                        </a:rPr>
                        <a:t> tả</a:t>
                      </a:r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JG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 nếu Opt1&gt;Opt2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JNLE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 nếu Not(Opt1 &lt;= Opt2)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JGE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 nếu Opt1 &gt;= Opt2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JNL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 nếu Not(Opt1 &lt; Opt2)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JL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 nếu Opt1</a:t>
                      </a:r>
                      <a:r>
                        <a:rPr lang="en-US" sz="2400" baseline="0" smtClean="0">
                          <a:latin typeface="Calibri" panose="020F0502020204030204" pitchFamily="34" charset="0"/>
                        </a:rPr>
                        <a:t> &lt; Opt2</a:t>
                      </a:r>
                      <a:endParaRPr lang="en-US" sz="240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JNGE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 nếu Not (Opt1&gt;=Opt2)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JLE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 nếu Opt1 &lt;= Opt2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JNG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 nếu Not(Opt1 &gt; Opt2)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Lệnh nhảy dựa trên kết quả so sánh các toán hạng có dấu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76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073426"/>
              </p:ext>
            </p:extLst>
          </p:nvPr>
        </p:nvGraphicFramePr>
        <p:xfrm>
          <a:off x="1522414" y="1340768"/>
          <a:ext cx="96012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8161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</a:rPr>
                        <a:t>Lệnh</a:t>
                      </a:r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</a:rPr>
                        <a:t>Mô</a:t>
                      </a:r>
                      <a:r>
                        <a:rPr lang="en-US" baseline="0" smtClean="0">
                          <a:latin typeface="Calibri" panose="020F0502020204030204" pitchFamily="34" charset="0"/>
                        </a:rPr>
                        <a:t> tả</a:t>
                      </a:r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JCXZ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 nếu CX = 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JS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 nếu SF =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JNS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 nếu SF = 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JO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 nếu đã</a:t>
                      </a:r>
                      <a:r>
                        <a:rPr lang="en-US" sz="2400" baseline="0" smtClean="0">
                          <a:latin typeface="Calibri" panose="020F0502020204030204" pitchFamily="34" charset="0"/>
                        </a:rPr>
                        <a:t> tràn trị</a:t>
                      </a:r>
                      <a:endParaRPr lang="en-US" sz="240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JL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 nếu Opt1</a:t>
                      </a:r>
                      <a:r>
                        <a:rPr lang="en-US" sz="2400" baseline="0" smtClean="0">
                          <a:latin typeface="Calibri" panose="020F0502020204030204" pitchFamily="34" charset="0"/>
                        </a:rPr>
                        <a:t> &lt; Opt2</a:t>
                      </a:r>
                      <a:endParaRPr lang="en-US" sz="240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JNGE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 nếu Not (Opt1&gt;=Opt2)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JLE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 nếu Opt1 &lt;= Opt2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JNO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 nếu không</a:t>
                      </a:r>
                      <a:r>
                        <a:rPr lang="en-US" sz="2400" baseline="0" smtClean="0">
                          <a:latin typeface="Calibri" panose="020F0502020204030204" pitchFamily="34" charset="0"/>
                        </a:rPr>
                        <a:t> tràn trị</a:t>
                      </a:r>
                      <a:endParaRPr lang="en-US" sz="240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JP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</a:t>
                      </a:r>
                      <a:r>
                        <a:rPr lang="en-US" sz="2400" baseline="0" smtClean="0">
                          <a:latin typeface="Calibri" panose="020F0502020204030204" pitchFamily="34" charset="0"/>
                        </a:rPr>
                        <a:t> nếu Parity chẳn</a:t>
                      </a:r>
                      <a:endParaRPr lang="en-US" sz="240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alibri" panose="020F0502020204030204" pitchFamily="34" charset="0"/>
                        </a:rPr>
                        <a:t>JNP</a:t>
                      </a:r>
                      <a:endParaRPr lang="en-US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>
                          <a:latin typeface="Calibri" panose="020F0502020204030204" pitchFamily="34" charset="0"/>
                        </a:rPr>
                        <a:t>Nhảy</a:t>
                      </a:r>
                      <a:r>
                        <a:rPr lang="en-US" sz="2400" baseline="0" smtClean="0">
                          <a:latin typeface="Calibri" panose="020F0502020204030204" pitchFamily="34" charset="0"/>
                        </a:rPr>
                        <a:t> nếu PF = 0</a:t>
                      </a:r>
                      <a:endParaRPr lang="en-US" sz="240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663352"/>
          </a:xfrm>
        </p:spPr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Lệnh nhảy dựa trên các cờ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50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0544" y="3176027"/>
            <a:ext cx="4211958" cy="30403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    MOV </a:t>
            </a:r>
            <a:r>
              <a:rPr lang="en-US" sz="2800">
                <a:latin typeface="Calibri" panose="020F0502020204030204" pitchFamily="34" charset="0"/>
              </a:rPr>
              <a:t>DX, AX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    CMP DX, BX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    JAE QUIT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    MOV DX, BX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    QUIT: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Ví dụ: - Tìm số lớn nhất trong 2 số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602412" y="1932620"/>
            <a:ext cx="5428104" cy="122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mtClean="0">
                <a:latin typeface="Calibri" panose="020F0502020204030204" pitchFamily="34" charset="0"/>
              </a:rPr>
              <a:t>2 số chứa trong 2 thanh ghi AX, BX</a:t>
            </a:r>
          </a:p>
          <a:p>
            <a:r>
              <a:rPr lang="en-US" sz="2800" smtClean="0">
                <a:latin typeface="Calibri" panose="020F0502020204030204" pitchFamily="34" charset="0"/>
              </a:rPr>
              <a:t>Kết quả chứa trong DX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7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750596" y="1932620"/>
            <a:ext cx="3600400" cy="4657576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    MOV SMALL, AL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    CMP SMALL, BL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    JBE L1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        MOV SMALL, BL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    L1: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        CMP SMALL, CL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        JBE L2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        MOV SMALL, CL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    L2: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Ví dụ: - Tìm số lớn nhất trong 3 số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602412" y="1932620"/>
            <a:ext cx="5860152" cy="12241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mtClean="0">
                <a:latin typeface="Calibri" panose="020F0502020204030204" pitchFamily="34" charset="0"/>
              </a:rPr>
              <a:t>3 số chứa trong 2 thanh ghi AL, BL và CL</a:t>
            </a:r>
          </a:p>
          <a:p>
            <a:r>
              <a:rPr lang="en-US" sz="2800" smtClean="0">
                <a:latin typeface="Calibri" panose="020F0502020204030204" pitchFamily="34" charset="0"/>
              </a:rPr>
              <a:t>Kết quả chứa trong biến SMALL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28800"/>
            <a:ext cx="9601200" cy="1744216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vi-VN" sz="32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Dù Assembly không có phát biểu IF, ELSE</a:t>
            </a:r>
            <a:r>
              <a:rPr lang="vi-VN" sz="32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vi-VN" sz="320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WHILE,</a:t>
            </a:r>
            <a:r>
              <a:rPr lang="en-US" sz="320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vi-VN" sz="320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REPEAT</a:t>
            </a:r>
            <a:r>
              <a:rPr lang="vi-VN" sz="32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, UNTIL,FOR,CASE nhưng ta vẫn có thể tổ </a:t>
            </a:r>
            <a:r>
              <a:rPr lang="vi-VN" sz="32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hợp </a:t>
            </a:r>
            <a:r>
              <a:rPr lang="vi-VN" sz="320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các</a:t>
            </a:r>
            <a:r>
              <a:rPr lang="en-US" sz="320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vi-VN" sz="320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lệnh </a:t>
            </a:r>
            <a:r>
              <a:rPr lang="vi-VN" sz="32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của Assembly để hiện thực cấu trúc logic của </a:t>
            </a:r>
            <a:r>
              <a:rPr lang="vi-VN" sz="32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ngôn </a:t>
            </a:r>
            <a:r>
              <a:rPr lang="vi-VN" sz="320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ngữ</a:t>
            </a:r>
            <a:r>
              <a:rPr lang="en-US" sz="320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vi-VN" sz="320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cấp </a:t>
            </a:r>
            <a:r>
              <a:rPr lang="vi-VN" sz="32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cao.</a:t>
            </a:r>
          </a:p>
          <a:p>
            <a:pPr lvl="0"/>
            <a:endParaRPr lang="en-US" sz="32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Biểu diễn cấu trúc logic mức cao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18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28800"/>
            <a:ext cx="9601200" cy="462453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800" smtClean="0">
                <a:latin typeface="Calibri" panose="020F0502020204030204" pitchFamily="34" charset="0"/>
              </a:rPr>
              <a:t>Sự cần thiết của lệnh nhảy trong lập trình assembly</a:t>
            </a:r>
          </a:p>
          <a:p>
            <a:pPr lvl="0"/>
            <a:r>
              <a:rPr lang="en-US" sz="2800" smtClean="0">
                <a:latin typeface="Calibri" panose="020F0502020204030204" pitchFamily="34" charset="0"/>
              </a:rPr>
              <a:t>Lệnh jmp (jump): nhảy không điều kiện</a:t>
            </a:r>
          </a:p>
          <a:p>
            <a:pPr lvl="0"/>
            <a:r>
              <a:rPr lang="en-US" sz="2800" smtClean="0">
                <a:latin typeface="Calibri" panose="020F0502020204030204" pitchFamily="34" charset="0"/>
              </a:rPr>
              <a:t>Lệnh loop: cho phép lặp một công việc với một số lần nào đó</a:t>
            </a:r>
          </a:p>
          <a:p>
            <a:pPr lvl="0"/>
            <a:r>
              <a:rPr lang="vi-VN" sz="2800">
                <a:latin typeface="Calibri" panose="020F0502020204030204" pitchFamily="34" charset="0"/>
              </a:rPr>
              <a:t>Các lệnh so sánh và luận lý.</a:t>
            </a:r>
          </a:p>
          <a:p>
            <a:pPr lvl="0"/>
            <a:r>
              <a:rPr lang="vi-VN" sz="2800" smtClean="0">
                <a:latin typeface="Calibri" panose="020F0502020204030204" pitchFamily="34" charset="0"/>
              </a:rPr>
              <a:t>Lệnh </a:t>
            </a:r>
            <a:r>
              <a:rPr lang="vi-VN" sz="2800">
                <a:latin typeface="Calibri" panose="020F0502020204030204" pitchFamily="34" charset="0"/>
              </a:rPr>
              <a:t>lặp có điều kiện.</a:t>
            </a:r>
          </a:p>
          <a:p>
            <a:pPr lvl="0"/>
            <a:r>
              <a:rPr lang="vi-VN" sz="2800" smtClean="0">
                <a:latin typeface="Calibri" panose="020F0502020204030204" pitchFamily="34" charset="0"/>
              </a:rPr>
              <a:t>Lệnh </a:t>
            </a:r>
            <a:r>
              <a:rPr lang="vi-VN" sz="2800">
                <a:latin typeface="Calibri" panose="020F0502020204030204" pitchFamily="34" charset="0"/>
              </a:rPr>
              <a:t>nhảy có điều kiện.</a:t>
            </a:r>
          </a:p>
          <a:p>
            <a:pPr lvl="0"/>
            <a:r>
              <a:rPr lang="vi-VN" sz="2800" smtClean="0">
                <a:latin typeface="Calibri" panose="020F0502020204030204" pitchFamily="34" charset="0"/>
              </a:rPr>
              <a:t>Biểu </a:t>
            </a:r>
            <a:r>
              <a:rPr lang="vi-VN" sz="2800">
                <a:latin typeface="Calibri" panose="020F0502020204030204" pitchFamily="34" charset="0"/>
              </a:rPr>
              <a:t>diễn mô phỏng cấu trúc luận lý mức cao.</a:t>
            </a:r>
          </a:p>
          <a:p>
            <a:pPr lvl="0"/>
            <a:r>
              <a:rPr lang="vi-VN" sz="2800" smtClean="0">
                <a:latin typeface="Calibri" panose="020F0502020204030204" pitchFamily="34" charset="0"/>
              </a:rPr>
              <a:t>Chương </a:t>
            </a:r>
            <a:r>
              <a:rPr lang="vi-VN" sz="2800">
                <a:latin typeface="Calibri" panose="020F0502020204030204" pitchFamily="34" charset="0"/>
              </a:rPr>
              <a:t>trình con.</a:t>
            </a:r>
          </a:p>
          <a:p>
            <a:pPr lvl="0"/>
            <a:r>
              <a:rPr lang="vi-VN" sz="2800" smtClean="0">
                <a:latin typeface="Calibri" panose="020F0502020204030204" pitchFamily="34" charset="0"/>
              </a:rPr>
              <a:t>Một </a:t>
            </a:r>
            <a:r>
              <a:rPr lang="vi-VN" sz="2800">
                <a:latin typeface="Calibri" panose="020F0502020204030204" pitchFamily="34" charset="0"/>
              </a:rPr>
              <a:t>số chương trình minh họa.</a:t>
            </a:r>
          </a:p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Nội dung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1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28800"/>
            <a:ext cx="9071988" cy="95212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vi-VN" sz="2800">
                <a:latin typeface="Calibri" panose="020F0502020204030204" pitchFamily="34" charset="0"/>
              </a:rPr>
              <a:t>Phát biểu </a:t>
            </a:r>
            <a:r>
              <a:rPr lang="vi-VN" sz="2800">
                <a:solidFill>
                  <a:srgbClr val="FF0000"/>
                </a:solidFill>
                <a:latin typeface="Calibri" panose="020F0502020204030204" pitchFamily="34" charset="0"/>
              </a:rPr>
              <a:t>IF</a:t>
            </a:r>
            <a:r>
              <a:rPr lang="vi-VN" sz="2800">
                <a:latin typeface="Calibri" panose="020F0502020204030204" pitchFamily="34" charset="0"/>
              </a:rPr>
              <a:t> sẽ kiểm tra 1 điều </a:t>
            </a:r>
            <a:r>
              <a:rPr lang="vi-VN" sz="2800">
                <a:latin typeface="Calibri" panose="020F0502020204030204" pitchFamily="34" charset="0"/>
              </a:rPr>
              <a:t>kiện </a:t>
            </a:r>
            <a:r>
              <a:rPr lang="vi-VN" sz="2800" smtClean="0">
                <a:latin typeface="Calibri" panose="020F0502020204030204" pitchFamily="34" charset="0"/>
              </a:rPr>
              <a:t>và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theo </a:t>
            </a:r>
            <a:r>
              <a:rPr lang="vi-VN" sz="2800">
                <a:latin typeface="Calibri" panose="020F0502020204030204" pitchFamily="34" charset="0"/>
              </a:rPr>
              <a:t>sau đó là 1 số các phát </a:t>
            </a:r>
            <a:r>
              <a:rPr lang="vi-VN" sz="2800">
                <a:latin typeface="Calibri" panose="020F0502020204030204" pitchFamily="34" charset="0"/>
              </a:rPr>
              <a:t>biểu </a:t>
            </a:r>
            <a:r>
              <a:rPr lang="vi-VN" sz="2800" smtClean="0">
                <a:latin typeface="Calibri" panose="020F0502020204030204" pitchFamily="34" charset="0"/>
              </a:rPr>
              <a:t>được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thực </a:t>
            </a:r>
            <a:r>
              <a:rPr lang="vi-VN" sz="2800">
                <a:latin typeface="Calibri" panose="020F0502020204030204" pitchFamily="34" charset="0"/>
              </a:rPr>
              <a:t>thi khi điều kiện kiểm tra có </a:t>
            </a:r>
            <a:r>
              <a:rPr lang="vi-VN" sz="2800">
                <a:latin typeface="Calibri" panose="020F0502020204030204" pitchFamily="34" charset="0"/>
              </a:rPr>
              <a:t>giá </a:t>
            </a:r>
            <a:r>
              <a:rPr lang="vi-VN" sz="2800" smtClean="0">
                <a:latin typeface="Calibri" panose="020F0502020204030204" pitchFamily="34" charset="0"/>
              </a:rPr>
              <a:t>trị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true</a:t>
            </a:r>
            <a:r>
              <a:rPr lang="vi-VN" sz="2800">
                <a:latin typeface="Calibri" panose="020F0502020204030204" pitchFamily="34" charset="0"/>
              </a:rPr>
              <a:t>.</a:t>
            </a:r>
          </a:p>
          <a:p>
            <a:pPr marL="0" lv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Cấu trúc </a:t>
            </a:r>
            <a:r>
              <a:rPr lang="en-US" sz="3600" smtClean="0">
                <a:solidFill>
                  <a:srgbClr val="FF0000"/>
                </a:solidFill>
                <a:latin typeface="Calibri" panose="020F0502020204030204" pitchFamily="34" charset="0"/>
              </a:rPr>
              <a:t>IF</a:t>
            </a:r>
            <a:r>
              <a:rPr lang="en-US" sz="3600" smtClean="0">
                <a:latin typeface="Calibri" panose="020F0502020204030204" pitchFamily="34" charset="0"/>
              </a:rPr>
              <a:t> đơn giản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522414" y="2956542"/>
            <a:ext cx="3779910" cy="335277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Cấu trúc logic</a:t>
            </a:r>
          </a:p>
          <a:p>
            <a:pPr marL="0" indent="0">
              <a:buNone/>
            </a:pPr>
            <a:endParaRPr lang="en-US" sz="280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IF </a:t>
            </a:r>
            <a:r>
              <a:rPr lang="en-US" sz="2800">
                <a:latin typeface="Calibri" panose="020F0502020204030204" pitchFamily="34" charset="0"/>
              </a:rPr>
              <a:t>(OP1=OP2)</a:t>
            </a:r>
          </a:p>
          <a:p>
            <a:pPr mar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    &lt;</a:t>
            </a:r>
            <a:r>
              <a:rPr lang="en-US" sz="2800">
                <a:latin typeface="Calibri" panose="020F0502020204030204" pitchFamily="34" charset="0"/>
              </a:rPr>
              <a:t>STATEMENT1&gt;</a:t>
            </a:r>
          </a:p>
          <a:p>
            <a:pPr mar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    &lt;</a:t>
            </a:r>
            <a:r>
              <a:rPr lang="en-US" sz="2800">
                <a:latin typeface="Calibri" panose="020F0502020204030204" pitchFamily="34" charset="0"/>
              </a:rPr>
              <a:t>STATEMENT2&gt;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ENDIF</a:t>
            </a: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6814492" y="2956542"/>
            <a:ext cx="3779910" cy="335277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2800">
                <a:latin typeface="Calibri" panose="020F0502020204030204" pitchFamily="34" charset="0"/>
              </a:rPr>
              <a:t>HIỆN THỰC BẰNG ASM</a:t>
            </a:r>
          </a:p>
          <a:p>
            <a:pPr marL="0" indent="0">
              <a:buNone/>
            </a:pPr>
            <a:r>
              <a:rPr lang="vi-VN" sz="2800">
                <a:latin typeface="Calibri" panose="020F0502020204030204" pitchFamily="34" charset="0"/>
              </a:rPr>
              <a:t>CMP OP1,OP2</a:t>
            </a:r>
          </a:p>
          <a:p>
            <a:pPr marL="0" indent="0">
              <a:buNone/>
            </a:pPr>
            <a:r>
              <a:rPr lang="vi-VN" sz="2800">
                <a:latin typeface="Calibri" panose="020F0502020204030204" pitchFamily="34" charset="0"/>
              </a:rPr>
              <a:t>JNE CONTINUE</a:t>
            </a:r>
          </a:p>
          <a:p>
            <a:pPr mar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  </a:t>
            </a:r>
            <a:r>
              <a:rPr lang="vi-VN" sz="2800" smtClean="0">
                <a:latin typeface="Calibri" panose="020F0502020204030204" pitchFamily="34" charset="0"/>
              </a:rPr>
              <a:t>&lt;</a:t>
            </a:r>
            <a:r>
              <a:rPr lang="vi-VN" sz="2800">
                <a:latin typeface="Calibri" panose="020F0502020204030204" pitchFamily="34" charset="0"/>
              </a:rPr>
              <a:t>STATEMENT1&gt;</a:t>
            </a:r>
          </a:p>
          <a:p>
            <a:pPr mar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  </a:t>
            </a:r>
            <a:r>
              <a:rPr lang="vi-VN" sz="2800" smtClean="0">
                <a:latin typeface="Calibri" panose="020F0502020204030204" pitchFamily="34" charset="0"/>
              </a:rPr>
              <a:t>&lt;</a:t>
            </a:r>
            <a:r>
              <a:rPr lang="vi-VN" sz="2800">
                <a:latin typeface="Calibri" panose="020F0502020204030204" pitchFamily="34" charset="0"/>
              </a:rPr>
              <a:t>STATEMENT2&gt;</a:t>
            </a:r>
          </a:p>
          <a:p>
            <a:pPr marL="0" indent="0">
              <a:buNone/>
            </a:pPr>
            <a:r>
              <a:rPr lang="vi-VN" sz="2800" smtClean="0">
                <a:latin typeface="Calibri" panose="020F0502020204030204" pitchFamily="34" charset="0"/>
              </a:rPr>
              <a:t>CONTINUE: </a:t>
            </a:r>
            <a:r>
              <a:rPr lang="vi-VN" sz="2800">
                <a:latin typeface="Calibri" panose="020F0502020204030204" pitchFamily="34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32581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28800"/>
            <a:ext cx="4427982" cy="455252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Cấu trúc logic</a:t>
            </a:r>
          </a:p>
          <a:p>
            <a:pPr marL="0" lvl="0" indent="0">
              <a:buNone/>
            </a:pPr>
            <a:endParaRPr lang="en-US" sz="2800" smtClean="0">
              <a:latin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IF </a:t>
            </a:r>
            <a:r>
              <a:rPr lang="en-US" sz="2800">
                <a:latin typeface="Calibri" panose="020F0502020204030204" pitchFamily="34" charset="0"/>
              </a:rPr>
              <a:t>(A1&gt;OP1) OR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(A1&gt;=OP2) OR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(A1=OP3) OR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(A1&lt;OP4)</a:t>
            </a:r>
          </a:p>
          <a:p>
            <a:pPr marL="0" lv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    &lt;</a:t>
            </a:r>
            <a:r>
              <a:rPr lang="en-US" sz="2800">
                <a:latin typeface="Calibri" panose="020F0502020204030204" pitchFamily="34" charset="0"/>
              </a:rPr>
              <a:t>STATEMENT&gt;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ENDIF</a:t>
            </a:r>
          </a:p>
          <a:p>
            <a:pPr marL="0" lv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Calibri" panose="020F0502020204030204" pitchFamily="34" charset="0"/>
              </a:rPr>
              <a:t>Phát biểu IF có kèm toán tử OR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7886785" y="908720"/>
            <a:ext cx="3227782" cy="56886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HIỆN </a:t>
            </a:r>
            <a:r>
              <a:rPr lang="en-US" sz="2800">
                <a:latin typeface="Calibri" panose="020F0502020204030204" pitchFamily="34" charset="0"/>
              </a:rPr>
              <a:t>THỰC BẰNG ASM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CMP A1,OP1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JG EXCUTE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CMP A1,OP2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JGE EXCUTE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CMP A1,OP3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JE EXCUTE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CMP A1,OP4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JL EXCUTE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JMP CONTINUE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EXCUTE </a:t>
            </a:r>
            <a:r>
              <a:rPr lang="en-US" sz="2800">
                <a:latin typeface="Calibri" panose="020F0502020204030204" pitchFamily="34" charset="0"/>
              </a:rPr>
              <a:t>: </a:t>
            </a:r>
            <a:endParaRPr lang="en-US" sz="280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 </a:t>
            </a:r>
            <a:r>
              <a:rPr lang="en-US" sz="2800" smtClean="0">
                <a:latin typeface="Calibri" panose="020F0502020204030204" pitchFamily="34" charset="0"/>
              </a:rPr>
              <a:t>   &lt;</a:t>
            </a:r>
            <a:r>
              <a:rPr lang="en-US" sz="2800">
                <a:latin typeface="Calibri" panose="020F0502020204030204" pitchFamily="34" charset="0"/>
              </a:rPr>
              <a:t>STATEMENT&gt;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CONTINUE : …..</a:t>
            </a:r>
          </a:p>
        </p:txBody>
      </p:sp>
    </p:spTree>
    <p:extLst>
      <p:ext uri="{BB962C8B-B14F-4D97-AF65-F5344CB8AC3E}">
        <p14:creationId xmlns:p14="http://schemas.microsoft.com/office/powerpoint/2010/main" val="78905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28800"/>
            <a:ext cx="4139950" cy="3328392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Cấu trúc logic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IF (A1&gt;OP1) AND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(A1&gt;=OP2) AND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(A1=OP3) AND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(A1&lt;OP4)</a:t>
            </a:r>
          </a:p>
          <a:p>
            <a:pPr marL="0" lv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    &lt;</a:t>
            </a:r>
            <a:r>
              <a:rPr lang="en-US" sz="2800">
                <a:latin typeface="Calibri" panose="020F0502020204030204" pitchFamily="34" charset="0"/>
              </a:rPr>
              <a:t>STATEMENT&gt;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ENDIF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Calibri" panose="020F0502020204030204" pitchFamily="34" charset="0"/>
              </a:rPr>
              <a:t>Phát biểu IF có kèm toán </a:t>
            </a:r>
            <a:r>
              <a:rPr lang="en-US" sz="3600">
                <a:latin typeface="Calibri" panose="020F0502020204030204" pitchFamily="34" charset="0"/>
              </a:rPr>
              <a:t>tử </a:t>
            </a:r>
            <a:r>
              <a:rPr lang="en-US" sz="3600" smtClean="0">
                <a:latin typeface="Calibri" panose="020F0502020204030204" pitchFamily="34" charset="0"/>
              </a:rPr>
              <a:t>AND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7894612" y="573314"/>
            <a:ext cx="3456384" cy="599194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HIỆN THỰC BẰNG ASM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CMP A1,OP1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JNG CONTINUE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CMP A1,OP2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JL CONTINUE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CMP A1,OP3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JNE CONTINUE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CMP A1,OP4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JNL CONTINUE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&lt;STATEMENT&gt;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JMP CONTINUE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CONTINUE : …..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693812" y="5309592"/>
            <a:ext cx="7200800" cy="125566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2800">
                <a:solidFill>
                  <a:srgbClr val="FF0000"/>
                </a:solidFill>
                <a:latin typeface="Calibri" panose="020F0502020204030204" pitchFamily="34" charset="0"/>
              </a:rPr>
              <a:t>CHÚ </a:t>
            </a:r>
            <a:r>
              <a:rPr lang="vi-VN" sz="2800" smtClean="0">
                <a:solidFill>
                  <a:srgbClr val="FF0000"/>
                </a:solidFill>
                <a:latin typeface="Calibri" panose="020F0502020204030204" pitchFamily="34" charset="0"/>
              </a:rPr>
              <a:t>Ý</a:t>
            </a:r>
            <a:r>
              <a:rPr lang="vi-VN" sz="2800" smtClean="0">
                <a:latin typeface="Calibri" panose="020F0502020204030204" pitchFamily="34" charset="0"/>
              </a:rPr>
              <a:t>: </a:t>
            </a:r>
            <a:r>
              <a:rPr lang="vi-VN" sz="2800">
                <a:latin typeface="Calibri" panose="020F0502020204030204" pitchFamily="34" charset="0"/>
              </a:rPr>
              <a:t>khi điều kiện có toán tử AND, cách hay </a:t>
            </a:r>
            <a:r>
              <a:rPr lang="vi-VN" sz="2800">
                <a:latin typeface="Calibri" panose="020F0502020204030204" pitchFamily="34" charset="0"/>
              </a:rPr>
              <a:t>nhất </a:t>
            </a:r>
            <a:r>
              <a:rPr lang="vi-VN" sz="2800" smtClean="0">
                <a:latin typeface="Calibri" panose="020F0502020204030204" pitchFamily="34" charset="0"/>
              </a:rPr>
              <a:t>là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dùng </a:t>
            </a:r>
            <a:r>
              <a:rPr lang="vi-VN" sz="2800">
                <a:latin typeface="Calibri" panose="020F0502020204030204" pitchFamily="34" charset="0"/>
              </a:rPr>
              <a:t>nhảy với điều kiện ngược lại đến nhãn, bỏ </a:t>
            </a:r>
            <a:r>
              <a:rPr lang="vi-VN" sz="2800">
                <a:latin typeface="Calibri" panose="020F0502020204030204" pitchFamily="34" charset="0"/>
              </a:rPr>
              <a:t>qua </a:t>
            </a:r>
            <a:r>
              <a:rPr lang="vi-VN" sz="2800" smtClean="0">
                <a:latin typeface="Calibri" panose="020F0502020204030204" pitchFamily="34" charset="0"/>
              </a:rPr>
              <a:t>phát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biểu </a:t>
            </a:r>
            <a:r>
              <a:rPr lang="vi-VN" sz="2800">
                <a:latin typeface="Calibri" panose="020F0502020204030204" pitchFamily="34" charset="0"/>
              </a:rPr>
              <a:t>trong cấu trúc Logic.</a:t>
            </a:r>
          </a:p>
        </p:txBody>
      </p:sp>
    </p:spTree>
    <p:extLst>
      <p:ext uri="{BB962C8B-B14F-4D97-AF65-F5344CB8AC3E}">
        <p14:creationId xmlns:p14="http://schemas.microsoft.com/office/powerpoint/2010/main" val="303757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28800"/>
            <a:ext cx="4427982" cy="4191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Cấu trúc logic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DO WHILE (OP1&lt;OP2)</a:t>
            </a:r>
          </a:p>
          <a:p>
            <a:pPr marL="0" lv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    &lt;</a:t>
            </a:r>
            <a:r>
              <a:rPr lang="en-US" sz="2800">
                <a:latin typeface="Calibri" panose="020F0502020204030204" pitchFamily="34" charset="0"/>
              </a:rPr>
              <a:t>STATEMENT1&gt;</a:t>
            </a:r>
          </a:p>
          <a:p>
            <a:pPr marL="0" lv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    &lt;</a:t>
            </a:r>
            <a:r>
              <a:rPr lang="en-US" sz="2800">
                <a:latin typeface="Calibri" panose="020F0502020204030204" pitchFamily="34" charset="0"/>
              </a:rPr>
              <a:t>STATEMENT2&gt;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ENDDO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Vòng lặp </a:t>
            </a:r>
            <a:r>
              <a:rPr lang="en-US" sz="3600" smtClean="0">
                <a:solidFill>
                  <a:srgbClr val="FF0000"/>
                </a:solidFill>
                <a:latin typeface="Calibri" panose="020F0502020204030204" pitchFamily="34" charset="0"/>
              </a:rPr>
              <a:t>WHILE</a:t>
            </a:r>
            <a:endParaRPr lang="en-US" sz="36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6313673" y="1828800"/>
            <a:ext cx="4427982" cy="4191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HIỆN THỰC BẰNG ASM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DO_WHILE :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 </a:t>
            </a:r>
            <a:r>
              <a:rPr lang="en-US" sz="2800" smtClean="0">
                <a:latin typeface="Calibri" panose="020F0502020204030204" pitchFamily="34" charset="0"/>
              </a:rPr>
              <a:t>   CMP </a:t>
            </a:r>
            <a:r>
              <a:rPr lang="en-US" sz="2800">
                <a:latin typeface="Calibri" panose="020F0502020204030204" pitchFamily="34" charset="0"/>
              </a:rPr>
              <a:t>OP1, OP2</a:t>
            </a:r>
          </a:p>
          <a:p>
            <a:pPr mar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    JNL </a:t>
            </a:r>
            <a:r>
              <a:rPr lang="en-US" sz="2800">
                <a:latin typeface="Calibri" panose="020F0502020204030204" pitchFamily="34" charset="0"/>
              </a:rPr>
              <a:t>ENDDO</a:t>
            </a:r>
          </a:p>
          <a:p>
            <a:pPr mar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    &lt;</a:t>
            </a:r>
            <a:r>
              <a:rPr lang="en-US" sz="2800">
                <a:latin typeface="Calibri" panose="020F0502020204030204" pitchFamily="34" charset="0"/>
              </a:rPr>
              <a:t>STATEMENT1&gt;</a:t>
            </a:r>
          </a:p>
          <a:p>
            <a:pPr mar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    &lt;</a:t>
            </a:r>
            <a:r>
              <a:rPr lang="en-US" sz="2800">
                <a:latin typeface="Calibri" panose="020F0502020204030204" pitchFamily="34" charset="0"/>
              </a:rPr>
              <a:t>STATEMENT2&gt;</a:t>
            </a:r>
          </a:p>
          <a:p>
            <a:pPr mar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    JMP </a:t>
            </a:r>
            <a:r>
              <a:rPr lang="en-US" sz="2800">
                <a:latin typeface="Calibri" panose="020F0502020204030204" pitchFamily="34" charset="0"/>
              </a:rPr>
              <a:t>DO_WHILE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ENDDO </a:t>
            </a:r>
            <a:r>
              <a:rPr lang="en-US" sz="2800">
                <a:latin typeface="Calibri" panose="020F0502020204030204" pitchFamily="34" charset="0"/>
              </a:rPr>
              <a:t>: </a:t>
            </a:r>
            <a:r>
              <a:rPr lang="en-US" sz="2800" smtClean="0">
                <a:latin typeface="Calibri" panose="020F0502020204030204" pitchFamily="34" charset="0"/>
              </a:rPr>
              <a:t>…..</a:t>
            </a:r>
            <a:endParaRPr lang="en-US" sz="28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5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170486" y="1837556"/>
            <a:ext cx="4571998" cy="4191000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Cấu trúc logic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DO WHILE (OP1&lt;OP2)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&lt;STATEMENT&gt;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IF (OP2=OP3) THEN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&lt;STATEMENT2&gt;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&lt;STATEMENT3&gt;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ENDIF</a:t>
            </a:r>
          </a:p>
          <a:p>
            <a:pPr marL="0" lv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ENDDO</a:t>
            </a:r>
            <a:endParaRPr lang="en-US" sz="280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735360"/>
          </a:xfrm>
        </p:spPr>
        <p:txBody>
          <a:bodyPr>
            <a:normAutofit/>
          </a:bodyPr>
          <a:lstStyle/>
          <a:p>
            <a:r>
              <a:rPr lang="en-US" sz="3600">
                <a:latin typeface="Calibri" panose="020F0502020204030204" pitchFamily="34" charset="0"/>
              </a:rPr>
              <a:t>VÒNG LẶP WHILE CÓ </a:t>
            </a:r>
            <a:r>
              <a:rPr lang="en-US" sz="3600">
                <a:latin typeface="Calibri" panose="020F0502020204030204" pitchFamily="34" charset="0"/>
              </a:rPr>
              <a:t>LỒNG </a:t>
            </a:r>
            <a:r>
              <a:rPr lang="en-US" sz="3600" smtClean="0">
                <a:latin typeface="Calibri" panose="020F0502020204030204" pitchFamily="34" charset="0"/>
              </a:rPr>
              <a:t>IF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7390556" y="908720"/>
            <a:ext cx="3960440" cy="56886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HIỆN THỰC BẰNG ASM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_WHILE :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CMP OP1, OP2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JNL WHILE_EXIT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&lt;STATEMENT1&gt;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CMP </a:t>
            </a:r>
            <a:r>
              <a:rPr lang="en-US" sz="2800">
                <a:latin typeface="Calibri" panose="020F0502020204030204" pitchFamily="34" charset="0"/>
              </a:rPr>
              <a:t>OP2,OP3 </a:t>
            </a:r>
            <a:r>
              <a:rPr lang="en-US" sz="2800" smtClean="0">
                <a:latin typeface="Calibri" panose="020F0502020204030204" pitchFamily="34" charset="0"/>
              </a:rPr>
              <a:t>	; </a:t>
            </a:r>
            <a:r>
              <a:rPr lang="en-US" sz="2800">
                <a:latin typeface="Calibri" panose="020F0502020204030204" pitchFamily="34" charset="0"/>
              </a:rPr>
              <a:t>phần If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JNE </a:t>
            </a:r>
            <a:r>
              <a:rPr lang="en-US" sz="2800">
                <a:latin typeface="Calibri" panose="020F0502020204030204" pitchFamily="34" charset="0"/>
              </a:rPr>
              <a:t>ELSE </a:t>
            </a:r>
            <a:r>
              <a:rPr lang="en-US" sz="2800" smtClean="0">
                <a:latin typeface="Calibri" panose="020F0502020204030204" pitchFamily="34" charset="0"/>
              </a:rPr>
              <a:t>	; </a:t>
            </a:r>
            <a:r>
              <a:rPr lang="en-US" sz="2800">
                <a:latin typeface="Calibri" panose="020F0502020204030204" pitchFamily="34" charset="0"/>
              </a:rPr>
              <a:t>không thỏa If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&lt;STATEMENT2</a:t>
            </a:r>
            <a:r>
              <a:rPr lang="en-US" sz="2800">
                <a:latin typeface="Calibri" panose="020F0502020204030204" pitchFamily="34" charset="0"/>
              </a:rPr>
              <a:t>&gt; </a:t>
            </a:r>
            <a:r>
              <a:rPr lang="en-US" sz="2800" smtClean="0">
                <a:latin typeface="Calibri" panose="020F0502020204030204" pitchFamily="34" charset="0"/>
              </a:rPr>
              <a:t>	; </a:t>
            </a:r>
            <a:r>
              <a:rPr lang="en-US" sz="2800">
                <a:latin typeface="Calibri" panose="020F0502020204030204" pitchFamily="34" charset="0"/>
              </a:rPr>
              <a:t>thỏa If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&lt;STATEMENT3&gt;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JMP </a:t>
            </a:r>
            <a:r>
              <a:rPr lang="en-US" sz="2800" smtClean="0">
                <a:latin typeface="Calibri" panose="020F0502020204030204" pitchFamily="34" charset="0"/>
              </a:rPr>
              <a:t>ENDIF; </a:t>
            </a:r>
            <a:r>
              <a:rPr lang="en-US" sz="2800">
                <a:latin typeface="Calibri" panose="020F0502020204030204" pitchFamily="34" charset="0"/>
              </a:rPr>
              <a:t>thỏa </a:t>
            </a:r>
            <a:r>
              <a:rPr lang="en-US" sz="2800">
                <a:latin typeface="Calibri" panose="020F0502020204030204" pitchFamily="34" charset="0"/>
              </a:rPr>
              <a:t>If </a:t>
            </a:r>
            <a:r>
              <a:rPr lang="en-US" sz="2800" smtClean="0">
                <a:latin typeface="Calibri" panose="020F0502020204030204" pitchFamily="34" charset="0"/>
              </a:rPr>
              <a:t>nên bỏ </a:t>
            </a:r>
            <a:r>
              <a:rPr lang="en-US" sz="2800">
                <a:latin typeface="Calibri" panose="020F0502020204030204" pitchFamily="34" charset="0"/>
              </a:rPr>
              <a:t>qua Else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ELSE : &lt;STATEMENT4&gt;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ENDIF : JMP _WHILE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WHILE_EXIT : …..</a:t>
            </a:r>
          </a:p>
        </p:txBody>
      </p:sp>
    </p:spTree>
    <p:extLst>
      <p:ext uri="{BB962C8B-B14F-4D97-AF65-F5344CB8AC3E}">
        <p14:creationId xmlns:p14="http://schemas.microsoft.com/office/powerpoint/2010/main" val="282652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28800"/>
            <a:ext cx="2987822" cy="4191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Cấu trúc logic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CASE INPUT OF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‘A’ : Proc_A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‘B’ : Proc_B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‘C’ : Proc_C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‘D’ : Proc_D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End </a:t>
            </a:r>
            <a:r>
              <a:rPr lang="en-US" sz="2800" smtClean="0">
                <a:latin typeface="Calibri" panose="020F0502020204030204" pitchFamily="34" charset="0"/>
              </a:rPr>
              <a:t>;</a:t>
            </a:r>
            <a:endParaRPr lang="en-US" sz="280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Cấu trúc </a:t>
            </a:r>
            <a:r>
              <a:rPr lang="en-US" sz="3600" smtClean="0">
                <a:solidFill>
                  <a:srgbClr val="FF0000"/>
                </a:solidFill>
                <a:latin typeface="Calibri" panose="020F0502020204030204" pitchFamily="34" charset="0"/>
              </a:rPr>
              <a:t>CASE</a:t>
            </a:r>
            <a:endParaRPr lang="en-US" sz="36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5218958" y="764704"/>
            <a:ext cx="3240360" cy="576140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solidFill>
                  <a:srgbClr val="FF0000"/>
                </a:solidFill>
                <a:latin typeface="Calibri" panose="020F0502020204030204" pitchFamily="34" charset="0"/>
              </a:rPr>
              <a:t>HIỆN THỰC BẰNG ASM</a:t>
            </a:r>
          </a:p>
          <a:p>
            <a:pPr mar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CASE: </a:t>
            </a:r>
            <a:r>
              <a:rPr lang="en-US" sz="2800">
                <a:latin typeface="Calibri" panose="020F0502020204030204" pitchFamily="34" charset="0"/>
              </a:rPr>
              <a:t>MOV AL, INPUT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CMP AL, ‘A’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JNE TESTB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CALL PROC_A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JMP ENDCASE</a:t>
            </a:r>
          </a:p>
          <a:p>
            <a:pPr mar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TESTB:</a:t>
            </a:r>
            <a:endParaRPr lang="en-US" sz="280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CMP AL, ‘B’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JNE TESTC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CALL PROC_B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JMP ENDCASE</a:t>
            </a:r>
          </a:p>
          <a:p>
            <a:pPr mar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TESTC:</a:t>
            </a:r>
            <a:endParaRPr lang="en-US" sz="280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8457460" y="908720"/>
            <a:ext cx="2821528" cy="43924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TESTC:</a:t>
            </a:r>
            <a:endParaRPr lang="en-US" sz="280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CMP AL, ‘C’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JNE TESTD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CALL PROC_C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JMP ENDCASE</a:t>
            </a:r>
          </a:p>
          <a:p>
            <a:pPr mar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TESTD: </a:t>
            </a:r>
            <a:r>
              <a:rPr lang="en-US" sz="2800">
                <a:latin typeface="Calibri" panose="020F0502020204030204" pitchFamily="34" charset="0"/>
              </a:rPr>
              <a:t>CMP AL, ‘D’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JNE ENDCASE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CALL PROC_D</a:t>
            </a:r>
          </a:p>
          <a:p>
            <a:pPr marL="0" indent="0">
              <a:buNone/>
            </a:pPr>
            <a:r>
              <a:rPr lang="en-US" sz="2800">
                <a:latin typeface="Calibri" panose="020F0502020204030204" pitchFamily="34" charset="0"/>
              </a:rPr>
              <a:t>ENDCASE : ……….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94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28800"/>
            <a:ext cx="9601200" cy="520080"/>
          </a:xfrm>
        </p:spPr>
        <p:txBody>
          <a:bodyPr>
            <a:normAutofit/>
          </a:bodyPr>
          <a:lstStyle/>
          <a:p>
            <a:pPr lvl="0"/>
            <a:r>
              <a:rPr lang="en-US" sz="2800" smtClean="0">
                <a:latin typeface="Calibri" panose="020F0502020204030204" pitchFamily="34" charset="0"/>
              </a:rPr>
              <a:t>Cấu trúc chương trình con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Chương trình con - 1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4092" y="2420888"/>
            <a:ext cx="3384376" cy="19047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TênCTC PROC &lt;Type&gt;</a:t>
            </a:r>
          </a:p>
          <a:p>
            <a:pPr marL="0" indent="0">
              <a:buNone/>
            </a:pPr>
            <a:r>
              <a:rPr lang="en-US" sz="280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	; </a:t>
            </a:r>
            <a:r>
              <a:rPr lang="en-US" sz="280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các lệnh</a:t>
            </a:r>
          </a:p>
          <a:p>
            <a:pPr marL="0" indent="0">
              <a:buNone/>
            </a:pPr>
            <a:r>
              <a:rPr lang="en-US" sz="280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	RET</a:t>
            </a:r>
            <a:endParaRPr lang="en-US" sz="280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TênCTC ENDP</a:t>
            </a: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470028" y="4581128"/>
            <a:ext cx="96012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800">
                <a:latin typeface="Calibri" panose="020F0502020204030204" pitchFamily="34" charset="0"/>
              </a:rPr>
              <a:t>CTC có thể gọi 1 CTC khác hoặc gọi chính nó.</a:t>
            </a:r>
          </a:p>
          <a:p>
            <a:r>
              <a:rPr lang="vi-VN" sz="2800">
                <a:latin typeface="Calibri" panose="020F0502020204030204" pitchFamily="34" charset="0"/>
              </a:rPr>
              <a:t>CTC được gọi bằng lệnh CALL &lt;TenCTC&gt;.</a:t>
            </a:r>
          </a:p>
          <a:p>
            <a:r>
              <a:rPr lang="vi-VN" sz="2800">
                <a:latin typeface="Calibri" panose="020F0502020204030204" pitchFamily="34" charset="0"/>
              </a:rPr>
              <a:t>CTC gần (near) là chương trình con </a:t>
            </a:r>
            <a:r>
              <a:rPr lang="vi-VN" sz="2800">
                <a:latin typeface="Calibri" panose="020F0502020204030204" pitchFamily="34" charset="0"/>
              </a:rPr>
              <a:t>nằm </a:t>
            </a:r>
            <a:r>
              <a:rPr lang="vi-VN" sz="2800" smtClean="0">
                <a:latin typeface="Calibri" panose="020F0502020204030204" pitchFamily="34" charset="0"/>
              </a:rPr>
              <a:t>chung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segment </a:t>
            </a:r>
            <a:r>
              <a:rPr lang="vi-VN" sz="2800">
                <a:latin typeface="Calibri" panose="020F0502020204030204" pitchFamily="34" charset="0"/>
              </a:rPr>
              <a:t>với nơi gọi nó.</a:t>
            </a:r>
          </a:p>
          <a:p>
            <a:r>
              <a:rPr lang="vi-VN" sz="2800">
                <a:latin typeface="Calibri" panose="020F0502020204030204" pitchFamily="34" charset="0"/>
              </a:rPr>
              <a:t>CTC xa (far) là chương trình con không </a:t>
            </a:r>
            <a:r>
              <a:rPr lang="vi-VN" sz="2800">
                <a:latin typeface="Calibri" panose="020F0502020204030204" pitchFamily="34" charset="0"/>
              </a:rPr>
              <a:t>nằm </a:t>
            </a:r>
            <a:r>
              <a:rPr lang="vi-VN" sz="2800" smtClean="0">
                <a:latin typeface="Calibri" panose="020F0502020204030204" pitchFamily="34" charset="0"/>
              </a:rPr>
              <a:t>chung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segment </a:t>
            </a:r>
            <a:r>
              <a:rPr lang="vi-VN" sz="2800">
                <a:latin typeface="Calibri" panose="020F0502020204030204" pitchFamily="34" charset="0"/>
              </a:rPr>
              <a:t>với nơi gọi nó.</a:t>
            </a:r>
          </a:p>
        </p:txBody>
      </p:sp>
    </p:spTree>
    <p:extLst>
      <p:ext uri="{BB962C8B-B14F-4D97-AF65-F5344CB8AC3E}">
        <p14:creationId xmlns:p14="http://schemas.microsoft.com/office/powerpoint/2010/main" val="78943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vi-VN" sz="2800">
                <a:latin typeface="Calibri" panose="020F0502020204030204" pitchFamily="34" charset="0"/>
              </a:rPr>
              <a:t>Đầu CTC hãy cất trị thanh ghi vào </a:t>
            </a:r>
            <a:r>
              <a:rPr lang="vi-VN" sz="2800">
                <a:latin typeface="Calibri" panose="020F0502020204030204" pitchFamily="34" charset="0"/>
              </a:rPr>
              <a:t>Stack </a:t>
            </a:r>
            <a:r>
              <a:rPr lang="vi-VN" sz="2800" smtClean="0">
                <a:latin typeface="Calibri" panose="020F0502020204030204" pitchFamily="34" charset="0"/>
              </a:rPr>
              <a:t>bằng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lệnh </a:t>
            </a:r>
            <a:r>
              <a:rPr lang="vi-VN" sz="2800">
                <a:latin typeface="Calibri" panose="020F0502020204030204" pitchFamily="34" charset="0"/>
              </a:rPr>
              <a:t>PUSH để lưu trạng thái hiện hành.</a:t>
            </a:r>
          </a:p>
          <a:p>
            <a:pPr lvl="0"/>
            <a:r>
              <a:rPr lang="vi-VN" sz="2800">
                <a:latin typeface="Calibri" panose="020F0502020204030204" pitchFamily="34" charset="0"/>
              </a:rPr>
              <a:t>Sau khi hoàn tất công việc của CTC nên </a:t>
            </a:r>
            <a:r>
              <a:rPr lang="vi-VN" sz="2800">
                <a:latin typeface="Calibri" panose="020F0502020204030204" pitchFamily="34" charset="0"/>
              </a:rPr>
              <a:t>phục </a:t>
            </a:r>
            <a:r>
              <a:rPr lang="vi-VN" sz="2800" smtClean="0">
                <a:latin typeface="Calibri" panose="020F0502020204030204" pitchFamily="34" charset="0"/>
              </a:rPr>
              <a:t>hồi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lại </a:t>
            </a:r>
            <a:r>
              <a:rPr lang="vi-VN" sz="2800">
                <a:latin typeface="Calibri" panose="020F0502020204030204" pitchFamily="34" charset="0"/>
              </a:rPr>
              <a:t>trị các thanh ghi lúc trước đã Push </a:t>
            </a:r>
            <a:r>
              <a:rPr lang="vi-VN" sz="2800">
                <a:latin typeface="Calibri" panose="020F0502020204030204" pitchFamily="34" charset="0"/>
              </a:rPr>
              <a:t>bằng </a:t>
            </a:r>
            <a:r>
              <a:rPr lang="vi-VN" sz="2800" smtClean="0">
                <a:latin typeface="Calibri" panose="020F0502020204030204" pitchFamily="34" charset="0"/>
              </a:rPr>
              <a:t>lệnh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POP.</a:t>
            </a:r>
            <a:endParaRPr lang="vi-VN" sz="2800">
              <a:latin typeface="Calibri" panose="020F0502020204030204" pitchFamily="34" charset="0"/>
            </a:endParaRPr>
          </a:p>
          <a:p>
            <a:pPr lvl="0"/>
            <a:r>
              <a:rPr lang="vi-VN" sz="2800">
                <a:latin typeface="Calibri" panose="020F0502020204030204" pitchFamily="34" charset="0"/>
              </a:rPr>
              <a:t>Nhớ trình tự là ngược nhau để trị của </a:t>
            </a:r>
            <a:r>
              <a:rPr lang="vi-VN" sz="2800">
                <a:latin typeface="Calibri" panose="020F0502020204030204" pitchFamily="34" charset="0"/>
              </a:rPr>
              <a:t>thanh </a:t>
            </a:r>
            <a:r>
              <a:rPr lang="vi-VN" sz="2800" smtClean="0">
                <a:latin typeface="Calibri" panose="020F0502020204030204" pitchFamily="34" charset="0"/>
              </a:rPr>
              <a:t>ghi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nào </a:t>
            </a:r>
            <a:r>
              <a:rPr lang="vi-VN" sz="2800">
                <a:latin typeface="Calibri" panose="020F0502020204030204" pitchFamily="34" charset="0"/>
              </a:rPr>
              <a:t>trả cho thanh ghi nấy.</a:t>
            </a:r>
          </a:p>
          <a:p>
            <a:pPr lvl="0"/>
            <a:r>
              <a:rPr lang="vi-VN" sz="2800">
                <a:latin typeface="Calibri" panose="020F0502020204030204" pitchFamily="34" charset="0"/>
              </a:rPr>
              <a:t>Đừng tối ưu quá CT vì có thể làm cho </a:t>
            </a:r>
            <a:r>
              <a:rPr lang="vi-VN" sz="2800">
                <a:latin typeface="Calibri" panose="020F0502020204030204" pitchFamily="34" charset="0"/>
              </a:rPr>
              <a:t>CT </a:t>
            </a:r>
            <a:r>
              <a:rPr lang="vi-VN" sz="2800" smtClean="0">
                <a:latin typeface="Calibri" panose="020F0502020204030204" pitchFamily="34" charset="0"/>
              </a:rPr>
              <a:t>kém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thông </a:t>
            </a:r>
            <a:r>
              <a:rPr lang="vi-VN" sz="2800">
                <a:latin typeface="Calibri" panose="020F0502020204030204" pitchFamily="34" charset="0"/>
              </a:rPr>
              <a:t>minh, khó đọc.</a:t>
            </a:r>
          </a:p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Chương trình con - 2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4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686272"/>
            <a:ext cx="3851918" cy="4191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>
                <a:latin typeface="Calibri" panose="020F0502020204030204" pitchFamily="34" charset="0"/>
              </a:rPr>
              <a:t>data segment</a:t>
            </a:r>
          </a:p>
          <a:p>
            <a:pPr marL="0" lvl="0" indent="0">
              <a:buNone/>
            </a:pPr>
            <a:r>
              <a:rPr lang="en-US" sz="2400">
                <a:latin typeface="Calibri" panose="020F0502020204030204" pitchFamily="34" charset="0"/>
              </a:rPr>
              <a:t>    ; add your data here!</a:t>
            </a:r>
          </a:p>
          <a:p>
            <a:pPr marL="0" lvl="0" indent="0">
              <a:buNone/>
            </a:pPr>
            <a:r>
              <a:rPr lang="en-US" sz="2400">
                <a:latin typeface="Calibri" panose="020F0502020204030204" pitchFamily="34" charset="0"/>
              </a:rPr>
              <a:t>    pkey db "press any key...$" </a:t>
            </a:r>
          </a:p>
          <a:p>
            <a:pPr marL="0" lvl="0" indent="0">
              <a:buNone/>
            </a:pPr>
            <a:r>
              <a:rPr lang="en-US" sz="2400" smtClean="0">
                <a:latin typeface="Calibri" panose="020F0502020204030204" pitchFamily="34" charset="0"/>
              </a:rPr>
              <a:t>ends</a:t>
            </a:r>
            <a:endParaRPr lang="en-US" sz="2400">
              <a:latin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2400">
                <a:latin typeface="Calibri" panose="020F0502020204030204" pitchFamily="34" charset="0"/>
              </a:rPr>
              <a:t>stack segment</a:t>
            </a:r>
          </a:p>
          <a:p>
            <a:pPr marL="0" lvl="0" indent="0">
              <a:buNone/>
            </a:pPr>
            <a:r>
              <a:rPr lang="en-US" sz="2400">
                <a:latin typeface="Calibri" panose="020F0502020204030204" pitchFamily="34" charset="0"/>
              </a:rPr>
              <a:t>    dw   128  dup(0)</a:t>
            </a:r>
          </a:p>
          <a:p>
            <a:pPr marL="0" lvl="0" indent="0">
              <a:buNone/>
            </a:pPr>
            <a:r>
              <a:rPr lang="en-US" sz="2400">
                <a:latin typeface="Calibri" panose="020F0502020204030204" pitchFamily="34" charset="0"/>
              </a:rPr>
              <a:t>ends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Chương trình con – Ví dụ - 1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5374332" y="1676400"/>
            <a:ext cx="3240360" cy="48919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code segment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start: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; set segment registers: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    mov ax, data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    mov ds, ax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    mov es</a:t>
            </a:r>
            <a:r>
              <a:rPr lang="en-US" sz="2400">
                <a:latin typeface="Calibri" panose="020F0502020204030204" pitchFamily="34" charset="0"/>
              </a:rPr>
              <a:t>, </a:t>
            </a:r>
            <a:r>
              <a:rPr lang="en-US" sz="2400" smtClean="0">
                <a:latin typeface="Calibri" panose="020F0502020204030204" pitchFamily="34" charset="0"/>
              </a:rPr>
              <a:t>ax</a:t>
            </a:r>
            <a:endParaRPr lang="en-US" sz="240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    ; add your code here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    CALL Nhap</a:t>
            </a:r>
          </a:p>
          <a:p>
            <a:pPr marL="0" indent="0">
              <a:buNone/>
            </a:pPr>
            <a:r>
              <a:rPr lang="en-US" sz="2400" smtClean="0">
                <a:latin typeface="Calibri" panose="020F0502020204030204" pitchFamily="34" charset="0"/>
              </a:rPr>
              <a:t>    CALL Xuat</a:t>
            </a:r>
            <a:endParaRPr lang="en-US" sz="2400">
              <a:latin typeface="Calibri" panose="020F0502020204030204" pitchFamily="34" charset="0"/>
            </a:endParaRP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8614692" y="1676400"/>
            <a:ext cx="2592288" cy="48919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lea dx, pkey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    mov ah, 9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    int </a:t>
            </a:r>
            <a:r>
              <a:rPr lang="en-US" sz="2400">
                <a:latin typeface="Calibri" panose="020F0502020204030204" pitchFamily="34" charset="0"/>
              </a:rPr>
              <a:t>21h  </a:t>
            </a:r>
            <a:endParaRPr lang="en-US" sz="240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smtClean="0">
                <a:latin typeface="Calibri" panose="020F0502020204030204" pitchFamily="34" charset="0"/>
              </a:rPr>
              <a:t>; </a:t>
            </a:r>
            <a:r>
              <a:rPr lang="en-US" sz="2400">
                <a:latin typeface="Calibri" panose="020F0502020204030204" pitchFamily="34" charset="0"/>
              </a:rPr>
              <a:t>wait for any key....    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    mov ah, 1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    </a:t>
            </a:r>
            <a:r>
              <a:rPr lang="en-US" sz="2400">
                <a:latin typeface="Calibri" panose="020F0502020204030204" pitchFamily="34" charset="0"/>
              </a:rPr>
              <a:t>int </a:t>
            </a:r>
            <a:r>
              <a:rPr lang="en-US" sz="2400" smtClean="0">
                <a:latin typeface="Calibri" panose="020F0502020204030204" pitchFamily="34" charset="0"/>
              </a:rPr>
              <a:t>21h</a:t>
            </a:r>
            <a:endParaRPr lang="en-US" sz="240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    mov ax, 4c00h 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    int 21h    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ends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83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04766" y="1916832"/>
            <a:ext cx="3851918" cy="4191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>
                <a:latin typeface="Calibri" panose="020F0502020204030204" pitchFamily="34" charset="0"/>
              </a:rPr>
              <a:t>Nhap PROC</a:t>
            </a:r>
          </a:p>
          <a:p>
            <a:pPr marL="0" lvl="0" indent="0">
              <a:buNone/>
            </a:pPr>
            <a:r>
              <a:rPr lang="en-US" sz="2400">
                <a:latin typeface="Calibri" panose="020F0502020204030204" pitchFamily="34" charset="0"/>
              </a:rPr>
              <a:t>	pop	bx</a:t>
            </a:r>
          </a:p>
          <a:p>
            <a:pPr marL="0" lvl="0" indent="0">
              <a:buNone/>
            </a:pPr>
            <a:r>
              <a:rPr lang="en-US" sz="2400">
                <a:latin typeface="Calibri" panose="020F0502020204030204" pitchFamily="34" charset="0"/>
              </a:rPr>
              <a:t>	mov	ah,2</a:t>
            </a:r>
          </a:p>
          <a:p>
            <a:pPr marL="0" lvl="0" indent="0">
              <a:buNone/>
            </a:pPr>
            <a:r>
              <a:rPr lang="en-US" sz="2400">
                <a:latin typeface="Calibri" panose="020F0502020204030204" pitchFamily="34" charset="0"/>
              </a:rPr>
              <a:t>	mov	dl,'?'</a:t>
            </a:r>
          </a:p>
          <a:p>
            <a:pPr marL="0" lvl="0" indent="0">
              <a:buNone/>
            </a:pPr>
            <a:r>
              <a:rPr lang="en-US" sz="2400">
                <a:latin typeface="Calibri" panose="020F0502020204030204" pitchFamily="34" charset="0"/>
              </a:rPr>
              <a:t>	int	21h</a:t>
            </a:r>
          </a:p>
          <a:p>
            <a:pPr marL="0" lvl="0" indent="0">
              <a:buNone/>
            </a:pPr>
            <a:r>
              <a:rPr lang="en-US" sz="2400">
                <a:latin typeface="Calibri" panose="020F0502020204030204" pitchFamily="34" charset="0"/>
              </a:rPr>
              <a:t>	xor	cx,cx</a:t>
            </a:r>
          </a:p>
          <a:p>
            <a:pPr marL="0" lvl="0" indent="0">
              <a:buNone/>
            </a:pPr>
            <a:r>
              <a:rPr lang="en-US" sz="2400">
                <a:latin typeface="Calibri" panose="020F0502020204030204" pitchFamily="34" charset="0"/>
              </a:rPr>
              <a:t>nhap1: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Chương trình con – Ví dụ - 2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7318548" y="533400"/>
            <a:ext cx="3805066" cy="60639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mtClean="0">
                <a:latin typeface="Calibri" panose="020F0502020204030204" pitchFamily="34" charset="0"/>
              </a:rPr>
              <a:t>             mov </a:t>
            </a:r>
            <a:r>
              <a:rPr lang="en-US" sz="2400">
                <a:latin typeface="Calibri" panose="020F0502020204030204" pitchFamily="34" charset="0"/>
              </a:rPr>
              <a:t>	ah,1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	int 	21h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	cmp 	al,13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	je	ketthucnhap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	push	ax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	inc	cx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	jmp	nhap1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ketthucnhap: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	push	bx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	RET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Nhap ENDP</a:t>
            </a:r>
          </a:p>
        </p:txBody>
      </p:sp>
    </p:spTree>
    <p:extLst>
      <p:ext uri="{BB962C8B-B14F-4D97-AF65-F5344CB8AC3E}">
        <p14:creationId xmlns:p14="http://schemas.microsoft.com/office/powerpoint/2010/main" val="17220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vi-VN" sz="2800">
                <a:latin typeface="Calibri" panose="020F0502020204030204" pitchFamily="34" charset="0"/>
              </a:rPr>
              <a:t>Ở các chương trình viết bằng ngôn ngữ cấp </a:t>
            </a:r>
            <a:r>
              <a:rPr lang="vi-VN" sz="2800">
                <a:latin typeface="Calibri" panose="020F0502020204030204" pitchFamily="34" charset="0"/>
              </a:rPr>
              <a:t>cao </a:t>
            </a:r>
            <a:r>
              <a:rPr lang="vi-VN" sz="2800" smtClean="0">
                <a:latin typeface="Calibri" panose="020F0502020204030204" pitchFamily="34" charset="0"/>
              </a:rPr>
              <a:t>thì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việc </a:t>
            </a:r>
            <a:r>
              <a:rPr lang="vi-VN" sz="2800">
                <a:latin typeface="Calibri" panose="020F0502020204030204" pitchFamily="34" charset="0"/>
              </a:rPr>
              <a:t>nhảy (lệnh GoTo) là điều nên tránh nhưng </a:t>
            </a:r>
            <a:r>
              <a:rPr lang="vi-VN" sz="2800">
                <a:latin typeface="Calibri" panose="020F0502020204030204" pitchFamily="34" charset="0"/>
              </a:rPr>
              <a:t>ở </a:t>
            </a:r>
            <a:r>
              <a:rPr lang="vi-VN" sz="2800" smtClean="0">
                <a:latin typeface="Calibri" panose="020F0502020204030204" pitchFamily="34" charset="0"/>
              </a:rPr>
              <a:t>lập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trình </a:t>
            </a:r>
            <a:r>
              <a:rPr lang="vi-VN" sz="2800">
                <a:latin typeface="Calibri" panose="020F0502020204030204" pitchFamily="34" charset="0"/>
              </a:rPr>
              <a:t>hệ thống thì đây là việc cần thiết và </a:t>
            </a:r>
            <a:r>
              <a:rPr lang="vi-VN" sz="2800">
                <a:latin typeface="Calibri" panose="020F0502020204030204" pitchFamily="34" charset="0"/>
              </a:rPr>
              <a:t>là </a:t>
            </a:r>
            <a:r>
              <a:rPr lang="vi-VN" sz="2800" smtClean="0">
                <a:latin typeface="Calibri" panose="020F0502020204030204" pitchFamily="34" charset="0"/>
              </a:rPr>
              <a:t>điểm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mạnh </a:t>
            </a:r>
            <a:r>
              <a:rPr lang="vi-VN" sz="2800">
                <a:latin typeface="Calibri" panose="020F0502020204030204" pitchFamily="34" charset="0"/>
              </a:rPr>
              <a:t>của 1 chương trình viết bằng Assembly.</a:t>
            </a:r>
          </a:p>
          <a:p>
            <a:pPr lvl="0"/>
            <a:r>
              <a:rPr lang="vi-VN" sz="2800">
                <a:latin typeface="Calibri" panose="020F0502020204030204" pitchFamily="34" charset="0"/>
              </a:rPr>
              <a:t>Một lệnh </a:t>
            </a:r>
            <a:r>
              <a:rPr lang="vi-VN" sz="2800">
                <a:latin typeface="Calibri" panose="020F0502020204030204" pitchFamily="34" charset="0"/>
              </a:rPr>
              <a:t>nhảy </a:t>
            </a:r>
            <a:r>
              <a:rPr lang="en-US" sz="2800" smtClean="0">
                <a:latin typeface="Calibri" panose="020F0502020204030204" pitchFamily="34" charset="0"/>
              </a:rPr>
              <a:t>=&gt;</a:t>
            </a:r>
            <a:r>
              <a:rPr lang="vi-VN" sz="2800" smtClean="0">
                <a:latin typeface="Calibri" panose="020F0502020204030204" pitchFamily="34" charset="0"/>
              </a:rPr>
              <a:t> </a:t>
            </a:r>
            <a:r>
              <a:rPr lang="vi-VN" sz="2800">
                <a:latin typeface="Calibri" panose="020F0502020204030204" pitchFamily="34" charset="0"/>
              </a:rPr>
              <a:t>CPU phải thực thi 1 đoạn lệnh </a:t>
            </a:r>
            <a:r>
              <a:rPr lang="vi-VN" sz="2800">
                <a:latin typeface="Calibri" panose="020F0502020204030204" pitchFamily="34" charset="0"/>
              </a:rPr>
              <a:t>ở </a:t>
            </a:r>
            <a:r>
              <a:rPr lang="vi-VN" sz="2800" smtClean="0">
                <a:latin typeface="Calibri" panose="020F0502020204030204" pitchFamily="34" charset="0"/>
              </a:rPr>
              <a:t>1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chỗ </a:t>
            </a:r>
            <a:r>
              <a:rPr lang="vi-VN" sz="2800">
                <a:latin typeface="Calibri" panose="020F0502020204030204" pitchFamily="34" charset="0"/>
              </a:rPr>
              <a:t>khác với nơi mà các lệnh đang được thực thi.</a:t>
            </a:r>
          </a:p>
          <a:p>
            <a:pPr lvl="0"/>
            <a:r>
              <a:rPr lang="vi-VN" sz="2800">
                <a:latin typeface="Calibri" panose="020F0502020204030204" pitchFamily="34" charset="0"/>
              </a:rPr>
              <a:t>Trong lập trình, có những nhóm phát biểu </a:t>
            </a:r>
            <a:r>
              <a:rPr lang="vi-VN" sz="2800">
                <a:latin typeface="Calibri" panose="020F0502020204030204" pitchFamily="34" charset="0"/>
              </a:rPr>
              <a:t>cần </a:t>
            </a:r>
            <a:r>
              <a:rPr lang="vi-VN" sz="2800" smtClean="0">
                <a:latin typeface="Calibri" panose="020F0502020204030204" pitchFamily="34" charset="0"/>
              </a:rPr>
              <a:t>phải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lặp </a:t>
            </a:r>
            <a:r>
              <a:rPr lang="vi-VN" sz="2800">
                <a:latin typeface="Calibri" panose="020F0502020204030204" pitchFamily="34" charset="0"/>
              </a:rPr>
              <a:t>đi lặp lại nhiều lần trong 1 điều kiện nào đó</a:t>
            </a:r>
            <a:r>
              <a:rPr lang="vi-VN" sz="2800">
                <a:latin typeface="Calibri" panose="020F0502020204030204" pitchFamily="34" charset="0"/>
              </a:rPr>
              <a:t>. </a:t>
            </a:r>
            <a:r>
              <a:rPr lang="vi-VN" sz="2800" smtClean="0">
                <a:latin typeface="Calibri" panose="020F0502020204030204" pitchFamily="34" charset="0"/>
              </a:rPr>
              <a:t>Để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đáp </a:t>
            </a:r>
            <a:r>
              <a:rPr lang="vi-VN" sz="2800">
                <a:latin typeface="Calibri" panose="020F0502020204030204" pitchFamily="34" charset="0"/>
              </a:rPr>
              <a:t>ứng điều kiện này ASM cung cấp 2 lệnh </a:t>
            </a:r>
            <a:r>
              <a:rPr lang="vi-VN" sz="2800">
                <a:latin typeface="Calibri" panose="020F0502020204030204" pitchFamily="34" charset="0"/>
              </a:rPr>
              <a:t>JMP </a:t>
            </a:r>
            <a:r>
              <a:rPr lang="vi-VN" sz="2800" smtClean="0">
                <a:latin typeface="Calibri" panose="020F0502020204030204" pitchFamily="34" charset="0"/>
              </a:rPr>
              <a:t>và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LOOP</a:t>
            </a:r>
            <a:r>
              <a:rPr lang="vi-VN" sz="2800">
                <a:latin typeface="Calibri" panose="020F0502020204030204" pitchFamily="34" charset="0"/>
              </a:rPr>
              <a:t>.</a:t>
            </a:r>
          </a:p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Calibri" panose="020F0502020204030204" pitchFamily="34" charset="0"/>
              </a:rPr>
              <a:t>Sự cần thiết của </a:t>
            </a:r>
            <a:r>
              <a:rPr lang="en-US" sz="3600">
                <a:latin typeface="Calibri" panose="020F0502020204030204" pitchFamily="34" charset="0"/>
              </a:rPr>
              <a:t>lệnh </a:t>
            </a:r>
            <a:r>
              <a:rPr lang="en-US" sz="3600" smtClean="0">
                <a:latin typeface="Calibri" panose="020F0502020204030204" pitchFamily="34" charset="0"/>
              </a:rPr>
              <a:t>nhảy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71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04766" y="1916832"/>
            <a:ext cx="3851918" cy="4191000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400">
                <a:latin typeface="Calibri" panose="020F0502020204030204" pitchFamily="34" charset="0"/>
              </a:rPr>
              <a:t>Xuat PROC</a:t>
            </a:r>
          </a:p>
          <a:p>
            <a:pPr marL="0" lvl="0" indent="0">
              <a:buNone/>
            </a:pPr>
            <a:r>
              <a:rPr lang="en-US" sz="2400">
                <a:latin typeface="Calibri" panose="020F0502020204030204" pitchFamily="34" charset="0"/>
              </a:rPr>
              <a:t>	pop	bx</a:t>
            </a:r>
          </a:p>
          <a:p>
            <a:pPr marL="0" lvl="0" indent="0">
              <a:buNone/>
            </a:pPr>
            <a:r>
              <a:rPr lang="en-US" sz="2400">
                <a:latin typeface="Calibri" panose="020F0502020204030204" pitchFamily="34" charset="0"/>
              </a:rPr>
              <a:t>	mov	ah,2</a:t>
            </a:r>
          </a:p>
          <a:p>
            <a:pPr marL="0" lvl="0" indent="0">
              <a:buNone/>
            </a:pPr>
            <a:r>
              <a:rPr lang="en-US" sz="2400">
                <a:latin typeface="Calibri" panose="020F0502020204030204" pitchFamily="34" charset="0"/>
              </a:rPr>
              <a:t>	mov	dl,13</a:t>
            </a:r>
          </a:p>
          <a:p>
            <a:pPr marL="0" lvl="0" indent="0">
              <a:buNone/>
            </a:pPr>
            <a:r>
              <a:rPr lang="en-US" sz="2400">
                <a:latin typeface="Calibri" panose="020F0502020204030204" pitchFamily="34" charset="0"/>
              </a:rPr>
              <a:t>	int	21h</a:t>
            </a:r>
          </a:p>
          <a:p>
            <a:pPr marL="0" lvl="0" indent="0">
              <a:buNone/>
            </a:pPr>
            <a:r>
              <a:rPr lang="en-US" sz="2400">
                <a:latin typeface="Calibri" panose="020F0502020204030204" pitchFamily="34" charset="0"/>
              </a:rPr>
              <a:t>	mov	dl,10</a:t>
            </a:r>
          </a:p>
          <a:p>
            <a:pPr marL="0" lvl="0" indent="0">
              <a:buNone/>
            </a:pPr>
            <a:r>
              <a:rPr lang="en-US" sz="2400">
                <a:latin typeface="Calibri" panose="020F0502020204030204" pitchFamily="34" charset="0"/>
              </a:rPr>
              <a:t>	int	21h</a:t>
            </a:r>
          </a:p>
          <a:p>
            <a:pPr marL="0" lvl="0" indent="0">
              <a:buNone/>
            </a:pPr>
            <a:r>
              <a:rPr lang="en-US" sz="2400">
                <a:latin typeface="Calibri" panose="020F0502020204030204" pitchFamily="34" charset="0"/>
              </a:rPr>
              <a:t>	jcxz ketthucxuat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Chương trình con – Ví dụ - 3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7311754" y="1916832"/>
            <a:ext cx="3805066" cy="46805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xuat1: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	pop	dx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	int	21h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	loop	xuat1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ketthucxuat: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	push	bx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	RET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Xuat </a:t>
            </a:r>
            <a:r>
              <a:rPr lang="en-US" sz="2400" smtClean="0">
                <a:latin typeface="Calibri" panose="020F0502020204030204" pitchFamily="34" charset="0"/>
              </a:rPr>
              <a:t>ENDP</a:t>
            </a:r>
            <a:endParaRPr lang="en-US" sz="240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</a:rPr>
              <a:t>end start</a:t>
            </a:r>
          </a:p>
        </p:txBody>
      </p:sp>
    </p:spTree>
    <p:extLst>
      <p:ext uri="{BB962C8B-B14F-4D97-AF65-F5344CB8AC3E}">
        <p14:creationId xmlns:p14="http://schemas.microsoft.com/office/powerpoint/2010/main" val="56403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6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>
                <a:latin typeface="Calibri" panose="020F0502020204030204" pitchFamily="34" charset="0"/>
              </a:rPr>
              <a:t>Công dụng :Chuyển điều khiển </a:t>
            </a:r>
            <a:r>
              <a:rPr lang="en-US" sz="3600">
                <a:latin typeface="Calibri" panose="020F0502020204030204" pitchFamily="34" charset="0"/>
              </a:rPr>
              <a:t>không </a:t>
            </a:r>
            <a:r>
              <a:rPr lang="en-US" sz="3600" smtClean="0">
                <a:latin typeface="Calibri" panose="020F0502020204030204" pitchFamily="34" charset="0"/>
              </a:rPr>
              <a:t>điều kiện.</a:t>
            </a:r>
          </a:p>
          <a:p>
            <a:pPr lvl="1"/>
            <a:r>
              <a:rPr lang="en-US" sz="3400" smtClean="0">
                <a:latin typeface="Calibri" panose="020F0502020204030204" pitchFamily="34" charset="0"/>
              </a:rPr>
              <a:t>Cú pháp: </a:t>
            </a:r>
            <a:r>
              <a:rPr lang="en-US" sz="3400" smtClean="0">
                <a:solidFill>
                  <a:srgbClr val="FF0000"/>
                </a:solidFill>
                <a:latin typeface="Calibri" panose="020F0502020204030204" pitchFamily="34" charset="0"/>
              </a:rPr>
              <a:t>JMP đích</a:t>
            </a:r>
            <a:endParaRPr lang="en-US" sz="340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3200" smtClean="0">
                <a:latin typeface="Calibri" panose="020F0502020204030204" pitchFamily="34" charset="0"/>
              </a:rPr>
              <a:t>Nhảy </a:t>
            </a:r>
            <a:r>
              <a:rPr lang="en-US" sz="3200">
                <a:latin typeface="Calibri" panose="020F0502020204030204" pitchFamily="34" charset="0"/>
              </a:rPr>
              <a:t>gần (</a:t>
            </a:r>
            <a:r>
              <a:rPr lang="en-US" sz="3200">
                <a:latin typeface="Calibri" panose="020F0502020204030204" pitchFamily="34" charset="0"/>
              </a:rPr>
              <a:t>NEAR</a:t>
            </a:r>
            <a:r>
              <a:rPr lang="en-US" sz="3200" smtClean="0">
                <a:latin typeface="Calibri" panose="020F0502020204030204" pitchFamily="34" charset="0"/>
              </a:rPr>
              <a:t>): </a:t>
            </a:r>
            <a:r>
              <a:rPr lang="en-US" sz="3200">
                <a:latin typeface="Calibri" panose="020F0502020204030204" pitchFamily="34" charset="0"/>
              </a:rPr>
              <a:t>1 tác vụ nhảy trong </a:t>
            </a:r>
            <a:r>
              <a:rPr lang="en-US" sz="3200">
                <a:latin typeface="Calibri" panose="020F0502020204030204" pitchFamily="34" charset="0"/>
              </a:rPr>
              <a:t>cùng </a:t>
            </a:r>
            <a:r>
              <a:rPr lang="en-US" sz="3200" smtClean="0">
                <a:latin typeface="Calibri" panose="020F0502020204030204" pitchFamily="34" charset="0"/>
              </a:rPr>
              <a:t>1 segment</a:t>
            </a:r>
            <a:r>
              <a:rPr lang="en-US" sz="3200">
                <a:latin typeface="Calibri" panose="020F0502020204030204" pitchFamily="34" charset="0"/>
              </a:rPr>
              <a:t>.</a:t>
            </a:r>
          </a:p>
          <a:p>
            <a:pPr lvl="1"/>
            <a:r>
              <a:rPr lang="en-US" sz="3200" smtClean="0">
                <a:latin typeface="Calibri" panose="020F0502020204030204" pitchFamily="34" charset="0"/>
              </a:rPr>
              <a:t>Nhảy </a:t>
            </a:r>
            <a:r>
              <a:rPr lang="en-US" sz="3200">
                <a:latin typeface="Calibri" panose="020F0502020204030204" pitchFamily="34" charset="0"/>
              </a:rPr>
              <a:t>xa (</a:t>
            </a:r>
            <a:r>
              <a:rPr lang="en-US" sz="3200">
                <a:latin typeface="Calibri" panose="020F0502020204030204" pitchFamily="34" charset="0"/>
              </a:rPr>
              <a:t>FAR</a:t>
            </a:r>
            <a:r>
              <a:rPr lang="en-US" sz="3200" smtClean="0">
                <a:latin typeface="Calibri" panose="020F0502020204030204" pitchFamily="34" charset="0"/>
              </a:rPr>
              <a:t>): </a:t>
            </a:r>
            <a:r>
              <a:rPr lang="en-US" sz="3200">
                <a:latin typeface="Calibri" panose="020F0502020204030204" pitchFamily="34" charset="0"/>
              </a:rPr>
              <a:t>1 tác vụ nhảy </a:t>
            </a:r>
            <a:r>
              <a:rPr lang="en-US" sz="3200">
                <a:latin typeface="Calibri" panose="020F0502020204030204" pitchFamily="34" charset="0"/>
              </a:rPr>
              <a:t>sang </a:t>
            </a:r>
            <a:r>
              <a:rPr lang="en-US" sz="3200" smtClean="0">
                <a:latin typeface="Calibri" panose="020F0502020204030204" pitchFamily="34" charset="0"/>
              </a:rPr>
              <a:t>segment khác</a:t>
            </a:r>
            <a:r>
              <a:rPr lang="en-US" sz="3200">
                <a:latin typeface="Calibri" panose="020F0502020204030204" pitchFamily="34" charset="0"/>
              </a:rPr>
              <a:t>.</a:t>
            </a:r>
          </a:p>
          <a:p>
            <a:pPr lvl="0"/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Lệnh JMP (Jump)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2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smtClean="0">
                <a:latin typeface="Calibri" panose="020F0502020204030204" pitchFamily="34" charset="0"/>
              </a:rPr>
              <a:t>Chuyển điều khiển vô điều kiện</a:t>
            </a:r>
          </a:p>
          <a:p>
            <a:pPr lvl="0"/>
            <a:endParaRPr lang="en-US" sz="2800" smtClean="0">
              <a:latin typeface="Calibri" panose="020F0502020204030204" pitchFamily="34" charset="0"/>
            </a:endParaRPr>
          </a:p>
          <a:p>
            <a:pPr lvl="0"/>
            <a:endParaRPr lang="en-US" sz="2800">
              <a:latin typeface="Calibri" panose="020F0502020204030204" pitchFamily="34" charset="0"/>
            </a:endParaRPr>
          </a:p>
          <a:p>
            <a:pPr lvl="0"/>
            <a:r>
              <a:rPr lang="en-US" sz="2800" smtClean="0">
                <a:latin typeface="Calibri" panose="020F0502020204030204" pitchFamily="34" charset="0"/>
              </a:rPr>
              <a:t>Chuyển điều khiển có điều kiện</a:t>
            </a:r>
          </a:p>
          <a:p>
            <a:pPr lvl="0"/>
            <a:endParaRPr lang="en-US" sz="2800">
              <a:latin typeface="Calibri" panose="020F0502020204030204" pitchFamily="34" charset="0"/>
            </a:endParaRPr>
          </a:p>
          <a:p>
            <a:pPr lvl="0"/>
            <a:endParaRPr lang="en-US" sz="2800" smtClean="0">
              <a:latin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Ex: </a:t>
            </a:r>
            <a:r>
              <a:rPr lang="en-US" sz="2800" smtClean="0">
                <a:solidFill>
                  <a:srgbClr val="FF0000"/>
                </a:solidFill>
                <a:latin typeface="Calibri" panose="020F0502020204030204" pitchFamily="34" charset="0"/>
              </a:rPr>
              <a:t>JNZ nhãn đích</a:t>
            </a:r>
            <a:endParaRPr lang="en-US" sz="2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Các lệnh chuyển điều khiển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8431" y="2492896"/>
            <a:ext cx="6864380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smtClean="0">
                <a:solidFill>
                  <a:schemeClr val="accent2">
                    <a:lumMod val="75000"/>
                  </a:schemeClr>
                </a:solidFill>
              </a:rPr>
              <a:t>JMP [SORT | NEAR PTR | FAR PTR | DEST</a:t>
            </a:r>
            <a:endParaRPr lang="en-US" sz="28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8431" y="4352697"/>
            <a:ext cx="4378122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smtClean="0">
                <a:solidFill>
                  <a:schemeClr val="accent2">
                    <a:lumMod val="75000"/>
                  </a:schemeClr>
                </a:solidFill>
              </a:rPr>
              <a:t>JConditional destination</a:t>
            </a:r>
            <a:endParaRPr lang="en-US" sz="28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88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2852936"/>
            <a:ext cx="9601200" cy="36004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2800" smtClean="0">
                <a:latin typeface="Calibri" panose="020F0502020204030204" pitchFamily="34" charset="0"/>
              </a:rPr>
              <a:t>Ví dụ: Xuất ra màn hình 12 ký tự ‘A’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 </a:t>
            </a:r>
            <a:r>
              <a:rPr lang="en-US" sz="2800" smtClean="0">
                <a:latin typeface="Calibri" panose="020F0502020204030204" pitchFamily="34" charset="0"/>
              </a:rPr>
              <a:t>   MOV </a:t>
            </a:r>
            <a:r>
              <a:rPr lang="en-US" sz="2800">
                <a:latin typeface="Calibri" panose="020F0502020204030204" pitchFamily="34" charset="0"/>
              </a:rPr>
              <a:t>CX, 12 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    MOV DL, </a:t>
            </a:r>
            <a:r>
              <a:rPr lang="en-US" sz="2800">
                <a:latin typeface="Calibri" panose="020F0502020204030204" pitchFamily="34" charset="0"/>
              </a:rPr>
              <a:t>'A</a:t>
            </a:r>
            <a:r>
              <a:rPr lang="en-US" sz="2800" smtClean="0">
                <a:latin typeface="Calibri" panose="020F0502020204030204" pitchFamily="34" charset="0"/>
              </a:rPr>
              <a:t>'</a:t>
            </a:r>
            <a:endParaRPr lang="en-US" sz="2800">
              <a:latin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    </a:t>
            </a:r>
            <a:r>
              <a:rPr lang="en-US" sz="2800">
                <a:solidFill>
                  <a:srgbClr val="0070C0"/>
                </a:solidFill>
                <a:latin typeface="Calibri" panose="020F0502020204030204" pitchFamily="34" charset="0"/>
              </a:rPr>
              <a:t>NEXT: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        MOV AH, 2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        INT 21H</a:t>
            </a:r>
          </a:p>
          <a:p>
            <a:pPr marL="0" lvl="0" indent="0">
              <a:buNone/>
            </a:pPr>
            <a:r>
              <a:rPr lang="en-US" sz="2800">
                <a:latin typeface="Calibri" panose="020F0502020204030204" pitchFamily="34" charset="0"/>
              </a:rPr>
              <a:t>        </a:t>
            </a:r>
            <a:r>
              <a:rPr lang="en-US" sz="2800">
                <a:solidFill>
                  <a:srgbClr val="0070C0"/>
                </a:solidFill>
                <a:latin typeface="Calibri" panose="020F0502020204030204" pitchFamily="34" charset="0"/>
              </a:rPr>
              <a:t>LOOP NEXT</a:t>
            </a:r>
            <a:endParaRPr lang="en-US" sz="28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Lệnh LOOP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2414" y="1754813"/>
            <a:ext cx="9127820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smtClean="0">
                <a:solidFill>
                  <a:srgbClr val="0070C0"/>
                </a:solidFill>
                <a:latin typeface="Calibri" panose="020F0502020204030204" pitchFamily="34" charset="0"/>
              </a:rPr>
              <a:t>Công dụng</a:t>
            </a:r>
            <a:r>
              <a:rPr lang="en-US" sz="2800" smtClean="0">
                <a:latin typeface="Calibri" panose="020F0502020204030204" pitchFamily="34" charset="0"/>
              </a:rPr>
              <a:t>: </a:t>
            </a:r>
            <a:r>
              <a:rPr lang="en-US" sz="2800">
                <a:latin typeface="Calibri" panose="020F0502020204030204" pitchFamily="34" charset="0"/>
              </a:rPr>
              <a:t>cho </a:t>
            </a:r>
            <a:r>
              <a:rPr lang="en-US" sz="2800" smtClean="0">
                <a:latin typeface="Calibri" panose="020F0502020204030204" pitchFamily="34" charset="0"/>
              </a:rPr>
              <a:t>ph</a:t>
            </a:r>
            <a:r>
              <a:rPr lang="en-US" sz="2800">
                <a:latin typeface="Calibri" panose="020F0502020204030204" pitchFamily="34" charset="0"/>
              </a:rPr>
              <a:t>é</a:t>
            </a:r>
            <a:r>
              <a:rPr lang="en-US" sz="2800" smtClean="0">
                <a:latin typeface="Calibri" panose="020F0502020204030204" pitchFamily="34" charset="0"/>
              </a:rPr>
              <a:t>p </a:t>
            </a:r>
            <a:r>
              <a:rPr lang="en-US" sz="2800">
                <a:latin typeface="Calibri" panose="020F0502020204030204" pitchFamily="34" charset="0"/>
              </a:rPr>
              <a:t>lặp </a:t>
            </a:r>
            <a:r>
              <a:rPr lang="en-US" sz="2800">
                <a:latin typeface="Calibri" panose="020F0502020204030204" pitchFamily="34" charset="0"/>
              </a:rPr>
              <a:t>1 </a:t>
            </a:r>
            <a:r>
              <a:rPr lang="en-US" sz="2800" smtClean="0">
                <a:latin typeface="Calibri" panose="020F0502020204030204" pitchFamily="34" charset="0"/>
              </a:rPr>
              <a:t>công </a:t>
            </a:r>
            <a:r>
              <a:rPr lang="en-US" sz="2800">
                <a:latin typeface="Calibri" panose="020F0502020204030204" pitchFamily="34" charset="0"/>
              </a:rPr>
              <a:t>việc với 1 số </a:t>
            </a:r>
            <a:r>
              <a:rPr lang="en-US" sz="2800">
                <a:latin typeface="Calibri" panose="020F0502020204030204" pitchFamily="34" charset="0"/>
              </a:rPr>
              <a:t>lần </a:t>
            </a:r>
            <a:r>
              <a:rPr lang="en-US" sz="2800" smtClean="0">
                <a:latin typeface="Calibri" panose="020F0502020204030204" pitchFamily="34" charset="0"/>
              </a:rPr>
              <a:t>nào đó.</a:t>
            </a:r>
            <a:endParaRPr lang="en-US" sz="2800">
              <a:latin typeface="Calibri" panose="020F0502020204030204" pitchFamily="34" charset="0"/>
            </a:endParaRPr>
          </a:p>
          <a:p>
            <a:r>
              <a:rPr lang="vi-VN" sz="2800">
                <a:latin typeface="Calibri" panose="020F0502020204030204" pitchFamily="34" charset="0"/>
              </a:rPr>
              <a:t>Mỗi lần lặp CX giảm đi 1 đơn vị</a:t>
            </a:r>
            <a:r>
              <a:rPr lang="vi-VN" sz="2800">
                <a:latin typeface="Calibri" panose="020F0502020204030204" pitchFamily="34" charset="0"/>
              </a:rPr>
              <a:t>. </a:t>
            </a:r>
            <a:r>
              <a:rPr lang="vi-VN" sz="2800" smtClean="0">
                <a:latin typeface="Calibri" panose="020F0502020204030204" pitchFamily="34" charset="0"/>
              </a:rPr>
              <a:t>V</a:t>
            </a:r>
            <a:r>
              <a:rPr lang="en-US" sz="2800">
                <a:latin typeface="Calibri" panose="020F0502020204030204" pitchFamily="34" charset="0"/>
              </a:rPr>
              <a:t>ò</a:t>
            </a:r>
            <a:r>
              <a:rPr lang="vi-VN" sz="2800" smtClean="0">
                <a:latin typeface="Calibri" panose="020F0502020204030204" pitchFamily="34" charset="0"/>
              </a:rPr>
              <a:t>ng </a:t>
            </a:r>
            <a:r>
              <a:rPr lang="vi-VN" sz="2800">
                <a:latin typeface="Calibri" panose="020F0502020204030204" pitchFamily="34" charset="0"/>
              </a:rPr>
              <a:t>lặp chấm dứt khi </a:t>
            </a:r>
            <a:r>
              <a:rPr lang="vi-VN" sz="2800">
                <a:latin typeface="Calibri" panose="020F0502020204030204" pitchFamily="34" charset="0"/>
              </a:rPr>
              <a:t>CX </a:t>
            </a:r>
            <a:r>
              <a:rPr lang="vi-VN" sz="2800" smtClean="0">
                <a:latin typeface="Calibri" panose="020F0502020204030204" pitchFamily="34" charset="0"/>
              </a:rPr>
              <a:t>=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vi-VN" sz="2800" smtClean="0">
                <a:latin typeface="Calibri" panose="020F0502020204030204" pitchFamily="34" charset="0"/>
              </a:rPr>
              <a:t>0</a:t>
            </a:r>
            <a:r>
              <a:rPr lang="vi-VN" sz="280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51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28800"/>
            <a:ext cx="9601200" cy="880120"/>
          </a:xfrm>
        </p:spPr>
        <p:txBody>
          <a:bodyPr>
            <a:normAutofit/>
          </a:bodyPr>
          <a:lstStyle/>
          <a:p>
            <a:r>
              <a:rPr lang="en-US" sz="2800">
                <a:latin typeface="Calibri" panose="020F0502020204030204" pitchFamily="34" charset="0"/>
              </a:rPr>
              <a:t>C</a:t>
            </a:r>
            <a:r>
              <a:rPr lang="en-US" sz="2800" smtClean="0">
                <a:latin typeface="Calibri" panose="020F0502020204030204" pitchFamily="34" charset="0"/>
              </a:rPr>
              <a:t>ó </a:t>
            </a:r>
            <a:r>
              <a:rPr lang="en-US" sz="2800">
                <a:latin typeface="Calibri" panose="020F0502020204030204" pitchFamily="34" charset="0"/>
              </a:rPr>
              <a:t>1 </a:t>
            </a:r>
            <a:r>
              <a:rPr lang="en-US" sz="2800" smtClean="0">
                <a:latin typeface="Calibri" panose="020F0502020204030204" pitchFamily="34" charset="0"/>
              </a:rPr>
              <a:t>array </a:t>
            </a:r>
            <a:r>
              <a:rPr lang="en-US" sz="2800">
                <a:latin typeface="Calibri" panose="020F0502020204030204" pitchFamily="34" charset="0"/>
              </a:rPr>
              <a:t>A gồm 6 bytes</a:t>
            </a:r>
            <a:r>
              <a:rPr lang="en-US" sz="2800">
                <a:latin typeface="Calibri" panose="020F0502020204030204" pitchFamily="34" charset="0"/>
              </a:rPr>
              <a:t>, </a:t>
            </a:r>
            <a:r>
              <a:rPr lang="en-US" sz="2800" smtClean="0">
                <a:latin typeface="Calibri" panose="020F0502020204030204" pitchFamily="34" charset="0"/>
              </a:rPr>
              <a:t>chép </a:t>
            </a:r>
            <a:r>
              <a:rPr lang="en-US" sz="2800">
                <a:latin typeface="Calibri" panose="020F0502020204030204" pitchFamily="34" charset="0"/>
              </a:rPr>
              <a:t>A sang array B </a:t>
            </a:r>
            <a:r>
              <a:rPr lang="en-US" sz="2800">
                <a:latin typeface="Calibri" panose="020F0502020204030204" pitchFamily="34" charset="0"/>
              </a:rPr>
              <a:t>– </a:t>
            </a:r>
            <a:r>
              <a:rPr lang="en-US" sz="2800" smtClean="0">
                <a:latin typeface="Calibri" panose="020F0502020204030204" pitchFamily="34" charset="0"/>
              </a:rPr>
              <a:t>dùng </a:t>
            </a:r>
            <a:r>
              <a:rPr lang="en-US" sz="2800">
                <a:latin typeface="Calibri" panose="020F0502020204030204" pitchFamily="34" charset="0"/>
              </a:rPr>
              <a:t>SI </a:t>
            </a:r>
            <a:r>
              <a:rPr lang="en-US" sz="2800" smtClean="0">
                <a:latin typeface="Calibri" panose="020F0502020204030204" pitchFamily="34" charset="0"/>
              </a:rPr>
              <a:t>và</a:t>
            </a:r>
            <a:r>
              <a:rPr lang="en-US" sz="2800">
                <a:latin typeface="Calibri" panose="020F0502020204030204" pitchFamily="34" charset="0"/>
              </a:rPr>
              <a:t> </a:t>
            </a:r>
            <a:r>
              <a:rPr lang="en-US" sz="2800" smtClean="0">
                <a:latin typeface="Calibri" panose="020F0502020204030204" pitchFamily="34" charset="0"/>
              </a:rPr>
              <a:t>DI </a:t>
            </a:r>
            <a:r>
              <a:rPr lang="en-US" sz="2800">
                <a:latin typeface="Calibri" panose="020F0502020204030204" pitchFamily="34" charset="0"/>
              </a:rPr>
              <a:t>để </a:t>
            </a:r>
            <a:r>
              <a:rPr lang="en-US" sz="2800">
                <a:latin typeface="Calibri" panose="020F0502020204030204" pitchFamily="34" charset="0"/>
              </a:rPr>
              <a:t>lấy </a:t>
            </a:r>
            <a:r>
              <a:rPr lang="en-US" sz="2800" smtClean="0">
                <a:latin typeface="Calibri" panose="020F0502020204030204" pitchFamily="34" charset="0"/>
              </a:rPr>
              <a:t>Offset</a:t>
            </a:r>
            <a:endParaRPr lang="en-US" sz="280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LOOP – Ví dụ 2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040" y="2861320"/>
            <a:ext cx="5288627" cy="18158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>
                <a:solidFill>
                  <a:srgbClr val="0070C0"/>
                </a:solidFill>
                <a:latin typeface="Calibri" panose="020F0502020204030204" pitchFamily="34" charset="0"/>
              </a:rPr>
              <a:t>data segment</a:t>
            </a:r>
          </a:p>
          <a:p>
            <a:r>
              <a:rPr lang="en-US" sz="2800" smtClean="0">
                <a:solidFill>
                  <a:srgbClr val="0070C0"/>
                </a:solidFill>
                <a:latin typeface="Calibri" panose="020F0502020204030204" pitchFamily="34" charset="0"/>
              </a:rPr>
              <a:t>    A </a:t>
            </a:r>
            <a:r>
              <a:rPr lang="en-US" sz="2800">
                <a:solidFill>
                  <a:srgbClr val="0070C0"/>
                </a:solidFill>
                <a:latin typeface="Calibri" panose="020F0502020204030204" pitchFamily="34" charset="0"/>
              </a:rPr>
              <a:t>DB 10H,20H,30H,40H,50H,60H</a:t>
            </a:r>
          </a:p>
          <a:p>
            <a:r>
              <a:rPr lang="en-US" sz="2800">
                <a:solidFill>
                  <a:srgbClr val="0070C0"/>
                </a:solidFill>
                <a:latin typeface="Calibri" panose="020F0502020204030204" pitchFamily="34" charset="0"/>
              </a:rPr>
              <a:t>    B DB 6 DUP (?)</a:t>
            </a:r>
          </a:p>
          <a:p>
            <a:r>
              <a:rPr lang="en-US" sz="2800">
                <a:solidFill>
                  <a:srgbClr val="0070C0"/>
                </a:solidFill>
                <a:latin typeface="Calibri" panose="020F0502020204030204" pitchFamily="34" charset="0"/>
              </a:rPr>
              <a:t>ends</a:t>
            </a:r>
            <a:endParaRPr lang="vi-VN" sz="280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86500" y="2420888"/>
            <a:ext cx="3531929" cy="39703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it-IT" sz="2800">
                <a:solidFill>
                  <a:srgbClr val="0070C0"/>
                </a:solidFill>
                <a:latin typeface="Calibri" panose="020F0502020204030204" pitchFamily="34" charset="0"/>
              </a:rPr>
              <a:t>MOV SI, OFFSET A</a:t>
            </a:r>
          </a:p>
          <a:p>
            <a:r>
              <a:rPr lang="it-IT" sz="2800">
                <a:solidFill>
                  <a:srgbClr val="0070C0"/>
                </a:solidFill>
                <a:latin typeface="Calibri" panose="020F0502020204030204" pitchFamily="34" charset="0"/>
              </a:rPr>
              <a:t>    MOV DI, OFFSET B</a:t>
            </a:r>
          </a:p>
          <a:p>
            <a:r>
              <a:rPr lang="it-IT" sz="2800">
                <a:solidFill>
                  <a:srgbClr val="0070C0"/>
                </a:solidFill>
                <a:latin typeface="Calibri" panose="020F0502020204030204" pitchFamily="34" charset="0"/>
              </a:rPr>
              <a:t>    MOV CX, 6</a:t>
            </a:r>
          </a:p>
          <a:p>
            <a:r>
              <a:rPr lang="it-IT" sz="2800">
                <a:solidFill>
                  <a:srgbClr val="0070C0"/>
                </a:solidFill>
                <a:latin typeface="Calibri" panose="020F0502020204030204" pitchFamily="34" charset="0"/>
              </a:rPr>
              <a:t>    </a:t>
            </a:r>
            <a:r>
              <a:rPr lang="it-IT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MOVE_BYTE</a:t>
            </a:r>
            <a:r>
              <a:rPr lang="it-IT" sz="2800">
                <a:solidFill>
                  <a:srgbClr val="0070C0"/>
                </a:solidFill>
                <a:latin typeface="Calibri" panose="020F0502020204030204" pitchFamily="34" charset="0"/>
              </a:rPr>
              <a:t>:</a:t>
            </a:r>
          </a:p>
          <a:p>
            <a:r>
              <a:rPr lang="it-IT" sz="2800">
                <a:solidFill>
                  <a:srgbClr val="0070C0"/>
                </a:solidFill>
                <a:latin typeface="Calibri" panose="020F0502020204030204" pitchFamily="34" charset="0"/>
              </a:rPr>
              <a:t>        MOV AL, [SI]</a:t>
            </a:r>
          </a:p>
          <a:p>
            <a:r>
              <a:rPr lang="it-IT" sz="2800">
                <a:solidFill>
                  <a:srgbClr val="0070C0"/>
                </a:solidFill>
                <a:latin typeface="Calibri" panose="020F0502020204030204" pitchFamily="34" charset="0"/>
              </a:rPr>
              <a:t>        MOV [DI], AL</a:t>
            </a:r>
          </a:p>
          <a:p>
            <a:r>
              <a:rPr lang="it-IT" sz="2800">
                <a:solidFill>
                  <a:srgbClr val="0070C0"/>
                </a:solidFill>
                <a:latin typeface="Calibri" panose="020F0502020204030204" pitchFamily="34" charset="0"/>
              </a:rPr>
              <a:t>        INC SI</a:t>
            </a:r>
          </a:p>
          <a:p>
            <a:r>
              <a:rPr lang="it-IT" sz="2800">
                <a:solidFill>
                  <a:srgbClr val="0070C0"/>
                </a:solidFill>
                <a:latin typeface="Calibri" panose="020F0502020204030204" pitchFamily="34" charset="0"/>
              </a:rPr>
              <a:t>        INC DI</a:t>
            </a:r>
          </a:p>
          <a:p>
            <a:r>
              <a:rPr lang="it-IT" sz="2800">
                <a:solidFill>
                  <a:srgbClr val="0070C0"/>
                </a:solidFill>
                <a:latin typeface="Calibri" panose="020F0502020204030204" pitchFamily="34" charset="0"/>
              </a:rPr>
              <a:t>        </a:t>
            </a:r>
            <a:r>
              <a:rPr lang="it-IT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LOOP MOVE_BYTE</a:t>
            </a:r>
            <a:endParaRPr lang="vi-VN" sz="280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4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4149080"/>
            <a:ext cx="9828582" cy="1870720"/>
          </a:xfrm>
        </p:spPr>
        <p:txBody>
          <a:bodyPr>
            <a:normAutofit/>
          </a:bodyPr>
          <a:lstStyle/>
          <a:p>
            <a:r>
              <a:rPr lang="vi-VN" sz="2800">
                <a:latin typeface="Calibri" panose="020F0502020204030204" pitchFamily="34" charset="0"/>
              </a:rPr>
              <a:t>Lưu </a:t>
            </a:r>
            <a:r>
              <a:rPr lang="en-US" sz="2800">
                <a:latin typeface="Calibri" panose="020F0502020204030204" pitchFamily="34" charset="0"/>
              </a:rPr>
              <a:t>ý</a:t>
            </a:r>
            <a:r>
              <a:rPr lang="vi-VN" sz="2800" smtClean="0">
                <a:latin typeface="Calibri" panose="020F0502020204030204" pitchFamily="34" charset="0"/>
              </a:rPr>
              <a:t> </a:t>
            </a:r>
            <a:r>
              <a:rPr lang="vi-VN" sz="2800">
                <a:latin typeface="Calibri" panose="020F0502020204030204" pitchFamily="34" charset="0"/>
              </a:rPr>
              <a:t>về thanh ghi cờ :</a:t>
            </a:r>
          </a:p>
          <a:p>
            <a:pPr lvl="1"/>
            <a:r>
              <a:rPr lang="vi-VN" sz="2600">
                <a:latin typeface="Calibri" panose="020F0502020204030204" pitchFamily="34" charset="0"/>
              </a:rPr>
              <a:t>Cờ ZERO được lập </a:t>
            </a:r>
            <a:r>
              <a:rPr lang="vi-VN" sz="2600">
                <a:latin typeface="Calibri" panose="020F0502020204030204" pitchFamily="34" charset="0"/>
              </a:rPr>
              <a:t>khi </a:t>
            </a:r>
            <a:r>
              <a:rPr lang="vi-VN" sz="2600" smtClean="0">
                <a:latin typeface="Calibri" panose="020F0502020204030204" pitchFamily="34" charset="0"/>
              </a:rPr>
              <a:t>t</a:t>
            </a:r>
            <a:r>
              <a:rPr lang="en-US" sz="2600">
                <a:latin typeface="Calibri" panose="020F0502020204030204" pitchFamily="34" charset="0"/>
              </a:rPr>
              <a:t>á</a:t>
            </a:r>
            <a:r>
              <a:rPr lang="vi-VN" sz="2600" smtClean="0">
                <a:latin typeface="Calibri" panose="020F0502020204030204" pitchFamily="34" charset="0"/>
              </a:rPr>
              <a:t>c </a:t>
            </a:r>
            <a:r>
              <a:rPr lang="vi-VN" sz="2600">
                <a:latin typeface="Calibri" panose="020F0502020204030204" pitchFamily="34" charset="0"/>
              </a:rPr>
              <a:t>vụ cho kết </a:t>
            </a:r>
            <a:r>
              <a:rPr lang="vi-VN" sz="2600">
                <a:latin typeface="Calibri" panose="020F0502020204030204" pitchFamily="34" charset="0"/>
              </a:rPr>
              <a:t>quả </a:t>
            </a:r>
            <a:r>
              <a:rPr lang="vi-VN" sz="2600" smtClean="0">
                <a:latin typeface="Calibri" panose="020F0502020204030204" pitchFamily="34" charset="0"/>
              </a:rPr>
              <a:t>l</a:t>
            </a:r>
            <a:r>
              <a:rPr lang="en-US" sz="2600">
                <a:latin typeface="Calibri" panose="020F0502020204030204" pitchFamily="34" charset="0"/>
              </a:rPr>
              <a:t>à</a:t>
            </a:r>
            <a:r>
              <a:rPr lang="el-GR" sz="2600" smtClean="0">
                <a:latin typeface="Calibri" panose="020F0502020204030204" pitchFamily="34" charset="0"/>
              </a:rPr>
              <a:t> </a:t>
            </a:r>
            <a:r>
              <a:rPr lang="el-GR" sz="2600">
                <a:latin typeface="Calibri" panose="020F0502020204030204" pitchFamily="34" charset="0"/>
              </a:rPr>
              <a:t>0.</a:t>
            </a:r>
          </a:p>
          <a:p>
            <a:pPr lvl="1"/>
            <a:r>
              <a:rPr lang="vi-VN" sz="2600">
                <a:latin typeface="Calibri" panose="020F0502020204030204" pitchFamily="34" charset="0"/>
              </a:rPr>
              <a:t>Cờ CARRY được lập khi cộng kết quả </a:t>
            </a:r>
            <a:r>
              <a:rPr lang="vi-VN" sz="2600">
                <a:latin typeface="Calibri" panose="020F0502020204030204" pitchFamily="34" charset="0"/>
              </a:rPr>
              <a:t>bị </a:t>
            </a:r>
            <a:r>
              <a:rPr lang="vi-VN" sz="2600" smtClean="0">
                <a:latin typeface="Calibri" panose="020F0502020204030204" pitchFamily="34" charset="0"/>
              </a:rPr>
              <a:t>tr</a:t>
            </a:r>
            <a:r>
              <a:rPr lang="en-US" sz="2600">
                <a:latin typeface="Calibri" panose="020F0502020204030204" pitchFamily="34" charset="0"/>
              </a:rPr>
              <a:t>à</a:t>
            </a:r>
            <a:r>
              <a:rPr lang="vi-VN" sz="2600" smtClean="0">
                <a:latin typeface="Calibri" panose="020F0502020204030204" pitchFamily="34" charset="0"/>
              </a:rPr>
              <a:t>n </a:t>
            </a:r>
            <a:r>
              <a:rPr lang="vi-VN" sz="2600">
                <a:latin typeface="Calibri" panose="020F0502020204030204" pitchFamily="34" charset="0"/>
              </a:rPr>
              <a:t>hay trừ phải mượn.</a:t>
            </a:r>
          </a:p>
          <a:p>
            <a:pPr lvl="1"/>
            <a:r>
              <a:rPr lang="vi-VN" sz="2600">
                <a:latin typeface="Calibri" panose="020F0502020204030204" pitchFamily="34" charset="0"/>
              </a:rPr>
              <a:t>Cờ SIGN được lập khi bit dấu của kết </a:t>
            </a:r>
            <a:r>
              <a:rPr lang="vi-VN" sz="2600">
                <a:latin typeface="Calibri" panose="020F0502020204030204" pitchFamily="34" charset="0"/>
              </a:rPr>
              <a:t>quả </a:t>
            </a:r>
            <a:r>
              <a:rPr lang="vi-VN" sz="2600" smtClean="0">
                <a:latin typeface="Calibri" panose="020F0502020204030204" pitchFamily="34" charset="0"/>
              </a:rPr>
              <a:t>l</a:t>
            </a:r>
            <a:r>
              <a:rPr lang="en-US" sz="2600">
                <a:latin typeface="Calibri" panose="020F0502020204030204" pitchFamily="34" charset="0"/>
              </a:rPr>
              <a:t>à</a:t>
            </a:r>
            <a:r>
              <a:rPr lang="el-GR" sz="2600" smtClean="0">
                <a:latin typeface="Calibri" panose="020F0502020204030204" pitchFamily="34" charset="0"/>
              </a:rPr>
              <a:t> </a:t>
            </a:r>
            <a:r>
              <a:rPr lang="el-GR" sz="2600">
                <a:latin typeface="Calibri" panose="020F0502020204030204" pitchFamily="34" charset="0"/>
              </a:rPr>
              <a:t>1, </a:t>
            </a:r>
            <a:r>
              <a:rPr lang="vi-VN" sz="2600">
                <a:latin typeface="Calibri" panose="020F0502020204030204" pitchFamily="34" charset="0"/>
              </a:rPr>
              <a:t>tức kết </a:t>
            </a:r>
            <a:r>
              <a:rPr lang="vi-VN" sz="2600">
                <a:latin typeface="Calibri" panose="020F0502020204030204" pitchFamily="34" charset="0"/>
              </a:rPr>
              <a:t>quả </a:t>
            </a:r>
            <a:r>
              <a:rPr lang="vi-VN" sz="2600" smtClean="0">
                <a:latin typeface="Calibri" panose="020F0502020204030204" pitchFamily="34" charset="0"/>
              </a:rPr>
              <a:t>l</a:t>
            </a:r>
            <a:r>
              <a:rPr lang="en-US" sz="2600">
                <a:latin typeface="Calibri" panose="020F0502020204030204" pitchFamily="34" charset="0"/>
              </a:rPr>
              <a:t>à</a:t>
            </a:r>
            <a:r>
              <a:rPr lang="el-GR" sz="2600" smtClean="0">
                <a:latin typeface="Calibri" panose="020F0502020204030204" pitchFamily="34" charset="0"/>
              </a:rPr>
              <a:t> </a:t>
            </a:r>
            <a:r>
              <a:rPr lang="vi-VN" sz="2600">
                <a:latin typeface="Calibri" panose="020F0502020204030204" pitchFamily="34" charset="0"/>
              </a:rPr>
              <a:t>số </a:t>
            </a:r>
            <a:r>
              <a:rPr lang="en-US" sz="2600">
                <a:latin typeface="Calibri" panose="020F0502020204030204" pitchFamily="34" charset="0"/>
              </a:rPr>
              <a:t>â</a:t>
            </a:r>
            <a:r>
              <a:rPr lang="vi-VN" sz="2600" smtClean="0">
                <a:latin typeface="Calibri" panose="020F0502020204030204" pitchFamily="34" charset="0"/>
              </a:rPr>
              <a:t>m</a:t>
            </a:r>
            <a:r>
              <a:rPr lang="vi-VN" sz="2600">
                <a:latin typeface="Calibri" panose="020F0502020204030204" pitchFamily="34" charset="0"/>
              </a:rPr>
              <a:t>.</a:t>
            </a:r>
          </a:p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Calibri" panose="020F0502020204030204" pitchFamily="34" charset="0"/>
              </a:rPr>
              <a:t>Các lệnh luận lý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2414" y="1629381"/>
            <a:ext cx="6915035" cy="224676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vi-VN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Lưu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ý</a:t>
            </a:r>
            <a:r>
              <a:rPr lang="vi-VN" sz="280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vi-VN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về </a:t>
            </a:r>
            <a:r>
              <a:rPr lang="vi-VN" sz="280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á</a:t>
            </a:r>
            <a:r>
              <a:rPr lang="vi-VN" sz="280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 to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á</a:t>
            </a:r>
            <a:r>
              <a:rPr lang="vi-VN" sz="280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n </a:t>
            </a:r>
            <a:r>
              <a:rPr lang="vi-VN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tử LOGIC :</a:t>
            </a:r>
          </a:p>
          <a:p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AND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2 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Bit: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kết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quả 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là</a:t>
            </a:r>
            <a:r>
              <a:rPr lang="el-GR" sz="280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l-GR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1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khi 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cả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2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bit 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là</a:t>
            </a:r>
            <a:r>
              <a:rPr lang="el-GR" sz="280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l-GR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1</a:t>
            </a:r>
          </a:p>
          <a:p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OR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2 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Bit: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kết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quả 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là</a:t>
            </a:r>
            <a:r>
              <a:rPr lang="el-GR" sz="280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0</a:t>
            </a:r>
            <a:r>
              <a:rPr lang="el-GR" sz="280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khi 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cả 2 bit 0</a:t>
            </a:r>
            <a:endParaRPr lang="el-GR" sz="280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XOR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2 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Bit: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kết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quả 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là</a:t>
            </a:r>
            <a:r>
              <a:rPr lang="el-GR" sz="280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l-GR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1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chỉ khi 2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bit 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khác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nhau</a:t>
            </a:r>
          </a:p>
          <a:p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NOT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1 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Bit: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lấy đảo của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Bit 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này</a:t>
            </a:r>
            <a:endParaRPr lang="en-US" sz="280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1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template" id="{937EFE6A-8CE5-4A5C-8AD7-E2948927A036}" vid="{D6F8E6E7-0932-4929-AF45-A0C96E4D3BC0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FA80C33-DBF0-414D-A0CF-0F4E51886A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0</TotalTime>
  <Words>2507</Words>
  <Application>Microsoft Office PowerPoint</Application>
  <PresentationFormat>Custom</PresentationFormat>
  <Paragraphs>452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굴림</vt:lpstr>
      <vt:lpstr>Arial</vt:lpstr>
      <vt:lpstr>Calibri</vt:lpstr>
      <vt:lpstr>Century Gothic</vt:lpstr>
      <vt:lpstr>Vertical and Horizontal design template</vt:lpstr>
      <vt:lpstr>Assembly</vt:lpstr>
      <vt:lpstr>Mục tiêu</vt:lpstr>
      <vt:lpstr>Nội dung</vt:lpstr>
      <vt:lpstr>Sự cần thiết của lệnh nhảy</vt:lpstr>
      <vt:lpstr>Lệnh JMP (Jump)</vt:lpstr>
      <vt:lpstr>Các lệnh chuyển điều khiển</vt:lpstr>
      <vt:lpstr>Lệnh LOOP</vt:lpstr>
      <vt:lpstr>LOOP – Ví dụ 2</vt:lpstr>
      <vt:lpstr>Các lệnh luận lý</vt:lpstr>
      <vt:lpstr>Lệnh AND</vt:lpstr>
      <vt:lpstr>Lệnh AND – Ví dụ 1</vt:lpstr>
      <vt:lpstr>Lệnh AND – Ví dụ 2</vt:lpstr>
      <vt:lpstr>Lệnh AND – Ví dụ 3</vt:lpstr>
      <vt:lpstr>Lệnh OR</vt:lpstr>
      <vt:lpstr>Lệnh OR – Ví dụ 3</vt:lpstr>
      <vt:lpstr>Lệnh XOR</vt:lpstr>
      <vt:lpstr>Lệnh TEST</vt:lpstr>
      <vt:lpstr>Lệnh Test – Ví dụ</vt:lpstr>
      <vt:lpstr>Lệnh CMP</vt:lpstr>
      <vt:lpstr>Lệnh nhảy có điều kiện</vt:lpstr>
      <vt:lpstr>Lệnh nhảy có điều kiện – Hoạt động</vt:lpstr>
      <vt:lpstr>Lệnh nhảy có điều kiện – Ví dụ</vt:lpstr>
      <vt:lpstr>Lệnh nhảy dựa trên kết quả so sánh các toán hạng không dấu - 1</vt:lpstr>
      <vt:lpstr>Lệnh nhảy dựa trên kết quả so sánh các toán hạng không dấu - 2</vt:lpstr>
      <vt:lpstr>Lệnh nhảy dựa trên kết quả so sánh các toán hạng có dấu</vt:lpstr>
      <vt:lpstr>Lệnh nhảy dựa trên các cờ</vt:lpstr>
      <vt:lpstr>Ví dụ: - Tìm số lớn nhất trong 2 số</vt:lpstr>
      <vt:lpstr>Ví dụ: - Tìm số lớn nhất trong 3 số</vt:lpstr>
      <vt:lpstr>Biểu diễn cấu trúc logic mức cao</vt:lpstr>
      <vt:lpstr>Cấu trúc IF đơn giản</vt:lpstr>
      <vt:lpstr>Phát biểu IF có kèm toán tử OR</vt:lpstr>
      <vt:lpstr>Phát biểu IF có kèm toán tử AND</vt:lpstr>
      <vt:lpstr>Vòng lặp WHILE</vt:lpstr>
      <vt:lpstr>VÒNG LẶP WHILE CÓ LỒNG IF</vt:lpstr>
      <vt:lpstr>Cấu trúc CASE</vt:lpstr>
      <vt:lpstr>Chương trình con - 1</vt:lpstr>
      <vt:lpstr>Chương trình con - 2</vt:lpstr>
      <vt:lpstr>Chương trình con – Ví dụ - 1</vt:lpstr>
      <vt:lpstr>Chương trình con – Ví dụ - 2</vt:lpstr>
      <vt:lpstr>Chương trình con – Ví dụ - 3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2016-11-09T03:02:59Z</dcterms:created>
  <dcterms:modified xsi:type="dcterms:W3CDTF">2016-12-03T04:23:56Z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TC034606069991</vt:lpwstr>
  </property>
</Properties>
</file>