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45"/>
  </p:notesMasterIdLst>
  <p:handoutMasterIdLst>
    <p:handoutMasterId r:id="rId46"/>
  </p:handoutMasterIdLst>
  <p:sldIdLst>
    <p:sldId id="259" r:id="rId3"/>
    <p:sldId id="301" r:id="rId4"/>
    <p:sldId id="302" r:id="rId5"/>
    <p:sldId id="339" r:id="rId6"/>
    <p:sldId id="303" r:id="rId7"/>
    <p:sldId id="340" r:id="rId8"/>
    <p:sldId id="341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 autoAdjust="0"/>
    <p:restoredTop sz="92895" autoAdjust="0"/>
  </p:normalViewPr>
  <p:slideViewPr>
    <p:cSldViewPr>
      <p:cViewPr>
        <p:scale>
          <a:sx n="100" d="100"/>
          <a:sy n="100" d="100"/>
        </p:scale>
        <p:origin x="152" y="-131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12/3/16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12/3/16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8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" panose="020F0502020204030204" pitchFamily="34" charset="0"/>
              </a:rPr>
              <a:t>Thanh ghi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05472"/>
          </a:xfrm>
        </p:spPr>
        <p:txBody>
          <a:bodyPr/>
          <a:lstStyle/>
          <a:p>
            <a:r>
              <a:rPr lang="en-US" smtClean="0"/>
              <a:t>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vi-VN" sz="2800">
                <a:latin typeface="Calibri" panose="020F0502020204030204" pitchFamily="34" charset="0"/>
              </a:rPr>
              <a:t>8088 sử dụng 20 bit </a:t>
            </a:r>
            <a:r>
              <a:rPr lang="vi-VN" sz="2800" smtClean="0">
                <a:latin typeface="Calibri" panose="020F0502020204030204" pitchFamily="34" charset="0"/>
              </a:rPr>
              <a:t>để đánh địa </a:t>
            </a:r>
            <a:r>
              <a:rPr lang="vi-VN" sz="2800">
                <a:latin typeface="Calibri" panose="020F0502020204030204" pitchFamily="34" charset="0"/>
              </a:rPr>
              <a:t>chỉ bộ nhớ </a:t>
            </a:r>
            <a:r>
              <a:rPr lang="en-US" sz="2800" smtClean="0">
                <a:latin typeface="Calibri" panose="020F0502020204030204" pitchFamily="34" charset="0"/>
              </a:rPr>
              <a:t>=&gt;</a:t>
            </a:r>
            <a:r>
              <a:rPr lang="vi-VN" sz="2800" smtClean="0">
                <a:latin typeface="Calibri" panose="020F0502020204030204" pitchFamily="34" charset="0"/>
              </a:rPr>
              <a:t> quản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lý </a:t>
            </a:r>
            <a:r>
              <a:rPr lang="vi-VN" sz="2800">
                <a:latin typeface="Calibri" panose="020F0502020204030204" pitchFamily="34" charset="0"/>
              </a:rPr>
              <a:t>trên 1Mb bộ nhớ. Nhưng 8088 lại không có thanh </a:t>
            </a:r>
            <a:r>
              <a:rPr lang="vi-VN" sz="2800" smtClean="0">
                <a:latin typeface="Calibri" panose="020F0502020204030204" pitchFamily="34" charset="0"/>
              </a:rPr>
              <a:t>ghi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nào </a:t>
            </a:r>
            <a:r>
              <a:rPr lang="vi-VN" sz="2800">
                <a:latin typeface="Calibri" panose="020F0502020204030204" pitchFamily="34" charset="0"/>
              </a:rPr>
              <a:t>20 bit, tất cả là 16 bit do </a:t>
            </a:r>
            <a:r>
              <a:rPr lang="vi-VN" sz="2800" smtClean="0">
                <a:latin typeface="Calibri" panose="020F0502020204030204" pitchFamily="34" charset="0"/>
              </a:rPr>
              <a:t>đó </a:t>
            </a:r>
            <a:r>
              <a:rPr lang="vi-VN" sz="2800">
                <a:latin typeface="Calibri" panose="020F0502020204030204" pitchFamily="34" charset="0"/>
              </a:rPr>
              <a:t>1 thanh ghi chỉ có </a:t>
            </a:r>
            <a:r>
              <a:rPr lang="vi-VN" sz="2800" smtClean="0">
                <a:latin typeface="Calibri" panose="020F0502020204030204" pitchFamily="34" charset="0"/>
              </a:rPr>
              <a:t>thể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đánh địa </a:t>
            </a:r>
            <a:r>
              <a:rPr lang="vi-VN" sz="2800">
                <a:latin typeface="Calibri" panose="020F0502020204030204" pitchFamily="34" charset="0"/>
              </a:rPr>
              <a:t>chỉ tối </a:t>
            </a:r>
            <a:r>
              <a:rPr lang="vi-VN" sz="2800" smtClean="0">
                <a:latin typeface="Calibri" panose="020F0502020204030204" pitchFamily="34" charset="0"/>
              </a:rPr>
              <a:t>đa </a:t>
            </a:r>
            <a:r>
              <a:rPr lang="vi-VN" sz="2800">
                <a:latin typeface="Calibri" panose="020F0502020204030204" pitchFamily="34" charset="0"/>
              </a:rPr>
              <a:t>là 64 kB bộ nhớ.</a:t>
            </a:r>
          </a:p>
          <a:p>
            <a:pPr lvl="0" algn="just"/>
            <a:r>
              <a:rPr lang="vi-VN" sz="2800">
                <a:latin typeface="Calibri" panose="020F0502020204030204" pitchFamily="34" charset="0"/>
              </a:rPr>
              <a:t>Như vậy phải kết hợp 2 thanh ghi mới </a:t>
            </a:r>
            <a:r>
              <a:rPr lang="vi-VN" sz="2800" smtClean="0">
                <a:latin typeface="Calibri" panose="020F0502020204030204" pitchFamily="34" charset="0"/>
              </a:rPr>
              <a:t>địa chỉ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hoá </a:t>
            </a:r>
            <a:r>
              <a:rPr lang="vi-VN" sz="2800">
                <a:latin typeface="Calibri" panose="020F0502020204030204" pitchFamily="34" charset="0"/>
              </a:rPr>
              <a:t>toàn bộ bộ nhớ. 8088 sử 1 trong các </a:t>
            </a:r>
            <a:r>
              <a:rPr lang="vi-VN" sz="2800" smtClean="0">
                <a:latin typeface="Calibri" panose="020F0502020204030204" pitchFamily="34" charset="0"/>
              </a:rPr>
              <a:t>thanh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ghi </a:t>
            </a:r>
            <a:r>
              <a:rPr lang="vi-VN" sz="2800">
                <a:latin typeface="Calibri" panose="020F0502020204030204" pitchFamily="34" charset="0"/>
              </a:rPr>
              <a:t>dùng chung và 1 trong các thanh ghi </a:t>
            </a:r>
            <a:r>
              <a:rPr lang="vi-VN" sz="2800" smtClean="0">
                <a:latin typeface="Calibri" panose="020F0502020204030204" pitchFamily="34" charset="0"/>
              </a:rPr>
              <a:t>đoạn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(CS,DS,SS,ES</a:t>
            </a:r>
            <a:r>
              <a:rPr lang="vi-VN" sz="2800">
                <a:latin typeface="Calibri" panose="020F0502020204030204" pitchFamily="34" charset="0"/>
              </a:rPr>
              <a:t>) </a:t>
            </a:r>
            <a:r>
              <a:rPr lang="vi-VN" sz="2800" smtClean="0">
                <a:latin typeface="Calibri" panose="020F0502020204030204" pitchFamily="34" charset="0"/>
              </a:rPr>
              <a:t>để </a:t>
            </a:r>
            <a:r>
              <a:rPr lang="vi-VN" sz="2800">
                <a:latin typeface="Calibri" panose="020F0502020204030204" pitchFamily="34" charset="0"/>
              </a:rPr>
              <a:t>tạo thành 1 </a:t>
            </a:r>
            <a:r>
              <a:rPr lang="vi-VN" sz="2800" smtClean="0">
                <a:latin typeface="Calibri" panose="020F0502020204030204" pitchFamily="34" charset="0"/>
              </a:rPr>
              <a:t>địa </a:t>
            </a:r>
            <a:r>
              <a:rPr lang="vi-VN" sz="2800">
                <a:latin typeface="Calibri" panose="020F0502020204030204" pitchFamily="34" charset="0"/>
              </a:rPr>
              <a:t>chỉ 20 bit.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Thanh ghi đoạn v sự hình thnh địa </a:t>
            </a:r>
            <a:r>
              <a:rPr lang="en-US" sz="3600" smtClean="0">
                <a:latin typeface="Calibri" panose="020F0502020204030204" pitchFamily="34" charset="0"/>
              </a:rPr>
              <a:t>chỉ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vi-VN" sz="2800">
                <a:latin typeface="Calibri" panose="020F0502020204030204" pitchFamily="34" charset="0"/>
              </a:rPr>
              <a:t>CPU 8086 dùng phương pháp phân </a:t>
            </a:r>
            <a:r>
              <a:rPr lang="vi-VN" sz="2800" smtClean="0">
                <a:latin typeface="Calibri" panose="020F0502020204030204" pitchFamily="34" charset="0"/>
              </a:rPr>
              <a:t>đọan </a:t>
            </a:r>
            <a:r>
              <a:rPr lang="vi-VN" sz="2800">
                <a:latin typeface="Calibri" panose="020F0502020204030204" pitchFamily="34" charset="0"/>
              </a:rPr>
              <a:t>bộ </a:t>
            </a:r>
            <a:r>
              <a:rPr lang="vi-VN" sz="2800" smtClean="0">
                <a:latin typeface="Calibri" panose="020F0502020204030204" pitchFamily="34" charset="0"/>
              </a:rPr>
              <a:t>nhớ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để </a:t>
            </a:r>
            <a:r>
              <a:rPr lang="vi-VN" sz="2800">
                <a:latin typeface="Calibri" panose="020F0502020204030204" pitchFamily="34" charset="0"/>
              </a:rPr>
              <a:t>quản lý bộ nhớ 1MB của nó.</a:t>
            </a:r>
          </a:p>
          <a:p>
            <a:pPr lvl="0" algn="just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ịa </a:t>
            </a:r>
            <a:r>
              <a:rPr lang="vi-VN" sz="2800">
                <a:latin typeface="Calibri" panose="020F0502020204030204" pitchFamily="34" charset="0"/>
              </a:rPr>
              <a:t>chỉ 20 bit của bộ nhớ 1MB không </a:t>
            </a:r>
            <a:r>
              <a:rPr lang="vi-VN" sz="2800" smtClean="0">
                <a:latin typeface="Calibri" panose="020F0502020204030204" pitchFamily="34" charset="0"/>
              </a:rPr>
              <a:t>thể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chứa đủ </a:t>
            </a:r>
            <a:r>
              <a:rPr lang="vi-VN" sz="2800">
                <a:latin typeface="Calibri" panose="020F0502020204030204" pitchFamily="34" charset="0"/>
              </a:rPr>
              <a:t>trong các thanh ghi 16 bit của </a:t>
            </a:r>
            <a:r>
              <a:rPr lang="vi-VN" sz="2800" smtClean="0">
                <a:latin typeface="Calibri" panose="020F0502020204030204" pitchFamily="34" charset="0"/>
              </a:rPr>
              <a:t>CPU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8086 </a:t>
            </a:r>
            <a:r>
              <a:rPr lang="en-US" sz="2800" smtClean="0">
                <a:latin typeface="Calibri" panose="020F0502020204030204" pitchFamily="34" charset="0"/>
              </a:rPr>
              <a:t>=&gt;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bộ nhớ 1MB </a:t>
            </a:r>
            <a:r>
              <a:rPr lang="vi-VN" sz="2800" smtClean="0">
                <a:latin typeface="Calibri" panose="020F0502020204030204" pitchFamily="34" charset="0"/>
              </a:rPr>
              <a:t>được </a:t>
            </a:r>
            <a:r>
              <a:rPr lang="vi-VN" sz="2800">
                <a:latin typeface="Calibri" panose="020F0502020204030204" pitchFamily="34" charset="0"/>
              </a:rPr>
              <a:t>chia ra thành </a:t>
            </a:r>
            <a:r>
              <a:rPr lang="vi-VN" sz="2800" smtClean="0">
                <a:latin typeface="Calibri" panose="020F0502020204030204" pitchFamily="34" charset="0"/>
              </a:rPr>
              <a:t>các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đoạn </a:t>
            </a:r>
            <a:r>
              <a:rPr lang="vi-VN" sz="2800">
                <a:latin typeface="Calibri" panose="020F0502020204030204" pitchFamily="34" charset="0"/>
              </a:rPr>
              <a:t>(segment) 64KB.</a:t>
            </a:r>
          </a:p>
          <a:p>
            <a:pPr lvl="0" algn="just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ịa </a:t>
            </a:r>
            <a:r>
              <a:rPr lang="vi-VN" sz="2800">
                <a:latin typeface="Calibri" panose="020F0502020204030204" pitchFamily="34" charset="0"/>
              </a:rPr>
              <a:t>chỉ trong các </a:t>
            </a:r>
            <a:r>
              <a:rPr lang="vi-VN" sz="2800" smtClean="0">
                <a:latin typeface="Calibri" panose="020F0502020204030204" pitchFamily="34" charset="0"/>
              </a:rPr>
              <a:t>đọan </a:t>
            </a:r>
            <a:r>
              <a:rPr lang="vi-VN" sz="2800">
                <a:latin typeface="Calibri" panose="020F0502020204030204" pitchFamily="34" charset="0"/>
              </a:rPr>
              <a:t>64KB chỉ có </a:t>
            </a:r>
            <a:r>
              <a:rPr lang="vi-VN" sz="2800" smtClean="0">
                <a:latin typeface="Calibri" panose="020F0502020204030204" pitchFamily="34" charset="0"/>
              </a:rPr>
              <a:t>16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bit </a:t>
            </a:r>
            <a:r>
              <a:rPr lang="vi-VN" sz="2800">
                <a:latin typeface="Calibri" panose="020F0502020204030204" pitchFamily="34" charset="0"/>
              </a:rPr>
              <a:t>nên CPU 8086 dễ dàng xử lý </a:t>
            </a:r>
            <a:r>
              <a:rPr lang="vi-VN" sz="2800" smtClean="0">
                <a:latin typeface="Calibri" panose="020F0502020204030204" pitchFamily="34" charset="0"/>
              </a:rPr>
              <a:t>bằng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các </a:t>
            </a:r>
            <a:r>
              <a:rPr lang="vi-VN" sz="2800">
                <a:latin typeface="Calibri" panose="020F0502020204030204" pitchFamily="34" charset="0"/>
              </a:rPr>
              <a:t>thanh ghi của nó.</a:t>
            </a:r>
          </a:p>
          <a:p>
            <a:pPr lvl="0" algn="just"/>
            <a:r>
              <a:rPr lang="vi-VN" sz="2800" smtClean="0">
                <a:latin typeface="Calibri" panose="020F0502020204030204" pitchFamily="34" charset="0"/>
              </a:rPr>
              <a:t>PHÂN </a:t>
            </a:r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OẠN </a:t>
            </a:r>
            <a:r>
              <a:rPr lang="vi-VN" sz="2800">
                <a:latin typeface="Calibri" panose="020F0502020204030204" pitchFamily="34" charset="0"/>
              </a:rPr>
              <a:t>BỘ </a:t>
            </a:r>
            <a:r>
              <a:rPr lang="vi-VN" sz="2800" smtClean="0">
                <a:latin typeface="Calibri" panose="020F0502020204030204" pitchFamily="34" charset="0"/>
              </a:rPr>
              <a:t>NHỚ: </a:t>
            </a:r>
            <a:r>
              <a:rPr lang="vi-VN" sz="2800">
                <a:latin typeface="Calibri" panose="020F0502020204030204" pitchFamily="34" charset="0"/>
              </a:rPr>
              <a:t>là cách dùng </a:t>
            </a:r>
            <a:r>
              <a:rPr lang="vi-VN" sz="2800" smtClean="0">
                <a:latin typeface="Calibri" panose="020F0502020204030204" pitchFamily="34" charset="0"/>
              </a:rPr>
              <a:t>các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thanh </a:t>
            </a:r>
            <a:r>
              <a:rPr lang="vi-VN" sz="2800">
                <a:latin typeface="Calibri" panose="020F0502020204030204" pitchFamily="34" charset="0"/>
              </a:rPr>
              <a:t>ghi 16 bit </a:t>
            </a:r>
            <a:r>
              <a:rPr lang="vi-VN" sz="2800" smtClean="0">
                <a:latin typeface="Calibri" panose="020F0502020204030204" pitchFamily="34" charset="0"/>
              </a:rPr>
              <a:t>để </a:t>
            </a:r>
            <a:r>
              <a:rPr lang="vi-VN" sz="2800">
                <a:latin typeface="Calibri" panose="020F0502020204030204" pitchFamily="34" charset="0"/>
              </a:rPr>
              <a:t>biểu diễn cho </a:t>
            </a:r>
            <a:r>
              <a:rPr lang="vi-VN" sz="2800" smtClean="0">
                <a:latin typeface="Calibri" panose="020F0502020204030204" pitchFamily="34" charset="0"/>
              </a:rPr>
              <a:t>địa </a:t>
            </a:r>
            <a:r>
              <a:rPr lang="vi-VN" sz="2800">
                <a:latin typeface="Calibri" panose="020F0502020204030204" pitchFamily="34" charset="0"/>
              </a:rPr>
              <a:t>chỉ </a:t>
            </a:r>
            <a:r>
              <a:rPr lang="vi-VN" sz="2800" smtClean="0">
                <a:latin typeface="Calibri" panose="020F0502020204030204" pitchFamily="34" charset="0"/>
              </a:rPr>
              <a:t>20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bit</a:t>
            </a:r>
            <a:r>
              <a:rPr lang="vi-VN" sz="2800"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Sự phân đoạn bộ nhớ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ịa </a:t>
            </a:r>
            <a:r>
              <a:rPr lang="vi-VN" sz="2800">
                <a:latin typeface="Calibri" panose="020F0502020204030204" pitchFamily="34" charset="0"/>
              </a:rPr>
              <a:t>chỉ 20 bits </a:t>
            </a:r>
            <a:r>
              <a:rPr lang="vi-VN" sz="2800" smtClean="0">
                <a:latin typeface="Calibri" panose="020F0502020204030204" pitchFamily="34" charset="0"/>
              </a:rPr>
              <a:t>được </a:t>
            </a:r>
            <a:r>
              <a:rPr lang="vi-VN" sz="2800">
                <a:latin typeface="Calibri" panose="020F0502020204030204" pitchFamily="34" charset="0"/>
              </a:rPr>
              <a:t>gọi là </a:t>
            </a:r>
            <a:r>
              <a:rPr lang="vi-VN" sz="2800" smtClean="0">
                <a:latin typeface="Calibri" panose="020F0502020204030204" pitchFamily="34" charset="0"/>
              </a:rPr>
              <a:t>địa </a:t>
            </a:r>
            <a:r>
              <a:rPr lang="vi-VN" sz="2800">
                <a:latin typeface="Calibri" panose="020F0502020204030204" pitchFamily="34" charset="0"/>
              </a:rPr>
              <a:t>chỉ vật lý.</a:t>
            </a:r>
          </a:p>
          <a:p>
            <a:pPr lvl="0" algn="just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ịa </a:t>
            </a:r>
            <a:r>
              <a:rPr lang="vi-VN" sz="2800">
                <a:latin typeface="Calibri" panose="020F0502020204030204" pitchFamily="34" charset="0"/>
              </a:rPr>
              <a:t>chỉ vật lý dùng như thế nào ?</a:t>
            </a:r>
          </a:p>
          <a:p>
            <a:pPr lvl="1" algn="just"/>
            <a:r>
              <a:rPr lang="vi-VN" sz="2600">
                <a:latin typeface="Calibri" panose="020F0502020204030204" pitchFamily="34" charset="0"/>
              </a:rPr>
              <a:t>Dùng trong thiết kế các mạch giải mã </a:t>
            </a:r>
            <a:r>
              <a:rPr lang="vi-VN" sz="2600" smtClean="0">
                <a:latin typeface="Calibri" panose="020F0502020204030204" pitchFamily="34" charset="0"/>
              </a:rPr>
              <a:t>địa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chỉ </a:t>
            </a:r>
            <a:r>
              <a:rPr lang="vi-VN" sz="2600">
                <a:latin typeface="Calibri" panose="020F0502020204030204" pitchFamily="34" charset="0"/>
              </a:rPr>
              <a:t>cho bộ nhớ và xuất nhập.</a:t>
            </a:r>
          </a:p>
          <a:p>
            <a:pPr lvl="0" algn="just"/>
            <a:r>
              <a:rPr lang="vi-VN" sz="2800">
                <a:latin typeface="Calibri" panose="020F0502020204030204" pitchFamily="34" charset="0"/>
              </a:rPr>
              <a:t>Còn trong lập </a:t>
            </a:r>
            <a:r>
              <a:rPr lang="vi-VN" sz="2800" smtClean="0">
                <a:latin typeface="Calibri" panose="020F0502020204030204" pitchFamily="34" charset="0"/>
              </a:rPr>
              <a:t>trình, địa </a:t>
            </a:r>
            <a:r>
              <a:rPr lang="vi-VN" sz="2800">
                <a:latin typeface="Calibri" panose="020F0502020204030204" pitchFamily="34" charset="0"/>
              </a:rPr>
              <a:t>chỉ vật lý </a:t>
            </a:r>
            <a:r>
              <a:rPr lang="vi-VN" sz="2800" smtClean="0">
                <a:latin typeface="Calibri" panose="020F0502020204030204" pitchFamily="34" charset="0"/>
              </a:rPr>
              <a:t>không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thể </a:t>
            </a:r>
            <a:r>
              <a:rPr lang="vi-VN" sz="2800">
                <a:latin typeface="Calibri" panose="020F0502020204030204" pitchFamily="34" charset="0"/>
              </a:rPr>
              <a:t>dùng </a:t>
            </a:r>
            <a:r>
              <a:rPr lang="vi-VN" sz="2800" smtClean="0">
                <a:latin typeface="Calibri" panose="020F0502020204030204" pitchFamily="34" charset="0"/>
              </a:rPr>
              <a:t>được </a:t>
            </a:r>
            <a:r>
              <a:rPr lang="vi-VN" sz="2800">
                <a:latin typeface="Calibri" panose="020F0502020204030204" pitchFamily="34" charset="0"/>
              </a:rPr>
              <a:t>mà nó </a:t>
            </a:r>
            <a:r>
              <a:rPr lang="vi-VN" sz="2800" smtClean="0">
                <a:latin typeface="Calibri" panose="020F0502020204030204" pitchFamily="34" charset="0"/>
              </a:rPr>
              <a:t>được </a:t>
            </a:r>
            <a:r>
              <a:rPr lang="vi-VN" sz="2800">
                <a:latin typeface="Calibri" panose="020F0502020204030204" pitchFamily="34" charset="0"/>
              </a:rPr>
              <a:t>thay thế </a:t>
            </a:r>
            <a:r>
              <a:rPr lang="vi-VN" sz="2800" smtClean="0">
                <a:latin typeface="Calibri" panose="020F0502020204030204" pitchFamily="34" charset="0"/>
              </a:rPr>
              <a:t>bằng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địa </a:t>
            </a:r>
            <a:r>
              <a:rPr lang="vi-VN" sz="2800">
                <a:latin typeface="Calibri" panose="020F0502020204030204" pitchFamily="34" charset="0"/>
              </a:rPr>
              <a:t>chỉ luận lý (logic)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Địa chỉ vật lý và địa chỉ luận lý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của 1 ô nhớ được xác định bởi 2 phần: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Segment : offset 		địa chỉ trong đoạn (độ dời)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đoạn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Ex : B001:1234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Mỗi địa chỉ thành phần là 1 số 16 bit và được viết theo cách sau :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Segment : offset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Địa chỉ luận lý</a:t>
            </a:r>
          </a:p>
        </p:txBody>
      </p:sp>
    </p:spTree>
    <p:extLst>
      <p:ext uri="{BB962C8B-B14F-4D97-AF65-F5344CB8AC3E}">
        <p14:creationId xmlns:p14="http://schemas.microsoft.com/office/powerpoint/2010/main" val="27828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Hãng Intel đề xuất 1 phương pháp để hình thành địa chỉ.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Mỗi địa chỉ ô nhớ được hình thành từ 1 phép tính tổng 1 địa chỉ cơ sở và 1 địa chỉ offset.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cơ sở lưu trong 1 thanh ghi segemnt, còn địa chỉ offset nằm trong 1 thanh ghi chỉ số hay thanh ghi con trỏ.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Phép cộng này sẽ tạo 1 địa chỉ 20 bit gọi là địa chỉ vật lý.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Sự hình thành địa chỉ</a:t>
            </a:r>
          </a:p>
        </p:txBody>
      </p:sp>
    </p:spTree>
    <p:extLst>
      <p:ext uri="{BB962C8B-B14F-4D97-AF65-F5344CB8AC3E}">
        <p14:creationId xmlns:p14="http://schemas.microsoft.com/office/powerpoint/2010/main" val="14258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Ví dụ minh họa hình thành địa chỉ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9" y="1628800"/>
            <a:ext cx="7480509" cy="4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80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Giả sử ta có địa chỉ 08F1 : 0100 </a:t>
            </a:r>
          </a:p>
          <a:p>
            <a:pPr lvl="0"/>
            <a:endParaRPr lang="en-US" sz="280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CPU tự động lấy địa chỉ segment x 10 (hệ 16) thành </a:t>
            </a:r>
            <a:r>
              <a:rPr lang="en-US" sz="2800" b="1">
                <a:latin typeface="Calibri" charset="0"/>
                <a:ea typeface="Calibri" charset="0"/>
                <a:cs typeface="Calibri" charset="0"/>
              </a:rPr>
              <a:t>08F10</a:t>
            </a:r>
            <a:r>
              <a:rPr lang="en-US" sz="280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Sau đó nó cộng với địa chỉ Offset </a:t>
            </a:r>
            <a:r>
              <a:rPr lang="en-US" sz="2800" b="1">
                <a:latin typeface="Calibri" charset="0"/>
                <a:ea typeface="Calibri" charset="0"/>
                <a:cs typeface="Calibri" charset="0"/>
              </a:rPr>
              <a:t>0100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tuyệt đối: </a:t>
            </a:r>
            <a:r>
              <a:rPr lang="en-US" sz="2800" b="1">
                <a:latin typeface="Calibri" charset="0"/>
                <a:ea typeface="Calibri" charset="0"/>
                <a:cs typeface="Calibri" charset="0"/>
              </a:rPr>
              <a:t>09010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Sự hình thành địa chỉ tuyệt đối</a:t>
            </a:r>
          </a:p>
        </p:txBody>
      </p:sp>
      <p:sp>
        <p:nvSpPr>
          <p:cNvPr id="3" name="Line Callout 2 (No Border) 2"/>
          <p:cNvSpPr/>
          <p:nvPr/>
        </p:nvSpPr>
        <p:spPr>
          <a:xfrm>
            <a:off x="4870276" y="1828800"/>
            <a:ext cx="1280182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3992"/>
              <a:gd name="adj6" fmla="val 53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Địa chỉ segment</a:t>
            </a:r>
          </a:p>
        </p:txBody>
      </p:sp>
      <p:sp>
        <p:nvSpPr>
          <p:cNvPr id="6" name="Line Callout 2 (No Border) 5"/>
          <p:cNvSpPr/>
          <p:nvPr/>
        </p:nvSpPr>
        <p:spPr>
          <a:xfrm>
            <a:off x="6886500" y="1828800"/>
            <a:ext cx="1280182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962"/>
              <a:gd name="adj6" fmla="val -689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Địa chỉ offset</a:t>
            </a:r>
          </a:p>
        </p:txBody>
      </p:sp>
      <p:sp>
        <p:nvSpPr>
          <p:cNvPr id="7" name="Line Callout 2 (No Border) 6"/>
          <p:cNvSpPr/>
          <p:nvPr/>
        </p:nvSpPr>
        <p:spPr>
          <a:xfrm>
            <a:off x="6526460" y="3617976"/>
            <a:ext cx="1280182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844"/>
              <a:gd name="adj6" fmla="val -851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Địa chỉ tuyệt đối</a:t>
            </a:r>
          </a:p>
        </p:txBody>
      </p:sp>
    </p:spTree>
    <p:extLst>
      <p:ext uri="{BB962C8B-B14F-4D97-AF65-F5344CB8AC3E}">
        <p14:creationId xmlns:p14="http://schemas.microsoft.com/office/powerpoint/2010/main" val="40222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520080"/>
          </a:xfrm>
        </p:spPr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vật lý = (segment*16) + offset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Cách tính địa chỉ vật lý từ địa chỉ luận lý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489002" y="4855840"/>
            <a:ext cx="9601200" cy="138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Calibri" charset="0"/>
                <a:ea typeface="Calibri" charset="0"/>
                <a:cs typeface="Calibri" charset="0"/>
              </a:rPr>
              <a:t>Ex: tính địa chỉ vật lý tương ứng địa chỉ luận lý B001:1234 </a:t>
            </a:r>
          </a:p>
          <a:p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vật lý = B0010h + 1234h = B1244h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447528"/>
            <a:ext cx="3162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segment hay còn gọi là địa chỉ nền của đoạn. Nó cho biết điểm bắt đầu của đoạn trong bộ nhớ.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offset thể hiện khoảng cách kể từ đầu đọan của ô nhớ cần tham khảo.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Do offset dài 16 bit nên chiều dài tối đa của mỗi đọan là 64K.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Sự chồng chất các đoạn</a:t>
            </a:r>
          </a:p>
        </p:txBody>
      </p:sp>
    </p:spTree>
    <p:extLst>
      <p:ext uri="{BB962C8B-B14F-4D97-AF65-F5344CB8AC3E}">
        <p14:creationId xmlns:p14="http://schemas.microsoft.com/office/powerpoint/2010/main" val="353228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880120"/>
          </a:xfrm>
        </p:spPr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Trong mỗi đoạn, ô nhớ đầu tiên có offset là 0000h và ô nhớ cuối cùng là FFFFh. 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Sự chồng chất các đoạn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90" y="2708920"/>
            <a:ext cx="6819106" cy="38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vi-VN" sz="2800" smtClean="0">
                <a:latin typeface="Calibri" panose="020F0502020204030204" pitchFamily="34" charset="0"/>
              </a:rPr>
              <a:t>L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 c</a:t>
            </a:r>
            <a:r>
              <a:rPr lang="en-US" sz="2800">
                <a:latin typeface="Calibri" panose="020F0502020204030204" pitchFamily="34" charset="0"/>
              </a:rPr>
              <a:t>á</a:t>
            </a:r>
            <a:r>
              <a:rPr lang="vi-VN" sz="2800" smtClean="0">
                <a:latin typeface="Calibri" panose="020F0502020204030204" pitchFamily="34" charset="0"/>
              </a:rPr>
              <a:t>c </a:t>
            </a:r>
            <a:r>
              <a:rPr lang="vi-VN" sz="2800">
                <a:latin typeface="Calibri" panose="020F0502020204030204" pitchFamily="34" charset="0"/>
              </a:rPr>
              <a:t>phần tử </a:t>
            </a:r>
            <a:r>
              <a:rPr lang="vi-VN" sz="2800" smtClean="0">
                <a:latin typeface="Calibri" panose="020F0502020204030204" pitchFamily="34" charset="0"/>
              </a:rPr>
              <a:t>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khả năng lưu trữ </a:t>
            </a:r>
            <a:r>
              <a:rPr lang="vi-VN" sz="2800" smtClean="0">
                <a:latin typeface="Calibri" panose="020F0502020204030204" pitchFamily="34" charset="0"/>
              </a:rPr>
              <a:t>th</a:t>
            </a:r>
            <a:r>
              <a:rPr lang="en-US" sz="2800">
                <a:latin typeface="Calibri" panose="020F0502020204030204" pitchFamily="34" charset="0"/>
              </a:rPr>
              <a:t>ô</a:t>
            </a:r>
            <a:r>
              <a:rPr lang="vi-VN" sz="2800" smtClean="0">
                <a:latin typeface="Calibri" panose="020F0502020204030204" pitchFamily="34" charset="0"/>
              </a:rPr>
              <a:t>ng </a:t>
            </a:r>
            <a:r>
              <a:rPr lang="vi-VN" sz="2800">
                <a:latin typeface="Calibri" panose="020F0502020204030204" pitchFamily="34" charset="0"/>
              </a:rPr>
              <a:t>tin </a:t>
            </a:r>
            <a:r>
              <a:rPr lang="vi-VN" sz="2800" smtClean="0">
                <a:latin typeface="Calibri" panose="020F0502020204030204" pitchFamily="34" charset="0"/>
              </a:rPr>
              <a:t>với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dung </a:t>
            </a:r>
            <a:r>
              <a:rPr lang="vi-VN" sz="2800">
                <a:latin typeface="Calibri" panose="020F0502020204030204" pitchFamily="34" charset="0"/>
              </a:rPr>
              <a:t>lượng 8, </a:t>
            </a:r>
            <a:r>
              <a:rPr lang="vi-VN" sz="2800" smtClean="0">
                <a:latin typeface="Calibri" panose="020F0502020204030204" pitchFamily="34" charset="0"/>
              </a:rPr>
              <a:t>16, </a:t>
            </a:r>
            <a:r>
              <a:rPr lang="vi-VN" sz="2800">
                <a:latin typeface="Calibri" panose="020F0502020204030204" pitchFamily="34" charset="0"/>
              </a:rPr>
              <a:t>32, 64 bit.</a:t>
            </a:r>
          </a:p>
          <a:p>
            <a:pPr lvl="0" algn="just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ược x</a:t>
            </a:r>
            <a:r>
              <a:rPr lang="en-US" sz="2800">
                <a:latin typeface="Calibri" panose="020F0502020204030204" pitchFamily="34" charset="0"/>
              </a:rPr>
              <a:t>â</a:t>
            </a:r>
            <a:r>
              <a:rPr lang="vi-VN" sz="2800" smtClean="0">
                <a:latin typeface="Calibri" panose="020F0502020204030204" pitchFamily="34" charset="0"/>
              </a:rPr>
              <a:t>y </a:t>
            </a:r>
            <a:r>
              <a:rPr lang="vi-VN" sz="2800">
                <a:latin typeface="Calibri" panose="020F0502020204030204" pitchFamily="34" charset="0"/>
              </a:rPr>
              <a:t>dựng từ </a:t>
            </a:r>
            <a:r>
              <a:rPr lang="vi-VN" sz="2800" smtClean="0">
                <a:latin typeface="Calibri" panose="020F0502020204030204" pitchFamily="34" charset="0"/>
              </a:rPr>
              <a:t>c</a:t>
            </a:r>
            <a:r>
              <a:rPr lang="en-US" sz="2800">
                <a:latin typeface="Calibri" panose="020F0502020204030204" pitchFamily="34" charset="0"/>
              </a:rPr>
              <a:t>á</a:t>
            </a:r>
            <a:r>
              <a:rPr lang="vi-VN" sz="2800" smtClean="0">
                <a:latin typeface="Calibri" panose="020F0502020204030204" pitchFamily="34" charset="0"/>
              </a:rPr>
              <a:t>c </a:t>
            </a:r>
            <a:r>
              <a:rPr lang="vi-VN" sz="2800">
                <a:latin typeface="Calibri" panose="020F0502020204030204" pitchFamily="34" charset="0"/>
              </a:rPr>
              <a:t>FlipFlop </a:t>
            </a:r>
            <a:r>
              <a:rPr lang="vi-VN" sz="2800" smtClean="0">
                <a:latin typeface="Calibri" panose="020F0502020204030204" pitchFamily="34" charset="0"/>
              </a:rPr>
              <a:t>n</a:t>
            </a:r>
            <a:r>
              <a:rPr lang="en-US" sz="2800">
                <a:latin typeface="Calibri" panose="020F0502020204030204" pitchFamily="34" charset="0"/>
              </a:rPr>
              <a:t>ê</a:t>
            </a:r>
            <a:r>
              <a:rPr lang="vi-VN" sz="2800" smtClean="0">
                <a:latin typeface="Calibri" panose="020F0502020204030204" pitchFamily="34" charset="0"/>
              </a:rPr>
              <a:t>n 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tốc </a:t>
            </a:r>
            <a:r>
              <a:rPr lang="vi-VN" sz="2800" smtClean="0">
                <a:latin typeface="Calibri" panose="020F0502020204030204" pitchFamily="34" charset="0"/>
              </a:rPr>
              <a:t>độ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truy </a:t>
            </a:r>
            <a:r>
              <a:rPr lang="vi-VN" sz="2800">
                <a:latin typeface="Calibri" panose="020F0502020204030204" pitchFamily="34" charset="0"/>
              </a:rPr>
              <a:t>xuất rất nhanh.</a:t>
            </a:r>
          </a:p>
          <a:p>
            <a:pPr lvl="0" algn="just"/>
            <a:r>
              <a:rPr lang="vi-VN" sz="2800" smtClean="0">
                <a:latin typeface="Calibri" panose="020F0502020204030204" pitchFamily="34" charset="0"/>
              </a:rPr>
              <a:t>Ph</a:t>
            </a:r>
            <a:r>
              <a:rPr lang="en-US" sz="2800">
                <a:latin typeface="Calibri" panose="020F0502020204030204" pitchFamily="34" charset="0"/>
              </a:rPr>
              <a:t>â</a:t>
            </a:r>
            <a:r>
              <a:rPr lang="vi-VN" sz="2800" smtClean="0">
                <a:latin typeface="Calibri" panose="020F0502020204030204" pitchFamily="34" charset="0"/>
              </a:rPr>
              <a:t>n </a:t>
            </a:r>
            <a:r>
              <a:rPr lang="vi-VN" sz="2800">
                <a:latin typeface="Calibri" panose="020F0502020204030204" pitchFamily="34" charset="0"/>
              </a:rPr>
              <a:t>loại thanh </a:t>
            </a:r>
            <a:r>
              <a:rPr lang="vi-VN" sz="2800" smtClean="0">
                <a:latin typeface="Calibri" panose="020F0502020204030204" pitchFamily="34" charset="0"/>
              </a:rPr>
              <a:t>ghi:</a:t>
            </a:r>
            <a:endParaRPr lang="vi-VN" sz="2800">
              <a:latin typeface="Calibri" panose="020F0502020204030204" pitchFamily="34" charset="0"/>
            </a:endParaRPr>
          </a:p>
          <a:p>
            <a:pPr lvl="1" algn="just"/>
            <a:r>
              <a:rPr lang="vi-VN" sz="2600">
                <a:latin typeface="Calibri" panose="020F0502020204030204" pitchFamily="34" charset="0"/>
              </a:rPr>
              <a:t>Thanh ghi tổng </a:t>
            </a:r>
            <a:r>
              <a:rPr lang="vi-VN" sz="2600" smtClean="0">
                <a:latin typeface="Calibri" panose="020F0502020204030204" pitchFamily="34" charset="0"/>
              </a:rPr>
              <a:t>qu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t: </a:t>
            </a:r>
            <a:r>
              <a:rPr lang="vi-VN" sz="2600">
                <a:latin typeface="Calibri" panose="020F0502020204030204" pitchFamily="34" charset="0"/>
              </a:rPr>
              <a:t>chủ yếu d</a:t>
            </a:r>
            <a:r>
              <a:rPr lang="en-US" sz="2600">
                <a:latin typeface="Calibri" panose="020F0502020204030204" pitchFamily="34" charset="0"/>
              </a:rPr>
              <a:t>ù</a:t>
            </a:r>
            <a:r>
              <a:rPr lang="vi-VN" sz="2600">
                <a:latin typeface="Calibri" panose="020F0502020204030204" pitchFamily="34" charset="0"/>
              </a:rPr>
              <a:t>ng để lưu trữ dữ </a:t>
            </a:r>
            <a:r>
              <a:rPr lang="vi-VN" sz="2600" smtClean="0">
                <a:latin typeface="Calibri" panose="020F0502020204030204" pitchFamily="34" charset="0"/>
              </a:rPr>
              <a:t>liệu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trong </a:t>
            </a:r>
            <a:r>
              <a:rPr lang="en-US" sz="2600" smtClean="0">
                <a:latin typeface="Calibri" panose="020F0502020204030204" pitchFamily="34" charset="0"/>
              </a:rPr>
              <a:t>quá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trình thực thi CT, nhưng mỗi thanh ghi </a:t>
            </a:r>
            <a:r>
              <a:rPr lang="vi-VN" sz="2600" smtClean="0">
                <a:latin typeface="Calibri" panose="020F0502020204030204" pitchFamily="34" charset="0"/>
              </a:rPr>
              <a:t>c</a:t>
            </a:r>
            <a:r>
              <a:rPr lang="en-US" sz="2600">
                <a:latin typeface="Calibri" panose="020F0502020204030204" pitchFamily="34" charset="0"/>
              </a:rPr>
              <a:t>ò</a:t>
            </a:r>
            <a:r>
              <a:rPr lang="vi-VN" sz="2600" smtClean="0">
                <a:latin typeface="Calibri" panose="020F0502020204030204" pitchFamily="34" charset="0"/>
              </a:rPr>
              <a:t>n c</a:t>
            </a:r>
            <a:r>
              <a:rPr lang="en-US" sz="2600">
                <a:latin typeface="Calibri" panose="020F0502020204030204" pitchFamily="34" charset="0"/>
              </a:rPr>
              <a:t>ó</a:t>
            </a:r>
            <a:r>
              <a:rPr lang="vi-VN" sz="2600" smtClean="0">
                <a:latin typeface="Calibri" panose="020F0502020204030204" pitchFamily="34" charset="0"/>
              </a:rPr>
              <a:t> 1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số </a:t>
            </a:r>
            <a:r>
              <a:rPr lang="vi-VN" sz="2600">
                <a:latin typeface="Calibri" panose="020F0502020204030204" pitchFamily="34" charset="0"/>
              </a:rPr>
              <a:t>chức năng </a:t>
            </a:r>
            <a:r>
              <a:rPr lang="vi-VN" sz="2600" smtClean="0">
                <a:latin typeface="Calibri" panose="020F0502020204030204" pitchFamily="34" charset="0"/>
              </a:rPr>
              <a:t>ri</a:t>
            </a:r>
            <a:r>
              <a:rPr lang="en-US" sz="2600">
                <a:latin typeface="Calibri" panose="020F0502020204030204" pitchFamily="34" charset="0"/>
              </a:rPr>
              <a:t>ê</a:t>
            </a:r>
            <a:r>
              <a:rPr lang="vi-VN" sz="2600" smtClean="0">
                <a:latin typeface="Calibri" panose="020F0502020204030204" pitchFamily="34" charset="0"/>
              </a:rPr>
              <a:t>ng.</a:t>
            </a:r>
            <a:endParaRPr lang="en-US" sz="2600" smtClean="0">
              <a:latin typeface="Calibri" panose="020F0502020204030204" pitchFamily="34" charset="0"/>
            </a:endParaRPr>
          </a:p>
          <a:p>
            <a:pPr lvl="1" algn="just"/>
            <a:r>
              <a:rPr lang="vi-VN" sz="2600">
                <a:latin typeface="Calibri" panose="020F0502020204030204" pitchFamily="34" charset="0"/>
              </a:rPr>
              <a:t>Thanh ghi điều </a:t>
            </a:r>
            <a:r>
              <a:rPr lang="vi-VN" sz="2600" smtClean="0">
                <a:latin typeface="Calibri" panose="020F0502020204030204" pitchFamily="34" charset="0"/>
              </a:rPr>
              <a:t>khiển: c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c </a:t>
            </a:r>
            <a:r>
              <a:rPr lang="vi-VN" sz="2600">
                <a:latin typeface="Calibri" panose="020F0502020204030204" pitchFamily="34" charset="0"/>
              </a:rPr>
              <a:t>bit của </a:t>
            </a:r>
            <a:r>
              <a:rPr lang="vi-VN" sz="2600" smtClean="0">
                <a:latin typeface="Calibri" panose="020F0502020204030204" pitchFamily="34" charset="0"/>
              </a:rPr>
              <a:t>n</a:t>
            </a:r>
            <a:r>
              <a:rPr lang="en-US" sz="2600">
                <a:latin typeface="Calibri" panose="020F0502020204030204" pitchFamily="34" charset="0"/>
              </a:rPr>
              <a:t>ó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qui định </a:t>
            </a:r>
            <a:r>
              <a:rPr lang="vi-VN" sz="2600" smtClean="0">
                <a:latin typeface="Calibri" panose="020F0502020204030204" pitchFamily="34" charset="0"/>
              </a:rPr>
              <a:t>t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c </a:t>
            </a:r>
            <a:r>
              <a:rPr lang="vi-VN" sz="2600">
                <a:latin typeface="Calibri" panose="020F0502020204030204" pitchFamily="34" charset="0"/>
              </a:rPr>
              <a:t>vụ </a:t>
            </a:r>
            <a:r>
              <a:rPr lang="vi-VN" sz="2600" smtClean="0">
                <a:latin typeface="Calibri" panose="020F0502020204030204" pitchFamily="34" charset="0"/>
              </a:rPr>
              <a:t>của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c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c </a:t>
            </a:r>
            <a:r>
              <a:rPr lang="vi-VN" sz="2600">
                <a:latin typeface="Calibri" panose="020F0502020204030204" pitchFamily="34" charset="0"/>
              </a:rPr>
              <a:t>đơn vị chức năng của MT.</a:t>
            </a:r>
          </a:p>
          <a:p>
            <a:pPr lvl="1" algn="just"/>
            <a:r>
              <a:rPr lang="vi-VN" sz="2600">
                <a:latin typeface="Calibri" panose="020F0502020204030204" pitchFamily="34" charset="0"/>
              </a:rPr>
              <a:t>Thanh ghi trạng </a:t>
            </a:r>
            <a:r>
              <a:rPr lang="vi-VN" sz="2600" smtClean="0">
                <a:latin typeface="Calibri" panose="020F0502020204030204" pitchFamily="34" charset="0"/>
              </a:rPr>
              <a:t>th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i: </a:t>
            </a:r>
            <a:r>
              <a:rPr lang="vi-VN" sz="2600">
                <a:latin typeface="Calibri" panose="020F0502020204030204" pitchFamily="34" charset="0"/>
              </a:rPr>
              <a:t>lưu trữ </a:t>
            </a:r>
            <a:r>
              <a:rPr lang="vi-VN" sz="2600" smtClean="0">
                <a:latin typeface="Calibri" panose="020F0502020204030204" pitchFamily="34" charset="0"/>
              </a:rPr>
              <a:t>th</a:t>
            </a:r>
            <a:r>
              <a:rPr lang="en-US" sz="2600">
                <a:latin typeface="Calibri" panose="020F0502020204030204" pitchFamily="34" charset="0"/>
              </a:rPr>
              <a:t>ô</a:t>
            </a:r>
            <a:r>
              <a:rPr lang="vi-VN" sz="2600" smtClean="0">
                <a:latin typeface="Calibri" panose="020F0502020204030204" pitchFamily="34" charset="0"/>
              </a:rPr>
              <a:t>ng </a:t>
            </a:r>
            <a:r>
              <a:rPr lang="vi-VN" sz="2600">
                <a:latin typeface="Calibri" panose="020F0502020204030204" pitchFamily="34" charset="0"/>
              </a:rPr>
              <a:t>tin </a:t>
            </a:r>
            <a:r>
              <a:rPr lang="vi-VN" sz="2600" smtClean="0">
                <a:latin typeface="Calibri" panose="020F0502020204030204" pitchFamily="34" charset="0"/>
              </a:rPr>
              <a:t>m</a:t>
            </a:r>
            <a:r>
              <a:rPr lang="en-US" sz="2600">
                <a:latin typeface="Calibri" panose="020F0502020204030204" pitchFamily="34" charset="0"/>
              </a:rPr>
              <a:t>ô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tả trạng </a:t>
            </a:r>
            <a:r>
              <a:rPr lang="vi-VN" sz="2600" smtClean="0">
                <a:latin typeface="Calibri" panose="020F0502020204030204" pitchFamily="34" charset="0"/>
              </a:rPr>
              <a:t>th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i.</a:t>
            </a:r>
            <a:endParaRPr lang="vi-VN" sz="280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Hệ thống thanh ghi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Mỗi ô nhớ chỉ có địa chỉ vật lý nhưng có thể có nhiều địa chỉ luận lý.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Ex :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1234:1234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1334:0234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1304:0534 </a:t>
            </a:r>
          </a:p>
          <a:p>
            <a:pPr lvl="1"/>
            <a:r>
              <a:rPr lang="en-US" sz="2600">
                <a:latin typeface="Calibri" charset="0"/>
                <a:ea typeface="Calibri" charset="0"/>
                <a:cs typeface="Calibri" charset="0"/>
              </a:rPr>
              <a:t>Đều có chung địa chỉ vật lý 13574h </a:t>
            </a:r>
          </a:p>
          <a:p>
            <a:r>
              <a:rPr lang="en-US" sz="2800">
                <a:latin typeface="Calibri" charset="0"/>
                <a:ea typeface="Calibri" charset="0"/>
                <a:cs typeface="Calibri" charset="0"/>
              </a:rPr>
              <a:t>Tại sao 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Để hiểu rõ tại sao ta hãy xét mối quan hệ giữa địa chỉ vật lý với segment và offset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2348880"/>
            <a:ext cx="6118324" cy="42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296835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0000:0000 =&gt; 00000h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Giữ nguyên phần segment, tăng phần offset lên 1 thành ra địa chỉ luận lý là 0000:0001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Địa chỉ vật lý tương ứng là 00001h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Tương tự vớI địa chỉ luận lý là 0000:0002 ta có địa chỉ vật lý là 00002h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Giải thích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22414" y="4941168"/>
            <a:ext cx="9601200" cy="1440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/>
              <a:t>Khi offset tăng 1 đơn vị thì địa chỉ vật lý tăng 1 địa chỉ hoặc là tăng 1 byte. Như vậy có thể xem đơn vị của offset là byte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Làm lại quá trình trên nhưng giữ nguyên phần offset chỉ tăng phần segment.</a:t>
            </a:r>
          </a:p>
          <a:p>
            <a:pPr lvl="1"/>
            <a:r>
              <a:rPr lang="is-IS" sz="2800">
                <a:latin typeface="Calibri" charset="0"/>
                <a:ea typeface="Calibri" charset="0"/>
                <a:cs typeface="Calibri" charset="0"/>
              </a:rPr>
              <a:t>0001:0000 =&gt; 00010h</a:t>
            </a:r>
          </a:p>
          <a:p>
            <a:pPr lvl="1"/>
            <a:r>
              <a:rPr lang="is-IS" sz="2800">
                <a:latin typeface="Calibri" charset="0"/>
                <a:ea typeface="Calibri" charset="0"/>
                <a:cs typeface="Calibri" charset="0"/>
              </a:rPr>
              <a:t>0002:0000 =&gt; 00020h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Khi segment tăng 1 đơn vị thì địa chỉ vật lý tăng 10h địa chỉ hoặc là tăng 16 bytes </a:t>
            </a:r>
          </a:p>
          <a:p>
            <a:r>
              <a:rPr lang="en-US" sz="2800">
                <a:latin typeface="Calibri" charset="0"/>
                <a:ea typeface="Calibri" charset="0"/>
                <a:cs typeface="Calibri" charset="0"/>
              </a:rPr>
              <a:t>Đơn vị của segemnt là paragraph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Ta thấy segment 0000 nằm ở đầu vùng nhớ nhưng segment 0001 bắt đầu cách đầu vùng nhớ chỉ có 16 bytes, segment 0002 bắt đầu cách đầu vùng nhớ 32 bytes….. </a:t>
            </a:r>
          </a:p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Phần chồng chập 3 segment 0000,0001,0002 trên hình vẽ là vùng bộ nhớ mà bất kỳ ô nhớ nào nằm trong đó (địa chỉ vật lý từ 00020h đến 0FFFFh) đều có thể có địa chỉ luận lý tương ứng trong cả 3 segment. 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Ex : ô nhớ có địa chỉ 0002Dh sẽ có địa chỉ logic trong segment 0000 là 0000:002D </a:t>
            </a:r>
          </a:p>
          <a:p>
            <a:pPr lvl="1"/>
            <a:r>
              <a:rPr lang="en-US" sz="2600">
                <a:solidFill>
                  <a:srgbClr val="FF0000"/>
                </a:solidFill>
              </a:rPr>
              <a:t>Trong segment 0001 là 0001:001D </a:t>
            </a:r>
          </a:p>
          <a:p>
            <a:pPr lvl="1"/>
            <a:r>
              <a:rPr lang="en-US" sz="2600">
                <a:solidFill>
                  <a:srgbClr val="FF0000"/>
                </a:solidFill>
              </a:rPr>
              <a:t>Trong segment 0002 là 0002:000D </a:t>
            </a:r>
          </a:p>
          <a:p>
            <a:pPr lvl="1"/>
            <a:r>
              <a:rPr lang="en-US" sz="2600"/>
              <a:t>nếu vùng bộ nhớ nào càng có nhiều segment chồng chập lên nhau thì các ô nhớ trong đó càng có nhiều địa chỉ luận lý</a:t>
            </a:r>
            <a:endParaRPr lang="en-US" sz="26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charset="0"/>
                <a:ea typeface="Calibri" charset="0"/>
                <a:cs typeface="Calibri" charset="0"/>
              </a:rPr>
              <a:t>Một ô nhớ có ít nhất 1 địa chỉ luận lý và nhiều nhất là </a:t>
            </a:r>
          </a:p>
          <a:p>
            <a:pPr marL="0" lvl="0" indent="0">
              <a:buNone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	65536/16 = 4096 địa chỉ luận lý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Một ô nhớ có bao nhiêu địa chỉ luận lý</a:t>
            </a:r>
          </a:p>
        </p:txBody>
      </p:sp>
    </p:spTree>
    <p:extLst>
      <p:ext uri="{BB962C8B-B14F-4D97-AF65-F5344CB8AC3E}">
        <p14:creationId xmlns:p14="http://schemas.microsoft.com/office/powerpoint/2010/main" val="27157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</a:rPr>
              <a:t>3 trong 4 thanh ghi phân đoạn được dùng cho các mục đích đặc biệt sau: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</a:rPr>
              <a:t>CS: xác định đoạn lệnh </a:t>
            </a:r>
            <a:r>
              <a:rPr lang="mr-IN" sz="2800" dirty="0">
                <a:latin typeface="Calibri" panose="020F0502020204030204" pitchFamily="34" charset="0"/>
              </a:rPr>
              <a:t>–</a:t>
            </a:r>
            <a:r>
              <a:rPr lang="en-US" sz="2800" dirty="0">
                <a:latin typeface="Calibri" panose="020F0502020204030204" pitchFamily="34" charset="0"/>
              </a:rPr>
              <a:t> nơi chứa chương trình được thi hành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</a:rPr>
              <a:t>DS: xác định đoạn dữ liệu </a:t>
            </a:r>
            <a:r>
              <a:rPr lang="mr-IN" sz="2800" dirty="0">
                <a:latin typeface="Calibri" panose="020F0502020204030204" pitchFamily="34" charset="0"/>
              </a:rPr>
              <a:t>–</a:t>
            </a:r>
            <a:r>
              <a:rPr lang="en-US" sz="2800" dirty="0">
                <a:latin typeface="Calibri" panose="020F0502020204030204" pitchFamily="34" charset="0"/>
              </a:rPr>
              <a:t> nơi chứa chương trình được thi hành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</a:rPr>
              <a:t>SS: xác định đoạn stack </a:t>
            </a:r>
            <a:r>
              <a:rPr lang="mr-IN" sz="2800" dirty="0">
                <a:latin typeface="Calibri" panose="020F0502020204030204" pitchFamily="34" charset="0"/>
              </a:rPr>
              <a:t>–</a:t>
            </a:r>
            <a:r>
              <a:rPr lang="en-US" sz="2800" dirty="0">
                <a:latin typeface="Calibri" panose="020F0502020204030204" pitchFamily="34" charset="0"/>
              </a:rPr>
              <a:t> vùng làm việc tạm thời dùng để theo dõi các tham số và các địa chỉ đang được chương trình hiện hành sử dụng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</a:rPr>
              <a:t>Còn thanh ghi ES: trỏ đến đoạn thêm, thường được dùng để bổ sung cho các đoạn dữ liệu =&gt; có vùng nhớ &gt; 64K cho đoạn dữ liệu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Các thanh ghi phân đoạn CS, DS, SS, ES</a:t>
            </a:r>
          </a:p>
        </p:txBody>
      </p:sp>
    </p:spTree>
    <p:extLst>
      <p:ext uri="{BB962C8B-B14F-4D97-AF65-F5344CB8AC3E}">
        <p14:creationId xmlns:p14="http://schemas.microsoft.com/office/powerpoint/2010/main" val="32912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770" y="4653136"/>
            <a:ext cx="9601200" cy="1800200"/>
          </a:xfrm>
        </p:spPr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Thanh ghi AX (Accumulator register) : thanh ghi </a:t>
            </a:r>
            <a:r>
              <a:rPr lang="vi-VN" sz="2800" smtClean="0">
                <a:latin typeface="Calibri" panose="020F0502020204030204" pitchFamily="34" charset="0"/>
              </a:rPr>
              <a:t>tích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luỹ</a:t>
            </a:r>
            <a:r>
              <a:rPr lang="vi-VN" sz="2800">
                <a:latin typeface="Calibri" panose="020F0502020204030204" pitchFamily="34" charset="0"/>
              </a:rPr>
              <a:t>, </a:t>
            </a:r>
            <a:r>
              <a:rPr lang="vi-VN" sz="2800" smtClean="0">
                <a:latin typeface="Calibri" panose="020F0502020204030204" pitchFamily="34" charset="0"/>
              </a:rPr>
              <a:t>d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i 1</a:t>
            </a:r>
            <a:r>
              <a:rPr lang="en-US" sz="2800" smtClean="0">
                <a:latin typeface="Calibri" panose="020F0502020204030204" pitchFamily="34" charset="0"/>
              </a:rPr>
              <a:t>6 </a:t>
            </a:r>
            <a:r>
              <a:rPr lang="vi-VN" sz="2800" smtClean="0">
                <a:latin typeface="Calibri" panose="020F0502020204030204" pitchFamily="34" charset="0"/>
              </a:rPr>
              <a:t>bit </a:t>
            </a:r>
            <a:r>
              <a:rPr lang="vi-VN" sz="2800">
                <a:latin typeface="Calibri" panose="020F0502020204030204" pitchFamily="34" charset="0"/>
              </a:rPr>
              <a:t>nhưng </a:t>
            </a:r>
            <a:r>
              <a:rPr lang="vi-VN" sz="2800" smtClean="0">
                <a:latin typeface="Calibri" panose="020F0502020204030204" pitchFamily="34" charset="0"/>
              </a:rPr>
              <a:t>n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cũng </a:t>
            </a:r>
            <a:r>
              <a:rPr lang="vi-VN" sz="2800" smtClean="0">
                <a:latin typeface="Calibri" panose="020F0502020204030204" pitchFamily="34" charset="0"/>
              </a:rPr>
              <a:t>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thể chia 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m </a:t>
            </a:r>
            <a:r>
              <a:rPr lang="vi-VN" sz="2800">
                <a:latin typeface="Calibri" panose="020F0502020204030204" pitchFamily="34" charset="0"/>
              </a:rPr>
              <a:t>2 </a:t>
            </a:r>
            <a:r>
              <a:rPr lang="vi-VN" sz="2800" smtClean="0">
                <a:latin typeface="Calibri" panose="020F0502020204030204" pitchFamily="34" charset="0"/>
              </a:rPr>
              <a:t>thanh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ghi </a:t>
            </a:r>
            <a:r>
              <a:rPr lang="vi-VN" sz="2800">
                <a:latin typeface="Calibri" panose="020F0502020204030204" pitchFamily="34" charset="0"/>
              </a:rPr>
              <a:t>8 bit AH </a:t>
            </a:r>
            <a:r>
              <a:rPr lang="vi-VN" sz="2800" smtClean="0">
                <a:latin typeface="Calibri" panose="020F0502020204030204" pitchFamily="34" charset="0"/>
              </a:rPr>
              <a:t>v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 AL</a:t>
            </a:r>
            <a:endParaRPr lang="en-US" sz="2800" smtClean="0">
              <a:latin typeface="Calibri" panose="020F0502020204030204" pitchFamily="34" charset="0"/>
            </a:endParaRPr>
          </a:p>
          <a:p>
            <a:pPr lvl="1"/>
            <a:r>
              <a:rPr lang="vi-VN" sz="2600">
                <a:latin typeface="Calibri" panose="020F0502020204030204" pitchFamily="34" charset="0"/>
              </a:rPr>
              <a:t>AX ngồi chức năng lưu trữ dữ liệu, </a:t>
            </a:r>
            <a:r>
              <a:rPr lang="vi-VN" sz="2600" smtClean="0">
                <a:latin typeface="Calibri" panose="020F0502020204030204" pitchFamily="34" charset="0"/>
              </a:rPr>
              <a:t>n</a:t>
            </a:r>
            <a:r>
              <a:rPr lang="en-US" sz="2600" smtClean="0">
                <a:latin typeface="Calibri" panose="020F0502020204030204" pitchFamily="34" charset="0"/>
              </a:rPr>
              <a:t>ó</a:t>
            </a:r>
            <a:r>
              <a:rPr lang="vi-VN" sz="2600" smtClean="0">
                <a:latin typeface="Calibri" panose="020F0502020204030204" pitchFamily="34" charset="0"/>
              </a:rPr>
              <a:t> c</a:t>
            </a:r>
            <a:r>
              <a:rPr lang="en-US" sz="2600">
                <a:latin typeface="Calibri" panose="020F0502020204030204" pitchFamily="34" charset="0"/>
              </a:rPr>
              <a:t>ò</a:t>
            </a:r>
            <a:r>
              <a:rPr lang="vi-VN" sz="2600" smtClean="0">
                <a:latin typeface="Calibri" panose="020F0502020204030204" pitchFamily="34" charset="0"/>
              </a:rPr>
              <a:t>n </a:t>
            </a:r>
            <a:r>
              <a:rPr lang="vi-VN" sz="2600">
                <a:latin typeface="Calibri" panose="020F0502020204030204" pitchFamily="34" charset="0"/>
              </a:rPr>
              <a:t>được </a:t>
            </a:r>
            <a:r>
              <a:rPr lang="vi-VN" sz="2600" smtClean="0">
                <a:latin typeface="Calibri" panose="020F0502020204030204" pitchFamily="34" charset="0"/>
              </a:rPr>
              <a:t>CPU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d</a:t>
            </a:r>
            <a:r>
              <a:rPr lang="en-US" sz="2600">
                <a:latin typeface="Calibri" panose="020F0502020204030204" pitchFamily="34" charset="0"/>
              </a:rPr>
              <a:t>ù</a:t>
            </a:r>
            <a:r>
              <a:rPr lang="vi-VN" sz="2600" smtClean="0">
                <a:latin typeface="Calibri" panose="020F0502020204030204" pitchFamily="34" charset="0"/>
              </a:rPr>
              <a:t>ng </a:t>
            </a:r>
            <a:r>
              <a:rPr lang="vi-VN" sz="2600">
                <a:latin typeface="Calibri" panose="020F0502020204030204" pitchFamily="34" charset="0"/>
              </a:rPr>
              <a:t>trong </a:t>
            </a:r>
            <a:r>
              <a:rPr lang="vi-VN" sz="2600" smtClean="0">
                <a:latin typeface="Calibri" panose="020F0502020204030204" pitchFamily="34" charset="0"/>
              </a:rPr>
              <a:t>ph</a:t>
            </a:r>
            <a:r>
              <a:rPr lang="en-US" sz="2600">
                <a:latin typeface="Calibri" panose="020F0502020204030204" pitchFamily="34" charset="0"/>
              </a:rPr>
              <a:t>é</a:t>
            </a:r>
            <a:r>
              <a:rPr lang="vi-VN" sz="2600" smtClean="0">
                <a:latin typeface="Calibri" panose="020F0502020204030204" pitchFamily="34" charset="0"/>
              </a:rPr>
              <a:t>p </a:t>
            </a:r>
            <a:r>
              <a:rPr lang="en-US" sz="2600" smtClean="0">
                <a:latin typeface="Calibri" panose="020F0502020204030204" pitchFamily="34" charset="0"/>
              </a:rPr>
              <a:t>toán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số học như </a:t>
            </a:r>
            <a:r>
              <a:rPr lang="vi-VN" sz="2600" smtClean="0">
                <a:latin typeface="Calibri" panose="020F0502020204030204" pitchFamily="34" charset="0"/>
              </a:rPr>
              <a:t>nh</a:t>
            </a:r>
            <a:r>
              <a:rPr lang="en-US" sz="2600">
                <a:latin typeface="Calibri" panose="020F0502020204030204" pitchFamily="34" charset="0"/>
              </a:rPr>
              <a:t>â</a:t>
            </a:r>
            <a:r>
              <a:rPr lang="vi-VN" sz="2600" smtClean="0">
                <a:latin typeface="Calibri" panose="020F0502020204030204" pitchFamily="34" charset="0"/>
              </a:rPr>
              <a:t>n</a:t>
            </a:r>
            <a:r>
              <a:rPr lang="vi-VN" sz="2600">
                <a:latin typeface="Calibri" panose="020F0502020204030204" pitchFamily="34" charset="0"/>
              </a:rPr>
              <a:t>, chia.</a:t>
            </a:r>
          </a:p>
          <a:p>
            <a:pPr lvl="1"/>
            <a:endParaRPr lang="vi-VN" sz="2600">
              <a:latin typeface="Calibri" panose="020F0502020204030204" pitchFamily="34" charset="0"/>
            </a:endParaRP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AX - 1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01" y="1844824"/>
            <a:ext cx="76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770" y="4653136"/>
            <a:ext cx="9601200" cy="1800200"/>
          </a:xfrm>
        </p:spPr>
        <p:txBody>
          <a:bodyPr>
            <a:normAutofit/>
          </a:bodyPr>
          <a:lstStyle/>
          <a:p>
            <a:pPr lvl="0"/>
            <a:r>
              <a:rPr lang="en-US" sz="2800">
                <a:latin typeface="Calibri" panose="020F0502020204030204" pitchFamily="34" charset="0"/>
              </a:rPr>
              <a:t>Thanh ghi AH </a:t>
            </a:r>
            <a:r>
              <a:rPr lang="en-US" sz="2800" smtClean="0">
                <a:latin typeface="Calibri" panose="020F0502020204030204" pitchFamily="34" charset="0"/>
              </a:rPr>
              <a:t>là </a:t>
            </a:r>
            <a:r>
              <a:rPr lang="en-US" sz="2800">
                <a:latin typeface="Calibri" panose="020F0502020204030204" pitchFamily="34" charset="0"/>
              </a:rPr>
              <a:t>nửa cao của thanh ghi AX</a:t>
            </a:r>
          </a:p>
          <a:p>
            <a:pPr lvl="0"/>
            <a:r>
              <a:rPr lang="en-US" sz="2800">
                <a:latin typeface="Calibri" panose="020F0502020204030204" pitchFamily="34" charset="0"/>
              </a:rPr>
              <a:t>Thanh ghi AL </a:t>
            </a:r>
            <a:r>
              <a:rPr lang="en-US" sz="2800" smtClean="0">
                <a:latin typeface="Calibri" panose="020F0502020204030204" pitchFamily="34" charset="0"/>
              </a:rPr>
              <a:t>là </a:t>
            </a:r>
            <a:r>
              <a:rPr lang="en-US" sz="2800">
                <a:latin typeface="Calibri" panose="020F0502020204030204" pitchFamily="34" charset="0"/>
              </a:rPr>
              <a:t>nửa thấp của thanh ghi </a:t>
            </a:r>
            <a:r>
              <a:rPr lang="en-US" sz="2800" smtClean="0">
                <a:latin typeface="Calibri" panose="020F0502020204030204" pitchFamily="34" charset="0"/>
              </a:rPr>
              <a:t>AX</a:t>
            </a:r>
          </a:p>
          <a:p>
            <a:pPr lvl="1"/>
            <a:r>
              <a:rPr lang="pt-BR" sz="2600">
                <a:latin typeface="Calibri" panose="020F0502020204030204" pitchFamily="34" charset="0"/>
              </a:rPr>
              <a:t>Thí dụ nếu AX=1234h thì AH=12H AL=34h</a:t>
            </a:r>
            <a:endParaRPr lang="en-US" sz="2600">
              <a:latin typeface="Calibri" panose="020F0502020204030204" pitchFamily="34" charset="0"/>
            </a:endParaRP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AX - 2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01" y="1844824"/>
            <a:ext cx="76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4327534"/>
            <a:ext cx="9828582" cy="2125802"/>
          </a:xfrm>
        </p:spPr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Thanh ghi BX (Base register) : </a:t>
            </a:r>
            <a:r>
              <a:rPr lang="vi-VN" sz="2800" smtClean="0">
                <a:latin typeface="Calibri" panose="020F0502020204030204" pitchFamily="34" charset="0"/>
              </a:rPr>
              <a:t>d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i </a:t>
            </a:r>
            <a:r>
              <a:rPr lang="vi-VN" sz="2800">
                <a:latin typeface="Calibri" panose="020F0502020204030204" pitchFamily="34" charset="0"/>
              </a:rPr>
              <a:t>16 bit nhưng </a:t>
            </a:r>
            <a:r>
              <a:rPr lang="vi-VN" sz="2800" smtClean="0">
                <a:latin typeface="Calibri" panose="020F0502020204030204" pitchFamily="34" charset="0"/>
              </a:rPr>
              <a:t>n</a:t>
            </a:r>
            <a:r>
              <a:rPr lang="en-US" sz="2800" smtClean="0">
                <a:latin typeface="Calibri" panose="020F0502020204030204" pitchFamily="34" charset="0"/>
              </a:rPr>
              <a:t>ó </a:t>
            </a:r>
            <a:r>
              <a:rPr lang="vi-VN" sz="2800" smtClean="0">
                <a:latin typeface="Calibri" panose="020F0502020204030204" pitchFamily="34" charset="0"/>
              </a:rPr>
              <a:t>cũng 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thể chia 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m </a:t>
            </a:r>
            <a:r>
              <a:rPr lang="vi-VN" sz="2800">
                <a:latin typeface="Calibri" panose="020F0502020204030204" pitchFamily="34" charset="0"/>
              </a:rPr>
              <a:t>2 thanh ghi 8 bit BH </a:t>
            </a:r>
            <a:r>
              <a:rPr lang="vi-VN" sz="2800" smtClean="0">
                <a:latin typeface="Calibri" panose="020F0502020204030204" pitchFamily="34" charset="0"/>
              </a:rPr>
              <a:t>v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BL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BX lưu giữ </a:t>
            </a:r>
            <a:r>
              <a:rPr lang="en-US" sz="2800" smtClean="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ịa </a:t>
            </a:r>
            <a:r>
              <a:rPr lang="vi-VN" sz="2800">
                <a:latin typeface="Calibri" panose="020F0502020204030204" pitchFamily="34" charset="0"/>
              </a:rPr>
              <a:t>chỉ của 1 thủ tục hay biến, nó </a:t>
            </a:r>
            <a:r>
              <a:rPr lang="vi-VN" sz="2800" smtClean="0">
                <a:latin typeface="Calibri" panose="020F0502020204030204" pitchFamily="34" charset="0"/>
              </a:rPr>
              <a:t>cũng</a:t>
            </a:r>
            <a:r>
              <a:rPr lang="en-US" sz="2800" smtClean="0">
                <a:latin typeface="Calibri" panose="020F0502020204030204" pitchFamily="34" charset="0"/>
              </a:rPr>
              <a:t> đ</a:t>
            </a:r>
            <a:r>
              <a:rPr lang="vi-VN" sz="2800" smtClean="0">
                <a:latin typeface="Calibri" panose="020F0502020204030204" pitchFamily="34" charset="0"/>
              </a:rPr>
              <a:t>ược </a:t>
            </a:r>
            <a:r>
              <a:rPr lang="vi-VN" sz="2800">
                <a:latin typeface="Calibri" panose="020F0502020204030204" pitchFamily="34" charset="0"/>
              </a:rPr>
              <a:t>dùng thực hiện các phép dời chuyển số học và </a:t>
            </a:r>
            <a:r>
              <a:rPr lang="vi-VN" sz="2800" smtClean="0">
                <a:latin typeface="Calibri" panose="020F0502020204030204" pitchFamily="34" charset="0"/>
              </a:rPr>
              <a:t>dữ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liệu</a:t>
            </a:r>
            <a:r>
              <a:rPr lang="vi-VN" sz="2800"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BX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844824"/>
            <a:ext cx="7695238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3933056"/>
            <a:ext cx="9828582" cy="2520280"/>
          </a:xfrm>
        </p:spPr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Thanh ghi </a:t>
            </a:r>
            <a:r>
              <a:rPr lang="en-US" sz="2800" smtClean="0">
                <a:latin typeface="Calibri" panose="020F0502020204030204" pitchFamily="34" charset="0"/>
              </a:rPr>
              <a:t>D</a:t>
            </a:r>
            <a:r>
              <a:rPr lang="vi-VN" sz="2800" smtClean="0">
                <a:latin typeface="Calibri" panose="020F0502020204030204" pitchFamily="34" charset="0"/>
              </a:rPr>
              <a:t>X (</a:t>
            </a:r>
            <a:r>
              <a:rPr lang="en-US" sz="2800" smtClean="0">
                <a:latin typeface="Calibri" panose="020F0502020204030204" pitchFamily="34" charset="0"/>
              </a:rPr>
              <a:t>Data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register) : </a:t>
            </a:r>
            <a:r>
              <a:rPr lang="vi-VN" sz="2800" smtClean="0">
                <a:latin typeface="Calibri" panose="020F0502020204030204" pitchFamily="34" charset="0"/>
              </a:rPr>
              <a:t>d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i </a:t>
            </a:r>
            <a:r>
              <a:rPr lang="vi-VN" sz="2800">
                <a:latin typeface="Calibri" panose="020F0502020204030204" pitchFamily="34" charset="0"/>
              </a:rPr>
              <a:t>16 bit nhưng </a:t>
            </a:r>
            <a:r>
              <a:rPr lang="vi-VN" sz="2800" smtClean="0">
                <a:latin typeface="Calibri" panose="020F0502020204030204" pitchFamily="34" charset="0"/>
              </a:rPr>
              <a:t>n</a:t>
            </a:r>
            <a:r>
              <a:rPr lang="en-US" sz="2800" smtClean="0">
                <a:latin typeface="Calibri" panose="020F0502020204030204" pitchFamily="34" charset="0"/>
              </a:rPr>
              <a:t>ó </a:t>
            </a:r>
            <a:r>
              <a:rPr lang="vi-VN" sz="2800" smtClean="0">
                <a:latin typeface="Calibri" panose="020F0502020204030204" pitchFamily="34" charset="0"/>
              </a:rPr>
              <a:t>cũng 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thể chia 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m </a:t>
            </a:r>
            <a:r>
              <a:rPr lang="vi-VN" sz="2800">
                <a:latin typeface="Calibri" panose="020F0502020204030204" pitchFamily="34" charset="0"/>
              </a:rPr>
              <a:t>2 thanh ghi 8 bit </a:t>
            </a:r>
            <a:r>
              <a:rPr lang="en-US" sz="2800" smtClean="0">
                <a:latin typeface="Calibri" panose="020F0502020204030204" pitchFamily="34" charset="0"/>
              </a:rPr>
              <a:t>D</a:t>
            </a:r>
            <a:r>
              <a:rPr lang="vi-VN" sz="2800" smtClean="0">
                <a:latin typeface="Calibri" panose="020F0502020204030204" pitchFamily="34" charset="0"/>
              </a:rPr>
              <a:t>H v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D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endParaRPr lang="vi-VN" sz="2800">
              <a:latin typeface="Calibri" panose="020F0502020204030204" pitchFamily="34" charset="0"/>
            </a:endParaRPr>
          </a:p>
          <a:p>
            <a:pPr lvl="0"/>
            <a:r>
              <a:rPr lang="vi-VN" sz="2800">
                <a:latin typeface="Calibri" panose="020F0502020204030204" pitchFamily="34" charset="0"/>
              </a:rPr>
              <a:t>Thanh ghi DX : có vai trò </a:t>
            </a:r>
            <a:r>
              <a:rPr lang="en-US" sz="2800" smtClean="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ặc </a:t>
            </a:r>
            <a:r>
              <a:rPr lang="vi-VN" sz="2800">
                <a:latin typeface="Calibri" panose="020F0502020204030204" pitchFamily="34" charset="0"/>
              </a:rPr>
              <a:t>biệt trong phép </a:t>
            </a:r>
            <a:r>
              <a:rPr lang="vi-VN" sz="2800" smtClean="0">
                <a:latin typeface="Calibri" panose="020F0502020204030204" pitchFamily="34" charset="0"/>
              </a:rPr>
              <a:t>nhân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và </a:t>
            </a:r>
            <a:r>
              <a:rPr lang="vi-VN" sz="2800">
                <a:latin typeface="Calibri" panose="020F0502020204030204" pitchFamily="34" charset="0"/>
              </a:rPr>
              <a:t>phép chia ngoài chức năng lưu trữ dữ liệu.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Ex: </a:t>
            </a:r>
            <a:r>
              <a:rPr lang="vi-VN" sz="2800">
                <a:latin typeface="Calibri" panose="020F0502020204030204" pitchFamily="34" charset="0"/>
              </a:rPr>
              <a:t>khi nhân DX sẽ lưu giữ 16 bit cao của tích.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DX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772816"/>
            <a:ext cx="7609524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3861048"/>
            <a:ext cx="9828582" cy="2520280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C</a:t>
            </a:r>
            <a:r>
              <a:rPr lang="vi-VN" sz="2800" smtClean="0">
                <a:latin typeface="Calibri" panose="020F0502020204030204" pitchFamily="34" charset="0"/>
              </a:rPr>
              <a:t>X (</a:t>
            </a:r>
            <a:r>
              <a:rPr lang="en-US" sz="2800" smtClean="0">
                <a:latin typeface="Calibri" panose="020F0502020204030204" pitchFamily="34" charset="0"/>
              </a:rPr>
              <a:t>Counter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register) : thanh ghi này dùng làm bộ </a:t>
            </a:r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ếm trong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các </a:t>
            </a:r>
            <a:r>
              <a:rPr lang="vi-VN" sz="2800">
                <a:latin typeface="Calibri" panose="020F0502020204030204" pitchFamily="34" charset="0"/>
              </a:rPr>
              <a:t>vòng lặp. Các lệnh tự </a:t>
            </a:r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ộng </a:t>
            </a:r>
            <a:r>
              <a:rPr lang="vi-VN" sz="2800">
                <a:latin typeface="Calibri" panose="020F0502020204030204" pitchFamily="34" charset="0"/>
              </a:rPr>
              <a:t>lặp lại và sau mỗi lần lặp </a:t>
            </a:r>
            <a:r>
              <a:rPr lang="vi-VN" sz="2800" smtClean="0">
                <a:latin typeface="Calibri" panose="020F0502020204030204" pitchFamily="34" charset="0"/>
              </a:rPr>
              <a:t>giá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trị </a:t>
            </a:r>
            <a:r>
              <a:rPr lang="vi-VN" sz="2800">
                <a:latin typeface="Calibri" panose="020F0502020204030204" pitchFamily="34" charset="0"/>
              </a:rPr>
              <a:t>của CX tự </a:t>
            </a:r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ộng </a:t>
            </a:r>
            <a:r>
              <a:rPr lang="vi-VN" sz="2800">
                <a:latin typeface="Calibri" panose="020F0502020204030204" pitchFamily="34" charset="0"/>
              </a:rPr>
              <a:t>giảm </a:t>
            </a:r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i </a:t>
            </a:r>
            <a:r>
              <a:rPr lang="vi-VN" sz="2800">
                <a:latin typeface="Calibri" panose="020F0502020204030204" pitchFamily="34" charset="0"/>
              </a:rPr>
              <a:t>1.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CL thường chứa số lần dịch, quay trong các lệnh dịch, </a:t>
            </a:r>
            <a:r>
              <a:rPr lang="vi-VN" sz="2800" smtClean="0">
                <a:latin typeface="Calibri" panose="020F0502020204030204" pitchFamily="34" charset="0"/>
              </a:rPr>
              <a:t>quay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thanh </a:t>
            </a:r>
            <a:r>
              <a:rPr lang="vi-VN" sz="2800">
                <a:latin typeface="Calibri" panose="020F0502020204030204" pitchFamily="34" charset="0"/>
              </a:rPr>
              <a:t>ghi</a:t>
            </a:r>
            <a:endParaRPr lang="en-US" sz="2800" smtClean="0">
              <a:latin typeface="Calibri" panose="020F0502020204030204" pitchFamily="34" charset="0"/>
            </a:endParaRP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CX </a:t>
            </a:r>
            <a:r>
              <a:rPr lang="vi-VN" sz="2800" smtClean="0">
                <a:latin typeface="Calibri" panose="020F0502020204030204" pitchFamily="34" charset="0"/>
              </a:rPr>
              <a:t>d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i </a:t>
            </a:r>
            <a:r>
              <a:rPr lang="vi-VN" sz="2800">
                <a:latin typeface="Calibri" panose="020F0502020204030204" pitchFamily="34" charset="0"/>
              </a:rPr>
              <a:t>16 bit nhưng </a:t>
            </a:r>
            <a:r>
              <a:rPr lang="vi-VN" sz="2800" smtClean="0">
                <a:latin typeface="Calibri" panose="020F0502020204030204" pitchFamily="34" charset="0"/>
              </a:rPr>
              <a:t>n</a:t>
            </a:r>
            <a:r>
              <a:rPr lang="en-US" sz="2800" smtClean="0">
                <a:latin typeface="Calibri" panose="020F0502020204030204" pitchFamily="34" charset="0"/>
              </a:rPr>
              <a:t>ó </a:t>
            </a:r>
            <a:r>
              <a:rPr lang="vi-VN" sz="2800" smtClean="0">
                <a:latin typeface="Calibri" panose="020F0502020204030204" pitchFamily="34" charset="0"/>
              </a:rPr>
              <a:t>cũng c</a:t>
            </a:r>
            <a:r>
              <a:rPr lang="en-US" sz="2800">
                <a:latin typeface="Calibri" panose="020F0502020204030204" pitchFamily="34" charset="0"/>
              </a:rPr>
              <a:t>ó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thể chia 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m </a:t>
            </a:r>
            <a:r>
              <a:rPr lang="vi-VN" sz="2800">
                <a:latin typeface="Calibri" panose="020F0502020204030204" pitchFamily="34" charset="0"/>
              </a:rPr>
              <a:t>2 thanh ghi 8 bit </a:t>
            </a:r>
            <a:r>
              <a:rPr lang="en-US" sz="2800" smtClean="0">
                <a:latin typeface="Calibri" panose="020F0502020204030204" pitchFamily="34" charset="0"/>
              </a:rPr>
              <a:t>D</a:t>
            </a:r>
            <a:r>
              <a:rPr lang="vi-VN" sz="2800" smtClean="0">
                <a:latin typeface="Calibri" panose="020F0502020204030204" pitchFamily="34" charset="0"/>
              </a:rPr>
              <a:t>H v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D</a:t>
            </a:r>
            <a:r>
              <a:rPr lang="vi-VN" sz="2800" smtClean="0">
                <a:latin typeface="Calibri" panose="020F0502020204030204" pitchFamily="34" charset="0"/>
              </a:rPr>
              <a:t>L</a:t>
            </a:r>
            <a:endParaRPr lang="vi-VN" sz="280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CX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676400"/>
            <a:ext cx="7647619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4552528"/>
          </a:xfrm>
        </p:spPr>
        <p:txBody>
          <a:bodyPr>
            <a:normAutofit lnSpcReduction="10000"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CPU có 4 thanh ghi segment dài 16 bit, các thanh ghi này không </a:t>
            </a:r>
            <a:r>
              <a:rPr lang="vi-VN" sz="2800" smtClean="0">
                <a:latin typeface="Calibri" panose="020F0502020204030204" pitchFamily="34" charset="0"/>
              </a:rPr>
              <a:t>thể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chia </a:t>
            </a:r>
            <a:r>
              <a:rPr lang="vi-VN" sz="2800">
                <a:latin typeface="Calibri" panose="020F0502020204030204" pitchFamily="34" charset="0"/>
              </a:rPr>
              <a:t>làm 2 thanh ghi 8 bit như 4 thanh ghi AX,BX,CX và DX.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Các thanh ghi </a:t>
            </a:r>
            <a:r>
              <a:rPr lang="vi-VN" sz="2800" smtClean="0">
                <a:latin typeface="Calibri" panose="020F0502020204030204" pitchFamily="34" charset="0"/>
              </a:rPr>
              <a:t>đoạn được </a:t>
            </a:r>
            <a:r>
              <a:rPr lang="vi-VN" sz="2800">
                <a:latin typeface="Calibri" panose="020F0502020204030204" pitchFamily="34" charset="0"/>
              </a:rPr>
              <a:t>sử dụng như là </a:t>
            </a:r>
            <a:r>
              <a:rPr lang="vi-VN" sz="2800" smtClean="0">
                <a:latin typeface="Calibri" panose="020F0502020204030204" pitchFamily="34" charset="0"/>
              </a:rPr>
              <a:t>địa </a:t>
            </a:r>
            <a:r>
              <a:rPr lang="vi-VN" sz="2800">
                <a:latin typeface="Calibri" panose="020F0502020204030204" pitchFamily="34" charset="0"/>
              </a:rPr>
              <a:t>chỉ cơ sở của các </a:t>
            </a:r>
            <a:r>
              <a:rPr lang="vi-VN" sz="2800" smtClean="0">
                <a:latin typeface="Calibri" panose="020F0502020204030204" pitchFamily="34" charset="0"/>
              </a:rPr>
              <a:t>lệnh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trong </a:t>
            </a:r>
            <a:r>
              <a:rPr lang="vi-VN" sz="2800">
                <a:latin typeface="Calibri" panose="020F0502020204030204" pitchFamily="34" charset="0"/>
              </a:rPr>
              <a:t>chương trình, stack và dữ liệu.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4 thanh ghi </a:t>
            </a:r>
            <a:r>
              <a:rPr lang="vi-VN" sz="2800" smtClean="0">
                <a:latin typeface="Calibri" panose="020F0502020204030204" pitchFamily="34" charset="0"/>
              </a:rPr>
              <a:t>đoạn </a:t>
            </a:r>
            <a:r>
              <a:rPr lang="vi-VN" sz="2800">
                <a:latin typeface="Calibri" panose="020F0502020204030204" pitchFamily="34" charset="0"/>
              </a:rPr>
              <a:t>: CS (Code Segment), DS (Data Segment), SS (</a:t>
            </a:r>
            <a:r>
              <a:rPr lang="vi-VN" sz="2800" smtClean="0">
                <a:latin typeface="Calibri" panose="020F0502020204030204" pitchFamily="34" charset="0"/>
              </a:rPr>
              <a:t>Stack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Segment</a:t>
            </a:r>
            <a:r>
              <a:rPr lang="vi-VN" sz="2800">
                <a:latin typeface="Calibri" panose="020F0502020204030204" pitchFamily="34" charset="0"/>
              </a:rPr>
              <a:t>) và ES (Extra Segment).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CS : chứa </a:t>
            </a:r>
            <a:r>
              <a:rPr lang="vi-VN" sz="2600" smtClean="0">
                <a:latin typeface="Calibri" panose="020F0502020204030204" pitchFamily="34" charset="0"/>
              </a:rPr>
              <a:t>địa </a:t>
            </a:r>
            <a:r>
              <a:rPr lang="vi-VN" sz="2600">
                <a:latin typeface="Calibri" panose="020F0502020204030204" pitchFamily="34" charset="0"/>
              </a:rPr>
              <a:t>chỉ bắt </a:t>
            </a:r>
            <a:r>
              <a:rPr lang="vi-VN" sz="2600" smtClean="0">
                <a:latin typeface="Calibri" panose="020F0502020204030204" pitchFamily="34" charset="0"/>
              </a:rPr>
              <a:t>đầu </a:t>
            </a:r>
            <a:r>
              <a:rPr lang="vi-VN" sz="2600">
                <a:latin typeface="Calibri" panose="020F0502020204030204" pitchFamily="34" charset="0"/>
              </a:rPr>
              <a:t>của code trong chương trình.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DS : chứa </a:t>
            </a:r>
            <a:r>
              <a:rPr lang="vi-VN" sz="2600" smtClean="0">
                <a:latin typeface="Calibri" panose="020F0502020204030204" pitchFamily="34" charset="0"/>
              </a:rPr>
              <a:t>địa </a:t>
            </a:r>
            <a:r>
              <a:rPr lang="vi-VN" sz="2600">
                <a:latin typeface="Calibri" panose="020F0502020204030204" pitchFamily="34" charset="0"/>
              </a:rPr>
              <a:t>chỉ của các biến khai báo trong chương trình.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SS : chứa </a:t>
            </a:r>
            <a:r>
              <a:rPr lang="vi-VN" sz="2600" smtClean="0">
                <a:latin typeface="Calibri" panose="020F0502020204030204" pitchFamily="34" charset="0"/>
              </a:rPr>
              <a:t>địa </a:t>
            </a:r>
            <a:r>
              <a:rPr lang="vi-VN" sz="2600">
                <a:latin typeface="Calibri" panose="020F0502020204030204" pitchFamily="34" charset="0"/>
              </a:rPr>
              <a:t>chỉ của bộ nhớ Stack dùng trong chương trình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ES : chứa </a:t>
            </a:r>
            <a:r>
              <a:rPr lang="vi-VN" sz="2600" smtClean="0">
                <a:latin typeface="Calibri" panose="020F0502020204030204" pitchFamily="34" charset="0"/>
              </a:rPr>
              <a:t>địa </a:t>
            </a:r>
            <a:r>
              <a:rPr lang="vi-VN" sz="2600">
                <a:latin typeface="Calibri" panose="020F0502020204030204" pitchFamily="34" charset="0"/>
              </a:rPr>
              <a:t>chỉ cơ sở bổ sung cho các biến bộ nhớ.</a:t>
            </a:r>
            <a:endParaRPr lang="en-US" sz="26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Các thanh ghi phân đoạn (Segment)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Đối với một số CPU đời mới, có các thanh ghi </a:t>
            </a:r>
            <a:r>
              <a:rPr lang="vi-VN" sz="2800" smtClean="0">
                <a:latin typeface="Calibri" panose="020F0502020204030204" pitchFamily="34" charset="0"/>
              </a:rPr>
              <a:t>dài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32</a:t>
            </a:r>
            <a:r>
              <a:rPr lang="vi-VN" sz="2800">
                <a:latin typeface="Calibri" panose="020F0502020204030204" pitchFamily="34" charset="0"/>
              </a:rPr>
              <a:t>, 64 </a:t>
            </a:r>
            <a:r>
              <a:rPr lang="vi-VN" sz="2800" smtClean="0">
                <a:latin typeface="Calibri" panose="020F0502020204030204" pitchFamily="34" charset="0"/>
              </a:rPr>
              <a:t>bit</a:t>
            </a:r>
            <a:r>
              <a:rPr lang="en-US" sz="2800" smtClean="0">
                <a:latin typeface="Calibri" panose="020F0502020204030204" pitchFamily="34" charset="0"/>
              </a:rPr>
              <a:t>s</a:t>
            </a:r>
            <a:r>
              <a:rPr lang="vi-VN" sz="2800" smtClean="0">
                <a:latin typeface="Calibri" panose="020F0502020204030204" pitchFamily="34" charset="0"/>
              </a:rPr>
              <a:t>. </a:t>
            </a:r>
            <a:r>
              <a:rPr lang="vi-VN" sz="2800">
                <a:latin typeface="Calibri" panose="020F0502020204030204" pitchFamily="34" charset="0"/>
              </a:rPr>
              <a:t>Ta ghi thêm E đứng trước tên </a:t>
            </a:r>
            <a:r>
              <a:rPr lang="vi-VN" sz="2800" smtClean="0">
                <a:latin typeface="Calibri" panose="020F0502020204030204" pitchFamily="34" charset="0"/>
              </a:rPr>
              <a:t>các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thanh </a:t>
            </a:r>
            <a:r>
              <a:rPr lang="vi-VN" sz="2800">
                <a:latin typeface="Calibri" panose="020F0502020204030204" pitchFamily="34" charset="0"/>
              </a:rPr>
              <a:t>ghi 16 bit</a:t>
            </a:r>
            <a:r>
              <a:rPr lang="vi-VN" sz="2800" smtClean="0">
                <a:latin typeface="Calibri" panose="020F0502020204030204" pitchFamily="34" charset="0"/>
              </a:rPr>
              <a:t>...</a:t>
            </a:r>
            <a:r>
              <a:rPr lang="en-US" sz="2800" smtClean="0">
                <a:latin typeface="Calibri" panose="020F0502020204030204" pitchFamily="34" charset="0"/>
              </a:rPr>
              <a:t> 	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	</a:t>
            </a:r>
            <a:r>
              <a:rPr lang="en-US" sz="2800" smtClean="0">
                <a:latin typeface="Calibri" panose="020F0502020204030204" pitchFamily="34" charset="0"/>
              </a:rPr>
              <a:t>	</a:t>
            </a:r>
            <a:r>
              <a:rPr lang="vi-VN" sz="2800" smtClean="0">
                <a:latin typeface="Calibri" panose="020F0502020204030204" pitchFamily="34" charset="0"/>
              </a:rPr>
              <a:t>EAX</a:t>
            </a:r>
            <a:r>
              <a:rPr lang="vi-VN" sz="2800">
                <a:latin typeface="Calibri" panose="020F0502020204030204" pitchFamily="34" charset="0"/>
              </a:rPr>
              <a:t>, EBX, ECX, EDX ....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Thanh ghi 32 bit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FA80C33-DBF0-414D-A0CF-0F4E51886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0</TotalTime>
  <Words>1741</Words>
  <Application>Microsoft Macintosh PowerPoint</Application>
  <PresentationFormat>Custom</PresentationFormat>
  <Paragraphs>121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Century Gothic</vt:lpstr>
      <vt:lpstr>Mangal</vt:lpstr>
      <vt:lpstr>굴림</vt:lpstr>
      <vt:lpstr>Arial</vt:lpstr>
      <vt:lpstr>Vertical and Horizontal design template</vt:lpstr>
      <vt:lpstr>Assembly</vt:lpstr>
      <vt:lpstr>Hệ thống thanh ghi</vt:lpstr>
      <vt:lpstr>Thanh ghi AX - 1</vt:lpstr>
      <vt:lpstr>Thanh ghi AX - 2</vt:lpstr>
      <vt:lpstr>Thanh ghi BX</vt:lpstr>
      <vt:lpstr>Thanh ghi DX</vt:lpstr>
      <vt:lpstr>Thanh ghi CX</vt:lpstr>
      <vt:lpstr>Các thanh ghi phân đoạn (Segment)</vt:lpstr>
      <vt:lpstr>Thanh ghi 32 bit</vt:lpstr>
      <vt:lpstr>Thanh ghi đoạn v sự hình thnh địa chỉ</vt:lpstr>
      <vt:lpstr>Sự phân đoạn bộ nhớ</vt:lpstr>
      <vt:lpstr>Địa chỉ vật lý và địa chỉ luận lý</vt:lpstr>
      <vt:lpstr>Địa chỉ luận lý</vt:lpstr>
      <vt:lpstr>Sự hình thành địa chỉ</vt:lpstr>
      <vt:lpstr>Ví dụ minh họa hình thành địa chỉ</vt:lpstr>
      <vt:lpstr>Sự hình thành địa chỉ tuyệt đối</vt:lpstr>
      <vt:lpstr>Cách tính địa chỉ vật lý từ địa chỉ luận lý</vt:lpstr>
      <vt:lpstr>Sự chồng chất các đoạn</vt:lpstr>
      <vt:lpstr>Sự chồng chất các đoạn</vt:lpstr>
      <vt:lpstr>PowerPoint Presentation</vt:lpstr>
      <vt:lpstr>PowerPoint Presentation</vt:lpstr>
      <vt:lpstr>Giải thích</vt:lpstr>
      <vt:lpstr>PowerPoint Presentation</vt:lpstr>
      <vt:lpstr>PowerPoint Presentation</vt:lpstr>
      <vt:lpstr>PowerPoint Presentation</vt:lpstr>
      <vt:lpstr>Một ô nhớ có bao nhiêu địa chỉ luận lý</vt:lpstr>
      <vt:lpstr>Các thanh ghi phân đoạn CS, DS, SS, 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2016-11-09T03:02:59Z</dcterms:created>
  <dcterms:modified xsi:type="dcterms:W3CDTF">2016-12-03T08:33:34Z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TC034606069991</vt:lpwstr>
  </property>
</Properties>
</file>