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59" r:id="rId4"/>
    <p:sldId id="260" r:id="rId5"/>
    <p:sldId id="312" r:id="rId6"/>
    <p:sldId id="316" r:id="rId7"/>
    <p:sldId id="261" r:id="rId8"/>
    <p:sldId id="267" r:id="rId9"/>
    <p:sldId id="263" r:id="rId10"/>
    <p:sldId id="264" r:id="rId11"/>
    <p:sldId id="314" r:id="rId12"/>
    <p:sldId id="268" r:id="rId13"/>
    <p:sldId id="265" r:id="rId14"/>
    <p:sldId id="269" r:id="rId15"/>
    <p:sldId id="266" r:id="rId16"/>
    <p:sldId id="276" r:id="rId17"/>
    <p:sldId id="270" r:id="rId18"/>
    <p:sldId id="271" r:id="rId19"/>
    <p:sldId id="272" r:id="rId20"/>
    <p:sldId id="306" r:id="rId21"/>
    <p:sldId id="282" r:id="rId22"/>
    <p:sldId id="296" r:id="rId23"/>
    <p:sldId id="297" r:id="rId24"/>
    <p:sldId id="313" r:id="rId25"/>
    <p:sldId id="273" r:id="rId26"/>
    <p:sldId id="274" r:id="rId27"/>
    <p:sldId id="279" r:id="rId28"/>
    <p:sldId id="275" r:id="rId29"/>
    <p:sldId id="277" r:id="rId30"/>
    <p:sldId id="278" r:id="rId31"/>
    <p:sldId id="280" r:id="rId32"/>
    <p:sldId id="281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5" r:id="rId44"/>
    <p:sldId id="294" r:id="rId45"/>
    <p:sldId id="300" r:id="rId46"/>
    <p:sldId id="302" r:id="rId47"/>
    <p:sldId id="299" r:id="rId48"/>
    <p:sldId id="315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 autoAdjust="0"/>
    <p:restoredTop sz="88000" autoAdjust="0"/>
  </p:normalViewPr>
  <p:slideViewPr>
    <p:cSldViewPr>
      <p:cViewPr varScale="1">
        <p:scale>
          <a:sx n="74" d="100"/>
          <a:sy n="74" d="100"/>
        </p:scale>
        <p:origin x="20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3F266-CB41-4A74-8F2E-C25EC58AE68E}" type="datetimeFigureOut">
              <a:rPr lang="en-US" smtClean="0"/>
              <a:t>04/04/2017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64FE9-B62C-4BFB-924D-33F8C9B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64FE9-B62C-4BFB-924D-33F8C9BAA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6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64FE9-B62C-4BFB-924D-33F8C9BAA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u create</a:t>
            </a:r>
            <a:r>
              <a:rPr lang="en-US" baseline="0"/>
              <a:t> new branch, all files are committed by current branch are seen in new branch. But files committed by new branch can’t see by old branch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64FE9-B62C-4BFB-924D-33F8C9BAA4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Feel</a:t>
            </a:r>
            <a:r>
              <a:rPr lang="en-US" baseline="0"/>
              <a:t> free: bày tỏ sự đồng ý, cho phép ai đó làm điều gì</a:t>
            </a:r>
          </a:p>
          <a:p>
            <a:r>
              <a:rPr lang="en-US" baseline="0"/>
              <a:t>To branch: tạo nhánh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64FE9-B62C-4BFB-924D-33F8C9BAA4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Predecessor: người đi trước, tiền nhiệm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64FE9-B62C-4BFB-924D-33F8C9BAA4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Counterpart: bản sao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64FE9-B62C-4BFB-924D-33F8C9BAA4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64FE9-B62C-4BFB-924D-33F8C9BAA42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0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D1B-B3E4-4296-8511-B5A2CDD56B70}" type="datetimeFigureOut">
              <a:rPr lang="en-US" smtClean="0"/>
              <a:t>04/04/2017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BE6E-275F-4A13-A6EC-7018811E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D1B-B3E4-4296-8511-B5A2CDD56B70}" type="datetimeFigureOut">
              <a:rPr lang="en-US" smtClean="0"/>
              <a:t>04/04/2017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BE6E-275F-4A13-A6EC-7018811E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D1B-B3E4-4296-8511-B5A2CDD56B70}" type="datetimeFigureOut">
              <a:rPr lang="en-US" smtClean="0"/>
              <a:t>04/04/2017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BE6E-275F-4A13-A6EC-7018811E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D1B-B3E4-4296-8511-B5A2CDD56B70}" type="datetimeFigureOut">
              <a:rPr lang="en-US" smtClean="0"/>
              <a:t>04/04/2017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BE6E-275F-4A13-A6EC-7018811E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4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D1B-B3E4-4296-8511-B5A2CDD56B70}" type="datetimeFigureOut">
              <a:rPr lang="en-US" smtClean="0"/>
              <a:t>04/04/2017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BE6E-275F-4A13-A6EC-7018811E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D1B-B3E4-4296-8511-B5A2CDD56B70}" type="datetimeFigureOut">
              <a:rPr lang="en-US" smtClean="0"/>
              <a:t>04/04/2017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BE6E-275F-4A13-A6EC-7018811E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D1B-B3E4-4296-8511-B5A2CDD56B70}" type="datetimeFigureOut">
              <a:rPr lang="en-US" smtClean="0"/>
              <a:t>04/04/2017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BE6E-275F-4A13-A6EC-7018811E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D1B-B3E4-4296-8511-B5A2CDD56B70}" type="datetimeFigureOut">
              <a:rPr lang="en-US" smtClean="0"/>
              <a:t>04/04/2017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BE6E-275F-4A13-A6EC-7018811E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6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D1B-B3E4-4296-8511-B5A2CDD56B70}" type="datetimeFigureOut">
              <a:rPr lang="en-US" smtClean="0"/>
              <a:t>04/04/2017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BE6E-275F-4A13-A6EC-7018811E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D1B-B3E4-4296-8511-B5A2CDD56B70}" type="datetimeFigureOut">
              <a:rPr lang="en-US" smtClean="0"/>
              <a:t>04/04/2017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BE6E-275F-4A13-A6EC-7018811E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5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D1B-B3E4-4296-8511-B5A2CDD56B70}" type="datetimeFigureOut">
              <a:rPr lang="en-US" smtClean="0"/>
              <a:t>04/04/2017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BE6E-275F-4A13-A6EC-7018811E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1D1B-B3E4-4296-8511-B5A2CDD56B70}" type="datetimeFigureOut">
              <a:rPr lang="en-US" smtClean="0"/>
              <a:t>04/04/2017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BE6E-275F-4A13-A6EC-7018811E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Into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Hoàng Đức Quang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quanghd@fpt.edu.vn</a:t>
            </a:r>
            <a:endParaRPr lang="en-US" dirty="0"/>
          </a:p>
        </p:txBody>
      </p:sp>
      <p:sp>
        <p:nvSpPr>
          <p:cNvPr id="4" name="AutoShape 4" descr="data:image/jpeg;base64,/9j/4AAQSkZJRgABAQAAAQABAAD/2wCEAAkGBxIREhIUEhMUFhUXFxcaFxYWFhoYHBkVGBUXFhUXGhYYHyggGB4lHBoXIzEiJiorLi4uFx8zODM4NygwMCsBCgoKDg0OGxAQGzgkICYsLS40Ly8tLCw3LCwsLywsLDQsLCwsLCw0LDQsNCwsNDQsLCw0LC0sLSwsLDQsNDQ3L//AABEIAJEBXAMBEQACEQEDEQH/xAAbAAEAAwEBAQEAAAAAAAAAAAAABQYHBAMCAf/EAEkQAAEDAQUEBQYKCAUFAQAAAAEAAgMRBAUhMUEGElFhB3GBkbETIjJSocEUFzM0YnJzk7LSI0JUkrPC0fAkQ1OC4RZjoqPiRP/EABsBAQADAQEBAQAAAAAAAAAAAAAEBQYDAgEH/8QAOhEAAgECAgYHBwQCAgMBAAAAAAECAwQRMQUSIUFRcTJhgaGxweETFDNSkdHwFSI08UJyU2JDY6Ij/9oADAMBAAIRAxEAPwDcUAQBAEAQBAEByXneEdnjMkho0d5OjQNSV4qVIwjrSO1ChOvNQgtplt+bQzWpxJcWs/VjaSABzp6R5lVFWvOo+rga+1sKVvHBLF8fzI8LqvmezuDo3mmrCSWuHAt94xXmnWnB4pnS4tKVeOE1270ancd8R2uPfZgRg5hza7geXA6q3pVY1I4oyF3aTtp6sux8SRXUihAEAQBAEAQBAEAQBAEAQBAEAQBAEAQBAEBXtsr/ADZY2iOnlX13Scd0ClXU1OIp/wAKLc1/ZxwWbLPRlkrmbc+iu/qMztVsklNZHuefpOJ7uCqpSlLa3iaunShTWEElyPuxXjNCQYpHtpoDh2tOB7QvsakodFnmrb0qqwnFP845mpbL3z8Lh3yAHtO68DLeoDUciD4jRW9vW9rDHeZC/tPdquqsntRMLuQggCAIAgCAIAgCAIAgCAIAgOS87xjs8ZkkNGjvJ0aBqSvFSpGEdaR2oUJ15qEFt/MzKb+vqS1ybz8Giu4wZNHvJ1Kpq1aVWWLNjaWkLaGrHPe+JGLkSwgOy6ryks0gkjNCMxo4atI1C906kqctaJwuLeFeGpP+uRq9x3xHa499mBGDmHNp4HiOB1VzSqxqRxRjru0nbT1Zdj4kiupFCAIAgCAIAgCAIAgCAIAgCAIAgCAIAgCAzjpJr8Jj4eSFOvffX3KrvviLkajQeHsJf7eSKkoRdBAXnoxr/ieH6Lv/AElfcrCwx/d2eZntPYf/AJ9vkXtWJnggOW87c2zxOlfXdbStMTiQBTtK8VJqEXJnahRlWqKnHNlf/wCvbL6s37rfzKN77T6yy/RLjivq/sS9x35Faw8xh4DSAd4AZiuFCV3pVo1U3EhXVnUtmlPDbwJNdSIEAQBAEAQBAEB5Wi0sjAL3NaCQ0bxpVxyArqvMpKObPcKcp7IrHf2Hled3x2iMxyCrT3g6OB0IXypTjOOrI90K86E1OD2mUX/cslkk3X4tPoP0cPcRqFTVqMqUsGbGzvIXMNaOe9cPQjFyJYQBAdl1XlJZpBJGaEZg5OGrSNQvdOpKnLWicLi3hXhqTy8ORq9x3xHa499mBGDmHNp4HiOB1VzSqxqRxRjru0nbT1Zdj4kiupFCAIAgCAIAgCAIAgCAIAgCAIAgCAIAgK1tvcTrTG18YrJHWg9ZppUdeAI7eKiXVF1FjHNFroq9jbzcZ9F9zMylYWktcC1wzDhQjrByVS9jwZrItSWMdqPqzQPkcGxtL3HINFT/AHzX2Kcngtp5nONOOtN4LrNV2SuY2SHddTyjjvPpoaUDQeQ9pKuLaj7OGDzMfpG7VzVxjkti+5NqQQAgKt0i2rdswZrI9o7G+cT3hveod7LCnhxZb6Fp61xrcE+/YZoqo1Zf+jL5Of67fwlWVh0ZGb0704cmXVTyhCAIAgCAIAgOS9Lxjs8ZkkNANNSdGgakrxUqRhHWkdqFCdeahBbfDmZRf18yWuTefg0VDGaNHvJ1Kpq1V1XizY2lpC2hqxz3viWnY3av0YLQ7lHIdeDHHjwOvjLtrr/CfYyp0nozOtRXNea8y33nd8dojdHIKtPeDo4HQhTqlOM46sikoV50JqcHtMov+5ZLJJuvxafQfo4e4jUKmrUnSeDNjZ3cLmGtHPeuHoRgIXLEl4BAEB2XVeUlmkEkZoRmNHDVpGoXunUlTlrROFxbwrwcJrZ4cjVrivmO1x77MCMHMObTw5jgdVc0qsakcUY67tJ209WXY+JJLqRQgCAIAgCAIAgCAIAgCAIAgCAIAgCAIDyms7H+m1rvrAHxXxxTzPUZyj0XgfUULWijWho4AAeCJJZCUpS2yeJ9r6eQgPl7w0EkgACpJwAAzJKN4H1Jt4Iyra++Rap6t+TYN1nP1nduHYAqa5re0nsyRsdG2jt6WEuk9r8kQSjlgX/oy+Tn+u38JVlYdGRm9O9OHJl1U8oQgCAIAgCA5L0vGOzxmSQ0AyGpOjQNSV4qVIwjrSO1vbzrzUILb4czKL+vmS1yb78Gj0GDJo95OpVNWrSqSxZsbS0hbQ1Y573xI1ciWEBfNitqC4ts8xJOUb8yfou9x7+dja3Lf7JdhndKaOUU61LtXmvsXZ7AaVANDUVFaHip+GJQKTWRy3hdcM7S2WNrhxpiOpwxHYvM6cZrCSO1G5q0XjCWBlm0lzmyTFlSWkbzHHVpNKHmDh3HVU9el7OeBr7K6VzS19+T5kUuJMCA7LrvKSzSCSM0IzGjhq0jUL3TqSpy1onC4t4V4OE1s8ORq1xXzHa499mBGD2HNp944HVXNKrGpHFGOu7SdtPVl2PiSS6kUIAgCAIAgCAIDnt1uihbvSvawcXHPkBmTyC8znGCxk8DrSo1KstWCxZWrXt9Z2mkbJH88Gj24+xRJX0FksS1p6ErS2zaXf6d5HP6Q36Wdo65Cf5Vy9/fy9/oSVoKO+p3ep+s6Q3a2cdkh/Kiv38vf6B6Cjuqd3qdsXSDBTzopgfo7hHeXDwXRX0N6fd9yPLQdbH9sl3/AGZ9/GBZv9Of91n5199+hwfd9zz+h1/mj9X9h8YFm/05/wB1n509+hwfd9x+h1/mj9X9j0su3NnkexgjmBe5rQS1lKucGivn5Yr7G9g2lg9vL7nmpoavCDk5LYm9+7sJ+9LX5GGWSldxjnUyqQKgVUmpPUi5cCut6XtasafFpFK+MJ/7O37w/lUD3+Xy95ffoUPn7vUfGE/9nb94fyp7/L5e8foUPn7vUfGE/wDZ2/eH8qe/y+XvH6FD5+71LDsrtA62CUmMM3C3J29XeryHBSbeu6uOKwwKzSFirVxwljjjuwyPHa/aJ9j8kGMa4vDjVxOG7u6DPPivlzcOlgksz3o2whdazk8MMMuvEod7X/aLThI/zfUaN1vdme0lV1SvOp0maO3saFvtgtvF7X+ciLXElhASN133PZg4Qv3Q4gnzWnEdYXWnWnT6LItxZ0a7TqLHDrZ3f9Y23/VH7jP6Lp73V49xH/SbT5e9/c/HbZW2h/Sj7tn9F8d3V49x9WibTHo97+5qkRqAeQ8FcLIx8lg2fS+nwIDkvS8Y7PGZJDQDIauOjQNSvFSpGEdaR2t7edeahBbfDmZRft8yWuTffg0egwZNHvJ1KpqtaVSWLNjaWkLaGrHPe+JGrkSwgCAmtjHhttgLuLh2mNwHtPtXe2aVWOP5sIGk03azw6vFGtK6MYEBQ+k70rNhpJj+5hVV1/nHtNFoLKp2eZR1XmgCAIDruu8ZLNIJIzQjMaOGrSNQvdOpKnLWicLi3hXg4TWzw5Gr3FfMdrj32YEYPYc2n3jgdVc0a0akcUY67tJ209WWW58SSXUihAEAQBAEBC7UX+2yR1ADpHV3G+LjyHt8OFxXVKPWT7CydzPhFZv7dZltutskzy+Vxc46nQcAMgOQVPOcpvGTNdSowpR1ILBHOvJ1CAIAgCAIDsuf5xZ/tov4jV7p9OPNeJwufgT/ANZeDNM20Lvgcwa0uJ3RQAnDfbvGg5VVtdY+yeBlNF6vvUXJ4Z+DMnqqY2QQBAXzoxytHXH4PVjYZS7DO6dzp9vkePSg4B1m6pfGNeb97Y9vke9Ap6tTs8ykB44hV+KL/Bn6voCA/C4DVMUMGN8cR3r5rI+4M+XvFDiMuK+NrA+pPE3SH0W9Q8Folkfnsukz7X08nJel4x2eMySGgGQ1cdGgaleKlSMI60jtb28681CC2+HMyi/b5ktcm+/AD0GDJo954lU1WrKpLFmytLSFtDVjnvfEjVyJQQBAEB9McQQQaEEEEaEYghfT40msGadsjtL8LBY9tJGNqXD0XCtK8jyVtbXHtNjzMlpHR/uz14v9rfaiwTztYKvcGioFThi4gNHaSB2qS5JZlbCEpvCKx9DwvO747RGY5BVp7wdHA6ELzUpxnHVkdKFedCanB7TKb+uWSySbr8Wn0HjJw9xGoVNWoypSwZsbS7hcw1o571w9CMXIlhAEB13XeMlnkEkZoRmNHDVpGoXunUlCWtE4XFvCvBwmtnhyNXuK+Y7XHvswIwew5tPvHA6q5o1o1I4ox13aTtp6sstz4kkupFCAIAgCAx/aa8DaLTK+uAJaz6jSQO/E/wC5UleevUbNtY0FRoRjvzfN/mBFriTCQuO6X2qURswwq5xya3jzPALrSpOpLVRFu7qFtT15di4s0WxbH2SMCsflDq55Jr/t9Edys4WlKO7HmZmrpW5m9ksF1fmJ92rZKxyCnkgw6FhLSPce0FfZWtKW4809KXUHjrY89pnm0VyOsku4TvNdix3EagjiPeOKrK1F0pYM01leRuaestjWa/NxFLiTC1bDR2aV7opomOcRvMca409JtMuY7VMtFTk9WSKfS0q9OKqUpNLJrwf51F7guWzMILYIgQaghjagjI1pmrFUaayivoZ2V3XmsJTf1Z3roRyA2sumF9nmkdG3faxzg8CjqtFRUjMcio1zSg4OTW3AstHXVWFaEFLY2lhzMqVObAIC+dGOVo64/B6sbDKXYZ3TudPt8i8KwM+RW1Q/wdo+zcuNx8KXImaP/kw5oyBUhtggL/0ZfJz/AF2/hKsrDoyM3p3pw5MuqnlCEAQHJel4x2eMySGgGQ1cdGgaleKlSNOOtI7W9vOvNQgtvhzMov2+ZLXJvvwA9BgyaPeeJVNVqyqSxZsrS0hbQ1Y573xI1ciUEAQBAEAQFv6Nfl5fs/52qdY9N8ik058GPPyLJt78yl64/wCI1Sbz4L7PEqtEfy49vgyH2N2rruwWh2OUch14McePA65Z58La5/wn2MnaT0ZnWormvNFvvO747RGY5BVp7wdHA6EKdUpxnHVkUtCvOhNTg9pmdu2StUcjmMjMjcw9tACNK1OB4hVU7WpGWCWJq6WlLecFKUtV8PzcRduu+aAgSxuZXKowPUciuM4Sh0lgS6VelVWNOSZyrwdggOu67xks8gkjNCMxo4atI1C906koS1onC4t4V4OE1s8ORq9xXzHa499mBHpsObT7xwOquaNaNSOKMdd2k7aerLLc+JJLqRQgCA87Q6jHEaNJ7gvjyPUFjJIw5uQWfWR+gPM/UBoHRnEPJzu1Lw3sDaj8RVlYL9rfWZrTsnrwj1Y9/oXRTyiCAqPSVGPg8TtRKAOosfUewdyhXy/Yn1l1oOT9tJf9fNGcqrNQdtyTmO0QOGkjO4uAcO4ldKUtWcX1ke6gp0JxfB+nebOr0woQEbtJ80tP2Un4SuVf4cuTJVj/ACaf+y8THVRm4CAvnRjlaOuPwerGwyl2Gd07nT7fIvCsDPkVtT8ztH2bvBcbj4UuRM0f/Jp80ZAqQ2wQF/6Mvk5/rt/CVZWHRkZvTvThyZdVPKEIAgMg2kvd1qmc4nzGkiNugbXPrOZ/4VJXqupLHduNtZWsbekorN58/QilxJgQBAEAQBAEBb+jX5eX7P8Anap1j03yKTTnwY8/Isu3nzKXrj/iNUq8+E+zxKrRH8uPb4MytU5sDRdgb6lma+KSrvJgEPrjQmga7icDQ8sednZ1pSTi928zGmLSnSaqQ2Y7vNFvU4pDxtllZKxzJGhzXChB/vA815lFSWDPdOpKnJTg8GjHr5sBs88kVa7pwPFpAc09xCpKsNSbibe2r+3pRqcfxnEuZICA67rvGSzSNkjNCMxo5urTyK906kqctaJwuLeFeDhP+us2Ox2gSxskbk9ocOpwqFeRkpJNbzD1KbpzcHmnh9D2Xo8BAfMjagg5EU70e0+p4PExCaEsc5js2ktPW00Pgs+1g8Gb+M1OKksnt+p8L4ei17A3yyCR8UhDWyULXHIPGFCdKjXkOKmWdZQbi95TaXtJVYKpBYteHoaSrUywJQGb7eX4ydzYoiHMYSXOGRfSmB1AFcefJVV3WU2oxyRqdEWcqMXUmsG93UVNQy5O25IDJaIGjWRncHAu9gK6UljOK60R7qahQnJ8H4Gzq9MKEBG7SfNLT9lJ+ErlX+HLkyVY/wAmn/svEx1UZuAgL50Y5Wjrj8HqxsMpdhndO50+3yLwrAz5FbU/M7R9m7wXG4+FLkTNH/yafNGQKkNsEBf+jL5Of67fwlWVh0ZGb0704cmXVTyhCAIDGr7u11mmfG4GlSWH1mE+aQfHmCqKrTdOTizc2txGvSU129T3nAuZJCAIAgCAIAgLf0a/Ly/Z/wA7VOsem+RSac+DHn5Fl28+ZS9cf8RqlXnwn2eJVaI/lx7fBmVqnNgXDo2tbWzSxnAyNaW8ywuqO5xPYVNsZJTa4+RSacpOVKM1ufj/AEaIrQzAQGR7W2tstrmc01aCGg8d1oaT3gqluJqVVtG00dSdO2jGWef1IdcCcEB6WeB0jmsYC5zjQAalfUm3gjxOcYRcpPBI2e7LL5GGKOtdxjW140ABKvacdWKjwMLXqe1qynxbZ0r2cggCAzzb+4yx5tDB5jqeUp+q/IO6jh29arLyi09dZGm0PeKUPYSzWXWvTw5FOUEvAgO6yXxaIhSOaRo0G8SB1A4BdI1ZxyZHqWlCo8ZwTfI/LZe9olFJJpHDgXYHraMCkqs5dJina0abxhBJ8jiXMkBAXjo8uU1NpeKChEdda4Of1UwHWVYWVHb7R9hn9M3aw9hHt8l5/QvisTOhARu0nzS0/ZSfhK5V/hy5MlWP8mn/ALLxMdVGbgIC+dGOVo64/B6sbDKXYZ3TudPt8i8KwM+RW1PzO0fZu8FxuPhS5EzR/wDJp80ZAqQ2wQF/6Mvk5/rt/CVZWHRkZvTvThyZdVPKEIAgI6/Lnjtce4/AjFrxm13EcRxGq5VaUakcGSrS7nbT1o9q4mUXrdslmkMcgoRkRk4aOB1CpqlOVOWrI2NvcQrw14f1zONeDuEAQBAEAQFv6Nfl5fs/52qdY9N8ik058GPPyLLt58yl64/4jVKvPhPs8Sq0R/Lj2+DMrVObA+4pHNcHNJDgagjAgjIhfU2nijzKKknGSxTLjd+372tAmiDyP1mndr1tIp3HsU6F80v3Io62g4t405YdT295y31ttLM0sib5JpwJ3quI5Gg3fHmvFW8lNYR2Ha10PTpS1pvWfd6lVUMuAgPSzwukc1jGlznGgAzJX1Jt4I8znGEXKTwSNQ2V2bbZG7zqOmcPOdo0eq3lxOqt7e3VNYvMyOkNISuZasdkVu49b/NhYFJK0IAgCA87Q5oa4v3dyh3t6lN2mNa4Uovjww25HqCk5JRz3YGPX2+B0zjZmlselTmdSAcWjgD7MhR1XBy/Zkbe1VZUl7Z4y/M+s4o4y4hrQXE5AAkk8ABiV4Sb2I7ykorFvBH1LC5npNc36wI8UaazEZxl0XjyPNprlj1L4nienszO+x3NaJT+jhkPMtLR+86g9q6RpTlkiNUu6FNfumvrj3LaW249haEPtRB/7bcv9zteod6m0rLfU+hTXemsVq0Fh1vyRd2tAAAFAMABoFYFA228WfqHwICN2k+aWn7KT8JXKv8ADlyZKsf5NP8A2XiY6qM3AQF86McrR1x+D1Y2GUuwzunc6fb5F4VgZ8itqfmdo+zd4LjcfClyJmj/AOTT5oyBUhtggL50ZSDdtDdasPYQ4e5WNg9kkZ3TsXjCXPyLwrAz4QBAEBHX5c8drj3H4EYteM2u4jiOI1XKrSjUjgyVaXc7aetHtXEyi9btks0hjkFCMiMnDRwOoVPUpypy1ZGxt7iFeGvD+uZxrmdwgCAIAgL10dXbK1z5nNoxzKNJ/W84GoGdMM1YWVOSbk8jPaauKckqSeLT29RYdr7G+aySMjbvOO6QOO69rjSvIFSrmDnTaiVmjasKVzGU3gtvemZK4EEgihGBBwIOoI0VKbNPHaj8Q+hAEAQHpZ4HSOaxjS5zjQAZkr6k28EeJzjCLlJ4JGo7K7Ntsjd51HTOHnO0aPVby4nVW9vbqmsXmZLSGkJXMtWOyK3cet/mwn1JK0IAgCAIDMNr9pDaXGOM0hadP8wj9Y/R4Dt4UqLm49o9VZeJrdG6PVCOvPpvu9eP0K0opalp2HlssTnSzyta8eaxprgCPOdWlMcu/iplo6cXrSe0p9KxuKsVTpRxWbfl5l4btBZD/wDoh7XtHip/t6XzL6lA7G5X/jf0Z7xXnZ3ejNEep7T4Fe1Ug8mjnK3rR6UGuxnUyRpyIPUar1imcXFrNH0vp8CAIAgIvaeQCyWipArE8Cp1LSAO9cbh4U5ciXYRbuYYcUY+qQ24QF66MpB/iBUVrGacvOVjYPpdhntOxf7Hz8i9KwM8cN+QGSzzsGbo3gde6ae1c6sdanJdRItJ6leEnua8TGQVRG6CA77mvWSyyCSOmVHNOTm8D/VdKVWVOWsiNdW0LiGpP+i3M6Qm086B1eTwR3kDwU1X63xKV6Cljsn3HHbNv5nAiKJjObiXnuoB4rxK+k+isO870tB00/3yb5bPuXe57b5eCKT1mgn62Th2GqsKU9eCkUFzR9jVlT4Pu3dx2L2cAgI6/LnjtUe4/AjFrhm13EcuI1XKrSjUjgyVaXc7aetHtXEyi9btks0hjkFCMiMnDRwPBU9SnKnLVkbG3uIV4a8P65nGuZ3CAICT2bsIntMMbvRLiXDiGtLiO2lO1daEFOoosiX1Z0beU45/fYbABTJXhiMz9QGc9I1gayaORop5QHe+symPaCO5Vd7BKakt5qNC13OlKD/x8GVFQi6CAID0s8DpHNYxpc5xoAMyV9SbeCPE5xhFyk8EjUdldm22Ru86jpnDznaNHqt5cTqre3t1TWLzMlpDSErmWC2RW7j1v82E+pJWhAEAQBAcN+l3wa0bvpeSkp17pXOtj7OWHBki0w9vDWy1l4mMhURuggCAIBRAG4ZYIHtOyz3raI/Qmlby3zTuJovcak45NnCdtRn0oJ9iLBdW3U7CBMBK3UgBrh3eaeqg61Jp3s10tpW3GhaU1jSeq/qvv+ZF/u+3RzxtkjdvNPsOoI0IVlCcZrWiZutRnRm4TWDIfbuVzbI8tc5p3mYtJB9IahcbttUnh1E3RMYyuUpLHY/Ay17iTUkk8Sa+Kp3tzNeklsR+IfQgCAtvR3O82lzS9xb5Jx3S4kV3mY0yU2yk/aYY7vsUumoRVBSSWOst3UzR1aGXMm2ruR1lmNB+ieSWHQVxLORHh2qmuKLpy6nkbLR94riksX+5Z/f83kIo5YBAEAQF92MvGWKz7pglcN9xaQw03SAcDrjvd6sbWcowwwZnNJ0KdSvra6TwWO3f/WBd1YFAEAQEdflzx2qMsfgRi1wza7iOXEarlVpRqRwZJtbqdtPWj2riZRe12SWaQxyCh0Iyc3RwPBU9SnKnLVkbK3uIV4a8P65nGuZ3CA77it/we0RSnJrsfqkFrvYSulKepNSI13R9tRlTW9d+aNihma9oc0hzXAEEYgg5FXiaaxRiJRcW4yWDR9r6eTMtvr0bNO1jDVsQIqNXkjep1UA66qpvKinPBbjWaItpUqTlLOXhuKwohbBAelngdI5rGNLnONABmSvqTbwR4nOMIuUngkajsts22yN3nUdM4ec7Ro9VvLnr7Fb29uqaxeZktIaQlcywWyK3cet/mwn1JK0IAgCAIAgPwhAZXtfc8VllpG8EOx8nqwaY8OGviqe5pRpy/a+zgbDRt3UuKeM45b+PqQCjFkEAQBAEAQBAW3o6t5ZO6InzZGkgfTbjXtbXuCm2U8J6vEpdNUFKiqm9PufqXa/7r+FQmIu3KlprSuRrlUKfWpe0jq4lDZ3Pu9VVMMSsfF4P2g/dj8yie4L5u4tv11/8ff6D4vB+0H7sfmT3BfN3D9df/H3+g+LwftB+7H5k9wXzdw/XX/x9/oPi8H7Qfux+ZPcF83cP11/8ff6Eps7soLJKZBKX1YW03aZlprWp4LtRtfZS1scSHe6TdzT1NXDbjnz6iyKUVZ5WmzskaWvaHNOYcKjuK+SipLBnuE5QlrReDKzbNg7M41Y6SPkDvD/yx9qiSsqby2FrS01XisJJPu8PsR56O+Fp/wDV/wDa5e4f9u71JK09/wCv/wCvQ6bP0fRD05pHfVDW+NV7VjHezlPTtR9GCX1f2Ju79mrLDQsiaXD9Z/nmvEb1adikQt6cMkQK2kLirslLZwWzwJddiEEAQBAEBHX5c8dqjLHihza4ZtdxHvGq5VaUakcGSbW6nbT1o9q4mU3tdklmkMcgx0Iyc3RwKp6lOVOWrI2VvcQrw14f1zOJczuEBJXXftos2EUhDfVIDm9xy7KLrTrTp9FkW4sqNfbUjt45M6bftVa5mlrpN1pzDBu17c/avc7mpJYN/Q5UdGW1J6yji+vb6EIo5PCA9LPA6RzWMaXOcaADMlfUm3gjxOcYRcpPBI1HZbZxtkbvOo6Zw853Aeq3lz17gLe3t1TWLzMjpDSErmWC2RW7zf5sJ9SSuCAIAgCAIAgOC/bxFmgklpUtHmji4kNaO8hc61T2cHIk2lD29aNPj4bzHp5nPc57yXOcaknUlUbbbxZt4QjCKjFYJHVcl3m0TxxA03jieDQCXHroO+i90qftJqJxuq6oUZVOHjuNTGz9koB8HiwFPQFcOJpU9auPYUvlX0Mh79c44+0f1Z5P2WsZ/wAhnZUeBXl21L5T2tJXS/zZzv2LsR/y3Dqkf73Lz7nS4d7Oi0vdr/LuX2OK1bBWdwPk3yMOmIcO0EVPeucrGDyeB3p6brJ/vSa+n59DP7dZXRSPjdSrHFpplhqFWzi4ycXuNLSqKpBTjk1ieC8nQnNigfhsFPp93k3KRa/Fj+biv0p/En2eKNYVyY0IAgCAIAgCAIAgCAIAgCAIAgCAIAgI6/LnjtUZY8Y5tcM2u4j3jVcqtKNSODJNrdTtp60e1cTKb2uySzSGOQY6EZObo4H+6KnqU5U5asjZW9xCvDXh/RxLmdwgCAID0s8DpHNYxpc5xoAMyV9ScngjxOcYRcpPBI1HZbZxtkbvOo6Zw853Aeq3lz17gLe3t1SWLzMjf6QlcywWyKyXm/zYT6klcEAQBAEAQBAEBWekJpNkNMg9leqtPEhRL34Xai10M17z2MzFVJrTtua8TZpmSgV3SajKrSCCK6YFdKVR05qSI91QVek6b3mmWHauySgfpQw+rJ5hHacD2FWsLqlLfhzMpV0Zc030ceW31JBl5wHKaI9T2/1XX2kHvIzt6qzg/oz8kvazt9KeIdcjf6o6sFm19T7G1rSyg/oyHvTbOzRA+Td5V+gblXm/KnVVcKl3Titm1k230RcVH+9aq6/sZparQ6R73u9Jzi49ZNe5VUpOTbZq6cFTgoRySwPJeT2XLo4u4ukfOR5rRuN5udQup1D8SnWNPGTmUWm66UFSWb2vkvzuNCVmZoIAgCAIAgCAIAgCAIAgCAIAgCAIAgCAj77uiO1Rljxjm1wza7iPeNVyq0o1I4Mk2t1O2nrR7VxMova7JLNIY5BjoRk5ujgf7oqepTlTlqyNlb3EK8NeH9HEuZ3CA9LPA6RzWMaXOcaADUr6k5PBHic4wi5SeCRqWy2zjbI3edR0zh5zuA9VvLnr3AW9vbqksXmZG/0hK5lgtkVkvN/mwnlJK4IAgCAIAgCAIAgOe8LG2eN8b/RcKHlwI5g0PYvM4KcXFnWjVlSqKcc0ZHfNzy2V+7IMP1Xgea4cjoeWYVJVpSpvCRtLa7p3EdaD5reiPXMkhAKIBRAEAQE5s/szNaiDQsi1eRmPoA+l15eCkUbeVTqXH7FfeaRpW6wzlw+/5iahYLGyGNscYo1ooB4k8STjVW8IKEdVGRq1Z1Zuc3i2dC9HMIAgCAIAgCAIAgCAIAgCAIAgCAIAgCAICPvu6I7VGWSDHNrhm13Ee8arlVpRqRwZJtbqdvPWh2riZRe91yWaQskFPVdo4cWn3aKnqU5U5YSNjbXMLiGvB+nM57NZ3yODI2lzjkBn/wADmvEYuTwWZ1qTjTi5TeCRqOy2zjbI3edR0zh5zuA9VvLnr3AW9vbqksXmZG/v5XMsFsisl5v82E8pJXBAEAQBAEAQBAEAQBAec8DXtLXta5pzDgCD2FfGk1gz1CcoPWi8GV627EWSTFofGfoOw7nVp2UUWVnTeWws6WmLmGx4S5r7YEVN0eepaOx0dfaHDwXF2HCXcTI6d+an9H6HO7o+l0mZ+6R7159xl8x0Wnae+D+qP1vR9LrOwdTSfeE9wl8wenae6D+p12fo9YPlJ3H6rA3xLl7jYLfL87zjPTsv8IYc3j9ibu/ZWyQ0IjDnD9aTzu2hwHYFIhbU47vqV9bSdzV2OWC6tnqTakEAIAgCAIAgCAIAgCAIAgCAIAgCAIAgCAIAgCAICv7c/NX9YUa6+Gyy0V/IRE9G3oy9a42OTJunOlEuynlAEAQBAEAQBAEAQBAEAQBAEAQBAEAQBAEAQBAEAQBAEAQBAEAQBAEAQB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IREhIUEhMUFhUXFxcaFxYWFhoYHBkVGBUXFhUXGhYYHyggGB4lHBoXIzEiJiorLi4uFx8zODM4NygwMCsBCgoKDg0OGxAQGzgkICYsLS40Ly8tLCw3LCwsLywsLDQsLCwsLCw0LDQsNCwsNDQsLCw0LC0sLSwsLDQsNDQ3L//AABEIAJEBXAMBEQACEQEDEQH/xAAbAAEAAwEBAQEAAAAAAAAAAAAABQYHBAMCAf/EAEkQAAEDAQUEBQYKCAUFAQAAAAEAAgMRBAUhMUEGElFhB3GBkbETIjJSocEUFzM0YnJzk7LSI0JUkrPC0fAkQ1OC4RZjoqPiRP/EABsBAQADAQEBAQAAAAAAAAAAAAAEBQYDAgEH/8QAOhEAAgECAgYHBwQCAgMBAAAAAAECAwQRMQUSIUFRcTJhgaGxweETFDNSkdHwFSI08UJyU2JDY6Ij/9oADAMBAAIRAxEAPwDcUAQBAEAQBAEByXneEdnjMkho0d5OjQNSV4qVIwjrSO1ChOvNQgtplt+bQzWpxJcWs/VjaSABzp6R5lVFWvOo+rga+1sKVvHBLF8fzI8LqvmezuDo3mmrCSWuHAt94xXmnWnB4pnS4tKVeOE1270ancd8R2uPfZgRg5hza7geXA6q3pVY1I4oyF3aTtp6sux8SRXUihAEAQBAEAQBAEAQBAEAQBAEAQBAEAQBAEBXtsr/ADZY2iOnlX13Scd0ClXU1OIp/wAKLc1/ZxwWbLPRlkrmbc+iu/qMztVsklNZHuefpOJ7uCqpSlLa3iaunShTWEElyPuxXjNCQYpHtpoDh2tOB7QvsakodFnmrb0qqwnFP845mpbL3z8Lh3yAHtO68DLeoDUciD4jRW9vW9rDHeZC/tPdquqsntRMLuQggCAIAgCAIAgCAIAgCAIAgOS87xjs8ZkkNGjvJ0aBqSvFSpGEdaR2oUJ15qEFt/MzKb+vqS1ybz8Giu4wZNHvJ1Kpq1aVWWLNjaWkLaGrHPe+JGLkSwgOy6ryks0gkjNCMxo4atI1C906kqctaJwuLeFeGpP+uRq9x3xHa499mBGDmHNp4HiOB1VzSqxqRxRjru0nbT1Zdj4kiupFCAIAgCAIAgCAIAgCAIAgCAIAgCAIAgCAzjpJr8Jj4eSFOvffX3KrvviLkajQeHsJf7eSKkoRdBAXnoxr/ieH6Lv/AElfcrCwx/d2eZntPYf/AJ9vkXtWJnggOW87c2zxOlfXdbStMTiQBTtK8VJqEXJnahRlWqKnHNlf/wCvbL6s37rfzKN77T6yy/RLjivq/sS9x35Faw8xh4DSAd4AZiuFCV3pVo1U3EhXVnUtmlPDbwJNdSIEAQBAEAQBAEB5Wi0sjAL3NaCQ0bxpVxyArqvMpKObPcKcp7IrHf2Hled3x2iMxyCrT3g6OB0IXypTjOOrI90K86E1OD2mUX/cslkk3X4tPoP0cPcRqFTVqMqUsGbGzvIXMNaOe9cPQjFyJYQBAdl1XlJZpBJGaEZg5OGrSNQvdOpKnLWicLi3hXhqTy8ORq9x3xHa499mBGDmHNp4HiOB1VzSqxqRxRjru0nbT1Zdj4kiupFCAIAgCAIAgCAIAgCAIAgCAIAgCAIAgK1tvcTrTG18YrJHWg9ZppUdeAI7eKiXVF1FjHNFroq9jbzcZ9F9zMylYWktcC1wzDhQjrByVS9jwZrItSWMdqPqzQPkcGxtL3HINFT/AHzX2Kcngtp5nONOOtN4LrNV2SuY2SHddTyjjvPpoaUDQeQ9pKuLaj7OGDzMfpG7VzVxjkti+5NqQQAgKt0i2rdswZrI9o7G+cT3hveod7LCnhxZb6Fp61xrcE+/YZoqo1Zf+jL5Of67fwlWVh0ZGb0704cmXVTyhCAIAgCAIAgOS9Lxjs8ZkkNANNSdGgakrxUqRhHWkdqFCdeahBbfDmZRf18yWuTefg0VDGaNHvJ1Kpq1V1XizY2lpC2hqxz3viWnY3av0YLQ7lHIdeDHHjwOvjLtrr/CfYyp0nozOtRXNea8y33nd8dojdHIKtPeDo4HQhTqlOM46sikoV50JqcHtMov+5ZLJJuvxafQfo4e4jUKmrUnSeDNjZ3cLmGtHPeuHoRgIXLEl4BAEB2XVeUlmkEkZoRmNHDVpGoXunUlTlrROFxbwrwcJrZ4cjVrivmO1x77MCMHMObTw5jgdVc0qsakcUY67tJ209WXY+JJLqRQgCAIAgCAIAgCAIAgCAIAgCAIAgCAIDyms7H+m1rvrAHxXxxTzPUZyj0XgfUULWijWho4AAeCJJZCUpS2yeJ9r6eQgPl7w0EkgACpJwAAzJKN4H1Jt4Iyra++Rap6t+TYN1nP1nduHYAqa5re0nsyRsdG2jt6WEuk9r8kQSjlgX/oy+Tn+u38JVlYdGRm9O9OHJl1U8oQgCAIAgCA5L0vGOzxmSQ0AyGpOjQNSV4qVIwjrSO1vbzrzUILb4czKL+vmS1yb78Gj0GDJo95OpVNWrSqSxZsbS0hbQ1Y573xI1ciWEBfNitqC4ts8xJOUb8yfou9x7+dja3Lf7JdhndKaOUU61LtXmvsXZ7AaVANDUVFaHip+GJQKTWRy3hdcM7S2WNrhxpiOpwxHYvM6cZrCSO1G5q0XjCWBlm0lzmyTFlSWkbzHHVpNKHmDh3HVU9el7OeBr7K6VzS19+T5kUuJMCA7LrvKSzSCSM0IzGjhq0jUL3TqSpy1onC4t4V4OE1s8ORq1xXzHa499mBGD2HNp944HVXNKrGpHFGOu7SdtPVl2PiSS6kUIAgCAIAgCAIDnt1uihbvSvawcXHPkBmTyC8znGCxk8DrSo1KstWCxZWrXt9Z2mkbJH88Gj24+xRJX0FksS1p6ErS2zaXf6d5HP6Q36Wdo65Cf5Vy9/fy9/oSVoKO+p3ep+s6Q3a2cdkh/Kiv38vf6B6Cjuqd3qdsXSDBTzopgfo7hHeXDwXRX0N6fd9yPLQdbH9sl3/AGZ9/GBZv9Of91n5199+hwfd9zz+h1/mj9X9h8YFm/05/wB1n509+hwfd9x+h1/mj9X9j0su3NnkexgjmBe5rQS1lKucGivn5Yr7G9g2lg9vL7nmpoavCDk5LYm9+7sJ+9LX5GGWSldxjnUyqQKgVUmpPUi5cCut6XtasafFpFK+MJ/7O37w/lUD3+Xy95ffoUPn7vUfGE/9nb94fyp7/L5e8foUPn7vUfGE/wDZ2/eH8qe/y+XvH6FD5+71LDsrtA62CUmMM3C3J29XeryHBSbeu6uOKwwKzSFirVxwljjjuwyPHa/aJ9j8kGMa4vDjVxOG7u6DPPivlzcOlgksz3o2whdazk8MMMuvEod7X/aLThI/zfUaN1vdme0lV1SvOp0maO3saFvtgtvF7X+ciLXElhASN133PZg4Qv3Q4gnzWnEdYXWnWnT6LItxZ0a7TqLHDrZ3f9Y23/VH7jP6Lp73V49xH/SbT5e9/c/HbZW2h/Sj7tn9F8d3V49x9WibTHo97+5qkRqAeQ8FcLIx8lg2fS+nwIDkvS8Y7PGZJDQDIauOjQNSvFSpGEdaR2t7edeahBbfDmZRft8yWuTffg0egwZNHvJ1KpqtaVSWLNjaWkLaGrHPe+JGrkSwgCAmtjHhttgLuLh2mNwHtPtXe2aVWOP5sIGk03azw6vFGtK6MYEBQ+k70rNhpJj+5hVV1/nHtNFoLKp2eZR1XmgCAIDruu8ZLNIJIzQjMaOGrSNQvdOpKnLWicLi3hXg4TWzw5Gr3FfMdrj32YEYPYc2n3jgdVc0a0akcUY67tJ209WWW58SSXUihAEAQBAEBC7UX+2yR1ADpHV3G+LjyHt8OFxXVKPWT7CydzPhFZv7dZltutskzy+Vxc46nQcAMgOQVPOcpvGTNdSowpR1ILBHOvJ1CAIAgCAIDsuf5xZ/tov4jV7p9OPNeJwufgT/ANZeDNM20Lvgcwa0uJ3RQAnDfbvGg5VVtdY+yeBlNF6vvUXJ4Z+DMnqqY2QQBAXzoxytHXH4PVjYZS7DO6dzp9vkePSg4B1m6pfGNeb97Y9vke9Ap6tTs8ykB44hV+KL/Bn6voCA/C4DVMUMGN8cR3r5rI+4M+XvFDiMuK+NrA+pPE3SH0W9Q8Folkfnsukz7X08nJel4x2eMySGgGQ1cdGgaleKlSMI60jtb28681CC2+HMyi/b5ktcm+/AD0GDJo954lU1WrKpLFmytLSFtDVjnvfEjVyJQQBAEB9McQQQaEEEEaEYghfT40msGadsjtL8LBY9tJGNqXD0XCtK8jyVtbXHtNjzMlpHR/uz14v9rfaiwTztYKvcGioFThi4gNHaSB2qS5JZlbCEpvCKx9DwvO747RGY5BVp7wdHA6ELzUpxnHVkdKFedCanB7TKb+uWSySbr8Wn0HjJw9xGoVNWoypSwZsbS7hcw1o571w9CMXIlhAEB13XeMlnkEkZoRmNHDVpGoXunUlCWtE4XFvCvBwmtnhyNXuK+Y7XHvswIwew5tPvHA6q5o1o1I4ox13aTtp6sstz4kkupFCAIAgCAx/aa8DaLTK+uAJaz6jSQO/E/wC5UleevUbNtY0FRoRjvzfN/mBFriTCQuO6X2qURswwq5xya3jzPALrSpOpLVRFu7qFtT15di4s0WxbH2SMCsflDq55Jr/t9Edys4WlKO7HmZmrpW5m9ksF1fmJ92rZKxyCnkgw6FhLSPce0FfZWtKW4809KXUHjrY89pnm0VyOsku4TvNdix3EagjiPeOKrK1F0pYM01leRuaestjWa/NxFLiTC1bDR2aV7opomOcRvMca409JtMuY7VMtFTk9WSKfS0q9OKqUpNLJrwf51F7guWzMILYIgQaghjagjI1pmrFUaayivoZ2V3XmsJTf1Z3roRyA2sumF9nmkdG3faxzg8CjqtFRUjMcio1zSg4OTW3AstHXVWFaEFLY2lhzMqVObAIC+dGOVo64/B6sbDKXYZ3TudPt8i8KwM+RW1Q/wdo+zcuNx8KXImaP/kw5oyBUhtggL/0ZfJz/AF2/hKsrDoyM3p3pw5MuqnlCEAQHJel4x2eMySGgGQ1cdGgaleKlSNOOtI7W9vOvNQgtvhzMov2+ZLXJvvwA9BgyaPeeJVNVqyqSxZsrS0hbQ1Y573xI1ciUEAQBAEAQFv6Nfl5fs/52qdY9N8ik058GPPyLJt78yl64/wCI1Sbz4L7PEqtEfy49vgyH2N2rruwWh2OUch14McePA65Z58La5/wn2MnaT0ZnWormvNFvvO747RGY5BVp7wdHA6EKdUpxnHVkUtCvOhNTg9pmdu2StUcjmMjMjcw9tACNK1OB4hVU7WpGWCWJq6WlLecFKUtV8PzcRduu+aAgSxuZXKowPUciuM4Sh0lgS6VelVWNOSZyrwdggOu67xks8gkjNCMxo4atI1C906koS1onC4t4V4OE1s8ORq9xXzHa499mBHpsObT7xwOquaNaNSOKMdd2k7aerLLc+JJLqRQgCA87Q6jHEaNJ7gvjyPUFjJIw5uQWfWR+gPM/UBoHRnEPJzu1Lw3sDaj8RVlYL9rfWZrTsnrwj1Y9/oXRTyiCAqPSVGPg8TtRKAOosfUewdyhXy/Yn1l1oOT9tJf9fNGcqrNQdtyTmO0QOGkjO4uAcO4ldKUtWcX1ke6gp0JxfB+nebOr0woQEbtJ80tP2Un4SuVf4cuTJVj/ACaf+y8THVRm4CAvnRjlaOuPwerGwyl2Gd07nT7fIvCsDPkVtT8ztH2bvBcbj4UuRM0f/Jp80ZAqQ2wQF/6Mvk5/rt/CVZWHRkZvTvThyZdVPKEIAgMg2kvd1qmc4nzGkiNugbXPrOZ/4VJXqupLHduNtZWsbekorN58/QilxJgQBAEAQBAEBb+jX5eX7P8Anap1j03yKTTnwY8/Isu3nzKXrj/iNUq8+E+zxKrRH8uPb4MytU5sDRdgb6lma+KSrvJgEPrjQmga7icDQ8sednZ1pSTi928zGmLSnSaqQ2Y7vNFvU4pDxtllZKxzJGhzXChB/vA815lFSWDPdOpKnJTg8GjHr5sBs88kVa7pwPFpAc09xCpKsNSbibe2r+3pRqcfxnEuZICA67rvGSzSNkjNCMxo5urTyK906kqctaJwuLeFeDhP+us2Ox2gSxskbk9ocOpwqFeRkpJNbzD1KbpzcHmnh9D2Xo8BAfMjagg5EU70e0+p4PExCaEsc5js2ktPW00Pgs+1g8Gb+M1OKksnt+p8L4ei17A3yyCR8UhDWyULXHIPGFCdKjXkOKmWdZQbi95TaXtJVYKpBYteHoaSrUywJQGb7eX4ydzYoiHMYSXOGRfSmB1AFcefJVV3WU2oxyRqdEWcqMXUmsG93UVNQy5O25IDJaIGjWRncHAu9gK6UljOK60R7qahQnJ8H4Gzq9MKEBG7SfNLT9lJ+ErlX+HLkyVY/wAmn/svEx1UZuAgL50Y5Wjrj8HqxsMpdhndO50+3yLwrAz5FbU/M7R9m7wXG4+FLkTNH/yafNGQKkNsEBf+jL5Of67fwlWVh0ZGb0704cmXVTyhCAIDGr7u11mmfG4GlSWH1mE+aQfHmCqKrTdOTizc2txGvSU129T3nAuZJCAIAgCAIAgLf0a/Ly/Z/wA7VOsem+RSac+DHn5Fl28+ZS9cf8RqlXnwn2eJVaI/lx7fBmVqnNgXDo2tbWzSxnAyNaW8ywuqO5xPYVNsZJTa4+RSacpOVKM1ufj/AEaIrQzAQGR7W2tstrmc01aCGg8d1oaT3gqluJqVVtG00dSdO2jGWef1IdcCcEB6WeB0jmsYC5zjQAalfUm3gjxOcYRcpPBI2e7LL5GGKOtdxjW140ABKvacdWKjwMLXqe1qynxbZ0r2cggCAzzb+4yx5tDB5jqeUp+q/IO6jh29arLyi09dZGm0PeKUPYSzWXWvTw5FOUEvAgO6yXxaIhSOaRo0G8SB1A4BdI1ZxyZHqWlCo8ZwTfI/LZe9olFJJpHDgXYHraMCkqs5dJina0abxhBJ8jiXMkBAXjo8uU1NpeKChEdda4Of1UwHWVYWVHb7R9hn9M3aw9hHt8l5/QvisTOhARu0nzS0/ZSfhK5V/hy5MlWP8mn/ALLxMdVGbgIC+dGOVo64/B6sbDKXYZ3TudPt8i8KwM+RW1PzO0fZu8FxuPhS5EzR/wDJp80ZAqQ2wQF/6Mvk5/rt/CVZWHRkZvTvThyZdVPKEIAgI6/Lnjtce4/AjFrxm13EcRxGq5VaUakcGSrS7nbT1o9q4mUXrdslmkMcgoRkRk4aOB1CpqlOVOWrI2NvcQrw14f1zONeDuEAQBAEAQFv6Nfl5fs/52qdY9N8ik058GPPyLLt58yl64/4jVKvPhPs8Sq0R/Lj2+DMrVObA+4pHNcHNJDgagjAgjIhfU2nijzKKknGSxTLjd+372tAmiDyP1mndr1tIp3HsU6F80v3Io62g4t405YdT295y31ttLM0sib5JpwJ3quI5Gg3fHmvFW8lNYR2Ha10PTpS1pvWfd6lVUMuAgPSzwukc1jGlznGgAzJX1Jt4I8znGEXKTwSNQ2V2bbZG7zqOmcPOdo0eq3lxOqt7e3VNYvMyOkNISuZasdkVu49b/NhYFJK0IAgCA87Q5oa4v3dyh3t6lN2mNa4Uovjww25HqCk5JRz3YGPX2+B0zjZmlselTmdSAcWjgD7MhR1XBy/Zkbe1VZUl7Z4y/M+s4o4y4hrQXE5AAkk8ABiV4Sb2I7ykorFvBH1LC5npNc36wI8UaazEZxl0XjyPNprlj1L4nienszO+x3NaJT+jhkPMtLR+86g9q6RpTlkiNUu6FNfumvrj3LaW249haEPtRB/7bcv9zteod6m0rLfU+hTXemsVq0Fh1vyRd2tAAAFAMABoFYFA228WfqHwICN2k+aWn7KT8JXKv8ADlyZKsf5NP8A2XiY6qM3AQF86McrR1x+D1Y2GUuwzunc6fb5F4VgZ8itqfmdo+zd4LjcfClyJmj/AOTT5oyBUhtggL50ZSDdtDdasPYQ4e5WNg9kkZ3TsXjCXPyLwrAz4QBAEBHX5c8drj3H4EYteM2u4jiOI1XKrSjUjgyVaXc7aetHtXEyi9btks0hjkFCMiMnDRwOoVPUpypy1ZGxt7iFeGvD+uZxrmdwgCAIAgL10dXbK1z5nNoxzKNJ/W84GoGdMM1YWVOSbk8jPaauKckqSeLT29RYdr7G+aySMjbvOO6QOO69rjSvIFSrmDnTaiVmjasKVzGU3gtvemZK4EEgihGBBwIOoI0VKbNPHaj8Q+hAEAQHpZ4HSOaxjS5zjQAZkr6k28EeJzjCLlJ4JGo7K7Ntsjd51HTOHnO0aPVby4nVW9vbqmsXmZLSGkJXMtWOyK3cet/mwn1JK0IAgCAIDMNr9pDaXGOM0hadP8wj9Y/R4Dt4UqLm49o9VZeJrdG6PVCOvPpvu9eP0K0opalp2HlssTnSzyta8eaxprgCPOdWlMcu/iplo6cXrSe0p9KxuKsVTpRxWbfl5l4btBZD/wDoh7XtHip/t6XzL6lA7G5X/jf0Z7xXnZ3ejNEep7T4Fe1Ug8mjnK3rR6UGuxnUyRpyIPUar1imcXFrNH0vp8CAIAgIvaeQCyWipArE8Cp1LSAO9cbh4U5ciXYRbuYYcUY+qQ24QF66MpB/iBUVrGacvOVjYPpdhntOxf7Hz8i9KwM8cN+QGSzzsGbo3gde6ae1c6sdanJdRItJ6leEnua8TGQVRG6CA77mvWSyyCSOmVHNOTm8D/VdKVWVOWsiNdW0LiGpP+i3M6Qm086B1eTwR3kDwU1X63xKV6Cljsn3HHbNv5nAiKJjObiXnuoB4rxK+k+isO870tB00/3yb5bPuXe57b5eCKT1mgn62Th2GqsKU9eCkUFzR9jVlT4Pu3dx2L2cAgI6/LnjtUe4/AjFrhm13EcuI1XKrSjUjgyVaXc7aetHtXEyi9btks0hjkFCMiMnDRwPBU9SnKnLVkbG3uIV4a8P65nGuZ3CAICT2bsIntMMbvRLiXDiGtLiO2lO1daEFOoosiX1Z0beU45/fYbABTJXhiMz9QGc9I1gayaORop5QHe+symPaCO5Vd7BKakt5qNC13OlKD/x8GVFQi6CAID0s8DpHNYxpc5xoAMyV9SbeCPE5xhFyk8EjUdldm22Ru86jpnDznaNHqt5cTqre3t1TWLzMlpDSErmWC2RW7j1v82E+pJWhAEAQBAcN+l3wa0bvpeSkp17pXOtj7OWHBki0w9vDWy1l4mMhURuggCAIBRAG4ZYIHtOyz3raI/Qmlby3zTuJovcak45NnCdtRn0oJ9iLBdW3U7CBMBK3UgBrh3eaeqg61Jp3s10tpW3GhaU1jSeq/qvv+ZF/u+3RzxtkjdvNPsOoI0IVlCcZrWiZutRnRm4TWDIfbuVzbI8tc5p3mYtJB9IahcbttUnh1E3RMYyuUpLHY/Ay17iTUkk8Sa+Kp3tzNeklsR+IfQgCAtvR3O82lzS9xb5Jx3S4kV3mY0yU2yk/aYY7vsUumoRVBSSWOst3UzR1aGXMm2ruR1lmNB+ieSWHQVxLORHh2qmuKLpy6nkbLR94riksX+5Z/f83kIo5YBAEAQF92MvGWKz7pglcN9xaQw03SAcDrjvd6sbWcowwwZnNJ0KdSvra6TwWO3f/WBd1YFAEAQEdflzx2qMsfgRi1wza7iOXEarlVpRqRwZJtbqdtPWj2riZRe12SWaQxyCh0Iyc3RwPBU9SnKnLVkbK3uIV4a8P65nGuZ3CA77it/we0RSnJrsfqkFrvYSulKepNSI13R9tRlTW9d+aNihma9oc0hzXAEEYgg5FXiaaxRiJRcW4yWDR9r6eTMtvr0bNO1jDVsQIqNXkjep1UA66qpvKinPBbjWaItpUqTlLOXhuKwohbBAelngdI5rGNLnONABmSvqTbwR4nOMIuUngkajsts22yN3nUdM4ec7Ro9VvLnr7Fb29uqaxeZktIaQlcywWyK3cet/mwn1JK0IAgCAIAgPwhAZXtfc8VllpG8EOx8nqwaY8OGviqe5pRpy/a+zgbDRt3UuKeM45b+PqQCjFkEAQBAEAQBAW3o6t5ZO6InzZGkgfTbjXtbXuCm2U8J6vEpdNUFKiqm9PufqXa/7r+FQmIu3KlprSuRrlUKfWpe0jq4lDZ3Pu9VVMMSsfF4P2g/dj8yie4L5u4tv11/8ff6D4vB+0H7sfmT3BfN3D9df/H3+g+LwftB+7H5k9wXzdw/XX/x9/oPi8H7Qfux+ZPcF83cP11/8ff6Eps7soLJKZBKX1YW03aZlprWp4LtRtfZS1scSHe6TdzT1NXDbjnz6iyKUVZ5WmzskaWvaHNOYcKjuK+SipLBnuE5QlrReDKzbNg7M41Y6SPkDvD/yx9qiSsqby2FrS01XisJJPu8PsR56O+Fp/wDV/wDa5e4f9u71JK09/wCv/wCvQ6bP0fRD05pHfVDW+NV7VjHezlPTtR9GCX1f2Ju79mrLDQsiaXD9Z/nmvEb1adikQt6cMkQK2kLirslLZwWzwJddiEEAQBAEBHX5c8dqjLHihza4ZtdxHvGq5VaUakcGSbW6nbT1o9q4mU3tdklmkMcgx0Iyc3RwKp6lOVOWrI2VvcQrw14f1zOJczuEBJXXftos2EUhDfVIDm9xy7KLrTrTp9FkW4sqNfbUjt45M6bftVa5mlrpN1pzDBu17c/avc7mpJYN/Q5UdGW1J6yji+vb6EIo5PCA9LPA6RzWMaXOcaADMlfUm3gjxOcYRcpPBI1HZbZxtkbvOo6Zw853Aeq3lz17gLe3t1TWLzMjpDSErmWC2RW7zf5sJ9SSuCAIAgCAIAgOC/bxFmgklpUtHmji4kNaO8hc61T2cHIk2lD29aNPj4bzHp5nPc57yXOcaknUlUbbbxZt4QjCKjFYJHVcl3m0TxxA03jieDQCXHroO+i90qftJqJxuq6oUZVOHjuNTGz9koB8HiwFPQFcOJpU9auPYUvlX0Mh79c44+0f1Z5P2WsZ/wAhnZUeBXl21L5T2tJXS/zZzv2LsR/y3Dqkf73Lz7nS4d7Oi0vdr/LuX2OK1bBWdwPk3yMOmIcO0EVPeucrGDyeB3p6brJ/vSa+n59DP7dZXRSPjdSrHFpplhqFWzi4ycXuNLSqKpBTjk1ieC8nQnNigfhsFPp93k3KRa/Fj+biv0p/En2eKNYVyY0IAgCAIAgCAIAgCAIAgCAIAgCAIAgI6/LnjtUZY8Y5tcM2u4j3jVcqtKNSODJNrdTtp60e1cTKb2uySzSGOQY6EZObo4H+6KnqU5U5asjZW9xCvDXh/RxLmdwgCAID0s8DpHNYxpc5xoAMyV9ScngjxOcYRcpPBI1HZbZxtkbvOo6Zw853Aeq3lz17gLe3t1SWLzMjf6QlcywWyKyXm/zYT6klcEAQBAEAQBAEBWekJpNkNMg9leqtPEhRL34Xai10M17z2MzFVJrTtua8TZpmSgV3SajKrSCCK6YFdKVR05qSI91QVek6b3mmWHauySgfpQw+rJ5hHacD2FWsLqlLfhzMpV0Zc030ceW31JBl5wHKaI9T2/1XX2kHvIzt6qzg/oz8kvazt9KeIdcjf6o6sFm19T7G1rSyg/oyHvTbOzRA+Td5V+gblXm/KnVVcKl3Titm1k230RcVH+9aq6/sZparQ6R73u9Jzi49ZNe5VUpOTbZq6cFTgoRySwPJeT2XLo4u4ukfOR5rRuN5udQup1D8SnWNPGTmUWm66UFSWb2vkvzuNCVmZoIAgCAIAgCAIAgCAIAgCAIAgCAIAgCAj77uiO1Rljxjm1wza7iPeNVyq0o1I4Mk2t1O2nrR7VxMova7JLNIY5BjoRk5ujgf7oqepTlTlqyNlb3EK8NeH9HEuZ3CA9LPA6RzWMaXOcaADUr6k5PBHic4wi5SeCRqWy2zjbI3edR0zh5zuA9VvLnr3AW9vbqksXmZG/0hK5lgtkVkvN/mwnlJK4IAgCAIAgCAIAgOe8LG2eN8b/RcKHlwI5g0PYvM4KcXFnWjVlSqKcc0ZHfNzy2V+7IMP1Xgea4cjoeWYVJVpSpvCRtLa7p3EdaD5reiPXMkhAKIBRAEAQE5s/szNaiDQsi1eRmPoA+l15eCkUbeVTqXH7FfeaRpW6wzlw+/5iahYLGyGNscYo1ooB4k8STjVW8IKEdVGRq1Z1Zuc3i2dC9HMIAgCAIAgCAIAgCAIAgCAIAgCAIAgCAICPvu6I7VGWSDHNrhm13Ee8arlVpRqRwZJtbqdvPWh2riZRe91yWaQskFPVdo4cWn3aKnqU5U5YSNjbXMLiGvB+nM57NZ3yODI2lzjkBn/wADmvEYuTwWZ1qTjTi5TeCRqOy2zjbI3edR0zh5zuA9VvLnr3AW9vbqksXmZG/v5XMsFsisl5v82E8pJXBAEAQBAEAQBAEAQBAec8DXtLXta5pzDgCD2FfGk1gz1CcoPWi8GV627EWSTFofGfoOw7nVp2UUWVnTeWws6WmLmGx4S5r7YEVN0eepaOx0dfaHDwXF2HCXcTI6d+an9H6HO7o+l0mZ+6R7159xl8x0Wnae+D+qP1vR9LrOwdTSfeE9wl8wenae6D+p12fo9YPlJ3H6rA3xLl7jYLfL87zjPTsv8IYc3j9ibu/ZWyQ0IjDnD9aTzu2hwHYFIhbU47vqV9bSdzV2OWC6tnqTakEAIAgCAIAgCAIAgCAIAgCAIAgCAIAgCAIAgCAICv7c/NX9YUa6+Gyy0V/IRE9G3oy9a42OTJunOlEuynlAEAQBAEAQBAEAQBAEAQBAEAQBAEAQBAEAQBAEAQBAEAQBAEAQBAEAQB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IREhIUEhMUFhUXFxcaFxYWFhoYHBkVGBUXFhUXGhYYHyggGB4lHBoXIzEiJiorLi4uFx8zODM4NygwMCsBCgoKDg0OGxAQGzgkICYsLS40Ly8tLCw3LCwsLywsLDQsLCwsLCw0LDQsNCwsNDQsLCw0LC0sLSwsLDQsNDQ3L//AABEIAJEBXAMBEQACEQEDEQH/xAAbAAEAAwEBAQEAAAAAAAAAAAAABQYHBAMCAf/EAEkQAAEDAQUEBQYKCAUFAQAAAAEAAgMRBAUhMUEGElFhB3GBkbETIjJSocEUFzM0YnJzk7LSI0JUkrPC0fAkQ1OC4RZjoqPiRP/EABsBAQADAQEBAQAAAAAAAAAAAAAEBQYDAgEH/8QAOhEAAgECAgYHBwQCAgMBAAAAAAECAwQRMQUSIUFRcTJhgaGxweETFDNSkdHwFSI08UJyU2JDY6Ij/9oADAMBAAIRAxEAPwDcUAQBAEAQBAEByXneEdnjMkho0d5OjQNSV4qVIwjrSO1ChOvNQgtplt+bQzWpxJcWs/VjaSABzp6R5lVFWvOo+rga+1sKVvHBLF8fzI8LqvmezuDo3mmrCSWuHAt94xXmnWnB4pnS4tKVeOE1270ancd8R2uPfZgRg5hza7geXA6q3pVY1I4oyF3aTtp6sux8SRXUihAEAQBAEAQBAEAQBAEAQBAEAQBAEAQBAEBXtsr/ADZY2iOnlX13Scd0ClXU1OIp/wAKLc1/ZxwWbLPRlkrmbc+iu/qMztVsklNZHuefpOJ7uCqpSlLa3iaunShTWEElyPuxXjNCQYpHtpoDh2tOB7QvsakodFnmrb0qqwnFP845mpbL3z8Lh3yAHtO68DLeoDUciD4jRW9vW9rDHeZC/tPdquqsntRMLuQggCAIAgCAIAgCAIAgCAIAgOS87xjs8ZkkNGjvJ0aBqSvFSpGEdaR2oUJ15qEFt/MzKb+vqS1ybz8Giu4wZNHvJ1Kpq1aVWWLNjaWkLaGrHPe+JGLkSwgOy6ryks0gkjNCMxo4atI1C906kqctaJwuLeFeGpP+uRq9x3xHa499mBGDmHNp4HiOB1VzSqxqRxRjru0nbT1Zdj4kiupFCAIAgCAIAgCAIAgCAIAgCAIAgCAIAgCAzjpJr8Jj4eSFOvffX3KrvviLkajQeHsJf7eSKkoRdBAXnoxr/ieH6Lv/AElfcrCwx/d2eZntPYf/AJ9vkXtWJnggOW87c2zxOlfXdbStMTiQBTtK8VJqEXJnahRlWqKnHNlf/wCvbL6s37rfzKN77T6yy/RLjivq/sS9x35Faw8xh4DSAd4AZiuFCV3pVo1U3EhXVnUtmlPDbwJNdSIEAQBAEAQBAEB5Wi0sjAL3NaCQ0bxpVxyArqvMpKObPcKcp7IrHf2Hled3x2iMxyCrT3g6OB0IXypTjOOrI90K86E1OD2mUX/cslkk3X4tPoP0cPcRqFTVqMqUsGbGzvIXMNaOe9cPQjFyJYQBAdl1XlJZpBJGaEZg5OGrSNQvdOpKnLWicLi3hXhqTy8ORq9x3xHa499mBGDmHNp4HiOB1VzSqxqRxRjru0nbT1Zdj4kiupFCAIAgCAIAgCAIAgCAIAgCAIAgCAIAgK1tvcTrTG18YrJHWg9ZppUdeAI7eKiXVF1FjHNFroq9jbzcZ9F9zMylYWktcC1wzDhQjrByVS9jwZrItSWMdqPqzQPkcGxtL3HINFT/AHzX2Kcngtp5nONOOtN4LrNV2SuY2SHddTyjjvPpoaUDQeQ9pKuLaj7OGDzMfpG7VzVxjkti+5NqQQAgKt0i2rdswZrI9o7G+cT3hveod7LCnhxZb6Fp61xrcE+/YZoqo1Zf+jL5Of67fwlWVh0ZGb0704cmXVTyhCAIAgCAIAgOS9Lxjs8ZkkNANNSdGgakrxUqRhHWkdqFCdeahBbfDmZRf18yWuTefg0VDGaNHvJ1Kpq1V1XizY2lpC2hqxz3viWnY3av0YLQ7lHIdeDHHjwOvjLtrr/CfYyp0nozOtRXNea8y33nd8dojdHIKtPeDo4HQhTqlOM46sikoV50JqcHtMov+5ZLJJuvxafQfo4e4jUKmrUnSeDNjZ3cLmGtHPeuHoRgIXLEl4BAEB2XVeUlmkEkZoRmNHDVpGoXunUlTlrROFxbwrwcJrZ4cjVrivmO1x77MCMHMObTw5jgdVc0qsakcUY67tJ209WXY+JJLqRQgCAIAgCAIAgCAIAgCAIAgCAIAgCAIDyms7H+m1rvrAHxXxxTzPUZyj0XgfUULWijWho4AAeCJJZCUpS2yeJ9r6eQgPl7w0EkgACpJwAAzJKN4H1Jt4Iyra++Rap6t+TYN1nP1nduHYAqa5re0nsyRsdG2jt6WEuk9r8kQSjlgX/oy+Tn+u38JVlYdGRm9O9OHJl1U8oQgCAIAgCA5L0vGOzxmSQ0AyGpOjQNSV4qVIwjrSO1vbzrzUILb4czKL+vmS1yb78Gj0GDJo95OpVNWrSqSxZsbS0hbQ1Y573xI1ciWEBfNitqC4ts8xJOUb8yfou9x7+dja3Lf7JdhndKaOUU61LtXmvsXZ7AaVANDUVFaHip+GJQKTWRy3hdcM7S2WNrhxpiOpwxHYvM6cZrCSO1G5q0XjCWBlm0lzmyTFlSWkbzHHVpNKHmDh3HVU9el7OeBr7K6VzS19+T5kUuJMCA7LrvKSzSCSM0IzGjhq0jUL3TqSpy1onC4t4V4OE1s8ORq1xXzHa499mBGD2HNp944HVXNKrGpHFGOu7SdtPVl2PiSS6kUIAgCAIAgCAIDnt1uihbvSvawcXHPkBmTyC8znGCxk8DrSo1KstWCxZWrXt9Z2mkbJH88Gj24+xRJX0FksS1p6ErS2zaXf6d5HP6Q36Wdo65Cf5Vy9/fy9/oSVoKO+p3ep+s6Q3a2cdkh/Kiv38vf6B6Cjuqd3qdsXSDBTzopgfo7hHeXDwXRX0N6fd9yPLQdbH9sl3/AGZ9/GBZv9Of91n5199+hwfd9zz+h1/mj9X9h8YFm/05/wB1n509+hwfd9x+h1/mj9X9j0su3NnkexgjmBe5rQS1lKucGivn5Yr7G9g2lg9vL7nmpoavCDk5LYm9+7sJ+9LX5GGWSldxjnUyqQKgVUmpPUi5cCut6XtasafFpFK+MJ/7O37w/lUD3+Xy95ffoUPn7vUfGE/9nb94fyp7/L5e8foUPn7vUfGE/wDZ2/eH8qe/y+XvH6FD5+71LDsrtA62CUmMM3C3J29XeryHBSbeu6uOKwwKzSFirVxwljjjuwyPHa/aJ9j8kGMa4vDjVxOG7u6DPPivlzcOlgksz3o2whdazk8MMMuvEod7X/aLThI/zfUaN1vdme0lV1SvOp0maO3saFvtgtvF7X+ciLXElhASN133PZg4Qv3Q4gnzWnEdYXWnWnT6LItxZ0a7TqLHDrZ3f9Y23/VH7jP6Lp73V49xH/SbT5e9/c/HbZW2h/Sj7tn9F8d3V49x9WibTHo97+5qkRqAeQ8FcLIx8lg2fS+nwIDkvS8Y7PGZJDQDIauOjQNSvFSpGEdaR2t7edeahBbfDmZRft8yWuTffg0egwZNHvJ1KpqtaVSWLNjaWkLaGrHPe+JGrkSwgCAmtjHhttgLuLh2mNwHtPtXe2aVWOP5sIGk03azw6vFGtK6MYEBQ+k70rNhpJj+5hVV1/nHtNFoLKp2eZR1XmgCAIDruu8ZLNIJIzQjMaOGrSNQvdOpKnLWicLi3hXg4TWzw5Gr3FfMdrj32YEYPYc2n3jgdVc0a0akcUY67tJ209WWW58SSXUihAEAQBAEBC7UX+2yR1ADpHV3G+LjyHt8OFxXVKPWT7CydzPhFZv7dZltutskzy+Vxc46nQcAMgOQVPOcpvGTNdSowpR1ILBHOvJ1CAIAgCAIDsuf5xZ/tov4jV7p9OPNeJwufgT/ANZeDNM20Lvgcwa0uJ3RQAnDfbvGg5VVtdY+yeBlNF6vvUXJ4Z+DMnqqY2QQBAXzoxytHXH4PVjYZS7DO6dzp9vkePSg4B1m6pfGNeb97Y9vke9Ap6tTs8ykB44hV+KL/Bn6voCA/C4DVMUMGN8cR3r5rI+4M+XvFDiMuK+NrA+pPE3SH0W9Q8Folkfnsukz7X08nJel4x2eMySGgGQ1cdGgaleKlSMI60jtb28681CC2+HMyi/b5ktcm+/AD0GDJo954lU1WrKpLFmytLSFtDVjnvfEjVyJQQBAEB9McQQQaEEEEaEYghfT40msGadsjtL8LBY9tJGNqXD0XCtK8jyVtbXHtNjzMlpHR/uz14v9rfaiwTztYKvcGioFThi4gNHaSB2qS5JZlbCEpvCKx9DwvO747RGY5BVp7wdHA6ELzUpxnHVkdKFedCanB7TKb+uWSySbr8Wn0HjJw9xGoVNWoypSwZsbS7hcw1o571w9CMXIlhAEB13XeMlnkEkZoRmNHDVpGoXunUlCWtE4XFvCvBwmtnhyNXuK+Y7XHvswIwew5tPvHA6q5o1o1I4ox13aTtp6sstz4kkupFCAIAgCAx/aa8DaLTK+uAJaz6jSQO/E/wC5UleevUbNtY0FRoRjvzfN/mBFriTCQuO6X2qURswwq5xya3jzPALrSpOpLVRFu7qFtT15di4s0WxbH2SMCsflDq55Jr/t9Edys4WlKO7HmZmrpW5m9ksF1fmJ92rZKxyCnkgw6FhLSPce0FfZWtKW4809KXUHjrY89pnm0VyOsku4TvNdix3EagjiPeOKrK1F0pYM01leRuaestjWa/NxFLiTC1bDR2aV7opomOcRvMca409JtMuY7VMtFTk9WSKfS0q9OKqUpNLJrwf51F7guWzMILYIgQaghjagjI1pmrFUaayivoZ2V3XmsJTf1Z3roRyA2sumF9nmkdG3faxzg8CjqtFRUjMcio1zSg4OTW3AstHXVWFaEFLY2lhzMqVObAIC+dGOVo64/B6sbDKXYZ3TudPt8i8KwM+RW1Q/wdo+zcuNx8KXImaP/kw5oyBUhtggL/0ZfJz/AF2/hKsrDoyM3p3pw5MuqnlCEAQHJel4x2eMySGgGQ1cdGgaleKlSNOOtI7W9vOvNQgtvhzMov2+ZLXJvvwA9BgyaPeeJVNVqyqSxZsrS0hbQ1Y573xI1ciUEAQBAEAQFv6Nfl5fs/52qdY9N8ik058GPPyLJt78yl64/wCI1Sbz4L7PEqtEfy49vgyH2N2rruwWh2OUch14McePA65Z58La5/wn2MnaT0ZnWormvNFvvO747RGY5BVp7wdHA6EKdUpxnHVkUtCvOhNTg9pmdu2StUcjmMjMjcw9tACNK1OB4hVU7WpGWCWJq6WlLecFKUtV8PzcRduu+aAgSxuZXKowPUciuM4Sh0lgS6VelVWNOSZyrwdggOu67xks8gkjNCMxo4atI1C906koS1onC4t4V4OE1s8ORq9xXzHa499mBHpsObT7xwOquaNaNSOKMdd2k7aerLLc+JJLqRQgCA87Q6jHEaNJ7gvjyPUFjJIw5uQWfWR+gPM/UBoHRnEPJzu1Lw3sDaj8RVlYL9rfWZrTsnrwj1Y9/oXRTyiCAqPSVGPg8TtRKAOosfUewdyhXy/Yn1l1oOT9tJf9fNGcqrNQdtyTmO0QOGkjO4uAcO4ldKUtWcX1ke6gp0JxfB+nebOr0woQEbtJ80tP2Un4SuVf4cuTJVj/ACaf+y8THVRm4CAvnRjlaOuPwerGwyl2Gd07nT7fIvCsDPkVtT8ztH2bvBcbj4UuRM0f/Jp80ZAqQ2wQF/6Mvk5/rt/CVZWHRkZvTvThyZdVPKEIAgMg2kvd1qmc4nzGkiNugbXPrOZ/4VJXqupLHduNtZWsbekorN58/QilxJgQBAEAQBAEBb+jX5eX7P8Anap1j03yKTTnwY8/Isu3nzKXrj/iNUq8+E+zxKrRH8uPb4MytU5sDRdgb6lma+KSrvJgEPrjQmga7icDQ8sednZ1pSTi928zGmLSnSaqQ2Y7vNFvU4pDxtllZKxzJGhzXChB/vA815lFSWDPdOpKnJTg8GjHr5sBs88kVa7pwPFpAc09xCpKsNSbibe2r+3pRqcfxnEuZICA67rvGSzSNkjNCMxo5urTyK906kqctaJwuLeFeDhP+us2Ox2gSxskbk9ocOpwqFeRkpJNbzD1KbpzcHmnh9D2Xo8BAfMjagg5EU70e0+p4PExCaEsc5js2ktPW00Pgs+1g8Gb+M1OKksnt+p8L4ei17A3yyCR8UhDWyULXHIPGFCdKjXkOKmWdZQbi95TaXtJVYKpBYteHoaSrUywJQGb7eX4ydzYoiHMYSXOGRfSmB1AFcefJVV3WU2oxyRqdEWcqMXUmsG93UVNQy5O25IDJaIGjWRncHAu9gK6UljOK60R7qahQnJ8H4Gzq9MKEBG7SfNLT9lJ+ErlX+HLkyVY/wAmn/svEx1UZuAgL50Y5Wjrj8HqxsMpdhndO50+3yLwrAz5FbU/M7R9m7wXG4+FLkTNH/yafNGQKkNsEBf+jL5Of67fwlWVh0ZGb0704cmXVTyhCAIDGr7u11mmfG4GlSWH1mE+aQfHmCqKrTdOTizc2txGvSU129T3nAuZJCAIAgCAIAgLf0a/Ly/Z/wA7VOsem+RSac+DHn5Fl28+ZS9cf8RqlXnwn2eJVaI/lx7fBmVqnNgXDo2tbWzSxnAyNaW8ywuqO5xPYVNsZJTa4+RSacpOVKM1ufj/AEaIrQzAQGR7W2tstrmc01aCGg8d1oaT3gqluJqVVtG00dSdO2jGWef1IdcCcEB6WeB0jmsYC5zjQAalfUm3gjxOcYRcpPBI2e7LL5GGKOtdxjW140ABKvacdWKjwMLXqe1qynxbZ0r2cggCAzzb+4yx5tDB5jqeUp+q/IO6jh29arLyi09dZGm0PeKUPYSzWXWvTw5FOUEvAgO6yXxaIhSOaRo0G8SB1A4BdI1ZxyZHqWlCo8ZwTfI/LZe9olFJJpHDgXYHraMCkqs5dJina0abxhBJ8jiXMkBAXjo8uU1NpeKChEdda4Of1UwHWVYWVHb7R9hn9M3aw9hHt8l5/QvisTOhARu0nzS0/ZSfhK5V/hy5MlWP8mn/ALLxMdVGbgIC+dGOVo64/B6sbDKXYZ3TudPt8i8KwM+RW1PzO0fZu8FxuPhS5EzR/wDJp80ZAqQ2wQF/6Mvk5/rt/CVZWHRkZvTvThyZdVPKEIAgI6/Lnjtce4/AjFrxm13EcRxGq5VaUakcGSrS7nbT1o9q4mUXrdslmkMcgoRkRk4aOB1CpqlOVOWrI2NvcQrw14f1zONeDuEAQBAEAQFv6Nfl5fs/52qdY9N8ik058GPPyLLt58yl64/4jVKvPhPs8Sq0R/Lj2+DMrVObA+4pHNcHNJDgagjAgjIhfU2nijzKKknGSxTLjd+372tAmiDyP1mndr1tIp3HsU6F80v3Io62g4t405YdT295y31ttLM0sib5JpwJ3quI5Gg3fHmvFW8lNYR2Ha10PTpS1pvWfd6lVUMuAgPSzwukc1jGlznGgAzJX1Jt4I8znGEXKTwSNQ2V2bbZG7zqOmcPOdo0eq3lxOqt7e3VNYvMyOkNISuZasdkVu49b/NhYFJK0IAgCA87Q5oa4v3dyh3t6lN2mNa4Uovjww25HqCk5JRz3YGPX2+B0zjZmlselTmdSAcWjgD7MhR1XBy/Zkbe1VZUl7Z4y/M+s4o4y4hrQXE5AAkk8ABiV4Sb2I7ykorFvBH1LC5npNc36wI8UaazEZxl0XjyPNprlj1L4nienszO+x3NaJT+jhkPMtLR+86g9q6RpTlkiNUu6FNfumvrj3LaW249haEPtRB/7bcv9zteod6m0rLfU+hTXemsVq0Fh1vyRd2tAAAFAMABoFYFA228WfqHwICN2k+aWn7KT8JXKv8ADlyZKsf5NP8A2XiY6qM3AQF86McrR1x+D1Y2GUuwzunc6fb5F4VgZ8itqfmdo+zd4LjcfClyJmj/AOTT5oyBUhtggL50ZSDdtDdasPYQ4e5WNg9kkZ3TsXjCXPyLwrAz4QBAEBHX5c8drj3H4EYteM2u4jiOI1XKrSjUjgyVaXc7aetHtXEyi9btks0hjkFCMiMnDRwOoVPUpypy1ZGxt7iFeGvD+uZxrmdwgCAIAgL10dXbK1z5nNoxzKNJ/W84GoGdMM1YWVOSbk8jPaauKckqSeLT29RYdr7G+aySMjbvOO6QOO69rjSvIFSrmDnTaiVmjasKVzGU3gtvemZK4EEgihGBBwIOoI0VKbNPHaj8Q+hAEAQHpZ4HSOaxjS5zjQAZkr6k28EeJzjCLlJ4JGo7K7Ntsjd51HTOHnO0aPVby4nVW9vbqmsXmZLSGkJXMtWOyK3cet/mwn1JK0IAgCAIDMNr9pDaXGOM0hadP8wj9Y/R4Dt4UqLm49o9VZeJrdG6PVCOvPpvu9eP0K0opalp2HlssTnSzyta8eaxprgCPOdWlMcu/iplo6cXrSe0p9KxuKsVTpRxWbfl5l4btBZD/wDoh7XtHip/t6XzL6lA7G5X/jf0Z7xXnZ3ejNEep7T4Fe1Ug8mjnK3rR6UGuxnUyRpyIPUar1imcXFrNH0vp8CAIAgIvaeQCyWipArE8Cp1LSAO9cbh4U5ciXYRbuYYcUY+qQ24QF66MpB/iBUVrGacvOVjYPpdhntOxf7Hz8i9KwM8cN+QGSzzsGbo3gde6ae1c6sdanJdRItJ6leEnua8TGQVRG6CA77mvWSyyCSOmVHNOTm8D/VdKVWVOWsiNdW0LiGpP+i3M6Qm086B1eTwR3kDwU1X63xKV6Cljsn3HHbNv5nAiKJjObiXnuoB4rxK+k+isO870tB00/3yb5bPuXe57b5eCKT1mgn62Th2GqsKU9eCkUFzR9jVlT4Pu3dx2L2cAgI6/LnjtUe4/AjFrhm13EcuI1XKrSjUjgyVaXc7aetHtXEyi9btks0hjkFCMiMnDRwPBU9SnKnLVkbG3uIV4a8P65nGuZ3CAICT2bsIntMMbvRLiXDiGtLiO2lO1daEFOoosiX1Z0beU45/fYbABTJXhiMz9QGc9I1gayaORop5QHe+symPaCO5Vd7BKakt5qNC13OlKD/x8GVFQi6CAID0s8DpHNYxpc5xoAMyV9SbeCPE5xhFyk8EjUdldm22Ru86jpnDznaNHqt5cTqre3t1TWLzMlpDSErmWC2RW7j1v82E+pJWhAEAQBAcN+l3wa0bvpeSkp17pXOtj7OWHBki0w9vDWy1l4mMhURuggCAIBRAG4ZYIHtOyz3raI/Qmlby3zTuJovcak45NnCdtRn0oJ9iLBdW3U7CBMBK3UgBrh3eaeqg61Jp3s10tpW3GhaU1jSeq/qvv+ZF/u+3RzxtkjdvNPsOoI0IVlCcZrWiZutRnRm4TWDIfbuVzbI8tc5p3mYtJB9IahcbttUnh1E3RMYyuUpLHY/Ay17iTUkk8Sa+Kp3tzNeklsR+IfQgCAtvR3O82lzS9xb5Jx3S4kV3mY0yU2yk/aYY7vsUumoRVBSSWOst3UzR1aGXMm2ruR1lmNB+ieSWHQVxLORHh2qmuKLpy6nkbLR94riksX+5Z/f83kIo5YBAEAQF92MvGWKz7pglcN9xaQw03SAcDrjvd6sbWcowwwZnNJ0KdSvra6TwWO3f/WBd1YFAEAQEdflzx2qMsfgRi1wza7iOXEarlVpRqRwZJtbqdtPWj2riZRe12SWaQxyCh0Iyc3RwPBU9SnKnLVkbK3uIV4a8P65nGuZ3CA77it/we0RSnJrsfqkFrvYSulKepNSI13R9tRlTW9d+aNihma9oc0hzXAEEYgg5FXiaaxRiJRcW4yWDR9r6eTMtvr0bNO1jDVsQIqNXkjep1UA66qpvKinPBbjWaItpUqTlLOXhuKwohbBAelngdI5rGNLnONABmSvqTbwR4nOMIuUngkajsts22yN3nUdM4ec7Ro9VvLnr7Fb29uqaxeZktIaQlcywWyK3cet/mwn1JK0IAgCAIAgPwhAZXtfc8VllpG8EOx8nqwaY8OGviqe5pRpy/a+zgbDRt3UuKeM45b+PqQCjFkEAQBAEAQBAW3o6t5ZO6InzZGkgfTbjXtbXuCm2U8J6vEpdNUFKiqm9PufqXa/7r+FQmIu3KlprSuRrlUKfWpe0jq4lDZ3Pu9VVMMSsfF4P2g/dj8yie4L5u4tv11/8ff6D4vB+0H7sfmT3BfN3D9df/H3+g+LwftB+7H5k9wXzdw/XX/x9/oPi8H7Qfux+ZPcF83cP11/8ff6Eps7soLJKZBKX1YW03aZlprWp4LtRtfZS1scSHe6TdzT1NXDbjnz6iyKUVZ5WmzskaWvaHNOYcKjuK+SipLBnuE5QlrReDKzbNg7M41Y6SPkDvD/yx9qiSsqby2FrS01XisJJPu8PsR56O+Fp/wDV/wDa5e4f9u71JK09/wCv/wCvQ6bP0fRD05pHfVDW+NV7VjHezlPTtR9GCX1f2Ju79mrLDQsiaXD9Z/nmvEb1adikQt6cMkQK2kLirslLZwWzwJddiEEAQBAEBHX5c8dqjLHihza4ZtdxHvGq5VaUakcGSbW6nbT1o9q4mU3tdklmkMcgx0Iyc3RwKp6lOVOWrI2VvcQrw14f1zOJczuEBJXXftos2EUhDfVIDm9xy7KLrTrTp9FkW4sqNfbUjt45M6bftVa5mlrpN1pzDBu17c/avc7mpJYN/Q5UdGW1J6yji+vb6EIo5PCA9LPA6RzWMaXOcaADMlfUm3gjxOcYRcpPBI1HZbZxtkbvOo6Zw853Aeq3lz17gLe3t1TWLzMjpDSErmWC2RW7zf5sJ9SSuCAIAgCAIAgOC/bxFmgklpUtHmji4kNaO8hc61T2cHIk2lD29aNPj4bzHp5nPc57yXOcaknUlUbbbxZt4QjCKjFYJHVcl3m0TxxA03jieDQCXHroO+i90qftJqJxuq6oUZVOHjuNTGz9koB8HiwFPQFcOJpU9auPYUvlX0Mh79c44+0f1Z5P2WsZ/wAhnZUeBXl21L5T2tJXS/zZzv2LsR/y3Dqkf73Lz7nS4d7Oi0vdr/LuX2OK1bBWdwPk3yMOmIcO0EVPeucrGDyeB3p6brJ/vSa+n59DP7dZXRSPjdSrHFpplhqFWzi4ycXuNLSqKpBTjk1ieC8nQnNigfhsFPp93k3KRa/Fj+biv0p/En2eKNYVyY0IAgCAIAgCAIAgCAIAgCAIAgCAIAgI6/LnjtUZY8Y5tcM2u4j3jVcqtKNSODJNrdTtp60e1cTKb2uySzSGOQY6EZObo4H+6KnqU5U5asjZW9xCvDXh/RxLmdwgCAID0s8DpHNYxpc5xoAMyV9ScngjxOcYRcpPBI1HZbZxtkbvOo6Zw853Aeq3lz17gLe3t1SWLzMjf6QlcywWyKyXm/zYT6klcEAQBAEAQBAEBWekJpNkNMg9leqtPEhRL34Xai10M17z2MzFVJrTtua8TZpmSgV3SajKrSCCK6YFdKVR05qSI91QVek6b3mmWHauySgfpQw+rJ5hHacD2FWsLqlLfhzMpV0Zc030ceW31JBl5wHKaI9T2/1XX2kHvIzt6qzg/oz8kvazt9KeIdcjf6o6sFm19T7G1rSyg/oyHvTbOzRA+Td5V+gblXm/KnVVcKl3Titm1k230RcVH+9aq6/sZparQ6R73u9Jzi49ZNe5VUpOTbZq6cFTgoRySwPJeT2XLo4u4ukfOR5rRuN5udQup1D8SnWNPGTmUWm66UFSWb2vkvzuNCVmZoIAgCAIAgCAIAgCAIAgCAIAgCAIAgCAj77uiO1Rljxjm1wza7iPeNVyq0o1I4Mk2t1O2nrR7VxMova7JLNIY5BjoRk5ujgf7oqepTlTlqyNlb3EK8NeH9HEuZ3CA9LPA6RzWMaXOcaADUr6k5PBHic4wi5SeCRqWy2zjbI3edR0zh5zuA9VvLnr3AW9vbqksXmZG/0hK5lgtkVkvN/mwnlJK4IAgCAIAgCAIAgOe8LG2eN8b/RcKHlwI5g0PYvM4KcXFnWjVlSqKcc0ZHfNzy2V+7IMP1Xgea4cjoeWYVJVpSpvCRtLa7p3EdaD5reiPXMkhAKIBRAEAQE5s/szNaiDQsi1eRmPoA+l15eCkUbeVTqXH7FfeaRpW6wzlw+/5iahYLGyGNscYo1ooB4k8STjVW8IKEdVGRq1Z1Zuc3i2dC9HMIAgCAIAgCAIAgCAIAgCAIAgCAIAgCAICPvu6I7VGWSDHNrhm13Ee8arlVpRqRwZJtbqdvPWh2riZRe91yWaQskFPVdo4cWn3aKnqU5U5YSNjbXMLiGvB+nM57NZ3yODI2lzjkBn/wADmvEYuTwWZ1qTjTi5TeCRqOy2zjbI3edR0zh5zuA9VvLnr3AW9vbqksXmZG/v5XMsFsisl5v82E8pJXBAEAQBAEAQBAEAQBAec8DXtLXta5pzDgCD2FfGk1gz1CcoPWi8GV627EWSTFofGfoOw7nVp2UUWVnTeWws6WmLmGx4S5r7YEVN0eepaOx0dfaHDwXF2HCXcTI6d+an9H6HO7o+l0mZ+6R7159xl8x0Wnae+D+qP1vR9LrOwdTSfeE9wl8wenae6D+p12fo9YPlJ3H6rA3xLl7jYLfL87zjPTsv8IYc3j9ibu/ZWyQ0IjDnD9aTzu2hwHYFIhbU47vqV9bSdzV2OWC6tnqTakEAIAgCAIAgCAIAgCAIAgCAIAgCAIAgCAIAgCAICv7c/NX9YUa6+Gyy0V/IRE9G3oy9a42OTJunOlEuynlAEAQBAEAQBAEAQBAEAQBAEAQBAEAQBAEAQBAEAQBAEAQBAEAQBAEAQBA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xIREhIUEhMUFhUXFxcaFxYWFhoYHBkVGBUXFhUXGhYYHyggGB4lHBoXIzEiJiorLi4uFx8zODM4NygwMCsBCgoKDg0OGxAQGzgkICYsLS40Ly8tLCw3LCwsLywsLDQsLCwsLCw0LDQsNCwsNDQsLCw0LC0sLSwsLDQsNDQ3L//AABEIAJEBXAMBEQACEQEDEQH/xAAbAAEAAwEBAQEAAAAAAAAAAAAABQYHBAMCAf/EAEkQAAEDAQUEBQYKCAUFAQAAAAEAAgMRBAUhMUEGElFhB3GBkbETIjJSocEUFzM0YnJzk7LSI0JUkrPC0fAkQ1OC4RZjoqPiRP/EABsBAQADAQEBAQAAAAAAAAAAAAAEBQYDAgEH/8QAOhEAAgECAgYHBwQCAgMBAAAAAAECAwQRMQUSIUFRcTJhgaGxweETFDNSkdHwFSI08UJyU2JDY6Ij/9oADAMBAAIRAxEAPwDcUAQBAEAQBAEByXneEdnjMkho0d5OjQNSV4qVIwjrSO1ChOvNQgtplt+bQzWpxJcWs/VjaSABzp6R5lVFWvOo+rga+1sKVvHBLF8fzI8LqvmezuDo3mmrCSWuHAt94xXmnWnB4pnS4tKVeOE1270ancd8R2uPfZgRg5hza7geXA6q3pVY1I4oyF3aTtp6sux8SRXUihAEAQBAEAQBAEAQBAEAQBAEAQBAEAQBAEBXtsr/ADZY2iOnlX13Scd0ClXU1OIp/wAKLc1/ZxwWbLPRlkrmbc+iu/qMztVsklNZHuefpOJ7uCqpSlLa3iaunShTWEElyPuxXjNCQYpHtpoDh2tOB7QvsakodFnmrb0qqwnFP845mpbL3z8Lh3yAHtO68DLeoDUciD4jRW9vW9rDHeZC/tPdquqsntRMLuQggCAIAgCAIAgCAIAgCAIAgOS87xjs8ZkkNGjvJ0aBqSvFSpGEdaR2oUJ15qEFt/MzKb+vqS1ybz8Giu4wZNHvJ1Kpq1aVWWLNjaWkLaGrHPe+JGLkSwgOy6ryks0gkjNCMxo4atI1C906kqctaJwuLeFeGpP+uRq9x3xHa499mBGDmHNp4HiOB1VzSqxqRxRjru0nbT1Zdj4kiupFCAIAgCAIAgCAIAgCAIAgCAIAgCAIAgCAzjpJr8Jj4eSFOvffX3KrvviLkajQeHsJf7eSKkoRdBAXnoxr/ieH6Lv/AElfcrCwx/d2eZntPYf/AJ9vkXtWJnggOW87c2zxOlfXdbStMTiQBTtK8VJqEXJnahRlWqKnHNlf/wCvbL6s37rfzKN77T6yy/RLjivq/sS9x35Faw8xh4DSAd4AZiuFCV3pVo1U3EhXVnUtmlPDbwJNdSIEAQBAEAQBAEB5Wi0sjAL3NaCQ0bxpVxyArqvMpKObPcKcp7IrHf2Hled3x2iMxyCrT3g6OB0IXypTjOOrI90K86E1OD2mUX/cslkk3X4tPoP0cPcRqFTVqMqUsGbGzvIXMNaOe9cPQjFyJYQBAdl1XlJZpBJGaEZg5OGrSNQvdOpKnLWicLi3hXhqTy8ORq9x3xHa499mBGDmHNp4HiOB1VzSqxqRxRjru0nbT1Zdj4kiupFCAIAgCAIAgCAIAgCAIAgCAIAgCAIAgK1tvcTrTG18YrJHWg9ZppUdeAI7eKiXVF1FjHNFroq9jbzcZ9F9zMylYWktcC1wzDhQjrByVS9jwZrItSWMdqPqzQPkcGxtL3HINFT/AHzX2Kcngtp5nONOOtN4LrNV2SuY2SHddTyjjvPpoaUDQeQ9pKuLaj7OGDzMfpG7VzVxjkti+5NqQQAgKt0i2rdswZrI9o7G+cT3hveod7LCnhxZb6Fp61xrcE+/YZoqo1Zf+jL5Of67fwlWVh0ZGb0704cmXVTyhCAIAgCAIAgOS9Lxjs8ZkkNANNSdGgakrxUqRhHWkdqFCdeahBbfDmZRf18yWuTefg0VDGaNHvJ1Kpq1V1XizY2lpC2hqxz3viWnY3av0YLQ7lHIdeDHHjwOvjLtrr/CfYyp0nozOtRXNea8y33nd8dojdHIKtPeDo4HQhTqlOM46sikoV50JqcHtMov+5ZLJJuvxafQfo4e4jUKmrUnSeDNjZ3cLmGtHPeuHoRgIXLEl4BAEB2XVeUlmkEkZoRmNHDVpGoXunUlTlrROFxbwrwcJrZ4cjVrivmO1x77MCMHMObTw5jgdVc0qsakcUY67tJ209WXY+JJLqRQgCAIAgCAIAgCAIAgCAIAgCAIAgCAIDyms7H+m1rvrAHxXxxTzPUZyj0XgfUULWijWho4AAeCJJZCUpS2yeJ9r6eQgPl7w0EkgACpJwAAzJKN4H1Jt4Iyra++Rap6t+TYN1nP1nduHYAqa5re0nsyRsdG2jt6WEuk9r8kQSjlgX/oy+Tn+u38JVlYdGRm9O9OHJl1U8oQgCAIAgCA5L0vGOzxmSQ0AyGpOjQNSV4qVIwjrSO1vbzrzUILb4czKL+vmS1yb78Gj0GDJo95OpVNWrSqSxZsbS0hbQ1Y573xI1ciWEBfNitqC4ts8xJOUb8yfou9x7+dja3Lf7JdhndKaOUU61LtXmvsXZ7AaVANDUVFaHip+GJQKTWRy3hdcM7S2WNrhxpiOpwxHYvM6cZrCSO1G5q0XjCWBlm0lzmyTFlSWkbzHHVpNKHmDh3HVU9el7OeBr7K6VzS19+T5kUuJMCA7LrvKSzSCSM0IzGjhq0jUL3TqSpy1onC4t4V4OE1s8ORq1xXzHa499mBGD2HNp944HVXNKrGpHFGOu7SdtPVl2PiSS6kUIAgCAIAgCAIDnt1uihbvSvawcXHPkBmTyC8znGCxk8DrSo1KstWCxZWrXt9Z2mkbJH88Gj24+xRJX0FksS1p6ErS2zaXf6d5HP6Q36Wdo65Cf5Vy9/fy9/oSVoKO+p3ep+s6Q3a2cdkh/Kiv38vf6B6Cjuqd3qdsXSDBTzopgfo7hHeXDwXRX0N6fd9yPLQdbH9sl3/AGZ9/GBZv9Of91n5199+hwfd9zz+h1/mj9X9h8YFm/05/wB1n509+hwfd9x+h1/mj9X9j0su3NnkexgjmBe5rQS1lKucGivn5Yr7G9g2lg9vL7nmpoavCDk5LYm9+7sJ+9LX5GGWSldxjnUyqQKgVUmpPUi5cCut6XtasafFpFK+MJ/7O37w/lUD3+Xy95ffoUPn7vUfGE/9nb94fyp7/L5e8foUPn7vUfGE/wDZ2/eH8qe/y+XvH6FD5+71LDsrtA62CUmMM3C3J29XeryHBSbeu6uOKwwKzSFirVxwljjjuwyPHa/aJ9j8kGMa4vDjVxOG7u6DPPivlzcOlgksz3o2whdazk8MMMuvEod7X/aLThI/zfUaN1vdme0lV1SvOp0maO3saFvtgtvF7X+ciLXElhASN133PZg4Qv3Q4gnzWnEdYXWnWnT6LItxZ0a7TqLHDrZ3f9Y23/VH7jP6Lp73V49xH/SbT5e9/c/HbZW2h/Sj7tn9F8d3V49x9WibTHo97+5qkRqAeQ8FcLIx8lg2fS+nwIDkvS8Y7PGZJDQDIauOjQNSvFSpGEdaR2t7edeahBbfDmZRft8yWuTffg0egwZNHvJ1KpqtaVSWLNjaWkLaGrHPe+JGrkSwgCAmtjHhttgLuLh2mNwHtPtXe2aVWOP5sIGk03azw6vFGtK6MYEBQ+k70rNhpJj+5hVV1/nHtNFoLKp2eZR1XmgCAIDruu8ZLNIJIzQjMaOGrSNQvdOpKnLWicLi3hXg4TWzw5Gr3FfMdrj32YEYPYc2n3jgdVc0a0akcUY67tJ209WWW58SSXUihAEAQBAEBC7UX+2yR1ADpHV3G+LjyHt8OFxXVKPWT7CydzPhFZv7dZltutskzy+Vxc46nQcAMgOQVPOcpvGTNdSowpR1ILBHOvJ1CAIAgCAIDsuf5xZ/tov4jV7p9OPNeJwufgT/ANZeDNM20Lvgcwa0uJ3RQAnDfbvGg5VVtdY+yeBlNF6vvUXJ4Z+DMnqqY2QQBAXzoxytHXH4PVjYZS7DO6dzp9vkePSg4B1m6pfGNeb97Y9vke9Ap6tTs8ykB44hV+KL/Bn6voCA/C4DVMUMGN8cR3r5rI+4M+XvFDiMuK+NrA+pPE3SH0W9Q8Folkfnsukz7X08nJel4x2eMySGgGQ1cdGgaleKlSMI60jtb28681CC2+HMyi/b5ktcm+/AD0GDJo954lU1WrKpLFmytLSFtDVjnvfEjVyJQQBAEB9McQQQaEEEEaEYghfT40msGadsjtL8LBY9tJGNqXD0XCtK8jyVtbXHtNjzMlpHR/uz14v9rfaiwTztYKvcGioFThi4gNHaSB2qS5JZlbCEpvCKx9DwvO747RGY5BVp7wdHA6ELzUpxnHVkdKFedCanB7TKb+uWSySbr8Wn0HjJw9xGoVNWoypSwZsbS7hcw1o571w9CMXIlhAEB13XeMlnkEkZoRmNHDVpGoXunUlCWtE4XFvCvBwmtnhyNXuK+Y7XHvswIwew5tPvHA6q5o1o1I4ox13aTtp6sstz4kkupFCAIAgCAx/aa8DaLTK+uAJaz6jSQO/E/wC5UleevUbNtY0FRoRjvzfN/mBFriTCQuO6X2qURswwq5xya3jzPALrSpOpLVRFu7qFtT15di4s0WxbH2SMCsflDq55Jr/t9Edys4WlKO7HmZmrpW5m9ksF1fmJ92rZKxyCnkgw6FhLSPce0FfZWtKW4809KXUHjrY89pnm0VyOsku4TvNdix3EagjiPeOKrK1F0pYM01leRuaestjWa/NxFLiTC1bDR2aV7opomOcRvMca409JtMuY7VMtFTk9WSKfS0q9OKqUpNLJrwf51F7guWzMILYIgQaghjagjI1pmrFUaayivoZ2V3XmsJTf1Z3roRyA2sumF9nmkdG3faxzg8CjqtFRUjMcio1zSg4OTW3AstHXVWFaEFLY2lhzMqVObAIC+dGOVo64/B6sbDKXYZ3TudPt8i8KwM+RW1Q/wdo+zcuNx8KXImaP/kw5oyBUhtggL/0ZfJz/AF2/hKsrDoyM3p3pw5MuqnlCEAQHJel4x2eMySGgGQ1cdGgaleKlSNOOtI7W9vOvNQgtvhzMov2+ZLXJvvwA9BgyaPeeJVNVqyqSxZsrS0hbQ1Y573xI1ciUEAQBAEAQFv6Nfl5fs/52qdY9N8ik058GPPyLJt78yl64/wCI1Sbz4L7PEqtEfy49vgyH2N2rruwWh2OUch14McePA65Z58La5/wn2MnaT0ZnWormvNFvvO747RGY5BVp7wdHA6EKdUpxnHVkUtCvOhNTg9pmdu2StUcjmMjMjcw9tACNK1OB4hVU7WpGWCWJq6WlLecFKUtV8PzcRduu+aAgSxuZXKowPUciuM4Sh0lgS6VelVWNOSZyrwdggOu67xks8gkjNCMxo4atI1C906koS1onC4t4V4OE1s8ORq9xXzHa499mBHpsObT7xwOquaNaNSOKMdd2k7aerLLc+JJLqRQgCA87Q6jHEaNJ7gvjyPUFjJIw5uQWfWR+gPM/UBoHRnEPJzu1Lw3sDaj8RVlYL9rfWZrTsnrwj1Y9/oXRTyiCAqPSVGPg8TtRKAOosfUewdyhXy/Yn1l1oOT9tJf9fNGcqrNQdtyTmO0QOGkjO4uAcO4ldKUtWcX1ke6gp0JxfB+nebOr0woQEbtJ80tP2Un4SuVf4cuTJVj/ACaf+y8THVRm4CAvnRjlaOuPwerGwyl2Gd07nT7fIvCsDPkVtT8ztH2bvBcbj4UuRM0f/Jp80ZAqQ2wQF/6Mvk5/rt/CVZWHRkZvTvThyZdVPKEIAgMg2kvd1qmc4nzGkiNugbXPrOZ/4VJXqupLHduNtZWsbekorN58/QilxJgQBAEAQBAEBb+jX5eX7P8Anap1j03yKTTnwY8/Isu3nzKXrj/iNUq8+E+zxKrRH8uPb4MytU5sDRdgb6lma+KSrvJgEPrjQmga7icDQ8sednZ1pSTi928zGmLSnSaqQ2Y7vNFvU4pDxtllZKxzJGhzXChB/vA815lFSWDPdOpKnJTg8GjHr5sBs88kVa7pwPFpAc09xCpKsNSbibe2r+3pRqcfxnEuZICA67rvGSzSNkjNCMxo5urTyK906kqctaJwuLeFeDhP+us2Ox2gSxskbk9ocOpwqFeRkpJNbzD1KbpzcHmnh9D2Xo8BAfMjagg5EU70e0+p4PExCaEsc5js2ktPW00Pgs+1g8Gb+M1OKksnt+p8L4ei17A3yyCR8UhDWyULXHIPGFCdKjXkOKmWdZQbi95TaXtJVYKpBYteHoaSrUywJQGb7eX4ydzYoiHMYSXOGRfSmB1AFcefJVV3WU2oxyRqdEWcqMXUmsG93UVNQy5O25IDJaIGjWRncHAu9gK6UljOK60R7qahQnJ8H4Gzq9MKEBG7SfNLT9lJ+ErlX+HLkyVY/wAmn/svEx1UZuAgL50Y5Wjrj8HqxsMpdhndO50+3yLwrAz5FbU/M7R9m7wXG4+FLkTNH/yafNGQKkNsEBf+jL5Of67fwlWVh0ZGb0704cmXVTyhCAIDGr7u11mmfG4GlSWH1mE+aQfHmCqKrTdOTizc2txGvSU129T3nAuZJCAIAgCAIAgLf0a/Ly/Z/wA7VOsem+RSac+DHn5Fl28+ZS9cf8RqlXnwn2eJVaI/lx7fBmVqnNgXDo2tbWzSxnAyNaW8ywuqO5xPYVNsZJTa4+RSacpOVKM1ufj/AEaIrQzAQGR7W2tstrmc01aCGg8d1oaT3gqluJqVVtG00dSdO2jGWef1IdcCcEB6WeB0jmsYC5zjQAalfUm3gjxOcYRcpPBI2e7LL5GGKOtdxjW140ABKvacdWKjwMLXqe1qynxbZ0r2cggCAzzb+4yx5tDB5jqeUp+q/IO6jh29arLyi09dZGm0PeKUPYSzWXWvTw5FOUEvAgO6yXxaIhSOaRo0G8SB1A4BdI1ZxyZHqWlCo8ZwTfI/LZe9olFJJpHDgXYHraMCkqs5dJina0abxhBJ8jiXMkBAXjo8uU1NpeKChEdda4Of1UwHWVYWVHb7R9hn9M3aw9hHt8l5/QvisTOhARu0nzS0/ZSfhK5V/hy5MlWP8mn/ALLxMdVGbgIC+dGOVo64/B6sbDKXYZ3TudPt8i8KwM+RW1PzO0fZu8FxuPhS5EzR/wDJp80ZAqQ2wQF/6Mvk5/rt/CVZWHRkZvTvThyZdVPKEIAgI6/Lnjtce4/AjFrxm13EcRxGq5VaUakcGSrS7nbT1o9q4mUXrdslmkMcgoRkRk4aOB1CpqlOVOWrI2NvcQrw14f1zONeDuEAQBAEAQFv6Nfl5fs/52qdY9N8ik058GPPyLLt58yl64/4jVKvPhPs8Sq0R/Lj2+DMrVObA+4pHNcHNJDgagjAgjIhfU2nijzKKknGSxTLjd+372tAmiDyP1mndr1tIp3HsU6F80v3Io62g4t405YdT295y31ttLM0sib5JpwJ3quI5Gg3fHmvFW8lNYR2Ha10PTpS1pvWfd6lVUMuAgPSzwukc1jGlznGgAzJX1Jt4I8znGEXKTwSNQ2V2bbZG7zqOmcPOdo0eq3lxOqt7e3VNYvMyOkNISuZasdkVu49b/NhYFJK0IAgCA87Q5oa4v3dyh3t6lN2mNa4Uovjww25HqCk5JRz3YGPX2+B0zjZmlselTmdSAcWjgD7MhR1XBy/Zkbe1VZUl7Z4y/M+s4o4y4hrQXE5AAkk8ABiV4Sb2I7ykorFvBH1LC5npNc36wI8UaazEZxl0XjyPNprlj1L4nienszO+x3NaJT+jhkPMtLR+86g9q6RpTlkiNUu6FNfumvrj3LaW249haEPtRB/7bcv9zteod6m0rLfU+hTXemsVq0Fh1vyRd2tAAAFAMABoFYFA228WfqHwICN2k+aWn7KT8JXKv8ADlyZKsf5NP8A2XiY6qM3AQF86McrR1x+D1Y2GUuwzunc6fb5F4VgZ8itqfmdo+zd4LjcfClyJmj/AOTT5oyBUhtggL50ZSDdtDdasPYQ4e5WNg9kkZ3TsXjCXPyLwrAz4QBAEBHX5c8drj3H4EYteM2u4jiOI1XKrSjUjgyVaXc7aetHtXEyi9btks0hjkFCMiMnDRwOoVPUpypy1ZGxt7iFeGvD+uZxrmdwgCAIAgL10dXbK1z5nNoxzKNJ/W84GoGdMM1YWVOSbk8jPaauKckqSeLT29RYdr7G+aySMjbvOO6QOO69rjSvIFSrmDnTaiVmjasKVzGU3gtvemZK4EEgihGBBwIOoI0VKbNPHaj8Q+hAEAQHpZ4HSOaxjS5zjQAZkr6k28EeJzjCLlJ4JGo7K7Ntsjd51HTOHnO0aPVby4nVW9vbqmsXmZLSGkJXMtWOyK3cet/mwn1JK0IAgCAIDMNr9pDaXGOM0hadP8wj9Y/R4Dt4UqLm49o9VZeJrdG6PVCOvPpvu9eP0K0opalp2HlssTnSzyta8eaxprgCPOdWlMcu/iplo6cXrSe0p9KxuKsVTpRxWbfl5l4btBZD/wDoh7XtHip/t6XzL6lA7G5X/jf0Z7xXnZ3ejNEep7T4Fe1Ug8mjnK3rR6UGuxnUyRpyIPUar1imcXFrNH0vp8CAIAgIvaeQCyWipArE8Cp1LSAO9cbh4U5ciXYRbuYYcUY+qQ24QF66MpB/iBUVrGacvOVjYPpdhntOxf7Hz8i9KwM8cN+QGSzzsGbo3gde6ae1c6sdanJdRItJ6leEnua8TGQVRG6CA77mvWSyyCSOmVHNOTm8D/VdKVWVOWsiNdW0LiGpP+i3M6Qm086B1eTwR3kDwU1X63xKV6Cljsn3HHbNv5nAiKJjObiXnuoB4rxK+k+isO870tB00/3yb5bPuXe57b5eCKT1mgn62Th2GqsKU9eCkUFzR9jVlT4Pu3dx2L2cAgI6/LnjtUe4/AjFrhm13EcuI1XKrSjUjgyVaXc7aetHtXEyi9btks0hjkFCMiMnDRwPBU9SnKnLVkbG3uIV4a8P65nGuZ3CAICT2bsIntMMbvRLiXDiGtLiO2lO1daEFOoosiX1Z0beU45/fYbABTJXhiMz9QGc9I1gayaORop5QHe+symPaCO5Vd7BKakt5qNC13OlKD/x8GVFQi6CAID0s8DpHNYxpc5xoAMyV9SbeCPE5xhFyk8EjUdldm22Ru86jpnDznaNHqt5cTqre3t1TWLzMlpDSErmWC2RW7j1v82E+pJWhAEAQBAcN+l3wa0bvpeSkp17pXOtj7OWHBki0w9vDWy1l4mMhURuggCAIBRAG4ZYIHtOyz3raI/Qmlby3zTuJovcak45NnCdtRn0oJ9iLBdW3U7CBMBK3UgBrh3eaeqg61Jp3s10tpW3GhaU1jSeq/qvv+ZF/u+3RzxtkjdvNPsOoI0IVlCcZrWiZutRnRm4TWDIfbuVzbI8tc5p3mYtJB9IahcbttUnh1E3RMYyuUpLHY/Ay17iTUkk8Sa+Kp3tzNeklsR+IfQgCAtvR3O82lzS9xb5Jx3S4kV3mY0yU2yk/aYY7vsUumoRVBSSWOst3UzR1aGXMm2ruR1lmNB+ieSWHQVxLORHh2qmuKLpy6nkbLR94riksX+5Z/f83kIo5YBAEAQF92MvGWKz7pglcN9xaQw03SAcDrjvd6sbWcowwwZnNJ0KdSvra6TwWO3f/WBd1YFAEAQEdflzx2qMsfgRi1wza7iOXEarlVpRqRwZJtbqdtPWj2riZRe12SWaQxyCh0Iyc3RwPBU9SnKnLVkbK3uIV4a8P65nGuZ3CA77it/we0RSnJrsfqkFrvYSulKepNSI13R9tRlTW9d+aNihma9oc0hzXAEEYgg5FXiaaxRiJRcW4yWDR9r6eTMtvr0bNO1jDVsQIqNXkjep1UA66qpvKinPBbjWaItpUqTlLOXhuKwohbBAelngdI5rGNLnONABmSvqTbwR4nOMIuUngkajsts22yN3nUdM4ec7Ro9VvLnr7Fb29uqaxeZktIaQlcywWyK3cet/mwn1JK0IAgCAIAgPwhAZXtfc8VllpG8EOx8nqwaY8OGviqe5pRpy/a+zgbDRt3UuKeM45b+PqQCjFkEAQBAEAQBAW3o6t5ZO6InzZGkgfTbjXtbXuCm2U8J6vEpdNUFKiqm9PufqXa/7r+FQmIu3KlprSuRrlUKfWpe0jq4lDZ3Pu9VVMMSsfF4P2g/dj8yie4L5u4tv11/8ff6D4vB+0H7sfmT3BfN3D9df/H3+g+LwftB+7H5k9wXzdw/XX/x9/oPi8H7Qfux+ZPcF83cP11/8ff6Eps7soLJKZBKX1YW03aZlprWp4LtRtfZS1scSHe6TdzT1NXDbjnz6iyKUVZ5WmzskaWvaHNOYcKjuK+SipLBnuE5QlrReDKzbNg7M41Y6SPkDvD/yx9qiSsqby2FrS01XisJJPu8PsR56O+Fp/wDV/wDa5e4f9u71JK09/wCv/wCvQ6bP0fRD05pHfVDW+NV7VjHezlPTtR9GCX1f2Ju79mrLDQsiaXD9Z/nmvEb1adikQt6cMkQK2kLirslLZwWzwJddiEEAQBAEBHX5c8dqjLHihza4ZtdxHvGq5VaUakcGSbW6nbT1o9q4mU3tdklmkMcgx0Iyc3RwKp6lOVOWrI2VvcQrw14f1zOJczuEBJXXftos2EUhDfVIDm9xy7KLrTrTp9FkW4sqNfbUjt45M6bftVa5mlrpN1pzDBu17c/avc7mpJYN/Q5UdGW1J6yji+vb6EIo5PCA9LPA6RzWMaXOcaADMlfUm3gjxOcYRcpPBI1HZbZxtkbvOo6Zw853Aeq3lz17gLe3t1TWLzMjpDSErmWC2RW7zf5sJ9SSuCAIAgCAIAgOC/bxFmgklpUtHmji4kNaO8hc61T2cHIk2lD29aNPj4bzHp5nPc57yXOcaknUlUbbbxZt4QjCKjFYJHVcl3m0TxxA03jieDQCXHroO+i90qftJqJxuq6oUZVOHjuNTGz9koB8HiwFPQFcOJpU9auPYUvlX0Mh79c44+0f1Z5P2WsZ/wAhnZUeBXl21L5T2tJXS/zZzv2LsR/y3Dqkf73Lz7nS4d7Oi0vdr/LuX2OK1bBWdwPk3yMOmIcO0EVPeucrGDyeB3p6brJ/vSa+n59DP7dZXRSPjdSrHFpplhqFWzi4ycXuNLSqKpBTjk1ieC8nQnNigfhsFPp93k3KRa/Fj+biv0p/En2eKNYVyY0IAgCAIAgCAIAgCAIAgCAIAgCAIAgI6/LnjtUZY8Y5tcM2u4j3jVcqtKNSODJNrdTtp60e1cTKb2uySzSGOQY6EZObo4H+6KnqU5U5asjZW9xCvDXh/RxLmdwgCAID0s8DpHNYxpc5xoAMyV9ScngjxOcYRcpPBI1HZbZxtkbvOo6Zw853Aeq3lz17gLe3t1SWLzMjf6QlcywWyKyXm/zYT6klcEAQBAEAQBAEBWekJpNkNMg9leqtPEhRL34Xai10M17z2MzFVJrTtua8TZpmSgV3SajKrSCCK6YFdKVR05qSI91QVek6b3mmWHauySgfpQw+rJ5hHacD2FWsLqlLfhzMpV0Zc030ceW31JBl5wHKaI9T2/1XX2kHvIzt6qzg/oz8kvazt9KeIdcjf6o6sFm19T7G1rSyg/oyHvTbOzRA+Td5V+gblXm/KnVVcKl3Titm1k230RcVH+9aq6/sZparQ6R73u9Jzi49ZNe5VUpOTbZq6cFTgoRySwPJeT2XLo4u4ukfOR5rRuN5udQup1D8SnWNPGTmUWm66UFSWb2vkvzuNCVmZoIAgCAIAgCAIAgCAIAgCAIAgCAIAgCAj77uiO1Rljxjm1wza7iPeNVyq0o1I4Mk2t1O2nrR7VxMova7JLNIY5BjoRk5ujgf7oqepTlTlqyNlb3EK8NeH9HEuZ3CA9LPA6RzWMaXOcaADUr6k5PBHic4wi5SeCRqWy2zjbI3edR0zh5zuA9VvLnr3AW9vbqksXmZG/0hK5lgtkVkvN/mwnlJK4IAgCAIAgCAIAgOe8LG2eN8b/RcKHlwI5g0PYvM4KcXFnWjVlSqKcc0ZHfNzy2V+7IMP1Xgea4cjoeWYVJVpSpvCRtLa7p3EdaD5reiPXMkhAKIBRAEAQE5s/szNaiDQsi1eRmPoA+l15eCkUbeVTqXH7FfeaRpW6wzlw+/5iahYLGyGNscYo1ooB4k8STjVW8IKEdVGRq1Z1Zuc3i2dC9HMIAgCAIAgCAIAgCAIAgCAIAgCAIAgCAICPvu6I7VGWSDHNrhm13Ee8arlVpRqRwZJtbqdvPWh2riZRe91yWaQskFPVdo4cWn3aKnqU5U5YSNjbXMLiGvB+nM57NZ3yODI2lzjkBn/wADmvEYuTwWZ1qTjTi5TeCRqOy2zjbI3edR0zh5zuA9VvLnr3AW9vbqksXmZG/v5XMsFsisl5v82E8pJXBAEAQBAEAQBAEAQBAec8DXtLXta5pzDgCD2FfGk1gz1CcoPWi8GV627EWSTFofGfoOw7nVp2UUWVnTeWws6WmLmGx4S5r7YEVN0eepaOx0dfaHDwXF2HCXcTI6d+an9H6HO7o+l0mZ+6R7159xl8x0Wnae+D+qP1vR9LrOwdTSfeE9wl8wenae6D+p12fo9YPlJ3H6rA3xLl7jYLfL87zjPTsv8IYc3j9ibu/ZWyQ0IjDnD9aTzu2hwHYFIhbU47vqV9bSdzV2OWC6tnqTakEAIAgCAIAgCAIAgCAIAgCAIAgCAIAgCAIAgCAICv7c/NX9YUa6+Gyy0V/IRE9G3oy9a42OTJunOlEuynlAEAQBAEAQBAEAQBAEAQBAEAQBAEAQBAEAQBAEAQBAEAQBAEAQBAEAQBAf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git-scm.com/images/logos/downloads/Git-Logo-1788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2737"/>
            <a:ext cx="4697462" cy="19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3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is a pointer to a commit</a:t>
            </a:r>
          </a:p>
          <a:p>
            <a:r>
              <a:rPr lang="en-US" dirty="0" smtClean="0"/>
              <a:t>A branch can point at other commits – it can move</a:t>
            </a:r>
          </a:p>
          <a:p>
            <a:r>
              <a:rPr lang="en-US" dirty="0" smtClean="0"/>
              <a:t>A branch is a way to organize working histories</a:t>
            </a:r>
          </a:p>
          <a:p>
            <a:r>
              <a:rPr lang="en-US" dirty="0" smtClean="0"/>
              <a:t>Since commits know which commits they are based on – branch represents a commit and what came before it.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-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View all branch: </a:t>
            </a:r>
          </a:p>
          <a:p>
            <a:pPr lvl="1"/>
            <a:r>
              <a:rPr lang="en-US"/>
              <a:t>git branch</a:t>
            </a:r>
          </a:p>
          <a:p>
            <a:r>
              <a:rPr lang="en-US"/>
              <a:t>Create new branch</a:t>
            </a:r>
          </a:p>
          <a:p>
            <a:pPr lvl="1"/>
            <a:r>
              <a:rPr lang="en-US"/>
              <a:t>git branch branch_name</a:t>
            </a:r>
          </a:p>
          <a:p>
            <a:pPr lvl="1"/>
            <a:r>
              <a:rPr lang="en-US"/>
              <a:t>git branch develop</a:t>
            </a:r>
          </a:p>
          <a:p>
            <a:r>
              <a:rPr lang="en-US"/>
              <a:t>Change branch</a:t>
            </a:r>
          </a:p>
          <a:p>
            <a:pPr lvl="1"/>
            <a:r>
              <a:rPr lang="en-US"/>
              <a:t>git checkout branch_name</a:t>
            </a:r>
          </a:p>
          <a:p>
            <a:pPr lvl="1"/>
            <a:r>
              <a:rPr lang="en-US"/>
              <a:t>git checkout develop</a:t>
            </a:r>
          </a:p>
          <a:p>
            <a:r>
              <a:rPr lang="en-US"/>
              <a:t>Merge branch</a:t>
            </a:r>
          </a:p>
          <a:p>
            <a:pPr lvl="1"/>
            <a:r>
              <a:rPr lang="en-US"/>
              <a:t>git checkout master</a:t>
            </a:r>
          </a:p>
          <a:p>
            <a:pPr lvl="1"/>
            <a:r>
              <a:rPr lang="en-US"/>
              <a:t>git merge develop</a:t>
            </a:r>
          </a:p>
          <a:p>
            <a:r>
              <a:rPr lang="en-US"/>
              <a:t>Delete branch</a:t>
            </a:r>
          </a:p>
          <a:p>
            <a:pPr lvl="1"/>
            <a:r>
              <a:rPr lang="en-US"/>
              <a:t>git branch -d develop</a:t>
            </a:r>
          </a:p>
        </p:txBody>
      </p:sp>
    </p:spTree>
    <p:extLst>
      <p:ext uri="{BB962C8B-B14F-4D97-AF65-F5344CB8AC3E}">
        <p14:creationId xmlns:p14="http://schemas.microsoft.com/office/powerpoint/2010/main" val="142498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doing a “commit” the current “branch” moves to point at the new commit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31840" y="302349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99992" y="302349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68144" y="302349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5508104" y="3275526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139952" y="3275526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691680" y="3023498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  <a:endCxn id="4" idx="1"/>
          </p:cNvCxnSpPr>
          <p:nvPr/>
        </p:nvCxnSpPr>
        <p:spPr>
          <a:xfrm>
            <a:off x="2699792" y="3275526"/>
            <a:ext cx="4320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5597" y="3708731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On branch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-&gt; Commit of C4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72372" y="42210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840524" y="42210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208676" y="42210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>
            <a:off x="6848636" y="4473116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13" idx="1"/>
          </p:cNvCxnSpPr>
          <p:nvPr/>
        </p:nvCxnSpPr>
        <p:spPr>
          <a:xfrm>
            <a:off x="5480484" y="4473116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691680" y="4221088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31840" y="42210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4139952" y="4473116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9" idx="1"/>
          </p:cNvCxnSpPr>
          <p:nvPr/>
        </p:nvCxnSpPr>
        <p:spPr>
          <a:xfrm>
            <a:off x="2699792" y="4473116"/>
            <a:ext cx="4320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lded Corner 22"/>
          <p:cNvSpPr/>
          <p:nvPr/>
        </p:nvSpPr>
        <p:spPr>
          <a:xfrm>
            <a:off x="7080117" y="6213400"/>
            <a:ext cx="1656184" cy="432048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0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branch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new branch just adds another “pointer” to the same commit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67744" y="253070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35896" y="253070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4048" y="253070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644008" y="2782735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275856" y="2782735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27584" y="2530707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4" idx="1"/>
          </p:cNvCxnSpPr>
          <p:nvPr/>
        </p:nvCxnSpPr>
        <p:spPr>
          <a:xfrm>
            <a:off x="1835696" y="2782735"/>
            <a:ext cx="4320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271771" y="510097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639923" y="510097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008075" y="510097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4648035" y="5353000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20" idx="1"/>
          </p:cNvCxnSpPr>
          <p:nvPr/>
        </p:nvCxnSpPr>
        <p:spPr>
          <a:xfrm>
            <a:off x="3279883" y="5353000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42451" y="4740932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1850563" y="4992960"/>
            <a:ext cx="421208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38507" y="5619009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</a:t>
            </a:r>
          </a:p>
        </p:txBody>
      </p:sp>
      <p:cxnSp>
        <p:nvCxnSpPr>
          <p:cNvPr id="28" name="Straight Arrow Connector 27"/>
          <p:cNvCxnSpPr>
            <a:stCxn id="27" idx="3"/>
            <a:endCxn id="19" idx="1"/>
          </p:cNvCxnSpPr>
          <p:nvPr/>
        </p:nvCxnSpPr>
        <p:spPr>
          <a:xfrm flipV="1">
            <a:off x="1846619" y="5353000"/>
            <a:ext cx="425152" cy="5180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/>
          <p:cNvSpPr/>
          <p:nvPr/>
        </p:nvSpPr>
        <p:spPr>
          <a:xfrm>
            <a:off x="7080117" y="6213400"/>
            <a:ext cx="1656184" cy="432048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branches are not affected by a commit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09392" y="263691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77544" y="263691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45696" y="263691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5685656" y="2888940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317504" y="2888940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880072" y="2276872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  <a:endCxn id="4" idx="1"/>
          </p:cNvCxnSpPr>
          <p:nvPr/>
        </p:nvCxnSpPr>
        <p:spPr>
          <a:xfrm>
            <a:off x="2888184" y="2528900"/>
            <a:ext cx="421208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876128" y="3154949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</a:t>
            </a:r>
          </a:p>
        </p:txBody>
      </p:sp>
      <p:cxnSp>
        <p:nvCxnSpPr>
          <p:cNvPr id="12" name="Straight Arrow Connector 11"/>
          <p:cNvCxnSpPr>
            <a:stCxn id="11" idx="3"/>
            <a:endCxn id="4" idx="1"/>
          </p:cNvCxnSpPr>
          <p:nvPr/>
        </p:nvCxnSpPr>
        <p:spPr>
          <a:xfrm flipV="1">
            <a:off x="2884240" y="2888940"/>
            <a:ext cx="425152" cy="5180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309392" y="51369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77544" y="51369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045696" y="51369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5685656" y="5389016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4317504" y="5389016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95536" y="4776948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3"/>
            <a:endCxn id="13" idx="1"/>
          </p:cNvCxnSpPr>
          <p:nvPr/>
        </p:nvCxnSpPr>
        <p:spPr>
          <a:xfrm>
            <a:off x="2884240" y="5028976"/>
            <a:ext cx="425152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876128" y="5655025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</a:t>
            </a:r>
          </a:p>
        </p:txBody>
      </p:sp>
      <p:cxnSp>
        <p:nvCxnSpPr>
          <p:cNvPr id="21" name="Straight Arrow Connector 20"/>
          <p:cNvCxnSpPr>
            <a:stCxn id="20" idx="3"/>
            <a:endCxn id="13" idx="1"/>
          </p:cNvCxnSpPr>
          <p:nvPr/>
        </p:nvCxnSpPr>
        <p:spPr>
          <a:xfrm flipV="1">
            <a:off x="2884240" y="5389016"/>
            <a:ext cx="425152" cy="5180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45597" y="393305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On branch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-&gt; Commit of C4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76128" y="477694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3"/>
            <a:endCxn id="24" idx="1"/>
          </p:cNvCxnSpPr>
          <p:nvPr/>
        </p:nvCxnSpPr>
        <p:spPr>
          <a:xfrm>
            <a:off x="1403648" y="5028976"/>
            <a:ext cx="4724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/>
          <p:cNvSpPr/>
          <p:nvPr/>
        </p:nvSpPr>
        <p:spPr>
          <a:xfrm>
            <a:off x="7080117" y="6213400"/>
            <a:ext cx="1656184" cy="432048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out a branch puts the snapshot (the commit) it points to into the workspace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009977" y="2996952"/>
            <a:ext cx="1152128" cy="936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3586310" y="2996952"/>
            <a:ext cx="1152128" cy="936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index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6410577" y="2996952"/>
            <a:ext cx="1152128" cy="936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Repository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store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lowchart: Multidocument 9"/>
          <p:cNvSpPr/>
          <p:nvPr/>
        </p:nvSpPr>
        <p:spPr>
          <a:xfrm>
            <a:off x="6770617" y="4839543"/>
            <a:ext cx="792088" cy="576064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2162105" y="4981818"/>
            <a:ext cx="4180942" cy="50405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43117" y="5049180"/>
            <a:ext cx="348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Checkout branch y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2360" y="4839543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y snapshot</a:t>
            </a:r>
            <a:endParaRPr lang="en-US" dirty="0"/>
          </a:p>
        </p:txBody>
      </p:sp>
      <p:sp>
        <p:nvSpPr>
          <p:cNvPr id="14" name="Flowchart: Multidocument 13"/>
          <p:cNvSpPr/>
          <p:nvPr/>
        </p:nvSpPr>
        <p:spPr>
          <a:xfrm>
            <a:off x="1189997" y="4230216"/>
            <a:ext cx="792088" cy="576064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230216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x snapshot</a:t>
            </a:r>
            <a:endParaRPr lang="en-US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1128452" y="5661248"/>
            <a:ext cx="792088" cy="576064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62104" y="5666721"/>
            <a:ext cx="226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on branch y</a:t>
            </a:r>
            <a:endParaRPr lang="en-US" dirty="0"/>
          </a:p>
        </p:txBody>
      </p:sp>
      <p:sp>
        <p:nvSpPr>
          <p:cNvPr id="18" name="Folded Corner 17"/>
          <p:cNvSpPr/>
          <p:nvPr/>
        </p:nvSpPr>
        <p:spPr>
          <a:xfrm>
            <a:off x="7080117" y="6213400"/>
            <a:ext cx="1656184" cy="432048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master</a:t>
            </a:r>
            <a:r>
              <a:rPr lang="en-US" dirty="0" smtClean="0"/>
              <a:t> – is just another branch, but is the default one which gets created. (So you will always see it in a repo)</a:t>
            </a:r>
          </a:p>
          <a:p>
            <a:r>
              <a:rPr lang="en-US" dirty="0" smtClean="0"/>
              <a:t>Branching is </a:t>
            </a:r>
            <a:r>
              <a:rPr lang="en-US" b="1" dirty="0" smtClean="0"/>
              <a:t>cheap</a:t>
            </a:r>
            <a:r>
              <a:rPr lang="en-US" dirty="0" smtClean="0"/>
              <a:t> – feel free to branch a lot.</a:t>
            </a:r>
          </a:p>
          <a:p>
            <a:r>
              <a:rPr lang="en-US" dirty="0" smtClean="0"/>
              <a:t>Branch is a good way to work on multiple things in parallel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Combining</a:t>
            </a:r>
            <a:r>
              <a:rPr lang="en-US" dirty="0" smtClean="0"/>
              <a:t> one or more branches into the </a:t>
            </a:r>
            <a:r>
              <a:rPr lang="en-US" b="1" dirty="0" smtClean="0"/>
              <a:t>current branch</a:t>
            </a:r>
          </a:p>
          <a:p>
            <a:r>
              <a:rPr lang="en-US" dirty="0" smtClean="0"/>
              <a:t>Allows changes from other branches to be integrated into the current work history</a:t>
            </a:r>
          </a:p>
          <a:p>
            <a:r>
              <a:rPr lang="en-US" dirty="0" smtClean="0"/>
              <a:t>Usually generates a </a:t>
            </a:r>
            <a:r>
              <a:rPr lang="en-US" b="1" dirty="0" smtClean="0"/>
              <a:t>new commit </a:t>
            </a:r>
            <a:r>
              <a:rPr lang="en-US" dirty="0" smtClean="0"/>
              <a:t>which has more than one predecessor</a:t>
            </a:r>
            <a:endParaRPr lang="en-US" dirty="0"/>
          </a:p>
          <a:p>
            <a:r>
              <a:rPr lang="en-US" dirty="0" smtClean="0"/>
              <a:t>Other branches not affected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86341" y="2348880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54493" y="2348880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22645" y="2348880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7462605" y="2600908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6094453" y="2600908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172485" y="198884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3" idx="3"/>
            <a:endCxn id="4" idx="1"/>
          </p:cNvCxnSpPr>
          <p:nvPr/>
        </p:nvCxnSpPr>
        <p:spPr>
          <a:xfrm>
            <a:off x="4661189" y="2240868"/>
            <a:ext cx="425152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172485" y="2852936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</a:t>
            </a:r>
          </a:p>
        </p:txBody>
      </p:sp>
      <p:cxnSp>
        <p:nvCxnSpPr>
          <p:cNvPr id="12" name="Straight Arrow Connector 11"/>
          <p:cNvCxnSpPr>
            <a:stCxn id="11" idx="3"/>
            <a:endCxn id="32" idx="1"/>
          </p:cNvCxnSpPr>
          <p:nvPr/>
        </p:nvCxnSpPr>
        <p:spPr>
          <a:xfrm>
            <a:off x="3180597" y="3104964"/>
            <a:ext cx="4724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653077" y="1988840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4" name="Straight Arrow Connector 13"/>
          <p:cNvCxnSpPr>
            <a:stCxn id="9" idx="3"/>
            <a:endCxn id="13" idx="1"/>
          </p:cNvCxnSpPr>
          <p:nvPr/>
        </p:nvCxnSpPr>
        <p:spPr>
          <a:xfrm>
            <a:off x="3180597" y="2240868"/>
            <a:ext cx="4724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7461" y="364502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Merging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into by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76056" y="502016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444208" y="502016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812360" y="502016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7452320" y="5272194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7" idx="1"/>
          </p:cNvCxnSpPr>
          <p:nvPr/>
        </p:nvCxnSpPr>
        <p:spPr>
          <a:xfrm>
            <a:off x="6084168" y="5272194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199597" y="4660126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5" idx="3"/>
            <a:endCxn id="16" idx="1"/>
          </p:cNvCxnSpPr>
          <p:nvPr/>
        </p:nvCxnSpPr>
        <p:spPr>
          <a:xfrm>
            <a:off x="4650904" y="4912154"/>
            <a:ext cx="425152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3"/>
            <a:endCxn id="16" idx="1"/>
          </p:cNvCxnSpPr>
          <p:nvPr/>
        </p:nvCxnSpPr>
        <p:spPr>
          <a:xfrm flipV="1">
            <a:off x="4661189" y="5272194"/>
            <a:ext cx="414867" cy="5077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642792" y="466012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3207709" y="4912154"/>
            <a:ext cx="4350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30908" y="5524222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53077" y="55278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40" idx="3"/>
            <a:endCxn id="28" idx="1"/>
          </p:cNvCxnSpPr>
          <p:nvPr/>
        </p:nvCxnSpPr>
        <p:spPr>
          <a:xfrm>
            <a:off x="3207709" y="5779916"/>
            <a:ext cx="4453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40" idx="1"/>
          </p:cNvCxnSpPr>
          <p:nvPr/>
        </p:nvCxnSpPr>
        <p:spPr>
          <a:xfrm>
            <a:off x="1639020" y="5776250"/>
            <a:ext cx="560577" cy="36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653077" y="285293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2" idx="3"/>
            <a:endCxn id="4" idx="1"/>
          </p:cNvCxnSpPr>
          <p:nvPr/>
        </p:nvCxnSpPr>
        <p:spPr>
          <a:xfrm flipV="1">
            <a:off x="4661189" y="2600908"/>
            <a:ext cx="425152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199597" y="55278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3"/>
            <a:endCxn id="25" idx="1"/>
          </p:cNvCxnSpPr>
          <p:nvPr/>
        </p:nvCxnSpPr>
        <p:spPr>
          <a:xfrm flipV="1">
            <a:off x="3207709" y="4912154"/>
            <a:ext cx="435083" cy="8677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branch “</a:t>
            </a:r>
            <a:r>
              <a:rPr lang="en-US" dirty="0" err="1" smtClean="0"/>
              <a:t>bx</a:t>
            </a:r>
            <a:r>
              <a:rPr lang="en-US" dirty="0" smtClean="0"/>
              <a:t>” was not affected</a:t>
            </a:r>
          </a:p>
          <a:p>
            <a:r>
              <a:rPr lang="en-US" dirty="0" smtClean="0"/>
              <a:t>Merge only changes the workspace. Still need to add (to index) and commit (“by”) to actually generate “c6”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76056" y="502016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444208" y="502016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812360" y="502016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7452320" y="5272194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20" idx="1"/>
          </p:cNvCxnSpPr>
          <p:nvPr/>
        </p:nvCxnSpPr>
        <p:spPr>
          <a:xfrm>
            <a:off x="6084168" y="5272194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199597" y="4660126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7" idx="3"/>
            <a:endCxn id="19" idx="1"/>
          </p:cNvCxnSpPr>
          <p:nvPr/>
        </p:nvCxnSpPr>
        <p:spPr>
          <a:xfrm>
            <a:off x="4650904" y="4912154"/>
            <a:ext cx="425152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0" idx="3"/>
            <a:endCxn id="19" idx="1"/>
          </p:cNvCxnSpPr>
          <p:nvPr/>
        </p:nvCxnSpPr>
        <p:spPr>
          <a:xfrm flipV="1">
            <a:off x="4661189" y="5272194"/>
            <a:ext cx="414867" cy="5077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642792" y="466012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28" name="Straight Arrow Connector 27"/>
          <p:cNvCxnSpPr>
            <a:stCxn id="24" idx="3"/>
            <a:endCxn id="27" idx="1"/>
          </p:cNvCxnSpPr>
          <p:nvPr/>
        </p:nvCxnSpPr>
        <p:spPr>
          <a:xfrm>
            <a:off x="3207709" y="4912154"/>
            <a:ext cx="4350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30908" y="5524222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653077" y="55278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3" idx="3"/>
            <a:endCxn id="30" idx="1"/>
          </p:cNvCxnSpPr>
          <p:nvPr/>
        </p:nvCxnSpPr>
        <p:spPr>
          <a:xfrm>
            <a:off x="3207709" y="5779916"/>
            <a:ext cx="4453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  <a:endCxn id="33" idx="1"/>
          </p:cNvCxnSpPr>
          <p:nvPr/>
        </p:nvCxnSpPr>
        <p:spPr>
          <a:xfrm>
            <a:off x="1639020" y="5776250"/>
            <a:ext cx="560577" cy="36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199597" y="55278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3"/>
            <a:endCxn id="27" idx="1"/>
          </p:cNvCxnSpPr>
          <p:nvPr/>
        </p:nvCxnSpPr>
        <p:spPr>
          <a:xfrm flipV="1">
            <a:off x="3207709" y="4912154"/>
            <a:ext cx="435083" cy="8677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7664" y="1268760"/>
            <a:ext cx="590465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20272" y="4505506"/>
            <a:ext cx="1656184" cy="168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Repo2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40643" y="4518951"/>
            <a:ext cx="1800200" cy="16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User2</a:t>
            </a:r>
            <a:br>
              <a:rPr lang="en-US" dirty="0" smtClean="0"/>
            </a:br>
            <a:r>
              <a:rPr lang="en-US" dirty="0" smtClean="0"/>
              <a:t>Repo1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99592" y="2276872"/>
            <a:ext cx="1368152" cy="211018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1986" y="32507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8499" y="3419925"/>
            <a:ext cx="1060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</a:t>
            </a:r>
            <a:br>
              <a:rPr lang="en-US" dirty="0" smtClean="0"/>
            </a:b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24328" y="3250787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267744" y="1772816"/>
            <a:ext cx="108012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trunk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841866" y="1780373"/>
            <a:ext cx="1162182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051249" y="4581128"/>
            <a:ext cx="159423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Branches/b1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503399" y="4581128"/>
            <a:ext cx="108012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trunk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2396" y="4505507"/>
            <a:ext cx="165618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User1</a:t>
            </a:r>
            <a:br>
              <a:rPr lang="en-US" dirty="0" smtClean="0"/>
            </a:br>
            <a:r>
              <a:rPr lang="en-US" dirty="0" smtClean="0"/>
              <a:t>Repo1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33373" y="4564112"/>
            <a:ext cx="159423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trunk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577208" y="2276872"/>
            <a:ext cx="3867000" cy="211018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86215" y="2276872"/>
            <a:ext cx="3116153" cy="21981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726638" y="2212421"/>
            <a:ext cx="554819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264059" y="1340768"/>
            <a:ext cx="706423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-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merging, if there are conflicts - need to solve them.</a:t>
            </a:r>
          </a:p>
          <a:p>
            <a:r>
              <a:rPr lang="en-US" dirty="0" smtClean="0"/>
              <a:t>After solving, need to “add” the changes and commit the merged workspace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080117" y="6213400"/>
            <a:ext cx="1656184" cy="432048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76056" y="502016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44208" y="502016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12360" y="502016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7452320" y="5272194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6084168" y="5272194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199597" y="4660126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3" idx="3"/>
            <a:endCxn id="5" idx="1"/>
          </p:cNvCxnSpPr>
          <p:nvPr/>
        </p:nvCxnSpPr>
        <p:spPr>
          <a:xfrm>
            <a:off x="4650904" y="4912154"/>
            <a:ext cx="425152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3"/>
            <a:endCxn id="5" idx="1"/>
          </p:cNvCxnSpPr>
          <p:nvPr/>
        </p:nvCxnSpPr>
        <p:spPr>
          <a:xfrm flipV="1">
            <a:off x="4661189" y="5272194"/>
            <a:ext cx="414867" cy="5077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642792" y="466012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4" name="Straight Arrow Connector 13"/>
          <p:cNvCxnSpPr>
            <a:stCxn id="10" idx="3"/>
            <a:endCxn id="13" idx="1"/>
          </p:cNvCxnSpPr>
          <p:nvPr/>
        </p:nvCxnSpPr>
        <p:spPr>
          <a:xfrm>
            <a:off x="3207709" y="4912154"/>
            <a:ext cx="4350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0908" y="5524222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53077" y="55278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9" idx="3"/>
            <a:endCxn id="16" idx="1"/>
          </p:cNvCxnSpPr>
          <p:nvPr/>
        </p:nvCxnSpPr>
        <p:spPr>
          <a:xfrm>
            <a:off x="3207709" y="5779916"/>
            <a:ext cx="4453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>
            <a:off x="1639020" y="5776250"/>
            <a:ext cx="560577" cy="36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199597" y="5527888"/>
            <a:ext cx="1008112" cy="5040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3"/>
            <a:endCxn id="13" idx="1"/>
          </p:cNvCxnSpPr>
          <p:nvPr/>
        </p:nvCxnSpPr>
        <p:spPr>
          <a:xfrm flipV="1">
            <a:off x="3207709" y="4912154"/>
            <a:ext cx="435083" cy="8677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3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– fast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Forward – a type of merge which only requires moving the “branch” pointer</a:t>
            </a:r>
          </a:p>
          <a:p>
            <a:r>
              <a:rPr lang="en-US" dirty="0" smtClean="0"/>
              <a:t>Possible when the current branch is an ancestor of the merged branch</a:t>
            </a:r>
          </a:p>
          <a:p>
            <a:r>
              <a:rPr lang="en-US" dirty="0" smtClean="0"/>
              <a:t>No new “merge” commits need to be created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– fast forward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00406" y="191187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68558" y="191187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36710" y="191187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6676670" y="2163906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5308518" y="2163906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386550" y="1911878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3" idx="3"/>
            <a:endCxn id="4" idx="1"/>
          </p:cNvCxnSpPr>
          <p:nvPr/>
        </p:nvCxnSpPr>
        <p:spPr>
          <a:xfrm>
            <a:off x="3875254" y="2163906"/>
            <a:ext cx="42515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95504" y="2775974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</a:t>
            </a:r>
          </a:p>
        </p:txBody>
      </p:sp>
      <p:cxnSp>
        <p:nvCxnSpPr>
          <p:cNvPr id="12" name="Straight Arrow Connector 11"/>
          <p:cNvCxnSpPr>
            <a:stCxn id="11" idx="0"/>
            <a:endCxn id="4" idx="2"/>
          </p:cNvCxnSpPr>
          <p:nvPr/>
        </p:nvCxnSpPr>
        <p:spPr>
          <a:xfrm flipV="1">
            <a:off x="4799560" y="2415934"/>
            <a:ext cx="4902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867142" y="191187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4" name="Straight Arrow Connector 13"/>
          <p:cNvCxnSpPr>
            <a:stCxn id="9" idx="3"/>
            <a:endCxn id="13" idx="1"/>
          </p:cNvCxnSpPr>
          <p:nvPr/>
        </p:nvCxnSpPr>
        <p:spPr>
          <a:xfrm>
            <a:off x="2394662" y="2163906"/>
            <a:ext cx="4724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83178" y="362042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Merging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into by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01056" y="448013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669208" y="448013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037360" y="448013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6677320" y="4732161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5309168" y="4732161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387200" y="4480133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5" idx="3"/>
            <a:endCxn id="26" idx="1"/>
          </p:cNvCxnSpPr>
          <p:nvPr/>
        </p:nvCxnSpPr>
        <p:spPr>
          <a:xfrm>
            <a:off x="3875904" y="4732161"/>
            <a:ext cx="4251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387200" y="5332167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</a:t>
            </a:r>
          </a:p>
        </p:txBody>
      </p:sp>
      <p:cxnSp>
        <p:nvCxnSpPr>
          <p:cNvPr id="34" name="Straight Arrow Connector 33"/>
          <p:cNvCxnSpPr>
            <a:stCxn id="33" idx="0"/>
            <a:endCxn id="35" idx="1"/>
          </p:cNvCxnSpPr>
          <p:nvPr/>
        </p:nvCxnSpPr>
        <p:spPr>
          <a:xfrm flipV="1">
            <a:off x="1891256" y="4732161"/>
            <a:ext cx="976536" cy="6000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867792" y="448013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36" name="Straight Arrow Connector 35"/>
          <p:cNvCxnSpPr>
            <a:stCxn id="31" idx="3"/>
            <a:endCxn id="35" idx="1"/>
          </p:cNvCxnSpPr>
          <p:nvPr/>
        </p:nvCxnSpPr>
        <p:spPr>
          <a:xfrm>
            <a:off x="2395312" y="4732161"/>
            <a:ext cx="4724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ular Callout 36"/>
          <p:cNvSpPr/>
          <p:nvPr/>
        </p:nvSpPr>
        <p:spPr>
          <a:xfrm>
            <a:off x="273615" y="2669533"/>
            <a:ext cx="2227170" cy="1135555"/>
          </a:xfrm>
          <a:prstGeom prst="wedgeRoundRectCallout">
            <a:avLst>
              <a:gd name="adj1" fmla="val 127420"/>
              <a:gd name="adj2" fmla="val -82418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C4 is based on C3 so “by” which points to C3 can move to point to C4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olded Corner 37"/>
          <p:cNvSpPr/>
          <p:nvPr/>
        </p:nvSpPr>
        <p:spPr>
          <a:xfrm>
            <a:off x="7080117" y="6213400"/>
            <a:ext cx="1656184" cy="432048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– fast forward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00406" y="24544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68558" y="24544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36710" y="24544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6676670" y="2706443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5308518" y="2706443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386550" y="1911878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86550" y="2996952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</a:t>
            </a:r>
          </a:p>
        </p:txBody>
      </p:sp>
      <p:cxnSp>
        <p:nvCxnSpPr>
          <p:cNvPr id="12" name="Straight Arrow Connector 11"/>
          <p:cNvCxnSpPr>
            <a:stCxn id="11" idx="3"/>
            <a:endCxn id="38" idx="1"/>
          </p:cNvCxnSpPr>
          <p:nvPr/>
        </p:nvCxnSpPr>
        <p:spPr>
          <a:xfrm>
            <a:off x="2394662" y="3248980"/>
            <a:ext cx="4724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867142" y="191187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4" name="Straight Arrow Connector 13"/>
          <p:cNvCxnSpPr>
            <a:stCxn id="9" idx="3"/>
            <a:endCxn id="13" idx="1"/>
          </p:cNvCxnSpPr>
          <p:nvPr/>
        </p:nvCxnSpPr>
        <p:spPr>
          <a:xfrm>
            <a:off x="2394662" y="2163906"/>
            <a:ext cx="4724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ular Callout 36"/>
          <p:cNvSpPr/>
          <p:nvPr/>
        </p:nvSpPr>
        <p:spPr>
          <a:xfrm>
            <a:off x="6012160" y="3421976"/>
            <a:ext cx="2227170" cy="1135555"/>
          </a:xfrm>
          <a:prstGeom prst="wedgeRoundRectCallout">
            <a:avLst>
              <a:gd name="adj1" fmla="val -138308"/>
              <a:gd name="adj2" fmla="val -53340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C4 is not based on C5, so cannot fast forward.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867142" y="299695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4" idx="1"/>
          </p:cNvCxnSpPr>
          <p:nvPr/>
        </p:nvCxnSpPr>
        <p:spPr>
          <a:xfrm flipV="1">
            <a:off x="3875254" y="2706443"/>
            <a:ext cx="425152" cy="5425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4" idx="1"/>
          </p:cNvCxnSpPr>
          <p:nvPr/>
        </p:nvCxnSpPr>
        <p:spPr>
          <a:xfrm>
            <a:off x="3875254" y="2163906"/>
            <a:ext cx="425152" cy="5425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460056" y="521948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828208" y="521948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196360" y="521948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3"/>
            <a:endCxn id="43" idx="1"/>
          </p:cNvCxnSpPr>
          <p:nvPr/>
        </p:nvCxnSpPr>
        <p:spPr>
          <a:xfrm>
            <a:off x="6836320" y="5471510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  <a:endCxn id="42" idx="1"/>
          </p:cNvCxnSpPr>
          <p:nvPr/>
        </p:nvCxnSpPr>
        <p:spPr>
          <a:xfrm>
            <a:off x="5468168" y="5471510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07504" y="469953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546200" y="5762019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</a:t>
            </a:r>
          </a:p>
        </p:txBody>
      </p:sp>
      <p:cxnSp>
        <p:nvCxnSpPr>
          <p:cNvPr id="48" name="Straight Arrow Connector 47"/>
          <p:cNvCxnSpPr>
            <a:stCxn id="47" idx="3"/>
            <a:endCxn id="53" idx="1"/>
          </p:cNvCxnSpPr>
          <p:nvPr/>
        </p:nvCxnSpPr>
        <p:spPr>
          <a:xfrm>
            <a:off x="2554312" y="6014047"/>
            <a:ext cx="4724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026792" y="467694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50" name="Straight Arrow Connector 49"/>
          <p:cNvCxnSpPr>
            <a:stCxn id="46" idx="3"/>
            <a:endCxn id="57" idx="1"/>
          </p:cNvCxnSpPr>
          <p:nvPr/>
        </p:nvCxnSpPr>
        <p:spPr>
          <a:xfrm flipV="1">
            <a:off x="1115616" y="4928973"/>
            <a:ext cx="509176" cy="225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026792" y="5762019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3"/>
            <a:endCxn id="41" idx="1"/>
          </p:cNvCxnSpPr>
          <p:nvPr/>
        </p:nvCxnSpPr>
        <p:spPr>
          <a:xfrm flipV="1">
            <a:off x="4034904" y="5471510"/>
            <a:ext cx="425152" cy="542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3"/>
            <a:endCxn id="41" idx="1"/>
          </p:cNvCxnSpPr>
          <p:nvPr/>
        </p:nvCxnSpPr>
        <p:spPr>
          <a:xfrm>
            <a:off x="4034904" y="4928973"/>
            <a:ext cx="425152" cy="542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624792" y="467694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7" idx="3"/>
            <a:endCxn id="49" idx="1"/>
          </p:cNvCxnSpPr>
          <p:nvPr/>
        </p:nvCxnSpPr>
        <p:spPr>
          <a:xfrm>
            <a:off x="2632904" y="4928973"/>
            <a:ext cx="39388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7" idx="3"/>
            <a:endCxn id="53" idx="1"/>
          </p:cNvCxnSpPr>
          <p:nvPr/>
        </p:nvCxnSpPr>
        <p:spPr>
          <a:xfrm>
            <a:off x="2632904" y="4928973"/>
            <a:ext cx="393888" cy="1085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ular Callout 65"/>
          <p:cNvSpPr/>
          <p:nvPr/>
        </p:nvSpPr>
        <p:spPr>
          <a:xfrm>
            <a:off x="4650574" y="5806330"/>
            <a:ext cx="2904008" cy="466692"/>
          </a:xfrm>
          <a:prstGeom prst="wedgeRoundRectCallout">
            <a:avLst>
              <a:gd name="adj1" fmla="val -113697"/>
              <a:gd name="adj2" fmla="val -164311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Now its possible to </a:t>
            </a:r>
            <a:r>
              <a:rPr lang="en-US" dirty="0" err="1" smtClean="0">
                <a:solidFill>
                  <a:schemeClr val="tx1"/>
                </a:solidFill>
              </a:rPr>
              <a:t>ff</a:t>
            </a:r>
            <a:r>
              <a:rPr lang="en-US" dirty="0" smtClean="0">
                <a:solidFill>
                  <a:schemeClr val="tx1"/>
                </a:solidFill>
              </a:rPr>
              <a:t> 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54419" y="3973357"/>
            <a:ext cx="21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that case, merge…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than one repository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2889" y="5147468"/>
            <a:ext cx="2238222" cy="12525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Elephant" pitchFamily="18" charset="0"/>
              </a:rPr>
              <a:t>REMOTE</a:t>
            </a:r>
            <a:endParaRPr lang="en-US" sz="20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– creates a local repository by copying another (remote) repository</a:t>
            </a:r>
          </a:p>
          <a:p>
            <a:r>
              <a:rPr lang="en-US" dirty="0" smtClean="0"/>
              <a:t>Repositories which were cloned can exchange changes between them</a:t>
            </a:r>
          </a:p>
          <a:p>
            <a:r>
              <a:rPr lang="en-US" dirty="0" smtClean="0"/>
              <a:t>Pull? For now </a:t>
            </a:r>
            <a:r>
              <a:rPr lang="en-US" b="1" dirty="0" smtClean="0"/>
              <a:t>forget about it.</a:t>
            </a:r>
            <a:r>
              <a:rPr lang="en-US" dirty="0" smtClean="0"/>
              <a:t> we will come back to it later</a:t>
            </a:r>
          </a:p>
          <a:p>
            <a:r>
              <a:rPr lang="en-US" dirty="0" smtClean="0"/>
              <a:t>Commits are always </a:t>
            </a:r>
            <a:r>
              <a:rPr lang="en-US" b="1" dirty="0" smtClean="0"/>
              <a:t>local</a:t>
            </a:r>
            <a:r>
              <a:rPr lang="en-US" dirty="0" smtClean="0"/>
              <a:t>. But can be sent to other repositories.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– gets changes from a remote repository that you don’t already have.</a:t>
            </a:r>
          </a:p>
          <a:p>
            <a:r>
              <a:rPr lang="en-US" dirty="0" smtClean="0"/>
              <a:t>Fetch gets the changes to the local repository but </a:t>
            </a:r>
            <a:r>
              <a:rPr lang="en-US" b="1" dirty="0" smtClean="0"/>
              <a:t>does not touch</a:t>
            </a:r>
            <a:r>
              <a:rPr lang="en-US" dirty="0" smtClean="0"/>
              <a:t> the index or workspace.</a:t>
            </a:r>
          </a:p>
          <a:p>
            <a:r>
              <a:rPr lang="en-US" dirty="0" smtClean="0"/>
              <a:t>After a fetch, usually a merge needs to take place (more on this later)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4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branches represent the state of a branch on the repository it is fetched from</a:t>
            </a:r>
          </a:p>
          <a:p>
            <a:r>
              <a:rPr lang="en-US" dirty="0" smtClean="0"/>
              <a:t>It is like another branch when it comes to merging from</a:t>
            </a:r>
          </a:p>
          <a:p>
            <a:r>
              <a:rPr lang="en-US" dirty="0" smtClean="0"/>
              <a:t>You cannot checkout a remote branch, you branch it (create a local pointer to it)</a:t>
            </a:r>
          </a:p>
          <a:p>
            <a:r>
              <a:rPr lang="en-US" dirty="0" smtClean="0"/>
              <a:t>After fetching, a remote branch and it’s local branch counterpart may need to be merged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78177" y="352947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78177" y="270892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7182233" y="3212976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678177" y="43884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2"/>
            <a:endCxn id="16" idx="0"/>
          </p:cNvCxnSpPr>
          <p:nvPr/>
        </p:nvCxnSpPr>
        <p:spPr>
          <a:xfrm>
            <a:off x="7182233" y="4033532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 flipH="1">
            <a:off x="2970814" y="3515358"/>
            <a:ext cx="3399930" cy="50405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95936" y="35827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clone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5746" y="352947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95536" y="2708920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25" idx="0"/>
          </p:cNvCxnSpPr>
          <p:nvPr/>
        </p:nvCxnSpPr>
        <p:spPr>
          <a:xfrm>
            <a:off x="1187624" y="3212976"/>
            <a:ext cx="1002178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685746" y="438848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5" idx="2"/>
            <a:endCxn id="28" idx="0"/>
          </p:cNvCxnSpPr>
          <p:nvPr/>
        </p:nvCxnSpPr>
        <p:spPr>
          <a:xfrm>
            <a:off x="2189802" y="4033532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466758" y="270892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4" idx="2"/>
            <a:endCxn id="25" idx="0"/>
          </p:cNvCxnSpPr>
          <p:nvPr/>
        </p:nvCxnSpPr>
        <p:spPr>
          <a:xfrm flipH="1">
            <a:off x="2189802" y="3212976"/>
            <a:ext cx="781012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ular Callout 37"/>
          <p:cNvSpPr/>
          <p:nvPr/>
        </p:nvSpPr>
        <p:spPr>
          <a:xfrm>
            <a:off x="112582" y="735702"/>
            <a:ext cx="2227170" cy="914601"/>
          </a:xfrm>
          <a:prstGeom prst="wedgeRoundRectCallout">
            <a:avLst>
              <a:gd name="adj1" fmla="val -18836"/>
              <a:gd name="adj2" fmla="val 160592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 remote 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290063" y="5229200"/>
            <a:ext cx="2227170" cy="914601"/>
          </a:xfrm>
          <a:prstGeom prst="wedgeRoundRectCallout">
            <a:avLst>
              <a:gd name="adj1" fmla="val -33554"/>
              <a:gd name="adj2" fmla="val -286480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origin is just a name for a “remote”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7080117" y="6213400"/>
            <a:ext cx="1656184" cy="432048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/>
      <p:bldP spid="24" grpId="1"/>
      <p:bldP spid="25" grpId="0" animBg="1"/>
      <p:bldP spid="26" grpId="0" animBg="1"/>
      <p:bldP spid="28" grpId="0" animBg="1"/>
      <p:bldP spid="34" grpId="0" animBg="1"/>
      <p:bldP spid="38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fetch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4830517" y="2276872"/>
            <a:ext cx="2227170" cy="914601"/>
          </a:xfrm>
          <a:prstGeom prst="wedgeRoundRectCallout">
            <a:avLst>
              <a:gd name="adj1" fmla="val 34615"/>
              <a:gd name="adj2" fmla="val 153989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Some changes on the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553631" y="504351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553631" y="5902524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2"/>
            <a:endCxn id="51" idx="0"/>
          </p:cNvCxnSpPr>
          <p:nvPr/>
        </p:nvCxnSpPr>
        <p:spPr>
          <a:xfrm>
            <a:off x="7057687" y="5547568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553631" y="3407434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3" idx="2"/>
            <a:endCxn id="55" idx="0"/>
          </p:cNvCxnSpPr>
          <p:nvPr/>
        </p:nvCxnSpPr>
        <p:spPr>
          <a:xfrm>
            <a:off x="7057687" y="3911490"/>
            <a:ext cx="0" cy="311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553631" y="422295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5" idx="2"/>
            <a:endCxn id="50" idx="0"/>
          </p:cNvCxnSpPr>
          <p:nvPr/>
        </p:nvCxnSpPr>
        <p:spPr>
          <a:xfrm>
            <a:off x="7057687" y="4727012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751998" y="4184500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461788" y="3363944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8" idx="2"/>
            <a:endCxn id="57" idx="0"/>
          </p:cNvCxnSpPr>
          <p:nvPr/>
        </p:nvCxnSpPr>
        <p:spPr>
          <a:xfrm>
            <a:off x="1253876" y="3868000"/>
            <a:ext cx="1002178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751998" y="504351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7" idx="2"/>
            <a:endCxn id="60" idx="0"/>
          </p:cNvCxnSpPr>
          <p:nvPr/>
        </p:nvCxnSpPr>
        <p:spPr>
          <a:xfrm>
            <a:off x="2256054" y="4688556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33010" y="3363944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2" idx="2"/>
            <a:endCxn id="57" idx="0"/>
          </p:cNvCxnSpPr>
          <p:nvPr/>
        </p:nvCxnSpPr>
        <p:spPr>
          <a:xfrm flipH="1">
            <a:off x="2256054" y="3868000"/>
            <a:ext cx="781012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 flipH="1">
            <a:off x="2170180" y="5835162"/>
            <a:ext cx="4180942" cy="50405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951192" y="5902524"/>
            <a:ext cx="348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fetch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4" grpId="0" animBg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7664" y="1268760"/>
            <a:ext cx="59046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The Server (just Another Repo)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48064" y="4475016"/>
            <a:ext cx="2664296" cy="212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User2 Repo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99592" y="2564904"/>
            <a:ext cx="648072" cy="18221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8499" y="3419925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</a:t>
            </a:r>
          </a:p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835696" y="1700808"/>
            <a:ext cx="108012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322142" y="1698906"/>
            <a:ext cx="159423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77461" y="4580136"/>
            <a:ext cx="1728192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2396" y="4505506"/>
            <a:ext cx="3017476" cy="209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User1 Repo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33372" y="4564112"/>
            <a:ext cx="1834371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843808" y="2708920"/>
            <a:ext cx="0" cy="16781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930569" y="2492896"/>
            <a:ext cx="0" cy="18941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82601" y="6073411"/>
            <a:ext cx="1209079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mybranch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276056" y="5661248"/>
            <a:ext cx="159423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branch123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228184" y="5805264"/>
            <a:ext cx="159423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branch123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276056" y="6093296"/>
            <a:ext cx="159423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branch456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43808" y="297378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563888" y="5301208"/>
            <a:ext cx="151216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5251" y="479616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033999" y="1714847"/>
            <a:ext cx="159423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5930569" y="4869160"/>
            <a:ext cx="1883937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origin/branch2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48064" y="311680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</a:t>
            </a:r>
          </a:p>
          <a:p>
            <a:r>
              <a:rPr lang="en-US" dirty="0" smtClean="0"/>
              <a:t>Pull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563888" y="6093296"/>
            <a:ext cx="151216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19257" y="617454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340685" y="5877131"/>
            <a:ext cx="206251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User2/branch456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574971" y="2600908"/>
            <a:ext cx="0" cy="16781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70286" y="32352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3725" y="3355712"/>
            <a:ext cx="159232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Who is server and who is client?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fetch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678177" y="474104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678177" y="5600054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2"/>
            <a:endCxn id="51" idx="0"/>
          </p:cNvCxnSpPr>
          <p:nvPr/>
        </p:nvCxnSpPr>
        <p:spPr>
          <a:xfrm>
            <a:off x="7182233" y="5245098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678177" y="3104964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3" idx="2"/>
            <a:endCxn id="55" idx="0"/>
          </p:cNvCxnSpPr>
          <p:nvPr/>
        </p:nvCxnSpPr>
        <p:spPr>
          <a:xfrm>
            <a:off x="7182233" y="3609020"/>
            <a:ext cx="0" cy="311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678177" y="392048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5" idx="2"/>
            <a:endCxn id="50" idx="0"/>
          </p:cNvCxnSpPr>
          <p:nvPr/>
        </p:nvCxnSpPr>
        <p:spPr>
          <a:xfrm>
            <a:off x="7182233" y="4424542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751998" y="4184500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959910" y="2600908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8" idx="2"/>
            <a:endCxn id="23" idx="0"/>
          </p:cNvCxnSpPr>
          <p:nvPr/>
        </p:nvCxnSpPr>
        <p:spPr>
          <a:xfrm>
            <a:off x="1751998" y="3104964"/>
            <a:ext cx="0" cy="2589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751998" y="504351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7" idx="2"/>
            <a:endCxn id="60" idx="0"/>
          </p:cNvCxnSpPr>
          <p:nvPr/>
        </p:nvCxnSpPr>
        <p:spPr>
          <a:xfrm>
            <a:off x="2256054" y="4688556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33010" y="3363944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2" idx="2"/>
            <a:endCxn id="57" idx="0"/>
          </p:cNvCxnSpPr>
          <p:nvPr/>
        </p:nvCxnSpPr>
        <p:spPr>
          <a:xfrm flipH="1">
            <a:off x="2256054" y="3868000"/>
            <a:ext cx="781012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247942" y="3363944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2"/>
            <a:endCxn id="57" idx="0"/>
          </p:cNvCxnSpPr>
          <p:nvPr/>
        </p:nvCxnSpPr>
        <p:spPr>
          <a:xfrm>
            <a:off x="1751998" y="3868000"/>
            <a:ext cx="504056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7080117" y="6213400"/>
            <a:ext cx="1656184" cy="432048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fetch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553631" y="504351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553631" y="5902524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2"/>
            <a:endCxn id="51" idx="0"/>
          </p:cNvCxnSpPr>
          <p:nvPr/>
        </p:nvCxnSpPr>
        <p:spPr>
          <a:xfrm>
            <a:off x="7057687" y="5547568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553631" y="3407434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3" idx="2"/>
            <a:endCxn id="55" idx="0"/>
          </p:cNvCxnSpPr>
          <p:nvPr/>
        </p:nvCxnSpPr>
        <p:spPr>
          <a:xfrm>
            <a:off x="7057687" y="3911490"/>
            <a:ext cx="0" cy="311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553631" y="422295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5" idx="2"/>
            <a:endCxn id="50" idx="0"/>
          </p:cNvCxnSpPr>
          <p:nvPr/>
        </p:nvCxnSpPr>
        <p:spPr>
          <a:xfrm>
            <a:off x="7057687" y="4727012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751998" y="4184500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959910" y="2600908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8" idx="2"/>
            <a:endCxn id="23" idx="0"/>
          </p:cNvCxnSpPr>
          <p:nvPr/>
        </p:nvCxnSpPr>
        <p:spPr>
          <a:xfrm>
            <a:off x="1751998" y="3104964"/>
            <a:ext cx="0" cy="2589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751998" y="504351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7" idx="2"/>
            <a:endCxn id="60" idx="0"/>
          </p:cNvCxnSpPr>
          <p:nvPr/>
        </p:nvCxnSpPr>
        <p:spPr>
          <a:xfrm>
            <a:off x="2256054" y="4688556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33010" y="3363944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2" idx="2"/>
            <a:endCxn id="57" idx="0"/>
          </p:cNvCxnSpPr>
          <p:nvPr/>
        </p:nvCxnSpPr>
        <p:spPr>
          <a:xfrm flipH="1">
            <a:off x="2256054" y="3868000"/>
            <a:ext cx="781012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247942" y="3363944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2"/>
            <a:endCxn id="57" idx="0"/>
          </p:cNvCxnSpPr>
          <p:nvPr/>
        </p:nvCxnSpPr>
        <p:spPr>
          <a:xfrm>
            <a:off x="1751998" y="3868000"/>
            <a:ext cx="504056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13150310" flipH="1">
            <a:off x="2643643" y="2662925"/>
            <a:ext cx="802995" cy="50405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7942" y="2142795"/>
            <a:ext cx="12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merge!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0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fetch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553631" y="456102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553631" y="5420034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2"/>
            <a:endCxn id="51" idx="0"/>
          </p:cNvCxnSpPr>
          <p:nvPr/>
        </p:nvCxnSpPr>
        <p:spPr>
          <a:xfrm>
            <a:off x="7057687" y="5065078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553631" y="2924944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3" idx="2"/>
            <a:endCxn id="55" idx="0"/>
          </p:cNvCxnSpPr>
          <p:nvPr/>
        </p:nvCxnSpPr>
        <p:spPr>
          <a:xfrm>
            <a:off x="7057687" y="3429000"/>
            <a:ext cx="0" cy="311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553631" y="374046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5" idx="2"/>
            <a:endCxn id="50" idx="0"/>
          </p:cNvCxnSpPr>
          <p:nvPr/>
        </p:nvCxnSpPr>
        <p:spPr>
          <a:xfrm>
            <a:off x="7057687" y="4244522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751998" y="4184500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899592" y="2420888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8" idx="2"/>
            <a:endCxn id="23" idx="0"/>
          </p:cNvCxnSpPr>
          <p:nvPr/>
        </p:nvCxnSpPr>
        <p:spPr>
          <a:xfrm>
            <a:off x="1691680" y="2924944"/>
            <a:ext cx="564825" cy="449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751998" y="504351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7" idx="2"/>
            <a:endCxn id="60" idx="0"/>
          </p:cNvCxnSpPr>
          <p:nvPr/>
        </p:nvCxnSpPr>
        <p:spPr>
          <a:xfrm>
            <a:off x="2256054" y="4688556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743142" y="2420888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2" idx="2"/>
            <a:endCxn id="23" idx="0"/>
          </p:cNvCxnSpPr>
          <p:nvPr/>
        </p:nvCxnSpPr>
        <p:spPr>
          <a:xfrm flipH="1">
            <a:off x="2256505" y="2924944"/>
            <a:ext cx="990693" cy="449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752449" y="337443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2"/>
            <a:endCxn id="57" idx="0"/>
          </p:cNvCxnSpPr>
          <p:nvPr/>
        </p:nvCxnSpPr>
        <p:spPr>
          <a:xfrm flipH="1">
            <a:off x="2256054" y="3878488"/>
            <a:ext cx="451" cy="3060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59832" y="3608894"/>
            <a:ext cx="1238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merged (fast forward in this case)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7080117" y="6213400"/>
            <a:ext cx="1656184" cy="432048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take local objects (commits, tags) which are required to make a remote branch complete – and send them.</a:t>
            </a:r>
          </a:p>
          <a:p>
            <a:r>
              <a:rPr lang="en-US" dirty="0" smtClean="0"/>
              <a:t>Will merge those local changes into the remote branch</a:t>
            </a:r>
          </a:p>
          <a:p>
            <a:r>
              <a:rPr lang="en-US" dirty="0" smtClean="0"/>
              <a:t>Will only do a “fast-forward” merge (other merge type, if required, will fail the push)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Push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88224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88224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7092280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588224" y="3392025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12" idx="0"/>
          </p:cNvCxnSpPr>
          <p:nvPr/>
        </p:nvCxnSpPr>
        <p:spPr>
          <a:xfrm>
            <a:off x="7092280" y="3896081"/>
            <a:ext cx="0" cy="311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88224" y="420754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>
            <a:off x="7092280" y="4711603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39752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07226" y="4218035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21" idx="1"/>
          </p:cNvCxnSpPr>
          <p:nvPr/>
        </p:nvCxnSpPr>
        <p:spPr>
          <a:xfrm>
            <a:off x="1991402" y="4470063"/>
            <a:ext cx="34880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39752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7" idx="0"/>
          </p:cNvCxnSpPr>
          <p:nvPr/>
        </p:nvCxnSpPr>
        <p:spPr>
          <a:xfrm>
            <a:off x="2843808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39752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27" idx="0"/>
          </p:cNvCxnSpPr>
          <p:nvPr/>
        </p:nvCxnSpPr>
        <p:spPr>
          <a:xfrm>
            <a:off x="2843808" y="3067626"/>
            <a:ext cx="1167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40203" y="421803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14" idx="0"/>
          </p:cNvCxnSpPr>
          <p:nvPr/>
        </p:nvCxnSpPr>
        <p:spPr>
          <a:xfrm flipH="1">
            <a:off x="2843808" y="4722091"/>
            <a:ext cx="451" cy="3060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40919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21" idx="0"/>
          </p:cNvCxnSpPr>
          <p:nvPr/>
        </p:nvCxnSpPr>
        <p:spPr>
          <a:xfrm flipH="1">
            <a:off x="2844259" y="3900962"/>
            <a:ext cx="716" cy="3170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46"/>
          <p:cNvSpPr/>
          <p:nvPr/>
        </p:nvSpPr>
        <p:spPr>
          <a:xfrm>
            <a:off x="3563888" y="1772816"/>
            <a:ext cx="2227170" cy="914601"/>
          </a:xfrm>
          <a:prstGeom prst="wedgeRoundRectCallout">
            <a:avLst>
              <a:gd name="adj1" fmla="val -59045"/>
              <a:gd name="adj2" fmla="val 155030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commit is not on the remote 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Push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88224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88224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7092280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588224" y="3392025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12" idx="0"/>
          </p:cNvCxnSpPr>
          <p:nvPr/>
        </p:nvCxnSpPr>
        <p:spPr>
          <a:xfrm>
            <a:off x="7092280" y="3896081"/>
            <a:ext cx="0" cy="311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88224" y="420754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>
            <a:off x="7092280" y="4711603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39752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07226" y="4218035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21" idx="1"/>
          </p:cNvCxnSpPr>
          <p:nvPr/>
        </p:nvCxnSpPr>
        <p:spPr>
          <a:xfrm>
            <a:off x="1991402" y="4470063"/>
            <a:ext cx="34880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39752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7" idx="0"/>
          </p:cNvCxnSpPr>
          <p:nvPr/>
        </p:nvCxnSpPr>
        <p:spPr>
          <a:xfrm>
            <a:off x="2843808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39752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27" idx="0"/>
          </p:cNvCxnSpPr>
          <p:nvPr/>
        </p:nvCxnSpPr>
        <p:spPr>
          <a:xfrm>
            <a:off x="2843808" y="3067626"/>
            <a:ext cx="1167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40203" y="421803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14" idx="0"/>
          </p:cNvCxnSpPr>
          <p:nvPr/>
        </p:nvCxnSpPr>
        <p:spPr>
          <a:xfrm flipH="1">
            <a:off x="2843808" y="4722091"/>
            <a:ext cx="451" cy="3060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40919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21" idx="0"/>
          </p:cNvCxnSpPr>
          <p:nvPr/>
        </p:nvCxnSpPr>
        <p:spPr>
          <a:xfrm flipH="1">
            <a:off x="2844259" y="3900962"/>
            <a:ext cx="716" cy="3170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3851920" y="5835162"/>
            <a:ext cx="2232248" cy="50405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77473" y="5887115"/>
            <a:ext cx="90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push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Push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88224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88224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7092280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588224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29" idx="0"/>
          </p:cNvCxnSpPr>
          <p:nvPr/>
        </p:nvCxnSpPr>
        <p:spPr>
          <a:xfrm>
            <a:off x="7092280" y="3067626"/>
            <a:ext cx="0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88224" y="420754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>
            <a:off x="7092280" y="4711603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39752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79075" y="3396906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27" idx="1"/>
          </p:cNvCxnSpPr>
          <p:nvPr/>
        </p:nvCxnSpPr>
        <p:spPr>
          <a:xfrm>
            <a:off x="2063251" y="3648934"/>
            <a:ext cx="2776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39752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7" idx="0"/>
          </p:cNvCxnSpPr>
          <p:nvPr/>
        </p:nvCxnSpPr>
        <p:spPr>
          <a:xfrm>
            <a:off x="2843808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39752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27" idx="0"/>
          </p:cNvCxnSpPr>
          <p:nvPr/>
        </p:nvCxnSpPr>
        <p:spPr>
          <a:xfrm>
            <a:off x="2843808" y="3067626"/>
            <a:ext cx="1167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40203" y="421803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14" idx="0"/>
          </p:cNvCxnSpPr>
          <p:nvPr/>
        </p:nvCxnSpPr>
        <p:spPr>
          <a:xfrm flipH="1">
            <a:off x="2843808" y="4722091"/>
            <a:ext cx="451" cy="3060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744" y="269500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merged and in a fast forward manner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40919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21" idx="0"/>
          </p:cNvCxnSpPr>
          <p:nvPr/>
        </p:nvCxnSpPr>
        <p:spPr>
          <a:xfrm flipH="1">
            <a:off x="2844259" y="3900962"/>
            <a:ext cx="716" cy="3170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588224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2"/>
            <a:endCxn id="12" idx="0"/>
          </p:cNvCxnSpPr>
          <p:nvPr/>
        </p:nvCxnSpPr>
        <p:spPr>
          <a:xfrm>
            <a:off x="7092280" y="3900962"/>
            <a:ext cx="0" cy="3065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lded Corner 35"/>
          <p:cNvSpPr/>
          <p:nvPr/>
        </p:nvSpPr>
        <p:spPr>
          <a:xfrm>
            <a:off x="7776241" y="6213400"/>
            <a:ext cx="1188247" cy="432048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cannot do a fast-forward – will fail. Then, </a:t>
            </a:r>
            <a:r>
              <a:rPr lang="en-US" dirty="0"/>
              <a:t>a</a:t>
            </a:r>
            <a:r>
              <a:rPr lang="en-US" dirty="0" smtClean="0"/>
              <a:t> fetch + merge is required to allow the push.</a:t>
            </a:r>
          </a:p>
          <a:p>
            <a:r>
              <a:rPr lang="en-US" dirty="0" smtClean="0"/>
              <a:t>Once remote changes merged locally again a fast forward is possible and the push would work.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Push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88224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88224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7092280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589836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28" idx="0"/>
          </p:cNvCxnSpPr>
          <p:nvPr/>
        </p:nvCxnSpPr>
        <p:spPr>
          <a:xfrm flipH="1">
            <a:off x="7092280" y="3067626"/>
            <a:ext cx="1612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88224" y="420754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>
            <a:off x="7092280" y="4711603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39752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07226" y="4218035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21" idx="1"/>
          </p:cNvCxnSpPr>
          <p:nvPr/>
        </p:nvCxnSpPr>
        <p:spPr>
          <a:xfrm>
            <a:off x="1991402" y="4470063"/>
            <a:ext cx="34880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39752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7" idx="0"/>
          </p:cNvCxnSpPr>
          <p:nvPr/>
        </p:nvCxnSpPr>
        <p:spPr>
          <a:xfrm>
            <a:off x="2843808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39752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25" idx="0"/>
          </p:cNvCxnSpPr>
          <p:nvPr/>
        </p:nvCxnSpPr>
        <p:spPr>
          <a:xfrm>
            <a:off x="2843808" y="3067626"/>
            <a:ext cx="1167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40203" y="421803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14" idx="0"/>
          </p:cNvCxnSpPr>
          <p:nvPr/>
        </p:nvCxnSpPr>
        <p:spPr>
          <a:xfrm flipH="1">
            <a:off x="2843808" y="4722091"/>
            <a:ext cx="451" cy="3060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1" idx="0"/>
          </p:cNvCxnSpPr>
          <p:nvPr/>
        </p:nvCxnSpPr>
        <p:spPr>
          <a:xfrm flipH="1">
            <a:off x="2844259" y="3900962"/>
            <a:ext cx="716" cy="3170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46"/>
          <p:cNvSpPr/>
          <p:nvPr/>
        </p:nvSpPr>
        <p:spPr>
          <a:xfrm>
            <a:off x="3458415" y="1767632"/>
            <a:ext cx="2227170" cy="914601"/>
          </a:xfrm>
          <a:prstGeom prst="wedgeRoundRectCallout">
            <a:avLst>
              <a:gd name="adj1" fmla="val -52772"/>
              <a:gd name="adj2" fmla="val 156419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commit is not on the remote 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40919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88224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8" idx="2"/>
            <a:endCxn id="12" idx="0"/>
          </p:cNvCxnSpPr>
          <p:nvPr/>
        </p:nvCxnSpPr>
        <p:spPr>
          <a:xfrm>
            <a:off x="7092280" y="3900962"/>
            <a:ext cx="0" cy="3065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ular Callout 35"/>
          <p:cNvSpPr/>
          <p:nvPr/>
        </p:nvSpPr>
        <p:spPr>
          <a:xfrm>
            <a:off x="3851920" y="4334604"/>
            <a:ext cx="2227170" cy="914601"/>
          </a:xfrm>
          <a:prstGeom prst="wedgeRoundRectCallout">
            <a:avLst>
              <a:gd name="adj1" fmla="val 69257"/>
              <a:gd name="adj2" fmla="val -131018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commit is not on the local 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3851920" y="5280131"/>
            <a:ext cx="2227170" cy="914601"/>
          </a:xfrm>
          <a:prstGeom prst="wedgeRoundRectCallout">
            <a:avLst>
              <a:gd name="adj1" fmla="val -146860"/>
              <a:gd name="adj2" fmla="val -106023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local origin/master does not know…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3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Push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88224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88224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7092280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589836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28" idx="0"/>
          </p:cNvCxnSpPr>
          <p:nvPr/>
        </p:nvCxnSpPr>
        <p:spPr>
          <a:xfrm flipH="1">
            <a:off x="7092280" y="3067626"/>
            <a:ext cx="1612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88224" y="420754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>
            <a:off x="7092280" y="4711603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39752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07226" y="4218035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21" idx="1"/>
          </p:cNvCxnSpPr>
          <p:nvPr/>
        </p:nvCxnSpPr>
        <p:spPr>
          <a:xfrm>
            <a:off x="1991402" y="4470063"/>
            <a:ext cx="34880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39752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7" idx="0"/>
          </p:cNvCxnSpPr>
          <p:nvPr/>
        </p:nvCxnSpPr>
        <p:spPr>
          <a:xfrm>
            <a:off x="2843808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39752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25" idx="0"/>
          </p:cNvCxnSpPr>
          <p:nvPr/>
        </p:nvCxnSpPr>
        <p:spPr>
          <a:xfrm>
            <a:off x="2843808" y="3067626"/>
            <a:ext cx="1167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40203" y="421803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14" idx="0"/>
          </p:cNvCxnSpPr>
          <p:nvPr/>
        </p:nvCxnSpPr>
        <p:spPr>
          <a:xfrm flipH="1">
            <a:off x="2843808" y="4722091"/>
            <a:ext cx="451" cy="3060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1" idx="0"/>
          </p:cNvCxnSpPr>
          <p:nvPr/>
        </p:nvCxnSpPr>
        <p:spPr>
          <a:xfrm flipH="1">
            <a:off x="2844259" y="3900962"/>
            <a:ext cx="716" cy="3170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340919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88224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8" idx="2"/>
            <a:endCxn id="12" idx="0"/>
          </p:cNvCxnSpPr>
          <p:nvPr/>
        </p:nvCxnSpPr>
        <p:spPr>
          <a:xfrm>
            <a:off x="7092280" y="3900962"/>
            <a:ext cx="0" cy="3065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3851920" y="5835162"/>
            <a:ext cx="2232248" cy="50405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77473" y="5887115"/>
            <a:ext cx="90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push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5917232" y="5758515"/>
            <a:ext cx="648072" cy="657349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3851920" y="3750246"/>
            <a:ext cx="2227170" cy="914601"/>
          </a:xfrm>
          <a:prstGeom prst="wedgeRoundRectCallout">
            <a:avLst>
              <a:gd name="adj1" fmla="val 52720"/>
              <a:gd name="adj2" fmla="val 156419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can do, fetch + merge first.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Collection of files and their history organized in folders, branches, tags</a:t>
            </a:r>
          </a:p>
          <a:p>
            <a:pPr lvl="1"/>
            <a:r>
              <a:rPr lang="en-US" dirty="0" smtClean="0"/>
              <a:t>Is stored in a </a:t>
            </a:r>
            <a:r>
              <a:rPr lang="en-US" b="1" dirty="0" smtClean="0"/>
              <a:t>normal file system </a:t>
            </a:r>
            <a:r>
              <a:rPr lang="en-US" dirty="0" smtClean="0"/>
              <a:t>somewhere</a:t>
            </a:r>
          </a:p>
          <a:p>
            <a:pPr lvl="1"/>
            <a:r>
              <a:rPr lang="en-US" dirty="0" smtClean="0"/>
              <a:t>Can be on a local machine or a remote machine</a:t>
            </a:r>
          </a:p>
          <a:p>
            <a:pPr lvl="1"/>
            <a:r>
              <a:rPr lang="en-US" dirty="0" smtClean="0"/>
              <a:t>To work with GIT you will need a repo somewhere</a:t>
            </a:r>
          </a:p>
          <a:p>
            <a:pPr lvl="1"/>
            <a:r>
              <a:rPr lang="en-US" dirty="0" smtClean="0"/>
              <a:t>When creating a new one… it’s empty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7080117" y="6213400"/>
            <a:ext cx="1656184" cy="432048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Push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88224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88224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7092280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589836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28" idx="0"/>
          </p:cNvCxnSpPr>
          <p:nvPr/>
        </p:nvCxnSpPr>
        <p:spPr>
          <a:xfrm flipH="1">
            <a:off x="7092280" y="3067626"/>
            <a:ext cx="1612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88224" y="420754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>
            <a:off x="7092280" y="4711603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39752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07226" y="4218035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21" idx="1"/>
          </p:cNvCxnSpPr>
          <p:nvPr/>
        </p:nvCxnSpPr>
        <p:spPr>
          <a:xfrm>
            <a:off x="1991402" y="4470063"/>
            <a:ext cx="34880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39752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7" idx="0"/>
          </p:cNvCxnSpPr>
          <p:nvPr/>
        </p:nvCxnSpPr>
        <p:spPr>
          <a:xfrm>
            <a:off x="2843808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39752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25" idx="0"/>
          </p:cNvCxnSpPr>
          <p:nvPr/>
        </p:nvCxnSpPr>
        <p:spPr>
          <a:xfrm>
            <a:off x="2843808" y="3067626"/>
            <a:ext cx="1167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40203" y="421803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14" idx="0"/>
          </p:cNvCxnSpPr>
          <p:nvPr/>
        </p:nvCxnSpPr>
        <p:spPr>
          <a:xfrm flipH="1">
            <a:off x="2843808" y="4722091"/>
            <a:ext cx="451" cy="3060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1" idx="0"/>
          </p:cNvCxnSpPr>
          <p:nvPr/>
        </p:nvCxnSpPr>
        <p:spPr>
          <a:xfrm flipH="1">
            <a:off x="2844259" y="3900962"/>
            <a:ext cx="716" cy="3170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340919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88224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8" idx="2"/>
            <a:endCxn id="12" idx="0"/>
          </p:cNvCxnSpPr>
          <p:nvPr/>
        </p:nvCxnSpPr>
        <p:spPr>
          <a:xfrm>
            <a:off x="7092280" y="3900962"/>
            <a:ext cx="0" cy="3065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 flipH="1">
            <a:off x="3851920" y="5835162"/>
            <a:ext cx="2448272" cy="50405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77473" y="5887115"/>
            <a:ext cx="90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fetch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609600" y="2362200"/>
            <a:ext cx="2921000" cy="4178300"/>
          </a:xfrm>
          <a:custGeom>
            <a:avLst/>
            <a:gdLst>
              <a:gd name="connsiteX0" fmla="*/ 0 w 2921000"/>
              <a:gd name="connsiteY0" fmla="*/ 0 h 4178300"/>
              <a:gd name="connsiteX1" fmla="*/ 1714500 w 2921000"/>
              <a:gd name="connsiteY1" fmla="*/ 0 h 4178300"/>
              <a:gd name="connsiteX2" fmla="*/ 1714500 w 2921000"/>
              <a:gd name="connsiteY2" fmla="*/ 1574800 h 4178300"/>
              <a:gd name="connsiteX3" fmla="*/ 2921000 w 2921000"/>
              <a:gd name="connsiteY3" fmla="*/ 1854200 h 4178300"/>
              <a:gd name="connsiteX4" fmla="*/ 2921000 w 2921000"/>
              <a:gd name="connsiteY4" fmla="*/ 4178300 h 4178300"/>
              <a:gd name="connsiteX5" fmla="*/ 1600200 w 2921000"/>
              <a:gd name="connsiteY5" fmla="*/ 4178300 h 4178300"/>
              <a:gd name="connsiteX6" fmla="*/ 1600200 w 2921000"/>
              <a:gd name="connsiteY6" fmla="*/ 2273300 h 4178300"/>
              <a:gd name="connsiteX7" fmla="*/ 63500 w 2921000"/>
              <a:gd name="connsiteY7" fmla="*/ 1790700 h 4178300"/>
              <a:gd name="connsiteX8" fmla="*/ 63500 w 2921000"/>
              <a:gd name="connsiteY8" fmla="*/ 0 h 4178300"/>
              <a:gd name="connsiteX9" fmla="*/ 63500 w 2921000"/>
              <a:gd name="connsiteY9" fmla="*/ 12700 h 417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21000" h="4178300">
                <a:moveTo>
                  <a:pt x="0" y="0"/>
                </a:moveTo>
                <a:lnTo>
                  <a:pt x="1714500" y="0"/>
                </a:lnTo>
                <a:lnTo>
                  <a:pt x="1714500" y="1574800"/>
                </a:lnTo>
                <a:lnTo>
                  <a:pt x="2921000" y="1854200"/>
                </a:lnTo>
                <a:lnTo>
                  <a:pt x="2921000" y="4178300"/>
                </a:lnTo>
                <a:lnTo>
                  <a:pt x="1600200" y="4178300"/>
                </a:lnTo>
                <a:lnTo>
                  <a:pt x="1600200" y="2273300"/>
                </a:lnTo>
                <a:lnTo>
                  <a:pt x="63500" y="1790700"/>
                </a:lnTo>
                <a:lnTo>
                  <a:pt x="63500" y="0"/>
                </a:lnTo>
                <a:lnTo>
                  <a:pt x="63500" y="1270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Push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88224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88224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7092280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589836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28" idx="0"/>
          </p:cNvCxnSpPr>
          <p:nvPr/>
        </p:nvCxnSpPr>
        <p:spPr>
          <a:xfrm flipH="1">
            <a:off x="7092280" y="3067626"/>
            <a:ext cx="1612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88224" y="420754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>
            <a:off x="7092280" y="4711603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39752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5258" y="2563570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  <a:endCxn id="34" idx="0"/>
          </p:cNvCxnSpPr>
          <p:nvPr/>
        </p:nvCxnSpPr>
        <p:spPr>
          <a:xfrm>
            <a:off x="1487346" y="3067626"/>
            <a:ext cx="0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39752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7" idx="0"/>
          </p:cNvCxnSpPr>
          <p:nvPr/>
        </p:nvCxnSpPr>
        <p:spPr>
          <a:xfrm>
            <a:off x="2843808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39752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25" idx="0"/>
          </p:cNvCxnSpPr>
          <p:nvPr/>
        </p:nvCxnSpPr>
        <p:spPr>
          <a:xfrm>
            <a:off x="2843808" y="3067626"/>
            <a:ext cx="1167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40203" y="421803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14" idx="0"/>
          </p:cNvCxnSpPr>
          <p:nvPr/>
        </p:nvCxnSpPr>
        <p:spPr>
          <a:xfrm flipH="1">
            <a:off x="2843808" y="4722091"/>
            <a:ext cx="451" cy="3060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1" idx="0"/>
          </p:cNvCxnSpPr>
          <p:nvPr/>
        </p:nvCxnSpPr>
        <p:spPr>
          <a:xfrm flipH="1">
            <a:off x="2844259" y="3900962"/>
            <a:ext cx="716" cy="3170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340919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88224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8" idx="2"/>
            <a:endCxn id="12" idx="0"/>
          </p:cNvCxnSpPr>
          <p:nvPr/>
        </p:nvCxnSpPr>
        <p:spPr>
          <a:xfrm>
            <a:off x="7092280" y="3900962"/>
            <a:ext cx="0" cy="3065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ular Callout 31"/>
          <p:cNvSpPr/>
          <p:nvPr/>
        </p:nvSpPr>
        <p:spPr>
          <a:xfrm>
            <a:off x="26020" y="4617558"/>
            <a:ext cx="2227170" cy="914601"/>
          </a:xfrm>
          <a:prstGeom prst="wedgeRoundRectCallout">
            <a:avLst>
              <a:gd name="adj1" fmla="val -10005"/>
              <a:gd name="adj2" fmla="val -128240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commit from the remote arrived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83290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  <a:endCxn id="21" idx="1"/>
          </p:cNvCxnSpPr>
          <p:nvPr/>
        </p:nvCxnSpPr>
        <p:spPr>
          <a:xfrm>
            <a:off x="1487346" y="3900962"/>
            <a:ext cx="852857" cy="569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3779912" y="4452121"/>
            <a:ext cx="2227170" cy="914601"/>
          </a:xfrm>
          <a:prstGeom prst="wedgeRoundRectCallout">
            <a:avLst>
              <a:gd name="adj1" fmla="val -62466"/>
              <a:gd name="adj2" fmla="val 86990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what the remote knows about the master 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Push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88224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88224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7092280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589836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28" idx="0"/>
          </p:cNvCxnSpPr>
          <p:nvPr/>
        </p:nvCxnSpPr>
        <p:spPr>
          <a:xfrm flipH="1">
            <a:off x="7092280" y="3067626"/>
            <a:ext cx="1612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88224" y="420754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>
            <a:off x="7092280" y="4711603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39752" y="555251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5258" y="2083084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  <a:endCxn id="34" idx="0"/>
          </p:cNvCxnSpPr>
          <p:nvPr/>
        </p:nvCxnSpPr>
        <p:spPr>
          <a:xfrm>
            <a:off x="1487346" y="2587140"/>
            <a:ext cx="90477" cy="1000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39752" y="623731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7" idx="0"/>
          </p:cNvCxnSpPr>
          <p:nvPr/>
        </p:nvCxnSpPr>
        <p:spPr>
          <a:xfrm>
            <a:off x="2843808" y="6056574"/>
            <a:ext cx="0" cy="1807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56943" y="2083084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43" idx="0"/>
          </p:cNvCxnSpPr>
          <p:nvPr/>
        </p:nvCxnSpPr>
        <p:spPr>
          <a:xfrm>
            <a:off x="2860999" y="2587140"/>
            <a:ext cx="0" cy="4537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40203" y="486985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14" idx="0"/>
          </p:cNvCxnSpPr>
          <p:nvPr/>
        </p:nvCxnSpPr>
        <p:spPr>
          <a:xfrm flipH="1">
            <a:off x="2843808" y="5373909"/>
            <a:ext cx="451" cy="1786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1" idx="0"/>
          </p:cNvCxnSpPr>
          <p:nvPr/>
        </p:nvCxnSpPr>
        <p:spPr>
          <a:xfrm flipH="1">
            <a:off x="2844259" y="4637435"/>
            <a:ext cx="716" cy="232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340919" y="4133379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88224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8" idx="2"/>
            <a:endCxn id="12" idx="0"/>
          </p:cNvCxnSpPr>
          <p:nvPr/>
        </p:nvCxnSpPr>
        <p:spPr>
          <a:xfrm>
            <a:off x="7092280" y="3900962"/>
            <a:ext cx="0" cy="3065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073767" y="358714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  <a:endCxn id="21" idx="1"/>
          </p:cNvCxnSpPr>
          <p:nvPr/>
        </p:nvCxnSpPr>
        <p:spPr>
          <a:xfrm>
            <a:off x="1577823" y="4091204"/>
            <a:ext cx="762380" cy="10306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56943" y="304091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3" idx="1"/>
            <a:endCxn id="34" idx="0"/>
          </p:cNvCxnSpPr>
          <p:nvPr/>
        </p:nvCxnSpPr>
        <p:spPr>
          <a:xfrm flipH="1">
            <a:off x="1577823" y="3292945"/>
            <a:ext cx="779120" cy="2942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2"/>
            <a:endCxn id="25" idx="0"/>
          </p:cNvCxnSpPr>
          <p:nvPr/>
        </p:nvCxnSpPr>
        <p:spPr>
          <a:xfrm flipH="1">
            <a:off x="2844975" y="3544973"/>
            <a:ext cx="16024" cy="5884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38612" y="2349347"/>
            <a:ext cx="961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merged to local master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Push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88224" y="502810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88224" y="5887115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7092280" y="5532159"/>
            <a:ext cx="0" cy="35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589836" y="2563570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28" idx="0"/>
          </p:cNvCxnSpPr>
          <p:nvPr/>
        </p:nvCxnSpPr>
        <p:spPr>
          <a:xfrm flipH="1">
            <a:off x="7092280" y="3067626"/>
            <a:ext cx="1612" cy="329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588224" y="420754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>
            <a:off x="7092280" y="4711603"/>
            <a:ext cx="0" cy="316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39752" y="555251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5258" y="2083084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  <a:endCxn id="34" idx="0"/>
          </p:cNvCxnSpPr>
          <p:nvPr/>
        </p:nvCxnSpPr>
        <p:spPr>
          <a:xfrm>
            <a:off x="1487346" y="2587140"/>
            <a:ext cx="90477" cy="1000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39752" y="623731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7" idx="0"/>
          </p:cNvCxnSpPr>
          <p:nvPr/>
        </p:nvCxnSpPr>
        <p:spPr>
          <a:xfrm>
            <a:off x="2843808" y="6056574"/>
            <a:ext cx="0" cy="1807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56943" y="2083084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43" idx="0"/>
          </p:cNvCxnSpPr>
          <p:nvPr/>
        </p:nvCxnSpPr>
        <p:spPr>
          <a:xfrm>
            <a:off x="2860999" y="2587140"/>
            <a:ext cx="0" cy="4537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40203" y="486985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14" idx="0"/>
          </p:cNvCxnSpPr>
          <p:nvPr/>
        </p:nvCxnSpPr>
        <p:spPr>
          <a:xfrm flipH="1">
            <a:off x="2843808" y="5373909"/>
            <a:ext cx="451" cy="1786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1" idx="0"/>
          </p:cNvCxnSpPr>
          <p:nvPr/>
        </p:nvCxnSpPr>
        <p:spPr>
          <a:xfrm flipH="1">
            <a:off x="2844259" y="4637435"/>
            <a:ext cx="716" cy="232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340919" y="4133379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88224" y="3396906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8" idx="2"/>
            <a:endCxn id="12" idx="0"/>
          </p:cNvCxnSpPr>
          <p:nvPr/>
        </p:nvCxnSpPr>
        <p:spPr>
          <a:xfrm>
            <a:off x="7092280" y="3900962"/>
            <a:ext cx="0" cy="3065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073767" y="358714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  <a:endCxn id="21" idx="1"/>
          </p:cNvCxnSpPr>
          <p:nvPr/>
        </p:nvCxnSpPr>
        <p:spPr>
          <a:xfrm>
            <a:off x="1577823" y="4091204"/>
            <a:ext cx="762380" cy="10306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56943" y="304091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3" idx="1"/>
            <a:endCxn id="34" idx="0"/>
          </p:cNvCxnSpPr>
          <p:nvPr/>
        </p:nvCxnSpPr>
        <p:spPr>
          <a:xfrm flipH="1">
            <a:off x="1577823" y="3292945"/>
            <a:ext cx="779120" cy="2942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2"/>
            <a:endCxn id="25" idx="0"/>
          </p:cNvCxnSpPr>
          <p:nvPr/>
        </p:nvCxnSpPr>
        <p:spPr>
          <a:xfrm flipH="1">
            <a:off x="2844975" y="3544973"/>
            <a:ext cx="16024" cy="5884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3851920" y="5835162"/>
            <a:ext cx="2232248" cy="50405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77473" y="5887115"/>
            <a:ext cx="90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push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ular Callout 76"/>
          <p:cNvSpPr/>
          <p:nvPr/>
        </p:nvSpPr>
        <p:spPr>
          <a:xfrm>
            <a:off x="3718450" y="4753643"/>
            <a:ext cx="2227170" cy="914601"/>
          </a:xfrm>
          <a:prstGeom prst="wedgeRoundRectCallout">
            <a:avLst>
              <a:gd name="adj1" fmla="val 137114"/>
              <a:gd name="adj2" fmla="val -179617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 - Push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556792"/>
            <a:ext cx="0" cy="504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8" y="16503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650303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339752" y="555251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5258" y="2083084"/>
            <a:ext cx="158417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rigin/master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  <a:endCxn id="43" idx="1"/>
          </p:cNvCxnSpPr>
          <p:nvPr/>
        </p:nvCxnSpPr>
        <p:spPr>
          <a:xfrm>
            <a:off x="1487346" y="2587140"/>
            <a:ext cx="869597" cy="7058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39752" y="623731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7" idx="0"/>
          </p:cNvCxnSpPr>
          <p:nvPr/>
        </p:nvCxnSpPr>
        <p:spPr>
          <a:xfrm>
            <a:off x="2843808" y="6056574"/>
            <a:ext cx="0" cy="1807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56943" y="2083084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43" idx="0"/>
          </p:cNvCxnSpPr>
          <p:nvPr/>
        </p:nvCxnSpPr>
        <p:spPr>
          <a:xfrm>
            <a:off x="2860999" y="2587140"/>
            <a:ext cx="0" cy="4537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40203" y="486985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14" idx="0"/>
          </p:cNvCxnSpPr>
          <p:nvPr/>
        </p:nvCxnSpPr>
        <p:spPr>
          <a:xfrm flipH="1">
            <a:off x="2843808" y="5373909"/>
            <a:ext cx="451" cy="1786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1" idx="0"/>
          </p:cNvCxnSpPr>
          <p:nvPr/>
        </p:nvCxnSpPr>
        <p:spPr>
          <a:xfrm flipH="1">
            <a:off x="2844259" y="4637435"/>
            <a:ext cx="716" cy="232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340919" y="4133379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073767" y="358714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  <a:endCxn id="21" idx="1"/>
          </p:cNvCxnSpPr>
          <p:nvPr/>
        </p:nvCxnSpPr>
        <p:spPr>
          <a:xfrm>
            <a:off x="1577823" y="4091204"/>
            <a:ext cx="762380" cy="10306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56943" y="304091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3" idx="1"/>
            <a:endCxn id="34" idx="0"/>
          </p:cNvCxnSpPr>
          <p:nvPr/>
        </p:nvCxnSpPr>
        <p:spPr>
          <a:xfrm flipH="1">
            <a:off x="1577823" y="3292945"/>
            <a:ext cx="779120" cy="2942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2"/>
            <a:endCxn id="25" idx="0"/>
          </p:cNvCxnSpPr>
          <p:nvPr/>
        </p:nvCxnSpPr>
        <p:spPr>
          <a:xfrm flipH="1">
            <a:off x="2844975" y="3544973"/>
            <a:ext cx="16024" cy="5884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60186" y="1838109"/>
            <a:ext cx="1367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merged  since fast forward is possible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975211" y="555251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6975211" y="6237312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9" idx="2"/>
            <a:endCxn id="63" idx="0"/>
          </p:cNvCxnSpPr>
          <p:nvPr/>
        </p:nvCxnSpPr>
        <p:spPr>
          <a:xfrm>
            <a:off x="7479267" y="6056574"/>
            <a:ext cx="0" cy="1807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992402" y="2083084"/>
            <a:ext cx="1008112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5" idx="2"/>
            <a:endCxn id="73" idx="0"/>
          </p:cNvCxnSpPr>
          <p:nvPr/>
        </p:nvCxnSpPr>
        <p:spPr>
          <a:xfrm>
            <a:off x="7496458" y="2587140"/>
            <a:ext cx="0" cy="4537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975662" y="4869853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67" idx="2"/>
            <a:endCxn id="59" idx="0"/>
          </p:cNvCxnSpPr>
          <p:nvPr/>
        </p:nvCxnSpPr>
        <p:spPr>
          <a:xfrm flipH="1">
            <a:off x="7479267" y="5373909"/>
            <a:ext cx="451" cy="1786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0" idx="2"/>
            <a:endCxn id="67" idx="0"/>
          </p:cNvCxnSpPr>
          <p:nvPr/>
        </p:nvCxnSpPr>
        <p:spPr>
          <a:xfrm flipH="1">
            <a:off x="7479718" y="4637435"/>
            <a:ext cx="716" cy="232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976378" y="4133379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5709226" y="3587148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71" idx="2"/>
            <a:endCxn id="67" idx="1"/>
          </p:cNvCxnSpPr>
          <p:nvPr/>
        </p:nvCxnSpPr>
        <p:spPr>
          <a:xfrm>
            <a:off x="6213282" y="4091204"/>
            <a:ext cx="762380" cy="10306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6992402" y="304091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3" idx="1"/>
            <a:endCxn id="71" idx="0"/>
          </p:cNvCxnSpPr>
          <p:nvPr/>
        </p:nvCxnSpPr>
        <p:spPr>
          <a:xfrm flipH="1">
            <a:off x="6213282" y="3292945"/>
            <a:ext cx="779120" cy="2942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2"/>
            <a:endCxn id="70" idx="0"/>
          </p:cNvCxnSpPr>
          <p:nvPr/>
        </p:nvCxnSpPr>
        <p:spPr>
          <a:xfrm flipH="1">
            <a:off x="7480434" y="3544973"/>
            <a:ext cx="16024" cy="5884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ular Callout 75"/>
          <p:cNvSpPr/>
          <p:nvPr/>
        </p:nvSpPr>
        <p:spPr>
          <a:xfrm>
            <a:off x="3707904" y="4753644"/>
            <a:ext cx="2227170" cy="914601"/>
          </a:xfrm>
          <a:prstGeom prst="wedgeRoundRectCallout">
            <a:avLst>
              <a:gd name="adj1" fmla="val 93777"/>
              <a:gd name="adj2" fmla="val -90748"/>
              <a:gd name="adj3" fmla="val 16667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commits from the local arrived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Folded Corner 77"/>
          <p:cNvSpPr/>
          <p:nvPr/>
        </p:nvSpPr>
        <p:spPr>
          <a:xfrm>
            <a:off x="5025035" y="6273316"/>
            <a:ext cx="1188247" cy="432048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 - Remote branches represent a branch on a remote repository</a:t>
            </a:r>
          </a:p>
          <a:p>
            <a:r>
              <a:rPr lang="en-US" dirty="0" smtClean="0"/>
              <a:t>The branch origin/master for example is a local pointer to the “master” on “origin”</a:t>
            </a:r>
          </a:p>
          <a:p>
            <a:r>
              <a:rPr lang="en-US" dirty="0" smtClean="0"/>
              <a:t>It reflects what the </a:t>
            </a:r>
            <a:r>
              <a:rPr lang="en-US" b="1" dirty="0" smtClean="0"/>
              <a:t>local</a:t>
            </a:r>
            <a:r>
              <a:rPr lang="en-US" dirty="0" smtClean="0"/>
              <a:t> repository </a:t>
            </a:r>
            <a:r>
              <a:rPr lang="en-US" b="1" dirty="0" smtClean="0"/>
              <a:t>currently knows</a:t>
            </a:r>
            <a:r>
              <a:rPr lang="en-US" dirty="0" smtClean="0"/>
              <a:t> about the state of “master” on “origin”</a:t>
            </a:r>
          </a:p>
          <a:p>
            <a:r>
              <a:rPr lang="en-US" dirty="0" smtClean="0"/>
              <a:t>You cannot change them, but you can “checkout” to get a “remote tracking branch”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it’s time to talk about pull since it’s just a shortcut command to do: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Fetch from a remote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Merge changes from “remote branch” into the “remote tracking branch”</a:t>
            </a:r>
          </a:p>
          <a:p>
            <a:pPr marL="571500" indent="-514350"/>
            <a:r>
              <a:rPr lang="en-US" dirty="0" smtClean="0"/>
              <a:t>Sometimes the tool would also allow to “commit” merges for you right after the pull (not part of pull, but a helper)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39552" y="936104"/>
            <a:ext cx="6048672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loud Callout 46"/>
          <p:cNvSpPr/>
          <p:nvPr/>
        </p:nvSpPr>
        <p:spPr>
          <a:xfrm>
            <a:off x="6903628" y="936104"/>
            <a:ext cx="1952848" cy="1368152"/>
          </a:xfrm>
          <a:prstGeom prst="cloudCallout">
            <a:avLst>
              <a:gd name="adj1" fmla="val 4520"/>
              <a:gd name="adj2" fmla="val 56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793953" y="1080120"/>
            <a:ext cx="1152128" cy="936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3007315" y="1080120"/>
            <a:ext cx="1152128" cy="936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index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5202808" y="1080120"/>
            <a:ext cx="1152128" cy="936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Repository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store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flipH="1">
            <a:off x="5778872" y="2232248"/>
            <a:ext cx="2249512" cy="50405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clone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Flowchart: Magnetic Disk 28"/>
          <p:cNvSpPr/>
          <p:nvPr/>
        </p:nvSpPr>
        <p:spPr>
          <a:xfrm>
            <a:off x="7452320" y="1080120"/>
            <a:ext cx="1152128" cy="936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Remote Repository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4" idx="3"/>
          </p:cNvCxnSpPr>
          <p:nvPr/>
        </p:nvCxnSpPr>
        <p:spPr>
          <a:xfrm>
            <a:off x="1370017" y="2016224"/>
            <a:ext cx="0" cy="547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</p:cNvCxnSpPr>
          <p:nvPr/>
        </p:nvCxnSpPr>
        <p:spPr>
          <a:xfrm>
            <a:off x="3583379" y="2016224"/>
            <a:ext cx="0" cy="558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</p:cNvCxnSpPr>
          <p:nvPr/>
        </p:nvCxnSpPr>
        <p:spPr>
          <a:xfrm>
            <a:off x="5778872" y="2016224"/>
            <a:ext cx="0" cy="558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3"/>
          </p:cNvCxnSpPr>
          <p:nvPr/>
        </p:nvCxnSpPr>
        <p:spPr>
          <a:xfrm>
            <a:off x="8028384" y="2016224"/>
            <a:ext cx="28724" cy="558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 flipH="1">
            <a:off x="1370017" y="2705596"/>
            <a:ext cx="4408855" cy="50405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checkout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1370017" y="3301392"/>
            <a:ext cx="2204427" cy="50405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778872" y="5976664"/>
            <a:ext cx="2274118" cy="50405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push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3607985" y="3957848"/>
            <a:ext cx="2170887" cy="50405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commit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ight Arrow 42"/>
          <p:cNvSpPr/>
          <p:nvPr/>
        </p:nvSpPr>
        <p:spPr>
          <a:xfrm flipH="1">
            <a:off x="5778872" y="4558816"/>
            <a:ext cx="2263874" cy="50405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fetch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ight Arrow 43"/>
          <p:cNvSpPr/>
          <p:nvPr/>
        </p:nvSpPr>
        <p:spPr>
          <a:xfrm flipH="1">
            <a:off x="1368777" y="4558816"/>
            <a:ext cx="4410095" cy="50405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 flipH="1">
            <a:off x="1370017" y="5242024"/>
            <a:ext cx="6658367" cy="504056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Pull (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fetch+merge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Summary of operations</a:t>
            </a:r>
            <a:endParaRPr lang="en-US" sz="3600" dirty="0"/>
          </a:p>
        </p:txBody>
      </p:sp>
      <p:sp>
        <p:nvSpPr>
          <p:cNvPr id="51" name="Rectangle 50"/>
          <p:cNvSpPr/>
          <p:nvPr/>
        </p:nvSpPr>
        <p:spPr>
          <a:xfrm rot="2326792">
            <a:off x="80981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Elephant" pitchFamily="18" charset="0"/>
              </a:rPr>
              <a:t>REMOTE</a:t>
            </a:r>
            <a:endParaRPr lang="en-US" sz="1200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98002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complex, but flexible and powerful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supports distributed teams very well and also is the standard de-facto for OSS projects</a:t>
            </a:r>
          </a:p>
          <a:p>
            <a:r>
              <a:rPr lang="en-US" dirty="0" smtClean="0"/>
              <a:t>Due to it’s flexibility, every team needs to decide on the workflow which works best for it</a:t>
            </a:r>
          </a:p>
        </p:txBody>
      </p:sp>
    </p:spTree>
    <p:extLst>
      <p:ext uri="{BB962C8B-B14F-4D97-AF65-F5344CB8AC3E}">
        <p14:creationId xmlns:p14="http://schemas.microsoft.com/office/powerpoint/2010/main" val="32041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 repository concepts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6412" y="5157192"/>
            <a:ext cx="2191176" cy="10717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</a:t>
            </a:r>
            <a:r>
              <a:rPr lang="en-US" dirty="0" smtClean="0"/>
              <a:t>“</a:t>
            </a:r>
            <a:r>
              <a:rPr lang="en-US" dirty="0" err="1" smtClean="0"/>
              <a:t>QuangHD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/>
              <a:t>“quanghd2@fe.edu.vn"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Workspace</a:t>
            </a:r>
          </a:p>
          <a:p>
            <a:pPr lvl="1"/>
            <a:r>
              <a:rPr lang="en-US" dirty="0" smtClean="0"/>
              <a:t>Where you do work..</a:t>
            </a:r>
          </a:p>
          <a:p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Snapshot of files in the workspace (can be some of them.</a:t>
            </a:r>
          </a:p>
          <a:p>
            <a:pPr lvl="1"/>
            <a:r>
              <a:rPr lang="en-US" dirty="0" smtClean="0"/>
              <a:t>You add to the index files you change / remove etc.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A snapshot of the workspace at some point</a:t>
            </a:r>
          </a:p>
          <a:p>
            <a:pPr lvl="1"/>
            <a:r>
              <a:rPr lang="en-US" dirty="0" smtClean="0"/>
              <a:t>Has unique revision number</a:t>
            </a:r>
          </a:p>
          <a:p>
            <a:pPr lvl="1"/>
            <a:r>
              <a:rPr lang="en-US" dirty="0" smtClean="0"/>
              <a:t>Knows the commit (commits) that it’s based 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009977" y="332656"/>
            <a:ext cx="1152128" cy="936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3586310" y="332656"/>
            <a:ext cx="1152128" cy="936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index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6410577" y="332656"/>
            <a:ext cx="1152128" cy="936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Repository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store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Multidocument 6"/>
          <p:cNvSpPr/>
          <p:nvPr/>
        </p:nvSpPr>
        <p:spPr>
          <a:xfrm>
            <a:off x="1187624" y="1628800"/>
            <a:ext cx="792088" cy="576064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408" y="1732166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191550" y="2271872"/>
            <a:ext cx="1224136" cy="50405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5881" y="236167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59926" y="2348880"/>
            <a:ext cx="6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add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970003" y="4708014"/>
            <a:ext cx="1224136" cy="50405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14266" y="477450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commit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08" y="4842738"/>
            <a:ext cx="337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Committed and generated unique rev. number</a:t>
            </a:r>
            <a:endParaRPr lang="en-US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3765600" y="2258304"/>
            <a:ext cx="792088" cy="576064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496" y="3013549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225353" y="3645024"/>
            <a:ext cx="1224136" cy="50405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9684" y="37348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93729" y="3722032"/>
            <a:ext cx="6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add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3799403" y="3631456"/>
            <a:ext cx="792088" cy="576064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ultidocument 23"/>
          <p:cNvSpPr/>
          <p:nvPr/>
        </p:nvSpPr>
        <p:spPr>
          <a:xfrm>
            <a:off x="3752941" y="3803332"/>
            <a:ext cx="792088" cy="576064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ultidocument 24"/>
          <p:cNvSpPr/>
          <p:nvPr/>
        </p:nvSpPr>
        <p:spPr>
          <a:xfrm>
            <a:off x="6617422" y="4636006"/>
            <a:ext cx="792088" cy="576064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ultidocument 25"/>
          <p:cNvSpPr/>
          <p:nvPr/>
        </p:nvSpPr>
        <p:spPr>
          <a:xfrm>
            <a:off x="6570960" y="4807882"/>
            <a:ext cx="792088" cy="576064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ultidocument 26"/>
          <p:cNvSpPr/>
          <p:nvPr/>
        </p:nvSpPr>
        <p:spPr>
          <a:xfrm>
            <a:off x="1183503" y="2895246"/>
            <a:ext cx="792088" cy="576064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1156532" y="3051831"/>
            <a:ext cx="792088" cy="576064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Local GIT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1628800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2996952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Index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7544" y="4509120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1331640" y="24208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1331640" y="378904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5" idx="1"/>
          </p:cNvCxnSpPr>
          <p:nvPr/>
        </p:nvCxnSpPr>
        <p:spPr>
          <a:xfrm rot="16200000" flipV="1">
            <a:off x="-774594" y="3266982"/>
            <a:ext cx="3348372" cy="864096"/>
          </a:xfrm>
          <a:prstGeom prst="bentConnector4">
            <a:avLst>
              <a:gd name="adj1" fmla="val -11543"/>
              <a:gd name="adj2" fmla="val 126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8805" y="170167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/ Remove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Change Files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99792" y="2817062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(same as “stage”) the changes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all files must be staged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stage changes to same file several 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Think “snapshot” of the work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99792" y="436510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Changes from the index stored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a unique rev.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Index emptied</a:t>
            </a:r>
            <a:endParaRPr lang="en-US" dirty="0"/>
          </a:p>
        </p:txBody>
      </p:sp>
      <p:sp>
        <p:nvSpPr>
          <p:cNvPr id="20" name="Folded Corner 19"/>
          <p:cNvSpPr/>
          <p:nvPr/>
        </p:nvSpPr>
        <p:spPr>
          <a:xfrm>
            <a:off x="7080117" y="6213400"/>
            <a:ext cx="1656184" cy="432048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326792">
            <a:off x="7945793" y="290831"/>
            <a:ext cx="1121797" cy="548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Elephant" pitchFamily="18" charset="0"/>
              </a:rPr>
              <a:t>LOCAL</a:t>
            </a:r>
            <a:endParaRPr lang="en-US" b="1" dirty="0"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1811</Words>
  <Application>Microsoft Office PowerPoint</Application>
  <PresentationFormat>On-screen Show (4:3)</PresentationFormat>
  <Paragraphs>610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Elephant</vt:lpstr>
      <vt:lpstr>Office Theme</vt:lpstr>
      <vt:lpstr>Basic Git Into</vt:lpstr>
      <vt:lpstr>SVN Model</vt:lpstr>
      <vt:lpstr>GIT Model</vt:lpstr>
      <vt:lpstr>Basic Definitions</vt:lpstr>
      <vt:lpstr>Local Git</vt:lpstr>
      <vt:lpstr>Settings</vt:lpstr>
      <vt:lpstr>Basic Definitions</vt:lpstr>
      <vt:lpstr>PowerPoint Presentation</vt:lpstr>
      <vt:lpstr>Simple Local GIT</vt:lpstr>
      <vt:lpstr>Branches</vt:lpstr>
      <vt:lpstr>Branch - commands</vt:lpstr>
      <vt:lpstr>Branches</vt:lpstr>
      <vt:lpstr>Branches</vt:lpstr>
      <vt:lpstr>Branches</vt:lpstr>
      <vt:lpstr>Branches</vt:lpstr>
      <vt:lpstr>Branches</vt:lpstr>
      <vt:lpstr>Merging</vt:lpstr>
      <vt:lpstr>Merging</vt:lpstr>
      <vt:lpstr>Merging</vt:lpstr>
      <vt:lpstr>Merging - Conflicts</vt:lpstr>
      <vt:lpstr>Merging – fast forward</vt:lpstr>
      <vt:lpstr>Merging – fast forward</vt:lpstr>
      <vt:lpstr>Merging – fast forward</vt:lpstr>
      <vt:lpstr>Remote</vt:lpstr>
      <vt:lpstr>Collaborating</vt:lpstr>
      <vt:lpstr>Fetch</vt:lpstr>
      <vt:lpstr>Remote Branches - fetch</vt:lpstr>
      <vt:lpstr>Remote Branches</vt:lpstr>
      <vt:lpstr>Remote Branches - fetch</vt:lpstr>
      <vt:lpstr>Remote Branches - fetch</vt:lpstr>
      <vt:lpstr>Remote Branches - fetch</vt:lpstr>
      <vt:lpstr>Remote Branches - fetch</vt:lpstr>
      <vt:lpstr>push</vt:lpstr>
      <vt:lpstr>Remote Branches - Push</vt:lpstr>
      <vt:lpstr>Remote Branches - Push</vt:lpstr>
      <vt:lpstr>Remote Branches - Push</vt:lpstr>
      <vt:lpstr>push</vt:lpstr>
      <vt:lpstr>Remote Branches - Push</vt:lpstr>
      <vt:lpstr>Remote Branches - Push</vt:lpstr>
      <vt:lpstr>Remote Branches - Push</vt:lpstr>
      <vt:lpstr>Remote Branches - Push</vt:lpstr>
      <vt:lpstr>Remote Branches - Push</vt:lpstr>
      <vt:lpstr>Remote Branches - Push</vt:lpstr>
      <vt:lpstr>Remote Branches - Push</vt:lpstr>
      <vt:lpstr>Remote Branches</vt:lpstr>
      <vt:lpstr>pull</vt:lpstr>
      <vt:lpstr>Summary of operations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Yoad Snapir</dc:creator>
  <cp:lastModifiedBy>Hoang Duc Quang</cp:lastModifiedBy>
  <cp:revision>88</cp:revision>
  <dcterms:created xsi:type="dcterms:W3CDTF">2014-11-29T12:17:02Z</dcterms:created>
  <dcterms:modified xsi:type="dcterms:W3CDTF">2017-04-04T04:51:08Z</dcterms:modified>
</cp:coreProperties>
</file>