
<file path=[Content_Types].xml><?xml version="1.0" encoding="utf-8"?>
<Types xmlns="http://schemas.openxmlformats.org/package/2006/content-types">
  <Default Extension="jpeg" ContentType="image/jpe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3" r:id="rId3"/>
    <p:sldMasterId id="2147483675" r:id="rId4"/>
  </p:sldMasterIdLst>
  <p:notesMasterIdLst>
    <p:notesMasterId r:id="rId6"/>
  </p:notesMasterIdLst>
  <p:handoutMasterIdLst>
    <p:handoutMasterId r:id="rId128"/>
  </p:handoutMasterIdLst>
  <p:sldIdLst>
    <p:sldId id="563" r:id="rId5"/>
    <p:sldId id="564" r:id="rId7"/>
    <p:sldId id="565" r:id="rId8"/>
    <p:sldId id="371" r:id="rId9"/>
    <p:sldId id="511" r:id="rId10"/>
    <p:sldId id="510" r:id="rId11"/>
    <p:sldId id="372" r:id="rId12"/>
    <p:sldId id="520" r:id="rId13"/>
    <p:sldId id="521" r:id="rId14"/>
    <p:sldId id="373" r:id="rId15"/>
    <p:sldId id="374" r:id="rId16"/>
    <p:sldId id="375" r:id="rId17"/>
    <p:sldId id="376" r:id="rId18"/>
    <p:sldId id="377" r:id="rId19"/>
    <p:sldId id="378" r:id="rId20"/>
    <p:sldId id="486" r:id="rId21"/>
    <p:sldId id="487" r:id="rId22"/>
    <p:sldId id="379" r:id="rId23"/>
    <p:sldId id="380" r:id="rId24"/>
    <p:sldId id="522" r:id="rId25"/>
    <p:sldId id="381" r:id="rId26"/>
    <p:sldId id="382" r:id="rId27"/>
    <p:sldId id="484" r:id="rId28"/>
    <p:sldId id="384" r:id="rId29"/>
    <p:sldId id="385" r:id="rId30"/>
    <p:sldId id="523" r:id="rId31"/>
    <p:sldId id="388" r:id="rId32"/>
    <p:sldId id="485" r:id="rId33"/>
    <p:sldId id="389" r:id="rId34"/>
    <p:sldId id="397" r:id="rId35"/>
    <p:sldId id="398" r:id="rId36"/>
    <p:sldId id="399" r:id="rId37"/>
    <p:sldId id="400" r:id="rId38"/>
    <p:sldId id="401" r:id="rId39"/>
    <p:sldId id="402" r:id="rId40"/>
    <p:sldId id="403" r:id="rId41"/>
    <p:sldId id="404" r:id="rId42"/>
    <p:sldId id="405" r:id="rId43"/>
    <p:sldId id="406" r:id="rId44"/>
    <p:sldId id="407" r:id="rId45"/>
    <p:sldId id="488" r:id="rId46"/>
    <p:sldId id="498" r:id="rId47"/>
    <p:sldId id="499" r:id="rId48"/>
    <p:sldId id="489" r:id="rId49"/>
    <p:sldId id="490" r:id="rId50"/>
    <p:sldId id="491" r:id="rId51"/>
    <p:sldId id="492" r:id="rId52"/>
    <p:sldId id="493" r:id="rId53"/>
    <p:sldId id="540" r:id="rId54"/>
    <p:sldId id="494" r:id="rId55"/>
    <p:sldId id="408" r:id="rId56"/>
    <p:sldId id="502" r:id="rId57"/>
    <p:sldId id="542" r:id="rId58"/>
    <p:sldId id="543" r:id="rId59"/>
    <p:sldId id="544" r:id="rId60"/>
    <p:sldId id="545" r:id="rId61"/>
    <p:sldId id="546" r:id="rId62"/>
    <p:sldId id="547" r:id="rId63"/>
    <p:sldId id="549" r:id="rId64"/>
    <p:sldId id="550" r:id="rId65"/>
    <p:sldId id="551" r:id="rId66"/>
    <p:sldId id="552" r:id="rId67"/>
    <p:sldId id="553" r:id="rId68"/>
    <p:sldId id="562" r:id="rId69"/>
    <p:sldId id="554" r:id="rId70"/>
    <p:sldId id="555" r:id="rId71"/>
    <p:sldId id="556" r:id="rId72"/>
    <p:sldId id="557" r:id="rId73"/>
    <p:sldId id="558" r:id="rId74"/>
    <p:sldId id="560" r:id="rId75"/>
    <p:sldId id="409" r:id="rId76"/>
    <p:sldId id="501" r:id="rId77"/>
    <p:sldId id="500" r:id="rId78"/>
    <p:sldId id="410" r:id="rId79"/>
    <p:sldId id="411" r:id="rId80"/>
    <p:sldId id="412" r:id="rId81"/>
    <p:sldId id="413" r:id="rId82"/>
    <p:sldId id="414" r:id="rId83"/>
    <p:sldId id="416" r:id="rId84"/>
    <p:sldId id="524" r:id="rId85"/>
    <p:sldId id="417" r:id="rId86"/>
    <p:sldId id="513" r:id="rId87"/>
    <p:sldId id="419" r:id="rId88"/>
    <p:sldId id="420" r:id="rId89"/>
    <p:sldId id="421" r:id="rId90"/>
    <p:sldId id="422" r:id="rId91"/>
    <p:sldId id="532" r:id="rId92"/>
    <p:sldId id="533" r:id="rId93"/>
    <p:sldId id="423" r:id="rId94"/>
    <p:sldId id="424" r:id="rId95"/>
    <p:sldId id="426" r:id="rId96"/>
    <p:sldId id="525" r:id="rId97"/>
    <p:sldId id="427" r:id="rId98"/>
    <p:sldId id="428" r:id="rId99"/>
    <p:sldId id="429" r:id="rId100"/>
    <p:sldId id="431" r:id="rId101"/>
    <p:sldId id="432" r:id="rId102"/>
    <p:sldId id="433" r:id="rId103"/>
    <p:sldId id="434" r:id="rId104"/>
    <p:sldId id="526" r:id="rId105"/>
    <p:sldId id="463" r:id="rId106"/>
    <p:sldId id="464" r:id="rId107"/>
    <p:sldId id="465" r:id="rId108"/>
    <p:sldId id="466" r:id="rId109"/>
    <p:sldId id="467" r:id="rId110"/>
    <p:sldId id="503" r:id="rId111"/>
    <p:sldId id="468" r:id="rId112"/>
    <p:sldId id="469" r:id="rId113"/>
    <p:sldId id="470" r:id="rId114"/>
    <p:sldId id="471" r:id="rId115"/>
    <p:sldId id="561" r:id="rId116"/>
    <p:sldId id="472" r:id="rId117"/>
    <p:sldId id="473" r:id="rId118"/>
    <p:sldId id="474" r:id="rId119"/>
    <p:sldId id="475" r:id="rId120"/>
    <p:sldId id="528" r:id="rId121"/>
    <p:sldId id="504" r:id="rId122"/>
    <p:sldId id="530" r:id="rId123"/>
    <p:sldId id="505" r:id="rId124"/>
    <p:sldId id="506" r:id="rId125"/>
    <p:sldId id="531" r:id="rId126"/>
    <p:sldId id="507" r:id="rId127"/>
  </p:sldIdLst>
  <p:sldSz cx="9144000" cy="6858000" type="screen4x3"/>
  <p:notesSz cx="6858000" cy="9144000"/>
  <p:defaultTextStyle>
    <a:defPPr>
      <a:defRPr lang="en-US"/>
    </a:defPPr>
    <a:lvl1pPr algn="just" rtl="0" eaLnBrk="0" fontAlgn="base" hangingPunct="0">
      <a:lnSpc>
        <a:spcPct val="110000"/>
      </a:lnSpc>
      <a:spcBef>
        <a:spcPct val="20000"/>
      </a:spcBef>
      <a:spcAft>
        <a:spcPct val="0"/>
      </a:spcAft>
      <a:buClr>
        <a:schemeClr val="folHlink"/>
      </a:buClr>
      <a:buFont typeface="Wingdings" panose="05000000000000000000" pitchFamily="2" charset="2"/>
      <a:buChar char="§"/>
      <a:defRPr sz="2400" b="1" kern="1200">
        <a:solidFill>
          <a:schemeClr val="tx1"/>
        </a:solidFill>
        <a:latin typeface="SimSun" pitchFamily="2" charset="-122"/>
        <a:ea typeface="SimSun" pitchFamily="2" charset="-122"/>
        <a:cs typeface="+mn-cs"/>
      </a:defRPr>
    </a:lvl1pPr>
    <a:lvl2pPr marL="457200" algn="just" rtl="0" eaLnBrk="0" fontAlgn="base" hangingPunct="0">
      <a:lnSpc>
        <a:spcPct val="110000"/>
      </a:lnSpc>
      <a:spcBef>
        <a:spcPct val="20000"/>
      </a:spcBef>
      <a:spcAft>
        <a:spcPct val="0"/>
      </a:spcAft>
      <a:buClr>
        <a:schemeClr val="folHlink"/>
      </a:buClr>
      <a:buFont typeface="Wingdings" panose="05000000000000000000" pitchFamily="2" charset="2"/>
      <a:buChar char="§"/>
      <a:defRPr sz="2400" b="1" kern="1200">
        <a:solidFill>
          <a:schemeClr val="tx1"/>
        </a:solidFill>
        <a:latin typeface="SimSun" pitchFamily="2" charset="-122"/>
        <a:ea typeface="SimSun" pitchFamily="2" charset="-122"/>
        <a:cs typeface="+mn-cs"/>
      </a:defRPr>
    </a:lvl2pPr>
    <a:lvl3pPr marL="914400" algn="just" rtl="0" eaLnBrk="0" fontAlgn="base" hangingPunct="0">
      <a:lnSpc>
        <a:spcPct val="110000"/>
      </a:lnSpc>
      <a:spcBef>
        <a:spcPct val="20000"/>
      </a:spcBef>
      <a:spcAft>
        <a:spcPct val="0"/>
      </a:spcAft>
      <a:buClr>
        <a:schemeClr val="folHlink"/>
      </a:buClr>
      <a:buFont typeface="Wingdings" panose="05000000000000000000" pitchFamily="2" charset="2"/>
      <a:buChar char="§"/>
      <a:defRPr sz="2400" b="1" kern="1200">
        <a:solidFill>
          <a:schemeClr val="tx1"/>
        </a:solidFill>
        <a:latin typeface="SimSun" pitchFamily="2" charset="-122"/>
        <a:ea typeface="SimSun" pitchFamily="2" charset="-122"/>
        <a:cs typeface="+mn-cs"/>
      </a:defRPr>
    </a:lvl3pPr>
    <a:lvl4pPr marL="1371600" algn="just" rtl="0" eaLnBrk="0" fontAlgn="base" hangingPunct="0">
      <a:lnSpc>
        <a:spcPct val="110000"/>
      </a:lnSpc>
      <a:spcBef>
        <a:spcPct val="20000"/>
      </a:spcBef>
      <a:spcAft>
        <a:spcPct val="0"/>
      </a:spcAft>
      <a:buClr>
        <a:schemeClr val="folHlink"/>
      </a:buClr>
      <a:buFont typeface="Wingdings" panose="05000000000000000000" pitchFamily="2" charset="2"/>
      <a:buChar char="§"/>
      <a:defRPr sz="2400" b="1" kern="1200">
        <a:solidFill>
          <a:schemeClr val="tx1"/>
        </a:solidFill>
        <a:latin typeface="SimSun" pitchFamily="2" charset="-122"/>
        <a:ea typeface="SimSun" pitchFamily="2" charset="-122"/>
        <a:cs typeface="+mn-cs"/>
      </a:defRPr>
    </a:lvl4pPr>
    <a:lvl5pPr marL="1828800" algn="just" rtl="0" eaLnBrk="0" fontAlgn="base" hangingPunct="0">
      <a:lnSpc>
        <a:spcPct val="110000"/>
      </a:lnSpc>
      <a:spcBef>
        <a:spcPct val="20000"/>
      </a:spcBef>
      <a:spcAft>
        <a:spcPct val="0"/>
      </a:spcAft>
      <a:buClr>
        <a:schemeClr val="folHlink"/>
      </a:buClr>
      <a:buFont typeface="Wingdings" panose="05000000000000000000" pitchFamily="2" charset="2"/>
      <a:buChar char="§"/>
      <a:defRPr sz="2400" b="1" kern="1200">
        <a:solidFill>
          <a:schemeClr val="tx1"/>
        </a:solidFill>
        <a:latin typeface="SimSun" pitchFamily="2" charset="-122"/>
        <a:ea typeface="SimSun" pitchFamily="2" charset="-122"/>
        <a:cs typeface="+mn-cs"/>
      </a:defRPr>
    </a:lvl5pPr>
    <a:lvl6pPr marL="2286000" algn="l" defTabSz="914400" rtl="0" eaLnBrk="1" latinLnBrk="0" hangingPunct="1">
      <a:defRPr sz="2400" b="1" kern="1200">
        <a:solidFill>
          <a:schemeClr val="tx1"/>
        </a:solidFill>
        <a:latin typeface="SimSun" pitchFamily="2" charset="-122"/>
        <a:ea typeface="SimSun" pitchFamily="2" charset="-122"/>
        <a:cs typeface="+mn-cs"/>
      </a:defRPr>
    </a:lvl6pPr>
    <a:lvl7pPr marL="2743200" algn="l" defTabSz="914400" rtl="0" eaLnBrk="1" latinLnBrk="0" hangingPunct="1">
      <a:defRPr sz="2400" b="1" kern="1200">
        <a:solidFill>
          <a:schemeClr val="tx1"/>
        </a:solidFill>
        <a:latin typeface="SimSun" pitchFamily="2" charset="-122"/>
        <a:ea typeface="SimSun" pitchFamily="2" charset="-122"/>
        <a:cs typeface="+mn-cs"/>
      </a:defRPr>
    </a:lvl7pPr>
    <a:lvl8pPr marL="3200400" algn="l" defTabSz="914400" rtl="0" eaLnBrk="1" latinLnBrk="0" hangingPunct="1">
      <a:defRPr sz="2400" b="1" kern="1200">
        <a:solidFill>
          <a:schemeClr val="tx1"/>
        </a:solidFill>
        <a:latin typeface="SimSun" pitchFamily="2" charset="-122"/>
        <a:ea typeface="SimSun" pitchFamily="2" charset="-122"/>
        <a:cs typeface="+mn-cs"/>
      </a:defRPr>
    </a:lvl8pPr>
    <a:lvl9pPr marL="3657600" algn="l" defTabSz="914400" rtl="0" eaLnBrk="1" latinLnBrk="0" hangingPunct="1">
      <a:defRPr sz="2400" b="1" kern="1200">
        <a:solidFill>
          <a:schemeClr val="tx1"/>
        </a:solidFill>
        <a:latin typeface="SimSun" pitchFamily="2" charset="-122"/>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0066"/>
    <a:srgbClr val="CC0066"/>
    <a:srgbClr val="FFFFCC"/>
    <a:srgbClr val="CC0099"/>
    <a:srgbClr val="CDFFE6"/>
    <a:srgbClr val="99FF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39" autoAdjust="0"/>
    <p:restoredTop sz="77737" autoAdjust="0"/>
  </p:normalViewPr>
  <p:slideViewPr>
    <p:cSldViewPr snapToGrid="0">
      <p:cViewPr varScale="1">
        <p:scale>
          <a:sx n="80" d="100"/>
          <a:sy n="80" d="100"/>
        </p:scale>
        <p:origin x="-706" y="-82"/>
      </p:cViewPr>
      <p:guideLst>
        <p:guide orient="horz" pos="2160"/>
        <p:guide pos="2880"/>
      </p:guideLst>
    </p:cSldViewPr>
  </p:slideViewPr>
  <p:outlineViewPr>
    <p:cViewPr>
      <p:scale>
        <a:sx n="33" d="100"/>
        <a:sy n="33" d="100"/>
      </p:scale>
      <p:origin x="0" y="41142"/>
    </p:cViewPr>
  </p:outlineViewPr>
  <p:notesTextViewPr>
    <p:cViewPr>
      <p:scale>
        <a:sx n="100" d="100"/>
        <a:sy n="100" d="100"/>
      </p:scale>
      <p:origin x="0" y="0"/>
    </p:cViewPr>
  </p:notesTextViewPr>
  <p:sorterViewPr>
    <p:cViewPr>
      <p:scale>
        <a:sx n="110" d="100"/>
        <a:sy n="110" d="100"/>
      </p:scale>
      <p:origin x="0" y="4219"/>
    </p:cViewPr>
  </p:sorterViewPr>
  <p:notesViewPr>
    <p:cSldViewPr snapToGrid="0">
      <p:cViewPr varScale="1">
        <p:scale>
          <a:sx n="55" d="100"/>
          <a:sy n="55" d="100"/>
        </p:scale>
        <p:origin x="-1482"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1" Type="http://schemas.openxmlformats.org/officeDocument/2006/relationships/tableStyles" Target="tableStyles.xml"/><Relationship Id="rId130" Type="http://schemas.openxmlformats.org/officeDocument/2006/relationships/viewProps" Target="viewProps.xml"/><Relationship Id="rId13" Type="http://schemas.openxmlformats.org/officeDocument/2006/relationships/slide" Target="slides/slide8.xml"/><Relationship Id="rId129" Type="http://schemas.openxmlformats.org/officeDocument/2006/relationships/presProps" Target="presProps.xml"/><Relationship Id="rId128" Type="http://schemas.openxmlformats.org/officeDocument/2006/relationships/handoutMaster" Target="handoutMasters/handoutMaster1.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A9B699-B4BB-44D3-9ECF-761EF2AFE78C}"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B34C8E8D-368F-4239-973A-470AE676F6F0}">
      <dgm:prSet phldrT="[文本]" custT="1"/>
      <dgm:spPr/>
      <dgm:t>
        <a:bodyPr/>
        <a:lstStyle/>
        <a:p>
          <a:r>
            <a:rPr lang="en-US" altLang="zh-CN" sz="2400" b="1" dirty="0" smtClean="0">
              <a:solidFill>
                <a:schemeClr val="tx1"/>
              </a:solidFill>
              <a:latin typeface="Arial" panose="020B0704020202020204" pitchFamily="34" charset="0"/>
              <a:cs typeface="Arial" panose="020B0704020202020204" pitchFamily="34" charset="0"/>
            </a:rPr>
            <a:t>case</a:t>
          </a:r>
          <a:r>
            <a:rPr lang="zh-CN" altLang="en-US" sz="2400" b="1" dirty="0" smtClean="0">
              <a:solidFill>
                <a:schemeClr val="tx1"/>
              </a:solidFill>
              <a:latin typeface="Arial" panose="020B0704020202020204" pitchFamily="34" charset="0"/>
              <a:cs typeface="Arial" panose="020B0704020202020204" pitchFamily="34" charset="0"/>
            </a:rPr>
            <a:t>语句的</a:t>
          </a:r>
          <a:r>
            <a:rPr lang="en-US" altLang="zh-CN" sz="2400" b="1" dirty="0" smtClean="0">
              <a:solidFill>
                <a:srgbClr val="CC0066"/>
              </a:solidFill>
              <a:latin typeface="Arial" panose="020B0704020202020204" pitchFamily="34" charset="0"/>
              <a:cs typeface="Arial" panose="020B0704020202020204" pitchFamily="34" charset="0"/>
            </a:rPr>
            <a:t>3</a:t>
          </a:r>
          <a:r>
            <a:rPr lang="zh-CN" altLang="en-US" sz="2400" b="1" dirty="0" smtClean="0">
              <a:solidFill>
                <a:schemeClr val="tx1"/>
              </a:solidFill>
              <a:latin typeface="Arial" panose="020B0704020202020204" pitchFamily="34" charset="0"/>
              <a:cs typeface="Arial" panose="020B0704020202020204" pitchFamily="34" charset="0"/>
            </a:rPr>
            <a:t>种形式</a:t>
          </a:r>
          <a:endParaRPr lang="zh-CN" altLang="en-US" sz="2400" b="1" dirty="0">
            <a:latin typeface="Arial" panose="020B0704020202020204" pitchFamily="34" charset="0"/>
            <a:cs typeface="Arial" panose="020B0704020202020204" pitchFamily="34" charset="0"/>
          </a:endParaRPr>
        </a:p>
      </dgm:t>
    </dgm:pt>
    <dgm:pt modelId="{67541DD0-9080-4D0F-A8CA-22A5B5C82738}" cxnId="{17E88813-E555-4AFD-A973-D2C7428A8502}" type="parTrans">
      <dgm:prSet/>
      <dgm:spPr/>
      <dgm:t>
        <a:bodyPr/>
        <a:lstStyle/>
        <a:p>
          <a:endParaRPr lang="zh-CN" altLang="en-US"/>
        </a:p>
      </dgm:t>
    </dgm:pt>
    <dgm:pt modelId="{6C770319-ACD5-4132-8142-167302F03F46}" cxnId="{17E88813-E555-4AFD-A973-D2C7428A8502}" type="sibTrans">
      <dgm:prSet/>
      <dgm:spPr/>
      <dgm:t>
        <a:bodyPr/>
        <a:lstStyle/>
        <a:p>
          <a:endParaRPr lang="zh-CN" altLang="en-US"/>
        </a:p>
      </dgm:t>
    </dgm:pt>
    <dgm:pt modelId="{1439C476-8DAF-416E-8AB7-F55A0A835C43}">
      <dgm:prSet phldrT="[文本]" custT="1"/>
      <dgm:spPr/>
      <dgm:t>
        <a:bodyPr/>
        <a:lstStyle/>
        <a:p>
          <a:r>
            <a:rPr lang="en-US" altLang="zh-CN" sz="3200" b="1" dirty="0" smtClean="0">
              <a:solidFill>
                <a:schemeClr val="tx1"/>
              </a:solidFill>
              <a:latin typeface="Arial" panose="020B0704020202020204" pitchFamily="34" charset="0"/>
            </a:rPr>
            <a:t>case</a:t>
          </a:r>
          <a:endParaRPr lang="zh-CN" altLang="en-US" sz="3200" b="1" dirty="0"/>
        </a:p>
      </dgm:t>
    </dgm:pt>
    <dgm:pt modelId="{6A135D0D-402E-455F-8FD3-B811121517DA}" cxnId="{1E35B017-E5C4-4444-A513-A024FAEF9568}" type="parTrans">
      <dgm:prSet/>
      <dgm:spPr/>
      <dgm:t>
        <a:bodyPr/>
        <a:lstStyle/>
        <a:p>
          <a:endParaRPr lang="zh-CN" altLang="en-US"/>
        </a:p>
      </dgm:t>
    </dgm:pt>
    <dgm:pt modelId="{3260E2AE-9330-497C-9E14-6CB511759BBA}" cxnId="{1E35B017-E5C4-4444-A513-A024FAEF9568}" type="sibTrans">
      <dgm:prSet/>
      <dgm:spPr/>
      <dgm:t>
        <a:bodyPr/>
        <a:lstStyle/>
        <a:p>
          <a:endParaRPr lang="zh-CN" altLang="en-US"/>
        </a:p>
      </dgm:t>
    </dgm:pt>
    <dgm:pt modelId="{B18A911C-1B92-4DE0-9229-2A0987006121}">
      <dgm:prSet phldrT="[文本]" custT="1"/>
      <dgm:spPr/>
      <dgm:t>
        <a:bodyPr/>
        <a:lstStyle/>
        <a:p>
          <a:r>
            <a:rPr lang="en-US" altLang="zh-CN" sz="3200" b="1" dirty="0" err="1" smtClean="0">
              <a:solidFill>
                <a:schemeClr val="tx1"/>
              </a:solidFill>
              <a:latin typeface="Arial" panose="020B0704020202020204" pitchFamily="34" charset="0"/>
            </a:rPr>
            <a:t>casez</a:t>
          </a:r>
          <a:endParaRPr lang="zh-CN" altLang="en-US" sz="3200" b="1" dirty="0"/>
        </a:p>
      </dgm:t>
    </dgm:pt>
    <dgm:pt modelId="{4EC2971C-BE8E-4EFF-B71A-4996545A8B80}" cxnId="{52366C2C-8FFB-4BA5-937A-2CB466D144A5}" type="parTrans">
      <dgm:prSet/>
      <dgm:spPr/>
      <dgm:t>
        <a:bodyPr/>
        <a:lstStyle/>
        <a:p>
          <a:endParaRPr lang="zh-CN" altLang="en-US"/>
        </a:p>
      </dgm:t>
    </dgm:pt>
    <dgm:pt modelId="{2114AE96-18DC-4AEA-9350-DE686F969B74}" cxnId="{52366C2C-8FFB-4BA5-937A-2CB466D144A5}" type="sibTrans">
      <dgm:prSet/>
      <dgm:spPr/>
      <dgm:t>
        <a:bodyPr/>
        <a:lstStyle/>
        <a:p>
          <a:endParaRPr lang="zh-CN" altLang="en-US"/>
        </a:p>
      </dgm:t>
    </dgm:pt>
    <dgm:pt modelId="{1E5EBA42-DE91-4728-9D98-DD4E992280E6}">
      <dgm:prSet phldrT="[文本]" custT="1"/>
      <dgm:spPr/>
      <dgm:t>
        <a:bodyPr/>
        <a:lstStyle/>
        <a:p>
          <a:r>
            <a:rPr lang="en-US" altLang="zh-CN" sz="3200" b="1" dirty="0" err="1" smtClean="0">
              <a:solidFill>
                <a:schemeClr val="tx1"/>
              </a:solidFill>
              <a:latin typeface="Arial" panose="020B0704020202020204" pitchFamily="34" charset="0"/>
            </a:rPr>
            <a:t>casex</a:t>
          </a:r>
          <a:endParaRPr lang="zh-CN" altLang="en-US" sz="3200" b="1" dirty="0"/>
        </a:p>
      </dgm:t>
    </dgm:pt>
    <dgm:pt modelId="{E25D8D48-B37C-4DBB-BDDA-4A33A3545BE1}" cxnId="{85993F99-7F03-44DD-859C-45C3D63FB581}" type="parTrans">
      <dgm:prSet/>
      <dgm:spPr/>
      <dgm:t>
        <a:bodyPr/>
        <a:lstStyle/>
        <a:p>
          <a:endParaRPr lang="zh-CN" altLang="en-US"/>
        </a:p>
      </dgm:t>
    </dgm:pt>
    <dgm:pt modelId="{41BFE1F6-85AE-4ABB-A5E9-CA48919B494D}" cxnId="{85993F99-7F03-44DD-859C-45C3D63FB581}" type="sibTrans">
      <dgm:prSet/>
      <dgm:spPr/>
      <dgm:t>
        <a:bodyPr/>
        <a:lstStyle/>
        <a:p>
          <a:endParaRPr lang="zh-CN" altLang="en-US"/>
        </a:p>
      </dgm:t>
    </dgm:pt>
    <dgm:pt modelId="{B82DB27A-C318-4CCD-A958-4F57352077E6}" type="pres">
      <dgm:prSet presAssocID="{18A9B699-B4BB-44D3-9ECF-761EF2AFE78C}" presName="hierChild1" presStyleCnt="0">
        <dgm:presLayoutVars>
          <dgm:orgChart val="1"/>
          <dgm:chPref val="1"/>
          <dgm:dir/>
          <dgm:animOne val="branch"/>
          <dgm:animLvl val="lvl"/>
          <dgm:resizeHandles/>
        </dgm:presLayoutVars>
      </dgm:prSet>
      <dgm:spPr/>
      <dgm:t>
        <a:bodyPr/>
        <a:lstStyle/>
        <a:p>
          <a:endParaRPr lang="zh-CN" altLang="en-US"/>
        </a:p>
      </dgm:t>
    </dgm:pt>
    <dgm:pt modelId="{084FA4A1-DA7B-4132-BC56-4EEE0218E978}" type="pres">
      <dgm:prSet presAssocID="{B34C8E8D-368F-4239-973A-470AE676F6F0}" presName="hierRoot1" presStyleCnt="0">
        <dgm:presLayoutVars>
          <dgm:hierBranch val="init"/>
        </dgm:presLayoutVars>
      </dgm:prSet>
      <dgm:spPr/>
    </dgm:pt>
    <dgm:pt modelId="{916C6968-AA95-408F-855B-9D2DDD9DFE42}" type="pres">
      <dgm:prSet presAssocID="{B34C8E8D-368F-4239-973A-470AE676F6F0}" presName="rootComposite1" presStyleCnt="0"/>
      <dgm:spPr/>
    </dgm:pt>
    <dgm:pt modelId="{F6D644C7-155D-431A-9824-DC98C2E49671}" type="pres">
      <dgm:prSet presAssocID="{B34C8E8D-368F-4239-973A-470AE676F6F0}" presName="rootText1" presStyleLbl="node0" presStyleIdx="0" presStyleCnt="1" custScaleX="104218">
        <dgm:presLayoutVars>
          <dgm:chPref val="3"/>
        </dgm:presLayoutVars>
      </dgm:prSet>
      <dgm:spPr/>
      <dgm:t>
        <a:bodyPr/>
        <a:lstStyle/>
        <a:p>
          <a:endParaRPr lang="zh-CN" altLang="en-US"/>
        </a:p>
      </dgm:t>
    </dgm:pt>
    <dgm:pt modelId="{0A037BF3-02A2-4F05-9ACF-098F36AB59F3}" type="pres">
      <dgm:prSet presAssocID="{B34C8E8D-368F-4239-973A-470AE676F6F0}" presName="rootConnector1" presStyleLbl="node1" presStyleIdx="0" presStyleCnt="0"/>
      <dgm:spPr/>
      <dgm:t>
        <a:bodyPr/>
        <a:lstStyle/>
        <a:p>
          <a:endParaRPr lang="zh-CN" altLang="en-US"/>
        </a:p>
      </dgm:t>
    </dgm:pt>
    <dgm:pt modelId="{70181DAE-EAF7-4983-89F2-585C489882EF}" type="pres">
      <dgm:prSet presAssocID="{B34C8E8D-368F-4239-973A-470AE676F6F0}" presName="hierChild2" presStyleCnt="0"/>
      <dgm:spPr/>
    </dgm:pt>
    <dgm:pt modelId="{13099C6C-B685-420C-A5C2-EA0B08B87CD7}" type="pres">
      <dgm:prSet presAssocID="{6A135D0D-402E-455F-8FD3-B811121517DA}" presName="Name37" presStyleLbl="parChTrans1D2" presStyleIdx="0" presStyleCnt="3"/>
      <dgm:spPr/>
      <dgm:t>
        <a:bodyPr/>
        <a:lstStyle/>
        <a:p>
          <a:endParaRPr lang="zh-CN" altLang="en-US"/>
        </a:p>
      </dgm:t>
    </dgm:pt>
    <dgm:pt modelId="{AB94F9E7-EEF6-4827-B02B-C379D8DF0412}" type="pres">
      <dgm:prSet presAssocID="{1439C476-8DAF-416E-8AB7-F55A0A835C43}" presName="hierRoot2" presStyleCnt="0">
        <dgm:presLayoutVars>
          <dgm:hierBranch val="init"/>
        </dgm:presLayoutVars>
      </dgm:prSet>
      <dgm:spPr/>
    </dgm:pt>
    <dgm:pt modelId="{8A6697DF-C6D5-403A-BD01-A623F184701C}" type="pres">
      <dgm:prSet presAssocID="{1439C476-8DAF-416E-8AB7-F55A0A835C43}" presName="rootComposite" presStyleCnt="0"/>
      <dgm:spPr/>
    </dgm:pt>
    <dgm:pt modelId="{FEE3E703-927C-46BF-83A6-34ED3120B9AA}" type="pres">
      <dgm:prSet presAssocID="{1439C476-8DAF-416E-8AB7-F55A0A835C43}" presName="rootText" presStyleLbl="node2" presStyleIdx="0" presStyleCnt="3">
        <dgm:presLayoutVars>
          <dgm:chPref val="3"/>
        </dgm:presLayoutVars>
      </dgm:prSet>
      <dgm:spPr/>
      <dgm:t>
        <a:bodyPr/>
        <a:lstStyle/>
        <a:p>
          <a:endParaRPr lang="zh-CN" altLang="en-US"/>
        </a:p>
      </dgm:t>
    </dgm:pt>
    <dgm:pt modelId="{4E217200-6D02-4408-824B-6D4C5490FE9C}" type="pres">
      <dgm:prSet presAssocID="{1439C476-8DAF-416E-8AB7-F55A0A835C43}" presName="rootConnector" presStyleLbl="node2" presStyleIdx="0" presStyleCnt="3"/>
      <dgm:spPr/>
      <dgm:t>
        <a:bodyPr/>
        <a:lstStyle/>
        <a:p>
          <a:endParaRPr lang="zh-CN" altLang="en-US"/>
        </a:p>
      </dgm:t>
    </dgm:pt>
    <dgm:pt modelId="{A691EE27-1586-46B3-8CFA-07085CEF7BC4}" type="pres">
      <dgm:prSet presAssocID="{1439C476-8DAF-416E-8AB7-F55A0A835C43}" presName="hierChild4" presStyleCnt="0"/>
      <dgm:spPr/>
    </dgm:pt>
    <dgm:pt modelId="{9D582756-0170-4C41-9762-C29307472C09}" type="pres">
      <dgm:prSet presAssocID="{1439C476-8DAF-416E-8AB7-F55A0A835C43}" presName="hierChild5" presStyleCnt="0"/>
      <dgm:spPr/>
    </dgm:pt>
    <dgm:pt modelId="{A9D9D4AA-AA54-41C8-8F8A-2556A0C19538}" type="pres">
      <dgm:prSet presAssocID="{4EC2971C-BE8E-4EFF-B71A-4996545A8B80}" presName="Name37" presStyleLbl="parChTrans1D2" presStyleIdx="1" presStyleCnt="3"/>
      <dgm:spPr/>
      <dgm:t>
        <a:bodyPr/>
        <a:lstStyle/>
        <a:p>
          <a:endParaRPr lang="zh-CN" altLang="en-US"/>
        </a:p>
      </dgm:t>
    </dgm:pt>
    <dgm:pt modelId="{7285A610-B407-4B10-B58F-2C183CB0A61C}" type="pres">
      <dgm:prSet presAssocID="{B18A911C-1B92-4DE0-9229-2A0987006121}" presName="hierRoot2" presStyleCnt="0">
        <dgm:presLayoutVars>
          <dgm:hierBranch val="init"/>
        </dgm:presLayoutVars>
      </dgm:prSet>
      <dgm:spPr/>
    </dgm:pt>
    <dgm:pt modelId="{DAF41B7A-A017-4269-A9D8-4CD150BBBA46}" type="pres">
      <dgm:prSet presAssocID="{B18A911C-1B92-4DE0-9229-2A0987006121}" presName="rootComposite" presStyleCnt="0"/>
      <dgm:spPr/>
    </dgm:pt>
    <dgm:pt modelId="{D60F2FC8-2CC3-4954-97F0-B0AFC860563F}" type="pres">
      <dgm:prSet presAssocID="{B18A911C-1B92-4DE0-9229-2A0987006121}" presName="rootText" presStyleLbl="node2" presStyleIdx="1" presStyleCnt="3">
        <dgm:presLayoutVars>
          <dgm:chPref val="3"/>
        </dgm:presLayoutVars>
      </dgm:prSet>
      <dgm:spPr/>
      <dgm:t>
        <a:bodyPr/>
        <a:lstStyle/>
        <a:p>
          <a:endParaRPr lang="zh-CN" altLang="en-US"/>
        </a:p>
      </dgm:t>
    </dgm:pt>
    <dgm:pt modelId="{022997D7-2229-4708-9EF8-DB49CBE21E47}" type="pres">
      <dgm:prSet presAssocID="{B18A911C-1B92-4DE0-9229-2A0987006121}" presName="rootConnector" presStyleLbl="node2" presStyleIdx="1" presStyleCnt="3"/>
      <dgm:spPr/>
      <dgm:t>
        <a:bodyPr/>
        <a:lstStyle/>
        <a:p>
          <a:endParaRPr lang="zh-CN" altLang="en-US"/>
        </a:p>
      </dgm:t>
    </dgm:pt>
    <dgm:pt modelId="{87E37445-5672-4477-BEFC-F92C36D71D50}" type="pres">
      <dgm:prSet presAssocID="{B18A911C-1B92-4DE0-9229-2A0987006121}" presName="hierChild4" presStyleCnt="0"/>
      <dgm:spPr/>
    </dgm:pt>
    <dgm:pt modelId="{CE1E57AB-9797-4085-9627-C8AA93E79550}" type="pres">
      <dgm:prSet presAssocID="{B18A911C-1B92-4DE0-9229-2A0987006121}" presName="hierChild5" presStyleCnt="0"/>
      <dgm:spPr/>
    </dgm:pt>
    <dgm:pt modelId="{90B25E95-F575-4387-A7A5-33A666E11906}" type="pres">
      <dgm:prSet presAssocID="{E25D8D48-B37C-4DBB-BDDA-4A33A3545BE1}" presName="Name37" presStyleLbl="parChTrans1D2" presStyleIdx="2" presStyleCnt="3"/>
      <dgm:spPr/>
      <dgm:t>
        <a:bodyPr/>
        <a:lstStyle/>
        <a:p>
          <a:endParaRPr lang="zh-CN" altLang="en-US"/>
        </a:p>
      </dgm:t>
    </dgm:pt>
    <dgm:pt modelId="{E878315C-B638-4959-BA4E-93B8EAFD84A3}" type="pres">
      <dgm:prSet presAssocID="{1E5EBA42-DE91-4728-9D98-DD4E992280E6}" presName="hierRoot2" presStyleCnt="0">
        <dgm:presLayoutVars>
          <dgm:hierBranch val="init"/>
        </dgm:presLayoutVars>
      </dgm:prSet>
      <dgm:spPr/>
    </dgm:pt>
    <dgm:pt modelId="{588C21AB-E89F-48DD-B72F-7218E9A096D7}" type="pres">
      <dgm:prSet presAssocID="{1E5EBA42-DE91-4728-9D98-DD4E992280E6}" presName="rootComposite" presStyleCnt="0"/>
      <dgm:spPr/>
    </dgm:pt>
    <dgm:pt modelId="{0EAF21FA-D521-4E0D-8078-98EEBDD13C76}" type="pres">
      <dgm:prSet presAssocID="{1E5EBA42-DE91-4728-9D98-DD4E992280E6}" presName="rootText" presStyleLbl="node2" presStyleIdx="2" presStyleCnt="3">
        <dgm:presLayoutVars>
          <dgm:chPref val="3"/>
        </dgm:presLayoutVars>
      </dgm:prSet>
      <dgm:spPr/>
      <dgm:t>
        <a:bodyPr/>
        <a:lstStyle/>
        <a:p>
          <a:endParaRPr lang="zh-CN" altLang="en-US"/>
        </a:p>
      </dgm:t>
    </dgm:pt>
    <dgm:pt modelId="{67BA5644-26AF-43ED-AE9C-94A346106928}" type="pres">
      <dgm:prSet presAssocID="{1E5EBA42-DE91-4728-9D98-DD4E992280E6}" presName="rootConnector" presStyleLbl="node2" presStyleIdx="2" presStyleCnt="3"/>
      <dgm:spPr/>
      <dgm:t>
        <a:bodyPr/>
        <a:lstStyle/>
        <a:p>
          <a:endParaRPr lang="zh-CN" altLang="en-US"/>
        </a:p>
      </dgm:t>
    </dgm:pt>
    <dgm:pt modelId="{B923F384-2744-4699-B79B-AA3345DEA5E5}" type="pres">
      <dgm:prSet presAssocID="{1E5EBA42-DE91-4728-9D98-DD4E992280E6}" presName="hierChild4" presStyleCnt="0"/>
      <dgm:spPr/>
    </dgm:pt>
    <dgm:pt modelId="{91D5BD88-533A-4104-8A66-EB321808E575}" type="pres">
      <dgm:prSet presAssocID="{1E5EBA42-DE91-4728-9D98-DD4E992280E6}" presName="hierChild5" presStyleCnt="0"/>
      <dgm:spPr/>
    </dgm:pt>
    <dgm:pt modelId="{231BD819-DF2E-410A-B542-EA6C1BFCEEB4}" type="pres">
      <dgm:prSet presAssocID="{B34C8E8D-368F-4239-973A-470AE676F6F0}" presName="hierChild3" presStyleCnt="0"/>
      <dgm:spPr/>
    </dgm:pt>
  </dgm:ptLst>
  <dgm:cxnLst>
    <dgm:cxn modelId="{E0EF532F-2917-4874-A0E3-29EE9DB59E46}" type="presOf" srcId="{B18A911C-1B92-4DE0-9229-2A0987006121}" destId="{022997D7-2229-4708-9EF8-DB49CBE21E47}" srcOrd="1" destOrd="0" presId="urn:microsoft.com/office/officeart/2005/8/layout/orgChart1"/>
    <dgm:cxn modelId="{4B0127FA-831C-4892-A4B2-4AF3B937045C}" type="presOf" srcId="{6A135D0D-402E-455F-8FD3-B811121517DA}" destId="{13099C6C-B685-420C-A5C2-EA0B08B87CD7}" srcOrd="0" destOrd="0" presId="urn:microsoft.com/office/officeart/2005/8/layout/orgChart1"/>
    <dgm:cxn modelId="{B990132B-452E-444C-9A8B-135AB2C7C76E}" type="presOf" srcId="{18A9B699-B4BB-44D3-9ECF-761EF2AFE78C}" destId="{B82DB27A-C318-4CCD-A958-4F57352077E6}" srcOrd="0" destOrd="0" presId="urn:microsoft.com/office/officeart/2005/8/layout/orgChart1"/>
    <dgm:cxn modelId="{967D502C-4371-4C82-8581-15CF9019FD34}" type="presOf" srcId="{B34C8E8D-368F-4239-973A-470AE676F6F0}" destId="{0A037BF3-02A2-4F05-9ACF-098F36AB59F3}" srcOrd="1" destOrd="0" presId="urn:microsoft.com/office/officeart/2005/8/layout/orgChart1"/>
    <dgm:cxn modelId="{67B10EFA-30FA-4412-A68D-0F876820B080}" type="presOf" srcId="{1439C476-8DAF-416E-8AB7-F55A0A835C43}" destId="{FEE3E703-927C-46BF-83A6-34ED3120B9AA}" srcOrd="0" destOrd="0" presId="urn:microsoft.com/office/officeart/2005/8/layout/orgChart1"/>
    <dgm:cxn modelId="{52366C2C-8FFB-4BA5-937A-2CB466D144A5}" srcId="{B34C8E8D-368F-4239-973A-470AE676F6F0}" destId="{B18A911C-1B92-4DE0-9229-2A0987006121}" srcOrd="1" destOrd="0" parTransId="{4EC2971C-BE8E-4EFF-B71A-4996545A8B80}" sibTransId="{2114AE96-18DC-4AEA-9350-DE686F969B74}"/>
    <dgm:cxn modelId="{D8A4952C-AB30-42D0-BC8F-940A4F35AF10}" type="presOf" srcId="{1E5EBA42-DE91-4728-9D98-DD4E992280E6}" destId="{67BA5644-26AF-43ED-AE9C-94A346106928}" srcOrd="1" destOrd="0" presId="urn:microsoft.com/office/officeart/2005/8/layout/orgChart1"/>
    <dgm:cxn modelId="{28E4FB93-E487-43E5-8502-FBEDB086B941}" type="presOf" srcId="{1439C476-8DAF-416E-8AB7-F55A0A835C43}" destId="{4E217200-6D02-4408-824B-6D4C5490FE9C}" srcOrd="1" destOrd="0" presId="urn:microsoft.com/office/officeart/2005/8/layout/orgChart1"/>
    <dgm:cxn modelId="{BB56A2C2-4773-4CC2-B6AD-7C41CBCCCCD2}" type="presOf" srcId="{B18A911C-1B92-4DE0-9229-2A0987006121}" destId="{D60F2FC8-2CC3-4954-97F0-B0AFC860563F}" srcOrd="0" destOrd="0" presId="urn:microsoft.com/office/officeart/2005/8/layout/orgChart1"/>
    <dgm:cxn modelId="{17E88813-E555-4AFD-A973-D2C7428A8502}" srcId="{18A9B699-B4BB-44D3-9ECF-761EF2AFE78C}" destId="{B34C8E8D-368F-4239-973A-470AE676F6F0}" srcOrd="0" destOrd="0" parTransId="{67541DD0-9080-4D0F-A8CA-22A5B5C82738}" sibTransId="{6C770319-ACD5-4132-8142-167302F03F46}"/>
    <dgm:cxn modelId="{AA479F47-62DE-41EC-981E-8E1E64BADEB4}" type="presOf" srcId="{1E5EBA42-DE91-4728-9D98-DD4E992280E6}" destId="{0EAF21FA-D521-4E0D-8078-98EEBDD13C76}" srcOrd="0" destOrd="0" presId="urn:microsoft.com/office/officeart/2005/8/layout/orgChart1"/>
    <dgm:cxn modelId="{18EAF76D-F96F-4319-B261-5E31D9BE1B98}" type="presOf" srcId="{B34C8E8D-368F-4239-973A-470AE676F6F0}" destId="{F6D644C7-155D-431A-9824-DC98C2E49671}" srcOrd="0" destOrd="0" presId="urn:microsoft.com/office/officeart/2005/8/layout/orgChart1"/>
    <dgm:cxn modelId="{85993F99-7F03-44DD-859C-45C3D63FB581}" srcId="{B34C8E8D-368F-4239-973A-470AE676F6F0}" destId="{1E5EBA42-DE91-4728-9D98-DD4E992280E6}" srcOrd="2" destOrd="0" parTransId="{E25D8D48-B37C-4DBB-BDDA-4A33A3545BE1}" sibTransId="{41BFE1F6-85AE-4ABB-A5E9-CA48919B494D}"/>
    <dgm:cxn modelId="{C1D3352E-75B1-4DD6-8941-90AD9E9EB3E6}" type="presOf" srcId="{4EC2971C-BE8E-4EFF-B71A-4996545A8B80}" destId="{A9D9D4AA-AA54-41C8-8F8A-2556A0C19538}" srcOrd="0" destOrd="0" presId="urn:microsoft.com/office/officeart/2005/8/layout/orgChart1"/>
    <dgm:cxn modelId="{FF69A69A-3B43-4870-9424-F857DE1FD2E0}" type="presOf" srcId="{E25D8D48-B37C-4DBB-BDDA-4A33A3545BE1}" destId="{90B25E95-F575-4387-A7A5-33A666E11906}" srcOrd="0" destOrd="0" presId="urn:microsoft.com/office/officeart/2005/8/layout/orgChart1"/>
    <dgm:cxn modelId="{1E35B017-E5C4-4444-A513-A024FAEF9568}" srcId="{B34C8E8D-368F-4239-973A-470AE676F6F0}" destId="{1439C476-8DAF-416E-8AB7-F55A0A835C43}" srcOrd="0" destOrd="0" parTransId="{6A135D0D-402E-455F-8FD3-B811121517DA}" sibTransId="{3260E2AE-9330-497C-9E14-6CB511759BBA}"/>
    <dgm:cxn modelId="{FC1E239E-C408-4C31-9305-AE364954E13A}" type="presParOf" srcId="{B82DB27A-C318-4CCD-A958-4F57352077E6}" destId="{084FA4A1-DA7B-4132-BC56-4EEE0218E978}" srcOrd="0" destOrd="0" presId="urn:microsoft.com/office/officeart/2005/8/layout/orgChart1"/>
    <dgm:cxn modelId="{B8C5E1DB-1494-49B4-94EA-020EE4547843}" type="presParOf" srcId="{084FA4A1-DA7B-4132-BC56-4EEE0218E978}" destId="{916C6968-AA95-408F-855B-9D2DDD9DFE42}" srcOrd="0" destOrd="0" presId="urn:microsoft.com/office/officeart/2005/8/layout/orgChart1"/>
    <dgm:cxn modelId="{3E81F756-30F3-48D9-B04F-8EEFE4BC8073}" type="presParOf" srcId="{916C6968-AA95-408F-855B-9D2DDD9DFE42}" destId="{F6D644C7-155D-431A-9824-DC98C2E49671}" srcOrd="0" destOrd="0" presId="urn:microsoft.com/office/officeart/2005/8/layout/orgChart1"/>
    <dgm:cxn modelId="{5DCEAA81-9687-4221-94E7-D77F57919384}" type="presParOf" srcId="{916C6968-AA95-408F-855B-9D2DDD9DFE42}" destId="{0A037BF3-02A2-4F05-9ACF-098F36AB59F3}" srcOrd="1" destOrd="0" presId="urn:microsoft.com/office/officeart/2005/8/layout/orgChart1"/>
    <dgm:cxn modelId="{C0EB10F4-301A-4522-B0C1-80F4B88ED808}" type="presParOf" srcId="{084FA4A1-DA7B-4132-BC56-4EEE0218E978}" destId="{70181DAE-EAF7-4983-89F2-585C489882EF}" srcOrd="1" destOrd="0" presId="urn:microsoft.com/office/officeart/2005/8/layout/orgChart1"/>
    <dgm:cxn modelId="{A3D7996C-CC02-4F26-AAE4-2791329D8176}" type="presParOf" srcId="{70181DAE-EAF7-4983-89F2-585C489882EF}" destId="{13099C6C-B685-420C-A5C2-EA0B08B87CD7}" srcOrd="0" destOrd="0" presId="urn:microsoft.com/office/officeart/2005/8/layout/orgChart1"/>
    <dgm:cxn modelId="{D22BA200-2103-4E4A-BD14-DB5E4A095FC1}" type="presParOf" srcId="{70181DAE-EAF7-4983-89F2-585C489882EF}" destId="{AB94F9E7-EEF6-4827-B02B-C379D8DF0412}" srcOrd="1" destOrd="0" presId="urn:microsoft.com/office/officeart/2005/8/layout/orgChart1"/>
    <dgm:cxn modelId="{EFC03166-005C-418F-9251-7C88415B3A16}" type="presParOf" srcId="{AB94F9E7-EEF6-4827-B02B-C379D8DF0412}" destId="{8A6697DF-C6D5-403A-BD01-A623F184701C}" srcOrd="0" destOrd="0" presId="urn:microsoft.com/office/officeart/2005/8/layout/orgChart1"/>
    <dgm:cxn modelId="{53F32793-D968-498C-8ABF-892D70C257E9}" type="presParOf" srcId="{8A6697DF-C6D5-403A-BD01-A623F184701C}" destId="{FEE3E703-927C-46BF-83A6-34ED3120B9AA}" srcOrd="0" destOrd="0" presId="urn:microsoft.com/office/officeart/2005/8/layout/orgChart1"/>
    <dgm:cxn modelId="{3D3072E5-E5C1-4ABC-BF6F-AF0FD418DF77}" type="presParOf" srcId="{8A6697DF-C6D5-403A-BD01-A623F184701C}" destId="{4E217200-6D02-4408-824B-6D4C5490FE9C}" srcOrd="1" destOrd="0" presId="urn:microsoft.com/office/officeart/2005/8/layout/orgChart1"/>
    <dgm:cxn modelId="{A0971D83-BD2A-4701-88FD-7345D8F73A53}" type="presParOf" srcId="{AB94F9E7-EEF6-4827-B02B-C379D8DF0412}" destId="{A691EE27-1586-46B3-8CFA-07085CEF7BC4}" srcOrd="1" destOrd="0" presId="urn:microsoft.com/office/officeart/2005/8/layout/orgChart1"/>
    <dgm:cxn modelId="{D1262F4D-879D-49B6-9969-DF56EEC16B9B}" type="presParOf" srcId="{AB94F9E7-EEF6-4827-B02B-C379D8DF0412}" destId="{9D582756-0170-4C41-9762-C29307472C09}" srcOrd="2" destOrd="0" presId="urn:microsoft.com/office/officeart/2005/8/layout/orgChart1"/>
    <dgm:cxn modelId="{582032ED-8979-4702-9646-BFBD4B7C542B}" type="presParOf" srcId="{70181DAE-EAF7-4983-89F2-585C489882EF}" destId="{A9D9D4AA-AA54-41C8-8F8A-2556A0C19538}" srcOrd="2" destOrd="0" presId="urn:microsoft.com/office/officeart/2005/8/layout/orgChart1"/>
    <dgm:cxn modelId="{4B7EFF67-DBBF-40A1-A4A2-969B301B6B0D}" type="presParOf" srcId="{70181DAE-EAF7-4983-89F2-585C489882EF}" destId="{7285A610-B407-4B10-B58F-2C183CB0A61C}" srcOrd="3" destOrd="0" presId="urn:microsoft.com/office/officeart/2005/8/layout/orgChart1"/>
    <dgm:cxn modelId="{B027113D-5131-4747-BC86-CA186934BF9E}" type="presParOf" srcId="{7285A610-B407-4B10-B58F-2C183CB0A61C}" destId="{DAF41B7A-A017-4269-A9D8-4CD150BBBA46}" srcOrd="0" destOrd="0" presId="urn:microsoft.com/office/officeart/2005/8/layout/orgChart1"/>
    <dgm:cxn modelId="{EE66E37B-CD9F-44E5-A1E3-A4E8448ED015}" type="presParOf" srcId="{DAF41B7A-A017-4269-A9D8-4CD150BBBA46}" destId="{D60F2FC8-2CC3-4954-97F0-B0AFC860563F}" srcOrd="0" destOrd="0" presId="urn:microsoft.com/office/officeart/2005/8/layout/orgChart1"/>
    <dgm:cxn modelId="{2B7E1930-DDAB-4420-AFF7-264C46A714B2}" type="presParOf" srcId="{DAF41B7A-A017-4269-A9D8-4CD150BBBA46}" destId="{022997D7-2229-4708-9EF8-DB49CBE21E47}" srcOrd="1" destOrd="0" presId="urn:microsoft.com/office/officeart/2005/8/layout/orgChart1"/>
    <dgm:cxn modelId="{B36DC037-4553-4C06-89EC-ECAF562292CC}" type="presParOf" srcId="{7285A610-B407-4B10-B58F-2C183CB0A61C}" destId="{87E37445-5672-4477-BEFC-F92C36D71D50}" srcOrd="1" destOrd="0" presId="urn:microsoft.com/office/officeart/2005/8/layout/orgChart1"/>
    <dgm:cxn modelId="{FACDDD7C-80D0-4C4C-832F-9D70ADCE6286}" type="presParOf" srcId="{7285A610-B407-4B10-B58F-2C183CB0A61C}" destId="{CE1E57AB-9797-4085-9627-C8AA93E79550}" srcOrd="2" destOrd="0" presId="urn:microsoft.com/office/officeart/2005/8/layout/orgChart1"/>
    <dgm:cxn modelId="{0F142E9F-77DE-4C07-8F63-C0563723CA14}" type="presParOf" srcId="{70181DAE-EAF7-4983-89F2-585C489882EF}" destId="{90B25E95-F575-4387-A7A5-33A666E11906}" srcOrd="4" destOrd="0" presId="urn:microsoft.com/office/officeart/2005/8/layout/orgChart1"/>
    <dgm:cxn modelId="{6849F951-0F01-41CA-ABCB-C6AFB0566715}" type="presParOf" srcId="{70181DAE-EAF7-4983-89F2-585C489882EF}" destId="{E878315C-B638-4959-BA4E-93B8EAFD84A3}" srcOrd="5" destOrd="0" presId="urn:microsoft.com/office/officeart/2005/8/layout/orgChart1"/>
    <dgm:cxn modelId="{4CFF8E7D-5896-49B7-A36D-AE0A20721ACE}" type="presParOf" srcId="{E878315C-B638-4959-BA4E-93B8EAFD84A3}" destId="{588C21AB-E89F-48DD-B72F-7218E9A096D7}" srcOrd="0" destOrd="0" presId="urn:microsoft.com/office/officeart/2005/8/layout/orgChart1"/>
    <dgm:cxn modelId="{C7EF2E17-806B-4C29-8C28-C64B529B3C9D}" type="presParOf" srcId="{588C21AB-E89F-48DD-B72F-7218E9A096D7}" destId="{0EAF21FA-D521-4E0D-8078-98EEBDD13C76}" srcOrd="0" destOrd="0" presId="urn:microsoft.com/office/officeart/2005/8/layout/orgChart1"/>
    <dgm:cxn modelId="{CDD5DD41-3B04-43A9-8C28-8B4466C49A42}" type="presParOf" srcId="{588C21AB-E89F-48DD-B72F-7218E9A096D7}" destId="{67BA5644-26AF-43ED-AE9C-94A346106928}" srcOrd="1" destOrd="0" presId="urn:microsoft.com/office/officeart/2005/8/layout/orgChart1"/>
    <dgm:cxn modelId="{BB979A12-4EA8-4D05-AF69-462DB99E0D12}" type="presParOf" srcId="{E878315C-B638-4959-BA4E-93B8EAFD84A3}" destId="{B923F384-2744-4699-B79B-AA3345DEA5E5}" srcOrd="1" destOrd="0" presId="urn:microsoft.com/office/officeart/2005/8/layout/orgChart1"/>
    <dgm:cxn modelId="{D071C3CB-811D-4764-A1D5-6E06D1229655}" type="presParOf" srcId="{E878315C-B638-4959-BA4E-93B8EAFD84A3}" destId="{91D5BD88-533A-4104-8A66-EB321808E575}" srcOrd="2" destOrd="0" presId="urn:microsoft.com/office/officeart/2005/8/layout/orgChart1"/>
    <dgm:cxn modelId="{912E8BD3-C568-4B1D-AD31-571DED5DF448}" type="presParOf" srcId="{084FA4A1-DA7B-4132-BC56-4EEE0218E978}" destId="{231BD819-DF2E-410A-B542-EA6C1BFCEEB4}"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25E95-F575-4387-A7A5-33A666E11906}">
      <dsp:nvSpPr>
        <dsp:cNvPr id="0" name=""/>
        <dsp:cNvSpPr/>
      </dsp:nvSpPr>
      <dsp:spPr>
        <a:xfrm>
          <a:off x="2387070" y="887237"/>
          <a:ext cx="1688869" cy="293109"/>
        </a:xfrm>
        <a:custGeom>
          <a:avLst/>
          <a:gdLst/>
          <a:ahLst/>
          <a:cxnLst/>
          <a:rect l="0" t="0" r="0" b="0"/>
          <a:pathLst>
            <a:path>
              <a:moveTo>
                <a:pt x="0" y="0"/>
              </a:moveTo>
              <a:lnTo>
                <a:pt x="0" y="146554"/>
              </a:lnTo>
              <a:lnTo>
                <a:pt x="1688869" y="146554"/>
              </a:lnTo>
              <a:lnTo>
                <a:pt x="1688869"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D9D4AA-AA54-41C8-8F8A-2556A0C19538}">
      <dsp:nvSpPr>
        <dsp:cNvPr id="0" name=""/>
        <dsp:cNvSpPr/>
      </dsp:nvSpPr>
      <dsp:spPr>
        <a:xfrm>
          <a:off x="2341350" y="887237"/>
          <a:ext cx="91440" cy="293109"/>
        </a:xfrm>
        <a:custGeom>
          <a:avLst/>
          <a:gdLst/>
          <a:ahLst/>
          <a:cxnLst/>
          <a:rect l="0" t="0" r="0" b="0"/>
          <a:pathLst>
            <a:path>
              <a:moveTo>
                <a:pt x="45720" y="0"/>
              </a:moveTo>
              <a:lnTo>
                <a:pt x="45720"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9C6C-B685-420C-A5C2-EA0B08B87CD7}">
      <dsp:nvSpPr>
        <dsp:cNvPr id="0" name=""/>
        <dsp:cNvSpPr/>
      </dsp:nvSpPr>
      <dsp:spPr>
        <a:xfrm>
          <a:off x="698200" y="887237"/>
          <a:ext cx="1688869" cy="293109"/>
        </a:xfrm>
        <a:custGeom>
          <a:avLst/>
          <a:gdLst/>
          <a:ahLst/>
          <a:cxnLst/>
          <a:rect l="0" t="0" r="0" b="0"/>
          <a:pathLst>
            <a:path>
              <a:moveTo>
                <a:pt x="1688869" y="0"/>
              </a:moveTo>
              <a:lnTo>
                <a:pt x="1688869" y="146554"/>
              </a:lnTo>
              <a:lnTo>
                <a:pt x="0" y="146554"/>
              </a:lnTo>
              <a:lnTo>
                <a:pt x="0"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D644C7-155D-431A-9824-DC98C2E49671}">
      <dsp:nvSpPr>
        <dsp:cNvPr id="0" name=""/>
        <dsp:cNvSpPr/>
      </dsp:nvSpPr>
      <dsp:spPr>
        <a:xfrm>
          <a:off x="1659753" y="189357"/>
          <a:ext cx="1454633"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tx1"/>
              </a:solidFill>
              <a:latin typeface="Arial" pitchFamily="34" charset="0"/>
              <a:cs typeface="Arial" pitchFamily="34" charset="0"/>
            </a:rPr>
            <a:t>case</a:t>
          </a:r>
          <a:r>
            <a:rPr lang="zh-CN" altLang="en-US" sz="2400" b="1" kern="1200" dirty="0" smtClean="0">
              <a:solidFill>
                <a:schemeClr val="tx1"/>
              </a:solidFill>
              <a:latin typeface="Arial" pitchFamily="34" charset="0"/>
              <a:cs typeface="Arial" pitchFamily="34" charset="0"/>
            </a:rPr>
            <a:t>语句的</a:t>
          </a:r>
          <a:r>
            <a:rPr lang="en-US" altLang="zh-CN" sz="2400" b="1" kern="1200" dirty="0" smtClean="0">
              <a:solidFill>
                <a:srgbClr val="CC0066"/>
              </a:solidFill>
              <a:latin typeface="Arial" pitchFamily="34" charset="0"/>
              <a:cs typeface="Arial" pitchFamily="34" charset="0"/>
            </a:rPr>
            <a:t>3</a:t>
          </a:r>
          <a:r>
            <a:rPr lang="zh-CN" altLang="en-US" sz="2400" b="1" kern="1200" dirty="0" smtClean="0">
              <a:solidFill>
                <a:schemeClr val="tx1"/>
              </a:solidFill>
              <a:latin typeface="Arial" pitchFamily="34" charset="0"/>
              <a:cs typeface="Arial" pitchFamily="34" charset="0"/>
            </a:rPr>
            <a:t>种形式</a:t>
          </a:r>
          <a:endParaRPr lang="zh-CN" altLang="en-US" sz="2400" b="1" kern="1200" dirty="0">
            <a:latin typeface="Arial" pitchFamily="34" charset="0"/>
            <a:cs typeface="Arial" pitchFamily="34" charset="0"/>
          </a:endParaRPr>
        </a:p>
      </dsp:txBody>
      <dsp:txXfrm>
        <a:off x="1659753" y="189357"/>
        <a:ext cx="1454633" cy="697879"/>
      </dsp:txXfrm>
    </dsp:sp>
    <dsp:sp modelId="{FEE3E703-927C-46BF-83A6-34ED3120B9AA}">
      <dsp:nvSpPr>
        <dsp:cNvPr id="0" name=""/>
        <dsp:cNvSpPr/>
      </dsp:nvSpPr>
      <dsp:spPr>
        <a:xfrm>
          <a:off x="320"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solidFill>
                <a:schemeClr val="tx1"/>
              </a:solidFill>
              <a:latin typeface="Arial" charset="0"/>
            </a:rPr>
            <a:t>case</a:t>
          </a:r>
          <a:endParaRPr lang="zh-CN" altLang="en-US" sz="3200" b="1" kern="1200" dirty="0"/>
        </a:p>
      </dsp:txBody>
      <dsp:txXfrm>
        <a:off x="320" y="1180346"/>
        <a:ext cx="1395759" cy="697879"/>
      </dsp:txXfrm>
    </dsp:sp>
    <dsp:sp modelId="{D60F2FC8-2CC3-4954-97F0-B0AFC860563F}">
      <dsp:nvSpPr>
        <dsp:cNvPr id="0" name=""/>
        <dsp:cNvSpPr/>
      </dsp:nvSpPr>
      <dsp:spPr>
        <a:xfrm>
          <a:off x="1689190"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err="1" smtClean="0">
              <a:solidFill>
                <a:schemeClr val="tx1"/>
              </a:solidFill>
              <a:latin typeface="Arial" charset="0"/>
            </a:rPr>
            <a:t>casez</a:t>
          </a:r>
          <a:endParaRPr lang="zh-CN" altLang="en-US" sz="3200" b="1" kern="1200" dirty="0"/>
        </a:p>
      </dsp:txBody>
      <dsp:txXfrm>
        <a:off x="1689190" y="1180346"/>
        <a:ext cx="1395759" cy="697879"/>
      </dsp:txXfrm>
    </dsp:sp>
    <dsp:sp modelId="{0EAF21FA-D521-4E0D-8078-98EEBDD13C76}">
      <dsp:nvSpPr>
        <dsp:cNvPr id="0" name=""/>
        <dsp:cNvSpPr/>
      </dsp:nvSpPr>
      <dsp:spPr>
        <a:xfrm>
          <a:off x="3378059"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err="1" smtClean="0">
              <a:solidFill>
                <a:schemeClr val="tx1"/>
              </a:solidFill>
              <a:latin typeface="Arial" charset="0"/>
            </a:rPr>
            <a:t>casex</a:t>
          </a:r>
          <a:endParaRPr lang="zh-CN" altLang="en-US" sz="3200" b="1" kern="1200" dirty="0"/>
        </a:p>
      </dsp:txBody>
      <dsp:txXfrm>
        <a:off x="3378059" y="1180346"/>
        <a:ext cx="1395759" cy="6978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lnSpc>
                <a:spcPct val="100000"/>
              </a:lnSpc>
              <a:spcBef>
                <a:spcPct val="0"/>
              </a:spcBef>
              <a:buClrTx/>
              <a:buFontTx/>
              <a:buNone/>
              <a:defRPr sz="1200" b="0" u="none">
                <a:solidFill>
                  <a:schemeClr val="tx1"/>
                </a:solidFill>
                <a:latin typeface="Times New Roman" panose="02020803070505020304" pitchFamily="18" charset="0"/>
                <a:ea typeface="굴림" pitchFamily="50" charset="-127"/>
              </a:defRPr>
            </a:lvl1pPr>
          </a:lstStyle>
          <a:p>
            <a:pPr>
              <a:defRPr/>
            </a:pPr>
            <a:endParaRPr lang="ko-KR" altLang="en-US"/>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lnSpc>
                <a:spcPct val="100000"/>
              </a:lnSpc>
              <a:spcBef>
                <a:spcPct val="0"/>
              </a:spcBef>
              <a:buClrTx/>
              <a:buFontTx/>
              <a:buNone/>
              <a:defRPr sz="1200" b="0" u="none">
                <a:solidFill>
                  <a:schemeClr val="tx1"/>
                </a:solidFill>
                <a:latin typeface="Times New Roman" panose="02020803070505020304" pitchFamily="18" charset="0"/>
                <a:ea typeface="굴림" pitchFamily="50" charset="-127"/>
              </a:defRPr>
            </a:lvl1pPr>
          </a:lstStyle>
          <a:p>
            <a:pPr>
              <a:defRPr/>
            </a:pPr>
            <a:endParaRPr lang="ko-KR" altLang="en-U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lnSpc>
                <a:spcPct val="100000"/>
              </a:lnSpc>
              <a:spcBef>
                <a:spcPct val="0"/>
              </a:spcBef>
              <a:buClrTx/>
              <a:buFontTx/>
              <a:buNone/>
              <a:defRPr sz="1200" b="0" u="none">
                <a:solidFill>
                  <a:schemeClr val="tx1"/>
                </a:solidFill>
                <a:latin typeface="Times New Roman" panose="02020803070505020304" pitchFamily="18" charset="0"/>
                <a:ea typeface="굴림" pitchFamily="50" charset="-127"/>
              </a:defRPr>
            </a:lvl1pPr>
          </a:lstStyle>
          <a:p>
            <a:pPr>
              <a:defRPr/>
            </a:pPr>
            <a:endParaRPr lang="ko-KR" altLang="en-U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lnSpc>
                <a:spcPct val="100000"/>
              </a:lnSpc>
              <a:spcBef>
                <a:spcPct val="0"/>
              </a:spcBef>
              <a:buClrTx/>
              <a:buFontTx/>
              <a:buNone/>
              <a:defRPr sz="1200" b="0" u="none">
                <a:solidFill>
                  <a:schemeClr val="tx1"/>
                </a:solidFill>
                <a:latin typeface="Times New Roman" panose="02020803070505020304" pitchFamily="18" charset="0"/>
                <a:ea typeface="굴림" pitchFamily="50" charset="-127"/>
              </a:defRPr>
            </a:lvl1pPr>
          </a:lstStyle>
          <a:p>
            <a:pPr>
              <a:defRPr/>
            </a:pPr>
            <a:fld id="{881C80EF-B8F9-4C51-9F54-713268C19F63}" type="slidenum">
              <a:rPr lang="ko-KR" altLang="en-US"/>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128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ko-KR" altLang="en-US" noProof="0" smtClean="0"/>
              <a:t>마스터 텍스트 스타일을 편집합니다</a:t>
            </a:r>
            <a:endParaRPr lang="ko-KR" altLang="en-US" noProof="0" smtClean="0"/>
          </a:p>
          <a:p>
            <a:pPr lvl="1"/>
            <a:r>
              <a:rPr lang="ko-KR" altLang="en-US" noProof="0" smtClean="0"/>
              <a:t>둘째 수준</a:t>
            </a:r>
            <a:endParaRPr lang="ko-KR" altLang="en-US" noProof="0" smtClean="0"/>
          </a:p>
          <a:p>
            <a:pPr lvl="2"/>
            <a:r>
              <a:rPr lang="ko-KR" altLang="en-US" noProof="0" smtClean="0"/>
              <a:t>셋째 수준</a:t>
            </a:r>
            <a:endParaRPr lang="ko-KR" altLang="en-US" noProof="0" smtClean="0"/>
          </a:p>
          <a:p>
            <a:pPr lvl="3"/>
            <a:r>
              <a:rPr lang="ko-KR" altLang="en-US" noProof="0" smtClean="0"/>
              <a:t>넷째 수준</a:t>
            </a:r>
            <a:endParaRPr lang="ko-KR" altLang="en-US" noProof="0" smtClean="0"/>
          </a:p>
          <a:p>
            <a:pPr lvl="4"/>
            <a:r>
              <a:rPr lang="ko-KR" altLang="en-US" noProof="0" smtClean="0"/>
              <a:t>다섯째 수준</a:t>
            </a:r>
            <a:endParaRPr lang="ko-KR" altLang="en-US" noProof="0" smtClean="0"/>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fld id="{E3FA64C5-7D7D-462F-989F-FF7E5A953AD4}" type="slidenum">
              <a:rPr lang="ko-KR" altLang="en-US"/>
            </a:fld>
            <a:endParaRPr lang="ko-K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7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7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7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7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7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803070505020304" pitchFamily="18" charset="0"/>
                <a:ea typeface="SimSun" pitchFamily="2" charset="-122"/>
              </a:defRPr>
            </a:lvl1pPr>
            <a:lvl2pPr marL="742950" indent="-285750" eaLnBrk="0" hangingPunct="0">
              <a:defRPr kumimoji="1" sz="2400">
                <a:solidFill>
                  <a:schemeClr val="tx1"/>
                </a:solidFill>
                <a:latin typeface="Times New Roman" panose="02020803070505020304" pitchFamily="18" charset="0"/>
                <a:ea typeface="SimSun" pitchFamily="2" charset="-122"/>
              </a:defRPr>
            </a:lvl2pPr>
            <a:lvl3pPr marL="1143000" indent="-228600" eaLnBrk="0" hangingPunct="0">
              <a:defRPr kumimoji="1" sz="2400">
                <a:solidFill>
                  <a:schemeClr val="tx1"/>
                </a:solidFill>
                <a:latin typeface="Times New Roman" panose="02020803070505020304" pitchFamily="18" charset="0"/>
                <a:ea typeface="SimSun" pitchFamily="2" charset="-122"/>
              </a:defRPr>
            </a:lvl3pPr>
            <a:lvl4pPr marL="1600200" indent="-228600" eaLnBrk="0" hangingPunct="0">
              <a:defRPr kumimoji="1" sz="2400">
                <a:solidFill>
                  <a:schemeClr val="tx1"/>
                </a:solidFill>
                <a:latin typeface="Times New Roman" panose="02020803070505020304" pitchFamily="18" charset="0"/>
                <a:ea typeface="SimSun" pitchFamily="2" charset="-122"/>
              </a:defRPr>
            </a:lvl4pPr>
            <a:lvl5pPr marL="2057400" indent="-228600" eaLnBrk="0" hangingPunct="0">
              <a:defRPr kumimoji="1" sz="2400">
                <a:solidFill>
                  <a:schemeClr val="tx1"/>
                </a:solidFill>
                <a:latin typeface="Times New Roman" panose="02020803070505020304"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9pPr>
          </a:lstStyle>
          <a:p>
            <a:pPr eaLnBrk="1" hangingPunct="1"/>
            <a:fld id="{B3AECDE3-4987-42AC-BE65-E8206306E200}" type="slidenum">
              <a:rPr lang="en-US" altLang="zh-CN" sz="1200">
                <a:solidFill>
                  <a:prstClr val="black"/>
                </a:solidFill>
              </a:rPr>
            </a:fld>
            <a:endParaRPr lang="en-US" altLang="zh-CN" sz="1200">
              <a:solidFill>
                <a:prstClr val="black"/>
              </a:solidFill>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p:sp>
      <p:sp>
        <p:nvSpPr>
          <p:cNvPr id="138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anose="020B0604030504040204"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anose="020B0604030504040204" pitchFamily="34" charset="0"/>
              </a:rPr>
              <a:t> P147</a:t>
            </a:r>
            <a:endParaRPr lang="en-US" altLang="zh-CN" sz="1800" smtClean="0">
              <a:latin typeface="Tahoma" panose="020B0604030504040204" pitchFamily="34" charset="0"/>
            </a:endParaRPr>
          </a:p>
          <a:p>
            <a:r>
              <a:rPr lang="zh-CN" altLang="en-US" sz="1800" smtClean="0">
                <a:latin typeface="Tahoma" panose="020B0604030504040204" pitchFamily="34" charset="0"/>
              </a:rPr>
              <a:t>    不考虑低位进位，两个数码算术加称为半加，实现半加功能的逻辑元件称为半加器。异或逻辑就可以实现半加。</a:t>
            </a:r>
            <a:endParaRPr lang="zh-CN" altLang="en-US" sz="1800" smtClean="0">
              <a:latin typeface="Tahoma" panose="020B0604030504040204" pitchFamily="34" charset="0"/>
            </a:endParaRPr>
          </a:p>
          <a:p>
            <a:r>
              <a:rPr lang="zh-CN" altLang="en-US" sz="1800" smtClean="0">
                <a:latin typeface="Tahoma" panose="020B0604030504040204" pitchFamily="34" charset="0"/>
              </a:rPr>
              <a:t>    考虑低位进位的两个数码相加称为全加，实现全加功能的逻辑元件称为全加器。</a:t>
            </a:r>
            <a:endParaRPr lang="en-US" altLang="zh-CN" sz="1800" smtClean="0">
              <a:latin typeface="Tahoma" panose="020B0604030504040204" pitchFamily="34" charset="0"/>
            </a:endParaRPr>
          </a:p>
          <a:p>
            <a:endParaRPr lang="zh-CN" altLang="en-US" sz="1000" smtClean="0">
              <a:latin typeface="SimSun" pitchFamily="2"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solidFill>
            <a:srgbClr val="FFFFFF"/>
          </a:solidFill>
        </p:spPr>
      </p:sp>
      <p:sp>
        <p:nvSpPr>
          <p:cNvPr id="23040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100" smtClean="0">
                <a:latin typeface="SimSun"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 </a:t>
            </a:r>
            <a:r>
              <a:rPr lang="en-US" altLang="zh-CN" sz="2200" smtClean="0">
                <a:solidFill>
                  <a:srgbClr val="CC0066"/>
                </a:solidFill>
                <a:latin typeface="方正姚体" pitchFamily="2" charset="-122"/>
                <a:ea typeface="方正姚体" pitchFamily="2" charset="-122"/>
              </a:rPr>
              <a:t>》</a:t>
            </a:r>
            <a:r>
              <a:rPr lang="en-US" altLang="zh-CN" sz="2400" smtClean="0">
                <a:latin typeface="SimSun" pitchFamily="2" charset="-122"/>
              </a:rPr>
              <a:t>P155 </a:t>
            </a:r>
            <a:r>
              <a:rPr lang="en-US" altLang="zh-CN" sz="2200" smtClean="0">
                <a:latin typeface="SimSun" pitchFamily="2" charset="-122"/>
              </a:rPr>
              <a:t>[</a:t>
            </a:r>
            <a:r>
              <a:rPr lang="zh-CN" altLang="en-US" sz="2200" smtClean="0"/>
              <a:t>例</a:t>
            </a:r>
            <a:r>
              <a:rPr lang="en-US" altLang="zh-CN" sz="2200" smtClean="0">
                <a:latin typeface="SimSun" pitchFamily="2" charset="-122"/>
              </a:rPr>
              <a:t>6.25]——</a:t>
            </a:r>
            <a:r>
              <a:rPr lang="zh-CN" altLang="en-US" sz="2200" smtClean="0">
                <a:latin typeface="SimSun" pitchFamily="2" charset="-122"/>
              </a:rPr>
              <a:t>采用</a:t>
            </a:r>
            <a:r>
              <a:rPr lang="en-US" altLang="zh-CN" sz="2200" smtClean="0">
                <a:latin typeface="SimSun" pitchFamily="2" charset="-122"/>
              </a:rPr>
              <a:t>16</a:t>
            </a:r>
            <a:r>
              <a:rPr lang="zh-CN" altLang="en-US" sz="2200" smtClean="0">
                <a:latin typeface="SimSun" pitchFamily="2" charset="-122"/>
              </a:rPr>
              <a:t>进制分别</a:t>
            </a:r>
            <a:r>
              <a:rPr lang="zh-CN" altLang="en-US" sz="1100" smtClean="0"/>
              <a:t>显示</a:t>
            </a:r>
            <a:r>
              <a:rPr lang="en-US" altLang="zh-CN" sz="1100" smtClean="0"/>
              <a:t>4</a:t>
            </a:r>
            <a:r>
              <a:rPr lang="zh-CN" altLang="en-US" sz="1100" smtClean="0"/>
              <a:t>个</a:t>
            </a:r>
            <a:r>
              <a:rPr lang="en-US" altLang="zh-CN" sz="1100" smtClean="0"/>
              <a:t>32</a:t>
            </a:r>
            <a:r>
              <a:rPr lang="zh-CN" altLang="en-US" sz="1100" smtClean="0"/>
              <a:t>位整数</a:t>
            </a:r>
            <a:r>
              <a:rPr lang="en-US" altLang="zh-CN" sz="1100" smtClean="0"/>
              <a:t>0</a:t>
            </a:r>
            <a:r>
              <a:rPr lang="zh-CN" altLang="en-US" sz="1100" smtClean="0"/>
              <a:t>、</a:t>
            </a:r>
            <a:r>
              <a:rPr lang="en-US" altLang="zh-CN" sz="1100" smtClean="0"/>
              <a:t>1</a:t>
            </a:r>
            <a:r>
              <a:rPr lang="zh-CN" altLang="en-US" sz="1100" smtClean="0"/>
              <a:t>、</a:t>
            </a:r>
            <a:r>
              <a:rPr lang="en-US" altLang="zh-CN" sz="1100" smtClean="0"/>
              <a:t>2</a:t>
            </a:r>
            <a:r>
              <a:rPr lang="zh-CN" altLang="en-US" sz="1100" smtClean="0"/>
              <a:t>、</a:t>
            </a:r>
            <a:r>
              <a:rPr lang="en-US" altLang="zh-CN" sz="1100" smtClean="0"/>
              <a:t>3</a:t>
            </a:r>
            <a:endParaRPr lang="en-US" altLang="zh-CN" sz="1100" smtClean="0">
              <a:latin typeface="SimSun" pitchFamily="2" charset="-122"/>
            </a:endParaRPr>
          </a:p>
          <a:p>
            <a:pPr eaLnBrk="1" hangingPunct="1"/>
            <a:r>
              <a:rPr lang="zh-CN" altLang="en-US" sz="1100" smtClean="0">
                <a:latin typeface="SimSun" pitchFamily="2" charset="-122"/>
              </a:rPr>
              <a:t>    程序（均为测试文件）位于</a:t>
            </a:r>
            <a:r>
              <a:rPr lang="en-US" altLang="zh-CN" smtClean="0"/>
              <a:t>2009_VerilogHDL_example\</a:t>
            </a:r>
            <a:r>
              <a:rPr lang="en-US" altLang="zh-CN" sz="1100" smtClean="0">
                <a:latin typeface="SimSun" pitchFamily="2" charset="-122"/>
              </a:rPr>
              <a:t>loop</a:t>
            </a:r>
            <a:r>
              <a:rPr lang="zh-CN" altLang="en-US" sz="1100" smtClean="0">
                <a:latin typeface="SimSun" pitchFamily="2" charset="-122"/>
              </a:rPr>
              <a:t>文件夹。</a:t>
            </a:r>
            <a:endParaRPr lang="zh-CN" altLang="en-US" sz="1100" smtClean="0">
              <a:latin typeface="SimSun" pitchFamily="2" charset="-122"/>
            </a:endParaRPr>
          </a:p>
          <a:p>
            <a:pPr eaLnBrk="1" hangingPunct="1"/>
            <a:r>
              <a:rPr lang="en-US" altLang="zh-CN" smtClean="0">
                <a:solidFill>
                  <a:srgbClr val="FF0066"/>
                </a:solidFill>
              </a:rPr>
              <a:t>    repeat(4)</a:t>
            </a:r>
            <a:r>
              <a:rPr lang="zh-CN" altLang="en-US" smtClean="0">
                <a:solidFill>
                  <a:srgbClr val="FF0066"/>
                </a:solidFill>
              </a:rPr>
              <a:t>表示重复执行其下面的语句</a:t>
            </a:r>
            <a:r>
              <a:rPr lang="en-US" altLang="zh-CN" smtClean="0">
                <a:solidFill>
                  <a:srgbClr val="FF0066"/>
                </a:solidFill>
              </a:rPr>
              <a:t>4</a:t>
            </a:r>
            <a:r>
              <a:rPr lang="zh-CN" altLang="en-US" smtClean="0">
                <a:solidFill>
                  <a:srgbClr val="FF0066"/>
                </a:solidFill>
              </a:rPr>
              <a:t>次。</a:t>
            </a:r>
            <a:endParaRPr lang="zh-CN" altLang="en-US" smtClean="0">
              <a:solidFill>
                <a:srgbClr val="FF0066"/>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pPr>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en-US" altLang="zh-CN" smtClean="0"/>
              <a:t>P182 [</a:t>
            </a:r>
            <a:r>
              <a:rPr lang="zh-CN" altLang="zh-CN" smtClean="0"/>
              <a:t>例</a:t>
            </a:r>
            <a:r>
              <a:rPr lang="en-US" altLang="zh-CN" smtClean="0"/>
              <a:t>633]</a:t>
            </a:r>
            <a:r>
              <a:rPr lang="zh-CN" altLang="zh-CN" smtClean="0"/>
              <a:t>、</a:t>
            </a:r>
            <a:r>
              <a:rPr lang="en-US" altLang="zh-CN" smtClean="0"/>
              <a:t> [</a:t>
            </a:r>
            <a:r>
              <a:rPr lang="zh-CN" altLang="zh-CN" smtClean="0"/>
              <a:t>例</a:t>
            </a:r>
            <a:r>
              <a:rPr lang="en-US" altLang="zh-CN" smtClean="0"/>
              <a:t>6.34]</a:t>
            </a:r>
            <a:endParaRPr lang="zh-CN" altLang="zh-CN" smtClean="0"/>
          </a:p>
          <a:p>
            <a:pPr algn="just">
              <a:lnSpc>
                <a:spcPct val="110000"/>
              </a:lnSpc>
            </a:pPr>
            <a:endParaRPr lang="en-US" altLang="zh-CN" sz="1300" smtClean="0">
              <a:latin typeface="华文新魏" pitchFamily="2" charset="-122"/>
              <a:ea typeface="华文新魏" pitchFamily="2" charset="-122"/>
            </a:endParaRPr>
          </a:p>
          <a:p>
            <a:endParaRPr lang="zh-CN" altLang="en-US" sz="1000" smtClean="0">
              <a:latin typeface="SimSun" pitchFamily="2"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二者的区别是在</a:t>
            </a:r>
            <a:r>
              <a:rPr lang="en-US" altLang="zh-CN" sz="1000" smtClean="0">
                <a:latin typeface="SimSun" pitchFamily="2" charset="-122"/>
              </a:rPr>
              <a:t>always</a:t>
            </a:r>
            <a:r>
              <a:rPr lang="zh-CN" altLang="en-US" sz="1000" smtClean="0">
                <a:latin typeface="SimSun" pitchFamily="2" charset="-122"/>
              </a:rPr>
              <a:t>模块内，</a:t>
            </a:r>
            <a:r>
              <a:rPr lang="zh-CN" altLang="en-US" sz="1300" smtClean="0">
                <a:latin typeface="华文新魏" pitchFamily="2" charset="-122"/>
                <a:ea typeface="华文新魏" pitchFamily="2" charset="-122"/>
              </a:rPr>
              <a:t>两条赋值语句的顺序相反。</a:t>
            </a:r>
            <a:endParaRPr lang="zh-CN" altLang="en-US" sz="1300" smtClean="0">
              <a:latin typeface="华文新魏" pitchFamily="2" charset="-122"/>
              <a:ea typeface="华文新魏" pitchFamily="2" charset="-122"/>
            </a:endParaRPr>
          </a:p>
          <a:p>
            <a:r>
              <a:rPr lang="en-US" altLang="zh-CN" sz="2200" smtClean="0"/>
              <a:t>serial1.v</a:t>
            </a:r>
            <a:r>
              <a:rPr lang="zh-CN" altLang="en-US" sz="2200" smtClean="0"/>
              <a:t>和</a:t>
            </a:r>
            <a:r>
              <a:rPr lang="en-US" altLang="zh-CN" sz="2200" smtClean="0"/>
              <a:t>serial2.v</a:t>
            </a:r>
            <a:r>
              <a:rPr lang="zh-CN" altLang="en-US" sz="2200" smtClean="0"/>
              <a:t>位于</a:t>
            </a:r>
            <a:r>
              <a:rPr lang="en-US" altLang="zh-CN" sz="2200" smtClean="0"/>
              <a:t>serial</a:t>
            </a:r>
            <a:r>
              <a:rPr lang="zh-CN" altLang="en-US" sz="2200" smtClean="0"/>
              <a:t>文件夹中</a:t>
            </a:r>
            <a:endParaRPr lang="zh-CN" altLang="en-US" sz="2200"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    功能仿真：在模块</a:t>
            </a:r>
            <a:r>
              <a:rPr lang="en-US" altLang="zh-CN" sz="1000" smtClean="0">
                <a:latin typeface="SimSun" pitchFamily="2" charset="-122"/>
              </a:rPr>
              <a:t>1</a:t>
            </a:r>
            <a:r>
              <a:rPr lang="zh-CN" altLang="en-US" sz="1000" smtClean="0">
                <a:latin typeface="SimSun" pitchFamily="2" charset="-122"/>
              </a:rPr>
              <a:t>中，</a:t>
            </a:r>
            <a:r>
              <a:rPr lang="en-US" altLang="zh-CN" sz="1000" smtClean="0">
                <a:latin typeface="SimSun" pitchFamily="2" charset="-122"/>
              </a:rPr>
              <a:t>q</a:t>
            </a:r>
            <a:r>
              <a:rPr lang="zh-CN" altLang="en-US" sz="1000" smtClean="0">
                <a:latin typeface="SimSun" pitchFamily="2" charset="-122"/>
              </a:rPr>
              <a:t>先取反，然后再取反，赋给</a:t>
            </a:r>
            <a:r>
              <a:rPr lang="en-US" altLang="zh-CN" sz="1000" smtClean="0">
                <a:latin typeface="SimSun" pitchFamily="2" charset="-122"/>
              </a:rPr>
              <a:t>a</a:t>
            </a:r>
            <a:r>
              <a:rPr lang="zh-CN" altLang="en-US" sz="1000" smtClean="0">
                <a:latin typeface="SimSun" pitchFamily="2" charset="-122"/>
              </a:rPr>
              <a:t>；在模块</a:t>
            </a:r>
            <a:r>
              <a:rPr lang="en-US" altLang="zh-CN" sz="1000" smtClean="0">
                <a:latin typeface="SimSun" pitchFamily="2" charset="-122"/>
              </a:rPr>
              <a:t>2</a:t>
            </a:r>
            <a:r>
              <a:rPr lang="zh-CN" altLang="en-US" sz="1000" smtClean="0">
                <a:latin typeface="SimSun" pitchFamily="2" charset="-122"/>
              </a:rPr>
              <a:t>中，</a:t>
            </a:r>
            <a:r>
              <a:rPr lang="en-US" altLang="zh-CN" sz="1000" smtClean="0">
                <a:latin typeface="SimSun" pitchFamily="2" charset="-122"/>
              </a:rPr>
              <a:t>q</a:t>
            </a:r>
            <a:r>
              <a:rPr lang="zh-CN" altLang="en-US" sz="1000" smtClean="0">
                <a:latin typeface="SimSun" pitchFamily="2" charset="-122"/>
              </a:rPr>
              <a:t>取反后赋给</a:t>
            </a:r>
            <a:r>
              <a:rPr lang="en-US" altLang="zh-CN" smtClean="0"/>
              <a:t>a</a:t>
            </a:r>
            <a:r>
              <a:rPr lang="zh-CN" altLang="en-US" smtClean="0"/>
              <a:t>和</a:t>
            </a:r>
            <a:r>
              <a:rPr lang="en-US" altLang="zh-CN" smtClean="0"/>
              <a:t>q </a:t>
            </a:r>
            <a:r>
              <a:rPr lang="zh-CN" altLang="en-US" sz="1000" smtClean="0">
                <a:latin typeface="SimSun" pitchFamily="2" charset="-122"/>
              </a:rPr>
              <a:t>， </a:t>
            </a:r>
            <a:r>
              <a:rPr lang="en-US" altLang="zh-CN" sz="1000" smtClean="0">
                <a:latin typeface="SimSun" pitchFamily="2" charset="-122"/>
              </a:rPr>
              <a:t>q</a:t>
            </a:r>
            <a:r>
              <a:rPr lang="zh-CN" altLang="en-US" sz="1000" smtClean="0">
                <a:latin typeface="SimSun" pitchFamily="2" charset="-122"/>
              </a:rPr>
              <a:t>和</a:t>
            </a:r>
            <a:r>
              <a:rPr lang="en-US" altLang="zh-CN" sz="1000" smtClean="0">
                <a:latin typeface="SimSun" pitchFamily="2" charset="-122"/>
              </a:rPr>
              <a:t>a</a:t>
            </a:r>
            <a:r>
              <a:rPr lang="zh-CN" altLang="en-US" sz="1000" smtClean="0">
                <a:latin typeface="SimSun" pitchFamily="2" charset="-122"/>
              </a:rPr>
              <a:t>的波形完全一样。</a:t>
            </a:r>
            <a:endParaRPr lang="zh-CN" altLang="en-US" sz="1000" smtClean="0">
              <a:latin typeface="SimSun" pitchFamily="2"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zh-CN" altLang="en-US" sz="1300" smtClean="0"/>
              <a:t>见</a:t>
            </a:r>
            <a:r>
              <a:rPr lang="en-US" altLang="zh-CN" sz="1300" smtClean="0"/>
              <a:t>《</a:t>
            </a:r>
            <a:r>
              <a:rPr lang="zh-CN" altLang="en-US" sz="1300" smtClean="0"/>
              <a:t>数字系统设计与</a:t>
            </a:r>
            <a:r>
              <a:rPr lang="en-US" altLang="zh-CN" sz="1300" smtClean="0">
                <a:latin typeface="华文新魏" pitchFamily="2" charset="-122"/>
                <a:ea typeface="华文新魏" pitchFamily="2" charset="-122"/>
              </a:rPr>
              <a:t>Verilog HDL</a:t>
            </a:r>
            <a:r>
              <a:rPr lang="zh-CN" altLang="en-US" sz="2200" smtClean="0">
                <a:solidFill>
                  <a:srgbClr val="CC0066"/>
                </a:solidFill>
                <a:latin typeface="方正姚体" pitchFamily="2" charset="-122"/>
                <a:ea typeface="方正姚体" pitchFamily="2" charset="-122"/>
              </a:rPr>
              <a:t>（第</a:t>
            </a:r>
            <a:r>
              <a:rPr lang="en-US" altLang="zh-CN" sz="2200" smtClean="0">
                <a:solidFill>
                  <a:srgbClr val="CC0066"/>
                </a:solidFill>
                <a:latin typeface="方正姚体" pitchFamily="2" charset="-122"/>
                <a:ea typeface="方正姚体" pitchFamily="2" charset="-122"/>
              </a:rPr>
              <a:t>4</a:t>
            </a:r>
            <a:r>
              <a:rPr lang="zh-CN" altLang="en-US" sz="2200" smtClean="0">
                <a:solidFill>
                  <a:srgbClr val="CC0066"/>
                </a:solidFill>
                <a:latin typeface="方正姚体" pitchFamily="2" charset="-122"/>
                <a:ea typeface="方正姚体" pitchFamily="2" charset="-122"/>
              </a:rPr>
              <a:t>版）</a:t>
            </a:r>
            <a:r>
              <a:rPr lang="en-US" altLang="zh-CN" sz="1300" smtClean="0"/>
              <a:t>》</a:t>
            </a:r>
            <a:r>
              <a:rPr lang="en-US" altLang="zh-CN" sz="1300" smtClean="0">
                <a:latin typeface="华文新魏" pitchFamily="2" charset="-122"/>
                <a:ea typeface="华文新魏" pitchFamily="2" charset="-122"/>
              </a:rPr>
              <a:t>P164[</a:t>
            </a:r>
            <a:r>
              <a:rPr lang="zh-CN" altLang="en-US" sz="1300" smtClean="0"/>
              <a:t>例</a:t>
            </a:r>
            <a:r>
              <a:rPr lang="en-US" altLang="zh-CN" sz="1300" smtClean="0">
                <a:latin typeface="华文新魏" pitchFamily="2" charset="-122"/>
                <a:ea typeface="华文新魏" pitchFamily="2" charset="-122"/>
              </a:rPr>
              <a:t>6.35]</a:t>
            </a:r>
            <a:r>
              <a:rPr lang="zh-CN" altLang="en-US" sz="1300" smtClean="0"/>
              <a:t> 。</a:t>
            </a:r>
            <a:endParaRPr lang="zh-CN" altLang="en-US" sz="1300" smtClean="0"/>
          </a:p>
          <a:p>
            <a:pPr>
              <a:lnSpc>
                <a:spcPct val="110000"/>
              </a:lnSpc>
            </a:pPr>
            <a:endParaRPr lang="zh-CN" altLang="en-US" sz="1000" smtClean="0">
              <a:latin typeface="SimSun" pitchFamily="2"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zh-CN" altLang="en-US" smtClean="0"/>
              <a:t>第</a:t>
            </a:r>
            <a:r>
              <a:rPr lang="en-US" altLang="zh-CN" smtClean="0"/>
              <a:t>7</a:t>
            </a:r>
            <a:r>
              <a:rPr lang="zh-CN" altLang="en-US" smtClean="0"/>
              <a:t>章“</a:t>
            </a:r>
            <a:r>
              <a:rPr lang="en-US" altLang="zh-CN" smtClean="0">
                <a:solidFill>
                  <a:srgbClr val="FFCC00"/>
                </a:solidFill>
                <a:ea typeface="黑体" pitchFamily="2" charset="-122"/>
              </a:rPr>
              <a:t>Verilog</a:t>
            </a:r>
            <a:r>
              <a:rPr lang="zh-CN" altLang="en-US" smtClean="0">
                <a:solidFill>
                  <a:srgbClr val="FFCC00"/>
                </a:solidFill>
                <a:ea typeface="黑体" pitchFamily="2" charset="-122"/>
              </a:rPr>
              <a:t>设计的层次与风格”</a:t>
            </a:r>
            <a:r>
              <a:rPr lang="en-US" altLang="zh-CN" smtClean="0"/>
              <a:t>P166-172</a:t>
            </a:r>
            <a:endParaRPr lang="zh-CN" altLang="zh-CN" smtClean="0"/>
          </a:p>
          <a:p>
            <a:endParaRPr lang="zh-CN" altLang="en-US" sz="1000" smtClean="0">
              <a:latin typeface="SimSun" pitchFamily="2"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000" smtClean="0"/>
              <a:t>在</a:t>
            </a:r>
            <a:r>
              <a:rPr kumimoji="1" lang="en-US" altLang="zh-CN" sz="1000" smtClean="0"/>
              <a:t>Verilog HDL</a:t>
            </a:r>
            <a:r>
              <a:rPr kumimoji="1" lang="zh-CN" altLang="en-US" sz="1000" smtClean="0"/>
              <a:t>的学习中，应重点掌握高层次描述方法</a:t>
            </a:r>
            <a:endParaRPr kumimoji="1" lang="zh-CN" altLang="en-US" sz="1000"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000" smtClean="0"/>
              <a:t>not</a:t>
            </a:r>
            <a:r>
              <a:rPr kumimoji="1" lang="zh-CN" altLang="en-US" sz="1000" smtClean="0"/>
              <a:t>（非门）、</a:t>
            </a:r>
            <a:r>
              <a:rPr kumimoji="1" lang="en-US" altLang="zh-CN" sz="1000" smtClean="0"/>
              <a:t>and</a:t>
            </a:r>
            <a:r>
              <a:rPr kumimoji="1" lang="zh-CN" altLang="en-US" sz="1000" smtClean="0"/>
              <a:t>（与门）、</a:t>
            </a:r>
            <a:r>
              <a:rPr kumimoji="1" lang="en-US" altLang="zh-CN" sz="1000" smtClean="0"/>
              <a:t>nand</a:t>
            </a:r>
            <a:r>
              <a:rPr kumimoji="1" lang="zh-CN" altLang="en-US" sz="1000" smtClean="0"/>
              <a:t>（与非门）、</a:t>
            </a:r>
            <a:r>
              <a:rPr kumimoji="1" lang="en-US" altLang="zh-CN" sz="1000" smtClean="0"/>
              <a:t>or</a:t>
            </a:r>
            <a:r>
              <a:rPr kumimoji="1" lang="zh-CN" altLang="en-US" sz="1000" smtClean="0"/>
              <a:t>（或门）、</a:t>
            </a:r>
            <a:r>
              <a:rPr kumimoji="1" lang="en-US" altLang="zh-CN" sz="1000" smtClean="0"/>
              <a:t>nor</a:t>
            </a:r>
            <a:r>
              <a:rPr kumimoji="1" lang="zh-CN" altLang="en-US" sz="1000" smtClean="0"/>
              <a:t>（或非门）、</a:t>
            </a:r>
            <a:r>
              <a:rPr kumimoji="1" lang="en-US" altLang="zh-CN" sz="1000" smtClean="0"/>
              <a:t>xor</a:t>
            </a:r>
            <a:r>
              <a:rPr kumimoji="1" lang="zh-CN" altLang="en-US" sz="1000" smtClean="0"/>
              <a:t>（异或门）、</a:t>
            </a:r>
            <a:r>
              <a:rPr kumimoji="1" lang="en-US" altLang="zh-CN" sz="1000" smtClean="0"/>
              <a:t>xnor</a:t>
            </a:r>
            <a:r>
              <a:rPr kumimoji="1" lang="zh-CN" altLang="en-US" sz="1000" smtClean="0"/>
              <a:t>（异或非门）、</a:t>
            </a:r>
            <a:r>
              <a:rPr kumimoji="1" lang="en-US" altLang="zh-CN" sz="1000" smtClean="0"/>
              <a:t>buf</a:t>
            </a:r>
            <a:r>
              <a:rPr kumimoji="1" lang="zh-CN" altLang="en-US" sz="1000" smtClean="0"/>
              <a:t>（缓冲器）以及</a:t>
            </a:r>
            <a:r>
              <a:rPr kumimoji="1" lang="en-US" altLang="zh-CN" sz="1000" smtClean="0"/>
              <a:t>bufif1</a:t>
            </a:r>
            <a:r>
              <a:rPr kumimoji="1" lang="zh-CN" altLang="en-US" sz="1000" smtClean="0"/>
              <a:t>、</a:t>
            </a:r>
            <a:r>
              <a:rPr kumimoji="1" lang="en-US" altLang="zh-CN" sz="1000" smtClean="0"/>
              <a:t>bufif0</a:t>
            </a:r>
            <a:r>
              <a:rPr kumimoji="1" lang="zh-CN" altLang="en-US" sz="1000" smtClean="0"/>
              <a:t>、</a:t>
            </a:r>
            <a:r>
              <a:rPr kumimoji="1" lang="en-US" altLang="zh-CN" sz="1000" smtClean="0"/>
              <a:t>notif1</a:t>
            </a:r>
            <a:r>
              <a:rPr kumimoji="1" lang="zh-CN" altLang="en-US" sz="1000" smtClean="0"/>
              <a:t>、</a:t>
            </a:r>
            <a:r>
              <a:rPr kumimoji="1" lang="en-US" altLang="zh-CN" sz="1000" smtClean="0"/>
              <a:t>notif0</a:t>
            </a:r>
            <a:r>
              <a:rPr kumimoji="1" lang="zh-CN" altLang="en-US" sz="1000" smtClean="0"/>
              <a:t>等各种三态门。</a:t>
            </a:r>
            <a:endParaRPr kumimoji="1" lang="zh-CN" altLang="en-US" sz="1000"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SimSun"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SimSun" pitchFamily="2" charset="-122"/>
              </a:rPr>
              <a:t>P170[</a:t>
            </a:r>
            <a:r>
              <a:rPr lang="zh-CN" altLang="en-US" smtClean="0">
                <a:latin typeface="SimSun" pitchFamily="2" charset="-122"/>
              </a:rPr>
              <a:t>例</a:t>
            </a:r>
            <a:r>
              <a:rPr lang="en-US" altLang="zh-CN" smtClean="0">
                <a:latin typeface="SimSun" pitchFamily="2" charset="-122"/>
              </a:rPr>
              <a:t>7.1]</a:t>
            </a:r>
            <a:endParaRPr lang="en-US" altLang="zh-CN" smtClean="0">
              <a:latin typeface="SimSun" pitchFamily="2" charset="-122"/>
            </a:endParaRPr>
          </a:p>
          <a:p>
            <a:pPr eaLnBrk="1" hangingPunct="1"/>
            <a:r>
              <a:rPr lang="zh-CN" altLang="en-US" smtClean="0"/>
              <a:t>    根据真值表可以直接写出逻辑表达式</a:t>
            </a:r>
            <a:r>
              <a:rPr lang="zh-CN" altLang="en-US" smtClean="0">
                <a:latin typeface="SimSun" pitchFamily="2" charset="-122"/>
              </a:rPr>
              <a:t>（用各种逻辑门来描述）</a:t>
            </a:r>
            <a:r>
              <a:rPr lang="zh-CN" altLang="en-US" smtClean="0"/>
              <a:t> ：</a:t>
            </a:r>
            <a:endParaRPr lang="zh-CN" altLang="en-US" smtClean="0">
              <a:latin typeface="SimSun" pitchFamily="2" charset="-122"/>
            </a:endParaRPr>
          </a:p>
          <a:p>
            <a:pPr eaLnBrk="1" hangingPunct="1"/>
            <a:r>
              <a:rPr lang="en-US" altLang="zh-CN" smtClean="0">
                <a:latin typeface="SimSun" pitchFamily="2" charset="-122"/>
              </a:rPr>
              <a:t>    out = w + x + y + z = /ctrl1 &amp; /ctrl2 &amp; in1 + /ctrl1 &amp; ctrl2 &amp; in2 + ctrl1 &amp; /ctrl2 &amp; in3 + ctrl1 &amp; ctrl2 &amp; in4</a:t>
            </a:r>
            <a:endParaRPr lang="en-US" altLang="zh-CN" smtClean="0">
              <a:latin typeface="SimSun" pitchFamily="2" charset="-122"/>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SimSun" pitchFamily="2" charset="-122"/>
              </a:rPr>
              <a:t>    这里</a:t>
            </a:r>
            <a:r>
              <a:rPr lang="en-US" altLang="zh-CN" smtClean="0">
                <a:latin typeface="SimSun" pitchFamily="2" charset="-122"/>
              </a:rPr>
              <a:t>and</a:t>
            </a:r>
            <a:r>
              <a:rPr lang="zh-CN" altLang="en-US" smtClean="0">
                <a:latin typeface="SimSun" pitchFamily="2" charset="-122"/>
              </a:rPr>
              <a:t>、</a:t>
            </a:r>
            <a:r>
              <a:rPr lang="en-US" altLang="zh-CN" smtClean="0">
                <a:latin typeface="SimSun" pitchFamily="2" charset="-122"/>
              </a:rPr>
              <a:t>not</a:t>
            </a:r>
            <a:r>
              <a:rPr lang="zh-CN" altLang="en-US" smtClean="0">
                <a:latin typeface="SimSun" pitchFamily="2" charset="-122"/>
              </a:rPr>
              <a:t>、</a:t>
            </a:r>
            <a:r>
              <a:rPr lang="en-US" altLang="zh-CN" smtClean="0">
                <a:latin typeface="SimSun" pitchFamily="2" charset="-122"/>
              </a:rPr>
              <a:t>or</a:t>
            </a:r>
            <a:r>
              <a:rPr lang="zh-CN" altLang="en-US" smtClean="0">
                <a:latin typeface="SimSun" pitchFamily="2" charset="-122"/>
              </a:rPr>
              <a:t>为门类型关键字，其后可以接例化门元件名称，也可以省略。</a:t>
            </a:r>
            <a:endParaRPr lang="zh-CN" altLang="en-US" smtClean="0">
              <a:latin typeface="SimSun" pitchFamily="2" charset="-122"/>
            </a:endParaRPr>
          </a:p>
          <a:p>
            <a:r>
              <a:rPr lang="zh-CN" altLang="en-US" smtClean="0"/>
              <a:t>    先调用非门，得到</a:t>
            </a:r>
            <a:r>
              <a:rPr lang="en-US" altLang="zh-CN" smtClean="0">
                <a:latin typeface="SimSun" pitchFamily="2" charset="-122"/>
              </a:rPr>
              <a:t>/ctrl1</a:t>
            </a:r>
            <a:r>
              <a:rPr lang="zh-CN" altLang="en-US" smtClean="0"/>
              <a:t>和</a:t>
            </a:r>
            <a:r>
              <a:rPr lang="en-US" altLang="zh-CN" smtClean="0">
                <a:latin typeface="SimSun" pitchFamily="2" charset="-122"/>
              </a:rPr>
              <a:t>/ctrl2</a:t>
            </a:r>
            <a:r>
              <a:rPr lang="zh-CN" altLang="en-US" smtClean="0"/>
              <a:t>；再调用与门，得到</a:t>
            </a:r>
            <a:r>
              <a:rPr lang="en-US" altLang="zh-CN" smtClean="0">
                <a:latin typeface="SimSun" pitchFamily="2" charset="-122"/>
              </a:rPr>
              <a:t>w</a:t>
            </a:r>
            <a:r>
              <a:rPr lang="zh-CN" altLang="en-US" smtClean="0"/>
              <a:t>、</a:t>
            </a:r>
            <a:r>
              <a:rPr lang="en-US" altLang="zh-CN" smtClean="0">
                <a:latin typeface="SimSun" pitchFamily="2" charset="-122"/>
              </a:rPr>
              <a:t>x</a:t>
            </a:r>
            <a:r>
              <a:rPr lang="zh-CN" altLang="en-US" smtClean="0"/>
              <a:t>、</a:t>
            </a:r>
            <a:r>
              <a:rPr lang="en-US" altLang="zh-CN" smtClean="0">
                <a:latin typeface="SimSun" pitchFamily="2" charset="-122"/>
              </a:rPr>
              <a:t>y</a:t>
            </a:r>
            <a:r>
              <a:rPr lang="zh-CN" altLang="en-US" smtClean="0"/>
              <a:t>、</a:t>
            </a:r>
            <a:r>
              <a:rPr lang="en-US" altLang="zh-CN" smtClean="0">
                <a:latin typeface="SimSun" pitchFamily="2" charset="-122"/>
              </a:rPr>
              <a:t>z</a:t>
            </a:r>
            <a:r>
              <a:rPr lang="zh-CN" altLang="en-US" smtClean="0"/>
              <a:t>；最后再调用或门，得到</a:t>
            </a:r>
            <a:r>
              <a:rPr lang="en-US" altLang="zh-CN" smtClean="0">
                <a:latin typeface="SimSun" pitchFamily="2" charset="-122"/>
              </a:rPr>
              <a:t>out</a:t>
            </a:r>
            <a:r>
              <a:rPr lang="zh-CN" altLang="en-US" smtClean="0"/>
              <a:t>。</a:t>
            </a:r>
            <a:endParaRPr lang="zh-CN" altLang="en-US" smtClean="0">
              <a:latin typeface="SimSun" pitchFamily="2" charset="-122"/>
            </a:endParaRPr>
          </a:p>
          <a:p>
            <a:endParaRPr lang="zh-CN" altLang="en-US" smtClean="0">
              <a:latin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anose="020B0604030504040204"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anose="020B0604030504040204" pitchFamily="34" charset="0"/>
              </a:rPr>
              <a:t> P147</a:t>
            </a:r>
            <a:endParaRPr lang="en-US" altLang="zh-CN" sz="1800" smtClean="0">
              <a:latin typeface="Tahoma" panose="020B0604030504040204" pitchFamily="34" charset="0"/>
            </a:endParaRPr>
          </a:p>
          <a:p>
            <a:r>
              <a:rPr lang="zh-CN" altLang="en-US" sz="1800" smtClean="0">
                <a:latin typeface="Tahoma" panose="020B0604030504040204" pitchFamily="34" charset="0"/>
              </a:rPr>
              <a:t>    位于</a:t>
            </a:r>
            <a:r>
              <a:rPr lang="en-US" altLang="zh-CN" sz="1800" smtClean="0">
                <a:latin typeface="Tahoma" panose="020B0604030504040204" pitchFamily="34" charset="0"/>
              </a:rPr>
              <a:t>counter8</a:t>
            </a:r>
            <a:r>
              <a:rPr lang="zh-CN" altLang="en-US" sz="1800" smtClean="0">
                <a:latin typeface="Tahoma" panose="020B0604030504040204" pitchFamily="34" charset="0"/>
              </a:rPr>
              <a:t>文件夹，参见</a:t>
            </a:r>
            <a:r>
              <a:rPr lang="en-US" altLang="zh-CN" sz="1800" smtClean="0">
                <a:latin typeface="Tahoma" panose="020B0604030504040204" pitchFamily="34" charset="0"/>
              </a:rPr>
              <a:t>counter8.vwf</a:t>
            </a:r>
            <a:endParaRPr lang="en-US" altLang="zh-CN" sz="1800" smtClean="0">
              <a:latin typeface="Tahoma" panose="020B0604030504040204" pitchFamily="34" charset="0"/>
            </a:endParaRPr>
          </a:p>
          <a:p>
            <a:r>
              <a:rPr lang="zh-CN" altLang="en-US" sz="2000" smtClean="0">
                <a:latin typeface="Tahoma" panose="020B0604030504040204" pitchFamily="34" charset="0"/>
              </a:rPr>
              <a:t>    缩减运算：对单个操作数进行缩减运算后，运算结果缩减到</a:t>
            </a:r>
            <a:r>
              <a:rPr lang="en-US" altLang="zh-CN" sz="2000" smtClean="0">
                <a:latin typeface="Tahoma" panose="020B0604030504040204" pitchFamily="34" charset="0"/>
              </a:rPr>
              <a:t>1</a:t>
            </a:r>
            <a:r>
              <a:rPr lang="zh-CN" altLang="en-US" sz="2000" smtClean="0">
                <a:latin typeface="Tahoma" panose="020B0604030504040204" pitchFamily="34" charset="0"/>
              </a:rPr>
              <a:t>位。</a:t>
            </a:r>
            <a:endParaRPr lang="zh-CN" altLang="en-US" sz="2000" smtClean="0">
              <a:latin typeface="Tahoma" panose="020B0604030504040204" pitchFamily="34" charset="0"/>
            </a:endParaRPr>
          </a:p>
          <a:p>
            <a:r>
              <a:rPr lang="zh-CN" altLang="en-US" sz="2000" smtClean="0">
                <a:latin typeface="Tahoma" panose="020B0604030504040204" pitchFamily="34" charset="0"/>
              </a:rPr>
              <a:t>    位运算：对两个操作数的相应位进行运算，操作数为几位，则运算结果也为几位。</a:t>
            </a:r>
            <a:endParaRPr lang="zh-CN" altLang="en-US" sz="1800" smtClean="0">
              <a:latin typeface="Tahoma" panose="020B0604030504040204" pitchFamily="34" charset="0"/>
            </a:endParaRPr>
          </a:p>
          <a:p>
            <a:endParaRPr lang="zh-CN" altLang="en-US" sz="1000" smtClean="0">
              <a:latin typeface="SimSun" pitchFamily="2"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b="1" smtClean="0"/>
              <a:t>    </a:t>
            </a:r>
            <a:r>
              <a:rPr kumimoji="1" lang="en-US" altLang="zh-CN" smtClean="0"/>
              <a:t>Verilog HDL</a:t>
            </a:r>
            <a:r>
              <a:rPr kumimoji="1" lang="zh-CN" altLang="en-US" smtClean="0"/>
              <a:t>的行为描述是最能体现</a:t>
            </a:r>
            <a:r>
              <a:rPr kumimoji="1" lang="en-US" altLang="zh-CN" smtClean="0"/>
              <a:t>EDA</a:t>
            </a:r>
            <a:r>
              <a:rPr kumimoji="1" lang="zh-CN" altLang="en-US" smtClean="0"/>
              <a:t>风格的硬件描述方式，它既可以描述简单的逻辑门，也可以描述复杂的数字系统乃至微处理器；既可以描述组合逻辑电路，也可以描述时序逻辑电路。</a:t>
            </a:r>
            <a:endParaRPr lang="zh-CN" altLang="en-US" sz="2400" smtClean="0">
              <a:latin typeface="方正姚体" pitchFamily="2" charset="-122"/>
              <a:ea typeface="方正姚体" pitchFamily="2" charset="-122"/>
            </a:endParaRPr>
          </a:p>
          <a:p>
            <a:pPr eaLnBrk="1" hangingPunct="1"/>
            <a:r>
              <a:rPr lang="zh-CN" altLang="en-US" sz="2400" smtClean="0">
                <a:latin typeface="方正姚体" pitchFamily="2" charset="-122"/>
                <a:ea typeface="方正姚体" pitchFamily="2" charset="-122"/>
              </a:rPr>
              <a:t>    </a:t>
            </a:r>
            <a:endParaRPr lang="zh-CN" alt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b="1" smtClean="0"/>
              <a:t>    </a:t>
            </a:r>
            <a:r>
              <a:rPr lang="zh-CN" altLang="en-US" sz="2400" smtClean="0">
                <a:latin typeface="方正姚体" pitchFamily="2" charset="-122"/>
                <a:ea typeface="方正姚体"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P171[</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7.4] </a:t>
            </a:r>
            <a:endParaRPr lang="en-US" altLang="zh-CN" sz="2400" smtClean="0">
              <a:latin typeface="方正姚体" pitchFamily="2" charset="-122"/>
              <a:ea typeface="方正姚体" pitchFamily="2" charset="-122"/>
            </a:endParaRPr>
          </a:p>
          <a:p>
            <a:pPr eaLnBrk="1" hangingPunct="1"/>
            <a:r>
              <a:rPr lang="en-US" altLang="zh-CN" smtClean="0"/>
              <a:t>    out</a:t>
            </a:r>
            <a:r>
              <a:rPr lang="zh-CN" altLang="en-US" smtClean="0"/>
              <a:t>为</a:t>
            </a:r>
            <a:r>
              <a:rPr lang="en-US" altLang="zh-CN" smtClean="0"/>
              <a:t>4</a:t>
            </a:r>
            <a:r>
              <a:rPr lang="zh-CN" altLang="en-US" smtClean="0"/>
              <a:t>个乘积项的或。</a:t>
            </a:r>
            <a:endParaRPr lang="en-US" altLang="zh-CN" smtClean="0"/>
          </a:p>
          <a:p>
            <a:pPr eaLnBrk="1" hangingPunct="1"/>
            <a:r>
              <a:rPr lang="zh-CN" altLang="en-US" smtClean="0"/>
              <a:t>    因为这里输入信号均只有一位，所以运算符也可以采用位运算符。但建议逻辑运算时，无论输入信号的位数为多少，都采用逻辑运算符，不易出错。</a:t>
            </a:r>
            <a:endParaRPr lang="zh-CN" alt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smtClean="0">
                <a:latin typeface="方正姚体" pitchFamily="2" charset="-122"/>
                <a:ea typeface="方正姚体"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zh-CN" smtClean="0"/>
              <a:t>（第</a:t>
            </a:r>
            <a:r>
              <a:rPr lang="en-US" altLang="zh-CN" smtClean="0"/>
              <a:t>4</a:t>
            </a:r>
            <a:r>
              <a:rPr lang="zh-CN" altLang="zh-CN" smtClean="0"/>
              <a:t>版）》</a:t>
            </a:r>
            <a:r>
              <a:rPr lang="en-US" altLang="zh-CN" smtClean="0"/>
              <a:t>P170[</a:t>
            </a:r>
            <a:r>
              <a:rPr lang="zh-CN" altLang="zh-CN" smtClean="0"/>
              <a:t>例</a:t>
            </a:r>
            <a:r>
              <a:rPr lang="en-US" altLang="zh-CN" smtClean="0"/>
              <a:t>7.2]</a:t>
            </a:r>
            <a:endParaRPr lang="en-US" altLang="zh-CN" sz="2400" smtClean="0">
              <a:latin typeface="方正姚体" pitchFamily="2" charset="-122"/>
              <a:ea typeface="方正姚体" pitchFamily="2" charset="-122"/>
            </a:endParaRPr>
          </a:p>
          <a:p>
            <a:r>
              <a:rPr lang="en-US" altLang="zh-CN" sz="1400" smtClean="0">
                <a:solidFill>
                  <a:srgbClr val="009900"/>
                </a:solidFill>
                <a:latin typeface="华文新魏" pitchFamily="2" charset="-122"/>
                <a:ea typeface="华文新魏" pitchFamily="2" charset="-122"/>
              </a:rPr>
              <a:t>    case</a:t>
            </a:r>
            <a:r>
              <a:rPr lang="zh-CN" altLang="en-US" sz="1400" smtClean="0">
                <a:solidFill>
                  <a:srgbClr val="009900"/>
                </a:solidFill>
                <a:latin typeface="华文新魏" pitchFamily="2" charset="-122"/>
                <a:ea typeface="华文新魏" pitchFamily="2" charset="-122"/>
              </a:rPr>
              <a:t>语句特别适于描述</a:t>
            </a:r>
            <a:r>
              <a:rPr lang="zh-CN" altLang="en-US" sz="2000" smtClean="0">
                <a:latin typeface="方正姚体" pitchFamily="2" charset="-122"/>
                <a:ea typeface="方正姚体" pitchFamily="2" charset="-122"/>
              </a:rPr>
              <a:t>数据选择器、译码器等。</a:t>
            </a:r>
            <a:endParaRPr lang="zh-CN" altLang="en-US" sz="2000" smtClean="0">
              <a:latin typeface="方正姚体" pitchFamily="2" charset="-122"/>
              <a:ea typeface="方正姚体" pitchFamily="2" charset="-122"/>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600" smtClean="0">
                <a:latin typeface="方正姚体" pitchFamily="2" charset="-122"/>
                <a:ea typeface="方正姚体" pitchFamily="2" charset="-122"/>
              </a:rPr>
              <a:t>    见</a:t>
            </a:r>
            <a:r>
              <a:rPr lang="en-US" altLang="zh-CN" sz="1600" smtClean="0">
                <a:solidFill>
                  <a:srgbClr val="CC0066"/>
                </a:solidFill>
                <a:latin typeface="方正姚体" pitchFamily="2" charset="-122"/>
                <a:ea typeface="方正姚体" pitchFamily="2" charset="-122"/>
              </a:rPr>
              <a:t>《</a:t>
            </a:r>
            <a:r>
              <a:rPr lang="zh-CN" altLang="en-US" sz="1600" smtClean="0">
                <a:solidFill>
                  <a:srgbClr val="CC0066"/>
                </a:solidFill>
                <a:latin typeface="方正姚体" pitchFamily="2" charset="-122"/>
                <a:ea typeface="方正姚体" pitchFamily="2" charset="-122"/>
              </a:rPr>
              <a:t>数字系统设计与</a:t>
            </a:r>
            <a:r>
              <a:rPr lang="en-US" altLang="zh-CN" sz="16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P171[</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7.5] </a:t>
            </a:r>
            <a:endParaRPr lang="en-US" altLang="zh-CN" sz="2400" smtClean="0">
              <a:latin typeface="方正姚体" pitchFamily="2" charset="-122"/>
              <a:ea typeface="方正姚体" pitchFamily="2" charset="-122"/>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latin typeface="华文新魏" pitchFamily="2" charset="-122"/>
                <a:ea typeface="华文新魏" pitchFamily="2" charset="-122"/>
              </a:rPr>
              <a:t>尽量避免用门级描述</a:t>
            </a:r>
            <a:r>
              <a:rPr lang="en-US" altLang="zh-CN" sz="2400" smtClean="0">
                <a:ea typeface="华文新魏" pitchFamily="2" charset="-122"/>
              </a:rPr>
              <a:t>——</a:t>
            </a:r>
            <a:r>
              <a:rPr lang="zh-CN" altLang="en-US" sz="2400" smtClean="0">
                <a:latin typeface="华文新魏" pitchFamily="2" charset="-122"/>
                <a:ea typeface="华文新魏" pitchFamily="2" charset="-122"/>
              </a:rPr>
              <a:t>因为对于复杂的系统难以推出逻辑表达式，化简太繁琐！</a:t>
            </a:r>
            <a:endParaRPr lang="zh-CN" altLang="en-US" sz="2400" smtClean="0">
              <a:latin typeface="华文新魏" pitchFamily="2" charset="-122"/>
              <a:ea typeface="华文新魏" pitchFamily="2" charset="-122"/>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怎样减少器件逻辑资源的耗用？</a:t>
            </a:r>
            <a:endParaRPr lang="zh-CN" altLang="en-US" smtClean="0"/>
          </a:p>
          <a:p>
            <a:r>
              <a:rPr lang="zh-CN" altLang="en-US" smtClean="0"/>
              <a:t>如果逻辑关系比较清晰，可以采用算法级抽象级别，即用</a:t>
            </a:r>
            <a:r>
              <a:rPr lang="zh-CN" altLang="en-US" b="1" smtClean="0"/>
              <a:t>逻辑表达式</a:t>
            </a:r>
            <a:r>
              <a:rPr lang="zh-CN" altLang="en-US" smtClean="0"/>
              <a:t>来描述系统，而不用</a:t>
            </a:r>
            <a:r>
              <a:rPr lang="en-US" altLang="zh-CN" smtClean="0"/>
              <a:t>if-else</a:t>
            </a:r>
            <a:r>
              <a:rPr lang="zh-CN" altLang="en-US" smtClean="0"/>
              <a:t>或</a:t>
            </a:r>
            <a:r>
              <a:rPr lang="en-US" altLang="zh-CN" smtClean="0"/>
              <a:t>case</a:t>
            </a:r>
            <a:r>
              <a:rPr lang="zh-CN" altLang="en-US" smtClean="0"/>
              <a:t>语句，这样将降低器件资源耗用！</a:t>
            </a:r>
            <a:r>
              <a:rPr lang="en-US" altLang="zh-CN" smtClean="0"/>
              <a:t>——</a:t>
            </a:r>
            <a:r>
              <a:rPr lang="zh-CN" altLang="en-US" smtClean="0"/>
              <a:t>在器件容量足够大时，还是建议采用 </a:t>
            </a:r>
            <a:r>
              <a:rPr lang="en-US" altLang="zh-CN" smtClean="0"/>
              <a:t>if-else</a:t>
            </a:r>
            <a:r>
              <a:rPr lang="zh-CN" altLang="en-US" smtClean="0"/>
              <a:t>或</a:t>
            </a:r>
            <a:r>
              <a:rPr lang="en-US" altLang="zh-CN" smtClean="0"/>
              <a:t>case</a:t>
            </a:r>
            <a:r>
              <a:rPr lang="zh-CN" altLang="en-US" smtClean="0"/>
              <a:t>语句，使得程序代码简单、思路清晰，便于维护和修改。</a:t>
            </a:r>
            <a:endParaRPr lang="en-US" altLang="zh-CN" smtClean="0">
              <a:sym typeface="Wingdings" panose="05000000000000000000" pitchFamily="2" charset="2"/>
            </a:endParaRPr>
          </a:p>
          <a:p>
            <a:r>
              <a:rPr lang="zh-CN" altLang="en-US" b="1" smtClean="0">
                <a:sym typeface="Wingdings" panose="05000000000000000000" pitchFamily="2" charset="2"/>
              </a:rPr>
              <a:t>    </a:t>
            </a:r>
            <a:r>
              <a:rPr lang="en-US" altLang="zh-CN" b="1" smtClean="0"/>
              <a:t>if</a:t>
            </a:r>
            <a:r>
              <a:rPr lang="zh-CN" altLang="en-US" b="1" smtClean="0"/>
              <a:t>语句与</a:t>
            </a:r>
            <a:r>
              <a:rPr lang="en-US" altLang="zh-CN" b="1" smtClean="0"/>
              <a:t>case</a:t>
            </a:r>
            <a:r>
              <a:rPr lang="zh-CN" altLang="en-US" b="1" smtClean="0"/>
              <a:t>语句的合理使用</a:t>
            </a:r>
            <a:endParaRPr lang="zh-CN" altLang="en-US" smtClean="0"/>
          </a:p>
          <a:p>
            <a:pPr lvl="1"/>
            <a:r>
              <a:rPr lang="en-US" altLang="zh-CN" smtClean="0"/>
              <a:t>if</a:t>
            </a:r>
            <a:r>
              <a:rPr lang="zh-CN" altLang="en-US" smtClean="0"/>
              <a:t>语句和</a:t>
            </a:r>
            <a:r>
              <a:rPr lang="en-US" altLang="zh-CN" smtClean="0"/>
              <a:t>case</a:t>
            </a:r>
            <a:r>
              <a:rPr lang="zh-CN" altLang="en-US" smtClean="0"/>
              <a:t>语句这两种表述方式所使用的资源完全不同。</a:t>
            </a:r>
            <a:endParaRPr lang="zh-CN" altLang="en-US" smtClean="0"/>
          </a:p>
          <a:p>
            <a:pPr lvl="1"/>
            <a:r>
              <a:rPr lang="en-US" altLang="zh-CN" smtClean="0"/>
              <a:t>case</a:t>
            </a:r>
            <a:r>
              <a:rPr lang="zh-CN" altLang="en-US" smtClean="0"/>
              <a:t>语句各分支之间的关系是平行关系，在大多数综合器中都被综合成</a:t>
            </a:r>
            <a:r>
              <a:rPr lang="zh-CN" altLang="en-US" b="1" smtClean="0"/>
              <a:t>多路选择器结构</a:t>
            </a:r>
            <a:r>
              <a:rPr lang="zh-CN" altLang="en-US" smtClean="0"/>
              <a:t>，所以综合效率高，硬件结构简单，但各选项间没有优先关系。</a:t>
            </a:r>
            <a:endParaRPr lang="zh-CN" altLang="en-US" smtClean="0"/>
          </a:p>
          <a:p>
            <a:pPr lvl="1"/>
            <a:r>
              <a:rPr lang="en-US" altLang="zh-CN" smtClean="0"/>
              <a:t>if</a:t>
            </a:r>
            <a:r>
              <a:rPr lang="zh-CN" altLang="en-US" smtClean="0"/>
              <a:t>语句则是被综合成</a:t>
            </a:r>
            <a:r>
              <a:rPr lang="zh-CN" altLang="en-US" b="1" smtClean="0"/>
              <a:t>多路选择器链</a:t>
            </a:r>
            <a:r>
              <a:rPr lang="zh-CN" altLang="en-US" smtClean="0"/>
              <a:t>结构，它是带优先级的选择，越靠上层的条件优先级越高，这些条件表达式中的信号在综合时也越靠近输出端。建立优先级结构</a:t>
            </a:r>
            <a:r>
              <a:rPr lang="zh-CN" altLang="en-US" b="1" smtClean="0"/>
              <a:t>会消耗大量的组合逻辑</a:t>
            </a:r>
            <a:r>
              <a:rPr lang="zh-CN" altLang="en-US" smtClean="0"/>
              <a:t>，因此它的综合效率比</a:t>
            </a:r>
            <a:r>
              <a:rPr lang="en-US" altLang="zh-CN" smtClean="0"/>
              <a:t>case</a:t>
            </a:r>
            <a:r>
              <a:rPr lang="zh-CN" altLang="en-US" smtClean="0"/>
              <a:t>语句低。</a:t>
            </a:r>
            <a:endParaRPr lang="zh-CN" altLang="en-US" smtClean="0"/>
          </a:p>
          <a:p>
            <a:pPr lvl="1"/>
            <a:r>
              <a:rPr lang="zh-CN" altLang="en-US" smtClean="0"/>
              <a:t>因此在能够使用</a:t>
            </a:r>
            <a:r>
              <a:rPr lang="en-US" altLang="zh-CN" smtClean="0"/>
              <a:t>case</a:t>
            </a:r>
            <a:r>
              <a:rPr lang="zh-CN" altLang="en-US" smtClean="0"/>
              <a:t>语句的地方尽量使用</a:t>
            </a:r>
            <a:r>
              <a:rPr lang="en-US" altLang="zh-CN" smtClean="0"/>
              <a:t>case</a:t>
            </a:r>
            <a:r>
              <a:rPr lang="zh-CN" altLang="en-US" smtClean="0"/>
              <a:t>语句来代替</a:t>
            </a:r>
            <a:r>
              <a:rPr lang="en-US" altLang="zh-CN" smtClean="0"/>
              <a:t>if</a:t>
            </a:r>
            <a:r>
              <a:rPr lang="zh-CN" altLang="en-US" smtClean="0"/>
              <a:t>语句。</a:t>
            </a:r>
            <a:endParaRPr lang="zh-CN" alt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t>    卡诺图曾是数字逻辑电路设计中的一种重要工具，但随着</a:t>
            </a:r>
            <a:r>
              <a:rPr lang="en-US" altLang="zh-CN" sz="2400" smtClean="0"/>
              <a:t>EDA</a:t>
            </a:r>
            <a:r>
              <a:rPr lang="zh-CN" altLang="en-US" sz="2400" smtClean="0"/>
              <a:t>技术的出现，它已逐渐退出了历史舞台。</a:t>
            </a:r>
            <a:endParaRPr lang="zh-CN" altLang="en-US" sz="2400" smtClean="0"/>
          </a:p>
          <a:p>
            <a:r>
              <a:rPr kumimoji="1" lang="zh-CN" altLang="en-US" smtClean="0"/>
              <a:t>最小项推导法</a:t>
            </a:r>
            <a:endParaRPr kumimoji="1" lang="zh-CN" altLang="en-US" smtClean="0"/>
          </a:p>
          <a:p>
            <a:r>
              <a:rPr kumimoji="1" lang="zh-CN" altLang="en-US" smtClean="0"/>
              <a:t>     使输出为</a:t>
            </a:r>
            <a:r>
              <a:rPr kumimoji="1" lang="en-US" altLang="zh-CN" smtClean="0"/>
              <a:t>1</a:t>
            </a:r>
            <a:r>
              <a:rPr kumimoji="1" lang="zh-CN" altLang="en-US" smtClean="0"/>
              <a:t>的输入组合写成乘积项的形式，其中取值为</a:t>
            </a:r>
            <a:r>
              <a:rPr kumimoji="1" lang="en-US" altLang="zh-CN" smtClean="0"/>
              <a:t>1</a:t>
            </a:r>
            <a:r>
              <a:rPr kumimoji="1" lang="zh-CN" altLang="en-US" smtClean="0"/>
              <a:t>的输入用原变量表示，取值为</a:t>
            </a:r>
            <a:r>
              <a:rPr kumimoji="1" lang="en-US" altLang="zh-CN" smtClean="0"/>
              <a:t>0</a:t>
            </a:r>
            <a:r>
              <a:rPr kumimoji="1" lang="zh-CN" altLang="en-US" smtClean="0"/>
              <a:t>的输入用反变量表示，然后把这些乘积项加起来。</a:t>
            </a:r>
            <a:endParaRPr kumimoji="1" lang="zh-CN" altLang="en-US" smtClean="0"/>
          </a:p>
          <a:p>
            <a:r>
              <a:rPr kumimoji="1" lang="zh-CN" altLang="en-US" smtClean="0"/>
              <a:t>最大项推导法  </a:t>
            </a:r>
            <a:endParaRPr kumimoji="1" lang="zh-CN" altLang="en-US" smtClean="0"/>
          </a:p>
          <a:p>
            <a:r>
              <a:rPr kumimoji="1" lang="zh-CN" altLang="en-US" smtClean="0"/>
              <a:t>  把使输出为</a:t>
            </a:r>
            <a:r>
              <a:rPr kumimoji="1" lang="en-US" altLang="zh-CN" smtClean="0"/>
              <a:t>0</a:t>
            </a:r>
            <a:r>
              <a:rPr kumimoji="1" lang="zh-CN" altLang="en-US" smtClean="0"/>
              <a:t>的输入组合写成和项的形式，其中取值为</a:t>
            </a:r>
            <a:r>
              <a:rPr kumimoji="1" lang="en-US" altLang="zh-CN" smtClean="0"/>
              <a:t>0</a:t>
            </a:r>
            <a:r>
              <a:rPr kumimoji="1" lang="zh-CN" altLang="en-US" smtClean="0"/>
              <a:t>的输入用原变量表示，取值为</a:t>
            </a:r>
            <a:r>
              <a:rPr kumimoji="1" lang="en-US" altLang="zh-CN" smtClean="0"/>
              <a:t>1</a:t>
            </a:r>
            <a:r>
              <a:rPr kumimoji="1" lang="zh-CN" altLang="en-US" smtClean="0"/>
              <a:t>的输入用反变量表示，然后把这些和项乘起来。 </a:t>
            </a:r>
            <a:endParaRPr kumimoji="1" lang="zh-CN" alt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900" smtClean="0"/>
              <a:t>    异或门电路的用途</a:t>
            </a:r>
            <a:r>
              <a:rPr lang="en-US" altLang="zh-CN" sz="900" smtClean="0"/>
              <a:t>——</a:t>
            </a:r>
            <a:r>
              <a:rPr lang="zh-CN" altLang="en-US" sz="900" smtClean="0"/>
              <a:t>可控的数码原码</a:t>
            </a:r>
            <a:r>
              <a:rPr lang="en-US" altLang="zh-CN" sz="900" smtClean="0"/>
              <a:t>/</a:t>
            </a:r>
            <a:r>
              <a:rPr lang="zh-CN" altLang="en-US" sz="900" smtClean="0"/>
              <a:t>反码输出器、数码比较器、求两数码的算术和</a:t>
            </a:r>
            <a:endParaRPr lang="zh-CN" altLang="en-US" sz="900"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90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b="1" smtClean="0"/>
              <a:t>    </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p:sp>
      <p:sp>
        <p:nvSpPr>
          <p:cNvPr id="140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》P19</a:t>
            </a:r>
            <a:endParaRPr lang="en-US" altLang="zh-CN" sz="2200" smtClean="0">
              <a:solidFill>
                <a:srgbClr val="CC0066"/>
              </a:solidFill>
              <a:latin typeface="方正姚体" pitchFamily="2" charset="-122"/>
              <a:ea typeface="方正姚体" pitchFamily="2" charset="-122"/>
            </a:endParaRPr>
          </a:p>
          <a:p>
            <a:endParaRPr lang="zh-CN" altLang="en-US" sz="1000" smtClean="0">
              <a:latin typeface="SimSun" pitchFamily="2"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mtClean="0"/>
              <a:t>    首先仔细分析逻辑问题，列出真值表；然后根据真值表写出逻辑函数的标准表达式（标准与或式、标准或与式）；再利用公式简化法进行逻辑函数的简化，得出函数式的最简形式；必要的话进行表达式转换，将表达式转换为满足器件需要的形式，例如将与或式转换为与非与非式（只用一种门</a:t>
            </a:r>
            <a:r>
              <a:rPr kumimoji="1" lang="en-US" altLang="zh-CN" smtClean="0"/>
              <a:t>——</a:t>
            </a:r>
            <a:r>
              <a:rPr kumimoji="1" lang="zh-CN" altLang="en-US" smtClean="0"/>
              <a:t>与非门）；最后画出逻辑图。</a:t>
            </a:r>
            <a:endParaRPr kumimoji="1" lang="zh-CN" altLang="en-US" smtClean="0"/>
          </a:p>
          <a:p>
            <a:pPr algn="just"/>
            <a:r>
              <a:rPr kumimoji="1" lang="zh-CN" altLang="en-US" smtClean="0"/>
              <a:t>    三人表决器电路的逻辑函数的化简参见“</a:t>
            </a:r>
            <a:r>
              <a:rPr kumimoji="1" lang="en-US" altLang="zh-CN" smtClean="0"/>
              <a:t>2.4.1</a:t>
            </a:r>
            <a:r>
              <a:rPr lang="en-US" altLang="zh-CN" smtClean="0"/>
              <a:t>  </a:t>
            </a:r>
            <a:r>
              <a:rPr lang="zh-CN" altLang="en-US" smtClean="0"/>
              <a:t>逻辑函数简化的意义”，增加两项</a:t>
            </a:r>
            <a:r>
              <a:rPr lang="en-US" altLang="zh-CN" smtClean="0"/>
              <a:t>ABC</a:t>
            </a:r>
            <a:r>
              <a:rPr lang="zh-CN" altLang="en-US" smtClean="0"/>
              <a:t>，然后利用互补律。</a:t>
            </a:r>
            <a:endParaRPr lang="zh-CN" altLang="en-US" smtClean="0"/>
          </a:p>
          <a:p>
            <a:endParaRPr lang="zh-CN" alt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t>   Verilog HDL</a:t>
            </a:r>
            <a:r>
              <a:rPr lang="zh-CN" altLang="en-US" smtClean="0">
                <a:solidFill>
                  <a:srgbClr val="CC0066"/>
                </a:solidFill>
              </a:rPr>
              <a:t>数据对象</a:t>
            </a:r>
            <a:r>
              <a:rPr kumimoji="1" lang="zh-CN" altLang="en-US" smtClean="0"/>
              <a:t>是指用来存放各种类型数据的容器，包括常量和变量。</a:t>
            </a:r>
            <a:endParaRPr kumimoji="1" lang="zh-CN" altLang="en-US" smtClean="0"/>
          </a:p>
          <a:p>
            <a:endParaRPr kumimoji="1" lang="zh-CN" alt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t>  </a:t>
            </a:r>
            <a:r>
              <a:rPr kumimoji="1" lang="zh-CN" altLang="en-US" smtClean="0"/>
              <a:t>重点掌握高层次描述方法。</a:t>
            </a:r>
            <a:endParaRPr kumimoji="1" lang="zh-CN" altLang="en-US" smtClean="0"/>
          </a:p>
          <a:p>
            <a:r>
              <a:rPr kumimoji="1" lang="en-US" altLang="zh-CN" smtClean="0"/>
              <a:t>  </a:t>
            </a:r>
            <a:r>
              <a:rPr kumimoji="1" lang="zh-CN" altLang="en-US" smtClean="0"/>
              <a:t>通过分析编译报告比较，采用哪种方法系统速度最快？采用哪种方法耗用逻辑资源最少？采用哪种方法描述最直观？采用哪种方法描述最简单？采用哪种方法耗用逻辑资源最多？ </a:t>
            </a:r>
            <a:endParaRPr kumimoji="1"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    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》P20</a:t>
            </a:r>
            <a:endParaRPr lang="en-US" altLang="zh-CN" sz="2200" smtClean="0">
              <a:solidFill>
                <a:srgbClr val="CC0066"/>
              </a:solidFill>
              <a:latin typeface="方正姚体" pitchFamily="2" charset="-122"/>
              <a:ea typeface="方正姚体" pitchFamily="2" charset="-122"/>
            </a:endParaRPr>
          </a:p>
          <a:p>
            <a:r>
              <a:rPr lang="zh-CN" altLang="en-US" sz="2200" smtClean="0">
                <a:solidFill>
                  <a:srgbClr val="CC0066"/>
                </a:solidFill>
              </a:rPr>
              <a:t>    一般将顶层模块放在程序的最前面！注意</a:t>
            </a:r>
            <a:r>
              <a:rPr lang="zh-CN" altLang="en-US" sz="1400" smtClean="0">
                <a:solidFill>
                  <a:srgbClr val="FF00FF"/>
                </a:solidFill>
              </a:rPr>
              <a:t>源文件名称与顶层模块同名！</a:t>
            </a:r>
            <a:endParaRPr lang="zh-CN" altLang="en-US" sz="2200" smtClean="0">
              <a:solidFill>
                <a:srgbClr val="CC0066"/>
              </a:solidFill>
              <a:latin typeface="方正姚体" pitchFamily="2" charset="-122"/>
              <a:ea typeface="方正姚体" pitchFamily="2" charset="-122"/>
            </a:endParaRPr>
          </a:p>
          <a:p>
            <a:endParaRPr lang="zh-CN" altLang="en-US" sz="2200" smtClean="0">
              <a:solidFill>
                <a:srgbClr val="CC0066"/>
              </a:solidFill>
              <a:latin typeface="方正姚体" pitchFamily="2" charset="-122"/>
              <a:ea typeface="方正姚体" pitchFamily="2" charset="-122"/>
            </a:endParaRPr>
          </a:p>
          <a:p>
            <a:endParaRPr lang="zh-CN" altLang="en-US" sz="1000" smtClean="0">
              <a:latin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p:sp>
      <p:sp>
        <p:nvSpPr>
          <p:cNvPr id="142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ea typeface="黑体" pitchFamily="2" charset="-122"/>
              </a:rPr>
              <a:t>      模块是可以进行层次嵌套的</a:t>
            </a:r>
            <a:r>
              <a:rPr lang="en-US" altLang="zh-CN" smtClean="0"/>
              <a:t>——</a:t>
            </a:r>
            <a:r>
              <a:rPr lang="zh-CN" altLang="en-US" smtClean="0"/>
              <a:t>将大型数字电路或数字系统设计分割成不同的小模块来实现特定的功能，最后通过顶层模块调用子模块来实现整体功能；在子模块中，又可以调用下一级子模块。</a:t>
            </a:r>
            <a:r>
              <a:rPr lang="zh-CN" altLang="en-US" smtClean="0">
                <a:latin typeface="SimSun" pitchFamily="2" charset="-122"/>
              </a:rPr>
              <a:t>参见</a:t>
            </a:r>
            <a:r>
              <a:rPr lang="en-US" altLang="zh-CN" smtClean="0">
                <a:latin typeface="SimSun" pitchFamily="2" charset="-122"/>
              </a:rPr>
              <a:t>《</a:t>
            </a:r>
            <a:r>
              <a:rPr lang="zh-CN" altLang="en-US" smtClean="0">
                <a:latin typeface="SimSun" pitchFamily="2" charset="-122"/>
              </a:rPr>
              <a:t>数字系统设计与</a:t>
            </a:r>
            <a:r>
              <a:rPr lang="en-US" altLang="zh-CN" smtClean="0"/>
              <a:t>Verilog HDL</a:t>
            </a:r>
            <a:r>
              <a:rPr lang="en-US" altLang="zh-CN" smtClean="0">
                <a:latin typeface="SimSun" pitchFamily="2" charset="-122"/>
              </a:rPr>
              <a:t>》</a:t>
            </a:r>
            <a:r>
              <a:rPr lang="en-US" altLang="zh-CN" smtClean="0"/>
              <a:t>P233 PCM</a:t>
            </a:r>
            <a:r>
              <a:rPr lang="zh-CN" altLang="en-US" smtClean="0">
                <a:latin typeface="SimSun" pitchFamily="2" charset="-122"/>
              </a:rPr>
              <a:t>采编器。</a:t>
            </a:r>
            <a:r>
              <a:rPr lang="zh-CN" altLang="en-US" smtClean="0"/>
              <a:t> </a:t>
            </a:r>
            <a:endParaRPr lang="zh-CN" altLang="en-US" smtClean="0"/>
          </a:p>
          <a:p>
            <a:r>
              <a:rPr lang="zh-CN" altLang="en-US" b="1" smtClean="0">
                <a:latin typeface="方正姚体" pitchFamily="2" charset="-122"/>
                <a:ea typeface="方正姚体" pitchFamily="2" charset="-122"/>
              </a:rPr>
              <a:t>       端口定义</a:t>
            </a:r>
            <a:r>
              <a:rPr lang="en-US" altLang="zh-CN" smtClean="0">
                <a:ea typeface="方正姚体" pitchFamily="2" charset="-122"/>
              </a:rPr>
              <a:t>——</a:t>
            </a:r>
            <a:r>
              <a:rPr lang="zh-CN" altLang="en-US" smtClean="0">
                <a:latin typeface="方正姚体" pitchFamily="2" charset="-122"/>
                <a:ea typeface="方正姚体" pitchFamily="2" charset="-122"/>
              </a:rPr>
              <a:t>声明模块的输入和输出端口</a:t>
            </a:r>
            <a:r>
              <a:rPr lang="zh-CN" altLang="en-US" smtClean="0"/>
              <a:t>：在模块名的后面，在括号内列出所有的端口名称，并用逗号分隔。 </a:t>
            </a:r>
            <a:endParaRPr lang="zh-CN" altLang="en-US" smtClean="0">
              <a:latin typeface="方正姚体" pitchFamily="2" charset="-122"/>
              <a:ea typeface="方正姚体" pitchFamily="2" charset="-122"/>
            </a:endParaRPr>
          </a:p>
          <a:p>
            <a:endParaRPr lang="zh-CN" altLang="en-US" smtClean="0">
              <a:latin typeface="方正姚体" pitchFamily="2" charset="-122"/>
              <a:ea typeface="方正姚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p:sp>
      <p:sp>
        <p:nvSpPr>
          <p:cNvPr id="1433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p:sp>
      <p:sp>
        <p:nvSpPr>
          <p:cNvPr id="144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p:sp>
      <p:sp>
        <p:nvSpPr>
          <p:cNvPr id="145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anose="020B0604030504040204"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anose="020B0604030504040204" pitchFamily="34" charset="0"/>
              </a:rPr>
              <a:t> P149</a:t>
            </a:r>
            <a:r>
              <a:rPr lang="zh-CN" altLang="en-US" sz="1800" smtClean="0">
                <a:latin typeface="Tahoma" panose="020B0604030504040204" pitchFamily="34" charset="0"/>
              </a:rPr>
              <a:t>，或</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》P21</a:t>
            </a:r>
            <a:endParaRPr lang="en-US" altLang="zh-CN" sz="2200" smtClean="0">
              <a:solidFill>
                <a:srgbClr val="CC0066"/>
              </a:solidFill>
              <a:latin typeface="方正姚体" pitchFamily="2" charset="-122"/>
              <a:ea typeface="方正姚体" pitchFamily="2" charset="-122"/>
            </a:endParaRPr>
          </a:p>
          <a:p>
            <a:r>
              <a:rPr lang="zh-CN" altLang="en-US" sz="1400" smtClean="0"/>
              <a:t>    </a:t>
            </a:r>
            <a:r>
              <a:rPr lang="zh-CN" altLang="zh-CN" sz="1400" smtClean="0"/>
              <a:t>用assign 语句（</a:t>
            </a:r>
            <a:r>
              <a:rPr lang="zh-CN" altLang="zh-CN" b="1" smtClean="0"/>
              <a:t>连续赋值语句）</a:t>
            </a:r>
            <a:r>
              <a:rPr lang="zh-CN" altLang="en-US" sz="1400" smtClean="0"/>
              <a:t>通常是用逻辑表达式来描述</a:t>
            </a:r>
            <a:r>
              <a:rPr lang="zh-CN" altLang="zh-CN" smtClean="0"/>
              <a:t>逻辑功能</a:t>
            </a:r>
            <a:endParaRPr lang="zh-CN" altLang="en-US" sz="1400" smtClean="0">
              <a:ea typeface="华文新魏" pitchFamily="2" charset="-122"/>
            </a:endParaRPr>
          </a:p>
          <a:p>
            <a:r>
              <a:rPr lang="zh-CN" altLang="en-US" sz="2000" b="1" smtClean="0">
                <a:solidFill>
                  <a:schemeClr val="tx2"/>
                </a:solidFill>
                <a:latin typeface="华文新魏" pitchFamily="2" charset="-122"/>
                <a:ea typeface="华文新魏" pitchFamily="2" charset="-122"/>
              </a:rPr>
              <a:t>    </a:t>
            </a:r>
            <a:r>
              <a:rPr lang="zh-CN" altLang="zh-CN" sz="2000" b="1" smtClean="0">
                <a:solidFill>
                  <a:schemeClr val="tx2"/>
                </a:solidFill>
                <a:latin typeface="华文新魏" pitchFamily="2" charset="-122"/>
                <a:ea typeface="华文新魏" pitchFamily="2" charset="-122"/>
              </a:rPr>
              <a:t>元件例化方法与图形输入方式下调入库元件</a:t>
            </a:r>
            <a:r>
              <a:rPr lang="zh-CN" altLang="en-US" sz="2000" b="1" smtClean="0">
                <a:solidFill>
                  <a:schemeClr val="tx2"/>
                </a:solidFill>
                <a:latin typeface="华文新魏" pitchFamily="2" charset="-122"/>
                <a:ea typeface="华文新魏" pitchFamily="2" charset="-122"/>
              </a:rPr>
              <a:t>作用</a:t>
            </a:r>
            <a:r>
              <a:rPr lang="zh-CN" altLang="zh-CN" sz="2000" b="1" smtClean="0">
                <a:solidFill>
                  <a:schemeClr val="tx2"/>
                </a:solidFill>
                <a:latin typeface="华文新魏" pitchFamily="2" charset="-122"/>
                <a:ea typeface="华文新魏" pitchFamily="2" charset="-122"/>
              </a:rPr>
              <a:t>一样。</a:t>
            </a:r>
            <a:endParaRPr lang="zh-CN" altLang="en-US" sz="2000" b="1" smtClean="0">
              <a:solidFill>
                <a:schemeClr val="tx2"/>
              </a:solidFill>
              <a:latin typeface="华文新魏" pitchFamily="2" charset="-122"/>
              <a:ea typeface="华文新魏" pitchFamily="2" charset="-122"/>
            </a:endParaRPr>
          </a:p>
          <a:p>
            <a:r>
              <a:rPr lang="zh-CN" altLang="en-US" smtClean="0"/>
              <a:t>    例化元件名也可以省略！（如</a:t>
            </a:r>
            <a:r>
              <a:rPr lang="en-US" altLang="zh-CN" smtClean="0"/>
              <a:t>and myand3( f,a,b,c)</a:t>
            </a:r>
            <a:r>
              <a:rPr lang="zh-CN" altLang="en-US" smtClean="0"/>
              <a:t>；也可以写为</a:t>
            </a:r>
            <a:r>
              <a:rPr lang="en-US" altLang="zh-CN" smtClean="0"/>
              <a:t>and ( f,a,b,c)</a:t>
            </a:r>
            <a:r>
              <a:rPr lang="zh-CN" altLang="en-US" smtClean="0"/>
              <a:t>；）</a:t>
            </a: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p:sp>
      <p:sp>
        <p:nvSpPr>
          <p:cNvPr id="147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solidFill>
                <a:srgbClr val="FF3399"/>
              </a:solidFill>
              <a:latin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p:sp>
      <p:sp>
        <p:nvSpPr>
          <p:cNvPr id="148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300" smtClean="0"/>
              <a:t>    硬件电路的行为特性主要指电路输入、输出信号间的逻辑关系。一般用</a:t>
            </a:r>
            <a:r>
              <a:rPr lang="en-US" altLang="zh-CN" smtClean="0">
                <a:solidFill>
                  <a:srgbClr val="CC0066"/>
                </a:solidFill>
              </a:rPr>
              <a:t>always</a:t>
            </a:r>
            <a:r>
              <a:rPr lang="zh-CN" altLang="en-US" sz="1300" smtClean="0"/>
              <a:t>过程语句来描述。</a:t>
            </a:r>
            <a:endParaRPr lang="zh-CN" altLang="en-US" sz="1300" smtClean="0"/>
          </a:p>
          <a:p>
            <a:pPr eaLnBrk="1" hangingPunct="1"/>
            <a:r>
              <a:rPr lang="en-US" altLang="zh-CN" smtClean="0"/>
              <a:t>    Verilog HDL</a:t>
            </a:r>
            <a:r>
              <a:rPr lang="zh-CN" altLang="en-US" smtClean="0"/>
              <a:t>的行为级描述是最能体现</a:t>
            </a:r>
            <a:r>
              <a:rPr lang="en-US" altLang="zh-CN" smtClean="0"/>
              <a:t>EDA</a:t>
            </a:r>
            <a:r>
              <a:rPr lang="zh-CN" altLang="en-US" smtClean="0"/>
              <a:t>风格的硬件描述方式，它既可以描述简单的逻辑门，也可以描述复杂的数字系统乃至微处理器；既可以描述组合逻辑电路，也可以描述时序逻辑电路。</a:t>
            </a:r>
            <a:endParaRPr lang="zh-CN" altLang="en-US" sz="2400" smtClean="0">
              <a:latin typeface="方正姚体" pitchFamily="2" charset="-122"/>
              <a:ea typeface="方正姚体" pitchFamily="2" charset="-122"/>
            </a:endParaRPr>
          </a:p>
          <a:p>
            <a:pPr eaLnBrk="1" hangingPunct="1"/>
            <a:r>
              <a:rPr lang="zh-CN" altLang="en-US" sz="2400" smtClean="0">
                <a:latin typeface="方正姚体" pitchFamily="2" charset="-122"/>
                <a:ea typeface="方正姚体"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2</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P192[</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7.2]</a:t>
            </a:r>
            <a:endParaRPr lang="en-US" altLang="zh-CN" sz="2400" smtClean="0">
              <a:latin typeface="方正姚体" pitchFamily="2" charset="-122"/>
              <a:ea typeface="方正姚体" pitchFamily="2" charset="-122"/>
            </a:endParaRPr>
          </a:p>
          <a:p>
            <a:pPr eaLnBrk="1" hangingPunct="1"/>
            <a:r>
              <a:rPr lang="en-US" altLang="zh-CN" sz="1400" smtClean="0">
                <a:solidFill>
                  <a:srgbClr val="009900"/>
                </a:solidFill>
                <a:latin typeface="华文新魏" pitchFamily="2" charset="-122"/>
                <a:ea typeface="华文新魏" pitchFamily="2" charset="-122"/>
              </a:rPr>
              <a:t>    case</a:t>
            </a:r>
            <a:r>
              <a:rPr lang="zh-CN" altLang="en-US" sz="1400" smtClean="0">
                <a:solidFill>
                  <a:srgbClr val="009900"/>
                </a:solidFill>
                <a:latin typeface="华文新魏" pitchFamily="2" charset="-122"/>
                <a:ea typeface="华文新魏" pitchFamily="2" charset="-122"/>
              </a:rPr>
              <a:t>语句特别适于描述</a:t>
            </a:r>
            <a:r>
              <a:rPr lang="zh-CN" altLang="en-US" sz="2000" smtClean="0">
                <a:latin typeface="方正姚体" pitchFamily="2" charset="-122"/>
                <a:ea typeface="方正姚体" pitchFamily="2" charset="-122"/>
              </a:rPr>
              <a:t>数据选择器、译码器等。</a:t>
            </a:r>
            <a:endParaRPr lang="zh-CN" altLang="en-US" sz="2000" smtClean="0">
              <a:latin typeface="方正姚体" pitchFamily="2" charset="-122"/>
              <a:ea typeface="方正姚体" pitchFamily="2" charset="-122"/>
            </a:endParaRPr>
          </a:p>
          <a:p>
            <a:pPr eaLnBrk="1" hangingPunct="1"/>
            <a:r>
              <a:rPr lang="zh-CN" altLang="en-US" smtClean="0"/>
              <a:t>    在</a:t>
            </a:r>
            <a:r>
              <a:rPr lang="en-US" altLang="zh-CN" smtClean="0"/>
              <a:t>Verilog HDL</a:t>
            </a:r>
            <a:r>
              <a:rPr lang="zh-CN" altLang="en-US" smtClean="0"/>
              <a:t>的学习中，应重点掌握高层次描述方法</a:t>
            </a:r>
            <a:endParaRPr lang="zh-CN" altLang="en-US" sz="2000" smtClean="0">
              <a:latin typeface="方正姚体" pitchFamily="2" charset="-122"/>
              <a:ea typeface="方正姚体" pitchFamily="2" charset="-122"/>
            </a:endParaRPr>
          </a:p>
          <a:p>
            <a:pPr eaLnBrk="1" hangingPunct="1"/>
            <a:endParaRPr lang="en-US" altLang="zh-CN" smtClean="0"/>
          </a:p>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p:sp>
      <p:sp>
        <p:nvSpPr>
          <p:cNvPr id="1495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400" smtClean="0">
                <a:solidFill>
                  <a:schemeClr val="tx2"/>
                </a:solidFill>
                <a:latin typeface="华文新魏" pitchFamily="2" charset="-122"/>
                <a:ea typeface="华文新魏"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zh-CN" sz="1400" smtClean="0">
                <a:solidFill>
                  <a:schemeClr val="tx2"/>
                </a:solidFill>
                <a:latin typeface="华文新魏" pitchFamily="2" charset="-122"/>
                <a:ea typeface="华文新魏" pitchFamily="2" charset="-122"/>
              </a:rPr>
              <a:t> </a:t>
            </a:r>
            <a:r>
              <a:rPr lang="en-US" altLang="zh-CN" sz="1400" smtClean="0">
                <a:solidFill>
                  <a:schemeClr val="tx2"/>
                </a:solidFill>
                <a:latin typeface="华文新魏" pitchFamily="2" charset="-122"/>
                <a:ea typeface="华文新魏" pitchFamily="2" charset="-122"/>
              </a:rPr>
              <a:t>P150</a:t>
            </a:r>
            <a:endParaRPr lang="en-US" altLang="zh-CN" sz="1400" smtClean="0">
              <a:solidFill>
                <a:schemeClr val="tx2"/>
              </a:solidFill>
              <a:latin typeface="华文新魏" pitchFamily="2" charset="-122"/>
              <a:ea typeface="华文新魏" pitchFamily="2" charset="-122"/>
            </a:endParaRPr>
          </a:p>
          <a:p>
            <a:r>
              <a:rPr lang="en-US" altLang="zh-CN" sz="1400" smtClean="0">
                <a:solidFill>
                  <a:srgbClr val="990000"/>
                </a:solidFill>
                <a:latin typeface="华文新魏" pitchFamily="2" charset="-122"/>
                <a:ea typeface="华文新魏" pitchFamily="2" charset="-122"/>
              </a:rPr>
              <a:t>      </a:t>
            </a:r>
            <a:r>
              <a:rPr lang="zh-CN" altLang="zh-CN" sz="1400" smtClean="0">
                <a:solidFill>
                  <a:srgbClr val="990000"/>
                </a:solidFill>
                <a:latin typeface="华文新魏" pitchFamily="2" charset="-122"/>
                <a:ea typeface="华文新魏" pitchFamily="2" charset="-122"/>
              </a:rPr>
              <a:t>仅考虑用于逻辑综合的部分，不考虑用于逻辑模拟（仿真）的部分。用于逻辑仿真的</a:t>
            </a:r>
            <a:r>
              <a:rPr lang="zh-CN" altLang="en-US" smtClean="0">
                <a:solidFill>
                  <a:srgbClr val="FF3399"/>
                </a:solidFill>
                <a:latin typeface="华文彩云" pitchFamily="2" charset="-122"/>
                <a:ea typeface="华文彩云" pitchFamily="2" charset="-122"/>
              </a:rPr>
              <a:t>测试文件模板参见</a:t>
            </a:r>
            <a:r>
              <a:rPr lang="zh-CN" altLang="en-US" smtClean="0">
                <a:solidFill>
                  <a:srgbClr val="FF3399"/>
                </a:solidFill>
                <a:ea typeface="华文彩云" pitchFamily="2" charset="-122"/>
              </a:rPr>
              <a:t>“</a:t>
            </a:r>
            <a:r>
              <a:rPr lang="en-US" altLang="zh-CN" smtClean="0">
                <a:latin typeface="华文楷体" panose="02010600040101010101" pitchFamily="2" charset="-122"/>
                <a:ea typeface="华文楷体" panose="02010600040101010101" pitchFamily="2" charset="-122"/>
              </a:rPr>
              <a:t>4.10 </a:t>
            </a:r>
            <a:r>
              <a:rPr lang="zh-CN" altLang="en-US" smtClean="0">
                <a:latin typeface="华文楷体" panose="02010600040101010101" pitchFamily="2" charset="-122"/>
                <a:ea typeface="华文楷体" panose="02010600040101010101" pitchFamily="2" charset="-122"/>
              </a:rPr>
              <a:t>仿真工具</a:t>
            </a:r>
            <a:r>
              <a:rPr lang="en-US" altLang="zh-CN" smtClean="0">
                <a:latin typeface="华文楷体" panose="02010600040101010101" pitchFamily="2" charset="-122"/>
                <a:ea typeface="华文楷体" panose="02010600040101010101" pitchFamily="2" charset="-122"/>
              </a:rPr>
              <a:t>ModelSim</a:t>
            </a:r>
            <a:r>
              <a:rPr lang="en-US" altLang="zh-CN" smtClean="0">
                <a:ea typeface="华文楷体" panose="02010600040101010101" pitchFamily="2" charset="-122"/>
              </a:rPr>
              <a:t>”</a:t>
            </a:r>
            <a:r>
              <a:rPr lang="zh-CN" altLang="en-US" smtClean="0">
                <a:latin typeface="华文楷体" panose="02010600040101010101" pitchFamily="2" charset="-122"/>
                <a:ea typeface="华文楷体" panose="02010600040101010101" pitchFamily="2" charset="-122"/>
              </a:rPr>
              <a:t>中</a:t>
            </a:r>
            <a:r>
              <a:rPr lang="zh-CN" altLang="en-US" smtClean="0">
                <a:solidFill>
                  <a:srgbClr val="FF3399"/>
                </a:solidFill>
                <a:latin typeface="华文彩云" pitchFamily="2" charset="-122"/>
                <a:ea typeface="华文彩云" pitchFamily="2" charset="-122"/>
              </a:rPr>
              <a:t>测试文件模板。</a:t>
            </a:r>
            <a:endParaRPr lang="zh-CN" altLang="en-US" smtClean="0">
              <a:solidFill>
                <a:srgbClr val="FF3399"/>
              </a:solidFill>
              <a:latin typeface="华文彩云" pitchFamily="2" charset="-122"/>
              <a:ea typeface="华文彩云"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p:sp>
      <p:sp>
        <p:nvSpPr>
          <p:cNvPr id="150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smtClean="0">
              <a:solidFill>
                <a:schemeClr val="tx2"/>
              </a:solidFill>
              <a:latin typeface="华文新魏" pitchFamily="2" charset="-122"/>
              <a:ea typeface="华文新魏"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p:sp>
      <p:sp>
        <p:nvSpPr>
          <p:cNvPr id="151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100" smtClean="0">
                <a:solidFill>
                  <a:srgbClr val="FF0000"/>
                </a:solidFill>
              </a:rPr>
              <a:t>    空白符主要用于增强程序的可读性。</a:t>
            </a:r>
            <a:endParaRPr kumimoji="1" lang="zh-CN" altLang="en-US" sz="1100" smtClean="0">
              <a:solidFill>
                <a:srgbClr val="FF0000"/>
              </a:solidFill>
            </a:endParaRPr>
          </a:p>
          <a:p>
            <a:r>
              <a:rPr kumimoji="1" lang="zh-CN" altLang="en-US" sz="1000" smtClean="0"/>
              <a:t>    当注释只有一行时采用行注释，一般紧跟在被注释语句的后面；当注释有多行时采用块注释。</a:t>
            </a:r>
            <a:endParaRPr kumimoji="1" lang="zh-CN" altLang="en-US" sz="10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p:sp>
      <p:sp>
        <p:nvSpPr>
          <p:cNvPr id="153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x</a:t>
            </a:r>
            <a:r>
              <a:rPr lang="zh-CN" altLang="en-US" smtClean="0"/>
              <a:t>（或</a:t>
            </a:r>
            <a:r>
              <a:rPr lang="en-US" altLang="zh-CN" smtClean="0"/>
              <a:t>z</a:t>
            </a:r>
            <a:r>
              <a:rPr lang="zh-CN" altLang="en-US" smtClean="0"/>
              <a:t>）代表的位数取决于所用的进制</a:t>
            </a:r>
            <a:r>
              <a:rPr lang="en-US" altLang="zh-CN" smtClean="0"/>
              <a:t>——x</a:t>
            </a:r>
            <a:r>
              <a:rPr lang="zh-CN" altLang="en-US" smtClean="0"/>
              <a:t>（或</a:t>
            </a:r>
            <a:r>
              <a:rPr lang="en-US" altLang="zh-CN" smtClean="0"/>
              <a:t>z</a:t>
            </a:r>
            <a:r>
              <a:rPr lang="zh-CN" altLang="en-US" smtClean="0"/>
              <a:t>）在二进制中代表</a:t>
            </a:r>
            <a:r>
              <a:rPr lang="en-US" altLang="zh-CN" smtClean="0"/>
              <a:t>1</a:t>
            </a:r>
            <a:r>
              <a:rPr lang="zh-CN" altLang="en-US" smtClean="0"/>
              <a:t>位的</a:t>
            </a:r>
            <a:r>
              <a:rPr lang="en-US" altLang="zh-CN" smtClean="0"/>
              <a:t>x</a:t>
            </a:r>
            <a:r>
              <a:rPr lang="zh-CN" altLang="en-US" smtClean="0"/>
              <a:t>（或</a:t>
            </a:r>
            <a:r>
              <a:rPr lang="en-US" altLang="zh-CN" smtClean="0"/>
              <a:t>z</a:t>
            </a:r>
            <a:r>
              <a:rPr lang="zh-CN" altLang="en-US" smtClean="0"/>
              <a:t>），在八进制中代表</a:t>
            </a:r>
            <a:r>
              <a:rPr lang="en-US" altLang="zh-CN" smtClean="0"/>
              <a:t>3</a:t>
            </a:r>
            <a:r>
              <a:rPr lang="zh-CN" altLang="en-US" smtClean="0"/>
              <a:t>位的</a:t>
            </a:r>
            <a:r>
              <a:rPr lang="en-US" altLang="zh-CN" smtClean="0"/>
              <a:t>x</a:t>
            </a:r>
            <a:r>
              <a:rPr lang="zh-CN" altLang="en-US" smtClean="0"/>
              <a:t>（或</a:t>
            </a:r>
            <a:r>
              <a:rPr lang="en-US" altLang="zh-CN" smtClean="0"/>
              <a:t>z</a:t>
            </a:r>
            <a:r>
              <a:rPr lang="zh-CN" altLang="en-US" smtClean="0"/>
              <a:t>），在十六进制中代表</a:t>
            </a:r>
            <a:r>
              <a:rPr lang="en-US" altLang="zh-CN" smtClean="0"/>
              <a:t>4</a:t>
            </a:r>
            <a:r>
              <a:rPr lang="zh-CN" altLang="en-US" smtClean="0"/>
              <a:t>位的</a:t>
            </a:r>
            <a:r>
              <a:rPr lang="en-US" altLang="zh-CN" smtClean="0"/>
              <a:t>x</a:t>
            </a:r>
            <a:r>
              <a:rPr lang="zh-CN" altLang="en-US" smtClean="0"/>
              <a:t>（或</a:t>
            </a:r>
            <a:r>
              <a:rPr lang="en-US" altLang="zh-CN" smtClean="0"/>
              <a:t>z</a:t>
            </a:r>
            <a:r>
              <a:rPr lang="zh-CN" altLang="en-US" smtClean="0"/>
              <a:t>）。</a:t>
            </a:r>
            <a:endParaRPr lang="zh-CN" altLang="en-US" smtClean="0"/>
          </a:p>
          <a:p>
            <a:r>
              <a:rPr lang="zh-CN" altLang="en-US" smtClean="0"/>
              <a:t>    负数表示实际为该负数的补码：其数符位为</a:t>
            </a:r>
            <a:r>
              <a:rPr lang="en-US" altLang="zh-CN" smtClean="0"/>
              <a:t>1</a:t>
            </a:r>
            <a:r>
              <a:rPr lang="zh-CN" altLang="en-US" smtClean="0"/>
              <a:t>，数值位的绝对值（</a:t>
            </a:r>
            <a:r>
              <a:rPr lang="en-US" altLang="zh-CN" smtClean="0"/>
              <a:t>5</a:t>
            </a:r>
            <a:r>
              <a:rPr lang="zh-CN" altLang="en-US" smtClean="0"/>
              <a:t>的原码表示为</a:t>
            </a:r>
            <a:r>
              <a:rPr lang="en-US" altLang="zh-CN" smtClean="0"/>
              <a:t>0000101</a:t>
            </a:r>
            <a:r>
              <a:rPr lang="zh-CN" altLang="en-US" smtClean="0"/>
              <a:t>）按位取反，末位加</a:t>
            </a:r>
            <a:r>
              <a:rPr lang="en-US" altLang="zh-CN" smtClean="0"/>
              <a:t>1</a:t>
            </a:r>
            <a:r>
              <a:rPr lang="zh-CN" altLang="en-US" smtClean="0"/>
              <a:t>。</a:t>
            </a:r>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p:sp>
      <p:sp>
        <p:nvSpPr>
          <p:cNvPr id="154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1" smtClean="0"/>
              <a:t>    下划线</a:t>
            </a:r>
            <a:r>
              <a:rPr lang="zh-CN" altLang="en-US" sz="1600" smtClean="0"/>
              <a:t>只能用在数字之间。</a:t>
            </a:r>
            <a:endParaRPr lang="zh-CN" altLang="en-US" sz="16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pPr marL="358775" indent="-358775" defTabSz="2715895">
              <a:spcBef>
                <a:spcPct val="20000"/>
              </a:spcBef>
              <a:buClr>
                <a:schemeClr val="tx2"/>
              </a:buClr>
              <a:buSzPct val="80000"/>
              <a:buFont typeface="Wingdings" panose="05000000000000000000" pitchFamily="2" charset="2"/>
              <a:buNone/>
              <a:defRPr/>
            </a:pPr>
            <a:r>
              <a:rPr lang="en-US" altLang="zh-CN" sz="1600" dirty="0" smtClean="0">
                <a:solidFill>
                  <a:srgbClr val="996633"/>
                </a:solidFill>
                <a:latin typeface="Arial" panose="020B0704020202020204" pitchFamily="34" charset="0"/>
                <a:ea typeface="黑体" pitchFamily="2" charset="-122"/>
                <a:cs typeface="Arial" panose="020B0704020202020204" pitchFamily="34" charset="0"/>
              </a:rPr>
              <a:t>$display</a:t>
            </a:r>
            <a:r>
              <a:rPr lang="zh-CN" altLang="en-US" sz="1600" dirty="0" smtClean="0">
                <a:solidFill>
                  <a:srgbClr val="996633"/>
                </a:solidFill>
                <a:latin typeface="Arial" panose="020B0704020202020204" pitchFamily="34" charset="0"/>
                <a:ea typeface="黑体" pitchFamily="2" charset="-122"/>
                <a:cs typeface="Arial" panose="020B0704020202020204" pitchFamily="34" charset="0"/>
              </a:rPr>
              <a:t>与</a:t>
            </a:r>
            <a:r>
              <a:rPr lang="en-US" altLang="zh-CN" sz="1600" dirty="0" smtClean="0">
                <a:solidFill>
                  <a:srgbClr val="996633"/>
                </a:solidFill>
                <a:latin typeface="Arial" panose="020B0704020202020204" pitchFamily="34" charset="0"/>
                <a:ea typeface="黑体" pitchFamily="2" charset="-122"/>
                <a:cs typeface="Arial" panose="020B0704020202020204" pitchFamily="34" charset="0"/>
              </a:rPr>
              <a:t>$write</a:t>
            </a:r>
            <a:r>
              <a:rPr lang="zh-CN" altLang="en-US" sz="1600" dirty="0" smtClean="0">
                <a:solidFill>
                  <a:srgbClr val="996633"/>
                </a:solidFill>
                <a:latin typeface="Arial" panose="020B0704020202020204" pitchFamily="34" charset="0"/>
                <a:ea typeface="黑体" pitchFamily="2" charset="-122"/>
                <a:cs typeface="Arial" panose="020B0704020202020204" pitchFamily="34" charset="0"/>
              </a:rPr>
              <a:t>都是</a:t>
            </a:r>
            <a:r>
              <a:rPr kumimoji="1" lang="zh-CN" altLang="en-US" sz="1600" dirty="0" smtClean="0">
                <a:solidFill>
                  <a:srgbClr val="CC0099"/>
                </a:solidFill>
              </a:rPr>
              <a:t>系统任务</a:t>
            </a:r>
            <a:r>
              <a:rPr kumimoji="1" lang="zh-CN" altLang="en-US" sz="1600" dirty="0" smtClean="0"/>
              <a:t>，用于显示</a:t>
            </a:r>
            <a:r>
              <a:rPr kumimoji="1" lang="zh-CN" altLang="en-US" sz="1600" dirty="0" smtClean="0">
                <a:solidFill>
                  <a:srgbClr val="CC0099"/>
                </a:solidFill>
              </a:rPr>
              <a:t>仿真结果。</a:t>
            </a:r>
            <a:r>
              <a:rPr lang="zh-CN" altLang="en-US" sz="1600" dirty="0" smtClean="0"/>
              <a:t>主要用于仿真，</a:t>
            </a:r>
            <a:r>
              <a:rPr kumimoji="1" lang="zh-CN" altLang="en-US" sz="1600" dirty="0" smtClean="0">
                <a:solidFill>
                  <a:srgbClr val="CC0099"/>
                </a:solidFill>
              </a:rPr>
              <a:t>用在测试文件中。</a:t>
            </a:r>
            <a:endParaRPr kumimoji="1" lang="zh-CN" altLang="en-US" sz="1600" dirty="0" smtClean="0">
              <a:solidFill>
                <a:srgbClr val="CC0099"/>
              </a:solidFill>
            </a:endParaRPr>
          </a:p>
          <a:p>
            <a:pPr marL="358775" indent="-358775" defTabSz="2715895">
              <a:spcBef>
                <a:spcPct val="20000"/>
              </a:spcBef>
              <a:buClr>
                <a:schemeClr val="tx2"/>
              </a:buClr>
              <a:buSzPct val="80000"/>
              <a:buFont typeface="Wingdings" panose="05000000000000000000" pitchFamily="2" charset="2"/>
              <a:buNone/>
              <a:defRPr/>
            </a:pPr>
            <a:r>
              <a:rPr kumimoji="1" lang="en-US" altLang="zh-CN" sz="1600" dirty="0" smtClean="0">
                <a:latin typeface="Arial" panose="020B0704020202020204" pitchFamily="34" charset="0"/>
                <a:cs typeface="Arial" panose="020B0704020202020204" pitchFamily="34" charset="0"/>
              </a:rPr>
              <a:t>$display</a:t>
            </a:r>
            <a:r>
              <a:rPr kumimoji="1" lang="zh-CN" altLang="en-US" sz="1600" dirty="0" smtClean="0">
                <a:latin typeface="Arial" panose="020B0704020202020204" pitchFamily="34" charset="0"/>
                <a:cs typeface="Arial" panose="020B0704020202020204" pitchFamily="34" charset="0"/>
              </a:rPr>
              <a:t>在输出结束后能自动换行，</a:t>
            </a:r>
            <a:r>
              <a:rPr kumimoji="1" lang="en-US" altLang="zh-CN" sz="1600" dirty="0" smtClean="0">
                <a:latin typeface="Arial" panose="020B0704020202020204" pitchFamily="34" charset="0"/>
                <a:cs typeface="Arial" panose="020B0704020202020204" pitchFamily="34" charset="0"/>
              </a:rPr>
              <a:t>$write</a:t>
            </a:r>
            <a:r>
              <a:rPr kumimoji="1" lang="zh-CN" altLang="en-US" sz="1600" dirty="0" smtClean="0"/>
              <a:t>不能</a:t>
            </a:r>
            <a:endParaRPr kumimoji="1" lang="en-US" altLang="zh-CN" sz="1600" dirty="0" smtClean="0"/>
          </a:p>
          <a:p>
            <a:pPr marL="358775" indent="-358775" defTabSz="2715895">
              <a:spcBef>
                <a:spcPct val="20000"/>
              </a:spcBef>
              <a:buClr>
                <a:schemeClr val="tx2"/>
              </a:buClr>
              <a:buSzPct val="80000"/>
              <a:buFont typeface="Wingdings" panose="05000000000000000000" pitchFamily="2" charset="2"/>
              <a:buNone/>
              <a:defRPr/>
            </a:pPr>
            <a:r>
              <a:rPr kumimoji="1" lang="zh-CN" altLang="en-US" sz="1600" dirty="0" smtClean="0"/>
              <a:t>在上面的例子中，存储</a:t>
            </a:r>
            <a:r>
              <a:rPr kumimoji="1" lang="en-US" altLang="zh-CN" sz="1600" dirty="0" smtClean="0"/>
              <a:t>12</a:t>
            </a:r>
            <a:r>
              <a:rPr kumimoji="1" lang="zh-CN" altLang="en-US" sz="1600" dirty="0" smtClean="0"/>
              <a:t>个字符构成的字符串</a:t>
            </a:r>
            <a:r>
              <a:rPr lang="en-US" altLang="zh-CN" sz="1600" dirty="0" smtClean="0">
                <a:ea typeface="方正姚体" pitchFamily="2" charset="-122"/>
              </a:rPr>
              <a:t>“Hello word!”</a:t>
            </a:r>
            <a:r>
              <a:rPr lang="zh-CN" altLang="en-US" sz="1600" dirty="0" smtClean="0">
                <a:ea typeface="方正姚体" pitchFamily="2" charset="-122"/>
              </a:rPr>
              <a:t>需要一个宽度为</a:t>
            </a:r>
            <a:r>
              <a:rPr lang="en-US" altLang="zh-CN" sz="1600" dirty="0" smtClean="0">
                <a:ea typeface="方正姚体" pitchFamily="2" charset="-122"/>
              </a:rPr>
              <a:t>8x12=96bit</a:t>
            </a:r>
            <a:r>
              <a:rPr lang="zh-CN" altLang="en-US" sz="1600" dirty="0" smtClean="0">
                <a:ea typeface="方正姚体" pitchFamily="2" charset="-122"/>
              </a:rPr>
              <a:t>的</a:t>
            </a:r>
            <a:r>
              <a:rPr lang="en-US" altLang="zh-CN" sz="1600" dirty="0" err="1" smtClean="0"/>
              <a:t>reg</a:t>
            </a:r>
            <a:r>
              <a:rPr lang="zh-CN" altLang="en-US" sz="1600" dirty="0" smtClean="0"/>
              <a:t>型变量</a:t>
            </a:r>
            <a:endParaRPr kumimoji="1" lang="zh-CN" altLang="en-US" sz="1600" dirty="0" smtClean="0"/>
          </a:p>
          <a:p>
            <a:pPr>
              <a:defRPr/>
            </a:pPr>
            <a:endParaRPr kumimoji="1" lang="zh-CN" altLang="en-US" sz="160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p:sp>
      <p:sp>
        <p:nvSpPr>
          <p:cNvPr id="156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实验练习与</a:t>
            </a:r>
            <a:r>
              <a:rPr lang="zh-CN" altLang="zh-CN" sz="1300" smtClean="0">
                <a:latin typeface="华文新魏" pitchFamily="2" charset="-122"/>
                <a:ea typeface="华文新魏" pitchFamily="2" charset="-122"/>
              </a:rPr>
              <a:t>Verilog</a:t>
            </a:r>
            <a:r>
              <a:rPr lang="en-US" altLang="zh-CN" sz="2200" smtClean="0">
                <a:solidFill>
                  <a:srgbClr val="CC0066"/>
                </a:solidFill>
                <a:latin typeface="方正姚体" pitchFamily="2" charset="-122"/>
                <a:ea typeface="方正姚体" pitchFamily="2" charset="-122"/>
              </a:rPr>
              <a:t> </a:t>
            </a:r>
            <a:r>
              <a:rPr lang="zh-CN" altLang="en-US" sz="2200" smtClean="0">
                <a:solidFill>
                  <a:srgbClr val="CC0066"/>
                </a:solidFill>
                <a:latin typeface="方正姚体" pitchFamily="2" charset="-122"/>
                <a:ea typeface="方正姚体" pitchFamily="2" charset="-122"/>
              </a:rPr>
              <a:t>语法手册</a:t>
            </a:r>
            <a:r>
              <a:rPr lang="en-US" altLang="zh-CN" sz="2200" smtClean="0">
                <a:solidFill>
                  <a:srgbClr val="CC0066"/>
                </a:solidFill>
                <a:latin typeface="方正姚体" pitchFamily="2" charset="-122"/>
                <a:ea typeface="方正姚体" pitchFamily="2" charset="-122"/>
              </a:rPr>
              <a:t>》P97</a:t>
            </a:r>
            <a:endParaRPr lang="en-US" altLang="zh-CN" sz="2200" smtClean="0">
              <a:solidFill>
                <a:srgbClr val="CC0066"/>
              </a:solidFill>
              <a:latin typeface="方正姚体" pitchFamily="2" charset="-122"/>
              <a:ea typeface="方正姚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p:sp>
      <p:sp>
        <p:nvSpPr>
          <p:cNvPr id="157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参见</a:t>
            </a:r>
            <a:r>
              <a:rPr lang="zh-CN" altLang="en-US" sz="2200" smtClean="0">
                <a:solidFill>
                  <a:srgbClr val="CC0066"/>
                </a:solidFill>
                <a:latin typeface="方正姚体" pitchFamily="2" charset="-122"/>
                <a:ea typeface="方正姚体" pitchFamily="2" charset="-122"/>
              </a:rPr>
              <a:t>教材</a:t>
            </a:r>
            <a:r>
              <a:rPr lang="en-US" altLang="zh-CN" sz="2200" smtClean="0">
                <a:solidFill>
                  <a:srgbClr val="CC0066"/>
                </a:solidFill>
                <a:latin typeface="方正姚体" pitchFamily="2" charset="-122"/>
                <a:ea typeface="方正姚体" pitchFamily="2" charset="-122"/>
              </a:rPr>
              <a:t>P33</a:t>
            </a:r>
            <a:r>
              <a:rPr lang="zh-CN" altLang="en-US" sz="2200" smtClean="0">
                <a:solidFill>
                  <a:srgbClr val="CC0066"/>
                </a:solidFill>
                <a:latin typeface="方正姚体" pitchFamily="2" charset="-122"/>
                <a:ea typeface="方正姚体" pitchFamily="2" charset="-122"/>
              </a:rPr>
              <a:t>表</a:t>
            </a:r>
            <a:r>
              <a:rPr lang="en-US" altLang="zh-CN" sz="2200" smtClean="0">
                <a:solidFill>
                  <a:srgbClr val="CC0066"/>
                </a:solidFill>
                <a:latin typeface="方正姚体" pitchFamily="2" charset="-122"/>
                <a:ea typeface="方正姚体" pitchFamily="2" charset="-122"/>
              </a:rPr>
              <a:t>2.14</a:t>
            </a:r>
            <a:r>
              <a:rPr lang="zh-CN" altLang="en-US" sz="2200" smtClean="0">
                <a:solidFill>
                  <a:srgbClr val="CC0066"/>
                </a:solidFill>
                <a:latin typeface="方正姚体" pitchFamily="2" charset="-122"/>
                <a:ea typeface="方正姚体" pitchFamily="2" charset="-122"/>
              </a:rPr>
              <a:t>。</a:t>
            </a:r>
            <a:r>
              <a:rPr lang="zh-CN" altLang="zh-CN" smtClean="0"/>
              <a:t>专用单词，用户不能</a:t>
            </a:r>
            <a:r>
              <a:rPr lang="zh-CN" altLang="en-US" smtClean="0"/>
              <a:t>随便</a:t>
            </a:r>
            <a:r>
              <a:rPr lang="zh-CN" altLang="zh-CN" smtClean="0"/>
              <a:t>使用。</a:t>
            </a:r>
            <a:endParaRPr lang="en-US" altLang="zh-CN" sz="2200" smtClean="0">
              <a:solidFill>
                <a:srgbClr val="CC0066"/>
              </a:solidFill>
              <a:latin typeface="方正姚体" pitchFamily="2" charset="-122"/>
              <a:ea typeface="方正姚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p:sp>
      <p:sp>
        <p:nvSpPr>
          <p:cNvPr id="158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a:t>
            </a:r>
            <a:r>
              <a:rPr lang="zh-CN" altLang="en-US" smtClean="0"/>
              <a:t>第</a:t>
            </a:r>
            <a:r>
              <a:rPr lang="en-US" altLang="zh-CN" smtClean="0"/>
              <a:t>5</a:t>
            </a:r>
            <a:r>
              <a:rPr lang="zh-CN" altLang="en-US" smtClean="0"/>
              <a:t>章“</a:t>
            </a:r>
            <a:r>
              <a:rPr lang="en-US" altLang="zh-CN" smtClean="0"/>
              <a:t>Verilog</a:t>
            </a:r>
            <a:r>
              <a:rPr lang="zh-CN" altLang="en-US" smtClean="0"/>
              <a:t>语法与要素”（</a:t>
            </a:r>
            <a:r>
              <a:rPr lang="en-US" altLang="zh-CN" smtClean="0"/>
              <a:t>P132~136</a:t>
            </a:r>
            <a:r>
              <a:rPr lang="zh-CN" altLang="en-US" smtClean="0"/>
              <a:t>）</a:t>
            </a:r>
            <a:endParaRPr lang="en-US" altLang="zh-CN" smtClean="0"/>
          </a:p>
          <a:p>
            <a:r>
              <a:rPr lang="zh-CN" altLang="en-US" sz="1000" smtClean="0">
                <a:latin typeface="SimSun" pitchFamily="2" charset="-122"/>
              </a:rPr>
              <a:t>参见</a:t>
            </a:r>
            <a:r>
              <a:rPr lang="zh-CN" altLang="en-US" sz="1000" smtClean="0"/>
              <a:t>“</a:t>
            </a:r>
            <a:r>
              <a:rPr lang="en-US" altLang="zh-CN" sz="1000" smtClean="0">
                <a:latin typeface="SimSun" pitchFamily="2" charset="-122"/>
              </a:rPr>
              <a:t>Quartus</a:t>
            </a:r>
            <a:r>
              <a:rPr lang="en-US" altLang="zh-CN" sz="1000" baseline="30000" smtClean="0">
                <a:latin typeface="SimSun" pitchFamily="2" charset="-122"/>
              </a:rPr>
              <a:t> </a:t>
            </a:r>
            <a:r>
              <a:rPr lang="en-US" altLang="zh-CN" sz="1000" smtClean="0">
                <a:latin typeface="SimSun" pitchFamily="2" charset="-122"/>
              </a:rPr>
              <a:t>II</a:t>
            </a:r>
            <a:r>
              <a:rPr lang="zh-CN" altLang="en-US" sz="1000" smtClean="0">
                <a:latin typeface="SimSun" pitchFamily="2" charset="-122"/>
              </a:rPr>
              <a:t>所支持的运算符 </a:t>
            </a:r>
            <a:r>
              <a:rPr lang="en-US" altLang="zh-CN" sz="1000" smtClean="0">
                <a:latin typeface="SimSun" pitchFamily="2" charset="-122"/>
              </a:rPr>
              <a:t>.doc</a:t>
            </a:r>
            <a:r>
              <a:rPr lang="en-US" altLang="zh-CN" sz="1000" smtClean="0"/>
              <a:t>”</a:t>
            </a:r>
            <a:endParaRPr lang="en-US" altLang="zh-CN" sz="1000" smtClean="0">
              <a:latin typeface="SimSun" pitchFamily="2" charset="-122"/>
            </a:endParaRPr>
          </a:p>
          <a:p>
            <a:pPr eaLnBrk="1" hangingPunct="1">
              <a:spcBef>
                <a:spcPct val="50000"/>
              </a:spcBef>
            </a:pPr>
            <a:r>
              <a:rPr kumimoji="1" lang="zh-CN" altLang="en-US" smtClean="0"/>
              <a:t>操作符通常由</a:t>
            </a:r>
            <a:r>
              <a:rPr kumimoji="1" lang="en-US" altLang="zh-CN" smtClean="0"/>
              <a:t>1</a:t>
            </a:r>
            <a:r>
              <a:rPr kumimoji="1" lang="zh-CN" altLang="en-US" smtClean="0"/>
              <a:t>～</a:t>
            </a:r>
            <a:r>
              <a:rPr kumimoji="1" lang="en-US" altLang="zh-CN" smtClean="0"/>
              <a:t>3</a:t>
            </a:r>
            <a:r>
              <a:rPr kumimoji="1" lang="zh-CN" altLang="en-US" smtClean="0"/>
              <a:t>个字符组成，例如，“</a:t>
            </a:r>
            <a:r>
              <a:rPr kumimoji="1" lang="en-US" altLang="zh-CN" smtClean="0"/>
              <a:t>+”</a:t>
            </a:r>
            <a:r>
              <a:rPr kumimoji="1" lang="zh-CN" altLang="en-US" smtClean="0"/>
              <a:t>表示加操作，“</a:t>
            </a:r>
            <a:r>
              <a:rPr kumimoji="1" lang="en-US" altLang="zh-CN" smtClean="0"/>
              <a:t>==”</a:t>
            </a:r>
            <a:r>
              <a:rPr kumimoji="1" lang="zh-CN" altLang="en-US" smtClean="0"/>
              <a:t>（两个</a:t>
            </a:r>
            <a:r>
              <a:rPr kumimoji="1" lang="en-US" altLang="zh-CN" smtClean="0"/>
              <a:t>=</a:t>
            </a:r>
            <a:r>
              <a:rPr kumimoji="1" lang="zh-CN" altLang="en-US" smtClean="0"/>
              <a:t>字符）表示逻辑等操作，“</a:t>
            </a:r>
            <a:r>
              <a:rPr kumimoji="1" lang="en-US" altLang="zh-CN" smtClean="0"/>
              <a:t>===”</a:t>
            </a:r>
            <a:r>
              <a:rPr kumimoji="1" lang="zh-CN" altLang="en-US" smtClean="0"/>
              <a:t>（</a:t>
            </a:r>
            <a:r>
              <a:rPr kumimoji="1" lang="en-US" altLang="zh-CN" smtClean="0"/>
              <a:t>3</a:t>
            </a:r>
            <a:r>
              <a:rPr kumimoji="1" lang="zh-CN" altLang="en-US" smtClean="0"/>
              <a:t>个</a:t>
            </a:r>
            <a:r>
              <a:rPr kumimoji="1" lang="en-US" altLang="zh-CN" smtClean="0"/>
              <a:t>=</a:t>
            </a:r>
            <a:r>
              <a:rPr kumimoji="1" lang="zh-CN" altLang="en-US" smtClean="0"/>
              <a:t>字符）表示全等操作。有些操作符的操作数只有</a:t>
            </a:r>
            <a:r>
              <a:rPr kumimoji="1" lang="en-US" altLang="zh-CN" smtClean="0"/>
              <a:t>1</a:t>
            </a:r>
            <a:r>
              <a:rPr kumimoji="1" lang="zh-CN" altLang="en-US" smtClean="0"/>
              <a:t>个，称为单目操作；有些操作符的操作数有</a:t>
            </a:r>
            <a:r>
              <a:rPr kumimoji="1" lang="en-US" altLang="zh-CN" smtClean="0"/>
              <a:t>2</a:t>
            </a:r>
            <a:r>
              <a:rPr kumimoji="1" lang="zh-CN" altLang="en-US" smtClean="0"/>
              <a:t>个，称为双目操作；有些操作符的操作数有</a:t>
            </a:r>
            <a:r>
              <a:rPr kumimoji="1" lang="en-US" altLang="zh-CN" smtClean="0"/>
              <a:t>3</a:t>
            </a:r>
            <a:r>
              <a:rPr kumimoji="1" lang="zh-CN" altLang="en-US" smtClean="0"/>
              <a:t>个，称为三目操作。</a:t>
            </a:r>
            <a:endParaRPr kumimoji="1" lang="zh-CN" altLang="en-US" smtClean="0"/>
          </a:p>
          <a:p>
            <a:endParaRPr lang="en-US" altLang="zh-CN" sz="1000" smtClean="0">
              <a:latin typeface="SimSun"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p:sp>
      <p:sp>
        <p:nvSpPr>
          <p:cNvPr id="159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smtClean="0">
                <a:latin typeface="华文新魏" pitchFamily="2" charset="-122"/>
                <a:ea typeface="华文新魏" pitchFamily="2" charset="-122"/>
              </a:rPr>
              <a:t>E:\AMJ\2003_2005Year\course\EDA\2005Year\2005_VerilogHDL_example\arithmetic</a:t>
            </a:r>
            <a:r>
              <a:rPr lang="zh-CN" altLang="en-US" sz="2000" smtClean="0">
                <a:latin typeface="华文新魏" pitchFamily="2" charset="-122"/>
                <a:ea typeface="华文新魏" pitchFamily="2" charset="-122"/>
              </a:rPr>
              <a:t>中的</a:t>
            </a:r>
            <a:r>
              <a:rPr lang="en-US" altLang="zh-CN" sz="2000" smtClean="0">
                <a:latin typeface="华文新魏" pitchFamily="2" charset="-122"/>
                <a:ea typeface="华文新魏" pitchFamily="2" charset="-122"/>
              </a:rPr>
              <a:t>arithmetic.v</a:t>
            </a:r>
            <a:r>
              <a:rPr lang="zh-CN" altLang="en-US" sz="2000" smtClean="0">
                <a:latin typeface="华文新魏" pitchFamily="2" charset="-122"/>
                <a:ea typeface="华文新魏" pitchFamily="2" charset="-122"/>
              </a:rPr>
              <a:t>和</a:t>
            </a:r>
            <a:r>
              <a:rPr lang="en-US" altLang="zh-CN" sz="2000" smtClean="0">
                <a:latin typeface="华文新魏" pitchFamily="2" charset="-122"/>
                <a:ea typeface="华文新魏" pitchFamily="2" charset="-122"/>
              </a:rPr>
              <a:t>arithmetic.vwf</a:t>
            </a:r>
            <a:endParaRPr lang="en-US" altLang="zh-CN" sz="2000" smtClean="0">
              <a:latin typeface="华文新魏" pitchFamily="2" charset="-122"/>
              <a:ea typeface="华文新魏" pitchFamily="2" charset="-122"/>
            </a:endParaRPr>
          </a:p>
          <a:p>
            <a:r>
              <a:rPr lang="en-US" altLang="zh-CN" smtClean="0"/>
              <a:t> </a:t>
            </a:r>
            <a:r>
              <a:rPr lang="zh-CN" altLang="en-US" smtClean="0"/>
              <a:t>进行整数除法运算时，结果值略去小数部分，只取整数部分！</a:t>
            </a:r>
            <a:r>
              <a:rPr lang="en-US" altLang="zh-CN" smtClean="0"/>
              <a:t>——</a:t>
            </a:r>
            <a:r>
              <a:rPr lang="zh-CN" altLang="en-US" smtClean="0"/>
              <a:t>比如</a:t>
            </a:r>
            <a:r>
              <a:rPr lang="en-US" altLang="zh-CN" smtClean="0"/>
              <a:t>10/4=2.5</a:t>
            </a:r>
            <a:r>
              <a:rPr lang="zh-CN" altLang="en-US" smtClean="0"/>
              <a:t>，但结果值为</a:t>
            </a:r>
            <a:r>
              <a:rPr lang="en-US" altLang="zh-CN" smtClean="0"/>
              <a:t>2</a:t>
            </a:r>
            <a:r>
              <a:rPr lang="zh-CN" altLang="en-US" smtClean="0"/>
              <a:t>。</a:t>
            </a:r>
            <a:endParaRPr lang="zh-CN" altLang="en-US" sz="2000" smtClean="0">
              <a:latin typeface="华文新魏" pitchFamily="2" charset="-122"/>
              <a:ea typeface="华文新魏" pitchFamily="2" charset="-122"/>
            </a:endParaRPr>
          </a:p>
          <a:p>
            <a:r>
              <a:rPr lang="zh-CN" altLang="en-US" sz="2000" b="1" smtClean="0"/>
              <a:t>          </a:t>
            </a:r>
            <a:endParaRPr lang="zh-CN" altLang="en-US" sz="2000" smtClean="0">
              <a:latin typeface="华文新魏" pitchFamily="2" charset="-122"/>
              <a:ea typeface="华文新魏" pitchFamily="2" charset="-122"/>
            </a:endParaRPr>
          </a:p>
          <a:p>
            <a:endParaRPr lang="zh-CN" altLang="en-US" sz="2000" b="1" smtClean="0">
              <a:latin typeface="华文新魏" pitchFamily="2" charset="-122"/>
              <a:ea typeface="华文新魏"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p:sp>
      <p:sp>
        <p:nvSpPr>
          <p:cNvPr id="160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    如果操作数不止一位，应将操作数作为一个整体来对待！即如果操作数各位都是</a:t>
            </a:r>
            <a:r>
              <a:rPr lang="en-US" altLang="zh-CN" sz="1000" smtClean="0">
                <a:latin typeface="SimSun" pitchFamily="2" charset="-122"/>
              </a:rPr>
              <a:t>0</a:t>
            </a:r>
            <a:r>
              <a:rPr lang="zh-CN" altLang="en-US" sz="1000" smtClean="0">
                <a:latin typeface="SimSun" pitchFamily="2" charset="-122"/>
              </a:rPr>
              <a:t>，则整个操作数相当于逻辑</a:t>
            </a:r>
            <a:r>
              <a:rPr lang="en-US" altLang="zh-CN" sz="1000" smtClean="0">
                <a:latin typeface="SimSun" pitchFamily="2" charset="-122"/>
              </a:rPr>
              <a:t>0</a:t>
            </a:r>
            <a:r>
              <a:rPr lang="zh-CN" altLang="en-US" sz="1000" smtClean="0">
                <a:latin typeface="SimSun" pitchFamily="2" charset="-122"/>
              </a:rPr>
              <a:t>；但只要有某一位是</a:t>
            </a:r>
            <a:r>
              <a:rPr lang="en-US" altLang="zh-CN" sz="1000" smtClean="0">
                <a:latin typeface="SimSun" pitchFamily="2" charset="-122"/>
              </a:rPr>
              <a:t>1</a:t>
            </a:r>
            <a:r>
              <a:rPr lang="zh-CN" altLang="en-US" sz="1000" smtClean="0">
                <a:latin typeface="SimSun" pitchFamily="2" charset="-122"/>
              </a:rPr>
              <a:t>，则整个操作数被看做是逻辑</a:t>
            </a:r>
            <a:r>
              <a:rPr lang="en-US" altLang="zh-CN" sz="1000" smtClean="0">
                <a:latin typeface="SimSun" pitchFamily="2" charset="-122"/>
              </a:rPr>
              <a:t>1</a:t>
            </a:r>
            <a:r>
              <a:rPr lang="zh-CN" altLang="en-US" sz="1000" smtClean="0">
                <a:latin typeface="SimSun" pitchFamily="2" charset="-122"/>
              </a:rPr>
              <a:t>。</a:t>
            </a:r>
            <a:endParaRPr lang="zh-CN" altLang="en-US" sz="1000" smtClean="0">
              <a:latin typeface="SimSun"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p:sp>
      <p:sp>
        <p:nvSpPr>
          <p:cNvPr id="161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p:sp>
      <p:sp>
        <p:nvSpPr>
          <p:cNvPr id="162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p:sp>
      <p:sp>
        <p:nvSpPr>
          <p:cNvPr id="163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黑体" pitchFamily="2" charset="-122"/>
              </a:rPr>
              <a:t>例如：</a:t>
            </a:r>
            <a:r>
              <a:rPr lang="en-US" altLang="zh-CN" smtClean="0">
                <a:ea typeface="黑体" pitchFamily="2" charset="-122"/>
              </a:rPr>
              <a:t>reg</a:t>
            </a:r>
            <a:r>
              <a:rPr lang="zh-CN" altLang="en-US" smtClean="0">
                <a:ea typeface="黑体" pitchFamily="2" charset="-122"/>
              </a:rPr>
              <a:t>型变量</a:t>
            </a:r>
            <a:r>
              <a:rPr lang="en-US" altLang="zh-CN" smtClean="0">
                <a:ea typeface="黑体" pitchFamily="2" charset="-122"/>
              </a:rPr>
              <a:t>a=5’b11x01</a:t>
            </a:r>
            <a:r>
              <a:rPr lang="zh-CN" altLang="en-US" smtClean="0">
                <a:ea typeface="黑体" pitchFamily="2" charset="-122"/>
              </a:rPr>
              <a:t>，</a:t>
            </a:r>
            <a:r>
              <a:rPr lang="en-US" altLang="zh-CN" smtClean="0">
                <a:ea typeface="黑体" pitchFamily="2" charset="-122"/>
              </a:rPr>
              <a:t>b=5’b11x01</a:t>
            </a:r>
            <a:r>
              <a:rPr lang="zh-CN" altLang="en-US" smtClean="0">
                <a:ea typeface="黑体" pitchFamily="2" charset="-122"/>
              </a:rPr>
              <a:t>，则“</a:t>
            </a:r>
            <a:r>
              <a:rPr lang="en-US" altLang="zh-CN" smtClean="0">
                <a:ea typeface="黑体" pitchFamily="2" charset="-122"/>
              </a:rPr>
              <a:t>a==b”</a:t>
            </a:r>
            <a:r>
              <a:rPr lang="zh-CN" altLang="en-US" smtClean="0">
                <a:ea typeface="黑体" pitchFamily="2" charset="-122"/>
              </a:rPr>
              <a:t>的结果是</a:t>
            </a:r>
            <a:r>
              <a:rPr lang="en-US" altLang="zh-CN" smtClean="0">
                <a:ea typeface="黑体" pitchFamily="2" charset="-122"/>
              </a:rPr>
              <a:t>x</a:t>
            </a:r>
            <a:r>
              <a:rPr lang="zh-CN" altLang="en-US" smtClean="0">
                <a:ea typeface="黑体" pitchFamily="2" charset="-122"/>
              </a:rPr>
              <a:t>， “</a:t>
            </a:r>
            <a:r>
              <a:rPr lang="en-US" altLang="zh-CN" smtClean="0">
                <a:ea typeface="黑体" pitchFamily="2" charset="-122"/>
              </a:rPr>
              <a:t>a===b”</a:t>
            </a:r>
            <a:r>
              <a:rPr lang="zh-CN" altLang="en-US" smtClean="0">
                <a:ea typeface="黑体" pitchFamily="2" charset="-122"/>
              </a:rPr>
              <a:t>的结果是逻辑</a:t>
            </a:r>
            <a:r>
              <a:rPr lang="en-US" altLang="zh-CN" smtClean="0">
                <a:ea typeface="黑体" pitchFamily="2" charset="-122"/>
              </a:rPr>
              <a:t>1</a:t>
            </a:r>
            <a:r>
              <a:rPr lang="zh-CN" altLang="en-US" smtClean="0">
                <a:ea typeface="黑体" pitchFamily="2" charset="-122"/>
              </a:rPr>
              <a:t>。</a:t>
            </a:r>
            <a:endParaRPr lang="zh-CN" altLang="en-US" smtClean="0">
              <a:ea typeface="黑体" pitchFamily="2" charset="-122"/>
            </a:endParaRPr>
          </a:p>
          <a:p>
            <a:r>
              <a:rPr lang="zh-CN" altLang="en-US" b="1" smtClean="0">
                <a:ea typeface="黑体" pitchFamily="2" charset="-122"/>
              </a:rPr>
              <a:t>备注</a:t>
            </a:r>
            <a:r>
              <a:rPr lang="zh-CN" altLang="en-US" smtClean="0"/>
              <a:t>：逻辑运算符、关系运算符和等值运算符的运算结果都是为</a:t>
            </a:r>
            <a:r>
              <a:rPr lang="en-US" altLang="zh-CN" smtClean="0">
                <a:latin typeface="SimSun" pitchFamily="2" charset="-122"/>
              </a:rPr>
              <a:t>1</a:t>
            </a:r>
            <a:r>
              <a:rPr lang="zh-CN" altLang="en-US" smtClean="0"/>
              <a:t>位的逻辑值</a:t>
            </a:r>
            <a:r>
              <a:rPr lang="en-US" altLang="zh-CN" smtClean="0">
                <a:latin typeface="SimSun" pitchFamily="2" charset="-122"/>
              </a:rPr>
              <a:t>1</a:t>
            </a:r>
            <a:r>
              <a:rPr lang="zh-CN" altLang="en-US" smtClean="0"/>
              <a:t>或</a:t>
            </a:r>
            <a:r>
              <a:rPr lang="en-US" altLang="zh-CN" smtClean="0">
                <a:latin typeface="SimSun" pitchFamily="2" charset="-122"/>
              </a:rPr>
              <a:t>0</a:t>
            </a:r>
            <a:r>
              <a:rPr lang="zh-CN" altLang="en-US" smtClean="0"/>
              <a:t>或</a:t>
            </a:r>
            <a:r>
              <a:rPr lang="en-US" altLang="zh-CN" smtClean="0">
                <a:latin typeface="SimSun" pitchFamily="2" charset="-122"/>
              </a:rPr>
              <a:t>x</a:t>
            </a:r>
            <a:r>
              <a:rPr lang="zh-CN" altLang="en-US" smtClean="0"/>
              <a:t>。</a:t>
            </a:r>
            <a:endParaRPr lang="zh-CN" altLang="en-US" smtClean="0"/>
          </a:p>
          <a:p>
            <a:endParaRPr lang="zh-CN" altLang="en-US" smtClean="0">
              <a:latin typeface="SimSun" pitchFamily="2" charset="-122"/>
            </a:endParaRPr>
          </a:p>
          <a:p>
            <a:pPr algn="just"/>
            <a:r>
              <a:rPr lang="zh-CN" altLang="en-US" b="1" smtClean="0">
                <a:ea typeface="黑体" pitchFamily="2" charset="-122"/>
              </a:rPr>
              <a:t> </a:t>
            </a:r>
            <a:endParaRPr lang="zh-CN" altLang="en-US" smtClean="0">
              <a:latin typeface="SimSun" pitchFamily="2" charset="-122"/>
            </a:endParaRPr>
          </a:p>
          <a:p>
            <a:endParaRPr lang="zh-CN" altLang="en-US" smtClean="0">
              <a:latin typeface="SimSun"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p:sp>
      <p:sp>
        <p:nvSpPr>
          <p:cNvPr id="164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smtClean="0">
                <a:ea typeface="黑体" pitchFamily="2" charset="-122"/>
              </a:rPr>
              <a:t>缩减</a:t>
            </a:r>
            <a:r>
              <a:rPr lang="zh-CN" altLang="en-US" sz="1000" smtClean="0"/>
              <a:t>运算符对单个操作数进行缩减运算后，运算结果缩减到一位</a:t>
            </a:r>
            <a:r>
              <a:rPr lang="zh-CN" altLang="en-US" smtClean="0"/>
              <a:t>，即将一个矢量缩减为一个标量</a:t>
            </a:r>
            <a:r>
              <a:rPr lang="zh-CN" altLang="en-US" sz="1000" smtClean="0"/>
              <a:t>。</a:t>
            </a:r>
            <a:r>
              <a:rPr lang="zh-CN" altLang="zh-CN" smtClean="0"/>
              <a:t>与位运算的区别是它没有按位取反（</a:t>
            </a:r>
            <a:r>
              <a:rPr lang="en-US" altLang="zh-CN" smtClean="0"/>
              <a:t>~</a:t>
            </a:r>
            <a:r>
              <a:rPr lang="zh-CN" altLang="zh-CN" smtClean="0"/>
              <a:t>）运算。</a:t>
            </a:r>
            <a:endParaRPr lang="zh-CN" altLang="en-US" sz="1000" smtClean="0">
              <a:latin typeface="SimSun" pitchFamily="2" charset="-122"/>
            </a:endParaRPr>
          </a:p>
          <a:p>
            <a:r>
              <a:rPr lang="zh-CN" altLang="en-US" sz="1000" smtClean="0">
                <a:ea typeface="黑体" pitchFamily="2" charset="-122"/>
              </a:rPr>
              <a:t>位</a:t>
            </a:r>
            <a:r>
              <a:rPr lang="zh-CN" altLang="en-US" sz="1000" smtClean="0"/>
              <a:t>运算符是对两个操作数的相应位进行与、或、同或、异或逻辑运算，或对单个操作数按位取反，操作数为几位，则运算结果也为几位。</a:t>
            </a:r>
            <a:r>
              <a:rPr lang="zh-CN" altLang="zh-CN" sz="1000" smtClean="0"/>
              <a:t>位运算</a:t>
            </a:r>
            <a:r>
              <a:rPr lang="zh-CN" altLang="en-US" sz="1000" smtClean="0"/>
              <a:t>没有与非、或非运算。</a:t>
            </a:r>
            <a:endParaRPr lang="zh-CN" altLang="en-US" sz="1000"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p:sp>
      <p:sp>
        <p:nvSpPr>
          <p:cNvPr id="165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p:sp>
      <p:sp>
        <p:nvSpPr>
          <p:cNvPr id="166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适于描述数据选择器。</a:t>
            </a:r>
            <a:endParaRPr lang="en-US" altLang="zh-CN" sz="1000" smtClean="0">
              <a:latin typeface="SimSun" pitchFamily="2" charset="-122"/>
            </a:endParaRPr>
          </a:p>
          <a:p>
            <a:r>
              <a:rPr lang="zh-CN" altLang="en-US" sz="1000" smtClean="0">
                <a:latin typeface="SimSun" pitchFamily="2" charset="-122"/>
              </a:rPr>
              <a:t>其定义同</a:t>
            </a:r>
            <a:r>
              <a:rPr lang="en-US" altLang="zh-CN" sz="1000" smtClean="0">
                <a:latin typeface="SimSun" pitchFamily="2" charset="-122"/>
              </a:rPr>
              <a:t>C </a:t>
            </a:r>
            <a:r>
              <a:rPr lang="zh-CN" altLang="en-US" sz="1000" smtClean="0">
                <a:latin typeface="SimSun" pitchFamily="2" charset="-122"/>
              </a:rPr>
              <a:t>语言中的定义：</a:t>
            </a:r>
            <a:endParaRPr lang="en-US" altLang="zh-CN" sz="1000" smtClean="0">
              <a:latin typeface="SimSun" pitchFamily="2" charset="-122"/>
            </a:endParaRPr>
          </a:p>
          <a:p>
            <a:r>
              <a:rPr lang="en-US" altLang="zh-CN" sz="1000" smtClean="0">
                <a:latin typeface="SimSun" pitchFamily="2" charset="-122"/>
              </a:rPr>
              <a:t>signal= condition ? true_expression : false_expression;</a:t>
            </a:r>
            <a:endParaRPr lang="zh-CN" altLang="en-US" sz="1000" smtClean="0">
              <a:latin typeface="SimSun"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p:sp>
      <p:sp>
        <p:nvSpPr>
          <p:cNvPr id="167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    </a:t>
            </a:r>
            <a:r>
              <a:rPr lang="zh-CN" altLang="zh-CN" smtClean="0"/>
              <a:t>参见《数字系统设计与</a:t>
            </a:r>
            <a:r>
              <a:rPr lang="en-US" altLang="zh-CN" smtClean="0"/>
              <a:t>Verilog HDL 》P13</a:t>
            </a:r>
            <a:endParaRPr lang="en-US" altLang="zh-CN" smtClean="0"/>
          </a:p>
          <a:p>
            <a:r>
              <a:rPr lang="zh-CN" altLang="en-US" smtClean="0"/>
              <a:t>    高层设计</a:t>
            </a:r>
            <a:r>
              <a:rPr lang="en-US" altLang="zh-CN" smtClean="0"/>
              <a:t>(High Level Design)</a:t>
            </a:r>
            <a:r>
              <a:rPr lang="zh-CN" altLang="en-US" smtClean="0"/>
              <a:t>方法：设计人员可利用这种语言来描述自己的设计思想，进行设计输入；然后利用</a:t>
            </a:r>
            <a:r>
              <a:rPr lang="en-US" altLang="zh-CN" smtClean="0"/>
              <a:t>EDA</a:t>
            </a:r>
            <a:r>
              <a:rPr lang="zh-CN" altLang="en-US" smtClean="0"/>
              <a:t>工具进行编译、仿真；再自动综合到门级电路，生成目标文件；最后编程下载到</a:t>
            </a:r>
            <a:r>
              <a:rPr lang="en-US" altLang="zh-CN" smtClean="0"/>
              <a:t>PLD</a:t>
            </a:r>
            <a:r>
              <a:rPr lang="zh-CN" altLang="en-US" smtClean="0"/>
              <a:t>中，实现所设计的逻辑功能。这种称为高层设计的方法已得到普遍应用，据统计，美国硅谷约有</a:t>
            </a:r>
            <a:r>
              <a:rPr lang="en-US" altLang="zh-CN" smtClean="0"/>
              <a:t>80%</a:t>
            </a:r>
            <a:r>
              <a:rPr lang="zh-CN" altLang="en-US" smtClean="0"/>
              <a:t>的</a:t>
            </a:r>
            <a:r>
              <a:rPr lang="en-US" altLang="zh-CN" smtClean="0"/>
              <a:t>ASIC</a:t>
            </a:r>
            <a:r>
              <a:rPr lang="zh-CN" altLang="en-US" smtClean="0"/>
              <a:t>和</a:t>
            </a:r>
            <a:r>
              <a:rPr lang="en-US" altLang="zh-CN" smtClean="0"/>
              <a:t>FPGA</a:t>
            </a:r>
            <a:r>
              <a:rPr lang="zh-CN" altLang="en-US" smtClean="0"/>
              <a:t>是采用</a:t>
            </a:r>
            <a:r>
              <a:rPr lang="en-US" altLang="zh-CN" smtClean="0"/>
              <a:t>HDL</a:t>
            </a:r>
            <a:r>
              <a:rPr lang="zh-CN" altLang="en-US" smtClean="0"/>
              <a:t>方法设计的。</a:t>
            </a:r>
            <a:endParaRPr lang="zh-CN" altLang="en-US" smtClean="0"/>
          </a:p>
          <a:p>
            <a:r>
              <a:rPr lang="zh-CN" altLang="en-US" smtClean="0"/>
              <a:t>硬件描述语言发展至今已有二十多年的历史，到</a:t>
            </a:r>
            <a:r>
              <a:rPr lang="en-US" altLang="zh-CN" smtClean="0"/>
              <a:t>20</a:t>
            </a:r>
            <a:r>
              <a:rPr lang="zh-CN" altLang="en-US" smtClean="0"/>
              <a:t>世纪</a:t>
            </a:r>
            <a:r>
              <a:rPr lang="en-US" altLang="zh-CN" smtClean="0"/>
              <a:t>80</a:t>
            </a:r>
            <a:r>
              <a:rPr lang="zh-CN" altLang="en-US" smtClean="0"/>
              <a:t>年代，已出现了数十种硬件描述语言，但大多面向特定的设计领域和层次，众多的语言使用户无所适从。</a:t>
            </a:r>
            <a:r>
              <a:rPr lang="en-US" altLang="zh-CN" smtClean="0"/>
              <a:t>80</a:t>
            </a:r>
            <a:r>
              <a:rPr lang="zh-CN" altLang="en-US" smtClean="0"/>
              <a:t>年代后期，硬件描述语言向着标准化、集成化的方向发展，最终，</a:t>
            </a:r>
            <a:r>
              <a:rPr lang="en-US" altLang="zh-CN" smtClean="0"/>
              <a:t>VHDL</a:t>
            </a:r>
            <a:r>
              <a:rPr lang="zh-CN" altLang="en-US" smtClean="0"/>
              <a:t>、</a:t>
            </a:r>
            <a:r>
              <a:rPr lang="en-US" altLang="zh-CN" smtClean="0"/>
              <a:t>Verilog HDL</a:t>
            </a:r>
            <a:r>
              <a:rPr lang="zh-CN" altLang="en-US" smtClean="0"/>
              <a:t>因其先进性和实用性，先后成为</a:t>
            </a:r>
            <a:r>
              <a:rPr lang="en-US" altLang="zh-CN" smtClean="0"/>
              <a:t>IEEE</a:t>
            </a:r>
            <a:r>
              <a:rPr lang="zh-CN" altLang="en-US" smtClean="0"/>
              <a:t>标准。</a:t>
            </a:r>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p:sp>
      <p:sp>
        <p:nvSpPr>
          <p:cNvPr id="168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solidFill>
                  <a:srgbClr val="FFCC00"/>
                </a:solidFill>
                <a:ea typeface="黑体" pitchFamily="2" charset="-122"/>
              </a:rPr>
              <a:t>不同的运算符有不同的优先级。同一个表达式中如果有多个运算符，应按照优先级高的运算符先运算、优先级低的运算符后运算的规则进行。</a:t>
            </a:r>
            <a:endParaRPr lang="zh-CN" altLang="en-US" sz="1000" smtClean="0">
              <a:solidFill>
                <a:srgbClr val="FFCC00"/>
              </a:solidFill>
              <a:ea typeface="黑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p:sp>
      <p:sp>
        <p:nvSpPr>
          <p:cNvPr id="1699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a:t>
            </a:r>
            <a:r>
              <a:rPr lang="zh-CN" altLang="en-US" smtClean="0"/>
              <a:t>第</a:t>
            </a:r>
            <a:r>
              <a:rPr lang="en-US" altLang="zh-CN" smtClean="0"/>
              <a:t>5</a:t>
            </a:r>
            <a:r>
              <a:rPr lang="zh-CN" altLang="en-US" smtClean="0"/>
              <a:t>章“</a:t>
            </a:r>
            <a:r>
              <a:rPr lang="en-US" altLang="zh-CN" smtClean="0"/>
              <a:t>Verilog</a:t>
            </a:r>
            <a:r>
              <a:rPr lang="zh-CN" altLang="en-US" smtClean="0"/>
              <a:t>语法与要素”（</a:t>
            </a:r>
            <a:r>
              <a:rPr lang="en-US" altLang="zh-CN" smtClean="0"/>
              <a:t>P125~128</a:t>
            </a:r>
            <a:r>
              <a:rPr lang="zh-CN" altLang="en-US" smtClean="0"/>
              <a:t>）</a:t>
            </a:r>
            <a:endParaRPr lang="en-US" altLang="zh-CN" sz="1000" smtClean="0"/>
          </a:p>
          <a:p>
            <a:pPr lvl="1"/>
            <a:r>
              <a:rPr lang="en-US" altLang="zh-CN" sz="1000" smtClean="0"/>
              <a:t>parameter addrwidth = 16</a:t>
            </a:r>
            <a:r>
              <a:rPr lang="zh-CN" altLang="en-US" sz="1000" smtClean="0"/>
              <a:t>；               </a:t>
            </a:r>
            <a:r>
              <a:rPr lang="en-US" altLang="zh-CN" sz="1000" smtClean="0"/>
              <a:t>//</a:t>
            </a:r>
            <a:r>
              <a:rPr lang="zh-CN" altLang="en-US" sz="1000" smtClean="0"/>
              <a:t>合法格式</a:t>
            </a:r>
            <a:endParaRPr lang="zh-CN" altLang="en-US" sz="1000" smtClean="0"/>
          </a:p>
          <a:p>
            <a:pPr lvl="1"/>
            <a:r>
              <a:rPr lang="en-US" altLang="zh-CN" sz="1000" smtClean="0"/>
              <a:t>parameter addrwidth = datawidth*2</a:t>
            </a:r>
            <a:r>
              <a:rPr lang="zh-CN" altLang="en-US" sz="1000" smtClean="0"/>
              <a:t>； </a:t>
            </a:r>
            <a:r>
              <a:rPr lang="en-US" altLang="zh-CN" sz="1000" smtClean="0"/>
              <a:t>//</a:t>
            </a:r>
            <a:r>
              <a:rPr lang="zh-CN" altLang="en-US" sz="1000" smtClean="0"/>
              <a:t>非法格式</a:t>
            </a:r>
            <a:endParaRPr lang="zh-CN" altLang="en-US" sz="1000" smtClean="0"/>
          </a:p>
          <a:p>
            <a:r>
              <a:rPr lang="en-US" altLang="zh-CN" sz="1000" smtClean="0">
                <a:latin typeface="华文新魏" pitchFamily="2" charset="-122"/>
                <a:ea typeface="华文新魏" pitchFamily="2" charset="-122"/>
              </a:rPr>
              <a:t>    parameter datawidth =8,addrwidth = datawidth*2</a:t>
            </a:r>
            <a:r>
              <a:rPr lang="zh-CN" altLang="en-US" sz="1000" smtClean="0">
                <a:latin typeface="SimSun" pitchFamily="2" charset="-122"/>
              </a:rPr>
              <a:t>；</a:t>
            </a:r>
            <a:r>
              <a:rPr lang="zh-CN" altLang="en-US" sz="1000" smtClean="0">
                <a:latin typeface="华文新魏" pitchFamily="2" charset="-122"/>
                <a:ea typeface="华文新魏" pitchFamily="2" charset="-122"/>
              </a:rPr>
              <a:t> </a:t>
            </a:r>
            <a:r>
              <a:rPr lang="en-US" altLang="zh-CN" sz="1000" smtClean="0">
                <a:latin typeface="华文新魏" pitchFamily="2" charset="-122"/>
                <a:ea typeface="华文新魏" pitchFamily="2" charset="-122"/>
              </a:rPr>
              <a:t>//</a:t>
            </a:r>
            <a:r>
              <a:rPr lang="zh-CN" altLang="en-US" sz="1000" smtClean="0">
                <a:latin typeface="SimSun" pitchFamily="2" charset="-122"/>
              </a:rPr>
              <a:t>合法格式</a:t>
            </a:r>
            <a:endParaRPr lang="zh-CN" altLang="en-US" sz="1000" smtClean="0">
              <a:latin typeface="SimSun" pitchFamily="2" charset="-122"/>
            </a:endParaRPr>
          </a:p>
          <a:p>
            <a:r>
              <a:rPr lang="zh-CN" altLang="en-US" sz="2000" smtClean="0">
                <a:solidFill>
                  <a:srgbClr val="CC0066"/>
                </a:solidFill>
              </a:rPr>
              <a:t>    为什么要使用</a:t>
            </a:r>
            <a:r>
              <a:rPr lang="en-US" altLang="zh-CN" smtClean="0">
                <a:solidFill>
                  <a:srgbClr val="009900"/>
                </a:solidFill>
                <a:latin typeface="SimSun" pitchFamily="2" charset="-122"/>
              </a:rPr>
              <a:t>parameter</a:t>
            </a:r>
            <a:r>
              <a:rPr lang="zh-CN" altLang="en-US" smtClean="0">
                <a:solidFill>
                  <a:srgbClr val="009900"/>
                </a:solidFill>
                <a:latin typeface="SimSun" pitchFamily="2" charset="-122"/>
              </a:rPr>
              <a:t>常量？</a:t>
            </a:r>
            <a:r>
              <a:rPr lang="en-US" altLang="zh-CN" smtClean="0">
                <a:solidFill>
                  <a:srgbClr val="009900"/>
                </a:solidFill>
              </a:rPr>
              <a:t>——</a:t>
            </a:r>
            <a:r>
              <a:rPr lang="zh-CN" altLang="en-US" sz="2000" smtClean="0">
                <a:solidFill>
                  <a:srgbClr val="CC0066"/>
                </a:solidFill>
              </a:rPr>
              <a:t>这样便于</a:t>
            </a:r>
            <a:r>
              <a:rPr lang="zh-CN" altLang="en-US" sz="2000" smtClean="0">
                <a:solidFill>
                  <a:srgbClr val="CC0066"/>
                </a:solidFill>
                <a:latin typeface="SimSun" pitchFamily="2" charset="-122"/>
              </a:rPr>
              <a:t>多处</a:t>
            </a:r>
            <a:r>
              <a:rPr lang="zh-CN" altLang="en-US" smtClean="0"/>
              <a:t>相同的</a:t>
            </a:r>
            <a:r>
              <a:rPr lang="zh-CN" altLang="en-US" sz="2000" smtClean="0">
                <a:solidFill>
                  <a:srgbClr val="CC0066"/>
                </a:solidFill>
                <a:latin typeface="SimSun" pitchFamily="2" charset="-122"/>
              </a:rPr>
              <a:t>数字的一次性</a:t>
            </a:r>
            <a:r>
              <a:rPr lang="zh-CN" altLang="en-US" sz="2000" smtClean="0">
                <a:solidFill>
                  <a:srgbClr val="CC0066"/>
                </a:solidFill>
              </a:rPr>
              <a:t>修改和书写的简洁、有意义。</a:t>
            </a:r>
            <a:endParaRPr lang="zh-CN" altLang="en-US" sz="2000" smtClean="0">
              <a:solidFill>
                <a:srgbClr val="CC0066"/>
              </a:solidFill>
            </a:endParaRPr>
          </a:p>
          <a:p>
            <a:pPr lvl="1"/>
            <a:endParaRPr lang="zh-CN" altLang="en-US" sz="1000" smtClean="0"/>
          </a:p>
          <a:p>
            <a:endParaRPr lang="zh-CN" altLang="en-US" sz="1000" smtClean="0"/>
          </a:p>
          <a:p>
            <a:endParaRPr lang="zh-CN" altLang="en-US" sz="1000" smtClean="0">
              <a:latin typeface="SimSun"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p:sp>
      <p:sp>
        <p:nvSpPr>
          <p:cNvPr id="171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0"/>
              </a:spcBef>
              <a:buClr>
                <a:schemeClr val="bg2"/>
              </a:buClr>
              <a:buFont typeface="Wingdings" panose="05000000000000000000" pitchFamily="2" charset="2"/>
              <a:buChar char="v"/>
            </a:pPr>
            <a:r>
              <a:rPr lang="zh-CN" altLang="en-US" smtClean="0"/>
              <a:t>数据类型是用来表示数字电路中的数据存储和传送单元。</a:t>
            </a:r>
            <a:endParaRPr lang="zh-CN" altLang="en-US" smtClean="0"/>
          </a:p>
          <a:p>
            <a:endParaRPr lang="zh-CN" altLang="en-US" sz="1000" smtClean="0">
              <a:latin typeface="SimSun"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p:sp>
      <p:sp>
        <p:nvSpPr>
          <p:cNvPr id="1720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SimSun" pitchFamily="2" charset="-122"/>
              </a:rPr>
              <a:t>    nets</a:t>
            </a:r>
            <a:r>
              <a:rPr lang="zh-CN" altLang="en-US" sz="1000" smtClean="0">
                <a:latin typeface="SimSun" pitchFamily="2" charset="-122"/>
              </a:rPr>
              <a:t>型</a:t>
            </a:r>
            <a:r>
              <a:rPr lang="zh-CN" altLang="en-US" sz="1000" smtClean="0"/>
              <a:t>变量不能储存值！即不能存储输入。</a:t>
            </a:r>
            <a:endParaRPr lang="zh-CN" altLang="en-US" sz="1000" smtClean="0"/>
          </a:p>
          <a:p>
            <a:r>
              <a:rPr lang="zh-CN" altLang="en-US" sz="1000" smtClean="0"/>
              <a:t>    </a:t>
            </a:r>
            <a:r>
              <a:rPr lang="en-US" altLang="zh-CN" sz="1000" smtClean="0"/>
              <a:t>nets</a:t>
            </a:r>
            <a:r>
              <a:rPr lang="zh-CN" altLang="en-US" sz="1000" smtClean="0"/>
              <a:t>型变量有两种驱动方式 ：在结构描述中将其连接到一个门元件或模块的输出端；或用</a:t>
            </a:r>
            <a:r>
              <a:rPr lang="en-US" altLang="zh-CN" sz="1000" smtClean="0"/>
              <a:t>assign</a:t>
            </a:r>
            <a:r>
              <a:rPr lang="zh-CN" altLang="en-US" sz="1000" smtClean="0"/>
              <a:t>语句对其赋值</a:t>
            </a:r>
            <a:r>
              <a:rPr lang="en-US" altLang="zh-CN" sz="1000" smtClean="0"/>
              <a:t>——</a:t>
            </a:r>
            <a:r>
              <a:rPr lang="zh-CN" altLang="en-US" sz="1000" smtClean="0"/>
              <a:t>如果没有连接到驱动，其值为高阻态</a:t>
            </a:r>
            <a:r>
              <a:rPr lang="en-US" altLang="zh-CN" sz="1000" smtClean="0"/>
              <a:t>z</a:t>
            </a:r>
            <a:endParaRPr lang="en-US" altLang="zh-CN" sz="1000" smtClean="0"/>
          </a:p>
          <a:p>
            <a:r>
              <a:rPr lang="en-US" altLang="zh-CN" sz="1000" smtClean="0"/>
              <a:t>    tri</a:t>
            </a:r>
            <a:r>
              <a:rPr lang="zh-CN" altLang="en-US" sz="1000" smtClean="0"/>
              <a:t>与</a:t>
            </a:r>
            <a:r>
              <a:rPr lang="en-US" altLang="zh-CN" sz="1000" smtClean="0"/>
              <a:t>wire</a:t>
            </a:r>
            <a:r>
              <a:rPr lang="zh-CN" altLang="en-US" sz="1000" smtClean="0"/>
              <a:t>的功能及使用方法完全相同，</a:t>
            </a:r>
            <a:r>
              <a:rPr lang="en-US" altLang="zh-CN" sz="1000" smtClean="0"/>
              <a:t>Verilog</a:t>
            </a:r>
            <a:r>
              <a:rPr lang="zh-CN" altLang="en-US" sz="1000" smtClean="0"/>
              <a:t>综合器对</a:t>
            </a:r>
            <a:r>
              <a:rPr lang="en-US" altLang="zh-CN" sz="1000" smtClean="0"/>
              <a:t>tri</a:t>
            </a:r>
            <a:r>
              <a:rPr lang="zh-CN" altLang="en-US" sz="1000" smtClean="0"/>
              <a:t>型数据和</a:t>
            </a:r>
            <a:r>
              <a:rPr lang="en-US" altLang="zh-CN" sz="1000" smtClean="0"/>
              <a:t>wire</a:t>
            </a:r>
            <a:r>
              <a:rPr lang="zh-CN" altLang="en-US" sz="1000" smtClean="0"/>
              <a:t>型数据的处理也完全相同。将信号定义为</a:t>
            </a:r>
            <a:r>
              <a:rPr lang="en-US" altLang="zh-CN" sz="1000" smtClean="0"/>
              <a:t>tri</a:t>
            </a:r>
            <a:r>
              <a:rPr lang="zh-CN" altLang="en-US" sz="1000" smtClean="0"/>
              <a:t>（三态）只是为了增加程序的可读性，清晰地表示该信号综合后的电路连线具有三态功能。</a:t>
            </a:r>
            <a:endParaRPr lang="en-US" altLang="zh-CN" sz="1000" smtClean="0"/>
          </a:p>
          <a:p>
            <a:r>
              <a:rPr lang="en-US" altLang="zh-CN" sz="1000" smtClean="0"/>
              <a:t>    </a:t>
            </a:r>
            <a:r>
              <a:rPr lang="zh-CN" altLang="en-US" sz="1000" smtClean="0"/>
              <a:t>只有</a:t>
            </a:r>
            <a:r>
              <a:rPr lang="en-US" altLang="zh-CN" sz="1000" smtClean="0">
                <a:solidFill>
                  <a:srgbClr val="CC0066"/>
                </a:solidFill>
              </a:rPr>
              <a:t>wire</a:t>
            </a:r>
            <a:r>
              <a:rPr lang="zh-CN" altLang="en-US" sz="1000" smtClean="0"/>
              <a:t>，</a:t>
            </a:r>
            <a:r>
              <a:rPr lang="en-US" altLang="zh-CN" sz="1000" smtClean="0"/>
              <a:t>tri</a:t>
            </a:r>
            <a:r>
              <a:rPr lang="zh-CN" altLang="en-US" sz="1000" smtClean="0"/>
              <a:t>、</a:t>
            </a:r>
            <a:r>
              <a:rPr lang="en-US" altLang="zh-CN" sz="1000" smtClean="0"/>
              <a:t>supply1</a:t>
            </a:r>
            <a:r>
              <a:rPr lang="zh-CN" altLang="en-US" sz="1000" smtClean="0"/>
              <a:t>，</a:t>
            </a:r>
            <a:r>
              <a:rPr lang="en-US" altLang="zh-CN" sz="1000" smtClean="0"/>
              <a:t>supply0</a:t>
            </a:r>
            <a:r>
              <a:rPr lang="zh-CN" altLang="en-US" sz="1000" smtClean="0"/>
              <a:t>变量是可综合的，即可以综合为具有物理意义的电路，用在可综合的程序中；其他变量不可综合，一般用在测试文件中</a:t>
            </a:r>
            <a:endParaRPr lang="zh-CN" altLang="en-US" sz="1000" smtClean="0">
              <a:latin typeface="SimSun"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p:sp>
      <p:sp>
        <p:nvSpPr>
          <p:cNvPr id="173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300" smtClean="0">
                <a:latin typeface="方正姚体" pitchFamily="2" charset="-122"/>
                <a:ea typeface="方正姚体" pitchFamily="2" charset="-122"/>
              </a:rPr>
              <a:t>   如果一次定义多个数据，数据名之间用逗号隔开。</a:t>
            </a:r>
            <a:r>
              <a:rPr lang="zh-CN" altLang="en-US" sz="1300" b="1" smtClean="0">
                <a:latin typeface="方正姚体" pitchFamily="2" charset="-122"/>
                <a:ea typeface="方正姚体" pitchFamily="2" charset="-122"/>
              </a:rPr>
              <a:t> </a:t>
            </a:r>
            <a:endParaRPr lang="zh-CN" altLang="en-US" sz="1000" smtClean="0">
              <a:latin typeface="SimSun"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p:sp>
      <p:sp>
        <p:nvSpPr>
          <p:cNvPr id="174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FFCC00"/>
                </a:solidFill>
                <a:ea typeface="黑体" pitchFamily="2" charset="-122"/>
              </a:rPr>
              <a:t>wire</a:t>
            </a:r>
            <a:r>
              <a:rPr lang="zh-CN" altLang="en-US" smtClean="0">
                <a:solidFill>
                  <a:srgbClr val="FFCC00"/>
                </a:solidFill>
                <a:ea typeface="黑体" pitchFamily="2" charset="-122"/>
              </a:rPr>
              <a:t>型变量只能存储</a:t>
            </a:r>
            <a:r>
              <a:rPr lang="en-US" altLang="zh-CN" smtClean="0">
                <a:solidFill>
                  <a:srgbClr val="FFCC00"/>
                </a:solidFill>
                <a:ea typeface="黑体" pitchFamily="2" charset="-122"/>
              </a:rPr>
              <a:t>1</a:t>
            </a:r>
            <a:r>
              <a:rPr lang="zh-CN" altLang="en-US" smtClean="0">
                <a:solidFill>
                  <a:srgbClr val="FFCC00"/>
                </a:solidFill>
                <a:ea typeface="黑体" pitchFamily="2" charset="-122"/>
              </a:rPr>
              <a:t>位数据，而</a:t>
            </a:r>
            <a:r>
              <a:rPr lang="en-US" altLang="zh-CN" smtClean="0">
                <a:solidFill>
                  <a:srgbClr val="FFCC00"/>
                </a:solidFill>
                <a:ea typeface="黑体" pitchFamily="2" charset="-122"/>
              </a:rPr>
              <a:t>wire</a:t>
            </a:r>
            <a:r>
              <a:rPr lang="zh-CN" altLang="en-US" smtClean="0">
                <a:solidFill>
                  <a:srgbClr val="FFCC00"/>
                </a:solidFill>
                <a:ea typeface="黑体" pitchFamily="2" charset="-122"/>
              </a:rPr>
              <a:t>型向量可以存储</a:t>
            </a:r>
            <a:r>
              <a:rPr lang="en-US" altLang="zh-CN" smtClean="0">
                <a:solidFill>
                  <a:srgbClr val="FFCC00"/>
                </a:solidFill>
                <a:ea typeface="黑体" pitchFamily="2" charset="-122"/>
              </a:rPr>
              <a:t>n</a:t>
            </a:r>
            <a:r>
              <a:rPr lang="zh-CN" altLang="en-US" smtClean="0">
                <a:solidFill>
                  <a:srgbClr val="FFCC00"/>
                </a:solidFill>
                <a:ea typeface="黑体" pitchFamily="2" charset="-122"/>
              </a:rPr>
              <a:t>位数据</a:t>
            </a:r>
            <a:endParaRPr lang="en-US" altLang="zh-CN" smtClean="0">
              <a:solidFill>
                <a:srgbClr val="FFCC00"/>
              </a:solidFill>
              <a:ea typeface="黑体" pitchFamily="2" charset="-122"/>
            </a:endParaRPr>
          </a:p>
          <a:p>
            <a:r>
              <a:rPr lang="zh-CN" altLang="en-US" smtClean="0">
                <a:solidFill>
                  <a:srgbClr val="FFCC00"/>
                </a:solidFill>
                <a:ea typeface="黑体" pitchFamily="2" charset="-122"/>
              </a:rPr>
              <a:t>方括号中左边的数字表示向量的</a:t>
            </a:r>
            <a:r>
              <a:rPr lang="zh-CN" altLang="en-US" smtClean="0">
                <a:ea typeface="楷体_GB2312" pitchFamily="49" charset="-122"/>
              </a:rPr>
              <a:t>最高有效位，右边的</a:t>
            </a:r>
            <a:r>
              <a:rPr lang="zh-CN" altLang="en-US" smtClean="0">
                <a:solidFill>
                  <a:srgbClr val="FFCC00"/>
                </a:solidFill>
                <a:ea typeface="黑体" pitchFamily="2" charset="-122"/>
              </a:rPr>
              <a:t>数字表示向量的</a:t>
            </a:r>
            <a:r>
              <a:rPr lang="zh-CN" altLang="en-US" smtClean="0">
                <a:ea typeface="楷体_GB2312" pitchFamily="49" charset="-122"/>
              </a:rPr>
              <a:t>最低有效位</a:t>
            </a:r>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ea typeface="黑体" pitchFamily="2" charset="-122"/>
              </a:rPr>
              <a:t>备注</a:t>
            </a:r>
            <a:r>
              <a:rPr lang="zh-CN" altLang="en-US" sz="1000" smtClean="0"/>
              <a:t>：</a:t>
            </a:r>
            <a:r>
              <a:rPr lang="en-US" altLang="zh-CN" sz="1000" smtClean="0"/>
              <a:t>real</a:t>
            </a:r>
            <a:r>
              <a:rPr lang="zh-CN" altLang="en-US" sz="1000" smtClean="0">
                <a:latin typeface="SimSun" pitchFamily="2" charset="-122"/>
              </a:rPr>
              <a:t>型和</a:t>
            </a:r>
            <a:r>
              <a:rPr lang="en-US" altLang="zh-CN" sz="1000" smtClean="0"/>
              <a:t>time</a:t>
            </a:r>
            <a:r>
              <a:rPr lang="zh-CN" altLang="en-US" sz="1000" smtClean="0">
                <a:latin typeface="SimSun" pitchFamily="2" charset="-122"/>
              </a:rPr>
              <a:t>型变量为纯数学的抽象描述，不对应任何具体的硬件电路。不能被综合 </a:t>
            </a:r>
            <a:endParaRPr lang="zh-CN" altLang="en-US" sz="1000" smtClean="0"/>
          </a:p>
          <a:p>
            <a:endParaRPr lang="zh-CN" altLang="en-US" sz="1000" smtClean="0">
              <a:latin typeface="SimSun"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p:sp>
      <p:sp>
        <p:nvSpPr>
          <p:cNvPr id="1761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ea typeface="黑体" pitchFamily="2" charset="-122"/>
              </a:rPr>
              <a:t>备注</a:t>
            </a:r>
            <a:r>
              <a:rPr lang="zh-CN" altLang="en-US" sz="1000" smtClean="0"/>
              <a:t>：过程赋值语句包括非阻塞赋值语句</a:t>
            </a:r>
            <a:r>
              <a:rPr lang="en-US" altLang="zh-CN" sz="1000" smtClean="0"/>
              <a:t>b&lt;=a;</a:t>
            </a:r>
            <a:r>
              <a:rPr lang="zh-CN" altLang="en-US" sz="1000" smtClean="0"/>
              <a:t>和阻塞赋值语句</a:t>
            </a:r>
            <a:r>
              <a:rPr lang="en-US" altLang="zh-CN" sz="1000" smtClean="0"/>
              <a:t>b=a;</a:t>
            </a:r>
            <a:endParaRPr lang="en-US" altLang="zh-CN" sz="1000" smtClean="0"/>
          </a:p>
          <a:p>
            <a:r>
              <a:rPr lang="en-US" altLang="zh-CN" sz="1000" smtClean="0"/>
              <a:t>          </a:t>
            </a:r>
            <a:endParaRPr lang="en-US" altLang="zh-CN" sz="1000" smtClean="0">
              <a:latin typeface="SimSun"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000" smtClean="0"/>
              <a:t>    位宽超过一位的变量称为向量。位宽为</a:t>
            </a:r>
            <a:r>
              <a:rPr kumimoji="1" lang="en-US" altLang="zh-CN" sz="1000" smtClean="0"/>
              <a:t>1</a:t>
            </a:r>
            <a:r>
              <a:rPr kumimoji="1" lang="zh-CN" altLang="en-US" sz="1000" smtClean="0"/>
              <a:t>位的变量称为标量，标量的定义不需要加位宽选项。</a:t>
            </a:r>
            <a:endParaRPr kumimoji="1" lang="zh-CN" altLang="en-US" sz="1000" smtClean="0"/>
          </a:p>
          <a:p>
            <a:r>
              <a:rPr kumimoji="1" lang="zh-CN" altLang="en-US" smtClean="0"/>
              <a:t>    向量定义后可以采用多种使用形式（即赋值）</a:t>
            </a:r>
            <a:r>
              <a:rPr kumimoji="1" lang="en-US" altLang="zh-CN" smtClean="0"/>
              <a:t>——</a:t>
            </a:r>
            <a:r>
              <a:rPr kumimoji="1" lang="zh-CN" altLang="en-US" smtClean="0"/>
              <a:t>可以对整个向量赋值，也可以对向量的某几位或某</a:t>
            </a:r>
            <a:r>
              <a:rPr kumimoji="1" lang="en-US" altLang="zh-CN" smtClean="0"/>
              <a:t>1</a:t>
            </a:r>
            <a:r>
              <a:rPr kumimoji="1" lang="zh-CN" altLang="en-US" smtClean="0"/>
              <a:t>位赋值。</a:t>
            </a:r>
            <a:endParaRPr kumimoji="1"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solidFill>
            <a:srgbClr val="FFFFFF"/>
          </a:solidFill>
        </p:spPr>
      </p:sp>
      <p:sp>
        <p:nvSpPr>
          <p:cNvPr id="178179"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10000"/>
              </a:spcBef>
            </a:pPr>
            <a:endParaRPr lang="en-US" altLang="zh-CN" sz="13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p:sp>
      <p:sp>
        <p:nvSpPr>
          <p:cNvPr id="137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b="1" smtClean="0">
                <a:solidFill>
                  <a:srgbClr val="000000"/>
                </a:solidFill>
              </a:rPr>
              <a:t>（</a:t>
            </a:r>
            <a:r>
              <a:rPr lang="en-US" altLang="zh-CN" sz="1000" b="1" smtClean="0">
                <a:solidFill>
                  <a:srgbClr val="000000"/>
                </a:solidFill>
                <a:latin typeface="SimSun" pitchFamily="2" charset="-122"/>
              </a:rPr>
              <a:t>1</a:t>
            </a:r>
            <a:r>
              <a:rPr lang="zh-CN" altLang="en-US" sz="1000" b="1" smtClean="0">
                <a:solidFill>
                  <a:srgbClr val="000000"/>
                </a:solidFill>
              </a:rPr>
              <a:t>）语法结构</a:t>
            </a:r>
            <a:endParaRPr lang="zh-CN" altLang="en-US" sz="1000" smtClean="0">
              <a:latin typeface="SimSun" pitchFamily="2" charset="-122"/>
            </a:endParaRPr>
          </a:p>
          <a:p>
            <a:r>
              <a:rPr lang="en-US" altLang="zh-CN" sz="1000" smtClean="0">
                <a:solidFill>
                  <a:srgbClr val="000000"/>
                </a:solidFill>
                <a:latin typeface="SimSun" pitchFamily="2" charset="-122"/>
              </a:rPr>
              <a:t>Verilog HDL</a:t>
            </a:r>
            <a:r>
              <a:rPr lang="zh-CN" altLang="en-US" sz="1000" smtClean="0">
                <a:solidFill>
                  <a:srgbClr val="000000"/>
                </a:solidFill>
              </a:rPr>
              <a:t>语法结构简单，初学者容易上手；但有时尽管编译通过，</a:t>
            </a:r>
            <a:r>
              <a:rPr lang="zh-CN" altLang="zh-CN" smtClean="0"/>
              <a:t>却不容易</a:t>
            </a:r>
            <a:r>
              <a:rPr lang="zh-CN" altLang="en-US" sz="1000" smtClean="0">
                <a:solidFill>
                  <a:srgbClr val="000000"/>
                </a:solidFill>
              </a:rPr>
              <a:t>综合。</a:t>
            </a:r>
            <a:endParaRPr lang="zh-CN" altLang="en-US" sz="1000" smtClean="0">
              <a:latin typeface="SimSun" pitchFamily="2" charset="-122"/>
            </a:endParaRPr>
          </a:p>
          <a:p>
            <a:r>
              <a:rPr lang="en-US" altLang="zh-CN" sz="1000" smtClean="0">
                <a:solidFill>
                  <a:srgbClr val="000000"/>
                </a:solidFill>
                <a:latin typeface="SimSun" pitchFamily="2" charset="-122"/>
              </a:rPr>
              <a:t>VHDL</a:t>
            </a:r>
            <a:r>
              <a:rPr lang="zh-CN" altLang="en-US" sz="1000" smtClean="0">
                <a:solidFill>
                  <a:srgbClr val="000000"/>
                </a:solidFill>
                <a:latin typeface="SimSun" pitchFamily="2" charset="-122"/>
              </a:rPr>
              <a:t>语法结构比较严格，模块风格比较清晰，尽管比较难学，只要按</a:t>
            </a:r>
            <a:r>
              <a:rPr lang="zh-CN" altLang="zh-CN" smtClean="0"/>
              <a:t>语法规则</a:t>
            </a:r>
            <a:r>
              <a:rPr lang="zh-CN" altLang="en-US" sz="1000" smtClean="0">
                <a:solidFill>
                  <a:srgbClr val="000000"/>
                </a:solidFill>
                <a:latin typeface="SimSun" pitchFamily="2" charset="-122"/>
              </a:rPr>
              <a:t>去编写程序，容易综合。</a:t>
            </a:r>
            <a:endParaRPr lang="zh-CN" altLang="en-US" sz="1000" smtClean="0">
              <a:solidFill>
                <a:srgbClr val="000000"/>
              </a:solidFill>
              <a:latin typeface="SimSun" pitchFamily="2" charset="-122"/>
            </a:endParaRPr>
          </a:p>
          <a:p>
            <a:pPr algn="just"/>
            <a:r>
              <a:rPr lang="zh-CN" altLang="en-US" sz="1000" smtClean="0">
                <a:solidFill>
                  <a:srgbClr val="000000"/>
                </a:solidFill>
              </a:rPr>
              <a:t> </a:t>
            </a:r>
            <a:endParaRPr lang="zh-CN" altLang="en-US" sz="1000" smtClean="0">
              <a:latin typeface="SimSun" pitchFamily="2" charset="-122"/>
            </a:endParaRPr>
          </a:p>
          <a:p>
            <a:pPr algn="just"/>
            <a:r>
              <a:rPr lang="zh-CN" altLang="en-US" sz="1000" b="1" smtClean="0">
                <a:solidFill>
                  <a:srgbClr val="000000"/>
                </a:solidFill>
              </a:rPr>
              <a:t>（</a:t>
            </a:r>
            <a:r>
              <a:rPr lang="en-US" altLang="zh-CN" sz="1000" b="1" smtClean="0">
                <a:solidFill>
                  <a:srgbClr val="000000"/>
                </a:solidFill>
                <a:latin typeface="SimSun" pitchFamily="2" charset="-122"/>
              </a:rPr>
              <a:t>2</a:t>
            </a:r>
            <a:r>
              <a:rPr lang="zh-CN" altLang="en-US" sz="1000" b="1" smtClean="0">
                <a:solidFill>
                  <a:srgbClr val="000000"/>
                </a:solidFill>
              </a:rPr>
              <a:t>）易学性</a:t>
            </a:r>
            <a:endParaRPr lang="zh-CN" altLang="en-US" sz="1000" smtClean="0">
              <a:latin typeface="SimSun" pitchFamily="2" charset="-122"/>
            </a:endParaRPr>
          </a:p>
          <a:p>
            <a:pPr algn="just"/>
            <a:r>
              <a:rPr lang="en-US" altLang="zh-CN" sz="1000" smtClean="0">
                <a:solidFill>
                  <a:srgbClr val="000000"/>
                </a:solidFill>
                <a:latin typeface="SimSun" pitchFamily="2" charset="-122"/>
              </a:rPr>
              <a:t>Verilog HDL</a:t>
            </a:r>
            <a:r>
              <a:rPr lang="zh-CN" altLang="en-US" sz="1000" smtClean="0">
                <a:solidFill>
                  <a:srgbClr val="000000"/>
                </a:solidFill>
              </a:rPr>
              <a:t>简单易学，只要有</a:t>
            </a:r>
            <a:r>
              <a:rPr lang="en-US" altLang="zh-CN" sz="1000" smtClean="0">
                <a:solidFill>
                  <a:srgbClr val="000000"/>
                </a:solidFill>
                <a:latin typeface="SimSun" pitchFamily="2" charset="-122"/>
              </a:rPr>
              <a:t>C</a:t>
            </a:r>
            <a:r>
              <a:rPr lang="zh-CN" altLang="en-US" sz="1000" smtClean="0">
                <a:solidFill>
                  <a:srgbClr val="000000"/>
                </a:solidFill>
              </a:rPr>
              <a:t>语言的编程基础，一、两个月即可熟练掌握。</a:t>
            </a:r>
            <a:endParaRPr lang="zh-CN" altLang="en-US" sz="1000" smtClean="0">
              <a:latin typeface="SimSun" pitchFamily="2" charset="-122"/>
            </a:endParaRPr>
          </a:p>
          <a:p>
            <a:pPr algn="just"/>
            <a:r>
              <a:rPr lang="en-US" altLang="zh-CN" sz="1000" smtClean="0">
                <a:solidFill>
                  <a:srgbClr val="000000"/>
                </a:solidFill>
                <a:latin typeface="SimSun" pitchFamily="2" charset="-122"/>
              </a:rPr>
              <a:t>VHDL</a:t>
            </a:r>
            <a:r>
              <a:rPr lang="zh-CN" altLang="en-US" sz="1000" smtClean="0">
                <a:solidFill>
                  <a:srgbClr val="000000"/>
                </a:solidFill>
              </a:rPr>
              <a:t>需要有</a:t>
            </a:r>
            <a:r>
              <a:rPr lang="en-US" altLang="zh-CN" sz="1000" smtClean="0">
                <a:solidFill>
                  <a:srgbClr val="000000"/>
                </a:solidFill>
                <a:latin typeface="SimSun" pitchFamily="2" charset="-122"/>
              </a:rPr>
              <a:t>Ada</a:t>
            </a:r>
            <a:r>
              <a:rPr lang="zh-CN" altLang="en-US" sz="1000" smtClean="0">
                <a:solidFill>
                  <a:srgbClr val="000000"/>
                </a:solidFill>
              </a:rPr>
              <a:t>编程基础，至少需要半年以上的专门培训。</a:t>
            </a:r>
            <a:endParaRPr lang="zh-CN" altLang="en-US" sz="1000" smtClean="0">
              <a:latin typeface="SimSun" pitchFamily="2" charset="-122"/>
            </a:endParaRPr>
          </a:p>
          <a:p>
            <a:pPr algn="just"/>
            <a:r>
              <a:rPr lang="zh-CN" altLang="en-US" sz="1000" b="1" smtClean="0">
                <a:solidFill>
                  <a:srgbClr val="000000"/>
                </a:solidFill>
              </a:rPr>
              <a:t>（</a:t>
            </a:r>
            <a:r>
              <a:rPr lang="en-US" altLang="zh-CN" sz="1000" b="1" smtClean="0">
                <a:solidFill>
                  <a:srgbClr val="000000"/>
                </a:solidFill>
                <a:latin typeface="SimSun" pitchFamily="2" charset="-122"/>
              </a:rPr>
              <a:t>3</a:t>
            </a:r>
            <a:r>
              <a:rPr lang="zh-CN" altLang="en-US" sz="1000" b="1" smtClean="0">
                <a:solidFill>
                  <a:srgbClr val="000000"/>
                </a:solidFill>
              </a:rPr>
              <a:t>）建模能力</a:t>
            </a:r>
            <a:endParaRPr lang="zh-CN" altLang="en-US" sz="1000" smtClean="0">
              <a:latin typeface="SimSun" pitchFamily="2" charset="-122"/>
            </a:endParaRPr>
          </a:p>
          <a:p>
            <a:r>
              <a:rPr lang="zh-CN" altLang="en-US" sz="1000" smtClean="0">
                <a:solidFill>
                  <a:srgbClr val="000000"/>
                </a:solidFill>
              </a:rPr>
              <a:t>二者在行为级抽象建模的覆盖范围方面有所不同。在系统级抽象方面</a:t>
            </a:r>
            <a:r>
              <a:rPr lang="en-US" altLang="zh-CN" sz="1000" smtClean="0">
                <a:solidFill>
                  <a:srgbClr val="000000"/>
                </a:solidFill>
                <a:latin typeface="SimSun" pitchFamily="2" charset="-122"/>
              </a:rPr>
              <a:t>Verilog HDL</a:t>
            </a:r>
            <a:r>
              <a:rPr lang="zh-CN" altLang="en-US" sz="1000" smtClean="0">
                <a:solidFill>
                  <a:srgbClr val="000000"/>
                </a:solidFill>
              </a:rPr>
              <a:t>比</a:t>
            </a:r>
            <a:r>
              <a:rPr lang="en-US" altLang="zh-CN" sz="1000" smtClean="0">
                <a:solidFill>
                  <a:srgbClr val="000000"/>
                </a:solidFill>
                <a:latin typeface="SimSun" pitchFamily="2" charset="-122"/>
              </a:rPr>
              <a:t>VHDL</a:t>
            </a:r>
            <a:r>
              <a:rPr lang="zh-CN" altLang="en-US" sz="1000" smtClean="0">
                <a:solidFill>
                  <a:srgbClr val="000000"/>
                </a:solidFill>
              </a:rPr>
              <a:t>略差一些，因此</a:t>
            </a:r>
            <a:r>
              <a:rPr lang="en-US" altLang="zh-CN" sz="1000" smtClean="0">
                <a:solidFill>
                  <a:srgbClr val="000000"/>
                </a:solidFill>
                <a:latin typeface="SimSun" pitchFamily="2" charset="-122"/>
              </a:rPr>
              <a:t>VHDL</a:t>
            </a:r>
            <a:r>
              <a:rPr lang="zh-CN" altLang="en-US" sz="1000" smtClean="0">
                <a:solidFill>
                  <a:srgbClr val="000000"/>
                </a:solidFill>
              </a:rPr>
              <a:t>更适于</a:t>
            </a:r>
            <a:r>
              <a:rPr lang="zh-CN" altLang="en-US" sz="1000" smtClean="0">
                <a:solidFill>
                  <a:srgbClr val="000000"/>
                </a:solidFill>
                <a:latin typeface="SimSun" pitchFamily="2" charset="-122"/>
              </a:rPr>
              <a:t>由多人合作完成的特大型项目（一百万门以上）。而在门级开关电路描述方面</a:t>
            </a:r>
            <a:r>
              <a:rPr lang="en-US" altLang="zh-CN" sz="1000" smtClean="0">
                <a:solidFill>
                  <a:srgbClr val="000000"/>
                </a:solidFill>
                <a:latin typeface="SimSun" pitchFamily="2" charset="-122"/>
              </a:rPr>
              <a:t>Verilog HDL</a:t>
            </a:r>
            <a:r>
              <a:rPr lang="zh-CN" altLang="en-US" sz="1000" smtClean="0">
                <a:solidFill>
                  <a:srgbClr val="000000"/>
                </a:solidFill>
              </a:rPr>
              <a:t>比</a:t>
            </a:r>
            <a:r>
              <a:rPr lang="en-US" altLang="zh-CN" sz="1000" smtClean="0">
                <a:solidFill>
                  <a:srgbClr val="000000"/>
                </a:solidFill>
                <a:latin typeface="SimSun" pitchFamily="2" charset="-122"/>
              </a:rPr>
              <a:t>VHDL</a:t>
            </a:r>
            <a:r>
              <a:rPr lang="zh-CN" altLang="en-US" sz="1000" smtClean="0">
                <a:solidFill>
                  <a:srgbClr val="000000"/>
                </a:solidFill>
              </a:rPr>
              <a:t>强得多，因此</a:t>
            </a:r>
            <a:r>
              <a:rPr lang="en-US" altLang="zh-CN" sz="1000" smtClean="0">
                <a:solidFill>
                  <a:srgbClr val="000000"/>
                </a:solidFill>
                <a:latin typeface="SimSun" pitchFamily="2" charset="-122"/>
              </a:rPr>
              <a:t>Verilog HDL</a:t>
            </a:r>
            <a:r>
              <a:rPr lang="zh-CN" altLang="en-US" sz="1000" smtClean="0">
                <a:solidFill>
                  <a:srgbClr val="000000"/>
                </a:solidFill>
              </a:rPr>
              <a:t>更适于中小型的数字系统设计。</a:t>
            </a:r>
            <a:endParaRPr lang="zh-CN" altLang="en-US" sz="1000" smtClean="0">
              <a:solidFill>
                <a:srgbClr val="000000"/>
              </a:solidFill>
              <a:latin typeface="SimSun" pitchFamily="2" charset="-122"/>
            </a:endParaRPr>
          </a:p>
          <a:p>
            <a:pPr algn="just"/>
            <a:r>
              <a:rPr lang="zh-CN" altLang="en-US" sz="1000" smtClean="0">
                <a:solidFill>
                  <a:srgbClr val="000000"/>
                </a:solidFill>
              </a:rPr>
              <a:t> </a:t>
            </a:r>
            <a:endParaRPr lang="zh-CN" altLang="en-US" sz="1000"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p:sp>
      <p:sp>
        <p:nvSpPr>
          <p:cNvPr id="179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a:t>
            </a:r>
            <a:r>
              <a:rPr lang="en-US" altLang="zh-CN" b="1" smtClean="0"/>
              <a:t>Quartus II</a:t>
            </a:r>
            <a:r>
              <a:rPr lang="zh-CN" altLang="en-US" smtClean="0"/>
              <a:t>中，是通过直接调用</a:t>
            </a:r>
            <a:r>
              <a:rPr lang="en-US" altLang="zh-CN" smtClean="0"/>
              <a:t>Quartus II</a:t>
            </a:r>
            <a:r>
              <a:rPr lang="zh-CN" altLang="en-US" smtClean="0"/>
              <a:t>提供的存储器宏功能模块（参数化的</a:t>
            </a:r>
            <a:r>
              <a:rPr lang="en-US" altLang="zh-CN" smtClean="0"/>
              <a:t>ROM</a:t>
            </a:r>
            <a:r>
              <a:rPr lang="zh-CN" altLang="en-US" smtClean="0"/>
              <a:t>、</a:t>
            </a:r>
            <a:r>
              <a:rPr lang="en-US" altLang="zh-CN" smtClean="0"/>
              <a:t>RAM</a:t>
            </a:r>
            <a:r>
              <a:rPr lang="zh-CN" altLang="en-US" smtClean="0"/>
              <a:t>）来建立存储器的。则</a:t>
            </a:r>
            <a:r>
              <a:rPr lang="en-US" altLang="zh-CN" smtClean="0"/>
              <a:t>Quartus II</a:t>
            </a:r>
            <a:r>
              <a:rPr lang="zh-CN" altLang="en-US" smtClean="0"/>
              <a:t>综合时，在没有人工指定的情况下，会自动采用</a:t>
            </a:r>
            <a:r>
              <a:rPr lang="en-US" altLang="zh-CN" smtClean="0"/>
              <a:t>FPGA </a:t>
            </a:r>
            <a:r>
              <a:rPr lang="zh-CN" altLang="en-US" smtClean="0"/>
              <a:t>器件中的嵌入式存储器模块去物理实现。</a:t>
            </a:r>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p:sp>
      <p:sp>
        <p:nvSpPr>
          <p:cNvPr id="180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0066"/>
              </a:buClr>
              <a:buFont typeface="Wingdings" panose="05000000000000000000" pitchFamily="2" charset="2"/>
              <a:buNone/>
            </a:pPr>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FF0066"/>
              </a:buClr>
              <a:buFont typeface="Wingdings" panose="05000000000000000000" pitchFamily="2" charset="2"/>
              <a:buNone/>
            </a:pPr>
            <a:r>
              <a:rPr lang="zh-CN" altLang="en-US" sz="1000" smtClean="0">
                <a:ea typeface="楷体_GB2312" pitchFamily="49" charset="-122"/>
              </a:rPr>
              <a:t>注： 上表中，凡</a:t>
            </a:r>
            <a:r>
              <a:rPr lang="en-US" altLang="zh-CN" sz="1000" smtClean="0">
                <a:ea typeface="楷体_GB2312" pitchFamily="49" charset="-122"/>
              </a:rPr>
              <a:t>Quartus II</a:t>
            </a:r>
            <a:r>
              <a:rPr lang="zh-CN" altLang="en-US" sz="1000" smtClean="0">
                <a:ea typeface="楷体_GB2312" pitchFamily="49" charset="-122"/>
              </a:rPr>
              <a:t>不支持的语句是不可综合的，通常用在测试文件中；未注明“</a:t>
            </a:r>
            <a:r>
              <a:rPr lang="en-US" altLang="zh-CN" sz="1000" smtClean="0">
                <a:ea typeface="楷体_GB2312" pitchFamily="49" charset="-122"/>
              </a:rPr>
              <a:t>Quartus II</a:t>
            </a:r>
            <a:r>
              <a:rPr lang="zh-CN" altLang="en-US" sz="1000" smtClean="0">
                <a:ea typeface="楷体_GB2312" pitchFamily="49" charset="-122"/>
              </a:rPr>
              <a:t>不支持”的语句均是可综合的。</a:t>
            </a:r>
            <a:endParaRPr lang="zh-CN" altLang="en-US" sz="1000" smtClean="0">
              <a:ea typeface="楷体_GB2312" pitchFamily="49" charset="-122"/>
            </a:endParaRPr>
          </a:p>
          <a:p>
            <a:pPr lvl="1"/>
            <a:r>
              <a:rPr lang="en-US" altLang="zh-CN" sz="1000" smtClean="0"/>
              <a:t>forever</a:t>
            </a:r>
            <a:r>
              <a:rPr lang="zh-CN" altLang="en-US" sz="1000" smtClean="0"/>
              <a:t>语句、</a:t>
            </a:r>
            <a:r>
              <a:rPr lang="en-US" altLang="zh-CN" sz="1000" smtClean="0"/>
              <a:t>while</a:t>
            </a:r>
            <a:r>
              <a:rPr lang="zh-CN" altLang="en-US" sz="1000" smtClean="0"/>
              <a:t>语句通常用在测试文件中；</a:t>
            </a:r>
            <a:endParaRPr lang="zh-CN" altLang="en-US" sz="1000" smtClean="0"/>
          </a:p>
          <a:p>
            <a:pPr lvl="1"/>
            <a:r>
              <a:rPr lang="zh-CN" altLang="en-US" sz="1000" smtClean="0"/>
              <a:t>表中只有</a:t>
            </a:r>
            <a:r>
              <a:rPr lang="en-US" altLang="zh-CN" sz="1000" smtClean="0"/>
              <a:t>4</a:t>
            </a:r>
            <a:r>
              <a:rPr lang="zh-CN" altLang="en-US" sz="1000" smtClean="0"/>
              <a:t>种语句（</a:t>
            </a:r>
            <a:r>
              <a:rPr lang="en-US" altLang="zh-CN" sz="1000" smtClean="0"/>
              <a:t>fork_join</a:t>
            </a:r>
            <a:r>
              <a:rPr lang="zh-CN" altLang="en-US" sz="1000" smtClean="0"/>
              <a:t>，</a:t>
            </a:r>
            <a:r>
              <a:rPr lang="en-US" altLang="zh-CN" sz="1000" smtClean="0"/>
              <a:t>initial</a:t>
            </a:r>
            <a:r>
              <a:rPr lang="zh-CN" altLang="en-US" sz="1000" smtClean="0"/>
              <a:t>，‘</a:t>
            </a:r>
            <a:r>
              <a:rPr lang="en-US" altLang="zh-CN" sz="1000" smtClean="0"/>
              <a:t>include</a:t>
            </a:r>
            <a:r>
              <a:rPr lang="zh-CN" altLang="en-US" sz="1000" smtClean="0"/>
              <a:t>，‘</a:t>
            </a:r>
            <a:r>
              <a:rPr lang="en-US" altLang="zh-CN" sz="1000" smtClean="0"/>
              <a:t>timescale</a:t>
            </a:r>
            <a:r>
              <a:rPr lang="zh-CN" altLang="en-US" sz="1000" smtClean="0"/>
              <a:t>）是</a:t>
            </a:r>
            <a:r>
              <a:rPr lang="en-US" altLang="zh-CN" sz="1000" smtClean="0"/>
              <a:t>Quartus II</a:t>
            </a:r>
            <a:r>
              <a:rPr lang="zh-CN" altLang="en-US" sz="1000" smtClean="0"/>
              <a:t>不支持的，它们通常用在测试模块中（</a:t>
            </a:r>
            <a:r>
              <a:rPr lang="en-US" altLang="zh-CN" sz="1000" smtClean="0"/>
              <a:t>ModelSim</a:t>
            </a:r>
            <a:r>
              <a:rPr lang="zh-CN" altLang="en-US" sz="1000" smtClean="0"/>
              <a:t>软件支持）。</a:t>
            </a:r>
            <a:endParaRPr lang="zh-CN" altLang="en-US" sz="1000" smtClean="0"/>
          </a:p>
          <a:p>
            <a:endParaRPr lang="zh-CN" altLang="en-US" sz="1000" smtClean="0">
              <a:latin typeface="SimSun"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p:sp>
      <p:sp>
        <p:nvSpPr>
          <p:cNvPr id="182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800" smtClean="0"/>
              <a:t>    </a:t>
            </a:r>
            <a:r>
              <a:rPr lang="en-US" altLang="zh-CN" smtClean="0"/>
              <a:t>initial</a:t>
            </a:r>
            <a:r>
              <a:rPr lang="zh-CN" altLang="zh-CN" smtClean="0"/>
              <a:t>语句常用于仿真中各变量的初始化，</a:t>
            </a:r>
            <a:r>
              <a:rPr lang="en-US" altLang="zh-CN" smtClean="0"/>
              <a:t>initial</a:t>
            </a:r>
            <a:r>
              <a:rPr lang="zh-CN" altLang="zh-CN" smtClean="0"/>
              <a:t>语句沿时间轴只执行一次</a:t>
            </a:r>
            <a:r>
              <a:rPr lang="zh-CN" altLang="en-US" smtClean="0"/>
              <a:t>。</a:t>
            </a:r>
            <a:endParaRPr lang="zh-CN" altLang="zh-CN" smtClean="0"/>
          </a:p>
          <a:p>
            <a:r>
              <a:rPr lang="zh-CN" altLang="en-US" sz="800" smtClean="0"/>
              <a:t>    </a:t>
            </a:r>
            <a:r>
              <a:rPr lang="en-US" altLang="zh-CN" sz="800" smtClean="0">
                <a:solidFill>
                  <a:srgbClr val="CC9900"/>
                </a:solidFill>
                <a:ea typeface="楷体_GB2312" pitchFamily="49" charset="-122"/>
              </a:rPr>
              <a:t>task</a:t>
            </a:r>
            <a:r>
              <a:rPr lang="zh-CN" altLang="en-US" sz="800" smtClean="0">
                <a:ea typeface="楷体_GB2312" pitchFamily="49" charset="-122"/>
              </a:rPr>
              <a:t>语句用于定义任务。任务类似于高级语言中的子程序，用来单独完成某项具体任务。</a:t>
            </a:r>
            <a:endParaRPr lang="en-US" altLang="zh-CN" sz="800" smtClean="0">
              <a:ea typeface="楷体_GB2312" pitchFamily="49" charset="-122"/>
            </a:endParaRPr>
          </a:p>
          <a:p>
            <a:r>
              <a:rPr lang="zh-CN" altLang="en-US" sz="800" smtClean="0">
                <a:ea typeface="楷体_GB2312" pitchFamily="49" charset="-122"/>
              </a:rPr>
              <a:t>    </a:t>
            </a:r>
            <a:r>
              <a:rPr lang="en-US" altLang="zh-CN" sz="800" smtClean="0">
                <a:solidFill>
                  <a:srgbClr val="CC9900"/>
                </a:solidFill>
                <a:ea typeface="楷体_GB2312" pitchFamily="49" charset="-122"/>
              </a:rPr>
              <a:t>function</a:t>
            </a:r>
            <a:r>
              <a:rPr lang="zh-CN" altLang="en-US" sz="800" smtClean="0">
                <a:ea typeface="楷体_GB2312" pitchFamily="49" charset="-122"/>
              </a:rPr>
              <a:t>语句用于定义函数。函数类似于高级语言中的函数，用来单独完成某项具体操作。</a:t>
            </a:r>
            <a:endParaRPr lang="en-US" altLang="zh-CN" sz="800" smtClean="0"/>
          </a:p>
          <a:p>
            <a:r>
              <a:rPr lang="zh-CN" altLang="en-US" sz="800" smtClean="0"/>
              <a:t>    在</a:t>
            </a:r>
            <a:r>
              <a:rPr lang="en-US" altLang="zh-CN" sz="800" smtClean="0"/>
              <a:t>always</a:t>
            </a:r>
            <a:r>
              <a:rPr lang="zh-CN" altLang="en-US" sz="800" smtClean="0"/>
              <a:t>块中被赋值的只能是</a:t>
            </a:r>
            <a:r>
              <a:rPr lang="en-US" altLang="zh-CN" sz="800" smtClean="0">
                <a:solidFill>
                  <a:srgbClr val="CC0066"/>
                </a:solidFill>
              </a:rPr>
              <a:t>register</a:t>
            </a:r>
            <a:r>
              <a:rPr lang="zh-CN" altLang="en-US" sz="800" smtClean="0">
                <a:solidFill>
                  <a:srgbClr val="CC0066"/>
                </a:solidFill>
              </a:rPr>
              <a:t>型</a:t>
            </a:r>
            <a:r>
              <a:rPr lang="zh-CN" altLang="en-US" sz="800" smtClean="0"/>
              <a:t>变量（如</a:t>
            </a:r>
            <a:r>
              <a:rPr lang="en-US" altLang="zh-CN" sz="800" smtClean="0"/>
              <a:t>reg</a:t>
            </a:r>
            <a:r>
              <a:rPr lang="zh-CN" altLang="en-US" sz="800" smtClean="0"/>
              <a:t>，</a:t>
            </a:r>
            <a:r>
              <a:rPr lang="en-US" altLang="zh-CN" sz="800" smtClean="0"/>
              <a:t>integer</a:t>
            </a:r>
            <a:r>
              <a:rPr lang="zh-CN" altLang="en-US" sz="800" smtClean="0"/>
              <a:t>，</a:t>
            </a:r>
            <a:r>
              <a:rPr lang="en-US" altLang="zh-CN" sz="800" smtClean="0"/>
              <a:t>real</a:t>
            </a:r>
            <a:r>
              <a:rPr lang="zh-CN" altLang="en-US" sz="800" smtClean="0"/>
              <a:t>，</a:t>
            </a:r>
            <a:r>
              <a:rPr lang="en-US" altLang="zh-CN" sz="800" smtClean="0"/>
              <a:t>time</a:t>
            </a:r>
            <a:r>
              <a:rPr lang="zh-CN" altLang="en-US" sz="800" smtClean="0"/>
              <a:t>）</a:t>
            </a:r>
            <a:endParaRPr lang="zh-CN" altLang="en-US" sz="80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0"/>
              </a:spcBef>
              <a:buClr>
                <a:schemeClr val="hlink"/>
              </a:buClr>
              <a:buFont typeface="Wingdings" panose="05000000000000000000" pitchFamily="2" charset="2"/>
              <a:buNone/>
            </a:pPr>
            <a:r>
              <a:rPr lang="zh-CN" altLang="zh-CN" sz="1000" smtClean="0">
                <a:solidFill>
                  <a:srgbClr val="FF3399"/>
                </a:solidFill>
              </a:rPr>
              <a:t>注</a:t>
            </a:r>
            <a:r>
              <a:rPr lang="zh-CN" altLang="zh-CN" sz="1000" smtClean="0"/>
              <a:t>：如果</a:t>
            </a:r>
            <a:r>
              <a:rPr lang="en-US" altLang="zh-CN" sz="1000" smtClean="0"/>
              <a:t>always</a:t>
            </a:r>
            <a:r>
              <a:rPr lang="zh-CN" altLang="zh-CN" sz="1000" smtClean="0"/>
              <a:t>块中包含一个以上的语句，则这些语句必须放在</a:t>
            </a:r>
            <a:r>
              <a:rPr lang="en-US" altLang="zh-CN" sz="1000" smtClean="0">
                <a:solidFill>
                  <a:srgbClr val="CC3300"/>
                </a:solidFill>
              </a:rPr>
              <a:t>begin_end</a:t>
            </a:r>
            <a:r>
              <a:rPr lang="zh-CN" altLang="en-US" sz="1000" smtClean="0"/>
              <a:t>或</a:t>
            </a:r>
            <a:r>
              <a:rPr lang="en-US" altLang="zh-CN" sz="1000" smtClean="0">
                <a:solidFill>
                  <a:srgbClr val="CC3300"/>
                </a:solidFill>
              </a:rPr>
              <a:t>fork_join</a:t>
            </a:r>
            <a:r>
              <a:rPr lang="zh-CN" altLang="en-US" sz="1000" smtClean="0"/>
              <a:t>块中！</a:t>
            </a:r>
            <a:endParaRPr lang="zh-CN" altLang="en-US" sz="1000" smtClean="0"/>
          </a:p>
          <a:p>
            <a:pPr algn="just">
              <a:lnSpc>
                <a:spcPct val="110000"/>
              </a:lnSpc>
              <a:spcBef>
                <a:spcPct val="0"/>
              </a:spcBef>
              <a:buClr>
                <a:schemeClr val="hlink"/>
              </a:buClr>
              <a:buFont typeface="Wingdings" panose="05000000000000000000" pitchFamily="2" charset="2"/>
              <a:buNone/>
            </a:pPr>
            <a:r>
              <a:rPr lang="zh-CN" altLang="en-US" sz="1000" smtClean="0"/>
              <a:t>    </a:t>
            </a:r>
            <a:r>
              <a:rPr lang="en-US" altLang="zh-CN" sz="1000" smtClean="0">
                <a:latin typeface="SimSun" pitchFamily="2" charset="-122"/>
              </a:rPr>
              <a:t>assign</a:t>
            </a:r>
            <a:r>
              <a:rPr lang="zh-CN" altLang="en-US" sz="1000" smtClean="0">
                <a:latin typeface="SimSun" pitchFamily="2" charset="-122"/>
              </a:rPr>
              <a:t>语句在</a:t>
            </a:r>
            <a:r>
              <a:rPr lang="en-US" altLang="zh-CN" sz="1000" smtClean="0">
                <a:latin typeface="SimSun" pitchFamily="2" charset="-122"/>
              </a:rPr>
              <a:t>always</a:t>
            </a:r>
            <a:r>
              <a:rPr lang="zh-CN" altLang="en-US" sz="1000" smtClean="0">
                <a:latin typeface="SimSun" pitchFamily="2" charset="-122"/>
              </a:rPr>
              <a:t>块之外；循环语句</a:t>
            </a:r>
            <a:r>
              <a:rPr lang="en-US" altLang="zh-CN" sz="1000" smtClean="0">
                <a:latin typeface="SimSun" pitchFamily="2" charset="-122"/>
              </a:rPr>
              <a:t>forever</a:t>
            </a:r>
            <a:r>
              <a:rPr lang="zh-CN" altLang="en-US" sz="1000" smtClean="0">
                <a:latin typeface="SimSun" pitchFamily="2" charset="-122"/>
              </a:rPr>
              <a:t>语句是在</a:t>
            </a:r>
            <a:r>
              <a:rPr lang="en-US" altLang="zh-CN" sz="1000" smtClean="0">
                <a:latin typeface="SimSun" pitchFamily="2" charset="-122"/>
              </a:rPr>
              <a:t>initial</a:t>
            </a:r>
            <a:r>
              <a:rPr lang="zh-CN" altLang="en-US" sz="1000" smtClean="0">
                <a:latin typeface="SimSun" pitchFamily="2" charset="-122"/>
              </a:rPr>
              <a:t>块中！</a:t>
            </a:r>
            <a:endParaRPr lang="zh-CN" altLang="en-US" sz="1000" smtClean="0"/>
          </a:p>
          <a:p>
            <a:endParaRPr lang="zh-CN" altLang="en-US" sz="1000" smtClean="0">
              <a:latin typeface="SimSun"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p:sp>
      <p:sp>
        <p:nvSpPr>
          <p:cNvPr id="184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0"/>
              </a:spcBef>
              <a:buClr>
                <a:schemeClr val="hlink"/>
              </a:buClr>
              <a:buFont typeface="Wingdings" panose="05000000000000000000" pitchFamily="2" charset="2"/>
              <a:buNone/>
            </a:pPr>
            <a:r>
              <a:rPr lang="zh-CN" altLang="en-US" smtClean="0"/>
              <a:t>    当敏感信号表达式中任何信号发生变化时，就会执行一遍块内的语句。</a:t>
            </a:r>
            <a:endParaRPr lang="zh-CN" altLang="en-US" smtClean="0"/>
          </a:p>
          <a:p>
            <a:endParaRPr lang="zh-CN" altLang="en-US" smtClean="0">
              <a:latin typeface="SimSun"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t>生成时钟信号的第</a:t>
            </a:r>
            <a:r>
              <a:rPr lang="en-US" altLang="zh-CN" sz="1000" smtClean="0"/>
              <a:t>2</a:t>
            </a:r>
            <a:r>
              <a:rPr lang="zh-CN" altLang="en-US" sz="1000" smtClean="0"/>
              <a:t>种方法：</a:t>
            </a:r>
            <a:endParaRPr lang="zh-CN" altLang="en-US" sz="1000" smtClean="0"/>
          </a:p>
          <a:p>
            <a:r>
              <a:rPr lang="en-US" altLang="zh-CN" sz="1000" smtClean="0">
                <a:solidFill>
                  <a:srgbClr val="E43600"/>
                </a:solidFill>
              </a:rPr>
              <a:t>initial</a:t>
            </a:r>
            <a:endParaRPr lang="en-US" altLang="zh-CN" sz="1000" smtClean="0">
              <a:solidFill>
                <a:srgbClr val="E43600"/>
              </a:solidFill>
            </a:endParaRPr>
          </a:p>
          <a:p>
            <a:r>
              <a:rPr lang="en-US" altLang="zh-CN" sz="1000" b="1" smtClean="0"/>
              <a:t>   </a:t>
            </a:r>
            <a:r>
              <a:rPr lang="en-US" altLang="zh-CN" sz="1000" smtClean="0"/>
              <a:t>begin : Clocking	</a:t>
            </a:r>
            <a:endParaRPr lang="en-US" altLang="zh-CN" sz="1000" smtClean="0"/>
          </a:p>
          <a:p>
            <a:r>
              <a:rPr lang="en-US" altLang="zh-CN" sz="1000" smtClean="0"/>
              <a:t>       clk = 0;</a:t>
            </a:r>
            <a:endParaRPr lang="en-US" altLang="zh-CN" sz="1000" smtClean="0"/>
          </a:p>
          <a:p>
            <a:r>
              <a:rPr lang="en-US" altLang="zh-CN" sz="1000" smtClean="0">
                <a:solidFill>
                  <a:srgbClr val="FF3399"/>
                </a:solidFill>
              </a:rPr>
              <a:t>       forever</a:t>
            </a:r>
            <a:r>
              <a:rPr lang="en-US" altLang="zh-CN" sz="1000" smtClean="0"/>
              <a:t> #10 clk = !clk;</a:t>
            </a:r>
            <a:endParaRPr lang="en-US" altLang="zh-CN" sz="1000" smtClean="0"/>
          </a:p>
          <a:p>
            <a:r>
              <a:rPr lang="en-US" altLang="zh-CN" sz="1000" smtClean="0"/>
              <a:t>   end</a:t>
            </a:r>
            <a:endParaRPr lang="en-US" altLang="zh-CN" sz="1000" smtClean="0"/>
          </a:p>
          <a:p>
            <a:pPr algn="just">
              <a:lnSpc>
                <a:spcPct val="90000"/>
              </a:lnSpc>
              <a:spcBef>
                <a:spcPct val="0"/>
              </a:spcBef>
            </a:pPr>
            <a:endParaRPr lang="en-US" altLang="zh-CN" sz="100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SimSun" pitchFamily="2" charset="-122"/>
              </a:rPr>
              <a:t>always_demo .v</a:t>
            </a:r>
            <a:r>
              <a:rPr lang="zh-CN" altLang="en-US" sz="1000" smtClean="0">
                <a:latin typeface="SimSun" pitchFamily="2" charset="-122"/>
              </a:rPr>
              <a:t>位于</a:t>
            </a:r>
            <a:r>
              <a:rPr lang="en-US" altLang="zh-CN" sz="1000" smtClean="0">
                <a:latin typeface="SimSun" pitchFamily="2" charset="-122"/>
              </a:rPr>
              <a:t>always_demo</a:t>
            </a:r>
            <a:r>
              <a:rPr lang="zh-CN" altLang="en-US" sz="1000" smtClean="0">
                <a:latin typeface="SimSun" pitchFamily="2" charset="-122"/>
              </a:rPr>
              <a:t>文件夹</a:t>
            </a:r>
            <a:endParaRPr lang="zh-CN" altLang="en-US" sz="1000" smtClean="0">
              <a:latin typeface="SimSun"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pPr marL="263525" indent="-263525">
              <a:spcBef>
                <a:spcPct val="0"/>
              </a:spcBef>
              <a:buClr>
                <a:schemeClr val="hlink"/>
              </a:buClr>
              <a:buFont typeface="Wingdings" panose="05000000000000000000" pitchFamily="2" charset="2"/>
              <a:buNone/>
              <a:defRPr/>
            </a:pPr>
            <a:r>
              <a:rPr lang="zh-CN" altLang="en-US" sz="1000" dirty="0" smtClean="0">
                <a:ea typeface="楷体_GB2312" pitchFamily="49" charset="-122"/>
                <a:cs typeface="Arial" panose="020B0704020202020204" pitchFamily="34" charset="0"/>
              </a:rPr>
              <a:t>参见</a:t>
            </a:r>
            <a:r>
              <a:rPr lang="en-US" dirty="0" err="1" smtClean="0"/>
              <a:t>course_demo</a:t>
            </a:r>
            <a:r>
              <a:rPr lang="en-US" dirty="0" smtClean="0"/>
              <a:t>\chapter2\count60 \</a:t>
            </a:r>
            <a:r>
              <a:rPr lang="en-US" altLang="zh-CN" sz="1000" dirty="0" smtClean="0">
                <a:ea typeface="楷体_GB2312" pitchFamily="49" charset="-122"/>
                <a:cs typeface="Arial" panose="020B0704020202020204" pitchFamily="34" charset="0"/>
              </a:rPr>
              <a:t>cout60_new.v——</a:t>
            </a:r>
            <a:r>
              <a:rPr lang="zh-CN" altLang="en-US" sz="1000" dirty="0" smtClean="0">
                <a:ea typeface="楷体_GB2312" pitchFamily="49" charset="-122"/>
                <a:cs typeface="Arial" panose="020B0704020202020204" pitchFamily="34" charset="0"/>
              </a:rPr>
              <a:t>模为</a:t>
            </a:r>
            <a:r>
              <a:rPr lang="en-US" altLang="zh-CN" sz="1000" dirty="0" smtClean="0">
                <a:ea typeface="楷体_GB2312" pitchFamily="49" charset="-122"/>
                <a:cs typeface="Arial" panose="020B0704020202020204" pitchFamily="34" charset="0"/>
              </a:rPr>
              <a:t>60</a:t>
            </a:r>
            <a:r>
              <a:rPr lang="zh-CN" altLang="en-US" sz="1000" dirty="0" smtClean="0">
                <a:ea typeface="楷体_GB2312" pitchFamily="49" charset="-122"/>
                <a:cs typeface="Arial" panose="020B0704020202020204" pitchFamily="34" charset="0"/>
              </a:rPr>
              <a:t>的</a:t>
            </a:r>
            <a:r>
              <a:rPr lang="en-US" altLang="zh-CN" sz="1000" dirty="0" smtClean="0">
                <a:ea typeface="楷体_GB2312" pitchFamily="49" charset="-122"/>
                <a:cs typeface="Arial" panose="020B0704020202020204" pitchFamily="34" charset="0"/>
              </a:rPr>
              <a:t>BCD</a:t>
            </a:r>
            <a:r>
              <a:rPr lang="zh-CN" altLang="en-US" sz="1000" dirty="0" smtClean="0">
                <a:ea typeface="楷体_GB2312" pitchFamily="49" charset="-122"/>
                <a:cs typeface="Arial" panose="020B0704020202020204" pitchFamily="34" charset="0"/>
              </a:rPr>
              <a:t>码加法计数器（异步） </a:t>
            </a:r>
            <a:endParaRPr lang="en-US" altLang="zh-CN" sz="1000" dirty="0" smtClean="0">
              <a:ea typeface="楷体_GB2312" pitchFamily="49" charset="-122"/>
              <a:cs typeface="Arial" panose="020B0704020202020204" pitchFamily="34" charset="0"/>
            </a:endParaRPr>
          </a:p>
          <a:p>
            <a:pPr marL="263525" indent="-263525">
              <a:spcBef>
                <a:spcPct val="0"/>
              </a:spcBef>
              <a:buClr>
                <a:schemeClr val="hlink"/>
              </a:buClr>
              <a:buFont typeface="Wingdings" panose="05000000000000000000" pitchFamily="2" charset="2"/>
              <a:buChar char="v"/>
              <a:defRPr/>
            </a:pPr>
            <a:r>
              <a:rPr lang="en-US" altLang="zh-CN" sz="1000" dirty="0" smtClean="0">
                <a:ea typeface="楷体_GB2312" pitchFamily="49" charset="-122"/>
                <a:cs typeface="Arial" panose="020B0704020202020204" pitchFamily="34" charset="0"/>
              </a:rPr>
              <a:t>always</a:t>
            </a:r>
            <a:r>
              <a:rPr lang="zh-CN" altLang="en-US" sz="1000" dirty="0" smtClean="0">
                <a:ea typeface="楷体_GB2312" pitchFamily="49" charset="-122"/>
                <a:cs typeface="Arial" panose="020B0704020202020204" pitchFamily="34" charset="0"/>
              </a:rPr>
              <a:t>语句可用来实现复杂组合逻辑电路，在</a:t>
            </a:r>
            <a:r>
              <a:rPr lang="en-US" altLang="zh-CN" sz="1000" dirty="0" smtClean="0">
                <a:ea typeface="楷体_GB2312" pitchFamily="49" charset="-122"/>
                <a:cs typeface="Arial" panose="020B0704020202020204" pitchFamily="34" charset="0"/>
              </a:rPr>
              <a:t>always</a:t>
            </a:r>
            <a:r>
              <a:rPr lang="zh-CN" altLang="en-US" sz="1000" dirty="0" smtClean="0">
                <a:ea typeface="楷体_GB2312" pitchFamily="49" charset="-122"/>
                <a:cs typeface="Arial" panose="020B0704020202020204" pitchFamily="34" charset="0"/>
              </a:rPr>
              <a:t>块中采用</a:t>
            </a:r>
            <a:r>
              <a:rPr lang="en-US" altLang="zh-CN" sz="1000" dirty="0" smtClean="0">
                <a:ea typeface="楷体_GB2312" pitchFamily="49" charset="-122"/>
                <a:cs typeface="Arial" panose="020B0704020202020204" pitchFamily="34" charset="0"/>
              </a:rPr>
              <a:t>case</a:t>
            </a:r>
            <a:r>
              <a:rPr lang="zh-CN" altLang="en-US" sz="1000" dirty="0" smtClean="0">
                <a:ea typeface="楷体_GB2312" pitchFamily="49" charset="-122"/>
                <a:cs typeface="Arial" panose="020B0704020202020204" pitchFamily="34" charset="0"/>
              </a:rPr>
              <a:t>语句（</a:t>
            </a:r>
            <a:r>
              <a:rPr lang="zh-CN" altLang="en-US" sz="1000" dirty="0" smtClean="0">
                <a:solidFill>
                  <a:srgbClr val="CC0066"/>
                </a:solidFill>
                <a:ea typeface="楷体_GB2312" pitchFamily="49" charset="-122"/>
                <a:cs typeface="Arial" panose="020B0704020202020204" pitchFamily="34" charset="0"/>
              </a:rPr>
              <a:t>行为描述</a:t>
            </a:r>
            <a:r>
              <a:rPr lang="zh-CN" altLang="en-US" sz="1000" dirty="0" smtClean="0">
                <a:ea typeface="楷体_GB2312" pitchFamily="49" charset="-122"/>
                <a:cs typeface="Arial" panose="020B0704020202020204" pitchFamily="34" charset="0"/>
              </a:rPr>
              <a:t>方式）进行功能的描述，简洁！</a:t>
            </a:r>
            <a:endParaRPr lang="zh-CN" altLang="en-US" sz="1000" dirty="0" smtClean="0">
              <a:ea typeface="楷体_GB2312" pitchFamily="49" charset="-122"/>
              <a:cs typeface="Arial" panose="020B0704020202020204" pitchFamily="34" charset="0"/>
            </a:endParaRPr>
          </a:p>
          <a:p>
            <a:pPr marL="263525" indent="-263525">
              <a:spcBef>
                <a:spcPct val="0"/>
              </a:spcBef>
              <a:buClr>
                <a:schemeClr val="hlink"/>
              </a:buClr>
              <a:buFont typeface="Wingdings" panose="05000000000000000000" pitchFamily="2" charset="2"/>
              <a:buChar char="v"/>
              <a:defRPr/>
            </a:pPr>
            <a:r>
              <a:rPr lang="zh-CN" altLang="en-US" sz="1000" dirty="0" smtClean="0">
                <a:ea typeface="楷体_GB2312" pitchFamily="49" charset="-122"/>
                <a:cs typeface="Arial" panose="020B0704020202020204" pitchFamily="34" charset="0"/>
              </a:rPr>
              <a:t>而采用</a:t>
            </a:r>
            <a:r>
              <a:rPr lang="en-US" altLang="zh-CN" sz="1000" dirty="0" smtClean="0">
                <a:ea typeface="楷体_GB2312" pitchFamily="49" charset="-122"/>
                <a:cs typeface="Arial" panose="020B0704020202020204" pitchFamily="34" charset="0"/>
              </a:rPr>
              <a:t>assign</a:t>
            </a:r>
            <a:r>
              <a:rPr lang="zh-CN" altLang="en-US" sz="1000" dirty="0" smtClean="0">
                <a:ea typeface="楷体_GB2312" pitchFamily="49" charset="-122"/>
                <a:cs typeface="Arial" panose="020B0704020202020204" pitchFamily="34" charset="0"/>
              </a:rPr>
              <a:t>语句（</a:t>
            </a:r>
            <a:r>
              <a:rPr lang="zh-CN" altLang="en-US" sz="1000" dirty="0" smtClean="0">
                <a:solidFill>
                  <a:srgbClr val="CC0066"/>
                </a:solidFill>
                <a:ea typeface="楷体_GB2312" pitchFamily="49" charset="-122"/>
                <a:cs typeface="Arial" panose="020B0704020202020204" pitchFamily="34" charset="0"/>
              </a:rPr>
              <a:t>数据流描述</a:t>
            </a:r>
            <a:r>
              <a:rPr lang="zh-CN" altLang="en-US" sz="1000" dirty="0" smtClean="0">
                <a:ea typeface="楷体_GB2312" pitchFamily="49" charset="-122"/>
                <a:cs typeface="Arial" panose="020B0704020202020204" pitchFamily="34" charset="0"/>
              </a:rPr>
              <a:t>方式）则要求先推出逻辑表达式，推导过程太复杂，且描述冗长。</a:t>
            </a:r>
            <a:endParaRPr lang="zh-CN" altLang="en-US" sz="1000" dirty="0" smtClean="0">
              <a:ea typeface="楷体_GB2312" pitchFamily="49" charset="-122"/>
              <a:cs typeface="Arial" panose="020B0704020202020204" pitchFamily="34" charset="0"/>
            </a:endParaRPr>
          </a:p>
          <a:p>
            <a:pPr>
              <a:defRPr/>
            </a:pPr>
            <a:r>
              <a:rPr lang="zh-CN" altLang="en-US" sz="1000" dirty="0" smtClean="0">
                <a:latin typeface="SimSun" pitchFamily="2" charset="-122"/>
              </a:rPr>
              <a:t> </a:t>
            </a:r>
            <a:endParaRPr lang="zh-CN" altLang="en-US" sz="240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若在可综合的程序中要初始化某个变量，直接在</a:t>
            </a:r>
            <a:r>
              <a:rPr lang="en-US" altLang="zh-CN" smtClean="0"/>
              <a:t>always</a:t>
            </a:r>
            <a:r>
              <a:rPr lang="zh-CN" altLang="en-US" smtClean="0"/>
              <a:t>块或</a:t>
            </a:r>
            <a:r>
              <a:rPr lang="en-US" altLang="zh-CN" smtClean="0"/>
              <a:t>function</a:t>
            </a:r>
            <a:r>
              <a:rPr lang="zh-CN" altLang="en-US" smtClean="0"/>
              <a:t>中赋初值即可，例如：“</a:t>
            </a:r>
            <a:r>
              <a:rPr lang="en-US" altLang="zh-CN" smtClean="0"/>
              <a:t>reg1 = 0;</a:t>
            </a:r>
            <a:r>
              <a:rPr lang="zh-CN" altLang="en-US" smtClean="0"/>
              <a:t>”，后面再跟进行操作的语句。赋初值不必写在</a:t>
            </a:r>
            <a:r>
              <a:rPr lang="en-US" altLang="zh-CN" smtClean="0"/>
              <a:t>initial</a:t>
            </a:r>
            <a:r>
              <a:rPr lang="zh-CN" altLang="en-US" smtClean="0"/>
              <a:t>块中。</a:t>
            </a:r>
            <a:endParaRPr lang="zh-CN" altLang="en-US" smtClean="0"/>
          </a:p>
          <a:p>
            <a:r>
              <a:rPr lang="zh-CN" altLang="en-US" smtClean="0"/>
              <a:t>例如：</a:t>
            </a:r>
            <a:endParaRPr lang="zh-CN" altLang="en-US" smtClean="0"/>
          </a:p>
          <a:p>
            <a:r>
              <a:rPr lang="en-US" altLang="zh-CN" smtClean="0"/>
              <a:t>function[3:0] get0; //</a:t>
            </a:r>
            <a:r>
              <a:rPr lang="zh-CN" altLang="en-US" smtClean="0"/>
              <a:t>函数的定义，计算</a:t>
            </a:r>
            <a:r>
              <a:rPr lang="en-US" altLang="zh-CN" smtClean="0"/>
              <a:t>x</a:t>
            </a:r>
            <a:r>
              <a:rPr lang="zh-CN" altLang="en-US" smtClean="0"/>
              <a:t>中</a:t>
            </a:r>
            <a:r>
              <a:rPr lang="en-US" altLang="zh-CN" smtClean="0"/>
              <a:t>0</a:t>
            </a:r>
            <a:r>
              <a:rPr lang="zh-CN" altLang="en-US" smtClean="0"/>
              <a:t>的个数</a:t>
            </a:r>
            <a:endParaRPr lang="zh-CN" altLang="en-US" smtClean="0"/>
          </a:p>
          <a:p>
            <a:r>
              <a:rPr lang="en-US" altLang="zh-CN" smtClean="0"/>
              <a:t>    input [7:0] x; </a:t>
            </a:r>
            <a:endParaRPr lang="zh-CN" altLang="en-US" smtClean="0"/>
          </a:p>
          <a:p>
            <a:r>
              <a:rPr lang="en-US" altLang="zh-CN" smtClean="0"/>
              <a:t>    reg[3:0] count;  integer i;</a:t>
            </a:r>
            <a:endParaRPr lang="zh-CN" altLang="en-US" smtClean="0"/>
          </a:p>
          <a:p>
            <a:r>
              <a:rPr lang="en-US" altLang="zh-CN" smtClean="0"/>
              <a:t>    </a:t>
            </a:r>
            <a:r>
              <a:rPr lang="en-US" altLang="zh-CN" b="1" smtClean="0"/>
              <a:t>begin count=0; 		 // count</a:t>
            </a:r>
            <a:r>
              <a:rPr lang="zh-CN" altLang="en-US" b="1" smtClean="0"/>
              <a:t>赋初值</a:t>
            </a:r>
            <a:endParaRPr lang="zh-CN" altLang="en-US" smtClean="0"/>
          </a:p>
          <a:p>
            <a:r>
              <a:rPr lang="zh-CN" altLang="en-US" smtClean="0"/>
              <a:t>        </a:t>
            </a:r>
            <a:r>
              <a:rPr lang="en-US" altLang="zh-CN" smtClean="0"/>
              <a:t>for(i=0;i&lt;=7;1=1+1) //</a:t>
            </a:r>
            <a:r>
              <a:rPr lang="zh-CN" altLang="en-US" smtClean="0"/>
              <a:t>循环核对</a:t>
            </a:r>
            <a:r>
              <a:rPr lang="en-US" altLang="zh-CN" smtClean="0"/>
              <a:t>x</a:t>
            </a:r>
            <a:r>
              <a:rPr lang="zh-CN" altLang="en-US" smtClean="0"/>
              <a:t>中的每一位 </a:t>
            </a:r>
            <a:endParaRPr lang="zh-CN" altLang="en-US" smtClean="0"/>
          </a:p>
          <a:p>
            <a:r>
              <a:rPr lang="en-US" altLang="zh-CN" smtClean="0"/>
              <a:t>            if(x[i]=1’b0)  count=count+1;</a:t>
            </a:r>
            <a:endParaRPr lang="zh-CN" altLang="en-US" smtClean="0"/>
          </a:p>
          <a:p>
            <a:r>
              <a:rPr lang="en-US" altLang="zh-CN" smtClean="0"/>
              <a:t>        get0 = count;   //</a:t>
            </a:r>
            <a:r>
              <a:rPr lang="zh-CN" altLang="en-US" smtClean="0"/>
              <a:t>将运算结果赋给与函数同名的内部寄存器</a:t>
            </a:r>
            <a:endParaRPr lang="zh-CN" altLang="en-US" smtClean="0"/>
          </a:p>
          <a:p>
            <a:r>
              <a:rPr lang="en-US" altLang="zh-CN" smtClean="0"/>
              <a:t> endfunction </a:t>
            </a:r>
            <a:endParaRPr lang="zh-CN" altLang="en-US" smtClean="0"/>
          </a:p>
          <a:p>
            <a:endParaRPr lang="zh-CN" altLang="en-US" sz="1000" smtClean="0">
              <a:latin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参见</a:t>
            </a:r>
            <a:r>
              <a:rPr lang="en-US" altLang="zh-CN" sz="1000" smtClean="0">
                <a:latin typeface="SimSun" pitchFamily="2" charset="-122"/>
              </a:rPr>
              <a:t>《</a:t>
            </a:r>
            <a:r>
              <a:rPr lang="zh-CN" altLang="en-US" sz="1000" smtClean="0">
                <a:latin typeface="SimSun" pitchFamily="2" charset="-122"/>
              </a:rPr>
              <a:t>数字系统设计与</a:t>
            </a:r>
            <a:r>
              <a:rPr lang="en-US" altLang="zh-CN" sz="1000" smtClean="0">
                <a:latin typeface="SimSun" pitchFamily="2" charset="-122"/>
              </a:rPr>
              <a:t>Verilog HDL</a:t>
            </a:r>
            <a:r>
              <a:rPr lang="zh-CN" altLang="en-US" sz="1000" smtClean="0">
                <a:latin typeface="SimSun" pitchFamily="2" charset="-122"/>
              </a:rPr>
              <a:t>（第</a:t>
            </a:r>
            <a:r>
              <a:rPr lang="en-US" altLang="zh-CN" sz="1000" smtClean="0">
                <a:latin typeface="SimSun" pitchFamily="2" charset="-122"/>
              </a:rPr>
              <a:t>2</a:t>
            </a:r>
            <a:r>
              <a:rPr lang="zh-CN" altLang="en-US" sz="1000" smtClean="0">
                <a:latin typeface="SimSun" pitchFamily="2" charset="-122"/>
              </a:rPr>
              <a:t>版） </a:t>
            </a:r>
            <a:r>
              <a:rPr lang="en-US" altLang="zh-CN" sz="1000" smtClean="0">
                <a:latin typeface="SimSun" pitchFamily="2" charset="-122"/>
              </a:rPr>
              <a:t>》P130</a:t>
            </a:r>
            <a:endParaRPr lang="en-US" altLang="zh-CN" sz="1000" smtClean="0">
              <a:latin typeface="SimSun"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    </a:t>
            </a:r>
            <a:r>
              <a:rPr lang="zh-CN" altLang="zh-CN" smtClean="0"/>
              <a:t>常用在测试文件中。</a:t>
            </a:r>
            <a:r>
              <a:rPr lang="zh-CN" altLang="en-US" sz="1100" smtClean="0">
                <a:latin typeface="SimSun"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en-US" altLang="zh-CN" sz="1100" smtClean="0">
                <a:latin typeface="SimSun" pitchFamily="2" charset="-122"/>
              </a:rPr>
              <a:t>P170</a:t>
            </a:r>
            <a:endParaRPr lang="en-US" altLang="zh-CN" sz="1100" smtClean="0">
              <a:latin typeface="SimSun" pitchFamily="2" charset="-122"/>
            </a:endParaRPr>
          </a:p>
          <a:p>
            <a:r>
              <a:rPr lang="zh-CN" altLang="en-US" smtClean="0"/>
              <a:t>    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》P141</a:t>
            </a:r>
            <a:endParaRPr lang="zh-CN" altLang="en-US" smtClean="0"/>
          </a:p>
          <a:p>
            <a:endParaRPr lang="en-US" altLang="zh-CN" sz="1100" smtClean="0">
              <a:latin typeface="SimSun"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20000"/>
              </a:lnSpc>
            </a:pPr>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》P157</a:t>
            </a:r>
            <a:endParaRPr lang="zh-CN" altLang="en-US" smtClean="0"/>
          </a:p>
          <a:p>
            <a:pPr algn="just">
              <a:lnSpc>
                <a:spcPct val="120000"/>
              </a:lnSpc>
            </a:pPr>
            <a:r>
              <a:rPr lang="en-US" altLang="zh-CN" sz="1000" smtClean="0">
                <a:latin typeface="SimSun" pitchFamily="2" charset="-122"/>
              </a:rPr>
              <a:t>task</a:t>
            </a:r>
            <a:r>
              <a:rPr lang="zh-CN" altLang="en-US" sz="1000" smtClean="0">
                <a:latin typeface="SimSun" pitchFamily="2" charset="-122"/>
              </a:rPr>
              <a:t>和</a:t>
            </a:r>
            <a:r>
              <a:rPr lang="en-US" altLang="zh-CN" sz="1000" smtClean="0">
                <a:latin typeface="SimSun" pitchFamily="2" charset="-122"/>
              </a:rPr>
              <a:t>function</a:t>
            </a:r>
            <a:r>
              <a:rPr lang="zh-CN" altLang="en-US" sz="1000" smtClean="0">
                <a:latin typeface="SimSun" pitchFamily="2" charset="-122"/>
              </a:rPr>
              <a:t>语句分别用来由用户定义任务和函数。</a:t>
            </a:r>
            <a:endParaRPr lang="zh-CN" altLang="en-US" sz="1000" smtClean="0">
              <a:latin typeface="SimSun" pitchFamily="2" charset="-122"/>
            </a:endParaRPr>
          </a:p>
          <a:p>
            <a:pPr algn="just">
              <a:lnSpc>
                <a:spcPct val="120000"/>
              </a:lnSpc>
            </a:pPr>
            <a:r>
              <a:rPr lang="zh-CN" altLang="en-US" sz="1000" smtClean="0">
                <a:latin typeface="SimSun" pitchFamily="2" charset="-122"/>
              </a:rPr>
              <a:t>任务和函数往往是大的程序模块中在</a:t>
            </a:r>
            <a:r>
              <a:rPr lang="zh-CN" altLang="en-US" sz="1000" smtClean="0">
                <a:solidFill>
                  <a:srgbClr val="CC0066"/>
                </a:solidFill>
                <a:latin typeface="SimSun" pitchFamily="2" charset="-122"/>
              </a:rPr>
              <a:t>不同</a:t>
            </a:r>
            <a:r>
              <a:rPr lang="zh-CN" altLang="en-US" sz="1000" smtClean="0">
                <a:latin typeface="SimSun" pitchFamily="2" charset="-122"/>
              </a:rPr>
              <a:t>地点</a:t>
            </a:r>
            <a:r>
              <a:rPr lang="zh-CN" altLang="en-US" sz="1000" smtClean="0">
                <a:solidFill>
                  <a:srgbClr val="CC0066"/>
                </a:solidFill>
                <a:latin typeface="SimSun" pitchFamily="2" charset="-122"/>
              </a:rPr>
              <a:t>多次</a:t>
            </a:r>
            <a:r>
              <a:rPr lang="zh-CN" altLang="en-US" sz="1000" smtClean="0">
                <a:latin typeface="SimSun" pitchFamily="2" charset="-122"/>
              </a:rPr>
              <a:t>用到的</a:t>
            </a:r>
            <a:r>
              <a:rPr lang="zh-CN" altLang="en-US" sz="1000" smtClean="0">
                <a:solidFill>
                  <a:srgbClr val="CC0066"/>
                </a:solidFill>
                <a:latin typeface="SimSun" pitchFamily="2" charset="-122"/>
              </a:rPr>
              <a:t>相同</a:t>
            </a:r>
            <a:r>
              <a:rPr lang="zh-CN" altLang="en-US" sz="1000" smtClean="0">
                <a:latin typeface="SimSun" pitchFamily="2" charset="-122"/>
              </a:rPr>
              <a:t>的程序段。</a:t>
            </a:r>
            <a:endParaRPr lang="zh-CN" altLang="en-US" sz="1000" smtClean="0">
              <a:latin typeface="SimSun" pitchFamily="2" charset="-122"/>
            </a:endParaRPr>
          </a:p>
          <a:p>
            <a:pPr algn="just">
              <a:lnSpc>
                <a:spcPct val="120000"/>
              </a:lnSpc>
            </a:pPr>
            <a:r>
              <a:rPr lang="zh-CN" altLang="en-US" sz="1000" smtClean="0">
                <a:latin typeface="SimSun" pitchFamily="2" charset="-122"/>
              </a:rPr>
              <a:t>利用任务和函数可将一个很大的程序模块分解为许多较小的任务和函数，便于理解和调试。</a:t>
            </a:r>
            <a:endParaRPr lang="zh-CN" altLang="en-US" sz="1000" smtClean="0">
              <a:latin typeface="SimSun" pitchFamily="2" charset="-122"/>
            </a:endParaRPr>
          </a:p>
          <a:p>
            <a:pPr algn="just">
              <a:lnSpc>
                <a:spcPct val="120000"/>
              </a:lnSpc>
            </a:pPr>
            <a:r>
              <a:rPr lang="zh-CN" altLang="en-US" sz="1000" smtClean="0">
                <a:latin typeface="SimSun" pitchFamily="2" charset="-122"/>
              </a:rPr>
              <a:t>输入、输出和总线信号的值可以传入、传出任务和函数。</a:t>
            </a:r>
            <a:endParaRPr lang="en-US" altLang="zh-CN" sz="1000" smtClean="0">
              <a:latin typeface="SimSun" pitchFamily="2" charset="-122"/>
            </a:endParaRPr>
          </a:p>
          <a:p>
            <a:pPr algn="just">
              <a:lnSpc>
                <a:spcPct val="120000"/>
              </a:lnSpc>
            </a:pPr>
            <a:r>
              <a:rPr lang="zh-CN" altLang="en-US" sz="1000" smtClean="0">
                <a:latin typeface="SimSun" pitchFamily="2" charset="-122"/>
              </a:rPr>
              <a:t>任务定义中的</a:t>
            </a:r>
            <a:r>
              <a:rPr lang="zh-CN" altLang="en-US" sz="1000" smtClean="0"/>
              <a:t>端口声明语句可以是</a:t>
            </a:r>
            <a:r>
              <a:rPr lang="en-US" altLang="zh-CN" sz="1000" smtClean="0"/>
              <a:t>input</a:t>
            </a:r>
            <a:r>
              <a:rPr lang="zh-CN" altLang="en-US" sz="1000" smtClean="0"/>
              <a:t>、</a:t>
            </a:r>
            <a:r>
              <a:rPr lang="en-US" altLang="zh-CN" sz="1000" smtClean="0"/>
              <a:t>output</a:t>
            </a:r>
            <a:r>
              <a:rPr lang="zh-CN" altLang="en-US" sz="1000" smtClean="0"/>
              <a:t>或</a:t>
            </a:r>
            <a:r>
              <a:rPr lang="en-US" altLang="zh-CN" sz="1000" smtClean="0"/>
              <a:t>inout</a:t>
            </a:r>
            <a:endParaRPr lang="zh-CN" altLang="en-US" sz="1000" smtClean="0">
              <a:latin typeface="SimSun"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000" smtClean="0"/>
              <a:t>参见</a:t>
            </a:r>
            <a:r>
              <a:rPr lang="en-US" altLang="zh-CN" sz="1000" smtClean="0"/>
              <a:t>《</a:t>
            </a:r>
            <a:r>
              <a:rPr lang="zh-CN" altLang="en-US" sz="1000" smtClean="0"/>
              <a:t>从算法设计到硬线逻辑的实现</a:t>
            </a:r>
            <a:r>
              <a:rPr lang="en-US" altLang="zh-CN" sz="1000" smtClean="0"/>
              <a:t>——</a:t>
            </a:r>
            <a:r>
              <a:rPr lang="zh-CN" altLang="en-US" sz="1000" smtClean="0"/>
              <a:t>实验练习与</a:t>
            </a:r>
            <a:r>
              <a:rPr lang="en-US" altLang="zh-CN" sz="1000" smtClean="0">
                <a:latin typeface="SimSun" pitchFamily="2" charset="-122"/>
              </a:rPr>
              <a:t>Verilog</a:t>
            </a:r>
            <a:r>
              <a:rPr lang="zh-CN" altLang="en-US" sz="1000" smtClean="0"/>
              <a:t>语法手册</a:t>
            </a:r>
            <a:r>
              <a:rPr lang="en-US" altLang="zh-CN" sz="1000" smtClean="0"/>
              <a:t>》</a:t>
            </a:r>
            <a:r>
              <a:rPr lang="en-US" altLang="zh-CN" sz="1000" smtClean="0">
                <a:latin typeface="SimSun" pitchFamily="2" charset="-122"/>
              </a:rPr>
              <a:t>P14~15</a:t>
            </a:r>
            <a:endParaRPr lang="en-US" altLang="zh-CN" sz="1000" smtClean="0">
              <a:latin typeface="SimSun" pitchFamily="2" charset="-122"/>
            </a:endParaRPr>
          </a:p>
          <a:p>
            <a:pPr algn="just"/>
            <a:r>
              <a:rPr lang="zh-CN" altLang="en-US" sz="1000" smtClean="0">
                <a:latin typeface="楷体_GB2312" pitchFamily="49" charset="-122"/>
                <a:ea typeface="楷体_GB2312" pitchFamily="49" charset="-122"/>
              </a:rPr>
              <a:t>按从小到大的顺序排序</a:t>
            </a:r>
            <a:endParaRPr lang="en-US" altLang="zh-CN" sz="1000" smtClean="0">
              <a:latin typeface="楷体_GB2312" pitchFamily="49" charset="-122"/>
              <a:ea typeface="楷体_GB2312" pitchFamily="49" charset="-122"/>
            </a:endParaRPr>
          </a:p>
          <a:p>
            <a:r>
              <a:rPr lang="en-US" altLang="zh-CN" b="1" smtClean="0"/>
              <a:t>4</a:t>
            </a:r>
            <a:r>
              <a:rPr lang="zh-CN" altLang="en-US" b="1" smtClean="0"/>
              <a:t>个数冒泡排序的思路：</a:t>
            </a:r>
            <a:endParaRPr lang="zh-CN" altLang="en-US" smtClean="0"/>
          </a:p>
          <a:p>
            <a:r>
              <a:rPr lang="zh-CN" altLang="en-US" smtClean="0"/>
              <a:t>（</a:t>
            </a:r>
            <a:r>
              <a:rPr lang="en-US" altLang="zh-CN" smtClean="0"/>
              <a:t>1</a:t>
            </a:r>
            <a:r>
              <a:rPr lang="zh-CN" altLang="en-US" smtClean="0"/>
              <a:t>）首先将</a:t>
            </a:r>
            <a:r>
              <a:rPr lang="en-US" altLang="zh-CN" smtClean="0"/>
              <a:t>4</a:t>
            </a:r>
            <a:r>
              <a:rPr lang="zh-CN" altLang="en-US" smtClean="0"/>
              <a:t>个数分为</a:t>
            </a:r>
            <a:r>
              <a:rPr lang="en-US" altLang="zh-CN" smtClean="0"/>
              <a:t>2</a:t>
            </a:r>
            <a:r>
              <a:rPr lang="zh-CN" altLang="en-US" smtClean="0"/>
              <a:t>组，调用比较两个数的任务，即两对数两两比较，分别找出</a:t>
            </a:r>
            <a:r>
              <a:rPr lang="en-US" altLang="zh-CN" smtClean="0"/>
              <a:t>2</a:t>
            </a:r>
            <a:r>
              <a:rPr lang="zh-CN" altLang="en-US" smtClean="0"/>
              <a:t>组中的较小者，分别存入</a:t>
            </a:r>
            <a:r>
              <a:rPr lang="en-US" altLang="zh-CN" smtClean="0"/>
              <a:t>va</a:t>
            </a:r>
            <a:r>
              <a:rPr lang="zh-CN" altLang="en-US" smtClean="0"/>
              <a:t>和</a:t>
            </a:r>
            <a:r>
              <a:rPr lang="en-US" altLang="zh-CN" smtClean="0"/>
              <a:t>vb</a:t>
            </a:r>
            <a:r>
              <a:rPr lang="zh-CN" altLang="en-US" smtClean="0"/>
              <a:t>中；</a:t>
            </a:r>
            <a:endParaRPr lang="zh-CN" altLang="en-US" smtClean="0"/>
          </a:p>
          <a:p>
            <a:r>
              <a:rPr lang="zh-CN" altLang="en-US" smtClean="0"/>
              <a:t>（</a:t>
            </a:r>
            <a:r>
              <a:rPr lang="en-US" altLang="zh-CN" smtClean="0"/>
              <a:t>2</a:t>
            </a:r>
            <a:r>
              <a:rPr lang="zh-CN" altLang="en-US" smtClean="0"/>
              <a:t>）然后比较</a:t>
            </a:r>
            <a:r>
              <a:rPr lang="en-US" altLang="zh-CN" smtClean="0"/>
              <a:t>va</a:t>
            </a:r>
            <a:r>
              <a:rPr lang="zh-CN" altLang="en-US" smtClean="0"/>
              <a:t>和</a:t>
            </a:r>
            <a:r>
              <a:rPr lang="en-US" altLang="zh-CN" smtClean="0"/>
              <a:t>vb</a:t>
            </a:r>
            <a:r>
              <a:rPr lang="zh-CN" altLang="en-US" smtClean="0"/>
              <a:t>，其中较小者存入</a:t>
            </a:r>
            <a:r>
              <a:rPr lang="en-US" altLang="zh-CN" b="1" smtClean="0"/>
              <a:t>va</a:t>
            </a:r>
            <a:r>
              <a:rPr lang="zh-CN" altLang="en-US" b="1" smtClean="0"/>
              <a:t>（即为最小值）</a:t>
            </a:r>
            <a:r>
              <a:rPr lang="zh-CN" altLang="en-US" smtClean="0"/>
              <a:t>；</a:t>
            </a:r>
            <a:endParaRPr lang="zh-CN" altLang="en-US" smtClean="0"/>
          </a:p>
          <a:p>
            <a:r>
              <a:rPr lang="zh-CN" altLang="en-US" smtClean="0"/>
              <a:t>（</a:t>
            </a:r>
            <a:r>
              <a:rPr lang="en-US" altLang="zh-CN" smtClean="0"/>
              <a:t>3</a:t>
            </a:r>
            <a:r>
              <a:rPr lang="zh-CN" altLang="en-US" smtClean="0"/>
              <a:t>）再比较</a:t>
            </a:r>
            <a:r>
              <a:rPr lang="en-US" altLang="zh-CN" smtClean="0"/>
              <a:t>vc</a:t>
            </a:r>
            <a:r>
              <a:rPr lang="zh-CN" altLang="en-US" smtClean="0"/>
              <a:t>与</a:t>
            </a:r>
            <a:r>
              <a:rPr lang="en-US" altLang="zh-CN" smtClean="0"/>
              <a:t>vd</a:t>
            </a:r>
            <a:r>
              <a:rPr lang="zh-CN" altLang="en-US" smtClean="0"/>
              <a:t>，其中较小者存入</a:t>
            </a:r>
            <a:r>
              <a:rPr lang="en-US" altLang="zh-CN" smtClean="0"/>
              <a:t>vc</a:t>
            </a:r>
            <a:r>
              <a:rPr lang="zh-CN" altLang="en-US" smtClean="0"/>
              <a:t>（则</a:t>
            </a:r>
            <a:r>
              <a:rPr lang="en-US" altLang="zh-CN" b="1" smtClean="0"/>
              <a:t>vd</a:t>
            </a:r>
            <a:r>
              <a:rPr lang="zh-CN" altLang="en-US" b="1" smtClean="0"/>
              <a:t>为最大值</a:t>
            </a:r>
            <a:r>
              <a:rPr lang="zh-CN" altLang="en-US" smtClean="0"/>
              <a:t>）；</a:t>
            </a:r>
            <a:endParaRPr lang="zh-CN" altLang="en-US" smtClean="0"/>
          </a:p>
          <a:p>
            <a:r>
              <a:rPr lang="zh-CN" altLang="en-US" smtClean="0"/>
              <a:t>（</a:t>
            </a:r>
            <a:r>
              <a:rPr lang="en-US" altLang="zh-CN" smtClean="0"/>
              <a:t>4</a:t>
            </a:r>
            <a:r>
              <a:rPr lang="zh-CN" altLang="en-US" smtClean="0"/>
              <a:t>）最后比较</a:t>
            </a:r>
            <a:r>
              <a:rPr lang="en-US" altLang="zh-CN" smtClean="0"/>
              <a:t>vb</a:t>
            </a:r>
            <a:r>
              <a:rPr lang="zh-CN" altLang="en-US" smtClean="0"/>
              <a:t>与</a:t>
            </a:r>
            <a:r>
              <a:rPr lang="en-US" altLang="zh-CN" smtClean="0"/>
              <a:t>vc</a:t>
            </a:r>
            <a:r>
              <a:rPr lang="zh-CN" altLang="en-US" smtClean="0"/>
              <a:t>谁更小，其中较小者存入</a:t>
            </a:r>
            <a:r>
              <a:rPr lang="en-US" altLang="zh-CN" smtClean="0"/>
              <a:t>vb</a:t>
            </a:r>
            <a:r>
              <a:rPr lang="zh-CN" altLang="en-US" smtClean="0"/>
              <a:t>，较大者存入</a:t>
            </a:r>
            <a:r>
              <a:rPr lang="en-US" altLang="zh-CN" smtClean="0"/>
              <a:t>vc</a:t>
            </a:r>
            <a:endParaRPr lang="zh-CN" altLang="en-US" smtClean="0"/>
          </a:p>
          <a:p>
            <a:r>
              <a:rPr lang="zh-CN" altLang="en-US" smtClean="0"/>
              <a:t>则</a:t>
            </a:r>
            <a:r>
              <a:rPr lang="en-US" altLang="zh-CN" smtClean="0"/>
              <a:t>va</a:t>
            </a:r>
            <a:r>
              <a:rPr lang="zh-CN" altLang="en-US" smtClean="0"/>
              <a:t>、</a:t>
            </a:r>
            <a:r>
              <a:rPr lang="en-US" altLang="zh-CN" smtClean="0"/>
              <a:t>vb</a:t>
            </a:r>
            <a:r>
              <a:rPr lang="zh-CN" altLang="en-US" smtClean="0"/>
              <a:t>、</a:t>
            </a:r>
            <a:r>
              <a:rPr lang="en-US" altLang="zh-CN" smtClean="0"/>
              <a:t>vc</a:t>
            </a:r>
            <a:r>
              <a:rPr lang="zh-CN" altLang="en-US" smtClean="0"/>
              <a:t>、</a:t>
            </a:r>
            <a:r>
              <a:rPr lang="en-US" altLang="zh-CN" smtClean="0"/>
              <a:t>vd</a:t>
            </a:r>
            <a:r>
              <a:rPr lang="zh-CN" altLang="en-US" smtClean="0"/>
              <a:t>中所存数据是按从小到大的顺序存放的。</a:t>
            </a:r>
            <a:endParaRPr lang="zh-CN" altLang="en-US" smtClean="0"/>
          </a:p>
          <a:p>
            <a:pPr algn="just"/>
            <a:endParaRPr lang="zh-CN" altLang="en-US" sz="1000" smtClean="0">
              <a:latin typeface="楷体_GB2312" pitchFamily="49" charset="-122"/>
              <a:ea typeface="楷体_GB2312" pitchFamily="49" charset="-122"/>
            </a:endParaRPr>
          </a:p>
          <a:p>
            <a:pPr algn="just"/>
            <a:endParaRPr lang="en-US" altLang="zh-CN" sz="1000"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b="1" smtClean="0">
                <a:ea typeface="仿宋_GB2312" pitchFamily="49" charset="-122"/>
              </a:rPr>
              <a:t>$random</a:t>
            </a:r>
            <a:r>
              <a:rPr lang="zh-CN" altLang="en-US" sz="1000" smtClean="0">
                <a:latin typeface="SimSun" pitchFamily="2" charset="-122"/>
              </a:rPr>
              <a:t>参见</a:t>
            </a:r>
            <a:r>
              <a:rPr lang="en-US" altLang="zh-CN" sz="1000" smtClean="0">
                <a:latin typeface="SimSun" pitchFamily="2" charset="-122"/>
              </a:rPr>
              <a:t>《</a:t>
            </a:r>
            <a:r>
              <a:rPr lang="zh-CN" altLang="en-US" sz="1000" smtClean="0">
                <a:latin typeface="SimSun" pitchFamily="2" charset="-122"/>
              </a:rPr>
              <a:t>从算法设计到硬线逻辑的实现</a:t>
            </a:r>
            <a:r>
              <a:rPr lang="en-US" altLang="zh-CN" sz="1000" smtClean="0"/>
              <a:t>——</a:t>
            </a:r>
            <a:r>
              <a:rPr lang="zh-CN" altLang="en-US" sz="1000" smtClean="0">
                <a:latin typeface="SimSun" pitchFamily="2" charset="-122"/>
              </a:rPr>
              <a:t>复杂数字逻辑系统的</a:t>
            </a:r>
            <a:r>
              <a:rPr lang="en-US" altLang="zh-CN" sz="1000" smtClean="0">
                <a:latin typeface="SimSun" pitchFamily="2" charset="-122"/>
              </a:rPr>
              <a:t>Verilog HDL</a:t>
            </a:r>
            <a:r>
              <a:rPr lang="zh-CN" altLang="en-US" sz="1000" smtClean="0">
                <a:latin typeface="SimSun" pitchFamily="2" charset="-122"/>
              </a:rPr>
              <a:t>设计技术和方法</a:t>
            </a:r>
            <a:r>
              <a:rPr lang="en-US" altLang="zh-CN" sz="1000" smtClean="0">
                <a:latin typeface="SimSun" pitchFamily="2" charset="-122"/>
              </a:rPr>
              <a:t>》P61</a:t>
            </a:r>
            <a:endParaRPr lang="en-US" altLang="zh-CN" sz="1000" smtClean="0">
              <a:latin typeface="SimSun" pitchFamily="2" charset="-122"/>
            </a:endParaRPr>
          </a:p>
          <a:p>
            <a:r>
              <a:rPr lang="zh-CN" altLang="en-US" sz="1000" smtClean="0">
                <a:latin typeface="SimSun" pitchFamily="2" charset="-122"/>
              </a:rPr>
              <a:t>在测试文件中，将输入信号定义成</a:t>
            </a:r>
            <a:r>
              <a:rPr lang="en-US" altLang="zh-CN" sz="1000" smtClean="0">
                <a:latin typeface="SimSun" pitchFamily="2" charset="-122"/>
              </a:rPr>
              <a:t>reg</a:t>
            </a:r>
            <a:r>
              <a:rPr lang="zh-CN" altLang="en-US" sz="1000" smtClean="0">
                <a:latin typeface="SimSun" pitchFamily="2" charset="-122"/>
              </a:rPr>
              <a:t>型，输出信号定义为</a:t>
            </a:r>
            <a:r>
              <a:rPr lang="en-US" altLang="zh-CN" sz="1000" smtClean="0">
                <a:latin typeface="SimSun" pitchFamily="2" charset="-122"/>
              </a:rPr>
              <a:t>wire</a:t>
            </a:r>
            <a:r>
              <a:rPr lang="zh-CN" altLang="en-US" sz="1000" smtClean="0">
                <a:latin typeface="SimSun" pitchFamily="2" charset="-122"/>
              </a:rPr>
              <a:t>型。</a:t>
            </a:r>
            <a:endParaRPr lang="zh-CN" altLang="en-US" sz="1000" smtClean="0">
              <a:latin typeface="SimSun" pitchFamily="2" charset="-122"/>
            </a:endParaRPr>
          </a:p>
          <a:p>
            <a:r>
              <a:rPr lang="zh-CN" altLang="en-US" sz="1000" smtClean="0">
                <a:latin typeface="SimSun" pitchFamily="2" charset="-122"/>
              </a:rPr>
              <a:t>端口对应方法：按名称对应</a:t>
            </a:r>
            <a:endParaRPr lang="zh-CN" altLang="en-US" sz="1000" smtClean="0">
              <a:latin typeface="SimSun"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采用</a:t>
            </a:r>
            <a:r>
              <a:rPr lang="en-US" altLang="zh-CN" sz="1000" smtClean="0">
                <a:latin typeface="SimSun" pitchFamily="2" charset="-122"/>
              </a:rPr>
              <a:t>Modelsim</a:t>
            </a:r>
            <a:r>
              <a:rPr lang="zh-CN" altLang="en-US" sz="1000" smtClean="0">
                <a:latin typeface="SimSun" pitchFamily="2" charset="-122"/>
              </a:rPr>
              <a:t>进行仿真！</a:t>
            </a:r>
            <a:endParaRPr lang="zh-CN" altLang="en-US" sz="1000" smtClean="0">
              <a:latin typeface="SimSun"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》P160-163</a:t>
            </a:r>
            <a:endParaRPr lang="en-US" altLang="zh-CN" smtClean="0"/>
          </a:p>
          <a:p>
            <a:r>
              <a:rPr lang="zh-CN" altLang="zh-CN" smtClean="0"/>
              <a:t>函数将程序模块中在不同地点多次用到的相同的程序段独立出来，每次调用它，并返回一个值。</a:t>
            </a:r>
            <a:endParaRPr lang="zh-CN" altLang="en-US" smtClean="0"/>
          </a:p>
          <a:p>
            <a:endParaRPr lang="zh-CN" altLang="en-US" sz="1000" smtClean="0">
              <a:latin typeface="SimSun"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p:sp>
      <p:sp>
        <p:nvSpPr>
          <p:cNvPr id="1986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smtClean="0">
                <a:latin typeface="Tahoma" panose="020B0604030504040204" pitchFamily="34" charset="0"/>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anose="020B0604030504040204" pitchFamily="34" charset="0"/>
              </a:rPr>
              <a:t> P146</a:t>
            </a:r>
            <a:endParaRPr lang="en-US" altLang="zh-CN" sz="1800" smtClean="0">
              <a:latin typeface="Tahoma" panose="020B0604030504040204" pitchFamily="34" charset="0"/>
            </a:endParaRPr>
          </a:p>
          <a:p>
            <a:r>
              <a:rPr lang="zh-CN" altLang="en-US" smtClean="0"/>
              <a:t>    借用</a:t>
            </a:r>
            <a:r>
              <a:rPr lang="en-US" altLang="zh-CN" smtClean="0"/>
              <a:t>C</a:t>
            </a:r>
            <a:r>
              <a:rPr lang="zh-CN" altLang="en-US" smtClean="0"/>
              <a:t>语言的结构和语句：如条件语句（</a:t>
            </a:r>
            <a:r>
              <a:rPr lang="en-US" altLang="zh-CN" smtClean="0"/>
              <a:t>if-else</a:t>
            </a:r>
            <a:r>
              <a:rPr lang="zh-CN" altLang="en-US" smtClean="0"/>
              <a:t>语句、</a:t>
            </a:r>
            <a:r>
              <a:rPr lang="en-US" altLang="zh-CN" smtClean="0"/>
              <a:t>case</a:t>
            </a:r>
            <a:r>
              <a:rPr lang="zh-CN" altLang="en-US" smtClean="0"/>
              <a:t>语句）、赋值语句（</a:t>
            </a:r>
            <a:r>
              <a:rPr lang="en-US" altLang="zh-CN" smtClean="0"/>
              <a:t>assign</a:t>
            </a:r>
            <a:r>
              <a:rPr lang="zh-CN" altLang="en-US" smtClean="0"/>
              <a:t>语句）、循环语句（</a:t>
            </a:r>
            <a:r>
              <a:rPr lang="en-US" altLang="zh-CN" smtClean="0"/>
              <a:t>for</a:t>
            </a:r>
            <a:r>
              <a:rPr lang="zh-CN" altLang="en-US" smtClean="0"/>
              <a:t>语句、</a:t>
            </a:r>
            <a:r>
              <a:rPr lang="en-US" altLang="zh-CN" smtClean="0"/>
              <a:t>while</a:t>
            </a:r>
            <a:r>
              <a:rPr lang="zh-CN" altLang="en-US" smtClean="0"/>
              <a:t>语句 ）等。</a:t>
            </a:r>
            <a:endParaRPr lang="zh-CN" altLang="en-US" smtClean="0"/>
          </a:p>
          <a:p>
            <a:r>
              <a:rPr lang="zh-CN" altLang="en-US" smtClean="0"/>
              <a:t>    </a:t>
            </a:r>
            <a:r>
              <a:rPr lang="zh-CN" altLang="en-US" sz="1800" smtClean="0"/>
              <a:t>基本逻辑门、开关级结构模型均内置于语言中，可直接调用：例如与门</a:t>
            </a:r>
            <a:r>
              <a:rPr lang="en-US" altLang="zh-CN" sz="1800" smtClean="0"/>
              <a:t>and</a:t>
            </a:r>
            <a:r>
              <a:rPr lang="zh-CN" altLang="en-US" sz="1800" smtClean="0"/>
              <a:t>、或门</a:t>
            </a:r>
            <a:r>
              <a:rPr lang="en-US" altLang="zh-CN" sz="1800" smtClean="0"/>
              <a:t>or</a:t>
            </a:r>
            <a:r>
              <a:rPr lang="zh-CN" altLang="en-US" sz="1800" smtClean="0"/>
              <a:t>、三态门</a:t>
            </a:r>
            <a:r>
              <a:rPr lang="en-US" altLang="zh-CN" sz="1800" smtClean="0"/>
              <a:t>bufif1(</a:t>
            </a:r>
            <a:r>
              <a:rPr lang="zh-CN" altLang="en-US" sz="1800" smtClean="0"/>
              <a:t>或</a:t>
            </a:r>
            <a:r>
              <a:rPr lang="en-US" altLang="zh-CN" sz="1800" smtClean="0"/>
              <a:t>bufif0)</a:t>
            </a:r>
            <a:r>
              <a:rPr lang="zh-CN" altLang="en-US" sz="1800" smtClean="0"/>
              <a:t>和与非门</a:t>
            </a:r>
            <a:r>
              <a:rPr lang="en-US" altLang="zh-CN" sz="1800" smtClean="0"/>
              <a:t>nand</a:t>
            </a:r>
            <a:r>
              <a:rPr lang="zh-CN" altLang="en-US" sz="1800" smtClean="0"/>
              <a:t>均可以采用门元件例化的方法直接调用</a:t>
            </a:r>
            <a:r>
              <a:rPr lang="en-US" altLang="zh-CN" sz="1800" b="1" smtClean="0">
                <a:ea typeface="黑体" pitchFamily="2" charset="-122"/>
              </a:rPr>
              <a:t>Verilog HDL</a:t>
            </a:r>
            <a:r>
              <a:rPr lang="zh-CN" altLang="en-US" sz="1800" b="1" smtClean="0">
                <a:ea typeface="黑体" pitchFamily="2" charset="-122"/>
              </a:rPr>
              <a:t>语言库中的相应门元件</a:t>
            </a:r>
            <a:r>
              <a:rPr lang="zh-CN" altLang="en-US" sz="1800" smtClean="0"/>
              <a:t>，而不必由用户自己编写。</a:t>
            </a:r>
            <a:r>
              <a:rPr lang="zh-CN" altLang="zh-CN" smtClean="0"/>
              <a:t>例如调用</a:t>
            </a:r>
            <a:r>
              <a:rPr lang="en-US" altLang="zh-CN" smtClean="0"/>
              <a:t>4</a:t>
            </a:r>
            <a:r>
              <a:rPr lang="zh-CN" altLang="zh-CN" smtClean="0"/>
              <a:t>输入与非门：</a:t>
            </a:r>
            <a:r>
              <a:rPr lang="en-US" altLang="zh-CN" smtClean="0"/>
              <a:t>nand(y,a,b,c,d);</a:t>
            </a:r>
            <a:endParaRPr lang="zh-CN" altLang="en-US" sz="1800" smtClean="0"/>
          </a:p>
          <a:p>
            <a:r>
              <a:rPr lang="zh-CN" altLang="en-US" sz="1800" smtClean="0"/>
              <a:t>      用户定义原语：由用户定义后，就像一个元件一样，可由用户调用。</a:t>
            </a:r>
            <a:endParaRPr lang="zh-CN" altLang="en-US" sz="1800" smtClean="0"/>
          </a:p>
          <a:p>
            <a:pPr algn="just"/>
            <a:r>
              <a:rPr lang="zh-CN" altLang="en-US" sz="1300" smtClean="0">
                <a:latin typeface="华文新魏" pitchFamily="2" charset="-122"/>
                <a:ea typeface="华文新魏" pitchFamily="2" charset="-122"/>
              </a:rPr>
              <a:t>       易学易用，功能强： </a:t>
            </a:r>
            <a:r>
              <a:rPr lang="en-US" altLang="zh-CN" sz="1000" smtClean="0">
                <a:solidFill>
                  <a:srgbClr val="000000"/>
                </a:solidFill>
                <a:latin typeface="SimSun" pitchFamily="2" charset="-122"/>
              </a:rPr>
              <a:t>Verilog HDL</a:t>
            </a:r>
            <a:r>
              <a:rPr lang="zh-CN" altLang="en-US" sz="1000" smtClean="0">
                <a:solidFill>
                  <a:srgbClr val="000000"/>
                </a:solidFill>
              </a:rPr>
              <a:t>简单易学，只要有</a:t>
            </a:r>
            <a:r>
              <a:rPr lang="en-US" altLang="zh-CN" sz="1000" smtClean="0">
                <a:solidFill>
                  <a:srgbClr val="000000"/>
                </a:solidFill>
                <a:latin typeface="SimSun" pitchFamily="2" charset="-122"/>
              </a:rPr>
              <a:t>C</a:t>
            </a:r>
            <a:r>
              <a:rPr lang="zh-CN" altLang="en-US" sz="1000" smtClean="0">
                <a:solidFill>
                  <a:srgbClr val="000000"/>
                </a:solidFill>
              </a:rPr>
              <a:t>语言的编程基础，</a:t>
            </a:r>
            <a:r>
              <a:rPr lang="zh-CN" altLang="en-US" smtClean="0"/>
              <a:t>一、两</a:t>
            </a:r>
            <a:r>
              <a:rPr lang="zh-CN" altLang="en-US" sz="1000" smtClean="0">
                <a:solidFill>
                  <a:srgbClr val="000000"/>
                </a:solidFill>
              </a:rPr>
              <a:t>个月即可熟练掌握。</a:t>
            </a:r>
            <a:endParaRPr lang="zh-CN" altLang="en-US" sz="1000" smtClean="0">
              <a:latin typeface="SimSun" pitchFamily="2" charset="-122"/>
            </a:endParaRPr>
          </a:p>
          <a:p>
            <a:endParaRPr lang="zh-CN" altLang="en-US" sz="1800" smtClean="0"/>
          </a:p>
          <a:p>
            <a:endParaRPr lang="zh-CN" altLang="en-US" sz="1800" smtClean="0">
              <a:latin typeface="Tahoma" panose="020B060403050404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2000" smtClean="0">
                <a:latin typeface="SimSun"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en-US" sz="2200" smtClean="0">
                <a:solidFill>
                  <a:srgbClr val="CC0066"/>
                </a:solidFill>
                <a:latin typeface="方正姚体" pitchFamily="2" charset="-122"/>
                <a:ea typeface="方正姚体" pitchFamily="2" charset="-122"/>
              </a:rPr>
              <a:t>（第</a:t>
            </a:r>
            <a:r>
              <a:rPr lang="en-US" altLang="zh-CN" sz="2200" smtClean="0">
                <a:solidFill>
                  <a:srgbClr val="CC0066"/>
                </a:solidFill>
                <a:latin typeface="方正姚体" pitchFamily="2" charset="-122"/>
                <a:ea typeface="方正姚体" pitchFamily="2" charset="-122"/>
              </a:rPr>
              <a:t>4</a:t>
            </a:r>
            <a:r>
              <a:rPr lang="zh-CN" altLang="en-US" sz="2200" smtClean="0">
                <a:solidFill>
                  <a:srgbClr val="CC0066"/>
                </a:solidFill>
                <a:latin typeface="方正姚体" pitchFamily="2" charset="-122"/>
                <a:ea typeface="方正姚体" pitchFamily="2" charset="-122"/>
              </a:rPr>
              <a:t>版）</a:t>
            </a:r>
            <a:r>
              <a:rPr lang="en-US" altLang="zh-CN" sz="2200" smtClean="0">
                <a:solidFill>
                  <a:srgbClr val="CC0066"/>
                </a:solidFill>
                <a:latin typeface="方正姚体" pitchFamily="2" charset="-122"/>
                <a:ea typeface="方正姚体" pitchFamily="2" charset="-122"/>
              </a:rPr>
              <a:t>》</a:t>
            </a:r>
            <a:r>
              <a:rPr lang="en-US" altLang="zh-CN" smtClean="0">
                <a:latin typeface="SimSun" pitchFamily="2" charset="-122"/>
              </a:rPr>
              <a:t> </a:t>
            </a:r>
            <a:r>
              <a:rPr lang="en-US" altLang="zh-CN" sz="2000" smtClean="0">
                <a:latin typeface="SimSun" pitchFamily="2" charset="-122"/>
              </a:rPr>
              <a:t>P163[</a:t>
            </a:r>
            <a:r>
              <a:rPr lang="zh-CN" altLang="en-US" sz="2000" smtClean="0">
                <a:latin typeface="SimSun" pitchFamily="2" charset="-122"/>
              </a:rPr>
              <a:t>表</a:t>
            </a:r>
            <a:r>
              <a:rPr lang="en-US" altLang="zh-CN" sz="2000" smtClean="0">
                <a:latin typeface="SimSun" pitchFamily="2" charset="-122"/>
              </a:rPr>
              <a:t>6.3]</a:t>
            </a:r>
            <a:endParaRPr lang="en-US" altLang="zh-CN" sz="2000"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参见《数字系统设计与</a:t>
            </a:r>
            <a:r>
              <a:rPr lang="en-US" altLang="zh-CN" smtClean="0"/>
              <a:t>Verilog HDL</a:t>
            </a:r>
            <a:r>
              <a:rPr lang="zh-CN" altLang="zh-CN" smtClean="0"/>
              <a:t>（第</a:t>
            </a:r>
            <a:r>
              <a:rPr lang="en-US" altLang="zh-CN" smtClean="0"/>
              <a:t>4</a:t>
            </a:r>
            <a:r>
              <a:rPr lang="zh-CN" altLang="zh-CN" smtClean="0"/>
              <a:t>版）》</a:t>
            </a:r>
            <a:r>
              <a:rPr lang="en-US" altLang="zh-CN" smtClean="0"/>
              <a:t>P144-146</a:t>
            </a:r>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备注：参见</a:t>
            </a:r>
            <a:r>
              <a:rPr lang="en-US" altLang="zh-CN" smtClean="0"/>
              <a:t>《</a:t>
            </a:r>
            <a:r>
              <a:rPr lang="zh-CN" altLang="en-US" smtClean="0"/>
              <a:t>数字系统设计与</a:t>
            </a:r>
            <a:r>
              <a:rPr lang="en-US" altLang="zh-CN" smtClean="0"/>
              <a:t>Verilog HDL </a:t>
            </a:r>
            <a:r>
              <a:rPr lang="zh-CN" altLang="en-US" smtClean="0"/>
              <a:t>（第</a:t>
            </a:r>
            <a:r>
              <a:rPr lang="en-US" altLang="zh-CN" smtClean="0"/>
              <a:t>4</a:t>
            </a:r>
            <a:r>
              <a:rPr lang="zh-CN" altLang="en-US" smtClean="0"/>
              <a:t>版）</a:t>
            </a:r>
            <a:r>
              <a:rPr lang="en-US" altLang="zh-CN" smtClean="0"/>
              <a:t>》P145 </a:t>
            </a:r>
            <a:r>
              <a:rPr lang="zh-CN" altLang="en-US" smtClean="0"/>
              <a:t>例</a:t>
            </a:r>
            <a:r>
              <a:rPr lang="en-US" altLang="zh-CN" smtClean="0"/>
              <a:t>6.11</a:t>
            </a:r>
            <a:r>
              <a:rPr lang="zh-CN" altLang="en-US" smtClean="0"/>
              <a:t>、例</a:t>
            </a:r>
            <a:r>
              <a:rPr lang="en-US" altLang="zh-CN" smtClean="0"/>
              <a:t>6.12</a:t>
            </a:r>
            <a:endParaRPr lang="en-US" altLang="zh-CN" smtClean="0"/>
          </a:p>
          <a:p>
            <a:pPr algn="just"/>
            <a:r>
              <a:rPr lang="zh-CN" altLang="en-US" smtClean="0"/>
              <a:t>    对于非阻塞赋值，</a:t>
            </a:r>
            <a:r>
              <a:rPr lang="en-US" altLang="zh-CN" smtClean="0"/>
              <a:t>c</a:t>
            </a:r>
            <a:r>
              <a:rPr lang="zh-CN" altLang="en-US" smtClean="0"/>
              <a:t>的值比</a:t>
            </a:r>
            <a:r>
              <a:rPr lang="en-US" altLang="zh-CN" smtClean="0"/>
              <a:t>b</a:t>
            </a:r>
            <a:r>
              <a:rPr lang="zh-CN" altLang="en-US" smtClean="0"/>
              <a:t>的值落后一个时钟周期</a:t>
            </a:r>
            <a:r>
              <a:rPr lang="en-US" altLang="zh-CN" smtClean="0"/>
              <a:t>—</a:t>
            </a:r>
            <a:r>
              <a:rPr lang="en-US" altLang="zh-CN" b="1" smtClean="0"/>
              <a:t>—</a:t>
            </a:r>
            <a:r>
              <a:rPr lang="zh-CN" altLang="en-US" smtClean="0"/>
              <a:t>因为</a:t>
            </a:r>
            <a:r>
              <a:rPr lang="en-US" altLang="zh-CN" smtClean="0"/>
              <a:t>always</a:t>
            </a:r>
            <a:r>
              <a:rPr lang="zh-CN" altLang="en-US" smtClean="0"/>
              <a:t>块每个时钟周期执行一次，所以信号的值每个时钟周期更新一次，</a:t>
            </a:r>
            <a:r>
              <a:rPr lang="en-US" altLang="zh-CN" smtClean="0"/>
              <a:t>c</a:t>
            </a:r>
            <a:r>
              <a:rPr lang="zh-CN" altLang="en-US" smtClean="0"/>
              <a:t>的值是上一时钟周期的</a:t>
            </a:r>
            <a:r>
              <a:rPr lang="en-US" altLang="zh-CN" smtClean="0"/>
              <a:t>b</a:t>
            </a:r>
            <a:r>
              <a:rPr lang="zh-CN" altLang="en-US" smtClean="0"/>
              <a:t>值。</a:t>
            </a:r>
            <a:endParaRPr lang="en-US"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t>    为避免出错，在同一个块内，不要将输出重新作为输入使用！</a:t>
            </a:r>
            <a:endParaRPr lang="zh-CN" altLang="en-US" sz="1000"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SimSun"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en-US" smtClean="0"/>
              <a:t>（第</a:t>
            </a:r>
            <a:r>
              <a:rPr lang="en-US" altLang="zh-CN" smtClean="0"/>
              <a:t>4</a:t>
            </a:r>
            <a:r>
              <a:rPr lang="zh-CN" altLang="en-US" smtClean="0"/>
              <a:t>版）</a:t>
            </a:r>
            <a:r>
              <a:rPr lang="zh-CN" altLang="en-US" sz="2200" smtClean="0">
                <a:solidFill>
                  <a:srgbClr val="CC0066"/>
                </a:solidFill>
                <a:latin typeface="方正姚体" pitchFamily="2" charset="-122"/>
                <a:ea typeface="方正姚体" pitchFamily="2" charset="-122"/>
              </a:rPr>
              <a:t> </a:t>
            </a:r>
            <a:r>
              <a:rPr lang="en-US" altLang="zh-CN" sz="2200" smtClean="0">
                <a:solidFill>
                  <a:srgbClr val="CC0066"/>
                </a:solidFill>
                <a:latin typeface="方正姚体" pitchFamily="2" charset="-122"/>
                <a:ea typeface="方正姚体" pitchFamily="2" charset="-122"/>
              </a:rPr>
              <a:t>》</a:t>
            </a:r>
            <a:r>
              <a:rPr lang="en-US" altLang="zh-CN" smtClean="0">
                <a:latin typeface="SimSun" pitchFamily="2" charset="-122"/>
              </a:rPr>
              <a:t> 146~152</a:t>
            </a:r>
            <a:endParaRPr lang="en-US" altLang="zh-CN" smtClean="0">
              <a:latin typeface="SimSun" pitchFamily="2" charset="-122"/>
            </a:endParaRPr>
          </a:p>
          <a:p>
            <a:r>
              <a:rPr lang="zh-CN" altLang="en-US" smtClean="0">
                <a:latin typeface="SimSun" pitchFamily="2" charset="-122"/>
              </a:rPr>
              <a:t>    其格式与</a:t>
            </a:r>
            <a:r>
              <a:rPr lang="en-US" altLang="zh-CN" smtClean="0">
                <a:latin typeface="SimSun" pitchFamily="2" charset="-122"/>
              </a:rPr>
              <a:t>C</a:t>
            </a:r>
            <a:r>
              <a:rPr lang="zh-CN" altLang="en-US" smtClean="0">
                <a:latin typeface="SimSun" pitchFamily="2" charset="-122"/>
              </a:rPr>
              <a:t>语言中的</a:t>
            </a:r>
            <a:r>
              <a:rPr lang="en-US" altLang="zh-CN" smtClean="0">
                <a:latin typeface="SimSun" pitchFamily="2" charset="-122"/>
              </a:rPr>
              <a:t>if-else</a:t>
            </a:r>
            <a:r>
              <a:rPr lang="zh-CN" altLang="en-US" smtClean="0">
                <a:latin typeface="SimSun" pitchFamily="2" charset="-122"/>
              </a:rPr>
              <a:t>语句类似</a:t>
            </a:r>
            <a:endParaRPr lang="en-US" altLang="zh-CN" smtClean="0">
              <a:latin typeface="SimSun"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t>其中“表达式”为逻辑表达式或关系表达式，或一位的变量。每个“表达式”为一个不同的条件。</a:t>
            </a:r>
            <a:endParaRPr lang="zh-CN" altLang="en-US" smtClean="0"/>
          </a:p>
          <a:p>
            <a:pPr marL="742950" lvl="1" indent="-285750"/>
            <a:r>
              <a:rPr lang="zh-CN" altLang="en-US" smtClean="0"/>
              <a:t>若表达式的值为</a:t>
            </a:r>
            <a:r>
              <a:rPr lang="en-US" altLang="zh-CN" smtClean="0"/>
              <a:t>0</a:t>
            </a:r>
            <a:r>
              <a:rPr lang="zh-CN" altLang="en-US" smtClean="0"/>
              <a:t>、或</a:t>
            </a:r>
            <a:r>
              <a:rPr lang="en-US" altLang="zh-CN" smtClean="0"/>
              <a:t>z</a:t>
            </a:r>
            <a:r>
              <a:rPr lang="zh-CN" altLang="en-US" smtClean="0"/>
              <a:t>，则判定的结果为“假”；若为</a:t>
            </a:r>
            <a:r>
              <a:rPr lang="en-US" altLang="zh-CN" smtClean="0"/>
              <a:t>1</a:t>
            </a:r>
            <a:r>
              <a:rPr lang="zh-CN" altLang="en-US" smtClean="0"/>
              <a:t>，则结果为“真”。</a:t>
            </a:r>
            <a:endParaRPr lang="zh-CN" altLang="en-US" smtClean="0"/>
          </a:p>
          <a:p>
            <a:pPr marL="742950" lvl="1" indent="-285750"/>
            <a:r>
              <a:rPr lang="zh-CN" altLang="en-US" smtClean="0"/>
              <a:t>执行的语句可为单句，也可为多句；多句时一定要用“</a:t>
            </a:r>
            <a:r>
              <a:rPr lang="en-US" altLang="zh-CN" smtClean="0"/>
              <a:t>begin_end”</a:t>
            </a:r>
            <a:r>
              <a:rPr lang="zh-CN" altLang="en-US" smtClean="0"/>
              <a:t>语句括起来，形成一个复合块语句。</a:t>
            </a:r>
            <a:endParaRPr lang="zh-CN" altLang="en-US" smtClean="0"/>
          </a:p>
          <a:p>
            <a:pPr marL="742950" lvl="1" indent="-285750"/>
            <a:r>
              <a:rPr lang="en-US" altLang="zh-CN" smtClean="0"/>
              <a:t>if</a:t>
            </a:r>
            <a:r>
              <a:rPr lang="zh-CN" altLang="en-US" smtClean="0"/>
              <a:t>语句可以嵌套；若</a:t>
            </a:r>
            <a:r>
              <a:rPr lang="en-US" altLang="zh-CN" smtClean="0"/>
              <a:t>if</a:t>
            </a:r>
            <a:r>
              <a:rPr lang="zh-CN" altLang="en-US" smtClean="0"/>
              <a:t>与</a:t>
            </a:r>
            <a:r>
              <a:rPr lang="en-US" altLang="zh-CN" smtClean="0"/>
              <a:t>else</a:t>
            </a:r>
            <a:r>
              <a:rPr lang="zh-CN" altLang="en-US" smtClean="0"/>
              <a:t>的数目不一样，注意用“</a:t>
            </a:r>
            <a:r>
              <a:rPr lang="en-US" altLang="zh-CN" smtClean="0"/>
              <a:t>begin_end”</a:t>
            </a:r>
            <a:r>
              <a:rPr lang="zh-CN" altLang="en-US" smtClean="0"/>
              <a:t>语句来确定</a:t>
            </a:r>
            <a:r>
              <a:rPr lang="en-US" altLang="zh-CN" smtClean="0"/>
              <a:t>if</a:t>
            </a:r>
            <a:r>
              <a:rPr lang="zh-CN" altLang="en-US" smtClean="0"/>
              <a:t>与</a:t>
            </a:r>
            <a:r>
              <a:rPr lang="en-US" altLang="zh-CN" smtClean="0"/>
              <a:t>else</a:t>
            </a:r>
            <a:r>
              <a:rPr lang="zh-CN" altLang="en-US" smtClean="0"/>
              <a:t>的配对关系！</a:t>
            </a:r>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300" smtClean="0">
                <a:latin typeface="SimSun"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SimSun" pitchFamily="2" charset="-122"/>
              </a:rPr>
              <a:t> </a:t>
            </a:r>
            <a:r>
              <a:rPr lang="en-US" altLang="zh-CN" sz="1300" smtClean="0">
                <a:latin typeface="SimSun" pitchFamily="2" charset="-122"/>
              </a:rPr>
              <a:t>P148</a:t>
            </a:r>
            <a:r>
              <a:rPr lang="zh-CN" altLang="en-US" sz="1300" smtClean="0">
                <a:latin typeface="SimSun" pitchFamily="2" charset="-122"/>
              </a:rPr>
              <a:t>例</a:t>
            </a:r>
            <a:r>
              <a:rPr lang="en-US" altLang="zh-CN" sz="1300" smtClean="0">
                <a:latin typeface="SimSun" pitchFamily="2" charset="-122"/>
              </a:rPr>
              <a:t>6.15</a:t>
            </a:r>
            <a:r>
              <a:rPr lang="zh-CN" altLang="en-US" sz="1300" smtClean="0"/>
              <a:t>，主要应用于计时计数器</a:t>
            </a:r>
            <a:endParaRPr lang="zh-CN" altLang="en-US" sz="1300" smtClean="0">
              <a:latin typeface="SimSun" pitchFamily="2" charset="-122"/>
            </a:endParaRPr>
          </a:p>
          <a:p>
            <a:r>
              <a:rPr lang="en-US" altLang="zh-CN" sz="1300" smtClean="0">
                <a:latin typeface="SimSun" pitchFamily="2" charset="-122"/>
              </a:rPr>
              <a:t>    count60.v</a:t>
            </a:r>
            <a:r>
              <a:rPr lang="zh-CN" altLang="en-US" sz="1300" smtClean="0"/>
              <a:t>位于</a:t>
            </a:r>
            <a:r>
              <a:rPr lang="en-US" altLang="zh-CN" sz="1300" smtClean="0"/>
              <a:t>chapter2\count60</a:t>
            </a:r>
            <a:r>
              <a:rPr lang="zh-CN" altLang="en-US" sz="1300" smtClean="0"/>
              <a:t>文件夹</a:t>
            </a:r>
            <a:endParaRPr lang="zh-CN" altLang="en-US" sz="1300" smtClean="0"/>
          </a:p>
          <a:p>
            <a:r>
              <a:rPr lang="zh-CN" altLang="en-US" sz="1300" smtClean="0">
                <a:latin typeface="SimSun" pitchFamily="2" charset="-122"/>
              </a:rPr>
              <a:t>   </a:t>
            </a:r>
            <a:r>
              <a:rPr lang="en-US" altLang="zh-CN" sz="1300" smtClean="0">
                <a:solidFill>
                  <a:srgbClr val="000000"/>
                </a:solidFill>
              </a:rPr>
              <a:t>if</a:t>
            </a:r>
            <a:r>
              <a:rPr lang="zh-CN" altLang="en-US" sz="1300" smtClean="0">
                <a:solidFill>
                  <a:srgbClr val="000000"/>
                </a:solidFill>
              </a:rPr>
              <a:t>语句被综合成</a:t>
            </a:r>
            <a:r>
              <a:rPr lang="zh-CN" altLang="en-US" sz="1300" smtClean="0">
                <a:solidFill>
                  <a:srgbClr val="FF33CC"/>
                </a:solidFill>
              </a:rPr>
              <a:t>多路选择器链</a:t>
            </a:r>
            <a:r>
              <a:rPr lang="zh-CN" altLang="en-US" sz="1300" smtClean="0">
                <a:solidFill>
                  <a:srgbClr val="000000"/>
                </a:solidFill>
              </a:rPr>
              <a:t>结构，它是</a:t>
            </a:r>
            <a:r>
              <a:rPr lang="zh-CN" altLang="en-US" sz="1300" smtClean="0">
                <a:solidFill>
                  <a:srgbClr val="FF33CC"/>
                </a:solidFill>
              </a:rPr>
              <a:t>带优先级</a:t>
            </a:r>
            <a:r>
              <a:rPr lang="zh-CN" altLang="en-US" sz="1300" smtClean="0">
                <a:solidFill>
                  <a:srgbClr val="000000"/>
                </a:solidFill>
              </a:rPr>
              <a:t>的选择，越靠上层的条件优先级越高。对于一个电路或系统来说，一般复位信号的优先级最高，所以最先判断</a:t>
            </a:r>
            <a:r>
              <a:rPr lang="en-US" altLang="zh-CN" sz="1300" smtClean="0">
                <a:solidFill>
                  <a:srgbClr val="000000"/>
                </a:solidFill>
              </a:rPr>
              <a:t>reset</a:t>
            </a:r>
            <a:r>
              <a:rPr lang="zh-CN" altLang="en-US" sz="1300" smtClean="0">
                <a:solidFill>
                  <a:srgbClr val="000000"/>
                </a:solidFill>
              </a:rPr>
              <a:t>是否有效，若有效，无论其它输入信号是否有效，电路或系统都被复位。</a:t>
            </a:r>
            <a:endParaRPr lang="zh-CN" altLang="en-US" sz="1300" smtClean="0">
              <a:solidFill>
                <a:srgbClr val="000000"/>
              </a:solidFill>
            </a:endParaRPr>
          </a:p>
          <a:p>
            <a:r>
              <a:rPr lang="zh-CN" altLang="en-US" sz="1300" smtClean="0">
                <a:solidFill>
                  <a:srgbClr val="000000"/>
                </a:solidFill>
              </a:rPr>
              <a:t>    </a:t>
            </a:r>
            <a:r>
              <a:rPr lang="zh-CN" altLang="en-US" sz="1300" smtClean="0">
                <a:latin typeface="SimSun" pitchFamily="2" charset="-122"/>
              </a:rPr>
              <a:t>语句</a:t>
            </a:r>
            <a:r>
              <a:rPr lang="en-US" altLang="zh-CN" sz="1300" smtClean="0"/>
              <a:t>assign cout = ((qout == 8'h59)&amp;cin)? 1:0;</a:t>
            </a:r>
            <a:r>
              <a:rPr lang="zh-CN" altLang="en-US" sz="1300" smtClean="0">
                <a:latin typeface="SimSun" pitchFamily="2" charset="-122"/>
              </a:rPr>
              <a:t>表示当</a:t>
            </a:r>
            <a:r>
              <a:rPr lang="en-US" altLang="zh-CN" sz="1300" smtClean="0"/>
              <a:t>qout == 8'h59</a:t>
            </a:r>
            <a:r>
              <a:rPr lang="zh-CN" altLang="en-US" sz="1300" smtClean="0">
                <a:latin typeface="SimSun" pitchFamily="2" charset="-122"/>
              </a:rPr>
              <a:t>且</a:t>
            </a:r>
            <a:r>
              <a:rPr lang="en-US" altLang="zh-CN" sz="1300" smtClean="0"/>
              <a:t>cin=1</a:t>
            </a:r>
            <a:r>
              <a:rPr lang="zh-CN" altLang="en-US" sz="1300" smtClean="0">
                <a:latin typeface="SimSun" pitchFamily="2" charset="-122"/>
              </a:rPr>
              <a:t>时，</a:t>
            </a:r>
            <a:r>
              <a:rPr lang="en-US" altLang="zh-CN" sz="1300" smtClean="0"/>
              <a:t>cout=1</a:t>
            </a:r>
            <a:r>
              <a:rPr lang="zh-CN" altLang="en-US" sz="1300" smtClean="0">
                <a:latin typeface="SimSun" pitchFamily="2" charset="-122"/>
              </a:rPr>
              <a:t>，而不论此时有无时钟到来；否则</a:t>
            </a:r>
            <a:r>
              <a:rPr lang="en-US" altLang="zh-CN" sz="1300" smtClean="0"/>
              <a:t>cout=0</a:t>
            </a:r>
            <a:r>
              <a:rPr lang="zh-CN" altLang="en-US" sz="1300" smtClean="0">
                <a:latin typeface="SimSun" pitchFamily="2" charset="-122"/>
              </a:rPr>
              <a:t>。</a:t>
            </a:r>
            <a:r>
              <a:rPr lang="zh-CN" altLang="en-US" sz="1300" smtClean="0"/>
              <a:t> </a:t>
            </a:r>
            <a:endParaRPr lang="zh-CN" altLang="en-US" sz="1300" smtClean="0"/>
          </a:p>
          <a:p>
            <a:endParaRPr lang="zh-CN" altLang="en-US" sz="1300" smtClean="0">
              <a:latin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solidFill>
            <a:srgbClr val="FFFFFF"/>
          </a:solidFill>
        </p:spPr>
      </p:sp>
      <p:sp>
        <p:nvSpPr>
          <p:cNvPr id="135171" name="Rectangle 3"/>
          <p:cNvSpPr>
            <a:spLocks noGrp="1" noChangeArrowheads="1"/>
          </p:cNvSpPr>
          <p:nvPr>
            <p:ph type="body" idx="1"/>
          </p:nvPr>
        </p:nvSpPr>
        <p:spPr>
          <a:solidFill>
            <a:srgbClr val="FFFFFF"/>
          </a:solidFill>
          <a:ln>
            <a:solidFill>
              <a:srgbClr val="000000"/>
            </a:solidFill>
          </a:ln>
        </p:spPr>
        <p:txBody>
          <a:bodyPr/>
          <a:lstStyle/>
          <a:p>
            <a:r>
              <a:rPr lang="zh-CN" altLang="en-US" sz="1000" smtClean="0">
                <a:latin typeface="SimSun" pitchFamily="2" charset="-122"/>
              </a:rPr>
              <a:t>    </a:t>
            </a:r>
            <a:r>
              <a:rPr lang="zh-CN" altLang="zh-CN" b="1" smtClean="0"/>
              <a:t> （</a:t>
            </a:r>
            <a:r>
              <a:rPr lang="en-US" altLang="zh-CN" b="1" smtClean="0"/>
              <a:t>1</a:t>
            </a:r>
            <a:r>
              <a:rPr lang="zh-CN" altLang="zh-CN" b="1" smtClean="0"/>
              <a:t>）在</a:t>
            </a:r>
            <a:r>
              <a:rPr lang="en-US" altLang="zh-CN" b="1" smtClean="0"/>
              <a:t>C</a:t>
            </a:r>
            <a:r>
              <a:rPr lang="zh-CN" altLang="zh-CN" b="1" smtClean="0"/>
              <a:t>语言中，函数的定义包括无参函数的定义、有参函数的定义</a:t>
            </a:r>
            <a:endParaRPr lang="zh-CN" altLang="zh-CN" smtClean="0"/>
          </a:p>
          <a:p>
            <a:r>
              <a:rPr lang="en-US" altLang="zh-CN" b="1" smtClean="0"/>
              <a:t>     </a:t>
            </a:r>
            <a:r>
              <a:rPr lang="zh-CN" altLang="zh-CN" b="1" smtClean="0"/>
              <a:t>无参函数的定义：</a:t>
            </a:r>
            <a:endParaRPr lang="zh-CN" altLang="zh-CN" smtClean="0"/>
          </a:p>
          <a:p>
            <a:r>
              <a:rPr lang="zh-CN" altLang="zh-CN" smtClean="0"/>
              <a:t>类型标识符 函数名</a:t>
            </a:r>
            <a:r>
              <a:rPr lang="en-US" altLang="zh-CN" smtClean="0"/>
              <a:t>( )</a:t>
            </a:r>
            <a:endParaRPr lang="zh-CN" altLang="zh-CN" smtClean="0"/>
          </a:p>
          <a:p>
            <a:r>
              <a:rPr lang="en-US" altLang="zh-CN" smtClean="0"/>
              <a:t>{</a:t>
            </a:r>
            <a:r>
              <a:rPr lang="zh-CN" altLang="zh-CN" smtClean="0"/>
              <a:t>声明部分</a:t>
            </a:r>
            <a:endParaRPr lang="zh-CN" altLang="zh-CN" smtClean="0"/>
          </a:p>
          <a:p>
            <a:r>
              <a:rPr lang="zh-CN" altLang="zh-CN" smtClean="0"/>
              <a:t>语句</a:t>
            </a:r>
            <a:endParaRPr lang="zh-CN" altLang="zh-CN" smtClean="0"/>
          </a:p>
          <a:p>
            <a:r>
              <a:rPr lang="en-US" altLang="zh-CN" smtClean="0"/>
              <a:t>}</a:t>
            </a:r>
            <a:endParaRPr lang="zh-CN" altLang="zh-CN" smtClean="0"/>
          </a:p>
          <a:p>
            <a:r>
              <a:rPr lang="en-US" altLang="zh-CN" b="1" smtClean="0"/>
              <a:t>     </a:t>
            </a:r>
            <a:r>
              <a:rPr lang="zh-CN" altLang="zh-CN" b="1" smtClean="0"/>
              <a:t>有参函数的定义：</a:t>
            </a:r>
            <a:endParaRPr lang="zh-CN" altLang="zh-CN" smtClean="0"/>
          </a:p>
          <a:p>
            <a:r>
              <a:rPr lang="zh-CN" altLang="zh-CN" smtClean="0"/>
              <a:t>类型标识符 函数名</a:t>
            </a:r>
            <a:r>
              <a:rPr lang="en-US" altLang="zh-CN" smtClean="0"/>
              <a:t>(</a:t>
            </a:r>
            <a:r>
              <a:rPr lang="zh-CN" altLang="zh-CN" smtClean="0"/>
              <a:t>形式参数表列</a:t>
            </a:r>
            <a:r>
              <a:rPr lang="en-US" altLang="zh-CN" smtClean="0"/>
              <a:t> )</a:t>
            </a:r>
            <a:endParaRPr lang="zh-CN" altLang="zh-CN" smtClean="0"/>
          </a:p>
          <a:p>
            <a:r>
              <a:rPr lang="en-US" altLang="zh-CN" smtClean="0"/>
              <a:t>{</a:t>
            </a:r>
            <a:r>
              <a:rPr lang="zh-CN" altLang="zh-CN" smtClean="0"/>
              <a:t>声明部分</a:t>
            </a:r>
            <a:endParaRPr lang="zh-CN" altLang="zh-CN" smtClean="0"/>
          </a:p>
          <a:p>
            <a:r>
              <a:rPr lang="zh-CN" altLang="zh-CN" smtClean="0"/>
              <a:t>语句</a:t>
            </a:r>
            <a:endParaRPr lang="zh-CN" altLang="zh-CN" smtClean="0"/>
          </a:p>
          <a:p>
            <a:r>
              <a:rPr lang="en-US" altLang="zh-CN" smtClean="0"/>
              <a:t>}</a:t>
            </a:r>
            <a:endParaRPr lang="zh-CN" altLang="zh-CN" smtClean="0"/>
          </a:p>
          <a:p>
            <a:r>
              <a:rPr lang="zh-CN" altLang="zh-CN" b="1" smtClean="0"/>
              <a:t>在</a:t>
            </a:r>
            <a:r>
              <a:rPr lang="en-US" altLang="zh-CN" b="1" smtClean="0"/>
              <a:t>Verilog HDL</a:t>
            </a:r>
            <a:r>
              <a:rPr lang="zh-CN" altLang="zh-CN" b="1" smtClean="0"/>
              <a:t>语言中，用</a:t>
            </a:r>
            <a:r>
              <a:rPr lang="en-US" altLang="zh-CN" b="1" smtClean="0"/>
              <a:t>function</a:t>
            </a:r>
            <a:r>
              <a:rPr lang="zh-CN" altLang="zh-CN" b="1" smtClean="0"/>
              <a:t>块语句来定义函数：</a:t>
            </a:r>
            <a:endParaRPr lang="zh-CN" altLang="zh-CN" smtClean="0"/>
          </a:p>
          <a:p>
            <a:r>
              <a:rPr lang="en-US" altLang="zh-CN" smtClean="0"/>
              <a:t>function &lt;</a:t>
            </a:r>
            <a:r>
              <a:rPr lang="zh-CN" altLang="zh-CN" smtClean="0"/>
              <a:t>返回值位宽或类型说明</a:t>
            </a:r>
            <a:r>
              <a:rPr lang="en-US" altLang="zh-CN" smtClean="0"/>
              <a:t>&gt; </a:t>
            </a:r>
            <a:r>
              <a:rPr lang="zh-CN" altLang="zh-CN" smtClean="0"/>
              <a:t>函数名；</a:t>
            </a:r>
            <a:endParaRPr lang="zh-CN" altLang="zh-CN" smtClean="0"/>
          </a:p>
          <a:p>
            <a:r>
              <a:rPr lang="en-US" altLang="zh-CN" smtClean="0"/>
              <a:t>    </a:t>
            </a:r>
            <a:r>
              <a:rPr lang="zh-CN" altLang="zh-CN" smtClean="0"/>
              <a:t>端口声明；</a:t>
            </a:r>
            <a:endParaRPr lang="zh-CN" altLang="zh-CN" smtClean="0"/>
          </a:p>
          <a:p>
            <a:r>
              <a:rPr lang="en-US" altLang="zh-CN" smtClean="0"/>
              <a:t>    </a:t>
            </a:r>
            <a:r>
              <a:rPr lang="zh-CN" altLang="zh-CN" smtClean="0"/>
              <a:t>局部变量定义；</a:t>
            </a:r>
            <a:endParaRPr lang="zh-CN" altLang="zh-CN" smtClean="0"/>
          </a:p>
          <a:p>
            <a:r>
              <a:rPr lang="en-US" altLang="zh-CN" smtClean="0"/>
              <a:t>    </a:t>
            </a:r>
            <a:r>
              <a:rPr lang="zh-CN" altLang="zh-CN" smtClean="0"/>
              <a:t>其他语句；</a:t>
            </a:r>
            <a:endParaRPr lang="zh-CN" altLang="zh-CN" smtClean="0"/>
          </a:p>
          <a:p>
            <a:r>
              <a:rPr lang="en-US" altLang="zh-CN" smtClean="0"/>
              <a:t>endfunction </a:t>
            </a:r>
            <a:endParaRPr lang="zh-CN" altLang="zh-CN" smtClean="0"/>
          </a:p>
          <a:p>
            <a:r>
              <a:rPr lang="zh-CN" altLang="zh-CN" b="1" smtClean="0"/>
              <a:t>函数的调用：</a:t>
            </a:r>
            <a:endParaRPr lang="zh-CN" altLang="zh-CN" smtClean="0"/>
          </a:p>
          <a:p>
            <a:r>
              <a:rPr lang="en-US" altLang="zh-CN" smtClean="0"/>
              <a:t>&lt;</a:t>
            </a:r>
            <a:r>
              <a:rPr lang="zh-CN" altLang="zh-CN" smtClean="0"/>
              <a:t>函数名</a:t>
            </a:r>
            <a:r>
              <a:rPr lang="en-US" altLang="zh-CN" smtClean="0"/>
              <a:t>&gt; (&lt;</a:t>
            </a:r>
            <a:r>
              <a:rPr lang="zh-CN" altLang="zh-CN" smtClean="0"/>
              <a:t>表达式</a:t>
            </a:r>
            <a:r>
              <a:rPr lang="en-US" altLang="zh-CN" smtClean="0"/>
              <a:t>1&gt;, &lt;</a:t>
            </a:r>
            <a:r>
              <a:rPr lang="zh-CN" altLang="zh-CN" smtClean="0"/>
              <a:t>表达式</a:t>
            </a:r>
            <a:r>
              <a:rPr lang="en-US" altLang="zh-CN" smtClean="0"/>
              <a:t>2&gt;, …… )</a:t>
            </a:r>
            <a:endParaRPr lang="zh-CN" altLang="zh-CN" smtClean="0"/>
          </a:p>
          <a:p>
            <a:r>
              <a:rPr lang="en-US" altLang="zh-CN" smtClean="0"/>
              <a:t> </a:t>
            </a:r>
            <a:endParaRPr lang="zh-CN" altLang="zh-CN" smtClean="0"/>
          </a:p>
          <a:p>
            <a:r>
              <a:rPr lang="en-US" altLang="zh-CN" b="1" smtClean="0"/>
              <a:t>    </a:t>
            </a:r>
            <a:r>
              <a:rPr lang="zh-CN" altLang="zh-CN" b="1" smtClean="0"/>
              <a:t>（</a:t>
            </a:r>
            <a:r>
              <a:rPr lang="en-US" altLang="zh-CN" b="1" smtClean="0"/>
              <a:t>2</a:t>
            </a:r>
            <a:r>
              <a:rPr lang="zh-CN" altLang="zh-CN" b="1" smtClean="0"/>
              <a:t>）在</a:t>
            </a:r>
            <a:r>
              <a:rPr lang="en-US" altLang="zh-CN" b="1" smtClean="0"/>
              <a:t>C</a:t>
            </a:r>
            <a:r>
              <a:rPr lang="zh-CN" altLang="zh-CN" b="1" smtClean="0"/>
              <a:t>语言中，赋值语句为：</a:t>
            </a:r>
            <a:endParaRPr lang="zh-CN" altLang="zh-CN" smtClean="0"/>
          </a:p>
          <a:p>
            <a:r>
              <a:rPr lang="en-US" altLang="zh-CN" smtClean="0"/>
              <a:t>    </a:t>
            </a:r>
            <a:r>
              <a:rPr lang="zh-CN" altLang="zh-CN" smtClean="0"/>
              <a:t>赋值变量 </a:t>
            </a:r>
            <a:r>
              <a:rPr lang="en-US" altLang="zh-CN" smtClean="0"/>
              <a:t>= </a:t>
            </a:r>
            <a:r>
              <a:rPr lang="zh-CN" altLang="zh-CN" smtClean="0"/>
              <a:t>表达式</a:t>
            </a:r>
            <a:r>
              <a:rPr lang="en-US" altLang="zh-CN" smtClean="0"/>
              <a:t>;</a:t>
            </a:r>
            <a:endParaRPr lang="zh-CN" altLang="zh-CN" smtClean="0"/>
          </a:p>
          <a:p>
            <a:r>
              <a:rPr lang="zh-CN" altLang="zh-CN" b="1" smtClean="0"/>
              <a:t>在</a:t>
            </a:r>
            <a:r>
              <a:rPr lang="en-US" altLang="zh-CN" b="1" smtClean="0"/>
              <a:t>Verilog HDL</a:t>
            </a:r>
            <a:r>
              <a:rPr lang="zh-CN" altLang="zh-CN" b="1" smtClean="0"/>
              <a:t>语言中，赋值语句有</a:t>
            </a:r>
            <a:r>
              <a:rPr lang="en-US" altLang="zh-CN" b="1" smtClean="0"/>
              <a:t>2</a:t>
            </a:r>
            <a:r>
              <a:rPr lang="zh-CN" altLang="zh-CN" b="1" smtClean="0"/>
              <a:t>种方式：</a:t>
            </a:r>
            <a:endParaRPr lang="zh-CN" altLang="zh-CN" smtClean="0"/>
          </a:p>
          <a:p>
            <a:pPr lvl="1"/>
            <a:r>
              <a:rPr lang="zh-CN" altLang="zh-CN" smtClean="0"/>
              <a:t>阻塞（</a:t>
            </a:r>
            <a:r>
              <a:rPr lang="en-US" altLang="zh-CN" smtClean="0"/>
              <a:t>blocking</a:t>
            </a:r>
            <a:r>
              <a:rPr lang="zh-CN" altLang="zh-CN" smtClean="0"/>
              <a:t>）赋值方式：赋值变量 </a:t>
            </a:r>
            <a:r>
              <a:rPr lang="en-US" altLang="zh-CN" smtClean="0"/>
              <a:t>= </a:t>
            </a:r>
            <a:r>
              <a:rPr lang="zh-CN" altLang="zh-CN" smtClean="0"/>
              <a:t>表达式</a:t>
            </a:r>
            <a:r>
              <a:rPr lang="en-US" altLang="zh-CN" smtClean="0"/>
              <a:t>;</a:t>
            </a:r>
            <a:endParaRPr lang="zh-CN" altLang="zh-CN" smtClean="0"/>
          </a:p>
          <a:p>
            <a:pPr lvl="1"/>
            <a:r>
              <a:rPr lang="zh-CN" altLang="zh-CN" smtClean="0"/>
              <a:t>非阻塞（</a:t>
            </a:r>
            <a:r>
              <a:rPr lang="en-US" altLang="zh-CN" smtClean="0"/>
              <a:t>non-blocking</a:t>
            </a:r>
            <a:r>
              <a:rPr lang="zh-CN" altLang="zh-CN" smtClean="0"/>
              <a:t>）赋值方式：赋值变量 </a:t>
            </a:r>
            <a:r>
              <a:rPr lang="en-US" altLang="zh-CN" smtClean="0"/>
              <a:t>&lt;= </a:t>
            </a:r>
            <a:r>
              <a:rPr lang="zh-CN" altLang="zh-CN" smtClean="0"/>
              <a:t>表达式</a:t>
            </a:r>
            <a:r>
              <a:rPr lang="en-US" altLang="zh-CN" smtClean="0"/>
              <a:t>;</a:t>
            </a:r>
            <a:endParaRPr lang="zh-CN" altLang="zh-CN" smtClean="0"/>
          </a:p>
          <a:p>
            <a:r>
              <a:rPr lang="zh-CN" altLang="zh-CN" b="1" smtClean="0"/>
              <a:t>（</a:t>
            </a:r>
            <a:r>
              <a:rPr lang="en-US" altLang="zh-CN" b="1" smtClean="0"/>
              <a:t>3</a:t>
            </a:r>
            <a:r>
              <a:rPr lang="zh-CN" altLang="zh-CN" b="1" smtClean="0"/>
              <a:t>）在</a:t>
            </a:r>
            <a:r>
              <a:rPr lang="en-US" altLang="zh-CN" b="1" smtClean="0"/>
              <a:t>C</a:t>
            </a:r>
            <a:r>
              <a:rPr lang="zh-CN" altLang="zh-CN" b="1" smtClean="0"/>
              <a:t>语言中，多分支选择语句是</a:t>
            </a:r>
            <a:r>
              <a:rPr lang="en-US" altLang="zh-CN" b="1" smtClean="0"/>
              <a:t>switch</a:t>
            </a:r>
            <a:r>
              <a:rPr lang="zh-CN" altLang="zh-CN" b="1" smtClean="0"/>
              <a:t>语句： </a:t>
            </a:r>
            <a:endParaRPr lang="zh-CN" altLang="zh-CN" smtClean="0"/>
          </a:p>
          <a:p>
            <a:r>
              <a:rPr lang="en-US" altLang="zh-CN" smtClean="0"/>
              <a:t>    switch (</a:t>
            </a:r>
            <a:r>
              <a:rPr lang="zh-CN" altLang="zh-CN" smtClean="0"/>
              <a:t>表达式</a:t>
            </a:r>
            <a:r>
              <a:rPr lang="en-US" altLang="zh-CN" smtClean="0"/>
              <a:t>)</a:t>
            </a:r>
            <a:endParaRPr lang="zh-CN" altLang="zh-CN" smtClean="0"/>
          </a:p>
          <a:p>
            <a:r>
              <a:rPr lang="en-US" altLang="zh-CN" smtClean="0"/>
              <a:t>    {case </a:t>
            </a:r>
            <a:r>
              <a:rPr lang="zh-CN" altLang="zh-CN" smtClean="0"/>
              <a:t>常量表达式</a:t>
            </a:r>
            <a:r>
              <a:rPr lang="en-US" altLang="zh-CN" smtClean="0"/>
              <a:t>1:</a:t>
            </a:r>
            <a:r>
              <a:rPr lang="zh-CN" altLang="zh-CN" smtClean="0"/>
              <a:t>语句</a:t>
            </a:r>
            <a:r>
              <a:rPr lang="en-US" altLang="zh-CN" smtClean="0"/>
              <a:t>1</a:t>
            </a:r>
            <a:endParaRPr lang="zh-CN" altLang="zh-CN" smtClean="0"/>
          </a:p>
          <a:p>
            <a:r>
              <a:rPr lang="en-US" altLang="zh-CN" smtClean="0"/>
              <a:t>     case </a:t>
            </a:r>
            <a:r>
              <a:rPr lang="zh-CN" altLang="zh-CN" smtClean="0"/>
              <a:t>常量表达式</a:t>
            </a:r>
            <a:r>
              <a:rPr lang="en-US" altLang="zh-CN" smtClean="0"/>
              <a:t>2:</a:t>
            </a:r>
            <a:r>
              <a:rPr lang="zh-CN" altLang="zh-CN" smtClean="0"/>
              <a:t>语句</a:t>
            </a:r>
            <a:r>
              <a:rPr lang="en-US" altLang="zh-CN" smtClean="0"/>
              <a:t>2</a:t>
            </a:r>
            <a:endParaRPr lang="zh-CN" altLang="zh-CN" smtClean="0"/>
          </a:p>
          <a:p>
            <a:r>
              <a:rPr lang="en-US" altLang="zh-CN" smtClean="0"/>
              <a:t>     …</a:t>
            </a:r>
            <a:endParaRPr lang="zh-CN" altLang="zh-CN" smtClean="0"/>
          </a:p>
          <a:p>
            <a:r>
              <a:rPr lang="en-US" altLang="zh-CN" smtClean="0"/>
              <a:t>     case </a:t>
            </a:r>
            <a:r>
              <a:rPr lang="zh-CN" altLang="zh-CN" smtClean="0"/>
              <a:t>常量表达式</a:t>
            </a:r>
            <a:r>
              <a:rPr lang="en-US" altLang="zh-CN" smtClean="0"/>
              <a:t>n:</a:t>
            </a:r>
            <a:r>
              <a:rPr lang="zh-CN" altLang="zh-CN" smtClean="0"/>
              <a:t>语句</a:t>
            </a:r>
            <a:r>
              <a:rPr lang="en-US" altLang="zh-CN" smtClean="0"/>
              <a:t>n</a:t>
            </a:r>
            <a:endParaRPr lang="zh-CN" altLang="zh-CN" smtClean="0"/>
          </a:p>
          <a:p>
            <a:r>
              <a:rPr lang="en-US" altLang="zh-CN" smtClean="0"/>
              <a:t>     } </a:t>
            </a:r>
            <a:endParaRPr lang="zh-CN" altLang="zh-CN" smtClean="0"/>
          </a:p>
          <a:p>
            <a:r>
              <a:rPr lang="zh-CN" altLang="zh-CN" b="1" smtClean="0"/>
              <a:t>（</a:t>
            </a:r>
            <a:r>
              <a:rPr lang="en-US" altLang="zh-CN" b="1" smtClean="0"/>
              <a:t>4</a:t>
            </a:r>
            <a:r>
              <a:rPr lang="zh-CN" altLang="zh-CN" b="1" smtClean="0"/>
              <a:t>）在</a:t>
            </a:r>
            <a:r>
              <a:rPr lang="en-US" altLang="zh-CN" b="1" smtClean="0"/>
              <a:t>C</a:t>
            </a:r>
            <a:r>
              <a:rPr lang="zh-CN" altLang="zh-CN" b="1" smtClean="0"/>
              <a:t>语言中，宏定义语句（以符号“</a:t>
            </a:r>
            <a:r>
              <a:rPr lang="en-US" altLang="zh-CN" b="1" smtClean="0"/>
              <a:t>#</a:t>
            </a:r>
            <a:r>
              <a:rPr lang="zh-CN" altLang="zh-CN" b="1" smtClean="0"/>
              <a:t>”开头） 的一般形式为：</a:t>
            </a:r>
            <a:endParaRPr lang="zh-CN" altLang="zh-CN" smtClean="0"/>
          </a:p>
          <a:p>
            <a:r>
              <a:rPr lang="en-US" altLang="zh-CN" smtClean="0"/>
              <a:t>#define </a:t>
            </a:r>
            <a:r>
              <a:rPr lang="zh-CN" altLang="zh-CN" smtClean="0"/>
              <a:t>标识符 字符串</a:t>
            </a:r>
            <a:endParaRPr lang="zh-CN" altLang="zh-CN" smtClean="0"/>
          </a:p>
          <a:p>
            <a:r>
              <a:rPr lang="zh-CN" altLang="zh-CN" b="1" smtClean="0"/>
              <a:t>在</a:t>
            </a:r>
            <a:r>
              <a:rPr lang="en-US" altLang="zh-CN" b="1" smtClean="0"/>
              <a:t>Verilog HDL</a:t>
            </a:r>
            <a:r>
              <a:rPr lang="zh-CN" altLang="zh-CN" b="1" smtClean="0"/>
              <a:t>语言中，宏定义语句（以符号“</a:t>
            </a:r>
            <a:r>
              <a:rPr lang="en-US" altLang="zh-CN" b="1" smtClean="0"/>
              <a:t>’</a:t>
            </a:r>
            <a:r>
              <a:rPr lang="zh-CN" altLang="zh-CN" b="1" smtClean="0"/>
              <a:t>”开头） 的一般形式为：</a:t>
            </a:r>
            <a:endParaRPr lang="zh-CN" altLang="zh-CN" smtClean="0"/>
          </a:p>
          <a:p>
            <a:r>
              <a:rPr lang="en-US" altLang="zh-CN" smtClean="0"/>
              <a:t> ‘define </a:t>
            </a:r>
            <a:r>
              <a:rPr lang="zh-CN" altLang="zh-CN" smtClean="0"/>
              <a:t>标志符 字符串</a:t>
            </a:r>
            <a:endParaRPr lang="zh-CN" altLang="zh-CN" smtClean="0"/>
          </a:p>
          <a:p>
            <a:r>
              <a:rPr lang="zh-CN" altLang="zh-CN" b="1" smtClean="0"/>
              <a:t>（</a:t>
            </a:r>
            <a:r>
              <a:rPr lang="en-US" altLang="zh-CN" b="1" smtClean="0"/>
              <a:t>5</a:t>
            </a:r>
            <a:r>
              <a:rPr lang="zh-CN" altLang="zh-CN" b="1" smtClean="0"/>
              <a:t>）在</a:t>
            </a:r>
            <a:r>
              <a:rPr lang="en-US" altLang="zh-CN" b="1" smtClean="0"/>
              <a:t>C</a:t>
            </a:r>
            <a:r>
              <a:rPr lang="zh-CN" altLang="zh-CN" b="1" smtClean="0"/>
              <a:t>语言中，格式输出函数的一般形式为：</a:t>
            </a:r>
            <a:endParaRPr lang="zh-CN" altLang="zh-CN" smtClean="0"/>
          </a:p>
          <a:p>
            <a:r>
              <a:rPr lang="en-US" altLang="zh-CN" smtClean="0"/>
              <a:t>printf(</a:t>
            </a:r>
            <a:r>
              <a:rPr lang="zh-CN" altLang="zh-CN" smtClean="0"/>
              <a:t>格式控制</a:t>
            </a:r>
            <a:r>
              <a:rPr lang="en-US" altLang="zh-CN" smtClean="0"/>
              <a:t>, </a:t>
            </a:r>
            <a:r>
              <a:rPr lang="zh-CN" altLang="zh-CN" smtClean="0"/>
              <a:t>输出表列</a:t>
            </a:r>
            <a:r>
              <a:rPr lang="en-US" altLang="zh-CN" smtClean="0"/>
              <a:t>) </a:t>
            </a:r>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300" smtClean="0">
              <a:latin typeface="SimSun"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1000" smtClean="0">
              <a:latin typeface="SimSun"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tx1"/>
              </a:buClr>
              <a:buSzPct val="80000"/>
              <a:buFont typeface="Wingdings" panose="05000000000000000000" pitchFamily="2" charset="2"/>
              <a:buNone/>
            </a:pPr>
            <a:r>
              <a:rPr lang="en-US" altLang="zh-CN" sz="2400" b="1" smtClean="0">
                <a:solidFill>
                  <a:srgbClr val="800000"/>
                </a:solidFill>
                <a:latin typeface="Tahoma" panose="020B0604030504040204" pitchFamily="34" charset="0"/>
                <a:ea typeface="华文行楷" pitchFamily="2" charset="-122"/>
              </a:rPr>
              <a:t>case</a:t>
            </a:r>
            <a:r>
              <a:rPr lang="zh-CN" altLang="en-US" sz="2400" b="1" smtClean="0">
                <a:solidFill>
                  <a:srgbClr val="800000"/>
                </a:solidFill>
                <a:latin typeface="Tahoma" panose="020B0604030504040204" pitchFamily="34" charset="0"/>
                <a:ea typeface="华文行楷" pitchFamily="2" charset="-122"/>
              </a:rPr>
              <a:t>语句与</a:t>
            </a:r>
            <a:r>
              <a:rPr lang="en-US" altLang="zh-CN" sz="2400" b="1" smtClean="0">
                <a:solidFill>
                  <a:srgbClr val="800000"/>
                </a:solidFill>
                <a:latin typeface="Tahoma" panose="020B0604030504040204" pitchFamily="34" charset="0"/>
                <a:ea typeface="华文行楷" pitchFamily="2" charset="-122"/>
              </a:rPr>
              <a:t>if-else</a:t>
            </a:r>
            <a:r>
              <a:rPr lang="zh-CN" altLang="en-US" sz="2400" b="1" smtClean="0">
                <a:solidFill>
                  <a:srgbClr val="800000"/>
                </a:solidFill>
                <a:latin typeface="Tahoma" panose="020B0604030504040204" pitchFamily="34" charset="0"/>
                <a:ea typeface="华文行楷" pitchFamily="2" charset="-122"/>
              </a:rPr>
              <a:t>语句有什么区别呢？</a:t>
            </a:r>
            <a:endParaRPr lang="zh-CN" altLang="en-US" sz="2400" b="1" smtClean="0">
              <a:solidFill>
                <a:srgbClr val="800000"/>
              </a:solidFill>
              <a:latin typeface="Tahoma" panose="020B0604030504040204" pitchFamily="34" charset="0"/>
              <a:ea typeface="华文行楷" pitchFamily="2" charset="-122"/>
            </a:endParaRPr>
          </a:p>
          <a:p>
            <a:pPr eaLnBrk="1" hangingPunct="1"/>
            <a:r>
              <a:rPr lang="zh-CN" altLang="en-US" sz="2400" b="1" smtClean="0">
                <a:solidFill>
                  <a:srgbClr val="800000"/>
                </a:solidFill>
                <a:latin typeface="Tahoma" panose="020B0604030504040204" pitchFamily="34" charset="0"/>
                <a:ea typeface="华文行楷" pitchFamily="2" charset="-122"/>
              </a:rPr>
              <a:t>   </a:t>
            </a:r>
            <a:r>
              <a:rPr lang="en-US" altLang="zh-CN" sz="2400" b="1" smtClean="0">
                <a:solidFill>
                  <a:srgbClr val="800000"/>
                </a:solidFill>
                <a:latin typeface="Tahoma" panose="020B0604030504040204" pitchFamily="34" charset="0"/>
                <a:ea typeface="华文行楷" pitchFamily="2" charset="-122"/>
              </a:rPr>
              <a:t>if-else</a:t>
            </a:r>
            <a:r>
              <a:rPr lang="zh-CN" altLang="en-US" sz="2400" b="1" smtClean="0">
                <a:solidFill>
                  <a:srgbClr val="800000"/>
                </a:solidFill>
                <a:latin typeface="Tahoma" panose="020B0604030504040204" pitchFamily="34" charset="0"/>
                <a:ea typeface="华文行楷" pitchFamily="2" charset="-122"/>
              </a:rPr>
              <a:t>语句</a:t>
            </a:r>
            <a:r>
              <a:rPr lang="zh-CN" altLang="en-US" sz="2000" smtClean="0">
                <a:latin typeface="SimSun" pitchFamily="2" charset="-122"/>
                <a:ea typeface="华文楷体" panose="02010600040101010101" pitchFamily="2" charset="-122"/>
              </a:rPr>
              <a:t>适于对</a:t>
            </a:r>
            <a:r>
              <a:rPr lang="zh-CN" altLang="en-US" sz="2000" smtClean="0">
                <a:solidFill>
                  <a:srgbClr val="FF3399"/>
                </a:solidFill>
                <a:latin typeface="SimSun" pitchFamily="2" charset="-122"/>
                <a:ea typeface="华文楷体" panose="02010600040101010101" pitchFamily="2" charset="-122"/>
              </a:rPr>
              <a:t>不同的条件</a:t>
            </a:r>
            <a:r>
              <a:rPr lang="zh-CN" altLang="en-US" sz="2000" smtClean="0">
                <a:latin typeface="SimSun" pitchFamily="2" charset="-122"/>
                <a:ea typeface="华文楷体" panose="02010600040101010101" pitchFamily="2" charset="-122"/>
              </a:rPr>
              <a:t>，执行不同的操作；</a:t>
            </a:r>
            <a:r>
              <a:rPr lang="zh-CN" altLang="en-US" sz="1800" smtClean="0">
                <a:latin typeface="SimSun" pitchFamily="2" charset="-122"/>
              </a:rPr>
              <a:t>对于每个判定只有</a:t>
            </a:r>
            <a:r>
              <a:rPr lang="zh-CN" altLang="en-US" sz="1800" b="1" smtClean="0">
                <a:solidFill>
                  <a:srgbClr val="FF0066"/>
                </a:solidFill>
                <a:latin typeface="SimSun" pitchFamily="2" charset="-122"/>
              </a:rPr>
              <a:t>两</a:t>
            </a:r>
            <a:r>
              <a:rPr lang="zh-CN" altLang="en-US" sz="1800" smtClean="0">
                <a:latin typeface="SimSun" pitchFamily="2" charset="-122"/>
              </a:rPr>
              <a:t>个分支。</a:t>
            </a:r>
            <a:endParaRPr lang="zh-CN" altLang="en-US" sz="1800" smtClean="0">
              <a:latin typeface="SimSun" pitchFamily="2" charset="-122"/>
            </a:endParaRPr>
          </a:p>
          <a:p>
            <a:pPr eaLnBrk="1" hangingPunct="1"/>
            <a:r>
              <a:rPr lang="zh-CN" altLang="en-US" sz="2400" b="1" smtClean="0">
                <a:solidFill>
                  <a:srgbClr val="800000"/>
                </a:solidFill>
                <a:latin typeface="Tahoma" panose="020B0604030504040204" pitchFamily="34" charset="0"/>
                <a:ea typeface="华文行楷" pitchFamily="2" charset="-122"/>
              </a:rPr>
              <a:t>    </a:t>
            </a:r>
            <a:r>
              <a:rPr lang="en-US" altLang="zh-CN" sz="2400" b="1" smtClean="0">
                <a:solidFill>
                  <a:srgbClr val="800000"/>
                </a:solidFill>
                <a:latin typeface="Tahoma" panose="020B0604030504040204" pitchFamily="34" charset="0"/>
                <a:ea typeface="华文行楷" pitchFamily="2" charset="-122"/>
              </a:rPr>
              <a:t>case</a:t>
            </a:r>
            <a:r>
              <a:rPr lang="zh-CN" altLang="en-US" sz="2400" b="1" smtClean="0">
                <a:solidFill>
                  <a:srgbClr val="800000"/>
                </a:solidFill>
                <a:latin typeface="Tahoma" panose="020B0604030504040204" pitchFamily="34" charset="0"/>
                <a:ea typeface="华文行楷" pitchFamily="2" charset="-122"/>
              </a:rPr>
              <a:t>语句</a:t>
            </a:r>
            <a:r>
              <a:rPr lang="zh-CN" altLang="en-US" sz="2000" smtClean="0">
                <a:latin typeface="华文新魏" pitchFamily="2" charset="-122"/>
                <a:ea typeface="华文新魏" pitchFamily="2" charset="-122"/>
              </a:rPr>
              <a:t>适于对</a:t>
            </a:r>
            <a:r>
              <a:rPr lang="zh-CN" altLang="en-US" sz="2000" smtClean="0">
                <a:solidFill>
                  <a:srgbClr val="FF3399"/>
                </a:solidFill>
                <a:latin typeface="华文新魏" pitchFamily="2" charset="-122"/>
                <a:ea typeface="华文新魏" pitchFamily="2" charset="-122"/>
              </a:rPr>
              <a:t>同一组</a:t>
            </a:r>
            <a:r>
              <a:rPr lang="zh-CN" altLang="en-US" sz="2000" smtClean="0">
                <a:latin typeface="华文新魏" pitchFamily="2" charset="-122"/>
                <a:ea typeface="华文新魏" pitchFamily="2" charset="-122"/>
              </a:rPr>
              <a:t>控制信号取不同的值时，输出取不同的值！它是</a:t>
            </a:r>
            <a:r>
              <a:rPr lang="zh-CN" altLang="en-US" sz="2000" b="1" smtClean="0">
                <a:solidFill>
                  <a:srgbClr val="FF0066"/>
                </a:solidFill>
                <a:latin typeface="SimSun" pitchFamily="2" charset="-122"/>
              </a:rPr>
              <a:t>多</a:t>
            </a:r>
            <a:r>
              <a:rPr lang="zh-CN" altLang="en-US" sz="2000" smtClean="0">
                <a:latin typeface="SimSun" pitchFamily="2" charset="-122"/>
              </a:rPr>
              <a:t>分支语句。</a:t>
            </a:r>
            <a:endParaRPr lang="zh-CN" altLang="en-US" sz="2000" smtClean="0">
              <a:latin typeface="SimSun" pitchFamily="2" charset="-122"/>
            </a:endParaRPr>
          </a:p>
          <a:p>
            <a:pPr eaLnBrk="1" hangingPunct="1"/>
            <a:r>
              <a:rPr lang="zh-CN" altLang="en-US" sz="2000" smtClean="0">
                <a:latin typeface="SimSun" pitchFamily="2" charset="-122"/>
              </a:rPr>
              <a:t>    当控制信号只有一个时，最好采用</a:t>
            </a:r>
            <a:r>
              <a:rPr lang="en-US" altLang="zh-CN" sz="2000" smtClean="0">
                <a:latin typeface="SimSun" pitchFamily="2" charset="-122"/>
              </a:rPr>
              <a:t>case</a:t>
            </a:r>
            <a:r>
              <a:rPr lang="zh-CN" altLang="en-US" sz="2000" smtClean="0">
                <a:latin typeface="SimSun" pitchFamily="2" charset="-122"/>
              </a:rPr>
              <a:t>语句，比较简洁！</a:t>
            </a:r>
            <a:r>
              <a:rPr lang="zh-CN" altLang="en-US" smtClean="0"/>
              <a:t>而且耗用逻辑资源比采用</a:t>
            </a:r>
            <a:r>
              <a:rPr lang="en-US" altLang="zh-CN" smtClean="0"/>
              <a:t>if--else</a:t>
            </a:r>
            <a:r>
              <a:rPr lang="zh-CN" altLang="en-US" smtClean="0"/>
              <a:t>语句要少。当有多个条件时，则采用</a:t>
            </a:r>
            <a:r>
              <a:rPr lang="en-US" altLang="zh-CN" smtClean="0"/>
              <a:t>if-else</a:t>
            </a:r>
            <a:r>
              <a:rPr lang="zh-CN" altLang="en-US" smtClean="0"/>
              <a:t>语句。 </a:t>
            </a:r>
            <a:endParaRPr lang="zh-CN" altLang="en-US" sz="2000" smtClean="0">
              <a:latin typeface="华文新魏" pitchFamily="2" charset="-122"/>
              <a:ea typeface="华文新魏" pitchFamily="2" charset="-122"/>
            </a:endParaRPr>
          </a:p>
          <a:p>
            <a:endParaRPr lang="zh-CN" altLang="en-US" sz="2000" smtClean="0">
              <a:latin typeface="SimSun" pitchFamily="2" charset="-122"/>
              <a:ea typeface="华文楷体" panose="0201060004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p:sp>
      <p:sp>
        <p:nvSpPr>
          <p:cNvPr id="212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SimSun" pitchFamily="2" charset="-122"/>
              </a:rPr>
              <a:t>当</a:t>
            </a:r>
            <a:r>
              <a:rPr lang="zh-CN" altLang="en-US" sz="1000" smtClean="0">
                <a:cs typeface="Arial" panose="020B0704020202020204" pitchFamily="34" charset="0"/>
              </a:rPr>
              <a:t>敏感表达式的值为值</a:t>
            </a:r>
            <a:r>
              <a:rPr lang="en-US" altLang="zh-CN" sz="1000" smtClean="0">
                <a:cs typeface="Arial" panose="020B0704020202020204" pitchFamily="34" charset="0"/>
              </a:rPr>
              <a:t>1</a:t>
            </a:r>
            <a:r>
              <a:rPr lang="zh-CN" altLang="en-US" sz="1000" smtClean="0">
                <a:cs typeface="Arial" panose="020B0704020202020204" pitchFamily="34" charset="0"/>
              </a:rPr>
              <a:t>时，执行语句</a:t>
            </a:r>
            <a:r>
              <a:rPr lang="en-US" altLang="zh-CN" sz="1000" smtClean="0">
                <a:cs typeface="Arial" panose="020B0704020202020204" pitchFamily="34" charset="0"/>
              </a:rPr>
              <a:t>1</a:t>
            </a:r>
            <a:r>
              <a:rPr lang="zh-CN" altLang="en-US" sz="1000" smtClean="0">
                <a:cs typeface="Arial" panose="020B0704020202020204" pitchFamily="34" charset="0"/>
              </a:rPr>
              <a:t>；为值</a:t>
            </a:r>
            <a:r>
              <a:rPr lang="en-US" altLang="zh-CN" sz="1000" smtClean="0">
                <a:cs typeface="Arial" panose="020B0704020202020204" pitchFamily="34" charset="0"/>
              </a:rPr>
              <a:t>2</a:t>
            </a:r>
            <a:r>
              <a:rPr lang="zh-CN" altLang="en-US" sz="1000" smtClean="0">
                <a:cs typeface="Arial" panose="020B0704020202020204" pitchFamily="34" charset="0"/>
              </a:rPr>
              <a:t>时，执行语句</a:t>
            </a:r>
            <a:r>
              <a:rPr lang="en-US" altLang="zh-CN" sz="1000" smtClean="0">
                <a:cs typeface="Arial" panose="020B0704020202020204" pitchFamily="34" charset="0"/>
              </a:rPr>
              <a:t>2</a:t>
            </a:r>
            <a:r>
              <a:rPr lang="zh-CN" altLang="en-US" sz="1000" smtClean="0">
                <a:cs typeface="Arial" panose="020B0704020202020204" pitchFamily="34" charset="0"/>
              </a:rPr>
              <a:t>；依此类推；敏感表达式的值与所有的值（值</a:t>
            </a:r>
            <a:r>
              <a:rPr lang="en-US" altLang="zh-CN" sz="1000" smtClean="0">
                <a:cs typeface="Arial" panose="020B0704020202020204" pitchFamily="34" charset="0"/>
              </a:rPr>
              <a:t>1~</a:t>
            </a:r>
            <a:r>
              <a:rPr lang="zh-CN" altLang="en-US" sz="1000" smtClean="0">
                <a:cs typeface="Arial" panose="020B0704020202020204" pitchFamily="34" charset="0"/>
              </a:rPr>
              <a:t>值</a:t>
            </a:r>
            <a:r>
              <a:rPr lang="en-US" altLang="zh-CN" sz="1000" smtClean="0">
                <a:cs typeface="Arial" panose="020B0704020202020204" pitchFamily="34" charset="0"/>
              </a:rPr>
              <a:t>n</a:t>
            </a:r>
            <a:r>
              <a:rPr lang="zh-CN" altLang="en-US" sz="1000" smtClean="0">
                <a:cs typeface="Arial" panose="020B0704020202020204" pitchFamily="34" charset="0"/>
              </a:rPr>
              <a:t>）都不符，则执行</a:t>
            </a:r>
            <a:r>
              <a:rPr lang="en-US" altLang="zh-CN" sz="1000" smtClean="0">
                <a:cs typeface="Arial" panose="020B0704020202020204" pitchFamily="34" charset="0"/>
              </a:rPr>
              <a:t>default</a:t>
            </a:r>
            <a:r>
              <a:rPr lang="zh-CN" altLang="en-US" sz="1000" smtClean="0">
                <a:cs typeface="Arial" panose="020B0704020202020204" pitchFamily="34" charset="0"/>
              </a:rPr>
              <a:t>后面的语句。</a:t>
            </a:r>
            <a:endParaRPr lang="zh-CN" altLang="en-US" sz="1000" smtClean="0">
              <a:latin typeface="SimSun"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p:sp>
      <p:sp>
        <p:nvSpPr>
          <p:cNvPr id="2140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t>    casez</a:t>
            </a:r>
            <a:r>
              <a:rPr kumimoji="1" lang="zh-CN" altLang="en-US" smtClean="0"/>
              <a:t>和</a:t>
            </a:r>
            <a:r>
              <a:rPr kumimoji="1" lang="en-US" altLang="zh-CN" smtClean="0"/>
              <a:t>casex</a:t>
            </a:r>
            <a:r>
              <a:rPr kumimoji="1" lang="zh-CN" altLang="en-US" smtClean="0"/>
              <a:t>语句与</a:t>
            </a:r>
            <a:r>
              <a:rPr kumimoji="1" lang="en-US" altLang="zh-CN" smtClean="0"/>
              <a:t>case</a:t>
            </a:r>
            <a:r>
              <a:rPr kumimoji="1" lang="zh-CN" altLang="en-US" smtClean="0"/>
              <a:t>语句的格式完全相同，它们的区别是：在</a:t>
            </a:r>
            <a:r>
              <a:rPr kumimoji="1" lang="en-US" altLang="zh-CN" smtClean="0"/>
              <a:t>casez</a:t>
            </a:r>
            <a:r>
              <a:rPr kumimoji="1" lang="zh-CN" altLang="en-US" smtClean="0"/>
              <a:t>语句中，如果分支表达式某些位的值为高阻</a:t>
            </a:r>
            <a:r>
              <a:rPr kumimoji="1" lang="en-US" altLang="zh-CN" smtClean="0"/>
              <a:t>z</a:t>
            </a:r>
            <a:r>
              <a:rPr kumimoji="1" lang="zh-CN" altLang="en-US" smtClean="0"/>
              <a:t>，那么对这些位的比较就不予以考虑，只关注其他位的比较结果。   在</a:t>
            </a:r>
            <a:r>
              <a:rPr kumimoji="1" lang="en-US" altLang="zh-CN" smtClean="0"/>
              <a:t>casex</a:t>
            </a:r>
            <a:r>
              <a:rPr kumimoji="1" lang="zh-CN" altLang="en-US" smtClean="0"/>
              <a:t>语句中，把不予以考虑的位扩展到未知</a:t>
            </a:r>
            <a:r>
              <a:rPr kumimoji="1" lang="en-US" altLang="zh-CN" smtClean="0"/>
              <a:t>x</a:t>
            </a:r>
            <a:r>
              <a:rPr kumimoji="1" lang="zh-CN" altLang="en-US" smtClean="0"/>
              <a:t>，即不考虑值为高阻</a:t>
            </a:r>
            <a:r>
              <a:rPr kumimoji="1" lang="en-US" altLang="zh-CN" smtClean="0"/>
              <a:t>z</a:t>
            </a:r>
            <a:r>
              <a:rPr kumimoji="1" lang="zh-CN" altLang="en-US" smtClean="0"/>
              <a:t>和未知</a:t>
            </a:r>
            <a:r>
              <a:rPr kumimoji="1" lang="en-US" altLang="zh-CN" smtClean="0"/>
              <a:t>x</a:t>
            </a:r>
            <a:r>
              <a:rPr kumimoji="1" lang="zh-CN" altLang="en-US" smtClean="0"/>
              <a:t>的那些位，只关注其他位的比较结果。</a:t>
            </a:r>
            <a:endParaRPr kumimoji="1" lang="zh-C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p:sp>
      <p:sp>
        <p:nvSpPr>
          <p:cNvPr id="215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latin typeface="SimSun" pitchFamily="2" charset="-122"/>
              </a:rPr>
              <a:t>    见</a:t>
            </a:r>
            <a:r>
              <a:rPr lang="en-US" altLang="zh-CN" sz="2400" smtClean="0">
                <a:latin typeface="SimSun" pitchFamily="2" charset="-122"/>
              </a:rPr>
              <a:t>《</a:t>
            </a:r>
            <a:r>
              <a:rPr lang="zh-CN" altLang="en-US" sz="2400" smtClean="0">
                <a:latin typeface="SimSun" pitchFamily="2" charset="-122"/>
              </a:rPr>
              <a:t>数字系统设计与</a:t>
            </a:r>
            <a:r>
              <a:rPr lang="en-US" altLang="zh-CN" sz="2400" smtClean="0">
                <a:latin typeface="SimSun" pitchFamily="2" charset="-122"/>
              </a:rPr>
              <a:t>Verilog HDL </a:t>
            </a:r>
            <a:r>
              <a:rPr lang="zh-CN" altLang="en-US" smtClean="0"/>
              <a:t>（第</a:t>
            </a:r>
            <a:r>
              <a:rPr lang="en-US" altLang="zh-CN" smtClean="0"/>
              <a:t>4</a:t>
            </a:r>
            <a:r>
              <a:rPr lang="zh-CN" altLang="en-US" smtClean="0"/>
              <a:t>版）</a:t>
            </a:r>
            <a:r>
              <a:rPr lang="zh-CN" altLang="en-US" sz="2400" smtClean="0">
                <a:latin typeface="SimSun" pitchFamily="2" charset="-122"/>
              </a:rPr>
              <a:t> </a:t>
            </a:r>
            <a:r>
              <a:rPr lang="en-US" altLang="zh-CN" sz="2400" smtClean="0">
                <a:latin typeface="SimSun" pitchFamily="2" charset="-122"/>
              </a:rPr>
              <a:t>》 P151</a:t>
            </a:r>
            <a:r>
              <a:rPr lang="zh-CN" altLang="en-US" sz="2400" smtClean="0">
                <a:latin typeface="SimSun" pitchFamily="2" charset="-122"/>
              </a:rPr>
              <a:t>例</a:t>
            </a:r>
            <a:r>
              <a:rPr lang="en-US" altLang="zh-CN" sz="2400" smtClean="0">
                <a:latin typeface="SimSun" pitchFamily="2" charset="-122"/>
              </a:rPr>
              <a:t>6.19</a:t>
            </a:r>
            <a:endParaRPr lang="en-US" altLang="zh-CN" sz="2400" smtClean="0">
              <a:latin typeface="SimSun"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p:sp>
      <p:sp>
        <p:nvSpPr>
          <p:cNvPr id="2160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200" smtClean="0">
                <a:latin typeface="方正姚体" pitchFamily="2" charset="-122"/>
                <a:ea typeface="方正姚体" pitchFamily="2" charset="-122"/>
              </a:rPr>
              <a:t>    一般不可能列出所有分支，因为每一变量至少有</a:t>
            </a:r>
            <a:r>
              <a:rPr lang="en-US" altLang="zh-CN" sz="2200" smtClean="0">
                <a:latin typeface="方正姚体" pitchFamily="2" charset="-122"/>
                <a:ea typeface="方正姚体" pitchFamily="2" charset="-122"/>
              </a:rPr>
              <a:t>4</a:t>
            </a:r>
            <a:r>
              <a:rPr lang="zh-CN" altLang="en-US" sz="2200" smtClean="0">
                <a:latin typeface="方正姚体" pitchFamily="2" charset="-122"/>
                <a:ea typeface="方正姚体" pitchFamily="2" charset="-122"/>
              </a:rPr>
              <a:t>种取值</a:t>
            </a:r>
            <a:r>
              <a:rPr lang="en-US" altLang="zh-CN" sz="2200" smtClean="0">
                <a:latin typeface="方正姚体" pitchFamily="2" charset="-122"/>
                <a:ea typeface="方正姚体" pitchFamily="2" charset="-122"/>
              </a:rPr>
              <a:t>0</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1</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z</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x</a:t>
            </a:r>
            <a:r>
              <a:rPr lang="zh-CN" altLang="en-US" sz="2200" smtClean="0">
                <a:latin typeface="方正姚体" pitchFamily="2" charset="-122"/>
                <a:ea typeface="方正姚体" pitchFamily="2" charset="-122"/>
              </a:rPr>
              <a:t>。为包含所有分支，</a:t>
            </a:r>
            <a:r>
              <a:rPr lang="zh-CN" altLang="zh-CN" sz="2000" smtClean="0">
                <a:ea typeface="楷体_GB2312" pitchFamily="49" charset="-122"/>
              </a:rPr>
              <a:t>有效的方法是在</a:t>
            </a:r>
            <a:r>
              <a:rPr lang="en-US" altLang="zh-CN" sz="2000" smtClean="0">
                <a:solidFill>
                  <a:srgbClr val="CC0066"/>
                </a:solidFill>
                <a:ea typeface="楷体_GB2312" pitchFamily="49" charset="-122"/>
              </a:rPr>
              <a:t>if</a:t>
            </a:r>
            <a:r>
              <a:rPr lang="zh-CN" altLang="en-US" sz="2000" smtClean="0">
                <a:ea typeface="楷体_GB2312" pitchFamily="49" charset="-122"/>
              </a:rPr>
              <a:t>语句最后写上</a:t>
            </a:r>
            <a:r>
              <a:rPr lang="en-US" altLang="zh-CN" sz="2000" smtClean="0">
                <a:solidFill>
                  <a:srgbClr val="CC0066"/>
                </a:solidFill>
                <a:ea typeface="楷体_GB2312" pitchFamily="49" charset="-122"/>
              </a:rPr>
              <a:t>else</a:t>
            </a:r>
            <a:r>
              <a:rPr lang="zh-CN" altLang="en-US" sz="2000" smtClean="0">
                <a:ea typeface="楷体_GB2312" pitchFamily="49" charset="-122"/>
              </a:rPr>
              <a:t>项；在</a:t>
            </a:r>
            <a:r>
              <a:rPr lang="en-US" altLang="zh-CN" sz="2000" smtClean="0">
                <a:solidFill>
                  <a:srgbClr val="CC0066"/>
                </a:solidFill>
                <a:ea typeface="楷体_GB2312" pitchFamily="49" charset="-122"/>
              </a:rPr>
              <a:t>case</a:t>
            </a:r>
            <a:r>
              <a:rPr lang="zh-CN" altLang="en-US" sz="2000" smtClean="0">
                <a:ea typeface="楷体_GB2312" pitchFamily="49" charset="-122"/>
              </a:rPr>
              <a:t>语句最后写上</a:t>
            </a:r>
            <a:r>
              <a:rPr lang="en-US" altLang="zh-CN" sz="2000" smtClean="0">
                <a:solidFill>
                  <a:srgbClr val="CC0066"/>
                </a:solidFill>
                <a:ea typeface="楷体_GB2312" pitchFamily="49" charset="-122"/>
              </a:rPr>
              <a:t>default</a:t>
            </a:r>
            <a:r>
              <a:rPr lang="zh-CN" altLang="en-US" sz="2000" smtClean="0">
                <a:ea typeface="楷体_GB2312" pitchFamily="49" charset="-122"/>
              </a:rPr>
              <a:t>项。</a:t>
            </a:r>
            <a:endParaRPr lang="zh-CN" altLang="en-US" sz="2200" smtClean="0">
              <a:latin typeface="方正姚体" pitchFamily="2" charset="-122"/>
              <a:ea typeface="方正姚体"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solidFill>
            <a:srgbClr val="FFFFFF"/>
          </a:solidFill>
        </p:spPr>
      </p:sp>
      <p:sp>
        <p:nvSpPr>
          <p:cNvPr id="217091"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latin typeface="SimSun" pitchFamily="2" charset="-122"/>
              </a:rPr>
              <a:t>参见</a:t>
            </a:r>
            <a:r>
              <a:rPr lang="en-US" altLang="zh-CN" sz="1000" smtClean="0">
                <a:latin typeface="SimSun" pitchFamily="2" charset="-122"/>
              </a:rPr>
              <a:t>《</a:t>
            </a:r>
            <a:r>
              <a:rPr lang="zh-CN" altLang="en-US" sz="1000" smtClean="0">
                <a:latin typeface="SimSun" pitchFamily="2" charset="-122"/>
              </a:rPr>
              <a:t>从算法设计到硬线逻辑的实现</a:t>
            </a:r>
            <a:r>
              <a:rPr lang="en-US" altLang="zh-CN" sz="1000" smtClean="0"/>
              <a:t>——</a:t>
            </a:r>
            <a:r>
              <a:rPr lang="zh-CN" altLang="en-US" sz="1000" smtClean="0">
                <a:latin typeface="SimSun" pitchFamily="2" charset="-122"/>
              </a:rPr>
              <a:t>复杂数字逻辑系统的</a:t>
            </a:r>
            <a:r>
              <a:rPr lang="en-US" altLang="zh-CN" sz="1000" smtClean="0">
                <a:latin typeface="SimSun" pitchFamily="2" charset="-122"/>
              </a:rPr>
              <a:t>Verilog HDL</a:t>
            </a:r>
            <a:r>
              <a:rPr lang="zh-CN" altLang="en-US" sz="1000" smtClean="0">
                <a:latin typeface="SimSun" pitchFamily="2" charset="-122"/>
              </a:rPr>
              <a:t>设计技术和方法</a:t>
            </a:r>
            <a:r>
              <a:rPr lang="en-US" altLang="zh-CN" sz="1000" smtClean="0">
                <a:latin typeface="SimSun" pitchFamily="2" charset="-122"/>
              </a:rPr>
              <a:t>》P44 </a:t>
            </a:r>
            <a:endParaRPr lang="en-US" altLang="zh-CN" sz="1000" smtClean="0">
              <a:latin typeface="SimSun" pitchFamily="2" charset="-122"/>
            </a:endParaRPr>
          </a:p>
          <a:p>
            <a:pPr eaLnBrk="1" hangingPunct="1"/>
            <a:r>
              <a:rPr lang="zh-CN" altLang="en-US" sz="1000" smtClean="0">
                <a:latin typeface="SimSun" pitchFamily="2" charset="-122"/>
              </a:rPr>
              <a:t>本来是想实现一个二选一的</a:t>
            </a:r>
            <a:r>
              <a:rPr lang="zh-CN" altLang="en-US" sz="2400" b="1" smtClean="0">
                <a:latin typeface="SimSun" pitchFamily="2" charset="-122"/>
              </a:rPr>
              <a:t>数据选择器</a:t>
            </a:r>
            <a:r>
              <a:rPr lang="zh-CN" altLang="en-US" smtClean="0">
                <a:latin typeface="华文新魏" pitchFamily="2" charset="-122"/>
                <a:ea typeface="华文新魏" pitchFamily="2" charset="-122"/>
              </a:rPr>
              <a:t>，但如果不</a:t>
            </a:r>
            <a:r>
              <a:rPr lang="zh-CN" altLang="zh-CN" smtClean="0">
                <a:latin typeface="华文新魏" pitchFamily="2" charset="-122"/>
                <a:ea typeface="华文新魏" pitchFamily="2" charset="-122"/>
              </a:rPr>
              <a:t>列出</a:t>
            </a:r>
            <a:r>
              <a:rPr lang="zh-CN" altLang="zh-CN" smtClean="0">
                <a:solidFill>
                  <a:srgbClr val="FF0066"/>
                </a:solidFill>
                <a:latin typeface="华文新魏" pitchFamily="2" charset="-122"/>
                <a:ea typeface="华文新魏" pitchFamily="2" charset="-122"/>
              </a:rPr>
              <a:t>所有</a:t>
            </a:r>
            <a:r>
              <a:rPr lang="zh-CN" altLang="zh-CN" smtClean="0">
                <a:latin typeface="华文新魏" pitchFamily="2" charset="-122"/>
                <a:ea typeface="华文新魏" pitchFamily="2" charset="-122"/>
              </a:rPr>
              <a:t>条件分支，则</a:t>
            </a:r>
            <a:r>
              <a:rPr lang="zh-CN" altLang="en-US" sz="2200" smtClean="0">
                <a:latin typeface="方正姚体" pitchFamily="2" charset="-122"/>
                <a:ea typeface="方正姚体" pitchFamily="2" charset="-122"/>
              </a:rPr>
              <a:t>生成了不想要的锁存器。</a:t>
            </a:r>
            <a:endParaRPr lang="zh-CN" altLang="en-US" sz="2200" smtClean="0">
              <a:latin typeface="方正姚体" pitchFamily="2" charset="-122"/>
              <a:ea typeface="方正姚体"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solidFill>
            <a:srgbClr val="FFFFFF"/>
          </a:solidFill>
        </p:spPr>
      </p:sp>
      <p:sp>
        <p:nvSpPr>
          <p:cNvPr id="21811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latin typeface="SimSun" pitchFamily="2" charset="-122"/>
              </a:rPr>
              <a:t>参见</a:t>
            </a:r>
            <a:r>
              <a:rPr lang="en-US" altLang="zh-CN" sz="1000" smtClean="0">
                <a:latin typeface="SimSun" pitchFamily="2" charset="-122"/>
              </a:rPr>
              <a:t>《</a:t>
            </a:r>
            <a:r>
              <a:rPr lang="zh-CN" altLang="en-US" sz="1000" smtClean="0">
                <a:latin typeface="SimSun" pitchFamily="2" charset="-122"/>
              </a:rPr>
              <a:t>从算法设计到硬线逻辑的实现</a:t>
            </a:r>
            <a:r>
              <a:rPr lang="en-US" altLang="zh-CN" sz="1000" smtClean="0"/>
              <a:t>——</a:t>
            </a:r>
            <a:r>
              <a:rPr lang="zh-CN" altLang="en-US" sz="1000" smtClean="0">
                <a:latin typeface="SimSun" pitchFamily="2" charset="-122"/>
              </a:rPr>
              <a:t>复杂数字逻辑系统的</a:t>
            </a:r>
            <a:r>
              <a:rPr lang="en-US" altLang="zh-CN" sz="1000" smtClean="0">
                <a:latin typeface="SimSun" pitchFamily="2" charset="-122"/>
              </a:rPr>
              <a:t>Verilog HDL</a:t>
            </a:r>
            <a:r>
              <a:rPr lang="zh-CN" altLang="en-US" sz="1000" smtClean="0">
                <a:latin typeface="SimSun" pitchFamily="2" charset="-122"/>
              </a:rPr>
              <a:t>设计技术和方法</a:t>
            </a:r>
            <a:r>
              <a:rPr lang="en-US" altLang="zh-CN" sz="1000" smtClean="0">
                <a:latin typeface="SimSun" pitchFamily="2" charset="-122"/>
              </a:rPr>
              <a:t>》P45</a:t>
            </a:r>
            <a:endParaRPr lang="en-US" altLang="zh-CN" sz="1000" smtClean="0">
              <a:latin typeface="SimSun" pitchFamily="2" charset="-122"/>
            </a:endParaRPr>
          </a:p>
          <a:p>
            <a:pPr algn="just" eaLnBrk="1" hangingPunct="1"/>
            <a:r>
              <a:rPr lang="zh-CN" altLang="en-US" sz="1000" smtClean="0"/>
              <a:t>本来是想实现一个三选一的数据选择器，但如果不列出所有条件分支，则生成了不想要的锁存器。</a:t>
            </a:r>
            <a:endParaRPr lang="zh-CN" altLang="en-US" sz="1000" smtClean="0">
              <a:latin typeface="SimSun" pitchFamily="2" charset="-122"/>
            </a:endParaRPr>
          </a:p>
          <a:p>
            <a:pPr eaLnBrk="1" hangingPunct="1"/>
            <a:r>
              <a:rPr lang="zh-CN" altLang="en-US" sz="1000" smtClean="0">
                <a:latin typeface="SimSun" pitchFamily="2" charset="-122"/>
              </a:rPr>
              <a:t>当然如果希望</a:t>
            </a:r>
            <a:r>
              <a:rPr lang="en-US" altLang="zh-CN" sz="1000" smtClean="0">
                <a:latin typeface="SimSun" pitchFamily="2" charset="-122"/>
              </a:rPr>
              <a:t>sel[1:0]</a:t>
            </a:r>
            <a:r>
              <a:rPr lang="zh-CN" altLang="en-US" sz="1000" smtClean="0">
                <a:latin typeface="SimSun" pitchFamily="2" charset="-122"/>
              </a:rPr>
              <a:t>不取</a:t>
            </a:r>
            <a:r>
              <a:rPr lang="en-US" altLang="zh-CN" sz="1000" smtClean="0">
                <a:latin typeface="SimSun" pitchFamily="2" charset="-122"/>
              </a:rPr>
              <a:t>00</a:t>
            </a:r>
            <a:r>
              <a:rPr lang="zh-CN" altLang="en-US" sz="1000" smtClean="0">
                <a:latin typeface="SimSun" pitchFamily="2" charset="-122"/>
              </a:rPr>
              <a:t>或</a:t>
            </a:r>
            <a:r>
              <a:rPr lang="en-US" altLang="zh-CN" sz="1000" smtClean="0">
                <a:latin typeface="SimSun" pitchFamily="2" charset="-122"/>
              </a:rPr>
              <a:t>11</a:t>
            </a:r>
            <a:r>
              <a:rPr lang="zh-CN" altLang="en-US" sz="1000" smtClean="0">
                <a:latin typeface="SimSun" pitchFamily="2" charset="-122"/>
              </a:rPr>
              <a:t>时，</a:t>
            </a:r>
            <a:r>
              <a:rPr lang="en-US" altLang="zh-CN" sz="1000" smtClean="0">
                <a:latin typeface="SimSun" pitchFamily="2" charset="-122"/>
              </a:rPr>
              <a:t>q</a:t>
            </a:r>
            <a:r>
              <a:rPr lang="zh-CN" altLang="en-US" sz="1000" smtClean="0">
                <a:latin typeface="SimSun" pitchFamily="2" charset="-122"/>
              </a:rPr>
              <a:t>保持原来的值，则不必给出</a:t>
            </a:r>
            <a:r>
              <a:rPr lang="en-US" altLang="zh-CN" sz="1000" smtClean="0">
                <a:latin typeface="SimSun" pitchFamily="2" charset="-122"/>
              </a:rPr>
              <a:t>default</a:t>
            </a:r>
            <a:r>
              <a:rPr lang="zh-CN" altLang="en-US" sz="1000" smtClean="0">
                <a:latin typeface="SimSun" pitchFamily="2" charset="-122"/>
              </a:rPr>
              <a:t>语句。  </a:t>
            </a:r>
            <a:endParaRPr lang="zh-CN" altLang="en-US" sz="1000" smtClean="0">
              <a:latin typeface="SimSun"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p:sp>
      <p:sp>
        <p:nvSpPr>
          <p:cNvPr id="219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参见《数字系统设计与</a:t>
            </a:r>
            <a:r>
              <a:rPr lang="en-US" altLang="zh-CN" smtClean="0"/>
              <a:t>Verilog HDL</a:t>
            </a:r>
            <a:r>
              <a:rPr lang="zh-CN" altLang="zh-CN" smtClean="0"/>
              <a:t>（第</a:t>
            </a:r>
            <a:r>
              <a:rPr lang="en-US" altLang="zh-CN" smtClean="0"/>
              <a:t>4</a:t>
            </a:r>
            <a:r>
              <a:rPr lang="zh-CN" altLang="zh-CN" smtClean="0"/>
              <a:t>版） 》</a:t>
            </a:r>
            <a:r>
              <a:rPr lang="en-US" altLang="zh-CN" smtClean="0"/>
              <a:t> 152~155 </a:t>
            </a:r>
            <a:endParaRPr lang="zh-CN" altLang="zh-CN" smtClean="0"/>
          </a:p>
          <a:p>
            <a:endParaRPr lang="zh-CN" altLang="en-US" sz="1000" smtClean="0">
              <a:latin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solidFill>
            <a:srgbClr val="FFFFFF"/>
          </a:solidFill>
        </p:spPr>
      </p:sp>
      <p:sp>
        <p:nvSpPr>
          <p:cNvPr id="13619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zh-CN" smtClean="0"/>
              <a:t>表中包括算术运算符、逻辑运算符、关系运算符、位运算符、移位运算符、条件运算符</a:t>
            </a:r>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p:sp>
      <p:sp>
        <p:nvSpPr>
          <p:cNvPr id="2201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FFCC00"/>
                </a:solidFill>
                <a:ea typeface="黑体" pitchFamily="2" charset="-122"/>
              </a:rPr>
              <a:t>for</a:t>
            </a:r>
            <a:r>
              <a:rPr lang="zh-CN" altLang="en-US" smtClean="0">
                <a:solidFill>
                  <a:srgbClr val="FFCC00"/>
                </a:solidFill>
                <a:ea typeface="黑体" pitchFamily="2" charset="-122"/>
              </a:rPr>
              <a:t>语句的使用格式同</a:t>
            </a:r>
            <a:r>
              <a:rPr lang="en-US" altLang="zh-CN" smtClean="0">
                <a:solidFill>
                  <a:srgbClr val="FFCC00"/>
                </a:solidFill>
                <a:ea typeface="黑体" pitchFamily="2" charset="-122"/>
              </a:rPr>
              <a:t>C</a:t>
            </a:r>
            <a:r>
              <a:rPr lang="zh-CN" altLang="en-US" smtClean="0">
                <a:solidFill>
                  <a:srgbClr val="FFCC00"/>
                </a:solidFill>
                <a:ea typeface="黑体" pitchFamily="2" charset="-122"/>
              </a:rPr>
              <a:t>语言</a:t>
            </a:r>
            <a:endParaRPr lang="zh-CN" altLang="en-US" smtClean="0">
              <a:latin typeface="SimSun"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p:sp>
      <p:sp>
        <p:nvSpPr>
          <p:cNvPr id="2211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latin typeface="SimSun"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SimSun" pitchFamily="2" charset="-122"/>
              </a:rPr>
              <a:t>P153[</a:t>
            </a:r>
            <a:r>
              <a:rPr lang="zh-CN" altLang="en-US" smtClean="0">
                <a:latin typeface="SimSun" pitchFamily="2" charset="-122"/>
              </a:rPr>
              <a:t>例</a:t>
            </a:r>
            <a:r>
              <a:rPr lang="en-US" altLang="zh-CN" smtClean="0">
                <a:latin typeface="SimSun" pitchFamily="2" charset="-122"/>
              </a:rPr>
              <a:t>6.21])</a:t>
            </a:r>
            <a:endParaRPr lang="en-US" altLang="zh-CN" smtClean="0">
              <a:latin typeface="SimSun" pitchFamily="2" charset="-122"/>
            </a:endParaRPr>
          </a:p>
          <a:p>
            <a:pPr lvl="1"/>
            <a:r>
              <a:rPr lang="zh-CN" altLang="en-US" sz="2200" smtClean="0">
                <a:solidFill>
                  <a:srgbClr val="CC0066"/>
                </a:solidFill>
                <a:latin typeface="方正姚体" pitchFamily="2" charset="-122"/>
                <a:ea typeface="方正姚体" pitchFamily="2" charset="-122"/>
              </a:rPr>
              <a:t> </a:t>
            </a:r>
            <a:r>
              <a:rPr lang="zh-CN" altLang="en-US" smtClean="0">
                <a:latin typeface="SimSun" pitchFamily="2" charset="-122"/>
              </a:rPr>
              <a:t>位于</a:t>
            </a:r>
            <a:r>
              <a:rPr lang="en-US" altLang="zh-CN" smtClean="0">
                <a:latin typeface="SimSun" pitchFamily="2" charset="-122"/>
              </a:rPr>
              <a:t>voter7</a:t>
            </a:r>
            <a:r>
              <a:rPr lang="zh-CN" altLang="en-US" smtClean="0">
                <a:latin typeface="SimSun" pitchFamily="2" charset="-122"/>
              </a:rPr>
              <a:t>文件夹中</a:t>
            </a:r>
            <a:endParaRPr lang="zh-CN" altLang="en-US" smtClean="0">
              <a:latin typeface="SimSun" pitchFamily="2" charset="-122"/>
            </a:endParaRPr>
          </a:p>
          <a:p>
            <a:pPr algn="just"/>
            <a:r>
              <a:rPr lang="zh-CN" altLang="en-US" sz="1100" b="1" smtClean="0">
                <a:latin typeface="SimSun" pitchFamily="2" charset="-122"/>
              </a:rPr>
              <a:t>	</a:t>
            </a:r>
            <a:endParaRPr lang="zh-CN" altLang="en-US" sz="1100" b="1"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p:sp>
      <p:sp>
        <p:nvSpPr>
          <p:cNvPr id="2222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en-US" altLang="zh-CN" smtClean="0"/>
              <a:t> P153[</a:t>
            </a:r>
            <a:r>
              <a:rPr lang="zh-CN" altLang="zh-CN" smtClean="0"/>
              <a:t>例</a:t>
            </a:r>
            <a:r>
              <a:rPr lang="en-US" altLang="zh-CN" smtClean="0"/>
              <a:t>6.22]</a:t>
            </a:r>
            <a:endParaRPr lang="zh-CN" altLang="zh-CN" smtClean="0"/>
          </a:p>
          <a:p>
            <a:pPr eaLnBrk="1" hangingPunct="1"/>
            <a:endParaRPr lang="en-US" altLang="zh-CN" smtClean="0"/>
          </a:p>
          <a:p>
            <a:pPr eaLnBrk="1" hangingPunct="1"/>
            <a:r>
              <a:rPr lang="en-US" altLang="zh-CN" sz="1000" smtClean="0">
                <a:latin typeface="SimSun" pitchFamily="2" charset="-122"/>
              </a:rPr>
              <a:t>mult_for.v</a:t>
            </a:r>
            <a:r>
              <a:rPr lang="zh-CN" altLang="en-US" sz="1000" smtClean="0">
                <a:latin typeface="SimSun" pitchFamily="2" charset="-122"/>
              </a:rPr>
              <a:t>位于</a:t>
            </a:r>
            <a:r>
              <a:rPr lang="en-US" altLang="zh-CN" sz="1000" smtClean="0">
                <a:latin typeface="SimSun" pitchFamily="2" charset="-122"/>
              </a:rPr>
              <a:t>mult_for</a:t>
            </a:r>
            <a:r>
              <a:rPr lang="zh-CN" altLang="en-US" sz="1000" smtClean="0">
                <a:latin typeface="SimSun" pitchFamily="2" charset="-122"/>
              </a:rPr>
              <a:t>文件夹中 </a:t>
            </a:r>
            <a:endParaRPr lang="zh-CN" altLang="en-US" sz="1000" smtClean="0">
              <a:latin typeface="SimSun"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p:sp>
      <p:sp>
        <p:nvSpPr>
          <p:cNvPr id="223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p:sp>
      <p:sp>
        <p:nvSpPr>
          <p:cNvPr id="2242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2200" smtClean="0"/>
              <a:t>见</a:t>
            </a:r>
            <a:r>
              <a:rPr lang="en-US" altLang="zh-CN" sz="2200" smtClean="0"/>
              <a:t>《</a:t>
            </a:r>
            <a:r>
              <a:rPr lang="zh-CN" altLang="en-US" sz="2200" smtClean="0"/>
              <a:t>数字系统设计与</a:t>
            </a:r>
            <a:r>
              <a:rPr lang="en-US" altLang="zh-CN" sz="2200" smtClean="0">
                <a:latin typeface="SimSun" pitchFamily="2" charset="-122"/>
              </a:rPr>
              <a:t>Verilog HDL</a:t>
            </a:r>
            <a:r>
              <a:rPr lang="zh-CN" altLang="zh-CN" smtClean="0"/>
              <a:t>（第</a:t>
            </a:r>
            <a:r>
              <a:rPr lang="en-US" altLang="zh-CN" smtClean="0"/>
              <a:t>4</a:t>
            </a:r>
            <a:r>
              <a:rPr lang="zh-CN" altLang="zh-CN" smtClean="0"/>
              <a:t>版）》</a:t>
            </a:r>
            <a:r>
              <a:rPr lang="en-US" altLang="zh-CN" smtClean="0"/>
              <a:t>P154[</a:t>
            </a:r>
            <a:r>
              <a:rPr lang="zh-CN" altLang="zh-CN" smtClean="0"/>
              <a:t>例</a:t>
            </a:r>
            <a:r>
              <a:rPr lang="en-US" altLang="zh-CN" smtClean="0"/>
              <a:t>6.23]</a:t>
            </a:r>
            <a:r>
              <a:rPr lang="en-US" altLang="zh-CN" sz="2200" smtClean="0">
                <a:latin typeface="SimSun" pitchFamily="2" charset="-122"/>
              </a:rPr>
              <a:t>]</a:t>
            </a:r>
            <a:endParaRPr lang="en-US" altLang="zh-CN" sz="2200" smtClean="0">
              <a:latin typeface="SimSun" pitchFamily="2" charset="-122"/>
            </a:endParaRPr>
          </a:p>
          <a:p>
            <a:pPr algn="just">
              <a:spcBef>
                <a:spcPct val="0"/>
              </a:spcBef>
            </a:pPr>
            <a:r>
              <a:rPr lang="en-US" altLang="zh-CN" sz="2200" smtClean="0">
                <a:latin typeface="SimSun" pitchFamily="2" charset="-122"/>
              </a:rPr>
              <a:t>    mult_repeat.v</a:t>
            </a:r>
            <a:r>
              <a:rPr lang="zh-CN" altLang="en-US" sz="2200" smtClean="0">
                <a:latin typeface="SimSun" pitchFamily="2" charset="-122"/>
              </a:rPr>
              <a:t>位于</a:t>
            </a:r>
            <a:r>
              <a:rPr lang="en-US" altLang="zh-CN" sz="2200" smtClean="0">
                <a:latin typeface="SimSun" pitchFamily="2" charset="-122"/>
              </a:rPr>
              <a:t>mult_ repeat</a:t>
            </a:r>
            <a:r>
              <a:rPr lang="zh-CN" altLang="en-US" sz="2200" smtClean="0">
                <a:latin typeface="SimSun" pitchFamily="2" charset="-122"/>
              </a:rPr>
              <a:t>文件夹中。 </a:t>
            </a:r>
            <a:endParaRPr lang="zh-CN" altLang="en-US" sz="2200" smtClean="0">
              <a:latin typeface="SimSun" pitchFamily="2"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t>参见</a:t>
            </a:r>
            <a:r>
              <a:rPr lang="en-US" altLang="zh-CN" sz="1000" smtClean="0"/>
              <a:t>《</a:t>
            </a:r>
            <a:r>
              <a:rPr lang="zh-CN" altLang="en-US" sz="1000" smtClean="0"/>
              <a:t>从算法设计到硬线逻辑的实现</a:t>
            </a:r>
            <a:r>
              <a:rPr lang="en-US" altLang="zh-CN" sz="1000" smtClean="0"/>
              <a:t>——</a:t>
            </a:r>
            <a:r>
              <a:rPr lang="zh-CN" altLang="en-US" sz="1000" smtClean="0"/>
              <a:t>复杂数字逻辑系统的</a:t>
            </a:r>
            <a:r>
              <a:rPr lang="en-US" altLang="zh-CN" sz="1000" smtClean="0">
                <a:latin typeface="SimSun" pitchFamily="2" charset="-122"/>
              </a:rPr>
              <a:t>Verilog HDL</a:t>
            </a:r>
            <a:r>
              <a:rPr lang="zh-CN" altLang="en-US" sz="1000" smtClean="0"/>
              <a:t>设计技术和方法</a:t>
            </a:r>
            <a:r>
              <a:rPr lang="en-US" altLang="zh-CN" sz="1000" smtClean="0"/>
              <a:t>》</a:t>
            </a:r>
            <a:r>
              <a:rPr lang="en-US" altLang="zh-CN" sz="1000" smtClean="0">
                <a:latin typeface="SimSun" pitchFamily="2" charset="-122"/>
              </a:rPr>
              <a:t>P46~47</a:t>
            </a:r>
            <a:endParaRPr lang="en-US" altLang="zh-CN" sz="1000" smtClean="0">
              <a:latin typeface="SimSun" pitchFamily="2" charset="-122"/>
            </a:endParaRPr>
          </a:p>
          <a:p>
            <a:pPr algn="just"/>
            <a:r>
              <a:rPr lang="en-US" altLang="zh-CN" sz="1000" smtClean="0">
                <a:latin typeface="SimSun" pitchFamily="2" charset="-122"/>
              </a:rPr>
              <a:t>count1s_while.v</a:t>
            </a:r>
            <a:r>
              <a:rPr lang="zh-CN" altLang="en-US" sz="1000" smtClean="0"/>
              <a:t>位于</a:t>
            </a:r>
            <a:r>
              <a:rPr lang="en-US" altLang="zh-CN" sz="1000" smtClean="0">
                <a:latin typeface="SimSun" pitchFamily="2" charset="-122"/>
              </a:rPr>
              <a:t>count1s_while</a:t>
            </a:r>
            <a:r>
              <a:rPr lang="zh-CN" altLang="en-US" sz="1000" smtClean="0"/>
              <a:t>文件夹中。</a:t>
            </a:r>
            <a:endParaRPr lang="en-US" altLang="zh-CN" sz="1000" smtClean="0"/>
          </a:p>
          <a:p>
            <a:r>
              <a:rPr lang="en-US" altLang="zh-CN" smtClean="0"/>
              <a:t>    </a:t>
            </a:r>
            <a:r>
              <a:rPr lang="zh-CN" altLang="zh-CN" smtClean="0"/>
              <a:t>思路：将这个</a:t>
            </a:r>
            <a:r>
              <a:rPr lang="en-US" altLang="zh-CN" smtClean="0"/>
              <a:t>8</a:t>
            </a:r>
            <a:r>
              <a:rPr lang="zh-CN" altLang="zh-CN" smtClean="0"/>
              <a:t>位二进制数存入一个中间变量中，在该变量非</a:t>
            </a:r>
            <a:r>
              <a:rPr lang="en-US" altLang="zh-CN" smtClean="0"/>
              <a:t>0</a:t>
            </a:r>
            <a:r>
              <a:rPr lang="zh-CN" altLang="zh-CN" smtClean="0"/>
              <a:t>的情况下，执行循环：先判断该变量最低位是否为</a:t>
            </a:r>
            <a:r>
              <a:rPr lang="en-US" altLang="zh-CN" smtClean="0"/>
              <a:t>1</a:t>
            </a:r>
            <a:r>
              <a:rPr lang="zh-CN" altLang="zh-CN" smtClean="0"/>
              <a:t>，若是，则</a:t>
            </a:r>
            <a:r>
              <a:rPr lang="en-US" altLang="zh-CN" smtClean="0"/>
              <a:t> count</a:t>
            </a:r>
            <a:r>
              <a:rPr lang="zh-CN" altLang="zh-CN" smtClean="0"/>
              <a:t>加</a:t>
            </a:r>
            <a:r>
              <a:rPr lang="en-US" altLang="zh-CN" smtClean="0"/>
              <a:t>1</a:t>
            </a:r>
            <a:r>
              <a:rPr lang="zh-CN" altLang="zh-CN" smtClean="0"/>
              <a:t>；若不是，则</a:t>
            </a:r>
            <a:r>
              <a:rPr lang="en-US" altLang="zh-CN" smtClean="0"/>
              <a:t>count</a:t>
            </a:r>
            <a:r>
              <a:rPr lang="zh-CN" altLang="zh-CN" smtClean="0"/>
              <a:t>保持不变。再将该变量右移</a:t>
            </a:r>
            <a:r>
              <a:rPr lang="en-US" altLang="zh-CN" smtClean="0"/>
              <a:t>1</a:t>
            </a:r>
            <a:r>
              <a:rPr lang="zh-CN" altLang="zh-CN" smtClean="0"/>
              <a:t>位，以便判断下一位是否为</a:t>
            </a:r>
            <a:r>
              <a:rPr lang="en-US" altLang="zh-CN" smtClean="0"/>
              <a:t>1</a:t>
            </a:r>
            <a:r>
              <a:rPr lang="zh-CN" altLang="zh-CN" smtClean="0"/>
              <a:t>。</a:t>
            </a:r>
            <a:endParaRPr lang="en-US" altLang="zh-CN" smtClean="0"/>
          </a:p>
          <a:p>
            <a:r>
              <a:rPr lang="en-US" altLang="zh-CN" smtClean="0"/>
              <a:t>   </a:t>
            </a:r>
            <a:r>
              <a:rPr lang="zh-CN" altLang="en-US" smtClean="0"/>
              <a:t>用</a:t>
            </a:r>
            <a:r>
              <a:rPr kumimoji="1" lang="en-US" altLang="zh-CN" smtClean="0">
                <a:solidFill>
                  <a:srgbClr val="FF0066"/>
                </a:solidFill>
                <a:latin typeface="Tahoma" panose="020B0604030504040204" pitchFamily="34" charset="0"/>
                <a:ea typeface="华文行楷" pitchFamily="2" charset="-122"/>
              </a:rPr>
              <a:t>for</a:t>
            </a:r>
            <a:r>
              <a:rPr kumimoji="1" lang="zh-CN" altLang="en-US" smtClean="0">
                <a:solidFill>
                  <a:srgbClr val="800000"/>
                </a:solidFill>
                <a:latin typeface="Tahoma" panose="020B0604030504040204" pitchFamily="34" charset="0"/>
                <a:ea typeface="华文行楷" pitchFamily="2" charset="-122"/>
              </a:rPr>
              <a:t>语句改写此程序：需要一个循环变量</a:t>
            </a:r>
            <a:r>
              <a:rPr kumimoji="1" lang="en-US" altLang="zh-CN" smtClean="0">
                <a:solidFill>
                  <a:srgbClr val="800000"/>
                </a:solidFill>
                <a:latin typeface="Tahoma" panose="020B0604030504040204" pitchFamily="34" charset="0"/>
                <a:ea typeface="华文行楷" pitchFamily="2" charset="-122"/>
              </a:rPr>
              <a:t>i</a:t>
            </a:r>
            <a:r>
              <a:rPr kumimoji="1" lang="zh-CN" altLang="en-US" smtClean="0">
                <a:solidFill>
                  <a:srgbClr val="800000"/>
                </a:solidFill>
                <a:latin typeface="Tahoma" panose="020B0604030504040204" pitchFamily="34" charset="0"/>
                <a:ea typeface="华文行楷" pitchFamily="2" charset="-122"/>
              </a:rPr>
              <a:t>（</a:t>
            </a:r>
            <a:r>
              <a:rPr kumimoji="1" lang="en-US" altLang="zh-CN" smtClean="0">
                <a:solidFill>
                  <a:srgbClr val="800000"/>
                </a:solidFill>
                <a:latin typeface="Tahoma" panose="020B0604030504040204" pitchFamily="34" charset="0"/>
                <a:ea typeface="华文行楷" pitchFamily="2" charset="-122"/>
              </a:rPr>
              <a:t>integer</a:t>
            </a:r>
            <a:r>
              <a:rPr kumimoji="1" lang="zh-CN" altLang="en-US" smtClean="0">
                <a:solidFill>
                  <a:srgbClr val="800000"/>
                </a:solidFill>
                <a:latin typeface="Tahoma" panose="020B0604030504040204" pitchFamily="34" charset="0"/>
                <a:ea typeface="华文行楷" pitchFamily="2" charset="-122"/>
              </a:rPr>
              <a:t>型），一个</a:t>
            </a:r>
            <a:r>
              <a:rPr kumimoji="1" lang="en-US" altLang="zh-CN" smtClean="0">
                <a:solidFill>
                  <a:srgbClr val="800000"/>
                </a:solidFill>
                <a:latin typeface="Tahoma" panose="020B0604030504040204" pitchFamily="34" charset="0"/>
                <a:ea typeface="华文行楷" pitchFamily="2" charset="-122"/>
              </a:rPr>
              <a:t>reg</a:t>
            </a:r>
            <a:r>
              <a:rPr kumimoji="1" lang="zh-CN" altLang="en-US" smtClean="0">
                <a:solidFill>
                  <a:srgbClr val="800000"/>
                </a:solidFill>
                <a:latin typeface="Tahoma" panose="020B0604030504040204" pitchFamily="34" charset="0"/>
                <a:ea typeface="华文行楷" pitchFamily="2" charset="-122"/>
              </a:rPr>
              <a:t>型变量（</a:t>
            </a:r>
            <a:r>
              <a:rPr kumimoji="1" lang="en-US" altLang="zh-CN" smtClean="0">
                <a:solidFill>
                  <a:srgbClr val="800000"/>
                </a:solidFill>
                <a:latin typeface="Tahoma" panose="020B0604030504040204" pitchFamily="34" charset="0"/>
                <a:ea typeface="华文行楷" pitchFamily="2" charset="-122"/>
              </a:rPr>
              <a:t>reg[3:0] count</a:t>
            </a:r>
            <a:r>
              <a:rPr kumimoji="1" lang="zh-CN" altLang="en-US" smtClean="0">
                <a:solidFill>
                  <a:srgbClr val="800000"/>
                </a:solidFill>
                <a:latin typeface="Tahoma" panose="020B0604030504040204" pitchFamily="34" charset="0"/>
                <a:ea typeface="华文行楷" pitchFamily="2" charset="-122"/>
              </a:rPr>
              <a:t>）对为</a:t>
            </a:r>
            <a:r>
              <a:rPr kumimoji="1" lang="en-US" altLang="zh-CN" smtClean="0">
                <a:solidFill>
                  <a:srgbClr val="800000"/>
                </a:solidFill>
                <a:latin typeface="Tahoma" panose="020B0604030504040204" pitchFamily="34" charset="0"/>
                <a:ea typeface="华文行楷" pitchFamily="2" charset="-122"/>
              </a:rPr>
              <a:t>1</a:t>
            </a:r>
            <a:r>
              <a:rPr kumimoji="1" lang="zh-CN" altLang="en-US" smtClean="0">
                <a:solidFill>
                  <a:srgbClr val="800000"/>
                </a:solidFill>
                <a:latin typeface="Tahoma" panose="020B0604030504040204" pitchFamily="34" charset="0"/>
                <a:ea typeface="华文行楷" pitchFamily="2" charset="-122"/>
              </a:rPr>
              <a:t>的位计数。</a:t>
            </a:r>
            <a:r>
              <a:rPr kumimoji="1" lang="en-US" altLang="zh-CN" smtClean="0">
                <a:solidFill>
                  <a:srgbClr val="800000"/>
                </a:solidFill>
                <a:latin typeface="Tahoma" panose="020B0604030504040204" pitchFamily="34" charset="0"/>
                <a:ea typeface="华文行楷" pitchFamily="2" charset="-122"/>
              </a:rPr>
              <a:t>for</a:t>
            </a:r>
            <a:r>
              <a:rPr kumimoji="1" lang="zh-CN" altLang="en-US" smtClean="0">
                <a:solidFill>
                  <a:srgbClr val="800000"/>
                </a:solidFill>
                <a:latin typeface="Tahoma" panose="020B0604030504040204" pitchFamily="34" charset="0"/>
                <a:ea typeface="华文行楷" pitchFamily="2" charset="-122"/>
              </a:rPr>
              <a:t>语句：</a:t>
            </a:r>
            <a:endParaRPr kumimoji="1" lang="en-US" altLang="zh-CN" smtClean="0">
              <a:solidFill>
                <a:srgbClr val="800000"/>
              </a:solidFill>
              <a:latin typeface="Tahoma" panose="020B0604030504040204" pitchFamily="34" charset="0"/>
              <a:ea typeface="华文行楷" pitchFamily="2" charset="-122"/>
            </a:endParaRPr>
          </a:p>
          <a:p>
            <a:r>
              <a:rPr kumimoji="1" lang="en-US" altLang="zh-CN" smtClean="0">
                <a:solidFill>
                  <a:srgbClr val="800000"/>
                </a:solidFill>
                <a:latin typeface="Tahoma" panose="020B0604030504040204" pitchFamily="34" charset="0"/>
                <a:ea typeface="华文行楷" pitchFamily="2" charset="-122"/>
              </a:rPr>
              <a:t>    for (i=0; i&lt;=7;i=i+1)</a:t>
            </a:r>
            <a:endParaRPr kumimoji="1" lang="en-US" altLang="zh-CN" smtClean="0">
              <a:solidFill>
                <a:srgbClr val="800000"/>
              </a:solidFill>
              <a:latin typeface="Tahoma" panose="020B0604030504040204" pitchFamily="34" charset="0"/>
              <a:ea typeface="华文行楷" pitchFamily="2" charset="-122"/>
            </a:endParaRPr>
          </a:p>
          <a:p>
            <a:r>
              <a:rPr kumimoji="1" lang="en-US" altLang="zh-CN" smtClean="0">
                <a:solidFill>
                  <a:srgbClr val="800000"/>
                </a:solidFill>
                <a:latin typeface="Tahoma" panose="020B0604030504040204" pitchFamily="34" charset="0"/>
                <a:ea typeface="华文行楷" pitchFamily="2" charset="-122"/>
              </a:rPr>
              <a:t>      if(rega[i]==1) count=count+1;</a:t>
            </a:r>
            <a:endParaRPr kumimoji="1" lang="en-US" altLang="zh-CN" smtClean="0">
              <a:solidFill>
                <a:srgbClr val="800000"/>
              </a:solidFill>
              <a:latin typeface="Tahoma" panose="020B0604030504040204" pitchFamily="34" charset="0"/>
              <a:ea typeface="华文行楷" pitchFamily="2" charset="-122"/>
            </a:endParaRPr>
          </a:p>
          <a:p>
            <a:r>
              <a:rPr kumimoji="1" lang="en-US" altLang="zh-CN" smtClean="0">
                <a:solidFill>
                  <a:srgbClr val="800000"/>
                </a:solidFill>
                <a:latin typeface="Tahoma" panose="020B0604030504040204" pitchFamily="34" charset="0"/>
                <a:ea typeface="华文行楷" pitchFamily="2" charset="-122"/>
              </a:rPr>
              <a:t>    </a:t>
            </a:r>
            <a:endParaRPr lang="zh-CN" altLang="zh-CN" smtClean="0"/>
          </a:p>
          <a:p>
            <a:pPr algn="just"/>
            <a:endParaRPr lang="zh-CN" altLang="en-US" sz="1000"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en-US" altLang="zh-CN" sz="2200" smtClean="0">
                <a:latin typeface="SimSun" pitchFamily="2" charset="-122"/>
              </a:rPr>
              <a:t>count1s_for_good.v</a:t>
            </a:r>
            <a:r>
              <a:rPr lang="zh-CN" altLang="en-US" sz="2200" smtClean="0">
                <a:latin typeface="SimSun" pitchFamily="2" charset="-122"/>
              </a:rPr>
              <a:t>位于</a:t>
            </a:r>
            <a:r>
              <a:rPr lang="en-US" altLang="zh-CN" sz="2200" smtClean="0">
                <a:latin typeface="SimSun" pitchFamily="2" charset="-122"/>
              </a:rPr>
              <a:t>count1s_for</a:t>
            </a:r>
            <a:r>
              <a:rPr lang="zh-CN" altLang="en-US" sz="2200" smtClean="0">
                <a:latin typeface="SimSun" pitchFamily="2" charset="-122"/>
              </a:rPr>
              <a:t>文件夹中。 </a:t>
            </a:r>
            <a:endParaRPr lang="zh-CN" altLang="en-US" sz="2200" smtClean="0">
              <a:latin typeface="SimSun" pitchFamily="2"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1000" smtClean="0">
              <a:latin typeface="SimSun" pitchFamily="2" charset="-122"/>
            </a:endParaRPr>
          </a:p>
          <a:p>
            <a:endParaRPr lang="zh-CN" altLang="en-US" sz="1000" smtClean="0">
              <a:latin typeface="SimSun" pitchFamily="2"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smtClean="0">
              <a:latin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grpSp>
        <p:nvGrpSpPr>
          <p:cNvPr id="3" name="Group 2974"/>
          <p:cNvGrpSpPr/>
          <p:nvPr/>
        </p:nvGrpSpPr>
        <p:grpSpPr bwMode="auto">
          <a:xfrm>
            <a:off x="0" y="2882900"/>
            <a:ext cx="9144000" cy="1917700"/>
            <a:chOff x="0" y="1816"/>
            <a:chExt cx="5760" cy="1208"/>
          </a:xfrm>
        </p:grpSpPr>
        <p:sp>
          <p:nvSpPr>
            <p:cNvPr id="4" name="Rectangle 2970"/>
            <p:cNvSpPr>
              <a:spLocks noChangeArrowheads="1"/>
            </p:cNvSpPr>
            <p:nvPr userDrawn="1"/>
          </p:nvSpPr>
          <p:spPr bwMode="gray">
            <a:xfrm>
              <a:off x="1624" y="1816"/>
              <a:ext cx="4136" cy="768"/>
            </a:xfrm>
            <a:prstGeom prst="rect">
              <a:avLst/>
            </a:prstGeom>
            <a:gradFill rotWithShape="0">
              <a:gsLst>
                <a:gs pos="0">
                  <a:schemeClr val="hlink"/>
                </a:gs>
                <a:gs pos="100000">
                  <a:schemeClr val="hlink">
                    <a:gamma/>
                    <a:shade val="46275"/>
                    <a:invGamma/>
                  </a:schemeClr>
                </a:gs>
              </a:gsLst>
              <a:lin ang="5400000" scaled="1"/>
            </a:gradFill>
            <a:ln w="9525">
              <a:noFill/>
              <a:miter lim="800000"/>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5" name="AutoShape 2971"/>
            <p:cNvSpPr>
              <a:spLocks noChangeArrowheads="1"/>
            </p:cNvSpPr>
            <p:nvPr userDrawn="1"/>
          </p:nvSpPr>
          <p:spPr bwMode="gray">
            <a:xfrm>
              <a:off x="0" y="1816"/>
              <a:ext cx="2544" cy="1208"/>
            </a:xfrm>
            <a:prstGeom prst="homePlate">
              <a:avLst>
                <a:gd name="adj" fmla="val 52649"/>
              </a:avLst>
            </a:prstGeom>
            <a:solidFill>
              <a:schemeClr val="bg1"/>
            </a:solidFill>
            <a:ln w="9525">
              <a:noFill/>
              <a:miter lim="800000"/>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sp>
        <p:nvSpPr>
          <p:cNvPr id="6" name="Rectangle 2929"/>
          <p:cNvSpPr>
            <a:spLocks noChangeArrowheads="1"/>
          </p:cNvSpPr>
          <p:nvPr/>
        </p:nvSpPr>
        <p:spPr bwMode="gray">
          <a:xfrm>
            <a:off x="0" y="0"/>
            <a:ext cx="9144000" cy="1981200"/>
          </a:xfrm>
          <a:prstGeom prst="rect">
            <a:avLst/>
          </a:prstGeom>
          <a:noFill/>
          <a:ln w="9525">
            <a:noFill/>
            <a:miter lim="800000"/>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nvGrpSpPr>
          <p:cNvPr id="7" name="Group 2936"/>
          <p:cNvGrpSpPr/>
          <p:nvPr/>
        </p:nvGrpSpPr>
        <p:grpSpPr bwMode="auto">
          <a:xfrm>
            <a:off x="835025" y="1519238"/>
            <a:ext cx="1338263" cy="1274762"/>
            <a:chOff x="4560" y="1440"/>
            <a:chExt cx="1008" cy="960"/>
          </a:xfrm>
        </p:grpSpPr>
        <p:grpSp>
          <p:nvGrpSpPr>
            <p:cNvPr id="8" name="Group 2922"/>
            <p:cNvGrpSpPr/>
            <p:nvPr userDrawn="1"/>
          </p:nvGrpSpPr>
          <p:grpSpPr bwMode="auto">
            <a:xfrm>
              <a:off x="4992" y="1440"/>
              <a:ext cx="576" cy="960"/>
              <a:chOff x="3264" y="2112"/>
              <a:chExt cx="576" cy="960"/>
            </a:xfrm>
          </p:grpSpPr>
          <p:sp>
            <p:nvSpPr>
              <p:cNvPr id="15" name="Oval 2917"/>
              <p:cNvSpPr>
                <a:spLocks noChangeArrowheads="1"/>
              </p:cNvSpPr>
              <p:nvPr userDrawn="1"/>
            </p:nvSpPr>
            <p:spPr bwMode="gray">
              <a:xfrm>
                <a:off x="3264" y="2112"/>
                <a:ext cx="194" cy="192"/>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6" name="Oval 2918"/>
              <p:cNvSpPr>
                <a:spLocks noChangeArrowheads="1"/>
              </p:cNvSpPr>
              <p:nvPr userDrawn="1"/>
            </p:nvSpPr>
            <p:spPr bwMode="gray">
              <a:xfrm>
                <a:off x="3456" y="2304"/>
                <a:ext cx="190" cy="190"/>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7" name="Oval 2919"/>
              <p:cNvSpPr>
                <a:spLocks noChangeArrowheads="1"/>
              </p:cNvSpPr>
              <p:nvPr userDrawn="1"/>
            </p:nvSpPr>
            <p:spPr bwMode="gray">
              <a:xfrm>
                <a:off x="3646" y="2496"/>
                <a:ext cx="194" cy="192"/>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8" name="Oval 2920"/>
              <p:cNvSpPr>
                <a:spLocks noChangeArrowheads="1"/>
              </p:cNvSpPr>
              <p:nvPr userDrawn="1"/>
            </p:nvSpPr>
            <p:spPr bwMode="gray">
              <a:xfrm>
                <a:off x="3456" y="2688"/>
                <a:ext cx="190" cy="191"/>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9" name="Oval 2921"/>
              <p:cNvSpPr>
                <a:spLocks noChangeArrowheads="1"/>
              </p:cNvSpPr>
              <p:nvPr userDrawn="1"/>
            </p:nvSpPr>
            <p:spPr bwMode="gray">
              <a:xfrm>
                <a:off x="3264" y="2880"/>
                <a:ext cx="194" cy="192"/>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9" name="Group 2923"/>
            <p:cNvGrpSpPr/>
            <p:nvPr userDrawn="1"/>
          </p:nvGrpSpPr>
          <p:grpSpPr bwMode="auto">
            <a:xfrm>
              <a:off x="4560" y="1440"/>
              <a:ext cx="578" cy="960"/>
              <a:chOff x="3264" y="2112"/>
              <a:chExt cx="578" cy="960"/>
            </a:xfrm>
          </p:grpSpPr>
          <p:sp>
            <p:nvSpPr>
              <p:cNvPr id="10" name="Oval 2924"/>
              <p:cNvSpPr>
                <a:spLocks noChangeArrowheads="1"/>
              </p:cNvSpPr>
              <p:nvPr userDrawn="1"/>
            </p:nvSpPr>
            <p:spPr bwMode="gray">
              <a:xfrm>
                <a:off x="3264" y="2112"/>
                <a:ext cx="194" cy="192"/>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1" name="Oval 2925"/>
              <p:cNvSpPr>
                <a:spLocks noChangeArrowheads="1"/>
              </p:cNvSpPr>
              <p:nvPr userDrawn="1"/>
            </p:nvSpPr>
            <p:spPr bwMode="gray">
              <a:xfrm>
                <a:off x="3458" y="2304"/>
                <a:ext cx="190" cy="190"/>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 name="Oval 2926"/>
              <p:cNvSpPr>
                <a:spLocks noChangeArrowheads="1"/>
              </p:cNvSpPr>
              <p:nvPr userDrawn="1"/>
            </p:nvSpPr>
            <p:spPr bwMode="gray">
              <a:xfrm>
                <a:off x="3648" y="2496"/>
                <a:ext cx="194" cy="192"/>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3" name="Oval 2927"/>
              <p:cNvSpPr>
                <a:spLocks noChangeArrowheads="1"/>
              </p:cNvSpPr>
              <p:nvPr userDrawn="1"/>
            </p:nvSpPr>
            <p:spPr bwMode="gray">
              <a:xfrm>
                <a:off x="3458" y="2688"/>
                <a:ext cx="190" cy="191"/>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4" name="Oval 2928"/>
              <p:cNvSpPr>
                <a:spLocks noChangeArrowheads="1"/>
              </p:cNvSpPr>
              <p:nvPr userDrawn="1"/>
            </p:nvSpPr>
            <p:spPr bwMode="gray">
              <a:xfrm>
                <a:off x="3264" y="2880"/>
                <a:ext cx="194" cy="192"/>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grpSp>
        <p:nvGrpSpPr>
          <p:cNvPr id="20" name="Group 2975"/>
          <p:cNvGrpSpPr/>
          <p:nvPr/>
        </p:nvGrpSpPr>
        <p:grpSpPr bwMode="auto">
          <a:xfrm>
            <a:off x="1905000" y="2947988"/>
            <a:ext cx="1338263" cy="1274762"/>
            <a:chOff x="4560" y="1440"/>
            <a:chExt cx="1008" cy="960"/>
          </a:xfrm>
        </p:grpSpPr>
        <p:grpSp>
          <p:nvGrpSpPr>
            <p:cNvPr id="21" name="Group 2976"/>
            <p:cNvGrpSpPr/>
            <p:nvPr userDrawn="1"/>
          </p:nvGrpSpPr>
          <p:grpSpPr bwMode="auto">
            <a:xfrm>
              <a:off x="4992" y="1440"/>
              <a:ext cx="576" cy="960"/>
              <a:chOff x="3264" y="2112"/>
              <a:chExt cx="576" cy="960"/>
            </a:xfrm>
          </p:grpSpPr>
          <p:sp>
            <p:nvSpPr>
              <p:cNvPr id="28" name="Oval 2977"/>
              <p:cNvSpPr>
                <a:spLocks noChangeArrowheads="1"/>
              </p:cNvSpPr>
              <p:nvPr userDrawn="1"/>
            </p:nvSpPr>
            <p:spPr bwMode="gray">
              <a:xfrm>
                <a:off x="3264" y="2112"/>
                <a:ext cx="194" cy="192"/>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9" name="Oval 2978"/>
              <p:cNvSpPr>
                <a:spLocks noChangeArrowheads="1"/>
              </p:cNvSpPr>
              <p:nvPr userDrawn="1"/>
            </p:nvSpPr>
            <p:spPr bwMode="gray">
              <a:xfrm>
                <a:off x="3456" y="2304"/>
                <a:ext cx="190" cy="190"/>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0" name="Oval 2979"/>
              <p:cNvSpPr>
                <a:spLocks noChangeArrowheads="1"/>
              </p:cNvSpPr>
              <p:nvPr userDrawn="1"/>
            </p:nvSpPr>
            <p:spPr bwMode="gray">
              <a:xfrm>
                <a:off x="3646" y="2496"/>
                <a:ext cx="194" cy="192"/>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1" name="Oval 2980"/>
              <p:cNvSpPr>
                <a:spLocks noChangeArrowheads="1"/>
              </p:cNvSpPr>
              <p:nvPr userDrawn="1"/>
            </p:nvSpPr>
            <p:spPr bwMode="gray">
              <a:xfrm>
                <a:off x="3456" y="2688"/>
                <a:ext cx="190" cy="191"/>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2" name="Oval 2981"/>
              <p:cNvSpPr>
                <a:spLocks noChangeArrowheads="1"/>
              </p:cNvSpPr>
              <p:nvPr userDrawn="1"/>
            </p:nvSpPr>
            <p:spPr bwMode="gray">
              <a:xfrm>
                <a:off x="3264" y="2880"/>
                <a:ext cx="194" cy="192"/>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22" name="Group 2982"/>
            <p:cNvGrpSpPr/>
            <p:nvPr userDrawn="1"/>
          </p:nvGrpSpPr>
          <p:grpSpPr bwMode="auto">
            <a:xfrm>
              <a:off x="4560" y="1440"/>
              <a:ext cx="578" cy="960"/>
              <a:chOff x="3264" y="2112"/>
              <a:chExt cx="578" cy="960"/>
            </a:xfrm>
          </p:grpSpPr>
          <p:sp>
            <p:nvSpPr>
              <p:cNvPr id="23" name="Oval 2983"/>
              <p:cNvSpPr>
                <a:spLocks noChangeArrowheads="1"/>
              </p:cNvSpPr>
              <p:nvPr userDrawn="1"/>
            </p:nvSpPr>
            <p:spPr bwMode="gray">
              <a:xfrm>
                <a:off x="3264" y="2112"/>
                <a:ext cx="194" cy="192"/>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4" name="Oval 2984"/>
              <p:cNvSpPr>
                <a:spLocks noChangeArrowheads="1"/>
              </p:cNvSpPr>
              <p:nvPr userDrawn="1"/>
            </p:nvSpPr>
            <p:spPr bwMode="gray">
              <a:xfrm>
                <a:off x="3458" y="2304"/>
                <a:ext cx="190" cy="190"/>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5" name="Oval 2985"/>
              <p:cNvSpPr>
                <a:spLocks noChangeArrowheads="1"/>
              </p:cNvSpPr>
              <p:nvPr userDrawn="1"/>
            </p:nvSpPr>
            <p:spPr bwMode="gray">
              <a:xfrm>
                <a:off x="3648" y="2496"/>
                <a:ext cx="194" cy="192"/>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6" name="Oval 2986"/>
              <p:cNvSpPr>
                <a:spLocks noChangeArrowheads="1"/>
              </p:cNvSpPr>
              <p:nvPr userDrawn="1"/>
            </p:nvSpPr>
            <p:spPr bwMode="gray">
              <a:xfrm>
                <a:off x="3458" y="2688"/>
                <a:ext cx="190" cy="191"/>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7" name="Oval 2987"/>
              <p:cNvSpPr>
                <a:spLocks noChangeArrowheads="1"/>
              </p:cNvSpPr>
              <p:nvPr userDrawn="1"/>
            </p:nvSpPr>
            <p:spPr bwMode="gray">
              <a:xfrm>
                <a:off x="3264" y="2880"/>
                <a:ext cx="194" cy="192"/>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pic>
        <p:nvPicPr>
          <p:cNvPr id="33" name="Picture 4" descr="C:\Documents and Settings\Administrator\桌面\BEIHANG.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1288" y="214313"/>
            <a:ext cx="2844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48" name="Rectangle 536"/>
          <p:cNvSpPr>
            <a:spLocks noGrp="1" noChangeArrowheads="1"/>
          </p:cNvSpPr>
          <p:nvPr>
            <p:ph type="ctrTitle" sz="quarter"/>
          </p:nvPr>
        </p:nvSpPr>
        <p:spPr bwMode="black">
          <a:xfrm>
            <a:off x="2363818" y="2160588"/>
            <a:ext cx="6780182" cy="722312"/>
          </a:xfrm>
        </p:spPr>
        <p:txBody>
          <a:bodyPr anchor="t"/>
          <a:lstStyle>
            <a:lvl1pPr algn="dist">
              <a:lnSpc>
                <a:spcPct val="90000"/>
              </a:lnSpc>
              <a:defRPr sz="4000">
                <a:solidFill>
                  <a:schemeClr val="hlink"/>
                </a:solidFill>
                <a:latin typeface="Arial" panose="020B0704020202020204" pitchFamily="34" charset="0"/>
                <a:ea typeface="굴림" pitchFamily="50" charset="-127"/>
              </a:defRPr>
            </a:lvl1pPr>
          </a:lstStyle>
          <a:p>
            <a:r>
              <a:rPr lang="zh-CN" altLang="en-US" smtClean="0"/>
              <a:t>单击此处编辑母版标题样式</a:t>
            </a:r>
            <a:endParaRPr lang="en-US" altLang="ko-KR" dirty="0"/>
          </a:p>
        </p:txBody>
      </p:sp>
      <p:sp>
        <p:nvSpPr>
          <p:cNvPr id="34" name="Rectangle 23"/>
          <p:cNvSpPr>
            <a:spLocks noGrp="1" noChangeArrowheads="1"/>
          </p:cNvSpPr>
          <p:nvPr>
            <p:ph type="dt" sz="quarter" idx="10"/>
          </p:nvPr>
        </p:nvSpPr>
        <p:spPr bwMode="auto">
          <a:xfrm>
            <a:off x="381000" y="6629400"/>
            <a:ext cx="2133600" cy="152400"/>
          </a:xfrm>
          <a:prstGeom prst="rect">
            <a:avLst/>
          </a:prstGeom>
          <a:ln>
            <a:miter lim="800000"/>
          </a:ln>
        </p:spPr>
        <p:txBody>
          <a:bodyPr vert="horz" wrap="square" lIns="91440" tIns="45720" rIns="91440" bIns="45720" numCol="1" anchor="t" anchorCtr="0" compatLnSpc="1"/>
          <a:lstStyle>
            <a:lvl1pPr algn="l" eaLnBrk="1" hangingPunct="1">
              <a:lnSpc>
                <a:spcPct val="100000"/>
              </a:lnSpc>
              <a:spcBef>
                <a:spcPct val="0"/>
              </a:spcBef>
              <a:buClrTx/>
              <a:buFontTx/>
              <a:buNone/>
              <a:defRPr sz="1400" b="0">
                <a:effectLst>
                  <a:outerShdw blurRad="38100" dist="38100" dir="2700000" algn="tl">
                    <a:srgbClr val="C0C0C0"/>
                  </a:outerShdw>
                </a:effectLst>
                <a:latin typeface="Times New Roman" panose="02020803070505020304" pitchFamily="18" charset="0"/>
                <a:ea typeface="Gulim" pitchFamily="34" charset="-127"/>
              </a:defRPr>
            </a:lvl1pPr>
          </a:lstStyle>
          <a:p>
            <a:pPr>
              <a:defRPr/>
            </a:pPr>
            <a:fld id="{594F4E5F-F99E-4B04-8416-E933D298D50A}" type="datetime1">
              <a:rPr lang="zh-CN" altLang="en-US"/>
            </a:fld>
            <a:endParaRPr lang="en-US" altLang="ko-KR"/>
          </a:p>
        </p:txBody>
      </p:sp>
      <p:sp>
        <p:nvSpPr>
          <p:cNvPr id="35" name="Rectangle 24"/>
          <p:cNvSpPr>
            <a:spLocks noGrp="1" noChangeArrowheads="1"/>
          </p:cNvSpPr>
          <p:nvPr>
            <p:ph type="ftr" sz="quarter" idx="11"/>
          </p:nvPr>
        </p:nvSpPr>
        <p:spPr bwMode="auto">
          <a:xfrm>
            <a:off x="3200400" y="6629400"/>
            <a:ext cx="2895600" cy="152400"/>
          </a:xfrm>
          <a:prstGeom prst="rect">
            <a:avLst/>
          </a:prstGeom>
          <a:ln>
            <a:miter lim="800000"/>
          </a:ln>
        </p:spPr>
        <p:txBody>
          <a:bodyPr vert="horz" wrap="square" lIns="91440" tIns="45720" rIns="91440" bIns="45720" numCol="1" anchor="t" anchorCtr="0" compatLnSpc="1"/>
          <a:lstStyle>
            <a:lvl1pPr algn="ctr" eaLnBrk="1" hangingPunct="1">
              <a:lnSpc>
                <a:spcPct val="100000"/>
              </a:lnSpc>
              <a:spcBef>
                <a:spcPct val="0"/>
              </a:spcBef>
              <a:buClrTx/>
              <a:buFontTx/>
              <a:buNone/>
              <a:defRPr sz="1400" b="0">
                <a:effectLst>
                  <a:outerShdw blurRad="38100" dist="38100" dir="2700000" algn="tl">
                    <a:srgbClr val="C0C0C0"/>
                  </a:outerShdw>
                </a:effectLst>
                <a:latin typeface="Times New Roman" panose="02020803070505020304" pitchFamily="18" charset="0"/>
                <a:ea typeface="Gulim" pitchFamily="34" charset="-127"/>
              </a:defRPr>
            </a:lvl1pPr>
          </a:lstStyle>
          <a:p>
            <a:pPr>
              <a:defRPr/>
            </a:pPr>
            <a:endParaRPr lang="en-US" altLang="ko-K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sldNum" sz="quarter" idx="10"/>
          </p:nvPr>
        </p:nvSpPr>
        <p:spPr/>
        <p:txBody>
          <a:bodyPr/>
          <a:lstStyle>
            <a:lvl1pPr>
              <a:defRPr/>
            </a:lvl1pPr>
          </a:lstStyle>
          <a:p>
            <a:pPr>
              <a:defRPr/>
            </a:pPr>
            <a:fld id="{52277B59-ECC8-4AC9-884C-5D12E1A43A3B}" type="slidenum">
              <a:rPr lang="ko-KR" altLang="en-US"/>
            </a:fld>
            <a:endParaRPr lang="en-US" altLang="ko-KR"/>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04800"/>
            <a:ext cx="19240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04800"/>
            <a:ext cx="5619750"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sldNum" sz="quarter" idx="10"/>
          </p:nvPr>
        </p:nvSpPr>
        <p:spPr/>
        <p:txBody>
          <a:bodyPr/>
          <a:lstStyle>
            <a:lvl1pPr>
              <a:defRPr/>
            </a:lvl1pPr>
          </a:lstStyle>
          <a:p>
            <a:pPr>
              <a:defRPr/>
            </a:pPr>
            <a:fld id="{889ED848-5424-4D9A-B2D8-D3A0FD15FA2F}" type="slidenum">
              <a:rPr lang="ko-KR" altLang="en-US"/>
            </a:fld>
            <a:endParaRPr lang="en-US" altLang="ko-KR"/>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p:txBody>
          <a:bodyPr/>
          <a:lstStyle>
            <a:lvl1pPr>
              <a:defRPr/>
            </a:lvl1pPr>
          </a:lstStyle>
          <a:p>
            <a:pPr>
              <a:defRPr/>
            </a:pPr>
            <a:fld id="{51CB55DB-22FB-48DC-A43E-1519460A6054}" type="slidenum">
              <a:rPr lang="ko-KR" altLang="en-US"/>
            </a:fld>
            <a:endParaRPr lang="en-US" altLang="ko-KR"/>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p:txBody>
          <a:bodyPr/>
          <a:lstStyle>
            <a:lvl1pPr>
              <a:defRPr/>
            </a:lvl1pPr>
          </a:lstStyle>
          <a:p>
            <a:pPr>
              <a:defRPr/>
            </a:pPr>
            <a:fld id="{03C4B896-8588-4F5D-B668-A7DDEFA47154}" type="slidenum">
              <a:rPr lang="ko-KR" altLang="en-US"/>
            </a:fld>
            <a:endParaRPr lang="en-US" altLang="ko-KR"/>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317625"/>
            <a:ext cx="3771900" cy="47783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sldNum" sz="quarter" idx="10"/>
          </p:nvPr>
        </p:nvSpPr>
        <p:spPr/>
        <p:txBody>
          <a:bodyPr/>
          <a:lstStyle>
            <a:lvl1pPr>
              <a:defRPr/>
            </a:lvl1pPr>
          </a:lstStyle>
          <a:p>
            <a:pPr>
              <a:defRPr/>
            </a:pPr>
            <a:fld id="{6610A8BE-4E5B-428F-BE35-6A7E1B3E8AD9}" type="slidenum">
              <a:rPr lang="ko-KR" altLang="en-US"/>
            </a:fld>
            <a:endParaRPr lang="en-US" altLang="ko-KR"/>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45AC9F4F-3745-486B-8423-A045D3EFCA1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1BB13CC-575B-48B7-A4A4-680D6F09322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A434178-7D30-4D76-9FFC-CB98E2373FD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0B84961-E803-48BA-B11E-677E1BE35EA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F5D19A7B-6464-47AE-BB78-897F0EFE076F}"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sldNum" sz="quarter" idx="10"/>
          </p:nvPr>
        </p:nvSpPr>
        <p:spPr/>
        <p:txBody>
          <a:bodyPr/>
          <a:lstStyle>
            <a:lvl1pPr>
              <a:defRPr/>
            </a:lvl1pPr>
          </a:lstStyle>
          <a:p>
            <a:pPr>
              <a:defRPr/>
            </a:pPr>
            <a:fld id="{D5327485-4B2D-45C1-A443-F17B08DAA3DE}" type="slidenum">
              <a:rPr lang="ko-KR" altLang="en-US"/>
            </a:fld>
            <a:endParaRPr lang="en-US" altLang="ko-KR"/>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1B74FE64-C330-4A8F-A350-DFF99AAEC3C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F3D5B53E-4314-451A-9393-34CE38FAF36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7304CB82-F4E9-4BEF-B1CF-252F69E87DA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791BB47A-6BDB-4E21-9B0C-A4EA55F50F6F}"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80700A5-EB06-40F9-A22A-0DD1261B6D12}"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3D6201-1A08-422A-A8EA-14062CEF0EA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6"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76D01D2A-3E66-48C4-BBBE-E684A9501609}" type="slidenum">
              <a:rPr lang="en-US" altLang="zh-CN"/>
            </a:fld>
            <a:endParaRPr lang="en-US" altLang="zh-CN"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6"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CCAB7470-36C3-48E9-9C61-02DD9BA30DA6}" type="slidenum">
              <a:rPr lang="en-US" altLang="zh-CN"/>
            </a:fld>
            <a:endParaRPr lang="en-US" altLang="zh-C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6"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B902E8E3-68DE-4A97-A878-D4A243AD3866}" type="slidenum">
              <a:rPr lang="en-US" altLang="zh-CN"/>
            </a:fld>
            <a:endParaRPr lang="en-US" altLang="zh-C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7"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9E7381D4-DBD0-4E48-B96B-F0E8E567CD59}" type="slidenum">
              <a:rPr lang="en-US" altLang="zh-CN"/>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5"/>
          <p:cNvSpPr>
            <a:spLocks noGrp="1" noChangeArrowheads="1"/>
          </p:cNvSpPr>
          <p:nvPr>
            <p:ph type="sldNum" sz="quarter" idx="10"/>
          </p:nvPr>
        </p:nvSpPr>
        <p:spPr/>
        <p:txBody>
          <a:bodyPr/>
          <a:lstStyle>
            <a:lvl1pPr>
              <a:defRPr/>
            </a:lvl1pPr>
          </a:lstStyle>
          <a:p>
            <a:pPr>
              <a:defRPr/>
            </a:pPr>
            <a:fld id="{17108EEF-4E30-4301-A2BD-313E3800D88F}" type="slidenum">
              <a:rPr lang="ko-KR" altLang="en-US"/>
            </a:fld>
            <a:endParaRPr lang="en-US" altLang="ko-KR"/>
          </a:p>
        </p:txBody>
      </p:sp>
    </p:spTree>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9"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EECE2D52-6C0D-48C4-84F0-AD82A6667636}" type="slidenum">
              <a:rPr lang="en-US" altLang="zh-CN"/>
            </a:fld>
            <a:endParaRPr lang="en-US" altLang="zh-C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5"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A5428C48-D43C-4A7F-8CE4-1632A971965C}" type="slidenum">
              <a:rPr lang="en-US" altLang="zh-CN"/>
            </a:fld>
            <a:endParaRPr lang="en-US" altLang="zh-C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4"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DC561EB3-C314-48CE-BCB0-42C292ADE69C}" type="slidenum">
              <a:rPr lang="en-US" altLang="zh-CN"/>
            </a:fld>
            <a:endParaRPr lang="en-US" altLang="zh-C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7"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04A1C9BD-D17C-47D6-8926-E9C6420A97D6}" type="slidenum">
              <a:rPr lang="en-US" altLang="zh-CN"/>
            </a:fld>
            <a:endParaRPr lang="en-US" altLang="zh-CN"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7"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FC10ABBB-21CF-4661-8FDE-1CB67C027E1A}" type="slidenum">
              <a:rPr lang="en-US" altLang="zh-CN"/>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6"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346513C9-4085-4937-9216-A9EF9C7AE402}" type="slidenum">
              <a:rPr lang="en-US" altLang="zh-CN"/>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anose="02020803070505020304"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anose="02020803070505020304" pitchFamily="18" charset="0"/>
              </a:defRPr>
            </a:lvl1pPr>
          </a:lstStyle>
          <a:p>
            <a:pPr>
              <a:defRPr/>
            </a:pPr>
            <a:r>
              <a:rPr lang="en-US" altLang="zh-CN"/>
              <a:t>GXP</a:t>
            </a:r>
            <a:endParaRPr lang="en-US" altLang="zh-CN"/>
          </a:p>
        </p:txBody>
      </p:sp>
      <p:sp>
        <p:nvSpPr>
          <p:cNvPr id="6" name="Rectangle 5"/>
          <p:cNvSpPr>
            <a:spLocks noGrp="1" noChangeArrowheads="1"/>
          </p:cNvSpPr>
          <p:nvPr>
            <p:ph type="sldNum" sz="quarter" idx="12"/>
          </p:nvPr>
        </p:nvSpPr>
        <p:spPr/>
        <p:txBody>
          <a:bodyPr/>
          <a:lstStyle>
            <a:lvl1pPr>
              <a:defRPr>
                <a:latin typeface="Times New Roman" panose="02020803070505020304" pitchFamily="18" charset="0"/>
              </a:defRPr>
            </a:lvl1pPr>
          </a:lstStyle>
          <a:p>
            <a:pPr>
              <a:defRPr/>
            </a:pPr>
            <a:fld id="{BE99507E-8263-49EA-8F07-2A26323CD586}" type="slidenum">
              <a:rPr lang="en-US" altLang="zh-CN"/>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sldNum" sz="quarter" idx="10"/>
          </p:nvPr>
        </p:nvSpPr>
        <p:spPr/>
        <p:txBody>
          <a:bodyPr/>
          <a:lstStyle>
            <a:lvl1pPr>
              <a:defRPr/>
            </a:lvl1pPr>
          </a:lstStyle>
          <a:p>
            <a:pPr>
              <a:defRPr/>
            </a:pPr>
            <a:fld id="{E23FD7C7-FB3F-46C9-BE78-25E40322B18C}" type="slidenum">
              <a:rPr lang="ko-KR" altLang="en-US"/>
            </a:fld>
            <a:endParaRPr lang="en-US" altLang="ko-KR"/>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5"/>
          <p:cNvSpPr>
            <a:spLocks noGrp="1" noChangeArrowheads="1"/>
          </p:cNvSpPr>
          <p:nvPr>
            <p:ph type="sldNum" sz="quarter" idx="10"/>
          </p:nvPr>
        </p:nvSpPr>
        <p:spPr/>
        <p:txBody>
          <a:bodyPr/>
          <a:lstStyle>
            <a:lvl1pPr>
              <a:defRPr/>
            </a:lvl1pPr>
          </a:lstStyle>
          <a:p>
            <a:pPr>
              <a:defRPr/>
            </a:pPr>
            <a:fld id="{256B607E-0A81-4728-A941-6DD2867DF664}" type="slidenum">
              <a:rPr lang="ko-KR" altLang="en-US"/>
            </a:fld>
            <a:endParaRPr lang="en-US" altLang="ko-KR"/>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p:txBody>
          <a:bodyPr/>
          <a:lstStyle>
            <a:lvl1pPr>
              <a:defRPr/>
            </a:lvl1pPr>
          </a:lstStyle>
          <a:p>
            <a:pPr>
              <a:defRPr/>
            </a:pPr>
            <a:fld id="{B6383DCF-2638-447F-8A25-AE169E3AA211}" type="slidenum">
              <a:rPr lang="ko-KR" altLang="en-US"/>
            </a:fld>
            <a:endParaRPr lang="en-US" altLang="ko-KR"/>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p:txBody>
          <a:bodyPr/>
          <a:lstStyle>
            <a:lvl1pPr>
              <a:defRPr/>
            </a:lvl1pPr>
          </a:lstStyle>
          <a:p>
            <a:pPr>
              <a:defRPr/>
            </a:pPr>
            <a:fld id="{BA8F5771-3072-4020-AAD2-A8EF689EACC2}" type="slidenum">
              <a:rPr lang="ko-KR" altLang="en-US"/>
            </a:fld>
            <a:endParaRPr lang="en-US" altLang="ko-KR"/>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sldNum" sz="quarter" idx="10"/>
          </p:nvPr>
        </p:nvSpPr>
        <p:spPr/>
        <p:txBody>
          <a:bodyPr/>
          <a:lstStyle>
            <a:lvl1pPr>
              <a:defRPr/>
            </a:lvl1pPr>
          </a:lstStyle>
          <a:p>
            <a:pPr>
              <a:defRPr/>
            </a:pPr>
            <a:fld id="{9DA6B32B-602B-48DC-81F8-88355927C8DF}" type="slidenum">
              <a:rPr lang="ko-KR" altLang="en-US"/>
            </a:fld>
            <a:endParaRPr lang="en-US" altLang="ko-KR"/>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sldNum" sz="quarter" idx="10"/>
          </p:nvPr>
        </p:nvSpPr>
        <p:spPr/>
        <p:txBody>
          <a:bodyPr/>
          <a:lstStyle>
            <a:lvl1pPr>
              <a:defRPr/>
            </a:lvl1pPr>
          </a:lstStyle>
          <a:p>
            <a:pPr>
              <a:defRPr/>
            </a:pPr>
            <a:fld id="{F68CC338-E937-4356-9B34-D4583F1F67ED}" type="slidenum">
              <a:rPr lang="ko-KR" altLang="en-US"/>
            </a:fld>
            <a:endParaRPr lang="en-US" altLang="ko-KR"/>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image" Target="../media/image3.pn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image" Target="../media/image4.png"/><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grpSp>
        <p:nvGrpSpPr>
          <p:cNvPr id="13314" name="Group 453"/>
          <p:cNvGrpSpPr/>
          <p:nvPr/>
        </p:nvGrpSpPr>
        <p:grpSpPr bwMode="auto">
          <a:xfrm>
            <a:off x="225425" y="0"/>
            <a:ext cx="8918575" cy="1373188"/>
            <a:chOff x="142" y="0"/>
            <a:chExt cx="5618" cy="865"/>
          </a:xfrm>
        </p:grpSpPr>
        <p:sp>
          <p:nvSpPr>
            <p:cNvPr id="12734" name="Rectangle 446"/>
            <p:cNvSpPr>
              <a:spLocks noChangeArrowheads="1"/>
            </p:cNvSpPr>
            <p:nvPr userDrawn="1"/>
          </p:nvSpPr>
          <p:spPr bwMode="gray">
            <a:xfrm>
              <a:off x="575" y="1"/>
              <a:ext cx="5185" cy="648"/>
            </a:xfrm>
            <a:prstGeom prst="rect">
              <a:avLst/>
            </a:prstGeom>
            <a:gradFill rotWithShape="0">
              <a:gsLst>
                <a:gs pos="0">
                  <a:schemeClr val="hlink"/>
                </a:gs>
                <a:gs pos="100000">
                  <a:schemeClr val="hlink">
                    <a:gamma/>
                    <a:shade val="46275"/>
                    <a:invGamma/>
                  </a:schemeClr>
                </a:gs>
              </a:gsLst>
              <a:lin ang="5400000" scaled="1"/>
            </a:gradFill>
            <a:ln w="9525">
              <a:noFill/>
              <a:miter lim="800000"/>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39" name="AutoShape 451"/>
            <p:cNvSpPr>
              <a:spLocks noChangeArrowheads="1"/>
            </p:cNvSpPr>
            <p:nvPr userDrawn="1"/>
          </p:nvSpPr>
          <p:spPr bwMode="gray">
            <a:xfrm>
              <a:off x="142" y="0"/>
              <a:ext cx="865" cy="865"/>
            </a:xfrm>
            <a:prstGeom prst="diamond">
              <a:avLst/>
            </a:prstGeom>
            <a:solidFill>
              <a:schemeClr val="bg1"/>
            </a:solidFill>
            <a:ln w="9525">
              <a:noFill/>
              <a:miter lim="800000"/>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sp>
        <p:nvSpPr>
          <p:cNvPr id="13315" name="Rectangle 22"/>
          <p:cNvSpPr>
            <a:spLocks noGrp="1" noChangeArrowheads="1"/>
          </p:cNvSpPr>
          <p:nvPr>
            <p:ph type="body" idx="1"/>
          </p:nvPr>
        </p:nvSpPr>
        <p:spPr bwMode="auto">
          <a:xfrm>
            <a:off x="914400" y="1317625"/>
            <a:ext cx="769620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ko-KR" smtClean="0"/>
              <a:t>Click to edit Master text styles</a:t>
            </a:r>
            <a:endParaRPr lang="en-US" altLang="ko-KR" smtClean="0"/>
          </a:p>
          <a:p>
            <a:pPr lvl="1"/>
            <a:r>
              <a:rPr lang="en-US" altLang="ko-KR" smtClean="0"/>
              <a:t>Second level</a:t>
            </a:r>
            <a:endParaRPr lang="en-US" altLang="ko-KR" smtClean="0"/>
          </a:p>
          <a:p>
            <a:pPr lvl="2"/>
            <a:r>
              <a:rPr lang="en-US" altLang="ko-KR" smtClean="0"/>
              <a:t>Third level</a:t>
            </a:r>
            <a:endParaRPr lang="en-US" altLang="ko-KR" smtClean="0"/>
          </a:p>
          <a:p>
            <a:pPr lvl="3"/>
            <a:r>
              <a:rPr lang="en-US" altLang="ko-KR" smtClean="0"/>
              <a:t>Fourth level</a:t>
            </a:r>
            <a:endParaRPr lang="en-US" altLang="ko-KR" smtClean="0"/>
          </a:p>
          <a:p>
            <a:pPr lvl="4"/>
            <a:r>
              <a:rPr lang="en-US" altLang="ko-KR" smtClean="0"/>
              <a:t>Fifth level</a:t>
            </a:r>
            <a:endParaRPr lang="en-US" altLang="ko-KR" smtClean="0"/>
          </a:p>
        </p:txBody>
      </p:sp>
      <p:sp>
        <p:nvSpPr>
          <p:cNvPr id="12313" name="Rectangle 25"/>
          <p:cNvSpPr>
            <a:spLocks noGrp="1" noChangeArrowheads="1"/>
          </p:cNvSpPr>
          <p:nvPr>
            <p:ph type="sldNum" sz="quarter" idx="4"/>
          </p:nvPr>
        </p:nvSpPr>
        <p:spPr bwMode="black">
          <a:xfrm>
            <a:off x="8101013" y="6453188"/>
            <a:ext cx="871537"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sz="1600">
                <a:solidFill>
                  <a:schemeClr val="accent2"/>
                </a:solidFill>
                <a:latin typeface="Verdana" panose="020B0604030504040204" pitchFamily="34" charset="0"/>
                <a:ea typeface="Gulim" pitchFamily="34" charset="-127"/>
              </a:defRPr>
            </a:lvl1pPr>
          </a:lstStyle>
          <a:p>
            <a:pPr>
              <a:defRPr/>
            </a:pPr>
            <a:fld id="{3036303E-76C4-4BAC-905E-36FC35E24FF2}" type="slidenum">
              <a:rPr lang="ko-KR" altLang="en-US"/>
            </a:fld>
            <a:endParaRPr lang="en-US" altLang="ko-KR"/>
          </a:p>
        </p:txBody>
      </p:sp>
      <p:sp>
        <p:nvSpPr>
          <p:cNvPr id="13317" name="Rectangle 21"/>
          <p:cNvSpPr>
            <a:spLocks noGrp="1" noChangeArrowheads="1"/>
          </p:cNvSpPr>
          <p:nvPr>
            <p:ph type="title"/>
          </p:nvPr>
        </p:nvSpPr>
        <p:spPr bwMode="white">
          <a:xfrm>
            <a:off x="1752600" y="304800"/>
            <a:ext cx="685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ko-KR" smtClean="0"/>
              <a:t>Click to edit Master title stylea</a:t>
            </a:r>
            <a:endParaRPr lang="en-US" altLang="ko-KR" smtClean="0"/>
          </a:p>
        </p:txBody>
      </p:sp>
      <p:sp>
        <p:nvSpPr>
          <p:cNvPr id="12607" name="Rectangle 319"/>
          <p:cNvSpPr>
            <a:spLocks noChangeArrowheads="1"/>
          </p:cNvSpPr>
          <p:nvPr/>
        </p:nvSpPr>
        <p:spPr bwMode="gray">
          <a:xfrm>
            <a:off x="1219200" y="6781800"/>
            <a:ext cx="914400" cy="914400"/>
          </a:xfrm>
          <a:prstGeom prst="rect">
            <a:avLst/>
          </a:prstGeom>
          <a:noFill/>
          <a:ln w="9525">
            <a:noFill/>
            <a:miter lim="800000"/>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654" name="Oval 366"/>
          <p:cNvSpPr>
            <a:spLocks noChangeArrowheads="1"/>
          </p:cNvSpPr>
          <p:nvPr/>
        </p:nvSpPr>
        <p:spPr bwMode="auto">
          <a:xfrm flipH="1" flipV="1">
            <a:off x="11653838" y="76200"/>
            <a:ext cx="92075" cy="92075"/>
          </a:xfrm>
          <a:prstGeom prst="ellipse">
            <a:avLst/>
          </a:prstGeom>
          <a:solidFill>
            <a:schemeClr val="hlink"/>
          </a:solidFill>
          <a:ln w="9525">
            <a:noFill/>
            <a:round/>
          </a:ln>
          <a:effectLst/>
        </p:spPr>
        <p:txBody>
          <a:bodyPr wrap="none" anchor="ct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655" name="Oval 367"/>
          <p:cNvSpPr>
            <a:spLocks noChangeArrowheads="1"/>
          </p:cNvSpPr>
          <p:nvPr/>
        </p:nvSpPr>
        <p:spPr bwMode="auto">
          <a:xfrm flipH="1" flipV="1">
            <a:off x="12011025" y="76200"/>
            <a:ext cx="92075" cy="92075"/>
          </a:xfrm>
          <a:prstGeom prst="ellipse">
            <a:avLst/>
          </a:prstGeom>
          <a:solidFill>
            <a:schemeClr val="hlink"/>
          </a:solidFill>
          <a:ln w="9525">
            <a:noFill/>
            <a:round/>
          </a:ln>
          <a:effectLst/>
        </p:spPr>
        <p:txBody>
          <a:bodyPr wrap="none" anchor="ct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nvGrpSpPr>
          <p:cNvPr id="13321" name="Group 442"/>
          <p:cNvGrpSpPr/>
          <p:nvPr/>
        </p:nvGrpSpPr>
        <p:grpSpPr bwMode="auto">
          <a:xfrm>
            <a:off x="187325" y="68263"/>
            <a:ext cx="955675" cy="946150"/>
            <a:chOff x="4918" y="215"/>
            <a:chExt cx="602" cy="596"/>
          </a:xfrm>
        </p:grpSpPr>
        <p:grpSp>
          <p:nvGrpSpPr>
            <p:cNvPr id="13328" name="Group 428"/>
            <p:cNvGrpSpPr/>
            <p:nvPr userDrawn="1"/>
          </p:nvGrpSpPr>
          <p:grpSpPr bwMode="auto">
            <a:xfrm>
              <a:off x="5195" y="269"/>
              <a:ext cx="325" cy="542"/>
              <a:chOff x="3264" y="2112"/>
              <a:chExt cx="576" cy="960"/>
            </a:xfrm>
          </p:grpSpPr>
          <p:sp>
            <p:nvSpPr>
              <p:cNvPr id="12717" name="Oval 429"/>
              <p:cNvSpPr>
                <a:spLocks noChangeArrowheads="1"/>
              </p:cNvSpPr>
              <p:nvPr userDrawn="1"/>
            </p:nvSpPr>
            <p:spPr bwMode="gray">
              <a:xfrm>
                <a:off x="3264" y="2112"/>
                <a:ext cx="191" cy="191"/>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18" name="Oval 430"/>
              <p:cNvSpPr>
                <a:spLocks noChangeArrowheads="1"/>
              </p:cNvSpPr>
              <p:nvPr userDrawn="1"/>
            </p:nvSpPr>
            <p:spPr bwMode="gray">
              <a:xfrm>
                <a:off x="3455" y="2303"/>
                <a:ext cx="193" cy="193"/>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19" name="Oval 431"/>
              <p:cNvSpPr>
                <a:spLocks noChangeArrowheads="1"/>
              </p:cNvSpPr>
              <p:nvPr userDrawn="1"/>
            </p:nvSpPr>
            <p:spPr bwMode="gray">
              <a:xfrm>
                <a:off x="3649" y="2496"/>
                <a:ext cx="191" cy="191"/>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0" name="Oval 432"/>
              <p:cNvSpPr>
                <a:spLocks noChangeArrowheads="1"/>
              </p:cNvSpPr>
              <p:nvPr userDrawn="1"/>
            </p:nvSpPr>
            <p:spPr bwMode="gray">
              <a:xfrm>
                <a:off x="3455" y="2688"/>
                <a:ext cx="193" cy="193"/>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1" name="Oval 433"/>
              <p:cNvSpPr>
                <a:spLocks noChangeArrowheads="1"/>
              </p:cNvSpPr>
              <p:nvPr userDrawn="1"/>
            </p:nvSpPr>
            <p:spPr bwMode="gray">
              <a:xfrm>
                <a:off x="3264" y="2881"/>
                <a:ext cx="191" cy="191"/>
              </a:xfrm>
              <a:prstGeom prst="ellipse">
                <a:avLst/>
              </a:prstGeom>
              <a:solidFill>
                <a:schemeClr val="accent2"/>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13329" name="Group 434"/>
            <p:cNvGrpSpPr/>
            <p:nvPr userDrawn="1"/>
          </p:nvGrpSpPr>
          <p:grpSpPr bwMode="auto">
            <a:xfrm>
              <a:off x="4918" y="215"/>
              <a:ext cx="325" cy="542"/>
              <a:chOff x="3264" y="2112"/>
              <a:chExt cx="576" cy="960"/>
            </a:xfrm>
          </p:grpSpPr>
          <p:sp>
            <p:nvSpPr>
              <p:cNvPr id="12723" name="Oval 435"/>
              <p:cNvSpPr>
                <a:spLocks noChangeArrowheads="1"/>
              </p:cNvSpPr>
              <p:nvPr userDrawn="1"/>
            </p:nvSpPr>
            <p:spPr bwMode="gray">
              <a:xfrm>
                <a:off x="3264" y="2112"/>
                <a:ext cx="191" cy="191"/>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4" name="Oval 436"/>
              <p:cNvSpPr>
                <a:spLocks noChangeArrowheads="1"/>
              </p:cNvSpPr>
              <p:nvPr userDrawn="1"/>
            </p:nvSpPr>
            <p:spPr bwMode="gray">
              <a:xfrm>
                <a:off x="3455" y="2303"/>
                <a:ext cx="193" cy="193"/>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5" name="Oval 437"/>
              <p:cNvSpPr>
                <a:spLocks noChangeArrowheads="1"/>
              </p:cNvSpPr>
              <p:nvPr userDrawn="1"/>
            </p:nvSpPr>
            <p:spPr bwMode="gray">
              <a:xfrm>
                <a:off x="3649" y="2496"/>
                <a:ext cx="191" cy="191"/>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6" name="Oval 438"/>
              <p:cNvSpPr>
                <a:spLocks noChangeArrowheads="1"/>
              </p:cNvSpPr>
              <p:nvPr userDrawn="1"/>
            </p:nvSpPr>
            <p:spPr bwMode="gray">
              <a:xfrm>
                <a:off x="3455" y="2688"/>
                <a:ext cx="193" cy="193"/>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7" name="Oval 439"/>
              <p:cNvSpPr>
                <a:spLocks noChangeArrowheads="1"/>
              </p:cNvSpPr>
              <p:nvPr userDrawn="1"/>
            </p:nvSpPr>
            <p:spPr bwMode="gray">
              <a:xfrm>
                <a:off x="3264" y="2881"/>
                <a:ext cx="191" cy="191"/>
              </a:xfrm>
              <a:prstGeom prst="ellipse">
                <a:avLst/>
              </a:prstGeom>
              <a:solidFill>
                <a:schemeClr val="accent1"/>
              </a:solidFill>
              <a:ln w="9525">
                <a:noFill/>
                <a:rou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sp>
        <p:nvSpPr>
          <p:cNvPr id="12729" name="Line 441"/>
          <p:cNvSpPr>
            <a:spLocks noChangeShapeType="1"/>
          </p:cNvSpPr>
          <p:nvPr/>
        </p:nvSpPr>
        <p:spPr bwMode="gray">
          <a:xfrm flipV="1">
            <a:off x="225425" y="6346825"/>
            <a:ext cx="8766175" cy="0"/>
          </a:xfrm>
          <a:prstGeom prst="line">
            <a:avLst/>
          </a:prstGeom>
          <a:noFill/>
          <a:ln w="76200" cap="rnd">
            <a:solidFill>
              <a:schemeClr val="accent2"/>
            </a:solidFill>
            <a:prstDash val="sysDot"/>
            <a:roun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pic>
        <p:nvPicPr>
          <p:cNvPr id="13323" name="Picture 4" descr="C:\Documents and Settings\Administrator\桌面\BEIHANG.gif"/>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963" y="6388100"/>
            <a:ext cx="22764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6" name="AutoShape 26">
            <a:hlinkClick r:id="" action="ppaction://hlinkshowjump?jump=nextslide" highlightClick="1"/>
          </p:cNvPr>
          <p:cNvSpPr>
            <a:spLocks noChangeArrowheads="1"/>
          </p:cNvSpPr>
          <p:nvPr userDrawn="1"/>
        </p:nvSpPr>
        <p:spPr bwMode="auto">
          <a:xfrm rot="5400000">
            <a:off x="7602538" y="6526213"/>
            <a:ext cx="215900" cy="215900"/>
          </a:xfrm>
          <a:prstGeom prst="actionButtonForwardNext">
            <a:avLst/>
          </a:prstGeom>
          <a:solidFill>
            <a:schemeClr val="accent1"/>
          </a:solidFill>
          <a:ln w="9525">
            <a:noFill/>
            <a:miter lim="800000"/>
          </a:ln>
          <a:effectLst/>
        </p:spPr>
        <p:txBody>
          <a:bodyPr lIns="90000" tIns="46800" rIns="90000" bIns="46800" anchor="ctr">
            <a:spAutoFit/>
          </a:bodyPr>
          <a:lstStyle/>
          <a:p>
            <a:pPr>
              <a:defRPr/>
            </a:pPr>
            <a:endParaRPr lang="zh-CN" altLang="en-US">
              <a:latin typeface="SimSun" pitchFamily="2" charset="-122"/>
              <a:ea typeface="SimSun" pitchFamily="2" charset="-122"/>
            </a:endParaRPr>
          </a:p>
        </p:txBody>
      </p:sp>
      <p:sp>
        <p:nvSpPr>
          <p:cNvPr id="5147" name="AutoShape 27">
            <a:hlinkClick r:id="" action="ppaction://hlinkshowjump?jump=lastslide" highlightClick="1"/>
          </p:cNvPr>
          <p:cNvSpPr>
            <a:spLocks noChangeArrowheads="1"/>
          </p:cNvSpPr>
          <p:nvPr userDrawn="1"/>
        </p:nvSpPr>
        <p:spPr bwMode="auto">
          <a:xfrm>
            <a:off x="7854950" y="6526213"/>
            <a:ext cx="215900" cy="215900"/>
          </a:xfrm>
          <a:prstGeom prst="actionButtonEnd">
            <a:avLst/>
          </a:prstGeom>
          <a:solidFill>
            <a:schemeClr val="accent1"/>
          </a:solidFill>
          <a:ln w="9525">
            <a:noFill/>
            <a:miter lim="800000"/>
          </a:ln>
          <a:effectLst/>
        </p:spPr>
        <p:txBody>
          <a:bodyPr lIns="90000" tIns="46800" rIns="90000" bIns="46800" anchor="ctr">
            <a:spAutoFit/>
          </a:bodyPr>
          <a:lstStyle/>
          <a:p>
            <a:pPr>
              <a:defRPr/>
            </a:pPr>
            <a:endParaRPr lang="zh-CN" altLang="en-US">
              <a:latin typeface="SimSun" pitchFamily="2" charset="-122"/>
              <a:ea typeface="SimSun" pitchFamily="2" charset="-122"/>
            </a:endParaRPr>
          </a:p>
        </p:txBody>
      </p:sp>
      <p:sp>
        <p:nvSpPr>
          <p:cNvPr id="5148" name="AutoShape 28">
            <a:hlinkClick r:id="" action="ppaction://hlinkshowjump?jump=firstslide" highlightClick="1"/>
          </p:cNvPr>
          <p:cNvSpPr>
            <a:spLocks noChangeArrowheads="1"/>
          </p:cNvSpPr>
          <p:nvPr userDrawn="1"/>
        </p:nvSpPr>
        <p:spPr bwMode="auto">
          <a:xfrm>
            <a:off x="7099300" y="6526213"/>
            <a:ext cx="215900" cy="215900"/>
          </a:xfrm>
          <a:prstGeom prst="actionButtonBeginning">
            <a:avLst/>
          </a:prstGeom>
          <a:solidFill>
            <a:schemeClr val="accent1"/>
          </a:solidFill>
          <a:ln w="9525">
            <a:noFill/>
            <a:miter lim="800000"/>
          </a:ln>
          <a:effectLst/>
        </p:spPr>
        <p:txBody>
          <a:bodyPr wrap="none" lIns="90000" tIns="46800" rIns="90000" bIns="46800" anchor="ctr">
            <a:spAutoFit/>
          </a:bodyPr>
          <a:lstStyle/>
          <a:p>
            <a:pPr>
              <a:defRPr/>
            </a:pPr>
            <a:endParaRPr lang="zh-CN" altLang="en-US">
              <a:latin typeface="SimSun" pitchFamily="2" charset="-122"/>
              <a:ea typeface="SimSun" pitchFamily="2" charset="-122"/>
            </a:endParaRPr>
          </a:p>
        </p:txBody>
      </p:sp>
      <p:sp>
        <p:nvSpPr>
          <p:cNvPr id="5149" name="AutoShape 29">
            <a:hlinkClick r:id="" action="ppaction://hlinkshowjump?jump=previousslide" highlightClick="1"/>
          </p:cNvPr>
          <p:cNvSpPr>
            <a:spLocks noChangeArrowheads="1"/>
          </p:cNvSpPr>
          <p:nvPr userDrawn="1"/>
        </p:nvSpPr>
        <p:spPr bwMode="auto">
          <a:xfrm rot="5400000">
            <a:off x="7354888" y="6526213"/>
            <a:ext cx="215900" cy="215900"/>
          </a:xfrm>
          <a:prstGeom prst="actionButtonBackPrevious">
            <a:avLst/>
          </a:prstGeom>
          <a:solidFill>
            <a:schemeClr val="accent1"/>
          </a:solidFill>
          <a:ln w="9525">
            <a:noFill/>
            <a:miter lim="800000"/>
          </a:ln>
          <a:effectLst/>
        </p:spPr>
        <p:txBody>
          <a:bodyPr wrap="none" lIns="90000" tIns="46800" rIns="90000" bIns="46800" anchor="ctr">
            <a:spAutoFit/>
          </a:bodyPr>
          <a:lstStyle/>
          <a:p>
            <a:pPr>
              <a:defRPr/>
            </a:pPr>
            <a:endParaRPr lang="zh-CN" altLang="en-US">
              <a:latin typeface="SimSun" pitchFamily="2" charset="-122"/>
              <a:ea typeface="SimSun"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anose="020B0604030504040204" pitchFamily="34" charset="0"/>
        </a:defRPr>
      </a:lvl2pPr>
      <a:lvl3pPr algn="l" rtl="0" eaLnBrk="0" fontAlgn="base" hangingPunct="0">
        <a:spcBef>
          <a:spcPct val="0"/>
        </a:spcBef>
        <a:spcAft>
          <a:spcPct val="0"/>
        </a:spcAft>
        <a:defRPr sz="2800" b="1">
          <a:solidFill>
            <a:schemeClr val="bg1"/>
          </a:solidFill>
          <a:latin typeface="Verdana" panose="020B0604030504040204" pitchFamily="34" charset="0"/>
        </a:defRPr>
      </a:lvl3pPr>
      <a:lvl4pPr algn="l" rtl="0" eaLnBrk="0" fontAlgn="base" hangingPunct="0">
        <a:spcBef>
          <a:spcPct val="0"/>
        </a:spcBef>
        <a:spcAft>
          <a:spcPct val="0"/>
        </a:spcAft>
        <a:defRPr sz="2800" b="1">
          <a:solidFill>
            <a:schemeClr val="bg1"/>
          </a:solidFill>
          <a:latin typeface="Verdana" panose="020B0604030504040204" pitchFamily="34" charset="0"/>
        </a:defRPr>
      </a:lvl4pPr>
      <a:lvl5pPr algn="l" rtl="0" eaLnBrk="0" fontAlgn="base" hangingPunct="0">
        <a:spcBef>
          <a:spcPct val="0"/>
        </a:spcBef>
        <a:spcAft>
          <a:spcPct val="0"/>
        </a:spcAft>
        <a:defRPr sz="2800" b="1">
          <a:solidFill>
            <a:schemeClr val="bg1"/>
          </a:solidFill>
          <a:latin typeface="Verdana" panose="020B0604030504040204" pitchFamily="34" charset="0"/>
        </a:defRPr>
      </a:lvl5pPr>
      <a:lvl6pPr marL="457200" algn="l" rtl="0" fontAlgn="base">
        <a:spcBef>
          <a:spcPct val="0"/>
        </a:spcBef>
        <a:spcAft>
          <a:spcPct val="0"/>
        </a:spcAft>
        <a:defRPr sz="2800" b="1">
          <a:solidFill>
            <a:schemeClr val="bg1"/>
          </a:solidFill>
          <a:latin typeface="Verdana" panose="020B0604030504040204" pitchFamily="34" charset="0"/>
        </a:defRPr>
      </a:lvl6pPr>
      <a:lvl7pPr marL="914400" algn="l" rtl="0" fontAlgn="base">
        <a:spcBef>
          <a:spcPct val="0"/>
        </a:spcBef>
        <a:spcAft>
          <a:spcPct val="0"/>
        </a:spcAft>
        <a:defRPr sz="2800" b="1">
          <a:solidFill>
            <a:schemeClr val="bg1"/>
          </a:solidFill>
          <a:latin typeface="Verdana" panose="020B0604030504040204" pitchFamily="34" charset="0"/>
        </a:defRPr>
      </a:lvl7pPr>
      <a:lvl8pPr marL="1371600" algn="l" rtl="0" fontAlgn="base">
        <a:spcBef>
          <a:spcPct val="0"/>
        </a:spcBef>
        <a:spcAft>
          <a:spcPct val="0"/>
        </a:spcAft>
        <a:defRPr sz="2800" b="1">
          <a:solidFill>
            <a:schemeClr val="bg1"/>
          </a:solidFill>
          <a:latin typeface="Verdana" panose="020B0604030504040204" pitchFamily="34" charset="0"/>
        </a:defRPr>
      </a:lvl8pPr>
      <a:lvl9pPr marL="1828800" algn="l" rtl="0" fontAlgn="base">
        <a:spcBef>
          <a:spcPct val="0"/>
        </a:spcBef>
        <a:spcAft>
          <a:spcPct val="0"/>
        </a:spcAft>
        <a:defRPr sz="28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bg2"/>
        </a:buClr>
        <a:buFont typeface="Wingdings" panose="05000000000000000000" pitchFamily="2" charset="2"/>
        <a:buChar char="v"/>
        <a:defRPr sz="2800" b="1">
          <a:solidFill>
            <a:schemeClr val="tx1"/>
          </a:solidFill>
          <a:latin typeface="Arial" panose="020B0704020202020204" pitchFamily="34" charset="0"/>
          <a:ea typeface="SimSun" pitchFamily="2" charset="-122"/>
          <a:cs typeface="+mn-cs"/>
        </a:defRPr>
      </a:lvl1pPr>
      <a:lvl2pPr marL="742950" indent="-285750" algn="l" rtl="0" eaLnBrk="0" fontAlgn="base" hangingPunct="0">
        <a:spcBef>
          <a:spcPct val="20000"/>
        </a:spcBef>
        <a:spcAft>
          <a:spcPct val="0"/>
        </a:spcAft>
        <a:buClr>
          <a:srgbClr val="006666"/>
        </a:buClr>
        <a:buSzPct val="110000"/>
        <a:buFont typeface="Wingdings" panose="05000000000000000000" pitchFamily="2" charset="2"/>
        <a:buChar char="w"/>
        <a:defRPr sz="2400" b="1">
          <a:solidFill>
            <a:schemeClr val="tx1"/>
          </a:solidFill>
          <a:latin typeface="Arial" panose="020B0704020202020204" pitchFamily="34" charset="0"/>
          <a:ea typeface="SimSun" pitchFamily="2" charset="-122"/>
        </a:defRPr>
      </a:lvl2pPr>
      <a:lvl3pPr marL="1143000" indent="-228600" algn="l" rtl="0" eaLnBrk="0" fontAlgn="base" hangingPunct="0">
        <a:spcBef>
          <a:spcPct val="20000"/>
        </a:spcBef>
        <a:spcAft>
          <a:spcPct val="0"/>
        </a:spcAft>
        <a:buClr>
          <a:schemeClr val="tx2"/>
        </a:buClr>
        <a:buSzPct val="110000"/>
        <a:buFont typeface="Wingdings" panose="05000000000000000000" pitchFamily="2" charset="2"/>
        <a:buChar char="§"/>
        <a:defRPr sz="2400" b="1">
          <a:solidFill>
            <a:schemeClr val="tx1"/>
          </a:solidFill>
          <a:latin typeface="Arial" panose="020B0704020202020204" pitchFamily="34" charset="0"/>
          <a:ea typeface="SimSun" pitchFamily="2" charset="-122"/>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SimSun" pitchFamily="2" charset="-122"/>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SimSun" pitchFamily="2" charset="-122"/>
        </a:defRPr>
      </a:lvl5pPr>
      <a:lvl6pPr marL="2514600" indent="-228600" algn="l" rtl="0" fontAlgn="base">
        <a:spcBef>
          <a:spcPct val="20000"/>
        </a:spcBef>
        <a:spcAft>
          <a:spcPct val="0"/>
        </a:spcAft>
        <a:buClr>
          <a:schemeClr val="hlink"/>
        </a:buClr>
        <a:buChar char="•"/>
        <a:defRPr sz="2000">
          <a:solidFill>
            <a:schemeClr val="tx1"/>
          </a:solidFill>
          <a:latin typeface="+mn-lt"/>
        </a:defRPr>
      </a:lvl6pPr>
      <a:lvl7pPr marL="2971800" indent="-228600" algn="l" rtl="0" fontAlgn="base">
        <a:spcBef>
          <a:spcPct val="20000"/>
        </a:spcBef>
        <a:spcAft>
          <a:spcPct val="0"/>
        </a:spcAft>
        <a:buClr>
          <a:schemeClr val="hlink"/>
        </a:buClr>
        <a:buChar char="•"/>
        <a:defRPr sz="2000">
          <a:solidFill>
            <a:schemeClr val="tx1"/>
          </a:solidFill>
          <a:latin typeface="+mn-lt"/>
        </a:defRPr>
      </a:lvl7pPr>
      <a:lvl8pPr marL="3429000" indent="-228600" algn="l" rtl="0" fontAlgn="base">
        <a:spcBef>
          <a:spcPct val="20000"/>
        </a:spcBef>
        <a:spcAft>
          <a:spcPct val="0"/>
        </a:spcAft>
        <a:buClr>
          <a:schemeClr val="hlink"/>
        </a:buClr>
        <a:buChar char="•"/>
        <a:defRPr sz="2000">
          <a:solidFill>
            <a:schemeClr val="tx1"/>
          </a:solidFill>
          <a:latin typeface="+mn-lt"/>
        </a:defRPr>
      </a:lvl8pPr>
      <a:lvl9pPr marL="3886200" indent="-228600" algn="l" rtl="0" fontAlgn="base">
        <a:spcBef>
          <a:spcPct val="20000"/>
        </a:spcBef>
        <a:spcAft>
          <a:spcPct val="0"/>
        </a:spcAft>
        <a:buClr>
          <a:schemeClr val="hlink"/>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447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Times New Roman" panose="02020803070505020304" pitchFamily="18" charset="0"/>
                <a:ea typeface="SimSun" pitchFamily="2" charset="-122"/>
              </a:defRPr>
            </a:lvl1pPr>
          </a:lstStyle>
          <a:p>
            <a:pPr algn="l" eaLnBrk="1" hangingPunct="1">
              <a:lnSpc>
                <a:spcPct val="100000"/>
              </a:lnSpc>
              <a:spcBef>
                <a:spcPct val="0"/>
              </a:spcBef>
              <a:buClrTx/>
              <a:buFontTx/>
              <a:buNone/>
              <a:defRPr/>
            </a:pPr>
            <a:endParaRPr kumimoji="1" lang="en-US" altLang="zh-CN" b="0">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Times New Roman" panose="02020803070505020304" pitchFamily="18" charset="0"/>
                <a:ea typeface="SimSun" pitchFamily="2" charset="-122"/>
              </a:defRPr>
            </a:lvl1pPr>
          </a:lstStyle>
          <a:p>
            <a:pPr eaLnBrk="1" hangingPunct="1">
              <a:lnSpc>
                <a:spcPct val="100000"/>
              </a:lnSpc>
              <a:spcBef>
                <a:spcPct val="0"/>
              </a:spcBef>
              <a:buClrTx/>
              <a:buFontTx/>
              <a:buNone/>
              <a:defRPr/>
            </a:pPr>
            <a:endParaRPr kumimoji="1" lang="en-US" altLang="zh-CN" b="0">
              <a:solidFill>
                <a:srgbClr val="000000"/>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Times New Roman" panose="02020803070505020304" pitchFamily="18" charset="0"/>
                <a:ea typeface="SimSun" pitchFamily="2" charset="-122"/>
              </a:defRPr>
            </a:lvl1pPr>
          </a:lstStyle>
          <a:p>
            <a:pPr eaLnBrk="1" hangingPunct="1">
              <a:lnSpc>
                <a:spcPct val="100000"/>
              </a:lnSpc>
              <a:spcBef>
                <a:spcPct val="0"/>
              </a:spcBef>
              <a:buClrTx/>
              <a:buFontTx/>
              <a:buNone/>
              <a:defRPr/>
            </a:pPr>
            <a:fld id="{2893934F-FD6A-450A-866B-C7FD4B2EEF26}" type="slidenum">
              <a:rPr kumimoji="1" lang="en-US" altLang="zh-CN" b="0">
                <a:solidFill>
                  <a:srgbClr val="000000"/>
                </a:solidFill>
              </a:rPr>
            </a:fld>
            <a:endParaRPr kumimoji="1" lang="en-US" altLang="zh-CN" b="0">
              <a:solidFill>
                <a:srgbClr val="000000"/>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803070505020304" pitchFamily="18" charset="0"/>
          <a:ea typeface="SimSun" pitchFamily="2" charset="-122"/>
        </a:defRPr>
      </a:lvl2pPr>
      <a:lvl3pPr algn="ctr" rtl="0" eaLnBrk="0" fontAlgn="base" hangingPunct="0">
        <a:spcBef>
          <a:spcPct val="0"/>
        </a:spcBef>
        <a:spcAft>
          <a:spcPct val="0"/>
        </a:spcAft>
        <a:defRPr kumimoji="1" sz="4400">
          <a:solidFill>
            <a:schemeClr val="tx2"/>
          </a:solidFill>
          <a:latin typeface="Times New Roman" panose="02020803070505020304" pitchFamily="18" charset="0"/>
          <a:ea typeface="SimSun" pitchFamily="2" charset="-122"/>
        </a:defRPr>
      </a:lvl3pPr>
      <a:lvl4pPr algn="ctr" rtl="0" eaLnBrk="0" fontAlgn="base" hangingPunct="0">
        <a:spcBef>
          <a:spcPct val="0"/>
        </a:spcBef>
        <a:spcAft>
          <a:spcPct val="0"/>
        </a:spcAft>
        <a:defRPr kumimoji="1" sz="4400">
          <a:solidFill>
            <a:schemeClr val="tx2"/>
          </a:solidFill>
          <a:latin typeface="Times New Roman" panose="02020803070505020304" pitchFamily="18" charset="0"/>
          <a:ea typeface="SimSun" pitchFamily="2" charset="-122"/>
        </a:defRPr>
      </a:lvl4pPr>
      <a:lvl5pPr algn="ctr" rtl="0" eaLnBrk="0" fontAlgn="base" hangingPunct="0">
        <a:spcBef>
          <a:spcPct val="0"/>
        </a:spcBef>
        <a:spcAft>
          <a:spcPct val="0"/>
        </a:spcAft>
        <a:defRPr kumimoji="1" sz="4400">
          <a:solidFill>
            <a:schemeClr val="tx2"/>
          </a:solidFill>
          <a:latin typeface="Times New Roman" panose="02020803070505020304" pitchFamily="18" charset="0"/>
          <a:ea typeface="SimSun" pitchFamily="2" charset="-122"/>
        </a:defRPr>
      </a:lvl5pPr>
      <a:lvl6pPr marL="457200" algn="ctr" rtl="0" fontAlgn="base">
        <a:spcBef>
          <a:spcPct val="0"/>
        </a:spcBef>
        <a:spcAft>
          <a:spcPct val="0"/>
        </a:spcAft>
        <a:defRPr kumimoji="1" sz="4400">
          <a:solidFill>
            <a:schemeClr val="tx2"/>
          </a:solidFill>
          <a:latin typeface="Times New Roman" panose="02020803070505020304" pitchFamily="18" charset="0"/>
          <a:ea typeface="SimSun" pitchFamily="2" charset="-122"/>
        </a:defRPr>
      </a:lvl6pPr>
      <a:lvl7pPr marL="914400" algn="ctr" rtl="0" fontAlgn="base">
        <a:spcBef>
          <a:spcPct val="0"/>
        </a:spcBef>
        <a:spcAft>
          <a:spcPct val="0"/>
        </a:spcAft>
        <a:defRPr kumimoji="1" sz="4400">
          <a:solidFill>
            <a:schemeClr val="tx2"/>
          </a:solidFill>
          <a:latin typeface="Times New Roman" panose="02020803070505020304" pitchFamily="18" charset="0"/>
          <a:ea typeface="SimSun" pitchFamily="2" charset="-122"/>
        </a:defRPr>
      </a:lvl7pPr>
      <a:lvl8pPr marL="1371600" algn="ctr" rtl="0" fontAlgn="base">
        <a:spcBef>
          <a:spcPct val="0"/>
        </a:spcBef>
        <a:spcAft>
          <a:spcPct val="0"/>
        </a:spcAft>
        <a:defRPr kumimoji="1" sz="4400">
          <a:solidFill>
            <a:schemeClr val="tx2"/>
          </a:solidFill>
          <a:latin typeface="Times New Roman" panose="02020803070505020304" pitchFamily="18" charset="0"/>
          <a:ea typeface="SimSun" pitchFamily="2" charset="-122"/>
        </a:defRPr>
      </a:lvl8pPr>
      <a:lvl9pPr marL="1828800" algn="ctr" rtl="0" fontAlgn="base">
        <a:spcBef>
          <a:spcPct val="0"/>
        </a:spcBef>
        <a:spcAft>
          <a:spcPct val="0"/>
        </a:spcAft>
        <a:defRPr kumimoji="1" sz="4400">
          <a:solidFill>
            <a:schemeClr val="tx2"/>
          </a:solidFill>
          <a:latin typeface="Times New Roman" panose="02020803070505020304" pitchFamily="18" charset="0"/>
          <a:ea typeface="SimSun"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3" y="765175"/>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buClrTx/>
              <a:buFontTx/>
              <a:buNone/>
              <a:defRPr kumimoji="1" sz="1400">
                <a:solidFill>
                  <a:srgbClr val="000000"/>
                </a:solidFill>
                <a:latin typeface="Times New Roman" panose="02020803070505020304"/>
                <a:ea typeface="SimSun" pitchFamily="2" charset="-122"/>
                <a:sym typeface="Wingdings" panose="05000000000000000000" pitchFamily="2" charset="2"/>
              </a:defRPr>
            </a:lvl1pPr>
          </a:lstStyle>
          <a:p>
            <a:pPr eaLnBrk="1" hangingPunct="1">
              <a:lnSpc>
                <a:spcPct val="100000"/>
              </a:lnSpc>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buClrTx/>
              <a:buFontTx/>
              <a:buNone/>
              <a:defRPr kumimoji="1" sz="1400">
                <a:solidFill>
                  <a:srgbClr val="000000"/>
                </a:solidFill>
                <a:latin typeface="Times New Roman" panose="02020803070505020304"/>
                <a:ea typeface="SimSun" pitchFamily="2" charset="-122"/>
                <a:sym typeface="Wingdings" panose="05000000000000000000" pitchFamily="2" charset="2"/>
              </a:defRPr>
            </a:lvl1pPr>
          </a:lstStyle>
          <a:p>
            <a:pPr eaLnBrk="1" hangingPunct="1">
              <a:lnSpc>
                <a:spcPct val="100000"/>
              </a:lnSpc>
              <a:defRPr/>
            </a:pPr>
            <a:r>
              <a:rPr lang="en-US" altLang="zh-CN" b="0"/>
              <a:t>GXP</a:t>
            </a:r>
            <a:endParaRPr lang="en-US" altLang="zh-CN" b="0"/>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FontTx/>
              <a:buNone/>
              <a:defRPr kumimoji="1" sz="1400">
                <a:solidFill>
                  <a:srgbClr val="000000"/>
                </a:solidFill>
                <a:latin typeface="Times New Roman" panose="02020803070505020304"/>
                <a:ea typeface="SimSun" pitchFamily="2" charset="-122"/>
                <a:sym typeface="Wingdings" panose="05000000000000000000" pitchFamily="2" charset="2"/>
              </a:defRPr>
            </a:lvl1pPr>
          </a:lstStyle>
          <a:p>
            <a:pPr eaLnBrk="1" hangingPunct="1">
              <a:lnSpc>
                <a:spcPct val="100000"/>
              </a:lnSpc>
              <a:defRPr/>
            </a:pPr>
            <a:fld id="{B76AF73F-F6FD-4BDC-A9EF-5679158CAE76}" type="slidenum">
              <a:rPr lang="en-US" altLang="zh-CN" b="0"/>
            </a:fld>
            <a:endParaRPr lang="en-US" altLang="zh-CN" b="0" dirty="0"/>
          </a:p>
        </p:txBody>
      </p:sp>
      <p:sp>
        <p:nvSpPr>
          <p:cNvPr id="1030" name="Text Box 6"/>
          <p:cNvSpPr txBox="1">
            <a:spLocks noChangeArrowheads="1"/>
          </p:cNvSpPr>
          <p:nvPr/>
        </p:nvSpPr>
        <p:spPr bwMode="auto">
          <a:xfrm>
            <a:off x="4140200" y="6643688"/>
            <a:ext cx="5003800" cy="184150"/>
          </a:xfrm>
          <a:prstGeom prst="rect">
            <a:avLst/>
          </a:prstGeom>
          <a:noFill/>
          <a:ln>
            <a:noFill/>
          </a:ln>
        </p:spPr>
        <p:txBody>
          <a:bodyPr tIns="0" bIns="0">
            <a:spAutoFit/>
          </a:bodyPr>
          <a:lstStyle>
            <a:lvl1pPr eaLnBrk="0" hangingPunct="0">
              <a:defRPr sz="2800">
                <a:solidFill>
                  <a:schemeClr val="tx1"/>
                </a:solidFill>
                <a:latin typeface="Times New Roman" panose="02020803070505020304" pitchFamily="18" charset="0"/>
                <a:ea typeface="SimSun" pitchFamily="2" charset="-122"/>
                <a:sym typeface="Wingdings" panose="05000000000000000000" pitchFamily="2" charset="2"/>
              </a:defRPr>
            </a:lvl1pPr>
            <a:lvl2pPr marL="742950" indent="-285750" eaLnBrk="0" hangingPunct="0">
              <a:defRPr sz="2800">
                <a:solidFill>
                  <a:schemeClr val="tx1"/>
                </a:solidFill>
                <a:latin typeface="Times New Roman" panose="02020803070505020304" pitchFamily="18" charset="0"/>
                <a:ea typeface="SimSun" pitchFamily="2" charset="-122"/>
                <a:sym typeface="Wingdings" panose="05000000000000000000" pitchFamily="2" charset="2"/>
              </a:defRPr>
            </a:lvl2pPr>
            <a:lvl3pPr marL="1143000" indent="-228600" eaLnBrk="0" hangingPunct="0">
              <a:defRPr sz="2800">
                <a:solidFill>
                  <a:schemeClr val="tx1"/>
                </a:solidFill>
                <a:latin typeface="Times New Roman" panose="02020803070505020304" pitchFamily="18" charset="0"/>
                <a:ea typeface="SimSun" pitchFamily="2" charset="-122"/>
                <a:sym typeface="Wingdings" panose="05000000000000000000" pitchFamily="2" charset="2"/>
              </a:defRPr>
            </a:lvl3pPr>
            <a:lvl4pPr marL="1600200" indent="-228600" eaLnBrk="0" hangingPunct="0">
              <a:defRPr sz="2800">
                <a:solidFill>
                  <a:schemeClr val="tx1"/>
                </a:solidFill>
                <a:latin typeface="Times New Roman" panose="02020803070505020304" pitchFamily="18" charset="0"/>
                <a:ea typeface="SimSun" pitchFamily="2" charset="-122"/>
                <a:sym typeface="Wingdings" panose="05000000000000000000" pitchFamily="2" charset="2"/>
              </a:defRPr>
            </a:lvl4pPr>
            <a:lvl5pPr marL="2057400" indent="-228600" eaLnBrk="0" hangingPunct="0">
              <a:defRPr sz="2800">
                <a:solidFill>
                  <a:schemeClr val="tx1"/>
                </a:solidFill>
                <a:latin typeface="Times New Roman" panose="02020803070505020304" pitchFamily="18" charset="0"/>
                <a:ea typeface="SimSun" pitchFamily="2" charset="-122"/>
                <a:sym typeface="Wingdings" panose="05000000000000000000" pitchFamily="2" charset="2"/>
              </a:defRPr>
            </a:lvl5pPr>
            <a:lvl6pPr marL="2514600" indent="-228600" algn="ctr" eaLnBrk="0" fontAlgn="base" hangingPunct="0">
              <a:spcBef>
                <a:spcPct val="20000"/>
              </a:spcBef>
              <a:spcAft>
                <a:spcPct val="0"/>
              </a:spcAft>
              <a:buClr>
                <a:srgbClr val="FF9900"/>
              </a:buClr>
              <a:buFont typeface="Wingdings" panose="05000000000000000000" pitchFamily="2" charset="2"/>
              <a:defRPr sz="2800">
                <a:solidFill>
                  <a:schemeClr val="tx1"/>
                </a:solidFill>
                <a:latin typeface="Times New Roman" panose="02020803070505020304" pitchFamily="18" charset="0"/>
                <a:ea typeface="SimSun" pitchFamily="2" charset="-122"/>
                <a:sym typeface="Wingdings" panose="05000000000000000000" pitchFamily="2" charset="2"/>
              </a:defRPr>
            </a:lvl6pPr>
            <a:lvl7pPr marL="2971800" indent="-228600" algn="ctr" eaLnBrk="0" fontAlgn="base" hangingPunct="0">
              <a:spcBef>
                <a:spcPct val="20000"/>
              </a:spcBef>
              <a:spcAft>
                <a:spcPct val="0"/>
              </a:spcAft>
              <a:buClr>
                <a:srgbClr val="FF9900"/>
              </a:buClr>
              <a:buFont typeface="Wingdings" panose="05000000000000000000" pitchFamily="2" charset="2"/>
              <a:defRPr sz="2800">
                <a:solidFill>
                  <a:schemeClr val="tx1"/>
                </a:solidFill>
                <a:latin typeface="Times New Roman" panose="02020803070505020304" pitchFamily="18" charset="0"/>
                <a:ea typeface="SimSun" pitchFamily="2" charset="-122"/>
                <a:sym typeface="Wingdings" panose="05000000000000000000" pitchFamily="2" charset="2"/>
              </a:defRPr>
            </a:lvl7pPr>
            <a:lvl8pPr marL="3429000" indent="-228600" algn="ctr" eaLnBrk="0" fontAlgn="base" hangingPunct="0">
              <a:spcBef>
                <a:spcPct val="20000"/>
              </a:spcBef>
              <a:spcAft>
                <a:spcPct val="0"/>
              </a:spcAft>
              <a:buClr>
                <a:srgbClr val="FF9900"/>
              </a:buClr>
              <a:buFont typeface="Wingdings" panose="05000000000000000000" pitchFamily="2" charset="2"/>
              <a:defRPr sz="2800">
                <a:solidFill>
                  <a:schemeClr val="tx1"/>
                </a:solidFill>
                <a:latin typeface="Times New Roman" panose="02020803070505020304" pitchFamily="18" charset="0"/>
                <a:ea typeface="SimSun" pitchFamily="2" charset="-122"/>
                <a:sym typeface="Wingdings" panose="05000000000000000000" pitchFamily="2" charset="2"/>
              </a:defRPr>
            </a:lvl8pPr>
            <a:lvl9pPr marL="3886200" indent="-228600" algn="ctr" eaLnBrk="0" fontAlgn="base" hangingPunct="0">
              <a:spcBef>
                <a:spcPct val="20000"/>
              </a:spcBef>
              <a:spcAft>
                <a:spcPct val="0"/>
              </a:spcAft>
              <a:buClr>
                <a:srgbClr val="FF9900"/>
              </a:buClr>
              <a:buFont typeface="Wingdings" panose="05000000000000000000" pitchFamily="2" charset="2"/>
              <a:defRPr sz="2800">
                <a:solidFill>
                  <a:schemeClr val="tx1"/>
                </a:solidFill>
                <a:latin typeface="Times New Roman" panose="02020803070505020304" pitchFamily="18" charset="0"/>
                <a:ea typeface="SimSun" pitchFamily="2" charset="-122"/>
                <a:sym typeface="Wingdings" panose="05000000000000000000" pitchFamily="2" charset="2"/>
              </a:defRPr>
            </a:lvl9pPr>
          </a:lstStyle>
          <a:p>
            <a:pPr algn="r" eaLnBrk="1" fontAlgn="ctr" hangingPunct="1">
              <a:lnSpc>
                <a:spcPct val="100000"/>
              </a:lnSpc>
              <a:spcBef>
                <a:spcPct val="0"/>
              </a:spcBef>
              <a:buClrTx/>
              <a:buFontTx/>
              <a:buNone/>
              <a:defRPr/>
            </a:pPr>
            <a:r>
              <a:rPr kumimoji="1" lang="zh-CN" altLang="en-US" sz="1200" smtClean="0">
                <a:solidFill>
                  <a:srgbClr val="3399FF"/>
                </a:solidFill>
                <a:latin typeface="楷体_GB2312" pitchFamily="49" charset="-122"/>
                <a:ea typeface="楷体_GB2312" pitchFamily="49" charset="-122"/>
              </a:rPr>
              <a:t>北京航空航天大学计算机学院</a:t>
            </a:r>
            <a:endParaRPr kumimoji="1" lang="zh-CN" altLang="en-US" sz="1200" smtClean="0">
              <a:solidFill>
                <a:srgbClr val="3399FF"/>
              </a:solidFill>
              <a:latin typeface="楷体_GB2312" pitchFamily="49" charset="-122"/>
              <a:ea typeface="楷体_GB2312" pitchFamily="49" charset="-122"/>
            </a:endParaRPr>
          </a:p>
        </p:txBody>
      </p:sp>
      <p:sp>
        <p:nvSpPr>
          <p:cNvPr id="2055" name="Line 7"/>
          <p:cNvSpPr>
            <a:spLocks noChangeShapeType="1"/>
          </p:cNvSpPr>
          <p:nvPr/>
        </p:nvSpPr>
        <p:spPr bwMode="auto">
          <a:xfrm flipH="1">
            <a:off x="0" y="6572250"/>
            <a:ext cx="9144000"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nchor="ctr"/>
          <a:lstStyle/>
          <a:p>
            <a:pPr algn="l" eaLnBrk="1" hangingPunct="1">
              <a:lnSpc>
                <a:spcPct val="100000"/>
              </a:lnSpc>
              <a:spcBef>
                <a:spcPct val="0"/>
              </a:spcBef>
              <a:buClrTx/>
              <a:buFontTx/>
              <a:buNone/>
            </a:pPr>
            <a:endParaRPr kumimoji="1" lang="zh-CN" altLang="en-US" b="0">
              <a:solidFill>
                <a:srgbClr val="000000"/>
              </a:solidFill>
              <a:latin typeface="Times New Roman" panose="02020803070505020304"/>
            </a:endParaRPr>
          </a:p>
        </p:txBody>
      </p:sp>
      <p:pic>
        <p:nvPicPr>
          <p:cNvPr id="2056" name="Picture 8" descr="ppt-titl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0"/>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803070505020304"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anose="02020803070505020304"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anose="02020803070505020304"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anose="02020803070505020304" pitchFamily="18" charset="0"/>
          <a:ea typeface="黑体" pitchFamily="2" charset="-122"/>
        </a:defRPr>
      </a:lvl5pPr>
      <a:lvl6pPr marL="457200" algn="l" rtl="0" fontAlgn="base">
        <a:spcBef>
          <a:spcPct val="0"/>
        </a:spcBef>
        <a:spcAft>
          <a:spcPct val="0"/>
        </a:spcAft>
        <a:defRPr sz="3600">
          <a:solidFill>
            <a:schemeClr val="tx2"/>
          </a:solidFill>
          <a:latin typeface="Times New Roman" panose="02020803070505020304" pitchFamily="18" charset="0"/>
          <a:ea typeface="黑体" pitchFamily="2" charset="-122"/>
        </a:defRPr>
      </a:lvl6pPr>
      <a:lvl7pPr marL="914400" algn="l" rtl="0" fontAlgn="base">
        <a:spcBef>
          <a:spcPct val="0"/>
        </a:spcBef>
        <a:spcAft>
          <a:spcPct val="0"/>
        </a:spcAft>
        <a:defRPr sz="3600">
          <a:solidFill>
            <a:schemeClr val="tx2"/>
          </a:solidFill>
          <a:latin typeface="Times New Roman" panose="02020803070505020304" pitchFamily="18" charset="0"/>
          <a:ea typeface="黑体" pitchFamily="2" charset="-122"/>
        </a:defRPr>
      </a:lvl7pPr>
      <a:lvl8pPr marL="1371600" algn="l" rtl="0" fontAlgn="base">
        <a:spcBef>
          <a:spcPct val="0"/>
        </a:spcBef>
        <a:spcAft>
          <a:spcPct val="0"/>
        </a:spcAft>
        <a:defRPr sz="3600">
          <a:solidFill>
            <a:schemeClr val="tx2"/>
          </a:solidFill>
          <a:latin typeface="Times New Roman" panose="02020803070505020304" pitchFamily="18" charset="0"/>
          <a:ea typeface="黑体" pitchFamily="2" charset="-122"/>
        </a:defRPr>
      </a:lvl8pPr>
      <a:lvl9pPr marL="1828800" algn="l" rtl="0" fontAlgn="base">
        <a:spcBef>
          <a:spcPct val="0"/>
        </a:spcBef>
        <a:spcAft>
          <a:spcPct val="0"/>
        </a:spcAft>
        <a:defRPr sz="3600">
          <a:solidFill>
            <a:schemeClr val="tx2"/>
          </a:solidFill>
          <a:latin typeface="Times New Roman" panose="02020803070505020304"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anose="05000000000000000000"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anose="05000000000000000000"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7" Type="http://schemas.openxmlformats.org/officeDocument/2006/relationships/notesSlide" Target="../notesSlides/notesSlide103.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oleObject" Target="../embeddings/oleObject9.bin"/><Relationship Id="rId2" Type="http://schemas.openxmlformats.org/officeDocument/2006/relationships/image" Target="../media/image22.png"/><Relationship Id="rId1" Type="http://schemas.openxmlformats.org/officeDocument/2006/relationships/oleObject" Target="../embeddings/oleObject8.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5" Type="http://schemas.openxmlformats.org/officeDocument/2006/relationships/notesSlide" Target="../notesSlides/notesSlide108.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oleObject" Target="../embeddings/oleObject10.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119.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5" Type="http://schemas.openxmlformats.org/officeDocument/2006/relationships/notesSlide" Target="../notesSlides/notesSlide120.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12.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slide" Target="slide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slide" Target="slide4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package" Target="../embeddings/Document1.docx"/></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79.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oleObject" Target="../embeddings/oleObject5.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7" Type="http://schemas.openxmlformats.org/officeDocument/2006/relationships/notesSlide" Target="../notesSlides/notesSlide8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6.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5" Type="http://schemas.openxmlformats.org/officeDocument/2006/relationships/notesSlide" Target="../notesSlides/notesSlide97.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oleObject" Target="../embeddings/oleObject7.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
          <p:cNvSpPr>
            <a:spLocks noChangeShapeType="1"/>
          </p:cNvSpPr>
          <p:nvPr/>
        </p:nvSpPr>
        <p:spPr bwMode="auto">
          <a:xfrm>
            <a:off x="457200" y="1143000"/>
            <a:ext cx="8229600" cy="0"/>
          </a:xfrm>
          <a:prstGeom prst="line">
            <a:avLst/>
          </a:prstGeom>
          <a:noFill/>
          <a:ln w="152400">
            <a:solidFill>
              <a:schemeClr val="accent2"/>
            </a:solidFill>
            <a:round/>
          </a:ln>
          <a:extLst>
            <a:ext uri="{909E8E84-426E-40DD-AFC4-6F175D3DCCD1}">
              <a14:hiddenFill xmlns:a14="http://schemas.microsoft.com/office/drawing/2010/main">
                <a:noFill/>
              </a14:hiddenFill>
            </a:ext>
          </a:extLst>
        </p:spPr>
        <p:txBody>
          <a:bodyPr/>
          <a:lstStyle/>
          <a:p>
            <a:pPr algn="l" eaLnBrk="1" hangingPunct="1">
              <a:lnSpc>
                <a:spcPct val="100000"/>
              </a:lnSpc>
              <a:spcBef>
                <a:spcPct val="0"/>
              </a:spcBef>
              <a:buClrTx/>
              <a:buFontTx/>
              <a:buNone/>
            </a:pPr>
            <a:endParaRPr kumimoji="1" lang="zh-CN" altLang="en-US" b="0">
              <a:solidFill>
                <a:srgbClr val="000000"/>
              </a:solidFill>
              <a:latin typeface="Times New Roman" panose="02020803070505020304"/>
              <a:ea typeface="SimSun"/>
            </a:endParaRPr>
          </a:p>
        </p:txBody>
      </p:sp>
      <p:sp>
        <p:nvSpPr>
          <p:cNvPr id="14339" name="Rectangle 7"/>
          <p:cNvSpPr>
            <a:spLocks noChangeArrowheads="1"/>
          </p:cNvSpPr>
          <p:nvPr/>
        </p:nvSpPr>
        <p:spPr bwMode="auto">
          <a:xfrm>
            <a:off x="457200" y="1196752"/>
            <a:ext cx="820718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ct val="100000"/>
              </a:lnSpc>
              <a:spcBef>
                <a:spcPct val="0"/>
              </a:spcBef>
              <a:buClrTx/>
              <a:buFontTx/>
              <a:buNone/>
            </a:pPr>
            <a:r>
              <a:rPr kumimoji="1" lang="zh-CN" altLang="en-US" sz="4000" b="0" dirty="0" smtClean="0">
                <a:solidFill>
                  <a:srgbClr val="000000"/>
                </a:solidFill>
                <a:latin typeface="黑体" pitchFamily="2" charset="-122"/>
                <a:ea typeface="黑体" pitchFamily="2" charset="-122"/>
              </a:rPr>
              <a:t>计算机组成原理</a:t>
            </a:r>
            <a:endParaRPr kumimoji="1" lang="en-US" altLang="zh-CN" sz="4000" b="0" dirty="0" smtClean="0">
              <a:solidFill>
                <a:srgbClr val="000000"/>
              </a:solidFill>
              <a:latin typeface="黑体" pitchFamily="2" charset="-122"/>
              <a:ea typeface="黑体" pitchFamily="2" charset="-122"/>
            </a:endParaRPr>
          </a:p>
          <a:p>
            <a:pPr algn="ctr" eaLnBrk="1" hangingPunct="1">
              <a:lnSpc>
                <a:spcPct val="100000"/>
              </a:lnSpc>
              <a:spcBef>
                <a:spcPct val="0"/>
              </a:spcBef>
              <a:buClrTx/>
              <a:buFontTx/>
              <a:buNone/>
            </a:pPr>
            <a:endParaRPr kumimoji="1" lang="en-US" altLang="zh-CN" sz="4000" b="0" dirty="0" smtClean="0">
              <a:solidFill>
                <a:srgbClr val="000000"/>
              </a:solidFill>
              <a:latin typeface="黑体" pitchFamily="2" charset="-122"/>
              <a:ea typeface="黑体" pitchFamily="2" charset="-122"/>
            </a:endParaRPr>
          </a:p>
          <a:p>
            <a:pPr algn="ctr" eaLnBrk="1" hangingPunct="1">
              <a:lnSpc>
                <a:spcPct val="100000"/>
              </a:lnSpc>
              <a:spcBef>
                <a:spcPts val="1200"/>
              </a:spcBef>
              <a:buClrTx/>
              <a:buFontTx/>
              <a:buNone/>
            </a:pPr>
            <a:r>
              <a:rPr kumimoji="1" lang="en-US" altLang="zh-CN" sz="4800" b="0" dirty="0" err="1" smtClean="0">
                <a:solidFill>
                  <a:srgbClr val="FF0000"/>
                </a:solidFill>
                <a:latin typeface="Cambria" pitchFamily="18" charset="0"/>
                <a:ea typeface="黑体" pitchFamily="2" charset="-122"/>
              </a:rPr>
              <a:t>VerilogHDL</a:t>
            </a:r>
            <a:endParaRPr kumimoji="1" lang="en-US" altLang="zh-CN" sz="4800" b="0" dirty="0" smtClean="0">
              <a:solidFill>
                <a:srgbClr val="FF0000"/>
              </a:solidFill>
              <a:latin typeface="Cambria" pitchFamily="18" charset="0"/>
              <a:ea typeface="黑体" pitchFamily="2" charset="-122"/>
            </a:endParaRPr>
          </a:p>
        </p:txBody>
      </p:sp>
      <p:sp>
        <p:nvSpPr>
          <p:cNvPr id="14340" name="Rectangle 8"/>
          <p:cNvSpPr>
            <a:spLocks noChangeArrowheads="1"/>
          </p:cNvSpPr>
          <p:nvPr/>
        </p:nvSpPr>
        <p:spPr bwMode="auto">
          <a:xfrm>
            <a:off x="457200" y="4581128"/>
            <a:ext cx="822960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100000"/>
              </a:lnSpc>
              <a:spcBef>
                <a:spcPct val="0"/>
              </a:spcBef>
              <a:buClrTx/>
              <a:buFontTx/>
              <a:buNone/>
            </a:pPr>
            <a:endParaRPr lang="zh-CN" altLang="en-US" sz="1200" b="0" dirty="0">
              <a:solidFill>
                <a:srgbClr val="000000"/>
              </a:solidFill>
              <a:latin typeface="黑体" pitchFamily="2" charset="-122"/>
              <a:ea typeface="黑体" pitchFamily="2" charset="-122"/>
            </a:endParaRPr>
          </a:p>
          <a:p>
            <a:pPr marL="342900" indent="-342900" algn="ctr">
              <a:lnSpc>
                <a:spcPct val="100000"/>
              </a:lnSpc>
              <a:spcBef>
                <a:spcPct val="0"/>
              </a:spcBef>
              <a:buClrTx/>
              <a:buFontTx/>
              <a:buNone/>
            </a:pPr>
            <a:r>
              <a:rPr lang="zh-CN" altLang="en-US" sz="3200" b="0" dirty="0">
                <a:solidFill>
                  <a:srgbClr val="000000"/>
                </a:solidFill>
                <a:latin typeface="黑体" pitchFamily="2" charset="-122"/>
                <a:ea typeface="黑体" pitchFamily="2" charset="-122"/>
              </a:rPr>
              <a:t>高小</a:t>
            </a:r>
            <a:r>
              <a:rPr lang="zh-CN" altLang="en-US" sz="3200" b="0" dirty="0" smtClean="0">
                <a:solidFill>
                  <a:srgbClr val="000000"/>
                </a:solidFill>
                <a:latin typeface="黑体" pitchFamily="2" charset="-122"/>
                <a:ea typeface="黑体" pitchFamily="2" charset="-122"/>
              </a:rPr>
              <a:t>鹏</a:t>
            </a:r>
            <a:endParaRPr lang="en-US" altLang="zh-CN" sz="3200" b="0" dirty="0" smtClean="0">
              <a:solidFill>
                <a:srgbClr val="000000"/>
              </a:solidFill>
              <a:latin typeface="黑体" pitchFamily="2" charset="-122"/>
              <a:ea typeface="黑体" pitchFamily="2" charset="-122"/>
            </a:endParaRPr>
          </a:p>
          <a:p>
            <a:pPr marL="342900" indent="-342900" algn="ctr">
              <a:lnSpc>
                <a:spcPct val="100000"/>
              </a:lnSpc>
              <a:spcBef>
                <a:spcPct val="0"/>
              </a:spcBef>
              <a:buClrTx/>
              <a:buFontTx/>
              <a:buNone/>
            </a:pPr>
            <a:r>
              <a:rPr lang="en-US" altLang="zh-CN" b="0" dirty="0" smtClean="0">
                <a:solidFill>
                  <a:srgbClr val="000000"/>
                </a:solidFill>
                <a:latin typeface="黑体" pitchFamily="2" charset="-122"/>
                <a:ea typeface="黑体" pitchFamily="2" charset="-122"/>
              </a:rPr>
              <a:t>(</a:t>
            </a:r>
            <a:r>
              <a:rPr lang="zh-CN" altLang="en-US" b="0" dirty="0" smtClean="0">
                <a:solidFill>
                  <a:srgbClr val="000000"/>
                </a:solidFill>
                <a:latin typeface="黑体" pitchFamily="2" charset="-122"/>
                <a:ea typeface="黑体" pitchFamily="2" charset="-122"/>
              </a:rPr>
              <a:t>感谢：艾明晶、牛建伟</a:t>
            </a:r>
            <a:r>
              <a:rPr lang="en-US" altLang="zh-CN" b="0" dirty="0" smtClean="0">
                <a:solidFill>
                  <a:srgbClr val="000000"/>
                </a:solidFill>
                <a:latin typeface="黑体" pitchFamily="2" charset="-122"/>
                <a:ea typeface="黑体" pitchFamily="2" charset="-122"/>
              </a:rPr>
              <a:t>)</a:t>
            </a:r>
            <a:endParaRPr lang="en-US" altLang="zh-CN" b="0" dirty="0">
              <a:solidFill>
                <a:srgbClr val="000000"/>
              </a:solidFill>
              <a:latin typeface="黑体" pitchFamily="2" charset="-122"/>
              <a:ea typeface="黑体" pitchFamily="2" charset="-122"/>
            </a:endParaRPr>
          </a:p>
          <a:p>
            <a:pPr marL="342900" indent="-342900" algn="ctr">
              <a:lnSpc>
                <a:spcPct val="100000"/>
              </a:lnSpc>
              <a:spcBef>
                <a:spcPct val="0"/>
              </a:spcBef>
              <a:buClrTx/>
              <a:buFontTx/>
              <a:buNone/>
            </a:pPr>
            <a:endParaRPr lang="en-US" altLang="zh-CN" sz="3200" b="0" dirty="0">
              <a:solidFill>
                <a:srgbClr val="000000"/>
              </a:solidFill>
              <a:latin typeface="黑体" pitchFamily="2" charset="-122"/>
              <a:ea typeface="黑体" pitchFamily="2" charset="-122"/>
            </a:endParaRPr>
          </a:p>
          <a:p>
            <a:pPr marL="342900" indent="-342900" algn="ctr">
              <a:lnSpc>
                <a:spcPct val="100000"/>
              </a:lnSpc>
              <a:spcBef>
                <a:spcPct val="0"/>
              </a:spcBef>
              <a:buClrTx/>
              <a:buFontTx/>
              <a:buNone/>
            </a:pPr>
            <a:r>
              <a:rPr lang="zh-CN" altLang="en-US" b="0" dirty="0" smtClean="0">
                <a:solidFill>
                  <a:srgbClr val="000000"/>
                </a:solidFill>
                <a:latin typeface="黑体" pitchFamily="2" charset="-122"/>
                <a:ea typeface="黑体" pitchFamily="2" charset="-122"/>
              </a:rPr>
              <a:t>北京航空航天大学计算机学院</a:t>
            </a:r>
            <a:endParaRPr lang="zh-CN" altLang="en-US" sz="2000" b="0" dirty="0">
              <a:solidFill>
                <a:srgbClr val="000000"/>
              </a:solidFill>
              <a:latin typeface="黑体" pitchFamily="2" charset="-122"/>
              <a:ea typeface="黑体" pitchFamily="2" charset="-122"/>
            </a:endParaRPr>
          </a:p>
        </p:txBody>
      </p:sp>
      <p:sp>
        <p:nvSpPr>
          <p:cNvPr id="6" name="Text Box 9"/>
          <p:cNvSpPr txBox="1">
            <a:spLocks noChangeArrowheads="1"/>
          </p:cNvSpPr>
          <p:nvPr/>
        </p:nvSpPr>
        <p:spPr bwMode="auto">
          <a:xfrm>
            <a:off x="2362200" y="457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803070505020304" pitchFamily="18" charset="0"/>
                <a:ea typeface="SimSun" pitchFamily="2" charset="-122"/>
              </a:defRPr>
            </a:lvl1pPr>
            <a:lvl2pPr marL="742950" indent="-285750" eaLnBrk="0" hangingPunct="0">
              <a:defRPr kumimoji="1" sz="2400">
                <a:solidFill>
                  <a:schemeClr val="tx1"/>
                </a:solidFill>
                <a:latin typeface="Times New Roman" panose="02020803070505020304" pitchFamily="18" charset="0"/>
                <a:ea typeface="SimSun" pitchFamily="2" charset="-122"/>
              </a:defRPr>
            </a:lvl2pPr>
            <a:lvl3pPr marL="1143000" indent="-228600" eaLnBrk="0" hangingPunct="0">
              <a:defRPr kumimoji="1" sz="2400">
                <a:solidFill>
                  <a:schemeClr val="tx1"/>
                </a:solidFill>
                <a:latin typeface="Times New Roman" panose="02020803070505020304" pitchFamily="18" charset="0"/>
                <a:ea typeface="SimSun" pitchFamily="2" charset="-122"/>
              </a:defRPr>
            </a:lvl3pPr>
            <a:lvl4pPr marL="1600200" indent="-228600" eaLnBrk="0" hangingPunct="0">
              <a:defRPr kumimoji="1" sz="2400">
                <a:solidFill>
                  <a:schemeClr val="tx1"/>
                </a:solidFill>
                <a:latin typeface="Times New Roman" panose="02020803070505020304" pitchFamily="18" charset="0"/>
                <a:ea typeface="SimSun" pitchFamily="2" charset="-122"/>
              </a:defRPr>
            </a:lvl4pPr>
            <a:lvl5pPr marL="2057400" indent="-228600" eaLnBrk="0" hangingPunct="0">
              <a:defRPr kumimoji="1" sz="2400">
                <a:solidFill>
                  <a:schemeClr val="tx1"/>
                </a:solidFill>
                <a:latin typeface="Times New Roman" panose="02020803070505020304" pitchFamily="18" charset="0"/>
                <a:ea typeface="SimSun" pitchFamily="2" charset="-122"/>
              </a:defRPr>
            </a:lvl5pPr>
            <a:lvl6pPr marL="25146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6pPr>
            <a:lvl7pPr marL="29718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7pPr>
            <a:lvl8pPr marL="34290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8pPr>
            <a:lvl9pPr marL="3886200" indent="-228600" eaLnBrk="0" fontAlgn="base" hangingPunct="0">
              <a:spcBef>
                <a:spcPct val="0"/>
              </a:spcBef>
              <a:spcAft>
                <a:spcPct val="0"/>
              </a:spcAft>
              <a:defRPr kumimoji="1" sz="2400">
                <a:solidFill>
                  <a:schemeClr val="tx1"/>
                </a:solidFill>
                <a:latin typeface="Times New Roman" panose="02020803070505020304" pitchFamily="18" charset="0"/>
                <a:ea typeface="SimSun" pitchFamily="2" charset="-122"/>
              </a:defRPr>
            </a:lvl9pPr>
          </a:lstStyle>
          <a:p>
            <a:pPr algn="ctr" eaLnBrk="1" hangingPunct="1">
              <a:spcBef>
                <a:spcPct val="50000"/>
              </a:spcBef>
            </a:pPr>
            <a:r>
              <a:rPr lang="zh-CN" altLang="en-US" dirty="0">
                <a:latin typeface="黑体" pitchFamily="2" charset="-122"/>
                <a:ea typeface="黑体" pitchFamily="2" charset="-122"/>
              </a:rPr>
              <a:t>计算机学院学科基础课</a:t>
            </a:r>
            <a:endParaRPr lang="zh-CN" altLang="en-US"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07BADE7-234C-4DD8-88E5-3AD29E39EEB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4579" name="Rectangle 2"/>
          <p:cNvSpPr>
            <a:spLocks noGrp="1" noChangeArrowheads="1"/>
          </p:cNvSpPr>
          <p:nvPr>
            <p:ph type="title"/>
          </p:nvPr>
        </p:nvSpPr>
        <p:spPr>
          <a:xfrm>
            <a:off x="1765300" y="404813"/>
            <a:ext cx="6515100" cy="393700"/>
          </a:xfrm>
        </p:spPr>
        <p:txBody>
          <a:bodyPr/>
          <a:lstStyle/>
          <a:p>
            <a:r>
              <a:rPr lang="en-US" altLang="zh-CN" smtClean="0">
                <a:solidFill>
                  <a:srgbClr val="FFCC00"/>
                </a:solidFill>
                <a:latin typeface="Arial" panose="020B0704020202020204" pitchFamily="34" charset="0"/>
                <a:ea typeface="黑体" pitchFamily="2" charset="-122"/>
              </a:rPr>
              <a:t>2.5.1  Verilog HDL</a:t>
            </a:r>
            <a:r>
              <a:rPr lang="zh-CN" altLang="en-US" smtClean="0">
                <a:solidFill>
                  <a:srgbClr val="FFCC00"/>
                </a:solidFill>
                <a:latin typeface="Arial" panose="020B0704020202020204" pitchFamily="34" charset="0"/>
                <a:ea typeface="黑体" pitchFamily="2" charset="-122"/>
              </a:rPr>
              <a:t>基本结构</a:t>
            </a:r>
            <a:endParaRPr lang="zh-CN" altLang="en-US" smtClean="0">
              <a:solidFill>
                <a:srgbClr val="FFCC00"/>
              </a:solidFill>
              <a:latin typeface="Arial" panose="020B0704020202020204" pitchFamily="34" charset="0"/>
              <a:ea typeface="黑体" pitchFamily="2" charset="-122"/>
            </a:endParaRPr>
          </a:p>
        </p:txBody>
      </p:sp>
      <p:sp>
        <p:nvSpPr>
          <p:cNvPr id="24580" name="Rectangle 3"/>
          <p:cNvSpPr>
            <a:spLocks noGrp="1" noChangeArrowheads="1"/>
          </p:cNvSpPr>
          <p:nvPr>
            <p:ph type="body" idx="1"/>
          </p:nvPr>
        </p:nvSpPr>
        <p:spPr>
          <a:xfrm>
            <a:off x="336550" y="1079500"/>
            <a:ext cx="7608888" cy="3875088"/>
          </a:xfrm>
        </p:spPr>
        <p:txBody>
          <a:bodyPr/>
          <a:lstStyle/>
          <a:p>
            <a:pPr algn="just">
              <a:buFont typeface="Wingdings" panose="05000000000000000000" pitchFamily="2" charset="2"/>
              <a:buNone/>
            </a:pPr>
            <a:r>
              <a:rPr lang="zh-CN" altLang="en-US" sz="2400" dirty="0" smtClean="0">
                <a:latin typeface="Arial" panose="020B0704020202020204" pitchFamily="34" charset="0"/>
                <a:ea typeface="SimSun" pitchFamily="2" charset="-122"/>
              </a:rPr>
              <a:t>一、简单的</a:t>
            </a:r>
            <a:r>
              <a:rPr lang="en-US" altLang="zh-CN" sz="2400" dirty="0" smtClean="0">
                <a:latin typeface="Arial" panose="020B0704020202020204" pitchFamily="34" charset="0"/>
                <a:ea typeface="SimSun" pitchFamily="2" charset="-122"/>
              </a:rPr>
              <a:t>Verilog HDL</a:t>
            </a:r>
            <a:r>
              <a:rPr lang="zh-CN" altLang="en-US" sz="2400" dirty="0" smtClean="0">
                <a:latin typeface="Arial" panose="020B0704020202020204" pitchFamily="34" charset="0"/>
                <a:ea typeface="SimSun" pitchFamily="2" charset="-122"/>
              </a:rPr>
              <a:t>例子</a:t>
            </a:r>
            <a:endParaRPr lang="zh-CN" altLang="en-US" sz="2400" dirty="0" smtClean="0">
              <a:latin typeface="Arial" panose="020B0704020202020204" pitchFamily="34" charset="0"/>
              <a:ea typeface="SimSun" pitchFamily="2" charset="-122"/>
            </a:endParaRPr>
          </a:p>
          <a:p>
            <a:pPr algn="just">
              <a:buFont typeface="Wingdings" panose="05000000000000000000" pitchFamily="2" charset="2"/>
              <a:buNone/>
            </a:pPr>
            <a:r>
              <a:rPr kumimoji="1" lang="en-US" altLang="zh-CN" sz="2200" dirty="0" smtClean="0">
                <a:solidFill>
                  <a:srgbClr val="FF0066"/>
                </a:solidFill>
                <a:latin typeface="Arial" panose="020B0704020202020204" pitchFamily="34" charset="0"/>
                <a:ea typeface="SimSun" pitchFamily="2" charset="-122"/>
              </a:rPr>
              <a:t>【</a:t>
            </a:r>
            <a:r>
              <a:rPr kumimoji="1" lang="zh-CN" altLang="en-US" sz="2200" dirty="0" smtClean="0">
                <a:solidFill>
                  <a:srgbClr val="FF0066"/>
                </a:solidFill>
                <a:latin typeface="Arial" panose="020B0704020202020204" pitchFamily="34" charset="0"/>
                <a:ea typeface="SimSun" pitchFamily="2" charset="-122"/>
              </a:rPr>
              <a:t>例</a:t>
            </a:r>
            <a:r>
              <a:rPr kumimoji="1" lang="en-US" altLang="zh-CN" sz="2200" dirty="0" smtClean="0">
                <a:solidFill>
                  <a:srgbClr val="FF0066"/>
                </a:solidFill>
                <a:latin typeface="Arial" panose="020B0704020202020204" pitchFamily="34" charset="0"/>
                <a:ea typeface="SimSun" pitchFamily="2" charset="-122"/>
              </a:rPr>
              <a:t>2.13】</a:t>
            </a:r>
            <a:r>
              <a:rPr lang="en-US" altLang="zh-CN" sz="2000" dirty="0" smtClean="0">
                <a:latin typeface="Arial" panose="020B0704020202020204" pitchFamily="34" charset="0"/>
                <a:ea typeface="SimSun" pitchFamily="2" charset="-122"/>
              </a:rPr>
              <a:t> </a:t>
            </a:r>
            <a:r>
              <a:rPr lang="en-US" altLang="zh-CN" sz="2200" dirty="0">
                <a:solidFill>
                  <a:srgbClr val="CC6600"/>
                </a:solidFill>
                <a:latin typeface="Arial" panose="020B0704020202020204" pitchFamily="34" charset="0"/>
                <a:ea typeface="SimSun" pitchFamily="2" charset="-122"/>
              </a:rPr>
              <a:t>1</a:t>
            </a:r>
            <a:r>
              <a:rPr lang="zh-CN" altLang="en-US" sz="2200" dirty="0" smtClean="0">
                <a:solidFill>
                  <a:srgbClr val="CC6600"/>
                </a:solidFill>
                <a:latin typeface="Arial" panose="020B0704020202020204" pitchFamily="34" charset="0"/>
                <a:ea typeface="SimSun" pitchFamily="2" charset="-122"/>
              </a:rPr>
              <a:t>位全加器</a:t>
            </a:r>
            <a:endParaRPr lang="zh-CN" altLang="en-US" sz="2200" dirty="0" smtClean="0">
              <a:solidFill>
                <a:srgbClr val="CC6600"/>
              </a:solidFill>
              <a:latin typeface="Arial" panose="020B0704020202020204" pitchFamily="34" charset="0"/>
              <a:ea typeface="SimSun" pitchFamily="2" charset="-122"/>
            </a:endParaRPr>
          </a:p>
          <a:p>
            <a:pPr algn="just">
              <a:spcBef>
                <a:spcPts val="0"/>
              </a:spcBef>
              <a:buNone/>
            </a:pPr>
            <a:r>
              <a:rPr lang="en-US" altLang="zh-CN" b="0" dirty="0" smtClean="0">
                <a:latin typeface="SimSun" pitchFamily="2" charset="-122"/>
                <a:ea typeface="SimSun" pitchFamily="2" charset="-122"/>
              </a:rPr>
              <a:t>	</a:t>
            </a:r>
            <a:r>
              <a:rPr lang="en-US" altLang="zh-CN" sz="2000" b="0" dirty="0" smtClean="0">
                <a:latin typeface="SimSun" pitchFamily="2" charset="-122"/>
                <a:ea typeface="SimSun" pitchFamily="2" charset="-122"/>
              </a:rPr>
              <a:t>module  </a:t>
            </a:r>
            <a:r>
              <a:rPr lang="en-US" altLang="zh-CN" sz="2000" b="0" dirty="0">
                <a:latin typeface="SimSun" pitchFamily="2" charset="-122"/>
                <a:ea typeface="SimSun" pitchFamily="2" charset="-122"/>
              </a:rPr>
              <a:t>adder_1b( </a:t>
            </a:r>
            <a:r>
              <a:rPr lang="en-US" altLang="zh-CN" sz="2000" b="0" dirty="0" err="1">
                <a:latin typeface="SimSun" pitchFamily="2" charset="-122"/>
                <a:ea typeface="SimSun" pitchFamily="2" charset="-122"/>
              </a:rPr>
              <a:t>cout</a:t>
            </a:r>
            <a:r>
              <a:rPr lang="en-US" altLang="zh-CN" sz="2000" b="0" dirty="0">
                <a:latin typeface="SimSun" pitchFamily="2" charset="-122"/>
                <a:ea typeface="SimSun" pitchFamily="2" charset="-122"/>
              </a:rPr>
              <a:t>, sum, a, b, </a:t>
            </a:r>
            <a:r>
              <a:rPr lang="en-US" altLang="zh-CN" sz="2000" b="0" dirty="0" err="1">
                <a:latin typeface="SimSun" pitchFamily="2" charset="-122"/>
                <a:ea typeface="SimSun" pitchFamily="2" charset="-122"/>
              </a:rPr>
              <a:t>carryin</a:t>
            </a:r>
            <a:r>
              <a:rPr lang="en-US" altLang="zh-CN" sz="2000" b="0" dirty="0">
                <a:latin typeface="SimSun" pitchFamily="2" charset="-122"/>
                <a:ea typeface="SimSun" pitchFamily="2" charset="-122"/>
              </a:rPr>
              <a:t> ) ;</a:t>
            </a:r>
            <a:endParaRPr lang="en-US" altLang="zh-CN" sz="2000" b="0" dirty="0">
              <a:latin typeface="SimSun" pitchFamily="2" charset="-122"/>
              <a:ea typeface="SimSun" pitchFamily="2" charset="-122"/>
            </a:endParaRPr>
          </a:p>
          <a:p>
            <a:pPr algn="just">
              <a:spcBef>
                <a:spcPts val="0"/>
              </a:spcBef>
              <a:buNone/>
            </a:pPr>
            <a:r>
              <a:rPr lang="en-US" altLang="zh-CN" sz="2000" b="0" dirty="0">
                <a:latin typeface="SimSun" pitchFamily="2" charset="-122"/>
                <a:ea typeface="SimSun" pitchFamily="2" charset="-122"/>
              </a:rPr>
              <a:t>  </a:t>
            </a:r>
            <a:r>
              <a:rPr lang="en-US" altLang="zh-CN" sz="2000" b="0" dirty="0" smtClean="0">
                <a:latin typeface="SimSun" pitchFamily="2" charset="-122"/>
                <a:ea typeface="SimSun" pitchFamily="2" charset="-122"/>
              </a:rPr>
              <a:t>		output  </a:t>
            </a:r>
            <a:r>
              <a:rPr lang="en-US" altLang="zh-CN" sz="2000" b="0" dirty="0" err="1">
                <a:latin typeface="SimSun" pitchFamily="2" charset="-122"/>
                <a:ea typeface="SimSun" pitchFamily="2" charset="-122"/>
              </a:rPr>
              <a:t>cout</a:t>
            </a:r>
            <a:r>
              <a:rPr lang="en-US" altLang="zh-CN" sz="2000" b="0" dirty="0">
                <a:latin typeface="SimSun" pitchFamily="2" charset="-122"/>
                <a:ea typeface="SimSun" pitchFamily="2" charset="-122"/>
              </a:rPr>
              <a:t> </a:t>
            </a:r>
            <a:r>
              <a:rPr lang="en-US" altLang="zh-CN" sz="2000" b="0" dirty="0" smtClean="0">
                <a:latin typeface="SimSun" pitchFamily="2" charset="-122"/>
                <a:ea typeface="SimSun" pitchFamily="2" charset="-122"/>
              </a:rPr>
              <a:t>;			//carryout</a:t>
            </a:r>
            <a:endParaRPr lang="en-US" altLang="zh-CN" sz="2000" b="0" dirty="0">
              <a:latin typeface="SimSun" pitchFamily="2" charset="-122"/>
              <a:ea typeface="SimSun" pitchFamily="2" charset="-122"/>
            </a:endParaRPr>
          </a:p>
          <a:p>
            <a:pPr algn="just">
              <a:spcBef>
                <a:spcPts val="0"/>
              </a:spcBef>
              <a:buNone/>
            </a:pPr>
            <a:r>
              <a:rPr lang="en-US" altLang="zh-CN" sz="2000" b="0" dirty="0">
                <a:latin typeface="SimSun" pitchFamily="2" charset="-122"/>
                <a:ea typeface="SimSun" pitchFamily="2" charset="-122"/>
              </a:rPr>
              <a:t>    </a:t>
            </a:r>
            <a:r>
              <a:rPr lang="en-US" altLang="zh-CN" sz="2000" b="0" dirty="0" smtClean="0">
                <a:latin typeface="SimSun" pitchFamily="2" charset="-122"/>
                <a:ea typeface="SimSun" pitchFamily="2" charset="-122"/>
              </a:rPr>
              <a:t>	output  </a:t>
            </a:r>
            <a:r>
              <a:rPr lang="en-US" altLang="zh-CN" sz="2000" b="0" dirty="0">
                <a:latin typeface="SimSun" pitchFamily="2" charset="-122"/>
                <a:ea typeface="SimSun" pitchFamily="2" charset="-122"/>
              </a:rPr>
              <a:t>sum ;             </a:t>
            </a:r>
            <a:r>
              <a:rPr lang="en-US" altLang="zh-CN" sz="2000" b="0" dirty="0" smtClean="0">
                <a:latin typeface="SimSun" pitchFamily="2" charset="-122"/>
                <a:ea typeface="SimSun" pitchFamily="2" charset="-122"/>
              </a:rPr>
              <a:t>	// </a:t>
            </a:r>
            <a:r>
              <a:rPr lang="en-US" altLang="zh-CN" sz="2000" b="0" dirty="0">
                <a:latin typeface="SimSun" pitchFamily="2" charset="-122"/>
                <a:ea typeface="SimSun" pitchFamily="2" charset="-122"/>
              </a:rPr>
              <a:t>sum</a:t>
            </a:r>
            <a:endParaRPr lang="en-US" altLang="zh-CN" sz="2000" b="0" dirty="0">
              <a:latin typeface="SimSun" pitchFamily="2" charset="-122"/>
              <a:ea typeface="SimSun" pitchFamily="2" charset="-122"/>
            </a:endParaRPr>
          </a:p>
          <a:p>
            <a:pPr algn="just">
              <a:spcBef>
                <a:spcPts val="0"/>
              </a:spcBef>
              <a:buNone/>
            </a:pPr>
            <a:r>
              <a:rPr lang="en-US" altLang="zh-CN" sz="2000" b="0" dirty="0">
                <a:latin typeface="SimSun" pitchFamily="2" charset="-122"/>
                <a:ea typeface="SimSun" pitchFamily="2" charset="-122"/>
              </a:rPr>
              <a:t>    </a:t>
            </a:r>
            <a:r>
              <a:rPr lang="en-US" altLang="zh-CN" sz="2000" b="0" dirty="0" smtClean="0">
                <a:latin typeface="SimSun" pitchFamily="2" charset="-122"/>
                <a:ea typeface="SimSun" pitchFamily="2" charset="-122"/>
              </a:rPr>
              <a:t>	input   </a:t>
            </a:r>
            <a:r>
              <a:rPr lang="en-US" altLang="zh-CN" sz="2000" b="0" dirty="0">
                <a:latin typeface="SimSun" pitchFamily="2" charset="-122"/>
                <a:ea typeface="SimSun" pitchFamily="2" charset="-122"/>
              </a:rPr>
              <a:t>a, b ;       </a:t>
            </a:r>
            <a:r>
              <a:rPr lang="en-US" altLang="zh-CN" sz="2000" b="0" dirty="0" smtClean="0">
                <a:latin typeface="SimSun" pitchFamily="2" charset="-122"/>
                <a:ea typeface="SimSun" pitchFamily="2" charset="-122"/>
              </a:rPr>
              <a:t>     	// </a:t>
            </a:r>
            <a:r>
              <a:rPr lang="en-US" altLang="zh-CN" sz="2000" b="0" dirty="0">
                <a:latin typeface="SimSun" pitchFamily="2" charset="-122"/>
                <a:ea typeface="SimSun" pitchFamily="2" charset="-122"/>
              </a:rPr>
              <a:t>a, b </a:t>
            </a:r>
            <a:endParaRPr lang="en-US" altLang="zh-CN" sz="2000" b="0" dirty="0">
              <a:latin typeface="SimSun" pitchFamily="2" charset="-122"/>
              <a:ea typeface="SimSun" pitchFamily="2" charset="-122"/>
            </a:endParaRPr>
          </a:p>
          <a:p>
            <a:pPr algn="just">
              <a:spcBef>
                <a:spcPts val="0"/>
              </a:spcBef>
              <a:buNone/>
            </a:pPr>
            <a:r>
              <a:rPr lang="en-US" altLang="zh-CN" sz="2000" b="0" dirty="0">
                <a:latin typeface="SimSun" pitchFamily="2" charset="-122"/>
                <a:ea typeface="SimSun" pitchFamily="2" charset="-122"/>
              </a:rPr>
              <a:t>    </a:t>
            </a:r>
            <a:r>
              <a:rPr lang="en-US" altLang="zh-CN" sz="2000" b="0" dirty="0" smtClean="0">
                <a:latin typeface="SimSun" pitchFamily="2" charset="-122"/>
                <a:ea typeface="SimSun" pitchFamily="2" charset="-122"/>
              </a:rPr>
              <a:t>	input   </a:t>
            </a:r>
            <a:r>
              <a:rPr lang="en-US" altLang="zh-CN" sz="2000" b="0" dirty="0" err="1">
                <a:latin typeface="SimSun" pitchFamily="2" charset="-122"/>
                <a:ea typeface="SimSun" pitchFamily="2" charset="-122"/>
              </a:rPr>
              <a:t>cin</a:t>
            </a:r>
            <a:r>
              <a:rPr lang="en-US" altLang="zh-CN" sz="2000" b="0" dirty="0">
                <a:latin typeface="SimSun" pitchFamily="2" charset="-122"/>
                <a:ea typeface="SimSun" pitchFamily="2" charset="-122"/>
              </a:rPr>
              <a:t> ;        </a:t>
            </a:r>
            <a:r>
              <a:rPr lang="en-US" altLang="zh-CN" sz="2000" b="0" dirty="0" smtClean="0">
                <a:latin typeface="SimSun" pitchFamily="2" charset="-122"/>
                <a:ea typeface="SimSun" pitchFamily="2" charset="-122"/>
              </a:rPr>
              <a:t>     	// </a:t>
            </a:r>
            <a:r>
              <a:rPr lang="en-US" altLang="zh-CN" sz="2000" b="0" dirty="0" err="1">
                <a:latin typeface="SimSun" pitchFamily="2" charset="-122"/>
                <a:ea typeface="SimSun" pitchFamily="2" charset="-122"/>
              </a:rPr>
              <a:t>carryin</a:t>
            </a:r>
            <a:endParaRPr lang="en-US" altLang="zh-CN" sz="2000" b="0" dirty="0">
              <a:latin typeface="SimSun" pitchFamily="2" charset="-122"/>
              <a:ea typeface="SimSun" pitchFamily="2" charset="-122"/>
            </a:endParaRPr>
          </a:p>
          <a:p>
            <a:pPr algn="just">
              <a:spcBef>
                <a:spcPts val="0"/>
              </a:spcBef>
              <a:buNone/>
            </a:pPr>
            <a:r>
              <a:rPr lang="en-US" altLang="zh-CN" sz="2000" b="0" dirty="0">
                <a:latin typeface="SimSun" pitchFamily="2" charset="-122"/>
                <a:ea typeface="SimSun" pitchFamily="2" charset="-122"/>
              </a:rPr>
              <a:t>    </a:t>
            </a:r>
            <a:endParaRPr lang="en-US" altLang="zh-CN" sz="2000" b="0" dirty="0">
              <a:latin typeface="SimSun" pitchFamily="2" charset="-122"/>
              <a:ea typeface="SimSun" pitchFamily="2" charset="-122"/>
            </a:endParaRPr>
          </a:p>
          <a:p>
            <a:pPr algn="just">
              <a:spcBef>
                <a:spcPts val="0"/>
              </a:spcBef>
              <a:buNone/>
            </a:pPr>
            <a:r>
              <a:rPr lang="en-US" altLang="zh-CN" sz="2000" b="0" dirty="0" smtClean="0">
                <a:latin typeface="SimSun" pitchFamily="2" charset="-122"/>
                <a:ea typeface="SimSun" pitchFamily="2" charset="-122"/>
              </a:rPr>
              <a:t>		assign  </a:t>
            </a:r>
            <a:r>
              <a:rPr lang="en-US" altLang="zh-CN" sz="2000" b="0" dirty="0">
                <a:latin typeface="SimSun" pitchFamily="2" charset="-122"/>
                <a:ea typeface="SimSun" pitchFamily="2" charset="-122"/>
              </a:rPr>
              <a:t>{</a:t>
            </a:r>
            <a:r>
              <a:rPr lang="en-US" altLang="zh-CN" sz="2000" b="0" dirty="0" err="1">
                <a:latin typeface="SimSun" pitchFamily="2" charset="-122"/>
                <a:ea typeface="SimSun" pitchFamily="2" charset="-122"/>
              </a:rPr>
              <a:t>cout</a:t>
            </a:r>
            <a:r>
              <a:rPr lang="en-US" altLang="zh-CN" sz="2000" b="0" dirty="0">
                <a:latin typeface="SimSun" pitchFamily="2" charset="-122"/>
                <a:ea typeface="SimSun" pitchFamily="2" charset="-122"/>
              </a:rPr>
              <a:t>, sum} = a + b + </a:t>
            </a:r>
            <a:r>
              <a:rPr lang="en-US" altLang="zh-CN" sz="2000" b="0" dirty="0" err="1">
                <a:latin typeface="SimSun" pitchFamily="2" charset="-122"/>
                <a:ea typeface="SimSun" pitchFamily="2" charset="-122"/>
              </a:rPr>
              <a:t>cin</a:t>
            </a:r>
            <a:r>
              <a:rPr lang="en-US" altLang="zh-CN" sz="2000" b="0" dirty="0">
                <a:latin typeface="SimSun" pitchFamily="2" charset="-122"/>
                <a:ea typeface="SimSun" pitchFamily="2" charset="-122"/>
              </a:rPr>
              <a:t> ;</a:t>
            </a:r>
            <a:endParaRPr lang="en-US" altLang="zh-CN" sz="2000" b="0" dirty="0">
              <a:latin typeface="SimSun" pitchFamily="2" charset="-122"/>
              <a:ea typeface="SimSun" pitchFamily="2" charset="-122"/>
            </a:endParaRPr>
          </a:p>
          <a:p>
            <a:pPr algn="just">
              <a:spcBef>
                <a:spcPts val="0"/>
              </a:spcBef>
              <a:buNone/>
            </a:pPr>
            <a:r>
              <a:rPr lang="en-US" altLang="zh-CN" sz="2000" b="0" dirty="0">
                <a:latin typeface="SimSun" pitchFamily="2" charset="-122"/>
                <a:ea typeface="SimSun" pitchFamily="2" charset="-122"/>
              </a:rPr>
              <a:t>    </a:t>
            </a:r>
            <a:endParaRPr lang="en-US" altLang="zh-CN" sz="2000" b="0" dirty="0">
              <a:latin typeface="SimSun" pitchFamily="2" charset="-122"/>
              <a:ea typeface="SimSun" pitchFamily="2" charset="-122"/>
            </a:endParaRPr>
          </a:p>
          <a:p>
            <a:pPr algn="just">
              <a:spcBef>
                <a:spcPts val="0"/>
              </a:spcBef>
              <a:buNone/>
            </a:pPr>
            <a:r>
              <a:rPr lang="en-US" altLang="zh-CN" sz="2000" b="0" dirty="0" smtClean="0">
                <a:latin typeface="SimSun" pitchFamily="2" charset="-122"/>
                <a:ea typeface="SimSun" pitchFamily="2" charset="-122"/>
              </a:rPr>
              <a:t>	</a:t>
            </a:r>
            <a:r>
              <a:rPr lang="en-US" altLang="zh-CN" sz="2000" b="0" dirty="0" err="1" smtClean="0">
                <a:latin typeface="SimSun" pitchFamily="2" charset="-122"/>
                <a:ea typeface="SimSun" pitchFamily="2" charset="-122"/>
              </a:rPr>
              <a:t>endmodule</a:t>
            </a:r>
            <a:endParaRPr lang="en-US" altLang="zh-CN" sz="2000" dirty="0" smtClean="0">
              <a:latin typeface="Times New Roman" panose="02020803070505020304" pitchFamily="18" charset="0"/>
              <a:ea typeface="SimSun" pitchFamily="2" charset="-122"/>
            </a:endParaRPr>
          </a:p>
        </p:txBody>
      </p:sp>
      <p:grpSp>
        <p:nvGrpSpPr>
          <p:cNvPr id="2" name="Group 4"/>
          <p:cNvGrpSpPr/>
          <p:nvPr/>
        </p:nvGrpSpPr>
        <p:grpSpPr bwMode="auto">
          <a:xfrm>
            <a:off x="7543800" y="2454275"/>
            <a:ext cx="1165225" cy="847725"/>
            <a:chOff x="4752" y="1626"/>
            <a:chExt cx="912" cy="534"/>
          </a:xfrm>
        </p:grpSpPr>
        <p:grpSp>
          <p:nvGrpSpPr>
            <p:cNvPr id="24587" name="Group 5"/>
            <p:cNvGrpSpPr/>
            <p:nvPr/>
          </p:nvGrpSpPr>
          <p:grpSpPr bwMode="auto">
            <a:xfrm>
              <a:off x="4752" y="1776"/>
              <a:ext cx="192" cy="384"/>
              <a:chOff x="4752" y="1776"/>
              <a:chExt cx="192" cy="384"/>
            </a:xfrm>
          </p:grpSpPr>
          <p:sp>
            <p:nvSpPr>
              <p:cNvPr id="24589" name="Line 6"/>
              <p:cNvSpPr>
                <a:spLocks noChangeShapeType="1"/>
              </p:cNvSpPr>
              <p:nvPr/>
            </p:nvSpPr>
            <p:spPr bwMode="auto">
              <a:xfrm>
                <a:off x="4752" y="1776"/>
                <a:ext cx="192" cy="144"/>
              </a:xfrm>
              <a:prstGeom prst="line">
                <a:avLst/>
              </a:prstGeom>
              <a:noFill/>
              <a:ln w="9525">
                <a:solidFill>
                  <a:srgbClr val="CC6600"/>
                </a:solidFill>
                <a:rou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24590" name="Line 7"/>
              <p:cNvSpPr>
                <a:spLocks noChangeShapeType="1"/>
              </p:cNvSpPr>
              <p:nvPr/>
            </p:nvSpPr>
            <p:spPr bwMode="auto">
              <a:xfrm flipV="1">
                <a:off x="4752" y="1968"/>
                <a:ext cx="192" cy="192"/>
              </a:xfrm>
              <a:prstGeom prst="line">
                <a:avLst/>
              </a:prstGeom>
              <a:noFill/>
              <a:ln w="9525">
                <a:solidFill>
                  <a:srgbClr val="CC6600"/>
                </a:solidFill>
                <a:rou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sp>
          <p:nvSpPr>
            <p:cNvPr id="24588" name="Text Box 8"/>
            <p:cNvSpPr txBox="1">
              <a:spLocks noChangeArrowheads="1"/>
            </p:cNvSpPr>
            <p:nvPr/>
          </p:nvSpPr>
          <p:spPr bwMode="auto">
            <a:xfrm>
              <a:off x="4992" y="1626"/>
              <a:ext cx="672" cy="448"/>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sz="2000">
                  <a:latin typeface="Times New Roman" panose="02020803070505020304" pitchFamily="18" charset="0"/>
                </a:rPr>
                <a:t>I/O</a:t>
              </a:r>
              <a:r>
                <a:rPr lang="zh-CN" altLang="en-US" sz="2000">
                  <a:latin typeface="Tahoma" panose="020B0604030504040204" pitchFamily="34" charset="0"/>
                </a:rPr>
                <a:t>说明</a:t>
              </a:r>
              <a:endParaRPr lang="zh-CN" altLang="en-US" sz="2000">
                <a:latin typeface="Tahoma" panose="020B0604030504040204" pitchFamily="34" charset="0"/>
              </a:endParaRPr>
            </a:p>
          </p:txBody>
        </p:sp>
      </p:grpSp>
      <p:sp>
        <p:nvSpPr>
          <p:cNvPr id="381961" name="Text Box 9"/>
          <p:cNvSpPr txBox="1">
            <a:spLocks noChangeArrowheads="1"/>
          </p:cNvSpPr>
          <p:nvPr/>
        </p:nvSpPr>
        <p:spPr bwMode="auto">
          <a:xfrm>
            <a:off x="6400800" y="1916113"/>
            <a:ext cx="1219200" cy="403225"/>
          </a:xfrm>
          <a:prstGeom prst="rect">
            <a:avLst/>
          </a:prstGeom>
          <a:solidFill>
            <a:srgbClr val="66FFCC"/>
          </a:solidFill>
          <a:ln w="6350">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sz="2000">
                <a:latin typeface="Arial" panose="020B0704020202020204" pitchFamily="34" charset="0"/>
              </a:rPr>
              <a:t>端口定义</a:t>
            </a:r>
            <a:endParaRPr lang="zh-CN" altLang="en-US" sz="2000">
              <a:latin typeface="Arial" panose="020B0704020202020204" pitchFamily="34" charset="0"/>
            </a:endParaRPr>
          </a:p>
        </p:txBody>
      </p:sp>
      <p:sp>
        <p:nvSpPr>
          <p:cNvPr id="381962" name="Text Box 10"/>
          <p:cNvSpPr txBox="1">
            <a:spLocks noChangeArrowheads="1"/>
          </p:cNvSpPr>
          <p:nvPr/>
        </p:nvSpPr>
        <p:spPr bwMode="auto">
          <a:xfrm>
            <a:off x="6400800" y="3868738"/>
            <a:ext cx="1219200"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en-US" sz="2000">
                <a:latin typeface="Arial" panose="020B0704020202020204" pitchFamily="34" charset="0"/>
              </a:rPr>
              <a:t>功能描述</a:t>
            </a:r>
            <a:endParaRPr lang="zh-CN" altLang="en-US" sz="2000">
              <a:latin typeface="Arial" panose="020B0704020202020204" pitchFamily="34" charset="0"/>
            </a:endParaRPr>
          </a:p>
        </p:txBody>
      </p:sp>
      <p:sp>
        <p:nvSpPr>
          <p:cNvPr id="381963" name="AutoShape 11"/>
          <p:cNvSpPr>
            <a:spLocks noChangeArrowheads="1"/>
          </p:cNvSpPr>
          <p:nvPr/>
        </p:nvSpPr>
        <p:spPr bwMode="auto">
          <a:xfrm>
            <a:off x="3390900" y="1592263"/>
            <a:ext cx="1981200" cy="381000"/>
          </a:xfrm>
          <a:prstGeom prst="wedgeRoundRectCallout">
            <a:avLst>
              <a:gd name="adj1" fmla="val -71074"/>
              <a:gd name="adj2" fmla="val 65417"/>
              <a:gd name="adj3" fmla="val 16667"/>
            </a:avLst>
          </a:prstGeom>
          <a:solidFill>
            <a:srgbClr val="FFFF99"/>
          </a:solidFill>
          <a:ln w="6350">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楷体_GB2312" pitchFamily="49" charset="-122"/>
                <a:ea typeface="楷体_GB2312" pitchFamily="49" charset="-122"/>
              </a:rPr>
              <a:t>模块名</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文件名</a:t>
            </a:r>
            <a:r>
              <a:rPr lang="en-US" altLang="zh-CN" sz="1800">
                <a:latin typeface="楷体_GB2312" pitchFamily="49" charset="-122"/>
                <a:ea typeface="楷体_GB2312" pitchFamily="49" charset="-122"/>
              </a:rPr>
              <a:t>)</a:t>
            </a:r>
            <a:endParaRPr lang="en-US" altLang="zh-CN" sz="1800">
              <a:latin typeface="楷体_GB2312" pitchFamily="49" charset="-122"/>
              <a:ea typeface="楷体_GB2312" pitchFamily="49" charset="-122"/>
            </a:endParaRPr>
          </a:p>
        </p:txBody>
      </p:sp>
      <p:sp>
        <p:nvSpPr>
          <p:cNvPr id="381964" name="AutoShape 12"/>
          <p:cNvSpPr>
            <a:spLocks noChangeArrowheads="1"/>
          </p:cNvSpPr>
          <p:nvPr/>
        </p:nvSpPr>
        <p:spPr bwMode="auto">
          <a:xfrm>
            <a:off x="498475" y="4943475"/>
            <a:ext cx="8210550" cy="1431925"/>
          </a:xfrm>
          <a:prstGeom prst="horizontalScroll">
            <a:avLst>
              <a:gd name="adj" fmla="val 1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spAutoFit/>
          </a:bodyPr>
          <a:lstStyle/>
          <a:p>
            <a:pPr marL="281305" indent="-281305" algn="l">
              <a:lnSpc>
                <a:spcPct val="100000"/>
              </a:lnSpc>
              <a:spcBef>
                <a:spcPct val="0"/>
              </a:spcBef>
              <a:buClr>
                <a:schemeClr val="hlink"/>
              </a:buClr>
              <a:buSzPct val="80000"/>
              <a:buFont typeface="Wingdings" panose="05000000000000000000" pitchFamily="2" charset="2"/>
              <a:buChar char="v"/>
            </a:pPr>
            <a:r>
              <a:rPr lang="zh-CN" altLang="en-US" sz="2200" dirty="0">
                <a:latin typeface="Arial" panose="020B0704020202020204" pitchFamily="34" charset="0"/>
                <a:ea typeface="楷体_GB2312" pitchFamily="49" charset="-122"/>
              </a:rPr>
              <a:t>整个程序嵌套在</a:t>
            </a:r>
            <a:r>
              <a:rPr lang="en-US" altLang="zh-CN" sz="2200" dirty="0">
                <a:latin typeface="Arial" panose="020B0704020202020204" pitchFamily="34" charset="0"/>
                <a:ea typeface="楷体_GB2312" pitchFamily="49" charset="-122"/>
              </a:rPr>
              <a:t>module</a:t>
            </a:r>
            <a:r>
              <a:rPr lang="zh-CN" altLang="en-US" sz="2200" dirty="0">
                <a:latin typeface="Arial" panose="020B0704020202020204" pitchFamily="34" charset="0"/>
                <a:ea typeface="楷体_GB2312" pitchFamily="49" charset="-122"/>
              </a:rPr>
              <a:t>和</a:t>
            </a:r>
            <a:r>
              <a:rPr lang="en-US" altLang="zh-CN" sz="2200" dirty="0" err="1">
                <a:latin typeface="Arial" panose="020B0704020202020204" pitchFamily="34" charset="0"/>
                <a:ea typeface="楷体_GB2312" pitchFamily="49" charset="-122"/>
              </a:rPr>
              <a:t>endmodule</a:t>
            </a:r>
            <a:r>
              <a:rPr lang="zh-CN" altLang="en-US" sz="2200" dirty="0">
                <a:latin typeface="Arial" panose="020B0704020202020204" pitchFamily="34" charset="0"/>
                <a:ea typeface="楷体_GB2312" pitchFamily="49" charset="-122"/>
              </a:rPr>
              <a:t>声明语句中。</a:t>
            </a:r>
            <a:endParaRPr lang="zh-CN" altLang="en-US" sz="2200" dirty="0">
              <a:latin typeface="Arial" panose="020B0704020202020204" pitchFamily="34" charset="0"/>
              <a:ea typeface="楷体_GB2312" pitchFamily="49" charset="-122"/>
            </a:endParaRPr>
          </a:p>
          <a:p>
            <a:pPr marL="281305" indent="-281305" algn="l">
              <a:lnSpc>
                <a:spcPct val="100000"/>
              </a:lnSpc>
              <a:spcBef>
                <a:spcPct val="0"/>
              </a:spcBef>
              <a:buClr>
                <a:schemeClr val="hlink"/>
              </a:buClr>
              <a:buSzPct val="80000"/>
              <a:buFont typeface="Wingdings" panose="05000000000000000000" pitchFamily="2" charset="2"/>
              <a:buChar char="v"/>
            </a:pPr>
            <a:r>
              <a:rPr lang="zh-CN" altLang="en-US" sz="2200" dirty="0">
                <a:latin typeface="Arial" panose="020B0704020202020204" pitchFamily="34" charset="0"/>
                <a:ea typeface="楷体_GB2312" pitchFamily="49" charset="-122"/>
              </a:rPr>
              <a:t>每条语句相对</a:t>
            </a:r>
            <a:r>
              <a:rPr lang="en-US" altLang="zh-CN" sz="2200" dirty="0">
                <a:latin typeface="Arial" panose="020B0704020202020204" pitchFamily="34" charset="0"/>
                <a:ea typeface="楷体_GB2312" pitchFamily="49" charset="-122"/>
              </a:rPr>
              <a:t>module</a:t>
            </a:r>
            <a:r>
              <a:rPr lang="zh-CN" altLang="en-US" sz="2200" dirty="0">
                <a:latin typeface="Arial" panose="020B0704020202020204" pitchFamily="34" charset="0"/>
                <a:ea typeface="楷体_GB2312" pitchFamily="49" charset="-122"/>
              </a:rPr>
              <a:t>和</a:t>
            </a:r>
            <a:r>
              <a:rPr lang="en-US" altLang="zh-CN" sz="2200" dirty="0" err="1">
                <a:latin typeface="Arial" panose="020B0704020202020204" pitchFamily="34" charset="0"/>
                <a:ea typeface="楷体_GB2312" pitchFamily="49" charset="-122"/>
              </a:rPr>
              <a:t>endmodule</a:t>
            </a:r>
            <a:r>
              <a:rPr lang="zh-CN" altLang="en-US" sz="2200" dirty="0">
                <a:latin typeface="Arial" panose="020B0704020202020204" pitchFamily="34" charset="0"/>
                <a:ea typeface="楷体_GB2312" pitchFamily="49" charset="-122"/>
              </a:rPr>
              <a:t>最好缩进</a:t>
            </a:r>
            <a:r>
              <a:rPr lang="en-US" altLang="zh-CN" sz="2200" dirty="0">
                <a:solidFill>
                  <a:srgbClr val="CC0066"/>
                </a:solidFill>
                <a:latin typeface="Arial" panose="020B0704020202020204" pitchFamily="34" charset="0"/>
                <a:ea typeface="楷体_GB2312" pitchFamily="49" charset="-122"/>
              </a:rPr>
              <a:t>2</a:t>
            </a:r>
            <a:r>
              <a:rPr lang="zh-CN" altLang="en-US" sz="2200" dirty="0">
                <a:latin typeface="Arial" panose="020B0704020202020204" pitchFamily="34" charset="0"/>
                <a:ea typeface="楷体_GB2312" pitchFamily="49" charset="-122"/>
              </a:rPr>
              <a:t>格或</a:t>
            </a:r>
            <a:r>
              <a:rPr lang="en-US" altLang="zh-CN" sz="2200" dirty="0">
                <a:solidFill>
                  <a:srgbClr val="CC0066"/>
                </a:solidFill>
                <a:latin typeface="Arial" panose="020B0704020202020204" pitchFamily="34" charset="0"/>
                <a:ea typeface="楷体_GB2312" pitchFamily="49" charset="-122"/>
              </a:rPr>
              <a:t>4</a:t>
            </a:r>
            <a:r>
              <a:rPr lang="zh-CN" altLang="en-US" sz="2200" dirty="0">
                <a:latin typeface="Arial" panose="020B0704020202020204" pitchFamily="34" charset="0"/>
                <a:ea typeface="楷体_GB2312" pitchFamily="49" charset="-122"/>
              </a:rPr>
              <a:t>格！</a:t>
            </a:r>
            <a:endParaRPr lang="zh-CN" altLang="en-US" sz="2200" dirty="0">
              <a:latin typeface="Arial" panose="020B0704020202020204" pitchFamily="34" charset="0"/>
              <a:ea typeface="楷体_GB2312" pitchFamily="49" charset="-122"/>
            </a:endParaRPr>
          </a:p>
          <a:p>
            <a:pPr marL="281305" indent="-281305" algn="l">
              <a:lnSpc>
                <a:spcPct val="100000"/>
              </a:lnSpc>
              <a:spcBef>
                <a:spcPct val="0"/>
              </a:spcBef>
              <a:buClr>
                <a:schemeClr val="hlink"/>
              </a:buClr>
              <a:buSzPct val="80000"/>
              <a:buFont typeface="Wingdings" panose="05000000000000000000" pitchFamily="2" charset="2"/>
              <a:buChar char="v"/>
            </a:pPr>
            <a:r>
              <a:rPr lang="en-US" altLang="zh-CN" sz="2200" dirty="0">
                <a:solidFill>
                  <a:srgbClr val="FF0066"/>
                </a:solidFill>
                <a:latin typeface="Arial" panose="020B0704020202020204" pitchFamily="34" charset="0"/>
                <a:ea typeface="楷体_GB2312" pitchFamily="49" charset="-122"/>
              </a:rPr>
              <a:t>//</a:t>
            </a:r>
            <a:r>
              <a:rPr lang="en-US" altLang="zh-CN" sz="2200" dirty="0">
                <a:latin typeface="Arial" panose="020B0704020202020204" pitchFamily="34" charset="0"/>
                <a:ea typeface="楷体_GB2312" pitchFamily="49" charset="-122"/>
              </a:rPr>
              <a:t>  …… </a:t>
            </a:r>
            <a:r>
              <a:rPr lang="zh-CN" altLang="en-US" sz="2200" dirty="0">
                <a:latin typeface="Arial" panose="020B0704020202020204" pitchFamily="34" charset="0"/>
                <a:ea typeface="楷体_GB2312" pitchFamily="49" charset="-122"/>
              </a:rPr>
              <a:t>表示注释部分，一般只占据</a:t>
            </a:r>
            <a:r>
              <a:rPr lang="zh-CN" altLang="en-US" sz="2200" dirty="0">
                <a:solidFill>
                  <a:srgbClr val="CC0066"/>
                </a:solidFill>
                <a:latin typeface="Arial" panose="020B0704020202020204" pitchFamily="34" charset="0"/>
                <a:ea typeface="楷体_GB2312" pitchFamily="49" charset="-122"/>
              </a:rPr>
              <a:t>一</a:t>
            </a:r>
            <a:r>
              <a:rPr lang="zh-CN" altLang="en-US" sz="2200" dirty="0">
                <a:latin typeface="Arial" panose="020B0704020202020204" pitchFamily="34" charset="0"/>
                <a:ea typeface="楷体_GB2312" pitchFamily="49" charset="-122"/>
              </a:rPr>
              <a:t>行。对编译不起作用！</a:t>
            </a:r>
            <a:endParaRPr lang="zh-CN" altLang="en-US" sz="2200" dirty="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63"/>
                                        </p:tgtEl>
                                        <p:attrNameLst>
                                          <p:attrName>style.visibility</p:attrName>
                                        </p:attrNameLst>
                                      </p:cBhvr>
                                      <p:to>
                                        <p:strVal val="visible"/>
                                      </p:to>
                                    </p:set>
                                    <p:animEffect transition="in" filter="wipe(left)">
                                      <p:cBhvr>
                                        <p:cTn id="7" dur="500"/>
                                        <p:tgtEl>
                                          <p:spTgt spid="3819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1961"/>
                                        </p:tgtEl>
                                        <p:attrNameLst>
                                          <p:attrName>style.visibility</p:attrName>
                                        </p:attrNameLst>
                                      </p:cBhvr>
                                      <p:to>
                                        <p:strVal val="visible"/>
                                      </p:to>
                                    </p:set>
                                    <p:animEffect transition="in" filter="dissolve">
                                      <p:cBhvr>
                                        <p:cTn id="12" dur="500"/>
                                        <p:tgtEl>
                                          <p:spTgt spid="3819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1962"/>
                                        </p:tgtEl>
                                        <p:attrNameLst>
                                          <p:attrName>style.visibility</p:attrName>
                                        </p:attrNameLst>
                                      </p:cBhvr>
                                      <p:to>
                                        <p:strVal val="visible"/>
                                      </p:to>
                                    </p:set>
                                    <p:animEffect transition="in" filter="dissolve">
                                      <p:cBhvr>
                                        <p:cTn id="22" dur="500"/>
                                        <p:tgtEl>
                                          <p:spTgt spid="38196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1964"/>
                                        </p:tgtEl>
                                        <p:attrNameLst>
                                          <p:attrName>style.visibility</p:attrName>
                                        </p:attrNameLst>
                                      </p:cBhvr>
                                      <p:to>
                                        <p:strVal val="visible"/>
                                      </p:to>
                                    </p:set>
                                    <p:animEffect transition="in" filter="barn(outVertical)">
                                      <p:cBhvr>
                                        <p:cTn id="27" dur="500"/>
                                        <p:tgtEl>
                                          <p:spTgt spid="381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1" grpId="0" animBg="1"/>
      <p:bldP spid="381962" grpId="0" animBg="1"/>
      <p:bldP spid="381963" grpId="0" animBg="1"/>
      <p:bldP spid="38196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CFCC01B-D791-4E2F-B036-1E2C8958E42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08547" name="Rectangle 2"/>
          <p:cNvSpPr>
            <a:spLocks noGrp="1" noChangeArrowheads="1"/>
          </p:cNvSpPr>
          <p:nvPr>
            <p:ph type="title" idx="4294967295"/>
          </p:nvPr>
        </p:nvSpPr>
        <p:spPr>
          <a:xfrm>
            <a:off x="1797050" y="230188"/>
            <a:ext cx="6711950" cy="677862"/>
          </a:xfrm>
        </p:spPr>
        <p:txBody>
          <a:bodyPr anchor="b"/>
          <a:lstStyle/>
          <a:p>
            <a:pPr eaLnBrk="1" hangingPunct="1"/>
            <a:r>
              <a:rPr lang="zh-CN" altLang="en-US" smtClean="0">
                <a:solidFill>
                  <a:srgbClr val="FFCC00"/>
                </a:solidFill>
                <a:latin typeface="Arial" panose="020B0704020202020204" pitchFamily="34" charset="0"/>
                <a:ea typeface="黑体" pitchFamily="2" charset="-122"/>
              </a:rPr>
              <a:t>同一循环的不同实现方式</a:t>
            </a:r>
            <a:endParaRPr lang="zh-CN" altLang="en-US" smtClean="0">
              <a:solidFill>
                <a:srgbClr val="FFCC00"/>
              </a:solidFill>
              <a:latin typeface="Arial" panose="020B0704020202020204" pitchFamily="34" charset="0"/>
              <a:ea typeface="黑体" pitchFamily="2" charset="-122"/>
            </a:endParaRPr>
          </a:p>
        </p:txBody>
      </p:sp>
      <p:sp>
        <p:nvSpPr>
          <p:cNvPr id="108548" name="Rectangle 13"/>
          <p:cNvSpPr>
            <a:spLocks noGrp="1" noChangeArrowheads="1"/>
          </p:cNvSpPr>
          <p:nvPr>
            <p:ph type="body" idx="4294967295"/>
          </p:nvPr>
        </p:nvSpPr>
        <p:spPr>
          <a:xfrm>
            <a:off x="955675" y="977900"/>
            <a:ext cx="7319963" cy="914400"/>
          </a:xfrm>
        </p:spPr>
        <p:txBody>
          <a:bodyPr/>
          <a:lstStyle/>
          <a:p>
            <a:pPr eaLnBrk="1" hangingPunct="1">
              <a:lnSpc>
                <a:spcPct val="105000"/>
              </a:lnSpc>
              <a:spcBef>
                <a:spcPct val="0"/>
              </a:spcBef>
              <a:buFont typeface="Wingdings" panose="05000000000000000000" pitchFamily="2" charset="2"/>
              <a:buNone/>
            </a:pPr>
            <a:r>
              <a:rPr lang="en-US" altLang="zh-CN" sz="2200" smtClean="0">
                <a:solidFill>
                  <a:srgbClr val="FF0066"/>
                </a:solidFill>
                <a:latin typeface="Arial" panose="020B0704020202020204" pitchFamily="34" charset="0"/>
                <a:ea typeface="SimSun" pitchFamily="2" charset="-122"/>
              </a:rPr>
              <a:t>【</a:t>
            </a:r>
            <a:r>
              <a:rPr lang="zh-CN" altLang="en-US" sz="2200" smtClean="0">
                <a:solidFill>
                  <a:srgbClr val="FF0066"/>
                </a:solidFill>
                <a:latin typeface="Arial" panose="020B0704020202020204" pitchFamily="34" charset="0"/>
                <a:ea typeface="SimSun" pitchFamily="2" charset="-122"/>
              </a:rPr>
              <a:t>例</a:t>
            </a:r>
            <a:r>
              <a:rPr lang="en-US" altLang="zh-CN" sz="2200" smtClean="0">
                <a:solidFill>
                  <a:srgbClr val="FF0066"/>
                </a:solidFill>
                <a:latin typeface="Arial" panose="020B0704020202020204" pitchFamily="34" charset="0"/>
                <a:ea typeface="SimSun" pitchFamily="2" charset="-122"/>
              </a:rPr>
              <a:t>2.39】</a:t>
            </a:r>
            <a:r>
              <a:rPr lang="zh-CN" altLang="en-US" sz="2200" smtClean="0">
                <a:latin typeface="Arial" panose="020B0704020202020204" pitchFamily="34" charset="0"/>
                <a:ea typeface="SimSun" pitchFamily="2" charset="-122"/>
              </a:rPr>
              <a:t>分别采用</a:t>
            </a:r>
            <a:r>
              <a:rPr lang="en-US" altLang="zh-CN" sz="2200" smtClean="0">
                <a:latin typeface="Arial" panose="020B0704020202020204" pitchFamily="34" charset="0"/>
                <a:ea typeface="SimSun" pitchFamily="2" charset="-122"/>
              </a:rPr>
              <a:t>for</a:t>
            </a:r>
            <a:r>
              <a:rPr lang="zh-CN" altLang="en-US" sz="2200" smtClean="0">
                <a:latin typeface="Arial" panose="020B0704020202020204" pitchFamily="34" charset="0"/>
                <a:ea typeface="SimSun" pitchFamily="2" charset="-122"/>
              </a:rPr>
              <a:t>语句、</a:t>
            </a:r>
            <a:r>
              <a:rPr lang="en-US" altLang="zh-CN" sz="2200" smtClean="0">
                <a:latin typeface="Arial" panose="020B0704020202020204" pitchFamily="34" charset="0"/>
                <a:ea typeface="SimSun" pitchFamily="2" charset="-122"/>
              </a:rPr>
              <a:t>while</a:t>
            </a:r>
            <a:r>
              <a:rPr lang="zh-CN" altLang="en-US" sz="2200" smtClean="0">
                <a:latin typeface="Arial" panose="020B0704020202020204" pitchFamily="34" charset="0"/>
                <a:ea typeface="SimSun" pitchFamily="2" charset="-122"/>
              </a:rPr>
              <a:t>语句和</a:t>
            </a:r>
            <a:r>
              <a:rPr lang="en-US" altLang="zh-CN" sz="2200" smtClean="0">
                <a:latin typeface="Arial" panose="020B0704020202020204" pitchFamily="34" charset="0"/>
                <a:ea typeface="SimSun" pitchFamily="2" charset="-122"/>
              </a:rPr>
              <a:t>repeat</a:t>
            </a:r>
            <a:r>
              <a:rPr lang="zh-CN" altLang="en-US" sz="2200" smtClean="0">
                <a:latin typeface="Arial" panose="020B0704020202020204" pitchFamily="34" charset="0"/>
                <a:ea typeface="SimSun" pitchFamily="2" charset="-122"/>
              </a:rPr>
              <a:t>语句实现显示</a:t>
            </a:r>
            <a:r>
              <a:rPr lang="en-US" altLang="zh-CN" sz="2200" smtClean="0">
                <a:latin typeface="Arial" panose="020B0704020202020204" pitchFamily="34" charset="0"/>
                <a:ea typeface="SimSun" pitchFamily="2" charset="-122"/>
              </a:rPr>
              <a:t>4</a:t>
            </a:r>
            <a:r>
              <a:rPr lang="zh-CN" altLang="en-US" sz="2200" smtClean="0">
                <a:latin typeface="Arial" panose="020B0704020202020204" pitchFamily="34" charset="0"/>
                <a:ea typeface="SimSun" pitchFamily="2" charset="-122"/>
              </a:rPr>
              <a:t>个</a:t>
            </a:r>
            <a:r>
              <a:rPr lang="en-US" altLang="zh-CN" sz="2200" smtClean="0">
                <a:latin typeface="Arial" panose="020B0704020202020204" pitchFamily="34" charset="0"/>
                <a:ea typeface="SimSun" pitchFamily="2" charset="-122"/>
              </a:rPr>
              <a:t>32</a:t>
            </a:r>
            <a:r>
              <a:rPr lang="zh-CN" altLang="en-US" sz="2200" smtClean="0">
                <a:latin typeface="Arial" panose="020B0704020202020204" pitchFamily="34" charset="0"/>
                <a:ea typeface="SimSun" pitchFamily="2" charset="-122"/>
              </a:rPr>
              <a:t>位整数（</a:t>
            </a:r>
            <a:r>
              <a:rPr lang="en-US" altLang="zh-CN" sz="2200" smtClean="0">
                <a:latin typeface="Arial" panose="020B0704020202020204" pitchFamily="34" charset="0"/>
                <a:ea typeface="SimSun" pitchFamily="2" charset="-122"/>
              </a:rPr>
              <a:t>0</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1</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2</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3</a:t>
            </a:r>
            <a:r>
              <a:rPr lang="zh-CN" altLang="en-US" sz="2200" smtClean="0">
                <a:latin typeface="Arial" panose="020B0704020202020204" pitchFamily="34" charset="0"/>
                <a:ea typeface="SimSun" pitchFamily="2" charset="-122"/>
              </a:rPr>
              <a:t>）。 </a:t>
            </a:r>
            <a:endParaRPr lang="zh-CN" altLang="en-US" sz="2200" smtClean="0">
              <a:latin typeface="Arial" panose="020B0704020202020204" pitchFamily="34" charset="0"/>
              <a:ea typeface="SimSun" pitchFamily="2" charset="-122"/>
            </a:endParaRPr>
          </a:p>
        </p:txBody>
      </p:sp>
      <p:sp>
        <p:nvSpPr>
          <p:cNvPr id="1764367" name="Text Box 15"/>
          <p:cNvSpPr txBox="1">
            <a:spLocks noChangeArrowheads="1"/>
          </p:cNvSpPr>
          <p:nvPr/>
        </p:nvSpPr>
        <p:spPr bwMode="auto">
          <a:xfrm>
            <a:off x="152400" y="1706563"/>
            <a:ext cx="3371850" cy="1754187"/>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90000"/>
              </a:lnSpc>
              <a:spcBef>
                <a:spcPct val="0"/>
              </a:spcBef>
              <a:buClrTx/>
              <a:buFontTx/>
              <a:buNone/>
            </a:pPr>
            <a:r>
              <a:rPr lang="en-US" altLang="zh-CN" sz="2000">
                <a:latin typeface="Arial" panose="020B0704020202020204" pitchFamily="34" charset="0"/>
              </a:rPr>
              <a:t>module loop1;</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integer i;//4</a:t>
            </a:r>
            <a:r>
              <a:rPr lang="zh-CN" altLang="en-US" sz="2000">
                <a:latin typeface="Arial" panose="020B0704020202020204" pitchFamily="34" charset="0"/>
              </a:rPr>
              <a:t>个</a:t>
            </a:r>
            <a:r>
              <a:rPr lang="en-US" altLang="zh-CN" sz="2000">
                <a:latin typeface="Arial" panose="020B0704020202020204" pitchFamily="34" charset="0"/>
              </a:rPr>
              <a:t>32</a:t>
            </a:r>
            <a:r>
              <a:rPr lang="zh-CN" altLang="en-US" sz="2000">
                <a:latin typeface="Arial" panose="020B0704020202020204" pitchFamily="34" charset="0"/>
              </a:rPr>
              <a:t>位整数</a:t>
            </a:r>
            <a:endParaRPr lang="zh-CN" altLang="en-US" sz="2000">
              <a:latin typeface="Arial" panose="020B0704020202020204" pitchFamily="34" charset="0"/>
            </a:endParaRPr>
          </a:p>
          <a:p>
            <a:pPr algn="l" eaLnBrk="1" hangingPunct="1">
              <a:lnSpc>
                <a:spcPct val="9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initial</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a:t>
            </a:r>
            <a:r>
              <a:rPr lang="en-US" altLang="zh-CN" sz="2000">
                <a:solidFill>
                  <a:srgbClr val="FF0066"/>
                </a:solidFill>
                <a:latin typeface="Arial" panose="020B0704020202020204" pitchFamily="34" charset="0"/>
              </a:rPr>
              <a:t>for(i=0;i&lt;4;i=i+1)</a:t>
            </a:r>
            <a:endParaRPr lang="en-US" altLang="zh-CN" sz="2000">
              <a:solidFill>
                <a:srgbClr val="FF0066"/>
              </a:solidFill>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$display("i=%h",i);</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endmodule</a:t>
            </a:r>
            <a:endParaRPr lang="en-US" altLang="zh-CN" sz="2000">
              <a:latin typeface="Arial" panose="020B0704020202020204" pitchFamily="34" charset="0"/>
            </a:endParaRPr>
          </a:p>
        </p:txBody>
      </p:sp>
      <p:sp>
        <p:nvSpPr>
          <p:cNvPr id="2483202" name="Text Box 2"/>
          <p:cNvSpPr txBox="1">
            <a:spLocks noChangeArrowheads="1"/>
          </p:cNvSpPr>
          <p:nvPr/>
        </p:nvSpPr>
        <p:spPr bwMode="auto">
          <a:xfrm>
            <a:off x="2535238" y="3457575"/>
            <a:ext cx="3679825" cy="3400425"/>
          </a:xfrm>
          <a:prstGeom prst="rect">
            <a:avLst/>
          </a:prstGeom>
          <a:solidFill>
            <a:srgbClr val="C9E4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90000"/>
              </a:lnSpc>
              <a:spcBef>
                <a:spcPct val="0"/>
              </a:spcBef>
              <a:buClrTx/>
              <a:buFontTx/>
              <a:buNone/>
            </a:pPr>
            <a:r>
              <a:rPr lang="en-US" altLang="zh-CN" sz="2000">
                <a:latin typeface="Arial" panose="020B0704020202020204" pitchFamily="34" charset="0"/>
              </a:rPr>
              <a:t>module loop2;</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integer i;// 4</a:t>
            </a:r>
            <a:r>
              <a:rPr lang="zh-CN" altLang="en-US" sz="2000">
                <a:latin typeface="Arial" panose="020B0704020202020204" pitchFamily="34" charset="0"/>
              </a:rPr>
              <a:t>个</a:t>
            </a:r>
            <a:r>
              <a:rPr lang="en-US" altLang="zh-CN" sz="2000">
                <a:latin typeface="Arial" panose="020B0704020202020204" pitchFamily="34" charset="0"/>
              </a:rPr>
              <a:t>32</a:t>
            </a:r>
            <a:r>
              <a:rPr lang="zh-CN" altLang="en-US" sz="2000">
                <a:latin typeface="Arial" panose="020B0704020202020204" pitchFamily="34" charset="0"/>
              </a:rPr>
              <a:t>位整数</a:t>
            </a:r>
            <a:endParaRPr lang="zh-CN" altLang="en-US" sz="2000">
              <a:latin typeface="Arial" panose="020B0704020202020204" pitchFamily="34" charset="0"/>
            </a:endParaRPr>
          </a:p>
          <a:p>
            <a:pPr algn="l" eaLnBrk="1" hangingPunct="1">
              <a:lnSpc>
                <a:spcPct val="9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initial</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begin</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i=0;</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a:t>
            </a:r>
            <a:r>
              <a:rPr lang="en-US" altLang="zh-CN" sz="2000">
                <a:solidFill>
                  <a:srgbClr val="FF0066"/>
                </a:solidFill>
                <a:latin typeface="Arial" panose="020B0704020202020204" pitchFamily="34" charset="0"/>
              </a:rPr>
              <a:t>while(i&lt;4)</a:t>
            </a:r>
            <a:endParaRPr lang="en-US" altLang="zh-CN" sz="2000">
              <a:solidFill>
                <a:srgbClr val="FF0066"/>
              </a:solidFill>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begin</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$display("i=%h",i);</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i=i+1;</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end</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end</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endmodule</a:t>
            </a:r>
            <a:endParaRPr lang="en-US" altLang="zh-CN" sz="2000">
              <a:latin typeface="Arial" panose="020B0704020202020204" pitchFamily="34" charset="0"/>
            </a:endParaRPr>
          </a:p>
        </p:txBody>
      </p:sp>
      <p:sp>
        <p:nvSpPr>
          <p:cNvPr id="2483203" name="Text Box 3"/>
          <p:cNvSpPr txBox="1">
            <a:spLocks noChangeArrowheads="1"/>
          </p:cNvSpPr>
          <p:nvPr/>
        </p:nvSpPr>
        <p:spPr bwMode="auto">
          <a:xfrm>
            <a:off x="5553075" y="1762125"/>
            <a:ext cx="3679825" cy="3400425"/>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90000"/>
              </a:lnSpc>
              <a:spcBef>
                <a:spcPct val="0"/>
              </a:spcBef>
              <a:buClrTx/>
              <a:buFontTx/>
              <a:buNone/>
            </a:pPr>
            <a:r>
              <a:rPr lang="en-US" altLang="zh-CN" sz="2000">
                <a:latin typeface="Arial" panose="020B0704020202020204" pitchFamily="34" charset="0"/>
              </a:rPr>
              <a:t>module loop3;</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integer i;// 4</a:t>
            </a:r>
            <a:r>
              <a:rPr lang="zh-CN" altLang="en-US" sz="2000">
                <a:latin typeface="Arial" panose="020B0704020202020204" pitchFamily="34" charset="0"/>
              </a:rPr>
              <a:t>个</a:t>
            </a:r>
            <a:r>
              <a:rPr lang="en-US" altLang="zh-CN" sz="2000">
                <a:latin typeface="Arial" panose="020B0704020202020204" pitchFamily="34" charset="0"/>
              </a:rPr>
              <a:t>32</a:t>
            </a:r>
            <a:r>
              <a:rPr lang="zh-CN" altLang="en-US" sz="2000">
                <a:latin typeface="Arial" panose="020B0704020202020204" pitchFamily="34" charset="0"/>
              </a:rPr>
              <a:t>位整数</a:t>
            </a:r>
            <a:endParaRPr lang="zh-CN" altLang="en-US" sz="2000">
              <a:latin typeface="Arial" panose="020B0704020202020204" pitchFamily="34" charset="0"/>
            </a:endParaRPr>
          </a:p>
          <a:p>
            <a:pPr algn="l" eaLnBrk="1" hangingPunct="1">
              <a:lnSpc>
                <a:spcPct val="9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initial</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begin</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i=0;</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solidFill>
                  <a:srgbClr val="FF0066"/>
                </a:solidFill>
                <a:latin typeface="Arial" panose="020B0704020202020204" pitchFamily="34" charset="0"/>
              </a:rPr>
              <a:t>         repeat(4)</a:t>
            </a:r>
            <a:endParaRPr lang="en-US" altLang="zh-CN" sz="2000">
              <a:solidFill>
                <a:srgbClr val="FF0066"/>
              </a:solidFill>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begin</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$display("i=%h",i);</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i=i+1;</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end</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      end</a:t>
            </a:r>
            <a:endParaRPr lang="en-US" altLang="zh-CN" sz="2000">
              <a:latin typeface="Arial" panose="020B0704020202020204" pitchFamily="34" charset="0"/>
            </a:endParaRPr>
          </a:p>
          <a:p>
            <a:pPr algn="l" eaLnBrk="1" hangingPunct="1">
              <a:lnSpc>
                <a:spcPct val="90000"/>
              </a:lnSpc>
              <a:spcBef>
                <a:spcPct val="0"/>
              </a:spcBef>
              <a:buClrTx/>
              <a:buFontTx/>
              <a:buNone/>
            </a:pPr>
            <a:r>
              <a:rPr lang="en-US" altLang="zh-CN" sz="2000">
                <a:latin typeface="Arial" panose="020B0704020202020204" pitchFamily="34" charset="0"/>
              </a:rPr>
              <a:t>endmodule</a:t>
            </a:r>
            <a:endParaRPr lang="en-US" altLang="zh-CN" sz="2000">
              <a:latin typeface="Arial" panose="020B0704020202020204" pitchFamily="34" charset="0"/>
            </a:endParaRPr>
          </a:p>
        </p:txBody>
      </p:sp>
      <p:pic>
        <p:nvPicPr>
          <p:cNvPr id="248320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000" y="4970463"/>
            <a:ext cx="1195388"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3205" name="Rectangle 5"/>
          <p:cNvSpPr>
            <a:spLocks noChangeArrowheads="1"/>
          </p:cNvSpPr>
          <p:nvPr/>
        </p:nvSpPr>
        <p:spPr bwMode="auto">
          <a:xfrm>
            <a:off x="0" y="4008438"/>
            <a:ext cx="2747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0"/>
              </a:spcBef>
              <a:buClr>
                <a:srgbClr val="3333FF"/>
              </a:buClr>
              <a:buFont typeface="Wingdings" panose="05000000000000000000" pitchFamily="2" charset="2"/>
              <a:buNone/>
            </a:pPr>
            <a:r>
              <a:rPr lang="en-US" altLang="zh-CN" sz="2000">
                <a:solidFill>
                  <a:srgbClr val="CC3300"/>
                </a:solidFill>
                <a:latin typeface="Arial" panose="020B0704020202020204" pitchFamily="34" charset="0"/>
                <a:ea typeface="楷体_GB2312" pitchFamily="49" charset="-122"/>
              </a:rPr>
              <a:t>3</a:t>
            </a:r>
            <a:r>
              <a:rPr lang="zh-CN" altLang="en-US" sz="2000">
                <a:solidFill>
                  <a:srgbClr val="CC3300"/>
                </a:solidFill>
                <a:latin typeface="Arial" panose="020B0704020202020204" pitchFamily="34" charset="0"/>
                <a:ea typeface="楷体_GB2312" pitchFamily="49" charset="-122"/>
              </a:rPr>
              <a:t>个程序的</a:t>
            </a:r>
            <a:r>
              <a:rPr lang="en-US" altLang="zh-CN" sz="2000">
                <a:solidFill>
                  <a:srgbClr val="CC3300"/>
                </a:solidFill>
                <a:latin typeface="Arial" panose="020B0704020202020204" pitchFamily="34" charset="0"/>
                <a:ea typeface="楷体_GB2312" pitchFamily="49" charset="-122"/>
              </a:rPr>
              <a:t>ModelSim</a:t>
            </a:r>
            <a:r>
              <a:rPr lang="zh-CN" altLang="en-US" sz="2000">
                <a:solidFill>
                  <a:srgbClr val="CC3300"/>
                </a:solidFill>
                <a:latin typeface="Arial" panose="020B0704020202020204" pitchFamily="34" charset="0"/>
                <a:ea typeface="楷体_GB2312" pitchFamily="49" charset="-122"/>
              </a:rPr>
              <a:t>仿真结果均为：</a:t>
            </a:r>
            <a:endParaRPr lang="zh-CN" altLang="en-US" sz="2000">
              <a:solidFill>
                <a:srgbClr val="CC3300"/>
              </a:solidFill>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4367"/>
                                        </p:tgtEl>
                                        <p:attrNameLst>
                                          <p:attrName>style.visibility</p:attrName>
                                        </p:attrNameLst>
                                      </p:cBhvr>
                                      <p:to>
                                        <p:strVal val="visible"/>
                                      </p:to>
                                    </p:set>
                                    <p:anim calcmode="lin" valueType="num">
                                      <p:cBhvr additive="base">
                                        <p:cTn id="7" dur="500" fill="hold"/>
                                        <p:tgtEl>
                                          <p:spTgt spid="1764367"/>
                                        </p:tgtEl>
                                        <p:attrNameLst>
                                          <p:attrName>ppt_x</p:attrName>
                                        </p:attrNameLst>
                                      </p:cBhvr>
                                      <p:tavLst>
                                        <p:tav tm="0">
                                          <p:val>
                                            <p:strVal val="0-#ppt_w/2"/>
                                          </p:val>
                                        </p:tav>
                                        <p:tav tm="100000">
                                          <p:val>
                                            <p:strVal val="#ppt_x"/>
                                          </p:val>
                                        </p:tav>
                                      </p:tavLst>
                                    </p:anim>
                                    <p:anim calcmode="lin" valueType="num">
                                      <p:cBhvr additive="base">
                                        <p:cTn id="8" dur="500" fill="hold"/>
                                        <p:tgtEl>
                                          <p:spTgt spid="17643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83202"/>
                                        </p:tgtEl>
                                        <p:attrNameLst>
                                          <p:attrName>style.visibility</p:attrName>
                                        </p:attrNameLst>
                                      </p:cBhvr>
                                      <p:to>
                                        <p:strVal val="visible"/>
                                      </p:to>
                                    </p:set>
                                    <p:anim calcmode="lin" valueType="num">
                                      <p:cBhvr additive="base">
                                        <p:cTn id="13" dur="500" fill="hold"/>
                                        <p:tgtEl>
                                          <p:spTgt spid="2483202"/>
                                        </p:tgtEl>
                                        <p:attrNameLst>
                                          <p:attrName>ppt_x</p:attrName>
                                        </p:attrNameLst>
                                      </p:cBhvr>
                                      <p:tavLst>
                                        <p:tav tm="0">
                                          <p:val>
                                            <p:strVal val="#ppt_x"/>
                                          </p:val>
                                        </p:tav>
                                        <p:tav tm="100000">
                                          <p:val>
                                            <p:strVal val="#ppt_x"/>
                                          </p:val>
                                        </p:tav>
                                      </p:tavLst>
                                    </p:anim>
                                    <p:anim calcmode="lin" valueType="num">
                                      <p:cBhvr additive="base">
                                        <p:cTn id="14" dur="500" fill="hold"/>
                                        <p:tgtEl>
                                          <p:spTgt spid="24832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83203"/>
                                        </p:tgtEl>
                                        <p:attrNameLst>
                                          <p:attrName>style.visibility</p:attrName>
                                        </p:attrNameLst>
                                      </p:cBhvr>
                                      <p:to>
                                        <p:strVal val="visible"/>
                                      </p:to>
                                    </p:set>
                                    <p:anim calcmode="lin" valueType="num">
                                      <p:cBhvr additive="base">
                                        <p:cTn id="19" dur="500" fill="hold"/>
                                        <p:tgtEl>
                                          <p:spTgt spid="2483203"/>
                                        </p:tgtEl>
                                        <p:attrNameLst>
                                          <p:attrName>ppt_x</p:attrName>
                                        </p:attrNameLst>
                                      </p:cBhvr>
                                      <p:tavLst>
                                        <p:tav tm="0">
                                          <p:val>
                                            <p:strVal val="1+#ppt_w/2"/>
                                          </p:val>
                                        </p:tav>
                                        <p:tav tm="100000">
                                          <p:val>
                                            <p:strVal val="#ppt_x"/>
                                          </p:val>
                                        </p:tav>
                                      </p:tavLst>
                                    </p:anim>
                                    <p:anim calcmode="lin" valueType="num">
                                      <p:cBhvr additive="base">
                                        <p:cTn id="20" dur="500" fill="hold"/>
                                        <p:tgtEl>
                                          <p:spTgt spid="24832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3205"/>
                                        </p:tgtEl>
                                        <p:attrNameLst>
                                          <p:attrName>style.visibility</p:attrName>
                                        </p:attrNameLst>
                                      </p:cBhvr>
                                      <p:to>
                                        <p:strVal val="visible"/>
                                      </p:to>
                                    </p:set>
                                    <p:anim calcmode="lin" valueType="num">
                                      <p:cBhvr additive="base">
                                        <p:cTn id="25" dur="500" fill="hold"/>
                                        <p:tgtEl>
                                          <p:spTgt spid="2483205"/>
                                        </p:tgtEl>
                                        <p:attrNameLst>
                                          <p:attrName>ppt_x</p:attrName>
                                        </p:attrNameLst>
                                      </p:cBhvr>
                                      <p:tavLst>
                                        <p:tav tm="0">
                                          <p:val>
                                            <p:strVal val="0-#ppt_w/2"/>
                                          </p:val>
                                        </p:tav>
                                        <p:tav tm="100000">
                                          <p:val>
                                            <p:strVal val="#ppt_x"/>
                                          </p:val>
                                        </p:tav>
                                      </p:tavLst>
                                    </p:anim>
                                    <p:anim calcmode="lin" valueType="num">
                                      <p:cBhvr additive="base">
                                        <p:cTn id="26" dur="500" fill="hold"/>
                                        <p:tgtEl>
                                          <p:spTgt spid="2483205"/>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2483204"/>
                                        </p:tgtEl>
                                        <p:attrNameLst>
                                          <p:attrName>style.visibility</p:attrName>
                                        </p:attrNameLst>
                                      </p:cBhvr>
                                      <p:to>
                                        <p:strVal val="visible"/>
                                      </p:to>
                                    </p:set>
                                    <p:animEffect transition="in" filter="dissolve">
                                      <p:cBhvr>
                                        <p:cTn id="30" dur="500"/>
                                        <p:tgtEl>
                                          <p:spTgt spid="248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67" grpId="0" animBg="1" autoUpdateAnimBg="0"/>
      <p:bldP spid="2483202" grpId="0" animBg="1" autoUpdateAnimBg="0"/>
      <p:bldP spid="2483203" grpId="0" animBg="1" autoUpdateAnimBg="0"/>
      <p:bldP spid="2483205"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74618618-01E0-4846-B84F-0E1370BE8F94}"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66274" name="Rectangle 2"/>
          <p:cNvSpPr>
            <a:spLocks noGrp="1" noChangeArrowheads="1"/>
          </p:cNvSpPr>
          <p:nvPr>
            <p:ph type="title"/>
          </p:nvPr>
        </p:nvSpPr>
        <p:spPr>
          <a:xfrm>
            <a:off x="1727200" y="225425"/>
            <a:ext cx="7772400" cy="677863"/>
          </a:xfrm>
        </p:spPr>
        <p:txBody>
          <a:bodyPr/>
          <a:lstStyle/>
          <a:p>
            <a:r>
              <a:rPr lang="zh-CN" altLang="en-US" smtClean="0">
                <a:solidFill>
                  <a:srgbClr val="FFCC00"/>
                </a:solidFill>
                <a:latin typeface="Arial" panose="020B0704020202020204" pitchFamily="34" charset="0"/>
                <a:ea typeface="黑体" pitchFamily="2" charset="-122"/>
              </a:rPr>
              <a:t>五、语句的顺序执行与并行执行</a:t>
            </a:r>
            <a:endParaRPr lang="zh-CN" altLang="en-US" smtClean="0">
              <a:solidFill>
                <a:srgbClr val="FFCC00"/>
              </a:solidFill>
              <a:latin typeface="Arial" panose="020B0704020202020204" pitchFamily="34" charset="0"/>
              <a:ea typeface="黑体" pitchFamily="2" charset="-122"/>
            </a:endParaRPr>
          </a:p>
        </p:txBody>
      </p:sp>
      <p:sp>
        <p:nvSpPr>
          <p:cNvPr id="566275" name="Rectangle 3"/>
          <p:cNvSpPr>
            <a:spLocks noGrp="1" noChangeArrowheads="1"/>
          </p:cNvSpPr>
          <p:nvPr>
            <p:ph type="body" idx="1"/>
          </p:nvPr>
        </p:nvSpPr>
        <p:spPr>
          <a:xfrm>
            <a:off x="422275" y="1487488"/>
            <a:ext cx="8229600" cy="4140200"/>
          </a:xfrm>
        </p:spPr>
        <p:txBody>
          <a:bodyPr/>
          <a:lstStyle/>
          <a:p>
            <a:pPr marL="533400" indent="-533400" algn="just">
              <a:lnSpc>
                <a:spcPct val="110000"/>
              </a:lnSpc>
            </a:pPr>
            <a:r>
              <a:rPr lang="en-US" altLang="zh-CN" sz="2400" smtClean="0">
                <a:latin typeface="Arial" panose="020B0704020202020204" pitchFamily="34" charset="0"/>
                <a:ea typeface="SimSun" pitchFamily="2" charset="-122"/>
              </a:rPr>
              <a:t>Verilog HDL</a:t>
            </a:r>
            <a:r>
              <a:rPr lang="zh-CN" altLang="en-US" sz="2400" smtClean="0">
                <a:latin typeface="Arial" panose="020B0704020202020204" pitchFamily="34" charset="0"/>
                <a:ea typeface="SimSun" pitchFamily="2" charset="-122"/>
              </a:rPr>
              <a:t>中有顺序执行语句和并行执行语句之分。</a:t>
            </a:r>
            <a:endParaRPr lang="zh-CN" altLang="en-US" sz="2400" smtClean="0">
              <a:latin typeface="Arial" panose="020B0704020202020204" pitchFamily="34" charset="0"/>
              <a:ea typeface="SimSun" pitchFamily="2" charset="-122"/>
            </a:endParaRPr>
          </a:p>
          <a:p>
            <a:pPr marL="533400" indent="-533400" algn="just">
              <a:lnSpc>
                <a:spcPct val="110000"/>
              </a:lnSpc>
              <a:spcBef>
                <a:spcPct val="10000"/>
              </a:spcBef>
              <a:buFont typeface="Wingdings" panose="05000000000000000000" pitchFamily="2" charset="2"/>
              <a:buNone/>
            </a:pPr>
            <a:endParaRPr lang="en-US" altLang="zh-CN" sz="2400" smtClean="0">
              <a:solidFill>
                <a:srgbClr val="CC3300"/>
              </a:solidFill>
              <a:latin typeface="Arial" panose="020B0704020202020204" pitchFamily="34" charset="0"/>
              <a:ea typeface="SimSun" pitchFamily="2" charset="-122"/>
            </a:endParaRPr>
          </a:p>
          <a:p>
            <a:pPr marL="533400" indent="-533400" algn="just">
              <a:lnSpc>
                <a:spcPct val="110000"/>
              </a:lnSpc>
              <a:spcBef>
                <a:spcPct val="10000"/>
              </a:spcBef>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1</a:t>
            </a:r>
            <a:r>
              <a:rPr lang="zh-CN" altLang="en-US" sz="2400" smtClean="0">
                <a:solidFill>
                  <a:srgbClr val="CC3300"/>
                </a:solidFill>
                <a:latin typeface="Arial" panose="020B0704020202020204" pitchFamily="34" charset="0"/>
                <a:ea typeface="SimSun" pitchFamily="2" charset="-122"/>
              </a:rPr>
              <a:t>、语句的顺序执行</a:t>
            </a:r>
            <a:endParaRPr lang="zh-CN" altLang="en-US" sz="2400" smtClean="0">
              <a:solidFill>
                <a:srgbClr val="CC3300"/>
              </a:solidFill>
              <a:latin typeface="Arial" panose="020B0704020202020204" pitchFamily="34" charset="0"/>
              <a:ea typeface="SimSun" pitchFamily="2" charset="-122"/>
            </a:endParaRPr>
          </a:p>
          <a:p>
            <a:pPr marL="533400" indent="-533400" algn="just">
              <a:lnSpc>
                <a:spcPct val="110000"/>
              </a:lnSpc>
              <a:spcBef>
                <a:spcPct val="10000"/>
              </a:spcBef>
              <a:buFont typeface="Wingdings" panose="05000000000000000000" pitchFamily="2" charset="2"/>
              <a:buNone/>
            </a:pPr>
            <a:endParaRPr lang="zh-CN" altLang="en-US" sz="1200" smtClean="0">
              <a:latin typeface="Arial" panose="020B0704020202020204" pitchFamily="34" charset="0"/>
              <a:ea typeface="SimSun" pitchFamily="2" charset="-122"/>
            </a:endParaRPr>
          </a:p>
          <a:p>
            <a:pPr marL="914400" lvl="1" indent="-457200" algn="just">
              <a:lnSpc>
                <a:spcPct val="110000"/>
              </a:lnSpc>
              <a:spcBef>
                <a:spcPct val="10000"/>
              </a:spcBef>
            </a:pPr>
            <a:r>
              <a:rPr lang="zh-CN" altLang="en-US" smtClean="0">
                <a:latin typeface="Arial" panose="020B0704020202020204" pitchFamily="34" charset="0"/>
                <a:ea typeface="SimSun" pitchFamily="2" charset="-122"/>
              </a:rPr>
              <a:t>在</a:t>
            </a:r>
            <a:r>
              <a:rPr lang="zh-CN" altLang="en-US" smtClean="0">
                <a:solidFill>
                  <a:srgbClr val="0000D8"/>
                </a:solidFill>
                <a:latin typeface="Arial" panose="020B0704020202020204" pitchFamily="34" charset="0"/>
                <a:ea typeface="SimSun" pitchFamily="2" charset="-122"/>
              </a:rPr>
              <a:t> </a:t>
            </a:r>
            <a:r>
              <a:rPr lang="zh-CN" altLang="en-US" smtClean="0">
                <a:latin typeface="Arial" panose="020B0704020202020204" pitchFamily="34" charset="0"/>
                <a:ea typeface="SimSun" pitchFamily="2" charset="-122"/>
              </a:rPr>
              <a:t>“</a:t>
            </a:r>
            <a:r>
              <a:rPr lang="en-US" altLang="zh-CN" smtClean="0">
                <a:latin typeface="Arial" panose="020B0704020202020204" pitchFamily="34" charset="0"/>
                <a:ea typeface="SimSun" pitchFamily="2" charset="-122"/>
              </a:rPr>
              <a:t>always”</a:t>
            </a:r>
            <a:r>
              <a:rPr lang="zh-CN" altLang="en-US" smtClean="0">
                <a:latin typeface="Arial" panose="020B0704020202020204" pitchFamily="34" charset="0"/>
                <a:ea typeface="SimSun" pitchFamily="2" charset="-122"/>
              </a:rPr>
              <a:t>模块内，对于</a:t>
            </a:r>
            <a:r>
              <a:rPr lang="zh-CN" altLang="en-US" smtClean="0">
                <a:solidFill>
                  <a:srgbClr val="CC0066"/>
                </a:solidFill>
                <a:latin typeface="Arial" panose="020B0704020202020204" pitchFamily="34" charset="0"/>
                <a:ea typeface="SimSun" pitchFamily="2" charset="-122"/>
              </a:rPr>
              <a:t>阻塞赋值</a:t>
            </a:r>
            <a:r>
              <a:rPr lang="zh-CN" altLang="en-US" smtClean="0">
                <a:latin typeface="Arial" panose="020B0704020202020204" pitchFamily="34" charset="0"/>
                <a:ea typeface="SimSun" pitchFamily="2" charset="-122"/>
              </a:rPr>
              <a:t>语句，逻辑按书写的</a:t>
            </a:r>
            <a:r>
              <a:rPr lang="zh-CN" altLang="en-US" smtClean="0">
                <a:solidFill>
                  <a:srgbClr val="CC0066"/>
                </a:solidFill>
                <a:latin typeface="Arial" panose="020B0704020202020204" pitchFamily="34" charset="0"/>
                <a:ea typeface="SimSun" pitchFamily="2" charset="-122"/>
              </a:rPr>
              <a:t>顺序</a:t>
            </a:r>
            <a:r>
              <a:rPr lang="zh-CN" altLang="en-US" smtClean="0">
                <a:latin typeface="Arial" panose="020B0704020202020204" pitchFamily="34" charset="0"/>
                <a:ea typeface="SimSun" pitchFamily="2" charset="-122"/>
              </a:rPr>
              <a:t>执行，</a:t>
            </a:r>
            <a:r>
              <a:rPr lang="zh-CN" altLang="en-US" smtClean="0">
                <a:solidFill>
                  <a:srgbClr val="CC3300"/>
                </a:solidFill>
                <a:latin typeface="Arial" panose="020B0704020202020204" pitchFamily="34" charset="0"/>
                <a:ea typeface="SimSun" pitchFamily="2" charset="-122"/>
              </a:rPr>
              <a:t>若随意颠倒赋值语句的书写顺序，可能导致不同的结果！</a:t>
            </a:r>
            <a:r>
              <a:rPr lang="zh-CN" altLang="en-US" smtClean="0">
                <a:latin typeface="Arial" panose="020B0704020202020204" pitchFamily="34" charset="0"/>
                <a:ea typeface="SimSun" pitchFamily="2" charset="-122"/>
              </a:rPr>
              <a:t>（见下页例子） 。 </a:t>
            </a:r>
            <a:endParaRPr lang="zh-CN" altLang="en-US" smtClean="0">
              <a:latin typeface="Arial" panose="020B0704020202020204" pitchFamily="34" charset="0"/>
              <a:ea typeface="SimSun" pitchFamily="2" charset="-122"/>
            </a:endParaRPr>
          </a:p>
          <a:p>
            <a:pPr marL="914400" lvl="1" indent="-457200" algn="just">
              <a:lnSpc>
                <a:spcPct val="110000"/>
              </a:lnSpc>
              <a:spcBef>
                <a:spcPct val="10000"/>
              </a:spcBef>
            </a:pPr>
            <a:r>
              <a:rPr lang="zh-CN" altLang="en-US" smtClean="0">
                <a:latin typeface="Arial" panose="020B0704020202020204" pitchFamily="34" charset="0"/>
                <a:ea typeface="SimSun" pitchFamily="2" charset="-122"/>
              </a:rPr>
              <a:t>而对于</a:t>
            </a:r>
            <a:r>
              <a:rPr lang="zh-CN" altLang="en-US" smtClean="0">
                <a:solidFill>
                  <a:srgbClr val="CC0066"/>
                </a:solidFill>
                <a:latin typeface="Arial" panose="020B0704020202020204" pitchFamily="34" charset="0"/>
                <a:ea typeface="SimSun" pitchFamily="2" charset="-122"/>
              </a:rPr>
              <a:t>非阻塞赋值</a:t>
            </a:r>
            <a:r>
              <a:rPr lang="zh-CN" altLang="en-US" smtClean="0">
                <a:latin typeface="Arial" panose="020B0704020202020204" pitchFamily="34" charset="0"/>
                <a:ea typeface="SimSun" pitchFamily="2" charset="-122"/>
              </a:rPr>
              <a:t>语句，是并发执行的。</a:t>
            </a:r>
            <a:endParaRPr lang="zh-CN" altLang="en-US" smtClean="0">
              <a:latin typeface="Arial" panose="020B0704020202020204" pitchFamily="34" charset="0"/>
              <a:ea typeface="SimSun" pitchFamily="2" charset="-122"/>
            </a:endParaRPr>
          </a:p>
          <a:p>
            <a:pPr marL="914400" lvl="1" indent="-457200" algn="just">
              <a:lnSpc>
                <a:spcPct val="110000"/>
              </a:lnSpc>
              <a:spcBef>
                <a:spcPct val="10000"/>
              </a:spcBef>
            </a:pPr>
            <a:r>
              <a:rPr lang="zh-CN" altLang="en-US" smtClean="0">
                <a:latin typeface="Arial" panose="020B0704020202020204" pitchFamily="34" charset="0"/>
                <a:ea typeface="SimSun" pitchFamily="2" charset="-122"/>
              </a:rPr>
              <a:t>注意阻塞赋值语句当本语句结束时即完成赋值操作！</a:t>
            </a:r>
            <a:endParaRPr lang="zh-CN" altLang="en-US"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6274"/>
                                        </p:tgtEl>
                                        <p:attrNameLst>
                                          <p:attrName>style.visibility</p:attrName>
                                        </p:attrNameLst>
                                      </p:cBhvr>
                                      <p:to>
                                        <p:strVal val="visible"/>
                                      </p:to>
                                    </p:set>
                                    <p:anim calcmode="lin" valueType="num">
                                      <p:cBhvr additive="base">
                                        <p:cTn id="7" dur="500" fill="hold"/>
                                        <p:tgtEl>
                                          <p:spTgt spid="566274"/>
                                        </p:tgtEl>
                                        <p:attrNameLst>
                                          <p:attrName>ppt_x</p:attrName>
                                        </p:attrNameLst>
                                      </p:cBhvr>
                                      <p:tavLst>
                                        <p:tav tm="0">
                                          <p:val>
                                            <p:strVal val="#ppt_x"/>
                                          </p:val>
                                        </p:tav>
                                        <p:tav tm="100000">
                                          <p:val>
                                            <p:strVal val="#ppt_x"/>
                                          </p:val>
                                        </p:tav>
                                      </p:tavLst>
                                    </p:anim>
                                    <p:anim calcmode="lin" valueType="num">
                                      <p:cBhvr additive="base">
                                        <p:cTn id="8" dur="500" fill="hold"/>
                                        <p:tgtEl>
                                          <p:spTgt spid="5662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6275">
                                            <p:txEl>
                                              <p:pRg st="0" end="0"/>
                                            </p:txEl>
                                          </p:spTgt>
                                        </p:tgtEl>
                                        <p:attrNameLst>
                                          <p:attrName>style.visibility</p:attrName>
                                        </p:attrNameLst>
                                      </p:cBhvr>
                                      <p:to>
                                        <p:strVal val="visible"/>
                                      </p:to>
                                    </p:set>
                                    <p:anim calcmode="lin" valueType="num">
                                      <p:cBhvr additive="base">
                                        <p:cTn id="13" dur="500" fill="hold"/>
                                        <p:tgtEl>
                                          <p:spTgt spid="5662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6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6275">
                                            <p:txEl>
                                              <p:pRg st="2" end="2"/>
                                            </p:txEl>
                                          </p:spTgt>
                                        </p:tgtEl>
                                        <p:attrNameLst>
                                          <p:attrName>style.visibility</p:attrName>
                                        </p:attrNameLst>
                                      </p:cBhvr>
                                      <p:to>
                                        <p:strVal val="visible"/>
                                      </p:to>
                                    </p:set>
                                    <p:anim calcmode="lin" valueType="num">
                                      <p:cBhvr additive="base">
                                        <p:cTn id="19" dur="500" fill="hold"/>
                                        <p:tgtEl>
                                          <p:spTgt spid="566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62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66275">
                                            <p:txEl>
                                              <p:pRg st="4" end="4"/>
                                            </p:txEl>
                                          </p:spTgt>
                                        </p:tgtEl>
                                        <p:attrNameLst>
                                          <p:attrName>style.visibility</p:attrName>
                                        </p:attrNameLst>
                                      </p:cBhvr>
                                      <p:to>
                                        <p:strVal val="visible"/>
                                      </p:to>
                                    </p:set>
                                    <p:anim calcmode="lin" valueType="num">
                                      <p:cBhvr additive="base">
                                        <p:cTn id="23" dur="500" fill="hold"/>
                                        <p:tgtEl>
                                          <p:spTgt spid="566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6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66275">
                                            <p:txEl>
                                              <p:pRg st="5" end="5"/>
                                            </p:txEl>
                                          </p:spTgt>
                                        </p:tgtEl>
                                        <p:attrNameLst>
                                          <p:attrName>style.visibility</p:attrName>
                                        </p:attrNameLst>
                                      </p:cBhvr>
                                      <p:to>
                                        <p:strVal val="visible"/>
                                      </p:to>
                                    </p:set>
                                    <p:anim calcmode="lin" valueType="num">
                                      <p:cBhvr additive="base">
                                        <p:cTn id="27" dur="500" fill="hold"/>
                                        <p:tgtEl>
                                          <p:spTgt spid="566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66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66275">
                                            <p:txEl>
                                              <p:pRg st="6" end="6"/>
                                            </p:txEl>
                                          </p:spTgt>
                                        </p:tgtEl>
                                        <p:attrNameLst>
                                          <p:attrName>style.visibility</p:attrName>
                                        </p:attrNameLst>
                                      </p:cBhvr>
                                      <p:to>
                                        <p:strVal val="visible"/>
                                      </p:to>
                                    </p:set>
                                    <p:anim calcmode="lin" valueType="num">
                                      <p:cBhvr additive="base">
                                        <p:cTn id="31" dur="500" fill="hold"/>
                                        <p:tgtEl>
                                          <p:spTgt spid="566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6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p:bldP spid="566275" grpId="0" autoUpdateAnimBg="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8B9AC6DE-54E8-4029-A34A-AD13BF6E5D5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0595" name="Rectangle 2"/>
          <p:cNvSpPr>
            <a:spLocks noGrp="1" noChangeArrowheads="1"/>
          </p:cNvSpPr>
          <p:nvPr>
            <p:ph type="title"/>
          </p:nvPr>
        </p:nvSpPr>
        <p:spPr>
          <a:xfrm>
            <a:off x="1763713" y="225425"/>
            <a:ext cx="7772400" cy="677863"/>
          </a:xfrm>
        </p:spPr>
        <p:txBody>
          <a:bodyPr/>
          <a:lstStyle/>
          <a:p>
            <a:r>
              <a:rPr lang="zh-CN" altLang="en-US" smtClean="0">
                <a:solidFill>
                  <a:srgbClr val="FFCC00"/>
                </a:solidFill>
                <a:latin typeface="Arial" panose="020B0704020202020204" pitchFamily="34" charset="0"/>
                <a:ea typeface="黑体" pitchFamily="2" charset="-122"/>
              </a:rPr>
              <a:t>语句的顺序执行举例</a:t>
            </a:r>
            <a:endParaRPr lang="zh-CN" altLang="en-US" smtClean="0">
              <a:solidFill>
                <a:srgbClr val="FFCC00"/>
              </a:solidFill>
              <a:latin typeface="Arial" panose="020B0704020202020204" pitchFamily="34" charset="0"/>
              <a:ea typeface="黑体" pitchFamily="2" charset="-122"/>
            </a:endParaRPr>
          </a:p>
        </p:txBody>
      </p:sp>
      <p:sp>
        <p:nvSpPr>
          <p:cNvPr id="568323" name="Text Box 3"/>
          <p:cNvSpPr txBox="1">
            <a:spLocks noChangeArrowheads="1"/>
          </p:cNvSpPr>
          <p:nvPr/>
        </p:nvSpPr>
        <p:spPr bwMode="auto">
          <a:xfrm>
            <a:off x="287338" y="1268413"/>
            <a:ext cx="4330700" cy="4597400"/>
          </a:xfrm>
          <a:prstGeom prst="rect">
            <a:avLst/>
          </a:prstGeom>
          <a:solidFill>
            <a:srgbClr val="ADD6FF"/>
          </a:solidFill>
          <a:ln w="12700">
            <a:solidFill>
              <a:schemeClr val="tx1"/>
            </a:solidFill>
            <a:miter lim="800000"/>
          </a:ln>
          <a:effectLst>
            <a:prstShdw prst="shdw13" dist="53882" dir="13500000">
              <a:schemeClr val="bg2"/>
            </a:prstShdw>
          </a:effectLst>
        </p:spPr>
        <p:txBody>
          <a:bodyPr anchor="b">
            <a:spAutoFit/>
          </a:bodyPr>
          <a:lstStyle>
            <a:lvl1pPr marL="342900" indent="-342900">
              <a:defRPr sz="2400" b="1">
                <a:solidFill>
                  <a:schemeClr val="tx1"/>
                </a:solidFill>
                <a:latin typeface="SimSun" pitchFamily="2" charset="-122"/>
                <a:ea typeface="SimSun" pitchFamily="2" charset="-122"/>
              </a:defRPr>
            </a:lvl1pPr>
            <a:lvl2pPr marL="19050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lvl="1" algn="l" eaLnBrk="1" hangingPunct="1">
              <a:lnSpc>
                <a:spcPct val="100000"/>
              </a:lnSpc>
              <a:buClr>
                <a:srgbClr val="FF0000"/>
              </a:buClr>
              <a:buSzPct val="80000"/>
              <a:buFont typeface="Wingdings" panose="05000000000000000000" pitchFamily="2" charset="2"/>
              <a:buNone/>
            </a:pPr>
            <a:r>
              <a:rPr lang="en-US" altLang="zh-CN" sz="2200">
                <a:solidFill>
                  <a:srgbClr val="FF0066"/>
                </a:solidFill>
                <a:latin typeface="Arial" panose="020B0704020202020204" pitchFamily="34" charset="0"/>
              </a:rPr>
              <a:t>【</a:t>
            </a:r>
            <a:r>
              <a:rPr lang="zh-CN" altLang="en-US" sz="2200">
                <a:solidFill>
                  <a:srgbClr val="FF0066"/>
                </a:solidFill>
                <a:latin typeface="Arial" panose="020B0704020202020204" pitchFamily="34" charset="0"/>
              </a:rPr>
              <a:t>例</a:t>
            </a:r>
            <a:r>
              <a:rPr lang="en-US" altLang="zh-CN" sz="2200">
                <a:solidFill>
                  <a:srgbClr val="FF0066"/>
                </a:solidFill>
                <a:latin typeface="Arial" panose="020B0704020202020204" pitchFamily="34" charset="0"/>
              </a:rPr>
              <a:t>2.40】</a:t>
            </a:r>
            <a:r>
              <a:rPr lang="zh-CN" altLang="en-US" sz="2200">
                <a:latin typeface="Arial" panose="020B0704020202020204" pitchFamily="34" charset="0"/>
              </a:rPr>
              <a:t>顺序执行模块</a:t>
            </a:r>
            <a:r>
              <a:rPr lang="en-US" altLang="zh-CN" sz="2200">
                <a:latin typeface="Arial" panose="020B0704020202020204" pitchFamily="34" charset="0"/>
              </a:rPr>
              <a:t>1</a:t>
            </a:r>
            <a:r>
              <a:rPr lang="zh-CN" altLang="en-US" sz="2200">
                <a:latin typeface="Arial" panose="020B0704020202020204" pitchFamily="34" charset="0"/>
              </a:rPr>
              <a:t>。</a:t>
            </a:r>
            <a:endParaRPr lang="zh-CN" altLang="en-US"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module serial1(q,a,clk);</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output q,a;</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input clk;</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reg q,a;</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always @(posedge clk)</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begin</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a:t>
            </a:r>
            <a:r>
              <a:rPr lang="en-US" altLang="zh-CN">
                <a:solidFill>
                  <a:srgbClr val="FF0066"/>
                </a:solidFill>
                <a:latin typeface="Arial" panose="020B0704020202020204" pitchFamily="34" charset="0"/>
              </a:rPr>
              <a:t>q=~q;</a:t>
            </a:r>
            <a:r>
              <a:rPr lang="en-US" altLang="zh-CN" sz="2200">
                <a:latin typeface="Arial" panose="020B0704020202020204" pitchFamily="34" charset="0"/>
              </a:rPr>
              <a:t> //</a:t>
            </a:r>
            <a:r>
              <a:rPr lang="zh-CN" altLang="en-US" sz="2200">
                <a:latin typeface="Arial" panose="020B0704020202020204" pitchFamily="34" charset="0"/>
              </a:rPr>
              <a:t>阻塞赋值语句</a:t>
            </a:r>
            <a:endParaRPr lang="zh-CN" altLang="en-US"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zh-CN" altLang="en-US" sz="2200">
                <a:latin typeface="Arial" panose="020B0704020202020204" pitchFamily="34" charset="0"/>
              </a:rPr>
              <a:t>            </a:t>
            </a:r>
            <a:r>
              <a:rPr lang="en-US" altLang="zh-CN">
                <a:solidFill>
                  <a:srgbClr val="FF0066"/>
                </a:solidFill>
                <a:latin typeface="Arial" panose="020B0704020202020204" pitchFamily="34" charset="0"/>
              </a:rPr>
              <a:t>a=~q;</a:t>
            </a:r>
            <a:endParaRPr lang="en-US" altLang="zh-CN">
              <a:solidFill>
                <a:srgbClr val="FF0066"/>
              </a:solidFill>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end</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endmodule</a:t>
            </a:r>
            <a:endParaRPr lang="en-US" altLang="zh-CN" sz="2200">
              <a:latin typeface="Arial" panose="020B0704020202020204" pitchFamily="34" charset="0"/>
            </a:endParaRPr>
          </a:p>
        </p:txBody>
      </p:sp>
      <p:sp>
        <p:nvSpPr>
          <p:cNvPr id="568324" name="Text Box 4"/>
          <p:cNvSpPr txBox="1">
            <a:spLocks noChangeArrowheads="1"/>
          </p:cNvSpPr>
          <p:nvPr/>
        </p:nvSpPr>
        <p:spPr bwMode="auto">
          <a:xfrm>
            <a:off x="4787900" y="1244600"/>
            <a:ext cx="3959225" cy="4597400"/>
          </a:xfrm>
          <a:prstGeom prst="rect">
            <a:avLst/>
          </a:prstGeom>
          <a:solidFill>
            <a:srgbClr val="ADD6FF"/>
          </a:solidFill>
          <a:ln w="12700">
            <a:solidFill>
              <a:schemeClr val="tx1"/>
            </a:solidFill>
            <a:miter lim="800000"/>
          </a:ln>
          <a:effectLst>
            <a:prstShdw prst="shdw13" dist="53882" dir="13500000">
              <a:schemeClr val="bg2"/>
            </a:prstShdw>
          </a:effectLst>
        </p:spPr>
        <p:txBody>
          <a:bodyPr anchor="b">
            <a:spAutoFit/>
          </a:bodyPr>
          <a:lstStyle>
            <a:lvl1pPr marL="342900" indent="-342900">
              <a:defRPr sz="2400" b="1">
                <a:solidFill>
                  <a:schemeClr val="tx1"/>
                </a:solidFill>
                <a:latin typeface="SimSun" pitchFamily="2" charset="-122"/>
                <a:ea typeface="SimSun" pitchFamily="2" charset="-122"/>
              </a:defRPr>
            </a:lvl1pPr>
            <a:lvl2pPr marL="19050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lvl="1" algn="l" eaLnBrk="1" hangingPunct="1">
              <a:lnSpc>
                <a:spcPct val="100000"/>
              </a:lnSpc>
              <a:buClr>
                <a:srgbClr val="FF0000"/>
              </a:buClr>
              <a:buSzPct val="80000"/>
              <a:buFont typeface="Wingdings" panose="05000000000000000000" pitchFamily="2" charset="2"/>
              <a:buNone/>
            </a:pPr>
            <a:r>
              <a:rPr lang="en-US" altLang="zh-CN" sz="2200">
                <a:solidFill>
                  <a:srgbClr val="FF0066"/>
                </a:solidFill>
                <a:latin typeface="Arial" panose="020B0704020202020204" pitchFamily="34" charset="0"/>
              </a:rPr>
              <a:t>【</a:t>
            </a:r>
            <a:r>
              <a:rPr lang="zh-CN" altLang="en-US" sz="2200">
                <a:solidFill>
                  <a:srgbClr val="FF0066"/>
                </a:solidFill>
                <a:latin typeface="Arial" panose="020B0704020202020204" pitchFamily="34" charset="0"/>
              </a:rPr>
              <a:t>例</a:t>
            </a:r>
            <a:r>
              <a:rPr lang="en-US" altLang="zh-CN" sz="2200">
                <a:solidFill>
                  <a:srgbClr val="FF0066"/>
                </a:solidFill>
                <a:latin typeface="Arial" panose="020B0704020202020204" pitchFamily="34" charset="0"/>
              </a:rPr>
              <a:t>2.41】</a:t>
            </a:r>
            <a:r>
              <a:rPr lang="zh-CN" altLang="en-US" sz="2200">
                <a:latin typeface="Arial" panose="020B0704020202020204" pitchFamily="34" charset="0"/>
              </a:rPr>
              <a:t>顺序执行模块</a:t>
            </a:r>
            <a:r>
              <a:rPr lang="en-US" altLang="zh-CN" sz="2200">
                <a:latin typeface="Arial" panose="020B0704020202020204" pitchFamily="34" charset="0"/>
              </a:rPr>
              <a:t>2</a:t>
            </a:r>
            <a:r>
              <a:rPr lang="zh-CN" altLang="en-US" sz="2200">
                <a:latin typeface="Arial" panose="020B0704020202020204" pitchFamily="34" charset="0"/>
              </a:rPr>
              <a:t>。</a:t>
            </a:r>
            <a:endParaRPr lang="zh-CN" altLang="en-US"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module serial2(q,a,clk);</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output q,a;</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input clk;</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reg q,a;</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always @(posedge clk)</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begin</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a:t>
            </a:r>
            <a:r>
              <a:rPr lang="en-US" altLang="zh-CN">
                <a:solidFill>
                  <a:srgbClr val="FF0066"/>
                </a:solidFill>
                <a:latin typeface="Arial" panose="020B0704020202020204" pitchFamily="34" charset="0"/>
              </a:rPr>
              <a:t>a=~q;</a:t>
            </a:r>
            <a:endParaRPr lang="en-US" altLang="zh-CN">
              <a:solidFill>
                <a:srgbClr val="FF0066"/>
              </a:solidFill>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a:t>
            </a:r>
            <a:r>
              <a:rPr lang="en-US" altLang="zh-CN">
                <a:solidFill>
                  <a:srgbClr val="FF0066"/>
                </a:solidFill>
                <a:latin typeface="Arial" panose="020B0704020202020204" pitchFamily="34" charset="0"/>
              </a:rPr>
              <a:t>q=~q;</a:t>
            </a:r>
            <a:endParaRPr lang="en-US" altLang="zh-CN">
              <a:solidFill>
                <a:srgbClr val="FF0066"/>
              </a:solidFill>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        end</a:t>
            </a:r>
            <a:endParaRPr lang="en-US" altLang="zh-CN" sz="2200">
              <a:latin typeface="Arial" panose="020B0704020202020204" pitchFamily="34" charset="0"/>
            </a:endParaRPr>
          </a:p>
          <a:p>
            <a:pPr lvl="1" algn="l" eaLnBrk="1" hangingPunct="1">
              <a:lnSpc>
                <a:spcPct val="100000"/>
              </a:lnSpc>
              <a:buClr>
                <a:srgbClr val="FF0000"/>
              </a:buClr>
              <a:buSzPct val="80000"/>
              <a:buFont typeface="Wingdings" panose="05000000000000000000" pitchFamily="2" charset="2"/>
              <a:buNone/>
            </a:pPr>
            <a:r>
              <a:rPr lang="en-US" altLang="zh-CN" sz="2200">
                <a:latin typeface="Arial" panose="020B0704020202020204" pitchFamily="34" charset="0"/>
              </a:rPr>
              <a:t>endmodule</a:t>
            </a:r>
            <a:endParaRPr lang="en-US" altLang="zh-CN" sz="2200">
              <a:latin typeface="Arial" panose="020B0704020202020204" pitchFamily="34" charset="0"/>
            </a:endParaRPr>
          </a:p>
        </p:txBody>
      </p:sp>
      <p:sp>
        <p:nvSpPr>
          <p:cNvPr id="568325" name="AutoShape 5"/>
          <p:cNvSpPr>
            <a:spLocks noChangeArrowheads="1"/>
          </p:cNvSpPr>
          <p:nvPr/>
        </p:nvSpPr>
        <p:spPr bwMode="auto">
          <a:xfrm>
            <a:off x="2111375" y="3687763"/>
            <a:ext cx="2676525" cy="331787"/>
          </a:xfrm>
          <a:prstGeom prst="wedgeRoundRectCallout">
            <a:avLst>
              <a:gd name="adj1" fmla="val -58602"/>
              <a:gd name="adj2" fmla="val 119856"/>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方正姚体" pitchFamily="2" charset="-122"/>
              </a:rPr>
              <a:t>对前一时刻的</a:t>
            </a:r>
            <a:r>
              <a:rPr lang="en-US" altLang="zh-CN" sz="1800">
                <a:latin typeface="Arial" panose="020B0704020202020204" pitchFamily="34" charset="0"/>
                <a:ea typeface="方正姚体" pitchFamily="2" charset="-122"/>
              </a:rPr>
              <a:t>q</a:t>
            </a:r>
            <a:r>
              <a:rPr lang="zh-CN" altLang="en-US" sz="1800">
                <a:latin typeface="Arial" panose="020B0704020202020204" pitchFamily="34" charset="0"/>
                <a:ea typeface="方正姚体" pitchFamily="2" charset="-122"/>
              </a:rPr>
              <a:t>值取反</a:t>
            </a:r>
            <a:endParaRPr lang="zh-CN" altLang="en-US" sz="1800">
              <a:latin typeface="Arial" panose="020B0704020202020204" pitchFamily="34" charset="0"/>
              <a:ea typeface="方正姚体" pitchFamily="2" charset="-122"/>
            </a:endParaRPr>
          </a:p>
        </p:txBody>
      </p:sp>
      <p:sp>
        <p:nvSpPr>
          <p:cNvPr id="568326" name="AutoShape 6"/>
          <p:cNvSpPr>
            <a:spLocks noChangeArrowheads="1"/>
          </p:cNvSpPr>
          <p:nvPr/>
        </p:nvSpPr>
        <p:spPr bwMode="auto">
          <a:xfrm>
            <a:off x="2232025" y="5013325"/>
            <a:ext cx="2349500" cy="323850"/>
          </a:xfrm>
          <a:prstGeom prst="wedgeRoundRectCallout">
            <a:avLst>
              <a:gd name="adj1" fmla="val -47907"/>
              <a:gd name="adj2" fmla="val -113727"/>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方正姚体" pitchFamily="2" charset="-122"/>
              </a:rPr>
              <a:t>对当前时刻的</a:t>
            </a:r>
            <a:r>
              <a:rPr lang="en-US" altLang="zh-CN" sz="1800">
                <a:latin typeface="Arial" panose="020B0704020202020204" pitchFamily="34" charset="0"/>
                <a:ea typeface="方正姚体" pitchFamily="2" charset="-122"/>
              </a:rPr>
              <a:t>q</a:t>
            </a:r>
            <a:r>
              <a:rPr lang="zh-CN" altLang="en-US" sz="1800">
                <a:latin typeface="Arial" panose="020B0704020202020204" pitchFamily="34" charset="0"/>
                <a:ea typeface="方正姚体" pitchFamily="2" charset="-122"/>
              </a:rPr>
              <a:t>值反</a:t>
            </a:r>
            <a:endParaRPr lang="zh-CN" altLang="en-US" sz="1800">
              <a:latin typeface="Arial" panose="020B0704020202020204" pitchFamily="34" charset="0"/>
              <a:ea typeface="方正姚体" pitchFamily="2" charset="-122"/>
            </a:endParaRPr>
          </a:p>
        </p:txBody>
      </p:sp>
      <p:sp>
        <p:nvSpPr>
          <p:cNvPr id="568327" name="AutoShape 7"/>
          <p:cNvSpPr>
            <a:spLocks noChangeArrowheads="1"/>
          </p:cNvSpPr>
          <p:nvPr/>
        </p:nvSpPr>
        <p:spPr bwMode="auto">
          <a:xfrm>
            <a:off x="6488113" y="3695700"/>
            <a:ext cx="2655887" cy="323850"/>
          </a:xfrm>
          <a:prstGeom prst="wedgeRoundRectCallout">
            <a:avLst>
              <a:gd name="adj1" fmla="val -55977"/>
              <a:gd name="adj2" fmla="val 124019"/>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方正姚体" pitchFamily="2" charset="-122"/>
              </a:rPr>
              <a:t>对前一时刻的</a:t>
            </a:r>
            <a:r>
              <a:rPr lang="en-US" altLang="zh-CN" sz="1800">
                <a:latin typeface="Arial" panose="020B0704020202020204" pitchFamily="34" charset="0"/>
                <a:ea typeface="方正姚体" pitchFamily="2" charset="-122"/>
              </a:rPr>
              <a:t>q</a:t>
            </a:r>
            <a:r>
              <a:rPr lang="zh-CN" altLang="en-US" sz="1800">
                <a:latin typeface="Arial" panose="020B0704020202020204" pitchFamily="34" charset="0"/>
                <a:ea typeface="方正姚体" pitchFamily="2" charset="-122"/>
              </a:rPr>
              <a:t>值取反</a:t>
            </a:r>
            <a:endParaRPr lang="zh-CN" altLang="en-US" sz="1800">
              <a:latin typeface="Arial" panose="020B0704020202020204" pitchFamily="34" charset="0"/>
              <a:ea typeface="方正姚体" pitchFamily="2" charset="-122"/>
            </a:endParaRPr>
          </a:p>
        </p:txBody>
      </p:sp>
      <p:sp>
        <p:nvSpPr>
          <p:cNvPr id="568328" name="AutoShape 8"/>
          <p:cNvSpPr>
            <a:spLocks noChangeArrowheads="1"/>
          </p:cNvSpPr>
          <p:nvPr/>
        </p:nvSpPr>
        <p:spPr bwMode="auto">
          <a:xfrm>
            <a:off x="6456363" y="4984750"/>
            <a:ext cx="2687637" cy="292100"/>
          </a:xfrm>
          <a:prstGeom prst="wedgeRoundRectCallout">
            <a:avLst>
              <a:gd name="adj1" fmla="val -40491"/>
              <a:gd name="adj2" fmla="val -113588"/>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方正姚体" pitchFamily="2" charset="-122"/>
              </a:rPr>
              <a:t>对前一时刻的</a:t>
            </a:r>
            <a:r>
              <a:rPr lang="en-US" altLang="zh-CN" sz="1800">
                <a:latin typeface="Arial" panose="020B0704020202020204" pitchFamily="34" charset="0"/>
                <a:ea typeface="方正姚体" pitchFamily="2" charset="-122"/>
              </a:rPr>
              <a:t>q</a:t>
            </a:r>
            <a:r>
              <a:rPr lang="zh-CN" altLang="en-US" sz="1800">
                <a:latin typeface="Arial" panose="020B0704020202020204" pitchFamily="34" charset="0"/>
                <a:ea typeface="方正姚体" pitchFamily="2" charset="-122"/>
              </a:rPr>
              <a:t>值取反</a:t>
            </a:r>
            <a:endParaRPr lang="zh-CN" altLang="en-US" sz="1800">
              <a:latin typeface="Arial" panose="020B0704020202020204" pitchFamily="34" charset="0"/>
              <a:ea typeface="方正姚体" pitchFamily="2" charset="-122"/>
            </a:endParaRPr>
          </a:p>
        </p:txBody>
      </p:sp>
      <p:sp>
        <p:nvSpPr>
          <p:cNvPr id="568329" name="Rectangle 9"/>
          <p:cNvSpPr>
            <a:spLocks noChangeArrowheads="1"/>
          </p:cNvSpPr>
          <p:nvPr/>
        </p:nvSpPr>
        <p:spPr bwMode="auto">
          <a:xfrm>
            <a:off x="1200150" y="5876925"/>
            <a:ext cx="2292350" cy="436563"/>
          </a:xfrm>
          <a:prstGeom prst="rect">
            <a:avLst/>
          </a:prstGeom>
          <a:solidFill>
            <a:srgbClr val="FFCC99"/>
          </a:solidFill>
          <a:ln w="9525">
            <a:solidFill>
              <a:schemeClr val="tx1"/>
            </a:solidFill>
            <a:miter lim="800000"/>
          </a:ln>
          <a:effectLst>
            <a:outerShdw dist="107763" dir="2700000" algn="ctr" rotWithShape="0">
              <a:schemeClr val="bg2"/>
            </a:outerShdw>
          </a:effectLst>
        </p:spPr>
        <p:txBody>
          <a:bodyPr>
            <a:spAutoFit/>
          </a:bodyPr>
          <a:lstStyle/>
          <a:p>
            <a:pPr>
              <a:spcBef>
                <a:spcPct val="0"/>
              </a:spcBef>
              <a:buClr>
                <a:schemeClr val="hlink"/>
              </a:buClr>
              <a:buFont typeface="Wingdings" panose="05000000000000000000" pitchFamily="2" charset="2"/>
              <a:buNone/>
              <a:defRPr/>
            </a:pPr>
            <a:r>
              <a:rPr kumimoji="1" lang="en-US" altLang="zh-CN" sz="2000">
                <a:latin typeface="Arial" panose="020B0704020202020204" pitchFamily="34" charset="0"/>
                <a:ea typeface="楷体_GB2312" pitchFamily="49" charset="-122"/>
              </a:rPr>
              <a:t>a</a:t>
            </a:r>
            <a:r>
              <a:rPr kumimoji="1" lang="zh-CN" altLang="en-US" sz="2000">
                <a:latin typeface="Arial" panose="020B0704020202020204" pitchFamily="34" charset="0"/>
                <a:ea typeface="楷体_GB2312" pitchFamily="49" charset="-122"/>
              </a:rPr>
              <a:t>和</a:t>
            </a:r>
            <a:r>
              <a:rPr kumimoji="1" lang="en-US" altLang="zh-CN" sz="2000">
                <a:latin typeface="Arial" panose="020B0704020202020204" pitchFamily="34" charset="0"/>
                <a:ea typeface="楷体_GB2312" pitchFamily="49" charset="-122"/>
              </a:rPr>
              <a:t>q</a:t>
            </a:r>
            <a:r>
              <a:rPr kumimoji="1" lang="zh-CN" altLang="en-US" sz="2000">
                <a:latin typeface="Arial" panose="020B0704020202020204" pitchFamily="34" charset="0"/>
                <a:ea typeface="楷体_GB2312" pitchFamily="49" charset="-122"/>
              </a:rPr>
              <a:t>的波形反相！</a:t>
            </a:r>
            <a:endParaRPr kumimoji="1" lang="zh-CN" altLang="en-US" sz="2000">
              <a:latin typeface="Arial" panose="020B0704020202020204" pitchFamily="34" charset="0"/>
              <a:ea typeface="楷体_GB2312" pitchFamily="49" charset="-122"/>
            </a:endParaRPr>
          </a:p>
        </p:txBody>
      </p:sp>
      <p:sp>
        <p:nvSpPr>
          <p:cNvPr id="568330" name="Rectangle 10"/>
          <p:cNvSpPr>
            <a:spLocks noChangeArrowheads="1"/>
          </p:cNvSpPr>
          <p:nvPr/>
        </p:nvSpPr>
        <p:spPr bwMode="auto">
          <a:xfrm>
            <a:off x="5295900" y="5894388"/>
            <a:ext cx="2808288" cy="436562"/>
          </a:xfrm>
          <a:prstGeom prst="rect">
            <a:avLst/>
          </a:prstGeom>
          <a:solidFill>
            <a:srgbClr val="FFFFDD"/>
          </a:solidFill>
          <a:ln w="9525">
            <a:solidFill>
              <a:schemeClr val="tx1"/>
            </a:solidFill>
            <a:miter lim="800000"/>
          </a:ln>
          <a:effectLst>
            <a:outerShdw dist="107763" dir="2700000" algn="ctr" rotWithShape="0">
              <a:schemeClr val="bg2"/>
            </a:outerShdw>
          </a:effectLst>
        </p:spPr>
        <p:txBody>
          <a:bodyPr>
            <a:spAutoFit/>
          </a:bodyPr>
          <a:lstStyle/>
          <a:p>
            <a:pPr>
              <a:spcBef>
                <a:spcPct val="0"/>
              </a:spcBef>
              <a:buClr>
                <a:schemeClr val="hlink"/>
              </a:buClr>
              <a:buFont typeface="Wingdings" panose="05000000000000000000" pitchFamily="2" charset="2"/>
              <a:buNone/>
              <a:defRPr/>
            </a:pPr>
            <a:r>
              <a:rPr kumimoji="1" lang="en-US" altLang="zh-CN" sz="2000">
                <a:latin typeface="Arial" panose="020B0704020202020204" pitchFamily="34" charset="0"/>
                <a:ea typeface="楷体_GB2312" pitchFamily="49" charset="-122"/>
              </a:rPr>
              <a:t>a</a:t>
            </a:r>
            <a:r>
              <a:rPr kumimoji="1" lang="zh-CN" altLang="en-US" sz="2000">
                <a:latin typeface="Arial" panose="020B0704020202020204" pitchFamily="34" charset="0"/>
                <a:ea typeface="楷体_GB2312" pitchFamily="49" charset="-122"/>
              </a:rPr>
              <a:t>和</a:t>
            </a:r>
            <a:r>
              <a:rPr kumimoji="1" lang="en-US" altLang="zh-CN" sz="2000">
                <a:latin typeface="Arial" panose="020B0704020202020204" pitchFamily="34" charset="0"/>
                <a:ea typeface="楷体_GB2312" pitchFamily="49" charset="-122"/>
              </a:rPr>
              <a:t>q</a:t>
            </a:r>
            <a:r>
              <a:rPr kumimoji="1" lang="zh-CN" altLang="en-US" sz="2000">
                <a:latin typeface="Arial" panose="020B0704020202020204" pitchFamily="34" charset="0"/>
                <a:ea typeface="楷体_GB2312" pitchFamily="49" charset="-122"/>
              </a:rPr>
              <a:t>的波形完全相同！</a:t>
            </a:r>
            <a:endParaRPr kumimoji="1" lang="zh-CN" altLang="en-US" sz="20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68323"/>
                                        </p:tgtEl>
                                        <p:attrNameLst>
                                          <p:attrName>style.visibility</p:attrName>
                                        </p:attrNameLst>
                                      </p:cBhvr>
                                      <p:to>
                                        <p:strVal val="visible"/>
                                      </p:to>
                                    </p:set>
                                    <p:anim calcmode="lin" valueType="num">
                                      <p:cBhvr additive="base">
                                        <p:cTn id="7" dur="500" fill="hold"/>
                                        <p:tgtEl>
                                          <p:spTgt spid="568323"/>
                                        </p:tgtEl>
                                        <p:attrNameLst>
                                          <p:attrName>ppt_x</p:attrName>
                                        </p:attrNameLst>
                                      </p:cBhvr>
                                      <p:tavLst>
                                        <p:tav tm="0">
                                          <p:val>
                                            <p:strVal val="#ppt_x"/>
                                          </p:val>
                                        </p:tav>
                                        <p:tav tm="100000">
                                          <p:val>
                                            <p:strVal val="#ppt_x"/>
                                          </p:val>
                                        </p:tav>
                                      </p:tavLst>
                                    </p:anim>
                                    <p:anim calcmode="lin" valueType="num">
                                      <p:cBhvr additive="base">
                                        <p:cTn id="8" dur="500" fill="hold"/>
                                        <p:tgtEl>
                                          <p:spTgt spid="5683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68325"/>
                                        </p:tgtEl>
                                        <p:attrNameLst>
                                          <p:attrName>style.visibility</p:attrName>
                                        </p:attrNameLst>
                                      </p:cBhvr>
                                      <p:to>
                                        <p:strVal val="visible"/>
                                      </p:to>
                                    </p:set>
                                    <p:animEffect transition="in" filter="dissolve">
                                      <p:cBhvr>
                                        <p:cTn id="13" dur="500"/>
                                        <p:tgtEl>
                                          <p:spTgt spid="5683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68326"/>
                                        </p:tgtEl>
                                        <p:attrNameLst>
                                          <p:attrName>style.visibility</p:attrName>
                                        </p:attrNameLst>
                                      </p:cBhvr>
                                      <p:to>
                                        <p:strVal val="visible"/>
                                      </p:to>
                                    </p:set>
                                    <p:animEffect transition="in" filter="dissolve">
                                      <p:cBhvr>
                                        <p:cTn id="18" dur="500"/>
                                        <p:tgtEl>
                                          <p:spTgt spid="56832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8329"/>
                                        </p:tgtEl>
                                        <p:attrNameLst>
                                          <p:attrName>style.visibility</p:attrName>
                                        </p:attrNameLst>
                                      </p:cBhvr>
                                      <p:to>
                                        <p:strVal val="visible"/>
                                      </p:to>
                                    </p:set>
                                    <p:anim calcmode="lin" valueType="num">
                                      <p:cBhvr additive="base">
                                        <p:cTn id="23" dur="500" fill="hold"/>
                                        <p:tgtEl>
                                          <p:spTgt spid="568329"/>
                                        </p:tgtEl>
                                        <p:attrNameLst>
                                          <p:attrName>ppt_x</p:attrName>
                                        </p:attrNameLst>
                                      </p:cBhvr>
                                      <p:tavLst>
                                        <p:tav tm="0">
                                          <p:val>
                                            <p:strVal val="#ppt_x"/>
                                          </p:val>
                                        </p:tav>
                                        <p:tav tm="100000">
                                          <p:val>
                                            <p:strVal val="#ppt_x"/>
                                          </p:val>
                                        </p:tav>
                                      </p:tavLst>
                                    </p:anim>
                                    <p:anim calcmode="lin" valueType="num">
                                      <p:cBhvr additive="base">
                                        <p:cTn id="24" dur="500" fill="hold"/>
                                        <p:tgtEl>
                                          <p:spTgt spid="5683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8324"/>
                                        </p:tgtEl>
                                        <p:attrNameLst>
                                          <p:attrName>style.visibility</p:attrName>
                                        </p:attrNameLst>
                                      </p:cBhvr>
                                      <p:to>
                                        <p:strVal val="visible"/>
                                      </p:to>
                                    </p:set>
                                    <p:anim calcmode="lin" valueType="num">
                                      <p:cBhvr additive="base">
                                        <p:cTn id="29" dur="500" fill="hold"/>
                                        <p:tgtEl>
                                          <p:spTgt spid="568324"/>
                                        </p:tgtEl>
                                        <p:attrNameLst>
                                          <p:attrName>ppt_x</p:attrName>
                                        </p:attrNameLst>
                                      </p:cBhvr>
                                      <p:tavLst>
                                        <p:tav tm="0">
                                          <p:val>
                                            <p:strVal val="#ppt_x"/>
                                          </p:val>
                                        </p:tav>
                                        <p:tav tm="100000">
                                          <p:val>
                                            <p:strVal val="#ppt_x"/>
                                          </p:val>
                                        </p:tav>
                                      </p:tavLst>
                                    </p:anim>
                                    <p:anim calcmode="lin" valueType="num">
                                      <p:cBhvr additive="base">
                                        <p:cTn id="30" dur="500" fill="hold"/>
                                        <p:tgtEl>
                                          <p:spTgt spid="5683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68327"/>
                                        </p:tgtEl>
                                        <p:attrNameLst>
                                          <p:attrName>style.visibility</p:attrName>
                                        </p:attrNameLst>
                                      </p:cBhvr>
                                      <p:to>
                                        <p:strVal val="visible"/>
                                      </p:to>
                                    </p:set>
                                    <p:animEffect transition="in" filter="dissolve">
                                      <p:cBhvr>
                                        <p:cTn id="35" dur="500"/>
                                        <p:tgtEl>
                                          <p:spTgt spid="56832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68328"/>
                                        </p:tgtEl>
                                        <p:attrNameLst>
                                          <p:attrName>style.visibility</p:attrName>
                                        </p:attrNameLst>
                                      </p:cBhvr>
                                      <p:to>
                                        <p:strVal val="visible"/>
                                      </p:to>
                                    </p:set>
                                    <p:animEffect transition="in" filter="dissolve">
                                      <p:cBhvr>
                                        <p:cTn id="40" dur="500"/>
                                        <p:tgtEl>
                                          <p:spTgt spid="56832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68330"/>
                                        </p:tgtEl>
                                        <p:attrNameLst>
                                          <p:attrName>style.visibility</p:attrName>
                                        </p:attrNameLst>
                                      </p:cBhvr>
                                      <p:to>
                                        <p:strVal val="visible"/>
                                      </p:to>
                                    </p:set>
                                    <p:anim calcmode="lin" valueType="num">
                                      <p:cBhvr additive="base">
                                        <p:cTn id="45" dur="500" fill="hold"/>
                                        <p:tgtEl>
                                          <p:spTgt spid="568330"/>
                                        </p:tgtEl>
                                        <p:attrNameLst>
                                          <p:attrName>ppt_x</p:attrName>
                                        </p:attrNameLst>
                                      </p:cBhvr>
                                      <p:tavLst>
                                        <p:tav tm="0">
                                          <p:val>
                                            <p:strVal val="#ppt_x"/>
                                          </p:val>
                                        </p:tav>
                                        <p:tav tm="100000">
                                          <p:val>
                                            <p:strVal val="#ppt_x"/>
                                          </p:val>
                                        </p:tav>
                                      </p:tavLst>
                                    </p:anim>
                                    <p:anim calcmode="lin" valueType="num">
                                      <p:cBhvr additive="base">
                                        <p:cTn id="46" dur="500" fill="hold"/>
                                        <p:tgtEl>
                                          <p:spTgt spid="568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nimBg="1" autoUpdateAnimBg="0"/>
      <p:bldP spid="568324" grpId="0" animBg="1" autoUpdateAnimBg="0"/>
      <p:bldP spid="568325" grpId="0" animBg="1"/>
      <p:bldP spid="568326" grpId="0" animBg="1"/>
      <p:bldP spid="568327" grpId="0" animBg="1"/>
      <p:bldP spid="568328" grpId="0" animBg="1"/>
      <p:bldP spid="568329" grpId="0" animBg="1" autoUpdateAnimBg="0"/>
      <p:bldP spid="568330"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712BD658-5891-4BC9-8C9C-9627B6617588}"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221" name="Rectangle 2"/>
          <p:cNvSpPr>
            <a:spLocks noGrp="1" noChangeArrowheads="1"/>
          </p:cNvSpPr>
          <p:nvPr>
            <p:ph type="title"/>
          </p:nvPr>
        </p:nvSpPr>
        <p:spPr>
          <a:xfrm>
            <a:off x="1731963" y="195263"/>
            <a:ext cx="7772400" cy="677862"/>
          </a:xfrm>
        </p:spPr>
        <p:txBody>
          <a:bodyPr/>
          <a:lstStyle/>
          <a:p>
            <a:r>
              <a:rPr lang="zh-CN" altLang="en-US" smtClean="0">
                <a:solidFill>
                  <a:srgbClr val="FFCC00"/>
                </a:solidFill>
                <a:latin typeface="Arial" panose="020B0704020202020204" pitchFamily="34" charset="0"/>
                <a:ea typeface="黑体" pitchFamily="2" charset="-122"/>
              </a:rPr>
              <a:t>语句的顺序执行的功能仿真</a:t>
            </a:r>
            <a:endParaRPr lang="zh-CN" altLang="en-US" smtClean="0">
              <a:solidFill>
                <a:srgbClr val="FFCC00"/>
              </a:solidFill>
              <a:latin typeface="Arial" panose="020B0704020202020204" pitchFamily="34" charset="0"/>
              <a:ea typeface="黑体" pitchFamily="2" charset="-122"/>
            </a:endParaRPr>
          </a:p>
        </p:txBody>
      </p:sp>
      <p:sp>
        <p:nvSpPr>
          <p:cNvPr id="9222" name="Rectangle 3"/>
          <p:cNvSpPr>
            <a:spLocks noChangeArrowheads="1"/>
          </p:cNvSpPr>
          <p:nvPr/>
        </p:nvSpPr>
        <p:spPr bwMode="auto">
          <a:xfrm>
            <a:off x="3509963" y="2771775"/>
            <a:ext cx="1809750" cy="457200"/>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484505" lvl="1" indent="-294005" algn="l" eaLnBrk="1" hangingPunct="1">
              <a:lnSpc>
                <a:spcPct val="100000"/>
              </a:lnSpc>
              <a:buClr>
                <a:srgbClr val="FF0000"/>
              </a:buClr>
              <a:buSzPct val="80000"/>
              <a:buFont typeface="Wingdings" panose="05000000000000000000" pitchFamily="2" charset="2"/>
              <a:buNone/>
            </a:pPr>
            <a:r>
              <a:rPr lang="en-US" altLang="zh-CN" sz="2200">
                <a:latin typeface="Times New Roman" panose="02020803070505020304" pitchFamily="18" charset="0"/>
              </a:rPr>
              <a:t>serial1.vwf</a:t>
            </a:r>
            <a:endParaRPr lang="en-US" altLang="zh-CN" sz="2200">
              <a:latin typeface="Times New Roman" panose="02020803070505020304" pitchFamily="18" charset="0"/>
            </a:endParaRPr>
          </a:p>
        </p:txBody>
      </p:sp>
      <p:graphicFrame>
        <p:nvGraphicFramePr>
          <p:cNvPr id="9218" name="Object 4"/>
          <p:cNvGraphicFramePr>
            <a:graphicFrameLocks noChangeAspect="1"/>
          </p:cNvGraphicFramePr>
          <p:nvPr/>
        </p:nvGraphicFramePr>
        <p:xfrm>
          <a:off x="111125" y="1252538"/>
          <a:ext cx="8918575" cy="1417637"/>
        </p:xfrm>
        <a:graphic>
          <a:graphicData uri="http://schemas.openxmlformats.org/presentationml/2006/ole">
            <mc:AlternateContent xmlns:mc="http://schemas.openxmlformats.org/markup-compatibility/2006">
              <mc:Choice xmlns:v="urn:schemas-microsoft-com:vml" Requires="v">
                <p:oleObj spid="_x0000_s9242" name="位图图像" r:id="rId1" imgW="6772275" imgH="1076325" progId="PBrush">
                  <p:embed/>
                </p:oleObj>
              </mc:Choice>
              <mc:Fallback>
                <p:oleObj name="位图图像" r:id="rId1" imgW="6772275" imgH="1076325" progId="PBrush">
                  <p:embed/>
                  <p:pic>
                    <p:nvPicPr>
                      <p:cNvPr id="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252538"/>
                        <a:ext cx="8918575"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
          <p:cNvGraphicFramePr>
            <a:graphicFrameLocks noChangeAspect="1"/>
          </p:cNvGraphicFramePr>
          <p:nvPr/>
        </p:nvGraphicFramePr>
        <p:xfrm>
          <a:off x="36513" y="3813175"/>
          <a:ext cx="8964612" cy="1400175"/>
        </p:xfrm>
        <a:graphic>
          <a:graphicData uri="http://schemas.openxmlformats.org/presentationml/2006/ole">
            <mc:AlternateContent xmlns:mc="http://schemas.openxmlformats.org/markup-compatibility/2006">
              <mc:Choice xmlns:v="urn:schemas-microsoft-com:vml" Requires="v">
                <p:oleObj spid="_x0000_s9243" name="位图图像" r:id="rId3" imgW="6772275" imgH="1057275" progId="PBrush">
                  <p:embed/>
                </p:oleObj>
              </mc:Choice>
              <mc:Fallback>
                <p:oleObj name="位图图像" r:id="rId3" imgW="6772275" imgH="1057275" progId="PBrush">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3813175"/>
                        <a:ext cx="8964612"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Rectangle 6"/>
          <p:cNvSpPr>
            <a:spLocks noChangeArrowheads="1"/>
          </p:cNvSpPr>
          <p:nvPr/>
        </p:nvSpPr>
        <p:spPr bwMode="auto">
          <a:xfrm>
            <a:off x="3468688" y="5353050"/>
            <a:ext cx="1809750" cy="457200"/>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484505" lvl="1" indent="-294005" algn="l" eaLnBrk="1" hangingPunct="1">
              <a:lnSpc>
                <a:spcPct val="100000"/>
              </a:lnSpc>
              <a:buClr>
                <a:srgbClr val="FF0000"/>
              </a:buClr>
              <a:buSzPct val="80000"/>
              <a:buFont typeface="Wingdings" panose="05000000000000000000" pitchFamily="2" charset="2"/>
              <a:buNone/>
            </a:pPr>
            <a:r>
              <a:rPr lang="en-US" altLang="zh-CN" sz="2200">
                <a:latin typeface="Times New Roman" panose="02020803070505020304" pitchFamily="18" charset="0"/>
              </a:rPr>
              <a:t>serial2.vwf</a:t>
            </a:r>
            <a:endParaRPr lang="en-US" altLang="zh-CN" sz="2200">
              <a:latin typeface="Times New Roman" panose="02020803070505020304" pitchFamily="18" charset="0"/>
            </a:endParaRPr>
          </a:p>
        </p:txBody>
      </p:sp>
      <p:sp>
        <p:nvSpPr>
          <p:cNvPr id="570375" name="AutoShape 7"/>
          <p:cNvSpPr>
            <a:spLocks noChangeArrowheads="1"/>
          </p:cNvSpPr>
          <p:nvPr/>
        </p:nvSpPr>
        <p:spPr bwMode="auto">
          <a:xfrm>
            <a:off x="6354763" y="2752725"/>
            <a:ext cx="1412875" cy="614363"/>
          </a:xfrm>
          <a:prstGeom prst="wedgeRoundRectCallout">
            <a:avLst>
              <a:gd name="adj1" fmla="val -72921"/>
              <a:gd name="adj2" fmla="val -74806"/>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en-US" altLang="zh-CN" sz="2000">
                <a:latin typeface="Arial" panose="020B0704020202020204" pitchFamily="34" charset="0"/>
                <a:ea typeface="楷体_GB2312" pitchFamily="49" charset="-122"/>
              </a:rPr>
              <a:t>a</a:t>
            </a:r>
            <a:r>
              <a:rPr kumimoji="1" lang="zh-CN" altLang="en-US" sz="2000">
                <a:latin typeface="Arial" panose="020B0704020202020204" pitchFamily="34" charset="0"/>
                <a:ea typeface="楷体_GB2312" pitchFamily="49" charset="-122"/>
              </a:rPr>
              <a:t>和</a:t>
            </a:r>
            <a:r>
              <a:rPr kumimoji="1" lang="en-US" altLang="zh-CN" sz="2000">
                <a:latin typeface="Arial" panose="020B0704020202020204" pitchFamily="34" charset="0"/>
                <a:ea typeface="楷体_GB2312" pitchFamily="49" charset="-122"/>
              </a:rPr>
              <a:t>q</a:t>
            </a:r>
            <a:r>
              <a:rPr kumimoji="1" lang="zh-CN" altLang="en-US" sz="2000">
                <a:latin typeface="Arial" panose="020B0704020202020204" pitchFamily="34" charset="0"/>
                <a:ea typeface="楷体_GB2312" pitchFamily="49" charset="-122"/>
              </a:rPr>
              <a:t>的波形反相！</a:t>
            </a:r>
            <a:endParaRPr kumimoji="1" lang="zh-CN" altLang="en-US" sz="2000">
              <a:latin typeface="Arial" panose="020B0704020202020204" pitchFamily="34" charset="0"/>
              <a:ea typeface="楷体_GB2312" pitchFamily="49" charset="-122"/>
            </a:endParaRPr>
          </a:p>
        </p:txBody>
      </p:sp>
      <p:sp>
        <p:nvSpPr>
          <p:cNvPr id="570376" name="AutoShape 8"/>
          <p:cNvSpPr>
            <a:spLocks noChangeArrowheads="1"/>
          </p:cNvSpPr>
          <p:nvPr/>
        </p:nvSpPr>
        <p:spPr bwMode="auto">
          <a:xfrm>
            <a:off x="6281738" y="5356225"/>
            <a:ext cx="1652587" cy="657225"/>
          </a:xfrm>
          <a:prstGeom prst="wedgeRoundRectCallout">
            <a:avLst>
              <a:gd name="adj1" fmla="val -50384"/>
              <a:gd name="adj2" fmla="val -79227"/>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en-US" altLang="zh-CN" sz="2000">
                <a:latin typeface="Arial" panose="020B0704020202020204" pitchFamily="34" charset="0"/>
                <a:ea typeface="楷体_GB2312" pitchFamily="49" charset="-122"/>
              </a:rPr>
              <a:t>a</a:t>
            </a:r>
            <a:r>
              <a:rPr kumimoji="1" lang="zh-CN" altLang="en-US" sz="2000">
                <a:latin typeface="Arial" panose="020B0704020202020204" pitchFamily="34" charset="0"/>
                <a:ea typeface="楷体_GB2312" pitchFamily="49" charset="-122"/>
              </a:rPr>
              <a:t>和</a:t>
            </a:r>
            <a:r>
              <a:rPr kumimoji="1" lang="en-US" altLang="zh-CN" sz="2000">
                <a:latin typeface="Arial" panose="020B0704020202020204" pitchFamily="34" charset="0"/>
                <a:ea typeface="楷体_GB2312" pitchFamily="49" charset="-122"/>
              </a:rPr>
              <a:t>q</a:t>
            </a:r>
            <a:r>
              <a:rPr kumimoji="1" lang="zh-CN" altLang="en-US" sz="2000">
                <a:latin typeface="Arial" panose="020B0704020202020204" pitchFamily="34" charset="0"/>
                <a:ea typeface="楷体_GB2312" pitchFamily="49" charset="-122"/>
              </a:rPr>
              <a:t>的波形完全一样！</a:t>
            </a:r>
            <a:endParaRPr kumimoji="1" lang="zh-CN" altLang="en-US" sz="2000">
              <a:latin typeface="Arial" panose="020B0704020202020204" pitchFamily="34" charset="0"/>
              <a:ea typeface="楷体_GB2312" pitchFamily="49" charset="-122"/>
            </a:endParaRPr>
          </a:p>
        </p:txBody>
      </p:sp>
      <p:sp>
        <p:nvSpPr>
          <p:cNvPr id="570377" name="AutoShape 9"/>
          <p:cNvSpPr>
            <a:spLocks noChangeArrowheads="1"/>
          </p:cNvSpPr>
          <p:nvPr/>
        </p:nvSpPr>
        <p:spPr bwMode="auto">
          <a:xfrm>
            <a:off x="1981200" y="2946400"/>
            <a:ext cx="1095375" cy="619125"/>
          </a:xfrm>
          <a:prstGeom prst="wedgeRoundRectCallout">
            <a:avLst>
              <a:gd name="adj1" fmla="val 59708"/>
              <a:gd name="adj2" fmla="val -10615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marL="190500" lvl="1" algn="l" eaLnBrk="1" hangingPunct="1">
              <a:lnSpc>
                <a:spcPct val="100000"/>
              </a:lnSpc>
              <a:spcBef>
                <a:spcPct val="0"/>
              </a:spcBef>
              <a:buClr>
                <a:srgbClr val="FF0000"/>
              </a:buClr>
              <a:buSzPct val="80000"/>
              <a:buFont typeface="Wingdings" panose="05000000000000000000" pitchFamily="2" charset="2"/>
              <a:buNone/>
            </a:pPr>
            <a:r>
              <a:rPr lang="en-US" altLang="zh-CN" sz="2000">
                <a:solidFill>
                  <a:srgbClr val="FF0066"/>
                </a:solidFill>
                <a:latin typeface="Arial" panose="020B0704020202020204" pitchFamily="34" charset="0"/>
              </a:rPr>
              <a:t>q=~q;</a:t>
            </a:r>
            <a:r>
              <a:rPr lang="en-US" altLang="zh-CN" sz="2000">
                <a:latin typeface="Arial" panose="020B0704020202020204" pitchFamily="34" charset="0"/>
              </a:rPr>
              <a:t>             </a:t>
            </a:r>
            <a:r>
              <a:rPr lang="en-US" altLang="zh-CN" sz="2000">
                <a:solidFill>
                  <a:srgbClr val="FF0066"/>
                </a:solidFill>
                <a:latin typeface="Arial" panose="020B0704020202020204" pitchFamily="34" charset="0"/>
              </a:rPr>
              <a:t>a=~q;</a:t>
            </a:r>
            <a:endParaRPr lang="en-US" altLang="zh-CN" sz="2000">
              <a:solidFill>
                <a:srgbClr val="FF0066"/>
              </a:solidFill>
              <a:latin typeface="Arial" panose="020B0704020202020204" pitchFamily="34" charset="0"/>
            </a:endParaRPr>
          </a:p>
        </p:txBody>
      </p:sp>
      <p:sp>
        <p:nvSpPr>
          <p:cNvPr id="570378" name="AutoShape 10"/>
          <p:cNvSpPr>
            <a:spLocks noChangeArrowheads="1"/>
          </p:cNvSpPr>
          <p:nvPr/>
        </p:nvSpPr>
        <p:spPr bwMode="auto">
          <a:xfrm>
            <a:off x="1963738" y="5348288"/>
            <a:ext cx="1095375" cy="619125"/>
          </a:xfrm>
          <a:prstGeom prst="wedgeRoundRectCallout">
            <a:avLst>
              <a:gd name="adj1" fmla="val 59708"/>
              <a:gd name="adj2" fmla="val -10615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marL="190500" lvl="1" algn="l" eaLnBrk="1" hangingPunct="1">
              <a:lnSpc>
                <a:spcPct val="100000"/>
              </a:lnSpc>
              <a:spcBef>
                <a:spcPct val="0"/>
              </a:spcBef>
              <a:buClr>
                <a:srgbClr val="FF0000"/>
              </a:buClr>
              <a:buSzPct val="80000"/>
              <a:buFont typeface="Wingdings" panose="05000000000000000000" pitchFamily="2" charset="2"/>
              <a:buNone/>
            </a:pPr>
            <a:r>
              <a:rPr lang="en-US" altLang="zh-CN" sz="2000">
                <a:solidFill>
                  <a:srgbClr val="FF0066"/>
                </a:solidFill>
                <a:latin typeface="Arial" panose="020B0704020202020204" pitchFamily="34" charset="0"/>
              </a:rPr>
              <a:t>a=~q;</a:t>
            </a:r>
            <a:r>
              <a:rPr lang="en-US" altLang="zh-CN" sz="2000">
                <a:latin typeface="Arial" panose="020B0704020202020204" pitchFamily="34" charset="0"/>
              </a:rPr>
              <a:t>             </a:t>
            </a:r>
            <a:r>
              <a:rPr lang="en-US" altLang="zh-CN" sz="2000">
                <a:solidFill>
                  <a:srgbClr val="FF0066"/>
                </a:solidFill>
                <a:latin typeface="Arial" panose="020B0704020202020204" pitchFamily="34" charset="0"/>
              </a:rPr>
              <a:t>q=~q;</a:t>
            </a:r>
            <a:endParaRPr lang="en-US" altLang="zh-CN" sz="2000">
              <a:solidFill>
                <a:srgbClr val="FF0066"/>
              </a:solidFill>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0377"/>
                                        </p:tgtEl>
                                        <p:attrNameLst>
                                          <p:attrName>style.visibility</p:attrName>
                                        </p:attrNameLst>
                                      </p:cBhvr>
                                      <p:to>
                                        <p:strVal val="visible"/>
                                      </p:to>
                                    </p:set>
                                    <p:animEffect transition="in" filter="dissolve">
                                      <p:cBhvr>
                                        <p:cTn id="7" dur="500"/>
                                        <p:tgtEl>
                                          <p:spTgt spid="57037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70375"/>
                                        </p:tgtEl>
                                        <p:attrNameLst>
                                          <p:attrName>style.visibility</p:attrName>
                                        </p:attrNameLst>
                                      </p:cBhvr>
                                      <p:to>
                                        <p:strVal val="visible"/>
                                      </p:to>
                                    </p:set>
                                    <p:anim calcmode="lin" valueType="num">
                                      <p:cBhvr>
                                        <p:cTn id="12" dur="500" fill="hold"/>
                                        <p:tgtEl>
                                          <p:spTgt spid="570375"/>
                                        </p:tgtEl>
                                        <p:attrNameLst>
                                          <p:attrName>ppt_w</p:attrName>
                                        </p:attrNameLst>
                                      </p:cBhvr>
                                      <p:tavLst>
                                        <p:tav tm="0">
                                          <p:val>
                                            <p:fltVal val="0"/>
                                          </p:val>
                                        </p:tav>
                                        <p:tav tm="100000">
                                          <p:val>
                                            <p:strVal val="#ppt_w"/>
                                          </p:val>
                                        </p:tav>
                                      </p:tavLst>
                                    </p:anim>
                                    <p:anim calcmode="lin" valueType="num">
                                      <p:cBhvr>
                                        <p:cTn id="13" dur="500" fill="hold"/>
                                        <p:tgtEl>
                                          <p:spTgt spid="57037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70378"/>
                                        </p:tgtEl>
                                        <p:attrNameLst>
                                          <p:attrName>style.visibility</p:attrName>
                                        </p:attrNameLst>
                                      </p:cBhvr>
                                      <p:to>
                                        <p:strVal val="visible"/>
                                      </p:to>
                                    </p:set>
                                    <p:animEffect transition="in" filter="dissolve">
                                      <p:cBhvr>
                                        <p:cTn id="18" dur="500"/>
                                        <p:tgtEl>
                                          <p:spTgt spid="570378"/>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70376"/>
                                        </p:tgtEl>
                                        <p:attrNameLst>
                                          <p:attrName>style.visibility</p:attrName>
                                        </p:attrNameLst>
                                      </p:cBhvr>
                                      <p:to>
                                        <p:strVal val="visible"/>
                                      </p:to>
                                    </p:set>
                                    <p:anim calcmode="lin" valueType="num">
                                      <p:cBhvr>
                                        <p:cTn id="23" dur="500" fill="hold"/>
                                        <p:tgtEl>
                                          <p:spTgt spid="570376"/>
                                        </p:tgtEl>
                                        <p:attrNameLst>
                                          <p:attrName>ppt_w</p:attrName>
                                        </p:attrNameLst>
                                      </p:cBhvr>
                                      <p:tavLst>
                                        <p:tav tm="0">
                                          <p:val>
                                            <p:fltVal val="0"/>
                                          </p:val>
                                        </p:tav>
                                        <p:tav tm="100000">
                                          <p:val>
                                            <p:strVal val="#ppt_w"/>
                                          </p:val>
                                        </p:tav>
                                      </p:tavLst>
                                    </p:anim>
                                    <p:anim calcmode="lin" valueType="num">
                                      <p:cBhvr>
                                        <p:cTn id="24" dur="500" fill="hold"/>
                                        <p:tgtEl>
                                          <p:spTgt spid="5703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5" grpId="0" animBg="1"/>
      <p:bldP spid="570376" grpId="0" animBg="1" autoUpdateAnimBg="0"/>
      <p:bldP spid="570377" grpId="0" animBg="1"/>
      <p:bldP spid="57037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B2F54EE-17F3-4C6F-A1D2-24CD7502EFD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72418" name="Rectangle 2"/>
          <p:cNvSpPr>
            <a:spLocks noGrp="1" noChangeArrowheads="1"/>
          </p:cNvSpPr>
          <p:nvPr>
            <p:ph type="title"/>
          </p:nvPr>
        </p:nvSpPr>
        <p:spPr>
          <a:xfrm>
            <a:off x="1731963" y="195263"/>
            <a:ext cx="7772400" cy="677862"/>
          </a:xfrm>
        </p:spPr>
        <p:txBody>
          <a:bodyPr/>
          <a:lstStyle/>
          <a:p>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、语句的并行执行</a:t>
            </a:r>
            <a:endParaRPr lang="zh-CN" altLang="en-US" smtClean="0">
              <a:solidFill>
                <a:srgbClr val="FFCC00"/>
              </a:solidFill>
              <a:latin typeface="Arial" panose="020B0704020202020204" pitchFamily="34" charset="0"/>
              <a:ea typeface="黑体" pitchFamily="2" charset="-122"/>
            </a:endParaRPr>
          </a:p>
        </p:txBody>
      </p:sp>
      <p:sp>
        <p:nvSpPr>
          <p:cNvPr id="572419" name="Rectangle 3"/>
          <p:cNvSpPr>
            <a:spLocks noGrp="1" noChangeArrowheads="1"/>
          </p:cNvSpPr>
          <p:nvPr>
            <p:ph type="body" idx="1"/>
          </p:nvPr>
        </p:nvSpPr>
        <p:spPr>
          <a:xfrm>
            <a:off x="0" y="1635125"/>
            <a:ext cx="4179888" cy="4527550"/>
          </a:xfrm>
        </p:spPr>
        <p:txBody>
          <a:bodyPr/>
          <a:lstStyle/>
          <a:p>
            <a:pPr marL="625475" lvl="1" indent="-349250" algn="just" eaLnBrk="1" hangingPunct="1">
              <a:lnSpc>
                <a:spcPct val="110000"/>
              </a:lnSpc>
            </a:pPr>
            <a:r>
              <a:rPr kumimoji="1" lang="zh-CN" altLang="en-US" sz="2000" smtClean="0">
                <a:solidFill>
                  <a:srgbClr val="000000"/>
                </a:solidFill>
                <a:latin typeface="Arial" panose="020B0704020202020204" pitchFamily="34" charset="0"/>
                <a:ea typeface="SimSun" pitchFamily="2" charset="-122"/>
              </a:rPr>
              <a:t>多个“</a:t>
            </a:r>
            <a:r>
              <a:rPr kumimoji="1" lang="en-US" altLang="zh-CN" sz="2000" smtClean="0">
                <a:solidFill>
                  <a:srgbClr val="000000"/>
                </a:solidFill>
                <a:latin typeface="Arial" panose="020B0704020202020204" pitchFamily="34" charset="0"/>
                <a:ea typeface="SimSun" pitchFamily="2" charset="-122"/>
              </a:rPr>
              <a:t>always”</a:t>
            </a:r>
            <a:r>
              <a:rPr kumimoji="1" lang="zh-CN" altLang="en-US" sz="2000" smtClean="0">
                <a:solidFill>
                  <a:srgbClr val="000000"/>
                </a:solidFill>
                <a:latin typeface="Arial" panose="020B0704020202020204" pitchFamily="34" charset="0"/>
                <a:ea typeface="SimSun" pitchFamily="2" charset="-122"/>
              </a:rPr>
              <a:t>模块、“</a:t>
            </a:r>
            <a:r>
              <a:rPr kumimoji="1" lang="en-US" altLang="zh-CN" sz="2000" smtClean="0">
                <a:solidFill>
                  <a:srgbClr val="000000"/>
                </a:solidFill>
                <a:latin typeface="Arial" panose="020B0704020202020204" pitchFamily="34" charset="0"/>
                <a:ea typeface="SimSun" pitchFamily="2" charset="-122"/>
              </a:rPr>
              <a:t>assign”</a:t>
            </a:r>
            <a:r>
              <a:rPr kumimoji="1" lang="zh-CN" altLang="en-US" sz="2000" smtClean="0">
                <a:solidFill>
                  <a:srgbClr val="000000"/>
                </a:solidFill>
                <a:latin typeface="Arial" panose="020B0704020202020204" pitchFamily="34" charset="0"/>
                <a:ea typeface="SimSun" pitchFamily="2" charset="-122"/>
              </a:rPr>
              <a:t>语句、实例元件调用、</a:t>
            </a:r>
            <a:r>
              <a:rPr lang="zh-CN" altLang="en-US" sz="2000" smtClean="0">
                <a:solidFill>
                  <a:srgbClr val="000000"/>
                </a:solidFill>
                <a:latin typeface="Arial" panose="020B0704020202020204" pitchFamily="34" charset="0"/>
                <a:ea typeface="SimSun" pitchFamily="2" charset="-122"/>
              </a:rPr>
              <a:t>“</a:t>
            </a:r>
            <a:r>
              <a:rPr lang="en-US" altLang="zh-CN" sz="2000" smtClean="0">
                <a:solidFill>
                  <a:srgbClr val="000000"/>
                </a:solidFill>
                <a:latin typeface="Arial" panose="020B0704020202020204" pitchFamily="34" charset="0"/>
                <a:ea typeface="SimSun" pitchFamily="2" charset="-122"/>
              </a:rPr>
              <a:t>always”</a:t>
            </a:r>
            <a:r>
              <a:rPr lang="zh-CN" altLang="en-US" sz="2000" smtClean="0">
                <a:solidFill>
                  <a:srgbClr val="000000"/>
                </a:solidFill>
                <a:latin typeface="Arial" panose="020B0704020202020204" pitchFamily="34" charset="0"/>
                <a:ea typeface="SimSun" pitchFamily="2" charset="-122"/>
              </a:rPr>
              <a:t>模块内的</a:t>
            </a:r>
            <a:r>
              <a:rPr kumimoji="1" lang="zh-CN" altLang="en-US" sz="2000" smtClean="0">
                <a:solidFill>
                  <a:srgbClr val="CC0066"/>
                </a:solidFill>
                <a:latin typeface="Arial" panose="020B0704020202020204" pitchFamily="34" charset="0"/>
                <a:ea typeface="SimSun" pitchFamily="2" charset="-122"/>
              </a:rPr>
              <a:t>非阻塞赋值语句</a:t>
            </a:r>
            <a:r>
              <a:rPr kumimoji="1" lang="zh-CN" altLang="en-US" sz="2000" smtClean="0">
                <a:solidFill>
                  <a:srgbClr val="000000"/>
                </a:solidFill>
                <a:latin typeface="Arial" panose="020B0704020202020204" pitchFamily="34" charset="0"/>
                <a:ea typeface="SimSun" pitchFamily="2" charset="-122"/>
              </a:rPr>
              <a:t>都是</a:t>
            </a:r>
            <a:r>
              <a:rPr kumimoji="1" lang="zh-CN" altLang="en-US" sz="2000" smtClean="0">
                <a:solidFill>
                  <a:srgbClr val="CC0066"/>
                </a:solidFill>
                <a:latin typeface="Arial" panose="020B0704020202020204" pitchFamily="34" charset="0"/>
                <a:ea typeface="SimSun" pitchFamily="2" charset="-122"/>
              </a:rPr>
              <a:t>并行</a:t>
            </a:r>
            <a:r>
              <a:rPr kumimoji="1" lang="zh-CN" altLang="en-US" sz="2000" smtClean="0">
                <a:solidFill>
                  <a:srgbClr val="000000"/>
                </a:solidFill>
                <a:latin typeface="Arial" panose="020B0704020202020204" pitchFamily="34" charset="0"/>
                <a:ea typeface="SimSun" pitchFamily="2" charset="-122"/>
              </a:rPr>
              <a:t>执行的！</a:t>
            </a:r>
            <a:endParaRPr kumimoji="1" lang="zh-CN" altLang="en-US" sz="2000" smtClean="0">
              <a:solidFill>
                <a:srgbClr val="000000"/>
              </a:solidFill>
              <a:latin typeface="Arial" panose="020B0704020202020204" pitchFamily="34" charset="0"/>
              <a:ea typeface="SimSun" pitchFamily="2" charset="-122"/>
            </a:endParaRPr>
          </a:p>
          <a:p>
            <a:pPr marL="625475" lvl="1" indent="-349250" algn="just">
              <a:lnSpc>
                <a:spcPct val="110000"/>
              </a:lnSpc>
            </a:pPr>
            <a:r>
              <a:rPr lang="zh-CN" altLang="en-US" sz="2000" smtClean="0">
                <a:latin typeface="Arial" panose="020B0704020202020204" pitchFamily="34" charset="0"/>
                <a:ea typeface="SimSun" pitchFamily="2" charset="-122"/>
              </a:rPr>
              <a:t>它们在程序中的先后顺序对结果并没有影响。</a:t>
            </a:r>
            <a:endParaRPr lang="zh-CN" altLang="en-US" sz="2000" smtClean="0">
              <a:latin typeface="Arial" panose="020B0704020202020204" pitchFamily="34" charset="0"/>
              <a:ea typeface="SimSun" pitchFamily="2" charset="-122"/>
            </a:endParaRPr>
          </a:p>
          <a:p>
            <a:pPr marL="625475" lvl="1" indent="-349250" algn="just">
              <a:lnSpc>
                <a:spcPct val="110000"/>
              </a:lnSpc>
            </a:pP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例</a:t>
            </a:r>
            <a:r>
              <a:rPr lang="en-US" altLang="zh-CN" sz="2000" smtClean="0">
                <a:latin typeface="Arial" panose="020B0704020202020204" pitchFamily="34" charset="0"/>
                <a:ea typeface="SimSun" pitchFamily="2" charset="-122"/>
              </a:rPr>
              <a:t>2.42】</a:t>
            </a:r>
            <a:r>
              <a:rPr lang="zh-CN" altLang="en-US" sz="2000" smtClean="0">
                <a:latin typeface="Arial" panose="020B0704020202020204" pitchFamily="34" charset="0"/>
                <a:ea typeface="SimSun" pitchFamily="2" charset="-122"/>
              </a:rPr>
              <a:t>将两条赋值语句分别放在两个“</a:t>
            </a:r>
            <a:r>
              <a:rPr lang="en-US" altLang="zh-CN" sz="2000" smtClean="0">
                <a:latin typeface="Arial" panose="020B0704020202020204" pitchFamily="34" charset="0"/>
                <a:ea typeface="SimSun" pitchFamily="2" charset="-122"/>
              </a:rPr>
              <a:t>always”</a:t>
            </a:r>
            <a:r>
              <a:rPr lang="zh-CN" altLang="en-US" sz="2000" smtClean="0">
                <a:latin typeface="Arial" panose="020B0704020202020204" pitchFamily="34" charset="0"/>
                <a:ea typeface="SimSun" pitchFamily="2" charset="-122"/>
              </a:rPr>
              <a:t>模块中，若颠倒两个“</a:t>
            </a:r>
            <a:r>
              <a:rPr lang="en-US" altLang="zh-CN" sz="2000" smtClean="0">
                <a:latin typeface="Arial" panose="020B0704020202020204" pitchFamily="34" charset="0"/>
                <a:ea typeface="SimSun" pitchFamily="2" charset="-122"/>
              </a:rPr>
              <a:t>always”</a:t>
            </a:r>
            <a:r>
              <a:rPr lang="zh-CN" altLang="en-US" sz="2000" smtClean="0">
                <a:latin typeface="Arial" panose="020B0704020202020204" pitchFamily="34" charset="0"/>
                <a:ea typeface="SimSun" pitchFamily="2" charset="-122"/>
              </a:rPr>
              <a:t>模块顺序，对仿真结果没有影响，同</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例</a:t>
            </a:r>
            <a:r>
              <a:rPr lang="en-US" altLang="zh-CN" sz="2000" smtClean="0">
                <a:latin typeface="Arial" panose="020B0704020202020204" pitchFamily="34" charset="0"/>
                <a:ea typeface="SimSun" pitchFamily="2" charset="-122"/>
              </a:rPr>
              <a:t>2.41】——q</a:t>
            </a:r>
            <a:r>
              <a:rPr lang="zh-CN" altLang="en-US" sz="2000" smtClean="0">
                <a:latin typeface="Arial" panose="020B0704020202020204" pitchFamily="34" charset="0"/>
                <a:ea typeface="SimSun" pitchFamily="2" charset="-122"/>
              </a:rPr>
              <a:t>和</a:t>
            </a:r>
            <a:r>
              <a:rPr lang="en-US" altLang="zh-CN" sz="2000" smtClean="0">
                <a:latin typeface="Arial" panose="020B0704020202020204" pitchFamily="34" charset="0"/>
                <a:ea typeface="SimSun" pitchFamily="2" charset="-122"/>
              </a:rPr>
              <a:t>a</a:t>
            </a:r>
            <a:r>
              <a:rPr lang="zh-CN" altLang="en-US" sz="2000" smtClean="0">
                <a:latin typeface="Arial" panose="020B0704020202020204" pitchFamily="34" charset="0"/>
                <a:ea typeface="SimSun" pitchFamily="2" charset="-122"/>
              </a:rPr>
              <a:t>的波形完全一样。</a:t>
            </a:r>
            <a:endParaRPr lang="zh-CN" altLang="en-US" sz="2000" smtClean="0">
              <a:latin typeface="Arial" panose="020B0704020202020204" pitchFamily="34" charset="0"/>
              <a:ea typeface="SimSun" pitchFamily="2" charset="-122"/>
            </a:endParaRPr>
          </a:p>
        </p:txBody>
      </p:sp>
      <p:sp>
        <p:nvSpPr>
          <p:cNvPr id="572420" name="Text Box 4"/>
          <p:cNvSpPr txBox="1">
            <a:spLocks noChangeArrowheads="1"/>
          </p:cNvSpPr>
          <p:nvPr/>
        </p:nvSpPr>
        <p:spPr bwMode="auto">
          <a:xfrm>
            <a:off x="4605338" y="1203325"/>
            <a:ext cx="3959225" cy="5114925"/>
          </a:xfrm>
          <a:prstGeom prst="rect">
            <a:avLst/>
          </a:prstGeom>
          <a:solidFill>
            <a:srgbClr val="ADD6FF"/>
          </a:solidFill>
          <a:ln w="12700">
            <a:solidFill>
              <a:schemeClr val="tx1"/>
            </a:solidFill>
            <a:miter lim="800000"/>
          </a:ln>
          <a:effectLst>
            <a:prstShdw prst="shdw13" dist="53882" dir="13500000">
              <a:schemeClr val="bg2"/>
            </a:prstShdw>
          </a:effectLst>
        </p:spPr>
        <p:txBody>
          <a:bodyPr anchor="b">
            <a:spAutoFit/>
          </a:bodyPr>
          <a:lstStyle>
            <a:lvl1pPr marL="342900" indent="-342900">
              <a:defRPr sz="2400" b="1">
                <a:solidFill>
                  <a:schemeClr val="tx1"/>
                </a:solidFill>
                <a:latin typeface="SimSun" pitchFamily="2" charset="-122"/>
                <a:ea typeface="SimSun" pitchFamily="2" charset="-122"/>
              </a:defRPr>
            </a:lvl1pPr>
            <a:lvl2pPr marL="19050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lvl="1" algn="l" eaLnBrk="1" hangingPunct="1">
              <a:lnSpc>
                <a:spcPct val="100000"/>
              </a:lnSpc>
              <a:buClr>
                <a:srgbClr val="FF0000"/>
              </a:buClr>
              <a:buSzPct val="80000"/>
              <a:buFont typeface="Wingdings" panose="05000000000000000000" pitchFamily="2" charset="2"/>
              <a:buNone/>
            </a:pPr>
            <a:r>
              <a:rPr lang="en-US" altLang="zh-CN">
                <a:solidFill>
                  <a:srgbClr val="FF0066"/>
                </a:solidFill>
                <a:latin typeface="Arial" panose="020B0704020202020204" pitchFamily="34" charset="0"/>
              </a:rPr>
              <a:t>【</a:t>
            </a:r>
            <a:r>
              <a:rPr lang="zh-CN" altLang="en-US">
                <a:solidFill>
                  <a:srgbClr val="FF0066"/>
                </a:solidFill>
                <a:latin typeface="Arial" panose="020B0704020202020204" pitchFamily="34" charset="0"/>
              </a:rPr>
              <a:t>例</a:t>
            </a:r>
            <a:r>
              <a:rPr lang="en-US" altLang="zh-CN">
                <a:solidFill>
                  <a:srgbClr val="FF0066"/>
                </a:solidFill>
                <a:latin typeface="Arial" panose="020B0704020202020204" pitchFamily="34" charset="0"/>
              </a:rPr>
              <a:t>2.42】</a:t>
            </a:r>
            <a:r>
              <a:rPr lang="zh-CN" altLang="en-US" sz="2200">
                <a:latin typeface="Arial" panose="020B0704020202020204" pitchFamily="34" charset="0"/>
              </a:rPr>
              <a:t>并行执行模块。</a:t>
            </a:r>
            <a:endParaRPr lang="zh-CN" altLang="en-US"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module parall1(q,a,clk);</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output q,a;</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input clk;</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reg q,a;</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always @(posedge clk)</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begin</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a:t>
            </a:r>
            <a:r>
              <a:rPr lang="en-US" altLang="zh-CN">
                <a:solidFill>
                  <a:srgbClr val="FF0066"/>
                </a:solidFill>
                <a:latin typeface="Arial" panose="020B0704020202020204" pitchFamily="34" charset="0"/>
              </a:rPr>
              <a:t>q=~q;</a:t>
            </a:r>
            <a:r>
              <a:rPr lang="en-US" altLang="zh-CN" sz="2200">
                <a:latin typeface="Arial" panose="020B0704020202020204" pitchFamily="34" charset="0"/>
              </a:rPr>
              <a:t>           </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end</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always @(posedge clk)</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begin</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a:t>
            </a:r>
            <a:r>
              <a:rPr lang="en-US" altLang="zh-CN">
                <a:solidFill>
                  <a:srgbClr val="FF0066"/>
                </a:solidFill>
                <a:latin typeface="Arial" panose="020B0704020202020204" pitchFamily="34" charset="0"/>
              </a:rPr>
              <a:t>a=~q;</a:t>
            </a:r>
            <a:r>
              <a:rPr lang="en-US" altLang="zh-CN" sz="2200">
                <a:latin typeface="Arial" panose="020B0704020202020204" pitchFamily="34" charset="0"/>
              </a:rPr>
              <a:t>           </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        end</a:t>
            </a:r>
            <a:endParaRPr lang="en-US" altLang="zh-CN" sz="2200">
              <a:latin typeface="Arial" panose="020B0704020202020204" pitchFamily="34" charset="0"/>
            </a:endParaRPr>
          </a:p>
          <a:p>
            <a:pPr lvl="1" algn="l" eaLnBrk="1" hangingPunct="1">
              <a:lnSpc>
                <a:spcPct val="105000"/>
              </a:lnSpc>
              <a:spcBef>
                <a:spcPct val="0"/>
              </a:spcBef>
              <a:buClr>
                <a:srgbClr val="FF0000"/>
              </a:buClr>
              <a:buSzPct val="80000"/>
              <a:buFont typeface="Wingdings" panose="05000000000000000000" pitchFamily="2" charset="2"/>
              <a:buNone/>
            </a:pPr>
            <a:r>
              <a:rPr lang="en-US" altLang="zh-CN" sz="2200">
                <a:latin typeface="Arial" panose="020B0704020202020204" pitchFamily="34" charset="0"/>
              </a:rPr>
              <a:t>endmodule</a:t>
            </a:r>
            <a:endParaRPr lang="en-US" altLang="zh-CN" sz="22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2419">
                                            <p:txEl>
                                              <p:pRg st="0" end="0"/>
                                            </p:txEl>
                                          </p:spTgt>
                                        </p:tgtEl>
                                        <p:attrNameLst>
                                          <p:attrName>style.visibility</p:attrName>
                                        </p:attrNameLst>
                                      </p:cBhvr>
                                      <p:to>
                                        <p:strVal val="visible"/>
                                      </p:to>
                                    </p:set>
                                    <p:anim calcmode="lin" valueType="num">
                                      <p:cBhvr additive="base">
                                        <p:cTn id="13" dur="500" fill="hold"/>
                                        <p:tgtEl>
                                          <p:spTgt spid="5724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2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2419">
                                            <p:txEl>
                                              <p:pRg st="1" end="1"/>
                                            </p:txEl>
                                          </p:spTgt>
                                        </p:tgtEl>
                                        <p:attrNameLst>
                                          <p:attrName>style.visibility</p:attrName>
                                        </p:attrNameLst>
                                      </p:cBhvr>
                                      <p:to>
                                        <p:strVal val="visible"/>
                                      </p:to>
                                    </p:set>
                                    <p:anim calcmode="lin" valueType="num">
                                      <p:cBhvr additive="base">
                                        <p:cTn id="19" dur="500" fill="hold"/>
                                        <p:tgtEl>
                                          <p:spTgt spid="5724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2419">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72419">
                                            <p:txEl>
                                              <p:pRg st="2" end="2"/>
                                            </p:txEl>
                                          </p:spTgt>
                                        </p:tgtEl>
                                        <p:attrNameLst>
                                          <p:attrName>style.visibility</p:attrName>
                                        </p:attrNameLst>
                                      </p:cBhvr>
                                      <p:to>
                                        <p:strVal val="visible"/>
                                      </p:to>
                                    </p:set>
                                    <p:anim calcmode="lin" valueType="num">
                                      <p:cBhvr additive="base">
                                        <p:cTn id="23" dur="500" fill="hold"/>
                                        <p:tgtEl>
                                          <p:spTgt spid="57241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2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72420"/>
                                        </p:tgtEl>
                                        <p:attrNameLst>
                                          <p:attrName>style.visibility</p:attrName>
                                        </p:attrNameLst>
                                      </p:cBhvr>
                                      <p:to>
                                        <p:strVal val="visible"/>
                                      </p:to>
                                    </p:set>
                                    <p:anim calcmode="lin" valueType="num">
                                      <p:cBhvr additive="base">
                                        <p:cTn id="29" dur="500" fill="hold"/>
                                        <p:tgtEl>
                                          <p:spTgt spid="572420"/>
                                        </p:tgtEl>
                                        <p:attrNameLst>
                                          <p:attrName>ppt_x</p:attrName>
                                        </p:attrNameLst>
                                      </p:cBhvr>
                                      <p:tavLst>
                                        <p:tav tm="0">
                                          <p:val>
                                            <p:strVal val="#ppt_x"/>
                                          </p:val>
                                        </p:tav>
                                        <p:tav tm="100000">
                                          <p:val>
                                            <p:strVal val="#ppt_x"/>
                                          </p:val>
                                        </p:tav>
                                      </p:tavLst>
                                    </p:anim>
                                    <p:anim calcmode="lin" valueType="num">
                                      <p:cBhvr additive="base">
                                        <p:cTn id="30"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p:bldP spid="572419" grpId="0" autoUpdateAnimBg="0" build="p"/>
      <p:bldP spid="572420"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062F7F4-CB96-4C0A-B814-8C62522E259D}"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2643" name="Rectangle 2"/>
          <p:cNvSpPr>
            <a:spLocks noGrp="1" noChangeArrowheads="1"/>
          </p:cNvSpPr>
          <p:nvPr>
            <p:ph type="title"/>
          </p:nvPr>
        </p:nvSpPr>
        <p:spPr>
          <a:xfrm>
            <a:off x="1547813" y="266700"/>
            <a:ext cx="7772400" cy="677863"/>
          </a:xfrm>
        </p:spPr>
        <p:txBody>
          <a:bodyPr/>
          <a:lstStyle/>
          <a:p>
            <a:r>
              <a:rPr lang="en-US" altLang="zh-CN" smtClean="0">
                <a:solidFill>
                  <a:srgbClr val="FFCC00"/>
                </a:solidFill>
                <a:latin typeface="Arial" panose="020B0704020202020204" pitchFamily="34" charset="0"/>
                <a:ea typeface="黑体" pitchFamily="2" charset="-122"/>
              </a:rPr>
              <a:t>2.5.4  </a:t>
            </a:r>
            <a:r>
              <a:rPr lang="zh-CN" altLang="en-US" smtClean="0">
                <a:solidFill>
                  <a:srgbClr val="FFCC00"/>
                </a:solidFill>
                <a:latin typeface="Arial" panose="020B0704020202020204" pitchFamily="34" charset="0"/>
                <a:ea typeface="黑体" pitchFamily="2" charset="-122"/>
              </a:rPr>
              <a:t>不同抽象级别的</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模型</a:t>
            </a:r>
            <a:endParaRPr lang="zh-CN" altLang="en-US" smtClean="0">
              <a:solidFill>
                <a:srgbClr val="FFCC00"/>
              </a:solidFill>
              <a:latin typeface="Arial" panose="020B0704020202020204" pitchFamily="34" charset="0"/>
              <a:ea typeface="黑体" pitchFamily="2" charset="-122"/>
            </a:endParaRPr>
          </a:p>
        </p:txBody>
      </p:sp>
      <p:sp>
        <p:nvSpPr>
          <p:cNvPr id="112644" name="Rectangle 3"/>
          <p:cNvSpPr>
            <a:spLocks noGrp="1" noChangeArrowheads="1"/>
          </p:cNvSpPr>
          <p:nvPr>
            <p:ph type="body" idx="1"/>
          </p:nvPr>
        </p:nvSpPr>
        <p:spPr>
          <a:xfrm>
            <a:off x="317500" y="1233488"/>
            <a:ext cx="8564563" cy="5075237"/>
          </a:xfrm>
          <a:noFill/>
        </p:spPr>
        <p:txBody>
          <a:bodyPr/>
          <a:lstStyle/>
          <a:p>
            <a:pPr algn="just">
              <a:lnSpc>
                <a:spcPct val="110000"/>
              </a:lnSpc>
              <a:spcBef>
                <a:spcPct val="0"/>
              </a:spcBef>
            </a:pPr>
            <a:r>
              <a:rPr kumimoji="1" lang="zh-CN" altLang="en-US" sz="2000" smtClean="0">
                <a:latin typeface="Arial" panose="020B0704020202020204" pitchFamily="34" charset="0"/>
                <a:ea typeface="SimSun" pitchFamily="2" charset="-122"/>
              </a:rPr>
              <a:t>用</a:t>
            </a:r>
            <a:r>
              <a:rPr kumimoji="1" lang="en-US" altLang="zh-CN" sz="2000" smtClean="0">
                <a:latin typeface="Arial" panose="020B0704020202020204" pitchFamily="34" charset="0"/>
                <a:ea typeface="SimSun" pitchFamily="2" charset="-122"/>
              </a:rPr>
              <a:t>Verilog HDL</a:t>
            </a:r>
            <a:r>
              <a:rPr kumimoji="1" lang="zh-CN" altLang="en-US" sz="2000" smtClean="0">
                <a:latin typeface="Arial" panose="020B0704020202020204" pitchFamily="34" charset="0"/>
                <a:ea typeface="SimSun" pitchFamily="2" charset="-122"/>
              </a:rPr>
              <a:t>描述的电路称为该设计电路的</a:t>
            </a:r>
            <a:r>
              <a:rPr kumimoji="1" lang="en-US" altLang="zh-CN" sz="2000" smtClean="0">
                <a:latin typeface="Arial" panose="020B0704020202020204" pitchFamily="34" charset="0"/>
                <a:ea typeface="SimSun" pitchFamily="2" charset="-122"/>
              </a:rPr>
              <a:t>Verilog HDL</a:t>
            </a:r>
            <a:r>
              <a:rPr kumimoji="1" lang="zh-CN" altLang="en-US" sz="2000" smtClean="0">
                <a:latin typeface="Arial" panose="020B0704020202020204" pitchFamily="34" charset="0"/>
                <a:ea typeface="SimSun" pitchFamily="2" charset="-122"/>
              </a:rPr>
              <a:t>模型。</a:t>
            </a:r>
            <a:endParaRPr kumimoji="1" lang="zh-CN" altLang="en-US" sz="2000" smtClean="0">
              <a:latin typeface="Arial" panose="020B0704020202020204" pitchFamily="34" charset="0"/>
              <a:ea typeface="SimSun" pitchFamily="2" charset="-122"/>
            </a:endParaRPr>
          </a:p>
          <a:p>
            <a:pPr algn="just">
              <a:lnSpc>
                <a:spcPct val="110000"/>
              </a:lnSpc>
              <a:spcBef>
                <a:spcPct val="0"/>
              </a:spcBef>
            </a:pPr>
            <a:r>
              <a:rPr lang="zh-CN" altLang="en-US" sz="2000" smtClean="0">
                <a:latin typeface="Arial" panose="020B0704020202020204" pitchFamily="34" charset="0"/>
                <a:ea typeface="SimSun" pitchFamily="2" charset="-122"/>
              </a:rPr>
              <a:t>一个复杂电路的完整</a:t>
            </a:r>
            <a:r>
              <a:rPr lang="en-US" altLang="zh-CN" sz="2000" smtClean="0">
                <a:latin typeface="Arial" panose="020B0704020202020204" pitchFamily="34" charset="0"/>
                <a:ea typeface="SimSun" pitchFamily="2" charset="-122"/>
              </a:rPr>
              <a:t>Verilog HDL</a:t>
            </a:r>
            <a:r>
              <a:rPr lang="zh-CN" altLang="en-US" sz="2000" smtClean="0">
                <a:latin typeface="Arial" panose="020B0704020202020204" pitchFamily="34" charset="0"/>
                <a:ea typeface="SimSun" pitchFamily="2" charset="-122"/>
              </a:rPr>
              <a:t>模型由若干个</a:t>
            </a:r>
            <a:r>
              <a:rPr lang="en-US" altLang="zh-CN" sz="2000" smtClean="0">
                <a:latin typeface="Arial" panose="020B0704020202020204" pitchFamily="34" charset="0"/>
                <a:ea typeface="SimSun" pitchFamily="2" charset="-122"/>
              </a:rPr>
              <a:t>Verilog HDL</a:t>
            </a:r>
            <a:r>
              <a:rPr lang="zh-CN" altLang="en-US" sz="2000" smtClean="0">
                <a:latin typeface="Arial" panose="020B0704020202020204" pitchFamily="34" charset="0"/>
                <a:ea typeface="SimSun" pitchFamily="2" charset="-122"/>
              </a:rPr>
              <a:t>模块构成，每个模块由若干的子模块构成</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可分别用不同抽象级别的</a:t>
            </a:r>
            <a:r>
              <a:rPr lang="en-US" altLang="zh-CN" sz="2000" smtClean="0">
                <a:latin typeface="Arial" panose="020B0704020202020204" pitchFamily="34" charset="0"/>
                <a:ea typeface="SimSun" pitchFamily="2" charset="-122"/>
              </a:rPr>
              <a:t>Verilog HDL</a:t>
            </a:r>
            <a:r>
              <a:rPr lang="zh-CN" altLang="en-US" sz="2000" smtClean="0">
                <a:latin typeface="Arial" panose="020B0704020202020204" pitchFamily="34" charset="0"/>
                <a:ea typeface="SimSun" pitchFamily="2" charset="-122"/>
              </a:rPr>
              <a:t>描述。</a:t>
            </a:r>
            <a:endParaRPr lang="zh-CN" altLang="en-US" sz="2000" smtClean="0">
              <a:latin typeface="Arial" panose="020B0704020202020204" pitchFamily="34" charset="0"/>
              <a:ea typeface="SimSun" pitchFamily="2" charset="-122"/>
            </a:endParaRPr>
          </a:p>
          <a:p>
            <a:pPr algn="just">
              <a:lnSpc>
                <a:spcPct val="110000"/>
              </a:lnSpc>
              <a:spcBef>
                <a:spcPct val="0"/>
              </a:spcBef>
            </a:pPr>
            <a:endParaRPr lang="zh-CN" altLang="en-US" sz="600" smtClean="0">
              <a:latin typeface="Arial" panose="020B0704020202020204" pitchFamily="34" charset="0"/>
              <a:ea typeface="SimSun" pitchFamily="2" charset="-122"/>
            </a:endParaRPr>
          </a:p>
          <a:p>
            <a:pPr algn="just">
              <a:lnSpc>
                <a:spcPct val="110000"/>
              </a:lnSpc>
              <a:spcBef>
                <a:spcPct val="0"/>
              </a:spcBef>
            </a:pPr>
            <a:r>
              <a:rPr lang="zh-CN" altLang="en-US" sz="2000" smtClean="0">
                <a:latin typeface="Arial" panose="020B0704020202020204" pitchFamily="34" charset="0"/>
                <a:ea typeface="SimSun" pitchFamily="2" charset="-122"/>
              </a:rPr>
              <a:t>在同一个</a:t>
            </a:r>
            <a:r>
              <a:rPr lang="en-US" altLang="zh-CN" sz="2000" smtClean="0">
                <a:latin typeface="Arial" panose="020B0704020202020204" pitchFamily="34" charset="0"/>
                <a:ea typeface="SimSun" pitchFamily="2" charset="-122"/>
              </a:rPr>
              <a:t>Verilog HDL</a:t>
            </a:r>
            <a:r>
              <a:rPr lang="zh-CN" altLang="en-US" sz="2000" smtClean="0">
                <a:latin typeface="Arial" panose="020B0704020202020204" pitchFamily="34" charset="0"/>
                <a:ea typeface="SimSun" pitchFamily="2" charset="-122"/>
              </a:rPr>
              <a:t>模块中可有多种级别的描述。</a:t>
            </a:r>
            <a:endParaRPr lang="zh-CN" altLang="en-US" sz="2000" smtClean="0">
              <a:latin typeface="Arial" panose="020B0704020202020204" pitchFamily="34" charset="0"/>
              <a:ea typeface="SimSun" pitchFamily="2" charset="-122"/>
            </a:endParaRPr>
          </a:p>
          <a:p>
            <a:pPr lvl="1">
              <a:lnSpc>
                <a:spcPct val="105000"/>
              </a:lnSpc>
              <a:spcBef>
                <a:spcPct val="0"/>
              </a:spcBef>
            </a:pPr>
            <a:r>
              <a:rPr lang="zh-CN" altLang="en-US" sz="1800" smtClean="0">
                <a:solidFill>
                  <a:srgbClr val="CC0066"/>
                </a:solidFill>
                <a:latin typeface="Arial" panose="020B0704020202020204" pitchFamily="34" charset="0"/>
                <a:ea typeface="SimSun" pitchFamily="2" charset="-122"/>
              </a:rPr>
              <a:t>系统级</a:t>
            </a:r>
            <a:r>
              <a:rPr lang="en-US" altLang="zh-CN" sz="1800" smtClean="0">
                <a:latin typeface="Arial" panose="020B0704020202020204" pitchFamily="34" charset="0"/>
                <a:ea typeface="SimSun" pitchFamily="2" charset="-122"/>
              </a:rPr>
              <a:t>(system level): </a:t>
            </a:r>
            <a:r>
              <a:rPr lang="zh-CN" altLang="en-US" sz="1800" smtClean="0">
                <a:latin typeface="Arial" panose="020B0704020202020204" pitchFamily="34" charset="0"/>
                <a:ea typeface="SimSun" pitchFamily="2" charset="-122"/>
              </a:rPr>
              <a:t>用高级语言结构（如</a:t>
            </a:r>
            <a:r>
              <a:rPr lang="en-US" altLang="zh-CN" sz="1800" smtClean="0">
                <a:latin typeface="Arial" panose="020B0704020202020204" pitchFamily="34" charset="0"/>
                <a:ea typeface="SimSun" pitchFamily="2" charset="-122"/>
              </a:rPr>
              <a:t>case</a:t>
            </a:r>
            <a:r>
              <a:rPr lang="zh-CN" altLang="en-US" sz="1800" smtClean="0">
                <a:latin typeface="Arial" panose="020B0704020202020204" pitchFamily="34" charset="0"/>
                <a:ea typeface="SimSun" pitchFamily="2" charset="-122"/>
              </a:rPr>
              <a:t>语句）实现的设计模块外部性能的模型；</a:t>
            </a:r>
            <a:endParaRPr lang="zh-CN" altLang="en-US" sz="1800" smtClean="0">
              <a:latin typeface="Arial" panose="020B0704020202020204" pitchFamily="34" charset="0"/>
              <a:ea typeface="SimSun" pitchFamily="2" charset="-122"/>
            </a:endParaRPr>
          </a:p>
          <a:p>
            <a:pPr lvl="1">
              <a:lnSpc>
                <a:spcPct val="105000"/>
              </a:lnSpc>
              <a:spcBef>
                <a:spcPct val="0"/>
              </a:spcBef>
            </a:pPr>
            <a:r>
              <a:rPr lang="zh-CN" altLang="zh-CN" sz="1800" smtClean="0">
                <a:solidFill>
                  <a:srgbClr val="CC0066"/>
                </a:solidFill>
                <a:latin typeface="Arial" panose="020B0704020202020204" pitchFamily="34" charset="0"/>
                <a:ea typeface="SimSun" pitchFamily="2" charset="-122"/>
              </a:rPr>
              <a:t>算</a:t>
            </a:r>
            <a:r>
              <a:rPr lang="zh-CN" altLang="en-US" sz="1800" smtClean="0">
                <a:solidFill>
                  <a:srgbClr val="CC0066"/>
                </a:solidFill>
                <a:latin typeface="Arial" panose="020B0704020202020204" pitchFamily="34" charset="0"/>
                <a:ea typeface="SimSun" pitchFamily="2" charset="-122"/>
              </a:rPr>
              <a:t>法级</a:t>
            </a:r>
            <a:r>
              <a:rPr lang="en-US" altLang="zh-CN" sz="1800" smtClean="0">
                <a:latin typeface="Arial" panose="020B0704020202020204" pitchFamily="34" charset="0"/>
                <a:ea typeface="SimSun" pitchFamily="2" charset="-122"/>
              </a:rPr>
              <a:t>(algorithmic level): </a:t>
            </a:r>
            <a:r>
              <a:rPr lang="zh-CN" altLang="en-US" sz="1800" smtClean="0">
                <a:latin typeface="Arial" panose="020B0704020202020204" pitchFamily="34" charset="0"/>
                <a:ea typeface="SimSun" pitchFamily="2" charset="-122"/>
              </a:rPr>
              <a:t>用高级语言结构实现的设计算法模型（写出逻辑表达式）；</a:t>
            </a:r>
            <a:endParaRPr lang="zh-CN" altLang="en-US" sz="1800" smtClean="0">
              <a:latin typeface="Arial" panose="020B0704020202020204" pitchFamily="34" charset="0"/>
              <a:ea typeface="SimSun" pitchFamily="2" charset="-122"/>
            </a:endParaRPr>
          </a:p>
          <a:p>
            <a:pPr lvl="1">
              <a:lnSpc>
                <a:spcPct val="105000"/>
              </a:lnSpc>
              <a:spcBef>
                <a:spcPct val="0"/>
              </a:spcBef>
            </a:pPr>
            <a:r>
              <a:rPr lang="en-US" altLang="zh-CN" sz="1800" smtClean="0">
                <a:solidFill>
                  <a:srgbClr val="CC0066"/>
                </a:solidFill>
                <a:latin typeface="Arial" panose="020B0704020202020204" pitchFamily="34" charset="0"/>
                <a:ea typeface="SimSun" pitchFamily="2" charset="-122"/>
              </a:rPr>
              <a:t>RTL</a:t>
            </a:r>
            <a:r>
              <a:rPr lang="zh-CN" altLang="en-US" sz="1800" smtClean="0">
                <a:solidFill>
                  <a:srgbClr val="CC0066"/>
                </a:solidFill>
                <a:latin typeface="Arial" panose="020B0704020202020204" pitchFamily="34" charset="0"/>
                <a:ea typeface="SimSun" pitchFamily="2" charset="-122"/>
              </a:rPr>
              <a:t>级</a:t>
            </a:r>
            <a:r>
              <a:rPr lang="en-US" altLang="zh-CN" sz="1800" smtClean="0">
                <a:latin typeface="Arial" panose="020B0704020202020204" pitchFamily="34" charset="0"/>
                <a:ea typeface="SimSun" pitchFamily="2" charset="-122"/>
              </a:rPr>
              <a:t>(register transfer level): </a:t>
            </a:r>
            <a:r>
              <a:rPr lang="zh-CN" altLang="en-US" sz="1800" smtClean="0">
                <a:latin typeface="Arial" panose="020B0704020202020204" pitchFamily="34" charset="0"/>
                <a:ea typeface="SimSun" pitchFamily="2" charset="-122"/>
              </a:rPr>
              <a:t>描述数据在寄存器之间流动和如何处理这些数据的模型；</a:t>
            </a:r>
            <a:endParaRPr lang="zh-CN" altLang="en-US" sz="1800" smtClean="0">
              <a:latin typeface="Arial" panose="020B0704020202020204" pitchFamily="34" charset="0"/>
              <a:ea typeface="SimSun" pitchFamily="2" charset="-122"/>
            </a:endParaRPr>
          </a:p>
          <a:p>
            <a:pPr lvl="1">
              <a:lnSpc>
                <a:spcPct val="105000"/>
              </a:lnSpc>
              <a:spcBef>
                <a:spcPct val="0"/>
              </a:spcBef>
            </a:pPr>
            <a:r>
              <a:rPr lang="zh-CN" altLang="en-US" sz="1800" smtClean="0">
                <a:solidFill>
                  <a:srgbClr val="CC0066"/>
                </a:solidFill>
                <a:latin typeface="Arial" panose="020B0704020202020204" pitchFamily="34" charset="0"/>
                <a:ea typeface="SimSun" pitchFamily="2" charset="-122"/>
              </a:rPr>
              <a:t>门级</a:t>
            </a:r>
            <a:r>
              <a:rPr lang="en-US" altLang="zh-CN" sz="1800" smtClean="0">
                <a:latin typeface="Arial" panose="020B0704020202020204" pitchFamily="34" charset="0"/>
                <a:ea typeface="SimSun" pitchFamily="2" charset="-122"/>
              </a:rPr>
              <a:t>(gate level): </a:t>
            </a:r>
            <a:r>
              <a:rPr lang="zh-CN" altLang="en-US" sz="1800" smtClean="0">
                <a:latin typeface="Arial" panose="020B0704020202020204" pitchFamily="34" charset="0"/>
                <a:ea typeface="SimSun" pitchFamily="2" charset="-122"/>
              </a:rPr>
              <a:t>描述逻辑门（如与门、非门、或门、与非门、三态门等）以及逻辑门之间连接的模型；</a:t>
            </a:r>
            <a:endParaRPr lang="zh-CN" altLang="en-US" sz="1800" smtClean="0">
              <a:latin typeface="Arial" panose="020B0704020202020204" pitchFamily="34" charset="0"/>
              <a:ea typeface="SimSun" pitchFamily="2" charset="-122"/>
            </a:endParaRPr>
          </a:p>
          <a:p>
            <a:pPr lvl="1">
              <a:lnSpc>
                <a:spcPct val="105000"/>
              </a:lnSpc>
              <a:spcBef>
                <a:spcPct val="0"/>
              </a:spcBef>
            </a:pPr>
            <a:r>
              <a:rPr lang="zh-CN" altLang="en-US" sz="1800" smtClean="0">
                <a:solidFill>
                  <a:srgbClr val="CC0066"/>
                </a:solidFill>
                <a:latin typeface="Arial" panose="020B0704020202020204" pitchFamily="34" charset="0"/>
                <a:ea typeface="SimSun" pitchFamily="2" charset="-122"/>
              </a:rPr>
              <a:t>开关级</a:t>
            </a:r>
            <a:r>
              <a:rPr lang="en-US" altLang="zh-CN" sz="1800" smtClean="0">
                <a:latin typeface="Arial" panose="020B0704020202020204" pitchFamily="34" charset="0"/>
                <a:ea typeface="SimSun" pitchFamily="2" charset="-122"/>
              </a:rPr>
              <a:t>(switch level): </a:t>
            </a:r>
            <a:r>
              <a:rPr lang="zh-CN" altLang="en-US" sz="1800" smtClean="0">
                <a:latin typeface="Arial" panose="020B0704020202020204" pitchFamily="34" charset="0"/>
                <a:ea typeface="SimSun" pitchFamily="2" charset="-122"/>
              </a:rPr>
              <a:t>描述器件中三极管和储存节点及其之间连接的模型。</a:t>
            </a:r>
            <a:endParaRPr lang="zh-CN" altLang="en-US" sz="1800"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891796D8-C914-44C9-AEBE-E940A201ED58}"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3667" name="Rectangle 2"/>
          <p:cNvSpPr>
            <a:spLocks noGrp="1" noChangeArrowheads="1"/>
          </p:cNvSpPr>
          <p:nvPr>
            <p:ph type="title"/>
          </p:nvPr>
        </p:nvSpPr>
        <p:spPr>
          <a:xfrm>
            <a:off x="1547813" y="266700"/>
            <a:ext cx="7772400" cy="677863"/>
          </a:xfrm>
        </p:spPr>
        <p:txBody>
          <a:bodyPr/>
          <a:lstStyle/>
          <a:p>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的行为描述和结构描述</a:t>
            </a:r>
            <a:endParaRPr lang="zh-CN" altLang="en-US" smtClean="0">
              <a:solidFill>
                <a:srgbClr val="FFCC00"/>
              </a:solidFill>
              <a:latin typeface="Arial" panose="020B0704020202020204" pitchFamily="34" charset="0"/>
              <a:ea typeface="黑体" pitchFamily="2" charset="-122"/>
            </a:endParaRPr>
          </a:p>
        </p:txBody>
      </p:sp>
      <p:sp>
        <p:nvSpPr>
          <p:cNvPr id="665603" name="Rectangle 3"/>
          <p:cNvSpPr>
            <a:spLocks noGrp="1" noChangeArrowheads="1"/>
          </p:cNvSpPr>
          <p:nvPr>
            <p:ph type="body" idx="1"/>
          </p:nvPr>
        </p:nvSpPr>
        <p:spPr>
          <a:xfrm>
            <a:off x="427038" y="1398588"/>
            <a:ext cx="8288337" cy="4673600"/>
          </a:xfrm>
          <a:noFill/>
        </p:spPr>
        <p:txBody>
          <a:bodyPr/>
          <a:lstStyle/>
          <a:p>
            <a:pPr algn="just">
              <a:lnSpc>
                <a:spcPct val="120000"/>
              </a:lnSpc>
              <a:spcBef>
                <a:spcPct val="0"/>
              </a:spcBef>
            </a:pPr>
            <a:r>
              <a:rPr kumimoji="1" lang="en-US" altLang="zh-CN" sz="2400" smtClean="0">
                <a:latin typeface="Arial" panose="020B0704020202020204" pitchFamily="34" charset="0"/>
                <a:ea typeface="SimSun" pitchFamily="2" charset="-122"/>
              </a:rPr>
              <a:t>Verilog HDL</a:t>
            </a:r>
            <a:r>
              <a:rPr kumimoji="1" lang="zh-CN" altLang="en-US" sz="2400" smtClean="0">
                <a:latin typeface="Arial" panose="020B0704020202020204" pitchFamily="34" charset="0"/>
                <a:ea typeface="SimSun" pitchFamily="2" charset="-122"/>
              </a:rPr>
              <a:t>具有行为描述和结构描述功能。</a:t>
            </a:r>
            <a:endParaRPr kumimoji="1" lang="zh-CN" altLang="en-US" sz="2400" smtClean="0">
              <a:latin typeface="Arial" panose="020B0704020202020204" pitchFamily="34" charset="0"/>
              <a:ea typeface="SimSun" pitchFamily="2" charset="-122"/>
            </a:endParaRPr>
          </a:p>
          <a:p>
            <a:pPr lvl="1" algn="just">
              <a:lnSpc>
                <a:spcPct val="120000"/>
              </a:lnSpc>
              <a:spcBef>
                <a:spcPct val="0"/>
              </a:spcBef>
            </a:pPr>
            <a:r>
              <a:rPr kumimoji="1" lang="zh-CN" altLang="en-US" sz="2000" smtClean="0">
                <a:solidFill>
                  <a:srgbClr val="FF0000"/>
                </a:solidFill>
                <a:latin typeface="Arial" panose="020B0704020202020204" pitchFamily="34" charset="0"/>
                <a:ea typeface="SimSun" pitchFamily="2" charset="-122"/>
              </a:rPr>
              <a:t>行为描述</a:t>
            </a:r>
            <a:r>
              <a:rPr kumimoji="1" lang="zh-CN" altLang="en-US" sz="2000" smtClean="0">
                <a:latin typeface="Arial" panose="020B0704020202020204" pitchFamily="34" charset="0"/>
                <a:ea typeface="SimSun" pitchFamily="2" charset="-122"/>
              </a:rPr>
              <a:t>是对设计电路的</a:t>
            </a:r>
            <a:r>
              <a:rPr kumimoji="1" lang="zh-CN" altLang="en-US" sz="2000" smtClean="0">
                <a:solidFill>
                  <a:srgbClr val="CC0066"/>
                </a:solidFill>
                <a:latin typeface="Arial" panose="020B0704020202020204" pitchFamily="34" charset="0"/>
                <a:ea typeface="SimSun" pitchFamily="2" charset="-122"/>
              </a:rPr>
              <a:t>逻辑功能</a:t>
            </a:r>
            <a:r>
              <a:rPr kumimoji="1" lang="zh-CN" altLang="en-US" sz="2000" smtClean="0">
                <a:latin typeface="Arial" panose="020B0704020202020204" pitchFamily="34" charset="0"/>
                <a:ea typeface="SimSun" pitchFamily="2" charset="-122"/>
              </a:rPr>
              <a:t>的描述，并不用关心设计电路使用哪些元件以及这些元件之间的连接关系。行为描述通过描述电路的行为特性来设计电路，属于</a:t>
            </a:r>
            <a:r>
              <a:rPr kumimoji="1" lang="zh-CN" altLang="en-US" sz="2000" smtClean="0">
                <a:solidFill>
                  <a:srgbClr val="CC0066"/>
                </a:solidFill>
                <a:latin typeface="Arial" panose="020B0704020202020204" pitchFamily="34" charset="0"/>
                <a:ea typeface="SimSun" pitchFamily="2" charset="-122"/>
              </a:rPr>
              <a:t>高层次</a:t>
            </a:r>
            <a:r>
              <a:rPr kumimoji="1" lang="zh-CN" altLang="en-US" sz="2000" smtClean="0">
                <a:latin typeface="Arial" panose="020B0704020202020204" pitchFamily="34" charset="0"/>
                <a:ea typeface="SimSun" pitchFamily="2" charset="-122"/>
              </a:rPr>
              <a:t>的描述方法，包括系统级、算法级和寄存器传输级等</a:t>
            </a:r>
            <a:r>
              <a:rPr kumimoji="1" lang="en-US" altLang="zh-CN" sz="2000" smtClean="0">
                <a:latin typeface="Arial" panose="020B0704020202020204" pitchFamily="34" charset="0"/>
                <a:ea typeface="SimSun" pitchFamily="2" charset="-122"/>
              </a:rPr>
              <a:t>3</a:t>
            </a:r>
            <a:r>
              <a:rPr kumimoji="1" lang="zh-CN" altLang="en-US" sz="2000" smtClean="0">
                <a:latin typeface="Arial" panose="020B0704020202020204" pitchFamily="34" charset="0"/>
                <a:ea typeface="SimSun" pitchFamily="2" charset="-122"/>
              </a:rPr>
              <a:t>种抽象级别。</a:t>
            </a:r>
            <a:endParaRPr kumimoji="1" lang="zh-CN" altLang="en-US" sz="2000" smtClean="0">
              <a:latin typeface="Arial" panose="020B0704020202020204" pitchFamily="34" charset="0"/>
              <a:ea typeface="SimSun" pitchFamily="2" charset="-122"/>
            </a:endParaRPr>
          </a:p>
          <a:p>
            <a:pPr lvl="1" algn="just">
              <a:lnSpc>
                <a:spcPct val="120000"/>
              </a:lnSpc>
              <a:spcBef>
                <a:spcPct val="0"/>
              </a:spcBef>
            </a:pPr>
            <a:r>
              <a:rPr kumimoji="1" lang="zh-CN" altLang="en-US" sz="2000" smtClean="0">
                <a:solidFill>
                  <a:srgbClr val="FF0000"/>
                </a:solidFill>
                <a:latin typeface="Arial" panose="020B0704020202020204" pitchFamily="34" charset="0"/>
                <a:ea typeface="SimSun" pitchFamily="2" charset="-122"/>
              </a:rPr>
              <a:t>结构描述</a:t>
            </a:r>
            <a:r>
              <a:rPr kumimoji="1" lang="zh-CN" altLang="en-US" sz="2000" smtClean="0">
                <a:latin typeface="Arial" panose="020B0704020202020204" pitchFamily="34" charset="0"/>
                <a:ea typeface="SimSun" pitchFamily="2" charset="-122"/>
              </a:rPr>
              <a:t>是对设计电路的</a:t>
            </a:r>
            <a:r>
              <a:rPr kumimoji="1" lang="zh-CN" altLang="en-US" sz="2000" smtClean="0">
                <a:solidFill>
                  <a:srgbClr val="CC0066"/>
                </a:solidFill>
                <a:latin typeface="Arial" panose="020B0704020202020204" pitchFamily="34" charset="0"/>
                <a:ea typeface="SimSun" pitchFamily="2" charset="-122"/>
              </a:rPr>
              <a:t>结构</a:t>
            </a:r>
            <a:r>
              <a:rPr kumimoji="1" lang="zh-CN" altLang="en-US" sz="2000" smtClean="0">
                <a:latin typeface="Arial" panose="020B0704020202020204" pitchFamily="34" charset="0"/>
                <a:ea typeface="SimSun" pitchFamily="2" charset="-122"/>
              </a:rPr>
              <a:t>进行描述，即描述设计电路使用的元件及这些元件之间的连接关系。结构描述通过调用电路元件（如逻辑门，甚至晶体管）来构建电路，属于</a:t>
            </a:r>
            <a:r>
              <a:rPr kumimoji="1" lang="zh-CN" altLang="en-US" sz="2000" smtClean="0">
                <a:solidFill>
                  <a:srgbClr val="CC0066"/>
                </a:solidFill>
                <a:latin typeface="Arial" panose="020B0704020202020204" pitchFamily="34" charset="0"/>
                <a:ea typeface="SimSun" pitchFamily="2" charset="-122"/>
              </a:rPr>
              <a:t>低层次</a:t>
            </a:r>
            <a:r>
              <a:rPr kumimoji="1" lang="zh-CN" altLang="en-US" sz="2000" smtClean="0">
                <a:latin typeface="Arial" panose="020B0704020202020204" pitchFamily="34" charset="0"/>
                <a:ea typeface="SimSun" pitchFamily="2" charset="-122"/>
              </a:rPr>
              <a:t>的描述方法，包括门级和开关级</a:t>
            </a:r>
            <a:r>
              <a:rPr kumimoji="1" lang="en-US" altLang="zh-CN" sz="2000" smtClean="0">
                <a:latin typeface="Arial" panose="020B0704020202020204" pitchFamily="34" charset="0"/>
                <a:ea typeface="SimSun" pitchFamily="2" charset="-122"/>
              </a:rPr>
              <a:t>2</a:t>
            </a:r>
            <a:r>
              <a:rPr kumimoji="1" lang="zh-CN" altLang="en-US" sz="2000" smtClean="0">
                <a:latin typeface="Arial" panose="020B0704020202020204" pitchFamily="34" charset="0"/>
                <a:ea typeface="SimSun" pitchFamily="2" charset="-122"/>
              </a:rPr>
              <a:t>种抽象级别。</a:t>
            </a:r>
            <a:endParaRPr kumimoji="1" lang="zh-CN" altLang="en-US" sz="2000" smtClean="0">
              <a:latin typeface="Arial" panose="020B0704020202020204" pitchFamily="34" charset="0"/>
              <a:ea typeface="SimSun" pitchFamily="2" charset="-122"/>
            </a:endParaRPr>
          </a:p>
          <a:p>
            <a:pPr>
              <a:lnSpc>
                <a:spcPct val="115000"/>
              </a:lnSpc>
              <a:spcBef>
                <a:spcPct val="0"/>
              </a:spcBef>
            </a:pPr>
            <a:r>
              <a:rPr kumimoji="1" lang="zh-CN" altLang="en-US" sz="2400" smtClean="0">
                <a:latin typeface="Arial" panose="020B0704020202020204" pitchFamily="34" charset="0"/>
                <a:ea typeface="SimSun" pitchFamily="2" charset="-122"/>
              </a:rPr>
              <a:t>应重点掌握高层次描述方法，但门级描述在一些电路设计中也有一定的实际意义（系统速度快）。</a:t>
            </a:r>
            <a:endParaRPr lang="zh-CN" altLang="en-US" sz="2400"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665603"/>
                                        </p:tgtEl>
                                        <p:attrNameLst>
                                          <p:attrName>style.visibility</p:attrName>
                                        </p:attrNameLst>
                                      </p:cBhvr>
                                      <p:to>
                                        <p:strVal val="visible"/>
                                      </p:to>
                                    </p:set>
                                    <p:anim calcmode="lin" valueType="num">
                                      <p:cBhvr additive="base">
                                        <p:cTn id="7" dur="500" fill="hold"/>
                                        <p:tgtEl>
                                          <p:spTgt spid="665603"/>
                                        </p:tgtEl>
                                        <p:attrNameLst>
                                          <p:attrName>ppt_x</p:attrName>
                                        </p:attrNameLst>
                                      </p:cBhvr>
                                      <p:tavLst>
                                        <p:tav tm="0">
                                          <p:val>
                                            <p:strVal val="0-#ppt_w/2"/>
                                          </p:val>
                                        </p:tav>
                                        <p:tav tm="100000">
                                          <p:val>
                                            <p:strVal val="#ppt_x"/>
                                          </p:val>
                                        </p:tav>
                                      </p:tavLst>
                                    </p:anim>
                                    <p:anim calcmode="lin" valueType="num">
                                      <p:cBhvr additive="base">
                                        <p:cTn id="8" dur="500" fill="hold"/>
                                        <p:tgtEl>
                                          <p:spTgt spid="6656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5830B0DC-7AD8-42B0-8779-0D5CFAE6926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76514" name="Rectangle 2"/>
          <p:cNvSpPr>
            <a:spLocks noGrp="1" noChangeArrowheads="1"/>
          </p:cNvSpPr>
          <p:nvPr>
            <p:ph type="title"/>
          </p:nvPr>
        </p:nvSpPr>
        <p:spPr>
          <a:xfrm>
            <a:off x="1768475" y="225425"/>
            <a:ext cx="7772400" cy="677863"/>
          </a:xfrm>
        </p:spPr>
        <p:txBody>
          <a:bodyPr/>
          <a:lstStyle/>
          <a:p>
            <a:r>
              <a:rPr lang="en-US" altLang="zh-CN" smtClean="0">
                <a:solidFill>
                  <a:srgbClr val="FFCC00"/>
                </a:solidFill>
                <a:latin typeface="Arial" panose="020B0704020202020204" pitchFamily="34" charset="0"/>
                <a:ea typeface="黑体" pitchFamily="2" charset="-122"/>
              </a:rPr>
              <a:t>1</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的门级描述</a:t>
            </a:r>
            <a:endParaRPr lang="zh-CN" altLang="en-US" smtClean="0">
              <a:solidFill>
                <a:srgbClr val="FFCC00"/>
              </a:solidFill>
              <a:latin typeface="Arial" panose="020B0704020202020204" pitchFamily="34" charset="0"/>
              <a:ea typeface="黑体" pitchFamily="2" charset="-122"/>
            </a:endParaRPr>
          </a:p>
        </p:txBody>
      </p:sp>
      <p:sp>
        <p:nvSpPr>
          <p:cNvPr id="576515" name="Text Box 3"/>
          <p:cNvSpPr txBox="1">
            <a:spLocks noChangeArrowheads="1"/>
          </p:cNvSpPr>
          <p:nvPr/>
        </p:nvSpPr>
        <p:spPr bwMode="auto">
          <a:xfrm>
            <a:off x="1392238" y="4589463"/>
            <a:ext cx="5791200" cy="436562"/>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zh-CN" altLang="en-US" sz="2000">
                <a:solidFill>
                  <a:srgbClr val="FF0066"/>
                </a:solidFill>
                <a:latin typeface="Arial" panose="020B0704020202020204" pitchFamily="34" charset="0"/>
              </a:rPr>
              <a:t>门类型关键字</a:t>
            </a:r>
            <a:r>
              <a:rPr lang="zh-CN" altLang="en-US" sz="2000">
                <a:latin typeface="Arial" panose="020B0704020202020204" pitchFamily="34" charset="0"/>
              </a:rPr>
              <a:t> </a:t>
            </a:r>
            <a:r>
              <a:rPr lang="en-US" altLang="zh-CN" sz="2000">
                <a:latin typeface="Arial" panose="020B0704020202020204" pitchFamily="34" charset="0"/>
              </a:rPr>
              <a:t>&lt;</a:t>
            </a:r>
            <a:r>
              <a:rPr lang="zh-CN" altLang="en-US" sz="2000">
                <a:latin typeface="Arial" panose="020B0704020202020204" pitchFamily="34" charset="0"/>
              </a:rPr>
              <a:t>例化门的名称</a:t>
            </a:r>
            <a:r>
              <a:rPr lang="en-US" altLang="zh-CN" sz="2000">
                <a:latin typeface="Arial" panose="020B0704020202020204" pitchFamily="34" charset="0"/>
              </a:rPr>
              <a:t>&gt; ( &lt;</a:t>
            </a:r>
            <a:r>
              <a:rPr lang="zh-CN" altLang="en-US" sz="2000">
                <a:latin typeface="Arial" panose="020B0704020202020204" pitchFamily="34" charset="0"/>
              </a:rPr>
              <a:t>端口列表</a:t>
            </a:r>
            <a:r>
              <a:rPr lang="en-US" altLang="zh-CN" sz="2000">
                <a:latin typeface="Arial" panose="020B0704020202020204" pitchFamily="34" charset="0"/>
              </a:rPr>
              <a:t>&gt;)</a:t>
            </a:r>
            <a:r>
              <a:rPr lang="zh-CN" altLang="en-US" sz="2000">
                <a:latin typeface="Arial" panose="020B0704020202020204" pitchFamily="34" charset="0"/>
              </a:rPr>
              <a:t>；</a:t>
            </a:r>
            <a:endParaRPr lang="zh-CN" altLang="en-US" sz="2000">
              <a:latin typeface="Arial" panose="020B0704020202020204" pitchFamily="34" charset="0"/>
            </a:endParaRPr>
          </a:p>
        </p:txBody>
      </p:sp>
      <p:sp>
        <p:nvSpPr>
          <p:cNvPr id="576516" name="Text Box 4"/>
          <p:cNvSpPr txBox="1">
            <a:spLocks noChangeArrowheads="1"/>
          </p:cNvSpPr>
          <p:nvPr/>
        </p:nvSpPr>
        <p:spPr bwMode="auto">
          <a:xfrm>
            <a:off x="1035050" y="989013"/>
            <a:ext cx="7419975"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65125" indent="-365125">
              <a:defRPr sz="2400" b="1">
                <a:solidFill>
                  <a:schemeClr val="tx1"/>
                </a:solidFill>
                <a:latin typeface="SimSun" pitchFamily="2" charset="-122"/>
                <a:ea typeface="SimSun" pitchFamily="2" charset="-122"/>
              </a:defRPr>
            </a:lvl1pPr>
            <a:lvl2pPr marL="898525" indent="-35433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spcBef>
                <a:spcPct val="0"/>
              </a:spcBef>
              <a:buClr>
                <a:schemeClr val="hlink"/>
              </a:buClr>
              <a:buFont typeface="Wingdings" panose="05000000000000000000" pitchFamily="2" charset="2"/>
              <a:buChar char="v"/>
            </a:pPr>
            <a:r>
              <a:rPr lang="zh-CN" altLang="en-US" sz="2200">
                <a:solidFill>
                  <a:srgbClr val="FF0000"/>
                </a:solidFill>
                <a:latin typeface="Arial" panose="020B0704020202020204" pitchFamily="34" charset="0"/>
              </a:rPr>
              <a:t>门级描述</a:t>
            </a:r>
            <a:r>
              <a:rPr lang="zh-CN" altLang="en-US" sz="2200">
                <a:latin typeface="Arial" panose="020B0704020202020204" pitchFamily="34" charset="0"/>
              </a:rPr>
              <a:t>即直接调用门原语进行逻辑的结构描述。 </a:t>
            </a:r>
            <a:endParaRPr lang="zh-CN" altLang="en-US" sz="2200">
              <a:latin typeface="Arial" panose="020B0704020202020204" pitchFamily="34" charset="0"/>
            </a:endParaRPr>
          </a:p>
          <a:p>
            <a:pPr lvl="1" algn="l" eaLnBrk="1" hangingPunct="1">
              <a:spcBef>
                <a:spcPct val="0"/>
              </a:spcBef>
              <a:buClr>
                <a:srgbClr val="006666"/>
              </a:buClr>
              <a:buSzPct val="110000"/>
              <a:buFont typeface="Wingdings" panose="05000000000000000000" pitchFamily="2" charset="2"/>
              <a:buChar char="w"/>
            </a:pPr>
            <a:r>
              <a:rPr lang="zh-CN" altLang="en-US" sz="2000">
                <a:latin typeface="Arial" panose="020B0704020202020204" pitchFamily="34" charset="0"/>
              </a:rPr>
              <a:t>以门级为基础的结构描述所建立的硬件模型不仅是可仿真的，也是</a:t>
            </a:r>
            <a:r>
              <a:rPr lang="zh-CN" altLang="en-US" sz="2000">
                <a:solidFill>
                  <a:srgbClr val="CC0066"/>
                </a:solidFill>
                <a:latin typeface="Arial" panose="020B0704020202020204" pitchFamily="34" charset="0"/>
              </a:rPr>
              <a:t>可综合</a:t>
            </a:r>
            <a:r>
              <a:rPr lang="zh-CN" altLang="en-US" sz="2000">
                <a:latin typeface="Arial" panose="020B0704020202020204" pitchFamily="34" charset="0"/>
              </a:rPr>
              <a:t>的；</a:t>
            </a:r>
            <a:endParaRPr lang="zh-CN" altLang="en-US" sz="2000">
              <a:latin typeface="Arial" panose="020B0704020202020204" pitchFamily="34" charset="0"/>
            </a:endParaRPr>
          </a:p>
          <a:p>
            <a:pPr lvl="1" algn="l" eaLnBrk="1" hangingPunct="1">
              <a:spcBef>
                <a:spcPct val="0"/>
              </a:spcBef>
              <a:buClr>
                <a:srgbClr val="006666"/>
              </a:buClr>
              <a:buSzPct val="110000"/>
              <a:buFont typeface="Wingdings" panose="05000000000000000000" pitchFamily="2" charset="2"/>
              <a:buChar char="w"/>
            </a:pPr>
            <a:r>
              <a:rPr lang="zh-CN" altLang="en-US" sz="2000">
                <a:latin typeface="Arial" panose="020B0704020202020204" pitchFamily="34" charset="0"/>
              </a:rPr>
              <a:t>一个逻辑网络由许多逻辑门和开关组成，用逻辑门的模型来描述逻辑网络</a:t>
            </a:r>
            <a:r>
              <a:rPr lang="zh-CN" altLang="en-US" sz="2000">
                <a:solidFill>
                  <a:srgbClr val="CC0066"/>
                </a:solidFill>
                <a:latin typeface="Arial" panose="020B0704020202020204" pitchFamily="34" charset="0"/>
              </a:rPr>
              <a:t>最直观</a:t>
            </a:r>
            <a:r>
              <a:rPr lang="zh-CN" altLang="en-US" sz="2000">
                <a:latin typeface="Arial" panose="020B0704020202020204" pitchFamily="34" charset="0"/>
              </a:rPr>
              <a:t>！</a:t>
            </a:r>
            <a:endParaRPr lang="zh-CN" altLang="en-US" sz="2000">
              <a:latin typeface="Arial" panose="020B0704020202020204" pitchFamily="34" charset="0"/>
            </a:endParaRPr>
          </a:p>
          <a:p>
            <a:pPr eaLnBrk="1" hangingPunct="1">
              <a:spcBef>
                <a:spcPct val="0"/>
              </a:spcBef>
              <a:buClr>
                <a:schemeClr val="hlink"/>
              </a:buClr>
              <a:buFont typeface="Wingdings" panose="05000000000000000000" pitchFamily="2" charset="2"/>
              <a:buChar char="v"/>
            </a:pPr>
            <a:r>
              <a:rPr lang="en-US" altLang="zh-CN" sz="2000">
                <a:latin typeface="Arial" panose="020B0704020202020204" pitchFamily="34" charset="0"/>
              </a:rPr>
              <a:t>Verilog HDL</a:t>
            </a:r>
            <a:r>
              <a:rPr lang="zh-CN" altLang="en-US" sz="2000">
                <a:latin typeface="Arial" panose="020B0704020202020204" pitchFamily="34" charset="0"/>
              </a:rPr>
              <a:t>内置了</a:t>
            </a:r>
            <a:r>
              <a:rPr lang="en-US" altLang="zh-CN" sz="2000">
                <a:solidFill>
                  <a:srgbClr val="CC0066"/>
                </a:solidFill>
                <a:latin typeface="Arial" panose="020B0704020202020204" pitchFamily="34" charset="0"/>
              </a:rPr>
              <a:t>26</a:t>
            </a:r>
            <a:r>
              <a:rPr lang="zh-CN" altLang="en-US" sz="2000">
                <a:latin typeface="Arial" panose="020B0704020202020204" pitchFamily="34" charset="0"/>
              </a:rPr>
              <a:t>个基本元件，其中</a:t>
            </a:r>
            <a:r>
              <a:rPr lang="en-US" altLang="zh-CN" sz="2000">
                <a:solidFill>
                  <a:srgbClr val="CC0066"/>
                </a:solidFill>
                <a:latin typeface="Arial" panose="020B0704020202020204" pitchFamily="34" charset="0"/>
              </a:rPr>
              <a:t>14</a:t>
            </a:r>
            <a:r>
              <a:rPr lang="zh-CN" altLang="en-US" sz="2000">
                <a:latin typeface="Arial" panose="020B0704020202020204" pitchFamily="34" charset="0"/>
              </a:rPr>
              <a:t>个门级元件，</a:t>
            </a:r>
            <a:r>
              <a:rPr lang="en-US" altLang="zh-CN" sz="2000">
                <a:solidFill>
                  <a:srgbClr val="CC0066"/>
                </a:solidFill>
                <a:latin typeface="Arial" panose="020B0704020202020204" pitchFamily="34" charset="0"/>
              </a:rPr>
              <a:t>12</a:t>
            </a:r>
            <a:r>
              <a:rPr lang="zh-CN" altLang="en-US" sz="2000">
                <a:latin typeface="Arial" panose="020B0704020202020204" pitchFamily="34" charset="0"/>
              </a:rPr>
              <a:t>个开关级元件。常用的门级元件有</a:t>
            </a:r>
            <a:r>
              <a:rPr lang="en-US" altLang="zh-CN" sz="2000">
                <a:latin typeface="Arial" panose="020B0704020202020204" pitchFamily="34" charset="0"/>
              </a:rPr>
              <a:t>9</a:t>
            </a:r>
            <a:r>
              <a:rPr lang="zh-CN" altLang="en-US" sz="2000">
                <a:latin typeface="Arial" panose="020B0704020202020204" pitchFamily="34" charset="0"/>
              </a:rPr>
              <a:t>个：</a:t>
            </a:r>
            <a:endParaRPr lang="zh-CN" altLang="en-US" sz="2000">
              <a:latin typeface="Arial" panose="020B0704020202020204" pitchFamily="34" charset="0"/>
            </a:endParaRPr>
          </a:p>
          <a:p>
            <a:pPr eaLnBrk="1" hangingPunct="1">
              <a:spcBef>
                <a:spcPct val="0"/>
              </a:spcBef>
              <a:buClr>
                <a:srgbClr val="3333FF"/>
              </a:buClr>
              <a:buFont typeface="Wingdings" panose="05000000000000000000" pitchFamily="2" charset="2"/>
              <a:buNone/>
            </a:pPr>
            <a:r>
              <a:rPr lang="zh-CN" altLang="en-US" sz="2000">
                <a:latin typeface="Arial" panose="020B0704020202020204" pitchFamily="34" charset="0"/>
              </a:rPr>
              <a:t>      </a:t>
            </a:r>
            <a:r>
              <a:rPr lang="en-US" altLang="zh-CN" sz="2000">
                <a:latin typeface="Arial" panose="020B0704020202020204" pitchFamily="34" charset="0"/>
              </a:rPr>
              <a:t>not</a:t>
            </a:r>
            <a:r>
              <a:rPr lang="zh-CN" altLang="en-US" sz="2000">
                <a:latin typeface="Arial" panose="020B0704020202020204" pitchFamily="34" charset="0"/>
              </a:rPr>
              <a:t>，</a:t>
            </a:r>
            <a:r>
              <a:rPr lang="en-US" altLang="zh-CN" sz="2000">
                <a:latin typeface="Arial" panose="020B0704020202020204" pitchFamily="34" charset="0"/>
              </a:rPr>
              <a:t>and</a:t>
            </a:r>
            <a:r>
              <a:rPr lang="zh-CN" altLang="en-US" sz="2000">
                <a:latin typeface="Arial" panose="020B0704020202020204" pitchFamily="34" charset="0"/>
              </a:rPr>
              <a:t>，</a:t>
            </a:r>
            <a:r>
              <a:rPr lang="en-US" altLang="zh-CN" sz="2000">
                <a:latin typeface="Arial" panose="020B0704020202020204" pitchFamily="34" charset="0"/>
              </a:rPr>
              <a:t>nand</a:t>
            </a:r>
            <a:r>
              <a:rPr lang="zh-CN" altLang="en-US" sz="2000">
                <a:latin typeface="Arial" panose="020B0704020202020204" pitchFamily="34" charset="0"/>
              </a:rPr>
              <a:t>，</a:t>
            </a:r>
            <a:r>
              <a:rPr lang="en-US" altLang="zh-CN" sz="2000">
                <a:latin typeface="Arial" panose="020B0704020202020204" pitchFamily="34" charset="0"/>
              </a:rPr>
              <a:t>or</a:t>
            </a:r>
            <a:r>
              <a:rPr lang="zh-CN" altLang="en-US" sz="2000">
                <a:latin typeface="Arial" panose="020B0704020202020204" pitchFamily="34" charset="0"/>
              </a:rPr>
              <a:t>，</a:t>
            </a:r>
            <a:r>
              <a:rPr lang="en-US" altLang="zh-CN" sz="2000">
                <a:latin typeface="Arial" panose="020B0704020202020204" pitchFamily="34" charset="0"/>
              </a:rPr>
              <a:t>nor</a:t>
            </a:r>
            <a:r>
              <a:rPr lang="zh-CN" altLang="en-US" sz="2000">
                <a:latin typeface="Arial" panose="020B0704020202020204" pitchFamily="34" charset="0"/>
              </a:rPr>
              <a:t>，</a:t>
            </a:r>
            <a:r>
              <a:rPr lang="en-US" altLang="zh-CN" sz="2000">
                <a:latin typeface="Arial" panose="020B0704020202020204" pitchFamily="34" charset="0"/>
              </a:rPr>
              <a:t>xor</a:t>
            </a:r>
            <a:r>
              <a:rPr lang="zh-CN" altLang="en-US" sz="2000">
                <a:latin typeface="Arial" panose="020B0704020202020204" pitchFamily="34" charset="0"/>
              </a:rPr>
              <a:t>，</a:t>
            </a:r>
            <a:r>
              <a:rPr lang="en-US" altLang="zh-CN" sz="2000">
                <a:latin typeface="Arial" panose="020B0704020202020204" pitchFamily="34" charset="0"/>
              </a:rPr>
              <a:t>xnor</a:t>
            </a:r>
            <a:r>
              <a:rPr lang="zh-CN" altLang="en-US" sz="2000">
                <a:latin typeface="Arial" panose="020B0704020202020204" pitchFamily="34" charset="0"/>
              </a:rPr>
              <a:t>，</a:t>
            </a:r>
            <a:r>
              <a:rPr lang="en-US" altLang="zh-CN" sz="2000">
                <a:latin typeface="Arial" panose="020B0704020202020204" pitchFamily="34" charset="0"/>
              </a:rPr>
              <a:t>buf</a:t>
            </a:r>
            <a:r>
              <a:rPr lang="zh-CN" altLang="en-US" sz="2000">
                <a:latin typeface="Arial" panose="020B0704020202020204" pitchFamily="34" charset="0"/>
              </a:rPr>
              <a:t>，</a:t>
            </a:r>
            <a:endParaRPr lang="zh-CN" altLang="en-US" sz="2000">
              <a:latin typeface="Arial" panose="020B0704020202020204" pitchFamily="34" charset="0"/>
            </a:endParaRPr>
          </a:p>
          <a:p>
            <a:pPr eaLnBrk="1" hangingPunct="1">
              <a:spcBef>
                <a:spcPct val="0"/>
              </a:spcBef>
              <a:buClr>
                <a:srgbClr val="3333FF"/>
              </a:buClr>
              <a:buFont typeface="Wingdings" panose="05000000000000000000" pitchFamily="2" charset="2"/>
              <a:buNone/>
            </a:pPr>
            <a:r>
              <a:rPr lang="zh-CN" altLang="en-US" sz="2000">
                <a:latin typeface="Arial" panose="020B0704020202020204" pitchFamily="34" charset="0"/>
              </a:rPr>
              <a:t>       </a:t>
            </a:r>
            <a:r>
              <a:rPr lang="en-US" altLang="zh-CN" sz="2000">
                <a:latin typeface="Arial" panose="020B0704020202020204" pitchFamily="34" charset="0"/>
              </a:rPr>
              <a:t>bufif1</a:t>
            </a:r>
            <a:r>
              <a:rPr lang="zh-CN" altLang="en-US" sz="2000">
                <a:latin typeface="Arial" panose="020B0704020202020204" pitchFamily="34" charset="0"/>
              </a:rPr>
              <a:t>，</a:t>
            </a:r>
            <a:r>
              <a:rPr lang="en-US" altLang="zh-CN" sz="2000">
                <a:latin typeface="Arial" panose="020B0704020202020204" pitchFamily="34" charset="0"/>
              </a:rPr>
              <a:t>bufif0</a:t>
            </a:r>
            <a:r>
              <a:rPr lang="zh-CN" altLang="en-US" sz="2000">
                <a:latin typeface="Arial" panose="020B0704020202020204" pitchFamily="34" charset="0"/>
              </a:rPr>
              <a:t>，</a:t>
            </a:r>
            <a:r>
              <a:rPr lang="en-US" altLang="zh-CN" sz="2000">
                <a:latin typeface="Arial" panose="020B0704020202020204" pitchFamily="34" charset="0"/>
              </a:rPr>
              <a:t>notif1</a:t>
            </a:r>
            <a:r>
              <a:rPr lang="zh-CN" altLang="en-US" sz="2000">
                <a:latin typeface="Arial" panose="020B0704020202020204" pitchFamily="34" charset="0"/>
              </a:rPr>
              <a:t>，</a:t>
            </a:r>
            <a:r>
              <a:rPr lang="en-US" altLang="zh-CN" sz="2000">
                <a:latin typeface="Arial" panose="020B0704020202020204" pitchFamily="34" charset="0"/>
              </a:rPr>
              <a:t>notif0</a:t>
            </a:r>
            <a:r>
              <a:rPr lang="zh-CN" altLang="en-US" sz="2000">
                <a:latin typeface="Arial" panose="020B0704020202020204" pitchFamily="34" charset="0"/>
              </a:rPr>
              <a:t>（各种三态门）</a:t>
            </a:r>
            <a:endParaRPr lang="zh-CN" altLang="en-US" sz="2000">
              <a:latin typeface="Arial" panose="020B0704020202020204" pitchFamily="34" charset="0"/>
            </a:endParaRPr>
          </a:p>
          <a:p>
            <a:pPr eaLnBrk="1" hangingPunct="1">
              <a:spcBef>
                <a:spcPct val="0"/>
              </a:spcBef>
              <a:buClr>
                <a:srgbClr val="3333FF"/>
              </a:buClr>
              <a:buFont typeface="Wingdings" panose="05000000000000000000" pitchFamily="2" charset="2"/>
              <a:buChar char="v"/>
            </a:pPr>
            <a:r>
              <a:rPr lang="zh-CN" altLang="en-US" sz="2000">
                <a:latin typeface="Arial" panose="020B0704020202020204" pitchFamily="34" charset="0"/>
              </a:rPr>
              <a:t>调用门原语的句法：</a:t>
            </a:r>
            <a:endParaRPr lang="zh-CN" altLang="en-US" sz="2000">
              <a:latin typeface="Arial" panose="020B0704020202020204" pitchFamily="34" charset="0"/>
            </a:endParaRPr>
          </a:p>
        </p:txBody>
      </p:sp>
      <p:sp>
        <p:nvSpPr>
          <p:cNvPr id="576517" name="Rectangle 5"/>
          <p:cNvSpPr>
            <a:spLocks noChangeArrowheads="1"/>
          </p:cNvSpPr>
          <p:nvPr/>
        </p:nvSpPr>
        <p:spPr bwMode="auto">
          <a:xfrm>
            <a:off x="1176338" y="5300663"/>
            <a:ext cx="7083425" cy="1106487"/>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algn="l">
              <a:spcBef>
                <a:spcPct val="0"/>
              </a:spcBef>
              <a:buClr>
                <a:schemeClr val="hlink"/>
              </a:buClr>
              <a:buFont typeface="Wingdings" panose="05000000000000000000" pitchFamily="2" charset="2"/>
              <a:buNone/>
            </a:pPr>
            <a:r>
              <a:rPr lang="zh-CN" altLang="zh-CN" sz="2000">
                <a:latin typeface="Arial" panose="020B0704020202020204" pitchFamily="34" charset="0"/>
                <a:ea typeface="楷体_GB2312" pitchFamily="49" charset="-122"/>
              </a:rPr>
              <a:t>注</a:t>
            </a:r>
            <a:r>
              <a:rPr lang="en-US" altLang="zh-CN" sz="2000">
                <a:latin typeface="Arial" panose="020B0704020202020204" pitchFamily="34" charset="0"/>
                <a:ea typeface="楷体_GB2312" pitchFamily="49" charset="-122"/>
              </a:rPr>
              <a:t>1</a:t>
            </a:r>
            <a:r>
              <a:rPr lang="zh-CN" altLang="zh-CN" sz="2000">
                <a:latin typeface="Arial" panose="020B0704020202020204" pitchFamily="34" charset="0"/>
                <a:ea typeface="楷体_GB2312" pitchFamily="49" charset="-122"/>
              </a:rPr>
              <a:t>：</a:t>
            </a:r>
            <a:r>
              <a:rPr lang="zh-CN" altLang="en-US" sz="2000">
                <a:latin typeface="Arial" panose="020B0704020202020204" pitchFamily="34" charset="0"/>
                <a:ea typeface="楷体_GB2312" pitchFamily="49" charset="-122"/>
              </a:rPr>
              <a:t>“例化门的名称”是用户定义的标识符，属于可选项；端口列表按（输出，输入，使能控制端）的顺序列出。 </a:t>
            </a:r>
            <a:endParaRPr lang="zh-CN" altLang="en-US" sz="2000">
              <a:latin typeface="Arial" panose="020B0704020202020204" pitchFamily="34" charset="0"/>
              <a:ea typeface="楷体_GB2312" pitchFamily="49" charset="-122"/>
            </a:endParaRPr>
          </a:p>
          <a:p>
            <a:pPr algn="l">
              <a:spcBef>
                <a:spcPct val="0"/>
              </a:spcBef>
              <a:buClr>
                <a:schemeClr val="hlink"/>
              </a:buClr>
              <a:buFont typeface="Wingdings" panose="05000000000000000000" pitchFamily="2" charset="2"/>
              <a:buNone/>
            </a:pPr>
            <a:r>
              <a:rPr lang="zh-CN" altLang="en-US" sz="2000">
                <a:latin typeface="Arial" panose="020B0704020202020204" pitchFamily="34" charset="0"/>
                <a:ea typeface="楷体_GB2312" pitchFamily="49" charset="-122"/>
              </a:rPr>
              <a:t>注</a:t>
            </a:r>
            <a:r>
              <a:rPr lang="en-US" altLang="zh-CN" sz="2000">
                <a:latin typeface="Arial" panose="020B0704020202020204" pitchFamily="34" charset="0"/>
                <a:ea typeface="楷体_GB2312" pitchFamily="49" charset="-122"/>
              </a:rPr>
              <a:t>2</a:t>
            </a:r>
            <a:r>
              <a:rPr lang="zh-CN" altLang="en-US" sz="2000">
                <a:latin typeface="Arial" panose="020B0704020202020204" pitchFamily="34" charset="0"/>
                <a:ea typeface="楷体_GB2312" pitchFamily="49" charset="-122"/>
              </a:rPr>
              <a:t>：门级描述不适于描述复杂的系统！</a:t>
            </a:r>
            <a:endParaRPr lang="zh-CN" altLang="en-US" sz="2000">
              <a:latin typeface="Arial" panose="020B0704020202020204" pitchFamily="34" charset="0"/>
              <a:ea typeface="楷体_GB2312" pitchFamily="49" charset="-122"/>
            </a:endParaRPr>
          </a:p>
        </p:txBody>
      </p:sp>
      <p:sp>
        <p:nvSpPr>
          <p:cNvPr id="576518" name="AutoShape 6"/>
          <p:cNvSpPr>
            <a:spLocks noChangeArrowheads="1"/>
          </p:cNvSpPr>
          <p:nvPr/>
        </p:nvSpPr>
        <p:spPr bwMode="auto">
          <a:xfrm>
            <a:off x="4321175" y="4151313"/>
            <a:ext cx="1219200" cy="381000"/>
          </a:xfrm>
          <a:prstGeom prst="wedgeRectCallout">
            <a:avLst>
              <a:gd name="adj1" fmla="val -99741"/>
              <a:gd name="adj2" fmla="val 85833"/>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可省略！</a:t>
            </a:r>
            <a:r>
              <a:rPr lang="zh-CN" altLang="en-US" sz="2000">
                <a:solidFill>
                  <a:srgbClr val="FF0066"/>
                </a:solidFill>
                <a:latin typeface="Arial" panose="020B0704020202020204" pitchFamily="34" charset="0"/>
              </a:rPr>
              <a:t> </a:t>
            </a:r>
            <a:endParaRPr lang="zh-CN" altLang="en-US" sz="2000" b="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6514"/>
                                        </p:tgtEl>
                                        <p:attrNameLst>
                                          <p:attrName>style.visibility</p:attrName>
                                        </p:attrNameLst>
                                      </p:cBhvr>
                                      <p:to>
                                        <p:strVal val="visible"/>
                                      </p:to>
                                    </p:set>
                                    <p:anim calcmode="lin" valueType="num">
                                      <p:cBhvr additive="base">
                                        <p:cTn id="7" dur="500" fill="hold"/>
                                        <p:tgtEl>
                                          <p:spTgt spid="576514"/>
                                        </p:tgtEl>
                                        <p:attrNameLst>
                                          <p:attrName>ppt_x</p:attrName>
                                        </p:attrNameLst>
                                      </p:cBhvr>
                                      <p:tavLst>
                                        <p:tav tm="0">
                                          <p:val>
                                            <p:strVal val="#ppt_x"/>
                                          </p:val>
                                        </p:tav>
                                        <p:tav tm="100000">
                                          <p:val>
                                            <p:strVal val="#ppt_x"/>
                                          </p:val>
                                        </p:tav>
                                      </p:tavLst>
                                    </p:anim>
                                    <p:anim calcmode="lin" valueType="num">
                                      <p:cBhvr additive="base">
                                        <p:cTn id="8" dur="500" fill="hold"/>
                                        <p:tgtEl>
                                          <p:spTgt spid="5765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6516">
                                            <p:txEl>
                                              <p:pRg st="0" end="0"/>
                                            </p:txEl>
                                          </p:spTgt>
                                        </p:tgtEl>
                                        <p:attrNameLst>
                                          <p:attrName>style.visibility</p:attrName>
                                        </p:attrNameLst>
                                      </p:cBhvr>
                                      <p:to>
                                        <p:strVal val="visible"/>
                                      </p:to>
                                    </p:set>
                                    <p:anim calcmode="lin" valueType="num">
                                      <p:cBhvr additive="base">
                                        <p:cTn id="13" dur="500" fill="hold"/>
                                        <p:tgtEl>
                                          <p:spTgt spid="5765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6516">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76516">
                                            <p:txEl>
                                              <p:pRg st="1" end="1"/>
                                            </p:txEl>
                                          </p:spTgt>
                                        </p:tgtEl>
                                        <p:attrNameLst>
                                          <p:attrName>style.visibility</p:attrName>
                                        </p:attrNameLst>
                                      </p:cBhvr>
                                      <p:to>
                                        <p:strVal val="visible"/>
                                      </p:to>
                                    </p:set>
                                    <p:anim calcmode="lin" valueType="num">
                                      <p:cBhvr additive="base">
                                        <p:cTn id="17" dur="500" fill="hold"/>
                                        <p:tgtEl>
                                          <p:spTgt spid="57651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6516">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76516">
                                            <p:txEl>
                                              <p:pRg st="2" end="2"/>
                                            </p:txEl>
                                          </p:spTgt>
                                        </p:tgtEl>
                                        <p:attrNameLst>
                                          <p:attrName>style.visibility</p:attrName>
                                        </p:attrNameLst>
                                      </p:cBhvr>
                                      <p:to>
                                        <p:strVal val="visible"/>
                                      </p:to>
                                    </p:set>
                                    <p:anim calcmode="lin" valueType="num">
                                      <p:cBhvr additive="base">
                                        <p:cTn id="21" dur="500" fill="hold"/>
                                        <p:tgtEl>
                                          <p:spTgt spid="576516">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765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76516">
                                            <p:txEl>
                                              <p:pRg st="3" end="3"/>
                                            </p:txEl>
                                          </p:spTgt>
                                        </p:tgtEl>
                                        <p:attrNameLst>
                                          <p:attrName>style.visibility</p:attrName>
                                        </p:attrNameLst>
                                      </p:cBhvr>
                                      <p:to>
                                        <p:strVal val="visible"/>
                                      </p:to>
                                    </p:set>
                                    <p:anim calcmode="lin" valueType="num">
                                      <p:cBhvr additive="base">
                                        <p:cTn id="27" dur="500" fill="hold"/>
                                        <p:tgtEl>
                                          <p:spTgt spid="576516">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765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76516">
                                            <p:txEl>
                                              <p:pRg st="4" end="4"/>
                                            </p:txEl>
                                          </p:spTgt>
                                        </p:tgtEl>
                                        <p:attrNameLst>
                                          <p:attrName>style.visibility</p:attrName>
                                        </p:attrNameLst>
                                      </p:cBhvr>
                                      <p:to>
                                        <p:strVal val="visible"/>
                                      </p:to>
                                    </p:set>
                                    <p:anim calcmode="lin" valueType="num">
                                      <p:cBhvr additive="base">
                                        <p:cTn id="33" dur="500" fill="hold"/>
                                        <p:tgtEl>
                                          <p:spTgt spid="576516">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765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76516">
                                            <p:txEl>
                                              <p:pRg st="5" end="5"/>
                                            </p:txEl>
                                          </p:spTgt>
                                        </p:tgtEl>
                                        <p:attrNameLst>
                                          <p:attrName>style.visibility</p:attrName>
                                        </p:attrNameLst>
                                      </p:cBhvr>
                                      <p:to>
                                        <p:strVal val="visible"/>
                                      </p:to>
                                    </p:set>
                                    <p:anim calcmode="lin" valueType="num">
                                      <p:cBhvr additive="base">
                                        <p:cTn id="39" dur="500" fill="hold"/>
                                        <p:tgtEl>
                                          <p:spTgt spid="576516">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765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76516">
                                            <p:txEl>
                                              <p:pRg st="6" end="6"/>
                                            </p:txEl>
                                          </p:spTgt>
                                        </p:tgtEl>
                                        <p:attrNameLst>
                                          <p:attrName>style.visibility</p:attrName>
                                        </p:attrNameLst>
                                      </p:cBhvr>
                                      <p:to>
                                        <p:strVal val="visible"/>
                                      </p:to>
                                    </p:set>
                                    <p:anim calcmode="lin" valueType="num">
                                      <p:cBhvr additive="base">
                                        <p:cTn id="45" dur="500" fill="hold"/>
                                        <p:tgtEl>
                                          <p:spTgt spid="576516">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76516">
                                            <p:txEl>
                                              <p:pRg st="6" end="6"/>
                                            </p:txEl>
                                          </p:spTgt>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576515"/>
                                        </p:tgtEl>
                                        <p:attrNameLst>
                                          <p:attrName>style.visibility</p:attrName>
                                        </p:attrNameLst>
                                      </p:cBhvr>
                                      <p:to>
                                        <p:strVal val="visible"/>
                                      </p:to>
                                    </p:set>
                                    <p:animEffect transition="in" filter="wipe(left)">
                                      <p:cBhvr>
                                        <p:cTn id="50" dur="500"/>
                                        <p:tgtEl>
                                          <p:spTgt spid="57651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76518"/>
                                        </p:tgtEl>
                                        <p:attrNameLst>
                                          <p:attrName>style.visibility</p:attrName>
                                        </p:attrNameLst>
                                      </p:cBhvr>
                                      <p:to>
                                        <p:strVal val="visible"/>
                                      </p:to>
                                    </p:set>
                                    <p:animEffect transition="in" filter="dissolve">
                                      <p:cBhvr>
                                        <p:cTn id="55" dur="500"/>
                                        <p:tgtEl>
                                          <p:spTgt spid="576518"/>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576517"/>
                                        </p:tgtEl>
                                        <p:attrNameLst>
                                          <p:attrName>style.visibility</p:attrName>
                                        </p:attrNameLst>
                                      </p:cBhvr>
                                      <p:to>
                                        <p:strVal val="visible"/>
                                      </p:to>
                                    </p:set>
                                    <p:anim calcmode="lin" valueType="num">
                                      <p:cBhvr>
                                        <p:cTn id="60" dur="500" fill="hold"/>
                                        <p:tgtEl>
                                          <p:spTgt spid="576517"/>
                                        </p:tgtEl>
                                        <p:attrNameLst>
                                          <p:attrName>ppt_w</p:attrName>
                                        </p:attrNameLst>
                                      </p:cBhvr>
                                      <p:tavLst>
                                        <p:tav tm="0">
                                          <p:val>
                                            <p:fltVal val="0"/>
                                          </p:val>
                                        </p:tav>
                                        <p:tav tm="100000">
                                          <p:val>
                                            <p:strVal val="#ppt_w"/>
                                          </p:val>
                                        </p:tav>
                                      </p:tavLst>
                                    </p:anim>
                                    <p:anim calcmode="lin" valueType="num">
                                      <p:cBhvr>
                                        <p:cTn id="61" dur="500" fill="hold"/>
                                        <p:tgtEl>
                                          <p:spTgt spid="5765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p:bldP spid="576515" grpId="0" animBg="1"/>
      <p:bldP spid="576516" grpId="0" autoUpdateAnimBg="0" build="p"/>
      <p:bldP spid="576517" grpId="0" animBg="1" autoUpdateAnimBg="0"/>
      <p:bldP spid="576518"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0A81710C-0508-43BD-9894-D9A6C1527A0C}"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0244" name="Rectangle 2"/>
          <p:cNvSpPr>
            <a:spLocks noGrp="1" noChangeArrowheads="1"/>
          </p:cNvSpPr>
          <p:nvPr>
            <p:ph type="title"/>
          </p:nvPr>
        </p:nvSpPr>
        <p:spPr>
          <a:xfrm>
            <a:off x="1624013" y="230188"/>
            <a:ext cx="7772400" cy="677862"/>
          </a:xfrm>
        </p:spPr>
        <p:txBody>
          <a:bodyPr/>
          <a:lstStyle/>
          <a:p>
            <a:r>
              <a:rPr lang="zh-CN" altLang="en-US" smtClean="0">
                <a:solidFill>
                  <a:srgbClr val="FFCC00"/>
                </a:solidFill>
                <a:latin typeface="Arial" panose="020B0704020202020204" pitchFamily="34" charset="0"/>
                <a:ea typeface="黑体" pitchFamily="2" charset="-122"/>
              </a:rPr>
              <a:t>门原语调用举例（</a:t>
            </a:r>
            <a:r>
              <a:rPr lang="en-US" altLang="zh-CN" smtClean="0">
                <a:solidFill>
                  <a:srgbClr val="FFCC00"/>
                </a:solidFill>
                <a:latin typeface="Arial" panose="020B0704020202020204" pitchFamily="34" charset="0"/>
                <a:ea typeface="黑体" pitchFamily="2" charset="-122"/>
              </a:rPr>
              <a:t>1/2</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578563" name="Rectangle 3"/>
          <p:cNvSpPr>
            <a:spLocks noGrp="1" noChangeArrowheads="1"/>
          </p:cNvSpPr>
          <p:nvPr>
            <p:ph type="body" idx="1"/>
          </p:nvPr>
        </p:nvSpPr>
        <p:spPr>
          <a:xfrm>
            <a:off x="609600" y="1095375"/>
            <a:ext cx="7566025" cy="1295400"/>
          </a:xfrm>
        </p:spPr>
        <p:txBody>
          <a:bodyPr/>
          <a:lstStyle/>
          <a:p>
            <a:pPr algn="just">
              <a:lnSpc>
                <a:spcPct val="110000"/>
              </a:lnSpc>
              <a:spcBef>
                <a:spcPct val="0"/>
              </a:spcBef>
            </a:pPr>
            <a:r>
              <a:rPr lang="en-US" altLang="zh-CN" sz="2400" smtClean="0">
                <a:solidFill>
                  <a:srgbClr val="FF0066"/>
                </a:solidFill>
                <a:latin typeface="Arial" panose="020B0704020202020204" pitchFamily="34" charset="0"/>
                <a:ea typeface="SimSun" pitchFamily="2" charset="-122"/>
              </a:rPr>
              <a:t>【</a:t>
            </a:r>
            <a:r>
              <a:rPr lang="zh-CN" altLang="en-US" sz="24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2.43</a:t>
            </a:r>
            <a:r>
              <a:rPr lang="en-US" altLang="zh-CN" sz="2400" smtClean="0">
                <a:solidFill>
                  <a:srgbClr val="FF0066"/>
                </a:solidFill>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 </a:t>
            </a:r>
            <a:r>
              <a:rPr lang="zh-CN" altLang="en-US" sz="2400" smtClean="0">
                <a:latin typeface="Arial" panose="020B0704020202020204" pitchFamily="34" charset="0"/>
                <a:ea typeface="SimSun" pitchFamily="2" charset="-122"/>
              </a:rPr>
              <a:t>调用门原语实现</a:t>
            </a:r>
            <a:r>
              <a:rPr lang="en-US" altLang="zh-CN" sz="2400" smtClean="0">
                <a:latin typeface="Arial" panose="020B0704020202020204" pitchFamily="34" charset="0"/>
                <a:ea typeface="SimSun" pitchFamily="2" charset="-122"/>
              </a:rPr>
              <a:t>4</a:t>
            </a:r>
            <a:r>
              <a:rPr lang="zh-CN" altLang="en-US" sz="2400" smtClean="0">
                <a:latin typeface="Arial" panose="020B0704020202020204" pitchFamily="34" charset="0"/>
                <a:ea typeface="SimSun" pitchFamily="2" charset="-122"/>
              </a:rPr>
              <a:t>选</a:t>
            </a:r>
            <a:r>
              <a:rPr lang="en-US" altLang="zh-CN" sz="2400" smtClean="0">
                <a:latin typeface="Arial" panose="020B0704020202020204" pitchFamily="34" charset="0"/>
                <a:ea typeface="SimSun" pitchFamily="2" charset="-122"/>
              </a:rPr>
              <a:t>1</a:t>
            </a:r>
            <a:r>
              <a:rPr lang="zh-CN" altLang="en-US" sz="2400" smtClean="0">
                <a:latin typeface="Arial" panose="020B0704020202020204" pitchFamily="34" charset="0"/>
                <a:ea typeface="SimSun" pitchFamily="2" charset="-122"/>
              </a:rPr>
              <a:t>数据选择器</a:t>
            </a:r>
            <a:endParaRPr lang="zh-CN" altLang="en-US" sz="2400" smtClean="0">
              <a:latin typeface="Arial" panose="020B0704020202020204" pitchFamily="34" charset="0"/>
              <a:ea typeface="SimSun" pitchFamily="2" charset="-122"/>
            </a:endParaRPr>
          </a:p>
          <a:p>
            <a:pPr algn="just">
              <a:lnSpc>
                <a:spcPct val="110000"/>
              </a:lnSpc>
              <a:spcBef>
                <a:spcPct val="0"/>
              </a:spcBef>
            </a:pPr>
            <a:r>
              <a:rPr lang="zh-CN" altLang="en-US" sz="2400" smtClean="0">
                <a:solidFill>
                  <a:srgbClr val="CC0066"/>
                </a:solidFill>
                <a:latin typeface="楷体_GB2312" pitchFamily="49" charset="-122"/>
                <a:ea typeface="楷体_GB2312" pitchFamily="49" charset="-122"/>
              </a:rPr>
              <a:t>注：首先必须根据逻辑功能列出真值表</a:t>
            </a:r>
            <a:r>
              <a:rPr lang="en-US" altLang="zh-CN" sz="2400" smtClean="0">
                <a:solidFill>
                  <a:srgbClr val="CC0066"/>
                </a:solidFill>
                <a:latin typeface="楷体_GB2312" pitchFamily="49" charset="-122"/>
                <a:ea typeface="楷体_GB2312" pitchFamily="49" charset="-122"/>
              </a:rPr>
              <a:t>!</a:t>
            </a:r>
            <a:endParaRPr lang="en-US" altLang="zh-CN" sz="2400" smtClean="0">
              <a:solidFill>
                <a:srgbClr val="CC0066"/>
              </a:solidFill>
              <a:latin typeface="楷体_GB2312" pitchFamily="49" charset="-122"/>
              <a:ea typeface="楷体_GB2312" pitchFamily="49" charset="-122"/>
            </a:endParaRPr>
          </a:p>
        </p:txBody>
      </p:sp>
      <p:graphicFrame>
        <p:nvGraphicFramePr>
          <p:cNvPr id="578564" name="Object 4"/>
          <p:cNvGraphicFramePr>
            <a:graphicFrameLocks noChangeAspect="1"/>
          </p:cNvGraphicFramePr>
          <p:nvPr/>
        </p:nvGraphicFramePr>
        <p:xfrm>
          <a:off x="3178175" y="2133600"/>
          <a:ext cx="5678488" cy="3978275"/>
        </p:xfrm>
        <a:graphic>
          <a:graphicData uri="http://schemas.openxmlformats.org/presentationml/2006/ole">
            <mc:AlternateContent xmlns:mc="http://schemas.openxmlformats.org/markup-compatibility/2006">
              <mc:Choice xmlns:v="urn:schemas-microsoft-com:vml" Requires="v">
                <p:oleObj spid="_x0000_s10269" name="位图图像" r:id="rId1" imgW="4648200" imgH="3581400" progId="PBrush">
                  <p:embed/>
                </p:oleObj>
              </mc:Choice>
              <mc:Fallback>
                <p:oleObj name="位图图像" r:id="rId1" imgW="4648200" imgH="3581400" progId="PBrush">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175" y="2133600"/>
                        <a:ext cx="5678488"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8582" name="Group 22"/>
          <p:cNvGraphicFramePr>
            <a:graphicFrameLocks noGrp="1"/>
          </p:cNvGraphicFramePr>
          <p:nvPr/>
        </p:nvGraphicFramePr>
        <p:xfrm>
          <a:off x="358775" y="2968625"/>
          <a:ext cx="2700338" cy="2335213"/>
        </p:xfrm>
        <a:graphic>
          <a:graphicData uri="http://schemas.openxmlformats.org/drawingml/2006/table">
            <a:tbl>
              <a:tblPr/>
              <a:tblGrid>
                <a:gridCol w="1724025"/>
                <a:gridCol w="976313"/>
              </a:tblGrid>
              <a:tr h="381033">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SimSun" pitchFamily="2" charset="-122"/>
                        </a:rPr>
                        <a:t>输  入</a:t>
                      </a:r>
                      <a:endParaRPr kumimoji="0" lang="zh-CN" altLang="en-US" sz="22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SimSun" pitchFamily="2" charset="-122"/>
                        </a:rPr>
                        <a:t>输出</a:t>
                      </a:r>
                      <a:endParaRPr kumimoji="0" lang="zh-CN" altLang="en-US" sz="22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81033">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SimSun" pitchFamily="2" charset="-122"/>
                        </a:rPr>
                        <a:t>cntrl1 cntrl2</a:t>
                      </a:r>
                      <a:endParaRPr kumimoji="0" lang="en-US" altLang="zh-CN" sz="22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SimSun" pitchFamily="2" charset="-122"/>
                        </a:rPr>
                        <a:t>out</a:t>
                      </a:r>
                      <a:endParaRPr kumimoji="0" lang="en-US" altLang="zh-CN" sz="22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573147">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0         0 </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0         1</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1         0</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1         1</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in1</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in2</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in3</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rPr>
                        <a:t>in4</a:t>
                      </a:r>
                      <a:endParaRPr kumimoji="0" lang="en-US" altLang="zh-CN" sz="22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578579" name="Rectangle 19"/>
          <p:cNvSpPr>
            <a:spLocks noChangeArrowheads="1"/>
          </p:cNvSpPr>
          <p:nvPr/>
        </p:nvSpPr>
        <p:spPr bwMode="auto">
          <a:xfrm>
            <a:off x="1009650" y="2354263"/>
            <a:ext cx="1450975" cy="417512"/>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484505" lvl="1" indent="-294005" algn="l" eaLnBrk="1" hangingPunct="1">
              <a:lnSpc>
                <a:spcPct val="100000"/>
              </a:lnSpc>
              <a:buClr>
                <a:srgbClr val="FF0000"/>
              </a:buClr>
              <a:buSzPct val="80000"/>
              <a:buFont typeface="Wingdings" panose="05000000000000000000" pitchFamily="2" charset="2"/>
              <a:buNone/>
            </a:pPr>
            <a:r>
              <a:rPr lang="zh-CN" altLang="en-US" sz="2200">
                <a:latin typeface="Arial" panose="020B0704020202020204" pitchFamily="34" charset="0"/>
              </a:rPr>
              <a:t>真值表</a:t>
            </a:r>
            <a:endParaRPr lang="zh-CN" altLang="en-US" sz="2200">
              <a:latin typeface="Arial" panose="020B0704020202020204" pitchFamily="34" charset="0"/>
            </a:endParaRPr>
          </a:p>
        </p:txBody>
      </p:sp>
      <p:sp>
        <p:nvSpPr>
          <p:cNvPr id="2441236" name="AutoShape 20" descr="80%"/>
          <p:cNvSpPr>
            <a:spLocks noChangeArrowheads="1"/>
          </p:cNvSpPr>
          <p:nvPr/>
        </p:nvSpPr>
        <p:spPr bwMode="auto">
          <a:xfrm rot="-133237">
            <a:off x="6543675" y="102076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anose="05000000000000000000" pitchFamily="2" charset="2"/>
              <a:buNone/>
            </a:pPr>
            <a:r>
              <a:rPr lang="zh-CN" altLang="en-US">
                <a:solidFill>
                  <a:srgbClr val="009900"/>
                </a:solidFill>
                <a:latin typeface="华文行楷" pitchFamily="2" charset="-122"/>
                <a:ea typeface="华文行楷" pitchFamily="2" charset="-122"/>
              </a:rPr>
              <a:t>方法一</a:t>
            </a:r>
            <a:endParaRPr lang="zh-CN" altLang="en-US">
              <a:solidFill>
                <a:srgbClr val="009900"/>
              </a:solidFill>
              <a:latin typeface="华文行楷" pitchFamily="2" charset="-122"/>
              <a:ea typeface="华文行楷"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wipe(left)">
                                      <p:cBhvr>
                                        <p:cTn id="7" dur="500"/>
                                        <p:tgtEl>
                                          <p:spTgt spid="57856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441236"/>
                                        </p:tgtEl>
                                        <p:attrNameLst>
                                          <p:attrName>style.visibility</p:attrName>
                                        </p:attrNameLst>
                                      </p:cBhvr>
                                      <p:to>
                                        <p:strVal val="visible"/>
                                      </p:to>
                                    </p:set>
                                    <p:anim calcmode="lin" valueType="num">
                                      <p:cBhvr>
                                        <p:cTn id="12" dur="500" fill="hold"/>
                                        <p:tgtEl>
                                          <p:spTgt spid="2441236"/>
                                        </p:tgtEl>
                                        <p:attrNameLst>
                                          <p:attrName>ppt_w</p:attrName>
                                        </p:attrNameLst>
                                      </p:cBhvr>
                                      <p:tavLst>
                                        <p:tav tm="0">
                                          <p:val>
                                            <p:fltVal val="0"/>
                                          </p:val>
                                        </p:tav>
                                        <p:tav tm="100000">
                                          <p:val>
                                            <p:strVal val="#ppt_w"/>
                                          </p:val>
                                        </p:tav>
                                      </p:tavLst>
                                    </p:anim>
                                    <p:anim calcmode="lin" valueType="num">
                                      <p:cBhvr>
                                        <p:cTn id="13"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78579"/>
                                        </p:tgtEl>
                                        <p:attrNameLst>
                                          <p:attrName>style.visibility</p:attrName>
                                        </p:attrNameLst>
                                      </p:cBhvr>
                                      <p:to>
                                        <p:strVal val="visible"/>
                                      </p:to>
                                    </p:set>
                                    <p:anim calcmode="lin" valueType="num">
                                      <p:cBhvr>
                                        <p:cTn id="18" dur="500" fill="hold"/>
                                        <p:tgtEl>
                                          <p:spTgt spid="578579"/>
                                        </p:tgtEl>
                                        <p:attrNameLst>
                                          <p:attrName>ppt_w</p:attrName>
                                        </p:attrNameLst>
                                      </p:cBhvr>
                                      <p:tavLst>
                                        <p:tav tm="0">
                                          <p:val>
                                            <p:fltVal val="0"/>
                                          </p:val>
                                        </p:tav>
                                        <p:tav tm="100000">
                                          <p:val>
                                            <p:strVal val="#ppt_w"/>
                                          </p:val>
                                        </p:tav>
                                      </p:tavLst>
                                    </p:anim>
                                    <p:anim calcmode="lin" valueType="num">
                                      <p:cBhvr>
                                        <p:cTn id="19" dur="500" fill="hold"/>
                                        <p:tgtEl>
                                          <p:spTgt spid="57857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578582"/>
                                        </p:tgtEl>
                                        <p:attrNameLst>
                                          <p:attrName>style.visibility</p:attrName>
                                        </p:attrNameLst>
                                      </p:cBhvr>
                                      <p:to>
                                        <p:strVal val="visible"/>
                                      </p:to>
                                    </p:set>
                                    <p:anim calcmode="lin" valueType="num">
                                      <p:cBhvr additive="base">
                                        <p:cTn id="23" dur="500" fill="hold"/>
                                        <p:tgtEl>
                                          <p:spTgt spid="578582"/>
                                        </p:tgtEl>
                                        <p:attrNameLst>
                                          <p:attrName>ppt_x</p:attrName>
                                        </p:attrNameLst>
                                      </p:cBhvr>
                                      <p:tavLst>
                                        <p:tav tm="0">
                                          <p:val>
                                            <p:strVal val="#ppt_x"/>
                                          </p:val>
                                        </p:tav>
                                        <p:tav tm="100000">
                                          <p:val>
                                            <p:strVal val="#ppt_x"/>
                                          </p:val>
                                        </p:tav>
                                      </p:tavLst>
                                    </p:anim>
                                    <p:anim calcmode="lin" valueType="num">
                                      <p:cBhvr additive="base">
                                        <p:cTn id="24" dur="500" fill="hold"/>
                                        <p:tgtEl>
                                          <p:spTgt spid="57858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78564"/>
                                        </p:tgtEl>
                                        <p:attrNameLst>
                                          <p:attrName>style.visibility</p:attrName>
                                        </p:attrNameLst>
                                      </p:cBhvr>
                                      <p:to>
                                        <p:strVal val="visible"/>
                                      </p:to>
                                    </p:set>
                                    <p:anim calcmode="lin" valueType="num">
                                      <p:cBhvr additive="base">
                                        <p:cTn id="29" dur="500" fill="hold"/>
                                        <p:tgtEl>
                                          <p:spTgt spid="578564"/>
                                        </p:tgtEl>
                                        <p:attrNameLst>
                                          <p:attrName>ppt_x</p:attrName>
                                        </p:attrNameLst>
                                      </p:cBhvr>
                                      <p:tavLst>
                                        <p:tav tm="0">
                                          <p:val>
                                            <p:strVal val="#ppt_x"/>
                                          </p:val>
                                        </p:tav>
                                        <p:tav tm="100000">
                                          <p:val>
                                            <p:strVal val="#ppt_x"/>
                                          </p:val>
                                        </p:tav>
                                      </p:tavLst>
                                    </p:anim>
                                    <p:anim calcmode="lin" valueType="num">
                                      <p:cBhvr additive="base">
                                        <p:cTn id="30" dur="500" fill="hold"/>
                                        <p:tgtEl>
                                          <p:spTgt spid="578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P spid="578579" grpId="0" animBg="1" autoUpdateAnimBg="0"/>
      <p:bldP spid="2441236"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FD9253A2-A364-44C5-AEF2-4778768A903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5715" name="Rectangle 2"/>
          <p:cNvSpPr>
            <a:spLocks noGrp="1" noChangeArrowheads="1"/>
          </p:cNvSpPr>
          <p:nvPr>
            <p:ph type="title"/>
          </p:nvPr>
        </p:nvSpPr>
        <p:spPr>
          <a:xfrm>
            <a:off x="1584325" y="230188"/>
            <a:ext cx="7772400" cy="677862"/>
          </a:xfrm>
        </p:spPr>
        <p:txBody>
          <a:bodyPr/>
          <a:lstStyle/>
          <a:p>
            <a:r>
              <a:rPr lang="zh-CN" altLang="en-US" smtClean="0">
                <a:solidFill>
                  <a:srgbClr val="FFCC00"/>
                </a:solidFill>
                <a:latin typeface="Arial" panose="020B0704020202020204" pitchFamily="34" charset="0"/>
                <a:ea typeface="黑体" pitchFamily="2" charset="-122"/>
              </a:rPr>
              <a:t>门原语调用举例（</a:t>
            </a:r>
            <a:r>
              <a:rPr lang="en-US" altLang="zh-CN" smtClean="0">
                <a:solidFill>
                  <a:srgbClr val="FFCC00"/>
                </a:solidFill>
                <a:latin typeface="Arial" panose="020B0704020202020204" pitchFamily="34" charset="0"/>
                <a:ea typeface="黑体" pitchFamily="2" charset="-122"/>
              </a:rPr>
              <a:t>2/2</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pic>
        <p:nvPicPr>
          <p:cNvPr id="580611" name="Picture 3" descr="mymux_v"/>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6838" y="1285875"/>
            <a:ext cx="70453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2" name="Rectangle 4"/>
          <p:cNvSpPr>
            <a:spLocks noChangeArrowheads="1"/>
          </p:cNvSpPr>
          <p:nvPr/>
        </p:nvSpPr>
        <p:spPr bwMode="auto">
          <a:xfrm>
            <a:off x="1574800" y="5211763"/>
            <a:ext cx="5975350" cy="503237"/>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a:spcBef>
                <a:spcPct val="0"/>
              </a:spcBef>
              <a:buClr>
                <a:schemeClr val="hlink"/>
              </a:buClr>
              <a:buFont typeface="Wingdings" panose="05000000000000000000" pitchFamily="2" charset="2"/>
              <a:buNone/>
            </a:pPr>
            <a:r>
              <a:rPr lang="zh-CN" altLang="zh-CN">
                <a:solidFill>
                  <a:srgbClr val="FF3399"/>
                </a:solidFill>
                <a:latin typeface="楷体_GB2312" pitchFamily="49" charset="-122"/>
                <a:ea typeface="楷体_GB2312" pitchFamily="49" charset="-122"/>
              </a:rPr>
              <a:t>注</a:t>
            </a:r>
            <a:r>
              <a:rPr lang="zh-CN" altLang="zh-CN">
                <a:latin typeface="楷体_GB2312" pitchFamily="49" charset="-122"/>
                <a:ea typeface="楷体_GB2312" pitchFamily="49" charset="-122"/>
              </a:rPr>
              <a:t>：</a:t>
            </a:r>
            <a:r>
              <a:rPr lang="zh-CN" altLang="en-US">
                <a:latin typeface="楷体_GB2312" pitchFamily="49" charset="-122"/>
                <a:ea typeface="楷体_GB2312" pitchFamily="49" charset="-122"/>
              </a:rPr>
              <a:t>这里省略了所有的例化门元件名称！</a:t>
            </a:r>
            <a:endParaRPr lang="zh-CN" altLang="en-US">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0611"/>
                                        </p:tgtEl>
                                        <p:attrNameLst>
                                          <p:attrName>style.visibility</p:attrName>
                                        </p:attrNameLst>
                                      </p:cBhvr>
                                      <p:to>
                                        <p:strVal val="visible"/>
                                      </p:to>
                                    </p:set>
                                    <p:anim calcmode="lin" valueType="num">
                                      <p:cBhvr additive="base">
                                        <p:cTn id="7" dur="500" fill="hold"/>
                                        <p:tgtEl>
                                          <p:spTgt spid="580611"/>
                                        </p:tgtEl>
                                        <p:attrNameLst>
                                          <p:attrName>ppt_x</p:attrName>
                                        </p:attrNameLst>
                                      </p:cBhvr>
                                      <p:tavLst>
                                        <p:tav tm="0">
                                          <p:val>
                                            <p:strVal val="#ppt_x"/>
                                          </p:val>
                                        </p:tav>
                                        <p:tav tm="100000">
                                          <p:val>
                                            <p:strVal val="#ppt_x"/>
                                          </p:val>
                                        </p:tav>
                                      </p:tavLst>
                                    </p:anim>
                                    <p:anim calcmode="lin" valueType="num">
                                      <p:cBhvr additive="base">
                                        <p:cTn id="8" dur="500" fill="hold"/>
                                        <p:tgtEl>
                                          <p:spTgt spid="5806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80612"/>
                                        </p:tgtEl>
                                        <p:attrNameLst>
                                          <p:attrName>style.visibility</p:attrName>
                                        </p:attrNameLst>
                                      </p:cBhvr>
                                      <p:to>
                                        <p:strVal val="visible"/>
                                      </p:to>
                                    </p:set>
                                    <p:anim calcmode="lin" valueType="num">
                                      <p:cBhvr>
                                        <p:cTn id="13" dur="500" fill="hold"/>
                                        <p:tgtEl>
                                          <p:spTgt spid="580612"/>
                                        </p:tgtEl>
                                        <p:attrNameLst>
                                          <p:attrName>ppt_w</p:attrName>
                                        </p:attrNameLst>
                                      </p:cBhvr>
                                      <p:tavLst>
                                        <p:tav tm="0">
                                          <p:val>
                                            <p:fltVal val="0"/>
                                          </p:val>
                                        </p:tav>
                                        <p:tav tm="100000">
                                          <p:val>
                                            <p:strVal val="#ppt_w"/>
                                          </p:val>
                                        </p:tav>
                                      </p:tavLst>
                                    </p:anim>
                                    <p:anim calcmode="lin" valueType="num">
                                      <p:cBhvr>
                                        <p:cTn id="14" dur="500" fill="hold"/>
                                        <p:tgtEl>
                                          <p:spTgt spid="5806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2560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3A86D3B-2636-4D91-8FB8-E5E62335931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5603" name="Rectangle 2"/>
          <p:cNvSpPr>
            <a:spLocks noGrp="1" noChangeArrowheads="1"/>
          </p:cNvSpPr>
          <p:nvPr>
            <p:ph type="title"/>
          </p:nvPr>
        </p:nvSpPr>
        <p:spPr>
          <a:xfrm>
            <a:off x="1660525" y="230188"/>
            <a:ext cx="7772400" cy="677862"/>
          </a:xfrm>
        </p:spPr>
        <p:txBody>
          <a:bodyPr/>
          <a:lstStyle/>
          <a:p>
            <a:r>
              <a:rPr lang="zh-CN" altLang="en-US" smtClean="0">
                <a:solidFill>
                  <a:srgbClr val="FFCC00"/>
                </a:solidFill>
                <a:latin typeface="Arial" panose="020B0704020202020204" pitchFamily="34" charset="0"/>
                <a:ea typeface="黑体" pitchFamily="2" charset="-122"/>
              </a:rPr>
              <a:t>简单的</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例子（</a:t>
            </a:r>
            <a:r>
              <a:rPr lang="en-US" altLang="zh-CN" smtClean="0">
                <a:solidFill>
                  <a:srgbClr val="FFCC00"/>
                </a:solidFill>
                <a:latin typeface="Arial" panose="020B0704020202020204" pitchFamily="34" charset="0"/>
                <a:ea typeface="黑体" pitchFamily="2" charset="-122"/>
              </a:rPr>
              <a:t>1/3</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25604" name="Rectangle 3"/>
          <p:cNvSpPr>
            <a:spLocks noGrp="1" noChangeArrowheads="1"/>
          </p:cNvSpPr>
          <p:nvPr>
            <p:ph type="body" idx="1"/>
          </p:nvPr>
        </p:nvSpPr>
        <p:spPr>
          <a:xfrm>
            <a:off x="0" y="1174750"/>
            <a:ext cx="9144000" cy="4648200"/>
          </a:xfrm>
        </p:spPr>
        <p:txBody>
          <a:bodyPr/>
          <a:lstStyle/>
          <a:p>
            <a:pPr algn="just">
              <a:lnSpc>
                <a:spcPct val="80000"/>
              </a:lnSpc>
              <a:buFont typeface="Wingdings" panose="05000000000000000000" pitchFamily="2" charset="2"/>
              <a:buNone/>
            </a:pPr>
            <a:r>
              <a:rPr lang="zh-CN" altLang="en-US" sz="2400" smtClean="0">
                <a:latin typeface="SimSun" pitchFamily="2" charset="-122"/>
                <a:ea typeface="SimSun" pitchFamily="2" charset="-122"/>
              </a:rPr>
              <a:t> </a:t>
            </a:r>
            <a:r>
              <a:rPr kumimoji="1" lang="en-US" altLang="zh-CN" sz="2400" smtClean="0">
                <a:solidFill>
                  <a:srgbClr val="FF0066"/>
                </a:solidFill>
                <a:latin typeface="Arial" panose="020B0704020202020204" pitchFamily="34" charset="0"/>
                <a:ea typeface="SimSun" pitchFamily="2" charset="-122"/>
              </a:rPr>
              <a:t>【</a:t>
            </a:r>
            <a:r>
              <a:rPr kumimoji="1" lang="zh-CN" altLang="en-US" sz="24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2.14】</a:t>
            </a:r>
            <a:r>
              <a:rPr lang="en-US" altLang="zh-CN" sz="2000" smtClean="0">
                <a:latin typeface="Arial" panose="020B0704020202020204" pitchFamily="34" charset="0"/>
                <a:ea typeface="SimSun" pitchFamily="2" charset="-122"/>
              </a:rPr>
              <a:t> </a:t>
            </a:r>
            <a:r>
              <a:rPr lang="en-US" altLang="zh-CN" sz="2400" smtClean="0">
                <a:solidFill>
                  <a:srgbClr val="CC6600"/>
                </a:solidFill>
                <a:latin typeface="Arial" panose="020B0704020202020204" pitchFamily="34" charset="0"/>
                <a:ea typeface="SimSun" pitchFamily="2" charset="-122"/>
              </a:rPr>
              <a:t>8</a:t>
            </a:r>
            <a:r>
              <a:rPr lang="zh-CN" altLang="en-US" sz="2400" smtClean="0">
                <a:solidFill>
                  <a:srgbClr val="CC6600"/>
                </a:solidFill>
                <a:latin typeface="Arial" panose="020B0704020202020204" pitchFamily="34" charset="0"/>
                <a:ea typeface="SimSun" pitchFamily="2" charset="-122"/>
              </a:rPr>
              <a:t>位计数器</a:t>
            </a:r>
            <a:endParaRPr lang="zh-CN" altLang="en-US" sz="2400" smtClean="0">
              <a:solidFill>
                <a:srgbClr val="CC6600"/>
              </a:solidFill>
              <a:latin typeface="Arial" panose="020B0704020202020204" pitchFamily="34" charset="0"/>
              <a:ea typeface="SimSun" pitchFamily="2" charset="-122"/>
            </a:endParaRPr>
          </a:p>
          <a:p>
            <a:pPr algn="just">
              <a:lnSpc>
                <a:spcPct val="80000"/>
              </a:lnSpc>
              <a:buFont typeface="Wingdings" panose="05000000000000000000" pitchFamily="2" charset="2"/>
              <a:buNone/>
            </a:pPr>
            <a:r>
              <a:rPr lang="zh-CN" altLang="en-US" sz="2400" b="0" smtClean="0">
                <a:latin typeface="SimSun" pitchFamily="2" charset="-122"/>
                <a:ea typeface="SimSun" pitchFamily="2" charset="-122"/>
              </a:rPr>
              <a:t>	</a:t>
            </a:r>
            <a:r>
              <a:rPr lang="zh-CN" altLang="en-US" sz="2200" b="0" smtClean="0">
                <a:latin typeface="SimSun" pitchFamily="2" charset="-122"/>
                <a:ea typeface="SimSun" pitchFamily="2" charset="-122"/>
              </a:rPr>
              <a:t>	</a:t>
            </a:r>
            <a:r>
              <a:rPr lang="en-US" altLang="zh-CN" sz="2000" smtClean="0">
                <a:latin typeface="Arial" panose="020B0704020202020204" pitchFamily="34" charset="0"/>
                <a:ea typeface="SimSun" pitchFamily="2" charset="-122"/>
              </a:rPr>
              <a:t>module  counter8 ( out,cout,data,load, cin,clk ); 	</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output [7:0] out;</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output  cout; 			</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input [7:0] data; 			</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input load, cin,clk ;				</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reg[7:0] out; </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always @(posedge clk)</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begin</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if(load)</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out = data;                     // </a:t>
            </a:r>
            <a:r>
              <a:rPr lang="zh-CN" altLang="en-US" sz="2000" smtClean="0">
                <a:latin typeface="Arial" panose="020B0704020202020204" pitchFamily="34" charset="0"/>
                <a:ea typeface="SimSun" pitchFamily="2" charset="-122"/>
              </a:rPr>
              <a:t>同步预置数据</a:t>
            </a:r>
            <a:endParaRPr lang="zh-CN" altLang="en-US" sz="2000" smtClean="0">
              <a:latin typeface="Arial" panose="020B0704020202020204" pitchFamily="34" charset="0"/>
              <a:ea typeface="SimSun" pitchFamily="2" charset="-122"/>
            </a:endParaRPr>
          </a:p>
          <a:p>
            <a:pPr algn="just">
              <a:lnSpc>
                <a:spcPct val="80000"/>
              </a:lnSpc>
              <a:spcBef>
                <a:spcPct val="0"/>
              </a:spcBef>
              <a:buClrTx/>
              <a:buFontTx/>
              <a:buNone/>
            </a:pPr>
            <a:r>
              <a:rPr lang="zh-CN" altLang="en-US" sz="2000" smtClean="0">
                <a:latin typeface="Arial" panose="020B0704020202020204" pitchFamily="34" charset="0"/>
                <a:ea typeface="SimSun" pitchFamily="2" charset="-122"/>
              </a:rPr>
              <a:t>		            </a:t>
            </a:r>
            <a:r>
              <a:rPr lang="en-US" altLang="zh-CN" sz="2000" smtClean="0">
                <a:latin typeface="Arial" panose="020B0704020202020204" pitchFamily="34" charset="0"/>
                <a:ea typeface="SimSun" pitchFamily="2" charset="-122"/>
              </a:rPr>
              <a:t>else</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out = out + 1 +  cin;      // </a:t>
            </a:r>
            <a:r>
              <a:rPr lang="zh-CN" altLang="en-US" sz="2000" smtClean="0">
                <a:latin typeface="Arial" panose="020B0704020202020204" pitchFamily="34" charset="0"/>
                <a:ea typeface="SimSun" pitchFamily="2" charset="-122"/>
              </a:rPr>
              <a:t>加</a:t>
            </a:r>
            <a:r>
              <a:rPr lang="en-US" altLang="zh-CN" sz="2000" smtClean="0">
                <a:latin typeface="Arial" panose="020B0704020202020204" pitchFamily="34" charset="0"/>
                <a:ea typeface="SimSun" pitchFamily="2" charset="-122"/>
              </a:rPr>
              <a:t>1</a:t>
            </a:r>
            <a:r>
              <a:rPr lang="zh-CN" altLang="en-US" sz="2000" smtClean="0">
                <a:latin typeface="Arial" panose="020B0704020202020204" pitchFamily="34" charset="0"/>
                <a:ea typeface="SimSun" pitchFamily="2" charset="-122"/>
              </a:rPr>
              <a:t>计数</a:t>
            </a:r>
            <a:endParaRPr lang="zh-CN" altLang="en-US" sz="2000" smtClean="0">
              <a:latin typeface="Arial" panose="020B0704020202020204" pitchFamily="34" charset="0"/>
              <a:ea typeface="SimSun" pitchFamily="2" charset="-122"/>
            </a:endParaRPr>
          </a:p>
          <a:p>
            <a:pPr algn="just">
              <a:lnSpc>
                <a:spcPct val="80000"/>
              </a:lnSpc>
              <a:spcBef>
                <a:spcPct val="0"/>
              </a:spcBef>
              <a:buClrTx/>
              <a:buFontTx/>
              <a:buNone/>
            </a:pPr>
            <a:r>
              <a:rPr lang="zh-CN" altLang="en-US" sz="2000" smtClean="0">
                <a:latin typeface="Arial" panose="020B0704020202020204" pitchFamily="34" charset="0"/>
                <a:ea typeface="SimSun" pitchFamily="2" charset="-122"/>
              </a:rPr>
              <a:t>		        </a:t>
            </a:r>
            <a:r>
              <a:rPr lang="en-US" altLang="zh-CN" sz="2000" smtClean="0">
                <a:latin typeface="Arial" panose="020B0704020202020204" pitchFamily="34" charset="0"/>
                <a:ea typeface="SimSun" pitchFamily="2" charset="-122"/>
              </a:rPr>
              <a:t>end</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assign cout = </a:t>
            </a:r>
            <a:r>
              <a:rPr lang="en-US" altLang="zh-CN" sz="2000" smtClean="0">
                <a:solidFill>
                  <a:srgbClr val="FF0066"/>
                </a:solidFill>
                <a:latin typeface="Arial" panose="020B0704020202020204" pitchFamily="34" charset="0"/>
                <a:ea typeface="SimSun" pitchFamily="2" charset="-122"/>
              </a:rPr>
              <a:t>&amp;</a:t>
            </a:r>
            <a:r>
              <a:rPr lang="en-US" altLang="zh-CN" sz="2000" smtClean="0">
                <a:latin typeface="Arial" panose="020B0704020202020204" pitchFamily="34" charset="0"/>
                <a:ea typeface="SimSun" pitchFamily="2" charset="-122"/>
              </a:rPr>
              <a:t>out </a:t>
            </a:r>
            <a:r>
              <a:rPr lang="en-US" altLang="zh-CN" sz="2000" smtClean="0">
                <a:solidFill>
                  <a:srgbClr val="FF0066"/>
                </a:solidFill>
                <a:latin typeface="Arial" panose="020B0704020202020204" pitchFamily="34" charset="0"/>
                <a:ea typeface="SimSun" pitchFamily="2" charset="-122"/>
              </a:rPr>
              <a:t>&amp;</a:t>
            </a:r>
            <a:r>
              <a:rPr lang="en-US" altLang="zh-CN" sz="2000" smtClean="0">
                <a:latin typeface="Arial" panose="020B0704020202020204" pitchFamily="34" charset="0"/>
                <a:ea typeface="SimSun" pitchFamily="2" charset="-122"/>
              </a:rPr>
              <a:t> cin;   //</a:t>
            </a:r>
            <a:r>
              <a:rPr lang="zh-CN" altLang="en-US" sz="2000" smtClean="0">
                <a:latin typeface="Arial" panose="020B0704020202020204" pitchFamily="34" charset="0"/>
                <a:ea typeface="SimSun" pitchFamily="2" charset="-122"/>
              </a:rPr>
              <a:t>若</a:t>
            </a:r>
            <a:r>
              <a:rPr lang="en-US" altLang="zh-CN" sz="2000" smtClean="0">
                <a:latin typeface="Arial" panose="020B0704020202020204" pitchFamily="34" charset="0"/>
                <a:ea typeface="SimSun" pitchFamily="2" charset="-122"/>
              </a:rPr>
              <a:t>out</a:t>
            </a:r>
            <a:r>
              <a:rPr lang="zh-CN" altLang="en-US" sz="2000" smtClean="0">
                <a:latin typeface="Arial" panose="020B0704020202020204" pitchFamily="34" charset="0"/>
                <a:ea typeface="SimSun" pitchFamily="2" charset="-122"/>
              </a:rPr>
              <a:t>为</a:t>
            </a:r>
            <a:r>
              <a:rPr lang="en-US" altLang="zh-CN" sz="2000" smtClean="0">
                <a:latin typeface="Arial" panose="020B0704020202020204" pitchFamily="34" charset="0"/>
                <a:ea typeface="SimSun" pitchFamily="2" charset="-122"/>
              </a:rPr>
              <a:t>8‘hFF</a:t>
            </a:r>
            <a:r>
              <a:rPr lang="zh-CN" altLang="en-US" sz="2000" smtClean="0">
                <a:latin typeface="Arial" panose="020B0704020202020204" pitchFamily="34" charset="0"/>
                <a:ea typeface="SimSun" pitchFamily="2" charset="-122"/>
              </a:rPr>
              <a:t>，</a:t>
            </a:r>
            <a:r>
              <a:rPr lang="en-US" altLang="zh-CN" sz="2000" smtClean="0">
                <a:latin typeface="Arial" panose="020B0704020202020204" pitchFamily="34" charset="0"/>
                <a:ea typeface="SimSun" pitchFamily="2" charset="-122"/>
              </a:rPr>
              <a:t>cin</a:t>
            </a:r>
            <a:r>
              <a:rPr lang="zh-CN" altLang="en-US" sz="2000" smtClean="0">
                <a:latin typeface="Arial" panose="020B0704020202020204" pitchFamily="34" charset="0"/>
                <a:ea typeface="SimSun" pitchFamily="2" charset="-122"/>
              </a:rPr>
              <a:t>为</a:t>
            </a:r>
            <a:r>
              <a:rPr lang="en-US" altLang="zh-CN" sz="2000" smtClean="0">
                <a:latin typeface="Arial" panose="020B0704020202020204" pitchFamily="34" charset="0"/>
                <a:ea typeface="SimSun" pitchFamily="2" charset="-122"/>
              </a:rPr>
              <a:t>1</a:t>
            </a:r>
            <a:r>
              <a:rPr lang="zh-CN" altLang="en-US" sz="2000" smtClean="0">
                <a:latin typeface="Arial" panose="020B0704020202020204" pitchFamily="34" charset="0"/>
                <a:ea typeface="SimSun" pitchFamily="2" charset="-122"/>
              </a:rPr>
              <a:t>，则</a:t>
            </a:r>
            <a:r>
              <a:rPr lang="en-US" altLang="zh-CN" sz="2000" smtClean="0">
                <a:latin typeface="Arial" panose="020B0704020202020204" pitchFamily="34" charset="0"/>
                <a:ea typeface="SimSun" pitchFamily="2" charset="-122"/>
              </a:rPr>
              <a:t>cout</a:t>
            </a:r>
            <a:r>
              <a:rPr lang="zh-CN" altLang="en-US" sz="2000" smtClean="0">
                <a:latin typeface="Arial" panose="020B0704020202020204" pitchFamily="34" charset="0"/>
                <a:ea typeface="SimSun" pitchFamily="2" charset="-122"/>
              </a:rPr>
              <a:t>为</a:t>
            </a:r>
            <a:r>
              <a:rPr lang="en-US" altLang="zh-CN" sz="2000" smtClean="0">
                <a:latin typeface="Arial" panose="020B0704020202020204" pitchFamily="34" charset="0"/>
                <a:ea typeface="SimSun" pitchFamily="2" charset="-122"/>
              </a:rPr>
              <a:t>1</a:t>
            </a:r>
            <a:endParaRPr lang="en-US" altLang="zh-CN" sz="2000" smtClean="0">
              <a:latin typeface="Arial" panose="020B0704020202020204" pitchFamily="34" charset="0"/>
              <a:ea typeface="SimSun" pitchFamily="2" charset="-122"/>
            </a:endParaRPr>
          </a:p>
          <a:p>
            <a:pPr algn="just">
              <a:lnSpc>
                <a:spcPct val="80000"/>
              </a:lnSpc>
              <a:spcBef>
                <a:spcPct val="0"/>
              </a:spcBef>
              <a:buClrTx/>
              <a:buFontTx/>
              <a:buNone/>
            </a:pPr>
            <a:r>
              <a:rPr lang="en-US" altLang="zh-CN" sz="2000" smtClean="0">
                <a:latin typeface="Arial" panose="020B0704020202020204" pitchFamily="34" charset="0"/>
                <a:ea typeface="SimSun" pitchFamily="2" charset="-122"/>
              </a:rPr>
              <a:t>		endmodule</a:t>
            </a:r>
            <a:endParaRPr lang="en-US" altLang="zh-CN" sz="2000" smtClean="0">
              <a:latin typeface="SimSun" pitchFamily="2" charset="-122"/>
              <a:ea typeface="SimSun" pitchFamily="2" charset="-122"/>
            </a:endParaRPr>
          </a:p>
          <a:p>
            <a:pPr algn="just">
              <a:lnSpc>
                <a:spcPct val="80000"/>
              </a:lnSpc>
              <a:spcBef>
                <a:spcPct val="0"/>
              </a:spcBef>
              <a:buClr>
                <a:schemeClr val="folHlink"/>
              </a:buClr>
              <a:buFont typeface="Wingdings" panose="05000000000000000000" pitchFamily="2" charset="2"/>
              <a:buNone/>
            </a:pPr>
            <a:endParaRPr lang="zh-CN" altLang="en-US" sz="2000" smtClean="0">
              <a:latin typeface="SimSun" pitchFamily="2" charset="-122"/>
              <a:ea typeface="SimSun" pitchFamily="2" charset="-122"/>
            </a:endParaRPr>
          </a:p>
        </p:txBody>
      </p:sp>
      <p:sp>
        <p:nvSpPr>
          <p:cNvPr id="384004" name="Text Box 4"/>
          <p:cNvSpPr txBox="1">
            <a:spLocks noChangeArrowheads="1"/>
          </p:cNvSpPr>
          <p:nvPr/>
        </p:nvSpPr>
        <p:spPr bwMode="auto">
          <a:xfrm>
            <a:off x="7010400" y="3568700"/>
            <a:ext cx="1219200" cy="406400"/>
          </a:xfrm>
          <a:prstGeom prst="rect">
            <a:avLst/>
          </a:prstGeom>
          <a:solidFill>
            <a:srgbClr val="FFFF99"/>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en-US" sz="2000">
                <a:latin typeface="Arial" panose="020B0704020202020204" pitchFamily="34" charset="0"/>
              </a:rPr>
              <a:t>功能描述</a:t>
            </a:r>
            <a:endParaRPr lang="zh-CN" altLang="en-US" sz="2000">
              <a:latin typeface="Arial" panose="020B0704020202020204" pitchFamily="34" charset="0"/>
            </a:endParaRPr>
          </a:p>
        </p:txBody>
      </p:sp>
      <p:grpSp>
        <p:nvGrpSpPr>
          <p:cNvPr id="2" name="Group 5"/>
          <p:cNvGrpSpPr/>
          <p:nvPr/>
        </p:nvGrpSpPr>
        <p:grpSpPr bwMode="auto">
          <a:xfrm>
            <a:off x="2987675" y="2717800"/>
            <a:ext cx="5486400" cy="406400"/>
            <a:chOff x="2112" y="2058"/>
            <a:chExt cx="3456" cy="256"/>
          </a:xfrm>
        </p:grpSpPr>
        <p:sp>
          <p:nvSpPr>
            <p:cNvPr id="25610" name="Text Box 6"/>
            <p:cNvSpPr txBox="1">
              <a:spLocks noChangeArrowheads="1"/>
            </p:cNvSpPr>
            <p:nvPr/>
          </p:nvSpPr>
          <p:spPr bwMode="auto">
            <a:xfrm>
              <a:off x="4416" y="2058"/>
              <a:ext cx="1152" cy="256"/>
            </a:xfrm>
            <a:prstGeom prst="rect">
              <a:avLst/>
            </a:prstGeom>
            <a:solidFill>
              <a:srgbClr val="FFFF99"/>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sz="2000">
                  <a:latin typeface="Tahoma" panose="020B0604030504040204" pitchFamily="34" charset="0"/>
                </a:rPr>
                <a:t>信号类型声明</a:t>
              </a:r>
              <a:endParaRPr lang="zh-CN" altLang="en-US" sz="2000">
                <a:latin typeface="Tahoma" panose="020B0604030504040204" pitchFamily="34" charset="0"/>
              </a:endParaRPr>
            </a:p>
          </p:txBody>
        </p:sp>
        <p:sp>
          <p:nvSpPr>
            <p:cNvPr id="25611" name="Line 7"/>
            <p:cNvSpPr>
              <a:spLocks noChangeShapeType="1"/>
            </p:cNvSpPr>
            <p:nvPr/>
          </p:nvSpPr>
          <p:spPr bwMode="auto">
            <a:xfrm>
              <a:off x="2112" y="2208"/>
              <a:ext cx="2256" cy="0"/>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sp>
        <p:nvSpPr>
          <p:cNvPr id="384008" name="AutoShape 8"/>
          <p:cNvSpPr>
            <a:spLocks noChangeArrowheads="1"/>
          </p:cNvSpPr>
          <p:nvPr/>
        </p:nvSpPr>
        <p:spPr bwMode="auto">
          <a:xfrm>
            <a:off x="1447800" y="5365750"/>
            <a:ext cx="1676400" cy="381000"/>
          </a:xfrm>
          <a:prstGeom prst="wedgeRoundRectCallout">
            <a:avLst>
              <a:gd name="adj1" fmla="val 47917"/>
              <a:gd name="adj2" fmla="val -14583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anose="020B0604030504040204" pitchFamily="34" charset="0"/>
                <a:ea typeface="楷体_GB2312" pitchFamily="49" charset="-122"/>
              </a:rPr>
              <a:t>缩减运算符</a:t>
            </a:r>
            <a:endParaRPr lang="zh-CN" altLang="en-US" sz="2000">
              <a:latin typeface="Tahoma" panose="020B0604030504040204" pitchFamily="34" charset="0"/>
              <a:ea typeface="楷体_GB2312" pitchFamily="49" charset="-122"/>
            </a:endParaRPr>
          </a:p>
        </p:txBody>
      </p:sp>
      <p:sp>
        <p:nvSpPr>
          <p:cNvPr id="384009" name="AutoShape 9"/>
          <p:cNvSpPr>
            <a:spLocks noChangeArrowheads="1"/>
          </p:cNvSpPr>
          <p:nvPr/>
        </p:nvSpPr>
        <p:spPr bwMode="auto">
          <a:xfrm>
            <a:off x="3810000" y="5289550"/>
            <a:ext cx="1371600" cy="381000"/>
          </a:xfrm>
          <a:prstGeom prst="wedgeRoundRectCallout">
            <a:avLst>
              <a:gd name="adj1" fmla="val -52546"/>
              <a:gd name="adj2" fmla="val -12583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anose="020B0604030504040204" pitchFamily="34" charset="0"/>
                <a:ea typeface="楷体_GB2312" pitchFamily="49" charset="-122"/>
              </a:rPr>
              <a:t>按位与</a:t>
            </a:r>
            <a:endParaRPr lang="zh-CN" altLang="en-US" sz="2000">
              <a:latin typeface="Tahoma" panose="020B0604030504040204" pitchFamily="34" charset="0"/>
              <a:ea typeface="楷体_GB2312" pitchFamily="49" charset="-122"/>
            </a:endParaRPr>
          </a:p>
        </p:txBody>
      </p:sp>
      <p:sp>
        <p:nvSpPr>
          <p:cNvPr id="384010" name="Rectangle 10"/>
          <p:cNvSpPr>
            <a:spLocks noChangeArrowheads="1"/>
          </p:cNvSpPr>
          <p:nvPr/>
        </p:nvSpPr>
        <p:spPr bwMode="auto">
          <a:xfrm>
            <a:off x="1203325" y="3119438"/>
            <a:ext cx="7620000" cy="1930400"/>
          </a:xfrm>
          <a:prstGeom prst="rect">
            <a:avLst/>
          </a:prstGeom>
          <a:noFill/>
          <a:ln w="19050">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84010"/>
                                        </p:tgtEl>
                                        <p:attrNameLst>
                                          <p:attrName>style.visibility</p:attrName>
                                        </p:attrNameLst>
                                      </p:cBhvr>
                                      <p:to>
                                        <p:strVal val="visible"/>
                                      </p:to>
                                    </p:set>
                                    <p:anim calcmode="lin" valueType="num">
                                      <p:cBhvr>
                                        <p:cTn id="12" dur="500" fill="hold"/>
                                        <p:tgtEl>
                                          <p:spTgt spid="384010"/>
                                        </p:tgtEl>
                                        <p:attrNameLst>
                                          <p:attrName>ppt_w</p:attrName>
                                        </p:attrNameLst>
                                      </p:cBhvr>
                                      <p:tavLst>
                                        <p:tav tm="0">
                                          <p:val>
                                            <p:fltVal val="0"/>
                                          </p:val>
                                        </p:tav>
                                        <p:tav tm="100000">
                                          <p:val>
                                            <p:strVal val="#ppt_w"/>
                                          </p:val>
                                        </p:tav>
                                      </p:tavLst>
                                    </p:anim>
                                    <p:anim calcmode="lin" valueType="num">
                                      <p:cBhvr>
                                        <p:cTn id="13" dur="500" fill="hold"/>
                                        <p:tgtEl>
                                          <p:spTgt spid="384010"/>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84004"/>
                                        </p:tgtEl>
                                        <p:attrNameLst>
                                          <p:attrName>style.visibility</p:attrName>
                                        </p:attrNameLst>
                                      </p:cBhvr>
                                      <p:to>
                                        <p:strVal val="visible"/>
                                      </p:to>
                                    </p:set>
                                    <p:animEffect transition="in" filter="dissolve">
                                      <p:cBhvr>
                                        <p:cTn id="17" dur="500"/>
                                        <p:tgtEl>
                                          <p:spTgt spid="3840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4008"/>
                                        </p:tgtEl>
                                        <p:attrNameLst>
                                          <p:attrName>style.visibility</p:attrName>
                                        </p:attrNameLst>
                                      </p:cBhvr>
                                      <p:to>
                                        <p:strVal val="visible"/>
                                      </p:to>
                                    </p:set>
                                    <p:animEffect transition="in" filter="dissolve">
                                      <p:cBhvr>
                                        <p:cTn id="22" dur="500"/>
                                        <p:tgtEl>
                                          <p:spTgt spid="38400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4009"/>
                                        </p:tgtEl>
                                        <p:attrNameLst>
                                          <p:attrName>style.visibility</p:attrName>
                                        </p:attrNameLst>
                                      </p:cBhvr>
                                      <p:to>
                                        <p:strVal val="visible"/>
                                      </p:to>
                                    </p:set>
                                    <p:animEffect transition="in" filter="dissolve">
                                      <p:cBhvr>
                                        <p:cTn id="27" dur="500"/>
                                        <p:tgtEl>
                                          <p:spTgt spid="384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animBg="1"/>
      <p:bldP spid="384008" grpId="0" animBg="1"/>
      <p:bldP spid="384009" grpId="0" animBg="1"/>
      <p:bldP spid="3840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C9BB4D2B-07E8-4AA7-A6BE-2B223725E68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6739" name="Rectangle 2"/>
          <p:cNvSpPr>
            <a:spLocks noGrp="1" noChangeArrowheads="1"/>
          </p:cNvSpPr>
          <p:nvPr>
            <p:ph type="title"/>
          </p:nvPr>
        </p:nvSpPr>
        <p:spPr>
          <a:xfrm>
            <a:off x="1695450" y="266700"/>
            <a:ext cx="7772400" cy="677863"/>
          </a:xfrm>
        </p:spPr>
        <p:txBody>
          <a:bodyPr/>
          <a:lstStyle/>
          <a:p>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的行为描述</a:t>
            </a:r>
            <a:endParaRPr lang="zh-CN" altLang="en-US" smtClean="0">
              <a:solidFill>
                <a:srgbClr val="FFCC00"/>
              </a:solidFill>
              <a:latin typeface="Arial" panose="020B0704020202020204" pitchFamily="34" charset="0"/>
              <a:ea typeface="黑体" pitchFamily="2" charset="-122"/>
            </a:endParaRPr>
          </a:p>
        </p:txBody>
      </p:sp>
      <p:sp>
        <p:nvSpPr>
          <p:cNvPr id="116740" name="Rectangle 3"/>
          <p:cNvSpPr>
            <a:spLocks noGrp="1" noChangeArrowheads="1"/>
          </p:cNvSpPr>
          <p:nvPr>
            <p:ph type="body" idx="1"/>
          </p:nvPr>
        </p:nvSpPr>
        <p:spPr>
          <a:xfrm>
            <a:off x="298450" y="1452563"/>
            <a:ext cx="8578850" cy="2109787"/>
          </a:xfrm>
        </p:spPr>
        <p:txBody>
          <a:bodyPr/>
          <a:lstStyle/>
          <a:p>
            <a:pPr>
              <a:spcBef>
                <a:spcPct val="0"/>
              </a:spcBef>
            </a:pPr>
            <a:r>
              <a:rPr lang="zh-CN" altLang="en-US" sz="2400" smtClean="0">
                <a:solidFill>
                  <a:srgbClr val="FF0000"/>
                </a:solidFill>
                <a:latin typeface="Arial" panose="020B0704020202020204" pitchFamily="34" charset="0"/>
                <a:ea typeface="SimSun" pitchFamily="2" charset="-122"/>
              </a:rPr>
              <a:t>行为描述</a:t>
            </a:r>
            <a:r>
              <a:rPr lang="zh-CN" altLang="en-US" sz="2400" smtClean="0">
                <a:latin typeface="Arial" panose="020B0704020202020204" pitchFamily="34" charset="0"/>
                <a:ea typeface="SimSun" pitchFamily="2" charset="-122"/>
              </a:rPr>
              <a:t>是对设计实体的数学模型的描述，其抽象程度远高于结构描述。</a:t>
            </a:r>
            <a:endParaRPr lang="en-US" altLang="zh-CN" sz="2400" smtClean="0">
              <a:latin typeface="Arial" panose="020B0704020202020204" pitchFamily="34" charset="0"/>
              <a:ea typeface="SimSun" pitchFamily="2" charset="-122"/>
            </a:endParaRPr>
          </a:p>
          <a:p>
            <a:pPr>
              <a:spcBef>
                <a:spcPct val="0"/>
              </a:spcBef>
            </a:pPr>
            <a:r>
              <a:rPr lang="zh-CN" altLang="en-US" sz="2400" smtClean="0">
                <a:latin typeface="Arial" panose="020B0704020202020204" pitchFamily="34" charset="0"/>
                <a:ea typeface="SimSun" pitchFamily="2" charset="-122"/>
              </a:rPr>
              <a:t>类似于高级编程语言，描述一个设计实体的行为时，无须知道具体电路的结构，只需描述清楚输入与输出信号的行为。</a:t>
            </a:r>
            <a:endParaRPr lang="en-US" altLang="zh-CN" sz="2400" smtClean="0">
              <a:latin typeface="Arial" panose="020B0704020202020204" pitchFamily="34" charset="0"/>
              <a:ea typeface="SimSun" pitchFamily="2" charset="-122"/>
            </a:endParaRPr>
          </a:p>
          <a:p>
            <a:pPr>
              <a:spcBef>
                <a:spcPct val="0"/>
              </a:spcBef>
            </a:pPr>
            <a:r>
              <a:rPr lang="zh-CN" altLang="en-US" sz="2400" smtClean="0">
                <a:latin typeface="Arial" panose="020B0704020202020204" pitchFamily="34" charset="0"/>
                <a:ea typeface="SimSun" pitchFamily="2" charset="-122"/>
              </a:rPr>
              <a:t>包括系统级、算法级和</a:t>
            </a:r>
            <a:r>
              <a:rPr lang="en-US" altLang="zh-CN" sz="2400" smtClean="0">
                <a:latin typeface="Arial" panose="020B0704020202020204" pitchFamily="34" charset="0"/>
                <a:ea typeface="SimSun" pitchFamily="2" charset="-122"/>
              </a:rPr>
              <a:t>RTL</a:t>
            </a:r>
            <a:r>
              <a:rPr lang="zh-CN" altLang="en-US" sz="2400" smtClean="0">
                <a:latin typeface="Arial" panose="020B0704020202020204" pitchFamily="34" charset="0"/>
                <a:ea typeface="SimSun" pitchFamily="2" charset="-122"/>
              </a:rPr>
              <a:t>级描述</a:t>
            </a:r>
            <a:r>
              <a:rPr kumimoji="1" lang="zh-CN" altLang="en-US" sz="2400" smtClean="0">
                <a:latin typeface="Arial" panose="020B0704020202020204" pitchFamily="34" charset="0"/>
                <a:ea typeface="SimSun" pitchFamily="2" charset="-122"/>
              </a:rPr>
              <a:t>等</a:t>
            </a:r>
            <a:r>
              <a:rPr kumimoji="1" lang="en-US" altLang="zh-CN" sz="2400" smtClean="0">
                <a:latin typeface="Arial" panose="020B0704020202020204" pitchFamily="34" charset="0"/>
                <a:ea typeface="SimSun" pitchFamily="2" charset="-122"/>
              </a:rPr>
              <a:t>3</a:t>
            </a:r>
            <a:r>
              <a:rPr kumimoji="1" lang="zh-CN" altLang="en-US" sz="2400" smtClean="0">
                <a:latin typeface="Arial" panose="020B0704020202020204" pitchFamily="34" charset="0"/>
                <a:ea typeface="SimSun" pitchFamily="2" charset="-122"/>
              </a:rPr>
              <a:t>种抽象级别</a:t>
            </a:r>
            <a:r>
              <a:rPr lang="zh-CN" altLang="en-US" sz="2400" smtClean="0">
                <a:latin typeface="Arial" panose="020B0704020202020204" pitchFamily="34" charset="0"/>
                <a:ea typeface="SimSun" pitchFamily="2" charset="-122"/>
              </a:rPr>
              <a:t>。</a:t>
            </a:r>
            <a:endParaRPr lang="en-US" altLang="zh-CN" sz="2400" smtClean="0">
              <a:latin typeface="Arial" panose="020B0704020202020204" pitchFamily="34" charset="0"/>
              <a:ea typeface="SimSun" pitchFamily="2" charset="-122"/>
            </a:endParaRPr>
          </a:p>
        </p:txBody>
      </p:sp>
      <p:sp>
        <p:nvSpPr>
          <p:cNvPr id="9" name="Rectangle 5"/>
          <p:cNvSpPr>
            <a:spLocks noChangeArrowheads="1"/>
          </p:cNvSpPr>
          <p:nvPr/>
        </p:nvSpPr>
        <p:spPr bwMode="auto">
          <a:xfrm>
            <a:off x="595313" y="3790950"/>
            <a:ext cx="8034337" cy="2530475"/>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marL="342900" indent="-342900" algn="l">
              <a:spcBef>
                <a:spcPct val="0"/>
              </a:spcBef>
              <a:buClr>
                <a:schemeClr val="bg2"/>
              </a:buClr>
              <a:buFont typeface="Wingdings" panose="05000000000000000000" pitchFamily="2" charset="2"/>
              <a:buChar char="v"/>
            </a:pPr>
            <a:r>
              <a:rPr kumimoji="1" lang="zh-CN" altLang="en-US">
                <a:latin typeface="Arial" panose="020B0704020202020204" pitchFamily="34" charset="0"/>
              </a:rPr>
              <a:t>可综合的行为描述方式多采用</a:t>
            </a:r>
            <a:r>
              <a:rPr kumimoji="1" lang="en-US" altLang="zh-CN">
                <a:solidFill>
                  <a:srgbClr val="CC0066"/>
                </a:solidFill>
                <a:latin typeface="Arial" panose="020B0704020202020204" pitchFamily="34" charset="0"/>
              </a:rPr>
              <a:t>always</a:t>
            </a:r>
            <a:r>
              <a:rPr kumimoji="1" lang="zh-CN" altLang="en-US">
                <a:solidFill>
                  <a:srgbClr val="CC0066"/>
                </a:solidFill>
                <a:latin typeface="Arial" panose="020B0704020202020204" pitchFamily="34" charset="0"/>
              </a:rPr>
              <a:t>过程语句</a:t>
            </a:r>
            <a:r>
              <a:rPr kumimoji="1" lang="zh-CN" altLang="en-US">
                <a:latin typeface="Arial" panose="020B0704020202020204" pitchFamily="34" charset="0"/>
              </a:rPr>
              <a:t>实现，既适于描述时序逻辑电路，也适于描述组合逻辑电路。</a:t>
            </a:r>
            <a:endParaRPr kumimoji="1" lang="en-US" altLang="zh-CN">
              <a:latin typeface="Arial" panose="020B0704020202020204" pitchFamily="34" charset="0"/>
            </a:endParaRPr>
          </a:p>
          <a:p>
            <a:pPr marL="342900" indent="-342900" algn="l">
              <a:spcBef>
                <a:spcPct val="0"/>
              </a:spcBef>
              <a:buClr>
                <a:schemeClr val="bg2"/>
              </a:buClr>
              <a:buFont typeface="Wingdings" panose="05000000000000000000" pitchFamily="2" charset="2"/>
              <a:buChar char="v"/>
            </a:pPr>
            <a:r>
              <a:rPr kumimoji="1" lang="zh-CN" altLang="en-US">
                <a:latin typeface="Arial" panose="020B0704020202020204" pitchFamily="34" charset="0"/>
              </a:rPr>
              <a:t>设计者只需写出源程序，挑选电路方案的工作由</a:t>
            </a:r>
            <a:r>
              <a:rPr kumimoji="1" lang="en-US" altLang="zh-CN">
                <a:latin typeface="Arial" panose="020B0704020202020204" pitchFamily="34" charset="0"/>
              </a:rPr>
              <a:t>EDA</a:t>
            </a:r>
            <a:r>
              <a:rPr kumimoji="1" lang="zh-CN" altLang="en-US">
                <a:latin typeface="Arial" panose="020B0704020202020204" pitchFamily="34" charset="0"/>
              </a:rPr>
              <a:t>软件自动完成；电路的优化程度取决于综合工具的技术水平和器件的支持能力；最终选取的电路方案所耗用器件资源可能不是最少的。</a:t>
            </a:r>
            <a:endParaRPr kumimoji="1" lang="zh-CN" altLang="en-US">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24AE10C2-42D3-4AE6-BB01-98D21540157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7763"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1</a:t>
            </a:r>
            <a:r>
              <a:rPr lang="zh-CN" altLang="en-US" smtClean="0">
                <a:solidFill>
                  <a:srgbClr val="FFCC00"/>
                </a:solidFill>
                <a:latin typeface="Arial" panose="020B0704020202020204" pitchFamily="34" charset="0"/>
                <a:ea typeface="黑体" pitchFamily="2" charset="-122"/>
              </a:rPr>
              <a:t>）算法级抽象</a:t>
            </a:r>
            <a:r>
              <a:rPr lang="en-US" altLang="zh-CN" smtClean="0">
                <a:solidFill>
                  <a:srgbClr val="FFCC00"/>
                </a:solidFill>
                <a:latin typeface="Arial" panose="020B0704020202020204" pitchFamily="34" charset="0"/>
                <a:ea typeface="黑体" pitchFamily="2" charset="-122"/>
              </a:rPr>
              <a:t>—</a:t>
            </a:r>
            <a:r>
              <a:rPr lang="zh-CN" altLang="en-US" smtClean="0">
                <a:solidFill>
                  <a:srgbClr val="FFCC00"/>
                </a:solidFill>
                <a:latin typeface="Arial" panose="020B0704020202020204" pitchFamily="34" charset="0"/>
                <a:ea typeface="黑体" pitchFamily="2" charset="-122"/>
              </a:rPr>
              <a:t>逻辑表达式</a:t>
            </a:r>
            <a:endParaRPr lang="zh-CN" altLang="en-US" smtClean="0">
              <a:solidFill>
                <a:srgbClr val="FFCC00"/>
              </a:solidFill>
              <a:latin typeface="Arial" panose="020B0704020202020204" pitchFamily="34" charset="0"/>
              <a:ea typeface="黑体" pitchFamily="2" charset="-122"/>
            </a:endParaRPr>
          </a:p>
        </p:txBody>
      </p:sp>
      <p:sp>
        <p:nvSpPr>
          <p:cNvPr id="117764" name="Rectangle 4"/>
          <p:cNvSpPr>
            <a:spLocks noChangeArrowheads="1"/>
          </p:cNvSpPr>
          <p:nvPr/>
        </p:nvSpPr>
        <p:spPr bwMode="auto">
          <a:xfrm>
            <a:off x="677863" y="1211263"/>
            <a:ext cx="73612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anose="05000000000000000000" pitchFamily="2" charset="2"/>
              <a:buNone/>
            </a:pPr>
            <a:r>
              <a:rPr lang="zh-CN" altLang="en-US" sz="2200">
                <a:latin typeface="Arial" panose="020B0704020202020204" pitchFamily="34" charset="0"/>
              </a:rPr>
              <a:t>算法级抽象主要使用</a:t>
            </a:r>
            <a:r>
              <a:rPr lang="en-US" altLang="zh-CN" sz="2200">
                <a:latin typeface="Arial" panose="020B0704020202020204" pitchFamily="34" charset="0"/>
              </a:rPr>
              <a:t>assign</a:t>
            </a:r>
            <a:r>
              <a:rPr lang="zh-CN" altLang="en-US" sz="2200">
                <a:latin typeface="Arial" panose="020B0704020202020204" pitchFamily="34" charset="0"/>
              </a:rPr>
              <a:t>语句写出输出的逻辑表达式</a:t>
            </a:r>
            <a:endParaRPr lang="zh-CN" altLang="en-US" sz="2200">
              <a:latin typeface="Arial" panose="020B0704020202020204" pitchFamily="34" charset="0"/>
            </a:endParaRPr>
          </a:p>
        </p:txBody>
      </p:sp>
      <p:sp>
        <p:nvSpPr>
          <p:cNvPr id="582661" name="Rectangle 5"/>
          <p:cNvSpPr>
            <a:spLocks noChangeArrowheads="1"/>
          </p:cNvSpPr>
          <p:nvPr/>
        </p:nvSpPr>
        <p:spPr bwMode="auto">
          <a:xfrm>
            <a:off x="1833563" y="5848350"/>
            <a:ext cx="5440362" cy="771525"/>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a:spcBef>
                <a:spcPct val="0"/>
              </a:spcBef>
              <a:buClr>
                <a:schemeClr val="hlink"/>
              </a:buClr>
              <a:buFont typeface="Wingdings" panose="05000000000000000000" pitchFamily="2" charset="2"/>
              <a:buNone/>
            </a:pPr>
            <a:r>
              <a:rPr lang="zh-CN" altLang="en-US" sz="2000">
                <a:solidFill>
                  <a:srgbClr val="FF3399"/>
                </a:solidFill>
                <a:latin typeface="Arial" panose="020B0704020202020204" pitchFamily="34" charset="0"/>
                <a:ea typeface="楷体_GB2312" pitchFamily="49" charset="-122"/>
              </a:rPr>
              <a:t>注</a:t>
            </a:r>
            <a:r>
              <a:rPr lang="zh-CN" altLang="en-US" sz="2000">
                <a:latin typeface="Arial" panose="020B0704020202020204" pitchFamily="34" charset="0"/>
                <a:ea typeface="楷体_GB2312" pitchFamily="49" charset="-122"/>
              </a:rPr>
              <a:t>：首先必须根据逻辑功能写出</a:t>
            </a:r>
            <a:r>
              <a:rPr lang="zh-CN" altLang="en-US" sz="2000">
                <a:solidFill>
                  <a:srgbClr val="CC0066"/>
                </a:solidFill>
                <a:latin typeface="Arial" panose="020B0704020202020204" pitchFamily="34" charset="0"/>
                <a:ea typeface="楷体_GB2312" pitchFamily="49" charset="-122"/>
              </a:rPr>
              <a:t>逻辑表达式</a:t>
            </a:r>
            <a:r>
              <a:rPr lang="zh-CN" altLang="en-US" sz="2000">
                <a:latin typeface="Arial" panose="020B0704020202020204" pitchFamily="34" charset="0"/>
                <a:ea typeface="楷体_GB2312" pitchFamily="49" charset="-122"/>
              </a:rPr>
              <a:t>！</a:t>
            </a:r>
            <a:endParaRPr lang="zh-CN" altLang="en-US" sz="2000">
              <a:latin typeface="Arial" panose="020B0704020202020204" pitchFamily="34" charset="0"/>
              <a:ea typeface="楷体_GB2312" pitchFamily="49" charset="-122"/>
            </a:endParaRPr>
          </a:p>
          <a:p>
            <a:pPr>
              <a:spcBef>
                <a:spcPct val="0"/>
              </a:spcBef>
              <a:buClr>
                <a:schemeClr val="hlink"/>
              </a:buClr>
              <a:buFont typeface="Wingdings" panose="05000000000000000000" pitchFamily="2" charset="2"/>
              <a:buNone/>
            </a:pPr>
            <a:r>
              <a:rPr lang="zh-CN" altLang="en-US" sz="2000">
                <a:latin typeface="Arial" panose="020B0704020202020204" pitchFamily="34" charset="0"/>
                <a:ea typeface="楷体_GB2312" pitchFamily="49" charset="-122"/>
              </a:rPr>
              <a:t>优点是耗用器件逻辑资源比较少。</a:t>
            </a:r>
            <a:r>
              <a:rPr lang="zh-CN" altLang="en-US" sz="2000"/>
              <a:t> </a:t>
            </a:r>
            <a:endParaRPr lang="zh-CN" altLang="en-US" sz="2000"/>
          </a:p>
        </p:txBody>
      </p:sp>
      <p:sp>
        <p:nvSpPr>
          <p:cNvPr id="582662" name="Text Box 6"/>
          <p:cNvSpPr txBox="1">
            <a:spLocks noChangeArrowheads="1"/>
          </p:cNvSpPr>
          <p:nvPr/>
        </p:nvSpPr>
        <p:spPr bwMode="auto">
          <a:xfrm>
            <a:off x="1255713" y="1800225"/>
            <a:ext cx="6534150" cy="3751263"/>
          </a:xfrm>
          <a:prstGeom prst="rect">
            <a:avLst/>
          </a:prstGeom>
          <a:solidFill>
            <a:srgbClr val="ADD6FF"/>
          </a:solidFill>
          <a:ln w="12700">
            <a:solidFill>
              <a:schemeClr val="tx1"/>
            </a:solidFill>
            <a:miter lim="800000"/>
          </a:ln>
          <a:effectLst>
            <a:prstShdw prst="shdw13" dist="53882" dir="13500000">
              <a:schemeClr val="bg2"/>
            </a:prstShdw>
          </a:effectLst>
        </p:spPr>
        <p:txBody>
          <a:bodyPr anchor="b">
            <a:spAutoFit/>
          </a:bodyPr>
          <a:lstStyle>
            <a:lvl1pPr marL="342900" indent="-342900">
              <a:defRPr sz="2400" b="1">
                <a:solidFill>
                  <a:schemeClr val="tx1"/>
                </a:solidFill>
                <a:latin typeface="SimSun" pitchFamily="2" charset="-122"/>
                <a:ea typeface="SimSun" pitchFamily="2" charset="-122"/>
              </a:defRPr>
            </a:lvl1pPr>
            <a:lvl2pPr marL="19050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lvl="1" algn="l" eaLnBrk="1" hangingPunct="1">
              <a:lnSpc>
                <a:spcPct val="100000"/>
              </a:lnSpc>
              <a:buClr>
                <a:srgbClr val="FF0000"/>
              </a:buClr>
              <a:buSzPct val="80000"/>
              <a:buFont typeface="Wingdings" panose="05000000000000000000" pitchFamily="2" charset="2"/>
              <a:buNone/>
            </a:pPr>
            <a:r>
              <a:rPr lang="en-US" altLang="zh-CN">
                <a:solidFill>
                  <a:srgbClr val="FF0066"/>
                </a:solidFill>
                <a:latin typeface="Arial" panose="020B0704020202020204" pitchFamily="34" charset="0"/>
              </a:rPr>
              <a:t>【</a:t>
            </a:r>
            <a:r>
              <a:rPr lang="zh-CN" altLang="en-US">
                <a:solidFill>
                  <a:srgbClr val="FF0066"/>
                </a:solidFill>
                <a:latin typeface="Arial" panose="020B0704020202020204" pitchFamily="34" charset="0"/>
              </a:rPr>
              <a:t>例</a:t>
            </a:r>
            <a:r>
              <a:rPr kumimoji="1" lang="en-US" altLang="zh-CN">
                <a:solidFill>
                  <a:srgbClr val="FF0066"/>
                </a:solidFill>
                <a:latin typeface="Arial" panose="020B0704020202020204" pitchFamily="34" charset="0"/>
              </a:rPr>
              <a:t>2.44</a:t>
            </a:r>
            <a:r>
              <a:rPr lang="en-US" altLang="zh-CN">
                <a:solidFill>
                  <a:srgbClr val="FF0066"/>
                </a:solidFill>
                <a:latin typeface="Arial" panose="020B0704020202020204" pitchFamily="34" charset="0"/>
              </a:rPr>
              <a:t>】</a:t>
            </a:r>
            <a:r>
              <a:rPr lang="en-US" altLang="zh-CN" b="0">
                <a:latin typeface="Arial" panose="020B0704020202020204" pitchFamily="34" charset="0"/>
                <a:ea typeface="方正姚体" pitchFamily="2" charset="-122"/>
              </a:rPr>
              <a:t> </a:t>
            </a:r>
            <a:r>
              <a:rPr lang="zh-CN" altLang="en-US" sz="2200">
                <a:latin typeface="Arial" panose="020B0704020202020204" pitchFamily="34" charset="0"/>
              </a:rPr>
              <a:t>用逻辑表达式实现</a:t>
            </a:r>
            <a:r>
              <a:rPr lang="en-US" altLang="zh-CN" sz="2200">
                <a:latin typeface="Arial" panose="020B0704020202020204" pitchFamily="34" charset="0"/>
              </a:rPr>
              <a:t>4</a:t>
            </a:r>
            <a:r>
              <a:rPr lang="zh-CN" altLang="en-US" sz="2200">
                <a:latin typeface="Arial" panose="020B0704020202020204" pitchFamily="34" charset="0"/>
              </a:rPr>
              <a:t>选</a:t>
            </a:r>
            <a:r>
              <a:rPr lang="en-US" altLang="zh-CN" sz="2200">
                <a:latin typeface="Arial" panose="020B0704020202020204" pitchFamily="34" charset="0"/>
              </a:rPr>
              <a:t>1</a:t>
            </a:r>
            <a:r>
              <a:rPr lang="zh-CN" altLang="en-US" sz="2200">
                <a:latin typeface="Arial" panose="020B0704020202020204" pitchFamily="34" charset="0"/>
              </a:rPr>
              <a:t>数据选择器</a:t>
            </a:r>
            <a:endParaRPr lang="zh-CN" altLang="en-US"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module mux4_1(out,in1,in2,in3,in4,cntrl1,cntrl2);</a:t>
            </a:r>
            <a:endParaRPr lang="en-US" altLang="zh-CN"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     output out;</a:t>
            </a:r>
            <a:endParaRPr lang="en-US" altLang="zh-CN"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     input in1,in2,in3,in4,cntrl1,cntrl2;</a:t>
            </a:r>
            <a:endParaRPr lang="en-US" altLang="zh-CN"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     assign out=(in1 &amp;&amp; ~cntrl1 &amp;&amp; ~cntrl2) ||</a:t>
            </a:r>
            <a:endParaRPr lang="en-US" altLang="zh-CN"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                        (in2 &amp;&amp; ~cntrl1 &amp;&amp; cntrl2) ||</a:t>
            </a:r>
            <a:endParaRPr lang="en-US" altLang="zh-CN"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                        (in3 &amp;&amp; cntrl1 &amp;&amp; ~cntrl2) ||</a:t>
            </a:r>
            <a:endParaRPr lang="en-US" altLang="zh-CN"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                        (in4 &amp;&amp; cntrl1 &amp;&amp; cntrl2) ;</a:t>
            </a:r>
            <a:endParaRPr lang="en-US" altLang="zh-CN" sz="2200">
              <a:latin typeface="Arial" panose="020B0704020202020204" pitchFamily="34" charset="0"/>
            </a:endParaRPr>
          </a:p>
          <a:p>
            <a:pPr lvl="1" algn="l" eaLnBrk="1" hangingPunct="1">
              <a:lnSpc>
                <a:spcPct val="100000"/>
              </a:lnSpc>
              <a:spcBef>
                <a:spcPct val="10000"/>
              </a:spcBef>
              <a:buClr>
                <a:srgbClr val="FF0000"/>
              </a:buClr>
              <a:buSzPct val="80000"/>
              <a:buFont typeface="Wingdings" panose="05000000000000000000" pitchFamily="2" charset="2"/>
              <a:buNone/>
            </a:pPr>
            <a:r>
              <a:rPr lang="en-US" altLang="zh-CN" sz="2200">
                <a:latin typeface="Arial" panose="020B0704020202020204" pitchFamily="34" charset="0"/>
              </a:rPr>
              <a:t>endmodule</a:t>
            </a:r>
            <a:endParaRPr lang="en-US" altLang="zh-CN" sz="2200">
              <a:latin typeface="Arial" panose="020B0704020202020204" pitchFamily="34" charset="0"/>
            </a:endParaRPr>
          </a:p>
        </p:txBody>
      </p:sp>
      <p:sp>
        <p:nvSpPr>
          <p:cNvPr id="2441236" name="AutoShape 20" descr="80%"/>
          <p:cNvSpPr>
            <a:spLocks noChangeArrowheads="1"/>
          </p:cNvSpPr>
          <p:nvPr/>
        </p:nvSpPr>
        <p:spPr bwMode="auto">
          <a:xfrm rot="-133237">
            <a:off x="6943725" y="4921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anose="05000000000000000000" pitchFamily="2" charset="2"/>
              <a:buNone/>
            </a:pPr>
            <a:r>
              <a:rPr lang="zh-CN" altLang="en-US">
                <a:solidFill>
                  <a:srgbClr val="009900"/>
                </a:solidFill>
                <a:latin typeface="华文行楷" pitchFamily="2" charset="-122"/>
                <a:ea typeface="华文行楷" pitchFamily="2" charset="-122"/>
              </a:rPr>
              <a:t>方法二</a:t>
            </a:r>
            <a:endParaRPr lang="zh-CN" altLang="en-US">
              <a:solidFill>
                <a:srgbClr val="009900"/>
              </a:solidFill>
              <a:latin typeface="华文行楷" pitchFamily="2" charset="-122"/>
              <a:ea typeface="华文行楷"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1236"/>
                                        </p:tgtEl>
                                        <p:attrNameLst>
                                          <p:attrName>style.visibility</p:attrName>
                                        </p:attrNameLst>
                                      </p:cBhvr>
                                      <p:to>
                                        <p:strVal val="visible"/>
                                      </p:to>
                                    </p:set>
                                    <p:anim calcmode="lin" valueType="num">
                                      <p:cBhvr>
                                        <p:cTn id="7" dur="500" fill="hold"/>
                                        <p:tgtEl>
                                          <p:spTgt spid="2441236"/>
                                        </p:tgtEl>
                                        <p:attrNameLst>
                                          <p:attrName>ppt_w</p:attrName>
                                        </p:attrNameLst>
                                      </p:cBhvr>
                                      <p:tavLst>
                                        <p:tav tm="0">
                                          <p:val>
                                            <p:fltVal val="0"/>
                                          </p:val>
                                        </p:tav>
                                        <p:tav tm="100000">
                                          <p:val>
                                            <p:strVal val="#ppt_w"/>
                                          </p:val>
                                        </p:tav>
                                      </p:tavLst>
                                    </p:anim>
                                    <p:anim calcmode="lin" valueType="num">
                                      <p:cBhvr>
                                        <p:cTn id="8"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2662"/>
                                        </p:tgtEl>
                                        <p:attrNameLst>
                                          <p:attrName>style.visibility</p:attrName>
                                        </p:attrNameLst>
                                      </p:cBhvr>
                                      <p:to>
                                        <p:strVal val="visible"/>
                                      </p:to>
                                    </p:set>
                                    <p:anim calcmode="lin" valueType="num">
                                      <p:cBhvr additive="base">
                                        <p:cTn id="13" dur="500" fill="hold"/>
                                        <p:tgtEl>
                                          <p:spTgt spid="582662"/>
                                        </p:tgtEl>
                                        <p:attrNameLst>
                                          <p:attrName>ppt_x</p:attrName>
                                        </p:attrNameLst>
                                      </p:cBhvr>
                                      <p:tavLst>
                                        <p:tav tm="0">
                                          <p:val>
                                            <p:strVal val="#ppt_x"/>
                                          </p:val>
                                        </p:tav>
                                        <p:tav tm="100000">
                                          <p:val>
                                            <p:strVal val="#ppt_x"/>
                                          </p:val>
                                        </p:tav>
                                      </p:tavLst>
                                    </p:anim>
                                    <p:anim calcmode="lin" valueType="num">
                                      <p:cBhvr additive="base">
                                        <p:cTn id="14" dur="500" fill="hold"/>
                                        <p:tgtEl>
                                          <p:spTgt spid="5826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82661"/>
                                        </p:tgtEl>
                                        <p:attrNameLst>
                                          <p:attrName>style.visibility</p:attrName>
                                        </p:attrNameLst>
                                      </p:cBhvr>
                                      <p:to>
                                        <p:strVal val="visible"/>
                                      </p:to>
                                    </p:set>
                                    <p:anim calcmode="lin" valueType="num">
                                      <p:cBhvr>
                                        <p:cTn id="19" dur="500" fill="hold"/>
                                        <p:tgtEl>
                                          <p:spTgt spid="582661"/>
                                        </p:tgtEl>
                                        <p:attrNameLst>
                                          <p:attrName>ppt_w</p:attrName>
                                        </p:attrNameLst>
                                      </p:cBhvr>
                                      <p:tavLst>
                                        <p:tav tm="0">
                                          <p:val>
                                            <p:fltVal val="0"/>
                                          </p:val>
                                        </p:tav>
                                        <p:tav tm="100000">
                                          <p:val>
                                            <p:strVal val="#ppt_w"/>
                                          </p:val>
                                        </p:tav>
                                      </p:tavLst>
                                    </p:anim>
                                    <p:anim calcmode="lin" valueType="num">
                                      <p:cBhvr>
                                        <p:cTn id="20" dur="500" fill="hold"/>
                                        <p:tgtEl>
                                          <p:spTgt spid="5826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autoUpdateAnimBg="0"/>
      <p:bldP spid="582662" grpId="0" animBg="1" autoUpdateAnimBg="0"/>
      <p:bldP spid="2441236"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FA7403F-A6AE-447E-BA41-C27AE3F2E827}"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8787" name="Rectangle 2"/>
          <p:cNvSpPr>
            <a:spLocks noGrp="1" noChangeArrowheads="1"/>
          </p:cNvSpPr>
          <p:nvPr>
            <p:ph type="title"/>
          </p:nvPr>
        </p:nvSpPr>
        <p:spPr>
          <a:xfrm>
            <a:off x="685800" y="84138"/>
            <a:ext cx="7772400" cy="677862"/>
          </a:xfrm>
        </p:spPr>
        <p:txBody>
          <a:bodyPr/>
          <a:lstStyle/>
          <a:p>
            <a:r>
              <a:rPr lang="zh-CN" altLang="en-US" smtClean="0">
                <a:latin typeface="Arial" panose="020B0704020202020204" pitchFamily="34" charset="0"/>
                <a:ea typeface="华文楷体" panose="02010600040101010101" pitchFamily="2" charset="-122"/>
              </a:rPr>
              <a:t> </a:t>
            </a:r>
            <a:endParaRPr lang="zh-CN" altLang="en-US" smtClean="0">
              <a:latin typeface="Arial" panose="020B0704020202020204" pitchFamily="34" charset="0"/>
              <a:ea typeface="华文楷体" panose="02010600040101010101" pitchFamily="2" charset="-122"/>
            </a:endParaRPr>
          </a:p>
        </p:txBody>
      </p:sp>
      <p:sp>
        <p:nvSpPr>
          <p:cNvPr id="118788" name="Rectangle 3"/>
          <p:cNvSpPr>
            <a:spLocks noGrp="1" noChangeArrowheads="1"/>
          </p:cNvSpPr>
          <p:nvPr>
            <p:ph type="body" idx="1"/>
          </p:nvPr>
        </p:nvSpPr>
        <p:spPr>
          <a:xfrm>
            <a:off x="560388" y="1295400"/>
            <a:ext cx="7427912" cy="952500"/>
          </a:xfrm>
        </p:spPr>
        <p:txBody>
          <a:bodyPr/>
          <a:lstStyle/>
          <a:p>
            <a:pPr marL="0" indent="0" eaLnBrk="1" hangingPunct="1">
              <a:lnSpc>
                <a:spcPct val="110000"/>
              </a:lnSpc>
              <a:buClr>
                <a:srgbClr val="3333FF"/>
              </a:buClr>
              <a:buFont typeface="Wingdings" panose="05000000000000000000" pitchFamily="2" charset="2"/>
              <a:buNone/>
            </a:pPr>
            <a:r>
              <a:rPr lang="zh-CN" altLang="en-US" sz="2200" smtClean="0">
                <a:latin typeface="Arial" panose="020B0704020202020204" pitchFamily="34" charset="0"/>
                <a:ea typeface="SimSun" pitchFamily="2" charset="-122"/>
              </a:rPr>
              <a:t>采用</a:t>
            </a:r>
            <a:r>
              <a:rPr lang="en-US" altLang="zh-CN" sz="2200" smtClean="0">
                <a:latin typeface="Arial" panose="020B0704020202020204" pitchFamily="34" charset="0"/>
                <a:ea typeface="SimSun" pitchFamily="2" charset="-122"/>
              </a:rPr>
              <a:t>case</a:t>
            </a:r>
            <a:r>
              <a:rPr lang="zh-CN" altLang="en-US" sz="2200" smtClean="0">
                <a:latin typeface="Arial" panose="020B0704020202020204" pitchFamily="34" charset="0"/>
                <a:ea typeface="SimSun" pitchFamily="2" charset="-122"/>
              </a:rPr>
              <a:t>语句只需知道输入与输出间的</a:t>
            </a:r>
            <a:r>
              <a:rPr lang="zh-CN" altLang="en-US" sz="2200" smtClean="0">
                <a:solidFill>
                  <a:srgbClr val="CC0066"/>
                </a:solidFill>
                <a:latin typeface="Arial" panose="020B0704020202020204" pitchFamily="34" charset="0"/>
                <a:ea typeface="SimSun" pitchFamily="2" charset="-122"/>
              </a:rPr>
              <a:t>真值表</a:t>
            </a:r>
            <a:r>
              <a:rPr lang="zh-CN" altLang="en-US" sz="2200" smtClean="0">
                <a:latin typeface="Arial" panose="020B0704020202020204" pitchFamily="34" charset="0"/>
                <a:ea typeface="SimSun" pitchFamily="2" charset="-122"/>
              </a:rPr>
              <a:t>！比调用门原语和采用</a:t>
            </a:r>
            <a:r>
              <a:rPr lang="zh-CN" altLang="en-US" sz="2000" smtClean="0">
                <a:latin typeface="Arial" panose="020B0704020202020204" pitchFamily="34" charset="0"/>
                <a:ea typeface="SimSun" pitchFamily="2" charset="-122"/>
              </a:rPr>
              <a:t>逻辑表达式</a:t>
            </a:r>
            <a:r>
              <a:rPr lang="zh-CN" altLang="en-US" sz="2200" smtClean="0">
                <a:latin typeface="Arial" panose="020B0704020202020204" pitchFamily="34" charset="0"/>
                <a:ea typeface="SimSun" pitchFamily="2" charset="-122"/>
              </a:rPr>
              <a:t>描述都简单和简洁！</a:t>
            </a:r>
            <a:endParaRPr lang="zh-CN" altLang="en-US" sz="2200" smtClean="0">
              <a:latin typeface="Arial" panose="020B0704020202020204" pitchFamily="34" charset="0"/>
              <a:ea typeface="SimSun" pitchFamily="2" charset="-122"/>
            </a:endParaRPr>
          </a:p>
        </p:txBody>
      </p:sp>
      <p:sp>
        <p:nvSpPr>
          <p:cNvPr id="584708" name="Text Box 4"/>
          <p:cNvSpPr txBox="1">
            <a:spLocks noChangeArrowheads="1"/>
          </p:cNvSpPr>
          <p:nvPr/>
        </p:nvSpPr>
        <p:spPr bwMode="auto">
          <a:xfrm>
            <a:off x="1079500" y="2276475"/>
            <a:ext cx="7069138" cy="4262438"/>
          </a:xfrm>
          <a:prstGeom prst="rect">
            <a:avLst/>
          </a:prstGeom>
          <a:solidFill>
            <a:srgbClr val="99CCFF"/>
          </a:solidFill>
          <a:ln w="12700">
            <a:solidFill>
              <a:schemeClr val="tx1"/>
            </a:solidFill>
            <a:miter lim="800000"/>
          </a:ln>
          <a:effectLst>
            <a:prstShdw prst="shdw13" dist="53882" dir="13500000">
              <a:schemeClr val="bg2"/>
            </a:prstShdw>
          </a:effectLst>
        </p:spPr>
        <p:txBody>
          <a:bodyPr anchor="b">
            <a:spAutoFit/>
          </a:bodyPr>
          <a:lstStyle>
            <a:lvl1pPr>
              <a:defRPr sz="2400" b="1">
                <a:solidFill>
                  <a:schemeClr val="tx1"/>
                </a:solidFill>
                <a:latin typeface="SimSun" pitchFamily="2" charset="-122"/>
                <a:ea typeface="SimSun" pitchFamily="2" charset="-122"/>
              </a:defRPr>
            </a:lvl1pPr>
            <a:lvl2pPr marL="19050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eaLnBrk="1" hangingPunct="1">
              <a:lnSpc>
                <a:spcPct val="100000"/>
              </a:lnSpc>
              <a:spcBef>
                <a:spcPct val="0"/>
              </a:spcBef>
              <a:buClr>
                <a:schemeClr val="hlink"/>
              </a:buClr>
              <a:buFont typeface="Wingdings" panose="05000000000000000000" pitchFamily="2" charset="2"/>
              <a:buNone/>
            </a:pPr>
            <a:r>
              <a:rPr lang="en-US" altLang="zh-CN" sz="2000">
                <a:solidFill>
                  <a:srgbClr val="FF0066"/>
                </a:solidFill>
                <a:latin typeface="Arial" panose="020B0704020202020204" pitchFamily="34" charset="0"/>
              </a:rPr>
              <a:t>【</a:t>
            </a:r>
            <a:r>
              <a:rPr lang="zh-CN" altLang="en-US" sz="2000">
                <a:solidFill>
                  <a:srgbClr val="FF0066"/>
                </a:solidFill>
                <a:latin typeface="Arial" panose="020B0704020202020204" pitchFamily="34" charset="0"/>
              </a:rPr>
              <a:t>例</a:t>
            </a:r>
            <a:r>
              <a:rPr kumimoji="1" lang="en-US" altLang="zh-CN" sz="2000">
                <a:solidFill>
                  <a:srgbClr val="FF0066"/>
                </a:solidFill>
                <a:latin typeface="Arial" panose="020B0704020202020204" pitchFamily="34" charset="0"/>
              </a:rPr>
              <a:t>2.45</a:t>
            </a:r>
            <a:r>
              <a:rPr lang="en-US" altLang="zh-CN" sz="2000">
                <a:solidFill>
                  <a:srgbClr val="FF0066"/>
                </a:solidFill>
                <a:latin typeface="Arial" panose="020B0704020202020204" pitchFamily="34" charset="0"/>
              </a:rPr>
              <a:t>】</a:t>
            </a:r>
            <a:r>
              <a:rPr lang="en-US" altLang="zh-CN" sz="2000" b="0">
                <a:latin typeface="Arial" panose="020B0704020202020204" pitchFamily="34" charset="0"/>
                <a:ea typeface="方正姚体" pitchFamily="2" charset="-122"/>
              </a:rPr>
              <a:t> </a:t>
            </a:r>
            <a:r>
              <a:rPr lang="zh-CN" altLang="en-US" sz="2000">
                <a:latin typeface="Arial" panose="020B0704020202020204" pitchFamily="34" charset="0"/>
              </a:rPr>
              <a:t>用</a:t>
            </a:r>
            <a:r>
              <a:rPr lang="en-US" altLang="zh-CN" sz="2000">
                <a:latin typeface="Arial" panose="020B0704020202020204" pitchFamily="34" charset="0"/>
              </a:rPr>
              <a:t>case</a:t>
            </a:r>
            <a:r>
              <a:rPr lang="zh-CN" altLang="en-US" sz="2000">
                <a:latin typeface="Arial" panose="020B0704020202020204" pitchFamily="34" charset="0"/>
              </a:rPr>
              <a:t>语句描述</a:t>
            </a:r>
            <a:r>
              <a:rPr lang="en-US" altLang="zh-CN" sz="2000">
                <a:latin typeface="Arial" panose="020B0704020202020204" pitchFamily="34" charset="0"/>
              </a:rPr>
              <a:t>4</a:t>
            </a:r>
            <a:r>
              <a:rPr lang="zh-CN" altLang="en-US" sz="2000">
                <a:latin typeface="Arial" panose="020B0704020202020204" pitchFamily="34" charset="0"/>
              </a:rPr>
              <a:t>选</a:t>
            </a:r>
            <a:r>
              <a:rPr lang="en-US" altLang="zh-CN" sz="2000">
                <a:latin typeface="Arial" panose="020B0704020202020204" pitchFamily="34" charset="0"/>
              </a:rPr>
              <a:t>1</a:t>
            </a:r>
            <a:r>
              <a:rPr lang="zh-CN" altLang="en-US" sz="2000">
                <a:latin typeface="Arial" panose="020B0704020202020204" pitchFamily="34" charset="0"/>
              </a:rPr>
              <a:t>数据选择器</a:t>
            </a:r>
            <a:endParaRPr lang="zh-CN" altLang="en-US"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module mux4_1(out,in1,in2,in3,in4,cntrl1,cntrl2);</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output out;</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input in1,in2,in3,in4,cntrl1,cntrl2;</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reg out;</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always @(in1 or in2 or in3 or in4 or cntrl1 or cntrl2)</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a:t>
            </a:r>
            <a:r>
              <a:rPr lang="en-US" altLang="zh-CN" sz="2000">
                <a:solidFill>
                  <a:srgbClr val="FF0066"/>
                </a:solidFill>
                <a:latin typeface="Arial" panose="020B0704020202020204" pitchFamily="34" charset="0"/>
              </a:rPr>
              <a:t>case</a:t>
            </a:r>
            <a:r>
              <a:rPr lang="en-US" altLang="zh-CN" sz="2000">
                <a:latin typeface="Arial" panose="020B0704020202020204" pitchFamily="34" charset="0"/>
              </a:rPr>
              <a:t> ({cntrl1,cntrl2}) </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2’b00:out=in1; </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2’b01:out=in2; </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2’b10:out=in3; </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2’b11:out=in4; </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default :out=1’bx;</a:t>
            </a:r>
            <a:endParaRPr lang="en-US" altLang="zh-CN" sz="2000">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a:t>
            </a:r>
            <a:r>
              <a:rPr lang="en-US" altLang="zh-CN" sz="2000">
                <a:solidFill>
                  <a:srgbClr val="FF0066"/>
                </a:solidFill>
                <a:latin typeface="Arial" panose="020B0704020202020204" pitchFamily="34" charset="0"/>
              </a:rPr>
              <a:t>endcase</a:t>
            </a:r>
            <a:endParaRPr lang="en-US" altLang="zh-CN" sz="2000">
              <a:solidFill>
                <a:srgbClr val="FF0066"/>
              </a:solidFill>
              <a:latin typeface="Arial" panose="020B0704020202020204" pitchFamily="34" charset="0"/>
            </a:endParaRPr>
          </a:p>
          <a:p>
            <a:pPr lvl="1" algn="l" eaLnBrk="1" hangingPunct="1">
              <a:lnSpc>
                <a:spcPct val="95000"/>
              </a:lnSpc>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endmodule</a:t>
            </a:r>
            <a:endParaRPr lang="en-US" altLang="zh-CN" sz="2000">
              <a:latin typeface="Arial" panose="020B0704020202020204" pitchFamily="34" charset="0"/>
            </a:endParaRPr>
          </a:p>
        </p:txBody>
      </p:sp>
      <p:sp>
        <p:nvSpPr>
          <p:cNvPr id="118790" name="Rectangle 21"/>
          <p:cNvSpPr>
            <a:spLocks noGrp="1" noChangeArrowheads="1"/>
          </p:cNvSpPr>
          <p:nvPr>
            <p:ph type="title"/>
          </p:nvPr>
        </p:nvSpPr>
        <p:spPr>
          <a:xfrm>
            <a:off x="1716088" y="303213"/>
            <a:ext cx="6858000" cy="609600"/>
          </a:xfrm>
          <a:noFill/>
        </p:spPr>
        <p:txBody>
          <a:bodyPr/>
          <a:lstStyle/>
          <a:p>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）系统级</a:t>
            </a:r>
            <a:r>
              <a:rPr lang="zh-CN" altLang="zh-CN" smtClean="0">
                <a:solidFill>
                  <a:srgbClr val="FFCC00"/>
                </a:solidFill>
                <a:latin typeface="Arial" panose="020B0704020202020204" pitchFamily="34" charset="0"/>
                <a:ea typeface="黑体" pitchFamily="2" charset="-122"/>
              </a:rPr>
              <a:t>抽象</a:t>
            </a:r>
            <a:r>
              <a:rPr lang="en-US" altLang="zh-CN" smtClean="0">
                <a:solidFill>
                  <a:srgbClr val="FFCC00"/>
                </a:solidFill>
                <a:latin typeface="Arial" panose="020B0704020202020204" pitchFamily="34" charset="0"/>
                <a:ea typeface="黑体" pitchFamily="2" charset="-122"/>
              </a:rPr>
              <a:t>—case</a:t>
            </a:r>
            <a:r>
              <a:rPr lang="zh-CN" altLang="en-US" smtClean="0">
                <a:solidFill>
                  <a:srgbClr val="FFCC00"/>
                </a:solidFill>
                <a:latin typeface="Arial" panose="020B0704020202020204" pitchFamily="34" charset="0"/>
                <a:ea typeface="黑体" pitchFamily="2" charset="-122"/>
              </a:rPr>
              <a:t>语句</a:t>
            </a:r>
            <a:endParaRPr lang="en-US" altLang="ko-KR" smtClean="0">
              <a:solidFill>
                <a:srgbClr val="FFCC00"/>
              </a:solidFill>
              <a:latin typeface="Arial" panose="020B0704020202020204" pitchFamily="34" charset="0"/>
              <a:ea typeface="黑体" pitchFamily="2" charset="-122"/>
            </a:endParaRPr>
          </a:p>
        </p:txBody>
      </p:sp>
      <p:sp>
        <p:nvSpPr>
          <p:cNvPr id="2441236" name="AutoShape 20" descr="80%"/>
          <p:cNvSpPr>
            <a:spLocks noChangeArrowheads="1"/>
          </p:cNvSpPr>
          <p:nvPr/>
        </p:nvSpPr>
        <p:spPr bwMode="auto">
          <a:xfrm rot="-133237">
            <a:off x="6870700" y="1660525"/>
            <a:ext cx="2600325"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anose="05000000000000000000" pitchFamily="2" charset="2"/>
              <a:buNone/>
            </a:pPr>
            <a:r>
              <a:rPr lang="zh-CN" altLang="en-US">
                <a:solidFill>
                  <a:srgbClr val="009900"/>
                </a:solidFill>
                <a:latin typeface="华文行楷" pitchFamily="2" charset="-122"/>
                <a:ea typeface="华文行楷" pitchFamily="2" charset="-122"/>
              </a:rPr>
              <a:t>方法三</a:t>
            </a:r>
            <a:endParaRPr lang="zh-CN" altLang="en-US">
              <a:solidFill>
                <a:srgbClr val="009900"/>
              </a:solidFill>
              <a:latin typeface="华文行楷" pitchFamily="2" charset="-122"/>
              <a:ea typeface="华文行楷"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1236"/>
                                        </p:tgtEl>
                                        <p:attrNameLst>
                                          <p:attrName>style.visibility</p:attrName>
                                        </p:attrNameLst>
                                      </p:cBhvr>
                                      <p:to>
                                        <p:strVal val="visible"/>
                                      </p:to>
                                    </p:set>
                                    <p:anim calcmode="lin" valueType="num">
                                      <p:cBhvr>
                                        <p:cTn id="7" dur="500" fill="hold"/>
                                        <p:tgtEl>
                                          <p:spTgt spid="2441236"/>
                                        </p:tgtEl>
                                        <p:attrNameLst>
                                          <p:attrName>ppt_w</p:attrName>
                                        </p:attrNameLst>
                                      </p:cBhvr>
                                      <p:tavLst>
                                        <p:tav tm="0">
                                          <p:val>
                                            <p:fltVal val="0"/>
                                          </p:val>
                                        </p:tav>
                                        <p:tav tm="100000">
                                          <p:val>
                                            <p:strVal val="#ppt_w"/>
                                          </p:val>
                                        </p:tav>
                                      </p:tavLst>
                                    </p:anim>
                                    <p:anim calcmode="lin" valueType="num">
                                      <p:cBhvr>
                                        <p:cTn id="8"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4708"/>
                                        </p:tgtEl>
                                        <p:attrNameLst>
                                          <p:attrName>style.visibility</p:attrName>
                                        </p:attrNameLst>
                                      </p:cBhvr>
                                      <p:to>
                                        <p:strVal val="visible"/>
                                      </p:to>
                                    </p:set>
                                    <p:anim calcmode="lin" valueType="num">
                                      <p:cBhvr additive="base">
                                        <p:cTn id="13" dur="500" fill="hold"/>
                                        <p:tgtEl>
                                          <p:spTgt spid="584708"/>
                                        </p:tgtEl>
                                        <p:attrNameLst>
                                          <p:attrName>ppt_x</p:attrName>
                                        </p:attrNameLst>
                                      </p:cBhvr>
                                      <p:tavLst>
                                        <p:tav tm="0">
                                          <p:val>
                                            <p:strVal val="#ppt_x"/>
                                          </p:val>
                                        </p:tav>
                                        <p:tav tm="100000">
                                          <p:val>
                                            <p:strVal val="#ppt_x"/>
                                          </p:val>
                                        </p:tav>
                                      </p:tavLst>
                                    </p:anim>
                                    <p:anim calcmode="lin" valueType="num">
                                      <p:cBhvr additive="base">
                                        <p:cTn id="14" dur="500" fill="hold"/>
                                        <p:tgtEl>
                                          <p:spTgt spid="584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nimBg="1" autoUpdateAnimBg="0"/>
      <p:bldP spid="2441236"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7E771959-98EE-44FC-AFCC-9517829F7C80}"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9811" name="Rectangle 2"/>
          <p:cNvSpPr>
            <a:spLocks noGrp="1" noChangeArrowheads="1"/>
          </p:cNvSpPr>
          <p:nvPr>
            <p:ph type="title"/>
          </p:nvPr>
        </p:nvSpPr>
        <p:spPr>
          <a:xfrm>
            <a:off x="685800" y="84138"/>
            <a:ext cx="7772400" cy="677862"/>
          </a:xfrm>
        </p:spPr>
        <p:txBody>
          <a:bodyPr/>
          <a:lstStyle/>
          <a:p>
            <a:r>
              <a:rPr lang="zh-CN" altLang="en-US" smtClean="0">
                <a:latin typeface="Arial" panose="020B0704020202020204" pitchFamily="34" charset="0"/>
                <a:ea typeface="华文楷体" panose="02010600040101010101" pitchFamily="2" charset="-122"/>
              </a:rPr>
              <a:t> </a:t>
            </a:r>
            <a:endParaRPr lang="zh-CN" altLang="en-US" smtClean="0">
              <a:latin typeface="Arial" panose="020B0704020202020204" pitchFamily="34" charset="0"/>
              <a:ea typeface="华文楷体" panose="02010600040101010101" pitchFamily="2" charset="-122"/>
            </a:endParaRPr>
          </a:p>
        </p:txBody>
      </p:sp>
      <p:sp>
        <p:nvSpPr>
          <p:cNvPr id="586755" name="Rectangle 3"/>
          <p:cNvSpPr>
            <a:spLocks noGrp="1" noChangeArrowheads="1"/>
          </p:cNvSpPr>
          <p:nvPr>
            <p:ph type="body" idx="1"/>
          </p:nvPr>
        </p:nvSpPr>
        <p:spPr>
          <a:xfrm>
            <a:off x="582613" y="1238250"/>
            <a:ext cx="8112125" cy="590550"/>
          </a:xfrm>
        </p:spPr>
        <p:txBody>
          <a:bodyPr/>
          <a:lstStyle/>
          <a:p>
            <a:pPr algn="just">
              <a:lnSpc>
                <a:spcPct val="110000"/>
              </a:lnSpc>
              <a:buFont typeface="Wingdings" panose="05000000000000000000" pitchFamily="2" charset="2"/>
              <a:buNone/>
            </a:pPr>
            <a:r>
              <a:rPr lang="zh-CN" altLang="en-US" sz="2200" smtClean="0">
                <a:latin typeface="Arial" panose="020B0704020202020204" pitchFamily="34" charset="0"/>
                <a:ea typeface="SimSun" pitchFamily="2" charset="-122"/>
              </a:rPr>
              <a:t>只需知道输入与输出间的</a:t>
            </a:r>
            <a:r>
              <a:rPr lang="zh-CN" altLang="en-US" sz="2200" smtClean="0">
                <a:solidFill>
                  <a:srgbClr val="CC0066"/>
                </a:solidFill>
                <a:latin typeface="Arial" panose="020B0704020202020204" pitchFamily="34" charset="0"/>
                <a:ea typeface="SimSun" pitchFamily="2" charset="-122"/>
              </a:rPr>
              <a:t>真值表</a:t>
            </a:r>
            <a:r>
              <a:rPr lang="zh-CN" altLang="en-US" sz="2200" smtClean="0">
                <a:latin typeface="Arial" panose="020B0704020202020204" pitchFamily="34" charset="0"/>
                <a:ea typeface="SimSun" pitchFamily="2" charset="-122"/>
              </a:rPr>
              <a:t>！</a:t>
            </a:r>
            <a:endParaRPr lang="zh-CN" altLang="en-US" sz="2200" smtClean="0">
              <a:latin typeface="Arial" panose="020B0704020202020204" pitchFamily="34" charset="0"/>
              <a:ea typeface="SimSun" pitchFamily="2" charset="-122"/>
            </a:endParaRPr>
          </a:p>
        </p:txBody>
      </p:sp>
      <p:sp>
        <p:nvSpPr>
          <p:cNvPr id="586756" name="Rectangle 4"/>
          <p:cNvSpPr>
            <a:spLocks noChangeArrowheads="1"/>
          </p:cNvSpPr>
          <p:nvPr/>
        </p:nvSpPr>
        <p:spPr bwMode="auto">
          <a:xfrm>
            <a:off x="635000" y="5260975"/>
            <a:ext cx="7742238" cy="869950"/>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a:lnSpc>
                <a:spcPct val="105000"/>
              </a:lnSpc>
              <a:spcBef>
                <a:spcPct val="0"/>
              </a:spcBef>
              <a:buClr>
                <a:schemeClr val="hlink"/>
              </a:buClr>
              <a:buFont typeface="Wingdings" panose="05000000000000000000" pitchFamily="2" charset="2"/>
              <a:buNone/>
            </a:pPr>
            <a:r>
              <a:rPr lang="zh-CN" altLang="en-US">
                <a:solidFill>
                  <a:srgbClr val="FF3399"/>
                </a:solidFill>
                <a:latin typeface="Arial" panose="020B0704020202020204" pitchFamily="34" charset="0"/>
                <a:ea typeface="楷体_GB2312" pitchFamily="49" charset="-122"/>
              </a:rPr>
              <a:t>注</a:t>
            </a:r>
            <a:r>
              <a:rPr lang="zh-CN" altLang="en-US">
                <a:latin typeface="Arial" panose="020B0704020202020204" pitchFamily="34" charset="0"/>
                <a:ea typeface="楷体_GB2312" pitchFamily="49" charset="-122"/>
              </a:rPr>
              <a:t>：比调用门原语，采用逻辑表达式或</a:t>
            </a:r>
            <a:r>
              <a:rPr lang="en-US" altLang="zh-CN">
                <a:latin typeface="Arial" panose="020B0704020202020204" pitchFamily="34" charset="0"/>
                <a:ea typeface="楷体_GB2312" pitchFamily="49" charset="-122"/>
              </a:rPr>
              <a:t>case</a:t>
            </a:r>
            <a:r>
              <a:rPr lang="zh-CN" altLang="en-US">
                <a:latin typeface="Arial" panose="020B0704020202020204" pitchFamily="34" charset="0"/>
                <a:ea typeface="楷体_GB2312" pitchFamily="49" charset="-122"/>
              </a:rPr>
              <a:t>语句描述代码更简单！但也更抽象！且耗用器件资源更多！</a:t>
            </a:r>
            <a:endParaRPr lang="zh-CN" altLang="en-US">
              <a:latin typeface="Arial" panose="020B0704020202020204" pitchFamily="34" charset="0"/>
              <a:ea typeface="楷体_GB2312" pitchFamily="49" charset="-122"/>
            </a:endParaRPr>
          </a:p>
        </p:txBody>
      </p:sp>
      <p:sp>
        <p:nvSpPr>
          <p:cNvPr id="586757" name="Text Box 5"/>
          <p:cNvSpPr txBox="1">
            <a:spLocks noChangeArrowheads="1"/>
          </p:cNvSpPr>
          <p:nvPr/>
        </p:nvSpPr>
        <p:spPr bwMode="auto">
          <a:xfrm>
            <a:off x="468313" y="2097088"/>
            <a:ext cx="8304212" cy="2214562"/>
          </a:xfrm>
          <a:prstGeom prst="rect">
            <a:avLst/>
          </a:prstGeom>
          <a:solidFill>
            <a:srgbClr val="99CCFF"/>
          </a:solidFill>
          <a:ln w="12700">
            <a:solidFill>
              <a:schemeClr val="tx1"/>
            </a:solidFill>
            <a:miter lim="800000"/>
          </a:ln>
          <a:effectLst>
            <a:prstShdw prst="shdw13" dist="53882" dir="13500000">
              <a:schemeClr val="bg2"/>
            </a:prstShdw>
          </a:effectLst>
        </p:spPr>
        <p:txBody>
          <a:bodyPr anchor="b">
            <a:spAutoFit/>
          </a:bodyPr>
          <a:lstStyle>
            <a:lvl1pPr>
              <a:defRPr sz="2400" b="1">
                <a:solidFill>
                  <a:schemeClr val="tx1"/>
                </a:solidFill>
                <a:latin typeface="SimSun" pitchFamily="2" charset="-122"/>
                <a:ea typeface="SimSun" pitchFamily="2" charset="-122"/>
              </a:defRPr>
            </a:lvl1pPr>
            <a:lvl2pPr marL="19050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eaLnBrk="1" hangingPunct="1">
              <a:buClr>
                <a:schemeClr val="hlink"/>
              </a:buClr>
              <a:buFont typeface="Wingdings" panose="05000000000000000000" pitchFamily="2" charset="2"/>
              <a:buNone/>
            </a:pPr>
            <a:r>
              <a:rPr lang="en-US" altLang="zh-CN">
                <a:solidFill>
                  <a:srgbClr val="FF0066"/>
                </a:solidFill>
                <a:latin typeface="Arial" panose="020B0704020202020204" pitchFamily="34" charset="0"/>
              </a:rPr>
              <a:t>【</a:t>
            </a:r>
            <a:r>
              <a:rPr lang="zh-CN" altLang="en-US">
                <a:solidFill>
                  <a:srgbClr val="FF0066"/>
                </a:solidFill>
                <a:latin typeface="Arial" panose="020B0704020202020204" pitchFamily="34" charset="0"/>
              </a:rPr>
              <a:t>例</a:t>
            </a:r>
            <a:r>
              <a:rPr kumimoji="1" lang="en-US" altLang="zh-CN">
                <a:solidFill>
                  <a:srgbClr val="FF0066"/>
                </a:solidFill>
                <a:latin typeface="Arial" panose="020B0704020202020204" pitchFamily="34" charset="0"/>
              </a:rPr>
              <a:t>2.46</a:t>
            </a:r>
            <a:r>
              <a:rPr lang="en-US" altLang="zh-CN">
                <a:solidFill>
                  <a:srgbClr val="FF0066"/>
                </a:solidFill>
                <a:latin typeface="Arial" panose="020B0704020202020204" pitchFamily="34" charset="0"/>
              </a:rPr>
              <a:t>】</a:t>
            </a:r>
            <a:r>
              <a:rPr lang="en-US" altLang="zh-CN" sz="2200" b="0">
                <a:latin typeface="Arial" panose="020B0704020202020204" pitchFamily="34" charset="0"/>
                <a:ea typeface="方正姚体" pitchFamily="2" charset="-122"/>
              </a:rPr>
              <a:t> </a:t>
            </a:r>
            <a:r>
              <a:rPr lang="zh-CN" altLang="en-US" sz="2200">
                <a:latin typeface="Arial" panose="020B0704020202020204" pitchFamily="34" charset="0"/>
              </a:rPr>
              <a:t>用条件运算符描述</a:t>
            </a:r>
            <a:r>
              <a:rPr lang="en-US" altLang="zh-CN" sz="2200">
                <a:latin typeface="Arial" panose="020B0704020202020204" pitchFamily="34" charset="0"/>
              </a:rPr>
              <a:t>4</a:t>
            </a:r>
            <a:r>
              <a:rPr lang="zh-CN" altLang="en-US" sz="2200">
                <a:latin typeface="Arial" panose="020B0704020202020204" pitchFamily="34" charset="0"/>
              </a:rPr>
              <a:t>选</a:t>
            </a:r>
            <a:r>
              <a:rPr lang="en-US" altLang="zh-CN" sz="2200">
                <a:latin typeface="Arial" panose="020B0704020202020204" pitchFamily="34" charset="0"/>
              </a:rPr>
              <a:t>1</a:t>
            </a:r>
            <a:r>
              <a:rPr lang="zh-CN" altLang="en-US" sz="2200">
                <a:latin typeface="Arial" panose="020B0704020202020204" pitchFamily="34" charset="0"/>
              </a:rPr>
              <a:t>数据选择器</a:t>
            </a:r>
            <a:endParaRPr lang="zh-CN" altLang="en-US" sz="2000">
              <a:latin typeface="Arial" panose="020B0704020202020204" pitchFamily="34" charset="0"/>
            </a:endParaRPr>
          </a:p>
          <a:p>
            <a:pPr lvl="1" algn="l" eaLnBrk="1" hangingPunct="1">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module mux4_1(out,in1,in2,in3,in4,cntrl1,cntrl2);</a:t>
            </a:r>
            <a:endParaRPr lang="en-US" altLang="zh-CN" sz="2000">
              <a:latin typeface="Arial" panose="020B0704020202020204" pitchFamily="34" charset="0"/>
            </a:endParaRPr>
          </a:p>
          <a:p>
            <a:pPr lvl="1" algn="l" eaLnBrk="1" hangingPunct="1">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output out;</a:t>
            </a:r>
            <a:endParaRPr lang="en-US" altLang="zh-CN" sz="2000">
              <a:latin typeface="Arial" panose="020B0704020202020204" pitchFamily="34" charset="0"/>
            </a:endParaRPr>
          </a:p>
          <a:p>
            <a:pPr lvl="1" algn="l" eaLnBrk="1" hangingPunct="1">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input in1,in2,in3,in4,cntrl1,cntrl2;</a:t>
            </a:r>
            <a:endParaRPr lang="en-US" altLang="zh-CN" sz="2000">
              <a:latin typeface="Arial" panose="020B0704020202020204" pitchFamily="34" charset="0"/>
            </a:endParaRPr>
          </a:p>
          <a:p>
            <a:pPr lvl="1" algn="l" eaLnBrk="1" hangingPunct="1">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     </a:t>
            </a:r>
            <a:r>
              <a:rPr lang="en-US" altLang="zh-CN" sz="2200">
                <a:solidFill>
                  <a:srgbClr val="FF0066"/>
                </a:solidFill>
                <a:latin typeface="Arial" panose="020B0704020202020204" pitchFamily="34" charset="0"/>
              </a:rPr>
              <a:t>assign</a:t>
            </a:r>
            <a:r>
              <a:rPr lang="en-US" altLang="zh-CN" sz="2200">
                <a:latin typeface="Arial" panose="020B0704020202020204" pitchFamily="34" charset="0"/>
              </a:rPr>
              <a:t> out= cntrl1? (cntrl2? in4 :in3) : (cntrl2? in2 :in1) ;</a:t>
            </a:r>
            <a:endParaRPr lang="en-US" altLang="zh-CN" sz="2000">
              <a:latin typeface="Arial" panose="020B0704020202020204" pitchFamily="34" charset="0"/>
            </a:endParaRPr>
          </a:p>
          <a:p>
            <a:pPr lvl="1" algn="l" eaLnBrk="1" hangingPunct="1">
              <a:spcBef>
                <a:spcPct val="0"/>
              </a:spcBef>
              <a:buClr>
                <a:srgbClr val="FF0000"/>
              </a:buClr>
              <a:buSzPct val="80000"/>
              <a:buFont typeface="Wingdings" panose="05000000000000000000" pitchFamily="2" charset="2"/>
              <a:buNone/>
            </a:pPr>
            <a:r>
              <a:rPr lang="en-US" altLang="zh-CN" sz="2000">
                <a:latin typeface="Arial" panose="020B0704020202020204" pitchFamily="34" charset="0"/>
              </a:rPr>
              <a:t>endmodule</a:t>
            </a:r>
            <a:endParaRPr lang="en-US" altLang="zh-CN" sz="2000">
              <a:latin typeface="Arial" panose="020B0704020202020204" pitchFamily="34" charset="0"/>
            </a:endParaRPr>
          </a:p>
        </p:txBody>
      </p:sp>
      <p:sp>
        <p:nvSpPr>
          <p:cNvPr id="586758" name="AutoShape 6"/>
          <p:cNvSpPr>
            <a:spLocks noChangeArrowheads="1"/>
          </p:cNvSpPr>
          <p:nvPr/>
        </p:nvSpPr>
        <p:spPr bwMode="auto">
          <a:xfrm>
            <a:off x="3810000" y="4264025"/>
            <a:ext cx="2019300" cy="793750"/>
          </a:xfrm>
          <a:prstGeom prst="wedgeRoundRectCallout">
            <a:avLst>
              <a:gd name="adj1" fmla="val 866"/>
              <a:gd name="adj2" fmla="val -76398"/>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当</a:t>
            </a:r>
            <a:r>
              <a:rPr lang="en-US" altLang="zh-CN" sz="2000">
                <a:latin typeface="Arial" panose="020B0704020202020204" pitchFamily="34" charset="0"/>
                <a:ea typeface="楷体_GB2312" pitchFamily="49" charset="-122"/>
              </a:rPr>
              <a:t>cntrl1=1</a:t>
            </a:r>
            <a:r>
              <a:rPr lang="zh-CN" altLang="en-US" sz="2000">
                <a:latin typeface="Arial" panose="020B0704020202020204" pitchFamily="34" charset="0"/>
                <a:ea typeface="楷体_GB2312" pitchFamily="49" charset="-122"/>
              </a:rPr>
              <a:t>时执行</a:t>
            </a:r>
            <a:endParaRPr lang="zh-CN" altLang="en-US" sz="2000">
              <a:latin typeface="Arial" panose="020B0704020202020204" pitchFamily="34" charset="0"/>
              <a:ea typeface="楷体_GB2312" pitchFamily="49" charset="-122"/>
            </a:endParaRPr>
          </a:p>
        </p:txBody>
      </p:sp>
      <p:sp>
        <p:nvSpPr>
          <p:cNvPr id="586759" name="AutoShape 7"/>
          <p:cNvSpPr/>
          <p:nvPr/>
        </p:nvSpPr>
        <p:spPr bwMode="auto">
          <a:xfrm rot="5348905">
            <a:off x="4735513" y="2895600"/>
            <a:ext cx="239712" cy="2122488"/>
          </a:xfrm>
          <a:prstGeom prst="rightBrace">
            <a:avLst>
              <a:gd name="adj1" fmla="val 73786"/>
              <a:gd name="adj2" fmla="val 50000"/>
            </a:avLst>
          </a:prstGeom>
          <a:noFill/>
          <a:ln w="31750">
            <a:solidFill>
              <a:srgbClr val="CC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6760" name="AutoShape 8"/>
          <p:cNvSpPr>
            <a:spLocks noChangeArrowheads="1"/>
          </p:cNvSpPr>
          <p:nvPr/>
        </p:nvSpPr>
        <p:spPr bwMode="auto">
          <a:xfrm>
            <a:off x="6249988" y="4203700"/>
            <a:ext cx="2019300" cy="793750"/>
          </a:xfrm>
          <a:prstGeom prst="wedgeRoundRectCallout">
            <a:avLst>
              <a:gd name="adj1" fmla="val -5662"/>
              <a:gd name="adj2" fmla="val -70398"/>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当</a:t>
            </a:r>
            <a:r>
              <a:rPr lang="en-US" altLang="zh-CN" sz="2000">
                <a:latin typeface="Arial" panose="020B0704020202020204" pitchFamily="34" charset="0"/>
                <a:ea typeface="楷体_GB2312" pitchFamily="49" charset="-122"/>
              </a:rPr>
              <a:t>cntrl1=0</a:t>
            </a:r>
            <a:r>
              <a:rPr lang="zh-CN" altLang="en-US" sz="2000">
                <a:latin typeface="Arial" panose="020B0704020202020204" pitchFamily="34" charset="0"/>
                <a:ea typeface="楷体_GB2312" pitchFamily="49" charset="-122"/>
              </a:rPr>
              <a:t>时执行</a:t>
            </a:r>
            <a:endParaRPr lang="zh-CN" altLang="en-US" sz="2000">
              <a:latin typeface="Arial" panose="020B0704020202020204" pitchFamily="34" charset="0"/>
              <a:ea typeface="楷体_GB2312" pitchFamily="49" charset="-122"/>
            </a:endParaRPr>
          </a:p>
        </p:txBody>
      </p:sp>
      <p:sp>
        <p:nvSpPr>
          <p:cNvPr id="586761" name="AutoShape 9"/>
          <p:cNvSpPr/>
          <p:nvPr/>
        </p:nvSpPr>
        <p:spPr bwMode="auto">
          <a:xfrm rot="5348905">
            <a:off x="7121526" y="2867025"/>
            <a:ext cx="239712" cy="2122487"/>
          </a:xfrm>
          <a:prstGeom prst="rightBrace">
            <a:avLst>
              <a:gd name="adj1" fmla="val 73786"/>
              <a:gd name="adj2" fmla="val 50000"/>
            </a:avLst>
          </a:prstGeom>
          <a:noFill/>
          <a:ln w="31750">
            <a:solidFill>
              <a:srgbClr val="CC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19" name="Rectangle 21"/>
          <p:cNvSpPr>
            <a:spLocks noGrp="1" noChangeArrowheads="1"/>
          </p:cNvSpPr>
          <p:nvPr>
            <p:ph type="title"/>
          </p:nvPr>
        </p:nvSpPr>
        <p:spPr>
          <a:xfrm>
            <a:off x="1754188" y="285750"/>
            <a:ext cx="6858000" cy="609600"/>
          </a:xfrm>
          <a:noFill/>
        </p:spPr>
        <p:txBody>
          <a:bodyPr/>
          <a:lstStyle/>
          <a:p>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3</a:t>
            </a:r>
            <a:r>
              <a:rPr lang="zh-CN" altLang="en-US" smtClean="0">
                <a:solidFill>
                  <a:srgbClr val="FFCC00"/>
                </a:solidFill>
                <a:latin typeface="Arial" panose="020B0704020202020204" pitchFamily="34" charset="0"/>
                <a:ea typeface="黑体" pitchFamily="2" charset="-122"/>
              </a:rPr>
              <a:t>）算法级抽象</a:t>
            </a:r>
            <a:r>
              <a:rPr lang="en-US" altLang="zh-CN" smtClean="0">
                <a:solidFill>
                  <a:srgbClr val="FFCC00"/>
                </a:solidFill>
                <a:latin typeface="Arial" panose="020B0704020202020204" pitchFamily="34" charset="0"/>
                <a:ea typeface="黑体" pitchFamily="2" charset="-122"/>
              </a:rPr>
              <a:t>—</a:t>
            </a:r>
            <a:r>
              <a:rPr lang="zh-CN" altLang="en-US" smtClean="0">
                <a:solidFill>
                  <a:srgbClr val="FFCC00"/>
                </a:solidFill>
                <a:latin typeface="Arial" panose="020B0704020202020204" pitchFamily="34" charset="0"/>
                <a:ea typeface="黑体" pitchFamily="2" charset="-122"/>
              </a:rPr>
              <a:t>条件运算符</a:t>
            </a:r>
            <a:endParaRPr lang="en-US" altLang="ko-KR" smtClean="0">
              <a:solidFill>
                <a:srgbClr val="FFCC00"/>
              </a:solidFill>
              <a:latin typeface="Arial" panose="020B0704020202020204" pitchFamily="34" charset="0"/>
              <a:ea typeface="黑体" pitchFamily="2" charset="-122"/>
            </a:endParaRPr>
          </a:p>
        </p:txBody>
      </p:sp>
      <p:sp>
        <p:nvSpPr>
          <p:cNvPr id="2441236" name="AutoShape 20" descr="80%"/>
          <p:cNvSpPr>
            <a:spLocks noChangeArrowheads="1"/>
          </p:cNvSpPr>
          <p:nvPr/>
        </p:nvSpPr>
        <p:spPr bwMode="auto">
          <a:xfrm rot="-133237">
            <a:off x="6543675" y="102076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anose="05000000000000000000" pitchFamily="2" charset="2"/>
              <a:buNone/>
            </a:pPr>
            <a:r>
              <a:rPr lang="zh-CN" altLang="en-US">
                <a:solidFill>
                  <a:srgbClr val="009900"/>
                </a:solidFill>
                <a:latin typeface="华文行楷" pitchFamily="2" charset="-122"/>
                <a:ea typeface="华文行楷" pitchFamily="2" charset="-122"/>
              </a:rPr>
              <a:t>方法四</a:t>
            </a:r>
            <a:endParaRPr lang="zh-CN" altLang="en-US">
              <a:solidFill>
                <a:srgbClr val="009900"/>
              </a:solidFill>
              <a:latin typeface="华文行楷" pitchFamily="2" charset="-122"/>
              <a:ea typeface="华文行楷"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6755"/>
                                        </p:tgtEl>
                                        <p:attrNameLst>
                                          <p:attrName>style.visibility</p:attrName>
                                        </p:attrNameLst>
                                      </p:cBhvr>
                                      <p:to>
                                        <p:strVal val="visible"/>
                                      </p:to>
                                    </p:set>
                                    <p:anim calcmode="lin" valueType="num">
                                      <p:cBhvr additive="base">
                                        <p:cTn id="7" dur="500" fill="hold"/>
                                        <p:tgtEl>
                                          <p:spTgt spid="586755"/>
                                        </p:tgtEl>
                                        <p:attrNameLst>
                                          <p:attrName>ppt_x</p:attrName>
                                        </p:attrNameLst>
                                      </p:cBhvr>
                                      <p:tavLst>
                                        <p:tav tm="0">
                                          <p:val>
                                            <p:strVal val="0-#ppt_w/2"/>
                                          </p:val>
                                        </p:tav>
                                        <p:tav tm="100000">
                                          <p:val>
                                            <p:strVal val="#ppt_x"/>
                                          </p:val>
                                        </p:tav>
                                      </p:tavLst>
                                    </p:anim>
                                    <p:anim calcmode="lin" valueType="num">
                                      <p:cBhvr additive="base">
                                        <p:cTn id="8" dur="500" fill="hold"/>
                                        <p:tgtEl>
                                          <p:spTgt spid="5867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41236"/>
                                        </p:tgtEl>
                                        <p:attrNameLst>
                                          <p:attrName>style.visibility</p:attrName>
                                        </p:attrNameLst>
                                      </p:cBhvr>
                                      <p:to>
                                        <p:strVal val="visible"/>
                                      </p:to>
                                    </p:set>
                                    <p:anim calcmode="lin" valueType="num">
                                      <p:cBhvr>
                                        <p:cTn id="13" dur="500" fill="hold"/>
                                        <p:tgtEl>
                                          <p:spTgt spid="2441236"/>
                                        </p:tgtEl>
                                        <p:attrNameLst>
                                          <p:attrName>ppt_w</p:attrName>
                                        </p:attrNameLst>
                                      </p:cBhvr>
                                      <p:tavLst>
                                        <p:tav tm="0">
                                          <p:val>
                                            <p:fltVal val="0"/>
                                          </p:val>
                                        </p:tav>
                                        <p:tav tm="100000">
                                          <p:val>
                                            <p:strVal val="#ppt_w"/>
                                          </p:val>
                                        </p:tav>
                                      </p:tavLst>
                                    </p:anim>
                                    <p:anim calcmode="lin" valueType="num">
                                      <p:cBhvr>
                                        <p:cTn id="14"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6757"/>
                                        </p:tgtEl>
                                        <p:attrNameLst>
                                          <p:attrName>style.visibility</p:attrName>
                                        </p:attrNameLst>
                                      </p:cBhvr>
                                      <p:to>
                                        <p:strVal val="visible"/>
                                      </p:to>
                                    </p:set>
                                    <p:anim calcmode="lin" valueType="num">
                                      <p:cBhvr additive="base">
                                        <p:cTn id="19" dur="500" fill="hold"/>
                                        <p:tgtEl>
                                          <p:spTgt spid="586757"/>
                                        </p:tgtEl>
                                        <p:attrNameLst>
                                          <p:attrName>ppt_x</p:attrName>
                                        </p:attrNameLst>
                                      </p:cBhvr>
                                      <p:tavLst>
                                        <p:tav tm="0">
                                          <p:val>
                                            <p:strVal val="#ppt_x"/>
                                          </p:val>
                                        </p:tav>
                                        <p:tav tm="100000">
                                          <p:val>
                                            <p:strVal val="#ppt_x"/>
                                          </p:val>
                                        </p:tav>
                                      </p:tavLst>
                                    </p:anim>
                                    <p:anim calcmode="lin" valueType="num">
                                      <p:cBhvr additive="base">
                                        <p:cTn id="20" dur="500" fill="hold"/>
                                        <p:tgtEl>
                                          <p:spTgt spid="5867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586759"/>
                                        </p:tgtEl>
                                        <p:attrNameLst>
                                          <p:attrName>style.visibility</p:attrName>
                                        </p:attrNameLst>
                                      </p:cBhvr>
                                      <p:to>
                                        <p:strVal val="visible"/>
                                      </p:to>
                                    </p:set>
                                    <p:animEffect transition="in" filter="barn(outVertical)">
                                      <p:cBhvr>
                                        <p:cTn id="25" dur="500"/>
                                        <p:tgtEl>
                                          <p:spTgt spid="586759"/>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86758"/>
                                        </p:tgtEl>
                                        <p:attrNameLst>
                                          <p:attrName>style.visibility</p:attrName>
                                        </p:attrNameLst>
                                      </p:cBhvr>
                                      <p:to>
                                        <p:strVal val="visible"/>
                                      </p:to>
                                    </p:set>
                                    <p:animEffect transition="in" filter="dissolve">
                                      <p:cBhvr>
                                        <p:cTn id="29" dur="500"/>
                                        <p:tgtEl>
                                          <p:spTgt spid="58675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586761"/>
                                        </p:tgtEl>
                                        <p:attrNameLst>
                                          <p:attrName>style.visibility</p:attrName>
                                        </p:attrNameLst>
                                      </p:cBhvr>
                                      <p:to>
                                        <p:strVal val="visible"/>
                                      </p:to>
                                    </p:set>
                                    <p:animEffect transition="in" filter="barn(outVertical)">
                                      <p:cBhvr>
                                        <p:cTn id="34" dur="500"/>
                                        <p:tgtEl>
                                          <p:spTgt spid="58676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86760"/>
                                        </p:tgtEl>
                                        <p:attrNameLst>
                                          <p:attrName>style.visibility</p:attrName>
                                        </p:attrNameLst>
                                      </p:cBhvr>
                                      <p:to>
                                        <p:strVal val="visible"/>
                                      </p:to>
                                    </p:set>
                                    <p:animEffect transition="in" filter="dissolve">
                                      <p:cBhvr>
                                        <p:cTn id="38" dur="500"/>
                                        <p:tgtEl>
                                          <p:spTgt spid="586760"/>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86756"/>
                                        </p:tgtEl>
                                        <p:attrNameLst>
                                          <p:attrName>style.visibility</p:attrName>
                                        </p:attrNameLst>
                                      </p:cBhvr>
                                      <p:to>
                                        <p:strVal val="visible"/>
                                      </p:to>
                                    </p:set>
                                    <p:anim calcmode="lin" valueType="num">
                                      <p:cBhvr>
                                        <p:cTn id="43" dur="500" fill="hold"/>
                                        <p:tgtEl>
                                          <p:spTgt spid="586756"/>
                                        </p:tgtEl>
                                        <p:attrNameLst>
                                          <p:attrName>ppt_w</p:attrName>
                                        </p:attrNameLst>
                                      </p:cBhvr>
                                      <p:tavLst>
                                        <p:tav tm="0">
                                          <p:val>
                                            <p:fltVal val="0"/>
                                          </p:val>
                                        </p:tav>
                                        <p:tav tm="100000">
                                          <p:val>
                                            <p:strVal val="#ppt_w"/>
                                          </p:val>
                                        </p:tav>
                                      </p:tavLst>
                                    </p:anim>
                                    <p:anim calcmode="lin" valueType="num">
                                      <p:cBhvr>
                                        <p:cTn id="44" dur="500" fill="hold"/>
                                        <p:tgtEl>
                                          <p:spTgt spid="5867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utoUpdateAnimBg="0"/>
      <p:bldP spid="586756" grpId="0" animBg="1" autoUpdateAnimBg="0"/>
      <p:bldP spid="586757" grpId="0" animBg="1" autoUpdateAnimBg="0"/>
      <p:bldP spid="586758" grpId="0" animBg="1"/>
      <p:bldP spid="586759" grpId="0" animBg="1"/>
      <p:bldP spid="586760" grpId="0" animBg="1"/>
      <p:bldP spid="586761" grpId="0" animBg="1"/>
      <p:bldP spid="2441236"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C7941991-6728-4087-9AFB-079913D216C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0835" name="Rectangle 2"/>
          <p:cNvSpPr>
            <a:spLocks noGrp="1" noChangeArrowheads="1"/>
          </p:cNvSpPr>
          <p:nvPr>
            <p:ph type="title"/>
          </p:nvPr>
        </p:nvSpPr>
        <p:spPr>
          <a:xfrm>
            <a:off x="1727200" y="195263"/>
            <a:ext cx="7772400" cy="677862"/>
          </a:xfrm>
        </p:spPr>
        <p:txBody>
          <a:bodyPr/>
          <a:lstStyle/>
          <a:p>
            <a:r>
              <a:rPr lang="zh-CN" altLang="en-US" smtClean="0">
                <a:solidFill>
                  <a:srgbClr val="FFCC00"/>
                </a:solidFill>
                <a:latin typeface="Arial" panose="020B0704020202020204" pitchFamily="34" charset="0"/>
                <a:ea typeface="黑体" pitchFamily="2" charset="-122"/>
              </a:rPr>
              <a:t>不同抽象级别的</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模型小结</a:t>
            </a:r>
            <a:endParaRPr lang="zh-CN" altLang="en-US" smtClean="0">
              <a:solidFill>
                <a:srgbClr val="FFCC00"/>
              </a:solidFill>
              <a:latin typeface="Arial" panose="020B0704020202020204" pitchFamily="34" charset="0"/>
              <a:ea typeface="黑体" pitchFamily="2" charset="-122"/>
            </a:endParaRPr>
          </a:p>
        </p:txBody>
      </p:sp>
      <p:sp>
        <p:nvSpPr>
          <p:cNvPr id="588803" name="AutoShape 3"/>
          <p:cNvSpPr>
            <a:spLocks noChangeArrowheads="1"/>
          </p:cNvSpPr>
          <p:nvPr/>
        </p:nvSpPr>
        <p:spPr bwMode="auto">
          <a:xfrm>
            <a:off x="835025" y="1412875"/>
            <a:ext cx="7642225" cy="4595813"/>
          </a:xfrm>
          <a:prstGeom prst="roundRect">
            <a:avLst>
              <a:gd name="adj" fmla="val 16667"/>
            </a:avLst>
          </a:prstGeom>
          <a:solidFill>
            <a:srgbClr val="FFE7E7"/>
          </a:solidFill>
          <a:ln w="9525">
            <a:solidFill>
              <a:srgbClr val="FF0000"/>
            </a:solidFill>
            <a:round/>
          </a:ln>
          <a:effectLst>
            <a:prstShdw prst="shdw13" dist="53882" dir="13500000">
              <a:schemeClr val="bg2">
                <a:alpha val="50000"/>
              </a:schemeClr>
            </a:prstShdw>
          </a:effectLst>
        </p:spPr>
        <p:txBody>
          <a:bodyPr anchor="ctr"/>
          <a:lstStyle/>
          <a:p>
            <a:pPr marL="838200" lvl="1" indent="-381000" algn="l" eaLnBrk="1" hangingPunct="1">
              <a:lnSpc>
                <a:spcPct val="100000"/>
              </a:lnSpc>
              <a:spcBef>
                <a:spcPct val="0"/>
              </a:spcBef>
              <a:buClrTx/>
              <a:buFontTx/>
              <a:buAutoNum type="circleNumDbPlain"/>
            </a:pPr>
            <a:r>
              <a:rPr lang="zh-CN" altLang="en-US" sz="2200">
                <a:latin typeface="Arial" panose="020B0704020202020204" pitchFamily="34" charset="0"/>
                <a:ea typeface="楷体_GB2312" pitchFamily="49" charset="-122"/>
              </a:rPr>
              <a:t>采用的抽象</a:t>
            </a:r>
            <a:r>
              <a:rPr lang="zh-CN" altLang="en-US" sz="2200">
                <a:solidFill>
                  <a:srgbClr val="CC0066"/>
                </a:solidFill>
                <a:latin typeface="Arial" panose="020B0704020202020204" pitchFamily="34" charset="0"/>
                <a:ea typeface="楷体_GB2312" pitchFamily="49" charset="-122"/>
              </a:rPr>
              <a:t>级别</a:t>
            </a:r>
            <a:r>
              <a:rPr lang="zh-CN" altLang="en-US" sz="2200">
                <a:latin typeface="Arial" panose="020B0704020202020204" pitchFamily="34" charset="0"/>
                <a:ea typeface="楷体_GB2312" pitchFamily="49" charset="-122"/>
              </a:rPr>
              <a:t>越</a:t>
            </a:r>
            <a:r>
              <a:rPr lang="zh-CN" altLang="en-US" sz="2200">
                <a:solidFill>
                  <a:srgbClr val="CC0066"/>
                </a:solidFill>
                <a:latin typeface="Arial" panose="020B0704020202020204" pitchFamily="34" charset="0"/>
                <a:ea typeface="楷体_GB2312" pitchFamily="49" charset="-122"/>
              </a:rPr>
              <a:t>高</a:t>
            </a:r>
            <a:r>
              <a:rPr lang="zh-CN" altLang="en-US" sz="2200">
                <a:latin typeface="Arial" panose="020B0704020202020204" pitchFamily="34" charset="0"/>
                <a:ea typeface="楷体_GB2312" pitchFamily="49" charset="-122"/>
              </a:rPr>
              <a:t>，</a:t>
            </a:r>
            <a:r>
              <a:rPr lang="zh-CN" altLang="en-US" sz="2200">
                <a:solidFill>
                  <a:srgbClr val="CC0066"/>
                </a:solidFill>
                <a:latin typeface="Arial" panose="020B0704020202020204" pitchFamily="34" charset="0"/>
                <a:ea typeface="楷体_GB2312" pitchFamily="49" charset="-122"/>
              </a:rPr>
              <a:t>设计</a:t>
            </a:r>
            <a:r>
              <a:rPr lang="zh-CN" altLang="en-US" sz="2200">
                <a:latin typeface="Arial" panose="020B0704020202020204" pitchFamily="34" charset="0"/>
                <a:ea typeface="楷体_GB2312" pitchFamily="49" charset="-122"/>
              </a:rPr>
              <a:t>越</a:t>
            </a:r>
            <a:r>
              <a:rPr lang="zh-CN" altLang="en-US" sz="2200">
                <a:solidFill>
                  <a:srgbClr val="CC0066"/>
                </a:solidFill>
                <a:latin typeface="Arial" panose="020B0704020202020204" pitchFamily="34" charset="0"/>
                <a:ea typeface="楷体_GB2312" pitchFamily="49" charset="-122"/>
              </a:rPr>
              <a:t>容易</a:t>
            </a:r>
            <a:r>
              <a:rPr lang="zh-CN" altLang="en-US" sz="2200">
                <a:latin typeface="Arial" panose="020B0704020202020204" pitchFamily="34" charset="0"/>
                <a:ea typeface="楷体_GB2312" pitchFamily="49" charset="-122"/>
              </a:rPr>
              <a:t>，程序</a:t>
            </a:r>
            <a:r>
              <a:rPr lang="zh-CN" altLang="en-US" sz="2200">
                <a:solidFill>
                  <a:srgbClr val="CC0066"/>
                </a:solidFill>
                <a:latin typeface="Arial" panose="020B0704020202020204" pitchFamily="34" charset="0"/>
                <a:ea typeface="楷体_GB2312" pitchFamily="49" charset="-122"/>
              </a:rPr>
              <a:t>代码</a:t>
            </a:r>
            <a:r>
              <a:rPr lang="zh-CN" altLang="en-US" sz="2200">
                <a:latin typeface="Arial" panose="020B0704020202020204" pitchFamily="34" charset="0"/>
                <a:ea typeface="楷体_GB2312" pitchFamily="49" charset="-122"/>
              </a:rPr>
              <a:t>越</a:t>
            </a:r>
            <a:r>
              <a:rPr lang="zh-CN" altLang="en-US" sz="2200">
                <a:solidFill>
                  <a:srgbClr val="CC0066"/>
                </a:solidFill>
                <a:latin typeface="Arial" panose="020B0704020202020204" pitchFamily="34" charset="0"/>
                <a:ea typeface="楷体_GB2312" pitchFamily="49" charset="-122"/>
              </a:rPr>
              <a:t>简单</a:t>
            </a:r>
            <a:r>
              <a:rPr lang="zh-CN" altLang="en-US" sz="2200">
                <a:latin typeface="Arial" panose="020B0704020202020204" pitchFamily="34" charset="0"/>
                <a:ea typeface="楷体_GB2312" pitchFamily="49" charset="-122"/>
              </a:rPr>
              <a:t>；但耗用器件资源更多。对特定综合器，可能无法将某些抽象级别高的描述转化为电路！</a:t>
            </a:r>
            <a:endParaRPr lang="zh-CN" altLang="en-US" sz="2200">
              <a:latin typeface="Arial" panose="020B0704020202020204" pitchFamily="34" charset="0"/>
              <a:ea typeface="楷体_GB2312" pitchFamily="49" charset="-122"/>
            </a:endParaRPr>
          </a:p>
          <a:p>
            <a:pPr marL="838200" lvl="1" indent="-381000" algn="l" eaLnBrk="1" hangingPunct="1">
              <a:lnSpc>
                <a:spcPct val="100000"/>
              </a:lnSpc>
              <a:spcBef>
                <a:spcPct val="0"/>
              </a:spcBef>
              <a:buClrTx/>
              <a:buFontTx/>
              <a:buAutoNum type="circleNumDbPlain"/>
            </a:pPr>
            <a:r>
              <a:rPr lang="zh-CN" altLang="en-US" sz="2200">
                <a:latin typeface="Arial" panose="020B0704020202020204" pitchFamily="34" charset="0"/>
                <a:ea typeface="楷体_GB2312" pitchFamily="49" charset="-122"/>
              </a:rPr>
              <a:t>基于门级描述的硬件模型不仅可以仿真，而且可综合，且系统</a:t>
            </a:r>
            <a:r>
              <a:rPr lang="zh-CN" altLang="en-US" sz="2200">
                <a:solidFill>
                  <a:srgbClr val="CC0066"/>
                </a:solidFill>
                <a:latin typeface="Arial" panose="020B0704020202020204" pitchFamily="34" charset="0"/>
                <a:ea typeface="楷体_GB2312" pitchFamily="49" charset="-122"/>
              </a:rPr>
              <a:t>速度快</a:t>
            </a:r>
            <a:r>
              <a:rPr lang="zh-CN" altLang="en-US" sz="2200">
                <a:latin typeface="Arial" panose="020B0704020202020204" pitchFamily="34" charset="0"/>
                <a:ea typeface="楷体_GB2312" pitchFamily="49" charset="-122"/>
              </a:rPr>
              <a:t>。</a:t>
            </a:r>
            <a:endParaRPr lang="zh-CN" altLang="en-US" sz="2200">
              <a:latin typeface="Arial" panose="020B0704020202020204" pitchFamily="34" charset="0"/>
              <a:ea typeface="楷体_GB2312" pitchFamily="49" charset="-122"/>
            </a:endParaRPr>
          </a:p>
          <a:p>
            <a:pPr marL="838200" lvl="1" indent="-381000" algn="l" eaLnBrk="1" hangingPunct="1">
              <a:lnSpc>
                <a:spcPct val="100000"/>
              </a:lnSpc>
              <a:spcBef>
                <a:spcPct val="0"/>
              </a:spcBef>
              <a:buClrTx/>
              <a:buFontTx/>
              <a:buAutoNum type="circleNumDbPlain"/>
            </a:pPr>
            <a:r>
              <a:rPr lang="zh-CN" altLang="en-US" sz="2200">
                <a:latin typeface="Arial" panose="020B0704020202020204" pitchFamily="34" charset="0"/>
                <a:ea typeface="楷体_GB2312" pitchFamily="49" charset="-122"/>
              </a:rPr>
              <a:t>所有</a:t>
            </a:r>
            <a:r>
              <a:rPr lang="en-US" altLang="zh-CN" sz="2200">
                <a:latin typeface="Arial" panose="020B0704020202020204" pitchFamily="34" charset="0"/>
                <a:ea typeface="楷体_GB2312" pitchFamily="49" charset="-122"/>
              </a:rPr>
              <a:t>Verilog HDL</a:t>
            </a:r>
            <a:r>
              <a:rPr lang="zh-CN" altLang="en-US" sz="2200">
                <a:latin typeface="Arial" panose="020B0704020202020204" pitchFamily="34" charset="0"/>
                <a:ea typeface="楷体_GB2312" pitchFamily="49" charset="-122"/>
              </a:rPr>
              <a:t>编译软件只是支持该语言的一个</a:t>
            </a:r>
            <a:r>
              <a:rPr lang="zh-CN" altLang="en-US" sz="2200">
                <a:solidFill>
                  <a:srgbClr val="CC0066"/>
                </a:solidFill>
                <a:latin typeface="Arial" panose="020B0704020202020204" pitchFamily="34" charset="0"/>
                <a:ea typeface="楷体_GB2312" pitchFamily="49" charset="-122"/>
              </a:rPr>
              <a:t>子集</a:t>
            </a:r>
            <a:r>
              <a:rPr lang="zh-CN" altLang="en-US" sz="2200">
                <a:latin typeface="Arial" panose="020B0704020202020204" pitchFamily="34" charset="0"/>
                <a:ea typeface="楷体_GB2312" pitchFamily="49" charset="-122"/>
              </a:rPr>
              <a:t>。</a:t>
            </a:r>
            <a:endParaRPr lang="zh-CN" altLang="en-US" sz="2200">
              <a:latin typeface="Arial" panose="020B0704020202020204" pitchFamily="34" charset="0"/>
              <a:ea typeface="楷体_GB2312" pitchFamily="49" charset="-122"/>
            </a:endParaRPr>
          </a:p>
          <a:p>
            <a:pPr marL="838200" lvl="1" indent="-381000" algn="l" eaLnBrk="1" hangingPunct="1">
              <a:lnSpc>
                <a:spcPct val="100000"/>
              </a:lnSpc>
              <a:spcBef>
                <a:spcPct val="0"/>
              </a:spcBef>
              <a:buClrTx/>
              <a:buFontTx/>
              <a:buAutoNum type="circleNumDbPlain"/>
            </a:pPr>
            <a:r>
              <a:rPr lang="zh-CN" altLang="en-US" sz="2200">
                <a:latin typeface="Arial" panose="020B0704020202020204" pitchFamily="34" charset="0"/>
                <a:ea typeface="楷体_GB2312" pitchFamily="49" charset="-122"/>
              </a:rPr>
              <a:t>尽量采用编译软件支持的语句来描述设计；或多个软件配合使用。</a:t>
            </a:r>
            <a:endParaRPr lang="zh-CN" altLang="en-US" sz="2200">
              <a:latin typeface="Arial" panose="020B0704020202020204" pitchFamily="34" charset="0"/>
              <a:ea typeface="楷体_GB2312" pitchFamily="49" charset="-122"/>
            </a:endParaRPr>
          </a:p>
          <a:p>
            <a:pPr marL="838200" lvl="1" indent="-381000" algn="l" eaLnBrk="1" hangingPunct="1">
              <a:lnSpc>
                <a:spcPct val="100000"/>
              </a:lnSpc>
              <a:spcBef>
                <a:spcPct val="0"/>
              </a:spcBef>
              <a:buClrTx/>
              <a:buFontTx/>
              <a:buAutoNum type="circleNumDbPlain"/>
            </a:pPr>
            <a:r>
              <a:rPr lang="zh-CN" altLang="en-US" sz="2200">
                <a:latin typeface="Arial" panose="020B0704020202020204" pitchFamily="34" charset="0"/>
                <a:ea typeface="楷体_GB2312" pitchFamily="49" charset="-122"/>
              </a:rPr>
              <a:t>一般用</a:t>
            </a:r>
            <a:r>
              <a:rPr lang="zh-CN" altLang="en-US" sz="2200">
                <a:solidFill>
                  <a:srgbClr val="CC0066"/>
                </a:solidFill>
                <a:latin typeface="Arial" panose="020B0704020202020204" pitchFamily="34" charset="0"/>
                <a:ea typeface="楷体_GB2312" pitchFamily="49" charset="-122"/>
              </a:rPr>
              <a:t>系统级</a:t>
            </a:r>
            <a:r>
              <a:rPr lang="zh-CN" altLang="en-US" sz="2200">
                <a:latin typeface="Arial" panose="020B0704020202020204" pitchFamily="34" charset="0"/>
                <a:ea typeface="楷体_GB2312" pitchFamily="49" charset="-122"/>
              </a:rPr>
              <a:t>、</a:t>
            </a:r>
            <a:r>
              <a:rPr lang="zh-CN" altLang="en-US" sz="2200">
                <a:solidFill>
                  <a:srgbClr val="CC0066"/>
                </a:solidFill>
                <a:latin typeface="Arial" panose="020B0704020202020204" pitchFamily="34" charset="0"/>
                <a:ea typeface="楷体_GB2312" pitchFamily="49" charset="-122"/>
              </a:rPr>
              <a:t>算法级</a:t>
            </a:r>
            <a:r>
              <a:rPr lang="zh-CN" altLang="en-US" sz="2200">
                <a:latin typeface="Arial" panose="020B0704020202020204" pitchFamily="34" charset="0"/>
                <a:ea typeface="楷体_GB2312" pitchFamily="49" charset="-122"/>
              </a:rPr>
              <a:t>（写出逻辑表达式）或</a:t>
            </a:r>
            <a:r>
              <a:rPr lang="en-US" altLang="zh-CN" sz="2200">
                <a:solidFill>
                  <a:srgbClr val="CC0066"/>
                </a:solidFill>
                <a:latin typeface="Arial" panose="020B0704020202020204" pitchFamily="34" charset="0"/>
                <a:ea typeface="楷体_GB2312" pitchFamily="49" charset="-122"/>
              </a:rPr>
              <a:t>RTL</a:t>
            </a:r>
            <a:r>
              <a:rPr lang="zh-CN" altLang="en-US" sz="2200">
                <a:solidFill>
                  <a:srgbClr val="CC0066"/>
                </a:solidFill>
                <a:latin typeface="Arial" panose="020B0704020202020204" pitchFamily="34" charset="0"/>
                <a:ea typeface="楷体_GB2312" pitchFamily="49" charset="-122"/>
              </a:rPr>
              <a:t>级</a:t>
            </a:r>
            <a:r>
              <a:rPr lang="zh-CN" altLang="en-US" sz="2200">
                <a:latin typeface="Arial" panose="020B0704020202020204" pitchFamily="34" charset="0"/>
                <a:ea typeface="楷体_GB2312" pitchFamily="49" charset="-122"/>
              </a:rPr>
              <a:t>来描述逻辑功能，尽量避免用门级描述，除非对系统速度要求比较高的场合才采用门级描述。 </a:t>
            </a:r>
            <a:endParaRPr lang="zh-CN" altLang="en-US" sz="2200">
              <a:solidFill>
                <a:srgbClr val="FF33CC"/>
              </a:solidFill>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88803"/>
                                        </p:tgtEl>
                                        <p:attrNameLst>
                                          <p:attrName>style.visibility</p:attrName>
                                        </p:attrNameLst>
                                      </p:cBhvr>
                                      <p:to>
                                        <p:strVal val="visible"/>
                                      </p:to>
                                    </p:set>
                                    <p:anim calcmode="lin" valueType="num">
                                      <p:cBhvr>
                                        <p:cTn id="7" dur="500" fill="hold"/>
                                        <p:tgtEl>
                                          <p:spTgt spid="588803"/>
                                        </p:tgtEl>
                                        <p:attrNameLst>
                                          <p:attrName>ppt_w</p:attrName>
                                        </p:attrNameLst>
                                      </p:cBhvr>
                                      <p:tavLst>
                                        <p:tav tm="0">
                                          <p:val>
                                            <p:fltVal val="0"/>
                                          </p:val>
                                        </p:tav>
                                        <p:tav tm="100000">
                                          <p:val>
                                            <p:strVal val="#ppt_w"/>
                                          </p:val>
                                        </p:tav>
                                      </p:tavLst>
                                    </p:anim>
                                    <p:anim calcmode="lin" valueType="num">
                                      <p:cBhvr>
                                        <p:cTn id="8" dur="500" fill="hold"/>
                                        <p:tgtEl>
                                          <p:spTgt spid="5888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DB8837E-2C41-458D-BAC2-E9142BF88114}"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1859" name="Rectangle 2"/>
          <p:cNvSpPr>
            <a:spLocks noGrp="1" noChangeArrowheads="1"/>
          </p:cNvSpPr>
          <p:nvPr>
            <p:ph type="title"/>
          </p:nvPr>
        </p:nvSpPr>
        <p:spPr>
          <a:xfrm>
            <a:off x="1768475" y="260350"/>
            <a:ext cx="7772400" cy="677863"/>
          </a:xfrm>
        </p:spPr>
        <p:txBody>
          <a:bodyPr/>
          <a:lstStyle/>
          <a:p>
            <a:r>
              <a:rPr lang="zh-CN" altLang="en-US" smtClean="0">
                <a:solidFill>
                  <a:srgbClr val="FFCC00"/>
                </a:solidFill>
                <a:latin typeface="Arial" panose="020B0704020202020204" pitchFamily="34" charset="0"/>
                <a:ea typeface="黑体" pitchFamily="2" charset="-122"/>
              </a:rPr>
              <a:t>思  考</a:t>
            </a:r>
            <a:endParaRPr lang="zh-CN" altLang="en-US" smtClean="0">
              <a:solidFill>
                <a:srgbClr val="FFCC00"/>
              </a:solidFill>
              <a:latin typeface="Arial" panose="020B0704020202020204" pitchFamily="34" charset="0"/>
              <a:ea typeface="黑体" pitchFamily="2" charset="-122"/>
            </a:endParaRPr>
          </a:p>
        </p:txBody>
      </p:sp>
      <p:sp>
        <p:nvSpPr>
          <p:cNvPr id="590851" name="AutoShape 3"/>
          <p:cNvSpPr>
            <a:spLocks noChangeArrowheads="1"/>
          </p:cNvSpPr>
          <p:nvPr/>
        </p:nvSpPr>
        <p:spPr bwMode="auto">
          <a:xfrm>
            <a:off x="236538" y="1195388"/>
            <a:ext cx="8632825" cy="5208587"/>
          </a:xfrm>
          <a:prstGeom prst="roundRect">
            <a:avLst>
              <a:gd name="adj" fmla="val 16667"/>
            </a:avLst>
          </a:prstGeom>
          <a:solidFill>
            <a:srgbClr val="FFFFC9"/>
          </a:solidFill>
          <a:ln w="9525">
            <a:solidFill>
              <a:srgbClr val="FF0000"/>
            </a:solidFill>
            <a:round/>
          </a:ln>
          <a:effectLst>
            <a:prstShdw prst="shdw13" dist="53882" dir="13500000">
              <a:schemeClr val="bg2">
                <a:alpha val="50000"/>
              </a:schemeClr>
            </a:prstShdw>
          </a:effectLst>
        </p:spPr>
        <p:txBody>
          <a:bodyPr anchor="ctr"/>
          <a:lstStyle/>
          <a:p>
            <a:pPr marL="838200" lvl="1" indent="-381000" algn="l" eaLnBrk="1" hangingPunct="1">
              <a:lnSpc>
                <a:spcPct val="100000"/>
              </a:lnSpc>
              <a:spcBef>
                <a:spcPct val="0"/>
              </a:spcBef>
              <a:buClrTx/>
              <a:buFontTx/>
              <a:buAutoNum type="circleNumDbPlain"/>
            </a:pPr>
            <a:r>
              <a:rPr lang="zh-CN" altLang="en-US">
                <a:solidFill>
                  <a:srgbClr val="CC6600"/>
                </a:solidFill>
                <a:latin typeface="Arial" panose="020B0704020202020204" pitchFamily="34" charset="0"/>
                <a:ea typeface="楷体_GB2312" pitchFamily="49" charset="-122"/>
              </a:rPr>
              <a:t>采用什么抽象级别更合适？</a:t>
            </a:r>
            <a:endParaRPr lang="zh-CN" altLang="en-US">
              <a:solidFill>
                <a:srgbClr val="CC6600"/>
              </a:solidFill>
              <a:latin typeface="Arial" panose="020B0704020202020204" pitchFamily="34" charset="0"/>
              <a:ea typeface="楷体_GB2312" pitchFamily="49" charset="-122"/>
            </a:endParaRPr>
          </a:p>
          <a:p>
            <a:pPr marL="381000" indent="-381000" algn="l" eaLnBrk="1" hangingPunct="1">
              <a:spcBef>
                <a:spcPct val="0"/>
              </a:spcBef>
              <a:buClr>
                <a:schemeClr val="hlink"/>
              </a:buClr>
              <a:buSzPct val="80000"/>
              <a:buFont typeface="Wingdings" panose="05000000000000000000" pitchFamily="2" charset="2"/>
              <a:buChar char="v"/>
            </a:pPr>
            <a:r>
              <a:rPr lang="zh-CN" altLang="en-US">
                <a:latin typeface="Arial" panose="020B0704020202020204" pitchFamily="34" charset="0"/>
                <a:ea typeface="楷体_GB2312" pitchFamily="49" charset="-122"/>
              </a:rPr>
              <a:t>门级描述要求根据逻辑功能画出逻辑电路图，对于复杂的数字系统很难做到，不建议采用；</a:t>
            </a:r>
            <a:endParaRPr lang="zh-CN" altLang="en-US">
              <a:latin typeface="Arial" panose="020B0704020202020204" pitchFamily="34" charset="0"/>
              <a:ea typeface="楷体_GB2312" pitchFamily="49" charset="-122"/>
            </a:endParaRPr>
          </a:p>
          <a:p>
            <a:pPr marL="381000" indent="-381000" algn="l" eaLnBrk="1" hangingPunct="1">
              <a:spcBef>
                <a:spcPct val="0"/>
              </a:spcBef>
              <a:buClr>
                <a:schemeClr val="hlink"/>
              </a:buClr>
              <a:buSzPct val="80000"/>
              <a:buFont typeface="Wingdings" panose="05000000000000000000" pitchFamily="2" charset="2"/>
              <a:buChar char="v"/>
            </a:pPr>
            <a:r>
              <a:rPr lang="zh-CN" altLang="en-US">
                <a:latin typeface="Arial" panose="020B0704020202020204" pitchFamily="34" charset="0"/>
                <a:ea typeface="楷体_GB2312" pitchFamily="49" charset="-122"/>
              </a:rPr>
              <a:t>系统级描述太抽象，有时无法综合成具体的物理电路，但代码简单，对于</a:t>
            </a:r>
            <a:r>
              <a:rPr lang="zh-CN" altLang="en-US">
                <a:solidFill>
                  <a:srgbClr val="CC0066"/>
                </a:solidFill>
                <a:latin typeface="Arial" panose="020B0704020202020204" pitchFamily="34" charset="0"/>
                <a:ea typeface="楷体_GB2312" pitchFamily="49" charset="-122"/>
              </a:rPr>
              <a:t>复杂系统建议采用系统级描述</a:t>
            </a:r>
            <a:r>
              <a:rPr lang="zh-CN" altLang="en-US">
                <a:latin typeface="Arial" panose="020B0704020202020204" pitchFamily="34" charset="0"/>
                <a:ea typeface="楷体_GB2312" pitchFamily="49" charset="-122"/>
              </a:rPr>
              <a:t>；</a:t>
            </a:r>
            <a:endParaRPr lang="zh-CN" altLang="en-US">
              <a:latin typeface="Arial" panose="020B0704020202020204" pitchFamily="34" charset="0"/>
              <a:ea typeface="楷体_GB2312" pitchFamily="49" charset="-122"/>
            </a:endParaRPr>
          </a:p>
          <a:p>
            <a:pPr marL="381000" indent="-381000" algn="l" eaLnBrk="1" hangingPunct="1">
              <a:spcBef>
                <a:spcPct val="0"/>
              </a:spcBef>
              <a:buClr>
                <a:schemeClr val="hlink"/>
              </a:buClr>
              <a:buSzPct val="80000"/>
              <a:buFont typeface="Wingdings" panose="05000000000000000000" pitchFamily="2" charset="2"/>
              <a:buChar char="v"/>
            </a:pPr>
            <a:r>
              <a:rPr lang="zh-CN" altLang="en-US">
                <a:latin typeface="Arial" panose="020B0704020202020204" pitchFamily="34" charset="0"/>
                <a:ea typeface="楷体_GB2312" pitchFamily="49" charset="-122"/>
              </a:rPr>
              <a:t>算法级和</a:t>
            </a:r>
            <a:r>
              <a:rPr lang="en-US" altLang="zh-CN">
                <a:latin typeface="Arial" panose="020B0704020202020204" pitchFamily="34" charset="0"/>
                <a:ea typeface="楷体_GB2312" pitchFamily="49" charset="-122"/>
              </a:rPr>
              <a:t>RTL</a:t>
            </a:r>
            <a:r>
              <a:rPr lang="zh-CN" altLang="en-US">
                <a:latin typeface="Arial" panose="020B0704020202020204" pitchFamily="34" charset="0"/>
                <a:ea typeface="楷体_GB2312" pitchFamily="49" charset="-122"/>
              </a:rPr>
              <a:t>级抽象级别适中，代码不是很复杂，且一般容易综合成具体的物理电路，当电路功能不是很复杂时建议</a:t>
            </a:r>
            <a:r>
              <a:rPr lang="zh-CN" altLang="en-US">
                <a:solidFill>
                  <a:srgbClr val="CC0066"/>
                </a:solidFill>
                <a:latin typeface="Arial" panose="020B0704020202020204" pitchFamily="34" charset="0"/>
                <a:ea typeface="楷体_GB2312" pitchFamily="49" charset="-122"/>
              </a:rPr>
              <a:t>采用算法级和</a:t>
            </a:r>
            <a:r>
              <a:rPr lang="en-US" altLang="zh-CN">
                <a:solidFill>
                  <a:srgbClr val="CC0066"/>
                </a:solidFill>
                <a:latin typeface="Arial" panose="020B0704020202020204" pitchFamily="34" charset="0"/>
                <a:ea typeface="楷体_GB2312" pitchFamily="49" charset="-122"/>
              </a:rPr>
              <a:t>RTL</a:t>
            </a:r>
            <a:r>
              <a:rPr lang="zh-CN" altLang="en-US">
                <a:solidFill>
                  <a:srgbClr val="CC0066"/>
                </a:solidFill>
                <a:latin typeface="Arial" panose="020B0704020202020204" pitchFamily="34" charset="0"/>
                <a:ea typeface="楷体_GB2312" pitchFamily="49" charset="-122"/>
              </a:rPr>
              <a:t>级</a:t>
            </a:r>
            <a:r>
              <a:rPr lang="zh-CN" altLang="en-US">
                <a:latin typeface="Arial" panose="020B0704020202020204" pitchFamily="34" charset="0"/>
                <a:ea typeface="楷体_GB2312" pitchFamily="49" charset="-122"/>
              </a:rPr>
              <a:t>来描述。</a:t>
            </a:r>
            <a:endParaRPr lang="zh-CN" altLang="en-US">
              <a:latin typeface="Arial" panose="020B0704020202020204" pitchFamily="34" charset="0"/>
              <a:ea typeface="楷体_GB2312" pitchFamily="49" charset="-122"/>
            </a:endParaRPr>
          </a:p>
          <a:p>
            <a:pPr marL="381000" indent="-381000" algn="l" eaLnBrk="1" hangingPunct="1">
              <a:buClr>
                <a:srgbClr val="CC3300"/>
              </a:buClr>
              <a:buSzPct val="80000"/>
              <a:buFont typeface="Wingdings" panose="05000000000000000000" pitchFamily="2" charset="2"/>
              <a:buNone/>
            </a:pPr>
            <a:r>
              <a:rPr lang="zh-CN" altLang="en-US">
                <a:solidFill>
                  <a:srgbClr val="CC6600"/>
                </a:solidFill>
                <a:latin typeface="Arial" panose="020B0704020202020204" pitchFamily="34" charset="0"/>
                <a:ea typeface="楷体_GB2312" pitchFamily="49" charset="-122"/>
                <a:sym typeface="Wingdings" panose="05000000000000000000" pitchFamily="2" charset="2"/>
              </a:rPr>
              <a:t>     </a:t>
            </a:r>
            <a:r>
              <a:rPr lang="zh-CN" altLang="en-US">
                <a:solidFill>
                  <a:srgbClr val="CC6600"/>
                </a:solidFill>
                <a:latin typeface="楷体_GB2312" pitchFamily="49" charset="-122"/>
                <a:ea typeface="楷体_GB2312" pitchFamily="49" charset="-122"/>
                <a:sym typeface="Wingdings" panose="05000000000000000000" pitchFamily="2" charset="2"/>
              </a:rPr>
              <a:t></a:t>
            </a:r>
            <a:r>
              <a:rPr lang="zh-CN" altLang="en-US">
                <a:solidFill>
                  <a:srgbClr val="CC6600"/>
                </a:solidFill>
                <a:latin typeface="Arial" panose="020B0704020202020204" pitchFamily="34" charset="0"/>
                <a:ea typeface="楷体_GB2312" pitchFamily="49" charset="-122"/>
                <a:sym typeface="Wingdings" panose="05000000000000000000" pitchFamily="2" charset="2"/>
              </a:rPr>
              <a:t> </a:t>
            </a:r>
            <a:r>
              <a:rPr lang="zh-CN" altLang="en-US">
                <a:solidFill>
                  <a:srgbClr val="CC6600"/>
                </a:solidFill>
                <a:latin typeface="Arial" panose="020B0704020202020204" pitchFamily="34" charset="0"/>
                <a:ea typeface="楷体_GB2312" pitchFamily="49" charset="-122"/>
              </a:rPr>
              <a:t>怎样减少器件逻辑资源的耗用？</a:t>
            </a:r>
            <a:endParaRPr lang="zh-CN" altLang="en-US">
              <a:solidFill>
                <a:srgbClr val="CC6600"/>
              </a:solidFill>
              <a:latin typeface="Arial" panose="020B0704020202020204" pitchFamily="34" charset="0"/>
              <a:ea typeface="楷体_GB2312" pitchFamily="49" charset="-122"/>
            </a:endParaRPr>
          </a:p>
          <a:p>
            <a:pPr marL="381000" indent="-381000" algn="l" eaLnBrk="1" hangingPunct="1">
              <a:spcBef>
                <a:spcPct val="0"/>
              </a:spcBef>
              <a:buClr>
                <a:schemeClr val="hlink"/>
              </a:buClr>
              <a:buSzPct val="80000"/>
              <a:buFont typeface="Wingdings" panose="05000000000000000000" pitchFamily="2" charset="2"/>
              <a:buChar char="v"/>
            </a:pPr>
            <a:r>
              <a:rPr lang="zh-CN" altLang="en-US">
                <a:latin typeface="Arial" panose="020B0704020202020204" pitchFamily="34" charset="0"/>
                <a:ea typeface="楷体_GB2312" pitchFamily="49" charset="-122"/>
              </a:rPr>
              <a:t>当器件容量有限时，为减少器件逻辑资源的耗用，建议少用</a:t>
            </a:r>
            <a:r>
              <a:rPr lang="en-US" altLang="zh-CN">
                <a:latin typeface="Arial" panose="020B0704020202020204" pitchFamily="34" charset="0"/>
                <a:ea typeface="楷体_GB2312" pitchFamily="49" charset="-122"/>
              </a:rPr>
              <a:t>if-else</a:t>
            </a:r>
            <a:r>
              <a:rPr lang="zh-CN" altLang="en-US">
                <a:latin typeface="Arial" panose="020B0704020202020204" pitchFamily="34" charset="0"/>
                <a:ea typeface="楷体_GB2312" pitchFamily="49" charset="-122"/>
              </a:rPr>
              <a:t>语句和</a:t>
            </a:r>
            <a:r>
              <a:rPr lang="en-US" altLang="zh-CN">
                <a:latin typeface="Arial" panose="020B0704020202020204" pitchFamily="34" charset="0"/>
                <a:ea typeface="楷体_GB2312" pitchFamily="49" charset="-122"/>
              </a:rPr>
              <a:t>case</a:t>
            </a:r>
            <a:r>
              <a:rPr lang="zh-CN" altLang="en-US">
                <a:latin typeface="Arial" panose="020B0704020202020204" pitchFamily="34" charset="0"/>
                <a:ea typeface="楷体_GB2312" pitchFamily="49" charset="-122"/>
              </a:rPr>
              <a:t>语句，尽量直接使用</a:t>
            </a:r>
            <a:r>
              <a:rPr lang="zh-CN" altLang="en-US">
                <a:solidFill>
                  <a:srgbClr val="CC0066"/>
                </a:solidFill>
                <a:latin typeface="Arial" panose="020B0704020202020204" pitchFamily="34" charset="0"/>
                <a:ea typeface="楷体_GB2312" pitchFamily="49" charset="-122"/>
              </a:rPr>
              <a:t>逻辑表达式</a:t>
            </a:r>
            <a:r>
              <a:rPr lang="zh-CN" altLang="en-US">
                <a:latin typeface="Arial" panose="020B0704020202020204" pitchFamily="34" charset="0"/>
                <a:ea typeface="楷体_GB2312" pitchFamily="49" charset="-122"/>
              </a:rPr>
              <a:t>来描述系统的逻辑功能；</a:t>
            </a:r>
            <a:endParaRPr lang="zh-CN" altLang="en-US">
              <a:latin typeface="Arial" panose="020B0704020202020204" pitchFamily="34" charset="0"/>
              <a:ea typeface="楷体_GB2312" pitchFamily="49" charset="-122"/>
            </a:endParaRPr>
          </a:p>
          <a:p>
            <a:pPr marL="381000" indent="-381000" algn="l" eaLnBrk="1" hangingPunct="1">
              <a:spcBef>
                <a:spcPct val="0"/>
              </a:spcBef>
              <a:buClr>
                <a:schemeClr val="hlink"/>
              </a:buClr>
              <a:buSzPct val="80000"/>
              <a:buFont typeface="Wingdings" panose="05000000000000000000" pitchFamily="2" charset="2"/>
              <a:buChar char="v"/>
            </a:pPr>
            <a:r>
              <a:rPr lang="zh-CN" altLang="en-US">
                <a:latin typeface="Arial" panose="020B0704020202020204" pitchFamily="34" charset="0"/>
                <a:ea typeface="楷体_GB2312" pitchFamily="49" charset="-122"/>
              </a:rPr>
              <a:t>或者用</a:t>
            </a:r>
            <a:r>
              <a:rPr lang="en-US" altLang="zh-CN">
                <a:solidFill>
                  <a:srgbClr val="CC0066"/>
                </a:solidFill>
                <a:latin typeface="Arial" panose="020B0704020202020204" pitchFamily="34" charset="0"/>
                <a:ea typeface="楷体_GB2312" pitchFamily="49" charset="-122"/>
              </a:rPr>
              <a:t>case</a:t>
            </a:r>
            <a:r>
              <a:rPr lang="zh-CN" altLang="en-US">
                <a:solidFill>
                  <a:srgbClr val="CC0066"/>
                </a:solidFill>
                <a:latin typeface="Arial" panose="020B0704020202020204" pitchFamily="34" charset="0"/>
                <a:ea typeface="楷体_GB2312" pitchFamily="49" charset="-122"/>
              </a:rPr>
              <a:t>语句</a:t>
            </a:r>
            <a:r>
              <a:rPr lang="zh-CN" altLang="en-US">
                <a:latin typeface="Arial" panose="020B0704020202020204" pitchFamily="34" charset="0"/>
                <a:ea typeface="楷体_GB2312" pitchFamily="49" charset="-122"/>
              </a:rPr>
              <a:t>取代</a:t>
            </a:r>
            <a:r>
              <a:rPr lang="en-US" altLang="zh-CN">
                <a:latin typeface="Arial" panose="020B0704020202020204" pitchFamily="34" charset="0"/>
                <a:ea typeface="楷体_GB2312" pitchFamily="49" charset="-122"/>
              </a:rPr>
              <a:t>if-else</a:t>
            </a:r>
            <a:r>
              <a:rPr lang="zh-CN" altLang="en-US">
                <a:latin typeface="Arial" panose="020B0704020202020204" pitchFamily="34" charset="0"/>
                <a:ea typeface="楷体_GB2312" pitchFamily="49" charset="-122"/>
              </a:rPr>
              <a:t>语句。</a:t>
            </a:r>
            <a:r>
              <a:rPr lang="zh-CN" altLang="en-US" sz="1600">
                <a:latin typeface="Tahoma" panose="020B0604030504040204" pitchFamily="34" charset="0"/>
              </a:rPr>
              <a:t>   </a:t>
            </a:r>
            <a:endParaRPr lang="zh-CN" altLang="en-US" sz="1600">
              <a:latin typeface="Tahom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90851"/>
                                        </p:tgtEl>
                                        <p:attrNameLst>
                                          <p:attrName>style.visibility</p:attrName>
                                        </p:attrNameLst>
                                      </p:cBhvr>
                                      <p:to>
                                        <p:strVal val="visible"/>
                                      </p:to>
                                    </p:set>
                                    <p:anim calcmode="lin" valueType="num">
                                      <p:cBhvr>
                                        <p:cTn id="7" dur="500" fill="hold"/>
                                        <p:tgtEl>
                                          <p:spTgt spid="590851"/>
                                        </p:tgtEl>
                                        <p:attrNameLst>
                                          <p:attrName>ppt_w</p:attrName>
                                        </p:attrNameLst>
                                      </p:cBhvr>
                                      <p:tavLst>
                                        <p:tav tm="0">
                                          <p:val>
                                            <p:fltVal val="0"/>
                                          </p:val>
                                        </p:tav>
                                        <p:tav tm="100000">
                                          <p:val>
                                            <p:strVal val="#ppt_w"/>
                                          </p:val>
                                        </p:tav>
                                      </p:tavLst>
                                    </p:anim>
                                    <p:anim calcmode="lin" valueType="num">
                                      <p:cBhvr>
                                        <p:cTn id="8" dur="500" fill="hold"/>
                                        <p:tgtEl>
                                          <p:spTgt spid="5908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490C60F-817C-4F67-96CA-6E48165D1CB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2883"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本章小结（</a:t>
            </a:r>
            <a:r>
              <a:rPr lang="en-US" altLang="zh-CN" smtClean="0">
                <a:solidFill>
                  <a:srgbClr val="FFCC00"/>
                </a:solidFill>
                <a:latin typeface="Arial" panose="020B0704020202020204" pitchFamily="34" charset="0"/>
                <a:ea typeface="黑体" pitchFamily="2" charset="-122"/>
              </a:rPr>
              <a:t>1/7</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765955" name="Rectangle 3"/>
          <p:cNvSpPr>
            <a:spLocks noGrp="1" noChangeArrowheads="1"/>
          </p:cNvSpPr>
          <p:nvPr>
            <p:ph type="body" idx="1"/>
          </p:nvPr>
        </p:nvSpPr>
        <p:spPr>
          <a:xfrm>
            <a:off x="641350" y="1079500"/>
            <a:ext cx="7780338" cy="4840288"/>
          </a:xfrm>
        </p:spPr>
        <p:txBody>
          <a:bodyPr/>
          <a:lstStyle/>
          <a:p>
            <a:pPr algn="just" eaLnBrk="1" hangingPunct="1">
              <a:lnSpc>
                <a:spcPct val="110000"/>
              </a:lnSpc>
              <a:buClr>
                <a:srgbClr val="3333FF"/>
              </a:buClr>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1</a:t>
            </a:r>
            <a:r>
              <a:rPr lang="zh-CN" altLang="en-US" sz="2400" smtClean="0">
                <a:solidFill>
                  <a:srgbClr val="CC3300"/>
                </a:solidFill>
                <a:latin typeface="Arial" panose="020B0704020202020204" pitchFamily="34" charset="0"/>
                <a:ea typeface="SimSun" pitchFamily="2" charset="-122"/>
              </a:rPr>
              <a:t>、逻辑代数基本概念</a:t>
            </a:r>
            <a:endParaRPr lang="zh-CN" altLang="en-US" sz="2400" smtClean="0">
              <a:solidFill>
                <a:srgbClr val="CC3300"/>
              </a:solidFill>
              <a:latin typeface="Arial" panose="020B0704020202020204" pitchFamily="34" charset="0"/>
              <a:ea typeface="SimSun" pitchFamily="2" charset="-122"/>
            </a:endParaRPr>
          </a:p>
          <a:p>
            <a:pPr algn="just" eaLnBrk="1" hangingPunct="1">
              <a:lnSpc>
                <a:spcPct val="110000"/>
              </a:lnSpc>
            </a:pPr>
            <a:r>
              <a:rPr lang="zh-CN" altLang="en-US" sz="2000" smtClean="0">
                <a:latin typeface="Arial" panose="020B0704020202020204" pitchFamily="34" charset="0"/>
                <a:ea typeface="SimSun" pitchFamily="2" charset="-122"/>
              </a:rPr>
              <a:t>逻辑代数中的</a:t>
            </a:r>
            <a:r>
              <a:rPr lang="zh-CN" altLang="en-US" sz="2000" smtClean="0">
                <a:solidFill>
                  <a:srgbClr val="CC0066"/>
                </a:solidFill>
                <a:latin typeface="Arial" panose="020B0704020202020204" pitchFamily="34" charset="0"/>
                <a:ea typeface="SimSun" pitchFamily="2" charset="-122"/>
              </a:rPr>
              <a:t>变量</a:t>
            </a:r>
            <a:r>
              <a:rPr lang="zh-CN" altLang="en-US" sz="2000" smtClean="0">
                <a:latin typeface="Arial" panose="020B0704020202020204" pitchFamily="34" charset="0"/>
                <a:ea typeface="SimSun" pitchFamily="2" charset="-122"/>
              </a:rPr>
              <a:t>和</a:t>
            </a:r>
            <a:r>
              <a:rPr lang="zh-CN" altLang="en-US" sz="2000" smtClean="0">
                <a:solidFill>
                  <a:srgbClr val="CC0066"/>
                </a:solidFill>
                <a:latin typeface="Arial" panose="020B0704020202020204" pitchFamily="34" charset="0"/>
                <a:ea typeface="SimSun" pitchFamily="2" charset="-122"/>
              </a:rPr>
              <a:t>常量</a:t>
            </a:r>
            <a:r>
              <a:rPr lang="zh-CN" altLang="en-US" sz="2000" smtClean="0">
                <a:latin typeface="Arial" panose="020B0704020202020204" pitchFamily="34" charset="0"/>
                <a:ea typeface="SimSun" pitchFamily="2" charset="-122"/>
              </a:rPr>
              <a:t>只能取值为</a:t>
            </a:r>
            <a:r>
              <a:rPr lang="en-US" altLang="zh-CN" sz="2000" smtClean="0">
                <a:latin typeface="Arial" panose="020B0704020202020204" pitchFamily="34" charset="0"/>
                <a:ea typeface="SimSun" pitchFamily="2" charset="-122"/>
              </a:rPr>
              <a:t>0</a:t>
            </a:r>
            <a:r>
              <a:rPr lang="zh-CN" altLang="en-US" sz="2000" smtClean="0">
                <a:latin typeface="Arial" panose="020B0704020202020204" pitchFamily="34" charset="0"/>
                <a:ea typeface="SimSun" pitchFamily="2" charset="-122"/>
              </a:rPr>
              <a:t>或</a:t>
            </a:r>
            <a:r>
              <a:rPr lang="en-US" altLang="zh-CN" sz="2000" smtClean="0">
                <a:latin typeface="Arial" panose="020B0704020202020204" pitchFamily="34" charset="0"/>
                <a:ea typeface="SimSun" pitchFamily="2" charset="-122"/>
              </a:rPr>
              <a:t>1</a:t>
            </a:r>
            <a:r>
              <a:rPr lang="zh-CN" altLang="en-US" sz="2000" smtClean="0">
                <a:latin typeface="Arial" panose="020B0704020202020204" pitchFamily="34" charset="0"/>
                <a:ea typeface="SimSun" pitchFamily="2" charset="-122"/>
              </a:rPr>
              <a:t>，这里的</a:t>
            </a:r>
            <a:r>
              <a:rPr lang="en-US" altLang="zh-CN" sz="2000" smtClean="0">
                <a:latin typeface="Arial" panose="020B0704020202020204" pitchFamily="34" charset="0"/>
                <a:ea typeface="SimSun" pitchFamily="2" charset="-122"/>
              </a:rPr>
              <a:t>0</a:t>
            </a:r>
            <a:r>
              <a:rPr lang="zh-CN" altLang="en-US" sz="2000" smtClean="0">
                <a:latin typeface="Arial" panose="020B0704020202020204" pitchFamily="34" charset="0"/>
                <a:ea typeface="SimSun" pitchFamily="2" charset="-122"/>
              </a:rPr>
              <a:t>或</a:t>
            </a:r>
            <a:r>
              <a:rPr lang="en-US" altLang="zh-CN" sz="2000" smtClean="0">
                <a:latin typeface="Arial" panose="020B0704020202020204" pitchFamily="34" charset="0"/>
                <a:ea typeface="SimSun" pitchFamily="2" charset="-122"/>
              </a:rPr>
              <a:t>1</a:t>
            </a:r>
            <a:r>
              <a:rPr lang="zh-CN" altLang="en-US" sz="2000" smtClean="0">
                <a:latin typeface="Arial" panose="020B0704020202020204" pitchFamily="34" charset="0"/>
                <a:ea typeface="SimSun" pitchFamily="2" charset="-122"/>
              </a:rPr>
              <a:t>不表示数值的大小，而表示两种对立的关系</a:t>
            </a:r>
            <a:endParaRPr lang="zh-CN" altLang="en-US" sz="2000" smtClean="0">
              <a:latin typeface="Arial" panose="020B0704020202020204" pitchFamily="34" charset="0"/>
              <a:ea typeface="SimSun" pitchFamily="2" charset="-122"/>
            </a:endParaRPr>
          </a:p>
          <a:p>
            <a:pPr algn="just" eaLnBrk="1" hangingPunct="1">
              <a:lnSpc>
                <a:spcPct val="110000"/>
              </a:lnSpc>
            </a:pPr>
            <a:r>
              <a:rPr lang="zh-CN" altLang="en-US" sz="2000" smtClean="0">
                <a:latin typeface="Arial" panose="020B0704020202020204" pitchFamily="34" charset="0"/>
                <a:ea typeface="SimSun" pitchFamily="2" charset="-122"/>
              </a:rPr>
              <a:t>逻辑代数的</a:t>
            </a:r>
            <a:r>
              <a:rPr lang="zh-CN" altLang="en-US" sz="2000" smtClean="0">
                <a:solidFill>
                  <a:srgbClr val="CC0066"/>
                </a:solidFill>
                <a:latin typeface="Arial" panose="020B0704020202020204" pitchFamily="34" charset="0"/>
                <a:ea typeface="SimSun" pitchFamily="2" charset="-122"/>
              </a:rPr>
              <a:t>基本逻辑</a:t>
            </a:r>
            <a:r>
              <a:rPr lang="zh-CN" altLang="en-US" sz="2000" smtClean="0">
                <a:latin typeface="Arial" panose="020B0704020202020204" pitchFamily="34" charset="0"/>
                <a:ea typeface="SimSun" pitchFamily="2" charset="-122"/>
              </a:rPr>
              <a:t>有与、或、非三种。</a:t>
            </a:r>
            <a:endParaRPr lang="zh-CN" altLang="en-US" sz="2000" smtClean="0">
              <a:latin typeface="Arial" panose="020B0704020202020204" pitchFamily="34" charset="0"/>
              <a:ea typeface="SimSun" pitchFamily="2" charset="-122"/>
            </a:endParaRPr>
          </a:p>
          <a:p>
            <a:pPr algn="just" eaLnBrk="1" hangingPunct="1">
              <a:lnSpc>
                <a:spcPct val="110000"/>
              </a:lnSpc>
            </a:pPr>
            <a:r>
              <a:rPr lang="zh-CN" altLang="en-US" sz="2000" smtClean="0">
                <a:latin typeface="Arial" panose="020B0704020202020204" pitchFamily="34" charset="0"/>
                <a:ea typeface="SimSun" pitchFamily="2" charset="-122"/>
              </a:rPr>
              <a:t>实际的逻辑问题可以用与、或、非组合成的复合逻辑来实现，常用的</a:t>
            </a:r>
            <a:r>
              <a:rPr lang="zh-CN" altLang="en-US" sz="2000" smtClean="0">
                <a:solidFill>
                  <a:srgbClr val="CC0066"/>
                </a:solidFill>
                <a:latin typeface="Arial" panose="020B0704020202020204" pitchFamily="34" charset="0"/>
                <a:ea typeface="SimSun" pitchFamily="2" charset="-122"/>
              </a:rPr>
              <a:t>复合逻辑</a:t>
            </a:r>
            <a:r>
              <a:rPr lang="zh-CN" altLang="en-US" sz="2000" smtClean="0">
                <a:latin typeface="Arial" panose="020B0704020202020204" pitchFamily="34" charset="0"/>
                <a:ea typeface="SimSun" pitchFamily="2" charset="-122"/>
              </a:rPr>
              <a:t>有与非、或非、与或非、异或、同或等。</a:t>
            </a:r>
            <a:endParaRPr lang="zh-CN" altLang="en-US" sz="2000" smtClean="0">
              <a:latin typeface="Arial" panose="020B0704020202020204" pitchFamily="34" charset="0"/>
              <a:ea typeface="SimSun" pitchFamily="2" charset="-122"/>
            </a:endParaRPr>
          </a:p>
          <a:p>
            <a:pPr>
              <a:lnSpc>
                <a:spcPct val="110000"/>
              </a:lnSpc>
            </a:pPr>
            <a:r>
              <a:rPr lang="zh-CN" altLang="en-US" sz="2000" smtClean="0">
                <a:solidFill>
                  <a:srgbClr val="CC0066"/>
                </a:solidFill>
                <a:latin typeface="Arial" panose="020B0704020202020204" pitchFamily="34" charset="0"/>
                <a:ea typeface="SimSun" pitchFamily="2" charset="-122"/>
              </a:rPr>
              <a:t>传统的逻辑函数的表示方法</a:t>
            </a:r>
            <a:r>
              <a:rPr lang="zh-CN" altLang="en-US" sz="2000" smtClean="0">
                <a:latin typeface="Arial" panose="020B0704020202020204" pitchFamily="34" charset="0"/>
                <a:ea typeface="SimSun" pitchFamily="2" charset="-122"/>
              </a:rPr>
              <a:t>有真值表、逻辑函数表达式、逻辑图、卡诺图，它们之间可以任意转换。</a:t>
            </a:r>
            <a:endParaRPr lang="zh-CN" altLang="en-US" sz="2000" smtClean="0">
              <a:latin typeface="Arial" panose="020B0704020202020204" pitchFamily="34" charset="0"/>
              <a:ea typeface="SimSun" pitchFamily="2" charset="-122"/>
            </a:endParaRPr>
          </a:p>
          <a:p>
            <a:pPr lvl="1">
              <a:lnSpc>
                <a:spcPct val="110000"/>
              </a:lnSpc>
            </a:pPr>
            <a:r>
              <a:rPr lang="zh-CN" altLang="en-US" sz="2000" smtClean="0">
                <a:latin typeface="Arial" panose="020B0704020202020204" pitchFamily="34" charset="0"/>
                <a:ea typeface="SimSun" pitchFamily="2" charset="-122"/>
              </a:rPr>
              <a:t>从真值表推出逻辑函数表达式的方法</a:t>
            </a:r>
            <a:endParaRPr lang="zh-CN" altLang="en-US" sz="2000" smtClean="0">
              <a:latin typeface="Arial" panose="020B0704020202020204" pitchFamily="34" charset="0"/>
              <a:ea typeface="SimSun" pitchFamily="2" charset="-122"/>
            </a:endParaRPr>
          </a:p>
          <a:p>
            <a:pPr lvl="2">
              <a:lnSpc>
                <a:spcPct val="110000"/>
              </a:lnSpc>
            </a:pPr>
            <a:r>
              <a:rPr lang="zh-CN" altLang="en-US" sz="2000" smtClean="0">
                <a:latin typeface="Arial" panose="020B0704020202020204" pitchFamily="34" charset="0"/>
                <a:ea typeface="SimSun" pitchFamily="2" charset="-122"/>
              </a:rPr>
              <a:t>最小项推导法</a:t>
            </a:r>
            <a:endParaRPr lang="zh-CN" altLang="en-US" sz="2000" smtClean="0">
              <a:latin typeface="Arial" panose="020B0704020202020204" pitchFamily="34" charset="0"/>
              <a:ea typeface="SimSun" pitchFamily="2" charset="-122"/>
            </a:endParaRPr>
          </a:p>
          <a:p>
            <a:pPr lvl="2">
              <a:lnSpc>
                <a:spcPct val="110000"/>
              </a:lnSpc>
            </a:pPr>
            <a:r>
              <a:rPr lang="zh-CN" altLang="en-US" sz="2000" smtClean="0">
                <a:latin typeface="Arial" panose="020B0704020202020204" pitchFamily="34" charset="0"/>
                <a:ea typeface="SimSun" pitchFamily="2" charset="-122"/>
              </a:rPr>
              <a:t>最大项推导法</a:t>
            </a:r>
            <a:endParaRPr lang="en-US" altLang="zh-CN" sz="2000" smtClean="0">
              <a:latin typeface="Arial" panose="020B0704020202020204" pitchFamily="34" charset="0"/>
              <a:ea typeface="SimSun" pitchFamily="2" charset="-122"/>
            </a:endParaRPr>
          </a:p>
          <a:p>
            <a:pPr>
              <a:lnSpc>
                <a:spcPct val="110000"/>
              </a:lnSpc>
            </a:pPr>
            <a:r>
              <a:rPr lang="zh-CN" altLang="en-US" sz="2000" smtClean="0">
                <a:solidFill>
                  <a:srgbClr val="CC0066"/>
                </a:solidFill>
                <a:latin typeface="Arial" panose="020B0704020202020204" pitchFamily="34" charset="0"/>
                <a:ea typeface="SimSun" pitchFamily="2" charset="-122"/>
              </a:rPr>
              <a:t>现代常用的逻辑函数的表示方法</a:t>
            </a:r>
            <a:r>
              <a:rPr lang="zh-CN" altLang="en-US" sz="2000" smtClean="0">
                <a:latin typeface="Arial" panose="020B0704020202020204" pitchFamily="34" charset="0"/>
                <a:ea typeface="SimSun" pitchFamily="2" charset="-122"/>
              </a:rPr>
              <a:t>有真值表、逻辑函数表达式、逻辑图。这三者之间可以任意地转换。设计逻辑电路时，可以选择最适当的方法，来表示逻辑函数。</a:t>
            </a:r>
            <a:endParaRPr lang="en-US" altLang="zh-CN" sz="2000"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65955">
                                            <p:txEl>
                                              <p:pRg st="5" end="5"/>
                                            </p:txEl>
                                          </p:spTgt>
                                        </p:tgtEl>
                                        <p:attrNameLst>
                                          <p:attrName>style.visibility</p:attrName>
                                        </p:attrNameLst>
                                      </p:cBhvr>
                                      <p:to>
                                        <p:strVal val="visible"/>
                                      </p:to>
                                    </p:set>
                                    <p:anim calcmode="lin" valueType="num">
                                      <p:cBhvr additive="base">
                                        <p:cTn id="35" dur="500" fill="hold"/>
                                        <p:tgtEl>
                                          <p:spTgt spid="76595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65955">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5955">
                                            <p:txEl>
                                              <p:pRg st="6" end="6"/>
                                            </p:txEl>
                                          </p:spTgt>
                                        </p:tgtEl>
                                        <p:attrNameLst>
                                          <p:attrName>style.visibility</p:attrName>
                                        </p:attrNameLst>
                                      </p:cBhvr>
                                      <p:to>
                                        <p:strVal val="visible"/>
                                      </p:to>
                                    </p:set>
                                    <p:anim calcmode="lin" valueType="num">
                                      <p:cBhvr additive="base">
                                        <p:cTn id="39" dur="500" fill="hold"/>
                                        <p:tgtEl>
                                          <p:spTgt spid="76595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6595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5955">
                                            <p:txEl>
                                              <p:pRg st="7" end="7"/>
                                            </p:txEl>
                                          </p:spTgt>
                                        </p:tgtEl>
                                        <p:attrNameLst>
                                          <p:attrName>style.visibility</p:attrName>
                                        </p:attrNameLst>
                                      </p:cBhvr>
                                      <p:to>
                                        <p:strVal val="visible"/>
                                      </p:to>
                                    </p:set>
                                    <p:anim calcmode="lin" valueType="num">
                                      <p:cBhvr additive="base">
                                        <p:cTn id="43" dur="500" fill="hold"/>
                                        <p:tgtEl>
                                          <p:spTgt spid="76595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65955">
                                            <p:txEl>
                                              <p:pRg st="8" end="8"/>
                                            </p:txEl>
                                          </p:spTgt>
                                        </p:tgtEl>
                                        <p:attrNameLst>
                                          <p:attrName>style.visibility</p:attrName>
                                        </p:attrNameLst>
                                      </p:cBhvr>
                                      <p:to>
                                        <p:strVal val="visible"/>
                                      </p:to>
                                    </p:set>
                                    <p:anim calcmode="lin" valueType="num">
                                      <p:cBhvr additive="base">
                                        <p:cTn id="49" dur="500" fill="hold"/>
                                        <p:tgtEl>
                                          <p:spTgt spid="76595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autoUpdateAnimBg="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FC3BC5B1-E752-4CCC-AB7C-E720E058818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3907"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本章小结（</a:t>
            </a:r>
            <a:r>
              <a:rPr lang="en-US" altLang="zh-CN" smtClean="0">
                <a:solidFill>
                  <a:srgbClr val="FFCC00"/>
                </a:solidFill>
                <a:latin typeface="Arial" panose="020B0704020202020204" pitchFamily="34" charset="0"/>
                <a:ea typeface="黑体" pitchFamily="2" charset="-122"/>
              </a:rPr>
              <a:t>2/7</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671747" name="Rectangle 3"/>
          <p:cNvSpPr>
            <a:spLocks noGrp="1" noChangeArrowheads="1"/>
          </p:cNvSpPr>
          <p:nvPr>
            <p:ph type="body" idx="1"/>
          </p:nvPr>
        </p:nvSpPr>
        <p:spPr>
          <a:xfrm>
            <a:off x="990600" y="1035050"/>
            <a:ext cx="7134225" cy="3316288"/>
          </a:xfrm>
        </p:spPr>
        <p:txBody>
          <a:bodyPr/>
          <a:lstStyle/>
          <a:p>
            <a:pPr algn="just" eaLnBrk="1" hangingPunct="1">
              <a:lnSpc>
                <a:spcPct val="110000"/>
              </a:lnSpc>
              <a:buClr>
                <a:srgbClr val="3333FF"/>
              </a:buClr>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2</a:t>
            </a:r>
            <a:r>
              <a:rPr lang="zh-CN" altLang="en-US" sz="2400" smtClean="0">
                <a:solidFill>
                  <a:srgbClr val="CC3300"/>
                </a:solidFill>
                <a:latin typeface="Arial" panose="020B0704020202020204" pitchFamily="34" charset="0"/>
                <a:ea typeface="SimSun" pitchFamily="2" charset="-122"/>
              </a:rPr>
              <a:t>、逻辑代数的运算法则</a:t>
            </a:r>
            <a:endParaRPr lang="zh-CN" altLang="en-US" sz="2400" smtClean="0">
              <a:solidFill>
                <a:srgbClr val="CC3300"/>
              </a:solidFill>
              <a:latin typeface="Arial" panose="020B0704020202020204" pitchFamily="34" charset="0"/>
              <a:ea typeface="SimSun" pitchFamily="2" charset="-122"/>
            </a:endParaRPr>
          </a:p>
          <a:p>
            <a:pPr>
              <a:spcBef>
                <a:spcPct val="10000"/>
              </a:spcBef>
            </a:pPr>
            <a:r>
              <a:rPr lang="zh-CN" altLang="en-US" sz="2000" smtClean="0">
                <a:latin typeface="Arial" panose="020B0704020202020204" pitchFamily="34" charset="0"/>
                <a:ea typeface="SimSun" pitchFamily="2" charset="-122"/>
              </a:rPr>
              <a:t>逻辑代数的</a:t>
            </a:r>
            <a:r>
              <a:rPr lang="en-US" altLang="zh-CN" sz="2000" smtClean="0">
                <a:latin typeface="Arial" panose="020B0704020202020204" pitchFamily="34" charset="0"/>
                <a:ea typeface="SimSun" pitchFamily="2" charset="-122"/>
              </a:rPr>
              <a:t>5</a:t>
            </a:r>
            <a:r>
              <a:rPr lang="zh-CN" altLang="en-US" sz="2000" smtClean="0">
                <a:latin typeface="Arial" panose="020B0704020202020204" pitchFamily="34" charset="0"/>
                <a:ea typeface="SimSun" pitchFamily="2" charset="-122"/>
              </a:rPr>
              <a:t>条</a:t>
            </a:r>
            <a:r>
              <a:rPr lang="zh-CN" altLang="en-US" sz="2000" smtClean="0">
                <a:solidFill>
                  <a:srgbClr val="CC0066"/>
                </a:solidFill>
                <a:latin typeface="Arial" panose="020B0704020202020204" pitchFamily="34" charset="0"/>
                <a:ea typeface="SimSun" pitchFamily="2" charset="-122"/>
              </a:rPr>
              <a:t>基本公理</a:t>
            </a:r>
            <a:endParaRPr lang="zh-CN" altLang="en-US" sz="2000" smtClean="0">
              <a:solidFill>
                <a:srgbClr val="CC0066"/>
              </a:solidFill>
              <a:latin typeface="Arial" panose="020B0704020202020204" pitchFamily="34" charset="0"/>
              <a:ea typeface="SimSun" pitchFamily="2" charset="-122"/>
            </a:endParaRPr>
          </a:p>
          <a:p>
            <a:pPr>
              <a:spcBef>
                <a:spcPct val="10000"/>
              </a:spcBef>
            </a:pPr>
            <a:r>
              <a:rPr lang="zh-CN" altLang="en-US" sz="2000" smtClean="0">
                <a:latin typeface="Arial" panose="020B0704020202020204" pitchFamily="34" charset="0"/>
                <a:ea typeface="SimSun" pitchFamily="2" charset="-122"/>
              </a:rPr>
              <a:t>逻辑代数的</a:t>
            </a:r>
            <a:r>
              <a:rPr lang="en-US" altLang="zh-CN" sz="2000" smtClean="0">
                <a:latin typeface="Arial" panose="020B0704020202020204" pitchFamily="34" charset="0"/>
                <a:ea typeface="SimSun" pitchFamily="2" charset="-122"/>
              </a:rPr>
              <a:t>9</a:t>
            </a:r>
            <a:r>
              <a:rPr lang="zh-CN" altLang="en-US" sz="2000" smtClean="0">
                <a:latin typeface="Arial" panose="020B0704020202020204" pitchFamily="34" charset="0"/>
                <a:ea typeface="SimSun" pitchFamily="2" charset="-122"/>
              </a:rPr>
              <a:t>条</a:t>
            </a:r>
            <a:r>
              <a:rPr lang="zh-CN" altLang="en-US" sz="2000" smtClean="0">
                <a:solidFill>
                  <a:srgbClr val="CC0066"/>
                </a:solidFill>
                <a:latin typeface="Arial" panose="020B0704020202020204" pitchFamily="34" charset="0"/>
                <a:ea typeface="SimSun" pitchFamily="2" charset="-122"/>
              </a:rPr>
              <a:t>基本定律</a:t>
            </a:r>
            <a:endParaRPr lang="zh-CN" altLang="en-US" sz="2000" smtClean="0">
              <a:solidFill>
                <a:srgbClr val="CC0066"/>
              </a:solidFill>
              <a:latin typeface="Arial" panose="020B0704020202020204" pitchFamily="34" charset="0"/>
              <a:ea typeface="SimSun" pitchFamily="2" charset="-122"/>
            </a:endParaRPr>
          </a:p>
          <a:p>
            <a:pPr lvl="1">
              <a:spcBef>
                <a:spcPct val="10000"/>
              </a:spcBef>
            </a:pPr>
            <a:r>
              <a:rPr lang="zh-CN" altLang="zh-CN" sz="1800" smtClean="0">
                <a:latin typeface="Arial" panose="020B0704020202020204" pitchFamily="34" charset="0"/>
                <a:ea typeface="SimSun" pitchFamily="2" charset="-122"/>
              </a:rPr>
              <a:t>自等律、</a:t>
            </a:r>
            <a:r>
              <a:rPr lang="en-US" altLang="zh-CN" sz="1800" smtClean="0">
                <a:latin typeface="Arial" panose="020B0704020202020204" pitchFamily="34" charset="0"/>
                <a:ea typeface="SimSun" pitchFamily="2" charset="-122"/>
              </a:rPr>
              <a:t>0-1</a:t>
            </a:r>
            <a:r>
              <a:rPr lang="zh-CN" altLang="zh-CN" sz="1800" smtClean="0">
                <a:latin typeface="Arial" panose="020B0704020202020204" pitchFamily="34" charset="0"/>
                <a:ea typeface="SimSun" pitchFamily="2" charset="-122"/>
              </a:rPr>
              <a:t>律、交换律、结合律、重叠律</a:t>
            </a:r>
            <a:r>
              <a:rPr lang="zh-CN" altLang="en-US" sz="1800" smtClean="0">
                <a:latin typeface="Arial" panose="020B0704020202020204" pitchFamily="34" charset="0"/>
                <a:ea typeface="SimSun" pitchFamily="2" charset="-122"/>
              </a:rPr>
              <a:t>、还原律</a:t>
            </a:r>
            <a:endParaRPr lang="en-US" altLang="zh-CN" sz="1800" smtClean="0">
              <a:latin typeface="Arial" panose="020B0704020202020204" pitchFamily="34" charset="0"/>
              <a:ea typeface="SimSun" pitchFamily="2" charset="-122"/>
            </a:endParaRPr>
          </a:p>
          <a:p>
            <a:pPr lvl="1">
              <a:spcBef>
                <a:spcPct val="10000"/>
              </a:spcBef>
            </a:pPr>
            <a:r>
              <a:rPr lang="zh-CN" altLang="en-US" sz="1800" smtClean="0">
                <a:latin typeface="Arial" panose="020B0704020202020204" pitchFamily="34" charset="0"/>
                <a:ea typeface="SimSun" pitchFamily="2" charset="-122"/>
              </a:rPr>
              <a:t>分配律、互补律、反演律常用于逻辑函数的化简</a:t>
            </a:r>
            <a:endParaRPr lang="zh-CN" altLang="en-US" sz="1800" smtClean="0">
              <a:latin typeface="Arial" panose="020B0704020202020204" pitchFamily="34" charset="0"/>
              <a:ea typeface="SimSun" pitchFamily="2" charset="-122"/>
            </a:endParaRPr>
          </a:p>
          <a:p>
            <a:pPr>
              <a:spcBef>
                <a:spcPct val="10000"/>
              </a:spcBef>
            </a:pPr>
            <a:r>
              <a:rPr lang="zh-CN" altLang="en-US" sz="2000" smtClean="0">
                <a:latin typeface="Arial" panose="020B0704020202020204" pitchFamily="34" charset="0"/>
                <a:ea typeface="SimSun" pitchFamily="2" charset="-122"/>
              </a:rPr>
              <a:t>逻辑代数的</a:t>
            </a:r>
            <a:r>
              <a:rPr lang="en-US" altLang="zh-CN" sz="2000" smtClean="0">
                <a:latin typeface="Arial" panose="020B0704020202020204" pitchFamily="34" charset="0"/>
                <a:ea typeface="SimSun" pitchFamily="2" charset="-122"/>
              </a:rPr>
              <a:t>3</a:t>
            </a:r>
            <a:r>
              <a:rPr lang="zh-CN" altLang="en-US" sz="2000" smtClean="0">
                <a:latin typeface="Arial" panose="020B0704020202020204" pitchFamily="34" charset="0"/>
                <a:ea typeface="SimSun" pitchFamily="2" charset="-122"/>
              </a:rPr>
              <a:t>条</a:t>
            </a:r>
            <a:r>
              <a:rPr lang="zh-CN" altLang="en-US" sz="2000" smtClean="0">
                <a:solidFill>
                  <a:srgbClr val="CC0066"/>
                </a:solidFill>
                <a:latin typeface="Arial" panose="020B0704020202020204" pitchFamily="34" charset="0"/>
                <a:ea typeface="SimSun" pitchFamily="2" charset="-122"/>
              </a:rPr>
              <a:t>基本定理</a:t>
            </a:r>
            <a:endParaRPr lang="zh-CN" altLang="en-US" sz="2000" smtClean="0">
              <a:solidFill>
                <a:srgbClr val="CC0066"/>
              </a:solidFill>
              <a:latin typeface="Arial" panose="020B0704020202020204" pitchFamily="34" charset="0"/>
              <a:ea typeface="SimSun" pitchFamily="2" charset="-122"/>
            </a:endParaRPr>
          </a:p>
          <a:p>
            <a:pPr lvl="1">
              <a:spcBef>
                <a:spcPct val="10000"/>
              </a:spcBef>
            </a:pPr>
            <a:r>
              <a:rPr lang="zh-CN" altLang="en-US" sz="1800" smtClean="0">
                <a:latin typeface="Arial" panose="020B0704020202020204" pitchFamily="34" charset="0"/>
                <a:ea typeface="SimSun" pitchFamily="2" charset="-122"/>
              </a:rPr>
              <a:t>代入定理、反演定理、对偶定理</a:t>
            </a:r>
            <a:endParaRPr lang="zh-CN" altLang="en-US" sz="1800" smtClean="0">
              <a:latin typeface="Arial" panose="020B0704020202020204" pitchFamily="34" charset="0"/>
              <a:ea typeface="SimSun" pitchFamily="2" charset="-122"/>
            </a:endParaRPr>
          </a:p>
          <a:p>
            <a:pPr>
              <a:spcBef>
                <a:spcPct val="10000"/>
              </a:spcBef>
            </a:pPr>
            <a:r>
              <a:rPr lang="zh-CN" altLang="en-US" sz="2000" smtClean="0">
                <a:latin typeface="Arial" panose="020B0704020202020204" pitchFamily="34" charset="0"/>
                <a:ea typeface="SimSun" pitchFamily="2" charset="-122"/>
              </a:rPr>
              <a:t>逻辑代数的</a:t>
            </a:r>
            <a:r>
              <a:rPr lang="zh-CN" altLang="en-US" sz="2000" smtClean="0">
                <a:solidFill>
                  <a:srgbClr val="CC0066"/>
                </a:solidFill>
                <a:latin typeface="Arial" panose="020B0704020202020204" pitchFamily="34" charset="0"/>
                <a:ea typeface="SimSun" pitchFamily="2" charset="-122"/>
              </a:rPr>
              <a:t>常用公式</a:t>
            </a:r>
            <a:endParaRPr lang="zh-CN" altLang="en-US" sz="2000" smtClean="0">
              <a:solidFill>
                <a:srgbClr val="CC0066"/>
              </a:solidFill>
              <a:latin typeface="Arial" panose="020B0704020202020204" pitchFamily="34" charset="0"/>
              <a:ea typeface="SimSun" pitchFamily="2" charset="-122"/>
            </a:endParaRPr>
          </a:p>
          <a:p>
            <a:pPr lvl="1">
              <a:spcBef>
                <a:spcPct val="10000"/>
              </a:spcBef>
            </a:pPr>
            <a:r>
              <a:rPr lang="zh-CN" altLang="en-US" sz="1800" smtClean="0">
                <a:latin typeface="Arial" panose="020B0704020202020204" pitchFamily="34" charset="0"/>
                <a:ea typeface="SimSun" pitchFamily="2" charset="-122"/>
              </a:rPr>
              <a:t>吸收律</a:t>
            </a:r>
            <a:r>
              <a:rPr lang="en-US" altLang="zh-CN" sz="1800" smtClean="0">
                <a:latin typeface="Arial" panose="020B0704020202020204" pitchFamily="34" charset="0"/>
                <a:ea typeface="SimSun" pitchFamily="2" charset="-122"/>
              </a:rPr>
              <a:t>1~</a:t>
            </a:r>
            <a:r>
              <a:rPr lang="zh-CN" altLang="en-US" sz="1800" smtClean="0">
                <a:latin typeface="Arial" panose="020B0704020202020204" pitchFamily="34" charset="0"/>
                <a:ea typeface="SimSun" pitchFamily="2" charset="-122"/>
              </a:rPr>
              <a:t>吸收律</a:t>
            </a:r>
            <a:r>
              <a:rPr lang="en-US" altLang="zh-CN" sz="1800" smtClean="0">
                <a:latin typeface="Arial" panose="020B0704020202020204" pitchFamily="34" charset="0"/>
                <a:ea typeface="SimSun" pitchFamily="2" charset="-122"/>
              </a:rPr>
              <a:t>3</a:t>
            </a:r>
            <a:r>
              <a:rPr lang="zh-CN" altLang="en-US" sz="1800" smtClean="0">
                <a:latin typeface="Arial" panose="020B0704020202020204" pitchFamily="34" charset="0"/>
                <a:ea typeface="SimSun" pitchFamily="2" charset="-122"/>
              </a:rPr>
              <a:t>、包含律</a:t>
            </a:r>
            <a:endParaRPr lang="zh-CN" altLang="en-US" sz="1800" smtClean="0">
              <a:latin typeface="Arial" panose="020B0704020202020204" pitchFamily="34" charset="0"/>
              <a:ea typeface="SimSun" pitchFamily="2" charset="-122"/>
            </a:endParaRPr>
          </a:p>
          <a:p>
            <a:pPr>
              <a:spcBef>
                <a:spcPct val="10000"/>
              </a:spcBef>
            </a:pPr>
            <a:r>
              <a:rPr lang="zh-CN" altLang="en-US" sz="2000" smtClean="0">
                <a:latin typeface="Arial" panose="020B0704020202020204" pitchFamily="34" charset="0"/>
                <a:ea typeface="SimSun" pitchFamily="2" charset="-122"/>
              </a:rPr>
              <a:t>异或运算公式及异或门电路的用途</a:t>
            </a:r>
            <a:endParaRPr lang="zh-CN" altLang="en-US" sz="2000" smtClean="0">
              <a:latin typeface="Arial" panose="020B0704020202020204" pitchFamily="34" charset="0"/>
              <a:ea typeface="SimSun" pitchFamily="2" charset="-122"/>
            </a:endParaRPr>
          </a:p>
        </p:txBody>
      </p:sp>
      <p:sp>
        <p:nvSpPr>
          <p:cNvPr id="671759" name="Rectangle 15"/>
          <p:cNvSpPr>
            <a:spLocks noChangeArrowheads="1"/>
          </p:cNvSpPr>
          <p:nvPr/>
        </p:nvSpPr>
        <p:spPr bwMode="auto">
          <a:xfrm>
            <a:off x="960438" y="4454525"/>
            <a:ext cx="7134225" cy="2003425"/>
          </a:xfrm>
          <a:prstGeom prst="rect">
            <a:avLst/>
          </a:prstGeom>
          <a:solidFill>
            <a:srgbClr val="FFFF99"/>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anose="05000000000000000000" pitchFamily="2" charset="2"/>
              <a:buNone/>
            </a:pPr>
            <a:r>
              <a:rPr lang="en-US" altLang="zh-CN">
                <a:solidFill>
                  <a:srgbClr val="CC3300"/>
                </a:solidFill>
                <a:latin typeface="Arial" panose="020B0704020202020204" pitchFamily="34" charset="0"/>
              </a:rPr>
              <a:t>3</a:t>
            </a:r>
            <a:r>
              <a:rPr lang="zh-CN" altLang="en-US">
                <a:solidFill>
                  <a:srgbClr val="CC3300"/>
                </a:solidFill>
                <a:latin typeface="Arial" panose="020B0704020202020204" pitchFamily="34" charset="0"/>
              </a:rPr>
              <a:t>、逻辑函数的表达式</a:t>
            </a:r>
            <a:endParaRPr lang="zh-CN" altLang="en-US">
              <a:solidFill>
                <a:srgbClr val="CC3300"/>
              </a:solidFill>
              <a:latin typeface="Arial" panose="020B0704020202020204" pitchFamily="34" charset="0"/>
            </a:endParaRPr>
          </a:p>
          <a:p>
            <a:pPr marL="342900" indent="-342900" algn="l">
              <a:lnSpc>
                <a:spcPct val="105000"/>
              </a:lnSpc>
              <a:spcBef>
                <a:spcPct val="0"/>
              </a:spcBef>
              <a:buClr>
                <a:schemeClr val="bg2"/>
              </a:buClr>
              <a:buFont typeface="Wingdings" panose="05000000000000000000" pitchFamily="2" charset="2"/>
              <a:buChar char="v"/>
            </a:pPr>
            <a:r>
              <a:rPr lang="zh-CN" altLang="en-US" sz="2000">
                <a:solidFill>
                  <a:srgbClr val="CC0066"/>
                </a:solidFill>
                <a:latin typeface="Arial" panose="020B0704020202020204" pitchFamily="34" charset="0"/>
              </a:rPr>
              <a:t>常用表达式</a:t>
            </a:r>
            <a:r>
              <a:rPr lang="zh-CN" altLang="en-US" sz="2000">
                <a:latin typeface="Arial" panose="020B0704020202020204" pitchFamily="34" charset="0"/>
              </a:rPr>
              <a:t>包括：与或式、与非与非式、或与式、或非或非式、与或非式 </a:t>
            </a:r>
            <a:endParaRPr lang="zh-CN" altLang="en-US" sz="2000">
              <a:latin typeface="Arial" panose="020B0704020202020204" pitchFamily="34" charset="0"/>
            </a:endParaRPr>
          </a:p>
          <a:p>
            <a:pPr marL="342900" indent="-342900" algn="l">
              <a:lnSpc>
                <a:spcPct val="105000"/>
              </a:lnSpc>
              <a:spcBef>
                <a:spcPct val="0"/>
              </a:spcBef>
              <a:buClr>
                <a:schemeClr val="bg2"/>
              </a:buClr>
              <a:buFont typeface="Wingdings" panose="05000000000000000000" pitchFamily="2" charset="2"/>
              <a:buChar char="v"/>
            </a:pPr>
            <a:r>
              <a:rPr lang="zh-CN" altLang="en-US" sz="2000">
                <a:solidFill>
                  <a:srgbClr val="CC0066"/>
                </a:solidFill>
                <a:latin typeface="Arial" panose="020B0704020202020204" pitchFamily="34" charset="0"/>
              </a:rPr>
              <a:t>标准表达式</a:t>
            </a:r>
            <a:r>
              <a:rPr lang="zh-CN" altLang="en-US" sz="2000">
                <a:latin typeface="Arial" panose="020B0704020202020204" pitchFamily="34" charset="0"/>
              </a:rPr>
              <a:t>包括：最小项表达式（标准与或式）和最大项表达式（标准或与式）</a:t>
            </a:r>
            <a:endParaRPr lang="zh-CN" altLang="en-US" sz="2000">
              <a:latin typeface="Arial" panose="020B0704020202020204" pitchFamily="34" charset="0"/>
            </a:endParaRPr>
          </a:p>
          <a:p>
            <a:pPr marL="342900" indent="-342900" algn="l">
              <a:lnSpc>
                <a:spcPct val="105000"/>
              </a:lnSpc>
              <a:spcBef>
                <a:spcPct val="0"/>
              </a:spcBef>
              <a:buClr>
                <a:schemeClr val="bg2"/>
              </a:buClr>
              <a:buFont typeface="Wingdings" panose="05000000000000000000" pitchFamily="2" charset="2"/>
              <a:buChar char="v"/>
            </a:pPr>
            <a:r>
              <a:rPr lang="zh-CN" altLang="en-US" sz="2000">
                <a:latin typeface="Arial" panose="020B0704020202020204" pitchFamily="34" charset="0"/>
              </a:rPr>
              <a:t>最小项的性质和最大项的性质</a:t>
            </a:r>
            <a:endParaRPr lang="zh-CN" altLang="en-US"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1747"/>
                                        </p:tgtEl>
                                        <p:attrNameLst>
                                          <p:attrName>style.visibility</p:attrName>
                                        </p:attrNameLst>
                                      </p:cBhvr>
                                      <p:to>
                                        <p:strVal val="visible"/>
                                      </p:to>
                                    </p:set>
                                    <p:anim calcmode="lin" valueType="num">
                                      <p:cBhvr additive="base">
                                        <p:cTn id="7" dur="500" fill="hold"/>
                                        <p:tgtEl>
                                          <p:spTgt spid="671747"/>
                                        </p:tgtEl>
                                        <p:attrNameLst>
                                          <p:attrName>ppt_x</p:attrName>
                                        </p:attrNameLst>
                                      </p:cBhvr>
                                      <p:tavLst>
                                        <p:tav tm="0">
                                          <p:val>
                                            <p:strVal val="0-#ppt_w/2"/>
                                          </p:val>
                                        </p:tav>
                                        <p:tav tm="100000">
                                          <p:val>
                                            <p:strVal val="#ppt_x"/>
                                          </p:val>
                                        </p:tav>
                                      </p:tavLst>
                                    </p:anim>
                                    <p:anim calcmode="lin" valueType="num">
                                      <p:cBhvr additive="base">
                                        <p:cTn id="8" dur="500" fill="hold"/>
                                        <p:tgtEl>
                                          <p:spTgt spid="671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1759"/>
                                        </p:tgtEl>
                                        <p:attrNameLst>
                                          <p:attrName>style.visibility</p:attrName>
                                        </p:attrNameLst>
                                      </p:cBhvr>
                                      <p:to>
                                        <p:strVal val="visible"/>
                                      </p:to>
                                    </p:set>
                                    <p:anim calcmode="lin" valueType="num">
                                      <p:cBhvr additive="base">
                                        <p:cTn id="13" dur="500" fill="hold"/>
                                        <p:tgtEl>
                                          <p:spTgt spid="671759"/>
                                        </p:tgtEl>
                                        <p:attrNameLst>
                                          <p:attrName>ppt_x</p:attrName>
                                        </p:attrNameLst>
                                      </p:cBhvr>
                                      <p:tavLst>
                                        <p:tav tm="0">
                                          <p:val>
                                            <p:strVal val="0-#ppt_w/2"/>
                                          </p:val>
                                        </p:tav>
                                        <p:tav tm="100000">
                                          <p:val>
                                            <p:strVal val="#ppt_x"/>
                                          </p:val>
                                        </p:tav>
                                      </p:tavLst>
                                    </p:anim>
                                    <p:anim calcmode="lin" valueType="num">
                                      <p:cBhvr additive="base">
                                        <p:cTn id="14" dur="500" fill="hold"/>
                                        <p:tgtEl>
                                          <p:spTgt spid="671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autoUpdateAnimBg="0"/>
      <p:bldP spid="671759"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AB903AD-47F7-492E-9F3C-0FDBF38DA76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4931"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本章小结（</a:t>
            </a:r>
            <a:r>
              <a:rPr lang="en-US" altLang="zh-CN" smtClean="0">
                <a:solidFill>
                  <a:srgbClr val="FFCC00"/>
                </a:solidFill>
                <a:latin typeface="Arial" panose="020B0704020202020204" pitchFamily="34" charset="0"/>
                <a:ea typeface="黑体" pitchFamily="2" charset="-122"/>
              </a:rPr>
              <a:t>3/7</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770051" name="Rectangle 3"/>
          <p:cNvSpPr>
            <a:spLocks noGrp="1" noChangeArrowheads="1"/>
          </p:cNvSpPr>
          <p:nvPr>
            <p:ph type="body" idx="1"/>
          </p:nvPr>
        </p:nvSpPr>
        <p:spPr>
          <a:xfrm>
            <a:off x="577850" y="1360488"/>
            <a:ext cx="7621588" cy="4170362"/>
          </a:xfrm>
        </p:spPr>
        <p:txBody>
          <a:bodyPr/>
          <a:lstStyle/>
          <a:p>
            <a:pPr algn="just" eaLnBrk="1" hangingPunct="1">
              <a:lnSpc>
                <a:spcPct val="110000"/>
              </a:lnSpc>
              <a:buClr>
                <a:srgbClr val="3333FF"/>
              </a:buClr>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4</a:t>
            </a:r>
            <a:r>
              <a:rPr lang="zh-CN" altLang="en-US" sz="2400" smtClean="0">
                <a:solidFill>
                  <a:srgbClr val="CC3300"/>
                </a:solidFill>
                <a:latin typeface="Arial" panose="020B0704020202020204" pitchFamily="34" charset="0"/>
                <a:ea typeface="SimSun" pitchFamily="2" charset="-122"/>
              </a:rPr>
              <a:t>、逻辑函数的公式简化法</a:t>
            </a:r>
            <a:endParaRPr lang="zh-CN" altLang="en-US" sz="2400" smtClean="0">
              <a:solidFill>
                <a:srgbClr val="CC3300"/>
              </a:solidFill>
              <a:latin typeface="Arial" panose="020B0704020202020204" pitchFamily="34" charset="0"/>
              <a:ea typeface="SimSun" pitchFamily="2" charset="-122"/>
            </a:endParaRPr>
          </a:p>
          <a:p>
            <a:r>
              <a:rPr lang="zh-CN" altLang="en-US" sz="2000" smtClean="0">
                <a:latin typeface="Arial" panose="020B0704020202020204" pitchFamily="34" charset="0"/>
                <a:ea typeface="SimSun" pitchFamily="2" charset="-122"/>
              </a:rPr>
              <a:t>数字电路的</a:t>
            </a:r>
            <a:r>
              <a:rPr lang="zh-CN" altLang="en-US" sz="2000" smtClean="0">
                <a:solidFill>
                  <a:srgbClr val="CC0066"/>
                </a:solidFill>
                <a:latin typeface="Arial" panose="020B0704020202020204" pitchFamily="34" charset="0"/>
                <a:ea typeface="SimSun" pitchFamily="2" charset="-122"/>
              </a:rPr>
              <a:t>设计优化</a:t>
            </a:r>
            <a:r>
              <a:rPr lang="zh-CN" altLang="en-US" sz="2000" smtClean="0">
                <a:latin typeface="Arial" panose="020B0704020202020204" pitchFamily="34" charset="0"/>
                <a:ea typeface="SimSun" pitchFamily="2" charset="-122"/>
              </a:rPr>
              <a:t>包括面积优化和时间优化，逻辑函数的简化是实现面积优化的一种举措。</a:t>
            </a:r>
            <a:endParaRPr lang="zh-CN" altLang="en-US" sz="2000" smtClean="0">
              <a:latin typeface="Arial" panose="020B0704020202020204" pitchFamily="34" charset="0"/>
              <a:ea typeface="SimSun" pitchFamily="2" charset="-122"/>
            </a:endParaRPr>
          </a:p>
          <a:p>
            <a:pPr eaLnBrk="1" hangingPunct="1">
              <a:lnSpc>
                <a:spcPct val="110000"/>
              </a:lnSpc>
              <a:spcBef>
                <a:spcPct val="0"/>
              </a:spcBef>
            </a:pPr>
            <a:r>
              <a:rPr lang="zh-CN" altLang="en-US" sz="2000" smtClean="0">
                <a:latin typeface="Arial" panose="020B0704020202020204" pitchFamily="34" charset="0"/>
                <a:ea typeface="SimSun" pitchFamily="2" charset="-122"/>
              </a:rPr>
              <a:t>过去逻辑函数的简化非常重要而繁琐；在现代数字电路设计中，设计优化主要由</a:t>
            </a:r>
            <a:r>
              <a:rPr lang="en-US" altLang="zh-CN" sz="2000" smtClean="0">
                <a:latin typeface="Arial" panose="020B0704020202020204" pitchFamily="34" charset="0"/>
                <a:ea typeface="SimSun" pitchFamily="2" charset="-122"/>
              </a:rPr>
              <a:t>EDA</a:t>
            </a:r>
            <a:r>
              <a:rPr lang="zh-CN" altLang="en-US" sz="2000" smtClean="0">
                <a:latin typeface="Arial" panose="020B0704020202020204" pitchFamily="34" charset="0"/>
                <a:ea typeface="SimSun" pitchFamily="2" charset="-122"/>
              </a:rPr>
              <a:t>工具自动完成，一般无须设计者介入。</a:t>
            </a:r>
            <a:endParaRPr lang="zh-CN" altLang="en-US" sz="2000" smtClean="0">
              <a:latin typeface="Arial" panose="020B0704020202020204" pitchFamily="34" charset="0"/>
              <a:ea typeface="SimSun" pitchFamily="2" charset="-122"/>
            </a:endParaRPr>
          </a:p>
          <a:p>
            <a:pPr eaLnBrk="1" hangingPunct="1">
              <a:lnSpc>
                <a:spcPct val="110000"/>
              </a:lnSpc>
              <a:spcBef>
                <a:spcPct val="0"/>
              </a:spcBef>
            </a:pPr>
            <a:r>
              <a:rPr lang="zh-CN" altLang="en-US" sz="2000" smtClean="0">
                <a:latin typeface="Arial" panose="020B0704020202020204" pitchFamily="34" charset="0"/>
                <a:ea typeface="SimSun" pitchFamily="2" charset="-122"/>
              </a:rPr>
              <a:t>逻辑函数</a:t>
            </a:r>
            <a:r>
              <a:rPr lang="zh-CN" altLang="en-US" sz="2000" smtClean="0">
                <a:solidFill>
                  <a:srgbClr val="CC0066"/>
                </a:solidFill>
                <a:latin typeface="Arial" panose="020B0704020202020204" pitchFamily="34" charset="0"/>
                <a:ea typeface="SimSun" pitchFamily="2" charset="-122"/>
              </a:rPr>
              <a:t>简化的意义</a:t>
            </a:r>
            <a:r>
              <a:rPr lang="zh-CN" altLang="en-US" sz="2000" smtClean="0">
                <a:latin typeface="Arial" panose="020B0704020202020204" pitchFamily="34" charset="0"/>
                <a:ea typeface="SimSun" pitchFamily="2" charset="-122"/>
              </a:rPr>
              <a:t>：逻辑式越简单，所表现的逻辑关系越明显，所使用的电子器件越少</a:t>
            </a:r>
            <a:endParaRPr lang="zh-CN" altLang="en-US" sz="2000" smtClean="0">
              <a:latin typeface="Arial" panose="020B0704020202020204" pitchFamily="34" charset="0"/>
              <a:ea typeface="SimSun" pitchFamily="2" charset="-122"/>
            </a:endParaRPr>
          </a:p>
          <a:p>
            <a:pPr eaLnBrk="1" hangingPunct="1">
              <a:lnSpc>
                <a:spcPct val="110000"/>
              </a:lnSpc>
              <a:spcBef>
                <a:spcPct val="0"/>
              </a:spcBef>
            </a:pPr>
            <a:r>
              <a:rPr lang="zh-CN" altLang="en-US" sz="2000" smtClean="0">
                <a:latin typeface="Arial" panose="020B0704020202020204" pitchFamily="34" charset="0"/>
                <a:ea typeface="SimSun" pitchFamily="2" charset="-122"/>
              </a:rPr>
              <a:t>最简“与或”表达式、最简</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或与</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表达式</a:t>
            </a:r>
            <a:endParaRPr lang="zh-CN" altLang="en-US" sz="2000" smtClean="0">
              <a:latin typeface="Arial" panose="020B0704020202020204" pitchFamily="34" charset="0"/>
              <a:ea typeface="SimSun" pitchFamily="2" charset="-122"/>
            </a:endParaRPr>
          </a:p>
          <a:p>
            <a:pPr eaLnBrk="1" hangingPunct="1">
              <a:lnSpc>
                <a:spcPct val="110000"/>
              </a:lnSpc>
              <a:spcBef>
                <a:spcPct val="0"/>
              </a:spcBef>
            </a:pP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或与</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表达式的化简方法</a:t>
            </a:r>
            <a:endParaRPr lang="zh-CN" altLang="en-US" sz="2000" smtClean="0">
              <a:latin typeface="Arial" panose="020B0704020202020204" pitchFamily="34" charset="0"/>
              <a:ea typeface="SimSun" pitchFamily="2" charset="-122"/>
            </a:endParaRPr>
          </a:p>
          <a:p>
            <a:pPr eaLnBrk="1" hangingPunct="1">
              <a:lnSpc>
                <a:spcPct val="110000"/>
              </a:lnSpc>
              <a:spcBef>
                <a:spcPct val="0"/>
              </a:spcBef>
            </a:pPr>
            <a:r>
              <a:rPr lang="zh-CN" altLang="en-US" sz="2000" smtClean="0">
                <a:latin typeface="Arial" panose="020B0704020202020204" pitchFamily="34" charset="0"/>
                <a:ea typeface="SimSun" pitchFamily="2" charset="-122"/>
              </a:rPr>
              <a:t>逻辑函数的</a:t>
            </a:r>
            <a:r>
              <a:rPr lang="zh-CN" altLang="en-US" sz="2000" smtClean="0">
                <a:solidFill>
                  <a:srgbClr val="CC0066"/>
                </a:solidFill>
                <a:latin typeface="Arial" panose="020B0704020202020204" pitchFamily="34" charset="0"/>
                <a:ea typeface="SimSun" pitchFamily="2" charset="-122"/>
              </a:rPr>
              <a:t>公式简化常用的方法</a:t>
            </a:r>
            <a:endParaRPr lang="zh-CN" altLang="en-US" sz="2000" smtClean="0">
              <a:latin typeface="Arial" panose="020B0704020202020204" pitchFamily="34" charset="0"/>
              <a:ea typeface="SimSun" pitchFamily="2" charset="-122"/>
            </a:endParaRPr>
          </a:p>
          <a:p>
            <a:pPr lvl="1" eaLnBrk="1" hangingPunct="1">
              <a:lnSpc>
                <a:spcPct val="110000"/>
              </a:lnSpc>
              <a:spcBef>
                <a:spcPct val="0"/>
              </a:spcBef>
            </a:pPr>
            <a:r>
              <a:rPr lang="zh-CN" altLang="en-US" sz="2000" smtClean="0">
                <a:latin typeface="Arial" panose="020B0704020202020204" pitchFamily="34" charset="0"/>
                <a:ea typeface="SimSun" pitchFamily="2" charset="-122"/>
              </a:rPr>
              <a:t>合并乘积项法、吸收项法、配项法、消除冗余项法</a:t>
            </a:r>
            <a:endParaRPr kumimoji="1" lang="zh-CN" altLang="en-US" sz="2000" smtClean="0">
              <a:solidFill>
                <a:srgbClr val="CC3300"/>
              </a:solidFill>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1"/>
                                        </p:tgtEl>
                                        <p:attrNameLst>
                                          <p:attrName>style.visibility</p:attrName>
                                        </p:attrNameLst>
                                      </p:cBhvr>
                                      <p:to>
                                        <p:strVal val="visible"/>
                                      </p:to>
                                    </p:set>
                                    <p:anim calcmode="lin" valueType="num">
                                      <p:cBhvr additive="base">
                                        <p:cTn id="7" dur="500" fill="hold"/>
                                        <p:tgtEl>
                                          <p:spTgt spid="770051"/>
                                        </p:tgtEl>
                                        <p:attrNameLst>
                                          <p:attrName>ppt_x</p:attrName>
                                        </p:attrNameLst>
                                      </p:cBhvr>
                                      <p:tavLst>
                                        <p:tav tm="0">
                                          <p:val>
                                            <p:strVal val="0-#ppt_w/2"/>
                                          </p:val>
                                        </p:tav>
                                        <p:tav tm="100000">
                                          <p:val>
                                            <p:strVal val="#ppt_x"/>
                                          </p:val>
                                        </p:tav>
                                      </p:tavLst>
                                    </p:anim>
                                    <p:anim calcmode="lin" valueType="num">
                                      <p:cBhvr additive="base">
                                        <p:cTn id="8" dur="500" fill="hold"/>
                                        <p:tgtEl>
                                          <p:spTgt spid="770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004F1C6A-08BF-43AC-B11F-989B29BA292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1268"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本章小结（</a:t>
            </a:r>
            <a:r>
              <a:rPr lang="en-US" altLang="zh-CN" smtClean="0">
                <a:solidFill>
                  <a:srgbClr val="FFCC00"/>
                </a:solidFill>
                <a:latin typeface="Arial" panose="020B0704020202020204" pitchFamily="34" charset="0"/>
                <a:ea typeface="黑体" pitchFamily="2" charset="-122"/>
              </a:rPr>
              <a:t>4/7</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673795" name="Rectangle 3"/>
          <p:cNvSpPr>
            <a:spLocks noGrp="1" noChangeArrowheads="1"/>
          </p:cNvSpPr>
          <p:nvPr>
            <p:ph type="body" idx="1"/>
          </p:nvPr>
        </p:nvSpPr>
        <p:spPr>
          <a:xfrm>
            <a:off x="750888" y="1141413"/>
            <a:ext cx="8393112" cy="549275"/>
          </a:xfrm>
        </p:spPr>
        <p:txBody>
          <a:bodyPr/>
          <a:lstStyle/>
          <a:p>
            <a:pPr algn="just" eaLnBrk="1" hangingPunct="1">
              <a:lnSpc>
                <a:spcPct val="110000"/>
              </a:lnSpc>
              <a:buClr>
                <a:srgbClr val="3333FF"/>
              </a:buClr>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5</a:t>
            </a:r>
            <a:r>
              <a:rPr lang="zh-CN" altLang="en-US" sz="2400" smtClean="0">
                <a:solidFill>
                  <a:srgbClr val="CC3300"/>
                </a:solidFill>
                <a:latin typeface="Arial" panose="020B0704020202020204" pitchFamily="34" charset="0"/>
                <a:ea typeface="SimSun" pitchFamily="2" charset="-122"/>
              </a:rPr>
              <a:t>、逻辑函数的不同表示方法在组合逻辑电路分析中的作用</a:t>
            </a:r>
            <a:endParaRPr lang="zh-CN" altLang="en-US" sz="2400" smtClean="0">
              <a:solidFill>
                <a:srgbClr val="CC3300"/>
              </a:solidFill>
              <a:latin typeface="Arial" panose="020B0704020202020204" pitchFamily="34" charset="0"/>
              <a:ea typeface="SimSun" pitchFamily="2" charset="-122"/>
            </a:endParaRPr>
          </a:p>
        </p:txBody>
      </p:sp>
      <p:grpSp>
        <p:nvGrpSpPr>
          <p:cNvPr id="2" name="Group 12"/>
          <p:cNvGrpSpPr/>
          <p:nvPr/>
        </p:nvGrpSpPr>
        <p:grpSpPr bwMode="auto">
          <a:xfrm>
            <a:off x="1017588" y="1684338"/>
            <a:ext cx="6858000" cy="411162"/>
            <a:chOff x="528" y="864"/>
            <a:chExt cx="4320" cy="259"/>
          </a:xfrm>
        </p:grpSpPr>
        <p:sp>
          <p:nvSpPr>
            <p:cNvPr id="11347" name="Text Box 13"/>
            <p:cNvSpPr txBox="1">
              <a:spLocks noChangeArrowheads="1"/>
            </p:cNvSpPr>
            <p:nvPr/>
          </p:nvSpPr>
          <p:spPr bwMode="auto">
            <a:xfrm>
              <a:off x="528" y="864"/>
              <a:ext cx="864" cy="256"/>
            </a:xfrm>
            <a:prstGeom prst="rect">
              <a:avLst/>
            </a:prstGeom>
            <a:solidFill>
              <a:srgbClr val="FFFFCC"/>
            </a:solidFill>
            <a:ln w="9525">
              <a:solidFill>
                <a:schemeClr val="tx2"/>
              </a:solidFill>
              <a:miter lim="800000"/>
            </a:ln>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2000">
                  <a:latin typeface="Arial" panose="020B0704020202020204" pitchFamily="34" charset="0"/>
                  <a:ea typeface="楷体_GB2312" pitchFamily="49" charset="-122"/>
                </a:rPr>
                <a:t>逻辑图</a:t>
              </a:r>
              <a:endParaRPr kumimoji="1" lang="zh-CN" altLang="en-US" sz="2000">
                <a:latin typeface="Arial" panose="020B0704020202020204" pitchFamily="34" charset="0"/>
                <a:ea typeface="楷体_GB2312" pitchFamily="49" charset="-122"/>
              </a:endParaRPr>
            </a:p>
          </p:txBody>
        </p:sp>
        <p:sp>
          <p:nvSpPr>
            <p:cNvPr id="11348" name="Text Box 14"/>
            <p:cNvSpPr txBox="1">
              <a:spLocks noChangeArrowheads="1"/>
            </p:cNvSpPr>
            <p:nvPr/>
          </p:nvSpPr>
          <p:spPr bwMode="auto">
            <a:xfrm>
              <a:off x="1680" y="867"/>
              <a:ext cx="864" cy="256"/>
            </a:xfrm>
            <a:prstGeom prst="rect">
              <a:avLst/>
            </a:prstGeom>
            <a:solidFill>
              <a:schemeClr val="accent1"/>
            </a:solidFill>
            <a:ln w="9525">
              <a:solidFill>
                <a:schemeClr val="tx2"/>
              </a:solidFill>
              <a:miter lim="800000"/>
            </a:ln>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2000">
                  <a:latin typeface="Arial" panose="020B0704020202020204" pitchFamily="34" charset="0"/>
                  <a:ea typeface="楷体_GB2312" pitchFamily="49" charset="-122"/>
                </a:rPr>
                <a:t>表达式</a:t>
              </a:r>
              <a:endParaRPr kumimoji="1" lang="zh-CN" altLang="en-US" sz="2000">
                <a:latin typeface="Arial" panose="020B0704020202020204" pitchFamily="34" charset="0"/>
                <a:ea typeface="楷体_GB2312" pitchFamily="49" charset="-122"/>
              </a:endParaRPr>
            </a:p>
          </p:txBody>
        </p:sp>
        <p:sp>
          <p:nvSpPr>
            <p:cNvPr id="11349" name="Text Box 15"/>
            <p:cNvSpPr txBox="1">
              <a:spLocks noChangeArrowheads="1"/>
            </p:cNvSpPr>
            <p:nvPr/>
          </p:nvSpPr>
          <p:spPr bwMode="auto">
            <a:xfrm>
              <a:off x="2832" y="864"/>
              <a:ext cx="864" cy="256"/>
            </a:xfrm>
            <a:prstGeom prst="rect">
              <a:avLst/>
            </a:prstGeom>
            <a:solidFill>
              <a:srgbClr val="FFCCFF"/>
            </a:solidFill>
            <a:ln w="9525">
              <a:solidFill>
                <a:schemeClr val="tx2"/>
              </a:solidFill>
              <a:miter lim="800000"/>
            </a:ln>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2000">
                  <a:latin typeface="Arial" panose="020B0704020202020204" pitchFamily="34" charset="0"/>
                  <a:ea typeface="楷体_GB2312" pitchFamily="49" charset="-122"/>
                </a:rPr>
                <a:t>真值表</a:t>
              </a:r>
              <a:endParaRPr kumimoji="1" lang="zh-CN" altLang="en-US" sz="2000">
                <a:latin typeface="Arial" panose="020B0704020202020204" pitchFamily="34" charset="0"/>
                <a:ea typeface="楷体_GB2312" pitchFamily="49" charset="-122"/>
              </a:endParaRPr>
            </a:p>
          </p:txBody>
        </p:sp>
        <p:sp>
          <p:nvSpPr>
            <p:cNvPr id="11350" name="Text Box 16"/>
            <p:cNvSpPr txBox="1">
              <a:spLocks noChangeArrowheads="1"/>
            </p:cNvSpPr>
            <p:nvPr/>
          </p:nvSpPr>
          <p:spPr bwMode="auto">
            <a:xfrm>
              <a:off x="3984" y="864"/>
              <a:ext cx="864" cy="256"/>
            </a:xfrm>
            <a:prstGeom prst="rect">
              <a:avLst/>
            </a:prstGeom>
            <a:solidFill>
              <a:srgbClr val="CCFF99"/>
            </a:solidFill>
            <a:ln w="9525">
              <a:solidFill>
                <a:schemeClr val="tx2"/>
              </a:solidFill>
              <a:miter lim="800000"/>
            </a:ln>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2000">
                  <a:latin typeface="Arial" panose="020B0704020202020204" pitchFamily="34" charset="0"/>
                  <a:ea typeface="楷体_GB2312" pitchFamily="49" charset="-122"/>
                </a:rPr>
                <a:t>电路功能</a:t>
              </a:r>
              <a:endParaRPr kumimoji="1" lang="zh-CN" altLang="en-US" sz="2000">
                <a:latin typeface="Arial" panose="020B0704020202020204" pitchFamily="34" charset="0"/>
                <a:ea typeface="楷体_GB2312" pitchFamily="49" charset="-122"/>
              </a:endParaRPr>
            </a:p>
          </p:txBody>
        </p:sp>
        <p:sp>
          <p:nvSpPr>
            <p:cNvPr id="11351" name="Line 17"/>
            <p:cNvSpPr>
              <a:spLocks noChangeShapeType="1"/>
            </p:cNvSpPr>
            <p:nvPr/>
          </p:nvSpPr>
          <p:spPr bwMode="auto">
            <a:xfrm>
              <a:off x="1392" y="981"/>
              <a:ext cx="2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52" name="Line 18"/>
            <p:cNvSpPr>
              <a:spLocks noChangeShapeType="1"/>
            </p:cNvSpPr>
            <p:nvPr/>
          </p:nvSpPr>
          <p:spPr bwMode="auto">
            <a:xfrm>
              <a:off x="2544" y="990"/>
              <a:ext cx="2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53" name="Line 19"/>
            <p:cNvSpPr>
              <a:spLocks noChangeShapeType="1"/>
            </p:cNvSpPr>
            <p:nvPr/>
          </p:nvSpPr>
          <p:spPr bwMode="auto">
            <a:xfrm>
              <a:off x="3696" y="990"/>
              <a:ext cx="2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0"/>
          <p:cNvGrpSpPr/>
          <p:nvPr/>
        </p:nvGrpSpPr>
        <p:grpSpPr bwMode="auto">
          <a:xfrm>
            <a:off x="560388" y="2236788"/>
            <a:ext cx="3886200" cy="2438400"/>
            <a:chOff x="240" y="1296"/>
            <a:chExt cx="2448" cy="1536"/>
          </a:xfrm>
        </p:grpSpPr>
        <p:sp>
          <p:nvSpPr>
            <p:cNvPr id="11297" name="Text Box 21"/>
            <p:cNvSpPr txBox="1">
              <a:spLocks noChangeArrowheads="1"/>
            </p:cNvSpPr>
            <p:nvPr/>
          </p:nvSpPr>
          <p:spPr bwMode="auto">
            <a:xfrm>
              <a:off x="528" y="1296"/>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a:solidFill>
                    <a:srgbClr val="FF0066"/>
                  </a:solidFill>
                </a:rPr>
                <a:t>【</a:t>
              </a:r>
              <a:r>
                <a:rPr lang="zh-CN" altLang="en-US">
                  <a:solidFill>
                    <a:srgbClr val="FF0066"/>
                  </a:solidFill>
                </a:rPr>
                <a:t>例</a:t>
              </a:r>
              <a:r>
                <a:rPr lang="en-US" altLang="zh-CN">
                  <a:solidFill>
                    <a:srgbClr val="FF0066"/>
                  </a:solidFill>
                </a:rPr>
                <a:t>】</a:t>
              </a:r>
              <a:r>
                <a:rPr kumimoji="1" lang="zh-CN" altLang="en-US">
                  <a:latin typeface="Arial" panose="020B0704020202020204" pitchFamily="34" charset="0"/>
                </a:rPr>
                <a:t>分析下图电路</a:t>
              </a:r>
              <a:endParaRPr kumimoji="1" lang="zh-CN" altLang="en-US">
                <a:latin typeface="Arial" panose="020B0704020202020204" pitchFamily="34" charset="0"/>
              </a:endParaRPr>
            </a:p>
          </p:txBody>
        </p:sp>
        <p:grpSp>
          <p:nvGrpSpPr>
            <p:cNvPr id="11298" name="Group 22"/>
            <p:cNvGrpSpPr/>
            <p:nvPr/>
          </p:nvGrpSpPr>
          <p:grpSpPr bwMode="auto">
            <a:xfrm>
              <a:off x="240" y="1728"/>
              <a:ext cx="2448" cy="1104"/>
              <a:chOff x="1056" y="2112"/>
              <a:chExt cx="2448" cy="1104"/>
            </a:xfrm>
          </p:grpSpPr>
          <p:grpSp>
            <p:nvGrpSpPr>
              <p:cNvPr id="11299" name="Group 23"/>
              <p:cNvGrpSpPr/>
              <p:nvPr/>
            </p:nvGrpSpPr>
            <p:grpSpPr bwMode="auto">
              <a:xfrm>
                <a:off x="2535" y="2382"/>
                <a:ext cx="249" cy="162"/>
                <a:chOff x="3744" y="1872"/>
                <a:chExt cx="336" cy="96"/>
              </a:xfrm>
            </p:grpSpPr>
            <p:sp>
              <p:nvSpPr>
                <p:cNvPr id="11344" name="Line 24"/>
                <p:cNvSpPr>
                  <a:spLocks noChangeShapeType="1"/>
                </p:cNvSpPr>
                <p:nvPr/>
              </p:nvSpPr>
              <p:spPr bwMode="auto">
                <a:xfrm>
                  <a:off x="3744" y="187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45" name="Line 25"/>
                <p:cNvSpPr>
                  <a:spLocks noChangeShapeType="1"/>
                </p:cNvSpPr>
                <p:nvPr/>
              </p:nvSpPr>
              <p:spPr bwMode="auto">
                <a:xfrm>
                  <a:off x="3888" y="1872"/>
                  <a:ext cx="0" cy="9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46" name="Line 26"/>
                <p:cNvSpPr>
                  <a:spLocks noChangeShapeType="1"/>
                </p:cNvSpPr>
                <p:nvPr/>
              </p:nvSpPr>
              <p:spPr bwMode="auto">
                <a:xfrm>
                  <a:off x="3888" y="1968"/>
                  <a:ext cx="192"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1300" name="Group 27"/>
              <p:cNvGrpSpPr/>
              <p:nvPr/>
            </p:nvGrpSpPr>
            <p:grpSpPr bwMode="auto">
              <a:xfrm>
                <a:off x="1056" y="2400"/>
                <a:ext cx="932" cy="528"/>
                <a:chOff x="624" y="1776"/>
                <a:chExt cx="932" cy="528"/>
              </a:xfrm>
            </p:grpSpPr>
            <p:sp>
              <p:nvSpPr>
                <p:cNvPr id="11336" name="Text Box 28"/>
                <p:cNvSpPr txBox="1">
                  <a:spLocks noChangeArrowheads="1"/>
                </p:cNvSpPr>
                <p:nvPr/>
              </p:nvSpPr>
              <p:spPr bwMode="auto">
                <a:xfrm>
                  <a:off x="624" y="17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rPr>
                    <a:t>A</a:t>
                  </a:r>
                  <a:endParaRPr kumimoji="1" lang="en-US" altLang="zh-CN" sz="1800">
                    <a:latin typeface="Arial" panose="020B0704020202020204" pitchFamily="34" charset="0"/>
                  </a:endParaRPr>
                </a:p>
              </p:txBody>
            </p:sp>
            <p:sp>
              <p:nvSpPr>
                <p:cNvPr id="11337" name="Text Box 29"/>
                <p:cNvSpPr txBox="1">
                  <a:spLocks noChangeArrowheads="1"/>
                </p:cNvSpPr>
                <p:nvPr/>
              </p:nvSpPr>
              <p:spPr bwMode="auto">
                <a:xfrm>
                  <a:off x="624" y="206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rPr>
                    <a:t>B</a:t>
                  </a:r>
                  <a:endParaRPr kumimoji="1" lang="en-US" altLang="zh-CN" sz="1800">
                    <a:latin typeface="Arial" panose="020B0704020202020204" pitchFamily="34" charset="0"/>
                  </a:endParaRPr>
                </a:p>
              </p:txBody>
            </p:sp>
            <p:grpSp>
              <p:nvGrpSpPr>
                <p:cNvPr id="11338" name="Group 30"/>
                <p:cNvGrpSpPr/>
                <p:nvPr/>
              </p:nvGrpSpPr>
              <p:grpSpPr bwMode="auto">
                <a:xfrm>
                  <a:off x="1248" y="1776"/>
                  <a:ext cx="288" cy="528"/>
                  <a:chOff x="1392" y="1872"/>
                  <a:chExt cx="288" cy="528"/>
                </a:xfrm>
              </p:grpSpPr>
              <p:sp>
                <p:nvSpPr>
                  <p:cNvPr id="11342" name="Text Box 31"/>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1343" name="Rectangle 32"/>
                  <p:cNvSpPr>
                    <a:spLocks noChangeArrowheads="1"/>
                  </p:cNvSpPr>
                  <p:nvPr/>
                </p:nvSpPr>
                <p:spPr bwMode="auto">
                  <a:xfrm>
                    <a:off x="1392" y="1872"/>
                    <a:ext cx="240" cy="528"/>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39" name="Line 33"/>
                <p:cNvSpPr>
                  <a:spLocks noChangeShapeType="1"/>
                </p:cNvSpPr>
                <p:nvPr/>
              </p:nvSpPr>
              <p:spPr bwMode="auto">
                <a:xfrm>
                  <a:off x="960" y="1872"/>
                  <a:ext cx="288"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40" name="Line 34"/>
                <p:cNvSpPr>
                  <a:spLocks noChangeShapeType="1"/>
                </p:cNvSpPr>
                <p:nvPr/>
              </p:nvSpPr>
              <p:spPr bwMode="auto">
                <a:xfrm>
                  <a:off x="960" y="2160"/>
                  <a:ext cx="288"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41" name="Oval 35"/>
                <p:cNvSpPr>
                  <a:spLocks noChangeArrowheads="1"/>
                </p:cNvSpPr>
                <p:nvPr/>
              </p:nvSpPr>
              <p:spPr bwMode="auto">
                <a:xfrm>
                  <a:off x="1488" y="2037"/>
                  <a:ext cx="68" cy="68"/>
                </a:xfrm>
                <a:prstGeom prst="ellipse">
                  <a:avLst/>
                </a:prstGeom>
                <a:solidFill>
                  <a:schemeClr val="accent1"/>
                </a:solidFill>
                <a:ln w="9525">
                  <a:solidFill>
                    <a:srgbClr val="FFFF00"/>
                  </a:solidFill>
                  <a:round/>
                </a:ln>
              </p:spPr>
              <p:txBody>
                <a:bodyPr wrap="none" anchor="ctr"/>
                <a:lstStyle/>
                <a:p>
                  <a:endParaRPr lang="zh-CN" altLang="en-US"/>
                </a:p>
              </p:txBody>
            </p:sp>
          </p:grpSp>
          <p:grpSp>
            <p:nvGrpSpPr>
              <p:cNvPr id="11301" name="Group 36"/>
              <p:cNvGrpSpPr/>
              <p:nvPr/>
            </p:nvGrpSpPr>
            <p:grpSpPr bwMode="auto">
              <a:xfrm>
                <a:off x="2236" y="2112"/>
                <a:ext cx="308" cy="528"/>
                <a:chOff x="3600" y="2496"/>
                <a:chExt cx="308" cy="528"/>
              </a:xfrm>
            </p:grpSpPr>
            <p:grpSp>
              <p:nvGrpSpPr>
                <p:cNvPr id="11332" name="Group 37"/>
                <p:cNvGrpSpPr/>
                <p:nvPr/>
              </p:nvGrpSpPr>
              <p:grpSpPr bwMode="auto">
                <a:xfrm>
                  <a:off x="3600" y="2496"/>
                  <a:ext cx="288" cy="528"/>
                  <a:chOff x="1392" y="1872"/>
                  <a:chExt cx="288" cy="528"/>
                </a:xfrm>
              </p:grpSpPr>
              <p:sp>
                <p:nvSpPr>
                  <p:cNvPr id="11334" name="Text Box 38"/>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1335" name="Rectangle 39"/>
                  <p:cNvSpPr>
                    <a:spLocks noChangeArrowheads="1"/>
                  </p:cNvSpPr>
                  <p:nvPr/>
                </p:nvSpPr>
                <p:spPr bwMode="auto">
                  <a:xfrm>
                    <a:off x="1392" y="1872"/>
                    <a:ext cx="240" cy="528"/>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33" name="Oval 40"/>
                <p:cNvSpPr>
                  <a:spLocks noChangeArrowheads="1"/>
                </p:cNvSpPr>
                <p:nvPr/>
              </p:nvSpPr>
              <p:spPr bwMode="auto">
                <a:xfrm>
                  <a:off x="3840" y="2737"/>
                  <a:ext cx="68" cy="68"/>
                </a:xfrm>
                <a:prstGeom prst="ellipse">
                  <a:avLst/>
                </a:prstGeom>
                <a:solidFill>
                  <a:schemeClr val="accent1"/>
                </a:solidFill>
                <a:ln w="9525">
                  <a:solidFill>
                    <a:srgbClr val="FFFF00"/>
                  </a:solidFill>
                  <a:round/>
                </a:ln>
              </p:spPr>
              <p:txBody>
                <a:bodyPr wrap="none" anchor="ctr"/>
                <a:lstStyle/>
                <a:p>
                  <a:endParaRPr lang="zh-CN" altLang="en-US"/>
                </a:p>
              </p:txBody>
            </p:sp>
          </p:grpSp>
          <p:grpSp>
            <p:nvGrpSpPr>
              <p:cNvPr id="11302" name="Group 41"/>
              <p:cNvGrpSpPr/>
              <p:nvPr/>
            </p:nvGrpSpPr>
            <p:grpSpPr bwMode="auto">
              <a:xfrm>
                <a:off x="2784" y="2391"/>
                <a:ext cx="720" cy="528"/>
                <a:chOff x="4176" y="2064"/>
                <a:chExt cx="720" cy="528"/>
              </a:xfrm>
            </p:grpSpPr>
            <p:grpSp>
              <p:nvGrpSpPr>
                <p:cNvPr id="11326" name="Group 42"/>
                <p:cNvGrpSpPr/>
                <p:nvPr/>
              </p:nvGrpSpPr>
              <p:grpSpPr bwMode="auto">
                <a:xfrm>
                  <a:off x="4176" y="2064"/>
                  <a:ext cx="288" cy="528"/>
                  <a:chOff x="1392" y="1872"/>
                  <a:chExt cx="288" cy="528"/>
                </a:xfrm>
              </p:grpSpPr>
              <p:sp>
                <p:nvSpPr>
                  <p:cNvPr id="11330" name="Text Box 43"/>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1331" name="Rectangle 44"/>
                  <p:cNvSpPr>
                    <a:spLocks noChangeArrowheads="1"/>
                  </p:cNvSpPr>
                  <p:nvPr/>
                </p:nvSpPr>
                <p:spPr bwMode="auto">
                  <a:xfrm>
                    <a:off x="1392" y="1872"/>
                    <a:ext cx="240" cy="528"/>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27" name="Line 45"/>
                <p:cNvSpPr>
                  <a:spLocks noChangeShapeType="1"/>
                </p:cNvSpPr>
                <p:nvPr/>
              </p:nvSpPr>
              <p:spPr bwMode="auto">
                <a:xfrm>
                  <a:off x="4416" y="2352"/>
                  <a:ext cx="240"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8" name="Text Box 46"/>
                <p:cNvSpPr txBox="1">
                  <a:spLocks noChangeArrowheads="1"/>
                </p:cNvSpPr>
                <p:nvPr/>
              </p:nvSpPr>
              <p:spPr bwMode="auto">
                <a:xfrm>
                  <a:off x="4608" y="216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rPr>
                    <a:t>F</a:t>
                  </a:r>
                  <a:endParaRPr kumimoji="1" lang="en-US" altLang="zh-CN" sz="1800">
                    <a:latin typeface="Arial" panose="020B0704020202020204" pitchFamily="34" charset="0"/>
                  </a:endParaRPr>
                </a:p>
              </p:txBody>
            </p:sp>
            <p:sp>
              <p:nvSpPr>
                <p:cNvPr id="11329" name="Oval 47"/>
                <p:cNvSpPr>
                  <a:spLocks noChangeArrowheads="1"/>
                </p:cNvSpPr>
                <p:nvPr/>
              </p:nvSpPr>
              <p:spPr bwMode="auto">
                <a:xfrm>
                  <a:off x="4426" y="2320"/>
                  <a:ext cx="68" cy="68"/>
                </a:xfrm>
                <a:prstGeom prst="ellipse">
                  <a:avLst/>
                </a:prstGeom>
                <a:solidFill>
                  <a:schemeClr val="accent1"/>
                </a:solidFill>
                <a:ln w="9525">
                  <a:solidFill>
                    <a:srgbClr val="FFFF00"/>
                  </a:solidFill>
                  <a:round/>
                </a:ln>
              </p:spPr>
              <p:txBody>
                <a:bodyPr wrap="none" anchor="ctr"/>
                <a:lstStyle/>
                <a:p>
                  <a:endParaRPr lang="zh-CN" altLang="en-US"/>
                </a:p>
              </p:txBody>
            </p:sp>
          </p:grpSp>
          <p:grpSp>
            <p:nvGrpSpPr>
              <p:cNvPr id="11303" name="Group 48"/>
              <p:cNvGrpSpPr/>
              <p:nvPr/>
            </p:nvGrpSpPr>
            <p:grpSpPr bwMode="auto">
              <a:xfrm>
                <a:off x="2236" y="2688"/>
                <a:ext cx="308" cy="528"/>
                <a:chOff x="3600" y="2496"/>
                <a:chExt cx="308" cy="528"/>
              </a:xfrm>
            </p:grpSpPr>
            <p:grpSp>
              <p:nvGrpSpPr>
                <p:cNvPr id="11322" name="Group 49"/>
                <p:cNvGrpSpPr/>
                <p:nvPr/>
              </p:nvGrpSpPr>
              <p:grpSpPr bwMode="auto">
                <a:xfrm>
                  <a:off x="3600" y="2496"/>
                  <a:ext cx="288" cy="528"/>
                  <a:chOff x="1392" y="1872"/>
                  <a:chExt cx="288" cy="528"/>
                </a:xfrm>
              </p:grpSpPr>
              <p:sp>
                <p:nvSpPr>
                  <p:cNvPr id="11324" name="Text Box 50"/>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1325" name="Rectangle 51"/>
                  <p:cNvSpPr>
                    <a:spLocks noChangeArrowheads="1"/>
                  </p:cNvSpPr>
                  <p:nvPr/>
                </p:nvSpPr>
                <p:spPr bwMode="auto">
                  <a:xfrm>
                    <a:off x="1392" y="1872"/>
                    <a:ext cx="240" cy="528"/>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1323" name="Oval 52"/>
                <p:cNvSpPr>
                  <a:spLocks noChangeArrowheads="1"/>
                </p:cNvSpPr>
                <p:nvPr/>
              </p:nvSpPr>
              <p:spPr bwMode="auto">
                <a:xfrm>
                  <a:off x="3840" y="2737"/>
                  <a:ext cx="68" cy="68"/>
                </a:xfrm>
                <a:prstGeom prst="ellipse">
                  <a:avLst/>
                </a:prstGeom>
                <a:solidFill>
                  <a:schemeClr val="accent1"/>
                </a:solidFill>
                <a:ln w="9525">
                  <a:solidFill>
                    <a:srgbClr val="FFFF00"/>
                  </a:solidFill>
                  <a:round/>
                </a:ln>
              </p:spPr>
              <p:txBody>
                <a:bodyPr wrap="none" anchor="ctr"/>
                <a:lstStyle/>
                <a:p>
                  <a:endParaRPr lang="zh-CN" altLang="en-US"/>
                </a:p>
              </p:txBody>
            </p:sp>
          </p:grpSp>
          <p:grpSp>
            <p:nvGrpSpPr>
              <p:cNvPr id="11304" name="Group 53"/>
              <p:cNvGrpSpPr/>
              <p:nvPr/>
            </p:nvGrpSpPr>
            <p:grpSpPr bwMode="auto">
              <a:xfrm flipV="1">
                <a:off x="2535" y="2784"/>
                <a:ext cx="249" cy="192"/>
                <a:chOff x="3744" y="1872"/>
                <a:chExt cx="336" cy="96"/>
              </a:xfrm>
            </p:grpSpPr>
            <p:sp>
              <p:nvSpPr>
                <p:cNvPr id="11319" name="Line 54"/>
                <p:cNvSpPr>
                  <a:spLocks noChangeShapeType="1"/>
                </p:cNvSpPr>
                <p:nvPr/>
              </p:nvSpPr>
              <p:spPr bwMode="auto">
                <a:xfrm>
                  <a:off x="3744" y="187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0" name="Line 55"/>
                <p:cNvSpPr>
                  <a:spLocks noChangeShapeType="1"/>
                </p:cNvSpPr>
                <p:nvPr/>
              </p:nvSpPr>
              <p:spPr bwMode="auto">
                <a:xfrm>
                  <a:off x="3888" y="1872"/>
                  <a:ext cx="0" cy="9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21" name="Line 56"/>
                <p:cNvSpPr>
                  <a:spLocks noChangeShapeType="1"/>
                </p:cNvSpPr>
                <p:nvPr/>
              </p:nvSpPr>
              <p:spPr bwMode="auto">
                <a:xfrm>
                  <a:off x="3888" y="1968"/>
                  <a:ext cx="192"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1305" name="Group 57"/>
              <p:cNvGrpSpPr/>
              <p:nvPr/>
            </p:nvGrpSpPr>
            <p:grpSpPr bwMode="auto">
              <a:xfrm>
                <a:off x="1986" y="2496"/>
                <a:ext cx="240" cy="336"/>
                <a:chOff x="1968" y="2496"/>
                <a:chExt cx="240" cy="336"/>
              </a:xfrm>
            </p:grpSpPr>
            <p:sp>
              <p:nvSpPr>
                <p:cNvPr id="11315" name="Line 58"/>
                <p:cNvSpPr>
                  <a:spLocks noChangeShapeType="1"/>
                </p:cNvSpPr>
                <p:nvPr/>
              </p:nvSpPr>
              <p:spPr bwMode="auto">
                <a:xfrm>
                  <a:off x="1968" y="2688"/>
                  <a:ext cx="96"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6" name="Line 59"/>
                <p:cNvSpPr>
                  <a:spLocks noChangeShapeType="1"/>
                </p:cNvSpPr>
                <p:nvPr/>
              </p:nvSpPr>
              <p:spPr bwMode="auto">
                <a:xfrm>
                  <a:off x="2064" y="2496"/>
                  <a:ext cx="0" cy="33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7" name="Line 60"/>
                <p:cNvSpPr>
                  <a:spLocks noChangeShapeType="1"/>
                </p:cNvSpPr>
                <p:nvPr/>
              </p:nvSpPr>
              <p:spPr bwMode="auto">
                <a:xfrm>
                  <a:off x="2064" y="283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8" name="Line 61"/>
                <p:cNvSpPr>
                  <a:spLocks noChangeShapeType="1"/>
                </p:cNvSpPr>
                <p:nvPr/>
              </p:nvSpPr>
              <p:spPr bwMode="auto">
                <a:xfrm>
                  <a:off x="2064" y="2496"/>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306" name="Oval 62"/>
              <p:cNvSpPr>
                <a:spLocks noChangeArrowheads="1"/>
              </p:cNvSpPr>
              <p:nvPr/>
            </p:nvSpPr>
            <p:spPr bwMode="auto">
              <a:xfrm>
                <a:off x="2055" y="2661"/>
                <a:ext cx="48" cy="48"/>
              </a:xfrm>
              <a:prstGeom prst="ellipse">
                <a:avLst/>
              </a:prstGeom>
              <a:solidFill>
                <a:schemeClr val="tx2"/>
              </a:solidFill>
              <a:ln w="9525">
                <a:solidFill>
                  <a:schemeClr val="tx1"/>
                </a:solidFill>
                <a:round/>
              </a:ln>
            </p:spPr>
            <p:txBody>
              <a:bodyPr wrap="none" anchor="ctr"/>
              <a:lstStyle/>
              <a:p>
                <a:endParaRPr lang="zh-CN" altLang="en-US"/>
              </a:p>
            </p:txBody>
          </p:sp>
          <p:grpSp>
            <p:nvGrpSpPr>
              <p:cNvPr id="11307" name="Group 63"/>
              <p:cNvGrpSpPr/>
              <p:nvPr/>
            </p:nvGrpSpPr>
            <p:grpSpPr bwMode="auto">
              <a:xfrm>
                <a:off x="1539" y="2763"/>
                <a:ext cx="690" cy="357"/>
                <a:chOff x="1566" y="2763"/>
                <a:chExt cx="690" cy="357"/>
              </a:xfrm>
            </p:grpSpPr>
            <p:sp>
              <p:nvSpPr>
                <p:cNvPr id="11312" name="Oval 64"/>
                <p:cNvSpPr>
                  <a:spLocks noChangeArrowheads="1"/>
                </p:cNvSpPr>
                <p:nvPr/>
              </p:nvSpPr>
              <p:spPr bwMode="auto">
                <a:xfrm>
                  <a:off x="1566" y="2763"/>
                  <a:ext cx="48" cy="48"/>
                </a:xfrm>
                <a:prstGeom prst="ellipse">
                  <a:avLst/>
                </a:prstGeom>
                <a:solidFill>
                  <a:schemeClr val="tx2"/>
                </a:solidFill>
                <a:ln w="9525">
                  <a:solidFill>
                    <a:schemeClr val="tx2"/>
                  </a:solidFill>
                  <a:round/>
                </a:ln>
              </p:spPr>
              <p:txBody>
                <a:bodyPr wrap="none" anchor="ctr"/>
                <a:lstStyle/>
                <a:p>
                  <a:endParaRPr lang="zh-CN" altLang="en-US"/>
                </a:p>
              </p:txBody>
            </p:sp>
            <p:sp>
              <p:nvSpPr>
                <p:cNvPr id="11313" name="Line 65"/>
                <p:cNvSpPr>
                  <a:spLocks noChangeShapeType="1"/>
                </p:cNvSpPr>
                <p:nvPr/>
              </p:nvSpPr>
              <p:spPr bwMode="auto">
                <a:xfrm flipH="1">
                  <a:off x="1584" y="3120"/>
                  <a:ext cx="672"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4" name="Line 66"/>
                <p:cNvSpPr>
                  <a:spLocks noChangeShapeType="1"/>
                </p:cNvSpPr>
                <p:nvPr/>
              </p:nvSpPr>
              <p:spPr bwMode="auto">
                <a:xfrm flipV="1">
                  <a:off x="1584" y="2784"/>
                  <a:ext cx="0" cy="33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1308" name="Group 67"/>
              <p:cNvGrpSpPr/>
              <p:nvPr/>
            </p:nvGrpSpPr>
            <p:grpSpPr bwMode="auto">
              <a:xfrm flipV="1">
                <a:off x="1536" y="2208"/>
                <a:ext cx="690" cy="318"/>
                <a:chOff x="1566" y="2763"/>
                <a:chExt cx="690" cy="357"/>
              </a:xfrm>
            </p:grpSpPr>
            <p:sp>
              <p:nvSpPr>
                <p:cNvPr id="11309" name="Oval 68"/>
                <p:cNvSpPr>
                  <a:spLocks noChangeArrowheads="1"/>
                </p:cNvSpPr>
                <p:nvPr/>
              </p:nvSpPr>
              <p:spPr bwMode="auto">
                <a:xfrm>
                  <a:off x="1566" y="2763"/>
                  <a:ext cx="48" cy="48"/>
                </a:xfrm>
                <a:prstGeom prst="ellipse">
                  <a:avLst/>
                </a:prstGeom>
                <a:solidFill>
                  <a:schemeClr val="tx2"/>
                </a:solidFill>
                <a:ln w="9525">
                  <a:solidFill>
                    <a:schemeClr val="tx2"/>
                  </a:solidFill>
                  <a:round/>
                </a:ln>
              </p:spPr>
              <p:txBody>
                <a:bodyPr wrap="none" anchor="ctr"/>
                <a:lstStyle/>
                <a:p>
                  <a:endParaRPr lang="zh-CN" altLang="en-US"/>
                </a:p>
              </p:txBody>
            </p:sp>
            <p:sp>
              <p:nvSpPr>
                <p:cNvPr id="11310" name="Line 69"/>
                <p:cNvSpPr>
                  <a:spLocks noChangeShapeType="1"/>
                </p:cNvSpPr>
                <p:nvPr/>
              </p:nvSpPr>
              <p:spPr bwMode="auto">
                <a:xfrm flipH="1">
                  <a:off x="1584" y="3120"/>
                  <a:ext cx="672"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11" name="Line 70"/>
                <p:cNvSpPr>
                  <a:spLocks noChangeShapeType="1"/>
                </p:cNvSpPr>
                <p:nvPr/>
              </p:nvSpPr>
              <p:spPr bwMode="auto">
                <a:xfrm flipV="1">
                  <a:off x="1584" y="2784"/>
                  <a:ext cx="0" cy="33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8" name="Group 71"/>
          <p:cNvGrpSpPr/>
          <p:nvPr/>
        </p:nvGrpSpPr>
        <p:grpSpPr bwMode="auto">
          <a:xfrm>
            <a:off x="1931988" y="2898775"/>
            <a:ext cx="1371600" cy="1738313"/>
            <a:chOff x="1920" y="2121"/>
            <a:chExt cx="864" cy="1095"/>
          </a:xfrm>
        </p:grpSpPr>
        <p:sp>
          <p:nvSpPr>
            <p:cNvPr id="11294" name="Text Box 72"/>
            <p:cNvSpPr txBox="1">
              <a:spLocks noChangeArrowheads="1"/>
            </p:cNvSpPr>
            <p:nvPr/>
          </p:nvSpPr>
          <p:spPr bwMode="auto">
            <a:xfrm>
              <a:off x="1920" y="278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sym typeface="Symbol" pitchFamily="18" charset="2"/>
                </a:rPr>
                <a:t></a:t>
              </a:r>
              <a:endParaRPr kumimoji="1" lang="zh-CN" altLang="en-US" sz="1800">
                <a:latin typeface="Arial" panose="020B0704020202020204" pitchFamily="34" charset="0"/>
              </a:endParaRPr>
            </a:p>
          </p:txBody>
        </p:sp>
        <p:sp>
          <p:nvSpPr>
            <p:cNvPr id="11295" name="Text Box 73"/>
            <p:cNvSpPr txBox="1">
              <a:spLocks noChangeArrowheads="1"/>
            </p:cNvSpPr>
            <p:nvPr/>
          </p:nvSpPr>
          <p:spPr bwMode="auto">
            <a:xfrm>
              <a:off x="2496" y="2121"/>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sym typeface="Symbol" pitchFamily="18" charset="2"/>
                </a:rPr>
                <a:t></a:t>
              </a:r>
              <a:endParaRPr kumimoji="1" lang="zh-CN" altLang="en-US" sz="1800">
                <a:latin typeface="Arial" panose="020B0704020202020204" pitchFamily="34" charset="0"/>
              </a:endParaRPr>
            </a:p>
          </p:txBody>
        </p:sp>
        <p:sp>
          <p:nvSpPr>
            <p:cNvPr id="11296" name="Text Box 74"/>
            <p:cNvSpPr txBox="1">
              <a:spLocks noChangeArrowheads="1"/>
            </p:cNvSpPr>
            <p:nvPr/>
          </p:nvSpPr>
          <p:spPr bwMode="auto">
            <a:xfrm>
              <a:off x="2496" y="2985"/>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sym typeface="Symbol" pitchFamily="18" charset="2"/>
                </a:rPr>
                <a:t></a:t>
              </a:r>
              <a:endParaRPr kumimoji="1" lang="zh-CN" altLang="en-US" sz="1800">
                <a:latin typeface="Arial" panose="020B0704020202020204" pitchFamily="34" charset="0"/>
              </a:endParaRPr>
            </a:p>
          </p:txBody>
        </p:sp>
      </p:grpSp>
      <p:graphicFrame>
        <p:nvGraphicFramePr>
          <p:cNvPr id="673867" name="Object 75"/>
          <p:cNvGraphicFramePr>
            <a:graphicFrameLocks noChangeAspect="1"/>
          </p:cNvGraphicFramePr>
          <p:nvPr/>
        </p:nvGraphicFramePr>
        <p:xfrm>
          <a:off x="4598988" y="2408238"/>
          <a:ext cx="3938587" cy="2762250"/>
        </p:xfrm>
        <a:graphic>
          <a:graphicData uri="http://schemas.openxmlformats.org/presentationml/2006/ole">
            <mc:AlternateContent xmlns:mc="http://schemas.openxmlformats.org/markup-compatibility/2006">
              <mc:Choice xmlns:v="urn:schemas-microsoft-com:vml" Requires="v">
                <p:oleObj spid="_x0000_s11361" name="Equation" r:id="rId1" imgW="2184400" imgH="1384300" progId="Equation.3">
                  <p:embed/>
                </p:oleObj>
              </mc:Choice>
              <mc:Fallback>
                <p:oleObj name="Equation" r:id="rId1" imgW="2184400" imgH="1384300" progId="Equation.3">
                  <p:embed/>
                  <p:pic>
                    <p:nvPicPr>
                      <p:cNvPr id="0" name="Pict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988" y="2408238"/>
                        <a:ext cx="3938587" cy="2762250"/>
                      </a:xfrm>
                      <a:prstGeom prst="rect">
                        <a:avLst/>
                      </a:prstGeom>
                      <a:solidFill>
                        <a:srgbClr val="DDDDDD"/>
                      </a:solidFill>
                      <a:effectLst>
                        <a:outerShdw dist="53882" dir="13500000" algn="ctr" rotWithShape="0">
                          <a:srgbClr val="808080">
                            <a:alpha val="50000"/>
                          </a:srgbClr>
                        </a:outerShdw>
                      </a:effectLst>
                    </p:spPr>
                  </p:pic>
                </p:oleObj>
              </mc:Fallback>
            </mc:AlternateContent>
          </a:graphicData>
        </a:graphic>
      </p:graphicFrame>
      <p:graphicFrame>
        <p:nvGraphicFramePr>
          <p:cNvPr id="673868" name="Group 76"/>
          <p:cNvGraphicFramePr>
            <a:graphicFrameLocks noGrp="1"/>
          </p:cNvGraphicFramePr>
          <p:nvPr/>
        </p:nvGraphicFramePr>
        <p:xfrm>
          <a:off x="1379538" y="4810125"/>
          <a:ext cx="2057400" cy="1676400"/>
        </p:xfrm>
        <a:graphic>
          <a:graphicData uri="http://schemas.openxmlformats.org/drawingml/2006/table">
            <a:tbl>
              <a:tblPr/>
              <a:tblGrid>
                <a:gridCol w="1295400"/>
                <a:gridCol w="762000"/>
              </a:tblGrid>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rPr>
                        <a:t>A  B</a:t>
                      </a:r>
                      <a:endPar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rPr>
                        <a:t>F</a:t>
                      </a:r>
                      <a:endPar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0  0 </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803070505020304" pitchFamily="18" charset="0"/>
                          <a:ea typeface="SimSun" pitchFamily="2" charset="-122"/>
                        </a:rPr>
                        <a:t>0</a:t>
                      </a:r>
                      <a:endParaRPr kumimoji="0" lang="en-US" altLang="zh-CN" sz="1600" b="0" i="0" u="none" strike="noStrike" cap="none" normalizeH="0" baseline="0" smtClean="0">
                        <a:ln>
                          <a:noFill/>
                        </a:ln>
                        <a:solidFill>
                          <a:schemeClr val="tx1"/>
                        </a:solidFill>
                        <a:effectLst/>
                        <a:latin typeface="Times New Roman" panose="02020803070505020304" pitchFamily="18"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0  1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1  0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1  1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803070505020304" pitchFamily="18" charset="0"/>
                          <a:ea typeface="SimSun" pitchFamily="2" charset="-122"/>
                        </a:rPr>
                        <a:t>0</a:t>
                      </a:r>
                      <a:endParaRPr kumimoji="0" lang="en-US" altLang="zh-CN" sz="1600" b="0" i="0" u="none" strike="noStrike" cap="none" normalizeH="0" baseline="0" smtClean="0">
                        <a:ln>
                          <a:noFill/>
                        </a:ln>
                        <a:solidFill>
                          <a:schemeClr val="tx1"/>
                        </a:solidFill>
                        <a:effectLst/>
                        <a:latin typeface="Times New Roman" panose="02020803070505020304" pitchFamily="18"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673888" name="Text Box 96"/>
          <p:cNvSpPr txBox="1">
            <a:spLocks noChangeArrowheads="1"/>
          </p:cNvSpPr>
          <p:nvPr/>
        </p:nvSpPr>
        <p:spPr bwMode="auto">
          <a:xfrm>
            <a:off x="4522788" y="53419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a:latin typeface="Arial" panose="020B0704020202020204" pitchFamily="34" charset="0"/>
              </a:rPr>
              <a:t>电路功能：异或电路</a:t>
            </a:r>
            <a:endParaRPr kumimoji="1" lang="zh-CN" altLang="en-US">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3795"/>
                                        </p:tgtEl>
                                        <p:attrNameLst>
                                          <p:attrName>style.visibility</p:attrName>
                                        </p:attrNameLst>
                                      </p:cBhvr>
                                      <p:to>
                                        <p:strVal val="visible"/>
                                      </p:to>
                                    </p:set>
                                    <p:anim calcmode="lin" valueType="num">
                                      <p:cBhvr additive="base">
                                        <p:cTn id="7" dur="500" fill="hold"/>
                                        <p:tgtEl>
                                          <p:spTgt spid="673795"/>
                                        </p:tgtEl>
                                        <p:attrNameLst>
                                          <p:attrName>ppt_x</p:attrName>
                                        </p:attrNameLst>
                                      </p:cBhvr>
                                      <p:tavLst>
                                        <p:tav tm="0">
                                          <p:val>
                                            <p:strVal val="0-#ppt_w/2"/>
                                          </p:val>
                                        </p:tav>
                                        <p:tav tm="100000">
                                          <p:val>
                                            <p:strVal val="#ppt_x"/>
                                          </p:val>
                                        </p:tav>
                                      </p:tavLst>
                                    </p:anim>
                                    <p:anim calcmode="lin" valueType="num">
                                      <p:cBhvr additive="base">
                                        <p:cTn id="8" dur="500" fill="hold"/>
                                        <p:tgtEl>
                                          <p:spTgt spid="6737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73867"/>
                                        </p:tgtEl>
                                        <p:attrNameLst>
                                          <p:attrName>style.visibility</p:attrName>
                                        </p:attrNameLst>
                                      </p:cBhvr>
                                      <p:to>
                                        <p:strVal val="visible"/>
                                      </p:to>
                                    </p:set>
                                    <p:anim calcmode="lin" valueType="num">
                                      <p:cBhvr additive="base">
                                        <p:cTn id="28" dur="500" fill="hold"/>
                                        <p:tgtEl>
                                          <p:spTgt spid="673867"/>
                                        </p:tgtEl>
                                        <p:attrNameLst>
                                          <p:attrName>ppt_x</p:attrName>
                                        </p:attrNameLst>
                                      </p:cBhvr>
                                      <p:tavLst>
                                        <p:tav tm="0">
                                          <p:val>
                                            <p:strVal val="#ppt_x"/>
                                          </p:val>
                                        </p:tav>
                                        <p:tav tm="100000">
                                          <p:val>
                                            <p:strVal val="#ppt_x"/>
                                          </p:val>
                                        </p:tav>
                                      </p:tavLst>
                                    </p:anim>
                                    <p:anim calcmode="lin" valueType="num">
                                      <p:cBhvr additive="base">
                                        <p:cTn id="29" dur="500" fill="hold"/>
                                        <p:tgtEl>
                                          <p:spTgt spid="67386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73868"/>
                                        </p:tgtEl>
                                        <p:attrNameLst>
                                          <p:attrName>style.visibility</p:attrName>
                                        </p:attrNameLst>
                                      </p:cBhvr>
                                      <p:to>
                                        <p:strVal val="visible"/>
                                      </p:to>
                                    </p:set>
                                    <p:animEffect transition="in" filter="blinds(horizontal)">
                                      <p:cBhvr>
                                        <p:cTn id="34" dur="500"/>
                                        <p:tgtEl>
                                          <p:spTgt spid="67386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73888"/>
                                        </p:tgtEl>
                                        <p:attrNameLst>
                                          <p:attrName>style.visibility</p:attrName>
                                        </p:attrNameLst>
                                      </p:cBhvr>
                                      <p:to>
                                        <p:strVal val="visible"/>
                                      </p:to>
                                    </p:set>
                                    <p:animEffect transition="in" filter="blinds(horizontal)">
                                      <p:cBhvr>
                                        <p:cTn id="39" dur="500"/>
                                        <p:tgtEl>
                                          <p:spTgt spid="673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autoUpdateAnimBg="0"/>
      <p:bldP spid="67388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a:xfrm>
          <a:off x="0" y="0"/>
          <a:ext cx="0" cy="0"/>
          <a:chOff x="0" y="0"/>
          <a:chExt cx="0" cy="0"/>
        </a:xfrm>
      </p:grpSpPr>
      <p:sp>
        <p:nvSpPr>
          <p:cNvPr id="2662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CA02B4F3-75B9-47C1-8CE4-523D7F57DC17}"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6627" name="Rectangle 2"/>
          <p:cNvSpPr>
            <a:spLocks noGrp="1" noChangeArrowheads="1"/>
          </p:cNvSpPr>
          <p:nvPr>
            <p:ph type="title"/>
          </p:nvPr>
        </p:nvSpPr>
        <p:spPr>
          <a:xfrm>
            <a:off x="1731963" y="195263"/>
            <a:ext cx="7772400" cy="677862"/>
          </a:xfrm>
        </p:spPr>
        <p:txBody>
          <a:bodyPr/>
          <a:lstStyle/>
          <a:p>
            <a:r>
              <a:rPr lang="zh-CN" altLang="en-US" smtClean="0">
                <a:solidFill>
                  <a:srgbClr val="FFCC00"/>
                </a:solidFill>
                <a:latin typeface="Arial" panose="020B0704020202020204" pitchFamily="34" charset="0"/>
                <a:ea typeface="黑体" pitchFamily="2" charset="-122"/>
              </a:rPr>
              <a:t>简单的</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例子（</a:t>
            </a:r>
            <a:r>
              <a:rPr lang="en-US" altLang="zh-CN" smtClean="0">
                <a:solidFill>
                  <a:srgbClr val="FFCC00"/>
                </a:solidFill>
                <a:latin typeface="Arial" panose="020B0704020202020204" pitchFamily="34" charset="0"/>
                <a:ea typeface="黑体" pitchFamily="2" charset="-122"/>
              </a:rPr>
              <a:t>2/3</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386051" name="Rectangle 3"/>
          <p:cNvSpPr>
            <a:spLocks noGrp="1" noChangeArrowheads="1"/>
          </p:cNvSpPr>
          <p:nvPr>
            <p:ph type="body" idx="1"/>
          </p:nvPr>
        </p:nvSpPr>
        <p:spPr>
          <a:xfrm>
            <a:off x="631825" y="1330325"/>
            <a:ext cx="7348538" cy="2232025"/>
          </a:xfrm>
        </p:spPr>
        <p:txBody>
          <a:bodyPr/>
          <a:lstStyle/>
          <a:p>
            <a:pPr algn="just">
              <a:lnSpc>
                <a:spcPct val="90000"/>
              </a:lnSpc>
              <a:buFont typeface="Wingdings" panose="05000000000000000000" pitchFamily="2" charset="2"/>
              <a:buNone/>
            </a:pPr>
            <a:r>
              <a:rPr kumimoji="1" lang="en-US" altLang="zh-CN" sz="2400" smtClean="0">
                <a:solidFill>
                  <a:srgbClr val="FF0066"/>
                </a:solidFill>
                <a:latin typeface="Arial" panose="020B0704020202020204" pitchFamily="34" charset="0"/>
                <a:ea typeface="SimSun" pitchFamily="2" charset="-122"/>
              </a:rPr>
              <a:t>【</a:t>
            </a:r>
            <a:r>
              <a:rPr kumimoji="1" lang="zh-CN" altLang="en-US" sz="24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2.15】</a:t>
            </a:r>
            <a:r>
              <a:rPr lang="zh-CN" altLang="en-US" sz="2400" smtClean="0">
                <a:solidFill>
                  <a:srgbClr val="CC6600"/>
                </a:solidFill>
                <a:latin typeface="Arial" panose="020B0704020202020204" pitchFamily="34" charset="0"/>
                <a:ea typeface="SimSun" pitchFamily="2" charset="-122"/>
              </a:rPr>
              <a:t>三态驱动器</a:t>
            </a:r>
            <a:endParaRPr lang="zh-CN" altLang="en-US" sz="2400" smtClean="0">
              <a:solidFill>
                <a:srgbClr val="CC6600"/>
              </a:solidFill>
              <a:latin typeface="Arial" panose="020B0704020202020204" pitchFamily="34" charset="0"/>
              <a:ea typeface="SimSun" pitchFamily="2" charset="-122"/>
            </a:endParaRPr>
          </a:p>
          <a:p>
            <a:pPr algn="just">
              <a:lnSpc>
                <a:spcPct val="90000"/>
              </a:lnSpc>
              <a:buFont typeface="Wingdings" panose="05000000000000000000" pitchFamily="2" charset="2"/>
              <a:buNone/>
            </a:pPr>
            <a:r>
              <a:rPr lang="zh-CN" altLang="en-US" smtClean="0">
                <a:latin typeface="SimSun" pitchFamily="2" charset="-122"/>
                <a:ea typeface="SimSun" pitchFamily="2" charset="-122"/>
              </a:rPr>
              <a:t>			</a:t>
            </a:r>
            <a:r>
              <a:rPr lang="en-US" altLang="zh-CN" sz="2200" smtClean="0">
                <a:latin typeface="Times New Roman" panose="02020803070505020304" pitchFamily="18" charset="0"/>
                <a:ea typeface="SimSun" pitchFamily="2" charset="-122"/>
              </a:rPr>
              <a:t>module  trist2(out,in,enable);</a:t>
            </a:r>
            <a:endParaRPr lang="en-US" altLang="zh-CN" sz="2200" smtClean="0">
              <a:latin typeface="Times New Roman" panose="02020803070505020304" pitchFamily="18" charset="0"/>
              <a:ea typeface="SimSun" pitchFamily="2" charset="-122"/>
            </a:endParaRPr>
          </a:p>
          <a:p>
            <a:pPr algn="just">
              <a:lnSpc>
                <a:spcPct val="90000"/>
              </a:lnSpc>
              <a:spcBef>
                <a:spcPct val="0"/>
              </a:spcBef>
              <a:buClrTx/>
              <a:buFontTx/>
              <a:buNone/>
            </a:pPr>
            <a:r>
              <a:rPr lang="en-US" altLang="zh-CN" sz="2200" smtClean="0">
                <a:latin typeface="Times New Roman" panose="02020803070505020304" pitchFamily="18" charset="0"/>
                <a:ea typeface="SimSun" pitchFamily="2" charset="-122"/>
              </a:rPr>
              <a:t> 		     	     output  out;</a:t>
            </a:r>
            <a:endParaRPr lang="en-US" altLang="zh-CN" sz="2200" smtClean="0">
              <a:latin typeface="Times New Roman" panose="02020803070505020304" pitchFamily="18" charset="0"/>
              <a:ea typeface="SimSun" pitchFamily="2" charset="-122"/>
            </a:endParaRPr>
          </a:p>
          <a:p>
            <a:pPr algn="just">
              <a:lnSpc>
                <a:spcPct val="90000"/>
              </a:lnSpc>
              <a:spcBef>
                <a:spcPct val="0"/>
              </a:spcBef>
              <a:buClrTx/>
              <a:buFontTx/>
              <a:buNone/>
            </a:pPr>
            <a:r>
              <a:rPr lang="en-US" altLang="zh-CN" sz="2200" smtClean="0">
                <a:latin typeface="Times New Roman" panose="02020803070505020304" pitchFamily="18" charset="0"/>
                <a:ea typeface="SimSun" pitchFamily="2" charset="-122"/>
              </a:rPr>
              <a:t>                	     input   in, enable;</a:t>
            </a:r>
            <a:endParaRPr lang="en-US" altLang="zh-CN" sz="2200" smtClean="0">
              <a:latin typeface="Times New Roman" panose="02020803070505020304" pitchFamily="18" charset="0"/>
              <a:ea typeface="SimSun" pitchFamily="2" charset="-122"/>
            </a:endParaRPr>
          </a:p>
          <a:p>
            <a:pPr algn="just">
              <a:lnSpc>
                <a:spcPct val="90000"/>
              </a:lnSpc>
              <a:spcBef>
                <a:spcPct val="0"/>
              </a:spcBef>
              <a:buClrTx/>
              <a:buFontTx/>
              <a:buNone/>
            </a:pPr>
            <a:r>
              <a:rPr lang="en-US" altLang="zh-CN" sz="2200" smtClean="0">
                <a:latin typeface="Times New Roman" panose="02020803070505020304" pitchFamily="18" charset="0"/>
                <a:ea typeface="SimSun" pitchFamily="2" charset="-122"/>
              </a:rPr>
              <a:t>                	     </a:t>
            </a:r>
            <a:r>
              <a:rPr lang="en-US" altLang="zh-CN" sz="2200" smtClean="0">
                <a:solidFill>
                  <a:srgbClr val="FF0066"/>
                </a:solidFill>
                <a:latin typeface="Times New Roman" panose="02020803070505020304" pitchFamily="18" charset="0"/>
                <a:ea typeface="SimSun" pitchFamily="2" charset="-122"/>
              </a:rPr>
              <a:t>bufif1</a:t>
            </a:r>
            <a:r>
              <a:rPr lang="en-US" altLang="zh-CN" sz="2200" smtClean="0">
                <a:latin typeface="Times New Roman" panose="02020803070505020304" pitchFamily="18" charset="0"/>
                <a:ea typeface="SimSun" pitchFamily="2" charset="-122"/>
              </a:rPr>
              <a:t>  </a:t>
            </a:r>
            <a:r>
              <a:rPr lang="en-US" altLang="zh-CN" sz="2200" smtClean="0">
                <a:solidFill>
                  <a:srgbClr val="990099"/>
                </a:solidFill>
                <a:latin typeface="Times New Roman" panose="02020803070505020304" pitchFamily="18" charset="0"/>
                <a:ea typeface="SimSun" pitchFamily="2" charset="-122"/>
              </a:rPr>
              <a:t>mybuf</a:t>
            </a:r>
            <a:r>
              <a:rPr lang="en-US" altLang="zh-CN" sz="2200" smtClean="0">
                <a:latin typeface="Times New Roman" panose="02020803070505020304" pitchFamily="18" charset="0"/>
                <a:ea typeface="SimSun" pitchFamily="2" charset="-122"/>
              </a:rPr>
              <a:t>(out,in,enable);</a:t>
            </a:r>
            <a:endParaRPr lang="en-US" altLang="zh-CN" sz="2200" smtClean="0">
              <a:latin typeface="Times New Roman" panose="02020803070505020304" pitchFamily="18" charset="0"/>
              <a:ea typeface="SimSun" pitchFamily="2" charset="-122"/>
            </a:endParaRPr>
          </a:p>
          <a:p>
            <a:pPr algn="just">
              <a:lnSpc>
                <a:spcPct val="90000"/>
              </a:lnSpc>
              <a:spcBef>
                <a:spcPct val="0"/>
              </a:spcBef>
              <a:buClrTx/>
              <a:buFontTx/>
              <a:buNone/>
            </a:pPr>
            <a:r>
              <a:rPr lang="en-US" altLang="zh-CN" sz="2200" smtClean="0">
                <a:latin typeface="Times New Roman" panose="02020803070505020304" pitchFamily="18" charset="0"/>
                <a:ea typeface="SimSun" pitchFamily="2" charset="-122"/>
              </a:rPr>
              <a:t>			endmodule</a:t>
            </a:r>
            <a:endParaRPr lang="en-US" altLang="zh-CN" sz="2200" smtClean="0">
              <a:latin typeface="Times New Roman" panose="02020803070505020304" pitchFamily="18" charset="0"/>
              <a:ea typeface="SimSun" pitchFamily="2" charset="-122"/>
            </a:endParaRPr>
          </a:p>
        </p:txBody>
      </p:sp>
      <p:sp>
        <p:nvSpPr>
          <p:cNvPr id="386052" name="AutoShape 4"/>
          <p:cNvSpPr>
            <a:spLocks noChangeArrowheads="1"/>
          </p:cNvSpPr>
          <p:nvPr/>
        </p:nvSpPr>
        <p:spPr bwMode="auto">
          <a:xfrm>
            <a:off x="4230688" y="3351213"/>
            <a:ext cx="1484312" cy="381000"/>
          </a:xfrm>
          <a:prstGeom prst="wedgeRoundRectCallout">
            <a:avLst>
              <a:gd name="adj1" fmla="val -46148"/>
              <a:gd name="adj2" fmla="val -11833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Arial" panose="020B0704020202020204" pitchFamily="34" charset="0"/>
                <a:ea typeface="楷体_GB2312" pitchFamily="49" charset="-122"/>
              </a:rPr>
              <a:t>例化元件名</a:t>
            </a:r>
            <a:endParaRPr lang="zh-CN" altLang="en-US" sz="1800">
              <a:latin typeface="Arial" panose="020B0704020202020204" pitchFamily="34" charset="0"/>
              <a:ea typeface="楷体_GB2312" pitchFamily="49" charset="-122"/>
            </a:endParaRPr>
          </a:p>
        </p:txBody>
      </p:sp>
      <p:sp>
        <p:nvSpPr>
          <p:cNvPr id="386053" name="AutoShape 5"/>
          <p:cNvSpPr>
            <a:spLocks noChangeArrowheads="1"/>
          </p:cNvSpPr>
          <p:nvPr/>
        </p:nvSpPr>
        <p:spPr bwMode="auto">
          <a:xfrm>
            <a:off x="919163" y="2551113"/>
            <a:ext cx="1701800" cy="381000"/>
          </a:xfrm>
          <a:prstGeom prst="wedgeRoundRectCallout">
            <a:avLst>
              <a:gd name="adj1" fmla="val 70338"/>
              <a:gd name="adj2" fmla="val 56667"/>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楷体_GB2312" pitchFamily="49" charset="-122"/>
              </a:rPr>
              <a:t>门元件关键字</a:t>
            </a:r>
            <a:endParaRPr lang="zh-CN" altLang="en-US" sz="1800">
              <a:latin typeface="Arial" panose="020B0704020202020204" pitchFamily="34" charset="0"/>
              <a:ea typeface="楷体_GB2312" pitchFamily="49" charset="-122"/>
            </a:endParaRPr>
          </a:p>
        </p:txBody>
      </p:sp>
      <p:sp>
        <p:nvSpPr>
          <p:cNvPr id="386054" name="Rectangle 6"/>
          <p:cNvSpPr>
            <a:spLocks noChangeArrowheads="1"/>
          </p:cNvSpPr>
          <p:nvPr/>
        </p:nvSpPr>
        <p:spPr bwMode="auto">
          <a:xfrm>
            <a:off x="4267200" y="4414838"/>
            <a:ext cx="4598988" cy="1503362"/>
          </a:xfrm>
          <a:prstGeom prst="rect">
            <a:avLst/>
          </a:prstGeom>
          <a:solidFill>
            <a:srgbClr val="CCEC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lgn="l" defTabSz="2715895" eaLnBrk="1" hangingPunct="1">
              <a:buClr>
                <a:srgbClr val="3333FF"/>
              </a:buClr>
              <a:buFont typeface="Wingdings" panose="05000000000000000000" pitchFamily="2" charset="2"/>
              <a:buNone/>
            </a:pPr>
            <a:r>
              <a:rPr lang="zh-CN" altLang="en-US">
                <a:solidFill>
                  <a:srgbClr val="FF0000"/>
                </a:solidFill>
                <a:latin typeface="Arial" panose="020B0704020202020204" pitchFamily="34" charset="0"/>
                <a:ea typeface="楷体_GB2312" pitchFamily="49" charset="-122"/>
              </a:rPr>
              <a:t>门元件例化</a:t>
            </a:r>
            <a:r>
              <a:rPr lang="en-US" altLang="zh-CN">
                <a:latin typeface="Arial" panose="020B0704020202020204" pitchFamily="34" charset="0"/>
                <a:ea typeface="楷体_GB2312" pitchFamily="49" charset="-122"/>
              </a:rPr>
              <a:t>——</a:t>
            </a:r>
            <a:r>
              <a:rPr lang="zh-CN" altLang="en-US">
                <a:latin typeface="Arial" panose="020B0704020202020204" pitchFamily="34" charset="0"/>
                <a:ea typeface="楷体_GB2312" pitchFamily="49" charset="-122"/>
              </a:rPr>
              <a:t>程序通过调用一个在</a:t>
            </a:r>
            <a:r>
              <a:rPr lang="en-US" altLang="zh-CN">
                <a:latin typeface="Arial" panose="020B0704020202020204" pitchFamily="34" charset="0"/>
                <a:ea typeface="楷体_GB2312" pitchFamily="49" charset="-122"/>
              </a:rPr>
              <a:t>Verilog</a:t>
            </a:r>
            <a:r>
              <a:rPr lang="zh-CN" altLang="en-US">
                <a:latin typeface="Arial" panose="020B0704020202020204" pitchFamily="34" charset="0"/>
                <a:ea typeface="楷体_GB2312" pitchFamily="49" charset="-122"/>
              </a:rPr>
              <a:t>语言库中现存的实例门元件来实现某逻辑门功能。</a:t>
            </a:r>
            <a:endParaRPr kumimoji="1" lang="zh-CN" altLang="en-US" b="0">
              <a:latin typeface="Arial" panose="020B0704020202020204" pitchFamily="34" charset="0"/>
              <a:ea typeface="楷体_GB2312" pitchFamily="49" charset="-122"/>
            </a:endParaRPr>
          </a:p>
        </p:txBody>
      </p:sp>
      <p:sp>
        <p:nvSpPr>
          <p:cNvPr id="386055" name="Rectangle 7"/>
          <p:cNvSpPr>
            <a:spLocks noChangeArrowheads="1"/>
          </p:cNvSpPr>
          <p:nvPr/>
        </p:nvSpPr>
        <p:spPr bwMode="auto">
          <a:xfrm>
            <a:off x="625475" y="4311650"/>
            <a:ext cx="3190875" cy="1803400"/>
          </a:xfrm>
          <a:prstGeom prst="rect">
            <a:avLst/>
          </a:prstGeom>
          <a:solidFill>
            <a:srgbClr val="99FF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eaLnBrk="1" hangingPunct="1">
              <a:lnSpc>
                <a:spcPct val="100000"/>
              </a:lnSpc>
              <a:spcBef>
                <a:spcPct val="50000"/>
              </a:spcBef>
              <a:buClrTx/>
              <a:buFontTx/>
              <a:buNone/>
            </a:pPr>
            <a:r>
              <a:rPr lang="zh-CN" altLang="en-US" sz="1600">
                <a:solidFill>
                  <a:srgbClr val="FF33CC"/>
                </a:solidFill>
                <a:latin typeface="Tahoma" panose="020B0604030504040204" pitchFamily="34" charset="0"/>
              </a:rPr>
              <a:t>      </a:t>
            </a:r>
            <a:r>
              <a:rPr lang="en-US" altLang="zh-CN" sz="1600">
                <a:latin typeface="Arial" panose="020B0704020202020204" pitchFamily="34" charset="0"/>
              </a:rPr>
              <a:t>Inputs               |   Output</a:t>
            </a:r>
            <a:endParaRPr lang="en-US" altLang="zh-CN" sz="1600">
              <a:latin typeface="Arial" panose="020B0704020202020204" pitchFamily="34" charset="0"/>
            </a:endParaRPr>
          </a:p>
          <a:p>
            <a:pPr algn="l" eaLnBrk="1" hangingPunct="1">
              <a:lnSpc>
                <a:spcPct val="100000"/>
              </a:lnSpc>
              <a:spcBef>
                <a:spcPct val="50000"/>
              </a:spcBef>
              <a:buClrTx/>
              <a:buFontTx/>
              <a:buNone/>
            </a:pPr>
            <a:r>
              <a:rPr lang="en-US" altLang="zh-CN" sz="1600">
                <a:latin typeface="Arial" panose="020B0704020202020204" pitchFamily="34" charset="0"/>
              </a:rPr>
              <a:t>  in       enable	|      out</a:t>
            </a:r>
            <a:endParaRPr lang="en-US" altLang="zh-CN" sz="1600">
              <a:latin typeface="Arial" panose="020B0704020202020204" pitchFamily="34" charset="0"/>
            </a:endParaRPr>
          </a:p>
          <a:p>
            <a:pPr algn="l" eaLnBrk="1" hangingPunct="1">
              <a:lnSpc>
                <a:spcPct val="100000"/>
              </a:lnSpc>
              <a:spcBef>
                <a:spcPct val="50000"/>
              </a:spcBef>
              <a:buClrTx/>
              <a:buFontTx/>
              <a:buNone/>
            </a:pPr>
            <a:r>
              <a:rPr lang="en-US" altLang="zh-CN" sz="1600">
                <a:latin typeface="Arial" panose="020B0704020202020204" pitchFamily="34" charset="0"/>
              </a:rPr>
              <a:t>  X	 0	|        Z</a:t>
            </a:r>
            <a:endParaRPr lang="en-US" altLang="zh-CN" sz="1600">
              <a:latin typeface="Arial" panose="020B0704020202020204" pitchFamily="34" charset="0"/>
            </a:endParaRPr>
          </a:p>
          <a:p>
            <a:pPr algn="l" eaLnBrk="1" hangingPunct="1">
              <a:lnSpc>
                <a:spcPct val="100000"/>
              </a:lnSpc>
              <a:spcBef>
                <a:spcPct val="50000"/>
              </a:spcBef>
              <a:buClrTx/>
              <a:buFontTx/>
              <a:buNone/>
            </a:pPr>
            <a:r>
              <a:rPr lang="en-US" altLang="zh-CN" sz="1600">
                <a:latin typeface="Arial" panose="020B0704020202020204" pitchFamily="34" charset="0"/>
              </a:rPr>
              <a:t>  1	 1	|        1</a:t>
            </a:r>
            <a:endParaRPr lang="en-US" altLang="zh-CN" sz="1600">
              <a:latin typeface="Arial" panose="020B0704020202020204" pitchFamily="34" charset="0"/>
            </a:endParaRPr>
          </a:p>
          <a:p>
            <a:pPr algn="l" eaLnBrk="1" hangingPunct="1">
              <a:lnSpc>
                <a:spcPct val="100000"/>
              </a:lnSpc>
              <a:spcBef>
                <a:spcPct val="50000"/>
              </a:spcBef>
              <a:buClrTx/>
              <a:buFontTx/>
              <a:buNone/>
            </a:pPr>
            <a:r>
              <a:rPr lang="en-US" altLang="zh-CN" sz="1600">
                <a:latin typeface="Arial" panose="020B0704020202020204" pitchFamily="34" charset="0"/>
              </a:rPr>
              <a:t>  0	 1	|        0</a:t>
            </a:r>
            <a:endParaRPr lang="en-US" altLang="zh-CN" sz="1600">
              <a:latin typeface="Arial" panose="020B0704020202020204" pitchFamily="34" charset="0"/>
            </a:endParaRPr>
          </a:p>
        </p:txBody>
      </p:sp>
      <p:sp>
        <p:nvSpPr>
          <p:cNvPr id="386056" name="Text Box 8"/>
          <p:cNvSpPr txBox="1">
            <a:spLocks noChangeArrowheads="1"/>
          </p:cNvSpPr>
          <p:nvPr/>
        </p:nvSpPr>
        <p:spPr bwMode="auto">
          <a:xfrm>
            <a:off x="892175" y="3665538"/>
            <a:ext cx="252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a:solidFill>
                  <a:srgbClr val="CC0000"/>
                </a:solidFill>
                <a:latin typeface="Arial" panose="020B0704020202020204" pitchFamily="34" charset="0"/>
                <a:ea typeface="楷体_GB2312" pitchFamily="49" charset="-122"/>
              </a:rPr>
              <a:t>bufif1</a:t>
            </a:r>
            <a:r>
              <a:rPr lang="zh-CN" altLang="en-US">
                <a:solidFill>
                  <a:srgbClr val="CC0000"/>
                </a:solidFill>
                <a:latin typeface="Arial" panose="020B0704020202020204" pitchFamily="34" charset="0"/>
                <a:ea typeface="楷体_GB2312" pitchFamily="49" charset="-122"/>
              </a:rPr>
              <a:t>的</a:t>
            </a:r>
            <a:r>
              <a:rPr lang="zh-CN" altLang="en-US">
                <a:solidFill>
                  <a:srgbClr val="CC0000"/>
                </a:solidFill>
                <a:latin typeface="楷体_GB2312" pitchFamily="49" charset="-122"/>
                <a:ea typeface="楷体_GB2312" pitchFamily="49" charset="-122"/>
              </a:rPr>
              <a:t>真值表</a:t>
            </a:r>
            <a:endParaRPr lang="zh-CN" altLang="en-US">
              <a:solidFill>
                <a:srgbClr val="CC0000"/>
              </a:solidFill>
              <a:latin typeface="楷体_GB2312" pitchFamily="49" charset="-122"/>
              <a:ea typeface="楷体_GB2312" pitchFamily="49" charset="-122"/>
            </a:endParaRPr>
          </a:p>
        </p:txBody>
      </p:sp>
      <p:sp>
        <p:nvSpPr>
          <p:cNvPr id="386058" name="Rectangle 10"/>
          <p:cNvSpPr>
            <a:spLocks noChangeArrowheads="1"/>
          </p:cNvSpPr>
          <p:nvPr/>
        </p:nvSpPr>
        <p:spPr bwMode="auto">
          <a:xfrm>
            <a:off x="2763838" y="2741613"/>
            <a:ext cx="4049712" cy="423862"/>
          </a:xfrm>
          <a:prstGeom prst="rect">
            <a:avLst/>
          </a:prstGeom>
          <a:noFill/>
          <a:ln w="19050">
            <a:solidFill>
              <a:srgbClr val="FF0000"/>
            </a:solidFill>
            <a:prstDash val="dash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6059" name="AutoShape 11" descr="80%"/>
          <p:cNvSpPr>
            <a:spLocks noChangeArrowheads="1"/>
          </p:cNvSpPr>
          <p:nvPr/>
        </p:nvSpPr>
        <p:spPr bwMode="auto">
          <a:xfrm rot="-133237">
            <a:off x="5000625" y="784225"/>
            <a:ext cx="4503738" cy="1092200"/>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anose="05000000000000000000" pitchFamily="2" charset="2"/>
              <a:buNone/>
            </a:pPr>
            <a:r>
              <a:rPr kumimoji="1" lang="zh-CN" altLang="en-US" sz="2800">
                <a:solidFill>
                  <a:srgbClr val="006600"/>
                </a:solidFill>
                <a:latin typeface="Times New Roman" panose="02020803070505020304" pitchFamily="18" charset="0"/>
                <a:ea typeface="华文行楷" pitchFamily="2" charset="-122"/>
              </a:rPr>
              <a:t>门元件例化</a:t>
            </a:r>
            <a:endParaRPr kumimoji="1" lang="zh-CN" altLang="en-US" sz="2800">
              <a:solidFill>
                <a:srgbClr val="006600"/>
              </a:solidFill>
              <a:latin typeface="Times New Roman" panose="02020803070505020304" pitchFamily="18" charset="0"/>
              <a:ea typeface="华文行楷"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6051"/>
                                        </p:tgtEl>
                                        <p:attrNameLst>
                                          <p:attrName>style.visibility</p:attrName>
                                        </p:attrNameLst>
                                      </p:cBhvr>
                                      <p:to>
                                        <p:strVal val="visible"/>
                                      </p:to>
                                    </p:set>
                                    <p:anim calcmode="lin" valueType="num">
                                      <p:cBhvr additive="base">
                                        <p:cTn id="7" dur="500" fill="hold"/>
                                        <p:tgtEl>
                                          <p:spTgt spid="386051"/>
                                        </p:tgtEl>
                                        <p:attrNameLst>
                                          <p:attrName>ppt_x</p:attrName>
                                        </p:attrNameLst>
                                      </p:cBhvr>
                                      <p:tavLst>
                                        <p:tav tm="0">
                                          <p:val>
                                            <p:strVal val="0-#ppt_w/2"/>
                                          </p:val>
                                        </p:tav>
                                        <p:tav tm="100000">
                                          <p:val>
                                            <p:strVal val="#ppt_x"/>
                                          </p:val>
                                        </p:tav>
                                      </p:tavLst>
                                    </p:anim>
                                    <p:anim calcmode="lin" valueType="num">
                                      <p:cBhvr additive="base">
                                        <p:cTn id="8" dur="500" fill="hold"/>
                                        <p:tgtEl>
                                          <p:spTgt spid="386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86058"/>
                                        </p:tgtEl>
                                        <p:attrNameLst>
                                          <p:attrName>style.visibility</p:attrName>
                                        </p:attrNameLst>
                                      </p:cBhvr>
                                      <p:to>
                                        <p:strVal val="visible"/>
                                      </p:to>
                                    </p:set>
                                    <p:anim calcmode="lin" valueType="num">
                                      <p:cBhvr>
                                        <p:cTn id="13" dur="500" fill="hold"/>
                                        <p:tgtEl>
                                          <p:spTgt spid="386058"/>
                                        </p:tgtEl>
                                        <p:attrNameLst>
                                          <p:attrName>ppt_w</p:attrName>
                                        </p:attrNameLst>
                                      </p:cBhvr>
                                      <p:tavLst>
                                        <p:tav tm="0">
                                          <p:val>
                                            <p:fltVal val="0"/>
                                          </p:val>
                                        </p:tav>
                                        <p:tav tm="100000">
                                          <p:val>
                                            <p:strVal val="#ppt_w"/>
                                          </p:val>
                                        </p:tav>
                                      </p:tavLst>
                                    </p:anim>
                                    <p:anim calcmode="lin" valueType="num">
                                      <p:cBhvr>
                                        <p:cTn id="14" dur="500" fill="hold"/>
                                        <p:tgtEl>
                                          <p:spTgt spid="386058"/>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386054"/>
                                        </p:tgtEl>
                                        <p:attrNameLst>
                                          <p:attrName>style.visibility</p:attrName>
                                        </p:attrNameLst>
                                      </p:cBhvr>
                                      <p:to>
                                        <p:strVal val="visible"/>
                                      </p:to>
                                    </p:set>
                                    <p:anim calcmode="lin" valueType="num">
                                      <p:cBhvr additive="base">
                                        <p:cTn id="18" dur="500" fill="hold"/>
                                        <p:tgtEl>
                                          <p:spTgt spid="386054"/>
                                        </p:tgtEl>
                                        <p:attrNameLst>
                                          <p:attrName>ppt_x</p:attrName>
                                        </p:attrNameLst>
                                      </p:cBhvr>
                                      <p:tavLst>
                                        <p:tav tm="0">
                                          <p:val>
                                            <p:strVal val="1+#ppt_w/2"/>
                                          </p:val>
                                        </p:tav>
                                        <p:tav tm="100000">
                                          <p:val>
                                            <p:strVal val="#ppt_x"/>
                                          </p:val>
                                        </p:tav>
                                      </p:tavLst>
                                    </p:anim>
                                    <p:anim calcmode="lin" valueType="num">
                                      <p:cBhvr additive="base">
                                        <p:cTn id="19"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86053"/>
                                        </p:tgtEl>
                                        <p:attrNameLst>
                                          <p:attrName>style.visibility</p:attrName>
                                        </p:attrNameLst>
                                      </p:cBhvr>
                                      <p:to>
                                        <p:strVal val="visible"/>
                                      </p:to>
                                    </p:set>
                                    <p:animEffect transition="in" filter="dissolve">
                                      <p:cBhvr>
                                        <p:cTn id="24" dur="500"/>
                                        <p:tgtEl>
                                          <p:spTgt spid="38605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86052"/>
                                        </p:tgtEl>
                                        <p:attrNameLst>
                                          <p:attrName>style.visibility</p:attrName>
                                        </p:attrNameLst>
                                      </p:cBhvr>
                                      <p:to>
                                        <p:strVal val="visible"/>
                                      </p:to>
                                    </p:set>
                                    <p:animEffect transition="in" filter="dissolve">
                                      <p:cBhvr>
                                        <p:cTn id="29" dur="500"/>
                                        <p:tgtEl>
                                          <p:spTgt spid="386052"/>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386056"/>
                                        </p:tgtEl>
                                        <p:attrNameLst>
                                          <p:attrName>style.visibility</p:attrName>
                                        </p:attrNameLst>
                                      </p:cBhvr>
                                      <p:to>
                                        <p:strVal val="visible"/>
                                      </p:to>
                                    </p:set>
                                    <p:anim calcmode="lin" valueType="num">
                                      <p:cBhvr>
                                        <p:cTn id="34" dur="500" fill="hold"/>
                                        <p:tgtEl>
                                          <p:spTgt spid="386056"/>
                                        </p:tgtEl>
                                        <p:attrNameLst>
                                          <p:attrName>ppt_w</p:attrName>
                                        </p:attrNameLst>
                                      </p:cBhvr>
                                      <p:tavLst>
                                        <p:tav tm="0">
                                          <p:val>
                                            <p:fltVal val="0"/>
                                          </p:val>
                                        </p:tav>
                                        <p:tav tm="100000">
                                          <p:val>
                                            <p:strVal val="#ppt_w"/>
                                          </p:val>
                                        </p:tav>
                                      </p:tavLst>
                                    </p:anim>
                                    <p:anim calcmode="lin" valueType="num">
                                      <p:cBhvr>
                                        <p:cTn id="35" dur="500" fill="hold"/>
                                        <p:tgtEl>
                                          <p:spTgt spid="386056"/>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2" presetClass="entr" presetSubtype="12" fill="hold" grpId="0" nodeType="afterEffect">
                                  <p:stCondLst>
                                    <p:cond delay="0"/>
                                  </p:stCondLst>
                                  <p:childTnLst>
                                    <p:set>
                                      <p:cBhvr>
                                        <p:cTn id="38" dur="1" fill="hold">
                                          <p:stCondLst>
                                            <p:cond delay="0"/>
                                          </p:stCondLst>
                                        </p:cTn>
                                        <p:tgtEl>
                                          <p:spTgt spid="386055"/>
                                        </p:tgtEl>
                                        <p:attrNameLst>
                                          <p:attrName>style.visibility</p:attrName>
                                        </p:attrNameLst>
                                      </p:cBhvr>
                                      <p:to>
                                        <p:strVal val="visible"/>
                                      </p:to>
                                    </p:set>
                                    <p:anim calcmode="lin" valueType="num">
                                      <p:cBhvr additive="base">
                                        <p:cTn id="39" dur="500" fill="hold"/>
                                        <p:tgtEl>
                                          <p:spTgt spid="386055"/>
                                        </p:tgtEl>
                                        <p:attrNameLst>
                                          <p:attrName>ppt_x</p:attrName>
                                        </p:attrNameLst>
                                      </p:cBhvr>
                                      <p:tavLst>
                                        <p:tav tm="0">
                                          <p:val>
                                            <p:strVal val="0-#ppt_w/2"/>
                                          </p:val>
                                        </p:tav>
                                        <p:tav tm="100000">
                                          <p:val>
                                            <p:strVal val="#ppt_x"/>
                                          </p:val>
                                        </p:tav>
                                      </p:tavLst>
                                    </p:anim>
                                    <p:anim calcmode="lin" valueType="num">
                                      <p:cBhvr additive="base">
                                        <p:cTn id="40" dur="500" fill="hold"/>
                                        <p:tgtEl>
                                          <p:spTgt spid="38605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386059"/>
                                        </p:tgtEl>
                                        <p:attrNameLst>
                                          <p:attrName>style.visibility</p:attrName>
                                        </p:attrNameLst>
                                      </p:cBhvr>
                                      <p:to>
                                        <p:strVal val="visible"/>
                                      </p:to>
                                    </p:set>
                                    <p:anim calcmode="lin" valueType="num">
                                      <p:cBhvr>
                                        <p:cTn id="45" dur="500" fill="hold"/>
                                        <p:tgtEl>
                                          <p:spTgt spid="386059"/>
                                        </p:tgtEl>
                                        <p:attrNameLst>
                                          <p:attrName>ppt_w</p:attrName>
                                        </p:attrNameLst>
                                      </p:cBhvr>
                                      <p:tavLst>
                                        <p:tav tm="0">
                                          <p:val>
                                            <p:fltVal val="0"/>
                                          </p:val>
                                        </p:tav>
                                        <p:tav tm="100000">
                                          <p:val>
                                            <p:strVal val="#ppt_w"/>
                                          </p:val>
                                        </p:tav>
                                      </p:tavLst>
                                    </p:anim>
                                    <p:anim calcmode="lin" valueType="num">
                                      <p:cBhvr>
                                        <p:cTn id="46" dur="500" fill="hold"/>
                                        <p:tgtEl>
                                          <p:spTgt spid="3860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utoUpdateAnimBg="0"/>
      <p:bldP spid="386052" grpId="0" animBg="1"/>
      <p:bldP spid="386053" grpId="0" animBg="1"/>
      <p:bldP spid="386054" grpId="0" animBg="1" autoUpdateAnimBg="0"/>
      <p:bldP spid="386055" grpId="0" animBg="1" autoUpdateAnimBg="0"/>
      <p:bldP spid="386056" grpId="0" autoUpdateAnimBg="0"/>
      <p:bldP spid="386058" grpId="0" animBg="1"/>
      <p:bldP spid="386059"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44E6F97-40A9-4B82-A913-A8B02702A29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292"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本章小结（</a:t>
            </a:r>
            <a:r>
              <a:rPr lang="en-US" altLang="zh-CN" smtClean="0">
                <a:solidFill>
                  <a:srgbClr val="FFCC00"/>
                </a:solidFill>
                <a:latin typeface="Arial" panose="020B0704020202020204" pitchFamily="34" charset="0"/>
                <a:ea typeface="黑体" pitchFamily="2" charset="-122"/>
              </a:rPr>
              <a:t>5/7</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675843" name="Rectangle 3"/>
          <p:cNvSpPr>
            <a:spLocks noGrp="1" noChangeArrowheads="1"/>
          </p:cNvSpPr>
          <p:nvPr>
            <p:ph type="body" idx="1"/>
          </p:nvPr>
        </p:nvSpPr>
        <p:spPr>
          <a:xfrm>
            <a:off x="492125" y="1120775"/>
            <a:ext cx="7134225" cy="549275"/>
          </a:xfrm>
        </p:spPr>
        <p:txBody>
          <a:bodyPr/>
          <a:lstStyle/>
          <a:p>
            <a:pPr algn="just" eaLnBrk="1" hangingPunct="1">
              <a:lnSpc>
                <a:spcPct val="110000"/>
              </a:lnSpc>
              <a:buClr>
                <a:srgbClr val="3333FF"/>
              </a:buClr>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6</a:t>
            </a:r>
            <a:r>
              <a:rPr lang="zh-CN" altLang="en-US" sz="2400" smtClean="0">
                <a:solidFill>
                  <a:srgbClr val="CC3300"/>
                </a:solidFill>
                <a:latin typeface="Arial" panose="020B0704020202020204" pitchFamily="34" charset="0"/>
                <a:ea typeface="SimSun" pitchFamily="2" charset="-122"/>
              </a:rPr>
              <a:t>、组合逻辑电路的传统设计方法</a:t>
            </a:r>
            <a:endParaRPr lang="zh-CN" altLang="en-US" sz="2400" smtClean="0">
              <a:solidFill>
                <a:srgbClr val="CC3300"/>
              </a:solidFill>
              <a:latin typeface="Arial" panose="020B0704020202020204" pitchFamily="34" charset="0"/>
              <a:ea typeface="SimSun" pitchFamily="2" charset="-122"/>
            </a:endParaRPr>
          </a:p>
        </p:txBody>
      </p:sp>
      <p:grpSp>
        <p:nvGrpSpPr>
          <p:cNvPr id="2" name="Group 13"/>
          <p:cNvGrpSpPr/>
          <p:nvPr/>
        </p:nvGrpSpPr>
        <p:grpSpPr bwMode="auto">
          <a:xfrm>
            <a:off x="971550" y="1657350"/>
            <a:ext cx="7315200" cy="1828800"/>
            <a:chOff x="384" y="816"/>
            <a:chExt cx="4608" cy="1152"/>
          </a:xfrm>
        </p:grpSpPr>
        <p:sp>
          <p:nvSpPr>
            <p:cNvPr id="12377" name="Text Box 14"/>
            <p:cNvSpPr txBox="1">
              <a:spLocks noChangeArrowheads="1"/>
            </p:cNvSpPr>
            <p:nvPr/>
          </p:nvSpPr>
          <p:spPr bwMode="auto">
            <a:xfrm>
              <a:off x="384" y="960"/>
              <a:ext cx="288" cy="756"/>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rPr>
                <a:t>逻辑问题</a:t>
              </a:r>
              <a:endParaRPr kumimoji="1" lang="zh-CN" altLang="en-US" sz="1800">
                <a:latin typeface="Arial" panose="020B0704020202020204" pitchFamily="34" charset="0"/>
              </a:endParaRPr>
            </a:p>
          </p:txBody>
        </p:sp>
        <p:sp>
          <p:nvSpPr>
            <p:cNvPr id="12378" name="Text Box 15"/>
            <p:cNvSpPr txBox="1">
              <a:spLocks noChangeArrowheads="1"/>
            </p:cNvSpPr>
            <p:nvPr/>
          </p:nvSpPr>
          <p:spPr bwMode="auto">
            <a:xfrm>
              <a:off x="1440" y="816"/>
              <a:ext cx="768" cy="237"/>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1800">
                  <a:latin typeface="Arial" panose="020B0704020202020204" pitchFamily="34" charset="0"/>
                </a:rPr>
                <a:t>标准式</a:t>
              </a:r>
              <a:endParaRPr kumimoji="1" lang="zh-CN" altLang="en-US" sz="1800">
                <a:latin typeface="Arial" panose="020B0704020202020204" pitchFamily="34" charset="0"/>
              </a:endParaRPr>
            </a:p>
          </p:txBody>
        </p:sp>
        <p:sp>
          <p:nvSpPr>
            <p:cNvPr id="12379" name="Text Box 16"/>
            <p:cNvSpPr txBox="1">
              <a:spLocks noChangeArrowheads="1"/>
            </p:cNvSpPr>
            <p:nvPr/>
          </p:nvSpPr>
          <p:spPr bwMode="auto">
            <a:xfrm>
              <a:off x="912" y="1049"/>
              <a:ext cx="288" cy="583"/>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rPr>
                <a:t>真值表</a:t>
              </a:r>
              <a:endParaRPr kumimoji="1" lang="zh-CN" altLang="en-US" sz="1800">
                <a:latin typeface="Arial" panose="020B0704020202020204" pitchFamily="34" charset="0"/>
              </a:endParaRPr>
            </a:p>
          </p:txBody>
        </p:sp>
        <p:sp>
          <p:nvSpPr>
            <p:cNvPr id="12380" name="Text Box 17"/>
            <p:cNvSpPr txBox="1">
              <a:spLocks noChangeArrowheads="1"/>
            </p:cNvSpPr>
            <p:nvPr/>
          </p:nvSpPr>
          <p:spPr bwMode="auto">
            <a:xfrm>
              <a:off x="2400" y="816"/>
              <a:ext cx="768" cy="237"/>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1800">
                  <a:latin typeface="Arial" panose="020B0704020202020204" pitchFamily="34" charset="0"/>
                </a:rPr>
                <a:t>公式简化</a:t>
              </a:r>
              <a:endParaRPr kumimoji="1" lang="zh-CN" altLang="en-US" sz="1800">
                <a:latin typeface="Arial" panose="020B0704020202020204" pitchFamily="34" charset="0"/>
              </a:endParaRPr>
            </a:p>
          </p:txBody>
        </p:sp>
        <p:sp>
          <p:nvSpPr>
            <p:cNvPr id="12381" name="Text Box 18"/>
            <p:cNvSpPr txBox="1">
              <a:spLocks noChangeArrowheads="1"/>
            </p:cNvSpPr>
            <p:nvPr/>
          </p:nvSpPr>
          <p:spPr bwMode="auto">
            <a:xfrm>
              <a:off x="1440" y="1539"/>
              <a:ext cx="768" cy="237"/>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1800">
                  <a:latin typeface="Arial" panose="020B0704020202020204" pitchFamily="34" charset="0"/>
                </a:rPr>
                <a:t>卡诺图</a:t>
              </a:r>
              <a:endParaRPr kumimoji="1" lang="zh-CN" altLang="en-US" sz="1800">
                <a:latin typeface="Arial" panose="020B0704020202020204" pitchFamily="34" charset="0"/>
              </a:endParaRPr>
            </a:p>
          </p:txBody>
        </p:sp>
        <p:sp>
          <p:nvSpPr>
            <p:cNvPr id="12382" name="Text Box 19"/>
            <p:cNvSpPr txBox="1">
              <a:spLocks noChangeArrowheads="1"/>
            </p:cNvSpPr>
            <p:nvPr/>
          </p:nvSpPr>
          <p:spPr bwMode="auto">
            <a:xfrm>
              <a:off x="2400" y="1539"/>
              <a:ext cx="768" cy="237"/>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1800">
                  <a:latin typeface="Arial" panose="020B0704020202020204" pitchFamily="34" charset="0"/>
                </a:rPr>
                <a:t>图形简化</a:t>
              </a:r>
              <a:endParaRPr kumimoji="1" lang="zh-CN" altLang="en-US" sz="1800">
                <a:latin typeface="Arial" panose="020B0704020202020204" pitchFamily="34" charset="0"/>
              </a:endParaRPr>
            </a:p>
          </p:txBody>
        </p:sp>
        <p:sp>
          <p:nvSpPr>
            <p:cNvPr id="12383" name="Text Box 20"/>
            <p:cNvSpPr txBox="1">
              <a:spLocks noChangeArrowheads="1"/>
            </p:cNvSpPr>
            <p:nvPr/>
          </p:nvSpPr>
          <p:spPr bwMode="auto">
            <a:xfrm>
              <a:off x="3552" y="1056"/>
              <a:ext cx="288" cy="583"/>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rPr>
                <a:t>简化式</a:t>
              </a:r>
              <a:endParaRPr kumimoji="1" lang="zh-CN" altLang="en-US" sz="1800">
                <a:latin typeface="Arial" panose="020B0704020202020204" pitchFamily="34" charset="0"/>
              </a:endParaRPr>
            </a:p>
          </p:txBody>
        </p:sp>
        <p:sp>
          <p:nvSpPr>
            <p:cNvPr id="12384" name="Text Box 21"/>
            <p:cNvSpPr txBox="1">
              <a:spLocks noChangeArrowheads="1"/>
            </p:cNvSpPr>
            <p:nvPr/>
          </p:nvSpPr>
          <p:spPr bwMode="auto">
            <a:xfrm>
              <a:off x="4128" y="864"/>
              <a:ext cx="288" cy="929"/>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rPr>
                <a:t>表达式转换</a:t>
              </a:r>
              <a:endParaRPr kumimoji="1" lang="zh-CN" altLang="en-US" sz="1800">
                <a:latin typeface="Arial" panose="020B0704020202020204" pitchFamily="34" charset="0"/>
              </a:endParaRPr>
            </a:p>
          </p:txBody>
        </p:sp>
        <p:sp>
          <p:nvSpPr>
            <p:cNvPr id="12385" name="Text Box 22"/>
            <p:cNvSpPr txBox="1">
              <a:spLocks noChangeArrowheads="1"/>
            </p:cNvSpPr>
            <p:nvPr/>
          </p:nvSpPr>
          <p:spPr bwMode="auto">
            <a:xfrm>
              <a:off x="4704" y="1056"/>
              <a:ext cx="288" cy="583"/>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rPr>
                <a:t>逻辑图</a:t>
              </a:r>
              <a:endParaRPr kumimoji="1" lang="zh-CN" altLang="en-US" sz="1800">
                <a:latin typeface="Arial" panose="020B0704020202020204" pitchFamily="34" charset="0"/>
              </a:endParaRPr>
            </a:p>
          </p:txBody>
        </p:sp>
        <p:sp>
          <p:nvSpPr>
            <p:cNvPr id="12386" name="Line 23"/>
            <p:cNvSpPr>
              <a:spLocks noChangeShapeType="1"/>
            </p:cNvSpPr>
            <p:nvPr/>
          </p:nvSpPr>
          <p:spPr bwMode="auto">
            <a:xfrm>
              <a:off x="672" y="1344"/>
              <a:ext cx="240"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87" name="Group 24"/>
            <p:cNvGrpSpPr/>
            <p:nvPr/>
          </p:nvGrpSpPr>
          <p:grpSpPr bwMode="auto">
            <a:xfrm>
              <a:off x="1200" y="960"/>
              <a:ext cx="240" cy="672"/>
              <a:chOff x="1200" y="960"/>
              <a:chExt cx="240" cy="672"/>
            </a:xfrm>
          </p:grpSpPr>
          <p:sp>
            <p:nvSpPr>
              <p:cNvPr id="12401" name="Line 25"/>
              <p:cNvSpPr>
                <a:spLocks noChangeShapeType="1"/>
              </p:cNvSpPr>
              <p:nvPr/>
            </p:nvSpPr>
            <p:spPr bwMode="auto">
              <a:xfrm>
                <a:off x="1200" y="1344"/>
                <a:ext cx="96"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02" name="Line 26"/>
              <p:cNvSpPr>
                <a:spLocks noChangeShapeType="1"/>
              </p:cNvSpPr>
              <p:nvPr/>
            </p:nvSpPr>
            <p:spPr bwMode="auto">
              <a:xfrm>
                <a:off x="1296" y="960"/>
                <a:ext cx="0" cy="672"/>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03" name="Line 27"/>
              <p:cNvSpPr>
                <a:spLocks noChangeShapeType="1"/>
              </p:cNvSpPr>
              <p:nvPr/>
            </p:nvSpPr>
            <p:spPr bwMode="auto">
              <a:xfrm>
                <a:off x="1296" y="1632"/>
                <a:ext cx="144"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04" name="Line 28"/>
              <p:cNvSpPr>
                <a:spLocks noChangeShapeType="1"/>
              </p:cNvSpPr>
              <p:nvPr/>
            </p:nvSpPr>
            <p:spPr bwMode="auto">
              <a:xfrm>
                <a:off x="1296" y="960"/>
                <a:ext cx="144"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388" name="Line 29"/>
            <p:cNvSpPr>
              <a:spLocks noChangeShapeType="1"/>
            </p:cNvSpPr>
            <p:nvPr/>
          </p:nvSpPr>
          <p:spPr bwMode="auto">
            <a:xfrm>
              <a:off x="2208" y="942"/>
              <a:ext cx="192"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89" name="Line 30"/>
            <p:cNvSpPr>
              <a:spLocks noChangeShapeType="1"/>
            </p:cNvSpPr>
            <p:nvPr/>
          </p:nvSpPr>
          <p:spPr bwMode="auto">
            <a:xfrm>
              <a:off x="2208" y="1662"/>
              <a:ext cx="192"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90" name="Group 31"/>
            <p:cNvGrpSpPr/>
            <p:nvPr/>
          </p:nvGrpSpPr>
          <p:grpSpPr bwMode="auto">
            <a:xfrm>
              <a:off x="3176" y="912"/>
              <a:ext cx="358" cy="720"/>
              <a:chOff x="3168" y="912"/>
              <a:chExt cx="384" cy="720"/>
            </a:xfrm>
          </p:grpSpPr>
          <p:sp>
            <p:nvSpPr>
              <p:cNvPr id="12397" name="Line 32"/>
              <p:cNvSpPr>
                <a:spLocks noChangeShapeType="1"/>
              </p:cNvSpPr>
              <p:nvPr/>
            </p:nvSpPr>
            <p:spPr bwMode="auto">
              <a:xfrm>
                <a:off x="3168" y="91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98" name="Line 33"/>
              <p:cNvSpPr>
                <a:spLocks noChangeShapeType="1"/>
              </p:cNvSpPr>
              <p:nvPr/>
            </p:nvSpPr>
            <p:spPr bwMode="auto">
              <a:xfrm>
                <a:off x="3312" y="912"/>
                <a:ext cx="0" cy="72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99" name="Line 34"/>
              <p:cNvSpPr>
                <a:spLocks noChangeShapeType="1"/>
              </p:cNvSpPr>
              <p:nvPr/>
            </p:nvSpPr>
            <p:spPr bwMode="auto">
              <a:xfrm>
                <a:off x="3168" y="163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400" name="Line 35"/>
              <p:cNvSpPr>
                <a:spLocks noChangeShapeType="1"/>
              </p:cNvSpPr>
              <p:nvPr/>
            </p:nvSpPr>
            <p:spPr bwMode="auto">
              <a:xfrm>
                <a:off x="3312" y="1344"/>
                <a:ext cx="240"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391" name="Line 36"/>
            <p:cNvSpPr>
              <a:spLocks noChangeShapeType="1"/>
            </p:cNvSpPr>
            <p:nvPr/>
          </p:nvSpPr>
          <p:spPr bwMode="auto">
            <a:xfrm>
              <a:off x="3840" y="1344"/>
              <a:ext cx="288"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92" name="Line 37"/>
            <p:cNvSpPr>
              <a:spLocks noChangeShapeType="1"/>
            </p:cNvSpPr>
            <p:nvPr/>
          </p:nvSpPr>
          <p:spPr bwMode="auto">
            <a:xfrm>
              <a:off x="4416" y="1344"/>
              <a:ext cx="288" cy="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93" name="Group 38"/>
            <p:cNvGrpSpPr/>
            <p:nvPr/>
          </p:nvGrpSpPr>
          <p:grpSpPr bwMode="auto">
            <a:xfrm>
              <a:off x="3984" y="1344"/>
              <a:ext cx="576" cy="624"/>
              <a:chOff x="3984" y="1344"/>
              <a:chExt cx="576" cy="624"/>
            </a:xfrm>
          </p:grpSpPr>
          <p:sp>
            <p:nvSpPr>
              <p:cNvPr id="12394" name="Line 39"/>
              <p:cNvSpPr>
                <a:spLocks noChangeShapeType="1"/>
              </p:cNvSpPr>
              <p:nvPr/>
            </p:nvSpPr>
            <p:spPr bwMode="auto">
              <a:xfrm>
                <a:off x="3984" y="1344"/>
                <a:ext cx="0" cy="62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95" name="Line 40"/>
              <p:cNvSpPr>
                <a:spLocks noChangeShapeType="1"/>
              </p:cNvSpPr>
              <p:nvPr/>
            </p:nvSpPr>
            <p:spPr bwMode="auto">
              <a:xfrm>
                <a:off x="3984" y="1968"/>
                <a:ext cx="576"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96" name="Line 41"/>
              <p:cNvSpPr>
                <a:spLocks noChangeShapeType="1"/>
              </p:cNvSpPr>
              <p:nvPr/>
            </p:nvSpPr>
            <p:spPr bwMode="auto">
              <a:xfrm flipV="1">
                <a:off x="4560" y="1344"/>
                <a:ext cx="0" cy="624"/>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675966" name="Group 126"/>
          <p:cNvGraphicFramePr>
            <a:graphicFrameLocks noGrp="1"/>
          </p:cNvGraphicFramePr>
          <p:nvPr/>
        </p:nvGraphicFramePr>
        <p:xfrm>
          <a:off x="893763" y="3371850"/>
          <a:ext cx="1574800" cy="3017520"/>
        </p:xfrm>
        <a:graphic>
          <a:graphicData uri="http://schemas.openxmlformats.org/drawingml/2006/table">
            <a:tbl>
              <a:tblPr/>
              <a:tblGrid>
                <a:gridCol w="876300"/>
                <a:gridCol w="698500"/>
              </a:tblGrid>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rPr>
                        <a:t>A  B  C</a:t>
                      </a:r>
                      <a:endPar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rPr>
                        <a:t>F</a:t>
                      </a:r>
                      <a:endParaRPr kumimoji="0" lang="en-US" altLang="zh-CN" sz="16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0  0  0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0  0  1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0  1  0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0  1  1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1  0  0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1  0  1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1  1  0</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1  1  1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rPr>
                        <a:t>1</a:t>
                      </a:r>
                      <a:endParaRPr kumimoji="0" lang="en-US" altLang="zh-CN" sz="1600" b="0"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675914" name="Text Box 74"/>
          <p:cNvSpPr txBox="1">
            <a:spLocks noChangeArrowheads="1"/>
          </p:cNvSpPr>
          <p:nvPr/>
        </p:nvSpPr>
        <p:spPr bwMode="auto">
          <a:xfrm>
            <a:off x="228600" y="3762375"/>
            <a:ext cx="381000" cy="1474788"/>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zh-CN" altLang="en-US" sz="1800">
                <a:latin typeface="Arial" panose="020B0704020202020204" pitchFamily="34" charset="0"/>
              </a:rPr>
              <a:t>三人表决器</a:t>
            </a:r>
            <a:endParaRPr kumimoji="1" lang="zh-CN" altLang="en-US" sz="1800">
              <a:latin typeface="Arial" panose="020B0704020202020204" pitchFamily="34" charset="0"/>
            </a:endParaRPr>
          </a:p>
        </p:txBody>
      </p:sp>
      <p:graphicFrame>
        <p:nvGraphicFramePr>
          <p:cNvPr id="675915" name="Object 75"/>
          <p:cNvGraphicFramePr>
            <a:graphicFrameLocks noChangeAspect="1"/>
          </p:cNvGraphicFramePr>
          <p:nvPr/>
        </p:nvGraphicFramePr>
        <p:xfrm>
          <a:off x="2778125" y="4205288"/>
          <a:ext cx="3130550" cy="796925"/>
        </p:xfrm>
        <a:graphic>
          <a:graphicData uri="http://schemas.openxmlformats.org/presentationml/2006/ole">
            <mc:AlternateContent xmlns:mc="http://schemas.openxmlformats.org/markup-compatibility/2006">
              <mc:Choice xmlns:v="urn:schemas-microsoft-com:vml" Requires="v">
                <p:oleObj spid="_x0000_s12412" name="Equation" r:id="rId1" imgW="1993900" imgH="508000" progId="Equation.3">
                  <p:embed/>
                </p:oleObj>
              </mc:Choice>
              <mc:Fallback>
                <p:oleObj name="Equation" r:id="rId1" imgW="1993900" imgH="508000" progId="Equation.3">
                  <p:embed/>
                  <p:pic>
                    <p:nvPicPr>
                      <p:cNvPr id="0" name="Picture 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25" y="4205288"/>
                        <a:ext cx="3130550" cy="796925"/>
                      </a:xfrm>
                      <a:prstGeom prst="rect">
                        <a:avLst/>
                      </a:prstGeom>
                      <a:solidFill>
                        <a:srgbClr val="DDDDDD"/>
                      </a:solidFill>
                      <a:effectLst>
                        <a:outerShdw dist="53882" dir="13500000" algn="ctr" rotWithShape="0">
                          <a:srgbClr val="808080">
                            <a:alpha val="50000"/>
                          </a:srgbClr>
                        </a:outerShdw>
                      </a:effectLst>
                    </p:spPr>
                  </p:pic>
                </p:oleObj>
              </mc:Fallback>
            </mc:AlternateContent>
          </a:graphicData>
        </a:graphic>
      </p:graphicFrame>
      <p:grpSp>
        <p:nvGrpSpPr>
          <p:cNvPr id="6" name="Group 76"/>
          <p:cNvGrpSpPr/>
          <p:nvPr/>
        </p:nvGrpSpPr>
        <p:grpSpPr bwMode="auto">
          <a:xfrm>
            <a:off x="6259513" y="4113213"/>
            <a:ext cx="2884487" cy="1936750"/>
            <a:chOff x="3936" y="2572"/>
            <a:chExt cx="1817" cy="1220"/>
          </a:xfrm>
        </p:grpSpPr>
        <p:grpSp>
          <p:nvGrpSpPr>
            <p:cNvPr id="12330" name="Group 77"/>
            <p:cNvGrpSpPr/>
            <p:nvPr/>
          </p:nvGrpSpPr>
          <p:grpSpPr bwMode="auto">
            <a:xfrm>
              <a:off x="4464" y="2592"/>
              <a:ext cx="1289" cy="1200"/>
              <a:chOff x="4156" y="2592"/>
              <a:chExt cx="1289" cy="1200"/>
            </a:xfrm>
          </p:grpSpPr>
          <p:grpSp>
            <p:nvGrpSpPr>
              <p:cNvPr id="12349" name="Group 78"/>
              <p:cNvGrpSpPr/>
              <p:nvPr/>
            </p:nvGrpSpPr>
            <p:grpSpPr bwMode="auto">
              <a:xfrm>
                <a:off x="4464" y="2766"/>
                <a:ext cx="249" cy="258"/>
                <a:chOff x="3744" y="1872"/>
                <a:chExt cx="336" cy="96"/>
              </a:xfrm>
            </p:grpSpPr>
            <p:sp>
              <p:nvSpPr>
                <p:cNvPr id="12374" name="Line 79"/>
                <p:cNvSpPr>
                  <a:spLocks noChangeShapeType="1"/>
                </p:cNvSpPr>
                <p:nvPr/>
              </p:nvSpPr>
              <p:spPr bwMode="auto">
                <a:xfrm>
                  <a:off x="3744" y="187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75" name="Line 80"/>
                <p:cNvSpPr>
                  <a:spLocks noChangeShapeType="1"/>
                </p:cNvSpPr>
                <p:nvPr/>
              </p:nvSpPr>
              <p:spPr bwMode="auto">
                <a:xfrm>
                  <a:off x="3888" y="1872"/>
                  <a:ext cx="0" cy="9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76" name="Line 81"/>
                <p:cNvSpPr>
                  <a:spLocks noChangeShapeType="1"/>
                </p:cNvSpPr>
                <p:nvPr/>
              </p:nvSpPr>
              <p:spPr bwMode="auto">
                <a:xfrm>
                  <a:off x="3888" y="1968"/>
                  <a:ext cx="192"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350" name="Group 82"/>
              <p:cNvGrpSpPr/>
              <p:nvPr/>
            </p:nvGrpSpPr>
            <p:grpSpPr bwMode="auto">
              <a:xfrm>
                <a:off x="4156" y="2592"/>
                <a:ext cx="308" cy="336"/>
                <a:chOff x="3936" y="3648"/>
                <a:chExt cx="308" cy="336"/>
              </a:xfrm>
            </p:grpSpPr>
            <p:sp>
              <p:nvSpPr>
                <p:cNvPr id="12371" name="Text Box 83"/>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2372" name="Rectangle 84"/>
                <p:cNvSpPr>
                  <a:spLocks noChangeArrowheads="1"/>
                </p:cNvSpPr>
                <p:nvPr/>
              </p:nvSpPr>
              <p:spPr bwMode="auto">
                <a:xfrm>
                  <a:off x="3936" y="3648"/>
                  <a:ext cx="240" cy="336"/>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73" name="Oval 85"/>
                <p:cNvSpPr>
                  <a:spLocks noChangeArrowheads="1"/>
                </p:cNvSpPr>
                <p:nvPr/>
              </p:nvSpPr>
              <p:spPr bwMode="auto">
                <a:xfrm>
                  <a:off x="4176" y="3792"/>
                  <a:ext cx="68" cy="68"/>
                </a:xfrm>
                <a:prstGeom prst="ellipse">
                  <a:avLst/>
                </a:prstGeom>
                <a:solidFill>
                  <a:schemeClr val="accent1"/>
                </a:solidFill>
                <a:ln w="9525">
                  <a:solidFill>
                    <a:srgbClr val="FFFF00"/>
                  </a:solidFill>
                  <a:round/>
                </a:ln>
              </p:spPr>
              <p:txBody>
                <a:bodyPr wrap="none" anchor="ctr"/>
                <a:lstStyle/>
                <a:p>
                  <a:endParaRPr lang="zh-CN" altLang="en-US"/>
                </a:p>
              </p:txBody>
            </p:sp>
          </p:grpSp>
          <p:grpSp>
            <p:nvGrpSpPr>
              <p:cNvPr id="12351" name="Group 86"/>
              <p:cNvGrpSpPr/>
              <p:nvPr/>
            </p:nvGrpSpPr>
            <p:grpSpPr bwMode="auto">
              <a:xfrm>
                <a:off x="4725" y="2928"/>
                <a:ext cx="720" cy="528"/>
                <a:chOff x="4176" y="2064"/>
                <a:chExt cx="720" cy="528"/>
              </a:xfrm>
            </p:grpSpPr>
            <p:grpSp>
              <p:nvGrpSpPr>
                <p:cNvPr id="12365" name="Group 87"/>
                <p:cNvGrpSpPr/>
                <p:nvPr/>
              </p:nvGrpSpPr>
              <p:grpSpPr bwMode="auto">
                <a:xfrm>
                  <a:off x="4176" y="2064"/>
                  <a:ext cx="288" cy="528"/>
                  <a:chOff x="1392" y="1872"/>
                  <a:chExt cx="288" cy="528"/>
                </a:xfrm>
              </p:grpSpPr>
              <p:sp>
                <p:nvSpPr>
                  <p:cNvPr id="12369" name="Text Box 88"/>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2370" name="Rectangle 89"/>
                  <p:cNvSpPr>
                    <a:spLocks noChangeArrowheads="1"/>
                  </p:cNvSpPr>
                  <p:nvPr/>
                </p:nvSpPr>
                <p:spPr bwMode="auto">
                  <a:xfrm>
                    <a:off x="1392" y="1872"/>
                    <a:ext cx="240" cy="528"/>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366" name="Line 90"/>
                <p:cNvSpPr>
                  <a:spLocks noChangeShapeType="1"/>
                </p:cNvSpPr>
                <p:nvPr/>
              </p:nvSpPr>
              <p:spPr bwMode="auto">
                <a:xfrm>
                  <a:off x="4416" y="2352"/>
                  <a:ext cx="240"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67" name="Text Box 91"/>
                <p:cNvSpPr txBox="1">
                  <a:spLocks noChangeArrowheads="1"/>
                </p:cNvSpPr>
                <p:nvPr/>
              </p:nvSpPr>
              <p:spPr bwMode="auto">
                <a:xfrm>
                  <a:off x="4608" y="216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rPr>
                    <a:t>F</a:t>
                  </a:r>
                  <a:endParaRPr kumimoji="1" lang="en-US" altLang="zh-CN" sz="1800">
                    <a:latin typeface="Arial" panose="020B0704020202020204" pitchFamily="34" charset="0"/>
                  </a:endParaRPr>
                </a:p>
              </p:txBody>
            </p:sp>
            <p:sp>
              <p:nvSpPr>
                <p:cNvPr id="12368" name="Oval 92"/>
                <p:cNvSpPr>
                  <a:spLocks noChangeArrowheads="1"/>
                </p:cNvSpPr>
                <p:nvPr/>
              </p:nvSpPr>
              <p:spPr bwMode="auto">
                <a:xfrm>
                  <a:off x="4426" y="2320"/>
                  <a:ext cx="68" cy="68"/>
                </a:xfrm>
                <a:prstGeom prst="ellipse">
                  <a:avLst/>
                </a:prstGeom>
                <a:solidFill>
                  <a:schemeClr val="accent1"/>
                </a:solidFill>
                <a:ln w="9525">
                  <a:solidFill>
                    <a:srgbClr val="FFFF00"/>
                  </a:solidFill>
                  <a:round/>
                </a:ln>
              </p:spPr>
              <p:txBody>
                <a:bodyPr wrap="none" anchor="ctr"/>
                <a:lstStyle/>
                <a:p>
                  <a:endParaRPr lang="zh-CN" altLang="en-US"/>
                </a:p>
              </p:txBody>
            </p:sp>
          </p:grpSp>
          <p:grpSp>
            <p:nvGrpSpPr>
              <p:cNvPr id="12352" name="Group 93"/>
              <p:cNvGrpSpPr/>
              <p:nvPr/>
            </p:nvGrpSpPr>
            <p:grpSpPr bwMode="auto">
              <a:xfrm flipV="1">
                <a:off x="4464" y="3360"/>
                <a:ext cx="249" cy="270"/>
                <a:chOff x="3744" y="1872"/>
                <a:chExt cx="336" cy="96"/>
              </a:xfrm>
            </p:grpSpPr>
            <p:sp>
              <p:nvSpPr>
                <p:cNvPr id="12362" name="Line 94"/>
                <p:cNvSpPr>
                  <a:spLocks noChangeShapeType="1"/>
                </p:cNvSpPr>
                <p:nvPr/>
              </p:nvSpPr>
              <p:spPr bwMode="auto">
                <a:xfrm>
                  <a:off x="3744" y="187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63" name="Line 95"/>
                <p:cNvSpPr>
                  <a:spLocks noChangeShapeType="1"/>
                </p:cNvSpPr>
                <p:nvPr/>
              </p:nvSpPr>
              <p:spPr bwMode="auto">
                <a:xfrm>
                  <a:off x="3888" y="1872"/>
                  <a:ext cx="0" cy="9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64" name="Line 96"/>
                <p:cNvSpPr>
                  <a:spLocks noChangeShapeType="1"/>
                </p:cNvSpPr>
                <p:nvPr/>
              </p:nvSpPr>
              <p:spPr bwMode="auto">
                <a:xfrm>
                  <a:off x="3888" y="1968"/>
                  <a:ext cx="192"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353" name="Group 97"/>
              <p:cNvGrpSpPr/>
              <p:nvPr/>
            </p:nvGrpSpPr>
            <p:grpSpPr bwMode="auto">
              <a:xfrm>
                <a:off x="4156" y="3024"/>
                <a:ext cx="308" cy="336"/>
                <a:chOff x="3936" y="3648"/>
                <a:chExt cx="308" cy="336"/>
              </a:xfrm>
            </p:grpSpPr>
            <p:sp>
              <p:nvSpPr>
                <p:cNvPr id="12359" name="Text Box 98"/>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2360" name="Rectangle 99"/>
                <p:cNvSpPr>
                  <a:spLocks noChangeArrowheads="1"/>
                </p:cNvSpPr>
                <p:nvPr/>
              </p:nvSpPr>
              <p:spPr bwMode="auto">
                <a:xfrm>
                  <a:off x="3936" y="3648"/>
                  <a:ext cx="240" cy="336"/>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1" name="Oval 100"/>
                <p:cNvSpPr>
                  <a:spLocks noChangeArrowheads="1"/>
                </p:cNvSpPr>
                <p:nvPr/>
              </p:nvSpPr>
              <p:spPr bwMode="auto">
                <a:xfrm>
                  <a:off x="4176" y="3792"/>
                  <a:ext cx="68" cy="68"/>
                </a:xfrm>
                <a:prstGeom prst="ellipse">
                  <a:avLst/>
                </a:prstGeom>
                <a:solidFill>
                  <a:schemeClr val="accent1"/>
                </a:solidFill>
                <a:ln w="9525">
                  <a:solidFill>
                    <a:srgbClr val="FFFF00"/>
                  </a:solidFill>
                  <a:round/>
                </a:ln>
              </p:spPr>
              <p:txBody>
                <a:bodyPr wrap="none" anchor="ctr"/>
                <a:lstStyle/>
                <a:p>
                  <a:endParaRPr lang="zh-CN" altLang="en-US"/>
                </a:p>
              </p:txBody>
            </p:sp>
          </p:grpSp>
          <p:grpSp>
            <p:nvGrpSpPr>
              <p:cNvPr id="12354" name="Group 101"/>
              <p:cNvGrpSpPr/>
              <p:nvPr/>
            </p:nvGrpSpPr>
            <p:grpSpPr bwMode="auto">
              <a:xfrm>
                <a:off x="4156" y="3456"/>
                <a:ext cx="308" cy="336"/>
                <a:chOff x="3936" y="3648"/>
                <a:chExt cx="308" cy="336"/>
              </a:xfrm>
            </p:grpSpPr>
            <p:sp>
              <p:nvSpPr>
                <p:cNvPr id="12356" name="Text Box 102"/>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800">
                      <a:latin typeface="Arial" panose="020B0704020202020204" pitchFamily="34" charset="0"/>
                      <a:sym typeface="Symbol" pitchFamily="18" charset="2"/>
                    </a:rPr>
                    <a:t>&amp;</a:t>
                  </a:r>
                  <a:endParaRPr kumimoji="1" lang="en-US" altLang="zh-CN" sz="1800">
                    <a:latin typeface="Arial" panose="020B0704020202020204" pitchFamily="34" charset="0"/>
                  </a:endParaRPr>
                </a:p>
              </p:txBody>
            </p:sp>
            <p:sp>
              <p:nvSpPr>
                <p:cNvPr id="12357" name="Rectangle 103"/>
                <p:cNvSpPr>
                  <a:spLocks noChangeArrowheads="1"/>
                </p:cNvSpPr>
                <p:nvPr/>
              </p:nvSpPr>
              <p:spPr bwMode="auto">
                <a:xfrm>
                  <a:off x="3936" y="3648"/>
                  <a:ext cx="240" cy="336"/>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8" name="Oval 104"/>
                <p:cNvSpPr>
                  <a:spLocks noChangeArrowheads="1"/>
                </p:cNvSpPr>
                <p:nvPr/>
              </p:nvSpPr>
              <p:spPr bwMode="auto">
                <a:xfrm>
                  <a:off x="4176" y="3792"/>
                  <a:ext cx="68" cy="68"/>
                </a:xfrm>
                <a:prstGeom prst="ellipse">
                  <a:avLst/>
                </a:prstGeom>
                <a:solidFill>
                  <a:schemeClr val="accent1"/>
                </a:solidFill>
                <a:ln w="9525">
                  <a:solidFill>
                    <a:srgbClr val="FFFF00"/>
                  </a:solidFill>
                  <a:round/>
                </a:ln>
              </p:spPr>
              <p:txBody>
                <a:bodyPr wrap="none" anchor="ctr"/>
                <a:lstStyle/>
                <a:p>
                  <a:endParaRPr lang="zh-CN" altLang="en-US"/>
                </a:p>
              </p:txBody>
            </p:sp>
          </p:grpSp>
          <p:sp>
            <p:nvSpPr>
              <p:cNvPr id="12355" name="Line 105"/>
              <p:cNvSpPr>
                <a:spLocks noChangeShapeType="1"/>
              </p:cNvSpPr>
              <p:nvPr/>
            </p:nvSpPr>
            <p:spPr bwMode="auto">
              <a:xfrm>
                <a:off x="4473" y="3207"/>
                <a:ext cx="240"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331" name="Group 106"/>
            <p:cNvGrpSpPr/>
            <p:nvPr/>
          </p:nvGrpSpPr>
          <p:grpSpPr bwMode="auto">
            <a:xfrm>
              <a:off x="3936" y="2572"/>
              <a:ext cx="528" cy="1220"/>
              <a:chOff x="3936" y="2572"/>
              <a:chExt cx="528" cy="1220"/>
            </a:xfrm>
          </p:grpSpPr>
          <p:sp>
            <p:nvSpPr>
              <p:cNvPr id="12335" name="Text Box 107"/>
              <p:cNvSpPr txBox="1">
                <a:spLocks noChangeArrowheads="1"/>
              </p:cNvSpPr>
              <p:nvPr/>
            </p:nvSpPr>
            <p:spPr bwMode="auto">
              <a:xfrm>
                <a:off x="3936" y="257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600">
                    <a:latin typeface="Arial" panose="020B0704020202020204" pitchFamily="34" charset="0"/>
                  </a:rPr>
                  <a:t>A</a:t>
                </a:r>
                <a:endParaRPr kumimoji="1" lang="en-US" altLang="zh-CN" sz="1600">
                  <a:latin typeface="Arial" panose="020B0704020202020204" pitchFamily="34" charset="0"/>
                </a:endParaRPr>
              </a:p>
            </p:txBody>
          </p:sp>
          <p:sp>
            <p:nvSpPr>
              <p:cNvPr id="12336" name="Text Box 108"/>
              <p:cNvSpPr txBox="1">
                <a:spLocks noChangeArrowheads="1"/>
              </p:cNvSpPr>
              <p:nvPr/>
            </p:nvSpPr>
            <p:spPr bwMode="auto">
              <a:xfrm>
                <a:off x="3936" y="273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600">
                    <a:latin typeface="Arial" panose="020B0704020202020204" pitchFamily="34" charset="0"/>
                  </a:rPr>
                  <a:t>B</a:t>
                </a:r>
                <a:endParaRPr kumimoji="1" lang="en-US" altLang="zh-CN" sz="1600">
                  <a:latin typeface="Arial" panose="020B0704020202020204" pitchFamily="34" charset="0"/>
                </a:endParaRPr>
              </a:p>
            </p:txBody>
          </p:sp>
          <p:sp>
            <p:nvSpPr>
              <p:cNvPr id="12337" name="Line 109"/>
              <p:cNvSpPr>
                <a:spLocks noChangeShapeType="1"/>
              </p:cNvSpPr>
              <p:nvPr/>
            </p:nvSpPr>
            <p:spPr bwMode="auto">
              <a:xfrm>
                <a:off x="4224" y="2688"/>
                <a:ext cx="240"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38" name="Line 110"/>
              <p:cNvSpPr>
                <a:spLocks noChangeShapeType="1"/>
              </p:cNvSpPr>
              <p:nvPr/>
            </p:nvSpPr>
            <p:spPr bwMode="auto">
              <a:xfrm>
                <a:off x="4224" y="2832"/>
                <a:ext cx="240"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39" name="Line 111"/>
              <p:cNvSpPr>
                <a:spLocks noChangeShapeType="1"/>
              </p:cNvSpPr>
              <p:nvPr/>
            </p:nvSpPr>
            <p:spPr bwMode="auto">
              <a:xfrm>
                <a:off x="4224" y="3696"/>
                <a:ext cx="240"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0" name="Text Box 112"/>
              <p:cNvSpPr txBox="1">
                <a:spLocks noChangeArrowheads="1"/>
              </p:cNvSpPr>
              <p:nvPr/>
            </p:nvSpPr>
            <p:spPr bwMode="auto">
              <a:xfrm>
                <a:off x="3936" y="358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kumimoji="1" lang="en-US" altLang="zh-CN" sz="1600">
                    <a:latin typeface="Arial" panose="020B0704020202020204" pitchFamily="34" charset="0"/>
                  </a:rPr>
                  <a:t>C</a:t>
                </a:r>
                <a:endParaRPr kumimoji="1" lang="en-US" altLang="zh-CN" sz="1600">
                  <a:latin typeface="Arial" panose="020B0704020202020204" pitchFamily="34" charset="0"/>
                </a:endParaRPr>
              </a:p>
            </p:txBody>
          </p:sp>
          <p:grpSp>
            <p:nvGrpSpPr>
              <p:cNvPr id="12341" name="Group 113"/>
              <p:cNvGrpSpPr/>
              <p:nvPr/>
            </p:nvGrpSpPr>
            <p:grpSpPr bwMode="auto">
              <a:xfrm>
                <a:off x="4320" y="2688"/>
                <a:ext cx="144" cy="384"/>
                <a:chOff x="4320" y="2688"/>
                <a:chExt cx="144" cy="384"/>
              </a:xfrm>
            </p:grpSpPr>
            <p:sp>
              <p:nvSpPr>
                <p:cNvPr id="12347" name="Line 114"/>
                <p:cNvSpPr>
                  <a:spLocks noChangeShapeType="1"/>
                </p:cNvSpPr>
                <p:nvPr/>
              </p:nvSpPr>
              <p:spPr bwMode="auto">
                <a:xfrm>
                  <a:off x="4320" y="2688"/>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8" name="Line 115"/>
                <p:cNvSpPr>
                  <a:spLocks noChangeShapeType="1"/>
                </p:cNvSpPr>
                <p:nvPr/>
              </p:nvSpPr>
              <p:spPr bwMode="auto">
                <a:xfrm>
                  <a:off x="4320" y="307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342" name="Group 116"/>
              <p:cNvGrpSpPr/>
              <p:nvPr/>
            </p:nvGrpSpPr>
            <p:grpSpPr bwMode="auto">
              <a:xfrm>
                <a:off x="4368" y="2832"/>
                <a:ext cx="96" cy="720"/>
                <a:chOff x="4320" y="2688"/>
                <a:chExt cx="144" cy="384"/>
              </a:xfrm>
            </p:grpSpPr>
            <p:sp>
              <p:nvSpPr>
                <p:cNvPr id="12345" name="Line 117"/>
                <p:cNvSpPr>
                  <a:spLocks noChangeShapeType="1"/>
                </p:cNvSpPr>
                <p:nvPr/>
              </p:nvSpPr>
              <p:spPr bwMode="auto">
                <a:xfrm>
                  <a:off x="4320" y="2688"/>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6" name="Line 118"/>
                <p:cNvSpPr>
                  <a:spLocks noChangeShapeType="1"/>
                </p:cNvSpPr>
                <p:nvPr/>
              </p:nvSpPr>
              <p:spPr bwMode="auto">
                <a:xfrm>
                  <a:off x="4320" y="3072"/>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343" name="Line 119"/>
              <p:cNvSpPr>
                <a:spLocks noChangeShapeType="1"/>
              </p:cNvSpPr>
              <p:nvPr/>
            </p:nvSpPr>
            <p:spPr bwMode="auto">
              <a:xfrm flipH="1">
                <a:off x="4320" y="3264"/>
                <a:ext cx="144" cy="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4" name="Line 120"/>
              <p:cNvSpPr>
                <a:spLocks noChangeShapeType="1"/>
              </p:cNvSpPr>
              <p:nvPr/>
            </p:nvSpPr>
            <p:spPr bwMode="auto">
              <a:xfrm>
                <a:off x="4320" y="3264"/>
                <a:ext cx="0" cy="432"/>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332" name="Oval 121"/>
            <p:cNvSpPr>
              <a:spLocks noChangeArrowheads="1"/>
            </p:cNvSpPr>
            <p:nvPr/>
          </p:nvSpPr>
          <p:spPr bwMode="auto">
            <a:xfrm>
              <a:off x="4299" y="2667"/>
              <a:ext cx="34" cy="34"/>
            </a:xfrm>
            <a:prstGeom prst="ellipse">
              <a:avLst/>
            </a:prstGeom>
            <a:solidFill>
              <a:schemeClr val="tx2"/>
            </a:solidFill>
            <a:ln w="9525">
              <a:solidFill>
                <a:schemeClr val="tx1"/>
              </a:solidFill>
              <a:round/>
            </a:ln>
          </p:spPr>
          <p:txBody>
            <a:bodyPr wrap="none" anchor="ctr"/>
            <a:lstStyle/>
            <a:p>
              <a:endParaRPr lang="zh-CN" altLang="en-US"/>
            </a:p>
          </p:txBody>
        </p:sp>
        <p:sp>
          <p:nvSpPr>
            <p:cNvPr id="12333" name="Oval 122"/>
            <p:cNvSpPr>
              <a:spLocks noChangeArrowheads="1"/>
            </p:cNvSpPr>
            <p:nvPr/>
          </p:nvSpPr>
          <p:spPr bwMode="auto">
            <a:xfrm>
              <a:off x="4350" y="2819"/>
              <a:ext cx="34" cy="34"/>
            </a:xfrm>
            <a:prstGeom prst="ellipse">
              <a:avLst/>
            </a:prstGeom>
            <a:solidFill>
              <a:schemeClr val="tx2"/>
            </a:solidFill>
            <a:ln w="9525">
              <a:solidFill>
                <a:schemeClr val="tx1"/>
              </a:solidFill>
              <a:round/>
            </a:ln>
          </p:spPr>
          <p:txBody>
            <a:bodyPr wrap="none" anchor="ctr"/>
            <a:lstStyle/>
            <a:p>
              <a:endParaRPr lang="zh-CN" altLang="en-US"/>
            </a:p>
          </p:txBody>
        </p:sp>
        <p:sp>
          <p:nvSpPr>
            <p:cNvPr id="12334" name="Oval 123"/>
            <p:cNvSpPr>
              <a:spLocks noChangeArrowheads="1"/>
            </p:cNvSpPr>
            <p:nvPr/>
          </p:nvSpPr>
          <p:spPr bwMode="auto">
            <a:xfrm>
              <a:off x="4311" y="3680"/>
              <a:ext cx="34" cy="34"/>
            </a:xfrm>
            <a:prstGeom prst="ellipse">
              <a:avLst/>
            </a:prstGeom>
            <a:solidFill>
              <a:schemeClr val="tx2"/>
            </a:solidFill>
            <a:ln w="9525">
              <a:solidFill>
                <a:schemeClr val="tx1"/>
              </a:solidFill>
              <a:round/>
            </a:ln>
          </p:spPr>
          <p:txBody>
            <a:bodyPr wrap="none" anchor="ctr"/>
            <a:lstStyle/>
            <a:p>
              <a:endParaRPr lang="zh-CN" altLang="en-US"/>
            </a:p>
          </p:txBody>
        </p:sp>
      </p:grpSp>
      <p:sp>
        <p:nvSpPr>
          <p:cNvPr id="675967" name="AutoShape 127"/>
          <p:cNvSpPr>
            <a:spLocks noChangeArrowheads="1"/>
          </p:cNvSpPr>
          <p:nvPr/>
        </p:nvSpPr>
        <p:spPr bwMode="auto">
          <a:xfrm>
            <a:off x="4365625" y="5254625"/>
            <a:ext cx="1689100" cy="793750"/>
          </a:xfrm>
          <a:prstGeom prst="wedgeRoundRectCallout">
            <a:avLst>
              <a:gd name="adj1" fmla="val 1880"/>
              <a:gd name="adj2" fmla="val -78398"/>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全部用与非门实现</a:t>
            </a:r>
            <a:endParaRPr lang="zh-CN" altLang="en-US" sz="20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43"/>
                                        </p:tgtEl>
                                        <p:attrNameLst>
                                          <p:attrName>style.visibility</p:attrName>
                                        </p:attrNameLst>
                                      </p:cBhvr>
                                      <p:to>
                                        <p:strVal val="visible"/>
                                      </p:to>
                                    </p:set>
                                    <p:anim calcmode="lin" valueType="num">
                                      <p:cBhvr additive="base">
                                        <p:cTn id="7" dur="500" fill="hold"/>
                                        <p:tgtEl>
                                          <p:spTgt spid="675843"/>
                                        </p:tgtEl>
                                        <p:attrNameLst>
                                          <p:attrName>ppt_x</p:attrName>
                                        </p:attrNameLst>
                                      </p:cBhvr>
                                      <p:tavLst>
                                        <p:tav tm="0">
                                          <p:val>
                                            <p:strVal val="0-#ppt_w/2"/>
                                          </p:val>
                                        </p:tav>
                                        <p:tav tm="100000">
                                          <p:val>
                                            <p:strVal val="#ppt_x"/>
                                          </p:val>
                                        </p:tav>
                                      </p:tavLst>
                                    </p:anim>
                                    <p:anim calcmode="lin" valueType="num">
                                      <p:cBhvr additive="base">
                                        <p:cTn id="8" dur="500" fill="hold"/>
                                        <p:tgtEl>
                                          <p:spTgt spid="675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5914"/>
                                        </p:tgtEl>
                                        <p:attrNameLst>
                                          <p:attrName>style.visibility</p:attrName>
                                        </p:attrNameLst>
                                      </p:cBhvr>
                                      <p:to>
                                        <p:strVal val="visible"/>
                                      </p:to>
                                    </p:set>
                                    <p:animEffect transition="in" filter="blinds(horizontal)">
                                      <p:cBhvr>
                                        <p:cTn id="18" dur="500"/>
                                        <p:tgtEl>
                                          <p:spTgt spid="6759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75966"/>
                                        </p:tgtEl>
                                        <p:attrNameLst>
                                          <p:attrName>style.visibility</p:attrName>
                                        </p:attrNameLst>
                                      </p:cBhvr>
                                      <p:to>
                                        <p:strVal val="visible"/>
                                      </p:to>
                                    </p:set>
                                    <p:animEffect transition="in" filter="blinds(horizontal)">
                                      <p:cBhvr>
                                        <p:cTn id="23" dur="500"/>
                                        <p:tgtEl>
                                          <p:spTgt spid="67596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75915"/>
                                        </p:tgtEl>
                                        <p:attrNameLst>
                                          <p:attrName>style.visibility</p:attrName>
                                        </p:attrNameLst>
                                      </p:cBhvr>
                                      <p:to>
                                        <p:strVal val="visible"/>
                                      </p:to>
                                    </p:set>
                                    <p:anim calcmode="lin" valueType="num">
                                      <p:cBhvr additive="base">
                                        <p:cTn id="28" dur="500" fill="hold"/>
                                        <p:tgtEl>
                                          <p:spTgt spid="675915"/>
                                        </p:tgtEl>
                                        <p:attrNameLst>
                                          <p:attrName>ppt_x</p:attrName>
                                        </p:attrNameLst>
                                      </p:cBhvr>
                                      <p:tavLst>
                                        <p:tav tm="0">
                                          <p:val>
                                            <p:strVal val="#ppt_x"/>
                                          </p:val>
                                        </p:tav>
                                        <p:tav tm="100000">
                                          <p:val>
                                            <p:strVal val="#ppt_x"/>
                                          </p:val>
                                        </p:tav>
                                      </p:tavLst>
                                    </p:anim>
                                    <p:anim calcmode="lin" valueType="num">
                                      <p:cBhvr additive="base">
                                        <p:cTn id="29" dur="500" fill="hold"/>
                                        <p:tgtEl>
                                          <p:spTgt spid="6759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75967"/>
                                        </p:tgtEl>
                                        <p:attrNameLst>
                                          <p:attrName>style.visibility</p:attrName>
                                        </p:attrNameLst>
                                      </p:cBhvr>
                                      <p:to>
                                        <p:strVal val="visible"/>
                                      </p:to>
                                    </p:set>
                                    <p:animEffect transition="in" filter="dissolve">
                                      <p:cBhvr>
                                        <p:cTn id="34" dur="500"/>
                                        <p:tgtEl>
                                          <p:spTgt spid="67596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autoUpdateAnimBg="0"/>
      <p:bldP spid="675914" grpId="0" animBg="1" autoUpdateAnimBg="0"/>
      <p:bldP spid="675967"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F4D93B6-CF17-4BB6-83F9-78436E2B6287}"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5955"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本章小结（</a:t>
            </a:r>
            <a:r>
              <a:rPr lang="en-US" altLang="zh-CN" smtClean="0">
                <a:solidFill>
                  <a:srgbClr val="FFCC00"/>
                </a:solidFill>
                <a:latin typeface="Arial" panose="020B0704020202020204" pitchFamily="34" charset="0"/>
                <a:ea typeface="黑体" pitchFamily="2" charset="-122"/>
              </a:rPr>
              <a:t>6/7</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772099" name="Rectangle 3"/>
          <p:cNvSpPr>
            <a:spLocks noGrp="1" noChangeArrowheads="1"/>
          </p:cNvSpPr>
          <p:nvPr>
            <p:ph type="body" idx="1"/>
          </p:nvPr>
        </p:nvSpPr>
        <p:spPr>
          <a:xfrm>
            <a:off x="1131888" y="1160463"/>
            <a:ext cx="7134225" cy="5327650"/>
          </a:xfrm>
        </p:spPr>
        <p:txBody>
          <a:bodyPr/>
          <a:lstStyle/>
          <a:p>
            <a:pPr algn="just" eaLnBrk="1" hangingPunct="1">
              <a:lnSpc>
                <a:spcPct val="110000"/>
              </a:lnSpc>
              <a:buClr>
                <a:srgbClr val="3333FF"/>
              </a:buClr>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7</a:t>
            </a:r>
            <a:r>
              <a:rPr lang="zh-CN" altLang="en-US" sz="2400" smtClean="0">
                <a:solidFill>
                  <a:srgbClr val="CC3300"/>
                </a:solidFill>
                <a:latin typeface="Arial" panose="020B0704020202020204" pitchFamily="34" charset="0"/>
                <a:ea typeface="SimSun" pitchFamily="2" charset="-122"/>
              </a:rPr>
              <a:t>、</a:t>
            </a:r>
            <a:r>
              <a:rPr lang="en-US" altLang="zh-CN" sz="2400" smtClean="0">
                <a:solidFill>
                  <a:srgbClr val="CC3300"/>
                </a:solidFill>
                <a:latin typeface="Arial" panose="020B0704020202020204" pitchFamily="34" charset="0"/>
                <a:ea typeface="SimSun" pitchFamily="2" charset="-122"/>
              </a:rPr>
              <a:t>Verilog HDL</a:t>
            </a:r>
            <a:r>
              <a:rPr lang="zh-CN" altLang="en-US" sz="2400" smtClean="0">
                <a:solidFill>
                  <a:srgbClr val="CC3300"/>
                </a:solidFill>
                <a:latin typeface="Arial" panose="020B0704020202020204" pitchFamily="34" charset="0"/>
                <a:ea typeface="SimSun" pitchFamily="2" charset="-122"/>
              </a:rPr>
              <a:t>基础</a:t>
            </a:r>
            <a:endParaRPr lang="zh-CN" altLang="en-US" sz="2400" smtClean="0">
              <a:solidFill>
                <a:srgbClr val="CC3300"/>
              </a:solidFill>
              <a:latin typeface="Arial" panose="020B0704020202020204" pitchFamily="34" charset="0"/>
              <a:ea typeface="SimSun" pitchFamily="2" charset="-122"/>
            </a:endParaRPr>
          </a:p>
          <a:p>
            <a:pPr algn="just" eaLnBrk="1" hangingPunct="1">
              <a:lnSpc>
                <a:spcPct val="110000"/>
              </a:lnSpc>
            </a:pPr>
            <a:r>
              <a:rPr lang="en-US" altLang="zh-CN" sz="2000" smtClean="0">
                <a:latin typeface="Arial" panose="020B0704020202020204" pitchFamily="34" charset="0"/>
                <a:ea typeface="SimSun" pitchFamily="2" charset="-122"/>
              </a:rPr>
              <a:t>3</a:t>
            </a:r>
            <a:r>
              <a:rPr lang="zh-CN" altLang="zh-CN" sz="2000" smtClean="0">
                <a:latin typeface="Arial" panose="020B0704020202020204" pitchFamily="34" charset="0"/>
                <a:ea typeface="SimSun" pitchFamily="2" charset="-122"/>
              </a:rPr>
              <a:t>种描述电路逻辑功能的</a:t>
            </a:r>
            <a:r>
              <a:rPr lang="zh-CN" altLang="zh-CN" sz="2000" smtClean="0">
                <a:solidFill>
                  <a:srgbClr val="CC0066"/>
                </a:solidFill>
                <a:latin typeface="Arial" panose="020B0704020202020204" pitchFamily="34" charset="0"/>
                <a:ea typeface="SimSun" pitchFamily="2" charset="-122"/>
              </a:rPr>
              <a:t>方法</a:t>
            </a:r>
            <a:endParaRPr lang="zh-CN" altLang="en-US" sz="2000" smtClean="0">
              <a:solidFill>
                <a:srgbClr val="CC0066"/>
              </a:solidFill>
              <a:latin typeface="Arial" panose="020B0704020202020204" pitchFamily="34" charset="0"/>
              <a:ea typeface="SimSun" pitchFamily="2" charset="-122"/>
            </a:endParaRPr>
          </a:p>
          <a:p>
            <a:pPr lvl="1" algn="just" eaLnBrk="1" hangingPunct="1">
              <a:lnSpc>
                <a:spcPct val="110000"/>
              </a:lnSpc>
            </a:pPr>
            <a:r>
              <a:rPr lang="zh-CN" altLang="en-US" sz="2000" smtClean="0">
                <a:latin typeface="Arial" panose="020B0704020202020204" pitchFamily="34" charset="0"/>
                <a:ea typeface="SimSun" pitchFamily="2" charset="-122"/>
              </a:rPr>
              <a:t>数据流描述、结构描述、行为描述</a:t>
            </a:r>
            <a:endParaRPr lang="zh-CN" altLang="en-US" sz="2000" smtClean="0">
              <a:latin typeface="Arial" panose="020B0704020202020204" pitchFamily="34" charset="0"/>
              <a:ea typeface="SimSun" pitchFamily="2" charset="-122"/>
            </a:endParaRPr>
          </a:p>
          <a:p>
            <a:pPr algn="just" eaLnBrk="1" hangingPunct="1">
              <a:lnSpc>
                <a:spcPct val="110000"/>
              </a:lnSpc>
            </a:pPr>
            <a:r>
              <a:rPr lang="zh-CN" altLang="zh-CN" sz="2000" smtClean="0">
                <a:latin typeface="Arial" panose="020B0704020202020204" pitchFamily="34" charset="0"/>
                <a:ea typeface="SimSun" pitchFamily="2" charset="-122"/>
              </a:rPr>
              <a:t>Verilog </a:t>
            </a:r>
            <a:r>
              <a:rPr lang="en-US" altLang="zh-CN" sz="2000" smtClean="0">
                <a:latin typeface="Arial" panose="020B0704020202020204" pitchFamily="34" charset="0"/>
                <a:ea typeface="SimSun" pitchFamily="2" charset="-122"/>
              </a:rPr>
              <a:t>HDL</a:t>
            </a:r>
            <a:r>
              <a:rPr lang="zh-CN" altLang="zh-CN" sz="2000" smtClean="0">
                <a:latin typeface="Arial" panose="020B0704020202020204" pitchFamily="34" charset="0"/>
                <a:ea typeface="SimSun" pitchFamily="2" charset="-122"/>
              </a:rPr>
              <a:t>模块的</a:t>
            </a:r>
            <a:r>
              <a:rPr lang="zh-CN" altLang="zh-CN" sz="2000" smtClean="0">
                <a:solidFill>
                  <a:srgbClr val="CC0066"/>
                </a:solidFill>
                <a:latin typeface="Arial" panose="020B0704020202020204" pitchFamily="34" charset="0"/>
                <a:ea typeface="SimSun" pitchFamily="2" charset="-122"/>
              </a:rPr>
              <a:t>模板</a:t>
            </a:r>
            <a:endParaRPr lang="zh-CN" altLang="en-US" sz="2000" smtClean="0">
              <a:solidFill>
                <a:srgbClr val="CC0066"/>
              </a:solidFill>
              <a:latin typeface="Arial" panose="020B0704020202020204" pitchFamily="34" charset="0"/>
              <a:ea typeface="SimSun" pitchFamily="2" charset="-122"/>
            </a:endParaRPr>
          </a:p>
          <a:p>
            <a:pPr algn="just" eaLnBrk="1" hangingPunct="1">
              <a:lnSpc>
                <a:spcPct val="110000"/>
              </a:lnSpc>
            </a:pPr>
            <a:r>
              <a:rPr lang="zh-CN" altLang="zh-CN" sz="2000" smtClean="0">
                <a:latin typeface="Arial" panose="020B0704020202020204" pitchFamily="34" charset="0"/>
                <a:ea typeface="SimSun" pitchFamily="2" charset="-122"/>
              </a:rPr>
              <a:t>Verilog </a:t>
            </a:r>
            <a:r>
              <a:rPr lang="en-US" altLang="zh-CN" sz="2000" smtClean="0">
                <a:latin typeface="Arial" panose="020B0704020202020204" pitchFamily="34" charset="0"/>
                <a:ea typeface="SimSun" pitchFamily="2" charset="-122"/>
              </a:rPr>
              <a:t>HDL</a:t>
            </a:r>
            <a:r>
              <a:rPr lang="zh-CN" altLang="en-US" sz="2000" smtClean="0">
                <a:latin typeface="Arial" panose="020B0704020202020204" pitchFamily="34" charset="0"/>
                <a:ea typeface="SimSun" pitchFamily="2" charset="-122"/>
              </a:rPr>
              <a:t>的</a:t>
            </a:r>
            <a:r>
              <a:rPr lang="zh-CN" altLang="en-US" sz="2000" smtClean="0">
                <a:solidFill>
                  <a:srgbClr val="CC0066"/>
                </a:solidFill>
                <a:latin typeface="Arial" panose="020B0704020202020204" pitchFamily="34" charset="0"/>
                <a:ea typeface="SimSun" pitchFamily="2" charset="-122"/>
              </a:rPr>
              <a:t>词法符号</a:t>
            </a:r>
            <a:r>
              <a:rPr lang="zh-CN" altLang="en-US" sz="2000" smtClean="0">
                <a:latin typeface="Arial" panose="020B0704020202020204" pitchFamily="34" charset="0"/>
                <a:ea typeface="SimSun" pitchFamily="2" charset="-122"/>
              </a:rPr>
              <a:t>包括空白符、注释、操作符（运算符）、常数、字符串、标识符及关键字。</a:t>
            </a:r>
            <a:endParaRPr lang="zh-CN" altLang="en-US" sz="2000" smtClean="0">
              <a:latin typeface="Arial" panose="020B0704020202020204" pitchFamily="34" charset="0"/>
              <a:ea typeface="SimSun" pitchFamily="2" charset="-122"/>
            </a:endParaRPr>
          </a:p>
          <a:p>
            <a:pPr algn="just" eaLnBrk="1" hangingPunct="1">
              <a:lnSpc>
                <a:spcPct val="110000"/>
              </a:lnSpc>
            </a:pPr>
            <a:r>
              <a:rPr lang="zh-CN" altLang="zh-CN" sz="2000" smtClean="0">
                <a:latin typeface="Arial" panose="020B0704020202020204" pitchFamily="34" charset="0"/>
                <a:ea typeface="SimSun" pitchFamily="2" charset="-122"/>
              </a:rPr>
              <a:t>Verilog </a:t>
            </a:r>
            <a:r>
              <a:rPr lang="en-US" altLang="zh-CN" sz="2000" smtClean="0">
                <a:latin typeface="Arial" panose="020B0704020202020204" pitchFamily="34" charset="0"/>
                <a:ea typeface="SimSun" pitchFamily="2" charset="-122"/>
              </a:rPr>
              <a:t>HDL</a:t>
            </a:r>
            <a:r>
              <a:rPr lang="zh-CN" altLang="en-US" sz="2000" smtClean="0">
                <a:latin typeface="Arial" panose="020B0704020202020204" pitchFamily="34" charset="0"/>
                <a:ea typeface="SimSun" pitchFamily="2" charset="-122"/>
              </a:rPr>
              <a:t>的</a:t>
            </a:r>
            <a:r>
              <a:rPr lang="en-US" altLang="zh-CN" sz="2000" smtClean="0">
                <a:solidFill>
                  <a:srgbClr val="CC0066"/>
                </a:solidFill>
                <a:latin typeface="Arial" panose="020B0704020202020204" pitchFamily="34" charset="0"/>
                <a:ea typeface="SimSun" pitchFamily="2" charset="-122"/>
              </a:rPr>
              <a:t>9</a:t>
            </a:r>
            <a:r>
              <a:rPr lang="zh-CN" altLang="en-US" sz="2000" smtClean="0">
                <a:latin typeface="Arial" panose="020B0704020202020204" pitchFamily="34" charset="0"/>
                <a:ea typeface="SimSun" pitchFamily="2" charset="-122"/>
              </a:rPr>
              <a:t>类</a:t>
            </a:r>
            <a:r>
              <a:rPr lang="zh-CN" altLang="en-US" sz="2000" smtClean="0">
                <a:solidFill>
                  <a:srgbClr val="CC0066"/>
                </a:solidFill>
                <a:latin typeface="Arial" panose="020B0704020202020204" pitchFamily="34" charset="0"/>
                <a:ea typeface="SimSun" pitchFamily="2" charset="-122"/>
              </a:rPr>
              <a:t>运算符</a:t>
            </a:r>
            <a:r>
              <a:rPr lang="zh-CN" altLang="en-US" sz="2000" smtClean="0">
                <a:latin typeface="Arial" panose="020B0704020202020204" pitchFamily="34" charset="0"/>
                <a:ea typeface="SimSun" pitchFamily="2" charset="-122"/>
              </a:rPr>
              <a:t>（按功能）</a:t>
            </a:r>
            <a:endParaRPr lang="zh-CN" altLang="en-US" sz="2000" smtClean="0">
              <a:latin typeface="Arial" panose="020B0704020202020204" pitchFamily="34" charset="0"/>
              <a:ea typeface="SimSun" pitchFamily="2" charset="-122"/>
            </a:endParaRPr>
          </a:p>
          <a:p>
            <a:pPr algn="just" eaLnBrk="1" hangingPunct="1">
              <a:lnSpc>
                <a:spcPct val="110000"/>
              </a:lnSpc>
            </a:pPr>
            <a:r>
              <a:rPr kumimoji="1" lang="en-US" altLang="zh-CN" sz="2000" smtClean="0">
                <a:latin typeface="Arial" panose="020B0704020202020204" pitchFamily="34" charset="0"/>
                <a:ea typeface="SimSun" pitchFamily="2" charset="-122"/>
              </a:rPr>
              <a:t>Verilog HDL</a:t>
            </a:r>
            <a:r>
              <a:rPr kumimoji="1" lang="zh-CN" altLang="en-US" sz="2000" smtClean="0">
                <a:latin typeface="Arial" panose="020B0704020202020204" pitchFamily="34" charset="0"/>
                <a:ea typeface="SimSun" pitchFamily="2" charset="-122"/>
              </a:rPr>
              <a:t>的常用</a:t>
            </a:r>
            <a:r>
              <a:rPr lang="zh-CN" altLang="en-US" sz="2000" smtClean="0">
                <a:solidFill>
                  <a:srgbClr val="CC0066"/>
                </a:solidFill>
                <a:latin typeface="Arial" panose="020B0704020202020204" pitchFamily="34" charset="0"/>
                <a:ea typeface="SimSun" pitchFamily="2" charset="-122"/>
              </a:rPr>
              <a:t>语句</a:t>
            </a:r>
            <a:r>
              <a:rPr kumimoji="1" lang="zh-CN" altLang="en-US" sz="2000" smtClean="0">
                <a:latin typeface="Arial" panose="020B0704020202020204" pitchFamily="34" charset="0"/>
                <a:ea typeface="SimSun" pitchFamily="2" charset="-122"/>
              </a:rPr>
              <a:t>：结构声明语句、赋值语句、条件语句、循环语句</a:t>
            </a:r>
            <a:endParaRPr kumimoji="1" lang="zh-CN" altLang="en-US" sz="2000" smtClean="0">
              <a:latin typeface="Arial" panose="020B0704020202020204" pitchFamily="34" charset="0"/>
              <a:ea typeface="SimSun" pitchFamily="2" charset="-122"/>
            </a:endParaRPr>
          </a:p>
          <a:p>
            <a:pPr algn="just" eaLnBrk="1" hangingPunct="1">
              <a:lnSpc>
                <a:spcPct val="110000"/>
              </a:lnSpc>
            </a:pPr>
            <a:r>
              <a:rPr kumimoji="1" lang="en-US" altLang="zh-CN" sz="2000" smtClean="0">
                <a:latin typeface="Arial" panose="020B0704020202020204" pitchFamily="34" charset="0"/>
                <a:ea typeface="SimSun" pitchFamily="2" charset="-122"/>
              </a:rPr>
              <a:t>Verilog HDL</a:t>
            </a:r>
            <a:r>
              <a:rPr lang="zh-CN" altLang="en-US" sz="2000" smtClean="0">
                <a:solidFill>
                  <a:srgbClr val="CC0066"/>
                </a:solidFill>
                <a:latin typeface="Arial" panose="020B0704020202020204" pitchFamily="34" charset="0"/>
                <a:ea typeface="SimSun" pitchFamily="2" charset="-122"/>
              </a:rPr>
              <a:t>数据对象</a:t>
            </a:r>
            <a:r>
              <a:rPr kumimoji="1" lang="zh-CN" altLang="en-US" sz="2000" smtClean="0">
                <a:latin typeface="Arial" panose="020B0704020202020204" pitchFamily="34" charset="0"/>
                <a:ea typeface="SimSun" pitchFamily="2" charset="-122"/>
              </a:rPr>
              <a:t>包括常量和变量。</a:t>
            </a:r>
            <a:endParaRPr kumimoji="1" lang="zh-CN" altLang="en-US" sz="2000" smtClean="0">
              <a:latin typeface="Arial" panose="020B0704020202020204" pitchFamily="34" charset="0"/>
              <a:ea typeface="SimSun" pitchFamily="2" charset="-122"/>
            </a:endParaRPr>
          </a:p>
          <a:p>
            <a:pPr lvl="1" algn="just" eaLnBrk="1" hangingPunct="1">
              <a:lnSpc>
                <a:spcPct val="110000"/>
              </a:lnSpc>
            </a:pPr>
            <a:r>
              <a:rPr kumimoji="1" lang="en-US" altLang="zh-CN" sz="2000" smtClean="0">
                <a:latin typeface="Arial" panose="020B0704020202020204" pitchFamily="34" charset="0"/>
                <a:ea typeface="SimSun" pitchFamily="2" charset="-122"/>
              </a:rPr>
              <a:t>parameter</a:t>
            </a:r>
            <a:r>
              <a:rPr kumimoji="1" lang="zh-CN" altLang="en-US" sz="2000" smtClean="0">
                <a:latin typeface="Arial" panose="020B0704020202020204" pitchFamily="34" charset="0"/>
                <a:ea typeface="SimSun" pitchFamily="2" charset="-122"/>
              </a:rPr>
              <a:t>常量</a:t>
            </a:r>
            <a:endParaRPr kumimoji="1" lang="zh-CN" altLang="en-US" sz="2000" smtClean="0">
              <a:latin typeface="Arial" panose="020B0704020202020204" pitchFamily="34" charset="0"/>
              <a:ea typeface="SimSun" pitchFamily="2" charset="-122"/>
            </a:endParaRPr>
          </a:p>
          <a:p>
            <a:pPr lvl="1" algn="just" eaLnBrk="1" hangingPunct="1">
              <a:lnSpc>
                <a:spcPct val="110000"/>
              </a:lnSpc>
            </a:pPr>
            <a:r>
              <a:rPr kumimoji="1" lang="zh-CN" altLang="en-US" sz="2000" smtClean="0">
                <a:latin typeface="Arial" panose="020B0704020202020204" pitchFamily="34" charset="0"/>
                <a:ea typeface="SimSun" pitchFamily="2" charset="-122"/>
              </a:rPr>
              <a:t>最常用的变量：</a:t>
            </a:r>
            <a:r>
              <a:rPr kumimoji="1" lang="en-US" altLang="zh-CN" sz="2000" smtClean="0">
                <a:latin typeface="Arial" panose="020B0704020202020204" pitchFamily="34" charset="0"/>
                <a:ea typeface="SimSun" pitchFamily="2" charset="-122"/>
              </a:rPr>
              <a:t>wire</a:t>
            </a:r>
            <a:r>
              <a:rPr kumimoji="1" lang="zh-CN" altLang="en-US" sz="2000" smtClean="0">
                <a:latin typeface="Arial" panose="020B0704020202020204" pitchFamily="34" charset="0"/>
                <a:ea typeface="SimSun" pitchFamily="2" charset="-122"/>
              </a:rPr>
              <a:t>型变量和</a:t>
            </a:r>
            <a:r>
              <a:rPr kumimoji="1" lang="en-US" altLang="zh-CN" sz="2000" smtClean="0">
                <a:latin typeface="Arial" panose="020B0704020202020204" pitchFamily="34" charset="0"/>
                <a:ea typeface="SimSun" pitchFamily="2" charset="-122"/>
              </a:rPr>
              <a:t>reg</a:t>
            </a:r>
            <a:r>
              <a:rPr kumimoji="1" lang="zh-CN" altLang="en-US" sz="2000" smtClean="0">
                <a:latin typeface="Arial" panose="020B0704020202020204" pitchFamily="34" charset="0"/>
                <a:ea typeface="SimSun" pitchFamily="2" charset="-122"/>
              </a:rPr>
              <a:t>型变量</a:t>
            </a:r>
            <a:endParaRPr kumimoji="1" lang="en-US" altLang="zh-CN" sz="2000"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2099"/>
                                        </p:tgtEl>
                                        <p:attrNameLst>
                                          <p:attrName>style.visibility</p:attrName>
                                        </p:attrNameLst>
                                      </p:cBhvr>
                                      <p:to>
                                        <p:strVal val="visible"/>
                                      </p:to>
                                    </p:set>
                                    <p:anim calcmode="lin" valueType="num">
                                      <p:cBhvr additive="base">
                                        <p:cTn id="7" dur="500" fill="hold"/>
                                        <p:tgtEl>
                                          <p:spTgt spid="772099"/>
                                        </p:tgtEl>
                                        <p:attrNameLst>
                                          <p:attrName>ppt_x</p:attrName>
                                        </p:attrNameLst>
                                      </p:cBhvr>
                                      <p:tavLst>
                                        <p:tav tm="0">
                                          <p:val>
                                            <p:strVal val="0-#ppt_w/2"/>
                                          </p:val>
                                        </p:tav>
                                        <p:tav tm="100000">
                                          <p:val>
                                            <p:strVal val="#ppt_x"/>
                                          </p:val>
                                        </p:tav>
                                      </p:tavLst>
                                    </p:anim>
                                    <p:anim calcmode="lin" valueType="num">
                                      <p:cBhvr additive="base">
                                        <p:cTn id="8"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30E5BB21-3748-49FE-BE95-AA6F8F528DE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26979"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panose="020B0704020202020204" pitchFamily="34" charset="0"/>
                <a:ea typeface="黑体" pitchFamily="2" charset="-122"/>
              </a:rPr>
              <a:t>本章小结（</a:t>
            </a:r>
            <a:r>
              <a:rPr lang="en-US" altLang="zh-CN" smtClean="0">
                <a:solidFill>
                  <a:srgbClr val="FFCC00"/>
                </a:solidFill>
                <a:latin typeface="Arial" panose="020B0704020202020204" pitchFamily="34" charset="0"/>
                <a:ea typeface="黑体" pitchFamily="2" charset="-122"/>
              </a:rPr>
              <a:t>7/7</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678035" name="Rectangle 147"/>
          <p:cNvSpPr>
            <a:spLocks noGrp="1" noChangeArrowheads="1"/>
          </p:cNvSpPr>
          <p:nvPr>
            <p:ph type="body" idx="1"/>
          </p:nvPr>
        </p:nvSpPr>
        <p:spPr>
          <a:xfrm>
            <a:off x="452438" y="3597275"/>
            <a:ext cx="5586412" cy="2619375"/>
          </a:xfrm>
        </p:spPr>
        <p:txBody>
          <a:bodyPr/>
          <a:lstStyle/>
          <a:p>
            <a:pPr algn="just" eaLnBrk="1" hangingPunct="1">
              <a:lnSpc>
                <a:spcPct val="110000"/>
              </a:lnSpc>
              <a:buClr>
                <a:srgbClr val="3333FF"/>
              </a:buClr>
              <a:buFont typeface="Wingdings" panose="05000000000000000000" pitchFamily="2" charset="2"/>
              <a:buNone/>
            </a:pPr>
            <a:r>
              <a:rPr lang="en-US" altLang="zh-CN" sz="2400" smtClean="0">
                <a:solidFill>
                  <a:srgbClr val="CC3300"/>
                </a:solidFill>
                <a:latin typeface="Arial" panose="020B0704020202020204" pitchFamily="34" charset="0"/>
                <a:ea typeface="SimSun" pitchFamily="2" charset="-122"/>
              </a:rPr>
              <a:t>8</a:t>
            </a:r>
            <a:r>
              <a:rPr lang="zh-CN" altLang="en-US" sz="2400" smtClean="0">
                <a:solidFill>
                  <a:srgbClr val="CC3300"/>
                </a:solidFill>
                <a:latin typeface="Arial" panose="020B0704020202020204" pitchFamily="34" charset="0"/>
                <a:ea typeface="SimSun" pitchFamily="2" charset="-122"/>
              </a:rPr>
              <a:t>、</a:t>
            </a:r>
            <a:r>
              <a:rPr lang="en-US" altLang="zh-CN" sz="2400" smtClean="0">
                <a:solidFill>
                  <a:srgbClr val="CC3300"/>
                </a:solidFill>
                <a:latin typeface="Arial" panose="020B0704020202020204" pitchFamily="34" charset="0"/>
                <a:ea typeface="SimSun" pitchFamily="2" charset="-122"/>
              </a:rPr>
              <a:t>Verilog HDL</a:t>
            </a:r>
            <a:r>
              <a:rPr lang="zh-CN" altLang="en-US" sz="2400" smtClean="0">
                <a:solidFill>
                  <a:srgbClr val="CC3300"/>
                </a:solidFill>
                <a:latin typeface="Arial" panose="020B0704020202020204" pitchFamily="34" charset="0"/>
                <a:ea typeface="SimSun" pitchFamily="2" charset="-122"/>
              </a:rPr>
              <a:t>的行为描述和结构描述</a:t>
            </a:r>
            <a:endParaRPr lang="zh-CN" altLang="en-US" sz="2400" smtClean="0">
              <a:solidFill>
                <a:srgbClr val="CC3300"/>
              </a:solidFill>
              <a:latin typeface="Arial" panose="020B0704020202020204" pitchFamily="34" charset="0"/>
              <a:ea typeface="SimSun" pitchFamily="2" charset="-122"/>
            </a:endParaRPr>
          </a:p>
          <a:p>
            <a:pPr algn="just" eaLnBrk="1" hangingPunct="1">
              <a:lnSpc>
                <a:spcPct val="110000"/>
              </a:lnSpc>
            </a:pPr>
            <a:r>
              <a:rPr lang="en-US" altLang="zh-CN" sz="2000" smtClean="0">
                <a:latin typeface="Arial" panose="020B0704020202020204" pitchFamily="34" charset="0"/>
                <a:ea typeface="SimSun" pitchFamily="2" charset="-122"/>
              </a:rPr>
              <a:t>4</a:t>
            </a:r>
            <a:r>
              <a:rPr lang="zh-CN" altLang="en-US" sz="2000" smtClean="0">
                <a:latin typeface="Arial" panose="020B0704020202020204" pitchFamily="34" charset="0"/>
                <a:ea typeface="SimSun" pitchFamily="2" charset="-122"/>
              </a:rPr>
              <a:t>选</a:t>
            </a:r>
            <a:r>
              <a:rPr lang="en-US" altLang="zh-CN" sz="2000" smtClean="0">
                <a:latin typeface="Arial" panose="020B0704020202020204" pitchFamily="34" charset="0"/>
                <a:ea typeface="SimSun" pitchFamily="2" charset="-122"/>
              </a:rPr>
              <a:t>1</a:t>
            </a:r>
            <a:r>
              <a:rPr lang="zh-CN" altLang="en-US" sz="2000" smtClean="0">
                <a:latin typeface="Arial" panose="020B0704020202020204" pitchFamily="34" charset="0"/>
                <a:ea typeface="SimSun" pitchFamily="2" charset="-122"/>
              </a:rPr>
              <a:t>数据选择器的</a:t>
            </a:r>
            <a:r>
              <a:rPr lang="en-US" altLang="zh-CN" sz="2000" smtClean="0">
                <a:latin typeface="Arial" panose="020B0704020202020204" pitchFamily="34" charset="0"/>
                <a:ea typeface="SimSun" pitchFamily="2" charset="-122"/>
              </a:rPr>
              <a:t>4</a:t>
            </a:r>
            <a:r>
              <a:rPr lang="zh-CN" altLang="en-US" sz="2000" smtClean="0">
                <a:latin typeface="Arial" panose="020B0704020202020204" pitchFamily="34" charset="0"/>
                <a:ea typeface="SimSun" pitchFamily="2" charset="-122"/>
              </a:rPr>
              <a:t>种设计方法</a:t>
            </a:r>
            <a:endParaRPr lang="zh-CN" altLang="en-US" sz="2000" smtClean="0">
              <a:latin typeface="Arial" panose="020B0704020202020204" pitchFamily="34" charset="0"/>
              <a:ea typeface="SimSun" pitchFamily="2" charset="-122"/>
            </a:endParaRPr>
          </a:p>
          <a:p>
            <a:pPr lvl="1" algn="just" eaLnBrk="1" hangingPunct="1">
              <a:lnSpc>
                <a:spcPct val="110000"/>
              </a:lnSpc>
            </a:pPr>
            <a:r>
              <a:rPr lang="zh-CN" altLang="en-US" sz="2000" smtClean="0">
                <a:latin typeface="Arial" panose="020B0704020202020204" pitchFamily="34" charset="0"/>
                <a:ea typeface="SimSun" pitchFamily="2" charset="-122"/>
              </a:rPr>
              <a:t>门级描述</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调用门原语</a:t>
            </a:r>
            <a:endParaRPr lang="zh-CN" altLang="en-US" sz="2000" smtClean="0">
              <a:latin typeface="Arial" panose="020B0704020202020204" pitchFamily="34" charset="0"/>
              <a:ea typeface="SimSun" pitchFamily="2" charset="-122"/>
            </a:endParaRPr>
          </a:p>
          <a:p>
            <a:pPr lvl="1" algn="just" eaLnBrk="1" hangingPunct="1">
              <a:lnSpc>
                <a:spcPct val="110000"/>
              </a:lnSpc>
            </a:pPr>
            <a:r>
              <a:rPr lang="zh-CN" altLang="en-US" sz="2000" smtClean="0">
                <a:latin typeface="Arial" panose="020B0704020202020204" pitchFamily="34" charset="0"/>
                <a:ea typeface="SimSun" pitchFamily="2" charset="-122"/>
              </a:rPr>
              <a:t>算法级描述</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逻辑表达式</a:t>
            </a:r>
            <a:endParaRPr lang="zh-CN" altLang="en-US" sz="2000" smtClean="0">
              <a:latin typeface="Arial" panose="020B0704020202020204" pitchFamily="34" charset="0"/>
              <a:ea typeface="SimSun" pitchFamily="2" charset="-122"/>
            </a:endParaRPr>
          </a:p>
          <a:p>
            <a:pPr lvl="1" algn="just" eaLnBrk="1" hangingPunct="1">
              <a:lnSpc>
                <a:spcPct val="110000"/>
              </a:lnSpc>
            </a:pPr>
            <a:r>
              <a:rPr lang="zh-CN" altLang="en-US" sz="2000" smtClean="0">
                <a:latin typeface="Arial" panose="020B0704020202020204" pitchFamily="34" charset="0"/>
                <a:ea typeface="SimSun" pitchFamily="2" charset="-122"/>
              </a:rPr>
              <a:t>系统级描述</a:t>
            </a:r>
            <a:r>
              <a:rPr lang="en-US" altLang="zh-CN" sz="2000" smtClean="0">
                <a:latin typeface="Arial" panose="020B0704020202020204" pitchFamily="34" charset="0"/>
                <a:ea typeface="SimSun" pitchFamily="2" charset="-122"/>
              </a:rPr>
              <a:t>——case</a:t>
            </a:r>
            <a:r>
              <a:rPr lang="zh-CN" altLang="en-US" sz="2000" smtClean="0">
                <a:latin typeface="Arial" panose="020B0704020202020204" pitchFamily="34" charset="0"/>
                <a:ea typeface="SimSun" pitchFamily="2" charset="-122"/>
              </a:rPr>
              <a:t>语句</a:t>
            </a:r>
            <a:endParaRPr lang="zh-CN" altLang="en-US" sz="2000" smtClean="0">
              <a:latin typeface="Arial" panose="020B0704020202020204" pitchFamily="34" charset="0"/>
              <a:ea typeface="SimSun" pitchFamily="2" charset="-122"/>
            </a:endParaRPr>
          </a:p>
          <a:p>
            <a:pPr lvl="1" algn="just" eaLnBrk="1" hangingPunct="1">
              <a:lnSpc>
                <a:spcPct val="110000"/>
              </a:lnSpc>
            </a:pPr>
            <a:r>
              <a:rPr lang="zh-CN" altLang="en-US" sz="2000" smtClean="0">
                <a:latin typeface="Arial" panose="020B0704020202020204" pitchFamily="34" charset="0"/>
                <a:ea typeface="SimSun" pitchFamily="2" charset="-122"/>
              </a:rPr>
              <a:t>算法级描述</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条件运算符</a:t>
            </a:r>
            <a:endParaRPr lang="zh-CN" altLang="en-US" sz="1800" smtClean="0">
              <a:latin typeface="Arial" panose="020B0704020202020204" pitchFamily="34" charset="0"/>
              <a:ea typeface="SimSun" pitchFamily="2" charset="-122"/>
            </a:endParaRPr>
          </a:p>
        </p:txBody>
      </p:sp>
      <p:sp>
        <p:nvSpPr>
          <p:cNvPr id="678036" name="Rectangle 148"/>
          <p:cNvSpPr>
            <a:spLocks noChangeArrowheads="1"/>
          </p:cNvSpPr>
          <p:nvPr/>
        </p:nvSpPr>
        <p:spPr bwMode="auto">
          <a:xfrm>
            <a:off x="723900" y="1195388"/>
            <a:ext cx="76930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68605" indent="-268605" eaLnBrk="1" hangingPunct="1">
              <a:buClr>
                <a:schemeClr val="bg2"/>
              </a:buClr>
              <a:buFont typeface="Wingdings" panose="05000000000000000000" pitchFamily="2" charset="2"/>
              <a:buChar char="v"/>
            </a:pPr>
            <a:r>
              <a:rPr lang="zh-CN" altLang="en-US" sz="2000">
                <a:solidFill>
                  <a:srgbClr val="000000"/>
                </a:solidFill>
                <a:latin typeface="Arial" panose="020B0704020202020204" pitchFamily="34" charset="0"/>
              </a:rPr>
              <a:t>“</a:t>
            </a:r>
            <a:r>
              <a:rPr lang="en-US" altLang="zh-CN" sz="2000">
                <a:solidFill>
                  <a:srgbClr val="000000"/>
                </a:solidFill>
                <a:latin typeface="Arial" panose="020B0704020202020204" pitchFamily="34" charset="0"/>
              </a:rPr>
              <a:t>always”</a:t>
            </a:r>
            <a:r>
              <a:rPr lang="zh-CN" altLang="en-US" sz="2000">
                <a:solidFill>
                  <a:srgbClr val="000000"/>
                </a:solidFill>
                <a:latin typeface="Arial" panose="020B0704020202020204" pitchFamily="34" charset="0"/>
              </a:rPr>
              <a:t>模块内的阻塞赋值语句</a:t>
            </a:r>
            <a:r>
              <a:rPr kumimoji="1" lang="zh-CN" altLang="en-US" sz="2000">
                <a:solidFill>
                  <a:srgbClr val="000000"/>
                </a:solidFill>
                <a:latin typeface="Arial" panose="020B0704020202020204" pitchFamily="34" charset="0"/>
              </a:rPr>
              <a:t>是</a:t>
            </a:r>
            <a:r>
              <a:rPr kumimoji="1" lang="zh-CN" altLang="en-US" sz="2000">
                <a:solidFill>
                  <a:srgbClr val="CC0066"/>
                </a:solidFill>
                <a:latin typeface="Arial" panose="020B0704020202020204" pitchFamily="34" charset="0"/>
              </a:rPr>
              <a:t>顺序执行</a:t>
            </a:r>
            <a:r>
              <a:rPr kumimoji="1" lang="zh-CN" altLang="en-US" sz="2000">
                <a:solidFill>
                  <a:srgbClr val="000000"/>
                </a:solidFill>
                <a:latin typeface="Arial" panose="020B0704020202020204" pitchFamily="34" charset="0"/>
              </a:rPr>
              <a:t>的！若随意颠倒赋值语句的书写顺序，可能导致不同的结果！</a:t>
            </a:r>
            <a:endParaRPr kumimoji="1" lang="zh-CN" altLang="en-US" sz="2000">
              <a:solidFill>
                <a:srgbClr val="000000"/>
              </a:solidFill>
              <a:latin typeface="Arial" panose="020B0704020202020204" pitchFamily="34" charset="0"/>
            </a:endParaRPr>
          </a:p>
          <a:p>
            <a:pPr marL="268605" indent="-268605" eaLnBrk="1" hangingPunct="1">
              <a:buClr>
                <a:schemeClr val="bg2"/>
              </a:buClr>
              <a:buFont typeface="Wingdings" panose="05000000000000000000" pitchFamily="2" charset="2"/>
              <a:buChar char="v"/>
            </a:pPr>
            <a:r>
              <a:rPr kumimoji="1" lang="zh-CN" altLang="en-US" sz="2000">
                <a:solidFill>
                  <a:srgbClr val="000000"/>
                </a:solidFill>
                <a:latin typeface="Arial" panose="020B0704020202020204" pitchFamily="34" charset="0"/>
              </a:rPr>
              <a:t>多个“</a:t>
            </a:r>
            <a:r>
              <a:rPr kumimoji="1" lang="en-US" altLang="zh-CN" sz="2000">
                <a:solidFill>
                  <a:srgbClr val="000000"/>
                </a:solidFill>
                <a:latin typeface="Arial" panose="020B0704020202020204" pitchFamily="34" charset="0"/>
              </a:rPr>
              <a:t>always”</a:t>
            </a:r>
            <a:r>
              <a:rPr kumimoji="1" lang="zh-CN" altLang="en-US" sz="2000">
                <a:solidFill>
                  <a:srgbClr val="000000"/>
                </a:solidFill>
                <a:latin typeface="Arial" panose="020B0704020202020204" pitchFamily="34" charset="0"/>
              </a:rPr>
              <a:t>模块、“</a:t>
            </a:r>
            <a:r>
              <a:rPr kumimoji="1" lang="en-US" altLang="zh-CN" sz="2000">
                <a:solidFill>
                  <a:srgbClr val="000000"/>
                </a:solidFill>
                <a:latin typeface="Arial" panose="020B0704020202020204" pitchFamily="34" charset="0"/>
              </a:rPr>
              <a:t>assign”</a:t>
            </a:r>
            <a:r>
              <a:rPr kumimoji="1" lang="zh-CN" altLang="en-US" sz="2000">
                <a:solidFill>
                  <a:srgbClr val="000000"/>
                </a:solidFill>
                <a:latin typeface="Arial" panose="020B0704020202020204" pitchFamily="34" charset="0"/>
              </a:rPr>
              <a:t>语句、实例元件调用、</a:t>
            </a:r>
            <a:r>
              <a:rPr lang="zh-CN" altLang="en-US" sz="2000">
                <a:solidFill>
                  <a:srgbClr val="000000"/>
                </a:solidFill>
                <a:latin typeface="Arial" panose="020B0704020202020204" pitchFamily="34" charset="0"/>
              </a:rPr>
              <a:t>“</a:t>
            </a:r>
            <a:r>
              <a:rPr lang="en-US" altLang="zh-CN" sz="2000">
                <a:solidFill>
                  <a:srgbClr val="000000"/>
                </a:solidFill>
                <a:latin typeface="Arial" panose="020B0704020202020204" pitchFamily="34" charset="0"/>
              </a:rPr>
              <a:t>always”</a:t>
            </a:r>
            <a:r>
              <a:rPr lang="zh-CN" altLang="en-US" sz="2000">
                <a:solidFill>
                  <a:srgbClr val="000000"/>
                </a:solidFill>
                <a:latin typeface="Arial" panose="020B0704020202020204" pitchFamily="34" charset="0"/>
              </a:rPr>
              <a:t>模块内的</a:t>
            </a:r>
            <a:r>
              <a:rPr kumimoji="1" lang="zh-CN" altLang="en-US" sz="2000">
                <a:solidFill>
                  <a:srgbClr val="000000"/>
                </a:solidFill>
                <a:latin typeface="Arial" panose="020B0704020202020204" pitchFamily="34" charset="0"/>
              </a:rPr>
              <a:t>非阻塞赋值语句都是</a:t>
            </a:r>
            <a:r>
              <a:rPr kumimoji="1" lang="zh-CN" altLang="en-US" sz="2000">
                <a:solidFill>
                  <a:srgbClr val="CC0066"/>
                </a:solidFill>
                <a:latin typeface="Arial" panose="020B0704020202020204" pitchFamily="34" charset="0"/>
              </a:rPr>
              <a:t>并行执行</a:t>
            </a:r>
            <a:r>
              <a:rPr kumimoji="1" lang="zh-CN" altLang="en-US" sz="2000">
                <a:solidFill>
                  <a:srgbClr val="000000"/>
                </a:solidFill>
                <a:latin typeface="Arial" panose="020B0704020202020204" pitchFamily="34" charset="0"/>
              </a:rPr>
              <a:t>的！</a:t>
            </a:r>
            <a:endParaRPr kumimoji="1" lang="zh-CN" altLang="en-US" sz="2000">
              <a:solidFill>
                <a:srgbClr val="000000"/>
              </a:solidFill>
              <a:latin typeface="Arial" panose="020B0704020202020204" pitchFamily="34" charset="0"/>
            </a:endParaRPr>
          </a:p>
          <a:p>
            <a:pPr marL="268605" indent="-268605" eaLnBrk="1" hangingPunct="1">
              <a:buClr>
                <a:schemeClr val="bg2"/>
              </a:buClr>
              <a:buFont typeface="Wingdings" panose="05000000000000000000" pitchFamily="2" charset="2"/>
              <a:buChar char="v"/>
            </a:pPr>
            <a:r>
              <a:rPr lang="en-US" altLang="zh-CN" sz="2000">
                <a:latin typeface="Arial" panose="020B0704020202020204" pitchFamily="34" charset="0"/>
              </a:rPr>
              <a:t>Verilog HDL</a:t>
            </a:r>
            <a:r>
              <a:rPr lang="zh-CN" altLang="en-US" sz="2000">
                <a:latin typeface="Arial" panose="020B0704020202020204" pitchFamily="34" charset="0"/>
              </a:rPr>
              <a:t>模型的</a:t>
            </a:r>
            <a:r>
              <a:rPr lang="en-US" altLang="zh-CN" sz="2000">
                <a:latin typeface="Arial" panose="020B0704020202020204" pitchFamily="34" charset="0"/>
              </a:rPr>
              <a:t>5</a:t>
            </a:r>
            <a:r>
              <a:rPr lang="zh-CN" altLang="en-US" sz="2000">
                <a:latin typeface="Arial" panose="020B0704020202020204" pitchFamily="34" charset="0"/>
              </a:rPr>
              <a:t>种抽象级别的描述：系统级、</a:t>
            </a:r>
            <a:r>
              <a:rPr lang="zh-CN" altLang="zh-CN" sz="2000">
                <a:latin typeface="Arial" panose="020B0704020202020204" pitchFamily="34" charset="0"/>
              </a:rPr>
              <a:t>算</a:t>
            </a:r>
            <a:r>
              <a:rPr lang="zh-CN" altLang="en-US" sz="2000">
                <a:latin typeface="Arial" panose="020B0704020202020204" pitchFamily="34" charset="0"/>
              </a:rPr>
              <a:t>法级、</a:t>
            </a:r>
            <a:r>
              <a:rPr lang="en-US" altLang="zh-CN" sz="2000">
                <a:latin typeface="Arial" panose="020B0704020202020204" pitchFamily="34" charset="0"/>
              </a:rPr>
              <a:t>RTL</a:t>
            </a:r>
            <a:r>
              <a:rPr lang="zh-CN" altLang="en-US" sz="2000">
                <a:latin typeface="Arial" panose="020B0704020202020204" pitchFamily="34" charset="0"/>
              </a:rPr>
              <a:t>级、门级、开关级</a:t>
            </a:r>
            <a:endParaRPr lang="zh-CN" altLang="en-US" sz="2000">
              <a:latin typeface="Arial" panose="020B0704020202020204" pitchFamily="34" charset="0"/>
            </a:endParaRPr>
          </a:p>
        </p:txBody>
      </p:sp>
      <p:sp>
        <p:nvSpPr>
          <p:cNvPr id="678037" name="AutoShape 149"/>
          <p:cNvSpPr>
            <a:spLocks noChangeArrowheads="1"/>
          </p:cNvSpPr>
          <p:nvPr/>
        </p:nvSpPr>
        <p:spPr bwMode="auto">
          <a:xfrm rot="-76865">
            <a:off x="5251450" y="3436938"/>
            <a:ext cx="4060825" cy="3019425"/>
          </a:xfrm>
          <a:prstGeom prst="cloudCallout">
            <a:avLst>
              <a:gd name="adj1" fmla="val -71329"/>
              <a:gd name="adj2" fmla="val -17269"/>
            </a:avLst>
          </a:prstGeom>
          <a:solidFill>
            <a:srgbClr val="FFFF99"/>
          </a:solidFill>
          <a:ln w="9525">
            <a:solidFill>
              <a:srgbClr val="CC6600"/>
            </a:solidFill>
            <a:round/>
          </a:ln>
        </p:spPr>
        <p:txBody>
          <a:bodyPr/>
          <a:lstStyle/>
          <a:p>
            <a:pPr algn="l" eaLnBrk="1" hangingPunct="1">
              <a:lnSpc>
                <a:spcPct val="100000"/>
              </a:lnSpc>
              <a:buClr>
                <a:schemeClr val="tx1"/>
              </a:buClr>
              <a:buSzPct val="80000"/>
              <a:buFont typeface="Wingdings" panose="05000000000000000000" pitchFamily="2" charset="2"/>
              <a:buNone/>
            </a:pPr>
            <a:r>
              <a:rPr kumimoji="1" lang="zh-CN" altLang="en-US">
                <a:solidFill>
                  <a:srgbClr val="800000"/>
                </a:solidFill>
                <a:latin typeface="Tahoma" panose="020B0604030504040204" pitchFamily="34" charset="0"/>
                <a:ea typeface="华文行楷" pitchFamily="2" charset="-122"/>
              </a:rPr>
              <a:t>采用哪种方法系统速度最快？耗用逻辑资源最少？描述最直观？描述最简单？耗用逻辑资源最多？ </a:t>
            </a:r>
            <a:endParaRPr kumimoji="1" lang="zh-CN" altLang="en-US">
              <a:solidFill>
                <a:srgbClr val="800000"/>
              </a:solidFill>
              <a:latin typeface="Tahoma" panose="020B0604030504040204" pitchFamily="34" charset="0"/>
              <a:ea typeface="华文行楷"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8036"/>
                                        </p:tgtEl>
                                        <p:attrNameLst>
                                          <p:attrName>style.visibility</p:attrName>
                                        </p:attrNameLst>
                                      </p:cBhvr>
                                      <p:to>
                                        <p:strVal val="visible"/>
                                      </p:to>
                                    </p:set>
                                    <p:animEffect transition="in" filter="blinds(horizontal)">
                                      <p:cBhvr>
                                        <p:cTn id="7" dur="500"/>
                                        <p:tgtEl>
                                          <p:spTgt spid="6780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035"/>
                                        </p:tgtEl>
                                        <p:attrNameLst>
                                          <p:attrName>style.visibility</p:attrName>
                                        </p:attrNameLst>
                                      </p:cBhvr>
                                      <p:to>
                                        <p:strVal val="visible"/>
                                      </p:to>
                                    </p:set>
                                    <p:animEffect transition="in" filter="blinds(horizontal)">
                                      <p:cBhvr>
                                        <p:cTn id="12" dur="500"/>
                                        <p:tgtEl>
                                          <p:spTgt spid="6780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8037"/>
                                        </p:tgtEl>
                                        <p:attrNameLst>
                                          <p:attrName>style.visibility</p:attrName>
                                        </p:attrNameLst>
                                      </p:cBhvr>
                                      <p:to>
                                        <p:strVal val="visible"/>
                                      </p:to>
                                    </p:set>
                                    <p:animEffect transition="in" filter="dissolve">
                                      <p:cBhvr>
                                        <p:cTn id="17" dur="500"/>
                                        <p:tgtEl>
                                          <p:spTgt spid="67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035" grpId="0"/>
      <p:bldP spid="678036" grpId="0"/>
      <p:bldP spid="6780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D9F001C3-AA23-4A75-B847-CA5C815B2C3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7652" name="Rectangle 3"/>
          <p:cNvSpPr>
            <a:spLocks noGrp="1" noChangeArrowheads="1"/>
          </p:cNvSpPr>
          <p:nvPr>
            <p:ph type="title"/>
          </p:nvPr>
        </p:nvSpPr>
        <p:spPr>
          <a:xfrm>
            <a:off x="1695450" y="195263"/>
            <a:ext cx="7772400" cy="677862"/>
          </a:xfrm>
        </p:spPr>
        <p:txBody>
          <a:bodyPr/>
          <a:lstStyle/>
          <a:p>
            <a:r>
              <a:rPr lang="zh-CN" altLang="en-US" smtClean="0">
                <a:solidFill>
                  <a:srgbClr val="FFCC00"/>
                </a:solidFill>
                <a:latin typeface="Arial" panose="020B0704020202020204" pitchFamily="34" charset="0"/>
                <a:ea typeface="黑体" pitchFamily="2" charset="-122"/>
              </a:rPr>
              <a:t>简单的</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例子（</a:t>
            </a:r>
            <a:r>
              <a:rPr lang="en-US" altLang="zh-CN" smtClean="0">
                <a:solidFill>
                  <a:srgbClr val="FFCC00"/>
                </a:solidFill>
                <a:latin typeface="Arial" panose="020B0704020202020204" pitchFamily="34" charset="0"/>
                <a:ea typeface="黑体" pitchFamily="2" charset="-122"/>
              </a:rPr>
              <a:t>3/3</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388100" name="Rectangle 4"/>
          <p:cNvSpPr>
            <a:spLocks noGrp="1" noChangeArrowheads="1"/>
          </p:cNvSpPr>
          <p:nvPr>
            <p:ph type="body" idx="1"/>
          </p:nvPr>
        </p:nvSpPr>
        <p:spPr>
          <a:xfrm>
            <a:off x="534988" y="1093788"/>
            <a:ext cx="5081587" cy="419100"/>
          </a:xfrm>
        </p:spPr>
        <p:txBody>
          <a:bodyPr/>
          <a:lstStyle/>
          <a:p>
            <a:pPr algn="just">
              <a:lnSpc>
                <a:spcPct val="80000"/>
              </a:lnSpc>
              <a:buFont typeface="Wingdings" panose="05000000000000000000" pitchFamily="2" charset="2"/>
              <a:buNone/>
            </a:pPr>
            <a:r>
              <a:rPr kumimoji="1" lang="en-US" altLang="zh-CN" sz="2600" smtClean="0">
                <a:solidFill>
                  <a:srgbClr val="FF0066"/>
                </a:solidFill>
                <a:latin typeface="Arial" panose="020B0704020202020204" pitchFamily="34" charset="0"/>
                <a:ea typeface="SimSun" pitchFamily="2" charset="-122"/>
              </a:rPr>
              <a:t>【</a:t>
            </a:r>
            <a:r>
              <a:rPr kumimoji="1" lang="zh-CN" altLang="en-US" sz="26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2.16</a:t>
            </a:r>
            <a:r>
              <a:rPr kumimoji="1" lang="en-US" altLang="zh-CN" sz="2600" smtClean="0">
                <a:solidFill>
                  <a:srgbClr val="FF0066"/>
                </a:solidFill>
                <a:latin typeface="Arial" panose="020B0704020202020204" pitchFamily="34" charset="0"/>
                <a:ea typeface="SimSun" pitchFamily="2" charset="-122"/>
              </a:rPr>
              <a:t>】</a:t>
            </a:r>
            <a:r>
              <a:rPr lang="zh-CN" altLang="en-US" sz="2400" smtClean="0">
                <a:solidFill>
                  <a:srgbClr val="CC6600"/>
                </a:solidFill>
                <a:latin typeface="Arial" panose="020B0704020202020204" pitchFamily="34" charset="0"/>
                <a:ea typeface="SimSun" pitchFamily="2" charset="-122"/>
              </a:rPr>
              <a:t>三态驱动器（ </a:t>
            </a:r>
            <a:r>
              <a:rPr lang="en-US" altLang="zh-CN" sz="2400" smtClean="0">
                <a:solidFill>
                  <a:srgbClr val="CC6600"/>
                </a:solidFill>
                <a:latin typeface="Arial" panose="020B0704020202020204" pitchFamily="34" charset="0"/>
                <a:ea typeface="SimSun" pitchFamily="2" charset="-122"/>
              </a:rPr>
              <a:t>trist1.v</a:t>
            </a:r>
            <a:r>
              <a:rPr lang="zh-CN" altLang="en-US" sz="2400" smtClean="0">
                <a:solidFill>
                  <a:srgbClr val="CC6600"/>
                </a:solidFill>
                <a:latin typeface="Arial" panose="020B0704020202020204" pitchFamily="34" charset="0"/>
                <a:ea typeface="SimSun" pitchFamily="2" charset="-122"/>
              </a:rPr>
              <a:t>）</a:t>
            </a:r>
            <a:endParaRPr lang="zh-CN" altLang="en-US" sz="2400" smtClean="0">
              <a:solidFill>
                <a:srgbClr val="CC6600"/>
              </a:solidFill>
              <a:latin typeface="Arial" panose="020B0704020202020204" pitchFamily="34" charset="0"/>
              <a:ea typeface="SimSun" pitchFamily="2" charset="-122"/>
            </a:endParaRPr>
          </a:p>
        </p:txBody>
      </p:sp>
      <p:sp>
        <p:nvSpPr>
          <p:cNvPr id="388109" name="AutoShape 13" descr="80%"/>
          <p:cNvSpPr>
            <a:spLocks noChangeArrowheads="1"/>
          </p:cNvSpPr>
          <p:nvPr/>
        </p:nvSpPr>
        <p:spPr bwMode="auto">
          <a:xfrm rot="-133237">
            <a:off x="5170488" y="638175"/>
            <a:ext cx="4503737" cy="981075"/>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anose="05000000000000000000" pitchFamily="2" charset="2"/>
              <a:buNone/>
            </a:pPr>
            <a:r>
              <a:rPr kumimoji="1" lang="zh-CN" altLang="en-US" sz="2800" dirty="0">
                <a:solidFill>
                  <a:srgbClr val="006600"/>
                </a:solidFill>
                <a:latin typeface="Times New Roman" panose="02020803070505020304" pitchFamily="18" charset="0"/>
                <a:ea typeface="华文行楷" pitchFamily="2" charset="-122"/>
              </a:rPr>
              <a:t>模块元件例化</a:t>
            </a:r>
            <a:endParaRPr kumimoji="1" lang="zh-CN" altLang="en-US" sz="2800" dirty="0">
              <a:solidFill>
                <a:srgbClr val="006600"/>
              </a:solidFill>
              <a:latin typeface="Times New Roman" panose="02020803070505020304" pitchFamily="18" charset="0"/>
              <a:ea typeface="华文行楷" pitchFamily="2" charset="-122"/>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4413" y="1085850"/>
            <a:ext cx="6943725"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8100"/>
                                        </p:tgtEl>
                                        <p:attrNameLst>
                                          <p:attrName>style.visibility</p:attrName>
                                        </p:attrNameLst>
                                      </p:cBhvr>
                                      <p:to>
                                        <p:strVal val="visible"/>
                                      </p:to>
                                    </p:set>
                                    <p:anim calcmode="lin" valueType="num">
                                      <p:cBhvr additive="base">
                                        <p:cTn id="7" dur="500" fill="hold"/>
                                        <p:tgtEl>
                                          <p:spTgt spid="388100"/>
                                        </p:tgtEl>
                                        <p:attrNameLst>
                                          <p:attrName>ppt_x</p:attrName>
                                        </p:attrNameLst>
                                      </p:cBhvr>
                                      <p:tavLst>
                                        <p:tav tm="0">
                                          <p:val>
                                            <p:strVal val="0-#ppt_w/2"/>
                                          </p:val>
                                        </p:tav>
                                        <p:tav tm="100000">
                                          <p:val>
                                            <p:strVal val="#ppt_x"/>
                                          </p:val>
                                        </p:tav>
                                      </p:tavLst>
                                    </p:anim>
                                    <p:anim calcmode="lin" valueType="num">
                                      <p:cBhvr additive="base">
                                        <p:cTn id="8" dur="500" fill="hold"/>
                                        <p:tgtEl>
                                          <p:spTgt spid="3881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88109"/>
                                        </p:tgtEl>
                                        <p:attrNameLst>
                                          <p:attrName>style.visibility</p:attrName>
                                        </p:attrNameLst>
                                      </p:cBhvr>
                                      <p:to>
                                        <p:strVal val="visible"/>
                                      </p:to>
                                    </p:set>
                                    <p:anim calcmode="lin" valueType="num">
                                      <p:cBhvr>
                                        <p:cTn id="13" dur="500" fill="hold"/>
                                        <p:tgtEl>
                                          <p:spTgt spid="388109"/>
                                        </p:tgtEl>
                                        <p:attrNameLst>
                                          <p:attrName>ppt_w</p:attrName>
                                        </p:attrNameLst>
                                      </p:cBhvr>
                                      <p:tavLst>
                                        <p:tav tm="0">
                                          <p:val>
                                            <p:fltVal val="0"/>
                                          </p:val>
                                        </p:tav>
                                        <p:tav tm="100000">
                                          <p:val>
                                            <p:strVal val="#ppt_w"/>
                                          </p:val>
                                        </p:tav>
                                      </p:tavLst>
                                    </p:anim>
                                    <p:anim calcmode="lin" valueType="num">
                                      <p:cBhvr>
                                        <p:cTn id="14" dur="500" fill="hold"/>
                                        <p:tgtEl>
                                          <p:spTgt spid="388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autoUpdateAnimBg="0"/>
      <p:bldP spid="38810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65CE393-2E11-47BD-9B9A-EDDABA77AB4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8675" name="Rectangle 2"/>
          <p:cNvSpPr>
            <a:spLocks noGrp="1" noChangeArrowheads="1"/>
          </p:cNvSpPr>
          <p:nvPr>
            <p:ph type="title"/>
          </p:nvPr>
        </p:nvSpPr>
        <p:spPr>
          <a:xfrm>
            <a:off x="1763713" y="195263"/>
            <a:ext cx="7772400" cy="677862"/>
          </a:xfrm>
        </p:spPr>
        <p:txBody>
          <a:bodyPr/>
          <a:lstStyle/>
          <a:p>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基本结构总结</a:t>
            </a:r>
            <a:endParaRPr lang="zh-CN" altLang="en-US" smtClean="0">
              <a:solidFill>
                <a:srgbClr val="FFCC00"/>
              </a:solidFill>
              <a:latin typeface="Arial" panose="020B0704020202020204" pitchFamily="34" charset="0"/>
              <a:ea typeface="黑体" pitchFamily="2" charset="-122"/>
            </a:endParaRPr>
          </a:p>
        </p:txBody>
      </p:sp>
      <p:sp>
        <p:nvSpPr>
          <p:cNvPr id="390149" name="AutoShape 5"/>
          <p:cNvSpPr>
            <a:spLocks noChangeArrowheads="1"/>
          </p:cNvSpPr>
          <p:nvPr/>
        </p:nvSpPr>
        <p:spPr bwMode="auto">
          <a:xfrm>
            <a:off x="719138" y="1449388"/>
            <a:ext cx="7812087" cy="4725987"/>
          </a:xfrm>
          <a:prstGeom prst="roundRect">
            <a:avLst>
              <a:gd name="adj" fmla="val 16667"/>
            </a:avLst>
          </a:prstGeom>
          <a:solidFill>
            <a:srgbClr val="FFE7E7"/>
          </a:solidFill>
          <a:ln w="9525">
            <a:solidFill>
              <a:srgbClr val="FF0000"/>
            </a:solidFill>
            <a:round/>
          </a:ln>
          <a:effectLst>
            <a:prstShdw prst="shdw13" dist="53882" dir="13500000">
              <a:schemeClr val="bg2">
                <a:alpha val="50000"/>
              </a:schemeClr>
            </a:prstShdw>
          </a:effectLst>
        </p:spPr>
        <p:txBody>
          <a:bodyPr anchor="ctr"/>
          <a:lstStyle/>
          <a:p>
            <a:pPr marL="179705" lvl="1" algn="l" eaLnBrk="1" hangingPunct="1">
              <a:lnSpc>
                <a:spcPct val="105000"/>
              </a:lnSpc>
              <a:spcBef>
                <a:spcPct val="0"/>
              </a:spcBef>
              <a:buClrTx/>
              <a:buFontTx/>
              <a:buNone/>
            </a:pPr>
            <a:r>
              <a:rPr lang="zh-CN" altLang="en-US" sz="2200"/>
              <a:t> </a:t>
            </a:r>
            <a:r>
              <a:rPr lang="en-US" altLang="zh-CN" sz="2200">
                <a:latin typeface="Arial" panose="020B0704020202020204" pitchFamily="34" charset="0"/>
                <a:ea typeface="楷体_GB2312" pitchFamily="49" charset="-122"/>
              </a:rPr>
              <a:t>1.Verilog HDL</a:t>
            </a:r>
            <a:r>
              <a:rPr lang="zh-CN" altLang="en-US" sz="2200">
                <a:latin typeface="Arial" panose="020B0704020202020204" pitchFamily="34" charset="0"/>
                <a:ea typeface="楷体_GB2312" pitchFamily="49" charset="-122"/>
              </a:rPr>
              <a:t>程序是由</a:t>
            </a:r>
            <a:r>
              <a:rPr lang="zh-CN" altLang="en-US" sz="2200">
                <a:solidFill>
                  <a:srgbClr val="CC0066"/>
                </a:solidFill>
                <a:latin typeface="Arial" panose="020B0704020202020204" pitchFamily="34" charset="0"/>
                <a:ea typeface="楷体_GB2312" pitchFamily="49" charset="-122"/>
              </a:rPr>
              <a:t>模块</a:t>
            </a:r>
            <a:r>
              <a:rPr lang="zh-CN" altLang="en-US" sz="2200">
                <a:latin typeface="Arial" panose="020B0704020202020204" pitchFamily="34" charset="0"/>
                <a:ea typeface="楷体_GB2312" pitchFamily="49" charset="-122"/>
              </a:rPr>
              <a:t>构成的。每个模块嵌套在</a:t>
            </a:r>
            <a:r>
              <a:rPr lang="en-US" altLang="zh-CN" sz="2200">
                <a:latin typeface="Arial" panose="020B0704020202020204" pitchFamily="34" charset="0"/>
                <a:ea typeface="楷体_GB2312" pitchFamily="49" charset="-122"/>
              </a:rPr>
              <a:t>module</a:t>
            </a:r>
            <a:r>
              <a:rPr lang="zh-CN" altLang="en-US" sz="2200">
                <a:latin typeface="Arial" panose="020B0704020202020204" pitchFamily="34" charset="0"/>
                <a:ea typeface="楷体_GB2312" pitchFamily="49" charset="-122"/>
              </a:rPr>
              <a:t>和</a:t>
            </a:r>
            <a:r>
              <a:rPr lang="en-US" altLang="zh-CN" sz="2200">
                <a:latin typeface="Arial" panose="020B0704020202020204" pitchFamily="34" charset="0"/>
                <a:ea typeface="楷体_GB2312" pitchFamily="49" charset="-122"/>
              </a:rPr>
              <a:t>endmodule</a:t>
            </a:r>
            <a:r>
              <a:rPr lang="zh-CN" altLang="en-US" sz="2200">
                <a:latin typeface="Arial" panose="020B0704020202020204" pitchFamily="34" charset="0"/>
                <a:ea typeface="楷体_GB2312" pitchFamily="49" charset="-122"/>
              </a:rPr>
              <a:t>声明语句中。模块是可以进行层次嵌套的。</a:t>
            </a:r>
            <a:endParaRPr lang="zh-CN" altLang="en-US" sz="2200">
              <a:latin typeface="Arial" panose="020B0704020202020204" pitchFamily="34" charset="0"/>
              <a:ea typeface="楷体_GB2312" pitchFamily="49" charset="-122"/>
            </a:endParaRPr>
          </a:p>
          <a:p>
            <a:pPr algn="l" eaLnBrk="1" hangingPunct="1">
              <a:lnSpc>
                <a:spcPct val="105000"/>
              </a:lnSpc>
              <a:spcBef>
                <a:spcPct val="0"/>
              </a:spcBef>
              <a:buClrTx/>
              <a:buFontTx/>
              <a:buNone/>
            </a:pPr>
            <a:r>
              <a:rPr lang="zh-CN" altLang="en-US" sz="2200">
                <a:latin typeface="Arial" panose="020B0704020202020204" pitchFamily="34" charset="0"/>
                <a:ea typeface="楷体_GB2312" pitchFamily="49" charset="-122"/>
              </a:rPr>
              <a:t>    </a:t>
            </a:r>
            <a:r>
              <a:rPr lang="en-US" altLang="zh-CN" sz="2200">
                <a:latin typeface="Arial" panose="020B0704020202020204" pitchFamily="34" charset="0"/>
                <a:ea typeface="楷体_GB2312" pitchFamily="49" charset="-122"/>
              </a:rPr>
              <a:t>2.</a:t>
            </a:r>
            <a:r>
              <a:rPr lang="zh-CN" altLang="en-US" sz="2200">
                <a:latin typeface="Arial" panose="020B0704020202020204" pitchFamily="34" charset="0"/>
                <a:ea typeface="楷体_GB2312" pitchFamily="49" charset="-122"/>
              </a:rPr>
              <a:t>每个</a:t>
            </a:r>
            <a:r>
              <a:rPr lang="en-US" altLang="zh-CN" sz="2200">
                <a:latin typeface="Arial" panose="020B0704020202020204" pitchFamily="34" charset="0"/>
                <a:ea typeface="楷体_GB2312" pitchFamily="49" charset="-122"/>
              </a:rPr>
              <a:t>Verilog HDL</a:t>
            </a:r>
            <a:r>
              <a:rPr lang="zh-CN" altLang="en-US" sz="2200">
                <a:latin typeface="Arial" panose="020B0704020202020204" pitchFamily="34" charset="0"/>
                <a:ea typeface="楷体_GB2312" pitchFamily="49" charset="-122"/>
              </a:rPr>
              <a:t>源文件中只准有一个顶层模块，其他为子模块。</a:t>
            </a:r>
            <a:r>
              <a:rPr lang="zh-CN" altLang="en-US" sz="2200">
                <a:solidFill>
                  <a:srgbClr val="CC0066"/>
                </a:solidFill>
                <a:latin typeface="Arial" panose="020B0704020202020204" pitchFamily="34" charset="0"/>
                <a:ea typeface="楷体_GB2312" pitchFamily="49" charset="-122"/>
              </a:rPr>
              <a:t>源文件名称与顶层模块同名（后缀为</a:t>
            </a:r>
            <a:r>
              <a:rPr lang="en-US" altLang="zh-CN" sz="2200">
                <a:solidFill>
                  <a:srgbClr val="CC0066"/>
                </a:solidFill>
                <a:latin typeface="Arial" panose="020B0704020202020204" pitchFamily="34" charset="0"/>
                <a:ea typeface="楷体_GB2312" pitchFamily="49" charset="-122"/>
              </a:rPr>
              <a:t>.v</a:t>
            </a:r>
            <a:r>
              <a:rPr lang="zh-CN" altLang="en-US" sz="2200">
                <a:solidFill>
                  <a:srgbClr val="CC0066"/>
                </a:solidFill>
                <a:latin typeface="Arial" panose="020B0704020202020204" pitchFamily="34" charset="0"/>
                <a:ea typeface="楷体_GB2312" pitchFamily="49" charset="-122"/>
              </a:rPr>
              <a:t>）！</a:t>
            </a:r>
            <a:endParaRPr lang="zh-CN" altLang="en-US" sz="2200">
              <a:solidFill>
                <a:srgbClr val="CC0066"/>
              </a:solidFill>
              <a:latin typeface="Arial" panose="020B0704020202020204" pitchFamily="34" charset="0"/>
              <a:ea typeface="楷体_GB2312" pitchFamily="49" charset="-122"/>
            </a:endParaRPr>
          </a:p>
          <a:p>
            <a:pPr algn="l" eaLnBrk="1" hangingPunct="1">
              <a:lnSpc>
                <a:spcPct val="105000"/>
              </a:lnSpc>
              <a:spcBef>
                <a:spcPct val="0"/>
              </a:spcBef>
              <a:buClrTx/>
              <a:buFontTx/>
              <a:buNone/>
            </a:pPr>
            <a:r>
              <a:rPr lang="zh-CN" altLang="en-US" sz="2200">
                <a:latin typeface="Arial" panose="020B0704020202020204" pitchFamily="34" charset="0"/>
                <a:ea typeface="楷体_GB2312" pitchFamily="49" charset="-122"/>
              </a:rPr>
              <a:t>    </a:t>
            </a:r>
            <a:r>
              <a:rPr lang="en-US" altLang="zh-CN" sz="2200">
                <a:latin typeface="Arial" panose="020B0704020202020204" pitchFamily="34" charset="0"/>
                <a:ea typeface="楷体_GB2312" pitchFamily="49" charset="-122"/>
              </a:rPr>
              <a:t>3.</a:t>
            </a:r>
            <a:r>
              <a:rPr lang="zh-CN" altLang="en-US" sz="2200">
                <a:latin typeface="Arial" panose="020B0704020202020204" pitchFamily="34" charset="0"/>
                <a:ea typeface="楷体_GB2312" pitchFamily="49" charset="-122"/>
              </a:rPr>
              <a:t>每个模块要进行端口定义，并说明输入输出端口，然后对模块的功能进行描述。</a:t>
            </a:r>
            <a:endParaRPr lang="zh-CN" altLang="en-US" sz="2200">
              <a:latin typeface="Arial" panose="020B0704020202020204" pitchFamily="34" charset="0"/>
              <a:ea typeface="楷体_GB2312" pitchFamily="49" charset="-122"/>
            </a:endParaRPr>
          </a:p>
          <a:p>
            <a:pPr algn="l" eaLnBrk="1" hangingPunct="1">
              <a:lnSpc>
                <a:spcPct val="105000"/>
              </a:lnSpc>
              <a:spcBef>
                <a:spcPct val="0"/>
              </a:spcBef>
              <a:buClrTx/>
              <a:buFontTx/>
              <a:buNone/>
            </a:pPr>
            <a:r>
              <a:rPr lang="zh-CN" altLang="en-US" sz="2200">
                <a:latin typeface="Arial" panose="020B0704020202020204" pitchFamily="34" charset="0"/>
                <a:ea typeface="楷体_GB2312" pitchFamily="49" charset="-122"/>
              </a:rPr>
              <a:t>    </a:t>
            </a:r>
            <a:r>
              <a:rPr lang="en-US" altLang="zh-CN" sz="2200">
                <a:latin typeface="Arial" panose="020B0704020202020204" pitchFamily="34" charset="0"/>
                <a:ea typeface="楷体_GB2312" pitchFamily="49" charset="-122"/>
              </a:rPr>
              <a:t>4.</a:t>
            </a:r>
            <a:r>
              <a:rPr lang="zh-CN" altLang="en-US" sz="2200">
                <a:latin typeface="Arial" panose="020B0704020202020204" pitchFamily="34" charset="0"/>
                <a:ea typeface="楷体_GB2312" pitchFamily="49" charset="-122"/>
              </a:rPr>
              <a:t>程序书写格式自由，一行可以写几个语句，一个语句也可以分多行写。</a:t>
            </a:r>
            <a:endParaRPr lang="zh-CN" altLang="en-US" sz="2200">
              <a:latin typeface="Arial" panose="020B0704020202020204" pitchFamily="34" charset="0"/>
              <a:ea typeface="楷体_GB2312" pitchFamily="49" charset="-122"/>
            </a:endParaRPr>
          </a:p>
          <a:p>
            <a:pPr algn="l" eaLnBrk="1" hangingPunct="1">
              <a:lnSpc>
                <a:spcPct val="105000"/>
              </a:lnSpc>
              <a:spcBef>
                <a:spcPct val="0"/>
              </a:spcBef>
              <a:buClrTx/>
              <a:buFontTx/>
              <a:buNone/>
            </a:pPr>
            <a:r>
              <a:rPr lang="zh-CN" altLang="en-US" sz="2200">
                <a:latin typeface="Arial" panose="020B0704020202020204" pitchFamily="34" charset="0"/>
                <a:ea typeface="楷体_GB2312" pitchFamily="49" charset="-122"/>
              </a:rPr>
              <a:t>    </a:t>
            </a:r>
            <a:r>
              <a:rPr lang="en-US" altLang="zh-CN" sz="2200">
                <a:latin typeface="Arial" panose="020B0704020202020204" pitchFamily="34" charset="0"/>
                <a:ea typeface="楷体_GB2312" pitchFamily="49" charset="-122"/>
              </a:rPr>
              <a:t>5.</a:t>
            </a:r>
            <a:r>
              <a:rPr lang="zh-CN" altLang="en-US" sz="2200">
                <a:latin typeface="Arial" panose="020B0704020202020204" pitchFamily="34" charset="0"/>
                <a:ea typeface="楷体_GB2312" pitchFamily="49" charset="-122"/>
              </a:rPr>
              <a:t>除了</a:t>
            </a:r>
            <a:r>
              <a:rPr lang="en-US" altLang="zh-CN" sz="2200">
                <a:solidFill>
                  <a:srgbClr val="CC0066"/>
                </a:solidFill>
                <a:latin typeface="Arial" panose="020B0704020202020204" pitchFamily="34" charset="0"/>
                <a:ea typeface="楷体_GB2312" pitchFamily="49" charset="-122"/>
              </a:rPr>
              <a:t>endmodule</a:t>
            </a:r>
            <a:r>
              <a:rPr lang="zh-CN" altLang="en-US" sz="2200">
                <a:latin typeface="Arial" panose="020B0704020202020204" pitchFamily="34" charset="0"/>
                <a:ea typeface="楷体_GB2312" pitchFamily="49" charset="-122"/>
              </a:rPr>
              <a:t>语句、</a:t>
            </a:r>
            <a:r>
              <a:rPr lang="en-US" altLang="zh-CN" sz="2200">
                <a:solidFill>
                  <a:srgbClr val="CC0066"/>
                </a:solidFill>
                <a:latin typeface="Arial" panose="020B0704020202020204" pitchFamily="34" charset="0"/>
                <a:ea typeface="楷体_GB2312" pitchFamily="49" charset="-122"/>
              </a:rPr>
              <a:t>begin_end</a:t>
            </a:r>
            <a:r>
              <a:rPr lang="zh-CN" altLang="en-US" sz="2200">
                <a:latin typeface="Arial" panose="020B0704020202020204" pitchFamily="34" charset="0"/>
                <a:ea typeface="楷体_GB2312" pitchFamily="49" charset="-122"/>
              </a:rPr>
              <a:t>语句和</a:t>
            </a:r>
            <a:r>
              <a:rPr lang="en-US" altLang="zh-CN" sz="2200">
                <a:solidFill>
                  <a:srgbClr val="CC0066"/>
                </a:solidFill>
                <a:latin typeface="Arial" panose="020B0704020202020204" pitchFamily="34" charset="0"/>
                <a:ea typeface="楷体_GB2312" pitchFamily="49" charset="-122"/>
              </a:rPr>
              <a:t>fork_join</a:t>
            </a:r>
            <a:r>
              <a:rPr lang="zh-CN" altLang="en-US" sz="2200">
                <a:latin typeface="Arial" panose="020B0704020202020204" pitchFamily="34" charset="0"/>
                <a:ea typeface="楷体_GB2312" pitchFamily="49" charset="-122"/>
              </a:rPr>
              <a:t>语句外，每个语句和数据定义的最后必须有分号。</a:t>
            </a:r>
            <a:endParaRPr lang="zh-CN" altLang="en-US" sz="2200">
              <a:latin typeface="Arial" panose="020B0704020202020204" pitchFamily="34" charset="0"/>
              <a:ea typeface="楷体_GB2312" pitchFamily="49" charset="-122"/>
            </a:endParaRPr>
          </a:p>
          <a:p>
            <a:pPr algn="l" eaLnBrk="1" hangingPunct="1">
              <a:lnSpc>
                <a:spcPct val="105000"/>
              </a:lnSpc>
              <a:spcBef>
                <a:spcPct val="0"/>
              </a:spcBef>
              <a:buClrTx/>
              <a:buFontTx/>
              <a:buNone/>
            </a:pPr>
            <a:r>
              <a:rPr lang="zh-CN" altLang="en-US" sz="2200">
                <a:latin typeface="Arial" panose="020B0704020202020204" pitchFamily="34" charset="0"/>
                <a:ea typeface="楷体_GB2312" pitchFamily="49" charset="-122"/>
              </a:rPr>
              <a:t>    </a:t>
            </a:r>
            <a:r>
              <a:rPr lang="en-US" altLang="zh-CN" sz="2200">
                <a:latin typeface="Arial" panose="020B0704020202020204" pitchFamily="34" charset="0"/>
                <a:ea typeface="楷体_GB2312" pitchFamily="49" charset="-122"/>
              </a:rPr>
              <a:t>6.</a:t>
            </a:r>
            <a:r>
              <a:rPr lang="zh-CN" altLang="en-US" sz="2200">
                <a:latin typeface="Arial" panose="020B0704020202020204" pitchFamily="34" charset="0"/>
                <a:ea typeface="楷体_GB2312" pitchFamily="49" charset="-122"/>
              </a:rPr>
              <a:t>可用</a:t>
            </a:r>
            <a:r>
              <a:rPr lang="en-US" altLang="zh-CN" sz="2200">
                <a:solidFill>
                  <a:srgbClr val="CC0066"/>
                </a:solidFill>
                <a:latin typeface="Arial" panose="020B0704020202020204" pitchFamily="34" charset="0"/>
                <a:ea typeface="楷体_GB2312" pitchFamily="49" charset="-122"/>
              </a:rPr>
              <a:t>/*.....*/</a:t>
            </a:r>
            <a:r>
              <a:rPr lang="zh-CN" altLang="en-US" sz="2200">
                <a:latin typeface="Arial" panose="020B0704020202020204" pitchFamily="34" charset="0"/>
                <a:ea typeface="楷体_GB2312" pitchFamily="49" charset="-122"/>
              </a:rPr>
              <a:t>和</a:t>
            </a:r>
            <a:r>
              <a:rPr lang="en-US" altLang="zh-CN" sz="2200">
                <a:solidFill>
                  <a:srgbClr val="CC0066"/>
                </a:solidFill>
                <a:latin typeface="Arial" panose="020B0704020202020204" pitchFamily="34" charset="0"/>
                <a:ea typeface="楷体_GB2312" pitchFamily="49" charset="-122"/>
              </a:rPr>
              <a:t>//</a:t>
            </a:r>
            <a:r>
              <a:rPr lang="en-US" altLang="zh-CN">
                <a:solidFill>
                  <a:srgbClr val="CC0066"/>
                </a:solidFill>
                <a:latin typeface="Arial" panose="020B0704020202020204" pitchFamily="34" charset="0"/>
              </a:rPr>
              <a:t>.....</a:t>
            </a:r>
            <a:r>
              <a:rPr lang="zh-CN" altLang="en-US" sz="2200">
                <a:latin typeface="Arial" panose="020B0704020202020204" pitchFamily="34" charset="0"/>
                <a:ea typeface="楷体_GB2312" pitchFamily="49" charset="-122"/>
              </a:rPr>
              <a:t>对程序的任何部分作注释。加上必要的注释，以增强程序的可读性和可维护性。</a:t>
            </a:r>
            <a:endParaRPr lang="zh-CN" altLang="en-US" sz="22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90149"/>
                                        </p:tgtEl>
                                        <p:attrNameLst>
                                          <p:attrName>style.visibility</p:attrName>
                                        </p:attrNameLst>
                                      </p:cBhvr>
                                      <p:to>
                                        <p:strVal val="visible"/>
                                      </p:to>
                                    </p:set>
                                    <p:anim calcmode="lin" valueType="num">
                                      <p:cBhvr>
                                        <p:cTn id="7" dur="500" fill="hold"/>
                                        <p:tgtEl>
                                          <p:spTgt spid="390149"/>
                                        </p:tgtEl>
                                        <p:attrNameLst>
                                          <p:attrName>ppt_w</p:attrName>
                                        </p:attrNameLst>
                                      </p:cBhvr>
                                      <p:tavLst>
                                        <p:tav tm="0">
                                          <p:val>
                                            <p:fltVal val="0"/>
                                          </p:val>
                                        </p:tav>
                                        <p:tav tm="100000">
                                          <p:val>
                                            <p:strVal val="#ppt_w"/>
                                          </p:val>
                                        </p:tav>
                                      </p:tavLst>
                                    </p:anim>
                                    <p:anim calcmode="lin" valueType="num">
                                      <p:cBhvr>
                                        <p:cTn id="8" dur="500" fill="hold"/>
                                        <p:tgtEl>
                                          <p:spTgt spid="3901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4548452-0DBC-48AC-AEFE-8A92FD59120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9699"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panose="020B0704020202020204" pitchFamily="34" charset="0"/>
                <a:ea typeface="黑体" pitchFamily="2" charset="-122"/>
              </a:rPr>
              <a:t>二、</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模块的结构</a:t>
            </a:r>
            <a:endParaRPr lang="zh-CN" altLang="en-US" smtClean="0">
              <a:solidFill>
                <a:srgbClr val="FFCC00"/>
              </a:solidFill>
              <a:latin typeface="Arial" panose="020B0704020202020204" pitchFamily="34" charset="0"/>
              <a:ea typeface="黑体" pitchFamily="2" charset="-122"/>
            </a:endParaRPr>
          </a:p>
        </p:txBody>
      </p:sp>
      <p:sp>
        <p:nvSpPr>
          <p:cNvPr id="392195" name="Rectangle 3"/>
          <p:cNvSpPr>
            <a:spLocks noGrp="1" noChangeArrowheads="1"/>
          </p:cNvSpPr>
          <p:nvPr>
            <p:ph type="body" idx="1"/>
          </p:nvPr>
        </p:nvSpPr>
        <p:spPr>
          <a:xfrm>
            <a:off x="576263" y="1320800"/>
            <a:ext cx="7673975" cy="1316038"/>
          </a:xfrm>
        </p:spPr>
        <p:txBody>
          <a:bodyPr/>
          <a:lstStyle/>
          <a:p>
            <a:pPr algn="just">
              <a:lnSpc>
                <a:spcPct val="105000"/>
              </a:lnSpc>
              <a:spcBef>
                <a:spcPct val="0"/>
              </a:spcBef>
            </a:pPr>
            <a:r>
              <a:rPr lang="en-US" altLang="zh-CN" sz="2400" smtClean="0">
                <a:latin typeface="Arial" panose="020B0704020202020204" pitchFamily="34" charset="0"/>
                <a:ea typeface="楷体_GB2312" pitchFamily="49" charset="-122"/>
              </a:rPr>
              <a:t>Verilog</a:t>
            </a:r>
            <a:r>
              <a:rPr lang="zh-CN" altLang="en-US" sz="2400" smtClean="0">
                <a:latin typeface="Arial" panose="020B0704020202020204" pitchFamily="34" charset="0"/>
                <a:ea typeface="楷体_GB2312" pitchFamily="49" charset="-122"/>
              </a:rPr>
              <a:t>的基本设计单元是“</a:t>
            </a:r>
            <a:r>
              <a:rPr lang="zh-CN" altLang="en-US" sz="2400" smtClean="0">
                <a:solidFill>
                  <a:srgbClr val="CC0066"/>
                </a:solidFill>
                <a:latin typeface="Arial" panose="020B0704020202020204" pitchFamily="34" charset="0"/>
                <a:ea typeface="楷体_GB2312" pitchFamily="49" charset="-122"/>
              </a:rPr>
              <a:t>模块</a:t>
            </a:r>
            <a:r>
              <a:rPr lang="zh-CN" altLang="en-US" sz="2400" smtClean="0">
                <a:latin typeface="Arial" panose="020B0704020202020204" pitchFamily="34" charset="0"/>
                <a:ea typeface="楷体_GB2312" pitchFamily="49" charset="-122"/>
              </a:rPr>
              <a:t>（</a:t>
            </a:r>
            <a:r>
              <a:rPr lang="en-US" altLang="zh-CN" sz="2400" smtClean="0">
                <a:latin typeface="Arial" panose="020B0704020202020204" pitchFamily="34" charset="0"/>
                <a:ea typeface="楷体_GB2312" pitchFamily="49" charset="-122"/>
              </a:rPr>
              <a:t>block</a:t>
            </a:r>
            <a:r>
              <a:rPr lang="zh-CN" altLang="en-US" sz="2400" smtClean="0">
                <a:latin typeface="Arial" panose="020B0704020202020204" pitchFamily="34" charset="0"/>
                <a:ea typeface="楷体_GB2312" pitchFamily="49" charset="-122"/>
              </a:rPr>
              <a:t>） ” 。</a:t>
            </a:r>
            <a:endParaRPr lang="zh-CN" altLang="en-US" sz="2400" smtClean="0">
              <a:solidFill>
                <a:schemeClr val="hlink"/>
              </a:solidFill>
              <a:latin typeface="Arial" panose="020B0704020202020204" pitchFamily="34" charset="0"/>
              <a:ea typeface="楷体_GB2312" pitchFamily="49" charset="-122"/>
            </a:endParaRPr>
          </a:p>
          <a:p>
            <a:pPr algn="just">
              <a:lnSpc>
                <a:spcPct val="105000"/>
              </a:lnSpc>
              <a:spcBef>
                <a:spcPct val="0"/>
              </a:spcBef>
            </a:pPr>
            <a:r>
              <a:rPr lang="zh-CN" altLang="zh-CN" sz="2400" smtClean="0">
                <a:latin typeface="Arial" panose="020B0704020202020204" pitchFamily="34" charset="0"/>
                <a:ea typeface="楷体_GB2312" pitchFamily="49" charset="-122"/>
              </a:rPr>
              <a:t>Verilog模块的结构由在</a:t>
            </a:r>
            <a:r>
              <a:rPr lang="zh-CN" altLang="zh-CN" sz="2400" smtClean="0">
                <a:solidFill>
                  <a:srgbClr val="CC0066"/>
                </a:solidFill>
                <a:latin typeface="Arial" panose="020B0704020202020204" pitchFamily="34" charset="0"/>
                <a:ea typeface="楷体_GB2312" pitchFamily="49" charset="-122"/>
              </a:rPr>
              <a:t>module</a:t>
            </a:r>
            <a:r>
              <a:rPr lang="zh-CN" altLang="zh-CN" sz="2400" smtClean="0">
                <a:latin typeface="Arial" panose="020B0704020202020204" pitchFamily="34" charset="0"/>
                <a:ea typeface="楷体_GB2312" pitchFamily="49" charset="-122"/>
              </a:rPr>
              <a:t>和</a:t>
            </a:r>
            <a:r>
              <a:rPr lang="zh-CN" altLang="zh-CN" sz="2400" smtClean="0">
                <a:solidFill>
                  <a:srgbClr val="CC0066"/>
                </a:solidFill>
                <a:latin typeface="Arial" panose="020B0704020202020204" pitchFamily="34" charset="0"/>
                <a:ea typeface="楷体_GB2312" pitchFamily="49" charset="-122"/>
              </a:rPr>
              <a:t>endmodule</a:t>
            </a:r>
            <a:r>
              <a:rPr lang="zh-CN" altLang="zh-CN" sz="2400" smtClean="0">
                <a:latin typeface="Arial" panose="020B0704020202020204" pitchFamily="34" charset="0"/>
                <a:ea typeface="楷体_GB2312" pitchFamily="49" charset="-122"/>
              </a:rPr>
              <a:t>关键词之间的</a:t>
            </a:r>
            <a:r>
              <a:rPr lang="en-US" altLang="zh-CN" sz="2400" smtClean="0">
                <a:solidFill>
                  <a:srgbClr val="CC0066"/>
                </a:solidFill>
                <a:latin typeface="Arial" panose="020B0704020202020204" pitchFamily="34" charset="0"/>
                <a:ea typeface="楷体_GB2312" pitchFamily="49" charset="-122"/>
              </a:rPr>
              <a:t>4</a:t>
            </a:r>
            <a:r>
              <a:rPr lang="zh-CN" altLang="zh-CN" sz="2400" smtClean="0">
                <a:latin typeface="Arial" panose="020B0704020202020204" pitchFamily="34" charset="0"/>
                <a:ea typeface="楷体_GB2312" pitchFamily="49" charset="-122"/>
              </a:rPr>
              <a:t>个主要部分组成：</a:t>
            </a:r>
            <a:endParaRPr lang="zh-CN" altLang="en-US" sz="2400" smtClean="0">
              <a:latin typeface="Arial" panose="020B0704020202020204" pitchFamily="34" charset="0"/>
              <a:ea typeface="楷体_GB2312" pitchFamily="49" charset="-122"/>
            </a:endParaRPr>
          </a:p>
        </p:txBody>
      </p:sp>
      <p:sp>
        <p:nvSpPr>
          <p:cNvPr id="392196" name="Rectangle 4"/>
          <p:cNvSpPr>
            <a:spLocks noChangeArrowheads="1"/>
          </p:cNvSpPr>
          <p:nvPr/>
        </p:nvSpPr>
        <p:spPr bwMode="auto">
          <a:xfrm>
            <a:off x="3216275" y="2852738"/>
            <a:ext cx="4379913" cy="3189287"/>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anose="05000000000000000000" pitchFamily="2" charset="2"/>
              <a:buNone/>
            </a:pPr>
            <a:r>
              <a:rPr lang="zh-CN" altLang="zh-CN">
                <a:latin typeface="Times New Roman" panose="02020803070505020304" pitchFamily="18" charset="0"/>
              </a:rPr>
              <a:t>module block1(a</a:t>
            </a:r>
            <a:r>
              <a:rPr lang="en-US" altLang="zh-CN">
                <a:latin typeface="Times New Roman" panose="02020803070505020304" pitchFamily="18" charset="0"/>
              </a:rPr>
              <a:t>,</a:t>
            </a:r>
            <a:r>
              <a:rPr lang="zh-CN" altLang="zh-CN">
                <a:latin typeface="Times New Roman" panose="02020803070505020304" pitchFamily="18" charset="0"/>
              </a:rPr>
              <a:t>b</a:t>
            </a:r>
            <a:r>
              <a:rPr lang="en-US" altLang="zh-CN">
                <a:latin typeface="Times New Roman" panose="02020803070505020304" pitchFamily="18" charset="0"/>
              </a:rPr>
              <a:t>,</a:t>
            </a:r>
            <a:r>
              <a:rPr lang="zh-CN" altLang="zh-CN">
                <a:latin typeface="Times New Roman" panose="02020803070505020304" pitchFamily="18" charset="0"/>
              </a:rPr>
              <a:t>c</a:t>
            </a:r>
            <a:r>
              <a:rPr lang="en-US" altLang="zh-CN">
                <a:latin typeface="Times New Roman" panose="02020803070505020304" pitchFamily="18" charset="0"/>
              </a:rPr>
              <a:t>,</a:t>
            </a:r>
            <a:r>
              <a:rPr lang="zh-CN" altLang="zh-CN">
                <a:latin typeface="Times New Roman" panose="02020803070505020304" pitchFamily="18" charset="0"/>
              </a:rPr>
              <a:t>d )；</a:t>
            </a:r>
            <a:endParaRPr lang="zh-CN" altLang="zh-CN">
              <a:latin typeface="Times New Roman" panose="02020803070505020304" pitchFamily="18" charset="0"/>
            </a:endParaRPr>
          </a:p>
          <a:p>
            <a:pPr marL="342900" indent="-342900" algn="l" eaLnBrk="1" hangingPunct="1">
              <a:lnSpc>
                <a:spcPct val="100000"/>
              </a:lnSpc>
              <a:buClr>
                <a:srgbClr val="3333FF"/>
              </a:buClr>
              <a:buFont typeface="Wingdings" panose="05000000000000000000" pitchFamily="2" charset="2"/>
              <a:buNone/>
            </a:pPr>
            <a:r>
              <a:rPr lang="zh-CN" altLang="en-US">
                <a:latin typeface="Times New Roman" panose="02020803070505020304" pitchFamily="18" charset="0"/>
              </a:rPr>
              <a:t>      </a:t>
            </a:r>
            <a:r>
              <a:rPr lang="zh-CN" altLang="zh-CN">
                <a:latin typeface="Times New Roman" panose="02020803070505020304" pitchFamily="18" charset="0"/>
              </a:rPr>
              <a:t>input a</a:t>
            </a:r>
            <a:r>
              <a:rPr lang="en-US" altLang="zh-CN">
                <a:latin typeface="Times New Roman" panose="02020803070505020304" pitchFamily="18" charset="0"/>
              </a:rPr>
              <a:t>,</a:t>
            </a:r>
            <a:r>
              <a:rPr lang="zh-CN" altLang="zh-CN">
                <a:latin typeface="Times New Roman" panose="02020803070505020304" pitchFamily="18" charset="0"/>
              </a:rPr>
              <a:t>b</a:t>
            </a:r>
            <a:r>
              <a:rPr lang="en-US" altLang="zh-CN">
                <a:latin typeface="Times New Roman" panose="02020803070505020304" pitchFamily="18" charset="0"/>
              </a:rPr>
              <a:t>,</a:t>
            </a:r>
            <a:r>
              <a:rPr lang="zh-CN" altLang="zh-CN">
                <a:latin typeface="Times New Roman" panose="02020803070505020304" pitchFamily="18" charset="0"/>
              </a:rPr>
              <a:t>c；</a:t>
            </a:r>
            <a:endParaRPr lang="zh-CN" altLang="zh-CN">
              <a:latin typeface="Times New Roman" panose="02020803070505020304" pitchFamily="18" charset="0"/>
            </a:endParaRPr>
          </a:p>
          <a:p>
            <a:pPr marL="342900" indent="-342900" algn="l" eaLnBrk="1" hangingPunct="1">
              <a:lnSpc>
                <a:spcPct val="100000"/>
              </a:lnSpc>
              <a:buClr>
                <a:srgbClr val="3333FF"/>
              </a:buClr>
              <a:buFont typeface="Wingdings" panose="05000000000000000000" pitchFamily="2" charset="2"/>
              <a:buNone/>
            </a:pPr>
            <a:r>
              <a:rPr lang="zh-CN" altLang="en-US">
                <a:latin typeface="Times New Roman" panose="02020803070505020304" pitchFamily="18" charset="0"/>
              </a:rPr>
              <a:t>      </a:t>
            </a:r>
            <a:r>
              <a:rPr lang="zh-CN" altLang="zh-CN">
                <a:latin typeface="Times New Roman" panose="02020803070505020304" pitchFamily="18" charset="0"/>
              </a:rPr>
              <a:t>output d；</a:t>
            </a:r>
            <a:endParaRPr lang="zh-CN" altLang="zh-CN">
              <a:latin typeface="Times New Roman" panose="02020803070505020304" pitchFamily="18" charset="0"/>
            </a:endParaRPr>
          </a:p>
          <a:p>
            <a:pPr marL="342900" indent="-342900" algn="l" eaLnBrk="1" hangingPunct="1">
              <a:lnSpc>
                <a:spcPct val="100000"/>
              </a:lnSpc>
              <a:buClr>
                <a:srgbClr val="3333FF"/>
              </a:buClr>
              <a:buFont typeface="Wingdings" panose="05000000000000000000" pitchFamily="2" charset="2"/>
              <a:buNone/>
            </a:pPr>
            <a:r>
              <a:rPr lang="zh-CN" altLang="en-US">
                <a:latin typeface="Times New Roman" panose="02020803070505020304" pitchFamily="18" charset="0"/>
              </a:rPr>
              <a:t>      </a:t>
            </a:r>
            <a:r>
              <a:rPr lang="zh-CN" altLang="zh-CN">
                <a:latin typeface="Times New Roman" panose="02020803070505020304" pitchFamily="18" charset="0"/>
              </a:rPr>
              <a:t>wire x；</a:t>
            </a:r>
            <a:endParaRPr lang="zh-CN" altLang="zh-CN">
              <a:latin typeface="Times New Roman" panose="02020803070505020304" pitchFamily="18" charset="0"/>
            </a:endParaRPr>
          </a:p>
          <a:p>
            <a:pPr marL="342900" indent="-342900" algn="l" eaLnBrk="1" hangingPunct="1">
              <a:lnSpc>
                <a:spcPct val="100000"/>
              </a:lnSpc>
              <a:buClr>
                <a:srgbClr val="3333FF"/>
              </a:buClr>
              <a:buFont typeface="Wingdings" panose="05000000000000000000" pitchFamily="2" charset="2"/>
              <a:buNone/>
            </a:pPr>
            <a:r>
              <a:rPr lang="zh-CN" altLang="en-US">
                <a:latin typeface="Times New Roman" panose="02020803070505020304" pitchFamily="18" charset="0"/>
              </a:rPr>
              <a:t>      </a:t>
            </a:r>
            <a:r>
              <a:rPr lang="zh-CN" altLang="zh-CN">
                <a:latin typeface="Times New Roman" panose="02020803070505020304" pitchFamily="18" charset="0"/>
              </a:rPr>
              <a:t>assign d = a | x；  </a:t>
            </a:r>
            <a:endParaRPr lang="zh-CN" altLang="en-US">
              <a:latin typeface="Times New Roman" panose="02020803070505020304" pitchFamily="18" charset="0"/>
            </a:endParaRPr>
          </a:p>
          <a:p>
            <a:pPr marL="342900" indent="-342900" algn="l" eaLnBrk="1" hangingPunct="1">
              <a:lnSpc>
                <a:spcPct val="100000"/>
              </a:lnSpc>
              <a:buClr>
                <a:srgbClr val="3333FF"/>
              </a:buClr>
              <a:buFont typeface="Wingdings" panose="05000000000000000000" pitchFamily="2" charset="2"/>
              <a:buNone/>
            </a:pPr>
            <a:r>
              <a:rPr lang="zh-CN" altLang="zh-CN">
                <a:latin typeface="Times New Roman" panose="02020803070505020304" pitchFamily="18" charset="0"/>
              </a:rPr>
              <a:t>  </a:t>
            </a:r>
            <a:r>
              <a:rPr lang="zh-CN" altLang="en-US">
                <a:latin typeface="Times New Roman" panose="02020803070505020304" pitchFamily="18" charset="0"/>
              </a:rPr>
              <a:t>    </a:t>
            </a:r>
            <a:r>
              <a:rPr lang="zh-CN" altLang="zh-CN">
                <a:latin typeface="Times New Roman" panose="02020803070505020304" pitchFamily="18" charset="0"/>
              </a:rPr>
              <a:t>assign x = ( b &amp; ~c )；</a:t>
            </a:r>
            <a:endParaRPr lang="zh-CN" altLang="zh-CN">
              <a:latin typeface="Times New Roman" panose="02020803070505020304" pitchFamily="18" charset="0"/>
            </a:endParaRPr>
          </a:p>
          <a:p>
            <a:pPr marL="342900" indent="-342900" algn="l" eaLnBrk="1" hangingPunct="1">
              <a:lnSpc>
                <a:spcPct val="100000"/>
              </a:lnSpc>
              <a:buClr>
                <a:srgbClr val="3333FF"/>
              </a:buClr>
              <a:buFont typeface="Wingdings" panose="05000000000000000000" pitchFamily="2" charset="2"/>
              <a:buNone/>
            </a:pPr>
            <a:r>
              <a:rPr lang="zh-CN" altLang="zh-CN">
                <a:latin typeface="Times New Roman" panose="02020803070505020304" pitchFamily="18" charset="0"/>
              </a:rPr>
              <a:t>endmodule</a:t>
            </a:r>
            <a:endParaRPr lang="en-US" altLang="zh-CN">
              <a:latin typeface="Times New Roman" panose="02020803070505020304" pitchFamily="18" charset="0"/>
            </a:endParaRPr>
          </a:p>
        </p:txBody>
      </p:sp>
      <p:sp>
        <p:nvSpPr>
          <p:cNvPr id="392197" name="Text Box 5"/>
          <p:cNvSpPr txBox="1">
            <a:spLocks noChangeArrowheads="1"/>
          </p:cNvSpPr>
          <p:nvPr/>
        </p:nvSpPr>
        <p:spPr bwMode="auto">
          <a:xfrm>
            <a:off x="1177925" y="3573463"/>
            <a:ext cx="1219200" cy="406400"/>
          </a:xfrm>
          <a:prstGeom prst="rect">
            <a:avLst/>
          </a:prstGeom>
          <a:solidFill>
            <a:srgbClr val="FFFF99"/>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sz="2000">
                <a:latin typeface="Times New Roman" panose="02020803070505020304" pitchFamily="18" charset="0"/>
              </a:rPr>
              <a:t>I/O</a:t>
            </a:r>
            <a:r>
              <a:rPr lang="zh-CN" altLang="en-US" sz="2000">
                <a:latin typeface="Times New Roman" panose="02020803070505020304" pitchFamily="18" charset="0"/>
              </a:rPr>
              <a:t>说明</a:t>
            </a:r>
            <a:endParaRPr lang="zh-CN" altLang="en-US" sz="2000">
              <a:latin typeface="Times New Roman" panose="02020803070505020304" pitchFamily="18" charset="0"/>
            </a:endParaRPr>
          </a:p>
        </p:txBody>
      </p:sp>
      <p:sp>
        <p:nvSpPr>
          <p:cNvPr id="392198" name="Text Box 6"/>
          <p:cNvSpPr txBox="1">
            <a:spLocks noChangeArrowheads="1"/>
          </p:cNvSpPr>
          <p:nvPr/>
        </p:nvSpPr>
        <p:spPr bwMode="auto">
          <a:xfrm>
            <a:off x="1177925" y="2852738"/>
            <a:ext cx="1219200" cy="406400"/>
          </a:xfrm>
          <a:prstGeom prst="rect">
            <a:avLst/>
          </a:prstGeom>
          <a:solidFill>
            <a:srgbClr val="FFFF99"/>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sz="2000">
                <a:latin typeface="Arial" panose="020B0704020202020204" pitchFamily="34" charset="0"/>
              </a:rPr>
              <a:t>端口定义</a:t>
            </a:r>
            <a:endParaRPr lang="zh-CN" altLang="en-US" sz="2000">
              <a:latin typeface="Arial" panose="020B0704020202020204" pitchFamily="34" charset="0"/>
            </a:endParaRPr>
          </a:p>
        </p:txBody>
      </p:sp>
      <p:sp>
        <p:nvSpPr>
          <p:cNvPr id="392199" name="Text Box 7"/>
          <p:cNvSpPr txBox="1">
            <a:spLocks noChangeArrowheads="1"/>
          </p:cNvSpPr>
          <p:nvPr/>
        </p:nvSpPr>
        <p:spPr bwMode="auto">
          <a:xfrm>
            <a:off x="1177925" y="4929188"/>
            <a:ext cx="1219200" cy="406400"/>
          </a:xfrm>
          <a:prstGeom prst="rect">
            <a:avLst/>
          </a:prstGeom>
          <a:solidFill>
            <a:srgbClr val="FFFF99"/>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en-US" sz="2000">
                <a:latin typeface="Arial" panose="020B0704020202020204" pitchFamily="34" charset="0"/>
              </a:rPr>
              <a:t>功能描述</a:t>
            </a:r>
            <a:endParaRPr lang="zh-CN" altLang="en-US" sz="2000">
              <a:latin typeface="Arial" panose="020B0704020202020204" pitchFamily="34" charset="0"/>
            </a:endParaRPr>
          </a:p>
        </p:txBody>
      </p:sp>
      <p:sp>
        <p:nvSpPr>
          <p:cNvPr id="392200" name="Text Box 8"/>
          <p:cNvSpPr txBox="1">
            <a:spLocks noChangeArrowheads="1"/>
          </p:cNvSpPr>
          <p:nvPr/>
        </p:nvSpPr>
        <p:spPr bwMode="auto">
          <a:xfrm>
            <a:off x="1177925" y="4259263"/>
            <a:ext cx="1828800" cy="406400"/>
          </a:xfrm>
          <a:prstGeom prst="rect">
            <a:avLst/>
          </a:prstGeom>
          <a:solidFill>
            <a:srgbClr val="FFFF99"/>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zh-CN" sz="2000"/>
              <a:t>信号类型声明</a:t>
            </a:r>
            <a:endParaRPr lang="zh-CN" altLang="en-US" sz="2000"/>
          </a:p>
        </p:txBody>
      </p:sp>
      <p:sp>
        <p:nvSpPr>
          <p:cNvPr id="392201" name="AutoShape 9"/>
          <p:cNvSpPr/>
          <p:nvPr/>
        </p:nvSpPr>
        <p:spPr bwMode="auto">
          <a:xfrm>
            <a:off x="2808288" y="3494088"/>
            <a:ext cx="196850" cy="630237"/>
          </a:xfrm>
          <a:prstGeom prst="leftBrace">
            <a:avLst>
              <a:gd name="adj1" fmla="val 26680"/>
              <a:gd name="adj2" fmla="val 50000"/>
            </a:avLst>
          </a:prstGeom>
          <a:noFill/>
          <a:ln w="41275">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2202" name="Oval 10"/>
          <p:cNvSpPr>
            <a:spLocks noChangeArrowheads="1"/>
          </p:cNvSpPr>
          <p:nvPr/>
        </p:nvSpPr>
        <p:spPr bwMode="auto">
          <a:xfrm>
            <a:off x="663575" y="2813050"/>
            <a:ext cx="477838" cy="509588"/>
          </a:xfrm>
          <a:prstGeom prst="ellipse">
            <a:avLst/>
          </a:prstGeom>
          <a:solidFill>
            <a:srgbClr val="FFFF00"/>
          </a:solidFill>
          <a:ln w="50800">
            <a:solidFill>
              <a:schemeClr val="accent2"/>
            </a:solidFill>
            <a:miter lim="800000"/>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panose="020B0704020202020204" pitchFamily="34" charset="0"/>
              </a:rPr>
              <a:t>1</a:t>
            </a:r>
            <a:endParaRPr lang="en-US" altLang="zh-CN" sz="2000">
              <a:solidFill>
                <a:srgbClr val="800000"/>
              </a:solidFill>
              <a:latin typeface="Arial" panose="020B0704020202020204" pitchFamily="34" charset="0"/>
            </a:endParaRPr>
          </a:p>
        </p:txBody>
      </p:sp>
      <p:sp>
        <p:nvSpPr>
          <p:cNvPr id="392203" name="Oval 11"/>
          <p:cNvSpPr>
            <a:spLocks noChangeArrowheads="1"/>
          </p:cNvSpPr>
          <p:nvPr/>
        </p:nvSpPr>
        <p:spPr bwMode="auto">
          <a:xfrm>
            <a:off x="652463" y="3490913"/>
            <a:ext cx="477837" cy="509587"/>
          </a:xfrm>
          <a:prstGeom prst="ellipse">
            <a:avLst/>
          </a:prstGeom>
          <a:solidFill>
            <a:srgbClr val="FFFF00"/>
          </a:solidFill>
          <a:ln w="50800">
            <a:solidFill>
              <a:schemeClr val="accent2"/>
            </a:solidFill>
            <a:miter lim="800000"/>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panose="020B0704020202020204" pitchFamily="34" charset="0"/>
              </a:rPr>
              <a:t>2</a:t>
            </a:r>
            <a:endParaRPr lang="en-US" altLang="zh-CN" sz="2000">
              <a:solidFill>
                <a:srgbClr val="800000"/>
              </a:solidFill>
              <a:latin typeface="Arial" panose="020B0704020202020204" pitchFamily="34" charset="0"/>
            </a:endParaRPr>
          </a:p>
        </p:txBody>
      </p:sp>
      <p:sp>
        <p:nvSpPr>
          <p:cNvPr id="392204" name="Oval 12"/>
          <p:cNvSpPr>
            <a:spLocks noChangeArrowheads="1"/>
          </p:cNvSpPr>
          <p:nvPr/>
        </p:nvSpPr>
        <p:spPr bwMode="auto">
          <a:xfrm>
            <a:off x="684213" y="4222750"/>
            <a:ext cx="477837" cy="509588"/>
          </a:xfrm>
          <a:prstGeom prst="ellipse">
            <a:avLst/>
          </a:prstGeom>
          <a:solidFill>
            <a:srgbClr val="FFFF00"/>
          </a:solidFill>
          <a:ln w="50800">
            <a:solidFill>
              <a:schemeClr val="accent2"/>
            </a:solidFill>
            <a:miter lim="800000"/>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panose="020B0704020202020204" pitchFamily="34" charset="0"/>
              </a:rPr>
              <a:t>3</a:t>
            </a:r>
            <a:endParaRPr lang="en-US" altLang="zh-CN" sz="2000">
              <a:solidFill>
                <a:srgbClr val="800000"/>
              </a:solidFill>
              <a:latin typeface="Arial" panose="020B0704020202020204" pitchFamily="34" charset="0"/>
            </a:endParaRPr>
          </a:p>
        </p:txBody>
      </p:sp>
      <p:sp>
        <p:nvSpPr>
          <p:cNvPr id="392205" name="Oval 13"/>
          <p:cNvSpPr>
            <a:spLocks noChangeArrowheads="1"/>
          </p:cNvSpPr>
          <p:nvPr/>
        </p:nvSpPr>
        <p:spPr bwMode="auto">
          <a:xfrm>
            <a:off x="673100" y="4916488"/>
            <a:ext cx="477838" cy="509587"/>
          </a:xfrm>
          <a:prstGeom prst="ellipse">
            <a:avLst/>
          </a:prstGeom>
          <a:solidFill>
            <a:srgbClr val="FFFF00"/>
          </a:solidFill>
          <a:ln w="50800">
            <a:solidFill>
              <a:schemeClr val="accent2"/>
            </a:solidFill>
            <a:miter lim="800000"/>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panose="020B0704020202020204" pitchFamily="34" charset="0"/>
              </a:rPr>
              <a:t>4</a:t>
            </a:r>
            <a:endParaRPr lang="en-US" altLang="zh-CN" sz="2000">
              <a:solidFill>
                <a:srgbClr val="800000"/>
              </a:solidFill>
              <a:latin typeface="Arial" panose="020B0704020202020204" pitchFamily="34" charset="0"/>
            </a:endParaRPr>
          </a:p>
        </p:txBody>
      </p:sp>
      <p:sp>
        <p:nvSpPr>
          <p:cNvPr id="392206" name="AutoShape 14"/>
          <p:cNvSpPr/>
          <p:nvPr/>
        </p:nvSpPr>
        <p:spPr bwMode="auto">
          <a:xfrm>
            <a:off x="2801938" y="4837113"/>
            <a:ext cx="196850" cy="630237"/>
          </a:xfrm>
          <a:prstGeom prst="leftBrace">
            <a:avLst>
              <a:gd name="adj1" fmla="val 26680"/>
              <a:gd name="adj2" fmla="val 50000"/>
            </a:avLst>
          </a:prstGeom>
          <a:noFill/>
          <a:ln w="41275">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2195"/>
                                        </p:tgtEl>
                                        <p:attrNameLst>
                                          <p:attrName>style.visibility</p:attrName>
                                        </p:attrNameLst>
                                      </p:cBhvr>
                                      <p:to>
                                        <p:strVal val="visible"/>
                                      </p:to>
                                    </p:set>
                                    <p:anim calcmode="lin" valueType="num">
                                      <p:cBhvr additive="base">
                                        <p:cTn id="7" dur="500" fill="hold"/>
                                        <p:tgtEl>
                                          <p:spTgt spid="392195"/>
                                        </p:tgtEl>
                                        <p:attrNameLst>
                                          <p:attrName>ppt_x</p:attrName>
                                        </p:attrNameLst>
                                      </p:cBhvr>
                                      <p:tavLst>
                                        <p:tav tm="0">
                                          <p:val>
                                            <p:strVal val="0-#ppt_w/2"/>
                                          </p:val>
                                        </p:tav>
                                        <p:tav tm="100000">
                                          <p:val>
                                            <p:strVal val="#ppt_x"/>
                                          </p:val>
                                        </p:tav>
                                      </p:tavLst>
                                    </p:anim>
                                    <p:anim calcmode="lin" valueType="num">
                                      <p:cBhvr additive="base">
                                        <p:cTn id="8" dur="500" fill="hold"/>
                                        <p:tgtEl>
                                          <p:spTgt spid="3921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2196"/>
                                        </p:tgtEl>
                                        <p:attrNameLst>
                                          <p:attrName>style.visibility</p:attrName>
                                        </p:attrNameLst>
                                      </p:cBhvr>
                                      <p:to>
                                        <p:strVal val="visible"/>
                                      </p:to>
                                    </p:set>
                                    <p:anim calcmode="lin" valueType="num">
                                      <p:cBhvr additive="base">
                                        <p:cTn id="13" dur="500" fill="hold"/>
                                        <p:tgtEl>
                                          <p:spTgt spid="392196"/>
                                        </p:tgtEl>
                                        <p:attrNameLst>
                                          <p:attrName>ppt_x</p:attrName>
                                        </p:attrNameLst>
                                      </p:cBhvr>
                                      <p:tavLst>
                                        <p:tav tm="0">
                                          <p:val>
                                            <p:strVal val="#ppt_x"/>
                                          </p:val>
                                        </p:tav>
                                        <p:tav tm="100000">
                                          <p:val>
                                            <p:strVal val="#ppt_x"/>
                                          </p:val>
                                        </p:tav>
                                      </p:tavLst>
                                    </p:anim>
                                    <p:anim calcmode="lin" valueType="num">
                                      <p:cBhvr additive="base">
                                        <p:cTn id="14" dur="500" fill="hold"/>
                                        <p:tgtEl>
                                          <p:spTgt spid="3921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92202"/>
                                        </p:tgtEl>
                                        <p:attrNameLst>
                                          <p:attrName>style.visibility</p:attrName>
                                        </p:attrNameLst>
                                      </p:cBhvr>
                                      <p:to>
                                        <p:strVal val="visible"/>
                                      </p:to>
                                    </p:set>
                                    <p:animEffect transition="in" filter="dissolve">
                                      <p:cBhvr>
                                        <p:cTn id="19" dur="500"/>
                                        <p:tgtEl>
                                          <p:spTgt spid="392202"/>
                                        </p:tgtEl>
                                      </p:cBhvr>
                                    </p:animEffect>
                                  </p:childTnLst>
                                </p:cTn>
                              </p:par>
                            </p:childTnLst>
                          </p:cTn>
                        </p:par>
                        <p:par>
                          <p:cTn id="20" fill="hold">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392198"/>
                                        </p:tgtEl>
                                        <p:attrNameLst>
                                          <p:attrName>style.visibility</p:attrName>
                                        </p:attrNameLst>
                                      </p:cBhvr>
                                      <p:to>
                                        <p:strVal val="visible"/>
                                      </p:to>
                                    </p:set>
                                    <p:anim calcmode="lin" valueType="num">
                                      <p:cBhvr>
                                        <p:cTn id="23" dur="500" fill="hold"/>
                                        <p:tgtEl>
                                          <p:spTgt spid="392198"/>
                                        </p:tgtEl>
                                        <p:attrNameLst>
                                          <p:attrName>ppt_x</p:attrName>
                                        </p:attrNameLst>
                                      </p:cBhvr>
                                      <p:tavLst>
                                        <p:tav tm="0">
                                          <p:val>
                                            <p:strVal val="#ppt_x-#ppt_w/2"/>
                                          </p:val>
                                        </p:tav>
                                        <p:tav tm="100000">
                                          <p:val>
                                            <p:strVal val="#ppt_x"/>
                                          </p:val>
                                        </p:tav>
                                      </p:tavLst>
                                    </p:anim>
                                    <p:anim calcmode="lin" valueType="num">
                                      <p:cBhvr>
                                        <p:cTn id="24" dur="500" fill="hold"/>
                                        <p:tgtEl>
                                          <p:spTgt spid="392198"/>
                                        </p:tgtEl>
                                        <p:attrNameLst>
                                          <p:attrName>ppt_y</p:attrName>
                                        </p:attrNameLst>
                                      </p:cBhvr>
                                      <p:tavLst>
                                        <p:tav tm="0">
                                          <p:val>
                                            <p:strVal val="#ppt_y"/>
                                          </p:val>
                                        </p:tav>
                                        <p:tav tm="100000">
                                          <p:val>
                                            <p:strVal val="#ppt_y"/>
                                          </p:val>
                                        </p:tav>
                                      </p:tavLst>
                                    </p:anim>
                                    <p:anim calcmode="lin" valueType="num">
                                      <p:cBhvr>
                                        <p:cTn id="25" dur="500" fill="hold"/>
                                        <p:tgtEl>
                                          <p:spTgt spid="392198"/>
                                        </p:tgtEl>
                                        <p:attrNameLst>
                                          <p:attrName>ppt_w</p:attrName>
                                        </p:attrNameLst>
                                      </p:cBhvr>
                                      <p:tavLst>
                                        <p:tav tm="0">
                                          <p:val>
                                            <p:fltVal val="0"/>
                                          </p:val>
                                        </p:tav>
                                        <p:tav tm="100000">
                                          <p:val>
                                            <p:strVal val="#ppt_w"/>
                                          </p:val>
                                        </p:tav>
                                      </p:tavLst>
                                    </p:anim>
                                    <p:anim calcmode="lin" valueType="num">
                                      <p:cBhvr>
                                        <p:cTn id="26" dur="500" fill="hold"/>
                                        <p:tgtEl>
                                          <p:spTgt spid="39219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392201"/>
                                        </p:tgtEl>
                                        <p:attrNameLst>
                                          <p:attrName>style.visibility</p:attrName>
                                        </p:attrNameLst>
                                      </p:cBhvr>
                                      <p:to>
                                        <p:strVal val="visible"/>
                                      </p:to>
                                    </p:set>
                                    <p:animEffect transition="in" filter="barn(outHorizontal)">
                                      <p:cBhvr>
                                        <p:cTn id="31" dur="500"/>
                                        <p:tgtEl>
                                          <p:spTgt spid="392201"/>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92203"/>
                                        </p:tgtEl>
                                        <p:attrNameLst>
                                          <p:attrName>style.visibility</p:attrName>
                                        </p:attrNameLst>
                                      </p:cBhvr>
                                      <p:to>
                                        <p:strVal val="visible"/>
                                      </p:to>
                                    </p:set>
                                    <p:animEffect transition="in" filter="dissolve">
                                      <p:cBhvr>
                                        <p:cTn id="35" dur="500"/>
                                        <p:tgtEl>
                                          <p:spTgt spid="392203"/>
                                        </p:tgtEl>
                                      </p:cBhvr>
                                    </p:animEffect>
                                  </p:childTnLst>
                                </p:cTn>
                              </p:par>
                            </p:childTnLst>
                          </p:cTn>
                        </p:par>
                        <p:par>
                          <p:cTn id="36" fill="hold">
                            <p:stCondLst>
                              <p:cond delay="1000"/>
                            </p:stCondLst>
                            <p:childTnLst>
                              <p:par>
                                <p:cTn id="37" presetID="17" presetClass="entr" presetSubtype="8" fill="hold" grpId="0" nodeType="afterEffect">
                                  <p:stCondLst>
                                    <p:cond delay="0"/>
                                  </p:stCondLst>
                                  <p:childTnLst>
                                    <p:set>
                                      <p:cBhvr>
                                        <p:cTn id="38" dur="1" fill="hold">
                                          <p:stCondLst>
                                            <p:cond delay="0"/>
                                          </p:stCondLst>
                                        </p:cTn>
                                        <p:tgtEl>
                                          <p:spTgt spid="392197"/>
                                        </p:tgtEl>
                                        <p:attrNameLst>
                                          <p:attrName>style.visibility</p:attrName>
                                        </p:attrNameLst>
                                      </p:cBhvr>
                                      <p:to>
                                        <p:strVal val="visible"/>
                                      </p:to>
                                    </p:set>
                                    <p:anim calcmode="lin" valueType="num">
                                      <p:cBhvr>
                                        <p:cTn id="39" dur="500" fill="hold"/>
                                        <p:tgtEl>
                                          <p:spTgt spid="392197"/>
                                        </p:tgtEl>
                                        <p:attrNameLst>
                                          <p:attrName>ppt_x</p:attrName>
                                        </p:attrNameLst>
                                      </p:cBhvr>
                                      <p:tavLst>
                                        <p:tav tm="0">
                                          <p:val>
                                            <p:strVal val="#ppt_x-#ppt_w/2"/>
                                          </p:val>
                                        </p:tav>
                                        <p:tav tm="100000">
                                          <p:val>
                                            <p:strVal val="#ppt_x"/>
                                          </p:val>
                                        </p:tav>
                                      </p:tavLst>
                                    </p:anim>
                                    <p:anim calcmode="lin" valueType="num">
                                      <p:cBhvr>
                                        <p:cTn id="40" dur="500" fill="hold"/>
                                        <p:tgtEl>
                                          <p:spTgt spid="392197"/>
                                        </p:tgtEl>
                                        <p:attrNameLst>
                                          <p:attrName>ppt_y</p:attrName>
                                        </p:attrNameLst>
                                      </p:cBhvr>
                                      <p:tavLst>
                                        <p:tav tm="0">
                                          <p:val>
                                            <p:strVal val="#ppt_y"/>
                                          </p:val>
                                        </p:tav>
                                        <p:tav tm="100000">
                                          <p:val>
                                            <p:strVal val="#ppt_y"/>
                                          </p:val>
                                        </p:tav>
                                      </p:tavLst>
                                    </p:anim>
                                    <p:anim calcmode="lin" valueType="num">
                                      <p:cBhvr>
                                        <p:cTn id="41" dur="500" fill="hold"/>
                                        <p:tgtEl>
                                          <p:spTgt spid="392197"/>
                                        </p:tgtEl>
                                        <p:attrNameLst>
                                          <p:attrName>ppt_w</p:attrName>
                                        </p:attrNameLst>
                                      </p:cBhvr>
                                      <p:tavLst>
                                        <p:tav tm="0">
                                          <p:val>
                                            <p:fltVal val="0"/>
                                          </p:val>
                                        </p:tav>
                                        <p:tav tm="100000">
                                          <p:val>
                                            <p:strVal val="#ppt_w"/>
                                          </p:val>
                                        </p:tav>
                                      </p:tavLst>
                                    </p:anim>
                                    <p:anim calcmode="lin" valueType="num">
                                      <p:cBhvr>
                                        <p:cTn id="42" dur="500" fill="hold"/>
                                        <p:tgtEl>
                                          <p:spTgt spid="39219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2204"/>
                                        </p:tgtEl>
                                        <p:attrNameLst>
                                          <p:attrName>style.visibility</p:attrName>
                                        </p:attrNameLst>
                                      </p:cBhvr>
                                      <p:to>
                                        <p:strVal val="visible"/>
                                      </p:to>
                                    </p:set>
                                    <p:animEffect transition="in" filter="dissolve">
                                      <p:cBhvr>
                                        <p:cTn id="47" dur="500"/>
                                        <p:tgtEl>
                                          <p:spTgt spid="392204"/>
                                        </p:tgtEl>
                                      </p:cBhvr>
                                    </p:animEffect>
                                  </p:childTnLst>
                                </p:cTn>
                              </p:par>
                            </p:childTnLst>
                          </p:cTn>
                        </p:par>
                        <p:par>
                          <p:cTn id="48" fill="hold">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392200"/>
                                        </p:tgtEl>
                                        <p:attrNameLst>
                                          <p:attrName>style.visibility</p:attrName>
                                        </p:attrNameLst>
                                      </p:cBhvr>
                                      <p:to>
                                        <p:strVal val="visible"/>
                                      </p:to>
                                    </p:set>
                                    <p:anim calcmode="lin" valueType="num">
                                      <p:cBhvr>
                                        <p:cTn id="51" dur="500" fill="hold"/>
                                        <p:tgtEl>
                                          <p:spTgt spid="392200"/>
                                        </p:tgtEl>
                                        <p:attrNameLst>
                                          <p:attrName>ppt_x</p:attrName>
                                        </p:attrNameLst>
                                      </p:cBhvr>
                                      <p:tavLst>
                                        <p:tav tm="0">
                                          <p:val>
                                            <p:strVal val="#ppt_x-#ppt_w/2"/>
                                          </p:val>
                                        </p:tav>
                                        <p:tav tm="100000">
                                          <p:val>
                                            <p:strVal val="#ppt_x"/>
                                          </p:val>
                                        </p:tav>
                                      </p:tavLst>
                                    </p:anim>
                                    <p:anim calcmode="lin" valueType="num">
                                      <p:cBhvr>
                                        <p:cTn id="52" dur="500" fill="hold"/>
                                        <p:tgtEl>
                                          <p:spTgt spid="392200"/>
                                        </p:tgtEl>
                                        <p:attrNameLst>
                                          <p:attrName>ppt_y</p:attrName>
                                        </p:attrNameLst>
                                      </p:cBhvr>
                                      <p:tavLst>
                                        <p:tav tm="0">
                                          <p:val>
                                            <p:strVal val="#ppt_y"/>
                                          </p:val>
                                        </p:tav>
                                        <p:tav tm="100000">
                                          <p:val>
                                            <p:strVal val="#ppt_y"/>
                                          </p:val>
                                        </p:tav>
                                      </p:tavLst>
                                    </p:anim>
                                    <p:anim calcmode="lin" valueType="num">
                                      <p:cBhvr>
                                        <p:cTn id="53" dur="500" fill="hold"/>
                                        <p:tgtEl>
                                          <p:spTgt spid="392200"/>
                                        </p:tgtEl>
                                        <p:attrNameLst>
                                          <p:attrName>ppt_w</p:attrName>
                                        </p:attrNameLst>
                                      </p:cBhvr>
                                      <p:tavLst>
                                        <p:tav tm="0">
                                          <p:val>
                                            <p:fltVal val="0"/>
                                          </p:val>
                                        </p:tav>
                                        <p:tav tm="100000">
                                          <p:val>
                                            <p:strVal val="#ppt_w"/>
                                          </p:val>
                                        </p:tav>
                                      </p:tavLst>
                                    </p:anim>
                                    <p:anim calcmode="lin" valueType="num">
                                      <p:cBhvr>
                                        <p:cTn id="54" dur="500" fill="hold"/>
                                        <p:tgtEl>
                                          <p:spTgt spid="392200"/>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392206"/>
                                        </p:tgtEl>
                                        <p:attrNameLst>
                                          <p:attrName>style.visibility</p:attrName>
                                        </p:attrNameLst>
                                      </p:cBhvr>
                                      <p:to>
                                        <p:strVal val="visible"/>
                                      </p:to>
                                    </p:set>
                                    <p:animEffect transition="in" filter="barn(outHorizontal)">
                                      <p:cBhvr>
                                        <p:cTn id="59" dur="500"/>
                                        <p:tgtEl>
                                          <p:spTgt spid="392206"/>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92205"/>
                                        </p:tgtEl>
                                        <p:attrNameLst>
                                          <p:attrName>style.visibility</p:attrName>
                                        </p:attrNameLst>
                                      </p:cBhvr>
                                      <p:to>
                                        <p:strVal val="visible"/>
                                      </p:to>
                                    </p:set>
                                    <p:animEffect transition="in" filter="dissolve">
                                      <p:cBhvr>
                                        <p:cTn id="63" dur="500"/>
                                        <p:tgtEl>
                                          <p:spTgt spid="392205"/>
                                        </p:tgtEl>
                                      </p:cBhvr>
                                    </p:animEffect>
                                  </p:childTnLst>
                                </p:cTn>
                              </p:par>
                            </p:childTnLst>
                          </p:cTn>
                        </p:par>
                        <p:par>
                          <p:cTn id="64" fill="hold">
                            <p:stCondLst>
                              <p:cond delay="1000"/>
                            </p:stCondLst>
                            <p:childTnLst>
                              <p:par>
                                <p:cTn id="65" presetID="17" presetClass="entr" presetSubtype="8" fill="hold" grpId="0" nodeType="afterEffect">
                                  <p:stCondLst>
                                    <p:cond delay="0"/>
                                  </p:stCondLst>
                                  <p:childTnLst>
                                    <p:set>
                                      <p:cBhvr>
                                        <p:cTn id="66" dur="1" fill="hold">
                                          <p:stCondLst>
                                            <p:cond delay="0"/>
                                          </p:stCondLst>
                                        </p:cTn>
                                        <p:tgtEl>
                                          <p:spTgt spid="392199"/>
                                        </p:tgtEl>
                                        <p:attrNameLst>
                                          <p:attrName>style.visibility</p:attrName>
                                        </p:attrNameLst>
                                      </p:cBhvr>
                                      <p:to>
                                        <p:strVal val="visible"/>
                                      </p:to>
                                    </p:set>
                                    <p:anim calcmode="lin" valueType="num">
                                      <p:cBhvr>
                                        <p:cTn id="67" dur="500" fill="hold"/>
                                        <p:tgtEl>
                                          <p:spTgt spid="392199"/>
                                        </p:tgtEl>
                                        <p:attrNameLst>
                                          <p:attrName>ppt_x</p:attrName>
                                        </p:attrNameLst>
                                      </p:cBhvr>
                                      <p:tavLst>
                                        <p:tav tm="0">
                                          <p:val>
                                            <p:strVal val="#ppt_x-#ppt_w/2"/>
                                          </p:val>
                                        </p:tav>
                                        <p:tav tm="100000">
                                          <p:val>
                                            <p:strVal val="#ppt_x"/>
                                          </p:val>
                                        </p:tav>
                                      </p:tavLst>
                                    </p:anim>
                                    <p:anim calcmode="lin" valueType="num">
                                      <p:cBhvr>
                                        <p:cTn id="68" dur="500" fill="hold"/>
                                        <p:tgtEl>
                                          <p:spTgt spid="392199"/>
                                        </p:tgtEl>
                                        <p:attrNameLst>
                                          <p:attrName>ppt_y</p:attrName>
                                        </p:attrNameLst>
                                      </p:cBhvr>
                                      <p:tavLst>
                                        <p:tav tm="0">
                                          <p:val>
                                            <p:strVal val="#ppt_y"/>
                                          </p:val>
                                        </p:tav>
                                        <p:tav tm="100000">
                                          <p:val>
                                            <p:strVal val="#ppt_y"/>
                                          </p:val>
                                        </p:tav>
                                      </p:tavLst>
                                    </p:anim>
                                    <p:anim calcmode="lin" valueType="num">
                                      <p:cBhvr>
                                        <p:cTn id="69" dur="500" fill="hold"/>
                                        <p:tgtEl>
                                          <p:spTgt spid="392199"/>
                                        </p:tgtEl>
                                        <p:attrNameLst>
                                          <p:attrName>ppt_w</p:attrName>
                                        </p:attrNameLst>
                                      </p:cBhvr>
                                      <p:tavLst>
                                        <p:tav tm="0">
                                          <p:val>
                                            <p:fltVal val="0"/>
                                          </p:val>
                                        </p:tav>
                                        <p:tav tm="100000">
                                          <p:val>
                                            <p:strVal val="#ppt_w"/>
                                          </p:val>
                                        </p:tav>
                                      </p:tavLst>
                                    </p:anim>
                                    <p:anim calcmode="lin" valueType="num">
                                      <p:cBhvr>
                                        <p:cTn id="70" dur="500" fill="hold"/>
                                        <p:tgtEl>
                                          <p:spTgt spid="3921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P spid="392196" grpId="0" animBg="1" autoUpdateAnimBg="0"/>
      <p:bldP spid="392197" grpId="0" animBg="1"/>
      <p:bldP spid="392198" grpId="0" animBg="1"/>
      <p:bldP spid="392199" grpId="0" animBg="1"/>
      <p:bldP spid="392200" grpId="0" animBg="1"/>
      <p:bldP spid="392201" grpId="0" animBg="1"/>
      <p:bldP spid="392202" grpId="0" animBg="1" autoUpdateAnimBg="0"/>
      <p:bldP spid="392203" grpId="0" animBg="1" autoUpdateAnimBg="0"/>
      <p:bldP spid="392204" grpId="0" animBg="1" autoUpdateAnimBg="0"/>
      <p:bldP spid="392205" grpId="0" animBg="1" autoUpdateAnimBg="0"/>
      <p:bldP spid="39220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AB15205-5CFF-44D3-B7D6-EC0120C1E1F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0723"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panose="020B0704020202020204" pitchFamily="34" charset="0"/>
                <a:ea typeface="黑体" pitchFamily="2" charset="-122"/>
              </a:rPr>
              <a:t>模块端口定义与</a:t>
            </a:r>
            <a:r>
              <a:rPr lang="en-US" altLang="zh-CN" smtClean="0">
                <a:solidFill>
                  <a:srgbClr val="FFCC00"/>
                </a:solidFill>
                <a:latin typeface="Arial" panose="020B0704020202020204" pitchFamily="34" charset="0"/>
                <a:ea typeface="黑体" pitchFamily="2" charset="-122"/>
              </a:rPr>
              <a:t>I/O</a:t>
            </a:r>
            <a:r>
              <a:rPr lang="zh-CN" altLang="en-US" smtClean="0">
                <a:solidFill>
                  <a:srgbClr val="FFCC00"/>
                </a:solidFill>
                <a:latin typeface="Arial" panose="020B0704020202020204" pitchFamily="34" charset="0"/>
                <a:ea typeface="黑体" pitchFamily="2" charset="-122"/>
              </a:rPr>
              <a:t>说明</a:t>
            </a:r>
            <a:endParaRPr lang="zh-CN" altLang="en-US" smtClean="0">
              <a:solidFill>
                <a:srgbClr val="FFCC00"/>
              </a:solidFill>
              <a:latin typeface="Arial" panose="020B0704020202020204" pitchFamily="34" charset="0"/>
              <a:ea typeface="黑体" pitchFamily="2" charset="-122"/>
            </a:endParaRPr>
          </a:p>
        </p:txBody>
      </p:sp>
      <p:sp>
        <p:nvSpPr>
          <p:cNvPr id="630787" name="Rectangle 3"/>
          <p:cNvSpPr>
            <a:spLocks noGrp="1" noChangeArrowheads="1"/>
          </p:cNvSpPr>
          <p:nvPr>
            <p:ph type="body" idx="1"/>
          </p:nvPr>
        </p:nvSpPr>
        <p:spPr>
          <a:xfrm>
            <a:off x="576263" y="1174750"/>
            <a:ext cx="8243887" cy="2071688"/>
          </a:xfrm>
        </p:spPr>
        <p:txBody>
          <a:bodyPr/>
          <a:lstStyle/>
          <a:p>
            <a:pPr marL="176530" indent="-176530">
              <a:lnSpc>
                <a:spcPct val="110000"/>
              </a:lnSpc>
              <a:spcBef>
                <a:spcPct val="0"/>
              </a:spcBef>
              <a:buFont typeface="Wingdings" panose="05000000000000000000" pitchFamily="2" charset="2"/>
              <a:buNone/>
            </a:pPr>
            <a:r>
              <a:rPr kumimoji="1" lang="en-US" altLang="zh-CN" sz="2400" smtClean="0">
                <a:solidFill>
                  <a:srgbClr val="CC3300"/>
                </a:solidFill>
                <a:latin typeface="Arial" panose="020B0704020202020204" pitchFamily="34" charset="0"/>
                <a:ea typeface="SimSun" pitchFamily="2" charset="-122"/>
              </a:rPr>
              <a:t>1</a:t>
            </a:r>
            <a:r>
              <a:rPr kumimoji="1" lang="zh-CN" altLang="en-US" sz="2400" smtClean="0">
                <a:solidFill>
                  <a:srgbClr val="CC3300"/>
                </a:solidFill>
                <a:latin typeface="Arial" panose="020B0704020202020204" pitchFamily="34" charset="0"/>
                <a:ea typeface="SimSun" pitchFamily="2" charset="-122"/>
              </a:rPr>
              <a:t>、模块端口定义</a:t>
            </a:r>
            <a:endParaRPr kumimoji="1" lang="zh-CN" altLang="en-US" sz="2400" smtClean="0">
              <a:solidFill>
                <a:srgbClr val="CC3300"/>
              </a:solidFill>
              <a:latin typeface="Arial" panose="020B0704020202020204" pitchFamily="34" charset="0"/>
              <a:ea typeface="SimSun" pitchFamily="2" charset="-122"/>
            </a:endParaRPr>
          </a:p>
          <a:p>
            <a:pPr marL="633730" lvl="1" indent="-278130">
              <a:lnSpc>
                <a:spcPct val="110000"/>
              </a:lnSpc>
              <a:spcBef>
                <a:spcPct val="0"/>
              </a:spcBef>
            </a:pPr>
            <a:r>
              <a:rPr kumimoji="1" lang="zh-CN" altLang="en-US" sz="1800" smtClean="0">
                <a:latin typeface="Arial" panose="020B0704020202020204" pitchFamily="34" charset="0"/>
                <a:ea typeface="SimSun" pitchFamily="2" charset="-122"/>
              </a:rPr>
              <a:t>模块端口定义用来声明设计电路模块的输入输出端口，端口定义格式：</a:t>
            </a:r>
            <a:endParaRPr kumimoji="1" lang="en-US" altLang="zh-CN" sz="1800" smtClean="0">
              <a:latin typeface="Arial" panose="020B0704020202020204" pitchFamily="34" charset="0"/>
              <a:ea typeface="SimSun" pitchFamily="2" charset="-122"/>
            </a:endParaRPr>
          </a:p>
          <a:p>
            <a:pPr marL="176530" indent="-176530">
              <a:lnSpc>
                <a:spcPct val="110000"/>
              </a:lnSpc>
              <a:spcBef>
                <a:spcPct val="0"/>
              </a:spcBef>
              <a:buFont typeface="Wingdings" panose="05000000000000000000" pitchFamily="2" charset="2"/>
              <a:buNone/>
            </a:pPr>
            <a:r>
              <a:rPr kumimoji="1" lang="en-US" altLang="zh-CN" sz="2000" smtClean="0">
                <a:latin typeface="Arial" panose="020B0704020202020204" pitchFamily="34" charset="0"/>
                <a:ea typeface="SimSun" pitchFamily="2" charset="-122"/>
              </a:rPr>
              <a:t>          </a:t>
            </a:r>
            <a:r>
              <a:rPr kumimoji="1" lang="en-US" altLang="zh-CN" sz="2000" smtClean="0">
                <a:solidFill>
                  <a:srgbClr val="CC0066"/>
                </a:solidFill>
                <a:latin typeface="Arial" panose="020B0704020202020204" pitchFamily="34" charset="0"/>
                <a:ea typeface="SimSun" pitchFamily="2" charset="-122"/>
              </a:rPr>
              <a:t>module </a:t>
            </a:r>
            <a:r>
              <a:rPr kumimoji="1" lang="zh-CN" altLang="en-US" sz="2000" smtClean="0">
                <a:solidFill>
                  <a:srgbClr val="CC0066"/>
                </a:solidFill>
                <a:latin typeface="Arial" panose="020B0704020202020204" pitchFamily="34" charset="0"/>
                <a:ea typeface="SimSun" pitchFamily="2" charset="-122"/>
              </a:rPr>
              <a:t>模块名</a:t>
            </a:r>
            <a:r>
              <a:rPr kumimoji="1" lang="en-US" altLang="zh-CN" sz="2000" smtClean="0">
                <a:solidFill>
                  <a:srgbClr val="CC0066"/>
                </a:solidFill>
                <a:latin typeface="Arial" panose="020B0704020202020204" pitchFamily="34" charset="0"/>
                <a:ea typeface="SimSun" pitchFamily="2" charset="-122"/>
              </a:rPr>
              <a:t>(</a:t>
            </a:r>
            <a:r>
              <a:rPr kumimoji="1" lang="zh-CN" altLang="en-US" sz="2000" smtClean="0">
                <a:solidFill>
                  <a:srgbClr val="CC0066"/>
                </a:solidFill>
                <a:latin typeface="Arial" panose="020B0704020202020204" pitchFamily="34" charset="0"/>
                <a:ea typeface="SimSun" pitchFamily="2" charset="-122"/>
              </a:rPr>
              <a:t>端口</a:t>
            </a:r>
            <a:r>
              <a:rPr kumimoji="1" lang="en-US" altLang="zh-CN" sz="2000" smtClean="0">
                <a:solidFill>
                  <a:srgbClr val="CC0066"/>
                </a:solidFill>
                <a:latin typeface="Arial" panose="020B0704020202020204" pitchFamily="34" charset="0"/>
                <a:ea typeface="SimSun" pitchFamily="2" charset="-122"/>
              </a:rPr>
              <a:t>1, </a:t>
            </a:r>
            <a:r>
              <a:rPr kumimoji="1" lang="zh-CN" altLang="en-US" sz="2000" smtClean="0">
                <a:solidFill>
                  <a:srgbClr val="CC0066"/>
                </a:solidFill>
                <a:latin typeface="Arial" panose="020B0704020202020204" pitchFamily="34" charset="0"/>
                <a:ea typeface="SimSun" pitchFamily="2" charset="-122"/>
              </a:rPr>
              <a:t>端口</a:t>
            </a:r>
            <a:r>
              <a:rPr kumimoji="1" lang="en-US" altLang="zh-CN" sz="2000" smtClean="0">
                <a:solidFill>
                  <a:srgbClr val="CC0066"/>
                </a:solidFill>
                <a:latin typeface="Arial" panose="020B0704020202020204" pitchFamily="34" charset="0"/>
                <a:ea typeface="SimSun" pitchFamily="2" charset="-122"/>
              </a:rPr>
              <a:t>2, </a:t>
            </a:r>
            <a:r>
              <a:rPr kumimoji="1" lang="zh-CN" altLang="en-US" sz="2000" smtClean="0">
                <a:solidFill>
                  <a:srgbClr val="CC0066"/>
                </a:solidFill>
                <a:latin typeface="Arial" panose="020B0704020202020204" pitchFamily="34" charset="0"/>
                <a:ea typeface="SimSun" pitchFamily="2" charset="-122"/>
              </a:rPr>
              <a:t>端口</a:t>
            </a:r>
            <a:r>
              <a:rPr kumimoji="1" lang="en-US" altLang="zh-CN" sz="2000" smtClean="0">
                <a:solidFill>
                  <a:srgbClr val="CC0066"/>
                </a:solidFill>
                <a:latin typeface="Arial" panose="020B0704020202020204" pitchFamily="34" charset="0"/>
                <a:ea typeface="SimSun" pitchFamily="2" charset="-122"/>
              </a:rPr>
              <a:t>3, …);</a:t>
            </a:r>
            <a:endParaRPr kumimoji="1" lang="en-US" altLang="zh-CN" sz="2000" smtClean="0">
              <a:solidFill>
                <a:srgbClr val="CC0066"/>
              </a:solidFill>
              <a:latin typeface="Arial" panose="020B0704020202020204" pitchFamily="34" charset="0"/>
              <a:ea typeface="SimSun" pitchFamily="2" charset="-122"/>
            </a:endParaRPr>
          </a:p>
          <a:p>
            <a:pPr marL="633730" lvl="1" indent="-278130">
              <a:lnSpc>
                <a:spcPct val="110000"/>
              </a:lnSpc>
              <a:spcBef>
                <a:spcPct val="0"/>
              </a:spcBef>
            </a:pPr>
            <a:r>
              <a:rPr kumimoji="1" lang="zh-CN" altLang="en-US" sz="1800" smtClean="0">
                <a:latin typeface="Arial" panose="020B0704020202020204" pitchFamily="34" charset="0"/>
                <a:ea typeface="SimSun" pitchFamily="2" charset="-122"/>
              </a:rPr>
              <a:t>在端口定义的圆括弧中，是设计电路模块与外界联系的全部输入输出端口信号或引脚，它是设计实体对外的一个通信界面，是外界可以看到的部分（不包含电源和接地端），多个端口名之间用“</a:t>
            </a:r>
            <a:r>
              <a:rPr kumimoji="1" lang="en-US" altLang="zh-CN" sz="1800" smtClean="0">
                <a:latin typeface="Arial" panose="020B0704020202020204" pitchFamily="34" charset="0"/>
                <a:ea typeface="SimSun" pitchFamily="2" charset="-122"/>
              </a:rPr>
              <a:t>,”</a:t>
            </a:r>
            <a:r>
              <a:rPr kumimoji="1" lang="zh-CN" altLang="en-US" sz="1800" smtClean="0">
                <a:latin typeface="Arial" panose="020B0704020202020204" pitchFamily="34" charset="0"/>
                <a:ea typeface="SimSun" pitchFamily="2" charset="-122"/>
              </a:rPr>
              <a:t>分隔。</a:t>
            </a:r>
            <a:endParaRPr kumimoji="1" lang="zh-CN" altLang="en-US" sz="1800" smtClean="0">
              <a:latin typeface="Arial" panose="020B0704020202020204" pitchFamily="34" charset="0"/>
              <a:ea typeface="SimSun" pitchFamily="2" charset="-122"/>
            </a:endParaRPr>
          </a:p>
        </p:txBody>
      </p:sp>
      <p:sp>
        <p:nvSpPr>
          <p:cNvPr id="630799" name="Rectangle 15"/>
          <p:cNvSpPr>
            <a:spLocks noChangeArrowheads="1"/>
          </p:cNvSpPr>
          <p:nvPr/>
        </p:nvSpPr>
        <p:spPr bwMode="auto">
          <a:xfrm>
            <a:off x="595313" y="3300413"/>
            <a:ext cx="7799387"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0"/>
              </a:spcBef>
              <a:buClr>
                <a:schemeClr val="bg2"/>
              </a:buClr>
              <a:buFont typeface="Wingdings" panose="05000000000000000000" pitchFamily="2" charset="2"/>
              <a:buNone/>
            </a:pPr>
            <a:r>
              <a:rPr kumimoji="1" lang="en-US" altLang="zh-CN">
                <a:solidFill>
                  <a:srgbClr val="CC3300"/>
                </a:solidFill>
                <a:latin typeface="Arial" panose="020B0704020202020204" pitchFamily="34" charset="0"/>
              </a:rPr>
              <a:t>2</a:t>
            </a:r>
            <a:r>
              <a:rPr kumimoji="1" lang="zh-CN" altLang="en-US">
                <a:solidFill>
                  <a:srgbClr val="CC3300"/>
                </a:solidFill>
                <a:latin typeface="Arial" panose="020B0704020202020204" pitchFamily="34" charset="0"/>
              </a:rPr>
              <a:t>、</a:t>
            </a:r>
            <a:r>
              <a:rPr kumimoji="1" lang="en-US" altLang="zh-CN">
                <a:solidFill>
                  <a:srgbClr val="CC3300"/>
                </a:solidFill>
                <a:latin typeface="Arial" panose="020B0704020202020204" pitchFamily="34" charset="0"/>
              </a:rPr>
              <a:t> I/O</a:t>
            </a:r>
            <a:r>
              <a:rPr kumimoji="1" lang="zh-CN" altLang="en-US">
                <a:solidFill>
                  <a:srgbClr val="CC3300"/>
                </a:solidFill>
                <a:latin typeface="Arial" panose="020B0704020202020204" pitchFamily="34" charset="0"/>
              </a:rPr>
              <a:t>说明</a:t>
            </a:r>
            <a:endParaRPr kumimoji="1" lang="zh-CN" altLang="en-US">
              <a:solidFill>
                <a:srgbClr val="CC3300"/>
              </a:solidFill>
              <a:latin typeface="Arial" panose="020B0704020202020204" pitchFamily="34" charset="0"/>
            </a:endParaRPr>
          </a:p>
          <a:p>
            <a:pPr marL="449580" lvl="1" indent="-263525" algn="l">
              <a:spcBef>
                <a:spcPct val="0"/>
              </a:spcBef>
              <a:buClr>
                <a:srgbClr val="006666"/>
              </a:buClr>
              <a:buSzPct val="110000"/>
              <a:buFont typeface="Wingdings" panose="05000000000000000000" pitchFamily="2" charset="2"/>
              <a:buChar char="w"/>
            </a:pPr>
            <a:r>
              <a:rPr kumimoji="1" lang="zh-CN" altLang="en-US" sz="1800">
                <a:latin typeface="Arial" panose="020B0704020202020204" pitchFamily="34" charset="0"/>
              </a:rPr>
              <a:t>模块的</a:t>
            </a:r>
            <a:r>
              <a:rPr kumimoji="1" lang="en-US" altLang="zh-CN" sz="1800">
                <a:latin typeface="Arial" panose="020B0704020202020204" pitchFamily="34" charset="0"/>
              </a:rPr>
              <a:t>I/O</a:t>
            </a:r>
            <a:r>
              <a:rPr kumimoji="1" lang="zh-CN" altLang="en-US" sz="1800">
                <a:latin typeface="Arial" panose="020B0704020202020204" pitchFamily="34" charset="0"/>
              </a:rPr>
              <a:t>说明用来声明模块端口定义中各端口数据流动方向，包括输入（</a:t>
            </a:r>
            <a:r>
              <a:rPr kumimoji="1" lang="en-US" altLang="zh-CN" sz="1800">
                <a:latin typeface="Arial" panose="020B0704020202020204" pitchFamily="34" charset="0"/>
              </a:rPr>
              <a:t>input</a:t>
            </a:r>
            <a:r>
              <a:rPr kumimoji="1" lang="zh-CN" altLang="en-US" sz="1800">
                <a:latin typeface="Arial" panose="020B0704020202020204" pitchFamily="34" charset="0"/>
              </a:rPr>
              <a:t>）、输出（</a:t>
            </a:r>
            <a:r>
              <a:rPr kumimoji="1" lang="en-US" altLang="zh-CN" sz="1800">
                <a:latin typeface="Arial" panose="020B0704020202020204" pitchFamily="34" charset="0"/>
              </a:rPr>
              <a:t>output</a:t>
            </a:r>
            <a:r>
              <a:rPr kumimoji="1" lang="zh-CN" altLang="en-US" sz="1800">
                <a:latin typeface="Arial" panose="020B0704020202020204" pitchFamily="34" charset="0"/>
              </a:rPr>
              <a:t>）和双向（</a:t>
            </a:r>
            <a:r>
              <a:rPr kumimoji="1" lang="en-US" altLang="zh-CN" sz="1800">
                <a:latin typeface="Arial" panose="020B0704020202020204" pitchFamily="34" charset="0"/>
              </a:rPr>
              <a:t>inout</a:t>
            </a:r>
            <a:r>
              <a:rPr kumimoji="1" lang="zh-CN" altLang="en-US" sz="1800">
                <a:latin typeface="Arial" panose="020B0704020202020204" pitchFamily="34" charset="0"/>
              </a:rPr>
              <a:t>）。</a:t>
            </a:r>
            <a:endParaRPr kumimoji="1" lang="zh-CN" altLang="en-US" sz="1800">
              <a:latin typeface="Arial" panose="020B0704020202020204" pitchFamily="34" charset="0"/>
            </a:endParaRPr>
          </a:p>
          <a:p>
            <a:pPr algn="l">
              <a:lnSpc>
                <a:spcPct val="100000"/>
              </a:lnSpc>
              <a:buClr>
                <a:schemeClr val="bg2"/>
              </a:buClr>
              <a:buFont typeface="Wingdings" panose="05000000000000000000" pitchFamily="2" charset="2"/>
              <a:buNone/>
            </a:pPr>
            <a:r>
              <a:rPr kumimoji="1" lang="en-US" altLang="zh-CN" sz="2000">
                <a:latin typeface="Arial" panose="020B0704020202020204" pitchFamily="34" charset="0"/>
              </a:rPr>
              <a:t>     </a:t>
            </a:r>
            <a:r>
              <a:rPr kumimoji="1" lang="en-US" altLang="zh-CN" sz="2000">
                <a:solidFill>
                  <a:srgbClr val="CC0066"/>
                </a:solidFill>
                <a:latin typeface="Arial" panose="020B0704020202020204" pitchFamily="34" charset="0"/>
              </a:rPr>
              <a:t>input </a:t>
            </a:r>
            <a:r>
              <a:rPr kumimoji="1" lang="zh-CN" altLang="en-US" sz="2000">
                <a:solidFill>
                  <a:srgbClr val="CC0066"/>
                </a:solidFill>
                <a:latin typeface="Arial" panose="020B0704020202020204" pitchFamily="34" charset="0"/>
              </a:rPr>
              <a:t>   端口</a:t>
            </a:r>
            <a:r>
              <a:rPr kumimoji="1" lang="en-US" altLang="zh-CN" sz="2000">
                <a:solidFill>
                  <a:srgbClr val="CC0066"/>
                </a:solidFill>
                <a:latin typeface="Arial" panose="020B0704020202020204" pitchFamily="34" charset="0"/>
              </a:rPr>
              <a:t>1, </a:t>
            </a:r>
            <a:r>
              <a:rPr kumimoji="1" lang="zh-CN" altLang="en-US" sz="2000">
                <a:solidFill>
                  <a:srgbClr val="CC0066"/>
                </a:solidFill>
                <a:latin typeface="Arial" panose="020B0704020202020204" pitchFamily="34" charset="0"/>
              </a:rPr>
              <a:t>端口</a:t>
            </a:r>
            <a:r>
              <a:rPr kumimoji="1" lang="en-US" altLang="zh-CN" sz="2000">
                <a:solidFill>
                  <a:srgbClr val="CC0066"/>
                </a:solidFill>
                <a:latin typeface="Arial" panose="020B0704020202020204" pitchFamily="34" charset="0"/>
              </a:rPr>
              <a:t>2, </a:t>
            </a:r>
            <a:r>
              <a:rPr kumimoji="1" lang="zh-CN" altLang="en-US" sz="2000">
                <a:solidFill>
                  <a:srgbClr val="CC0066"/>
                </a:solidFill>
                <a:latin typeface="Arial" panose="020B0704020202020204" pitchFamily="34" charset="0"/>
              </a:rPr>
              <a:t>端口</a:t>
            </a:r>
            <a:r>
              <a:rPr kumimoji="1" lang="en-US" altLang="zh-CN" sz="2000">
                <a:solidFill>
                  <a:srgbClr val="CC0066"/>
                </a:solidFill>
                <a:latin typeface="Arial" panose="020B0704020202020204" pitchFamily="34" charset="0"/>
              </a:rPr>
              <a:t>3, …;</a:t>
            </a:r>
            <a:endParaRPr kumimoji="1" lang="en-US" altLang="zh-CN" sz="2000">
              <a:solidFill>
                <a:srgbClr val="CC0066"/>
              </a:solidFill>
              <a:latin typeface="Arial" panose="020B0704020202020204" pitchFamily="34" charset="0"/>
            </a:endParaRPr>
          </a:p>
          <a:p>
            <a:pPr algn="l">
              <a:lnSpc>
                <a:spcPct val="100000"/>
              </a:lnSpc>
              <a:buClr>
                <a:schemeClr val="bg2"/>
              </a:buClr>
              <a:buFont typeface="Wingdings" panose="05000000000000000000" pitchFamily="2" charset="2"/>
              <a:buNone/>
            </a:pPr>
            <a:r>
              <a:rPr kumimoji="1" lang="en-US" altLang="zh-CN" sz="2000">
                <a:solidFill>
                  <a:srgbClr val="CC0066"/>
                </a:solidFill>
                <a:latin typeface="Arial" panose="020B0704020202020204" pitchFamily="34" charset="0"/>
              </a:rPr>
              <a:t>     output</a:t>
            </a:r>
            <a:r>
              <a:rPr kumimoji="1" lang="zh-CN" altLang="en-US" sz="2000">
                <a:solidFill>
                  <a:srgbClr val="CC0066"/>
                </a:solidFill>
                <a:latin typeface="Arial" panose="020B0704020202020204" pitchFamily="34" charset="0"/>
              </a:rPr>
              <a:t> </a:t>
            </a:r>
            <a:r>
              <a:rPr kumimoji="1" lang="en-US" altLang="zh-CN" sz="2000">
                <a:solidFill>
                  <a:srgbClr val="CC0066"/>
                </a:solidFill>
                <a:latin typeface="Arial" panose="020B0704020202020204" pitchFamily="34" charset="0"/>
              </a:rPr>
              <a:t> </a:t>
            </a:r>
            <a:r>
              <a:rPr kumimoji="1" lang="zh-CN" altLang="en-US" sz="2000">
                <a:solidFill>
                  <a:srgbClr val="CC0066"/>
                </a:solidFill>
                <a:latin typeface="Arial" panose="020B0704020202020204" pitchFamily="34" charset="0"/>
              </a:rPr>
              <a:t>端口</a:t>
            </a:r>
            <a:r>
              <a:rPr kumimoji="1" lang="en-US" altLang="zh-CN" sz="2000">
                <a:solidFill>
                  <a:srgbClr val="CC0066"/>
                </a:solidFill>
                <a:latin typeface="Arial" panose="020B0704020202020204" pitchFamily="34" charset="0"/>
              </a:rPr>
              <a:t>1, </a:t>
            </a:r>
            <a:r>
              <a:rPr kumimoji="1" lang="zh-CN" altLang="en-US" sz="2000">
                <a:solidFill>
                  <a:srgbClr val="CC0066"/>
                </a:solidFill>
                <a:latin typeface="Arial" panose="020B0704020202020204" pitchFamily="34" charset="0"/>
              </a:rPr>
              <a:t>端口</a:t>
            </a:r>
            <a:r>
              <a:rPr kumimoji="1" lang="en-US" altLang="zh-CN" sz="2000">
                <a:solidFill>
                  <a:srgbClr val="CC0066"/>
                </a:solidFill>
                <a:latin typeface="Arial" panose="020B0704020202020204" pitchFamily="34" charset="0"/>
              </a:rPr>
              <a:t>2, </a:t>
            </a:r>
            <a:r>
              <a:rPr kumimoji="1" lang="zh-CN" altLang="en-US" sz="2000">
                <a:solidFill>
                  <a:srgbClr val="CC0066"/>
                </a:solidFill>
                <a:latin typeface="Arial" panose="020B0704020202020204" pitchFamily="34" charset="0"/>
              </a:rPr>
              <a:t>端口</a:t>
            </a:r>
            <a:r>
              <a:rPr kumimoji="1" lang="en-US" altLang="zh-CN" sz="2000">
                <a:solidFill>
                  <a:srgbClr val="CC0066"/>
                </a:solidFill>
                <a:latin typeface="Arial" panose="020B0704020202020204" pitchFamily="34" charset="0"/>
              </a:rPr>
              <a:t>3, …;</a:t>
            </a:r>
            <a:endParaRPr kumimoji="1" lang="en-US" altLang="zh-CN" sz="2000">
              <a:solidFill>
                <a:srgbClr val="CC0066"/>
              </a:solidFill>
              <a:latin typeface="Arial" panose="020B0704020202020204" pitchFamily="34" charset="0"/>
            </a:endParaRPr>
          </a:p>
          <a:p>
            <a:pPr algn="l">
              <a:lnSpc>
                <a:spcPct val="100000"/>
              </a:lnSpc>
              <a:buClr>
                <a:schemeClr val="bg2"/>
              </a:buClr>
              <a:buFont typeface="Wingdings" panose="05000000000000000000" pitchFamily="2" charset="2"/>
              <a:buNone/>
            </a:pPr>
            <a:r>
              <a:rPr kumimoji="1" lang="en-US" altLang="zh-CN" sz="2000">
                <a:solidFill>
                  <a:srgbClr val="CC0066"/>
                </a:solidFill>
                <a:latin typeface="Arial" panose="020B0704020202020204" pitchFamily="34" charset="0"/>
              </a:rPr>
              <a:t>     inout </a:t>
            </a:r>
            <a:r>
              <a:rPr kumimoji="1" lang="zh-CN" altLang="en-US" sz="2000">
                <a:solidFill>
                  <a:srgbClr val="CC0066"/>
                </a:solidFill>
                <a:latin typeface="Arial" panose="020B0704020202020204" pitchFamily="34" charset="0"/>
              </a:rPr>
              <a:t>   端口</a:t>
            </a:r>
            <a:r>
              <a:rPr kumimoji="1" lang="en-US" altLang="zh-CN" sz="2000">
                <a:solidFill>
                  <a:srgbClr val="CC0066"/>
                </a:solidFill>
                <a:latin typeface="Arial" panose="020B0704020202020204" pitchFamily="34" charset="0"/>
              </a:rPr>
              <a:t>1, </a:t>
            </a:r>
            <a:r>
              <a:rPr kumimoji="1" lang="zh-CN" altLang="en-US" sz="2000">
                <a:solidFill>
                  <a:srgbClr val="CC0066"/>
                </a:solidFill>
                <a:latin typeface="Arial" panose="020B0704020202020204" pitchFamily="34" charset="0"/>
              </a:rPr>
              <a:t>端口</a:t>
            </a:r>
            <a:r>
              <a:rPr kumimoji="1" lang="en-US" altLang="zh-CN" sz="2000">
                <a:solidFill>
                  <a:srgbClr val="CC0066"/>
                </a:solidFill>
                <a:latin typeface="Arial" panose="020B0704020202020204" pitchFamily="34" charset="0"/>
              </a:rPr>
              <a:t>2, </a:t>
            </a:r>
            <a:r>
              <a:rPr kumimoji="1" lang="zh-CN" altLang="en-US" sz="2000">
                <a:solidFill>
                  <a:srgbClr val="CC0066"/>
                </a:solidFill>
                <a:latin typeface="Arial" panose="020B0704020202020204" pitchFamily="34" charset="0"/>
              </a:rPr>
              <a:t>端口</a:t>
            </a:r>
            <a:r>
              <a:rPr kumimoji="1" lang="en-US" altLang="zh-CN" sz="2000">
                <a:solidFill>
                  <a:srgbClr val="CC0066"/>
                </a:solidFill>
                <a:latin typeface="Arial" panose="020B0704020202020204" pitchFamily="34" charset="0"/>
              </a:rPr>
              <a:t>3, …;</a:t>
            </a:r>
            <a:endParaRPr kumimoji="1" lang="zh-CN" altLang="en-US" sz="2000">
              <a:solidFill>
                <a:srgbClr val="CC0066"/>
              </a:solidFill>
              <a:latin typeface="Arial" panose="020B0704020202020204" pitchFamily="34" charset="0"/>
            </a:endParaRPr>
          </a:p>
        </p:txBody>
      </p:sp>
      <p:sp>
        <p:nvSpPr>
          <p:cNvPr id="630800" name="AutoShape 16"/>
          <p:cNvSpPr>
            <a:spLocks noChangeArrowheads="1"/>
          </p:cNvSpPr>
          <p:nvPr/>
        </p:nvSpPr>
        <p:spPr bwMode="black">
          <a:xfrm>
            <a:off x="1243013" y="5356225"/>
            <a:ext cx="6664325" cy="1187450"/>
          </a:xfrm>
          <a:prstGeom prst="horizontalScroll">
            <a:avLst>
              <a:gd name="adj" fmla="val 12500"/>
            </a:avLst>
          </a:prstGeom>
          <a:solidFill>
            <a:srgbClr val="FFFFBD"/>
          </a:solidFill>
          <a:ln w="22225">
            <a:solidFill>
              <a:srgbClr val="CC6600"/>
            </a:solidFill>
            <a:round/>
          </a:ln>
        </p:spPr>
        <p:txBody>
          <a:bodyPr anchor="ctr"/>
          <a:lstStyle/>
          <a:p>
            <a:pPr marL="357505" indent="-357505" algn="l">
              <a:spcBef>
                <a:spcPct val="0"/>
              </a:spcBef>
              <a:buClr>
                <a:srgbClr val="006666"/>
              </a:buClr>
              <a:buSzPts val="2400"/>
              <a:buFont typeface="Wingdings" panose="05000000000000000000" pitchFamily="2" charset="2"/>
              <a:buChar char="w"/>
            </a:pPr>
            <a:r>
              <a:rPr kumimoji="1" lang="zh-CN" altLang="en-US" sz="2200">
                <a:latin typeface="Arial" panose="020B0704020202020204" pitchFamily="34" charset="0"/>
                <a:ea typeface="楷体_GB2312" pitchFamily="49" charset="-122"/>
              </a:rPr>
              <a:t>端口定义、</a:t>
            </a:r>
            <a:r>
              <a:rPr kumimoji="1" lang="en-US" altLang="zh-CN" sz="2200">
                <a:latin typeface="Arial" panose="020B0704020202020204" pitchFamily="34" charset="0"/>
                <a:ea typeface="楷体_GB2312" pitchFamily="49" charset="-122"/>
              </a:rPr>
              <a:t>I/O</a:t>
            </a:r>
            <a:r>
              <a:rPr kumimoji="1" lang="zh-CN" altLang="en-US" sz="2200">
                <a:latin typeface="Arial" panose="020B0704020202020204" pitchFamily="34" charset="0"/>
                <a:ea typeface="楷体_GB2312" pitchFamily="49" charset="-122"/>
              </a:rPr>
              <a:t>说明和程序语句中的标点符号及圆括弧均要求用</a:t>
            </a:r>
            <a:r>
              <a:rPr kumimoji="1" lang="zh-CN" altLang="en-US" sz="2200">
                <a:solidFill>
                  <a:srgbClr val="CC0066"/>
                </a:solidFill>
                <a:latin typeface="Arial" panose="020B0704020202020204" pitchFamily="34" charset="0"/>
                <a:ea typeface="楷体_GB2312" pitchFamily="49" charset="-122"/>
              </a:rPr>
              <a:t>半角</a:t>
            </a:r>
            <a:r>
              <a:rPr kumimoji="1" lang="zh-CN" altLang="en-US" sz="2200">
                <a:latin typeface="Arial" panose="020B0704020202020204" pitchFamily="34" charset="0"/>
                <a:ea typeface="楷体_GB2312" pitchFamily="49" charset="-122"/>
              </a:rPr>
              <a:t>符号书写</a:t>
            </a:r>
            <a:r>
              <a:rPr kumimoji="1" lang="zh-CN" altLang="en-US" sz="2200">
                <a:latin typeface="楷体_GB2312" pitchFamily="49" charset="-122"/>
                <a:ea typeface="楷体_GB2312" pitchFamily="49" charset="-122"/>
              </a:rPr>
              <a:t>！</a:t>
            </a:r>
            <a:endParaRPr kumimoji="1" lang="zh-CN" altLang="en-US" sz="220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0787"/>
                                        </p:tgtEl>
                                        <p:attrNameLst>
                                          <p:attrName>style.visibility</p:attrName>
                                        </p:attrNameLst>
                                      </p:cBhvr>
                                      <p:to>
                                        <p:strVal val="visible"/>
                                      </p:to>
                                    </p:set>
                                    <p:anim calcmode="lin" valueType="num">
                                      <p:cBhvr additive="base">
                                        <p:cTn id="7" dur="500" fill="hold"/>
                                        <p:tgtEl>
                                          <p:spTgt spid="630787"/>
                                        </p:tgtEl>
                                        <p:attrNameLst>
                                          <p:attrName>ppt_x</p:attrName>
                                        </p:attrNameLst>
                                      </p:cBhvr>
                                      <p:tavLst>
                                        <p:tav tm="0">
                                          <p:val>
                                            <p:strVal val="0-#ppt_w/2"/>
                                          </p:val>
                                        </p:tav>
                                        <p:tav tm="100000">
                                          <p:val>
                                            <p:strVal val="#ppt_x"/>
                                          </p:val>
                                        </p:tav>
                                      </p:tavLst>
                                    </p:anim>
                                    <p:anim calcmode="lin" valueType="num">
                                      <p:cBhvr additive="base">
                                        <p:cTn id="8" dur="500" fill="hold"/>
                                        <p:tgtEl>
                                          <p:spTgt spid="630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0799"/>
                                        </p:tgtEl>
                                        <p:attrNameLst>
                                          <p:attrName>style.visibility</p:attrName>
                                        </p:attrNameLst>
                                      </p:cBhvr>
                                      <p:to>
                                        <p:strVal val="visible"/>
                                      </p:to>
                                    </p:set>
                                    <p:anim calcmode="lin" valueType="num">
                                      <p:cBhvr additive="base">
                                        <p:cTn id="13" dur="500" fill="hold"/>
                                        <p:tgtEl>
                                          <p:spTgt spid="630799"/>
                                        </p:tgtEl>
                                        <p:attrNameLst>
                                          <p:attrName>ppt_x</p:attrName>
                                        </p:attrNameLst>
                                      </p:cBhvr>
                                      <p:tavLst>
                                        <p:tav tm="0">
                                          <p:val>
                                            <p:strVal val="0-#ppt_w/2"/>
                                          </p:val>
                                        </p:tav>
                                        <p:tav tm="100000">
                                          <p:val>
                                            <p:strVal val="#ppt_x"/>
                                          </p:val>
                                        </p:tav>
                                      </p:tavLst>
                                    </p:anim>
                                    <p:anim calcmode="lin" valueType="num">
                                      <p:cBhvr additive="base">
                                        <p:cTn id="14" dur="500" fill="hold"/>
                                        <p:tgtEl>
                                          <p:spTgt spid="6307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630800"/>
                                        </p:tgtEl>
                                        <p:attrNameLst>
                                          <p:attrName>style.visibility</p:attrName>
                                        </p:attrNameLst>
                                      </p:cBhvr>
                                      <p:to>
                                        <p:strVal val="visible"/>
                                      </p:to>
                                    </p:set>
                                    <p:anim calcmode="lin" valueType="num">
                                      <p:cBhvr>
                                        <p:cTn id="19" dur="1000" fill="hold"/>
                                        <p:tgtEl>
                                          <p:spTgt spid="630800"/>
                                        </p:tgtEl>
                                        <p:attrNameLst>
                                          <p:attrName>ppt_w</p:attrName>
                                        </p:attrNameLst>
                                      </p:cBhvr>
                                      <p:tavLst>
                                        <p:tav tm="0">
                                          <p:val>
                                            <p:strVal val="#ppt_w*0.70"/>
                                          </p:val>
                                        </p:tav>
                                        <p:tav tm="100000">
                                          <p:val>
                                            <p:strVal val="#ppt_w"/>
                                          </p:val>
                                        </p:tav>
                                      </p:tavLst>
                                    </p:anim>
                                    <p:anim calcmode="lin" valueType="num">
                                      <p:cBhvr>
                                        <p:cTn id="20" dur="1000" fill="hold"/>
                                        <p:tgtEl>
                                          <p:spTgt spid="630800"/>
                                        </p:tgtEl>
                                        <p:attrNameLst>
                                          <p:attrName>ppt_h</p:attrName>
                                        </p:attrNameLst>
                                      </p:cBhvr>
                                      <p:tavLst>
                                        <p:tav tm="0">
                                          <p:val>
                                            <p:strVal val="#ppt_h"/>
                                          </p:val>
                                        </p:tav>
                                        <p:tav tm="100000">
                                          <p:val>
                                            <p:strVal val="#ppt_h"/>
                                          </p:val>
                                        </p:tav>
                                      </p:tavLst>
                                    </p:anim>
                                    <p:animEffect transition="in" filter="fade">
                                      <p:cBhvr>
                                        <p:cTn id="21" dur="1000"/>
                                        <p:tgtEl>
                                          <p:spTgt spid="630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autoUpdateAnimBg="0"/>
      <p:bldP spid="630799" grpId="0" autoUpdateAnimBg="0"/>
      <p:bldP spid="63080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43813A7-DA2A-4DFA-BBCA-7C3E5990C9D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1747"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panose="020B0704020202020204" pitchFamily="34" charset="0"/>
                <a:ea typeface="黑体" pitchFamily="2" charset="-122"/>
              </a:rPr>
              <a:t>信号类型声明与功能描述</a:t>
            </a:r>
            <a:endParaRPr lang="zh-CN" altLang="en-US" smtClean="0">
              <a:solidFill>
                <a:srgbClr val="FFCC00"/>
              </a:solidFill>
              <a:latin typeface="Arial" panose="020B0704020202020204" pitchFamily="34" charset="0"/>
              <a:ea typeface="黑体" pitchFamily="2" charset="-122"/>
            </a:endParaRPr>
          </a:p>
        </p:txBody>
      </p:sp>
      <p:sp>
        <p:nvSpPr>
          <p:cNvPr id="632835" name="Rectangle 3"/>
          <p:cNvSpPr>
            <a:spLocks noGrp="1" noChangeArrowheads="1"/>
          </p:cNvSpPr>
          <p:nvPr>
            <p:ph type="body" idx="1"/>
          </p:nvPr>
        </p:nvSpPr>
        <p:spPr>
          <a:xfrm>
            <a:off x="576263" y="1320800"/>
            <a:ext cx="8243887" cy="2071688"/>
          </a:xfrm>
        </p:spPr>
        <p:txBody>
          <a:bodyPr/>
          <a:lstStyle/>
          <a:p>
            <a:pPr marL="176530" indent="-176530">
              <a:lnSpc>
                <a:spcPct val="110000"/>
              </a:lnSpc>
              <a:spcBef>
                <a:spcPct val="0"/>
              </a:spcBef>
              <a:buFont typeface="Wingdings" panose="05000000000000000000" pitchFamily="2" charset="2"/>
              <a:buNone/>
            </a:pPr>
            <a:r>
              <a:rPr kumimoji="1" lang="en-US" altLang="zh-CN" sz="2400" smtClean="0">
                <a:solidFill>
                  <a:srgbClr val="CC3300"/>
                </a:solidFill>
                <a:latin typeface="Arial" panose="020B0704020202020204" pitchFamily="34" charset="0"/>
                <a:ea typeface="SimSun" pitchFamily="2" charset="-122"/>
              </a:rPr>
              <a:t>3</a:t>
            </a:r>
            <a:r>
              <a:rPr kumimoji="1" lang="zh-CN" altLang="en-US" sz="2400" smtClean="0">
                <a:solidFill>
                  <a:srgbClr val="CC3300"/>
                </a:solidFill>
                <a:latin typeface="Arial" panose="020B0704020202020204" pitchFamily="34" charset="0"/>
                <a:ea typeface="SimSun" pitchFamily="2" charset="-122"/>
              </a:rPr>
              <a:t>、信号类型声明</a:t>
            </a:r>
            <a:endParaRPr kumimoji="1" lang="zh-CN" altLang="en-US" sz="2400" smtClean="0">
              <a:solidFill>
                <a:srgbClr val="CC3300"/>
              </a:solidFill>
              <a:latin typeface="Arial" panose="020B0704020202020204" pitchFamily="34" charset="0"/>
              <a:ea typeface="SimSun" pitchFamily="2" charset="-122"/>
            </a:endParaRPr>
          </a:p>
          <a:p>
            <a:pPr marL="633730" lvl="1" indent="-278130">
              <a:lnSpc>
                <a:spcPct val="110000"/>
              </a:lnSpc>
            </a:pPr>
            <a:r>
              <a:rPr kumimoji="1" lang="zh-CN" altLang="zh-CN" sz="2000" smtClean="0">
                <a:latin typeface="Arial" panose="020B0704020202020204" pitchFamily="34" charset="0"/>
                <a:ea typeface="SimSun" pitchFamily="2" charset="-122"/>
              </a:rPr>
              <a:t>信号类型声明用来说明设计电路的功能描述中，所用的信号的数据类型以及函数声明。</a:t>
            </a:r>
            <a:endParaRPr kumimoji="1" lang="zh-CN" altLang="zh-CN" sz="2000" smtClean="0">
              <a:latin typeface="Arial" panose="020B0704020202020204" pitchFamily="34" charset="0"/>
              <a:ea typeface="SimSun" pitchFamily="2" charset="-122"/>
            </a:endParaRPr>
          </a:p>
          <a:p>
            <a:pPr marL="633730" lvl="1" indent="-278130">
              <a:lnSpc>
                <a:spcPct val="110000"/>
              </a:lnSpc>
            </a:pPr>
            <a:r>
              <a:rPr kumimoji="1" lang="zh-CN" altLang="zh-CN" sz="2000" smtClean="0">
                <a:latin typeface="Arial" panose="020B0704020202020204" pitchFamily="34" charset="0"/>
                <a:ea typeface="SimSun" pitchFamily="2" charset="-122"/>
              </a:rPr>
              <a:t>信号的数据类型主要有</a:t>
            </a:r>
            <a:r>
              <a:rPr kumimoji="1" lang="zh-CN" altLang="zh-CN" sz="2000" smtClean="0">
                <a:solidFill>
                  <a:srgbClr val="CC0066"/>
                </a:solidFill>
                <a:latin typeface="Arial" panose="020B0704020202020204" pitchFamily="34" charset="0"/>
                <a:ea typeface="SimSun" pitchFamily="2" charset="-122"/>
              </a:rPr>
              <a:t>连线</a:t>
            </a:r>
            <a:r>
              <a:rPr kumimoji="1" lang="zh-CN" altLang="zh-CN" sz="2000" smtClean="0">
                <a:latin typeface="Arial" panose="020B0704020202020204" pitchFamily="34" charset="0"/>
                <a:ea typeface="SimSun" pitchFamily="2" charset="-122"/>
              </a:rPr>
              <a:t>（</a:t>
            </a:r>
            <a:r>
              <a:rPr kumimoji="1" lang="en-US" altLang="zh-CN" sz="2000" smtClean="0">
                <a:latin typeface="Arial" panose="020B0704020202020204" pitchFamily="34" charset="0"/>
                <a:ea typeface="SimSun" pitchFamily="2" charset="-122"/>
              </a:rPr>
              <a:t>wire</a:t>
            </a:r>
            <a:r>
              <a:rPr kumimoji="1" lang="zh-CN" altLang="en-US" sz="2000" smtClean="0">
                <a:latin typeface="Arial" panose="020B0704020202020204" pitchFamily="34" charset="0"/>
                <a:ea typeface="SimSun" pitchFamily="2" charset="-122"/>
              </a:rPr>
              <a:t>）、</a:t>
            </a:r>
            <a:r>
              <a:rPr kumimoji="1" lang="zh-CN" altLang="en-US" sz="2000" smtClean="0">
                <a:solidFill>
                  <a:srgbClr val="CC0066"/>
                </a:solidFill>
                <a:latin typeface="Arial" panose="020B0704020202020204" pitchFamily="34" charset="0"/>
                <a:ea typeface="SimSun" pitchFamily="2" charset="-122"/>
              </a:rPr>
              <a:t>寄存器</a:t>
            </a:r>
            <a:r>
              <a:rPr kumimoji="1" lang="zh-CN" altLang="en-US" sz="2000" smtClean="0">
                <a:latin typeface="Arial" panose="020B0704020202020204" pitchFamily="34" charset="0"/>
                <a:ea typeface="SimSun" pitchFamily="2" charset="-122"/>
              </a:rPr>
              <a:t>（</a:t>
            </a:r>
            <a:r>
              <a:rPr kumimoji="1" lang="en-US" altLang="zh-CN" sz="2000" smtClean="0">
                <a:latin typeface="Arial" panose="020B0704020202020204" pitchFamily="34" charset="0"/>
                <a:ea typeface="SimSun" pitchFamily="2" charset="-122"/>
              </a:rPr>
              <a:t>reg</a:t>
            </a:r>
            <a:r>
              <a:rPr kumimoji="1" lang="zh-CN" altLang="en-US" sz="2000" smtClean="0">
                <a:latin typeface="Arial" panose="020B0704020202020204" pitchFamily="34" charset="0"/>
                <a:ea typeface="SimSun" pitchFamily="2" charset="-122"/>
              </a:rPr>
              <a:t>）、</a:t>
            </a:r>
            <a:r>
              <a:rPr kumimoji="1" lang="zh-CN" altLang="en-US" sz="2000" smtClean="0">
                <a:solidFill>
                  <a:srgbClr val="CC0066"/>
                </a:solidFill>
                <a:latin typeface="Arial" panose="020B0704020202020204" pitchFamily="34" charset="0"/>
                <a:ea typeface="SimSun" pitchFamily="2" charset="-122"/>
              </a:rPr>
              <a:t>整型</a:t>
            </a:r>
            <a:r>
              <a:rPr kumimoji="1" lang="zh-CN" altLang="en-US" sz="2000" smtClean="0">
                <a:latin typeface="Arial" panose="020B0704020202020204" pitchFamily="34" charset="0"/>
                <a:ea typeface="SimSun" pitchFamily="2" charset="-122"/>
              </a:rPr>
              <a:t>（</a:t>
            </a:r>
            <a:r>
              <a:rPr kumimoji="1" lang="en-US" altLang="zh-CN" sz="2000" smtClean="0">
                <a:latin typeface="Arial" panose="020B0704020202020204" pitchFamily="34" charset="0"/>
                <a:ea typeface="SimSun" pitchFamily="2" charset="-122"/>
              </a:rPr>
              <a:t>integer</a:t>
            </a:r>
            <a:r>
              <a:rPr kumimoji="1" lang="zh-CN" altLang="en-US" sz="2000" smtClean="0">
                <a:latin typeface="Arial" panose="020B0704020202020204" pitchFamily="34" charset="0"/>
                <a:ea typeface="SimSun" pitchFamily="2" charset="-122"/>
              </a:rPr>
              <a:t>）、</a:t>
            </a:r>
            <a:r>
              <a:rPr kumimoji="1" lang="zh-CN" altLang="en-US" sz="2000" smtClean="0">
                <a:solidFill>
                  <a:srgbClr val="CC0066"/>
                </a:solidFill>
                <a:latin typeface="Arial" panose="020B0704020202020204" pitchFamily="34" charset="0"/>
                <a:ea typeface="SimSun" pitchFamily="2" charset="-122"/>
              </a:rPr>
              <a:t>实型</a:t>
            </a:r>
            <a:r>
              <a:rPr kumimoji="1" lang="zh-CN" altLang="en-US" sz="2000" smtClean="0">
                <a:latin typeface="Arial" panose="020B0704020202020204" pitchFamily="34" charset="0"/>
                <a:ea typeface="SimSun" pitchFamily="2" charset="-122"/>
              </a:rPr>
              <a:t>（</a:t>
            </a:r>
            <a:r>
              <a:rPr kumimoji="1" lang="en-US" altLang="zh-CN" sz="2000" smtClean="0">
                <a:latin typeface="Arial" panose="020B0704020202020204" pitchFamily="34" charset="0"/>
                <a:ea typeface="SimSun" pitchFamily="2" charset="-122"/>
              </a:rPr>
              <a:t>real</a:t>
            </a:r>
            <a:r>
              <a:rPr kumimoji="1" lang="zh-CN" altLang="en-US" sz="2000" smtClean="0">
                <a:latin typeface="Arial" panose="020B0704020202020204" pitchFamily="34" charset="0"/>
                <a:ea typeface="SimSun" pitchFamily="2" charset="-122"/>
              </a:rPr>
              <a:t>）和</a:t>
            </a:r>
            <a:r>
              <a:rPr kumimoji="1" lang="zh-CN" altLang="en-US" sz="2000" smtClean="0">
                <a:solidFill>
                  <a:srgbClr val="CC0066"/>
                </a:solidFill>
                <a:latin typeface="Arial" panose="020B0704020202020204" pitchFamily="34" charset="0"/>
                <a:ea typeface="SimSun" pitchFamily="2" charset="-122"/>
              </a:rPr>
              <a:t>时间</a:t>
            </a:r>
            <a:r>
              <a:rPr kumimoji="1" lang="zh-CN" altLang="en-US" sz="2000" smtClean="0">
                <a:latin typeface="Arial" panose="020B0704020202020204" pitchFamily="34" charset="0"/>
                <a:ea typeface="SimSun" pitchFamily="2" charset="-122"/>
              </a:rPr>
              <a:t>（</a:t>
            </a:r>
            <a:r>
              <a:rPr kumimoji="1" lang="en-US" altLang="zh-CN" sz="2000" smtClean="0">
                <a:latin typeface="Arial" panose="020B0704020202020204" pitchFamily="34" charset="0"/>
                <a:ea typeface="SimSun" pitchFamily="2" charset="-122"/>
              </a:rPr>
              <a:t>time</a:t>
            </a:r>
            <a:r>
              <a:rPr kumimoji="1" lang="zh-CN" altLang="en-US" sz="2000" smtClean="0">
                <a:latin typeface="Arial" panose="020B0704020202020204" pitchFamily="34" charset="0"/>
                <a:ea typeface="SimSun" pitchFamily="2" charset="-122"/>
              </a:rPr>
              <a:t>）等类型。</a:t>
            </a:r>
            <a:r>
              <a:rPr kumimoji="1" lang="zh-CN" altLang="en-US" sz="2000" b="0" smtClean="0">
                <a:latin typeface="Arial" panose="020B0704020202020204" pitchFamily="34" charset="0"/>
                <a:ea typeface="SimSun" pitchFamily="2" charset="-122"/>
              </a:rPr>
              <a:t> </a:t>
            </a:r>
            <a:r>
              <a:rPr kumimoji="1" lang="en-US" altLang="zh-CN" sz="1800" smtClean="0">
                <a:latin typeface="Arial" panose="020B0704020202020204" pitchFamily="34" charset="0"/>
                <a:ea typeface="SimSun" pitchFamily="2" charset="-122"/>
              </a:rPr>
              <a:t>          </a:t>
            </a:r>
            <a:endParaRPr kumimoji="1" lang="zh-CN" altLang="en-US" sz="1800" smtClean="0">
              <a:latin typeface="Arial" panose="020B0704020202020204" pitchFamily="34" charset="0"/>
              <a:ea typeface="SimSun" pitchFamily="2" charset="-122"/>
            </a:endParaRPr>
          </a:p>
        </p:txBody>
      </p:sp>
      <p:sp>
        <p:nvSpPr>
          <p:cNvPr id="632836" name="Rectangle 4"/>
          <p:cNvSpPr>
            <a:spLocks noChangeArrowheads="1"/>
          </p:cNvSpPr>
          <p:nvPr/>
        </p:nvSpPr>
        <p:spPr bwMode="auto">
          <a:xfrm>
            <a:off x="396875" y="3392488"/>
            <a:ext cx="8243888"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0"/>
              </a:spcBef>
              <a:buClr>
                <a:schemeClr val="bg2"/>
              </a:buClr>
              <a:buFont typeface="Wingdings" panose="05000000000000000000" pitchFamily="2" charset="2"/>
              <a:buNone/>
            </a:pPr>
            <a:r>
              <a:rPr kumimoji="1" lang="en-US" altLang="zh-CN">
                <a:solidFill>
                  <a:srgbClr val="CC3300"/>
                </a:solidFill>
                <a:latin typeface="Arial" panose="020B0704020202020204" pitchFamily="34" charset="0"/>
              </a:rPr>
              <a:t>4</a:t>
            </a:r>
            <a:r>
              <a:rPr kumimoji="1" lang="zh-CN" altLang="en-US">
                <a:solidFill>
                  <a:srgbClr val="CC3300"/>
                </a:solidFill>
                <a:latin typeface="Arial" panose="020B0704020202020204" pitchFamily="34" charset="0"/>
              </a:rPr>
              <a:t>、功能描述</a:t>
            </a:r>
            <a:endParaRPr kumimoji="1" lang="zh-CN" altLang="en-US">
              <a:solidFill>
                <a:srgbClr val="CC3300"/>
              </a:solidFill>
              <a:latin typeface="Arial" panose="020B0704020202020204" pitchFamily="34" charset="0"/>
            </a:endParaRPr>
          </a:p>
          <a:p>
            <a:pPr marL="716280" lvl="1" indent="-278130" algn="l">
              <a:buClr>
                <a:srgbClr val="006666"/>
              </a:buClr>
              <a:buSzPct val="110000"/>
              <a:buFont typeface="Wingdings" panose="05000000000000000000" pitchFamily="2" charset="2"/>
              <a:buChar char="w"/>
            </a:pPr>
            <a:r>
              <a:rPr kumimoji="1" lang="zh-CN" altLang="en-US" sz="2000">
                <a:latin typeface="Arial" panose="020B0704020202020204" pitchFamily="34" charset="0"/>
              </a:rPr>
              <a:t>功能描述是</a:t>
            </a:r>
            <a:r>
              <a:rPr kumimoji="1" lang="en-US" altLang="zh-CN" sz="2000">
                <a:latin typeface="Arial" panose="020B0704020202020204" pitchFamily="34" charset="0"/>
              </a:rPr>
              <a:t>Verilog HDL</a:t>
            </a:r>
            <a:r>
              <a:rPr kumimoji="1" lang="zh-CN" altLang="en-US" sz="2000">
                <a:latin typeface="Arial" panose="020B0704020202020204" pitchFamily="34" charset="0"/>
              </a:rPr>
              <a:t>程序设计中最主要的部分，用来描述设计模块的</a:t>
            </a:r>
            <a:r>
              <a:rPr kumimoji="1" lang="zh-CN" altLang="en-US" sz="2000">
                <a:solidFill>
                  <a:srgbClr val="CC0066"/>
                </a:solidFill>
                <a:latin typeface="Arial" panose="020B0704020202020204" pitchFamily="34" charset="0"/>
              </a:rPr>
              <a:t>内部结构</a:t>
            </a:r>
            <a:r>
              <a:rPr kumimoji="1" lang="zh-CN" altLang="en-US" sz="2000">
                <a:latin typeface="Arial" panose="020B0704020202020204" pitchFamily="34" charset="0"/>
              </a:rPr>
              <a:t>和模块端口间的</a:t>
            </a:r>
            <a:r>
              <a:rPr kumimoji="1" lang="zh-CN" altLang="en-US" sz="2000">
                <a:solidFill>
                  <a:srgbClr val="CC0066"/>
                </a:solidFill>
                <a:latin typeface="Arial" panose="020B0704020202020204" pitchFamily="34" charset="0"/>
              </a:rPr>
              <a:t>逻辑关系</a:t>
            </a:r>
            <a:r>
              <a:rPr kumimoji="1" lang="zh-CN" altLang="en-US" sz="2000">
                <a:latin typeface="Arial" panose="020B0704020202020204" pitchFamily="34" charset="0"/>
              </a:rPr>
              <a:t>，在电路上相当于器件的内部电路结构。</a:t>
            </a:r>
            <a:endParaRPr kumimoji="1" lang="zh-CN" altLang="en-US" sz="2000">
              <a:latin typeface="Arial" panose="020B0704020202020204" pitchFamily="34" charset="0"/>
            </a:endParaRPr>
          </a:p>
          <a:p>
            <a:pPr marL="716280" lvl="1" indent="-278130" algn="l">
              <a:buClr>
                <a:srgbClr val="006666"/>
              </a:buClr>
              <a:buSzPct val="110000"/>
              <a:buFont typeface="Wingdings" panose="05000000000000000000" pitchFamily="2" charset="2"/>
              <a:buChar char="w"/>
            </a:pPr>
            <a:r>
              <a:rPr kumimoji="1" lang="zh-CN" altLang="en-US" sz="2000">
                <a:latin typeface="Arial" panose="020B0704020202020204" pitchFamily="34" charset="0"/>
              </a:rPr>
              <a:t>功能描述可以用</a:t>
            </a:r>
            <a:r>
              <a:rPr kumimoji="1" lang="en-US" altLang="zh-CN" sz="2000">
                <a:latin typeface="Arial" panose="020B0704020202020204" pitchFamily="34" charset="0"/>
              </a:rPr>
              <a:t>assign</a:t>
            </a:r>
            <a:r>
              <a:rPr kumimoji="1" lang="zh-CN" altLang="en-US" sz="2000">
                <a:latin typeface="Arial" panose="020B0704020202020204" pitchFamily="34" charset="0"/>
              </a:rPr>
              <a:t>语句、元件例化（</a:t>
            </a:r>
            <a:r>
              <a:rPr kumimoji="1" lang="en-US" altLang="zh-CN" sz="2000">
                <a:latin typeface="Arial" panose="020B0704020202020204" pitchFamily="34" charset="0"/>
              </a:rPr>
              <a:t>instantiate</a:t>
            </a:r>
            <a:r>
              <a:rPr kumimoji="1" lang="zh-CN" altLang="en-US" sz="2000">
                <a:latin typeface="Arial" panose="020B0704020202020204" pitchFamily="34" charset="0"/>
              </a:rPr>
              <a:t>）、</a:t>
            </a:r>
            <a:r>
              <a:rPr kumimoji="1" lang="en-US" altLang="zh-CN" sz="2000">
                <a:latin typeface="Arial" panose="020B0704020202020204" pitchFamily="34" charset="0"/>
              </a:rPr>
              <a:t>always</a:t>
            </a:r>
            <a:r>
              <a:rPr kumimoji="1" lang="zh-CN" altLang="en-US" sz="2000">
                <a:latin typeface="Arial" panose="020B0704020202020204" pitchFamily="34" charset="0"/>
              </a:rPr>
              <a:t>块语句等方法来实现，通常把确定这些设计模块描述的方法称为</a:t>
            </a:r>
            <a:r>
              <a:rPr kumimoji="1" lang="zh-CN" altLang="en-US" sz="2000">
                <a:solidFill>
                  <a:srgbClr val="FF0000"/>
                </a:solidFill>
                <a:latin typeface="Arial" panose="020B0704020202020204" pitchFamily="34" charset="0"/>
              </a:rPr>
              <a:t>建模</a:t>
            </a:r>
            <a:r>
              <a:rPr kumimoji="1" lang="zh-CN" altLang="en-US" sz="2000">
                <a:latin typeface="Arial" panose="020B0704020202020204" pitchFamily="34" charset="0"/>
              </a:rPr>
              <a:t>。 </a:t>
            </a:r>
            <a:endParaRPr kumimoji="1" lang="zh-CN" altLang="en-US" sz="2000">
              <a:solidFill>
                <a:srgbClr val="CC0066"/>
              </a:solidFill>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2835"/>
                                        </p:tgtEl>
                                        <p:attrNameLst>
                                          <p:attrName>style.visibility</p:attrName>
                                        </p:attrNameLst>
                                      </p:cBhvr>
                                      <p:to>
                                        <p:strVal val="visible"/>
                                      </p:to>
                                    </p:set>
                                    <p:anim calcmode="lin" valueType="num">
                                      <p:cBhvr additive="base">
                                        <p:cTn id="7" dur="500" fill="hold"/>
                                        <p:tgtEl>
                                          <p:spTgt spid="632835"/>
                                        </p:tgtEl>
                                        <p:attrNameLst>
                                          <p:attrName>ppt_x</p:attrName>
                                        </p:attrNameLst>
                                      </p:cBhvr>
                                      <p:tavLst>
                                        <p:tav tm="0">
                                          <p:val>
                                            <p:strVal val="0-#ppt_w/2"/>
                                          </p:val>
                                        </p:tav>
                                        <p:tav tm="100000">
                                          <p:val>
                                            <p:strVal val="#ppt_x"/>
                                          </p:val>
                                        </p:tav>
                                      </p:tavLst>
                                    </p:anim>
                                    <p:anim calcmode="lin" valueType="num">
                                      <p:cBhvr additive="base">
                                        <p:cTn id="8" dur="500" fill="hold"/>
                                        <p:tgtEl>
                                          <p:spTgt spid="6328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2836"/>
                                        </p:tgtEl>
                                        <p:attrNameLst>
                                          <p:attrName>style.visibility</p:attrName>
                                        </p:attrNameLst>
                                      </p:cBhvr>
                                      <p:to>
                                        <p:strVal val="visible"/>
                                      </p:to>
                                    </p:set>
                                    <p:anim calcmode="lin" valueType="num">
                                      <p:cBhvr additive="base">
                                        <p:cTn id="13" dur="500" fill="hold"/>
                                        <p:tgtEl>
                                          <p:spTgt spid="632836"/>
                                        </p:tgtEl>
                                        <p:attrNameLst>
                                          <p:attrName>ppt_x</p:attrName>
                                        </p:attrNameLst>
                                      </p:cBhvr>
                                      <p:tavLst>
                                        <p:tav tm="0">
                                          <p:val>
                                            <p:strVal val="0-#ppt_w/2"/>
                                          </p:val>
                                        </p:tav>
                                        <p:tav tm="100000">
                                          <p:val>
                                            <p:strVal val="#ppt_x"/>
                                          </p:val>
                                        </p:tav>
                                      </p:tavLst>
                                    </p:anim>
                                    <p:anim calcmode="lin" valueType="num">
                                      <p:cBhvr additive="base">
                                        <p:cTn id="14" dur="500" fill="hold"/>
                                        <p:tgtEl>
                                          <p:spTgt spid="632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utoUpdateAnimBg="0"/>
      <p:bldP spid="6328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F627670-581C-428E-9AF0-6A562B770EA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2771"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panose="020B0704020202020204" pitchFamily="34" charset="0"/>
                <a:ea typeface="黑体" pitchFamily="2" charset="-122"/>
              </a:rPr>
              <a:t>逻辑功能定义</a:t>
            </a:r>
            <a:endParaRPr lang="zh-CN" altLang="en-US" smtClean="0">
              <a:solidFill>
                <a:srgbClr val="FFCC00"/>
              </a:solidFill>
              <a:latin typeface="Arial" panose="020B0704020202020204" pitchFamily="34" charset="0"/>
              <a:ea typeface="黑体" pitchFamily="2" charset="-122"/>
            </a:endParaRPr>
          </a:p>
        </p:txBody>
      </p:sp>
      <p:sp>
        <p:nvSpPr>
          <p:cNvPr id="394243" name="Rectangle 3"/>
          <p:cNvSpPr>
            <a:spLocks noGrp="1" noChangeArrowheads="1"/>
          </p:cNvSpPr>
          <p:nvPr>
            <p:ph type="body" idx="1"/>
          </p:nvPr>
        </p:nvSpPr>
        <p:spPr>
          <a:xfrm>
            <a:off x="411163" y="1192213"/>
            <a:ext cx="8553450" cy="1949450"/>
          </a:xfrm>
        </p:spPr>
        <p:txBody>
          <a:bodyPr/>
          <a:lstStyle/>
          <a:p>
            <a:pPr marL="533400" indent="-533400" algn="just">
              <a:lnSpc>
                <a:spcPct val="110000"/>
              </a:lnSpc>
              <a:spcBef>
                <a:spcPct val="0"/>
              </a:spcBef>
            </a:pPr>
            <a:r>
              <a:rPr lang="zh-CN" altLang="zh-CN" sz="2400" smtClean="0">
                <a:latin typeface="Arial" panose="020B0704020202020204" pitchFamily="34" charset="0"/>
                <a:ea typeface="SimSun" pitchFamily="2" charset="-122"/>
              </a:rPr>
              <a:t>在Verilog 模块中有</a:t>
            </a:r>
            <a:r>
              <a:rPr lang="en-US" altLang="zh-CN" sz="2400" smtClean="0">
                <a:solidFill>
                  <a:srgbClr val="CC0066"/>
                </a:solidFill>
                <a:latin typeface="Arial" panose="020B0704020202020204" pitchFamily="34" charset="0"/>
                <a:ea typeface="SimSun" pitchFamily="2" charset="-122"/>
              </a:rPr>
              <a:t>3</a:t>
            </a:r>
            <a:r>
              <a:rPr lang="zh-CN" altLang="zh-CN" sz="2400" smtClean="0">
                <a:latin typeface="Arial" panose="020B0704020202020204" pitchFamily="34" charset="0"/>
                <a:ea typeface="SimSun" pitchFamily="2" charset="-122"/>
              </a:rPr>
              <a:t>种方法可以描述电路的逻辑功能：</a:t>
            </a:r>
            <a:endParaRPr lang="zh-CN" altLang="en-US" sz="2400" smtClean="0">
              <a:solidFill>
                <a:srgbClr val="FF0000"/>
              </a:solidFill>
              <a:latin typeface="Arial" panose="020B0704020202020204" pitchFamily="34" charset="0"/>
              <a:ea typeface="SimSun" pitchFamily="2" charset="-122"/>
            </a:endParaRPr>
          </a:p>
          <a:p>
            <a:pPr marL="914400" lvl="1" indent="-457200" algn="just">
              <a:lnSpc>
                <a:spcPct val="110000"/>
              </a:lnSpc>
              <a:spcBef>
                <a:spcPct val="0"/>
              </a:spcBef>
              <a:buClr>
                <a:schemeClr val="tx1"/>
              </a:buClr>
              <a:buFont typeface="Wingdings" panose="05000000000000000000" pitchFamily="2" charset="2"/>
              <a:buAutoNum type="circleNumDbPlain"/>
            </a:pPr>
            <a:r>
              <a:rPr lang="zh-CN" altLang="zh-CN" smtClean="0">
                <a:latin typeface="Arial" panose="020B0704020202020204" pitchFamily="34" charset="0"/>
                <a:ea typeface="SimSun" pitchFamily="2" charset="-122"/>
              </a:rPr>
              <a:t>用assign 语句</a:t>
            </a:r>
            <a:endParaRPr lang="zh-CN" altLang="zh-CN" smtClean="0">
              <a:latin typeface="Arial" panose="020B0704020202020204" pitchFamily="34" charset="0"/>
              <a:ea typeface="SimSun" pitchFamily="2" charset="-122"/>
            </a:endParaRPr>
          </a:p>
          <a:p>
            <a:pPr marL="533400" indent="-533400">
              <a:lnSpc>
                <a:spcPct val="110000"/>
              </a:lnSpc>
              <a:buFont typeface="Wingdings" panose="05000000000000000000" pitchFamily="2" charset="2"/>
              <a:buNone/>
            </a:pPr>
            <a:r>
              <a:rPr lang="zh-CN" altLang="zh-CN" sz="2600" smtClean="0">
                <a:latin typeface="Arial" panose="020B0704020202020204" pitchFamily="34" charset="0"/>
                <a:ea typeface="SimSun" pitchFamily="2" charset="-122"/>
              </a:rPr>
              <a:t> </a:t>
            </a:r>
            <a:r>
              <a:rPr lang="zh-CN" altLang="en-US" sz="2600" smtClean="0">
                <a:latin typeface="Arial" panose="020B0704020202020204" pitchFamily="34" charset="0"/>
                <a:ea typeface="SimSun" pitchFamily="2" charset="-122"/>
              </a:rPr>
              <a:t>		</a:t>
            </a:r>
            <a:r>
              <a:rPr lang="zh-CN" altLang="zh-CN" sz="2600" smtClean="0">
                <a:latin typeface="Arial" panose="020B0704020202020204" pitchFamily="34" charset="0"/>
                <a:ea typeface="SimSun" pitchFamily="2" charset="-122"/>
              </a:rPr>
              <a:t>assign x = ( b &amp; ~c )；</a:t>
            </a:r>
            <a:endParaRPr lang="zh-CN" altLang="en-US" sz="2600" smtClean="0">
              <a:latin typeface="Arial" panose="020B0704020202020204" pitchFamily="34" charset="0"/>
              <a:ea typeface="SimSun" pitchFamily="2" charset="-122"/>
            </a:endParaRPr>
          </a:p>
        </p:txBody>
      </p:sp>
      <p:sp>
        <p:nvSpPr>
          <p:cNvPr id="394244" name="Text Box 4"/>
          <p:cNvSpPr txBox="1">
            <a:spLocks noChangeArrowheads="1"/>
          </p:cNvSpPr>
          <p:nvPr/>
        </p:nvSpPr>
        <p:spPr bwMode="auto">
          <a:xfrm>
            <a:off x="3463925" y="1655763"/>
            <a:ext cx="1633538" cy="406400"/>
          </a:xfrm>
          <a:prstGeom prst="rect">
            <a:avLst/>
          </a:prstGeom>
          <a:solidFill>
            <a:srgbClr val="00FFFF"/>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zh-CN" sz="2000">
                <a:latin typeface="楷体_GB2312" pitchFamily="49" charset="-122"/>
                <a:ea typeface="楷体_GB2312" pitchFamily="49" charset="-122"/>
              </a:rPr>
              <a:t>数据流描述</a:t>
            </a:r>
            <a:endParaRPr lang="en-US" altLang="zh-CN" sz="2000">
              <a:latin typeface="楷体_GB2312" pitchFamily="49" charset="-122"/>
              <a:ea typeface="楷体_GB2312" pitchFamily="49" charset="-122"/>
            </a:endParaRPr>
          </a:p>
        </p:txBody>
      </p:sp>
      <p:sp>
        <p:nvSpPr>
          <p:cNvPr id="394245" name="AutoShape 5"/>
          <p:cNvSpPr>
            <a:spLocks noChangeArrowheads="1"/>
          </p:cNvSpPr>
          <p:nvPr/>
        </p:nvSpPr>
        <p:spPr bwMode="auto">
          <a:xfrm>
            <a:off x="5426075" y="1844675"/>
            <a:ext cx="1498600" cy="685800"/>
          </a:xfrm>
          <a:prstGeom prst="wedgeRoundRectCallout">
            <a:avLst>
              <a:gd name="adj1" fmla="val -73199"/>
              <a:gd name="adj2" fmla="val -47222"/>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楷体_GB2312" pitchFamily="49" charset="-122"/>
              </a:rPr>
              <a:t>常用于描述组合逻辑</a:t>
            </a:r>
            <a:endParaRPr lang="zh-CN" altLang="en-US" sz="1800">
              <a:latin typeface="Arial" panose="020B0704020202020204" pitchFamily="34" charset="0"/>
              <a:ea typeface="楷体_GB2312" pitchFamily="49" charset="-122"/>
            </a:endParaRPr>
          </a:p>
        </p:txBody>
      </p:sp>
      <p:sp>
        <p:nvSpPr>
          <p:cNvPr id="394246" name="Text Box 6"/>
          <p:cNvSpPr txBox="1">
            <a:spLocks noChangeArrowheads="1"/>
          </p:cNvSpPr>
          <p:nvPr/>
        </p:nvSpPr>
        <p:spPr bwMode="auto">
          <a:xfrm>
            <a:off x="5292725" y="3125788"/>
            <a:ext cx="1365250" cy="406400"/>
          </a:xfrm>
          <a:prstGeom prst="rect">
            <a:avLst/>
          </a:prstGeom>
          <a:solidFill>
            <a:srgbClr val="00FFFF"/>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zh-CN" sz="2000">
                <a:latin typeface="楷体_GB2312" pitchFamily="49" charset="-122"/>
                <a:ea typeface="楷体_GB2312" pitchFamily="49" charset="-122"/>
              </a:rPr>
              <a:t>结构描述</a:t>
            </a:r>
            <a:endParaRPr lang="en-US" altLang="zh-CN" sz="2000">
              <a:latin typeface="楷体_GB2312" pitchFamily="49" charset="-122"/>
              <a:ea typeface="楷体_GB2312" pitchFamily="49" charset="-122"/>
            </a:endParaRPr>
          </a:p>
        </p:txBody>
      </p:sp>
      <p:sp>
        <p:nvSpPr>
          <p:cNvPr id="394248" name="AutoShape 8"/>
          <p:cNvSpPr>
            <a:spLocks noChangeArrowheads="1"/>
          </p:cNvSpPr>
          <p:nvPr/>
        </p:nvSpPr>
        <p:spPr bwMode="auto">
          <a:xfrm>
            <a:off x="3094038" y="3789363"/>
            <a:ext cx="1514475" cy="350837"/>
          </a:xfrm>
          <a:prstGeom prst="wedgeRoundRectCallout">
            <a:avLst>
              <a:gd name="adj1" fmla="val -53773"/>
              <a:gd name="adj2" fmla="val -14140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Arial" panose="020B0704020202020204" pitchFamily="34" charset="0"/>
                <a:ea typeface="楷体_GB2312" pitchFamily="49" charset="-122"/>
              </a:rPr>
              <a:t>例化元件名</a:t>
            </a:r>
            <a:endParaRPr lang="zh-CN" altLang="en-US" sz="1800">
              <a:latin typeface="Arial" panose="020B0704020202020204" pitchFamily="34" charset="0"/>
              <a:ea typeface="楷体_GB2312" pitchFamily="49" charset="-122"/>
            </a:endParaRPr>
          </a:p>
        </p:txBody>
      </p:sp>
      <p:sp>
        <p:nvSpPr>
          <p:cNvPr id="394249" name="AutoShape 9"/>
          <p:cNvSpPr>
            <a:spLocks noChangeArrowheads="1"/>
          </p:cNvSpPr>
          <p:nvPr/>
        </p:nvSpPr>
        <p:spPr bwMode="auto">
          <a:xfrm>
            <a:off x="577850" y="3644900"/>
            <a:ext cx="1758950" cy="381000"/>
          </a:xfrm>
          <a:prstGeom prst="wedgeRoundRectCallout">
            <a:avLst>
              <a:gd name="adj1" fmla="val 38898"/>
              <a:gd name="adj2" fmla="val -10333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楷体_GB2312" pitchFamily="49" charset="-122"/>
              </a:rPr>
              <a:t>门元件关键字</a:t>
            </a:r>
            <a:endParaRPr lang="zh-CN" altLang="en-US" sz="1800">
              <a:latin typeface="Arial" panose="020B0704020202020204" pitchFamily="34" charset="0"/>
              <a:ea typeface="楷体_GB2312" pitchFamily="49" charset="-122"/>
            </a:endParaRPr>
          </a:p>
        </p:txBody>
      </p:sp>
      <p:sp>
        <p:nvSpPr>
          <p:cNvPr id="394250" name="Rectangle 10"/>
          <p:cNvSpPr>
            <a:spLocks noChangeArrowheads="1"/>
          </p:cNvSpPr>
          <p:nvPr/>
        </p:nvSpPr>
        <p:spPr bwMode="auto">
          <a:xfrm>
            <a:off x="1766888" y="3141663"/>
            <a:ext cx="3200400" cy="390525"/>
          </a:xfrm>
          <a:prstGeom prst="rect">
            <a:avLst/>
          </a:prstGeom>
          <a:noFill/>
          <a:ln w="19050">
            <a:solidFill>
              <a:srgbClr val="FF0000"/>
            </a:solidFill>
            <a:prstDash val="dashDot"/>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4251" name="Rectangle 11"/>
          <p:cNvSpPr>
            <a:spLocks noChangeArrowheads="1"/>
          </p:cNvSpPr>
          <p:nvPr/>
        </p:nvSpPr>
        <p:spPr bwMode="auto">
          <a:xfrm>
            <a:off x="846138" y="2622550"/>
            <a:ext cx="678656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105000"/>
              </a:lnSpc>
              <a:spcBef>
                <a:spcPct val="0"/>
              </a:spcBef>
              <a:buClr>
                <a:schemeClr val="tx1"/>
              </a:buClr>
              <a:buFont typeface="Wingdings" panose="05000000000000000000" pitchFamily="2" charset="2"/>
              <a:buAutoNum type="circleNumDbPlain" startAt="2"/>
            </a:pPr>
            <a:r>
              <a:rPr lang="zh-CN" altLang="zh-CN"/>
              <a:t>用元件例化</a:t>
            </a:r>
            <a:r>
              <a:rPr lang="zh-CN" altLang="zh-CN">
                <a:latin typeface="Arial" panose="020B0704020202020204" pitchFamily="34" charset="0"/>
              </a:rPr>
              <a:t>（</a:t>
            </a:r>
            <a:r>
              <a:rPr lang="en-US" altLang="zh-CN">
                <a:latin typeface="Arial" panose="020B0704020202020204" pitchFamily="34" charset="0"/>
              </a:rPr>
              <a:t>instantiate</a:t>
            </a:r>
            <a:r>
              <a:rPr lang="zh-CN" altLang="en-US">
                <a:latin typeface="Arial" panose="020B0704020202020204" pitchFamily="34" charset="0"/>
              </a:rPr>
              <a:t>）</a:t>
            </a:r>
            <a:endParaRPr lang="zh-CN" altLang="zh-CN">
              <a:latin typeface="Arial" panose="020B0704020202020204" pitchFamily="34" charset="0"/>
            </a:endParaRPr>
          </a:p>
          <a:p>
            <a:pPr marL="381000" indent="-381000" algn="l" eaLnBrk="1" hangingPunct="1">
              <a:lnSpc>
                <a:spcPct val="100000"/>
              </a:lnSpc>
              <a:buClr>
                <a:srgbClr val="3333FF"/>
              </a:buClr>
              <a:buFont typeface="Wingdings" panose="05000000000000000000" pitchFamily="2" charset="2"/>
              <a:buNone/>
            </a:pPr>
            <a:r>
              <a:rPr lang="zh-CN" altLang="en-US">
                <a:latin typeface="Times New Roman" panose="02020803070505020304" pitchFamily="18" charset="0"/>
              </a:rPr>
              <a:t>		</a:t>
            </a:r>
            <a:r>
              <a:rPr lang="zh-CN" altLang="zh-CN">
                <a:solidFill>
                  <a:srgbClr val="FF0066"/>
                </a:solidFill>
                <a:latin typeface="Arial" panose="020B0704020202020204" pitchFamily="34" charset="0"/>
              </a:rPr>
              <a:t>and</a:t>
            </a:r>
            <a:r>
              <a:rPr lang="zh-CN" altLang="zh-CN">
                <a:latin typeface="Arial" panose="020B0704020202020204" pitchFamily="34" charset="0"/>
              </a:rPr>
              <a:t> </a:t>
            </a:r>
            <a:r>
              <a:rPr lang="en-US" altLang="zh-CN">
                <a:solidFill>
                  <a:srgbClr val="990099"/>
                </a:solidFill>
                <a:latin typeface="Arial" panose="020B0704020202020204" pitchFamily="34" charset="0"/>
              </a:rPr>
              <a:t>my</a:t>
            </a:r>
            <a:r>
              <a:rPr lang="zh-CN" altLang="zh-CN">
                <a:solidFill>
                  <a:srgbClr val="990099"/>
                </a:solidFill>
                <a:latin typeface="Arial" panose="020B0704020202020204" pitchFamily="34" charset="0"/>
              </a:rPr>
              <a:t>and</a:t>
            </a:r>
            <a:r>
              <a:rPr lang="en-US" altLang="zh-CN">
                <a:solidFill>
                  <a:srgbClr val="990099"/>
                </a:solidFill>
                <a:latin typeface="Arial" panose="020B0704020202020204" pitchFamily="34" charset="0"/>
              </a:rPr>
              <a:t>3</a:t>
            </a:r>
            <a:r>
              <a:rPr lang="zh-CN" altLang="zh-CN">
                <a:latin typeface="Arial" panose="020B0704020202020204" pitchFamily="34" charset="0"/>
              </a:rPr>
              <a:t>( </a:t>
            </a:r>
            <a:r>
              <a:rPr lang="en-US" altLang="zh-CN">
                <a:latin typeface="Arial" panose="020B0704020202020204" pitchFamily="34" charset="0"/>
              </a:rPr>
              <a:t>f</a:t>
            </a:r>
            <a:r>
              <a:rPr lang="zh-CN" altLang="zh-CN">
                <a:latin typeface="Arial" panose="020B0704020202020204" pitchFamily="34" charset="0"/>
              </a:rPr>
              <a:t>,a,b</a:t>
            </a:r>
            <a:r>
              <a:rPr lang="en-US" altLang="zh-CN">
                <a:latin typeface="Arial" panose="020B0704020202020204" pitchFamily="34" charset="0"/>
              </a:rPr>
              <a:t>,c</a:t>
            </a:r>
            <a:r>
              <a:rPr lang="zh-CN" altLang="zh-CN">
                <a:latin typeface="Arial" panose="020B0704020202020204" pitchFamily="34" charset="0"/>
              </a:rPr>
              <a:t>)；</a:t>
            </a:r>
            <a:endParaRPr lang="zh-CN" altLang="en-US">
              <a:latin typeface="Arial" panose="020B0704020202020204" pitchFamily="34" charset="0"/>
            </a:endParaRPr>
          </a:p>
        </p:txBody>
      </p:sp>
      <p:sp>
        <p:nvSpPr>
          <p:cNvPr id="394252" name="AutoShape 12"/>
          <p:cNvSpPr>
            <a:spLocks noChangeArrowheads="1"/>
          </p:cNvSpPr>
          <p:nvPr/>
        </p:nvSpPr>
        <p:spPr bwMode="auto">
          <a:xfrm>
            <a:off x="1160463" y="3908425"/>
            <a:ext cx="6689725" cy="2667000"/>
          </a:xfrm>
          <a:prstGeom prst="horizontalScroll">
            <a:avLst>
              <a:gd name="adj" fmla="val 12500"/>
            </a:avLst>
          </a:prstGeom>
          <a:solidFill>
            <a:srgbClr val="FFCC99"/>
          </a:solidFill>
          <a:ln w="9525">
            <a:solidFill>
              <a:srgbClr val="CC6600"/>
            </a:solidFill>
            <a:round/>
          </a:ln>
        </p:spPr>
        <p:txBody>
          <a:bodyPr anchor="ctr">
            <a:spAutoFit/>
          </a:bodyPr>
          <a:lstStyle/>
          <a:p>
            <a:pPr marL="363855" indent="-363855">
              <a:lnSpc>
                <a:spcPct val="105000"/>
              </a:lnSpc>
              <a:spcBef>
                <a:spcPct val="0"/>
              </a:spcBef>
              <a:buClr>
                <a:srgbClr val="FF0066"/>
              </a:buClr>
              <a:buFont typeface="Wingdings" panose="05000000000000000000" pitchFamily="2" charset="2"/>
              <a:buChar char="v"/>
            </a:pPr>
            <a:r>
              <a:rPr kumimoji="1" lang="zh-CN" altLang="zh-CN" sz="2000">
                <a:solidFill>
                  <a:schemeClr val="tx2"/>
                </a:solidFill>
                <a:latin typeface="Arial" panose="020B0704020202020204" pitchFamily="34" charset="0"/>
                <a:ea typeface="楷体_GB2312" pitchFamily="49" charset="-122"/>
              </a:rPr>
              <a:t>注</a:t>
            </a:r>
            <a:r>
              <a:rPr kumimoji="1" lang="en-US" altLang="zh-CN" sz="2000">
                <a:solidFill>
                  <a:schemeClr val="tx2"/>
                </a:solidFill>
                <a:latin typeface="Arial" panose="020B0704020202020204" pitchFamily="34" charset="0"/>
                <a:ea typeface="楷体_GB2312" pitchFamily="49" charset="-122"/>
              </a:rPr>
              <a:t>1</a:t>
            </a:r>
            <a:r>
              <a:rPr kumimoji="1" lang="zh-CN" altLang="zh-CN" sz="2000">
                <a:solidFill>
                  <a:schemeClr val="tx2"/>
                </a:solidFill>
                <a:latin typeface="Arial" panose="020B0704020202020204" pitchFamily="34" charset="0"/>
                <a:ea typeface="楷体_GB2312" pitchFamily="49" charset="-122"/>
              </a:rPr>
              <a:t>：元件例化即是调用</a:t>
            </a:r>
            <a:r>
              <a:rPr kumimoji="1" lang="en-US" altLang="zh-CN" sz="2000">
                <a:solidFill>
                  <a:schemeClr val="tx2"/>
                </a:solidFill>
                <a:latin typeface="Arial" panose="020B0704020202020204" pitchFamily="34" charset="0"/>
                <a:ea typeface="楷体_GB2312" pitchFamily="49" charset="-122"/>
              </a:rPr>
              <a:t>Verilog HDL</a:t>
            </a:r>
            <a:r>
              <a:rPr kumimoji="1" lang="zh-CN" altLang="en-US" sz="2000">
                <a:solidFill>
                  <a:schemeClr val="tx2"/>
                </a:solidFill>
                <a:latin typeface="Arial" panose="020B0704020202020204" pitchFamily="34" charset="0"/>
                <a:ea typeface="楷体_GB2312" pitchFamily="49" charset="-122"/>
              </a:rPr>
              <a:t>提供的元件或由某子模块定义的实例元件；</a:t>
            </a:r>
            <a:endParaRPr kumimoji="1" lang="zh-CN" altLang="en-US" sz="2000">
              <a:solidFill>
                <a:schemeClr val="tx2"/>
              </a:solidFill>
              <a:latin typeface="Arial" panose="020B0704020202020204" pitchFamily="34" charset="0"/>
              <a:ea typeface="楷体_GB2312" pitchFamily="49" charset="-122"/>
            </a:endParaRPr>
          </a:p>
          <a:p>
            <a:pPr marL="363855" indent="-363855">
              <a:lnSpc>
                <a:spcPct val="105000"/>
              </a:lnSpc>
              <a:spcBef>
                <a:spcPct val="0"/>
              </a:spcBef>
              <a:buClr>
                <a:srgbClr val="FF0066"/>
              </a:buClr>
              <a:buFont typeface="Wingdings" panose="05000000000000000000" pitchFamily="2" charset="2"/>
              <a:buChar char="v"/>
            </a:pPr>
            <a:r>
              <a:rPr kumimoji="1" lang="zh-CN" altLang="zh-CN" sz="2000">
                <a:solidFill>
                  <a:schemeClr val="tx2"/>
                </a:solidFill>
                <a:latin typeface="Arial" panose="020B0704020202020204" pitchFamily="34" charset="0"/>
                <a:ea typeface="楷体_GB2312" pitchFamily="49" charset="-122"/>
              </a:rPr>
              <a:t>注</a:t>
            </a:r>
            <a:r>
              <a:rPr kumimoji="1" lang="en-US" altLang="zh-CN" sz="2000">
                <a:solidFill>
                  <a:schemeClr val="tx2"/>
                </a:solidFill>
                <a:latin typeface="Arial" panose="020B0704020202020204" pitchFamily="34" charset="0"/>
                <a:ea typeface="楷体_GB2312" pitchFamily="49" charset="-122"/>
              </a:rPr>
              <a:t>2</a:t>
            </a:r>
            <a:r>
              <a:rPr kumimoji="1" lang="zh-CN" altLang="zh-CN" sz="2000">
                <a:solidFill>
                  <a:schemeClr val="tx2"/>
                </a:solidFill>
                <a:latin typeface="Arial" panose="020B0704020202020204" pitchFamily="34" charset="0"/>
                <a:ea typeface="楷体_GB2312" pitchFamily="49" charset="-122"/>
              </a:rPr>
              <a:t>：元件例化包括</a:t>
            </a:r>
            <a:r>
              <a:rPr kumimoji="1" lang="zh-CN" altLang="zh-CN" sz="2000">
                <a:solidFill>
                  <a:srgbClr val="FF0066"/>
                </a:solidFill>
                <a:latin typeface="Arial" panose="020B0704020202020204" pitchFamily="34" charset="0"/>
                <a:ea typeface="楷体_GB2312" pitchFamily="49" charset="-122"/>
              </a:rPr>
              <a:t>门</a:t>
            </a:r>
            <a:r>
              <a:rPr kumimoji="1" lang="zh-CN" altLang="zh-CN" sz="2000">
                <a:solidFill>
                  <a:schemeClr val="tx2"/>
                </a:solidFill>
                <a:latin typeface="Arial" panose="020B0704020202020204" pitchFamily="34" charset="0"/>
                <a:ea typeface="楷体_GB2312" pitchFamily="49" charset="-122"/>
              </a:rPr>
              <a:t>元件例化和</a:t>
            </a:r>
            <a:r>
              <a:rPr kumimoji="1" lang="zh-CN" altLang="zh-CN" sz="2000">
                <a:solidFill>
                  <a:srgbClr val="FF0066"/>
                </a:solidFill>
                <a:latin typeface="Arial" panose="020B0704020202020204" pitchFamily="34" charset="0"/>
                <a:ea typeface="楷体_GB2312" pitchFamily="49" charset="-122"/>
              </a:rPr>
              <a:t>模块</a:t>
            </a:r>
            <a:r>
              <a:rPr kumimoji="1" lang="zh-CN" altLang="zh-CN" sz="2000">
                <a:solidFill>
                  <a:schemeClr val="tx2"/>
                </a:solidFill>
                <a:latin typeface="Arial" panose="020B0704020202020204" pitchFamily="34" charset="0"/>
                <a:ea typeface="楷体_GB2312" pitchFamily="49" charset="-122"/>
              </a:rPr>
              <a:t>元件例化；</a:t>
            </a:r>
            <a:endParaRPr kumimoji="1" lang="zh-CN" altLang="en-US" sz="2000">
              <a:solidFill>
                <a:schemeClr val="tx2"/>
              </a:solidFill>
              <a:latin typeface="Arial" panose="020B0704020202020204" pitchFamily="34" charset="0"/>
              <a:ea typeface="楷体_GB2312" pitchFamily="49" charset="-122"/>
            </a:endParaRPr>
          </a:p>
          <a:p>
            <a:pPr marL="363855" indent="-363855">
              <a:lnSpc>
                <a:spcPct val="105000"/>
              </a:lnSpc>
              <a:spcBef>
                <a:spcPct val="0"/>
              </a:spcBef>
              <a:buClr>
                <a:srgbClr val="FF0066"/>
              </a:buClr>
              <a:buFont typeface="Wingdings" panose="05000000000000000000" pitchFamily="2" charset="2"/>
              <a:buChar char="v"/>
            </a:pPr>
            <a:r>
              <a:rPr kumimoji="1" lang="zh-CN" altLang="zh-CN" sz="2000">
                <a:solidFill>
                  <a:schemeClr val="tx2"/>
                </a:solidFill>
                <a:latin typeface="Arial" panose="020B0704020202020204" pitchFamily="34" charset="0"/>
                <a:ea typeface="楷体_GB2312" pitchFamily="49" charset="-122"/>
              </a:rPr>
              <a:t>注</a:t>
            </a:r>
            <a:r>
              <a:rPr kumimoji="1" lang="en-US" altLang="zh-CN" sz="2000">
                <a:solidFill>
                  <a:schemeClr val="tx2"/>
                </a:solidFill>
                <a:latin typeface="Arial" panose="020B0704020202020204" pitchFamily="34" charset="0"/>
                <a:ea typeface="楷体_GB2312" pitchFamily="49" charset="-122"/>
              </a:rPr>
              <a:t>3</a:t>
            </a:r>
            <a:r>
              <a:rPr kumimoji="1" lang="zh-CN" altLang="zh-CN" sz="2000">
                <a:solidFill>
                  <a:schemeClr val="tx2"/>
                </a:solidFill>
                <a:latin typeface="Arial" panose="020B0704020202020204" pitchFamily="34" charset="0"/>
                <a:ea typeface="楷体_GB2312" pitchFamily="49" charset="-122"/>
              </a:rPr>
              <a:t>：</a:t>
            </a:r>
            <a:r>
              <a:rPr kumimoji="1" lang="zh-CN" altLang="en-US" sz="2000">
                <a:solidFill>
                  <a:schemeClr val="tx2"/>
                </a:solidFill>
                <a:latin typeface="Arial" panose="020B0704020202020204" pitchFamily="34" charset="0"/>
                <a:ea typeface="楷体_GB2312" pitchFamily="49" charset="-122"/>
              </a:rPr>
              <a:t>例化元件名也可以省略！若不省略，则每个实例元件的名字必须</a:t>
            </a:r>
            <a:r>
              <a:rPr kumimoji="1" lang="zh-CN" altLang="en-US" sz="2000">
                <a:solidFill>
                  <a:srgbClr val="FF0066"/>
                </a:solidFill>
                <a:latin typeface="Arial" panose="020B0704020202020204" pitchFamily="34" charset="0"/>
                <a:ea typeface="楷体_GB2312" pitchFamily="49" charset="-122"/>
              </a:rPr>
              <a:t>唯一</a:t>
            </a:r>
            <a:r>
              <a:rPr kumimoji="1" lang="zh-CN" altLang="en-US" sz="2000">
                <a:solidFill>
                  <a:schemeClr val="tx2"/>
                </a:solidFill>
                <a:latin typeface="Arial" panose="020B0704020202020204" pitchFamily="34" charset="0"/>
                <a:ea typeface="楷体_GB2312" pitchFamily="49" charset="-122"/>
              </a:rPr>
              <a:t>！以避免与其它调用该元件的实例相混淆。</a:t>
            </a:r>
            <a:endParaRPr kumimoji="1" lang="zh-CN" altLang="en-US" sz="2000">
              <a:solidFill>
                <a:schemeClr val="tx2"/>
              </a:solidFill>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4243"/>
                                        </p:tgtEl>
                                        <p:attrNameLst>
                                          <p:attrName>style.visibility</p:attrName>
                                        </p:attrNameLst>
                                      </p:cBhvr>
                                      <p:to>
                                        <p:strVal val="visible"/>
                                      </p:to>
                                    </p:set>
                                    <p:anim calcmode="lin" valueType="num">
                                      <p:cBhvr additive="base">
                                        <p:cTn id="7" dur="500" fill="hold"/>
                                        <p:tgtEl>
                                          <p:spTgt spid="394243"/>
                                        </p:tgtEl>
                                        <p:attrNameLst>
                                          <p:attrName>ppt_x</p:attrName>
                                        </p:attrNameLst>
                                      </p:cBhvr>
                                      <p:tavLst>
                                        <p:tav tm="0">
                                          <p:val>
                                            <p:strVal val="0-#ppt_w/2"/>
                                          </p:val>
                                        </p:tav>
                                        <p:tav tm="100000">
                                          <p:val>
                                            <p:strVal val="#ppt_x"/>
                                          </p:val>
                                        </p:tav>
                                      </p:tavLst>
                                    </p:anim>
                                    <p:anim calcmode="lin" valueType="num">
                                      <p:cBhvr additive="base">
                                        <p:cTn id="8" dur="500" fill="hold"/>
                                        <p:tgtEl>
                                          <p:spTgt spid="394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394244"/>
                                        </p:tgtEl>
                                        <p:attrNameLst>
                                          <p:attrName>style.visibility</p:attrName>
                                        </p:attrNameLst>
                                      </p:cBhvr>
                                      <p:to>
                                        <p:strVal val="visible"/>
                                      </p:to>
                                    </p:set>
                                    <p:animEffect transition="in" filter="barn(outVertical)">
                                      <p:cBhvr>
                                        <p:cTn id="13" dur="500"/>
                                        <p:tgtEl>
                                          <p:spTgt spid="39424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4245"/>
                                        </p:tgtEl>
                                        <p:attrNameLst>
                                          <p:attrName>style.visibility</p:attrName>
                                        </p:attrNameLst>
                                      </p:cBhvr>
                                      <p:to>
                                        <p:strVal val="visible"/>
                                      </p:to>
                                    </p:set>
                                    <p:animEffect transition="in" filter="dissolve">
                                      <p:cBhvr>
                                        <p:cTn id="18" dur="500"/>
                                        <p:tgtEl>
                                          <p:spTgt spid="39424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94251"/>
                                        </p:tgtEl>
                                        <p:attrNameLst>
                                          <p:attrName>style.visibility</p:attrName>
                                        </p:attrNameLst>
                                      </p:cBhvr>
                                      <p:to>
                                        <p:strVal val="visible"/>
                                      </p:to>
                                    </p:set>
                                    <p:anim calcmode="lin" valueType="num">
                                      <p:cBhvr additive="base">
                                        <p:cTn id="23" dur="500" fill="hold"/>
                                        <p:tgtEl>
                                          <p:spTgt spid="394251"/>
                                        </p:tgtEl>
                                        <p:attrNameLst>
                                          <p:attrName>ppt_x</p:attrName>
                                        </p:attrNameLst>
                                      </p:cBhvr>
                                      <p:tavLst>
                                        <p:tav tm="0">
                                          <p:val>
                                            <p:strVal val="0-#ppt_w/2"/>
                                          </p:val>
                                        </p:tav>
                                        <p:tav tm="100000">
                                          <p:val>
                                            <p:strVal val="#ppt_x"/>
                                          </p:val>
                                        </p:tav>
                                      </p:tavLst>
                                    </p:anim>
                                    <p:anim calcmode="lin" valueType="num">
                                      <p:cBhvr additive="base">
                                        <p:cTn id="24" dur="500" fill="hold"/>
                                        <p:tgtEl>
                                          <p:spTgt spid="39425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94246"/>
                                        </p:tgtEl>
                                        <p:attrNameLst>
                                          <p:attrName>style.visibility</p:attrName>
                                        </p:attrNameLst>
                                      </p:cBhvr>
                                      <p:to>
                                        <p:strVal val="visible"/>
                                      </p:to>
                                    </p:set>
                                    <p:animEffect transition="in" filter="barn(outVertical)">
                                      <p:cBhvr>
                                        <p:cTn id="29" dur="500"/>
                                        <p:tgtEl>
                                          <p:spTgt spid="394246"/>
                                        </p:tgtEl>
                                      </p:cBhvr>
                                    </p:animEffect>
                                  </p:childTnLst>
                                </p:cTn>
                              </p:par>
                            </p:childTnLst>
                          </p:cTn>
                        </p:par>
                        <p:par>
                          <p:cTn id="30" fill="hold">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394250"/>
                                        </p:tgtEl>
                                        <p:attrNameLst>
                                          <p:attrName>style.visibility</p:attrName>
                                        </p:attrNameLst>
                                      </p:cBhvr>
                                      <p:to>
                                        <p:strVal val="visible"/>
                                      </p:to>
                                    </p:set>
                                    <p:anim calcmode="lin" valueType="num">
                                      <p:cBhvr>
                                        <p:cTn id="33" dur="500" fill="hold"/>
                                        <p:tgtEl>
                                          <p:spTgt spid="394250"/>
                                        </p:tgtEl>
                                        <p:attrNameLst>
                                          <p:attrName>ppt_w</p:attrName>
                                        </p:attrNameLst>
                                      </p:cBhvr>
                                      <p:tavLst>
                                        <p:tav tm="0">
                                          <p:val>
                                            <p:fltVal val="0"/>
                                          </p:val>
                                        </p:tav>
                                        <p:tav tm="100000">
                                          <p:val>
                                            <p:strVal val="#ppt_w"/>
                                          </p:val>
                                        </p:tav>
                                      </p:tavLst>
                                    </p:anim>
                                    <p:anim calcmode="lin" valueType="num">
                                      <p:cBhvr>
                                        <p:cTn id="34" dur="500" fill="hold"/>
                                        <p:tgtEl>
                                          <p:spTgt spid="394250"/>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94249"/>
                                        </p:tgtEl>
                                        <p:attrNameLst>
                                          <p:attrName>style.visibility</p:attrName>
                                        </p:attrNameLst>
                                      </p:cBhvr>
                                      <p:to>
                                        <p:strVal val="visible"/>
                                      </p:to>
                                    </p:set>
                                    <p:animEffect transition="in" filter="dissolve">
                                      <p:cBhvr>
                                        <p:cTn id="39" dur="500"/>
                                        <p:tgtEl>
                                          <p:spTgt spid="39424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4248"/>
                                        </p:tgtEl>
                                        <p:attrNameLst>
                                          <p:attrName>style.visibility</p:attrName>
                                        </p:attrNameLst>
                                      </p:cBhvr>
                                      <p:to>
                                        <p:strVal val="visible"/>
                                      </p:to>
                                    </p:set>
                                    <p:animEffect transition="in" filter="dissolve">
                                      <p:cBhvr>
                                        <p:cTn id="44" dur="500"/>
                                        <p:tgtEl>
                                          <p:spTgt spid="394248"/>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94252"/>
                                        </p:tgtEl>
                                        <p:attrNameLst>
                                          <p:attrName>style.visibility</p:attrName>
                                        </p:attrNameLst>
                                      </p:cBhvr>
                                      <p:to>
                                        <p:strVal val="visible"/>
                                      </p:to>
                                    </p:set>
                                    <p:anim calcmode="lin" valueType="num">
                                      <p:cBhvr>
                                        <p:cTn id="49" dur="500" fill="hold"/>
                                        <p:tgtEl>
                                          <p:spTgt spid="394252"/>
                                        </p:tgtEl>
                                        <p:attrNameLst>
                                          <p:attrName>ppt_w</p:attrName>
                                        </p:attrNameLst>
                                      </p:cBhvr>
                                      <p:tavLst>
                                        <p:tav tm="0">
                                          <p:val>
                                            <p:fltVal val="0"/>
                                          </p:val>
                                        </p:tav>
                                        <p:tav tm="100000">
                                          <p:val>
                                            <p:strVal val="#ppt_w"/>
                                          </p:val>
                                        </p:tav>
                                      </p:tavLst>
                                    </p:anim>
                                    <p:anim calcmode="lin" valueType="num">
                                      <p:cBhvr>
                                        <p:cTn id="50" dur="500" fill="hold"/>
                                        <p:tgtEl>
                                          <p:spTgt spid="3942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utoUpdateAnimBg="0"/>
      <p:bldP spid="394244" grpId="0" animBg="1"/>
      <p:bldP spid="394245" grpId="0" animBg="1"/>
      <p:bldP spid="394246" grpId="0" animBg="1"/>
      <p:bldP spid="394248" grpId="0" animBg="1"/>
      <p:bldP spid="394249" grpId="0" animBg="1"/>
      <p:bldP spid="394250" grpId="0" animBg="1"/>
      <p:bldP spid="394251" grpId="0" autoUpdateAnimBg="0"/>
      <p:bldP spid="39425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45C4730-CFF0-438E-AAD0-EB06E6E4B6C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3795" name="Rectangle 2"/>
          <p:cNvSpPr>
            <a:spLocks noGrp="1" noChangeArrowheads="1"/>
          </p:cNvSpPr>
          <p:nvPr>
            <p:ph type="title"/>
          </p:nvPr>
        </p:nvSpPr>
        <p:spPr>
          <a:xfrm>
            <a:off x="1768475" y="250825"/>
            <a:ext cx="7772400" cy="677863"/>
          </a:xfrm>
        </p:spPr>
        <p:txBody>
          <a:bodyPr/>
          <a:lstStyle/>
          <a:p>
            <a:r>
              <a:rPr lang="zh-CN" altLang="en-US" smtClean="0">
                <a:solidFill>
                  <a:srgbClr val="FFCC00"/>
                </a:solidFill>
                <a:latin typeface="Arial" panose="020B0704020202020204" pitchFamily="34" charset="0"/>
                <a:ea typeface="黑体" pitchFamily="2" charset="-122"/>
              </a:rPr>
              <a:t>逻辑功能定义（续）</a:t>
            </a:r>
            <a:endParaRPr lang="zh-CN" altLang="en-US" smtClean="0">
              <a:solidFill>
                <a:srgbClr val="FFCC00"/>
              </a:solidFill>
              <a:latin typeface="Arial" panose="020B0704020202020204" pitchFamily="34" charset="0"/>
              <a:ea typeface="黑体" pitchFamily="2" charset="-122"/>
            </a:endParaRPr>
          </a:p>
        </p:txBody>
      </p:sp>
      <p:sp>
        <p:nvSpPr>
          <p:cNvPr id="396291" name="Rectangle 3"/>
          <p:cNvSpPr>
            <a:spLocks noGrp="1" noChangeArrowheads="1"/>
          </p:cNvSpPr>
          <p:nvPr>
            <p:ph type="body" idx="1"/>
          </p:nvPr>
        </p:nvSpPr>
        <p:spPr>
          <a:xfrm>
            <a:off x="0" y="1189038"/>
            <a:ext cx="9144000" cy="2293937"/>
          </a:xfrm>
        </p:spPr>
        <p:txBody>
          <a:bodyPr/>
          <a:lstStyle/>
          <a:p>
            <a:pPr marL="533400" indent="-533400" algn="just">
              <a:lnSpc>
                <a:spcPct val="105000"/>
              </a:lnSpc>
              <a:spcBef>
                <a:spcPct val="0"/>
              </a:spcBef>
              <a:buClr>
                <a:schemeClr val="tx1"/>
              </a:buClr>
              <a:buFont typeface="Wingdings" panose="05000000000000000000" pitchFamily="2" charset="2"/>
              <a:buAutoNum type="circleNumDbPlain" startAt="3"/>
            </a:pPr>
            <a:r>
              <a:rPr lang="zh-CN" altLang="zh-CN" sz="2400" smtClean="0">
                <a:latin typeface="Arial" panose="020B0704020202020204" pitchFamily="34" charset="0"/>
                <a:ea typeface="SimSun" pitchFamily="2" charset="-122"/>
              </a:rPr>
              <a:t>用“always”块语句</a:t>
            </a:r>
            <a:endParaRPr lang="zh-CN" altLang="zh-CN" sz="2400" smtClean="0">
              <a:latin typeface="Arial" panose="020B0704020202020204" pitchFamily="34" charset="0"/>
              <a:ea typeface="SimSun" pitchFamily="2" charset="-122"/>
            </a:endParaRPr>
          </a:p>
          <a:p>
            <a:pPr marL="533400" indent="-533400" algn="just">
              <a:spcBef>
                <a:spcPct val="0"/>
              </a:spcBef>
              <a:buClrTx/>
              <a:buFontTx/>
              <a:buNone/>
            </a:pPr>
            <a:r>
              <a:rPr lang="zh-CN" altLang="en-US" sz="2200" smtClean="0">
                <a:latin typeface="Arial" panose="020B0704020202020204" pitchFamily="34" charset="0"/>
                <a:ea typeface="SimSun" pitchFamily="2" charset="-122"/>
              </a:rPr>
              <a:t>     </a:t>
            </a:r>
            <a:r>
              <a:rPr lang="en-US" altLang="zh-CN" sz="2200" smtClean="0">
                <a:latin typeface="Arial" panose="020B0704020202020204" pitchFamily="34" charset="0"/>
                <a:ea typeface="SimSun" pitchFamily="2" charset="-122"/>
              </a:rPr>
              <a:t>always @(posedge clk) // </a:t>
            </a:r>
            <a:r>
              <a:rPr lang="zh-CN" altLang="en-US" sz="2200" smtClean="0">
                <a:latin typeface="Arial" panose="020B0704020202020204" pitchFamily="34" charset="0"/>
                <a:ea typeface="SimSun" pitchFamily="2" charset="-122"/>
              </a:rPr>
              <a:t>每当时钟上升沿到来时执行一遍块内语句</a:t>
            </a:r>
            <a:endParaRPr lang="zh-CN" altLang="en-US" sz="2200" smtClean="0">
              <a:latin typeface="Arial" panose="020B0704020202020204" pitchFamily="34" charset="0"/>
              <a:ea typeface="SimSun" pitchFamily="2" charset="-122"/>
            </a:endParaRPr>
          </a:p>
          <a:p>
            <a:pPr marL="533400" indent="-533400" algn="just">
              <a:spcBef>
                <a:spcPct val="0"/>
              </a:spcBef>
              <a:buClrTx/>
              <a:buFontTx/>
              <a:buNone/>
            </a:pPr>
            <a:r>
              <a:rPr lang="zh-CN" altLang="en-US" sz="2200" smtClean="0">
                <a:latin typeface="Arial" panose="020B0704020202020204" pitchFamily="34" charset="0"/>
                <a:ea typeface="SimSun" pitchFamily="2" charset="-122"/>
              </a:rPr>
              <a:t>        </a:t>
            </a:r>
            <a:r>
              <a:rPr lang="en-US" altLang="zh-CN" sz="2200" smtClean="0">
                <a:latin typeface="Arial" panose="020B0704020202020204" pitchFamily="34" charset="0"/>
                <a:ea typeface="SimSun" pitchFamily="2" charset="-122"/>
              </a:rPr>
              <a:t>begin</a:t>
            </a:r>
            <a:endParaRPr lang="en-US" altLang="zh-CN" sz="2200" smtClean="0">
              <a:latin typeface="Arial" panose="020B0704020202020204" pitchFamily="34" charset="0"/>
              <a:ea typeface="SimSun" pitchFamily="2" charset="-122"/>
            </a:endParaRPr>
          </a:p>
          <a:p>
            <a:pPr marL="533400" indent="-533400" algn="just">
              <a:spcBef>
                <a:spcPct val="0"/>
              </a:spcBef>
              <a:buClrTx/>
              <a:buFontTx/>
              <a:buNone/>
            </a:pPr>
            <a:r>
              <a:rPr lang="en-US" altLang="zh-CN" sz="2200" smtClean="0">
                <a:latin typeface="Arial" panose="020B0704020202020204" pitchFamily="34" charset="0"/>
                <a:ea typeface="SimSun" pitchFamily="2" charset="-122"/>
              </a:rPr>
              <a:t>	     if(load)       out = data;                  // </a:t>
            </a:r>
            <a:r>
              <a:rPr lang="zh-CN" altLang="en-US" sz="2200" smtClean="0">
                <a:latin typeface="Arial" panose="020B0704020202020204" pitchFamily="34" charset="0"/>
                <a:ea typeface="SimSun" pitchFamily="2" charset="-122"/>
              </a:rPr>
              <a:t>同步预置数据</a:t>
            </a:r>
            <a:endParaRPr lang="zh-CN" altLang="en-US" sz="2200" smtClean="0">
              <a:latin typeface="Arial" panose="020B0704020202020204" pitchFamily="34" charset="0"/>
              <a:ea typeface="SimSun" pitchFamily="2" charset="-122"/>
            </a:endParaRPr>
          </a:p>
          <a:p>
            <a:pPr marL="533400" indent="-533400" algn="just">
              <a:spcBef>
                <a:spcPct val="0"/>
              </a:spcBef>
              <a:buClrTx/>
              <a:buFontTx/>
              <a:buNone/>
            </a:pPr>
            <a:r>
              <a:rPr lang="zh-CN" altLang="en-US" sz="2200" smtClean="0">
                <a:latin typeface="Arial" panose="020B0704020202020204" pitchFamily="34" charset="0"/>
                <a:ea typeface="SimSun" pitchFamily="2" charset="-122"/>
              </a:rPr>
              <a:t>	     </a:t>
            </a:r>
            <a:r>
              <a:rPr lang="en-US" altLang="zh-CN" sz="2200" smtClean="0">
                <a:latin typeface="Arial" panose="020B0704020202020204" pitchFamily="34" charset="0"/>
                <a:ea typeface="SimSun" pitchFamily="2" charset="-122"/>
              </a:rPr>
              <a:t>else            out = data + 1 + cin;  // </a:t>
            </a:r>
            <a:r>
              <a:rPr lang="zh-CN" altLang="en-US" sz="2200" smtClean="0">
                <a:latin typeface="Arial" panose="020B0704020202020204" pitchFamily="34" charset="0"/>
                <a:ea typeface="SimSun" pitchFamily="2" charset="-122"/>
              </a:rPr>
              <a:t>加</a:t>
            </a:r>
            <a:r>
              <a:rPr lang="en-US" altLang="zh-CN" sz="2200" smtClean="0">
                <a:latin typeface="Arial" panose="020B0704020202020204" pitchFamily="34" charset="0"/>
                <a:ea typeface="SimSun" pitchFamily="2" charset="-122"/>
              </a:rPr>
              <a:t>1</a:t>
            </a:r>
            <a:r>
              <a:rPr lang="zh-CN" altLang="en-US" sz="2200" smtClean="0">
                <a:latin typeface="Arial" panose="020B0704020202020204" pitchFamily="34" charset="0"/>
                <a:ea typeface="SimSun" pitchFamily="2" charset="-122"/>
              </a:rPr>
              <a:t>计数</a:t>
            </a:r>
            <a:endParaRPr lang="zh-CN" altLang="en-US" sz="2200" smtClean="0">
              <a:latin typeface="Arial" panose="020B0704020202020204" pitchFamily="34" charset="0"/>
              <a:ea typeface="SimSun" pitchFamily="2" charset="-122"/>
            </a:endParaRPr>
          </a:p>
          <a:p>
            <a:pPr marL="533400" indent="-533400" algn="just">
              <a:spcBef>
                <a:spcPct val="0"/>
              </a:spcBef>
              <a:buClrTx/>
              <a:buFontTx/>
              <a:buNone/>
            </a:pPr>
            <a:r>
              <a:rPr lang="zh-CN" altLang="en-US" sz="2200" smtClean="0">
                <a:latin typeface="Arial" panose="020B0704020202020204" pitchFamily="34" charset="0"/>
                <a:ea typeface="SimSun" pitchFamily="2" charset="-122"/>
              </a:rPr>
              <a:t>        </a:t>
            </a:r>
            <a:r>
              <a:rPr lang="en-US" altLang="zh-CN" sz="2200" smtClean="0">
                <a:latin typeface="Arial" panose="020B0704020202020204" pitchFamily="34" charset="0"/>
                <a:ea typeface="SimSun" pitchFamily="2" charset="-122"/>
              </a:rPr>
              <a:t>end</a:t>
            </a:r>
            <a:endParaRPr lang="en-US" altLang="zh-CN" sz="2200" smtClean="0">
              <a:latin typeface="Arial" panose="020B0704020202020204" pitchFamily="34" charset="0"/>
              <a:ea typeface="SimSun" pitchFamily="2" charset="-122"/>
            </a:endParaRPr>
          </a:p>
        </p:txBody>
      </p:sp>
      <p:sp>
        <p:nvSpPr>
          <p:cNvPr id="396292" name="Text Box 4"/>
          <p:cNvSpPr txBox="1">
            <a:spLocks noChangeArrowheads="1"/>
          </p:cNvSpPr>
          <p:nvPr/>
        </p:nvSpPr>
        <p:spPr bwMode="auto">
          <a:xfrm>
            <a:off x="4067175" y="1179513"/>
            <a:ext cx="1463675" cy="406400"/>
          </a:xfrm>
          <a:prstGeom prst="rect">
            <a:avLst/>
          </a:prstGeom>
          <a:solidFill>
            <a:srgbClr val="00FFFF"/>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a:lnSpc>
                <a:spcPct val="100000"/>
              </a:lnSpc>
              <a:spcBef>
                <a:spcPct val="0"/>
              </a:spcBef>
              <a:buClrTx/>
              <a:buFontTx/>
              <a:buNone/>
            </a:pPr>
            <a:r>
              <a:rPr lang="zh-CN" altLang="zh-CN" sz="2000">
                <a:latin typeface="楷体_GB2312" pitchFamily="49" charset="-122"/>
                <a:ea typeface="楷体_GB2312" pitchFamily="49" charset="-122"/>
              </a:rPr>
              <a:t>行为描述</a:t>
            </a:r>
            <a:endParaRPr lang="en-US" altLang="zh-CN" sz="2000">
              <a:latin typeface="楷体_GB2312" pitchFamily="49" charset="-122"/>
              <a:ea typeface="楷体_GB2312" pitchFamily="49" charset="-122"/>
            </a:endParaRPr>
          </a:p>
        </p:txBody>
      </p:sp>
      <p:sp>
        <p:nvSpPr>
          <p:cNvPr id="396293" name="AutoShape 5"/>
          <p:cNvSpPr>
            <a:spLocks noChangeArrowheads="1"/>
          </p:cNvSpPr>
          <p:nvPr/>
        </p:nvSpPr>
        <p:spPr bwMode="auto">
          <a:xfrm>
            <a:off x="525463" y="3176588"/>
            <a:ext cx="7899400" cy="2921000"/>
          </a:xfrm>
          <a:prstGeom prst="horizontalScroll">
            <a:avLst>
              <a:gd name="adj" fmla="val 12500"/>
            </a:avLst>
          </a:prstGeom>
          <a:solidFill>
            <a:srgbClr val="FFCC99"/>
          </a:solidFill>
          <a:ln w="9525">
            <a:solidFill>
              <a:srgbClr val="CC6600"/>
            </a:solidFill>
            <a:round/>
          </a:ln>
        </p:spPr>
        <p:txBody>
          <a:bodyPr anchor="ctr">
            <a:spAutoFit/>
          </a:bodyPr>
          <a:lstStyle/>
          <a:p>
            <a:pPr marL="281305" indent="-281305">
              <a:lnSpc>
                <a:spcPct val="105000"/>
              </a:lnSpc>
              <a:spcBef>
                <a:spcPct val="0"/>
              </a:spcBef>
              <a:buClr>
                <a:srgbClr val="FF0066"/>
              </a:buClr>
              <a:buFont typeface="Wingdings" panose="05000000000000000000" pitchFamily="2" charset="2"/>
              <a:buChar char="v"/>
            </a:pPr>
            <a:r>
              <a:rPr kumimoji="1" lang="zh-CN" altLang="zh-CN" sz="2200">
                <a:solidFill>
                  <a:schemeClr val="tx2"/>
                </a:solidFill>
                <a:latin typeface="Arial" panose="020B0704020202020204" pitchFamily="34" charset="0"/>
                <a:ea typeface="楷体_GB2312" pitchFamily="49" charset="-122"/>
              </a:rPr>
              <a:t>注</a:t>
            </a:r>
            <a:r>
              <a:rPr kumimoji="1" lang="en-US" altLang="zh-CN" sz="2200">
                <a:solidFill>
                  <a:schemeClr val="tx2"/>
                </a:solidFill>
                <a:latin typeface="Arial" panose="020B0704020202020204" pitchFamily="34" charset="0"/>
                <a:ea typeface="楷体_GB2312" pitchFamily="49" charset="-122"/>
              </a:rPr>
              <a:t>1</a:t>
            </a:r>
            <a:r>
              <a:rPr kumimoji="1" lang="zh-CN" altLang="zh-CN" sz="2200">
                <a:solidFill>
                  <a:schemeClr val="tx2"/>
                </a:solidFill>
                <a:latin typeface="Arial" panose="020B0704020202020204" pitchFamily="34" charset="0"/>
                <a:ea typeface="楷体_GB2312" pitchFamily="49" charset="-122"/>
              </a:rPr>
              <a:t>：“always” 块语句</a:t>
            </a:r>
            <a:r>
              <a:rPr kumimoji="1" lang="zh-CN" altLang="en-US" sz="2200">
                <a:solidFill>
                  <a:schemeClr val="tx2"/>
                </a:solidFill>
                <a:latin typeface="Arial" panose="020B0704020202020204" pitchFamily="34" charset="0"/>
                <a:ea typeface="楷体_GB2312" pitchFamily="49" charset="-122"/>
              </a:rPr>
              <a:t>常用于描述</a:t>
            </a:r>
            <a:r>
              <a:rPr kumimoji="1" lang="zh-CN" altLang="en-US" sz="2200">
                <a:solidFill>
                  <a:srgbClr val="CC0066"/>
                </a:solidFill>
                <a:latin typeface="Arial" panose="020B0704020202020204" pitchFamily="34" charset="0"/>
                <a:ea typeface="楷体_GB2312" pitchFamily="49" charset="-122"/>
              </a:rPr>
              <a:t>时序</a:t>
            </a:r>
            <a:r>
              <a:rPr kumimoji="1" lang="zh-CN" altLang="en-US" sz="2200">
                <a:solidFill>
                  <a:schemeClr val="tx2"/>
                </a:solidFill>
                <a:latin typeface="Arial" panose="020B0704020202020204" pitchFamily="34" charset="0"/>
                <a:ea typeface="楷体_GB2312" pitchFamily="49" charset="-122"/>
              </a:rPr>
              <a:t>逻辑，也可描述</a:t>
            </a:r>
            <a:r>
              <a:rPr kumimoji="1" lang="zh-CN" altLang="en-US" sz="2200">
                <a:solidFill>
                  <a:srgbClr val="CC0066"/>
                </a:solidFill>
                <a:latin typeface="Arial" panose="020B0704020202020204" pitchFamily="34" charset="0"/>
                <a:ea typeface="楷体_GB2312" pitchFamily="49" charset="-122"/>
              </a:rPr>
              <a:t>组合</a:t>
            </a:r>
            <a:r>
              <a:rPr kumimoji="1" lang="zh-CN" altLang="en-US" sz="2200">
                <a:solidFill>
                  <a:schemeClr val="tx2"/>
                </a:solidFill>
                <a:latin typeface="Arial" panose="020B0704020202020204" pitchFamily="34" charset="0"/>
                <a:ea typeface="楷体_GB2312" pitchFamily="49" charset="-122"/>
              </a:rPr>
              <a:t>逻辑。</a:t>
            </a:r>
            <a:endParaRPr kumimoji="1" lang="zh-CN" altLang="en-US" sz="2200">
              <a:solidFill>
                <a:schemeClr val="tx2"/>
              </a:solidFill>
              <a:latin typeface="Arial" panose="020B0704020202020204" pitchFamily="34" charset="0"/>
              <a:ea typeface="楷体_GB2312" pitchFamily="49" charset="-122"/>
            </a:endParaRPr>
          </a:p>
          <a:p>
            <a:pPr marL="281305" indent="-281305">
              <a:lnSpc>
                <a:spcPct val="105000"/>
              </a:lnSpc>
              <a:spcBef>
                <a:spcPct val="0"/>
              </a:spcBef>
              <a:buClr>
                <a:srgbClr val="FF0066"/>
              </a:buClr>
              <a:buFont typeface="Wingdings" panose="05000000000000000000" pitchFamily="2" charset="2"/>
              <a:buChar char="v"/>
            </a:pPr>
            <a:r>
              <a:rPr kumimoji="1" lang="zh-CN" altLang="zh-CN" sz="2200">
                <a:solidFill>
                  <a:schemeClr val="tx2"/>
                </a:solidFill>
                <a:latin typeface="Arial" panose="020B0704020202020204" pitchFamily="34" charset="0"/>
                <a:ea typeface="楷体_GB2312" pitchFamily="49" charset="-122"/>
              </a:rPr>
              <a:t>注</a:t>
            </a:r>
            <a:r>
              <a:rPr kumimoji="1" lang="en-US" altLang="zh-CN" sz="2200">
                <a:solidFill>
                  <a:schemeClr val="tx2"/>
                </a:solidFill>
                <a:latin typeface="Arial" panose="020B0704020202020204" pitchFamily="34" charset="0"/>
                <a:ea typeface="楷体_GB2312" pitchFamily="49" charset="-122"/>
              </a:rPr>
              <a:t>2</a:t>
            </a:r>
            <a:r>
              <a:rPr kumimoji="1" lang="zh-CN" altLang="zh-CN" sz="2200">
                <a:solidFill>
                  <a:schemeClr val="tx2"/>
                </a:solidFill>
                <a:latin typeface="Arial" panose="020B0704020202020204" pitchFamily="34" charset="0"/>
                <a:ea typeface="楷体_GB2312" pitchFamily="49" charset="-122"/>
              </a:rPr>
              <a:t>：“always” 块</a:t>
            </a:r>
            <a:r>
              <a:rPr kumimoji="1" lang="zh-CN" altLang="en-US" sz="2200">
                <a:solidFill>
                  <a:schemeClr val="tx2"/>
                </a:solidFill>
                <a:latin typeface="Arial" panose="020B0704020202020204" pitchFamily="34" charset="0"/>
                <a:ea typeface="楷体_GB2312" pitchFamily="49" charset="-122"/>
              </a:rPr>
              <a:t>可用多种手段来表达逻辑关系，如用</a:t>
            </a:r>
            <a:r>
              <a:rPr kumimoji="1" lang="en-US" altLang="zh-CN" sz="2200">
                <a:solidFill>
                  <a:srgbClr val="CC0066"/>
                </a:solidFill>
                <a:latin typeface="Arial" panose="020B0704020202020204" pitchFamily="34" charset="0"/>
                <a:ea typeface="楷体_GB2312" pitchFamily="49" charset="-122"/>
              </a:rPr>
              <a:t>if-else</a:t>
            </a:r>
            <a:r>
              <a:rPr kumimoji="1" lang="zh-CN" altLang="en-US" sz="2200">
                <a:solidFill>
                  <a:schemeClr val="tx2"/>
                </a:solidFill>
                <a:latin typeface="Arial" panose="020B0704020202020204" pitchFamily="34" charset="0"/>
                <a:ea typeface="楷体_GB2312" pitchFamily="49" charset="-122"/>
              </a:rPr>
              <a:t>语句或</a:t>
            </a:r>
            <a:r>
              <a:rPr kumimoji="1" lang="en-US" altLang="zh-CN" sz="2200">
                <a:solidFill>
                  <a:srgbClr val="CC0066"/>
                </a:solidFill>
                <a:latin typeface="Arial" panose="020B0704020202020204" pitchFamily="34" charset="0"/>
                <a:ea typeface="楷体_GB2312" pitchFamily="49" charset="-122"/>
              </a:rPr>
              <a:t>case</a:t>
            </a:r>
            <a:r>
              <a:rPr kumimoji="1" lang="zh-CN" altLang="en-US" sz="2200">
                <a:solidFill>
                  <a:schemeClr val="tx2"/>
                </a:solidFill>
                <a:latin typeface="Arial" panose="020B0704020202020204" pitchFamily="34" charset="0"/>
                <a:ea typeface="楷体_GB2312" pitchFamily="49" charset="-122"/>
              </a:rPr>
              <a:t>语句。</a:t>
            </a:r>
            <a:endParaRPr kumimoji="1" lang="zh-CN" altLang="en-US" sz="2200">
              <a:solidFill>
                <a:schemeClr val="tx2"/>
              </a:solidFill>
              <a:latin typeface="Arial" panose="020B0704020202020204" pitchFamily="34" charset="0"/>
              <a:ea typeface="楷体_GB2312" pitchFamily="49" charset="-122"/>
            </a:endParaRPr>
          </a:p>
          <a:p>
            <a:pPr marL="281305" indent="-281305">
              <a:lnSpc>
                <a:spcPct val="105000"/>
              </a:lnSpc>
              <a:spcBef>
                <a:spcPct val="0"/>
              </a:spcBef>
              <a:buClr>
                <a:srgbClr val="FF0066"/>
              </a:buClr>
              <a:buFont typeface="Wingdings" panose="05000000000000000000" pitchFamily="2" charset="2"/>
              <a:buChar char="v"/>
            </a:pPr>
            <a:r>
              <a:rPr kumimoji="1" lang="zh-CN" altLang="en-US" sz="2200">
                <a:solidFill>
                  <a:schemeClr val="tx2"/>
                </a:solidFill>
                <a:latin typeface="Arial" panose="020B0704020202020204" pitchFamily="34" charset="0"/>
                <a:ea typeface="楷体_GB2312" pitchFamily="49" charset="-122"/>
              </a:rPr>
              <a:t>注</a:t>
            </a:r>
            <a:r>
              <a:rPr kumimoji="1" lang="en-US" altLang="zh-CN" sz="2200">
                <a:solidFill>
                  <a:schemeClr val="tx2"/>
                </a:solidFill>
                <a:latin typeface="Arial" panose="020B0704020202020204" pitchFamily="34" charset="0"/>
                <a:ea typeface="楷体_GB2312" pitchFamily="49" charset="-122"/>
              </a:rPr>
              <a:t>3</a:t>
            </a:r>
            <a:r>
              <a:rPr kumimoji="1" lang="zh-CN" altLang="en-US" sz="2200">
                <a:solidFill>
                  <a:schemeClr val="tx2"/>
                </a:solidFill>
                <a:latin typeface="Arial" panose="020B0704020202020204" pitchFamily="34" charset="0"/>
                <a:ea typeface="楷体_GB2312" pitchFamily="49" charset="-122"/>
              </a:rPr>
              <a:t>：</a:t>
            </a:r>
            <a:r>
              <a:rPr kumimoji="1" lang="zh-CN" altLang="zh-CN" sz="2200">
                <a:solidFill>
                  <a:schemeClr val="tx2"/>
                </a:solidFill>
                <a:latin typeface="Arial" panose="020B0704020202020204" pitchFamily="34" charset="0"/>
                <a:ea typeface="楷体_GB2312" pitchFamily="49" charset="-122"/>
              </a:rPr>
              <a:t>“always” 块语句与</a:t>
            </a:r>
            <a:r>
              <a:rPr kumimoji="1" lang="en-US" altLang="zh-CN" sz="2200">
                <a:solidFill>
                  <a:schemeClr val="tx2"/>
                </a:solidFill>
                <a:latin typeface="Arial" panose="020B0704020202020204" pitchFamily="34" charset="0"/>
                <a:ea typeface="楷体_GB2312" pitchFamily="49" charset="-122"/>
              </a:rPr>
              <a:t>assign</a:t>
            </a:r>
            <a:r>
              <a:rPr kumimoji="1" lang="zh-CN" altLang="en-US" sz="2200">
                <a:solidFill>
                  <a:schemeClr val="tx2"/>
                </a:solidFill>
                <a:latin typeface="Arial" panose="020B0704020202020204" pitchFamily="34" charset="0"/>
                <a:ea typeface="楷体_GB2312" pitchFamily="49" charset="-122"/>
              </a:rPr>
              <a:t>语句是并发执行的， </a:t>
            </a:r>
            <a:r>
              <a:rPr kumimoji="1" lang="en-US" altLang="zh-CN" sz="2200">
                <a:solidFill>
                  <a:schemeClr val="tx2"/>
                </a:solidFill>
                <a:latin typeface="Arial" panose="020B0704020202020204" pitchFamily="34" charset="0"/>
                <a:ea typeface="楷体_GB2312" pitchFamily="49" charset="-122"/>
              </a:rPr>
              <a:t>assign</a:t>
            </a:r>
            <a:r>
              <a:rPr kumimoji="1" lang="zh-CN" altLang="en-US" sz="2200">
                <a:solidFill>
                  <a:schemeClr val="tx2"/>
                </a:solidFill>
                <a:latin typeface="Arial" panose="020B0704020202020204" pitchFamily="34" charset="0"/>
                <a:ea typeface="楷体_GB2312" pitchFamily="49" charset="-122"/>
              </a:rPr>
              <a:t>语句一定要放在</a:t>
            </a:r>
            <a:r>
              <a:rPr kumimoji="1" lang="zh-CN" altLang="zh-CN" sz="2200">
                <a:solidFill>
                  <a:schemeClr val="tx2"/>
                </a:solidFill>
                <a:latin typeface="Arial" panose="020B0704020202020204" pitchFamily="34" charset="0"/>
                <a:ea typeface="楷体_GB2312" pitchFamily="49" charset="-122"/>
              </a:rPr>
              <a:t>“always” 块语句之外！</a:t>
            </a:r>
            <a:endParaRPr kumimoji="1" lang="zh-CN" altLang="en-US" sz="2200">
              <a:solidFill>
                <a:schemeClr val="tx2"/>
              </a:solidFill>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6291"/>
                                        </p:tgtEl>
                                        <p:attrNameLst>
                                          <p:attrName>style.visibility</p:attrName>
                                        </p:attrNameLst>
                                      </p:cBhvr>
                                      <p:to>
                                        <p:strVal val="visible"/>
                                      </p:to>
                                    </p:set>
                                    <p:anim calcmode="lin" valueType="num">
                                      <p:cBhvr additive="base">
                                        <p:cTn id="7" dur="500" fill="hold"/>
                                        <p:tgtEl>
                                          <p:spTgt spid="396291"/>
                                        </p:tgtEl>
                                        <p:attrNameLst>
                                          <p:attrName>ppt_x</p:attrName>
                                        </p:attrNameLst>
                                      </p:cBhvr>
                                      <p:tavLst>
                                        <p:tav tm="0">
                                          <p:val>
                                            <p:strVal val="#ppt_x"/>
                                          </p:val>
                                        </p:tav>
                                        <p:tav tm="100000">
                                          <p:val>
                                            <p:strVal val="#ppt_x"/>
                                          </p:val>
                                        </p:tav>
                                      </p:tavLst>
                                    </p:anim>
                                    <p:anim calcmode="lin" valueType="num">
                                      <p:cBhvr additive="base">
                                        <p:cTn id="8" dur="500" fill="hold"/>
                                        <p:tgtEl>
                                          <p:spTgt spid="3962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6292"/>
                                        </p:tgtEl>
                                        <p:attrNameLst>
                                          <p:attrName>style.visibility</p:attrName>
                                        </p:attrNameLst>
                                      </p:cBhvr>
                                      <p:to>
                                        <p:strVal val="visible"/>
                                      </p:to>
                                    </p:set>
                                    <p:anim calcmode="lin" valueType="num">
                                      <p:cBhvr>
                                        <p:cTn id="13" dur="500" fill="hold"/>
                                        <p:tgtEl>
                                          <p:spTgt spid="396292"/>
                                        </p:tgtEl>
                                        <p:attrNameLst>
                                          <p:attrName>ppt_w</p:attrName>
                                        </p:attrNameLst>
                                      </p:cBhvr>
                                      <p:tavLst>
                                        <p:tav tm="0">
                                          <p:val>
                                            <p:fltVal val="0"/>
                                          </p:val>
                                        </p:tav>
                                        <p:tav tm="100000">
                                          <p:val>
                                            <p:strVal val="#ppt_w"/>
                                          </p:val>
                                        </p:tav>
                                      </p:tavLst>
                                    </p:anim>
                                    <p:anim calcmode="lin" valueType="num">
                                      <p:cBhvr>
                                        <p:cTn id="14" dur="500" fill="hold"/>
                                        <p:tgtEl>
                                          <p:spTgt spid="39629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96293"/>
                                        </p:tgtEl>
                                        <p:attrNameLst>
                                          <p:attrName>style.visibility</p:attrName>
                                        </p:attrNameLst>
                                      </p:cBhvr>
                                      <p:to>
                                        <p:strVal val="visible"/>
                                      </p:to>
                                    </p:set>
                                    <p:animEffect transition="in" filter="barn(outVertical)">
                                      <p:cBhvr>
                                        <p:cTn id="19" dur="500"/>
                                        <p:tgtEl>
                                          <p:spTgt spid="396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autoUpdateAnimBg="0"/>
      <p:bldP spid="396292" grpId="0" animBg="1"/>
      <p:bldP spid="3962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solidFill>
                  <a:srgbClr val="FF0000"/>
                </a:solidFill>
              </a:rPr>
              <a:t>内容主要取材</a:t>
            </a:r>
            <a:endParaRPr lang="zh-CN" altLang="en-US" dirty="0" smtClean="0">
              <a:solidFill>
                <a:srgbClr val="FF0000"/>
              </a:solidFill>
            </a:endParaRPr>
          </a:p>
          <a:p>
            <a:pPr lvl="1"/>
            <a:r>
              <a:rPr lang="zh-CN" altLang="en-US" sz="2600" kern="1200" dirty="0" smtClean="0">
                <a:solidFill>
                  <a:prstClr val="black"/>
                </a:solidFill>
                <a:latin typeface="Cambria" pitchFamily="18" charset="0"/>
                <a:cs typeface="+mn-cs"/>
              </a:rPr>
              <a:t>“数字逻辑”：已不再独立设置</a:t>
            </a:r>
            <a:endParaRPr lang="en-US" altLang="zh-CN" sz="2600" kern="1200" dirty="0" smtClean="0">
              <a:solidFill>
                <a:prstClr val="black"/>
              </a:solidFill>
              <a:latin typeface="Cambria" pitchFamily="18" charset="0"/>
              <a:cs typeface="+mn-cs"/>
            </a:endParaRPr>
          </a:p>
          <a:p>
            <a:pPr lvl="2"/>
            <a:r>
              <a:rPr lang="zh-CN" altLang="en-US" sz="2200" kern="1200" dirty="0" smtClean="0">
                <a:solidFill>
                  <a:prstClr val="black"/>
                </a:solidFill>
                <a:latin typeface="Cambria" pitchFamily="18" charset="0"/>
                <a:cs typeface="+mn-cs"/>
              </a:rPr>
              <a:t>～</a:t>
            </a:r>
            <a:r>
              <a:rPr lang="en-US" altLang="zh-CN" sz="2200" kern="1200" dirty="0" smtClean="0">
                <a:solidFill>
                  <a:prstClr val="black"/>
                </a:solidFill>
                <a:latin typeface="Cambria" pitchFamily="18" charset="0"/>
                <a:cs typeface="+mn-cs"/>
              </a:rPr>
              <a:t>2012</a:t>
            </a:r>
            <a:r>
              <a:rPr lang="zh-CN" altLang="en-US" sz="2200" kern="1200" dirty="0" smtClean="0">
                <a:solidFill>
                  <a:prstClr val="black"/>
                </a:solidFill>
                <a:latin typeface="Cambria" pitchFamily="18" charset="0"/>
                <a:cs typeface="+mn-cs"/>
              </a:rPr>
              <a:t>：独立设置</a:t>
            </a:r>
            <a:endParaRPr lang="en-US" altLang="zh-CN" sz="2200" kern="1200" dirty="0" smtClean="0">
              <a:solidFill>
                <a:prstClr val="black"/>
              </a:solidFill>
              <a:latin typeface="Cambria" pitchFamily="18" charset="0"/>
              <a:cs typeface="+mn-cs"/>
            </a:endParaRPr>
          </a:p>
          <a:p>
            <a:pPr lvl="2"/>
            <a:r>
              <a:rPr lang="en-US" altLang="zh-CN" sz="2200" kern="1200" dirty="0" smtClean="0">
                <a:solidFill>
                  <a:prstClr val="black"/>
                </a:solidFill>
                <a:latin typeface="Cambria" pitchFamily="18" charset="0"/>
                <a:cs typeface="+mn-cs"/>
              </a:rPr>
              <a:t>2013</a:t>
            </a:r>
            <a:r>
              <a:rPr lang="zh-CN" altLang="en-US" sz="2200" kern="1200" dirty="0" smtClean="0">
                <a:solidFill>
                  <a:prstClr val="black"/>
                </a:solidFill>
                <a:latin typeface="Cambria" pitchFamily="18" charset="0"/>
                <a:cs typeface="+mn-cs"/>
              </a:rPr>
              <a:t>～：融入</a:t>
            </a:r>
            <a:r>
              <a:rPr lang="en-US" altLang="zh-CN" sz="2200" kern="1200" dirty="0" smtClean="0">
                <a:solidFill>
                  <a:prstClr val="black"/>
                </a:solidFill>
                <a:latin typeface="Cambria" pitchFamily="18" charset="0"/>
                <a:cs typeface="+mn-cs"/>
              </a:rPr>
              <a:t>《</a:t>
            </a:r>
            <a:r>
              <a:rPr lang="zh-CN" altLang="en-US" sz="2200" kern="1200" dirty="0" smtClean="0">
                <a:solidFill>
                  <a:prstClr val="black"/>
                </a:solidFill>
                <a:latin typeface="Cambria" pitchFamily="18" charset="0"/>
                <a:cs typeface="+mn-cs"/>
              </a:rPr>
              <a:t>计算机组成原理</a:t>
            </a:r>
            <a:r>
              <a:rPr lang="en-US" altLang="zh-CN" sz="2200" kern="1200" dirty="0" smtClean="0">
                <a:solidFill>
                  <a:prstClr val="black"/>
                </a:solidFill>
                <a:latin typeface="Cambria" pitchFamily="18" charset="0"/>
                <a:cs typeface="+mn-cs"/>
              </a:rPr>
              <a:t>》</a:t>
            </a:r>
            <a:endParaRPr lang="en-US" altLang="zh-CN" sz="2200" kern="1200" dirty="0" smtClean="0">
              <a:solidFill>
                <a:prstClr val="black"/>
              </a:solidFill>
              <a:latin typeface="Cambria" pitchFamily="18" charset="0"/>
              <a:cs typeface="+mn-cs"/>
            </a:endParaRPr>
          </a:p>
          <a:p>
            <a:pPr lvl="1"/>
            <a:r>
              <a:rPr lang="zh-CN" altLang="en-US" sz="2600" kern="1200" dirty="0" smtClean="0">
                <a:solidFill>
                  <a:prstClr val="black"/>
                </a:solidFill>
                <a:latin typeface="Cambria" pitchFamily="18" charset="0"/>
                <a:cs typeface="+mn-cs"/>
              </a:rPr>
              <a:t>主要参考书：夏宇闻</a:t>
            </a:r>
            <a:endParaRPr lang="en-US" altLang="zh-CN" dirty="0" smtClean="0">
              <a:latin typeface="Cambria" pitchFamily="18" charset="0"/>
            </a:endParaRPr>
          </a:p>
        </p:txBody>
      </p:sp>
      <p:sp>
        <p:nvSpPr>
          <p:cNvPr id="20483" name="标题 2"/>
          <p:cNvSpPr>
            <a:spLocks noGrp="1"/>
          </p:cNvSpPr>
          <p:nvPr>
            <p:ph type="title"/>
          </p:nvPr>
        </p:nvSpPr>
        <p:spPr/>
        <p:txBody>
          <a:bodyPr/>
          <a:lstStyle/>
          <a:p>
            <a:pPr algn="l"/>
            <a:r>
              <a:rPr lang="zh-CN" altLang="en-US" dirty="0" smtClean="0"/>
              <a:t>提纲</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2E38610-71D8-439E-BBCF-2FE73DAEE8A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4819" name="Rectangle 2"/>
          <p:cNvSpPr>
            <a:spLocks noGrp="1" noChangeArrowheads="1"/>
          </p:cNvSpPr>
          <p:nvPr>
            <p:ph type="title" idx="4294967295"/>
          </p:nvPr>
        </p:nvSpPr>
        <p:spPr>
          <a:xfrm>
            <a:off x="1866900" y="258763"/>
            <a:ext cx="7277100" cy="677862"/>
          </a:xfrm>
        </p:spPr>
        <p:txBody>
          <a:bodyPr anchor="b"/>
          <a:lstStyle/>
          <a:p>
            <a:pPr eaLnBrk="1" hangingPunct="1"/>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程序的三种描述方式</a:t>
            </a:r>
            <a:endParaRPr lang="zh-CN" altLang="en-US" smtClean="0">
              <a:solidFill>
                <a:srgbClr val="FFCC00"/>
              </a:solidFill>
              <a:latin typeface="Arial" panose="020B0704020202020204" pitchFamily="34" charset="0"/>
              <a:ea typeface="黑体" pitchFamily="2" charset="-122"/>
            </a:endParaRPr>
          </a:p>
        </p:txBody>
      </p:sp>
      <p:sp>
        <p:nvSpPr>
          <p:cNvPr id="34820" name="内容占位符 4"/>
          <p:cNvSpPr>
            <a:spLocks noGrp="1"/>
          </p:cNvSpPr>
          <p:nvPr>
            <p:ph idx="4294967295"/>
          </p:nvPr>
        </p:nvSpPr>
        <p:spPr/>
        <p:txBody>
          <a:bodyPr/>
          <a:lstStyle/>
          <a:p>
            <a:pPr>
              <a:buFont typeface="Wingdings" panose="05000000000000000000" pitchFamily="2" charset="2"/>
              <a:buNone/>
            </a:pPr>
            <a:r>
              <a:rPr lang="en-US" altLang="zh-CN" smtClean="0">
                <a:latin typeface="Arial" panose="020B0704020202020204" pitchFamily="34" charset="0"/>
                <a:ea typeface="SimSun" pitchFamily="2" charset="-122"/>
              </a:rPr>
              <a:t>   </a:t>
            </a:r>
            <a:endParaRPr lang="zh-CN" altLang="en-US" smtClean="0">
              <a:latin typeface="Arial" panose="020B0704020202020204" pitchFamily="34" charset="0"/>
              <a:ea typeface="SimSun" pitchFamily="2" charset="-122"/>
            </a:endParaRPr>
          </a:p>
        </p:txBody>
      </p:sp>
      <p:grpSp>
        <p:nvGrpSpPr>
          <p:cNvPr id="2" name="组合 7"/>
          <p:cNvGrpSpPr/>
          <p:nvPr/>
        </p:nvGrpSpPr>
        <p:grpSpPr>
          <a:xfrm>
            <a:off x="225460" y="1557805"/>
            <a:ext cx="1687846" cy="1324655"/>
            <a:chOff x="4116" y="179906"/>
            <a:chExt cx="1687846" cy="1324655"/>
          </a:xfrm>
          <a:scene3d>
            <a:camera prst="orthographicFront">
              <a:rot lat="0" lon="0" rev="0"/>
            </a:camera>
            <a:lightRig rig="contrasting" dir="t">
              <a:rot lat="0" lon="0" rev="1500000"/>
            </a:lightRig>
          </a:scene3d>
        </p:grpSpPr>
        <p:sp>
          <p:nvSpPr>
            <p:cNvPr id="9" name="圆角矩形 8"/>
            <p:cNvSpPr/>
            <p:nvPr/>
          </p:nvSpPr>
          <p:spPr>
            <a:xfrm>
              <a:off x="4116" y="179906"/>
              <a:ext cx="1687846" cy="1324655"/>
            </a:xfrm>
            <a:prstGeom prst="roundRect">
              <a:avLst/>
            </a:prstGeom>
            <a:ln>
              <a:noFill/>
            </a:ln>
            <a:effectLst>
              <a:outerShdw blurRad="149987" dist="250190" dir="8460000" algn="ctr">
                <a:srgbClr val="000000">
                  <a:alpha val="28000"/>
                </a:srgbClr>
              </a:outerShdw>
            </a:effectLst>
            <a:sp3d prstMaterial="metal">
              <a:bevelT w="88900" h="88900"/>
            </a:sp3d>
          </p:spPr>
          <p:style>
            <a:lnRef idx="1">
              <a:schemeClr val="accent6"/>
            </a:lnRef>
            <a:fillRef idx="2">
              <a:schemeClr val="accent6"/>
            </a:fillRef>
            <a:effectRef idx="1">
              <a:schemeClr val="accent6"/>
            </a:effectRef>
            <a:fontRef idx="minor">
              <a:schemeClr val="dk1"/>
            </a:fontRef>
          </p:style>
        </p:sp>
        <p:sp>
          <p:nvSpPr>
            <p:cNvPr id="10" name="圆角矩形 4"/>
            <p:cNvSpPr/>
            <p:nvPr/>
          </p:nvSpPr>
          <p:spPr>
            <a:xfrm>
              <a:off x="42128" y="244570"/>
              <a:ext cx="1585170" cy="1195327"/>
            </a:xfrm>
            <a:prstGeom prst="rect">
              <a:avLst/>
            </a:prstGeom>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dk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anose="020B0704020202020204" pitchFamily="34" charset="0"/>
                  <a:cs typeface="Arial" panose="020B0704020202020204" pitchFamily="34" charset="0"/>
                </a:rPr>
                <a:t>结构（</a:t>
              </a:r>
              <a:r>
                <a:rPr lang="en-US" altLang="zh-CN" sz="2200" dirty="0">
                  <a:solidFill>
                    <a:schemeClr val="tx1"/>
                  </a:solidFill>
                  <a:latin typeface="Arial" panose="020B0704020202020204" pitchFamily="34" charset="0"/>
                  <a:cs typeface="Arial" panose="020B0704020202020204" pitchFamily="34" charset="0"/>
                </a:rPr>
                <a:t>Structural</a:t>
              </a:r>
              <a:r>
                <a:rPr lang="zh-CN" altLang="en-US" sz="2200" dirty="0">
                  <a:solidFill>
                    <a:schemeClr val="tx1"/>
                  </a:solidFill>
                  <a:latin typeface="Arial" panose="020B0704020202020204" pitchFamily="34" charset="0"/>
                  <a:cs typeface="Arial" panose="020B0704020202020204" pitchFamily="34" charset="0"/>
                </a:rPr>
                <a:t>）描述</a:t>
              </a:r>
              <a:endParaRPr lang="zh-CN" altLang="en-US" sz="2200" dirty="0">
                <a:solidFill>
                  <a:schemeClr val="tx1"/>
                </a:solidFill>
                <a:latin typeface="Arial" panose="020B0704020202020204" pitchFamily="34" charset="0"/>
                <a:cs typeface="Arial" panose="020B0704020202020204" pitchFamily="34" charset="0"/>
              </a:endParaRPr>
            </a:p>
          </p:txBody>
        </p:sp>
      </p:grpSp>
      <p:grpSp>
        <p:nvGrpSpPr>
          <p:cNvPr id="3" name="组合 10"/>
          <p:cNvGrpSpPr/>
          <p:nvPr/>
        </p:nvGrpSpPr>
        <p:grpSpPr>
          <a:xfrm>
            <a:off x="1951697" y="1412770"/>
            <a:ext cx="7192303" cy="1683982"/>
            <a:chOff x="1472016" y="243"/>
            <a:chExt cx="6940192" cy="1683981"/>
          </a:xfrm>
          <a:scene3d>
            <a:camera prst="orthographicFront">
              <a:rot lat="0" lon="0" rev="0"/>
            </a:camera>
            <a:lightRig rig="balanced" dir="t">
              <a:rot lat="0" lon="0" rev="8700000"/>
            </a:lightRig>
          </a:scene3d>
        </p:grpSpPr>
        <p:sp>
          <p:nvSpPr>
            <p:cNvPr id="12" name="右箭头 11"/>
            <p:cNvSpPr/>
            <p:nvPr/>
          </p:nvSpPr>
          <p:spPr>
            <a:xfrm>
              <a:off x="1660974" y="243"/>
              <a:ext cx="6751234" cy="1683981"/>
            </a:xfrm>
            <a:prstGeom prst="rightArrow">
              <a:avLst>
                <a:gd name="adj1" fmla="val 75000"/>
                <a:gd name="adj2" fmla="val 50000"/>
              </a:avLst>
            </a:prstGeom>
          </p:spPr>
          <p:style>
            <a:lnRef idx="1">
              <a:schemeClr val="accent2"/>
            </a:lnRef>
            <a:fillRef idx="2">
              <a:schemeClr val="accent2"/>
            </a:fillRef>
            <a:effectRef idx="1">
              <a:schemeClr val="accent2"/>
            </a:effectRef>
            <a:fontRef idx="minor">
              <a:schemeClr val="dk1"/>
            </a:fontRef>
          </p:style>
        </p:sp>
        <p:sp>
          <p:nvSpPr>
            <p:cNvPr id="13" name="右箭头 4"/>
            <p:cNvSpPr/>
            <p:nvPr/>
          </p:nvSpPr>
          <p:spPr>
            <a:xfrm>
              <a:off x="1472016" y="261115"/>
              <a:ext cx="6351959" cy="1039474"/>
            </a:xfrm>
            <a:prstGeom prst="rect">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anose="05000000000000000000" pitchFamily="2" charset="2"/>
                <a:buChar char="Ø"/>
                <a:defRPr/>
              </a:pPr>
              <a:r>
                <a:rPr lang="zh-CN" altLang="en-US" sz="2000" dirty="0">
                  <a:latin typeface="Arial" panose="020B0704020202020204" pitchFamily="34" charset="0"/>
                  <a:cs typeface="Arial" panose="020B0704020202020204" pitchFamily="34" charset="0"/>
                </a:rPr>
                <a:t>对设计电路的</a:t>
              </a:r>
              <a:r>
                <a:rPr lang="zh-CN" altLang="en-US" sz="2000" dirty="0">
                  <a:solidFill>
                    <a:srgbClr val="CC0066"/>
                  </a:solidFill>
                  <a:latin typeface="Arial" panose="020B0704020202020204" pitchFamily="34" charset="0"/>
                  <a:cs typeface="Arial" panose="020B0704020202020204" pitchFamily="34" charset="0"/>
                </a:rPr>
                <a:t>结构</a:t>
              </a:r>
              <a:r>
                <a:rPr lang="zh-CN" altLang="en-US" sz="2000" dirty="0">
                  <a:latin typeface="Arial" panose="020B0704020202020204" pitchFamily="34" charset="0"/>
                  <a:cs typeface="Arial" panose="020B0704020202020204" pitchFamily="34" charset="0"/>
                </a:rPr>
                <a:t>进行描述，即描述设计电路使用的元件及这些元件之间的连接关系</a:t>
              </a:r>
              <a:endParaRPr lang="zh-CN" altLang="en-US" sz="2000" dirty="0">
                <a:latin typeface="Arial" panose="020B0704020202020204" pitchFamily="34" charset="0"/>
                <a:cs typeface="Arial" panose="020B0704020202020204" pitchFamily="34" charset="0"/>
              </a:endParaRPr>
            </a:p>
            <a:p>
              <a:pPr marL="228600" lvl="1" indent="-228600" algn="l" defTabSz="889000" eaLnBrk="1" hangingPunct="1">
                <a:spcBef>
                  <a:spcPct val="0"/>
                </a:spcBef>
                <a:spcAft>
                  <a:spcPct val="15000"/>
                </a:spcAft>
                <a:buClr>
                  <a:srgbClr val="FF0000"/>
                </a:buClr>
                <a:buSzPct val="80000"/>
                <a:buFont typeface="Wingdings" panose="05000000000000000000" pitchFamily="2" charset="2"/>
                <a:buChar char="Ø"/>
                <a:defRPr/>
              </a:pPr>
              <a:r>
                <a:rPr lang="zh-CN" altLang="en-US" sz="2000" dirty="0">
                  <a:latin typeface="Arial" panose="020B0704020202020204" pitchFamily="34" charset="0"/>
                  <a:cs typeface="Arial" panose="020B0704020202020204" pitchFamily="34" charset="0"/>
                </a:rPr>
                <a:t>属于</a:t>
              </a:r>
              <a:r>
                <a:rPr lang="zh-CN" altLang="en-US" sz="2000" dirty="0">
                  <a:solidFill>
                    <a:srgbClr val="CC0066"/>
                  </a:solidFill>
                  <a:latin typeface="Arial" panose="020B0704020202020204" pitchFamily="34" charset="0"/>
                  <a:cs typeface="Arial" panose="020B0704020202020204" pitchFamily="34" charset="0"/>
                </a:rPr>
                <a:t>低层次</a:t>
              </a:r>
              <a:r>
                <a:rPr lang="zh-CN" altLang="en-US" sz="2000" dirty="0">
                  <a:latin typeface="Arial" panose="020B0704020202020204" pitchFamily="34" charset="0"/>
                  <a:cs typeface="Arial" panose="020B0704020202020204" pitchFamily="34" charset="0"/>
                </a:rPr>
                <a:t>的描述方法，包括门级和开关级</a:t>
              </a:r>
              <a:r>
                <a:rPr lang="en-US" altLang="zh-CN" sz="2000" dirty="0">
                  <a:latin typeface="Arial" panose="020B0704020202020204" pitchFamily="34" charset="0"/>
                  <a:cs typeface="Arial" panose="020B0704020202020204" pitchFamily="34" charset="0"/>
                </a:rPr>
                <a:t>2</a:t>
              </a:r>
              <a:r>
                <a:rPr lang="zh-CN" altLang="en-US" sz="2000" dirty="0">
                  <a:latin typeface="Arial" panose="020B0704020202020204" pitchFamily="34" charset="0"/>
                  <a:cs typeface="Arial" panose="020B0704020202020204" pitchFamily="34" charset="0"/>
                </a:rPr>
                <a:t>种抽象级别</a:t>
              </a:r>
              <a:endParaRPr lang="zh-CN" altLang="en-US" sz="2000" dirty="0">
                <a:latin typeface="Arial" panose="020B0704020202020204" pitchFamily="34" charset="0"/>
                <a:cs typeface="Arial" panose="020B0704020202020204" pitchFamily="34" charset="0"/>
              </a:endParaRPr>
            </a:p>
          </p:txBody>
        </p:sp>
      </p:grpSp>
      <p:grpSp>
        <p:nvGrpSpPr>
          <p:cNvPr id="4" name="组合 13"/>
          <p:cNvGrpSpPr/>
          <p:nvPr/>
        </p:nvGrpSpPr>
        <p:grpSpPr>
          <a:xfrm>
            <a:off x="262656" y="3256561"/>
            <a:ext cx="1737439" cy="1324655"/>
            <a:chOff x="2999" y="2086363"/>
            <a:chExt cx="1737439" cy="1324655"/>
          </a:xfrm>
          <a:solidFill>
            <a:srgbClr val="92D050"/>
          </a:solidFill>
          <a:scene3d>
            <a:camera prst="orthographicFront">
              <a:rot lat="0" lon="0" rev="0"/>
            </a:camera>
            <a:lightRig rig="contrasting" dir="t">
              <a:rot lat="0" lon="0" rev="1500000"/>
            </a:lightRig>
          </a:scene3d>
        </p:grpSpPr>
        <p:sp>
          <p:nvSpPr>
            <p:cNvPr id="15" name="圆角矩形 14"/>
            <p:cNvSpPr/>
            <p:nvPr/>
          </p:nvSpPr>
          <p:spPr>
            <a:xfrm>
              <a:off x="2999" y="2086363"/>
              <a:ext cx="1737439"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p:cNvSpPr/>
            <p:nvPr/>
          </p:nvSpPr>
          <p:spPr>
            <a:xfrm>
              <a:off x="67663" y="2151027"/>
              <a:ext cx="1608111"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anose="020B0704020202020204" pitchFamily="34" charset="0"/>
                  <a:cs typeface="Arial" panose="020B0704020202020204" pitchFamily="34" charset="0"/>
                </a:rPr>
                <a:t>行为（</a:t>
              </a:r>
              <a:r>
                <a:rPr lang="en-US" altLang="zh-CN" sz="2200" dirty="0" err="1">
                  <a:solidFill>
                    <a:schemeClr val="tx1"/>
                  </a:solidFill>
                  <a:latin typeface="Arial" panose="020B0704020202020204" pitchFamily="34" charset="0"/>
                  <a:cs typeface="Arial" panose="020B0704020202020204" pitchFamily="34" charset="0"/>
                </a:rPr>
                <a:t>Behavioural</a:t>
              </a:r>
              <a:r>
                <a:rPr lang="zh-CN" altLang="en-US" sz="2200" dirty="0">
                  <a:solidFill>
                    <a:schemeClr val="tx1"/>
                  </a:solidFill>
                  <a:latin typeface="Arial" panose="020B0704020202020204" pitchFamily="34" charset="0"/>
                  <a:cs typeface="Arial" panose="020B0704020202020204" pitchFamily="34" charset="0"/>
                </a:rPr>
                <a:t>）描述</a:t>
              </a:r>
              <a:endParaRPr lang="zh-CN" altLang="en-US" sz="2200" dirty="0">
                <a:solidFill>
                  <a:schemeClr val="tx1"/>
                </a:solidFill>
                <a:latin typeface="Arial" panose="020B0704020202020204" pitchFamily="34" charset="0"/>
                <a:cs typeface="Arial" panose="020B0704020202020204" pitchFamily="34" charset="0"/>
              </a:endParaRPr>
            </a:p>
          </p:txBody>
        </p:sp>
      </p:grpSp>
      <p:grpSp>
        <p:nvGrpSpPr>
          <p:cNvPr id="5" name="组合 16"/>
          <p:cNvGrpSpPr/>
          <p:nvPr/>
        </p:nvGrpSpPr>
        <p:grpSpPr>
          <a:xfrm>
            <a:off x="2061276" y="3017888"/>
            <a:ext cx="6850250" cy="1882223"/>
            <a:chOff x="1594064" y="1816690"/>
            <a:chExt cx="6850250" cy="1882224"/>
          </a:xfrm>
          <a:solidFill>
            <a:srgbClr val="92D050"/>
          </a:solidFill>
          <a:scene3d>
            <a:camera prst="orthographicFront">
              <a:rot lat="0" lon="0" rev="0"/>
            </a:camera>
            <a:lightRig rig="balanced" dir="t">
              <a:rot lat="0" lon="0" rev="8700000"/>
            </a:lightRig>
          </a:scene3d>
        </p:grpSpPr>
        <p:sp>
          <p:nvSpPr>
            <p:cNvPr id="18" name="右箭头 17"/>
            <p:cNvSpPr/>
            <p:nvPr/>
          </p:nvSpPr>
          <p:spPr>
            <a:xfrm>
              <a:off x="1740438" y="1816690"/>
              <a:ext cx="6703876" cy="1882224"/>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右箭头 4"/>
            <p:cNvSpPr/>
            <p:nvPr/>
          </p:nvSpPr>
          <p:spPr>
            <a:xfrm>
              <a:off x="1594064" y="2049690"/>
              <a:ext cx="6151250" cy="139800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anose="05000000000000000000" pitchFamily="2" charset="2"/>
                <a:buChar char="Ø"/>
                <a:defRPr/>
              </a:pPr>
              <a:r>
                <a:rPr lang="zh-CN" altLang="en-US" sz="2000" dirty="0"/>
                <a:t>对设计电路的</a:t>
              </a:r>
              <a:r>
                <a:rPr lang="zh-CN" altLang="en-US" sz="2000" dirty="0">
                  <a:solidFill>
                    <a:srgbClr val="CC0066"/>
                  </a:solidFill>
                </a:rPr>
                <a:t>逻辑功能</a:t>
              </a:r>
              <a:r>
                <a:rPr lang="zh-CN" altLang="en-US" sz="2000" dirty="0"/>
                <a:t>的描述，并不用关心设计电路使用哪些元件以及这些元件之间的连接关系</a:t>
              </a:r>
              <a:endParaRPr lang="zh-CN" altLang="en-US" sz="2000" dirty="0"/>
            </a:p>
            <a:p>
              <a:pPr marL="228600" lvl="1" indent="-228600" algn="l" defTabSz="889000" eaLnBrk="1" hangingPunct="1">
                <a:spcBef>
                  <a:spcPct val="0"/>
                </a:spcBef>
                <a:spcAft>
                  <a:spcPct val="15000"/>
                </a:spcAft>
                <a:buClr>
                  <a:srgbClr val="FF0000"/>
                </a:buClr>
                <a:buSzPct val="80000"/>
                <a:buFont typeface="Wingdings" panose="05000000000000000000" pitchFamily="2" charset="2"/>
                <a:buChar char="Ø"/>
                <a:defRPr/>
              </a:pPr>
              <a:r>
                <a:rPr lang="zh-CN" altLang="en-US" sz="2000" dirty="0"/>
                <a:t>属于</a:t>
              </a:r>
              <a:r>
                <a:rPr lang="zh-CN" altLang="en-US" sz="2000" dirty="0">
                  <a:solidFill>
                    <a:srgbClr val="CC0066"/>
                  </a:solidFill>
                </a:rPr>
                <a:t>高层次</a:t>
              </a:r>
              <a:r>
                <a:rPr lang="zh-CN" altLang="en-US" sz="2000" dirty="0"/>
                <a:t>的描述方法，包括系统级、算法级和寄存器传输级等</a:t>
              </a:r>
              <a:r>
                <a:rPr lang="en-US" altLang="zh-CN" sz="2000" dirty="0"/>
                <a:t>3</a:t>
              </a:r>
              <a:r>
                <a:rPr lang="zh-CN" altLang="en-US" sz="2000" dirty="0"/>
                <a:t>种抽象级别</a:t>
              </a:r>
              <a:endParaRPr lang="zh-CN" altLang="en-US" sz="2000" dirty="0"/>
            </a:p>
          </p:txBody>
        </p:sp>
      </p:grpSp>
      <p:grpSp>
        <p:nvGrpSpPr>
          <p:cNvPr id="6" name="组合 19"/>
          <p:cNvGrpSpPr/>
          <p:nvPr/>
        </p:nvGrpSpPr>
        <p:grpSpPr>
          <a:xfrm>
            <a:off x="257936" y="4940785"/>
            <a:ext cx="1808871" cy="1324655"/>
            <a:chOff x="2999" y="3813158"/>
            <a:chExt cx="1808871" cy="1324655"/>
          </a:xfrm>
          <a:solidFill>
            <a:schemeClr val="tx2">
              <a:lumMod val="40000"/>
              <a:lumOff val="60000"/>
            </a:schemeClr>
          </a:solidFill>
          <a:scene3d>
            <a:camera prst="orthographicFront">
              <a:rot lat="0" lon="0" rev="0"/>
            </a:camera>
            <a:lightRig rig="contrasting" dir="t">
              <a:rot lat="0" lon="0" rev="1500000"/>
            </a:lightRig>
          </a:scene3d>
        </p:grpSpPr>
        <p:sp>
          <p:nvSpPr>
            <p:cNvPr id="21" name="圆角矩形 20"/>
            <p:cNvSpPr/>
            <p:nvPr/>
          </p:nvSpPr>
          <p:spPr>
            <a:xfrm>
              <a:off x="2999" y="3813158"/>
              <a:ext cx="1808871"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p:nvPr/>
          </p:nvSpPr>
          <p:spPr>
            <a:xfrm>
              <a:off x="67663" y="3877822"/>
              <a:ext cx="1679543"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anose="020B0704020202020204" pitchFamily="34" charset="0"/>
                  <a:cs typeface="Arial" panose="020B0704020202020204" pitchFamily="34" charset="0"/>
                </a:rPr>
                <a:t>数据流（</a:t>
              </a:r>
              <a:r>
                <a:rPr lang="en-US" altLang="zh-CN" sz="2200" dirty="0">
                  <a:solidFill>
                    <a:schemeClr val="tx1"/>
                  </a:solidFill>
                  <a:latin typeface="Arial" panose="020B0704020202020204" pitchFamily="34" charset="0"/>
                  <a:cs typeface="Arial" panose="020B0704020202020204" pitchFamily="34" charset="0"/>
                </a:rPr>
                <a:t>Data Flow</a:t>
              </a:r>
              <a:r>
                <a:rPr lang="zh-CN" altLang="en-US" sz="2200" dirty="0">
                  <a:solidFill>
                    <a:schemeClr val="tx1"/>
                  </a:solidFill>
                  <a:latin typeface="Arial" panose="020B0704020202020204" pitchFamily="34" charset="0"/>
                  <a:cs typeface="Arial" panose="020B0704020202020204" pitchFamily="34" charset="0"/>
                </a:rPr>
                <a:t>）描述</a:t>
              </a:r>
              <a:endParaRPr lang="zh-CN" altLang="en-US" sz="2200" dirty="0">
                <a:solidFill>
                  <a:schemeClr val="tx1"/>
                </a:solidFill>
                <a:latin typeface="Arial" panose="020B0704020202020204" pitchFamily="34" charset="0"/>
                <a:cs typeface="Arial" panose="020B0704020202020204" pitchFamily="34" charset="0"/>
              </a:endParaRPr>
            </a:p>
          </p:txBody>
        </p:sp>
      </p:grpSp>
      <p:grpSp>
        <p:nvGrpSpPr>
          <p:cNvPr id="7" name="组合 22"/>
          <p:cNvGrpSpPr/>
          <p:nvPr/>
        </p:nvGrpSpPr>
        <p:grpSpPr>
          <a:xfrm>
            <a:off x="2186091" y="4955740"/>
            <a:ext cx="6632444" cy="1324655"/>
            <a:chOff x="1811870" y="3813158"/>
            <a:chExt cx="6632444" cy="1324655"/>
          </a:xfrm>
          <a:solidFill>
            <a:schemeClr val="tx2">
              <a:lumMod val="40000"/>
              <a:lumOff val="60000"/>
            </a:schemeClr>
          </a:solidFill>
          <a:scene3d>
            <a:camera prst="orthographicFront">
              <a:rot lat="0" lon="0" rev="0"/>
            </a:camera>
            <a:lightRig rig="balanced" dir="t">
              <a:rot lat="0" lon="0" rev="8700000"/>
            </a:lightRig>
          </a:scene3d>
        </p:grpSpPr>
        <p:sp>
          <p:nvSpPr>
            <p:cNvPr id="24" name="右箭头 23"/>
            <p:cNvSpPr/>
            <p:nvPr/>
          </p:nvSpPr>
          <p:spPr>
            <a:xfrm>
              <a:off x="1811870" y="3813158"/>
              <a:ext cx="6632444" cy="1324655"/>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右箭头 4"/>
            <p:cNvSpPr/>
            <p:nvPr/>
          </p:nvSpPr>
          <p:spPr>
            <a:xfrm>
              <a:off x="1811870" y="3978740"/>
              <a:ext cx="6135698" cy="99349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lnSpc>
                  <a:spcPct val="90000"/>
                </a:lnSpc>
                <a:spcBef>
                  <a:spcPct val="0"/>
                </a:spcBef>
                <a:spcAft>
                  <a:spcPct val="15000"/>
                </a:spcAft>
                <a:buClrTx/>
                <a:buFontTx/>
                <a:buChar char="•"/>
                <a:defRPr/>
              </a:pPr>
              <a:endParaRPr lang="zh-CN" altLang="en-US" sz="2000" dirty="0"/>
            </a:p>
            <a:p>
              <a:pPr marL="228600" lvl="1" indent="-228600" algn="l" defTabSz="889000" eaLnBrk="1" hangingPunct="1">
                <a:lnSpc>
                  <a:spcPct val="90000"/>
                </a:lnSpc>
                <a:spcBef>
                  <a:spcPct val="0"/>
                </a:spcBef>
                <a:spcAft>
                  <a:spcPct val="15000"/>
                </a:spcAft>
                <a:buClr>
                  <a:srgbClr val="FF0000"/>
                </a:buClr>
                <a:buSzPct val="80000"/>
                <a:buFont typeface="Wingdings" panose="05000000000000000000" pitchFamily="2" charset="2"/>
                <a:buChar char="Ø"/>
                <a:defRPr/>
              </a:pPr>
              <a:r>
                <a:rPr lang="zh-CN" altLang="en-US" sz="2000" dirty="0"/>
                <a:t>采用持续赋值语句</a:t>
              </a:r>
              <a:endParaRPr lang="zh-CN" altLang="en-US" sz="2000" dirty="0"/>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par>
                                <p:cTn id="8" presetID="3" presetClass="entr" presetSubtype="5"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vertical)">
                                      <p:cBhvr>
                                        <p:cTn id="15" dur="500"/>
                                        <p:tgtEl>
                                          <p:spTgt spid="4"/>
                                        </p:tgtEl>
                                      </p:cBhvr>
                                    </p:animEffect>
                                  </p:childTnLst>
                                </p:cTn>
                              </p:par>
                            </p:childTnLst>
                          </p:cTn>
                        </p:par>
                        <p:par>
                          <p:cTn id="16" fill="hold">
                            <p:stCondLst>
                              <p:cond delay="500"/>
                            </p:stCondLst>
                            <p:childTnLst>
                              <p:par>
                                <p:cTn id="17" presetID="3" presetClass="entr" presetSubtype="5"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vertical)">
                                      <p:cBhvr>
                                        <p:cTn id="24" dur="500"/>
                                        <p:tgtEl>
                                          <p:spTgt spid="6"/>
                                        </p:tgtEl>
                                      </p:cBhvr>
                                    </p:animEffect>
                                  </p:childTnLst>
                                </p:cTn>
                              </p:par>
                            </p:childTnLst>
                          </p:cTn>
                        </p:par>
                        <p:par>
                          <p:cTn id="25" fill="hold">
                            <p:stCondLst>
                              <p:cond delay="500"/>
                            </p:stCondLst>
                            <p:childTnLst>
                              <p:par>
                                <p:cTn id="26" presetID="3" presetClass="entr" presetSubtype="5"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00A3F615-CB03-41D9-814F-68778F46B8A4}"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5843" name="Rectangle 2"/>
          <p:cNvSpPr>
            <a:spLocks noGrp="1" noChangeArrowheads="1"/>
          </p:cNvSpPr>
          <p:nvPr>
            <p:ph type="title"/>
          </p:nvPr>
        </p:nvSpPr>
        <p:spPr>
          <a:xfrm>
            <a:off x="1695450" y="250825"/>
            <a:ext cx="7772400" cy="677863"/>
          </a:xfrm>
        </p:spPr>
        <p:txBody>
          <a:bodyPr/>
          <a:lstStyle/>
          <a:p>
            <a:r>
              <a:rPr lang="zh-CN" altLang="en-US" smtClean="0">
                <a:solidFill>
                  <a:srgbClr val="FFCC00"/>
                </a:solidFill>
                <a:latin typeface="Arial" panose="020B0704020202020204" pitchFamily="34" charset="0"/>
                <a:ea typeface="黑体" pitchFamily="2" charset="-122"/>
              </a:rPr>
              <a:t>三、</a:t>
            </a:r>
            <a:r>
              <a:rPr lang="zh-CN" altLang="zh-CN" smtClean="0">
                <a:solidFill>
                  <a:srgbClr val="FFCC00"/>
                </a:solidFill>
                <a:latin typeface="Arial" panose="020B0704020202020204" pitchFamily="34" charset="0"/>
                <a:ea typeface="黑体" pitchFamily="2" charset="-122"/>
              </a:rPr>
              <a:t> Verilog </a:t>
            </a:r>
            <a:r>
              <a:rPr lang="en-US" altLang="zh-CN" smtClean="0">
                <a:solidFill>
                  <a:srgbClr val="FFCC00"/>
                </a:solidFill>
                <a:latin typeface="Arial" panose="020B0704020202020204" pitchFamily="34" charset="0"/>
                <a:ea typeface="黑体" pitchFamily="2" charset="-122"/>
              </a:rPr>
              <a:t>HDL</a:t>
            </a:r>
            <a:r>
              <a:rPr lang="zh-CN" altLang="zh-CN" smtClean="0">
                <a:solidFill>
                  <a:srgbClr val="FFCC00"/>
                </a:solidFill>
                <a:latin typeface="Arial" panose="020B0704020202020204" pitchFamily="34" charset="0"/>
                <a:ea typeface="黑体" pitchFamily="2" charset="-122"/>
              </a:rPr>
              <a:t>模块的模板</a:t>
            </a:r>
            <a:endParaRPr lang="zh-CN" altLang="en-US" smtClean="0">
              <a:solidFill>
                <a:srgbClr val="FFCC00"/>
              </a:solidFill>
              <a:latin typeface="Arial" panose="020B0704020202020204" pitchFamily="34" charset="0"/>
              <a:ea typeface="黑体" pitchFamily="2" charset="-122"/>
            </a:endParaRPr>
          </a:p>
        </p:txBody>
      </p:sp>
      <p:sp>
        <p:nvSpPr>
          <p:cNvPr id="398339" name="Rectangle 3"/>
          <p:cNvSpPr>
            <a:spLocks noGrp="1" noChangeArrowheads="1"/>
          </p:cNvSpPr>
          <p:nvPr>
            <p:ph type="body" idx="1"/>
          </p:nvPr>
        </p:nvSpPr>
        <p:spPr>
          <a:xfrm>
            <a:off x="582613" y="1030288"/>
            <a:ext cx="8561387" cy="606425"/>
          </a:xfrm>
        </p:spPr>
        <p:txBody>
          <a:bodyPr/>
          <a:lstStyle/>
          <a:p>
            <a:pPr algn="just">
              <a:lnSpc>
                <a:spcPct val="105000"/>
              </a:lnSpc>
              <a:spcBef>
                <a:spcPct val="0"/>
              </a:spcBef>
              <a:buClr>
                <a:schemeClr val="hlink"/>
              </a:buClr>
            </a:pPr>
            <a:r>
              <a:rPr lang="zh-CN" altLang="zh-CN" sz="2400" smtClean="0">
                <a:latin typeface="Arial" panose="020B0704020202020204" pitchFamily="34" charset="0"/>
                <a:ea typeface="SimSun" pitchFamily="2" charset="-122"/>
              </a:rPr>
              <a:t>Verilog </a:t>
            </a:r>
            <a:r>
              <a:rPr lang="en-US" altLang="zh-CN" sz="2400" smtClean="0">
                <a:latin typeface="Arial" panose="020B0704020202020204" pitchFamily="34" charset="0"/>
                <a:ea typeface="SimSun" pitchFamily="2" charset="-122"/>
              </a:rPr>
              <a:t>HDL</a:t>
            </a:r>
            <a:r>
              <a:rPr lang="zh-CN" altLang="zh-CN" sz="2400" smtClean="0">
                <a:latin typeface="Arial" panose="020B0704020202020204" pitchFamily="34" charset="0"/>
                <a:ea typeface="SimSun" pitchFamily="2" charset="-122"/>
              </a:rPr>
              <a:t>模块的</a:t>
            </a:r>
            <a:r>
              <a:rPr lang="zh-CN" altLang="zh-CN" sz="2400" smtClean="0">
                <a:latin typeface="SimSun" pitchFamily="2" charset="-122"/>
                <a:ea typeface="SimSun" pitchFamily="2" charset="-122"/>
              </a:rPr>
              <a:t>模板（仅考虑用于逻辑综合的</a:t>
            </a:r>
            <a:r>
              <a:rPr lang="zh-CN" altLang="en-US" sz="2400" smtClean="0">
                <a:latin typeface="SimSun" pitchFamily="2" charset="-122"/>
                <a:ea typeface="SimSun" pitchFamily="2" charset="-122"/>
              </a:rPr>
              <a:t>程序</a:t>
            </a:r>
            <a:r>
              <a:rPr lang="zh-CN" altLang="zh-CN" sz="2400" smtClean="0">
                <a:latin typeface="SimSun" pitchFamily="2" charset="-122"/>
                <a:ea typeface="SimSun" pitchFamily="2" charset="-122"/>
              </a:rPr>
              <a:t>）</a:t>
            </a:r>
            <a:endParaRPr lang="zh-CN" altLang="en-US" sz="2400" smtClean="0">
              <a:latin typeface="SimSun" pitchFamily="2" charset="-122"/>
              <a:ea typeface="SimSun" pitchFamily="2" charset="-122"/>
            </a:endParaRPr>
          </a:p>
        </p:txBody>
      </p:sp>
      <p:sp>
        <p:nvSpPr>
          <p:cNvPr id="398340" name="Rectangle 4"/>
          <p:cNvSpPr>
            <a:spLocks noChangeArrowheads="1"/>
          </p:cNvSpPr>
          <p:nvPr/>
        </p:nvSpPr>
        <p:spPr bwMode="auto">
          <a:xfrm>
            <a:off x="1619250" y="1520825"/>
            <a:ext cx="6089650" cy="5003800"/>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anose="05000000000000000000" pitchFamily="2" charset="2"/>
              <a:buNone/>
            </a:pPr>
            <a:r>
              <a:rPr lang="zh-CN" altLang="zh-CN" sz="2000">
                <a:latin typeface="Arial" panose="020B0704020202020204" pitchFamily="34" charset="0"/>
              </a:rPr>
              <a:t>module </a:t>
            </a:r>
            <a:r>
              <a:rPr lang="en-US" altLang="zh-CN" sz="2000">
                <a:latin typeface="Arial" panose="020B0704020202020204" pitchFamily="34" charset="0"/>
              </a:rPr>
              <a:t>&lt;</a:t>
            </a:r>
            <a:r>
              <a:rPr lang="zh-CN" altLang="en-US" sz="2000">
                <a:latin typeface="Arial" panose="020B0704020202020204" pitchFamily="34" charset="0"/>
              </a:rPr>
              <a:t>顶层模块名</a:t>
            </a:r>
            <a:r>
              <a:rPr lang="en-US" altLang="zh-CN" sz="2000">
                <a:latin typeface="Arial" panose="020B0704020202020204" pitchFamily="34" charset="0"/>
              </a:rPr>
              <a:t>&gt; (&lt; </a:t>
            </a:r>
            <a:r>
              <a:rPr lang="zh-CN" altLang="en-US" sz="2000">
                <a:latin typeface="Arial" panose="020B0704020202020204" pitchFamily="34" charset="0"/>
              </a:rPr>
              <a:t>输入输出端口列表</a:t>
            </a:r>
            <a:r>
              <a:rPr lang="en-US" altLang="zh-CN" sz="2000">
                <a:latin typeface="Arial" panose="020B0704020202020204" pitchFamily="34" charset="0"/>
              </a:rPr>
              <a:t>&gt;)</a:t>
            </a:r>
            <a:r>
              <a:rPr lang="zh-CN" altLang="zh-CN" sz="2000">
                <a:latin typeface="Arial" panose="020B0704020202020204" pitchFamily="34" charset="0"/>
              </a:rPr>
              <a:t> ；</a:t>
            </a:r>
            <a:endParaRPr lang="zh-CN" altLang="zh-CN"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en-US" sz="2000">
                <a:latin typeface="Arial" panose="020B0704020202020204" pitchFamily="34" charset="0"/>
              </a:rPr>
              <a:t>    </a:t>
            </a:r>
            <a:r>
              <a:rPr lang="zh-CN" altLang="zh-CN" sz="2000">
                <a:latin typeface="Arial" panose="020B0704020202020204" pitchFamily="34" charset="0"/>
              </a:rPr>
              <a:t>output</a:t>
            </a:r>
            <a:r>
              <a:rPr lang="en-US" altLang="zh-CN" sz="2000">
                <a:latin typeface="Arial" panose="020B0704020202020204" pitchFamily="34" charset="0"/>
              </a:rPr>
              <a:t> </a:t>
            </a:r>
            <a:r>
              <a:rPr lang="zh-CN" altLang="en-US" sz="2000">
                <a:latin typeface="Arial" panose="020B0704020202020204" pitchFamily="34" charset="0"/>
              </a:rPr>
              <a:t>输出端口列表；</a:t>
            </a:r>
            <a:endParaRPr lang="zh-CN" altLang="en-US"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en-US" sz="2000">
                <a:latin typeface="Arial" panose="020B0704020202020204" pitchFamily="34" charset="0"/>
              </a:rPr>
              <a:t>    </a:t>
            </a:r>
            <a:r>
              <a:rPr lang="zh-CN" altLang="zh-CN" sz="2000">
                <a:latin typeface="Arial" panose="020B0704020202020204" pitchFamily="34" charset="0"/>
              </a:rPr>
              <a:t>input</a:t>
            </a:r>
            <a:r>
              <a:rPr lang="en-US" altLang="zh-CN" sz="2000">
                <a:latin typeface="Arial" panose="020B0704020202020204" pitchFamily="34" charset="0"/>
              </a:rPr>
              <a:t> </a:t>
            </a:r>
            <a:r>
              <a:rPr lang="zh-CN" altLang="en-US" sz="2000">
                <a:latin typeface="Arial" panose="020B0704020202020204" pitchFamily="34" charset="0"/>
              </a:rPr>
              <a:t>输入端口列表</a:t>
            </a:r>
            <a:r>
              <a:rPr lang="zh-CN" altLang="zh-CN" sz="2000">
                <a:latin typeface="Arial" panose="020B0704020202020204" pitchFamily="34" charset="0"/>
              </a:rPr>
              <a:t>；</a:t>
            </a:r>
            <a:endParaRPr lang="zh-CN" altLang="zh-CN"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en-US" sz="2000">
                <a:latin typeface="Arial" panose="020B0704020202020204" pitchFamily="34" charset="0"/>
              </a:rPr>
              <a:t> </a:t>
            </a:r>
            <a:r>
              <a:rPr lang="en-US" altLang="zh-CN" sz="2000">
                <a:latin typeface="Arial" panose="020B0704020202020204" pitchFamily="34" charset="0"/>
              </a:rPr>
              <a:t>//</a:t>
            </a:r>
            <a:r>
              <a:rPr lang="zh-CN" altLang="en-US" sz="2000">
                <a:latin typeface="Arial" panose="020B0704020202020204" pitchFamily="34" charset="0"/>
              </a:rPr>
              <a:t>（</a:t>
            </a:r>
            <a:r>
              <a:rPr lang="en-US" altLang="zh-CN" sz="2000">
                <a:latin typeface="Arial" panose="020B0704020202020204" pitchFamily="34" charset="0"/>
              </a:rPr>
              <a:t>1</a:t>
            </a:r>
            <a:r>
              <a:rPr lang="zh-CN" altLang="en-US" sz="2000">
                <a:latin typeface="Arial" panose="020B0704020202020204" pitchFamily="34" charset="0"/>
              </a:rPr>
              <a:t>）使用</a:t>
            </a:r>
            <a:r>
              <a:rPr lang="en-US" altLang="zh-CN" sz="2000">
                <a:latin typeface="Arial" panose="020B0704020202020204" pitchFamily="34" charset="0"/>
              </a:rPr>
              <a:t>assign</a:t>
            </a:r>
            <a:r>
              <a:rPr lang="zh-CN" altLang="en-US" sz="2000">
                <a:latin typeface="Arial" panose="020B0704020202020204" pitchFamily="34" charset="0"/>
              </a:rPr>
              <a:t>语句定义逻辑功能</a:t>
            </a:r>
            <a:endParaRPr lang="zh-CN" altLang="zh-CN"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en-US" sz="2000">
                <a:latin typeface="Arial" panose="020B0704020202020204" pitchFamily="34" charset="0"/>
              </a:rPr>
              <a:t>    </a:t>
            </a:r>
            <a:r>
              <a:rPr lang="zh-CN" altLang="zh-CN" sz="2000">
                <a:latin typeface="Arial" panose="020B0704020202020204" pitchFamily="34" charset="0"/>
              </a:rPr>
              <a:t>wire </a:t>
            </a:r>
            <a:r>
              <a:rPr lang="en-US" altLang="zh-CN" sz="2000">
                <a:latin typeface="Arial" panose="020B0704020202020204" pitchFamily="34" charset="0"/>
              </a:rPr>
              <a:t>&lt;</a:t>
            </a:r>
            <a:r>
              <a:rPr lang="zh-CN" altLang="zh-CN" sz="2000">
                <a:latin typeface="Arial" panose="020B0704020202020204" pitchFamily="34" charset="0"/>
              </a:rPr>
              <a:t>结果信号名</a:t>
            </a:r>
            <a:r>
              <a:rPr lang="en-US" altLang="zh-CN" sz="2000">
                <a:latin typeface="Arial" panose="020B0704020202020204" pitchFamily="34" charset="0"/>
              </a:rPr>
              <a:t>&gt;</a:t>
            </a:r>
            <a:r>
              <a:rPr lang="zh-CN" altLang="zh-CN"/>
              <a:t> </a:t>
            </a:r>
            <a:r>
              <a:rPr lang="zh-CN" altLang="zh-CN" sz="2000">
                <a:latin typeface="Arial" panose="020B0704020202020204" pitchFamily="34" charset="0"/>
              </a:rPr>
              <a:t>；</a:t>
            </a:r>
            <a:endParaRPr lang="zh-CN" altLang="zh-CN"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en-US" sz="2000">
                <a:latin typeface="Arial" panose="020B0704020202020204" pitchFamily="34" charset="0"/>
              </a:rPr>
              <a:t>    </a:t>
            </a:r>
            <a:r>
              <a:rPr lang="zh-CN" altLang="zh-CN" sz="2000">
                <a:latin typeface="Arial" panose="020B0704020202020204" pitchFamily="34" charset="0"/>
              </a:rPr>
              <a:t>assign </a:t>
            </a:r>
            <a:r>
              <a:rPr lang="en-US" altLang="zh-CN" sz="2000">
                <a:latin typeface="Arial" panose="020B0704020202020204" pitchFamily="34" charset="0"/>
              </a:rPr>
              <a:t>&lt;</a:t>
            </a:r>
            <a:r>
              <a:rPr lang="zh-CN" altLang="zh-CN" sz="2000">
                <a:latin typeface="Arial" panose="020B0704020202020204" pitchFamily="34" charset="0"/>
              </a:rPr>
              <a:t>结果信号名</a:t>
            </a:r>
            <a:r>
              <a:rPr lang="en-US" altLang="zh-CN" sz="2000">
                <a:latin typeface="Arial" panose="020B0704020202020204" pitchFamily="34" charset="0"/>
              </a:rPr>
              <a:t>&gt;</a:t>
            </a:r>
            <a:r>
              <a:rPr lang="zh-CN" altLang="zh-CN" sz="2000">
                <a:latin typeface="Arial" panose="020B0704020202020204" pitchFamily="34" charset="0"/>
              </a:rPr>
              <a:t> = 表达式 ；  </a:t>
            </a:r>
            <a:endParaRPr lang="zh-CN" altLang="en-US"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zh-CN" sz="2000">
                <a:latin typeface="Arial" panose="020B0704020202020204" pitchFamily="34" charset="0"/>
              </a:rPr>
              <a:t> </a:t>
            </a:r>
            <a:r>
              <a:rPr lang="en-US" altLang="zh-CN" sz="2000">
                <a:latin typeface="Arial" panose="020B0704020202020204" pitchFamily="34" charset="0"/>
              </a:rPr>
              <a:t>//</a:t>
            </a:r>
            <a:r>
              <a:rPr lang="zh-CN" altLang="en-US" sz="2000">
                <a:latin typeface="Arial" panose="020B0704020202020204" pitchFamily="34" charset="0"/>
              </a:rPr>
              <a:t>（</a:t>
            </a:r>
            <a:r>
              <a:rPr lang="en-US" altLang="zh-CN" sz="2000">
                <a:latin typeface="Arial" panose="020B0704020202020204" pitchFamily="34" charset="0"/>
              </a:rPr>
              <a:t>2</a:t>
            </a:r>
            <a:r>
              <a:rPr lang="zh-CN" altLang="en-US" sz="2000">
                <a:latin typeface="Arial" panose="020B0704020202020204" pitchFamily="34" charset="0"/>
              </a:rPr>
              <a:t>）使用</a:t>
            </a:r>
            <a:r>
              <a:rPr lang="en-US" altLang="zh-CN" sz="2000">
                <a:latin typeface="Arial" panose="020B0704020202020204" pitchFamily="34" charset="0"/>
              </a:rPr>
              <a:t>always</a:t>
            </a:r>
            <a:r>
              <a:rPr lang="zh-CN" altLang="en-US" sz="2000">
                <a:latin typeface="Arial" panose="020B0704020202020204" pitchFamily="34" charset="0"/>
              </a:rPr>
              <a:t>块定义逻辑功能</a:t>
            </a:r>
            <a:endParaRPr lang="zh-CN" altLang="en-US" sz="2000">
              <a:latin typeface="Arial" panose="020B0704020202020204" pitchFamily="34" charset="0"/>
            </a:endParaRPr>
          </a:p>
          <a:p>
            <a:pPr marL="342900" indent="-342900">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always @(&lt;</a:t>
            </a:r>
            <a:r>
              <a:rPr lang="zh-CN" altLang="en-US" sz="2000">
                <a:latin typeface="Arial" panose="020B0704020202020204" pitchFamily="34" charset="0"/>
              </a:rPr>
              <a:t>敏感信号表达式</a:t>
            </a:r>
            <a:r>
              <a:rPr lang="en-US" altLang="zh-CN" sz="2000">
                <a:latin typeface="Arial" panose="020B0704020202020204" pitchFamily="34" charset="0"/>
              </a:rPr>
              <a:t>&gt;)</a:t>
            </a:r>
            <a:endParaRPr lang="en-US" altLang="zh-CN" sz="2000">
              <a:latin typeface="Arial" panose="020B0704020202020204" pitchFamily="34" charset="0"/>
            </a:endParaRPr>
          </a:p>
          <a:p>
            <a:pPr marL="342900" indent="-342900">
              <a:lnSpc>
                <a:spcPct val="100000"/>
              </a:lnSpc>
              <a:spcBef>
                <a:spcPct val="0"/>
              </a:spcBef>
              <a:buClrTx/>
              <a:buFontTx/>
              <a:buNone/>
            </a:pPr>
            <a:r>
              <a:rPr lang="en-US" altLang="zh-CN" sz="2000">
                <a:latin typeface="Arial" panose="020B0704020202020204" pitchFamily="34" charset="0"/>
              </a:rPr>
              <a:t>        begin</a:t>
            </a:r>
            <a:endParaRPr lang="en-US" altLang="zh-CN" sz="2000">
              <a:latin typeface="Arial" panose="020B0704020202020204" pitchFamily="34" charset="0"/>
            </a:endParaRPr>
          </a:p>
          <a:p>
            <a:pPr marL="342900" indent="-342900">
              <a:lnSpc>
                <a:spcPct val="100000"/>
              </a:lnSpc>
              <a:spcBef>
                <a:spcPct val="0"/>
              </a:spcBef>
              <a:buClrTx/>
              <a:buFontTx/>
              <a:buNone/>
            </a:pPr>
            <a:r>
              <a:rPr lang="en-US" altLang="zh-CN" sz="2000">
                <a:latin typeface="Arial" panose="020B0704020202020204" pitchFamily="34" charset="0"/>
              </a:rPr>
              <a:t>	       //</a:t>
            </a:r>
            <a:r>
              <a:rPr lang="zh-CN" altLang="en-US" sz="2000">
                <a:latin typeface="Arial" panose="020B0704020202020204" pitchFamily="34" charset="0"/>
              </a:rPr>
              <a:t>过程赋值语句</a:t>
            </a:r>
            <a:endParaRPr lang="zh-CN" altLang="en-US" sz="2000">
              <a:latin typeface="Arial" panose="020B0704020202020204" pitchFamily="34" charset="0"/>
            </a:endParaRPr>
          </a:p>
          <a:p>
            <a:pPr marL="342900" indent="-342900">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//if</a:t>
            </a:r>
            <a:r>
              <a:rPr lang="zh-CN" altLang="en-US" sz="2000">
                <a:latin typeface="Arial" panose="020B0704020202020204" pitchFamily="34" charset="0"/>
              </a:rPr>
              <a:t>语句</a:t>
            </a:r>
            <a:endParaRPr lang="zh-CN" altLang="en-US" sz="2000">
              <a:latin typeface="Arial" panose="020B0704020202020204" pitchFamily="34" charset="0"/>
            </a:endParaRPr>
          </a:p>
          <a:p>
            <a:pPr marL="342900" indent="-342900">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//case</a:t>
            </a:r>
            <a:r>
              <a:rPr lang="zh-CN" altLang="en-US" sz="2000">
                <a:latin typeface="Arial" panose="020B0704020202020204" pitchFamily="34" charset="0"/>
              </a:rPr>
              <a:t>语句</a:t>
            </a:r>
            <a:endParaRPr lang="zh-CN" altLang="en-US" sz="2000">
              <a:latin typeface="Arial" panose="020B0704020202020204" pitchFamily="34" charset="0"/>
            </a:endParaRPr>
          </a:p>
          <a:p>
            <a:pPr marL="342900" indent="-342900">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//while,repeat,for</a:t>
            </a:r>
            <a:r>
              <a:rPr lang="zh-CN" altLang="en-US" sz="2000">
                <a:latin typeface="Arial" panose="020B0704020202020204" pitchFamily="34" charset="0"/>
              </a:rPr>
              <a:t>循环语句</a:t>
            </a:r>
            <a:endParaRPr lang="zh-CN" altLang="en-US" sz="2000">
              <a:latin typeface="Arial" panose="020B0704020202020204" pitchFamily="34" charset="0"/>
            </a:endParaRPr>
          </a:p>
          <a:p>
            <a:pPr marL="342900" indent="-342900">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//task,function</a:t>
            </a:r>
            <a:r>
              <a:rPr lang="zh-CN" altLang="en-US" sz="2000">
                <a:latin typeface="Arial" panose="020B0704020202020204" pitchFamily="34" charset="0"/>
              </a:rPr>
              <a:t>调用</a:t>
            </a:r>
            <a:endParaRPr lang="zh-CN" altLang="en-US" sz="2000">
              <a:latin typeface="Arial" panose="020B0704020202020204" pitchFamily="34" charset="0"/>
            </a:endParaRPr>
          </a:p>
          <a:p>
            <a:pPr marL="342900" indent="-342900">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end</a:t>
            </a:r>
            <a:endParaRPr lang="en-US" altLang="zh-CN"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8339"/>
                                        </p:tgtEl>
                                        <p:attrNameLst>
                                          <p:attrName>style.visibility</p:attrName>
                                        </p:attrNameLst>
                                      </p:cBhvr>
                                      <p:to>
                                        <p:strVal val="visible"/>
                                      </p:to>
                                    </p:set>
                                    <p:anim calcmode="lin" valueType="num">
                                      <p:cBhvr additive="base">
                                        <p:cTn id="7" dur="500" fill="hold"/>
                                        <p:tgtEl>
                                          <p:spTgt spid="398339"/>
                                        </p:tgtEl>
                                        <p:attrNameLst>
                                          <p:attrName>ppt_x</p:attrName>
                                        </p:attrNameLst>
                                      </p:cBhvr>
                                      <p:tavLst>
                                        <p:tav tm="0">
                                          <p:val>
                                            <p:strVal val="0-#ppt_w/2"/>
                                          </p:val>
                                        </p:tav>
                                        <p:tav tm="100000">
                                          <p:val>
                                            <p:strVal val="#ppt_x"/>
                                          </p:val>
                                        </p:tav>
                                      </p:tavLst>
                                    </p:anim>
                                    <p:anim calcmode="lin" valueType="num">
                                      <p:cBhvr additive="base">
                                        <p:cTn id="8" dur="500" fill="hold"/>
                                        <p:tgtEl>
                                          <p:spTgt spid="3983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98340"/>
                                        </p:tgtEl>
                                        <p:attrNameLst>
                                          <p:attrName>style.visibility</p:attrName>
                                        </p:attrNameLst>
                                      </p:cBhvr>
                                      <p:to>
                                        <p:strVal val="visible"/>
                                      </p:to>
                                    </p:set>
                                    <p:anim calcmode="lin" valueType="num">
                                      <p:cBhvr additive="base">
                                        <p:cTn id="12" dur="500" fill="hold"/>
                                        <p:tgtEl>
                                          <p:spTgt spid="398340"/>
                                        </p:tgtEl>
                                        <p:attrNameLst>
                                          <p:attrName>ppt_x</p:attrName>
                                        </p:attrNameLst>
                                      </p:cBhvr>
                                      <p:tavLst>
                                        <p:tav tm="0">
                                          <p:val>
                                            <p:strVal val="#ppt_x"/>
                                          </p:val>
                                        </p:tav>
                                        <p:tav tm="100000">
                                          <p:val>
                                            <p:strVal val="#ppt_x"/>
                                          </p:val>
                                        </p:tav>
                                      </p:tavLst>
                                    </p:anim>
                                    <p:anim calcmode="lin" valueType="num">
                                      <p:cBhvr additive="base">
                                        <p:cTn id="13"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autoUpdateAnimBg="0"/>
      <p:bldP spid="39834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B9EED37-5775-470C-BF58-71D22C0C35E6}"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6867" name="Rectangle 2"/>
          <p:cNvSpPr>
            <a:spLocks noGrp="1" noChangeArrowheads="1"/>
          </p:cNvSpPr>
          <p:nvPr>
            <p:ph type="title"/>
          </p:nvPr>
        </p:nvSpPr>
        <p:spPr>
          <a:xfrm>
            <a:off x="1731963" y="195263"/>
            <a:ext cx="7772400" cy="677862"/>
          </a:xfrm>
        </p:spPr>
        <p:txBody>
          <a:bodyPr/>
          <a:lstStyle/>
          <a:p>
            <a:r>
              <a:rPr lang="zh-CN" altLang="zh-CN" smtClean="0">
                <a:solidFill>
                  <a:srgbClr val="FFCC00"/>
                </a:solidFill>
                <a:latin typeface="Arial" panose="020B0704020202020204" pitchFamily="34" charset="0"/>
                <a:ea typeface="黑体" pitchFamily="2" charset="-122"/>
              </a:rPr>
              <a:t>Verilog </a:t>
            </a:r>
            <a:r>
              <a:rPr lang="en-US" altLang="zh-CN" smtClean="0">
                <a:solidFill>
                  <a:srgbClr val="FFCC00"/>
                </a:solidFill>
                <a:latin typeface="Arial" panose="020B0704020202020204" pitchFamily="34" charset="0"/>
                <a:ea typeface="黑体" pitchFamily="2" charset="-122"/>
              </a:rPr>
              <a:t>HDL</a:t>
            </a:r>
            <a:r>
              <a:rPr lang="zh-CN" altLang="zh-CN" smtClean="0">
                <a:solidFill>
                  <a:srgbClr val="FFCC00"/>
                </a:solidFill>
                <a:latin typeface="Arial" panose="020B0704020202020204" pitchFamily="34" charset="0"/>
                <a:ea typeface="黑体" pitchFamily="2" charset="-122"/>
              </a:rPr>
              <a:t>模块的模板</a:t>
            </a:r>
            <a:r>
              <a:rPr lang="zh-CN" altLang="en-US" smtClean="0">
                <a:solidFill>
                  <a:srgbClr val="FFCC00"/>
                </a:solidFill>
                <a:latin typeface="Arial" panose="020B0704020202020204" pitchFamily="34" charset="0"/>
                <a:ea typeface="黑体" pitchFamily="2" charset="-122"/>
              </a:rPr>
              <a:t>（续）</a:t>
            </a:r>
            <a:endParaRPr lang="zh-CN" altLang="en-US" smtClean="0">
              <a:solidFill>
                <a:srgbClr val="FFCC00"/>
              </a:solidFill>
              <a:latin typeface="Arial" panose="020B0704020202020204" pitchFamily="34" charset="0"/>
              <a:ea typeface="黑体" pitchFamily="2" charset="-122"/>
            </a:endParaRPr>
          </a:p>
        </p:txBody>
      </p:sp>
      <p:sp>
        <p:nvSpPr>
          <p:cNvPr id="400387" name="Rectangle 3"/>
          <p:cNvSpPr>
            <a:spLocks noChangeArrowheads="1"/>
          </p:cNvSpPr>
          <p:nvPr/>
        </p:nvSpPr>
        <p:spPr bwMode="auto">
          <a:xfrm>
            <a:off x="231775" y="2228850"/>
            <a:ext cx="8769350" cy="1560513"/>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anose="05000000000000000000" pitchFamily="2" charset="2"/>
              <a:buNone/>
            </a:pPr>
            <a:r>
              <a:rPr lang="en-US" altLang="zh-CN" sz="2000">
                <a:latin typeface="Arial" panose="020B0704020202020204" pitchFamily="34" charset="0"/>
              </a:rPr>
              <a:t>// </a:t>
            </a:r>
            <a:r>
              <a:rPr lang="zh-CN" altLang="en-US" sz="2000">
                <a:latin typeface="Arial" panose="020B0704020202020204" pitchFamily="34" charset="0"/>
              </a:rPr>
              <a:t>（</a:t>
            </a:r>
            <a:r>
              <a:rPr lang="en-US" altLang="zh-CN" sz="2000">
                <a:latin typeface="Arial" panose="020B0704020202020204" pitchFamily="34" charset="0"/>
              </a:rPr>
              <a:t>3</a:t>
            </a:r>
            <a:r>
              <a:rPr lang="zh-CN" altLang="en-US" sz="2000">
                <a:latin typeface="Arial" panose="020B0704020202020204" pitchFamily="34" charset="0"/>
              </a:rPr>
              <a:t>）元件例化</a:t>
            </a:r>
            <a:endParaRPr lang="zh-CN" altLang="en-US" sz="2000">
              <a:latin typeface="Arial" panose="020B0704020202020204" pitchFamily="34" charset="0"/>
            </a:endParaRPr>
          </a:p>
          <a:p>
            <a:pPr marL="342900" indent="-342900">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&lt; </a:t>
            </a:r>
            <a:r>
              <a:rPr lang="zh-CN" altLang="zh-CN" sz="2000">
                <a:latin typeface="Arial" panose="020B0704020202020204" pitchFamily="34" charset="0"/>
              </a:rPr>
              <a:t>module</a:t>
            </a:r>
            <a:r>
              <a:rPr lang="en-US" altLang="zh-CN" sz="2000">
                <a:latin typeface="Arial" panose="020B0704020202020204" pitchFamily="34" charset="0"/>
              </a:rPr>
              <a:t>_name</a:t>
            </a:r>
            <a:r>
              <a:rPr lang="zh-CN" altLang="zh-CN" sz="2000">
                <a:latin typeface="Arial" panose="020B0704020202020204" pitchFamily="34" charset="0"/>
              </a:rPr>
              <a:t> </a:t>
            </a:r>
            <a:r>
              <a:rPr lang="en-US" altLang="zh-CN" sz="2000">
                <a:latin typeface="Arial" panose="020B0704020202020204" pitchFamily="34" charset="0"/>
              </a:rPr>
              <a:t>&gt; &lt; instance_name</a:t>
            </a:r>
            <a:r>
              <a:rPr lang="zh-CN" altLang="zh-CN" sz="2000">
                <a:latin typeface="Arial" panose="020B0704020202020204" pitchFamily="34" charset="0"/>
              </a:rPr>
              <a:t> </a:t>
            </a:r>
            <a:r>
              <a:rPr lang="en-US" altLang="zh-CN" sz="2000">
                <a:latin typeface="Arial" panose="020B0704020202020204" pitchFamily="34" charset="0"/>
              </a:rPr>
              <a:t>&gt; (&lt;port_list&gt;);   // </a:t>
            </a:r>
            <a:r>
              <a:rPr lang="zh-CN" altLang="en-US" sz="2000">
                <a:latin typeface="Arial" panose="020B0704020202020204" pitchFamily="34" charset="0"/>
              </a:rPr>
              <a:t>模块元件例化</a:t>
            </a:r>
            <a:endParaRPr lang="zh-CN" altLang="en-US"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en-US" sz="2000">
                <a:latin typeface="Arial" panose="020B0704020202020204" pitchFamily="34" charset="0"/>
              </a:rPr>
              <a:t>    </a:t>
            </a:r>
            <a:r>
              <a:rPr lang="en-US" altLang="zh-CN" sz="2000">
                <a:latin typeface="Arial" panose="020B0704020202020204" pitchFamily="34" charset="0"/>
              </a:rPr>
              <a:t>&lt;gate_type_keyword&gt; &lt; instance_name</a:t>
            </a:r>
            <a:r>
              <a:rPr lang="zh-CN" altLang="zh-CN" sz="2000">
                <a:latin typeface="Arial" panose="020B0704020202020204" pitchFamily="34" charset="0"/>
              </a:rPr>
              <a:t> </a:t>
            </a:r>
            <a:r>
              <a:rPr lang="en-US" altLang="zh-CN" sz="2000">
                <a:latin typeface="Arial" panose="020B0704020202020204" pitchFamily="34" charset="0"/>
              </a:rPr>
              <a:t>&gt; (&lt;port_list&gt;); // </a:t>
            </a:r>
            <a:r>
              <a:rPr lang="zh-CN" altLang="en-US" sz="2000">
                <a:latin typeface="Arial" panose="020B0704020202020204" pitchFamily="34" charset="0"/>
              </a:rPr>
              <a:t>门元件例化</a:t>
            </a:r>
            <a:endParaRPr lang="zh-CN" altLang="en-US" sz="2000">
              <a:latin typeface="Arial" panose="020B0704020202020204" pitchFamily="34" charset="0"/>
            </a:endParaRPr>
          </a:p>
          <a:p>
            <a:pPr marL="342900" indent="-342900" algn="l" eaLnBrk="1" hangingPunct="1">
              <a:lnSpc>
                <a:spcPct val="100000"/>
              </a:lnSpc>
              <a:buClr>
                <a:srgbClr val="3333FF"/>
              </a:buClr>
              <a:buFont typeface="Wingdings" panose="05000000000000000000" pitchFamily="2" charset="2"/>
              <a:buNone/>
            </a:pPr>
            <a:r>
              <a:rPr lang="zh-CN" altLang="zh-CN" sz="2000">
                <a:latin typeface="Arial" panose="020B0704020202020204" pitchFamily="34" charset="0"/>
              </a:rPr>
              <a:t>endmodule</a:t>
            </a:r>
            <a:endParaRPr lang="en-US" altLang="zh-CN" sz="2000">
              <a:latin typeface="Arial" panose="020B0704020202020204" pitchFamily="34" charset="0"/>
            </a:endParaRPr>
          </a:p>
        </p:txBody>
      </p:sp>
      <p:sp>
        <p:nvSpPr>
          <p:cNvPr id="400388" name="AutoShape 4"/>
          <p:cNvSpPr>
            <a:spLocks noChangeArrowheads="1"/>
          </p:cNvSpPr>
          <p:nvPr/>
        </p:nvSpPr>
        <p:spPr bwMode="auto">
          <a:xfrm>
            <a:off x="4265613" y="3706813"/>
            <a:ext cx="1879600" cy="642937"/>
          </a:xfrm>
          <a:prstGeom prst="wedgeRoundRectCallout">
            <a:avLst>
              <a:gd name="adj1" fmla="val -65708"/>
              <a:gd name="adj2" fmla="val -121356"/>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anose="020B0604030504040204" pitchFamily="34" charset="0"/>
                <a:ea typeface="楷体_GB2312" pitchFamily="49" charset="-122"/>
              </a:rPr>
              <a:t>例化元件名</a:t>
            </a:r>
            <a:r>
              <a:rPr lang="zh-CN" altLang="zh-CN" sz="2000">
                <a:latin typeface="Tahoma" panose="020B0604030504040204" pitchFamily="34" charset="0"/>
                <a:ea typeface="楷体_GB2312" pitchFamily="49" charset="-122"/>
              </a:rPr>
              <a:t>也可以省略！</a:t>
            </a:r>
            <a:endParaRPr lang="zh-CN" altLang="en-US" sz="2000">
              <a:latin typeface="Tahoma" panose="020B060403050404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0387"/>
                                        </p:tgtEl>
                                        <p:attrNameLst>
                                          <p:attrName>style.visibility</p:attrName>
                                        </p:attrNameLst>
                                      </p:cBhvr>
                                      <p:to>
                                        <p:strVal val="visible"/>
                                      </p:to>
                                    </p:set>
                                    <p:anim calcmode="lin" valueType="num">
                                      <p:cBhvr additive="base">
                                        <p:cTn id="7" dur="500" fill="hold"/>
                                        <p:tgtEl>
                                          <p:spTgt spid="400387"/>
                                        </p:tgtEl>
                                        <p:attrNameLst>
                                          <p:attrName>ppt_x</p:attrName>
                                        </p:attrNameLst>
                                      </p:cBhvr>
                                      <p:tavLst>
                                        <p:tav tm="0">
                                          <p:val>
                                            <p:strVal val="#ppt_x"/>
                                          </p:val>
                                        </p:tav>
                                        <p:tav tm="100000">
                                          <p:val>
                                            <p:strVal val="#ppt_x"/>
                                          </p:val>
                                        </p:tav>
                                      </p:tavLst>
                                    </p:anim>
                                    <p:anim calcmode="lin" valueType="num">
                                      <p:cBhvr additive="base">
                                        <p:cTn id="8" dur="500" fill="hold"/>
                                        <p:tgtEl>
                                          <p:spTgt spid="4003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00388"/>
                                        </p:tgtEl>
                                        <p:attrNameLst>
                                          <p:attrName>style.visibility</p:attrName>
                                        </p:attrNameLst>
                                      </p:cBhvr>
                                      <p:to>
                                        <p:strVal val="visible"/>
                                      </p:to>
                                    </p:set>
                                    <p:animEffect transition="in" filter="dissolve">
                                      <p:cBhvr>
                                        <p:cTn id="13"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autoUpdateAnimBg="0"/>
      <p:bldP spid="40038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22E1702-8397-458F-8929-7386B4CFD8B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7891" name="Rectangle 2"/>
          <p:cNvSpPr>
            <a:spLocks noGrp="1" noChangeArrowheads="1"/>
          </p:cNvSpPr>
          <p:nvPr>
            <p:ph type="title"/>
          </p:nvPr>
        </p:nvSpPr>
        <p:spPr>
          <a:xfrm>
            <a:off x="1660525" y="230188"/>
            <a:ext cx="7772400" cy="677862"/>
          </a:xfrm>
        </p:spPr>
        <p:txBody>
          <a:bodyPr/>
          <a:lstStyle/>
          <a:p>
            <a:r>
              <a:rPr lang="en-US" altLang="zh-CN" sz="3200" smtClean="0">
                <a:solidFill>
                  <a:srgbClr val="FFFF00"/>
                </a:solidFill>
                <a:latin typeface="黑体" pitchFamily="2" charset="-122"/>
                <a:ea typeface="黑体" pitchFamily="2" charset="-122"/>
              </a:rPr>
              <a:t> </a:t>
            </a:r>
            <a:r>
              <a:rPr lang="en-US" altLang="zh-CN" smtClean="0">
                <a:solidFill>
                  <a:srgbClr val="FFCC00"/>
                </a:solidFill>
                <a:latin typeface="Arial" panose="020B0704020202020204" pitchFamily="34" charset="0"/>
                <a:ea typeface="黑体" pitchFamily="2" charset="-122"/>
              </a:rPr>
              <a:t>2.5.2  Verilog HDL</a:t>
            </a:r>
            <a:r>
              <a:rPr lang="zh-CN" altLang="en-US" smtClean="0">
                <a:solidFill>
                  <a:srgbClr val="FFCC00"/>
                </a:solidFill>
                <a:latin typeface="Arial" panose="020B0704020202020204" pitchFamily="34" charset="0"/>
                <a:ea typeface="黑体" pitchFamily="2" charset="-122"/>
              </a:rPr>
              <a:t>的词法</a:t>
            </a:r>
            <a:endParaRPr lang="zh-CN" altLang="en-US" smtClean="0">
              <a:solidFill>
                <a:srgbClr val="FFCC00"/>
              </a:solidFill>
              <a:latin typeface="Arial" panose="020B0704020202020204" pitchFamily="34" charset="0"/>
              <a:ea typeface="黑体" pitchFamily="2" charset="-122"/>
            </a:endParaRPr>
          </a:p>
        </p:txBody>
      </p:sp>
      <p:sp>
        <p:nvSpPr>
          <p:cNvPr id="626691" name="Rectangle 3"/>
          <p:cNvSpPr>
            <a:spLocks noGrp="1" noChangeArrowheads="1"/>
          </p:cNvSpPr>
          <p:nvPr>
            <p:ph type="body" idx="1"/>
          </p:nvPr>
        </p:nvSpPr>
        <p:spPr>
          <a:xfrm>
            <a:off x="484188" y="2744788"/>
            <a:ext cx="7400925" cy="3636962"/>
          </a:xfrm>
        </p:spPr>
        <p:txBody>
          <a:bodyPr/>
          <a:lstStyle/>
          <a:p>
            <a:pPr algn="just">
              <a:lnSpc>
                <a:spcPct val="110000"/>
              </a:lnSpc>
              <a:buFont typeface="Wingdings" panose="05000000000000000000" pitchFamily="2" charset="2"/>
              <a:buNone/>
            </a:pPr>
            <a:r>
              <a:rPr lang="zh-CN" altLang="en-US" sz="2400" smtClean="0">
                <a:solidFill>
                  <a:srgbClr val="CC3300"/>
                </a:solidFill>
                <a:latin typeface="SimSun" pitchFamily="2" charset="-122"/>
                <a:ea typeface="SimSun" pitchFamily="2" charset="-122"/>
              </a:rPr>
              <a:t>一、空白符和注释</a:t>
            </a:r>
            <a:endParaRPr lang="zh-CN" altLang="en-US" sz="2400" smtClean="0">
              <a:solidFill>
                <a:srgbClr val="CC3300"/>
              </a:solidFill>
              <a:latin typeface="SimSun" pitchFamily="2" charset="-122"/>
              <a:ea typeface="SimSun" pitchFamily="2" charset="-122"/>
            </a:endParaRPr>
          </a:p>
          <a:p>
            <a:pPr>
              <a:lnSpc>
                <a:spcPct val="110000"/>
              </a:lnSpc>
              <a:spcBef>
                <a:spcPct val="0"/>
              </a:spcBef>
            </a:pPr>
            <a:r>
              <a:rPr kumimoji="1" lang="en-US" altLang="zh-CN" sz="2200" smtClean="0">
                <a:latin typeface="Arial" panose="020B0704020202020204" pitchFamily="34" charset="0"/>
                <a:ea typeface="SimSun" pitchFamily="2" charset="-122"/>
              </a:rPr>
              <a:t>Verilog HDL</a:t>
            </a:r>
            <a:r>
              <a:rPr kumimoji="1" lang="zh-CN" altLang="en-US" sz="2200" smtClean="0">
                <a:latin typeface="Arial" panose="020B0704020202020204" pitchFamily="34" charset="0"/>
                <a:ea typeface="SimSun" pitchFamily="2" charset="-122"/>
              </a:rPr>
              <a:t>的</a:t>
            </a:r>
            <a:r>
              <a:rPr kumimoji="1" lang="zh-CN" altLang="en-US" sz="2200" smtClean="0">
                <a:solidFill>
                  <a:srgbClr val="FF0000"/>
                </a:solidFill>
                <a:latin typeface="Arial" panose="020B0704020202020204" pitchFamily="34" charset="0"/>
                <a:ea typeface="SimSun" pitchFamily="2" charset="-122"/>
              </a:rPr>
              <a:t>空白符</a:t>
            </a:r>
            <a:r>
              <a:rPr kumimoji="1" lang="zh-CN" altLang="en-US" sz="2200" smtClean="0">
                <a:latin typeface="Arial" panose="020B0704020202020204" pitchFamily="34" charset="0"/>
                <a:ea typeface="SimSun" pitchFamily="2" charset="-122"/>
              </a:rPr>
              <a:t>包括空格、</a:t>
            </a:r>
            <a:r>
              <a:rPr kumimoji="1" lang="en-US" altLang="zh-CN" sz="2200" smtClean="0">
                <a:latin typeface="Arial" panose="020B0704020202020204" pitchFamily="34" charset="0"/>
                <a:ea typeface="SimSun" pitchFamily="2" charset="-122"/>
              </a:rPr>
              <a:t>Tab</a:t>
            </a:r>
            <a:r>
              <a:rPr kumimoji="1" lang="zh-CN" altLang="en-US" sz="2200" smtClean="0">
                <a:latin typeface="Arial" panose="020B0704020202020204" pitchFamily="34" charset="0"/>
                <a:ea typeface="SimSun" pitchFamily="2" charset="-122"/>
              </a:rPr>
              <a:t>、换行和换页符号。空白符如果不是出现在字符串中，编译源程序时将被忽略。</a:t>
            </a:r>
            <a:endParaRPr kumimoji="1" lang="zh-CN" altLang="en-US" sz="2200" smtClean="0">
              <a:latin typeface="Arial" panose="020B0704020202020204" pitchFamily="34" charset="0"/>
              <a:ea typeface="SimSun" pitchFamily="2" charset="-122"/>
            </a:endParaRPr>
          </a:p>
          <a:p>
            <a:pPr>
              <a:lnSpc>
                <a:spcPct val="110000"/>
              </a:lnSpc>
              <a:spcBef>
                <a:spcPct val="0"/>
              </a:spcBef>
            </a:pPr>
            <a:r>
              <a:rPr kumimoji="1" lang="zh-CN" altLang="en-US" sz="2200" smtClean="0">
                <a:solidFill>
                  <a:srgbClr val="FF0000"/>
                </a:solidFill>
                <a:latin typeface="Arial" panose="020B0704020202020204" pitchFamily="34" charset="0"/>
                <a:ea typeface="SimSun" pitchFamily="2" charset="-122"/>
              </a:rPr>
              <a:t>注释</a:t>
            </a:r>
            <a:r>
              <a:rPr kumimoji="1" lang="zh-CN" altLang="en-US" sz="2200" smtClean="0">
                <a:latin typeface="Arial" panose="020B0704020202020204" pitchFamily="34" charset="0"/>
                <a:ea typeface="SimSun" pitchFamily="2" charset="-122"/>
              </a:rPr>
              <a:t>用来帮助读者理解程序，编译源程序时将被忽略。注释分为行注释和块注释两种方式。</a:t>
            </a:r>
            <a:endParaRPr kumimoji="1" lang="zh-CN" altLang="en-US" sz="2200" smtClean="0">
              <a:latin typeface="Arial" panose="020B0704020202020204" pitchFamily="34" charset="0"/>
              <a:ea typeface="SimSun" pitchFamily="2" charset="-122"/>
            </a:endParaRPr>
          </a:p>
          <a:p>
            <a:pPr lvl="1">
              <a:lnSpc>
                <a:spcPct val="110000"/>
              </a:lnSpc>
              <a:spcBef>
                <a:spcPct val="0"/>
              </a:spcBef>
            </a:pPr>
            <a:r>
              <a:rPr kumimoji="1" lang="zh-CN" altLang="en-US" sz="2000" smtClean="0">
                <a:solidFill>
                  <a:srgbClr val="FF0000"/>
                </a:solidFill>
                <a:latin typeface="Arial" panose="020B0704020202020204" pitchFamily="34" charset="0"/>
                <a:ea typeface="SimSun" pitchFamily="2" charset="-122"/>
              </a:rPr>
              <a:t>行注释</a:t>
            </a:r>
            <a:r>
              <a:rPr kumimoji="1" lang="zh-CN" altLang="en-US" sz="2000" smtClean="0">
                <a:latin typeface="Arial" panose="020B0704020202020204" pitchFamily="34" charset="0"/>
                <a:ea typeface="SimSun" pitchFamily="2" charset="-122"/>
              </a:rPr>
              <a:t>用符号</a:t>
            </a:r>
            <a:r>
              <a:rPr kumimoji="1" lang="en-US" altLang="zh-CN" sz="2000" smtClean="0">
                <a:solidFill>
                  <a:srgbClr val="CC0066"/>
                </a:solidFill>
                <a:latin typeface="Arial" panose="020B0704020202020204" pitchFamily="34" charset="0"/>
                <a:ea typeface="SimSun" pitchFamily="2" charset="-122"/>
              </a:rPr>
              <a:t>//</a:t>
            </a:r>
            <a:r>
              <a:rPr kumimoji="1" lang="zh-CN" altLang="en-US" sz="2000" smtClean="0">
                <a:latin typeface="Arial" panose="020B0704020202020204" pitchFamily="34" charset="0"/>
                <a:ea typeface="SimSun" pitchFamily="2" charset="-122"/>
              </a:rPr>
              <a:t>（两个斜杠）开始，注释到本行结束。</a:t>
            </a:r>
            <a:endParaRPr kumimoji="1" lang="zh-CN" altLang="en-US" sz="2000" smtClean="0">
              <a:latin typeface="Arial" panose="020B0704020202020204" pitchFamily="34" charset="0"/>
              <a:ea typeface="SimSun" pitchFamily="2" charset="-122"/>
            </a:endParaRPr>
          </a:p>
          <a:p>
            <a:pPr lvl="1">
              <a:lnSpc>
                <a:spcPct val="110000"/>
              </a:lnSpc>
              <a:spcBef>
                <a:spcPct val="0"/>
              </a:spcBef>
            </a:pPr>
            <a:r>
              <a:rPr kumimoji="1" lang="zh-CN" altLang="en-US" sz="2000" smtClean="0">
                <a:solidFill>
                  <a:srgbClr val="FF0000"/>
                </a:solidFill>
                <a:latin typeface="Arial" panose="020B0704020202020204" pitchFamily="34" charset="0"/>
                <a:ea typeface="SimSun" pitchFamily="2" charset="-122"/>
              </a:rPr>
              <a:t>块注释</a:t>
            </a:r>
            <a:r>
              <a:rPr kumimoji="1" lang="zh-CN" altLang="en-US" sz="2000" smtClean="0">
                <a:latin typeface="Arial" panose="020B0704020202020204" pitchFamily="34" charset="0"/>
                <a:ea typeface="SimSun" pitchFamily="2" charset="-122"/>
              </a:rPr>
              <a:t>用</a:t>
            </a:r>
            <a:r>
              <a:rPr kumimoji="1" lang="en-US" altLang="zh-CN" sz="2000" smtClean="0">
                <a:solidFill>
                  <a:srgbClr val="CC0066"/>
                </a:solidFill>
                <a:latin typeface="Arial" panose="020B0704020202020204" pitchFamily="34" charset="0"/>
                <a:ea typeface="SimSun" pitchFamily="2" charset="-122"/>
              </a:rPr>
              <a:t>/*</a:t>
            </a:r>
            <a:r>
              <a:rPr kumimoji="1" lang="zh-CN" altLang="en-US" sz="2000" smtClean="0">
                <a:latin typeface="Arial" panose="020B0704020202020204" pitchFamily="34" charset="0"/>
                <a:ea typeface="SimSun" pitchFamily="2" charset="-122"/>
              </a:rPr>
              <a:t>开始，用</a:t>
            </a:r>
            <a:r>
              <a:rPr kumimoji="1" lang="zh-CN" altLang="en-US" sz="2000" smtClean="0">
                <a:solidFill>
                  <a:srgbClr val="CC0066"/>
                </a:solidFill>
                <a:latin typeface="Arial" panose="020B0704020202020204" pitchFamily="34" charset="0"/>
                <a:ea typeface="SimSun" pitchFamily="2" charset="-122"/>
              </a:rPr>
              <a:t>*</a:t>
            </a:r>
            <a:r>
              <a:rPr kumimoji="1" lang="en-US" altLang="zh-CN" sz="2000" smtClean="0">
                <a:solidFill>
                  <a:srgbClr val="CC0066"/>
                </a:solidFill>
                <a:latin typeface="Arial" panose="020B0704020202020204" pitchFamily="34" charset="0"/>
                <a:ea typeface="SimSun" pitchFamily="2" charset="-122"/>
              </a:rPr>
              <a:t>/</a:t>
            </a:r>
            <a:r>
              <a:rPr kumimoji="1" lang="zh-CN" altLang="en-US" sz="2000" smtClean="0">
                <a:latin typeface="Arial" panose="020B0704020202020204" pitchFamily="34" charset="0"/>
                <a:ea typeface="SimSun" pitchFamily="2" charset="-122"/>
              </a:rPr>
              <a:t>结束。块注释可以跨越多行，但它们不能嵌套。 </a:t>
            </a:r>
            <a:endParaRPr kumimoji="1" lang="zh-CN" altLang="en-US" sz="2000" smtClean="0">
              <a:latin typeface="Arial" panose="020B0704020202020204" pitchFamily="34" charset="0"/>
              <a:ea typeface="SimSun" pitchFamily="2" charset="-122"/>
            </a:endParaRPr>
          </a:p>
          <a:p>
            <a:pPr algn="just">
              <a:lnSpc>
                <a:spcPct val="110000"/>
              </a:lnSpc>
              <a:spcBef>
                <a:spcPct val="0"/>
              </a:spcBef>
              <a:buFont typeface="Wingdings" panose="05000000000000000000" pitchFamily="2" charset="2"/>
              <a:buNone/>
            </a:pPr>
            <a:endParaRPr lang="zh-CN" altLang="en-US" sz="2400" smtClean="0">
              <a:latin typeface="Arial" panose="020B0704020202020204" pitchFamily="34" charset="0"/>
              <a:ea typeface="SimSun" pitchFamily="2" charset="-122"/>
            </a:endParaRPr>
          </a:p>
        </p:txBody>
      </p:sp>
      <p:sp>
        <p:nvSpPr>
          <p:cNvPr id="626693" name="Rectangle 5"/>
          <p:cNvSpPr>
            <a:spLocks noChangeArrowheads="1"/>
          </p:cNvSpPr>
          <p:nvPr/>
        </p:nvSpPr>
        <p:spPr bwMode="auto">
          <a:xfrm>
            <a:off x="484188" y="908050"/>
            <a:ext cx="8001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anose="05000000000000000000" pitchFamily="2" charset="2"/>
              <a:buNone/>
            </a:pPr>
            <a:endParaRPr lang="zh-CN" altLang="en-US">
              <a:solidFill>
                <a:srgbClr val="CC3300"/>
              </a:solidFill>
            </a:endParaRPr>
          </a:p>
          <a:p>
            <a:pPr marL="342900" indent="-342900">
              <a:spcBef>
                <a:spcPct val="0"/>
              </a:spcBef>
              <a:buClr>
                <a:schemeClr val="bg2"/>
              </a:buClr>
              <a:buFont typeface="Wingdings" panose="05000000000000000000" pitchFamily="2" charset="2"/>
              <a:buChar char="v"/>
            </a:pPr>
            <a:r>
              <a:rPr lang="zh-CN" altLang="zh-CN">
                <a:latin typeface="Arial" panose="020B0704020202020204" pitchFamily="34" charset="0"/>
                <a:ea typeface="楷体_GB2312" pitchFamily="49" charset="-122"/>
              </a:rPr>
              <a:t>Verilog </a:t>
            </a:r>
            <a:r>
              <a:rPr lang="en-US" altLang="zh-CN">
                <a:latin typeface="Arial" panose="020B0704020202020204" pitchFamily="34" charset="0"/>
                <a:ea typeface="楷体_GB2312" pitchFamily="49" charset="-122"/>
              </a:rPr>
              <a:t>HDL</a:t>
            </a:r>
            <a:r>
              <a:rPr lang="zh-CN" altLang="en-US">
                <a:latin typeface="Arial" panose="020B0704020202020204" pitchFamily="34" charset="0"/>
                <a:ea typeface="楷体_GB2312" pitchFamily="49" charset="-122"/>
              </a:rPr>
              <a:t>源</a:t>
            </a:r>
            <a:r>
              <a:rPr lang="zh-CN" altLang="zh-CN">
                <a:latin typeface="Arial" panose="020B0704020202020204" pitchFamily="34" charset="0"/>
                <a:ea typeface="楷体_GB2312" pitchFamily="49" charset="-122"/>
              </a:rPr>
              <a:t>程序</a:t>
            </a:r>
            <a:r>
              <a:rPr lang="zh-CN" altLang="en-US">
                <a:latin typeface="Arial" panose="020B0704020202020204" pitchFamily="34" charset="0"/>
                <a:ea typeface="楷体_GB2312" pitchFamily="49" charset="-122"/>
              </a:rPr>
              <a:t>由空白符分隔的词法符号流组成。</a:t>
            </a:r>
            <a:endParaRPr lang="zh-CN" altLang="en-US">
              <a:latin typeface="Arial" panose="020B0704020202020204" pitchFamily="34" charset="0"/>
              <a:ea typeface="楷体_GB2312" pitchFamily="49" charset="-122"/>
            </a:endParaRPr>
          </a:p>
          <a:p>
            <a:pPr marL="342900" indent="-342900">
              <a:spcBef>
                <a:spcPct val="0"/>
              </a:spcBef>
              <a:buClr>
                <a:schemeClr val="bg2"/>
              </a:buClr>
              <a:buFont typeface="Wingdings" panose="05000000000000000000" pitchFamily="2" charset="2"/>
              <a:buChar char="v"/>
            </a:pPr>
            <a:r>
              <a:rPr lang="zh-CN" altLang="en-US">
                <a:latin typeface="Arial" panose="020B0704020202020204" pitchFamily="34" charset="0"/>
                <a:ea typeface="楷体_GB2312" pitchFamily="49" charset="-122"/>
              </a:rPr>
              <a:t>词法符号包括空白符、注释、操作符（运算符）、常数、字符串、标识符及关键字。</a:t>
            </a:r>
            <a:endParaRPr lang="zh-CN" altLang="en-US">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6693"/>
                                        </p:tgtEl>
                                        <p:attrNameLst>
                                          <p:attrName>style.visibility</p:attrName>
                                        </p:attrNameLst>
                                      </p:cBhvr>
                                      <p:to>
                                        <p:strVal val="visible"/>
                                      </p:to>
                                    </p:set>
                                    <p:anim calcmode="lin" valueType="num">
                                      <p:cBhvr additive="base">
                                        <p:cTn id="7" dur="500" fill="hold"/>
                                        <p:tgtEl>
                                          <p:spTgt spid="626693"/>
                                        </p:tgtEl>
                                        <p:attrNameLst>
                                          <p:attrName>ppt_x</p:attrName>
                                        </p:attrNameLst>
                                      </p:cBhvr>
                                      <p:tavLst>
                                        <p:tav tm="0">
                                          <p:val>
                                            <p:strVal val="0-#ppt_w/2"/>
                                          </p:val>
                                        </p:tav>
                                        <p:tav tm="100000">
                                          <p:val>
                                            <p:strVal val="#ppt_x"/>
                                          </p:val>
                                        </p:tav>
                                      </p:tavLst>
                                    </p:anim>
                                    <p:anim calcmode="lin" valueType="num">
                                      <p:cBhvr additive="base">
                                        <p:cTn id="8" dur="500" fill="hold"/>
                                        <p:tgtEl>
                                          <p:spTgt spid="6266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1"/>
                                        </p:tgtEl>
                                        <p:attrNameLst>
                                          <p:attrName>style.visibility</p:attrName>
                                        </p:attrNameLst>
                                      </p:cBhvr>
                                      <p:to>
                                        <p:strVal val="visible"/>
                                      </p:to>
                                    </p:set>
                                    <p:anim calcmode="lin" valueType="num">
                                      <p:cBhvr additive="base">
                                        <p:cTn id="13" dur="500" fill="hold"/>
                                        <p:tgtEl>
                                          <p:spTgt spid="626691"/>
                                        </p:tgtEl>
                                        <p:attrNameLst>
                                          <p:attrName>ppt_x</p:attrName>
                                        </p:attrNameLst>
                                      </p:cBhvr>
                                      <p:tavLst>
                                        <p:tav tm="0">
                                          <p:val>
                                            <p:strVal val="0-#ppt_w/2"/>
                                          </p:val>
                                        </p:tav>
                                        <p:tav tm="100000">
                                          <p:val>
                                            <p:strVal val="#ppt_x"/>
                                          </p:val>
                                        </p:tav>
                                      </p:tavLst>
                                    </p:anim>
                                    <p:anim calcmode="lin" valueType="num">
                                      <p:cBhvr additive="base">
                                        <p:cTn id="14" dur="500" fill="hold"/>
                                        <p:tgtEl>
                                          <p:spTgt spid="626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autoUpdateAnimBg="0"/>
      <p:bldP spid="6266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37AAE8F-DE55-4409-A2D5-B7E2FF0095EE}"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8915" name="Rectangle 2"/>
          <p:cNvSpPr>
            <a:spLocks noGrp="1" noChangeArrowheads="1"/>
          </p:cNvSpPr>
          <p:nvPr>
            <p:ph type="title"/>
          </p:nvPr>
        </p:nvSpPr>
        <p:spPr>
          <a:xfrm>
            <a:off x="1727200" y="230188"/>
            <a:ext cx="7772400" cy="677862"/>
          </a:xfrm>
        </p:spPr>
        <p:txBody>
          <a:bodyPr/>
          <a:lstStyle/>
          <a:p>
            <a:r>
              <a:rPr lang="zh-CN" altLang="en-US" smtClean="0">
                <a:solidFill>
                  <a:srgbClr val="FFCC00"/>
                </a:solidFill>
                <a:latin typeface="Arial" panose="020B0704020202020204" pitchFamily="34" charset="0"/>
                <a:ea typeface="黑体" pitchFamily="2" charset="-122"/>
              </a:rPr>
              <a:t>二、常数</a:t>
            </a:r>
            <a:endParaRPr lang="zh-CN" altLang="en-US" smtClean="0">
              <a:solidFill>
                <a:srgbClr val="FFCC00"/>
              </a:solidFill>
              <a:latin typeface="Arial" panose="020B0704020202020204" pitchFamily="34" charset="0"/>
              <a:ea typeface="黑体" pitchFamily="2" charset="-122"/>
            </a:endParaRPr>
          </a:p>
        </p:txBody>
      </p:sp>
      <p:graphicFrame>
        <p:nvGraphicFramePr>
          <p:cNvPr id="404543" name="Group 63"/>
          <p:cNvGraphicFramePr>
            <a:graphicFrameLocks noGrp="1"/>
          </p:cNvGraphicFramePr>
          <p:nvPr/>
        </p:nvGraphicFramePr>
        <p:xfrm>
          <a:off x="914400" y="3303588"/>
          <a:ext cx="7400925" cy="2316432"/>
        </p:xfrm>
        <a:graphic>
          <a:graphicData uri="http://schemas.openxmlformats.org/drawingml/2006/table">
            <a:tbl>
              <a:tblPr/>
              <a:tblGrid>
                <a:gridCol w="2787650"/>
                <a:gridCol w="2776538"/>
                <a:gridCol w="1836737"/>
              </a:tblGrid>
              <a:tr h="396186">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整数的</a:t>
                      </a:r>
                      <a:r>
                        <a:rPr kumimoji="0" lang="en-US" altLang="zh-CN" sz="2000" b="1" i="0" u="none" strike="noStrike" cap="none" normalizeH="0" baseline="0" smtClean="0">
                          <a:ln>
                            <a:noFill/>
                          </a:ln>
                          <a:solidFill>
                            <a:srgbClr val="CC3300"/>
                          </a:solidFill>
                          <a:effectLst/>
                          <a:latin typeface="Arial" panose="020B0704020202020204" pitchFamily="34" charset="0"/>
                          <a:ea typeface="楷体_GB2312" pitchFamily="49" charset="-122"/>
                        </a:rPr>
                        <a:t>3</a:t>
                      </a: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种表达方式</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说  明 </a:t>
                      </a:r>
                      <a:endPar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举  例</a:t>
                      </a:r>
                      <a:endPar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CC0066"/>
                          </a:solidFill>
                          <a:effectLst/>
                          <a:latin typeface="Arial" panose="020B0704020202020204" pitchFamily="34" charset="0"/>
                          <a:ea typeface="楷体_GB2312" pitchFamily="49" charset="-122"/>
                        </a:rPr>
                        <a:t>&lt;</a:t>
                      </a:r>
                      <a:r>
                        <a:rPr kumimoji="0" lang="zh-CN" altLang="en-US" sz="1800" b="1" i="0" u="none" strike="noStrike" cap="none" normalizeH="0" baseline="0" smtClean="0">
                          <a:ln>
                            <a:noFill/>
                          </a:ln>
                          <a:solidFill>
                            <a:srgbClr val="CC0066"/>
                          </a:solidFill>
                          <a:effectLst/>
                          <a:latin typeface="Arial" panose="020B0704020202020204" pitchFamily="34" charset="0"/>
                          <a:ea typeface="楷体_GB2312" pitchFamily="49" charset="-122"/>
                        </a:rPr>
                        <a:t>位宽</a:t>
                      </a:r>
                      <a:r>
                        <a:rPr kumimoji="0" lang="en-US" altLang="zh-CN" sz="1800" b="1" i="0" u="none" strike="noStrike" cap="none" normalizeH="0" baseline="0" smtClean="0">
                          <a:ln>
                            <a:noFill/>
                          </a:ln>
                          <a:solidFill>
                            <a:srgbClr val="CC0066"/>
                          </a:solidFill>
                          <a:effectLst/>
                          <a:latin typeface="Arial" panose="020B0704020202020204"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anose="020B0704020202020204" pitchFamily="34" charset="0"/>
                          <a:ea typeface="楷体_GB2312" pitchFamily="49" charset="-122"/>
                        </a:rPr>
                        <a:t>进制符号</a:t>
                      </a:r>
                      <a:r>
                        <a:rPr kumimoji="0" lang="en-US" altLang="zh-CN" sz="1800" b="1" i="0" u="none" strike="noStrike" cap="none" normalizeH="0" baseline="0" smtClean="0">
                          <a:ln>
                            <a:noFill/>
                          </a:ln>
                          <a:solidFill>
                            <a:srgbClr val="CC0066"/>
                          </a:solidFill>
                          <a:effectLst/>
                          <a:latin typeface="Arial" panose="020B0704020202020204"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anose="020B0704020202020204" pitchFamily="34" charset="0"/>
                          <a:ea typeface="楷体_GB2312" pitchFamily="49" charset="-122"/>
                        </a:rPr>
                        <a:t>数字</a:t>
                      </a:r>
                      <a:r>
                        <a:rPr kumimoji="0" lang="en-US" altLang="zh-CN" sz="1800" b="1" i="0" u="none" strike="noStrike" cap="none" normalizeH="0" baseline="0" smtClean="0">
                          <a:ln>
                            <a:noFill/>
                          </a:ln>
                          <a:solidFill>
                            <a:srgbClr val="CC0066"/>
                          </a:solidFill>
                          <a:effectLst/>
                          <a:latin typeface="Arial" panose="020B0704020202020204" pitchFamily="34" charset="0"/>
                          <a:ea typeface="楷体_GB2312" pitchFamily="49" charset="-122"/>
                        </a:rPr>
                        <a:t>&gt;</a:t>
                      </a:r>
                      <a:endParaRPr kumimoji="0" lang="en-US" altLang="zh-CN" sz="1800" b="1" i="0" u="none" strike="noStrike" cap="none" normalizeH="0" baseline="0" smtClean="0">
                        <a:ln>
                          <a:noFill/>
                        </a:ln>
                        <a:solidFill>
                          <a:srgbClr val="CC0066"/>
                        </a:solidFill>
                        <a:effectLst/>
                        <a:latin typeface="Arial" panose="020B0704020202020204" pitchFamily="34" charset="0"/>
                        <a:ea typeface="楷体_GB2312" pitchFamily="49" charset="-122"/>
                      </a:endParaRP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完整的表达方式</a:t>
                      </a:r>
                      <a:endPar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8’b11000101</a:t>
                      </a: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或</a:t>
                      </a: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8 ’hc5</a:t>
                      </a:r>
                      <a:endPar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进制符号</a:t>
                      </a: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&gt; &lt;</a:t>
                      </a: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&gt;</a:t>
                      </a:r>
                      <a:endPar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缺省位宽，则位宽由机器系统决定，至少</a:t>
                      </a: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32</a:t>
                      </a: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位</a:t>
                      </a:r>
                      <a:endPar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hc5</a:t>
                      </a:r>
                      <a:endPar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&gt;</a:t>
                      </a:r>
                      <a:endPar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缺省进制为十进制，位宽默认为</a:t>
                      </a: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32</a:t>
                      </a:r>
                      <a:r>
                        <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rPr>
                        <a:t>位</a:t>
                      </a:r>
                      <a:endParaRPr kumimoji="0" lang="zh-CN" altLang="en-US"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rPr>
                        <a:t>197</a:t>
                      </a:r>
                      <a:endParaRPr kumimoji="0" lang="en-US" altLang="zh-CN" sz="18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r>
            </a:tbl>
          </a:graphicData>
        </a:graphic>
      </p:graphicFrame>
      <p:sp>
        <p:nvSpPr>
          <p:cNvPr id="404506" name="Rectangle 26"/>
          <p:cNvSpPr>
            <a:spLocks noChangeArrowheads="1"/>
          </p:cNvSpPr>
          <p:nvPr/>
        </p:nvSpPr>
        <p:spPr bwMode="auto">
          <a:xfrm>
            <a:off x="708025" y="1116013"/>
            <a:ext cx="7932738"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chemeClr val="bg2"/>
              </a:buClr>
              <a:buFont typeface="Wingdings" panose="05000000000000000000" pitchFamily="2" charset="2"/>
              <a:buChar char="v"/>
            </a:pPr>
            <a:r>
              <a:rPr lang="zh-CN" altLang="en-US" sz="2200">
                <a:latin typeface="楷体_GB2312" pitchFamily="49" charset="-122"/>
                <a:ea typeface="楷体_GB2312" pitchFamily="49" charset="-122"/>
              </a:rPr>
              <a:t>常数包括整数、</a:t>
            </a:r>
            <a:r>
              <a:rPr lang="en-US" altLang="zh-CN" sz="2200">
                <a:latin typeface="Arial" panose="020B0704020202020204" pitchFamily="34" charset="0"/>
                <a:ea typeface="楷体_GB2312" pitchFamily="49" charset="-122"/>
              </a:rPr>
              <a:t>x</a:t>
            </a:r>
            <a:r>
              <a:rPr lang="zh-CN" altLang="en-US" sz="2200">
                <a:latin typeface="Arial" panose="020B0704020202020204" pitchFamily="34" charset="0"/>
                <a:ea typeface="楷体_GB2312" pitchFamily="49" charset="-122"/>
              </a:rPr>
              <a:t>（未知）和</a:t>
            </a:r>
            <a:r>
              <a:rPr lang="en-US" altLang="zh-CN" sz="2200">
                <a:latin typeface="Arial" panose="020B0704020202020204" pitchFamily="34" charset="0"/>
                <a:ea typeface="楷体_GB2312" pitchFamily="49" charset="-122"/>
              </a:rPr>
              <a:t>z</a:t>
            </a:r>
            <a:r>
              <a:rPr lang="zh-CN" altLang="en-US" sz="2200">
                <a:latin typeface="Arial" panose="020B0704020202020204" pitchFamily="34" charset="0"/>
                <a:ea typeface="楷体_GB2312" pitchFamily="49" charset="-122"/>
              </a:rPr>
              <a:t>（</a:t>
            </a:r>
            <a:r>
              <a:rPr lang="zh-CN" altLang="en-US" sz="2200">
                <a:latin typeface="楷体_GB2312" pitchFamily="49" charset="-122"/>
                <a:ea typeface="楷体_GB2312" pitchFamily="49" charset="-122"/>
              </a:rPr>
              <a:t>高阻）值、负数、实数</a:t>
            </a:r>
            <a:endParaRPr lang="zh-CN" altLang="en-US" sz="2200">
              <a:latin typeface="楷体_GB2312" pitchFamily="49" charset="-122"/>
              <a:ea typeface="楷体_GB2312" pitchFamily="49" charset="-122"/>
            </a:endParaRPr>
          </a:p>
          <a:p>
            <a:pPr marL="342900" indent="-342900">
              <a:lnSpc>
                <a:spcPct val="105000"/>
              </a:lnSpc>
              <a:spcBef>
                <a:spcPct val="0"/>
              </a:spcBef>
              <a:buClr>
                <a:schemeClr val="bg2"/>
              </a:buClr>
              <a:buFont typeface="Wingdings" panose="05000000000000000000" pitchFamily="2" charset="2"/>
              <a:buChar char="v"/>
            </a:pPr>
            <a:r>
              <a:rPr lang="zh-CN" altLang="en-US" sz="2200">
                <a:latin typeface="Arial" panose="020B0704020202020204" pitchFamily="34" charset="0"/>
              </a:rPr>
              <a:t>整数的</a:t>
            </a:r>
            <a:r>
              <a:rPr lang="en-US" altLang="zh-CN" sz="2200">
                <a:solidFill>
                  <a:srgbClr val="CC3300"/>
                </a:solidFill>
                <a:latin typeface="Arial" panose="020B0704020202020204" pitchFamily="34" charset="0"/>
                <a:ea typeface="华文楷体" panose="02010600040101010101" pitchFamily="2" charset="-122"/>
              </a:rPr>
              <a:t>4</a:t>
            </a:r>
            <a:r>
              <a:rPr lang="zh-CN" altLang="en-US" sz="2200">
                <a:latin typeface="Arial" panose="020B0704020202020204" pitchFamily="34" charset="0"/>
              </a:rPr>
              <a:t>种进制表示形式：</a:t>
            </a:r>
            <a:endParaRPr lang="zh-CN" altLang="en-US" sz="2200">
              <a:latin typeface="Arial" panose="020B0704020202020204" pitchFamily="34" charset="0"/>
            </a:endParaRPr>
          </a:p>
          <a:p>
            <a:pPr marL="742950" lvl="1" indent="-285750">
              <a:spcBef>
                <a:spcPct val="0"/>
              </a:spcBef>
              <a:buClr>
                <a:srgbClr val="006666"/>
              </a:buClr>
              <a:buSzPct val="80000"/>
              <a:buFont typeface="Wingdings" panose="05000000000000000000" pitchFamily="2" charset="2"/>
              <a:buChar char="w"/>
            </a:pPr>
            <a:r>
              <a:rPr lang="zh-CN" altLang="en-US" sz="2000">
                <a:latin typeface="Arial" panose="020B0704020202020204" pitchFamily="34" charset="0"/>
              </a:rPr>
              <a:t>二进制整数（</a:t>
            </a:r>
            <a:r>
              <a:rPr lang="en-US" altLang="zh-CN" sz="2000">
                <a:latin typeface="Arial" panose="020B0704020202020204" pitchFamily="34" charset="0"/>
              </a:rPr>
              <a:t>b</a:t>
            </a:r>
            <a:r>
              <a:rPr lang="zh-CN" altLang="en-US" sz="2000">
                <a:latin typeface="Arial" panose="020B0704020202020204" pitchFamily="34" charset="0"/>
              </a:rPr>
              <a:t>或</a:t>
            </a:r>
            <a:r>
              <a:rPr lang="en-US" altLang="zh-CN" sz="2000">
                <a:latin typeface="Arial" panose="020B0704020202020204" pitchFamily="34" charset="0"/>
              </a:rPr>
              <a:t>B</a:t>
            </a:r>
            <a:r>
              <a:rPr lang="zh-CN" altLang="en-US" sz="2000">
                <a:latin typeface="Arial" panose="020B0704020202020204" pitchFamily="34" charset="0"/>
              </a:rPr>
              <a:t>）；</a:t>
            </a:r>
            <a:endParaRPr lang="zh-CN" altLang="en-US" sz="2000">
              <a:latin typeface="Arial" panose="020B0704020202020204" pitchFamily="34" charset="0"/>
            </a:endParaRPr>
          </a:p>
          <a:p>
            <a:pPr marL="742950" lvl="1" indent="-285750">
              <a:spcBef>
                <a:spcPct val="0"/>
              </a:spcBef>
              <a:buClr>
                <a:srgbClr val="006666"/>
              </a:buClr>
              <a:buSzPct val="80000"/>
              <a:buFont typeface="Wingdings" panose="05000000000000000000" pitchFamily="2" charset="2"/>
              <a:buChar char="w"/>
            </a:pPr>
            <a:r>
              <a:rPr lang="zh-CN" altLang="en-US" sz="2000">
                <a:latin typeface="Arial" panose="020B0704020202020204" pitchFamily="34" charset="0"/>
              </a:rPr>
              <a:t>十进制整数（</a:t>
            </a:r>
            <a:r>
              <a:rPr lang="en-US" altLang="zh-CN" sz="2000">
                <a:latin typeface="Arial" panose="020B0704020202020204" pitchFamily="34" charset="0"/>
              </a:rPr>
              <a:t>d</a:t>
            </a:r>
            <a:r>
              <a:rPr lang="zh-CN" altLang="en-US" sz="2000">
                <a:latin typeface="Arial" panose="020B0704020202020204" pitchFamily="34" charset="0"/>
              </a:rPr>
              <a:t>或</a:t>
            </a:r>
            <a:r>
              <a:rPr lang="en-US" altLang="zh-CN" sz="2000">
                <a:latin typeface="Arial" panose="020B0704020202020204" pitchFamily="34" charset="0"/>
              </a:rPr>
              <a:t>D</a:t>
            </a:r>
            <a:r>
              <a:rPr lang="zh-CN" altLang="en-US" sz="2000">
                <a:latin typeface="Arial" panose="020B0704020202020204" pitchFamily="34" charset="0"/>
              </a:rPr>
              <a:t>）；</a:t>
            </a:r>
            <a:endParaRPr lang="zh-CN" altLang="en-US" sz="2000">
              <a:latin typeface="Arial" panose="020B0704020202020204" pitchFamily="34" charset="0"/>
            </a:endParaRPr>
          </a:p>
          <a:p>
            <a:pPr marL="742950" lvl="1" indent="-285750">
              <a:spcBef>
                <a:spcPct val="0"/>
              </a:spcBef>
              <a:buClr>
                <a:srgbClr val="006666"/>
              </a:buClr>
              <a:buSzPct val="80000"/>
              <a:buFont typeface="Wingdings" panose="05000000000000000000" pitchFamily="2" charset="2"/>
              <a:buChar char="w"/>
            </a:pPr>
            <a:r>
              <a:rPr lang="zh-CN" altLang="en-US" sz="2000">
                <a:latin typeface="Arial" panose="020B0704020202020204" pitchFamily="34" charset="0"/>
              </a:rPr>
              <a:t>十六进制整数（</a:t>
            </a:r>
            <a:r>
              <a:rPr lang="en-US" altLang="zh-CN" sz="2000">
                <a:latin typeface="Arial" panose="020B0704020202020204" pitchFamily="34" charset="0"/>
              </a:rPr>
              <a:t>h</a:t>
            </a:r>
            <a:r>
              <a:rPr lang="zh-CN" altLang="en-US" sz="2000">
                <a:latin typeface="Arial" panose="020B0704020202020204" pitchFamily="34" charset="0"/>
              </a:rPr>
              <a:t>或</a:t>
            </a:r>
            <a:r>
              <a:rPr lang="en-US" altLang="zh-CN" sz="2000">
                <a:latin typeface="Arial" panose="020B0704020202020204" pitchFamily="34" charset="0"/>
              </a:rPr>
              <a:t>H</a:t>
            </a:r>
            <a:r>
              <a:rPr lang="zh-CN" altLang="en-US" sz="2000">
                <a:latin typeface="Arial" panose="020B0704020202020204" pitchFamily="34" charset="0"/>
              </a:rPr>
              <a:t>）；</a:t>
            </a:r>
            <a:endParaRPr lang="zh-CN" altLang="en-US" sz="2000">
              <a:latin typeface="Arial" panose="020B0704020202020204" pitchFamily="34" charset="0"/>
            </a:endParaRPr>
          </a:p>
          <a:p>
            <a:pPr marL="742950" lvl="1" indent="-285750">
              <a:spcBef>
                <a:spcPct val="0"/>
              </a:spcBef>
              <a:buClr>
                <a:srgbClr val="006666"/>
              </a:buClr>
              <a:buSzPct val="80000"/>
              <a:buFont typeface="Wingdings" panose="05000000000000000000" pitchFamily="2" charset="2"/>
              <a:buChar char="w"/>
            </a:pPr>
            <a:r>
              <a:rPr lang="zh-CN" altLang="en-US" sz="2000">
                <a:latin typeface="Arial" panose="020B0704020202020204" pitchFamily="34" charset="0"/>
              </a:rPr>
              <a:t>八进制整数（</a:t>
            </a:r>
            <a:r>
              <a:rPr lang="en-US" altLang="zh-CN" sz="2000">
                <a:latin typeface="Arial" panose="020B0704020202020204" pitchFamily="34" charset="0"/>
              </a:rPr>
              <a:t>o</a:t>
            </a:r>
            <a:r>
              <a:rPr lang="zh-CN" altLang="en-US" sz="2000">
                <a:latin typeface="Arial" panose="020B0704020202020204" pitchFamily="34" charset="0"/>
              </a:rPr>
              <a:t>或</a:t>
            </a:r>
            <a:r>
              <a:rPr lang="en-US" altLang="zh-CN" sz="2000">
                <a:latin typeface="Arial" panose="020B0704020202020204" pitchFamily="34" charset="0"/>
              </a:rPr>
              <a:t>O</a:t>
            </a:r>
            <a:r>
              <a:rPr lang="zh-CN" altLang="en-US" sz="2000">
                <a:latin typeface="Arial" panose="020B0704020202020204" pitchFamily="34" charset="0"/>
              </a:rPr>
              <a:t>）。</a:t>
            </a:r>
            <a:endParaRPr lang="zh-CN" altLang="en-US" sz="2000">
              <a:latin typeface="Arial" panose="020B0704020202020204" pitchFamily="34" charset="0"/>
            </a:endParaRPr>
          </a:p>
        </p:txBody>
      </p:sp>
      <p:sp>
        <p:nvSpPr>
          <p:cNvPr id="404507" name="AutoShape 27"/>
          <p:cNvSpPr>
            <a:spLocks noChangeArrowheads="1"/>
          </p:cNvSpPr>
          <p:nvPr/>
        </p:nvSpPr>
        <p:spPr bwMode="auto">
          <a:xfrm>
            <a:off x="1443038" y="5475288"/>
            <a:ext cx="5772150" cy="1511300"/>
          </a:xfrm>
          <a:prstGeom prst="horizontalScroll">
            <a:avLst>
              <a:gd name="adj" fmla="val 12500"/>
            </a:avLst>
          </a:prstGeom>
          <a:solidFill>
            <a:srgbClr val="FFCC99"/>
          </a:solidFill>
          <a:ln w="9525">
            <a:solidFill>
              <a:srgbClr val="FF9933"/>
            </a:solidFill>
            <a:round/>
          </a:ln>
        </p:spPr>
        <p:txBody>
          <a:bodyPr anchor="ctr">
            <a:spAutoFit/>
          </a:bodyPr>
          <a:lstStyle/>
          <a:p>
            <a:pPr marL="281305" indent="-281305">
              <a:lnSpc>
                <a:spcPct val="105000"/>
              </a:lnSpc>
              <a:spcBef>
                <a:spcPct val="0"/>
              </a:spcBef>
              <a:buClr>
                <a:srgbClr val="FF0066"/>
              </a:buClr>
              <a:buFont typeface="Wingdings" panose="05000000000000000000" pitchFamily="2" charset="2"/>
              <a:buChar char="v"/>
            </a:pPr>
            <a:r>
              <a:rPr kumimoji="1" lang="zh-CN" altLang="en-US" sz="2200">
                <a:latin typeface="楷体_GB2312" pitchFamily="49" charset="-122"/>
                <a:ea typeface="楷体_GB2312" pitchFamily="49" charset="-122"/>
              </a:rPr>
              <a:t>这里位宽指对应二进制数的宽度。</a:t>
            </a:r>
            <a:endParaRPr kumimoji="1" lang="zh-CN" altLang="en-US" sz="2200">
              <a:latin typeface="楷体_GB2312" pitchFamily="49" charset="-122"/>
              <a:ea typeface="楷体_GB2312" pitchFamily="49" charset="-122"/>
            </a:endParaRPr>
          </a:p>
          <a:p>
            <a:pPr marL="281305" indent="-281305">
              <a:lnSpc>
                <a:spcPct val="105000"/>
              </a:lnSpc>
              <a:spcBef>
                <a:spcPct val="0"/>
              </a:spcBef>
              <a:buClr>
                <a:srgbClr val="FF0066"/>
              </a:buClr>
              <a:buFont typeface="Wingdings" panose="05000000000000000000" pitchFamily="2" charset="2"/>
              <a:buChar char="v"/>
            </a:pPr>
            <a:r>
              <a:rPr kumimoji="1" lang="zh-CN" altLang="en-US" sz="2200">
                <a:latin typeface="楷体_GB2312" pitchFamily="49" charset="-122"/>
                <a:ea typeface="楷体_GB2312" pitchFamily="49" charset="-122"/>
              </a:rPr>
              <a:t>整数型常量是可以综合的，而实数型和字符串型常量都是不可综合的</a:t>
            </a:r>
            <a:endParaRPr kumimoji="1" lang="zh-CN" altLang="en-US" sz="2200">
              <a:latin typeface="楷体_GB2312" pitchFamily="49" charset="-122"/>
              <a:ea typeface="楷体_GB2312" pitchFamily="49" charset="-122"/>
            </a:endParaRPr>
          </a:p>
        </p:txBody>
      </p:sp>
      <p:sp>
        <p:nvSpPr>
          <p:cNvPr id="404540" name="AutoShape 60"/>
          <p:cNvSpPr>
            <a:spLocks noChangeArrowheads="1"/>
          </p:cNvSpPr>
          <p:nvPr/>
        </p:nvSpPr>
        <p:spPr bwMode="auto">
          <a:xfrm rot="-479700">
            <a:off x="5226050" y="2038350"/>
            <a:ext cx="3657600" cy="1182688"/>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000">
                <a:solidFill>
                  <a:srgbClr val="CC0000"/>
                </a:solidFill>
                <a:latin typeface="华文新魏" pitchFamily="2" charset="-122"/>
                <a:ea typeface="华文新魏" pitchFamily="2" charset="-122"/>
              </a:rPr>
              <a:t>建议最好写明位宽和进制</a:t>
            </a:r>
            <a:r>
              <a:rPr lang="en-US" altLang="zh-CN" sz="2000">
                <a:solidFill>
                  <a:srgbClr val="CC0000"/>
                </a:solidFill>
                <a:latin typeface="Times New Roman" panose="02020803070505020304"/>
                <a:ea typeface="华文新魏" pitchFamily="2" charset="-122"/>
              </a:rPr>
              <a:t>——</a:t>
            </a:r>
            <a:r>
              <a:rPr lang="zh-CN" altLang="en-US" sz="2000">
                <a:solidFill>
                  <a:srgbClr val="CC0000"/>
                </a:solidFill>
                <a:latin typeface="华文新魏" pitchFamily="2" charset="-122"/>
                <a:ea typeface="华文新魏" pitchFamily="2" charset="-122"/>
              </a:rPr>
              <a:t>清楚，不易出错！</a:t>
            </a:r>
            <a:endParaRPr lang="zh-CN" altLang="en-US" sz="2000">
              <a:solidFill>
                <a:srgbClr val="CC0000"/>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4506"/>
                                        </p:tgtEl>
                                        <p:attrNameLst>
                                          <p:attrName>style.visibility</p:attrName>
                                        </p:attrNameLst>
                                      </p:cBhvr>
                                      <p:to>
                                        <p:strVal val="visible"/>
                                      </p:to>
                                    </p:set>
                                    <p:anim calcmode="lin" valueType="num">
                                      <p:cBhvr additive="base">
                                        <p:cTn id="7" dur="500" fill="hold"/>
                                        <p:tgtEl>
                                          <p:spTgt spid="404506"/>
                                        </p:tgtEl>
                                        <p:attrNameLst>
                                          <p:attrName>ppt_x</p:attrName>
                                        </p:attrNameLst>
                                      </p:cBhvr>
                                      <p:tavLst>
                                        <p:tav tm="0">
                                          <p:val>
                                            <p:strVal val="0-#ppt_w/2"/>
                                          </p:val>
                                        </p:tav>
                                        <p:tav tm="100000">
                                          <p:val>
                                            <p:strVal val="#ppt_x"/>
                                          </p:val>
                                        </p:tav>
                                      </p:tavLst>
                                    </p:anim>
                                    <p:anim calcmode="lin" valueType="num">
                                      <p:cBhvr additive="base">
                                        <p:cTn id="8" dur="500" fill="hold"/>
                                        <p:tgtEl>
                                          <p:spTgt spid="4045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404543"/>
                                        </p:tgtEl>
                                        <p:attrNameLst>
                                          <p:attrName>style.visibility</p:attrName>
                                        </p:attrNameLst>
                                      </p:cBhvr>
                                      <p:to>
                                        <p:strVal val="visible"/>
                                      </p:to>
                                    </p:set>
                                    <p:anim calcmode="lin" valueType="num">
                                      <p:cBhvr additive="base">
                                        <p:cTn id="13" dur="500" fill="hold"/>
                                        <p:tgtEl>
                                          <p:spTgt spid="404543"/>
                                        </p:tgtEl>
                                        <p:attrNameLst>
                                          <p:attrName>ppt_x</p:attrName>
                                        </p:attrNameLst>
                                      </p:cBhvr>
                                      <p:tavLst>
                                        <p:tav tm="0">
                                          <p:val>
                                            <p:strVal val="0-#ppt_w/2"/>
                                          </p:val>
                                        </p:tav>
                                        <p:tav tm="100000">
                                          <p:val>
                                            <p:strVal val="#ppt_x"/>
                                          </p:val>
                                        </p:tav>
                                      </p:tavLst>
                                    </p:anim>
                                    <p:anim calcmode="lin" valueType="num">
                                      <p:cBhvr additive="base">
                                        <p:cTn id="14" dur="500" fill="hold"/>
                                        <p:tgtEl>
                                          <p:spTgt spid="4045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04507"/>
                                        </p:tgtEl>
                                        <p:attrNameLst>
                                          <p:attrName>style.visibility</p:attrName>
                                        </p:attrNameLst>
                                      </p:cBhvr>
                                      <p:to>
                                        <p:strVal val="visible"/>
                                      </p:to>
                                    </p:set>
                                    <p:animEffect transition="in" filter="barn(outVertical)">
                                      <p:cBhvr>
                                        <p:cTn id="19" dur="500"/>
                                        <p:tgtEl>
                                          <p:spTgt spid="40450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04540"/>
                                        </p:tgtEl>
                                        <p:attrNameLst>
                                          <p:attrName>style.visibility</p:attrName>
                                        </p:attrNameLst>
                                      </p:cBhvr>
                                      <p:to>
                                        <p:strVal val="visible"/>
                                      </p:to>
                                    </p:set>
                                    <p:anim calcmode="lin" valueType="num">
                                      <p:cBhvr>
                                        <p:cTn id="24" dur="500" fill="hold"/>
                                        <p:tgtEl>
                                          <p:spTgt spid="404540"/>
                                        </p:tgtEl>
                                        <p:attrNameLst>
                                          <p:attrName>ppt_w</p:attrName>
                                        </p:attrNameLst>
                                      </p:cBhvr>
                                      <p:tavLst>
                                        <p:tav tm="0">
                                          <p:val>
                                            <p:fltVal val="0"/>
                                          </p:val>
                                        </p:tav>
                                        <p:tav tm="100000">
                                          <p:val>
                                            <p:strVal val="#ppt_w"/>
                                          </p:val>
                                        </p:tav>
                                      </p:tavLst>
                                    </p:anim>
                                    <p:anim calcmode="lin" valueType="num">
                                      <p:cBhvr>
                                        <p:cTn id="25" dur="500" fill="hold"/>
                                        <p:tgtEl>
                                          <p:spTgt spid="404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6" grpId="0" autoUpdateAnimBg="0"/>
      <p:bldP spid="404507" grpId="0" animBg="1" autoUpdateAnimBg="0"/>
      <p:bldP spid="40454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1078662-4934-41CE-9F85-17D2363B7BB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9939" name="Rectangle 2"/>
          <p:cNvSpPr>
            <a:spLocks noGrp="1" noChangeArrowheads="1"/>
          </p:cNvSpPr>
          <p:nvPr>
            <p:ph type="title"/>
          </p:nvPr>
        </p:nvSpPr>
        <p:spPr>
          <a:xfrm>
            <a:off x="1835150" y="242888"/>
            <a:ext cx="7772400" cy="677862"/>
          </a:xfrm>
        </p:spPr>
        <p:txBody>
          <a:bodyPr/>
          <a:lstStyle/>
          <a:p>
            <a:r>
              <a:rPr lang="en-US" altLang="zh-CN" smtClean="0">
                <a:solidFill>
                  <a:srgbClr val="FFCC00"/>
                </a:solidFill>
                <a:latin typeface="Arial" panose="020B0704020202020204" pitchFamily="34" charset="0"/>
                <a:ea typeface="黑体" pitchFamily="2" charset="-122"/>
              </a:rPr>
              <a:t>x</a:t>
            </a:r>
            <a:r>
              <a:rPr lang="zh-CN" altLang="en-US" smtClean="0">
                <a:solidFill>
                  <a:srgbClr val="FFCC00"/>
                </a:solidFill>
                <a:latin typeface="Arial" panose="020B0704020202020204" pitchFamily="34" charset="0"/>
                <a:ea typeface="黑体" pitchFamily="2" charset="-122"/>
              </a:rPr>
              <a:t>和</a:t>
            </a:r>
            <a:r>
              <a:rPr lang="en-US" altLang="zh-CN" smtClean="0">
                <a:solidFill>
                  <a:srgbClr val="FFCC00"/>
                </a:solidFill>
                <a:latin typeface="Arial" panose="020B0704020202020204" pitchFamily="34" charset="0"/>
                <a:ea typeface="黑体" pitchFamily="2" charset="-122"/>
              </a:rPr>
              <a:t>z</a:t>
            </a:r>
            <a:r>
              <a:rPr lang="zh-CN" altLang="en-US" smtClean="0">
                <a:solidFill>
                  <a:srgbClr val="FFCC00"/>
                </a:solidFill>
                <a:latin typeface="Arial" panose="020B0704020202020204" pitchFamily="34" charset="0"/>
                <a:ea typeface="黑体" pitchFamily="2" charset="-122"/>
              </a:rPr>
              <a:t>值</a:t>
            </a:r>
            <a:endParaRPr lang="zh-CN" altLang="en-US" smtClean="0">
              <a:solidFill>
                <a:srgbClr val="FFCC00"/>
              </a:solidFill>
              <a:latin typeface="Arial" panose="020B0704020202020204" pitchFamily="34" charset="0"/>
              <a:ea typeface="黑体" pitchFamily="2" charset="-122"/>
            </a:endParaRPr>
          </a:p>
        </p:txBody>
      </p:sp>
      <p:sp>
        <p:nvSpPr>
          <p:cNvPr id="406531" name="Rectangle 3"/>
          <p:cNvSpPr>
            <a:spLocks noGrp="1" noChangeArrowheads="1"/>
          </p:cNvSpPr>
          <p:nvPr>
            <p:ph type="body" idx="1"/>
          </p:nvPr>
        </p:nvSpPr>
        <p:spPr>
          <a:xfrm>
            <a:off x="317500" y="1116013"/>
            <a:ext cx="7761288" cy="1384300"/>
          </a:xfrm>
        </p:spPr>
        <p:txBody>
          <a:bodyPr/>
          <a:lstStyle/>
          <a:p>
            <a:pPr algn="just">
              <a:lnSpc>
                <a:spcPct val="110000"/>
              </a:lnSpc>
              <a:spcBef>
                <a:spcPct val="0"/>
              </a:spcBef>
            </a:pPr>
            <a:r>
              <a:rPr lang="en-US" altLang="zh-CN" sz="2400" smtClean="0">
                <a:latin typeface="Arial" panose="020B0704020202020204" pitchFamily="34" charset="0"/>
                <a:ea typeface="SimSun" pitchFamily="2" charset="-122"/>
              </a:rPr>
              <a:t>x</a:t>
            </a:r>
            <a:r>
              <a:rPr lang="zh-CN" altLang="en-US" sz="2400" smtClean="0">
                <a:latin typeface="Arial" panose="020B0704020202020204" pitchFamily="34" charset="0"/>
                <a:ea typeface="SimSun" pitchFamily="2" charset="-122"/>
              </a:rPr>
              <a:t>和</a:t>
            </a:r>
            <a:r>
              <a:rPr lang="en-US" altLang="zh-CN" sz="2400" smtClean="0">
                <a:latin typeface="Arial" panose="020B0704020202020204" pitchFamily="34" charset="0"/>
                <a:ea typeface="SimSun" pitchFamily="2" charset="-122"/>
              </a:rPr>
              <a:t>z</a:t>
            </a:r>
            <a:r>
              <a:rPr lang="zh-CN" altLang="en-US" sz="2400" smtClean="0">
                <a:latin typeface="Arial" panose="020B0704020202020204" pitchFamily="34" charset="0"/>
                <a:ea typeface="SimSun" pitchFamily="2" charset="-122"/>
              </a:rPr>
              <a:t>值</a:t>
            </a:r>
            <a:endParaRPr lang="zh-CN" altLang="en-US" sz="2400" smtClean="0">
              <a:latin typeface="Arial" panose="020B0704020202020204" pitchFamily="34" charset="0"/>
              <a:ea typeface="SimSun" pitchFamily="2" charset="-122"/>
            </a:endParaRPr>
          </a:p>
          <a:p>
            <a:pPr lvl="1" algn="just">
              <a:lnSpc>
                <a:spcPct val="110000"/>
              </a:lnSpc>
              <a:spcBef>
                <a:spcPct val="0"/>
              </a:spcBef>
            </a:pPr>
            <a:r>
              <a:rPr lang="en-US" altLang="zh-CN" smtClean="0">
                <a:latin typeface="Arial" panose="020B0704020202020204" pitchFamily="34" charset="0"/>
                <a:ea typeface="SimSun" pitchFamily="2" charset="-122"/>
              </a:rPr>
              <a:t>x</a:t>
            </a:r>
            <a:r>
              <a:rPr lang="zh-CN" altLang="en-US" smtClean="0">
                <a:latin typeface="Arial" panose="020B0704020202020204" pitchFamily="34" charset="0"/>
                <a:ea typeface="SimSun" pitchFamily="2" charset="-122"/>
              </a:rPr>
              <a:t>表示不定值，</a:t>
            </a:r>
            <a:r>
              <a:rPr lang="en-US" altLang="zh-CN" smtClean="0">
                <a:latin typeface="Arial" panose="020B0704020202020204" pitchFamily="34" charset="0"/>
                <a:ea typeface="SimSun" pitchFamily="2" charset="-122"/>
              </a:rPr>
              <a:t>z</a:t>
            </a:r>
            <a:r>
              <a:rPr lang="zh-CN" altLang="en-US" smtClean="0">
                <a:latin typeface="Arial" panose="020B0704020202020204" pitchFamily="34" charset="0"/>
                <a:ea typeface="SimSun" pitchFamily="2" charset="-122"/>
              </a:rPr>
              <a:t>表示高阻值；</a:t>
            </a:r>
            <a:endParaRPr lang="zh-CN" altLang="en-US" smtClean="0">
              <a:latin typeface="Arial" panose="020B0704020202020204" pitchFamily="34" charset="0"/>
              <a:ea typeface="SimSun" pitchFamily="2" charset="-122"/>
            </a:endParaRPr>
          </a:p>
          <a:p>
            <a:pPr lvl="1" algn="just">
              <a:lnSpc>
                <a:spcPct val="110000"/>
              </a:lnSpc>
              <a:spcBef>
                <a:spcPct val="0"/>
              </a:spcBef>
            </a:pPr>
            <a:r>
              <a:rPr lang="en-US" altLang="zh-CN" smtClean="0">
                <a:latin typeface="Arial" panose="020B0704020202020204" pitchFamily="34" charset="0"/>
                <a:ea typeface="SimSun" pitchFamily="2" charset="-122"/>
              </a:rPr>
              <a:t>x</a:t>
            </a:r>
            <a:r>
              <a:rPr lang="zh-CN" altLang="en-US" smtClean="0">
                <a:latin typeface="Arial" panose="020B0704020202020204" pitchFamily="34" charset="0"/>
                <a:ea typeface="SimSun" pitchFamily="2" charset="-122"/>
              </a:rPr>
              <a:t>和</a:t>
            </a:r>
            <a:r>
              <a:rPr lang="en-US" altLang="zh-CN" smtClean="0">
                <a:latin typeface="Arial" panose="020B0704020202020204" pitchFamily="34" charset="0"/>
                <a:ea typeface="SimSun" pitchFamily="2" charset="-122"/>
              </a:rPr>
              <a:t>z</a:t>
            </a:r>
            <a:r>
              <a:rPr lang="zh-CN" altLang="en-US" smtClean="0">
                <a:latin typeface="Arial" panose="020B0704020202020204" pitchFamily="34" charset="0"/>
                <a:ea typeface="SimSun" pitchFamily="2" charset="-122"/>
              </a:rPr>
              <a:t>代表的二进制位数取决于所用的进制 </a:t>
            </a:r>
            <a:endParaRPr lang="zh-CN" altLang="en-US" smtClean="0">
              <a:latin typeface="Arial" panose="020B0704020202020204" pitchFamily="34" charset="0"/>
              <a:ea typeface="SimSun" pitchFamily="2" charset="-122"/>
            </a:endParaRPr>
          </a:p>
        </p:txBody>
      </p:sp>
      <p:sp>
        <p:nvSpPr>
          <p:cNvPr id="406532" name="Rectangle 4"/>
          <p:cNvSpPr>
            <a:spLocks noChangeArrowheads="1"/>
          </p:cNvSpPr>
          <p:nvPr/>
        </p:nvSpPr>
        <p:spPr bwMode="auto">
          <a:xfrm>
            <a:off x="442913" y="2457450"/>
            <a:ext cx="870108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0"/>
              </a:spcBef>
              <a:buClr>
                <a:srgbClr val="FF0000"/>
              </a:buClr>
              <a:buSzPct val="80000"/>
              <a:buFont typeface="Wingdings" panose="05000000000000000000" pitchFamily="2" charset="2"/>
              <a:buNone/>
            </a:pPr>
            <a:r>
              <a:rPr lang="zh-CN" altLang="en-US" sz="2000">
                <a:latin typeface="Arial" panose="020B0704020202020204" pitchFamily="34" charset="0"/>
              </a:rPr>
              <a:t>“</a:t>
            </a:r>
            <a:r>
              <a:rPr lang="zh-CN" altLang="en-US" sz="2000">
                <a:solidFill>
                  <a:srgbClr val="CC3300"/>
                </a:solidFill>
                <a:latin typeface="Arial" panose="020B0704020202020204" pitchFamily="34" charset="0"/>
              </a:rPr>
              <a:t>？</a:t>
            </a:r>
            <a:r>
              <a:rPr lang="zh-CN" altLang="en-US" sz="2000">
                <a:latin typeface="Arial" panose="020B0704020202020204" pitchFamily="34" charset="0"/>
              </a:rPr>
              <a:t>”是</a:t>
            </a:r>
            <a:r>
              <a:rPr lang="en-US" altLang="zh-CN" sz="2000">
                <a:latin typeface="Arial" panose="020B0704020202020204" pitchFamily="34" charset="0"/>
              </a:rPr>
              <a:t>z</a:t>
            </a:r>
            <a:r>
              <a:rPr lang="zh-CN" altLang="en-US" sz="2000">
                <a:latin typeface="Arial" panose="020B0704020202020204" pitchFamily="34" charset="0"/>
              </a:rPr>
              <a:t>的另一种表示符号，建议在</a:t>
            </a:r>
            <a:r>
              <a:rPr lang="en-US" altLang="zh-CN" sz="2000">
                <a:latin typeface="Arial" panose="020B0704020202020204" pitchFamily="34" charset="0"/>
              </a:rPr>
              <a:t>case</a:t>
            </a:r>
            <a:r>
              <a:rPr lang="zh-CN" altLang="en-US" sz="2000">
                <a:latin typeface="Arial" panose="020B0704020202020204" pitchFamily="34" charset="0"/>
              </a:rPr>
              <a:t>语句中使用</a:t>
            </a:r>
            <a:r>
              <a:rPr lang="zh-CN" altLang="en-US" sz="2000">
                <a:solidFill>
                  <a:srgbClr val="CC3300"/>
                </a:solidFill>
                <a:latin typeface="Arial" panose="020B0704020202020204" pitchFamily="34" charset="0"/>
              </a:rPr>
              <a:t>？</a:t>
            </a:r>
            <a:r>
              <a:rPr lang="zh-CN" altLang="en-US" sz="2000">
                <a:latin typeface="Arial" panose="020B0704020202020204" pitchFamily="34" charset="0"/>
              </a:rPr>
              <a:t>表示高阻态</a:t>
            </a:r>
            <a:r>
              <a:rPr lang="en-US" altLang="zh-CN" sz="2000">
                <a:solidFill>
                  <a:srgbClr val="CC3300"/>
                </a:solidFill>
                <a:latin typeface="Arial" panose="020B0704020202020204" pitchFamily="34" charset="0"/>
              </a:rPr>
              <a:t>z</a:t>
            </a:r>
            <a:endParaRPr lang="en-US" altLang="zh-CN" sz="2000">
              <a:solidFill>
                <a:srgbClr val="CC3300"/>
              </a:solidFill>
              <a:latin typeface="Arial" panose="020B0704020202020204" pitchFamily="34" charset="0"/>
            </a:endParaRPr>
          </a:p>
          <a:p>
            <a:pPr marL="1143000" lvl="2" indent="-228600">
              <a:spcBef>
                <a:spcPct val="0"/>
              </a:spcBef>
              <a:buClr>
                <a:srgbClr val="FF9900"/>
              </a:buClr>
              <a:buFontTx/>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panose="020B0704020202020204" pitchFamily="34" charset="0"/>
              </a:rPr>
              <a:t>2.17 </a:t>
            </a:r>
            <a:r>
              <a:rPr kumimoji="1" lang="en-US" altLang="zh-CN" sz="2000">
                <a:solidFill>
                  <a:srgbClr val="FF0066"/>
                </a:solidFill>
              </a:rPr>
              <a:t>】</a:t>
            </a:r>
            <a:r>
              <a:rPr lang="en-US" altLang="zh-CN" sz="2000">
                <a:latin typeface="Arial" panose="020B0704020202020204" pitchFamily="34" charset="0"/>
                <a:ea typeface="方正姚体" pitchFamily="2" charset="-122"/>
              </a:rPr>
              <a:t>casez (select)</a:t>
            </a:r>
            <a:endParaRPr lang="en-US" altLang="zh-CN" sz="2000">
              <a:latin typeface="Arial" panose="020B0704020202020204" pitchFamily="34" charset="0"/>
              <a:ea typeface="方正姚体" pitchFamily="2" charset="-122"/>
            </a:endParaRPr>
          </a:p>
          <a:p>
            <a:pPr marL="1143000" lvl="2" indent="-228600">
              <a:spcBef>
                <a:spcPct val="0"/>
              </a:spcBef>
              <a:buClr>
                <a:srgbClr val="FF9900"/>
              </a:buClr>
              <a:buFontTx/>
              <a:buNone/>
            </a:pPr>
            <a:r>
              <a:rPr lang="en-US" altLang="zh-CN" sz="2000">
                <a:latin typeface="Arial" panose="020B0704020202020204" pitchFamily="34" charset="0"/>
                <a:ea typeface="方正姚体" pitchFamily="2" charset="-122"/>
              </a:rPr>
              <a:t>                      4’b???1: out = a;</a:t>
            </a:r>
            <a:endParaRPr lang="en-US" altLang="zh-CN" sz="2000">
              <a:latin typeface="Arial" panose="020B0704020202020204" pitchFamily="34" charset="0"/>
              <a:ea typeface="方正姚体" pitchFamily="2" charset="-122"/>
            </a:endParaRPr>
          </a:p>
          <a:p>
            <a:pPr marL="1143000" lvl="2" indent="-228600">
              <a:spcBef>
                <a:spcPct val="0"/>
              </a:spcBef>
              <a:buClr>
                <a:srgbClr val="FF9900"/>
              </a:buClr>
              <a:buFontTx/>
              <a:buNone/>
            </a:pPr>
            <a:r>
              <a:rPr lang="en-US" altLang="zh-CN" sz="2000">
                <a:latin typeface="Arial" panose="020B0704020202020204" pitchFamily="34" charset="0"/>
                <a:ea typeface="方正姚体" pitchFamily="2" charset="-122"/>
              </a:rPr>
              <a:t>                      4’b??1?: out = b;</a:t>
            </a:r>
            <a:endParaRPr lang="en-US" altLang="zh-CN" sz="2000">
              <a:latin typeface="Arial" panose="020B0704020202020204" pitchFamily="34" charset="0"/>
              <a:ea typeface="方正姚体" pitchFamily="2" charset="-122"/>
            </a:endParaRPr>
          </a:p>
          <a:p>
            <a:pPr marL="1143000" lvl="2" indent="-228600">
              <a:spcBef>
                <a:spcPct val="0"/>
              </a:spcBef>
              <a:buClr>
                <a:srgbClr val="FF9900"/>
              </a:buClr>
              <a:buFontTx/>
              <a:buNone/>
            </a:pPr>
            <a:r>
              <a:rPr lang="en-US" altLang="zh-CN" sz="2000">
                <a:latin typeface="Arial" panose="020B0704020202020204" pitchFamily="34" charset="0"/>
                <a:ea typeface="方正姚体" pitchFamily="2" charset="-122"/>
              </a:rPr>
              <a:t>                      4’b?1??: out = c;</a:t>
            </a:r>
            <a:endParaRPr lang="en-US" altLang="zh-CN" sz="2000">
              <a:latin typeface="Arial" panose="020B0704020202020204" pitchFamily="34" charset="0"/>
              <a:ea typeface="方正姚体" pitchFamily="2" charset="-122"/>
            </a:endParaRPr>
          </a:p>
          <a:p>
            <a:pPr marL="1143000" lvl="2" indent="-228600">
              <a:spcBef>
                <a:spcPct val="0"/>
              </a:spcBef>
              <a:buClr>
                <a:srgbClr val="FF9900"/>
              </a:buClr>
              <a:buFontTx/>
              <a:buNone/>
            </a:pPr>
            <a:r>
              <a:rPr lang="en-US" altLang="zh-CN" sz="2000">
                <a:latin typeface="Arial" panose="020B0704020202020204" pitchFamily="34" charset="0"/>
                <a:ea typeface="方正姚体" pitchFamily="2" charset="-122"/>
              </a:rPr>
              <a:t>                      4’b1???: out = d;</a:t>
            </a:r>
            <a:endParaRPr lang="en-US" altLang="zh-CN" sz="2000">
              <a:latin typeface="Arial" panose="020B0704020202020204" pitchFamily="34" charset="0"/>
              <a:ea typeface="方正姚体" pitchFamily="2" charset="-122"/>
            </a:endParaRPr>
          </a:p>
          <a:p>
            <a:pPr marL="1143000" lvl="2" indent="-228600">
              <a:spcBef>
                <a:spcPct val="0"/>
              </a:spcBef>
              <a:buClr>
                <a:srgbClr val="FF9900"/>
              </a:buClr>
              <a:buFontTx/>
              <a:buNone/>
            </a:pPr>
            <a:r>
              <a:rPr lang="en-US" altLang="zh-CN" sz="2000">
                <a:latin typeface="Arial" panose="020B0704020202020204" pitchFamily="34" charset="0"/>
                <a:ea typeface="方正姚体" pitchFamily="2" charset="-122"/>
              </a:rPr>
              <a:t>                  endcase</a:t>
            </a:r>
            <a:endParaRPr lang="en-US" altLang="zh-CN" sz="2000">
              <a:latin typeface="Arial" panose="020B0704020202020204" pitchFamily="34" charset="0"/>
              <a:ea typeface="方正姚体" pitchFamily="2" charset="-122"/>
            </a:endParaRPr>
          </a:p>
        </p:txBody>
      </p:sp>
      <p:sp>
        <p:nvSpPr>
          <p:cNvPr id="406533" name="Rectangle 5"/>
          <p:cNvSpPr>
            <a:spLocks noChangeArrowheads="1"/>
          </p:cNvSpPr>
          <p:nvPr/>
        </p:nvSpPr>
        <p:spPr bwMode="auto">
          <a:xfrm>
            <a:off x="447675" y="4691063"/>
            <a:ext cx="76327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Char char="v"/>
            </a:pPr>
            <a:r>
              <a:rPr lang="zh-CN" altLang="en-US"/>
              <a:t>负数</a:t>
            </a:r>
            <a:endParaRPr lang="zh-CN" altLang="en-US"/>
          </a:p>
          <a:p>
            <a:pPr marL="742950" lvl="1" indent="-285750">
              <a:spcBef>
                <a:spcPct val="0"/>
              </a:spcBef>
              <a:buClr>
                <a:srgbClr val="006666"/>
              </a:buClr>
              <a:buSzPct val="110000"/>
              <a:buFont typeface="Wingdings" panose="05000000000000000000" pitchFamily="2" charset="2"/>
              <a:buChar char="w"/>
            </a:pPr>
            <a:r>
              <a:rPr lang="zh-CN" altLang="en-US" sz="2200">
                <a:latin typeface="Arial" panose="020B0704020202020204" pitchFamily="34" charset="0"/>
              </a:rPr>
              <a:t>在位宽前加一个负号，即表示负数</a:t>
            </a:r>
            <a:r>
              <a:rPr kumimoji="1" lang="zh-CN" altLang="en-US">
                <a:latin typeface="Arial" panose="020B0704020202020204" pitchFamily="34" charset="0"/>
              </a:rPr>
              <a:t>，</a:t>
            </a:r>
            <a:r>
              <a:rPr lang="zh-CN" altLang="en-US" sz="2200">
                <a:latin typeface="Arial" panose="020B0704020202020204" pitchFamily="34" charset="0"/>
              </a:rPr>
              <a:t>负数通常表示为该负数的二进制补码</a:t>
            </a:r>
            <a:endParaRPr lang="zh-CN" altLang="en-US" sz="2200">
              <a:latin typeface="Arial" panose="020B0704020202020204" pitchFamily="34" charset="0"/>
            </a:endParaRPr>
          </a:p>
          <a:p>
            <a:pPr marL="742950" lvl="1" indent="-285750">
              <a:spcBef>
                <a:spcPct val="0"/>
              </a:spcBef>
              <a:buClr>
                <a:srgbClr val="006666"/>
              </a:buClr>
              <a:buSzPct val="110000"/>
              <a:buFont typeface="Wingdings" panose="05000000000000000000" pitchFamily="2" charset="2"/>
              <a:buChar char="w"/>
            </a:pPr>
            <a:r>
              <a:rPr lang="zh-CN" altLang="en-US" sz="2200">
                <a:latin typeface="Arial" panose="020B0704020202020204" pitchFamily="34" charset="0"/>
              </a:rPr>
              <a:t>如：</a:t>
            </a:r>
            <a:r>
              <a:rPr lang="en-US" altLang="zh-CN" sz="2200">
                <a:latin typeface="Arial" panose="020B0704020202020204" pitchFamily="34" charset="0"/>
              </a:rPr>
              <a:t>-8’d5    //-5</a:t>
            </a:r>
            <a:r>
              <a:rPr lang="zh-CN" altLang="en-US" sz="2200">
                <a:latin typeface="Arial" panose="020B0704020202020204" pitchFamily="34" charset="0"/>
              </a:rPr>
              <a:t>的补码，</a:t>
            </a:r>
            <a:r>
              <a:rPr lang="en-US" altLang="zh-CN" sz="2200">
                <a:latin typeface="Arial" panose="020B0704020202020204" pitchFamily="34" charset="0"/>
              </a:rPr>
              <a:t>= 8‘b11111011</a:t>
            </a:r>
            <a:endParaRPr lang="zh-CN" altLang="en-US" sz="22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6531"/>
                                        </p:tgtEl>
                                        <p:attrNameLst>
                                          <p:attrName>style.visibility</p:attrName>
                                        </p:attrNameLst>
                                      </p:cBhvr>
                                      <p:to>
                                        <p:strVal val="visible"/>
                                      </p:to>
                                    </p:set>
                                    <p:anim calcmode="lin" valueType="num">
                                      <p:cBhvr additive="base">
                                        <p:cTn id="7" dur="500" fill="hold"/>
                                        <p:tgtEl>
                                          <p:spTgt spid="406531"/>
                                        </p:tgtEl>
                                        <p:attrNameLst>
                                          <p:attrName>ppt_x</p:attrName>
                                        </p:attrNameLst>
                                      </p:cBhvr>
                                      <p:tavLst>
                                        <p:tav tm="0">
                                          <p:val>
                                            <p:strVal val="0-#ppt_w/2"/>
                                          </p:val>
                                        </p:tav>
                                        <p:tav tm="100000">
                                          <p:val>
                                            <p:strVal val="#ppt_x"/>
                                          </p:val>
                                        </p:tav>
                                      </p:tavLst>
                                    </p:anim>
                                    <p:anim calcmode="lin" valueType="num">
                                      <p:cBhvr additive="base">
                                        <p:cTn id="8" dur="500" fill="hold"/>
                                        <p:tgtEl>
                                          <p:spTgt spid="4065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2">
                                            <p:txEl>
                                              <p:pRg st="0" end="0"/>
                                            </p:txEl>
                                          </p:spTgt>
                                        </p:tgtEl>
                                        <p:attrNameLst>
                                          <p:attrName>style.visibility</p:attrName>
                                        </p:attrNameLst>
                                      </p:cBhvr>
                                      <p:to>
                                        <p:strVal val="visible"/>
                                      </p:to>
                                    </p:set>
                                    <p:anim calcmode="lin" valueType="num">
                                      <p:cBhvr additive="base">
                                        <p:cTn id="13" dur="500" fill="hold"/>
                                        <p:tgtEl>
                                          <p:spTgt spid="40653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2">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6532">
                                            <p:txEl>
                                              <p:pRg st="1" end="1"/>
                                            </p:txEl>
                                          </p:spTgt>
                                        </p:tgtEl>
                                        <p:attrNameLst>
                                          <p:attrName>style.visibility</p:attrName>
                                        </p:attrNameLst>
                                      </p:cBhvr>
                                      <p:to>
                                        <p:strVal val="visible"/>
                                      </p:to>
                                    </p:set>
                                    <p:anim calcmode="lin" valueType="num">
                                      <p:cBhvr additive="base">
                                        <p:cTn id="17" dur="500" fill="hold"/>
                                        <p:tgtEl>
                                          <p:spTgt spid="40653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6532">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6532">
                                            <p:txEl>
                                              <p:pRg st="2" end="2"/>
                                            </p:txEl>
                                          </p:spTgt>
                                        </p:tgtEl>
                                        <p:attrNameLst>
                                          <p:attrName>style.visibility</p:attrName>
                                        </p:attrNameLst>
                                      </p:cBhvr>
                                      <p:to>
                                        <p:strVal val="visible"/>
                                      </p:to>
                                    </p:set>
                                    <p:anim calcmode="lin" valueType="num">
                                      <p:cBhvr additive="base">
                                        <p:cTn id="21" dur="500" fill="hold"/>
                                        <p:tgtEl>
                                          <p:spTgt spid="406532">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6532">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6532">
                                            <p:txEl>
                                              <p:pRg st="3" end="3"/>
                                            </p:txEl>
                                          </p:spTgt>
                                        </p:tgtEl>
                                        <p:attrNameLst>
                                          <p:attrName>style.visibility</p:attrName>
                                        </p:attrNameLst>
                                      </p:cBhvr>
                                      <p:to>
                                        <p:strVal val="visible"/>
                                      </p:to>
                                    </p:set>
                                    <p:anim calcmode="lin" valueType="num">
                                      <p:cBhvr additive="base">
                                        <p:cTn id="25" dur="500" fill="hold"/>
                                        <p:tgtEl>
                                          <p:spTgt spid="4065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6532">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06532">
                                            <p:txEl>
                                              <p:pRg st="4" end="4"/>
                                            </p:txEl>
                                          </p:spTgt>
                                        </p:tgtEl>
                                        <p:attrNameLst>
                                          <p:attrName>style.visibility</p:attrName>
                                        </p:attrNameLst>
                                      </p:cBhvr>
                                      <p:to>
                                        <p:strVal val="visible"/>
                                      </p:to>
                                    </p:set>
                                    <p:anim calcmode="lin" valueType="num">
                                      <p:cBhvr additive="base">
                                        <p:cTn id="29" dur="500" fill="hold"/>
                                        <p:tgtEl>
                                          <p:spTgt spid="40653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6532">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06532">
                                            <p:txEl>
                                              <p:pRg st="5" end="5"/>
                                            </p:txEl>
                                          </p:spTgt>
                                        </p:tgtEl>
                                        <p:attrNameLst>
                                          <p:attrName>style.visibility</p:attrName>
                                        </p:attrNameLst>
                                      </p:cBhvr>
                                      <p:to>
                                        <p:strVal val="visible"/>
                                      </p:to>
                                    </p:set>
                                    <p:anim calcmode="lin" valueType="num">
                                      <p:cBhvr additive="base">
                                        <p:cTn id="33" dur="500" fill="hold"/>
                                        <p:tgtEl>
                                          <p:spTgt spid="406532">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0653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06532">
                                            <p:txEl>
                                              <p:pRg st="6" end="6"/>
                                            </p:txEl>
                                          </p:spTgt>
                                        </p:tgtEl>
                                        <p:attrNameLst>
                                          <p:attrName>style.visibility</p:attrName>
                                        </p:attrNameLst>
                                      </p:cBhvr>
                                      <p:to>
                                        <p:strVal val="visible"/>
                                      </p:to>
                                    </p:set>
                                    <p:anim calcmode="lin" valueType="num">
                                      <p:cBhvr additive="base">
                                        <p:cTn id="37" dur="500" fill="hold"/>
                                        <p:tgtEl>
                                          <p:spTgt spid="40653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65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6533"/>
                                        </p:tgtEl>
                                        <p:attrNameLst>
                                          <p:attrName>style.visibility</p:attrName>
                                        </p:attrNameLst>
                                      </p:cBhvr>
                                      <p:to>
                                        <p:strVal val="visible"/>
                                      </p:to>
                                    </p:set>
                                    <p:anim calcmode="lin" valueType="num">
                                      <p:cBhvr additive="base">
                                        <p:cTn id="43" dur="500" fill="hold"/>
                                        <p:tgtEl>
                                          <p:spTgt spid="406533"/>
                                        </p:tgtEl>
                                        <p:attrNameLst>
                                          <p:attrName>ppt_x</p:attrName>
                                        </p:attrNameLst>
                                      </p:cBhvr>
                                      <p:tavLst>
                                        <p:tav tm="0">
                                          <p:val>
                                            <p:strVal val="0-#ppt_w/2"/>
                                          </p:val>
                                        </p:tav>
                                        <p:tav tm="100000">
                                          <p:val>
                                            <p:strVal val="#ppt_x"/>
                                          </p:val>
                                        </p:tav>
                                      </p:tavLst>
                                    </p:anim>
                                    <p:anim calcmode="lin" valueType="num">
                                      <p:cBhvr additive="base">
                                        <p:cTn id="44" dur="500" fill="hold"/>
                                        <p:tgtEl>
                                          <p:spTgt spid="406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autoUpdateAnimBg="0"/>
      <p:bldP spid="406532" grpId="0" bldLvl="2" autoUpdateAnimBg="0" build="p"/>
      <p:bldP spid="40653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87F2F24-30C0-4FC7-BFA3-D7AC957363B7}"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0963" name="Rectangle 2"/>
          <p:cNvSpPr>
            <a:spLocks noGrp="1" noChangeArrowheads="1"/>
          </p:cNvSpPr>
          <p:nvPr>
            <p:ph type="title" idx="4294967295"/>
          </p:nvPr>
        </p:nvSpPr>
        <p:spPr>
          <a:xfrm>
            <a:off x="1800225" y="222250"/>
            <a:ext cx="5911850" cy="677863"/>
          </a:xfrm>
        </p:spPr>
        <p:txBody>
          <a:bodyPr anchor="b"/>
          <a:lstStyle/>
          <a:p>
            <a:r>
              <a:rPr lang="zh-CN" altLang="en-US" smtClean="0">
                <a:solidFill>
                  <a:srgbClr val="FFCC00"/>
                </a:solidFill>
                <a:latin typeface="Arial" panose="020B0704020202020204" pitchFamily="34" charset="0"/>
                <a:ea typeface="黑体" pitchFamily="2" charset="-122"/>
              </a:rPr>
              <a:t>实数（</a:t>
            </a:r>
            <a:r>
              <a:rPr lang="en-US" altLang="zh-CN" smtClean="0">
                <a:solidFill>
                  <a:srgbClr val="FFCC00"/>
                </a:solidFill>
                <a:latin typeface="Arial" panose="020B0704020202020204" pitchFamily="34" charset="0"/>
                <a:ea typeface="黑体" pitchFamily="2" charset="-122"/>
              </a:rPr>
              <a:t>Real</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408579" name="Rectangle 3"/>
          <p:cNvSpPr>
            <a:spLocks noGrp="1" noChangeArrowheads="1"/>
          </p:cNvSpPr>
          <p:nvPr>
            <p:ph type="body" idx="4294967295"/>
          </p:nvPr>
        </p:nvSpPr>
        <p:spPr>
          <a:xfrm>
            <a:off x="323850" y="1090613"/>
            <a:ext cx="8820150" cy="3324225"/>
          </a:xfrm>
        </p:spPr>
        <p:txBody>
          <a:bodyPr/>
          <a:lstStyle/>
          <a:p>
            <a:pPr marL="263525" indent="-263525" algn="just">
              <a:lnSpc>
                <a:spcPct val="110000"/>
              </a:lnSpc>
            </a:pPr>
            <a:r>
              <a:rPr lang="zh-CN" altLang="en-US" sz="2400" smtClean="0">
                <a:latin typeface="Arial" panose="020B0704020202020204" pitchFamily="34" charset="0"/>
                <a:ea typeface="SimSun" pitchFamily="2" charset="-122"/>
              </a:rPr>
              <a:t>实数的两种表示法</a:t>
            </a:r>
            <a:endParaRPr lang="zh-CN" altLang="en-US" sz="2400" smtClean="0">
              <a:latin typeface="Arial" panose="020B0704020202020204" pitchFamily="34" charset="0"/>
              <a:ea typeface="SimSun" pitchFamily="2" charset="-122"/>
            </a:endParaRPr>
          </a:p>
          <a:p>
            <a:pPr marL="713105" lvl="1" indent="-263525">
              <a:lnSpc>
                <a:spcPct val="110000"/>
              </a:lnSpc>
              <a:spcBef>
                <a:spcPct val="0"/>
              </a:spcBef>
            </a:pPr>
            <a:r>
              <a:rPr lang="zh-CN" altLang="en-US" smtClean="0">
                <a:latin typeface="Arial" panose="020B0704020202020204" pitchFamily="34" charset="0"/>
                <a:ea typeface="SimSun" pitchFamily="2" charset="-122"/>
              </a:rPr>
              <a:t>十进制表示法</a:t>
            </a:r>
            <a:endParaRPr lang="zh-CN" altLang="en-US" smtClean="0">
              <a:latin typeface="Arial" panose="020B0704020202020204" pitchFamily="34" charset="0"/>
              <a:ea typeface="SimSun" pitchFamily="2" charset="-122"/>
            </a:endParaRPr>
          </a:p>
          <a:p>
            <a:pPr marL="1162050" lvl="2" indent="-263525">
              <a:lnSpc>
                <a:spcPct val="110000"/>
              </a:lnSpc>
              <a:spcBef>
                <a:spcPct val="0"/>
              </a:spcBef>
            </a:pPr>
            <a:r>
              <a:rPr lang="en-US" altLang="zh-CN" smtClean="0">
                <a:latin typeface="Arial" panose="020B0704020202020204" pitchFamily="34" charset="0"/>
                <a:ea typeface="SimSun" pitchFamily="2" charset="-122"/>
              </a:rPr>
              <a:t>2.0</a:t>
            </a:r>
            <a:r>
              <a:rPr lang="zh-CN" altLang="en-US" smtClean="0">
                <a:latin typeface="Arial" panose="020B0704020202020204" pitchFamily="34" charset="0"/>
                <a:ea typeface="SimSun" pitchFamily="2" charset="-122"/>
              </a:rPr>
              <a:t>，</a:t>
            </a:r>
            <a:r>
              <a:rPr lang="en-US" altLang="zh-CN" smtClean="0">
                <a:latin typeface="Arial" panose="020B0704020202020204" pitchFamily="34" charset="0"/>
                <a:ea typeface="SimSun" pitchFamily="2" charset="-122"/>
              </a:rPr>
              <a:t>5.678</a:t>
            </a:r>
            <a:r>
              <a:rPr lang="zh-CN" altLang="en-US" smtClean="0">
                <a:latin typeface="Arial" panose="020B0704020202020204" pitchFamily="34" charset="0"/>
                <a:ea typeface="SimSun" pitchFamily="2" charset="-122"/>
              </a:rPr>
              <a:t>，</a:t>
            </a:r>
            <a:r>
              <a:rPr lang="en-US" altLang="zh-CN" smtClean="0">
                <a:latin typeface="Arial" panose="020B0704020202020204" pitchFamily="34" charset="0"/>
                <a:ea typeface="SimSun" pitchFamily="2" charset="-122"/>
              </a:rPr>
              <a:t>0.1	//</a:t>
            </a:r>
            <a:r>
              <a:rPr lang="zh-CN" altLang="en-US" smtClean="0">
                <a:latin typeface="Arial" panose="020B0704020202020204" pitchFamily="34" charset="0"/>
                <a:ea typeface="SimSun" pitchFamily="2" charset="-122"/>
              </a:rPr>
              <a:t>合法</a:t>
            </a:r>
            <a:endParaRPr lang="zh-CN" altLang="en-US" smtClean="0">
              <a:latin typeface="Arial" panose="020B0704020202020204" pitchFamily="34" charset="0"/>
              <a:ea typeface="SimSun" pitchFamily="2" charset="-122"/>
            </a:endParaRPr>
          </a:p>
          <a:p>
            <a:pPr marL="1162050" lvl="2" indent="-263525">
              <a:lnSpc>
                <a:spcPct val="110000"/>
              </a:lnSpc>
              <a:spcBef>
                <a:spcPct val="0"/>
              </a:spcBef>
            </a:pPr>
            <a:r>
              <a:rPr lang="en-US" altLang="zh-CN" smtClean="0">
                <a:latin typeface="Arial" panose="020B0704020202020204" pitchFamily="34" charset="0"/>
                <a:ea typeface="SimSun" pitchFamily="2" charset="-122"/>
              </a:rPr>
              <a:t>2.			//</a:t>
            </a:r>
            <a:r>
              <a:rPr lang="zh-CN" altLang="en-US" smtClean="0">
                <a:latin typeface="Arial" panose="020B0704020202020204" pitchFamily="34" charset="0"/>
                <a:ea typeface="SimSun" pitchFamily="2" charset="-122"/>
              </a:rPr>
              <a:t>非法，小数点两侧都必须有数字</a:t>
            </a:r>
            <a:endParaRPr lang="zh-CN" altLang="en-US" smtClean="0">
              <a:latin typeface="Arial" panose="020B0704020202020204" pitchFamily="34" charset="0"/>
              <a:ea typeface="SimSun" pitchFamily="2" charset="-122"/>
            </a:endParaRPr>
          </a:p>
          <a:p>
            <a:pPr marL="713105" lvl="1" indent="-263525">
              <a:lnSpc>
                <a:spcPct val="110000"/>
              </a:lnSpc>
              <a:spcBef>
                <a:spcPct val="0"/>
              </a:spcBef>
            </a:pPr>
            <a:r>
              <a:rPr lang="zh-CN" altLang="en-US" smtClean="0">
                <a:latin typeface="Arial" panose="020B0704020202020204" pitchFamily="34" charset="0"/>
                <a:ea typeface="SimSun" pitchFamily="2" charset="-122"/>
              </a:rPr>
              <a:t>科学计数法</a:t>
            </a:r>
            <a:endParaRPr lang="zh-CN" altLang="en-US" smtClean="0">
              <a:latin typeface="Arial" panose="020B0704020202020204" pitchFamily="34" charset="0"/>
              <a:ea typeface="SimSun" pitchFamily="2" charset="-122"/>
            </a:endParaRPr>
          </a:p>
          <a:p>
            <a:pPr marL="1162050" lvl="2" indent="-263525">
              <a:lnSpc>
                <a:spcPct val="110000"/>
              </a:lnSpc>
              <a:spcBef>
                <a:spcPct val="0"/>
              </a:spcBef>
            </a:pPr>
            <a:r>
              <a:rPr lang="en-US" altLang="zh-CN" smtClean="0">
                <a:latin typeface="Arial" panose="020B0704020202020204" pitchFamily="34" charset="0"/>
                <a:ea typeface="SimSun" pitchFamily="2" charset="-122"/>
              </a:rPr>
              <a:t>43_5.1e2</a:t>
            </a:r>
            <a:r>
              <a:rPr lang="zh-CN" altLang="en-US" smtClean="0">
                <a:latin typeface="Arial" panose="020B0704020202020204" pitchFamily="34" charset="0"/>
                <a:ea typeface="SimSun" pitchFamily="2" charset="-122"/>
              </a:rPr>
              <a:t>	</a:t>
            </a:r>
            <a:r>
              <a:rPr lang="en-US" altLang="zh-CN" smtClean="0">
                <a:latin typeface="Arial" panose="020B0704020202020204" pitchFamily="34" charset="0"/>
                <a:ea typeface="SimSun" pitchFamily="2" charset="-122"/>
              </a:rPr>
              <a:t>// </a:t>
            </a:r>
            <a:r>
              <a:rPr lang="zh-CN" altLang="en-US" smtClean="0">
                <a:latin typeface="Arial" panose="020B0704020202020204" pitchFamily="34" charset="0"/>
                <a:ea typeface="SimSun" pitchFamily="2" charset="-122"/>
              </a:rPr>
              <a:t>等于</a:t>
            </a:r>
            <a:r>
              <a:rPr lang="en-US" altLang="zh-CN" smtClean="0">
                <a:latin typeface="Arial" panose="020B0704020202020204" pitchFamily="34" charset="0"/>
                <a:ea typeface="SimSun" pitchFamily="2" charset="-122"/>
              </a:rPr>
              <a:t>435.1</a:t>
            </a:r>
            <a:r>
              <a:rPr lang="en-US" altLang="zh-CN" smtClean="0">
                <a:latin typeface="Arial" panose="020B0704020202020204" pitchFamily="34" charset="0"/>
                <a:ea typeface="SimSun" pitchFamily="2" charset="-122"/>
                <a:sym typeface="Symbol" pitchFamily="18" charset="2"/>
              </a:rPr>
              <a:t>10</a:t>
            </a:r>
            <a:r>
              <a:rPr lang="en-US" altLang="zh-CN" baseline="30000" smtClean="0">
                <a:latin typeface="Arial" panose="020B0704020202020204" pitchFamily="34" charset="0"/>
                <a:ea typeface="SimSun" pitchFamily="2" charset="-122"/>
                <a:sym typeface="Symbol" pitchFamily="18" charset="2"/>
              </a:rPr>
              <a:t>2</a:t>
            </a:r>
            <a:r>
              <a:rPr lang="en-US" altLang="zh-CN" smtClean="0">
                <a:latin typeface="Arial" panose="020B0704020202020204" pitchFamily="34" charset="0"/>
                <a:ea typeface="SimSun" pitchFamily="2" charset="-122"/>
                <a:sym typeface="Symbol" pitchFamily="18" charset="2"/>
              </a:rPr>
              <a:t>=43510</a:t>
            </a:r>
            <a:endParaRPr lang="en-US" altLang="zh-CN" smtClean="0">
              <a:latin typeface="Arial" panose="020B0704020202020204" pitchFamily="34" charset="0"/>
              <a:ea typeface="SimSun" pitchFamily="2" charset="-122"/>
              <a:sym typeface="Symbol" pitchFamily="18" charset="2"/>
            </a:endParaRPr>
          </a:p>
          <a:p>
            <a:pPr marL="1162050" lvl="2" indent="-263525">
              <a:lnSpc>
                <a:spcPct val="110000"/>
              </a:lnSpc>
              <a:spcBef>
                <a:spcPct val="0"/>
              </a:spcBef>
            </a:pPr>
            <a:r>
              <a:rPr lang="en-US" altLang="zh-CN" smtClean="0">
                <a:latin typeface="Arial" panose="020B0704020202020204" pitchFamily="34" charset="0"/>
                <a:ea typeface="SimSun" pitchFamily="2" charset="-122"/>
              </a:rPr>
              <a:t>5E-4		//</a:t>
            </a:r>
            <a:r>
              <a:rPr lang="zh-CN" altLang="en-US" smtClean="0">
                <a:latin typeface="Arial" panose="020B0704020202020204" pitchFamily="34" charset="0"/>
                <a:ea typeface="SimSun" pitchFamily="2" charset="-122"/>
              </a:rPr>
              <a:t>等于</a:t>
            </a:r>
            <a:r>
              <a:rPr lang="en-US" altLang="zh-CN" smtClean="0">
                <a:latin typeface="Arial" panose="020B0704020202020204" pitchFamily="34" charset="0"/>
                <a:ea typeface="SimSun" pitchFamily="2" charset="-122"/>
              </a:rPr>
              <a:t>5</a:t>
            </a:r>
            <a:r>
              <a:rPr lang="en-US" altLang="zh-CN" smtClean="0">
                <a:latin typeface="Arial" panose="020B0704020202020204" pitchFamily="34" charset="0"/>
                <a:ea typeface="SimSun" pitchFamily="2" charset="-122"/>
                <a:sym typeface="Symbol" pitchFamily="18" charset="2"/>
              </a:rPr>
              <a:t>10</a:t>
            </a:r>
            <a:r>
              <a:rPr lang="en-US" altLang="zh-CN" baseline="30000" smtClean="0">
                <a:latin typeface="Arial" panose="020B0704020202020204" pitchFamily="34" charset="0"/>
                <a:ea typeface="SimSun" pitchFamily="2" charset="-122"/>
                <a:sym typeface="Symbol" pitchFamily="18" charset="2"/>
              </a:rPr>
              <a:t>-4</a:t>
            </a:r>
            <a:r>
              <a:rPr lang="en-US" altLang="zh-CN" smtClean="0">
                <a:latin typeface="Arial" panose="020B0704020202020204" pitchFamily="34" charset="0"/>
                <a:ea typeface="SimSun" pitchFamily="2" charset="-122"/>
                <a:sym typeface="Symbol" pitchFamily="18" charset="2"/>
              </a:rPr>
              <a:t>=0.0005</a:t>
            </a:r>
            <a:r>
              <a:rPr lang="zh-CN" altLang="en-US" smtClean="0">
                <a:latin typeface="Arial" panose="020B0704020202020204" pitchFamily="34" charset="0"/>
                <a:ea typeface="SimSun" pitchFamily="2" charset="-122"/>
                <a:sym typeface="Symbol" pitchFamily="18" charset="2"/>
              </a:rPr>
              <a:t>，</a:t>
            </a:r>
            <a:r>
              <a:rPr lang="zh-CN" altLang="en-US" smtClean="0">
                <a:latin typeface="Arial" panose="020B0704020202020204" pitchFamily="34" charset="0"/>
                <a:ea typeface="SimSun" pitchFamily="2" charset="-122"/>
              </a:rPr>
              <a:t> </a:t>
            </a:r>
            <a:r>
              <a:rPr lang="en-US" altLang="zh-CN" smtClean="0">
                <a:solidFill>
                  <a:srgbClr val="CC0066"/>
                </a:solidFill>
                <a:latin typeface="Arial" panose="020B0704020202020204" pitchFamily="34" charset="0"/>
                <a:ea typeface="SimSun" pitchFamily="2" charset="-122"/>
              </a:rPr>
              <a:t>e</a:t>
            </a:r>
            <a:r>
              <a:rPr lang="zh-CN" altLang="en-US" smtClean="0">
                <a:solidFill>
                  <a:srgbClr val="CC0066"/>
                </a:solidFill>
                <a:latin typeface="Arial" panose="020B0704020202020204" pitchFamily="34" charset="0"/>
                <a:ea typeface="SimSun" pitchFamily="2" charset="-122"/>
              </a:rPr>
              <a:t>与</a:t>
            </a:r>
            <a:r>
              <a:rPr lang="en-US" altLang="zh-CN" smtClean="0">
                <a:solidFill>
                  <a:srgbClr val="CC0066"/>
                </a:solidFill>
                <a:latin typeface="Arial" panose="020B0704020202020204" pitchFamily="34" charset="0"/>
                <a:ea typeface="SimSun" pitchFamily="2" charset="-122"/>
              </a:rPr>
              <a:t>E</a:t>
            </a:r>
            <a:r>
              <a:rPr lang="zh-CN" altLang="en-US" smtClean="0">
                <a:solidFill>
                  <a:srgbClr val="CC0066"/>
                </a:solidFill>
                <a:latin typeface="Arial" panose="020B0704020202020204" pitchFamily="34" charset="0"/>
                <a:ea typeface="SimSun" pitchFamily="2" charset="-122"/>
              </a:rPr>
              <a:t>相同</a:t>
            </a:r>
            <a:endParaRPr lang="zh-CN" altLang="en-US" smtClean="0">
              <a:solidFill>
                <a:srgbClr val="CC0066"/>
              </a:solidFill>
              <a:latin typeface="Arial" panose="020B0704020202020204" pitchFamily="34" charset="0"/>
              <a:ea typeface="SimSun" pitchFamily="2" charset="-122"/>
            </a:endParaRPr>
          </a:p>
        </p:txBody>
      </p:sp>
      <p:sp>
        <p:nvSpPr>
          <p:cNvPr id="2" name="Rectangle 3"/>
          <p:cNvSpPr>
            <a:spLocks noChangeArrowheads="1"/>
          </p:cNvSpPr>
          <p:nvPr/>
        </p:nvSpPr>
        <p:spPr bwMode="auto">
          <a:xfrm>
            <a:off x="382588" y="4054475"/>
            <a:ext cx="701675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3525" indent="-263525">
              <a:spcBef>
                <a:spcPct val="10000"/>
              </a:spcBef>
              <a:buClr>
                <a:schemeClr val="bg2"/>
              </a:buClr>
              <a:buFont typeface="Wingdings" panose="05000000000000000000" pitchFamily="2" charset="2"/>
              <a:buChar char="v"/>
            </a:pPr>
            <a:r>
              <a:rPr lang="zh-CN" altLang="en-US">
                <a:latin typeface="Arial" panose="020B0704020202020204" pitchFamily="34" charset="0"/>
              </a:rPr>
              <a:t>实数通过四舍五入被转换为最相近的整数</a:t>
            </a:r>
            <a:endParaRPr lang="zh-CN" altLang="en-US">
              <a:latin typeface="Arial" panose="020B0704020202020204" pitchFamily="34" charset="0"/>
            </a:endParaRPr>
          </a:p>
          <a:p>
            <a:pPr marL="263525" indent="-263525">
              <a:spcBef>
                <a:spcPct val="10000"/>
              </a:spcBef>
              <a:buClr>
                <a:schemeClr val="bg2"/>
              </a:buClr>
              <a:buFont typeface="Wingdings" panose="05000000000000000000" pitchFamily="2" charset="2"/>
              <a:buNone/>
            </a:pPr>
            <a:r>
              <a:rPr kumimoji="1" lang="en-US" altLang="zh-CN" sz="2000">
                <a:solidFill>
                  <a:srgbClr val="FF0066"/>
                </a:solidFill>
              </a:rPr>
              <a:t> 【</a:t>
            </a:r>
            <a:r>
              <a:rPr kumimoji="1" lang="zh-CN" altLang="en-US" sz="2000">
                <a:solidFill>
                  <a:srgbClr val="FF0066"/>
                </a:solidFill>
              </a:rPr>
              <a:t>例</a:t>
            </a:r>
            <a:r>
              <a:rPr kumimoji="1" lang="en-US" altLang="zh-CN" sz="2000">
                <a:solidFill>
                  <a:srgbClr val="FF0066"/>
                </a:solidFill>
              </a:rPr>
              <a:t>】</a:t>
            </a:r>
            <a:r>
              <a:rPr lang="en-US" altLang="zh-CN" sz="2000">
                <a:latin typeface="Arial" panose="020B0704020202020204" pitchFamily="34" charset="0"/>
              </a:rPr>
              <a:t>42.446</a:t>
            </a:r>
            <a:r>
              <a:rPr lang="zh-CN" altLang="en-US" sz="2000">
                <a:latin typeface="Arial" panose="020B0704020202020204" pitchFamily="34" charset="0"/>
              </a:rPr>
              <a:t>，</a:t>
            </a:r>
            <a:r>
              <a:rPr lang="en-US" altLang="zh-CN" sz="2000">
                <a:latin typeface="Arial" panose="020B0704020202020204" pitchFamily="34" charset="0"/>
              </a:rPr>
              <a:t>42.45	//</a:t>
            </a:r>
            <a:r>
              <a:rPr lang="zh-CN" altLang="en-US" sz="2000">
                <a:latin typeface="Arial" panose="020B0704020202020204" pitchFamily="34" charset="0"/>
              </a:rPr>
              <a:t>若转换为整数都是</a:t>
            </a:r>
            <a:r>
              <a:rPr lang="en-US" altLang="zh-CN" sz="2000">
                <a:latin typeface="Arial" panose="020B0704020202020204" pitchFamily="34" charset="0"/>
              </a:rPr>
              <a:t>42</a:t>
            </a:r>
            <a:endParaRPr lang="en-US" altLang="zh-CN" sz="2000">
              <a:latin typeface="Arial" panose="020B0704020202020204" pitchFamily="34" charset="0"/>
            </a:endParaRPr>
          </a:p>
          <a:p>
            <a:pPr marL="263525" indent="-263525">
              <a:spcBef>
                <a:spcPct val="10000"/>
              </a:spcBef>
              <a:buClr>
                <a:schemeClr val="bg2"/>
              </a:buClr>
              <a:buFont typeface="Wingdings" panose="05000000000000000000" pitchFamily="2" charset="2"/>
              <a:buNone/>
            </a:pPr>
            <a:r>
              <a:rPr lang="en-US" altLang="zh-CN" sz="2000">
                <a:latin typeface="Arial" panose="020B0704020202020204" pitchFamily="34" charset="0"/>
              </a:rPr>
              <a:t>             92.5</a:t>
            </a:r>
            <a:r>
              <a:rPr lang="zh-CN" altLang="en-US" sz="2000">
                <a:latin typeface="Arial" panose="020B0704020202020204" pitchFamily="34" charset="0"/>
              </a:rPr>
              <a:t>，</a:t>
            </a:r>
            <a:r>
              <a:rPr lang="en-US" altLang="zh-CN" sz="2000">
                <a:latin typeface="Arial" panose="020B0704020202020204" pitchFamily="34" charset="0"/>
              </a:rPr>
              <a:t>92.699	//</a:t>
            </a:r>
            <a:r>
              <a:rPr lang="zh-CN" altLang="en-US" sz="2000">
                <a:latin typeface="Arial" panose="020B0704020202020204" pitchFamily="34" charset="0"/>
              </a:rPr>
              <a:t>若转换为整数都是</a:t>
            </a:r>
            <a:r>
              <a:rPr lang="en-US" altLang="zh-CN" sz="2000">
                <a:latin typeface="Arial" panose="020B0704020202020204" pitchFamily="34" charset="0"/>
              </a:rPr>
              <a:t>93</a:t>
            </a:r>
            <a:endParaRPr lang="en-US" altLang="zh-CN" sz="2000">
              <a:latin typeface="Arial" panose="020B0704020202020204" pitchFamily="34" charset="0"/>
            </a:endParaRPr>
          </a:p>
          <a:p>
            <a:pPr marL="263525" indent="-263525">
              <a:spcBef>
                <a:spcPct val="10000"/>
              </a:spcBef>
              <a:buClr>
                <a:schemeClr val="bg2"/>
              </a:buClr>
              <a:buFont typeface="Wingdings" panose="05000000000000000000" pitchFamily="2" charset="2"/>
              <a:buNone/>
            </a:pPr>
            <a:r>
              <a:rPr lang="en-US" altLang="zh-CN" sz="2000">
                <a:latin typeface="Arial" panose="020B0704020202020204" pitchFamily="34" charset="0"/>
              </a:rPr>
              <a:t>             -15.62</a:t>
            </a:r>
            <a:r>
              <a:rPr lang="zh-CN" altLang="en-US" sz="2000">
                <a:latin typeface="Arial" panose="020B0704020202020204" pitchFamily="34" charset="0"/>
              </a:rPr>
              <a:t>，</a:t>
            </a:r>
            <a:r>
              <a:rPr lang="en-US" altLang="zh-CN" sz="2000">
                <a:latin typeface="Arial" panose="020B0704020202020204" pitchFamily="34" charset="0"/>
              </a:rPr>
              <a:t>-25.26  //</a:t>
            </a:r>
            <a:r>
              <a:rPr lang="zh-CN" altLang="en-US" sz="2000">
                <a:latin typeface="Arial" panose="020B0704020202020204" pitchFamily="34" charset="0"/>
              </a:rPr>
              <a:t>若转换为整数分别为</a:t>
            </a:r>
            <a:r>
              <a:rPr lang="en-US" altLang="zh-CN" sz="2000">
                <a:latin typeface="Arial" panose="020B0704020202020204" pitchFamily="34" charset="0"/>
              </a:rPr>
              <a:t>-16</a:t>
            </a:r>
            <a:r>
              <a:rPr lang="zh-CN" altLang="en-US" sz="2000">
                <a:latin typeface="Arial" panose="020B0704020202020204" pitchFamily="34" charset="0"/>
              </a:rPr>
              <a:t>，</a:t>
            </a:r>
            <a:r>
              <a:rPr lang="en-US" altLang="zh-CN" sz="2000">
                <a:latin typeface="Arial" panose="020B0704020202020204" pitchFamily="34" charset="0"/>
              </a:rPr>
              <a:t>-25</a:t>
            </a:r>
            <a:endParaRPr lang="en-US" altLang="zh-CN" sz="2000">
              <a:latin typeface="Arial" panose="020B0704020202020204" pitchFamily="34" charset="0"/>
            </a:endParaRPr>
          </a:p>
          <a:p>
            <a:pPr marL="263525" indent="-263525">
              <a:spcBef>
                <a:spcPct val="10000"/>
              </a:spcBef>
              <a:buClr>
                <a:schemeClr val="bg2"/>
              </a:buClr>
              <a:buFont typeface="Wingdings" panose="05000000000000000000" pitchFamily="2" charset="2"/>
              <a:buNone/>
            </a:pPr>
            <a:endParaRPr lang="en-US" altLang="zh-CN" sz="2000">
              <a:latin typeface="Arial" panose="020B0704020202020204" pitchFamily="34" charset="0"/>
            </a:endParaRPr>
          </a:p>
        </p:txBody>
      </p:sp>
      <p:sp>
        <p:nvSpPr>
          <p:cNvPr id="754693" name="AutoShape 5"/>
          <p:cNvSpPr>
            <a:spLocks noChangeArrowheads="1"/>
          </p:cNvSpPr>
          <p:nvPr/>
        </p:nvSpPr>
        <p:spPr bwMode="auto">
          <a:xfrm>
            <a:off x="266700" y="5411788"/>
            <a:ext cx="8591550" cy="1066800"/>
          </a:xfrm>
          <a:prstGeom prst="horizontalScroll">
            <a:avLst>
              <a:gd name="adj" fmla="val 12500"/>
            </a:avLst>
          </a:prstGeom>
          <a:solidFill>
            <a:srgbClr val="FFCC99"/>
          </a:solidFill>
          <a:ln w="9525">
            <a:solidFill>
              <a:srgbClr val="FF9933"/>
            </a:solidFill>
            <a:round/>
          </a:ln>
        </p:spPr>
        <p:txBody>
          <a:bodyPr anchor="ctr">
            <a:spAutoFit/>
          </a:bodyPr>
          <a:lstStyle/>
          <a:p>
            <a:pPr marL="281305" indent="-281305">
              <a:lnSpc>
                <a:spcPct val="105000"/>
              </a:lnSpc>
              <a:spcBef>
                <a:spcPct val="0"/>
              </a:spcBef>
              <a:buClr>
                <a:srgbClr val="FF0066"/>
              </a:buClr>
              <a:buFont typeface="Wingdings" panose="05000000000000000000" pitchFamily="2" charset="2"/>
              <a:buChar char="v"/>
            </a:pPr>
            <a:r>
              <a:rPr kumimoji="1" lang="zh-CN" altLang="en-US" sz="2200">
                <a:latin typeface="Arial" panose="020B0704020202020204" pitchFamily="34" charset="0"/>
                <a:ea typeface="楷体_GB2312" pitchFamily="49" charset="-122"/>
              </a:rPr>
              <a:t>下划线“</a:t>
            </a:r>
            <a:r>
              <a:rPr kumimoji="1" lang="en-US" altLang="zh-CN" sz="2200">
                <a:latin typeface="Arial" panose="020B0704020202020204" pitchFamily="34" charset="0"/>
                <a:ea typeface="楷体_GB2312" pitchFamily="49" charset="-122"/>
              </a:rPr>
              <a:t>_”</a:t>
            </a:r>
            <a:r>
              <a:rPr kumimoji="1" lang="zh-CN" altLang="en-US" sz="2200">
                <a:latin typeface="Arial" panose="020B0704020202020204" pitchFamily="34" charset="0"/>
                <a:ea typeface="楷体_GB2312" pitchFamily="49" charset="-122"/>
              </a:rPr>
              <a:t>可随意用在整数或实数的数字中间，以提高可读性；但数字的第</a:t>
            </a:r>
            <a:r>
              <a:rPr kumimoji="1" lang="en-US" altLang="zh-CN" sz="2200">
                <a:latin typeface="Arial" panose="020B0704020202020204" pitchFamily="34" charset="0"/>
                <a:ea typeface="楷体_GB2312" pitchFamily="49" charset="-122"/>
              </a:rPr>
              <a:t>1</a:t>
            </a:r>
            <a:r>
              <a:rPr kumimoji="1" lang="zh-CN" altLang="en-US" sz="2200">
                <a:latin typeface="Arial" panose="020B0704020202020204" pitchFamily="34" charset="0"/>
                <a:ea typeface="楷体_GB2312" pitchFamily="49" charset="-122"/>
              </a:rPr>
              <a:t>个字符不能是下划线，也不能用在位宽和进制处。</a:t>
            </a:r>
            <a:endParaRPr kumimoji="1" lang="zh-CN" altLang="en-US" sz="22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8579"/>
                                        </p:tgtEl>
                                        <p:attrNameLst>
                                          <p:attrName>style.visibility</p:attrName>
                                        </p:attrNameLst>
                                      </p:cBhvr>
                                      <p:to>
                                        <p:strVal val="visible"/>
                                      </p:to>
                                    </p:set>
                                    <p:anim calcmode="lin" valueType="num">
                                      <p:cBhvr additive="base">
                                        <p:cTn id="7" dur="500" fill="hold"/>
                                        <p:tgtEl>
                                          <p:spTgt spid="408579"/>
                                        </p:tgtEl>
                                        <p:attrNameLst>
                                          <p:attrName>ppt_x</p:attrName>
                                        </p:attrNameLst>
                                      </p:cBhvr>
                                      <p:tavLst>
                                        <p:tav tm="0">
                                          <p:val>
                                            <p:strVal val="0-#ppt_w/2"/>
                                          </p:val>
                                        </p:tav>
                                        <p:tav tm="100000">
                                          <p:val>
                                            <p:strVal val="#ppt_x"/>
                                          </p:val>
                                        </p:tav>
                                      </p:tavLst>
                                    </p:anim>
                                    <p:anim calcmode="lin" valueType="num">
                                      <p:cBhvr additive="base">
                                        <p:cTn id="8" dur="500" fill="hold"/>
                                        <p:tgtEl>
                                          <p:spTgt spid="408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54693"/>
                                        </p:tgtEl>
                                        <p:attrNameLst>
                                          <p:attrName>style.visibility</p:attrName>
                                        </p:attrNameLst>
                                      </p:cBhvr>
                                      <p:to>
                                        <p:strVal val="visible"/>
                                      </p:to>
                                    </p:set>
                                    <p:animEffect transition="in" filter="barn(outVertical)">
                                      <p:cBhvr>
                                        <p:cTn id="37" dur="500"/>
                                        <p:tgtEl>
                                          <p:spTgt spid="75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utoUpdateAnimBg="0"/>
      <p:bldP spid="2" grpId="0" autoUpdateAnimBg="0" build="p"/>
      <p:bldP spid="75469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25DED892-E1B1-47A7-91A6-E5A6C9D6AEA4}"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1987" name="Rectangle 2"/>
          <p:cNvSpPr>
            <a:spLocks noGrp="1" noChangeArrowheads="1"/>
          </p:cNvSpPr>
          <p:nvPr>
            <p:ph type="title"/>
          </p:nvPr>
        </p:nvSpPr>
        <p:spPr>
          <a:xfrm>
            <a:off x="1800225" y="206375"/>
            <a:ext cx="7772400" cy="677863"/>
          </a:xfrm>
        </p:spPr>
        <p:txBody>
          <a:bodyPr/>
          <a:lstStyle/>
          <a:p>
            <a:r>
              <a:rPr lang="zh-CN" altLang="en-US" smtClean="0">
                <a:solidFill>
                  <a:srgbClr val="FFCC00"/>
                </a:solidFill>
                <a:latin typeface="Arial" panose="020B0704020202020204" pitchFamily="34" charset="0"/>
                <a:ea typeface="黑体" pitchFamily="2" charset="-122"/>
              </a:rPr>
              <a:t>三、字符串</a:t>
            </a:r>
            <a:endParaRPr lang="zh-CN" altLang="en-US" smtClean="0">
              <a:solidFill>
                <a:srgbClr val="FFCC00"/>
              </a:solidFill>
              <a:latin typeface="Arial" panose="020B0704020202020204" pitchFamily="34" charset="0"/>
              <a:ea typeface="黑体" pitchFamily="2" charset="-122"/>
            </a:endParaRPr>
          </a:p>
        </p:txBody>
      </p:sp>
      <p:sp>
        <p:nvSpPr>
          <p:cNvPr id="412675" name="Rectangle 3"/>
          <p:cNvSpPr>
            <a:spLocks noGrp="1" noChangeArrowheads="1"/>
          </p:cNvSpPr>
          <p:nvPr>
            <p:ph type="body" idx="1"/>
          </p:nvPr>
        </p:nvSpPr>
        <p:spPr>
          <a:xfrm>
            <a:off x="0" y="1255713"/>
            <a:ext cx="9144000" cy="2686050"/>
          </a:xfrm>
        </p:spPr>
        <p:txBody>
          <a:bodyPr/>
          <a:lstStyle/>
          <a:p>
            <a:pPr marL="438150" indent="-438150" algn="just">
              <a:lnSpc>
                <a:spcPct val="110000"/>
              </a:lnSpc>
              <a:defRPr/>
            </a:pPr>
            <a:r>
              <a:rPr kumimoji="1" lang="zh-CN" altLang="en-US" sz="2200" dirty="0" smtClean="0">
                <a:solidFill>
                  <a:srgbClr val="FF0000"/>
                </a:solidFill>
                <a:latin typeface="Arial" panose="020B0704020202020204" pitchFamily="34" charset="0"/>
                <a:ea typeface="楷体_GB2312" pitchFamily="49" charset="-122"/>
              </a:rPr>
              <a:t>字符串</a:t>
            </a:r>
            <a:r>
              <a:rPr kumimoji="1" lang="zh-CN" altLang="en-US" sz="2200" dirty="0" smtClean="0">
                <a:latin typeface="Arial" panose="020B0704020202020204" pitchFamily="34" charset="0"/>
                <a:ea typeface="楷体_GB2312" pitchFamily="49" charset="-122"/>
              </a:rPr>
              <a:t>是用双引号括起来的可打印字符序列，不能多行书写。</a:t>
            </a:r>
            <a:endParaRPr kumimoji="1" lang="zh-CN" altLang="en-US" sz="2200" dirty="0" smtClean="0">
              <a:latin typeface="Arial" panose="020B0704020202020204" pitchFamily="34" charset="0"/>
              <a:ea typeface="楷体_GB2312" pitchFamily="49" charset="-122"/>
            </a:endParaRPr>
          </a:p>
          <a:p>
            <a:pPr marL="438150" indent="-438150">
              <a:lnSpc>
                <a:spcPct val="110000"/>
              </a:lnSpc>
              <a:defRPr/>
            </a:pPr>
            <a:r>
              <a:rPr lang="zh-CN" altLang="en-US" sz="2200" dirty="0" smtClean="0">
                <a:latin typeface="Arial" panose="020B0704020202020204" pitchFamily="34" charset="0"/>
                <a:ea typeface="SimSun" pitchFamily="2" charset="-122"/>
              </a:rPr>
              <a:t>作用：在仿真时显示一些相关信息，或者指定显示的格式</a:t>
            </a:r>
            <a:endParaRPr lang="en-US" altLang="zh-CN" sz="2200" dirty="0" smtClean="0">
              <a:latin typeface="Arial" panose="020B0704020202020204" pitchFamily="34" charset="0"/>
              <a:ea typeface="SimSun" pitchFamily="2" charset="-122"/>
            </a:endParaRPr>
          </a:p>
          <a:p>
            <a:pPr marL="838200" lvl="2" indent="-438150">
              <a:lnSpc>
                <a:spcPct val="110000"/>
              </a:lnSpc>
              <a:buClr>
                <a:schemeClr val="accent5">
                  <a:lumMod val="25000"/>
                </a:schemeClr>
              </a:buClr>
              <a:buSzPct val="80000"/>
              <a:buFont typeface="Wingdings" panose="05000000000000000000" pitchFamily="2" charset="2"/>
              <a:buChar char="u"/>
              <a:defRPr/>
            </a:pPr>
            <a:r>
              <a:rPr lang="zh-CN" altLang="en-US" sz="2000" dirty="0" smtClean="0">
                <a:latin typeface="Arial" panose="020B0704020202020204" pitchFamily="34" charset="0"/>
                <a:ea typeface="SimSun" pitchFamily="2" charset="-122"/>
              </a:rPr>
              <a:t>例：</a:t>
            </a:r>
            <a:r>
              <a:rPr lang="en-US" altLang="zh-CN" sz="2000" dirty="0" smtClean="0">
                <a:latin typeface="Arial" panose="020B0704020202020204" pitchFamily="34" charset="0"/>
                <a:ea typeface="SimSun" pitchFamily="2" charset="-122"/>
              </a:rPr>
              <a:t>”INTERNAL ERROR”</a:t>
            </a:r>
            <a:r>
              <a:rPr lang="zh-CN" altLang="en-US" sz="2000" dirty="0" smtClean="0">
                <a:latin typeface="Arial" panose="020B0704020202020204" pitchFamily="34" charset="0"/>
                <a:ea typeface="SimSun" pitchFamily="2" charset="-122"/>
              </a:rPr>
              <a:t>，</a:t>
            </a:r>
            <a:r>
              <a:rPr lang="en-US" altLang="zh-CN" sz="2000" dirty="0" smtClean="0">
                <a:latin typeface="Arial" panose="020B0704020202020204" pitchFamily="34" charset="0"/>
                <a:ea typeface="SimSun" pitchFamily="2" charset="-122"/>
              </a:rPr>
              <a:t> ”this is an example for </a:t>
            </a:r>
            <a:r>
              <a:rPr lang="en-US" altLang="zh-CN" sz="2000" dirty="0" err="1" smtClean="0">
                <a:latin typeface="Arial" panose="020B0704020202020204" pitchFamily="34" charset="0"/>
                <a:ea typeface="SimSun" pitchFamily="2" charset="-122"/>
              </a:rPr>
              <a:t>Verilog</a:t>
            </a:r>
            <a:r>
              <a:rPr lang="en-US" altLang="zh-CN" sz="2000" dirty="0" smtClean="0">
                <a:latin typeface="Arial" panose="020B0704020202020204" pitchFamily="34" charset="0"/>
                <a:ea typeface="SimSun" pitchFamily="2" charset="-122"/>
              </a:rPr>
              <a:t> HDL”</a:t>
            </a:r>
            <a:endParaRPr lang="en-US" altLang="zh-CN" sz="2200" dirty="0" smtClean="0">
              <a:latin typeface="Arial" panose="020B0704020202020204" pitchFamily="34" charset="0"/>
              <a:ea typeface="SimSun" pitchFamily="2" charset="-122"/>
            </a:endParaRPr>
          </a:p>
          <a:p>
            <a:pPr marL="438150" indent="-438150">
              <a:lnSpc>
                <a:spcPct val="110000"/>
              </a:lnSpc>
              <a:defRPr/>
            </a:pPr>
            <a:r>
              <a:rPr lang="zh-CN" altLang="en-US" sz="2200" dirty="0" smtClean="0">
                <a:latin typeface="Arial" panose="020B0704020202020204" pitchFamily="34" charset="0"/>
                <a:ea typeface="SimSun" pitchFamily="2" charset="-122"/>
              </a:rPr>
              <a:t>字符串能够用在系统任务（如</a:t>
            </a:r>
            <a:r>
              <a:rPr lang="en-US" altLang="zh-CN" sz="2200" dirty="0" smtClean="0">
                <a:latin typeface="Arial" panose="020B0704020202020204" pitchFamily="34" charset="0"/>
                <a:ea typeface="SimSun" pitchFamily="2" charset="-122"/>
              </a:rPr>
              <a:t>$display</a:t>
            </a:r>
            <a:r>
              <a:rPr lang="zh-CN" altLang="en-US" sz="2200" dirty="0" smtClean="0">
                <a:latin typeface="Arial" panose="020B0704020202020204" pitchFamily="34" charset="0"/>
                <a:ea typeface="SimSun" pitchFamily="2" charset="-122"/>
              </a:rPr>
              <a:t>、</a:t>
            </a:r>
            <a:r>
              <a:rPr lang="en-US" altLang="zh-CN" sz="2200" dirty="0" smtClean="0">
                <a:latin typeface="Arial" panose="020B0704020202020204" pitchFamily="34" charset="0"/>
                <a:ea typeface="SimSun" pitchFamily="2" charset="-122"/>
              </a:rPr>
              <a:t>$monitor</a:t>
            </a:r>
            <a:r>
              <a:rPr lang="zh-CN" altLang="en-US" sz="2200" dirty="0" smtClean="0">
                <a:latin typeface="Arial" panose="020B0704020202020204" pitchFamily="34" charset="0"/>
                <a:ea typeface="SimSun" pitchFamily="2" charset="-122"/>
              </a:rPr>
              <a:t>）中作为变量，字符串的值可像数值一样存储在寄存器中，也可以像对数字一样对字符串进行赋值、比较和拼接操作</a:t>
            </a:r>
            <a:endParaRPr lang="zh-CN" altLang="en-US" sz="2200" dirty="0" smtClean="0">
              <a:latin typeface="Arial" panose="020B0704020202020204" pitchFamily="34" charset="0"/>
              <a:ea typeface="SimSun" pitchFamily="2" charset="-122"/>
            </a:endParaRPr>
          </a:p>
        </p:txBody>
      </p:sp>
      <p:sp>
        <p:nvSpPr>
          <p:cNvPr id="8" name="Rectangle 13"/>
          <p:cNvSpPr>
            <a:spLocks noChangeArrowheads="1"/>
          </p:cNvSpPr>
          <p:nvPr/>
        </p:nvSpPr>
        <p:spPr bwMode="auto">
          <a:xfrm>
            <a:off x="341313" y="3667125"/>
            <a:ext cx="810101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indent="-358775" defTabSz="2715895">
              <a:buClr>
                <a:schemeClr val="bg2"/>
              </a:buClr>
              <a:buSzPct val="100000"/>
              <a:buFont typeface="Wingdings" panose="05000000000000000000" pitchFamily="2" charset="2"/>
              <a:buNone/>
            </a:pPr>
            <a:r>
              <a:rPr lang="en-US" altLang="zh-CN" sz="2200">
                <a:solidFill>
                  <a:srgbClr val="FF0066"/>
                </a:solidFill>
                <a:latin typeface="Arial" panose="020B0704020202020204" pitchFamily="34" charset="0"/>
                <a:cs typeface="Arial" panose="020B0704020202020204" pitchFamily="34" charset="0"/>
              </a:rPr>
              <a:t>【</a:t>
            </a:r>
            <a:r>
              <a:rPr lang="zh-CN" altLang="en-US" sz="2200">
                <a:solidFill>
                  <a:srgbClr val="FF0066"/>
                </a:solidFill>
                <a:latin typeface="Arial" panose="020B0704020202020204" pitchFamily="34" charset="0"/>
                <a:cs typeface="Arial" panose="020B0704020202020204" pitchFamily="34" charset="0"/>
              </a:rPr>
              <a:t>例</a:t>
            </a:r>
            <a:r>
              <a:rPr lang="en-US" altLang="zh-CN" sz="2200">
                <a:solidFill>
                  <a:srgbClr val="FF0066"/>
                </a:solidFill>
                <a:latin typeface="Arial" panose="020B0704020202020204" pitchFamily="34" charset="0"/>
                <a:cs typeface="Arial" panose="020B0704020202020204" pitchFamily="34" charset="0"/>
              </a:rPr>
              <a:t>】</a:t>
            </a:r>
            <a:r>
              <a:rPr kumimoji="1" lang="en-US" altLang="zh-CN" sz="2200">
                <a:latin typeface="Arial" panose="020B0704020202020204" pitchFamily="34" charset="0"/>
                <a:cs typeface="Arial" panose="020B0704020202020204" pitchFamily="34" charset="0"/>
              </a:rPr>
              <a:t>$display($time,,,”a=%h b=%h c=%h”,a,b,c);</a:t>
            </a:r>
            <a:endParaRPr kumimoji="1" lang="en-US" altLang="zh-CN" sz="2200">
              <a:latin typeface="Arial" panose="020B0704020202020204" pitchFamily="34" charset="0"/>
              <a:cs typeface="Arial" panose="020B0704020202020204" pitchFamily="34" charset="0"/>
            </a:endParaRPr>
          </a:p>
          <a:p>
            <a:pPr marL="358775" indent="-358775" defTabSz="2715895">
              <a:buClr>
                <a:srgbClr val="3333FF"/>
              </a:buClr>
              <a:buFont typeface="Wingdings" panose="05000000000000000000" pitchFamily="2" charset="2"/>
              <a:buNone/>
            </a:pPr>
            <a:r>
              <a:rPr kumimoji="1" lang="en-US" altLang="zh-CN" sz="2200">
                <a:latin typeface="Arial" panose="020B0704020202020204" pitchFamily="34" charset="0"/>
                <a:cs typeface="Arial" panose="020B0704020202020204" pitchFamily="34" charset="0"/>
              </a:rPr>
              <a:t>               // </a:t>
            </a:r>
            <a:r>
              <a:rPr kumimoji="1" lang="zh-CN" altLang="en-US" sz="2200">
                <a:latin typeface="Arial" panose="020B0704020202020204" pitchFamily="34" charset="0"/>
                <a:cs typeface="Arial" panose="020B0704020202020204" pitchFamily="34" charset="0"/>
              </a:rPr>
              <a:t>显示当前仿真时间，空</a:t>
            </a:r>
            <a:r>
              <a:rPr kumimoji="1" lang="en-US" altLang="zh-CN" sz="2200">
                <a:latin typeface="Arial" panose="020B0704020202020204" pitchFamily="34" charset="0"/>
                <a:cs typeface="Arial" panose="020B0704020202020204" pitchFamily="34" charset="0"/>
              </a:rPr>
              <a:t>3</a:t>
            </a:r>
            <a:r>
              <a:rPr kumimoji="1" lang="zh-CN" altLang="en-US" sz="2200">
                <a:latin typeface="Arial" panose="020B0704020202020204" pitchFamily="34" charset="0"/>
                <a:cs typeface="Arial" panose="020B0704020202020204" pitchFamily="34" charset="0"/>
              </a:rPr>
              <a:t>格后显示</a:t>
            </a:r>
            <a:r>
              <a:rPr kumimoji="1" lang="en-US" altLang="zh-CN" sz="2200">
                <a:latin typeface="Arial" panose="020B0704020202020204" pitchFamily="34" charset="0"/>
                <a:cs typeface="Arial" panose="020B0704020202020204" pitchFamily="34" charset="0"/>
              </a:rPr>
              <a:t>a=xx b=xx c=xx</a:t>
            </a:r>
            <a:endParaRPr kumimoji="1" lang="en-US" altLang="zh-CN" sz="2200">
              <a:latin typeface="Arial" panose="020B0704020202020204" pitchFamily="34" charset="0"/>
              <a:cs typeface="Arial" panose="020B0704020202020204" pitchFamily="34" charset="0"/>
            </a:endParaRPr>
          </a:p>
        </p:txBody>
      </p:sp>
      <p:sp>
        <p:nvSpPr>
          <p:cNvPr id="6" name="Rectangle 3"/>
          <p:cNvSpPr txBox="1">
            <a:spLocks noChangeArrowheads="1"/>
          </p:cNvSpPr>
          <p:nvPr/>
        </p:nvSpPr>
        <p:spPr bwMode="auto">
          <a:xfrm>
            <a:off x="0" y="4989513"/>
            <a:ext cx="325755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38150" indent="-438150">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buClr>
                <a:schemeClr val="bg2"/>
              </a:buClr>
              <a:buFont typeface="Wingdings" panose="05000000000000000000" pitchFamily="2" charset="2"/>
              <a:buChar char="v"/>
            </a:pPr>
            <a:r>
              <a:rPr lang="zh-CN" altLang="en-US" sz="2200">
                <a:latin typeface="Arial" panose="020B0704020202020204" pitchFamily="34" charset="0"/>
              </a:rPr>
              <a:t>字符串属于</a:t>
            </a:r>
            <a:r>
              <a:rPr lang="en-US" altLang="zh-CN" sz="2200">
                <a:latin typeface="Arial" panose="020B0704020202020204" pitchFamily="34" charset="0"/>
              </a:rPr>
              <a:t>reg</a:t>
            </a:r>
            <a:r>
              <a:rPr lang="zh-CN" altLang="en-US" sz="2200">
                <a:latin typeface="Arial" panose="020B0704020202020204" pitchFamily="34" charset="0"/>
              </a:rPr>
              <a:t>型变量，宽度为字符串中字符的个数乘以</a:t>
            </a:r>
            <a:r>
              <a:rPr lang="en-US" altLang="zh-CN" sz="2200">
                <a:latin typeface="Arial" panose="020B0704020202020204" pitchFamily="34" charset="0"/>
              </a:rPr>
              <a:t>8</a:t>
            </a:r>
            <a:r>
              <a:rPr lang="zh-CN" altLang="en-US" sz="2200">
                <a:latin typeface="Arial" panose="020B0704020202020204" pitchFamily="34" charset="0"/>
              </a:rPr>
              <a:t>。</a:t>
            </a:r>
            <a:endParaRPr lang="zh-CN" altLang="en-US" sz="2200">
              <a:latin typeface="Arial" panose="020B0704020202020204" pitchFamily="34" charset="0"/>
            </a:endParaRPr>
          </a:p>
        </p:txBody>
      </p:sp>
      <p:sp>
        <p:nvSpPr>
          <p:cNvPr id="7" name="Rectangle 4"/>
          <p:cNvSpPr>
            <a:spLocks noChangeArrowheads="1"/>
          </p:cNvSpPr>
          <p:nvPr/>
        </p:nvSpPr>
        <p:spPr bwMode="auto">
          <a:xfrm>
            <a:off x="3452813" y="4632325"/>
            <a:ext cx="4776787" cy="1844675"/>
          </a:xfrm>
          <a:prstGeom prst="rect">
            <a:avLst/>
          </a:prstGeom>
          <a:noFill/>
          <a:ln w="9525">
            <a:noFill/>
            <a:miter lim="800000"/>
          </a:ln>
        </p:spPr>
        <p:txBody>
          <a:bodyPr/>
          <a:lstStyle/>
          <a:p>
            <a:pPr marL="0" lvl="2">
              <a:spcBef>
                <a:spcPct val="0"/>
              </a:spcBef>
              <a:buClr>
                <a:srgbClr val="FF9900"/>
              </a:buClr>
              <a:buFontTx/>
              <a:buNone/>
              <a:defRPr/>
            </a:pPr>
            <a:r>
              <a:rPr kumimoji="1" lang="en-US" altLang="zh-CN" sz="2000" dirty="0">
                <a:solidFill>
                  <a:srgbClr val="FF0066"/>
                </a:solidFill>
              </a:rPr>
              <a:t>【</a:t>
            </a:r>
            <a:r>
              <a:rPr kumimoji="1" lang="zh-CN" altLang="en-US" sz="2000" dirty="0">
                <a:solidFill>
                  <a:srgbClr val="FF0066"/>
                </a:solidFill>
              </a:rPr>
              <a:t>例</a:t>
            </a:r>
            <a:r>
              <a:rPr kumimoji="1" lang="en-US" altLang="zh-CN" sz="2000" dirty="0">
                <a:solidFill>
                  <a:srgbClr val="FF0066"/>
                </a:solidFill>
              </a:rPr>
              <a:t>】</a:t>
            </a:r>
            <a:r>
              <a:rPr lang="en-US" altLang="zh-CN" sz="2000" dirty="0" err="1">
                <a:latin typeface="Arial" panose="020B0704020202020204" pitchFamily="34" charset="0"/>
                <a:ea typeface="方正姚体" pitchFamily="2" charset="-122"/>
              </a:rPr>
              <a:t>reg</a:t>
            </a:r>
            <a:r>
              <a:rPr lang="en-US" altLang="zh-CN" sz="2000" dirty="0">
                <a:latin typeface="Arial" panose="020B0704020202020204" pitchFamily="34" charset="0"/>
                <a:ea typeface="方正姚体" pitchFamily="2" charset="-122"/>
              </a:rPr>
              <a:t>[8*12:1] </a:t>
            </a:r>
            <a:r>
              <a:rPr lang="en-US" altLang="zh-CN" sz="2000" dirty="0" err="1">
                <a:solidFill>
                  <a:srgbClr val="FF0066"/>
                </a:solidFill>
                <a:latin typeface="Arial" panose="020B0704020202020204" pitchFamily="34" charset="0"/>
                <a:ea typeface="方正姚体" pitchFamily="2" charset="-122"/>
              </a:rPr>
              <a:t>stringvar</a:t>
            </a:r>
            <a:r>
              <a:rPr lang="en-US" altLang="zh-CN" sz="2000" dirty="0">
                <a:latin typeface="Arial" panose="020B0704020202020204" pitchFamily="34" charset="0"/>
                <a:ea typeface="方正姚体" pitchFamily="2" charset="-122"/>
              </a:rPr>
              <a:t>;</a:t>
            </a:r>
            <a:endParaRPr lang="en-US" altLang="zh-CN" sz="2000" dirty="0">
              <a:latin typeface="Arial" panose="020B0704020202020204" pitchFamily="34" charset="0"/>
              <a:ea typeface="方正姚体" pitchFamily="2" charset="-122"/>
            </a:endParaRPr>
          </a:p>
          <a:p>
            <a:pPr marL="0" lvl="2">
              <a:spcBef>
                <a:spcPct val="0"/>
              </a:spcBef>
              <a:buClr>
                <a:srgbClr val="FF9900"/>
              </a:buClr>
              <a:buFontTx/>
              <a:buNone/>
              <a:defRPr/>
            </a:pPr>
            <a:r>
              <a:rPr lang="en-US" altLang="zh-CN" sz="2000" dirty="0">
                <a:latin typeface="Arial" panose="020B0704020202020204" pitchFamily="34" charset="0"/>
                <a:ea typeface="方正姚体" pitchFamily="2" charset="-122"/>
              </a:rPr>
              <a:t>            initial</a:t>
            </a:r>
            <a:endParaRPr lang="en-US" altLang="zh-CN" sz="2000" dirty="0">
              <a:latin typeface="Arial" panose="020B0704020202020204" pitchFamily="34" charset="0"/>
              <a:ea typeface="方正姚体" pitchFamily="2" charset="-122"/>
            </a:endParaRPr>
          </a:p>
          <a:p>
            <a:pPr marL="0" lvl="2">
              <a:spcBef>
                <a:spcPct val="0"/>
              </a:spcBef>
              <a:buClr>
                <a:srgbClr val="FF9900"/>
              </a:buClr>
              <a:buFontTx/>
              <a:buNone/>
              <a:defRPr/>
            </a:pPr>
            <a:r>
              <a:rPr lang="en-US" altLang="zh-CN" sz="2000" dirty="0">
                <a:latin typeface="Arial" panose="020B0704020202020204" pitchFamily="34" charset="0"/>
                <a:ea typeface="方正姚体" pitchFamily="2" charset="-122"/>
              </a:rPr>
              <a:t>               begin</a:t>
            </a:r>
            <a:endParaRPr lang="en-US" altLang="zh-CN" sz="2000" dirty="0">
              <a:latin typeface="Arial" panose="020B0704020202020204" pitchFamily="34" charset="0"/>
              <a:ea typeface="方正姚体" pitchFamily="2" charset="-122"/>
            </a:endParaRPr>
          </a:p>
          <a:p>
            <a:pPr marL="1143000" lvl="2" indent="-228600">
              <a:spcBef>
                <a:spcPct val="0"/>
              </a:spcBef>
              <a:buClr>
                <a:srgbClr val="FF9900"/>
              </a:buClr>
              <a:buFontTx/>
              <a:buNone/>
              <a:defRPr/>
            </a:pPr>
            <a:r>
              <a:rPr lang="en-US" altLang="zh-CN" sz="2000" dirty="0">
                <a:latin typeface="Arial" panose="020B0704020202020204" pitchFamily="34" charset="0"/>
                <a:ea typeface="方正姚体" pitchFamily="2" charset="-122"/>
              </a:rPr>
              <a:t>      </a:t>
            </a:r>
            <a:r>
              <a:rPr lang="en-US" altLang="zh-CN" sz="2000" dirty="0" err="1">
                <a:latin typeface="Arial" panose="020B0704020202020204" pitchFamily="34" charset="0"/>
                <a:ea typeface="方正姚体" pitchFamily="2" charset="-122"/>
              </a:rPr>
              <a:t>stringvar</a:t>
            </a:r>
            <a:r>
              <a:rPr lang="en-US" altLang="zh-CN" sz="2000" dirty="0">
                <a:latin typeface="Arial" panose="020B0704020202020204" pitchFamily="34" charset="0"/>
                <a:ea typeface="方正姚体" pitchFamily="2" charset="-122"/>
              </a:rPr>
              <a:t> = “Hello world!”;</a:t>
            </a:r>
            <a:endParaRPr lang="en-US" altLang="zh-CN" sz="2000" dirty="0">
              <a:latin typeface="Arial" panose="020B0704020202020204" pitchFamily="34" charset="0"/>
              <a:ea typeface="方正姚体" pitchFamily="2" charset="-122"/>
            </a:endParaRPr>
          </a:p>
          <a:p>
            <a:pPr marL="1143000" lvl="2" indent="-228600">
              <a:spcBef>
                <a:spcPct val="0"/>
              </a:spcBef>
              <a:buClr>
                <a:srgbClr val="FF9900"/>
              </a:buClr>
              <a:buFontTx/>
              <a:buNone/>
              <a:defRPr/>
            </a:pPr>
            <a:r>
              <a:rPr lang="en-US" altLang="zh-CN" sz="2000" dirty="0">
                <a:latin typeface="Arial" panose="020B0704020202020204" pitchFamily="34" charset="0"/>
                <a:ea typeface="方正姚体" pitchFamily="2" charset="-122"/>
              </a:rPr>
              <a:t>  end</a:t>
            </a:r>
            <a:endParaRPr lang="en-US" altLang="zh-CN" sz="2000" dirty="0">
              <a:latin typeface="Arial" panose="020B0704020202020204" pitchFamily="34"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675">
                                            <p:txEl>
                                              <p:pRg st="1" end="1"/>
                                            </p:txEl>
                                          </p:spTgt>
                                        </p:tgtEl>
                                        <p:attrNameLst>
                                          <p:attrName>style.visibility</p:attrName>
                                        </p:attrNameLst>
                                      </p:cBhvr>
                                      <p:to>
                                        <p:strVal val="visible"/>
                                      </p:to>
                                    </p:set>
                                    <p:anim calcmode="lin" valueType="num">
                                      <p:cBhvr additive="base">
                                        <p:cTn id="13" dur="500" fill="hold"/>
                                        <p:tgtEl>
                                          <p:spTgt spid="412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 calcmode="lin" valueType="num">
                                      <p:cBhvr additive="base">
                                        <p:cTn id="17" dur="500" fill="hold"/>
                                        <p:tgtEl>
                                          <p:spTgt spid="41267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2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2675">
                                            <p:txEl>
                                              <p:pRg st="3" end="3"/>
                                            </p:txEl>
                                          </p:spTgt>
                                        </p:tgtEl>
                                        <p:attrNameLst>
                                          <p:attrName>style.visibility</p:attrName>
                                        </p:attrNameLst>
                                      </p:cBhvr>
                                      <p:to>
                                        <p:strVal val="visible"/>
                                      </p:to>
                                    </p:set>
                                    <p:anim calcmode="lin" valueType="num">
                                      <p:cBhvr additive="base">
                                        <p:cTn id="23" dur="500" fill="hold"/>
                                        <p:tgtEl>
                                          <p:spTgt spid="41267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12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autoUpdateAnimBg="0" build="p"/>
      <p:bldP spid="8" grpId="0"/>
      <p:bldP spid="6" grpId="0" autoUpdateAnimBg="0" build="p"/>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3583A1EF-605E-48A6-847B-467AEFC212D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3011" name="Rectangle 2"/>
          <p:cNvSpPr>
            <a:spLocks noGrp="1" noChangeArrowheads="1"/>
          </p:cNvSpPr>
          <p:nvPr>
            <p:ph type="title"/>
          </p:nvPr>
        </p:nvSpPr>
        <p:spPr>
          <a:xfrm>
            <a:off x="1800225" y="206375"/>
            <a:ext cx="7772400" cy="677863"/>
          </a:xfrm>
        </p:spPr>
        <p:txBody>
          <a:bodyPr/>
          <a:lstStyle/>
          <a:p>
            <a:r>
              <a:rPr lang="zh-CN" altLang="en-US" smtClean="0">
                <a:solidFill>
                  <a:srgbClr val="FFCC00"/>
                </a:solidFill>
                <a:latin typeface="Arial" panose="020B0704020202020204" pitchFamily="34" charset="0"/>
                <a:ea typeface="黑体" pitchFamily="2" charset="-122"/>
              </a:rPr>
              <a:t>四、标识符</a:t>
            </a:r>
            <a:r>
              <a:rPr lang="zh-CN" altLang="en-US" sz="3000" smtClean="0">
                <a:latin typeface="SimSun" pitchFamily="2" charset="-122"/>
                <a:ea typeface="SimSun" pitchFamily="2" charset="-122"/>
              </a:rPr>
              <a:t> </a:t>
            </a:r>
            <a:endParaRPr lang="zh-CN" altLang="en-US" sz="3000" smtClean="0">
              <a:latin typeface="SimSun" pitchFamily="2" charset="-122"/>
              <a:ea typeface="SimSun" pitchFamily="2" charset="-122"/>
            </a:endParaRPr>
          </a:p>
        </p:txBody>
      </p:sp>
      <p:sp>
        <p:nvSpPr>
          <p:cNvPr id="628739" name="Rectangle 3"/>
          <p:cNvSpPr>
            <a:spLocks noGrp="1" noChangeArrowheads="1"/>
          </p:cNvSpPr>
          <p:nvPr>
            <p:ph type="body" idx="1"/>
          </p:nvPr>
        </p:nvSpPr>
        <p:spPr>
          <a:xfrm>
            <a:off x="676275" y="844550"/>
            <a:ext cx="8131175" cy="3913188"/>
          </a:xfrm>
        </p:spPr>
        <p:txBody>
          <a:bodyPr/>
          <a:lstStyle/>
          <a:p>
            <a:pPr marL="281305" indent="-281305" algn="just">
              <a:lnSpc>
                <a:spcPct val="110000"/>
              </a:lnSpc>
              <a:buFont typeface="Wingdings" panose="05000000000000000000" pitchFamily="2" charset="2"/>
              <a:buNone/>
            </a:pPr>
            <a:endParaRPr lang="zh-CN" altLang="en-US" sz="1100" smtClean="0">
              <a:latin typeface="SimSun" pitchFamily="2" charset="-122"/>
              <a:ea typeface="SimSun" pitchFamily="2" charset="-122"/>
            </a:endParaRPr>
          </a:p>
          <a:p>
            <a:pPr marL="281305" indent="-281305" algn="just">
              <a:lnSpc>
                <a:spcPct val="110000"/>
              </a:lnSpc>
              <a:spcBef>
                <a:spcPct val="0"/>
              </a:spcBef>
            </a:pPr>
            <a:r>
              <a:rPr lang="zh-CN" altLang="zh-CN" sz="2200" smtClean="0">
                <a:latin typeface="Arial" panose="020B0704020202020204" pitchFamily="34" charset="0"/>
                <a:ea typeface="楷体_GB2312" pitchFamily="49" charset="-122"/>
              </a:rPr>
              <a:t>任何用Verilog </a:t>
            </a:r>
            <a:r>
              <a:rPr lang="en-US" altLang="zh-CN" sz="2200" smtClean="0">
                <a:latin typeface="Arial" panose="020B0704020202020204" pitchFamily="34" charset="0"/>
                <a:ea typeface="楷体_GB2312" pitchFamily="49" charset="-122"/>
              </a:rPr>
              <a:t>HDL</a:t>
            </a:r>
            <a:r>
              <a:rPr lang="zh-CN" altLang="en-US" sz="2200" smtClean="0">
                <a:latin typeface="Arial" panose="020B0704020202020204" pitchFamily="34" charset="0"/>
                <a:ea typeface="楷体_GB2312" pitchFamily="49" charset="-122"/>
              </a:rPr>
              <a:t>语言描述的对象都通过其名字来识别，这个名字被称为</a:t>
            </a:r>
            <a:r>
              <a:rPr lang="zh-CN" altLang="en-US" sz="2200" smtClean="0">
                <a:solidFill>
                  <a:srgbClr val="FF0000"/>
                </a:solidFill>
                <a:latin typeface="Arial" panose="020B0704020202020204" pitchFamily="34" charset="0"/>
                <a:ea typeface="楷体_GB2312" pitchFamily="49" charset="-122"/>
              </a:rPr>
              <a:t>标识符</a:t>
            </a:r>
            <a:r>
              <a:rPr lang="zh-CN" altLang="en-US" sz="2200" smtClean="0">
                <a:latin typeface="Arial" panose="020B0704020202020204" pitchFamily="34" charset="0"/>
                <a:ea typeface="楷体_GB2312" pitchFamily="49" charset="-122"/>
              </a:rPr>
              <a:t>。</a:t>
            </a:r>
            <a:r>
              <a:rPr lang="zh-CN" altLang="zh-CN" sz="2200" smtClean="0">
                <a:latin typeface="Arial" panose="020B0704020202020204" pitchFamily="34" charset="0"/>
                <a:ea typeface="楷体_GB2312" pitchFamily="49" charset="-122"/>
              </a:rPr>
              <a:t>标识符可由字母、数字、下划线和</a:t>
            </a:r>
            <a:r>
              <a:rPr lang="en-US" altLang="zh-CN" sz="2200" smtClean="0">
                <a:latin typeface="Arial" panose="020B0704020202020204" pitchFamily="34" charset="0"/>
                <a:ea typeface="楷体_GB2312" pitchFamily="49" charset="-122"/>
              </a:rPr>
              <a:t>$</a:t>
            </a:r>
            <a:r>
              <a:rPr lang="zh-CN" altLang="en-US" sz="2200" smtClean="0">
                <a:latin typeface="Arial" panose="020B0704020202020204" pitchFamily="34" charset="0"/>
                <a:ea typeface="楷体_GB2312" pitchFamily="49" charset="-122"/>
              </a:rPr>
              <a:t>符号构成。</a:t>
            </a:r>
            <a:endParaRPr lang="zh-CN" altLang="en-US" sz="2200" smtClean="0">
              <a:latin typeface="Arial" panose="020B0704020202020204" pitchFamily="34" charset="0"/>
              <a:ea typeface="楷体_GB2312" pitchFamily="49" charset="-122"/>
            </a:endParaRPr>
          </a:p>
          <a:p>
            <a:pPr marL="281305" indent="-281305" algn="just">
              <a:lnSpc>
                <a:spcPct val="110000"/>
              </a:lnSpc>
              <a:spcBef>
                <a:spcPct val="0"/>
              </a:spcBef>
            </a:pPr>
            <a:r>
              <a:rPr lang="zh-CN" altLang="zh-CN" sz="2200" smtClean="0">
                <a:latin typeface="Arial" panose="020B0704020202020204" pitchFamily="34" charset="0"/>
                <a:ea typeface="SimSun" pitchFamily="2" charset="-122"/>
              </a:rPr>
              <a:t>如源文件名、模块名、端口名、变量名、常量名、实例名等。</a:t>
            </a:r>
            <a:endParaRPr lang="zh-CN" altLang="en-US" sz="2200" smtClean="0">
              <a:latin typeface="Arial" panose="020B0704020202020204" pitchFamily="34" charset="0"/>
              <a:ea typeface="SimSun" pitchFamily="2" charset="-122"/>
            </a:endParaRPr>
          </a:p>
          <a:p>
            <a:pPr marL="281305" indent="-281305" algn="just">
              <a:lnSpc>
                <a:spcPct val="110000"/>
              </a:lnSpc>
              <a:spcBef>
                <a:spcPct val="0"/>
              </a:spcBef>
            </a:pPr>
            <a:r>
              <a:rPr lang="zh-CN" altLang="en-US" sz="2200" smtClean="0">
                <a:latin typeface="Arial" panose="020B0704020202020204" pitchFamily="34" charset="0"/>
                <a:ea typeface="SimSun" pitchFamily="2" charset="-122"/>
              </a:rPr>
              <a:t>定义标识符时应遵循如下规则</a:t>
            </a:r>
            <a:endParaRPr lang="zh-CN" altLang="en-US" sz="2200" smtClean="0">
              <a:latin typeface="Arial" panose="020B0704020202020204" pitchFamily="34" charset="0"/>
              <a:ea typeface="SimSun" pitchFamily="2" charset="-122"/>
            </a:endParaRPr>
          </a:p>
          <a:p>
            <a:pPr marL="281305" indent="-281305">
              <a:lnSpc>
                <a:spcPct val="110000"/>
              </a:lnSpc>
              <a:spcBef>
                <a:spcPct val="0"/>
              </a:spcBef>
              <a:buFont typeface="Wingdings" panose="05000000000000000000" pitchFamily="2" charset="2"/>
              <a:buNone/>
            </a:pPr>
            <a:r>
              <a:rPr kumimoji="1" lang="zh-CN" altLang="en-US" sz="2200" smtClean="0">
                <a:latin typeface="Arial" panose="020B0704020202020204" pitchFamily="34" charset="0"/>
                <a:ea typeface="SimSun" pitchFamily="2" charset="-122"/>
              </a:rPr>
              <a:t>     ① </a:t>
            </a:r>
            <a:r>
              <a:rPr lang="zh-CN" altLang="en-US" sz="2200" smtClean="0">
                <a:solidFill>
                  <a:srgbClr val="CC0000"/>
                </a:solidFill>
                <a:latin typeface="Arial" panose="020B0704020202020204" pitchFamily="34" charset="0"/>
                <a:ea typeface="SimSun" pitchFamily="2" charset="-122"/>
              </a:rPr>
              <a:t>首字符必须是字母或下划线，不能是数字或</a:t>
            </a:r>
            <a:r>
              <a:rPr lang="en-US" altLang="zh-CN" sz="2200" smtClean="0">
                <a:solidFill>
                  <a:srgbClr val="CC0000"/>
                </a:solidFill>
                <a:latin typeface="Arial" panose="020B0704020202020204" pitchFamily="34" charset="0"/>
                <a:ea typeface="SimSun" pitchFamily="2" charset="-122"/>
              </a:rPr>
              <a:t>$</a:t>
            </a:r>
            <a:r>
              <a:rPr lang="zh-CN" altLang="en-US" sz="2200" smtClean="0">
                <a:solidFill>
                  <a:srgbClr val="CC0000"/>
                </a:solidFill>
                <a:latin typeface="Arial" panose="020B0704020202020204" pitchFamily="34" charset="0"/>
                <a:ea typeface="SimSun" pitchFamily="2" charset="-122"/>
              </a:rPr>
              <a:t>符号</a:t>
            </a:r>
            <a:r>
              <a:rPr lang="zh-CN" altLang="en-US" sz="2200" smtClean="0">
                <a:latin typeface="Arial" panose="020B0704020202020204" pitchFamily="34" charset="0"/>
                <a:ea typeface="SimSun" pitchFamily="2" charset="-122"/>
              </a:rPr>
              <a:t>！</a:t>
            </a:r>
            <a:endParaRPr kumimoji="1" lang="zh-CN" altLang="en-US" sz="2200" smtClean="0">
              <a:latin typeface="Arial" panose="020B0704020202020204" pitchFamily="34" charset="0"/>
              <a:ea typeface="SimSun" pitchFamily="2" charset="-122"/>
            </a:endParaRPr>
          </a:p>
          <a:p>
            <a:pPr marL="281305" indent="-281305">
              <a:lnSpc>
                <a:spcPct val="110000"/>
              </a:lnSpc>
              <a:spcBef>
                <a:spcPct val="0"/>
              </a:spcBef>
              <a:buFont typeface="Wingdings" panose="05000000000000000000" pitchFamily="2" charset="2"/>
              <a:buNone/>
            </a:pPr>
            <a:r>
              <a:rPr kumimoji="1" lang="zh-CN" altLang="en-US" sz="2200" smtClean="0">
                <a:latin typeface="Arial" panose="020B0704020202020204" pitchFamily="34" charset="0"/>
                <a:ea typeface="SimSun" pitchFamily="2" charset="-122"/>
              </a:rPr>
              <a:t>     ② 字符数不能多于</a:t>
            </a:r>
            <a:r>
              <a:rPr kumimoji="1" lang="en-US" altLang="zh-CN" sz="2200" smtClean="0">
                <a:latin typeface="Arial" panose="020B0704020202020204" pitchFamily="34" charset="0"/>
                <a:ea typeface="SimSun" pitchFamily="2" charset="-122"/>
              </a:rPr>
              <a:t>1024</a:t>
            </a:r>
            <a:r>
              <a:rPr kumimoji="1" lang="zh-CN" altLang="en-US" sz="2200" smtClean="0">
                <a:latin typeface="Arial" panose="020B0704020202020204" pitchFamily="34" charset="0"/>
                <a:ea typeface="SimSun" pitchFamily="2" charset="-122"/>
              </a:rPr>
              <a:t>个。</a:t>
            </a:r>
            <a:endParaRPr kumimoji="1" lang="zh-CN" altLang="en-US" sz="2200" smtClean="0">
              <a:latin typeface="Arial" panose="020B0704020202020204" pitchFamily="34" charset="0"/>
              <a:ea typeface="SimSun" pitchFamily="2" charset="-122"/>
            </a:endParaRPr>
          </a:p>
          <a:p>
            <a:pPr marL="281305" indent="-281305">
              <a:lnSpc>
                <a:spcPct val="110000"/>
              </a:lnSpc>
              <a:spcBef>
                <a:spcPct val="0"/>
              </a:spcBef>
              <a:buFont typeface="Wingdings" panose="05000000000000000000" pitchFamily="2" charset="2"/>
              <a:buNone/>
            </a:pPr>
            <a:r>
              <a:rPr kumimoji="1" lang="zh-CN" altLang="en-US" sz="2200" smtClean="0">
                <a:latin typeface="Arial" panose="020B0704020202020204" pitchFamily="34" charset="0"/>
                <a:ea typeface="SimSun" pitchFamily="2" charset="-122"/>
              </a:rPr>
              <a:t>     ③ 大小写字母是不同的。</a:t>
            </a:r>
            <a:endParaRPr kumimoji="1" lang="zh-CN" altLang="en-US" sz="2200" smtClean="0">
              <a:latin typeface="Arial" panose="020B0704020202020204" pitchFamily="34" charset="0"/>
              <a:ea typeface="SimSun" pitchFamily="2" charset="-122"/>
            </a:endParaRPr>
          </a:p>
          <a:p>
            <a:pPr marL="281305" indent="-281305">
              <a:lnSpc>
                <a:spcPct val="110000"/>
              </a:lnSpc>
              <a:spcBef>
                <a:spcPct val="0"/>
              </a:spcBef>
              <a:buFont typeface="Wingdings" panose="05000000000000000000" pitchFamily="2" charset="2"/>
              <a:buNone/>
            </a:pPr>
            <a:r>
              <a:rPr kumimoji="1" lang="zh-CN" altLang="en-US" sz="2200" smtClean="0">
                <a:latin typeface="Arial" panose="020B0704020202020204" pitchFamily="34" charset="0"/>
                <a:ea typeface="SimSun" pitchFamily="2" charset="-122"/>
              </a:rPr>
              <a:t>     ④ </a:t>
            </a:r>
            <a:r>
              <a:rPr lang="zh-CN" altLang="en-US" sz="2200" smtClean="0">
                <a:solidFill>
                  <a:srgbClr val="CC0000"/>
                </a:solidFill>
                <a:latin typeface="Arial" panose="020B0704020202020204" pitchFamily="34" charset="0"/>
                <a:ea typeface="SimSun" pitchFamily="2" charset="-122"/>
              </a:rPr>
              <a:t>不要与关键字同名！</a:t>
            </a:r>
            <a:r>
              <a:rPr kumimoji="1" lang="zh-CN" altLang="en-US" sz="2200" smtClean="0">
                <a:latin typeface="Arial" panose="020B0704020202020204" pitchFamily="34" charset="0"/>
                <a:ea typeface="SimSun" pitchFamily="2" charset="-122"/>
              </a:rPr>
              <a:t> </a:t>
            </a:r>
            <a:endParaRPr kumimoji="1" lang="zh-CN" altLang="en-US" sz="2200" smtClean="0">
              <a:latin typeface="Arial" panose="020B0704020202020204" pitchFamily="34" charset="0"/>
              <a:ea typeface="SimSun" pitchFamily="2" charset="-122"/>
            </a:endParaRPr>
          </a:p>
        </p:txBody>
      </p:sp>
      <p:sp>
        <p:nvSpPr>
          <p:cNvPr id="628740" name="Text Box 4"/>
          <p:cNvSpPr txBox="1">
            <a:spLocks noChangeArrowheads="1"/>
          </p:cNvSpPr>
          <p:nvPr/>
        </p:nvSpPr>
        <p:spPr bwMode="auto">
          <a:xfrm>
            <a:off x="4438650" y="4254500"/>
            <a:ext cx="4286250" cy="2124075"/>
          </a:xfrm>
          <a:prstGeom prst="rect">
            <a:avLst/>
          </a:prstGeom>
          <a:solidFill>
            <a:srgbClr val="99CCFF"/>
          </a:solidFill>
          <a:ln w="9525">
            <a:noFill/>
            <a:miter lim="800000"/>
          </a:ln>
          <a:effectLst>
            <a:outerShdw dist="35921" dir="2700000" algn="ctr" rotWithShape="0">
              <a:schemeClr val="bg2"/>
            </a:outerShdw>
          </a:effectLst>
        </p:spPr>
        <p:txBody>
          <a:bodyPr anchor="b">
            <a:spAutoFit/>
          </a:bodyPr>
          <a:lstStyle/>
          <a:p>
            <a:pPr marL="274955" indent="-274955">
              <a:spcBef>
                <a:spcPct val="0"/>
              </a:spcBef>
              <a:buClr>
                <a:schemeClr val="bg2"/>
              </a:buClr>
              <a:buFont typeface="Wingdings" panose="05000000000000000000" pitchFamily="2" charset="2"/>
              <a:buChar char="v"/>
              <a:defRPr/>
            </a:pPr>
            <a:r>
              <a:rPr lang="zh-CN" altLang="en-US" sz="2000" dirty="0">
                <a:solidFill>
                  <a:srgbClr val="CC0066"/>
                </a:solidFill>
                <a:latin typeface="Arial" panose="020B0704020202020204" pitchFamily="34" charset="0"/>
                <a:ea typeface="SimSun" pitchFamily="2" charset="-122"/>
              </a:rPr>
              <a:t>不合法</a:t>
            </a:r>
            <a:r>
              <a:rPr lang="zh-CN" altLang="en-US" sz="2000" dirty="0">
                <a:latin typeface="Arial" panose="020B0704020202020204" pitchFamily="34" charset="0"/>
                <a:ea typeface="SimSun" pitchFamily="2" charset="-122"/>
              </a:rPr>
              <a:t>的名字：</a:t>
            </a:r>
            <a:endParaRPr lang="zh-CN" altLang="en-US" sz="2000" dirty="0">
              <a:latin typeface="Arial" panose="020B0704020202020204" pitchFamily="34" charset="0"/>
              <a:ea typeface="SimSun" pitchFamily="2" charset="-122"/>
            </a:endParaRPr>
          </a:p>
          <a:p>
            <a:pPr marL="805180" lvl="1" indent="-351155">
              <a:spcBef>
                <a:spcPct val="0"/>
              </a:spcBef>
              <a:buClr>
                <a:srgbClr val="006666"/>
              </a:buClr>
              <a:buSzPct val="110000"/>
              <a:buFont typeface="Wingdings" panose="05000000000000000000" pitchFamily="2" charset="2"/>
              <a:buChar char="w"/>
              <a:defRPr/>
            </a:pPr>
            <a:r>
              <a:rPr lang="en-US" altLang="zh-CN" sz="2000" dirty="0">
                <a:latin typeface="Arial" panose="020B0704020202020204" pitchFamily="34" charset="0"/>
                <a:ea typeface="SimSun" pitchFamily="2" charset="-122"/>
              </a:rPr>
              <a:t>123a</a:t>
            </a:r>
            <a:endParaRPr lang="en-US" altLang="zh-CN" sz="2000" dirty="0">
              <a:latin typeface="Arial" panose="020B0704020202020204" pitchFamily="34" charset="0"/>
              <a:ea typeface="SimSun" pitchFamily="2" charset="-122"/>
            </a:endParaRPr>
          </a:p>
          <a:p>
            <a:pPr marL="805180" lvl="1" indent="-351155">
              <a:spcBef>
                <a:spcPct val="0"/>
              </a:spcBef>
              <a:buClr>
                <a:srgbClr val="006666"/>
              </a:buClr>
              <a:buSzPct val="110000"/>
              <a:buFont typeface="Wingdings" panose="05000000000000000000" pitchFamily="2" charset="2"/>
              <a:buChar char="w"/>
              <a:defRPr/>
            </a:pPr>
            <a:r>
              <a:rPr lang="en-US" altLang="zh-CN" sz="2000" dirty="0">
                <a:latin typeface="Arial" panose="020B0704020202020204" pitchFamily="34" charset="0"/>
                <a:ea typeface="SimSun" pitchFamily="2" charset="-122"/>
              </a:rPr>
              <a:t>$data</a:t>
            </a:r>
            <a:endParaRPr lang="en-US" altLang="zh-CN" sz="2000" dirty="0">
              <a:latin typeface="Arial" panose="020B0704020202020204" pitchFamily="34" charset="0"/>
              <a:ea typeface="SimSun" pitchFamily="2" charset="-122"/>
            </a:endParaRPr>
          </a:p>
          <a:p>
            <a:pPr marL="805180" lvl="1" indent="-351155">
              <a:spcBef>
                <a:spcPct val="0"/>
              </a:spcBef>
              <a:buClr>
                <a:srgbClr val="006666"/>
              </a:buClr>
              <a:buSzPct val="110000"/>
              <a:buFont typeface="Wingdings" panose="05000000000000000000" pitchFamily="2" charset="2"/>
              <a:buChar char="w"/>
              <a:defRPr/>
            </a:pPr>
            <a:r>
              <a:rPr lang="en-US" altLang="zh-CN" sz="2000" dirty="0">
                <a:latin typeface="Arial" panose="020B0704020202020204" pitchFamily="34" charset="0"/>
                <a:ea typeface="SimSun" pitchFamily="2" charset="-122"/>
              </a:rPr>
              <a:t>module</a:t>
            </a:r>
            <a:endParaRPr lang="en-US" altLang="zh-CN" sz="2000" dirty="0">
              <a:latin typeface="Arial" panose="020B0704020202020204" pitchFamily="34" charset="0"/>
              <a:ea typeface="SimSun" pitchFamily="2" charset="-122"/>
            </a:endParaRPr>
          </a:p>
          <a:p>
            <a:pPr marL="805180" lvl="1" indent="-351155">
              <a:spcBef>
                <a:spcPct val="0"/>
              </a:spcBef>
              <a:buClr>
                <a:srgbClr val="006666"/>
              </a:buClr>
              <a:buSzPct val="110000"/>
              <a:buFont typeface="Wingdings" panose="05000000000000000000" pitchFamily="2" charset="2"/>
              <a:buChar char="w"/>
              <a:defRPr/>
            </a:pPr>
            <a:r>
              <a:rPr lang="en-US" altLang="zh-CN" sz="2000" dirty="0">
                <a:latin typeface="Arial" panose="020B0704020202020204" pitchFamily="34" charset="0"/>
                <a:ea typeface="SimSun" pitchFamily="2" charset="-122"/>
              </a:rPr>
              <a:t>7seg.v</a:t>
            </a:r>
            <a:endParaRPr lang="en-US" altLang="zh-CN" sz="2000" dirty="0">
              <a:latin typeface="Arial" panose="020B0704020202020204" pitchFamily="34" charset="0"/>
              <a:ea typeface="SimSun" pitchFamily="2" charset="-122"/>
            </a:endParaRPr>
          </a:p>
          <a:p>
            <a:pPr marL="805180" lvl="1" indent="-351155">
              <a:spcBef>
                <a:spcPct val="0"/>
              </a:spcBef>
              <a:buClr>
                <a:srgbClr val="006666"/>
              </a:buClr>
              <a:buSzPct val="110000"/>
              <a:buFont typeface="Wingdings" panose="05000000000000000000" pitchFamily="2" charset="2"/>
              <a:buChar char="w"/>
              <a:defRPr/>
            </a:pPr>
            <a:r>
              <a:rPr lang="en-US" altLang="zh-CN" sz="2000" dirty="0">
                <a:latin typeface="Arial" panose="020B0704020202020204" pitchFamily="34" charset="0"/>
                <a:ea typeface="SimSun" pitchFamily="2" charset="-122"/>
              </a:rPr>
              <a:t>out*	//</a:t>
            </a:r>
            <a:r>
              <a:rPr lang="zh-CN" altLang="en-US" sz="2000" dirty="0">
                <a:latin typeface="Arial" panose="020B0704020202020204" pitchFamily="34" charset="0"/>
              </a:rPr>
              <a:t>不允许包含字符*</a:t>
            </a:r>
            <a:endParaRPr lang="en-US" altLang="zh-CN" sz="2000" dirty="0">
              <a:latin typeface="Arial" panose="020B0704020202020204" pitchFamily="34" charset="0"/>
              <a:ea typeface="华文楷体" panose="02010600040101010101" pitchFamily="2" charset="-122"/>
            </a:endParaRPr>
          </a:p>
        </p:txBody>
      </p:sp>
      <p:sp>
        <p:nvSpPr>
          <p:cNvPr id="628742" name="Rectangle 6"/>
          <p:cNvSpPr>
            <a:spLocks noChangeArrowheads="1"/>
          </p:cNvSpPr>
          <p:nvPr/>
        </p:nvSpPr>
        <p:spPr bwMode="auto">
          <a:xfrm>
            <a:off x="781050" y="4540250"/>
            <a:ext cx="2919413" cy="1776413"/>
          </a:xfrm>
          <a:prstGeom prst="rect">
            <a:avLst/>
          </a:prstGeom>
          <a:solidFill>
            <a:srgbClr val="FFFFCC"/>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281305" indent="-281305">
              <a:buClr>
                <a:schemeClr val="bg2"/>
              </a:buClr>
              <a:buFont typeface="Wingdings" panose="05000000000000000000" pitchFamily="2" charset="2"/>
              <a:buChar char="v"/>
            </a:pPr>
            <a:r>
              <a:rPr lang="zh-CN" altLang="en-US" sz="2000">
                <a:solidFill>
                  <a:srgbClr val="CC0066"/>
                </a:solidFill>
              </a:rPr>
              <a:t>合法</a:t>
            </a:r>
            <a:r>
              <a:rPr lang="zh-CN" altLang="en-US" sz="2000"/>
              <a:t>的名字：</a:t>
            </a:r>
            <a:endParaRPr lang="zh-CN" altLang="en-US" sz="2000"/>
          </a:p>
          <a:p>
            <a:pPr marL="765175" lvl="1" indent="-294005">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A_99_Z</a:t>
            </a:r>
            <a:endParaRPr lang="en-US" altLang="zh-CN" sz="2000">
              <a:latin typeface="Arial" panose="020B0704020202020204" pitchFamily="34" charset="0"/>
            </a:endParaRPr>
          </a:p>
          <a:p>
            <a:pPr marL="765175" lvl="1" indent="-294005">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Reset</a:t>
            </a:r>
            <a:endParaRPr lang="en-US" altLang="zh-CN" sz="2000">
              <a:latin typeface="Arial" panose="020B0704020202020204" pitchFamily="34" charset="0"/>
            </a:endParaRPr>
          </a:p>
          <a:p>
            <a:pPr marL="765175" lvl="1" indent="-294005">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_54MHz_Clock$</a:t>
            </a:r>
            <a:endParaRPr lang="en-US" altLang="zh-CN" sz="2000">
              <a:latin typeface="Arial" panose="020B0704020202020204" pitchFamily="34" charset="0"/>
            </a:endParaRPr>
          </a:p>
          <a:p>
            <a:pPr marL="765175" lvl="1" indent="-294005">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Module</a:t>
            </a:r>
            <a:r>
              <a:rPr lang="zh-CN" altLang="zh-CN" sz="2000">
                <a:latin typeface="Arial" panose="020B0704020202020204" pitchFamily="34" charset="0"/>
              </a:rPr>
              <a:t> </a:t>
            </a:r>
            <a:endParaRPr lang="en-US" altLang="zh-CN"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0-#ppt_w/2"/>
                                          </p:val>
                                        </p:tav>
                                        <p:tav tm="100000">
                                          <p:val>
                                            <p:strVal val="#ppt_x"/>
                                          </p:val>
                                        </p:tav>
                                      </p:tavLst>
                                    </p:anim>
                                    <p:anim calcmode="lin" valueType="num">
                                      <p:cBhvr additive="base">
                                        <p:cTn id="8" dur="500" fill="hold"/>
                                        <p:tgtEl>
                                          <p:spTgt spid="6287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8742"/>
                                        </p:tgtEl>
                                        <p:attrNameLst>
                                          <p:attrName>style.visibility</p:attrName>
                                        </p:attrNameLst>
                                      </p:cBhvr>
                                      <p:to>
                                        <p:strVal val="visible"/>
                                      </p:to>
                                    </p:set>
                                    <p:anim calcmode="lin" valueType="num">
                                      <p:cBhvr additive="base">
                                        <p:cTn id="13" dur="500" fill="hold"/>
                                        <p:tgtEl>
                                          <p:spTgt spid="628742"/>
                                        </p:tgtEl>
                                        <p:attrNameLst>
                                          <p:attrName>ppt_x</p:attrName>
                                        </p:attrNameLst>
                                      </p:cBhvr>
                                      <p:tavLst>
                                        <p:tav tm="0">
                                          <p:val>
                                            <p:strVal val="0-#ppt_w/2"/>
                                          </p:val>
                                        </p:tav>
                                        <p:tav tm="100000">
                                          <p:val>
                                            <p:strVal val="#ppt_x"/>
                                          </p:val>
                                        </p:tav>
                                      </p:tavLst>
                                    </p:anim>
                                    <p:anim calcmode="lin" valueType="num">
                                      <p:cBhvr additive="base">
                                        <p:cTn id="14" dur="500" fill="hold"/>
                                        <p:tgtEl>
                                          <p:spTgt spid="6287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28740"/>
                                        </p:tgtEl>
                                        <p:attrNameLst>
                                          <p:attrName>style.visibility</p:attrName>
                                        </p:attrNameLst>
                                      </p:cBhvr>
                                      <p:to>
                                        <p:strVal val="visible"/>
                                      </p:to>
                                    </p:set>
                                    <p:anim calcmode="lin" valueType="num">
                                      <p:cBhvr>
                                        <p:cTn id="19" dur="500" fill="hold"/>
                                        <p:tgtEl>
                                          <p:spTgt spid="628740"/>
                                        </p:tgtEl>
                                        <p:attrNameLst>
                                          <p:attrName>ppt_w</p:attrName>
                                        </p:attrNameLst>
                                      </p:cBhvr>
                                      <p:tavLst>
                                        <p:tav tm="0">
                                          <p:val>
                                            <p:fltVal val="0"/>
                                          </p:val>
                                        </p:tav>
                                        <p:tav tm="100000">
                                          <p:val>
                                            <p:strVal val="#ppt_w"/>
                                          </p:val>
                                        </p:tav>
                                      </p:tavLst>
                                    </p:anim>
                                    <p:anim calcmode="lin" valueType="num">
                                      <p:cBhvr>
                                        <p:cTn id="20" dur="500" fill="hold"/>
                                        <p:tgtEl>
                                          <p:spTgt spid="628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P spid="628740" grpId="0" animBg="1" autoUpdateAnimBg="0"/>
      <p:bldP spid="62874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221397D5-724C-456F-9812-4AE35189952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4035" name="Rectangle 2"/>
          <p:cNvSpPr>
            <a:spLocks noGrp="1" noChangeArrowheads="1"/>
          </p:cNvSpPr>
          <p:nvPr>
            <p:ph type="title"/>
          </p:nvPr>
        </p:nvSpPr>
        <p:spPr>
          <a:xfrm>
            <a:off x="1731963" y="230188"/>
            <a:ext cx="7772400" cy="677862"/>
          </a:xfrm>
        </p:spPr>
        <p:txBody>
          <a:bodyPr/>
          <a:lstStyle/>
          <a:p>
            <a:r>
              <a:rPr lang="zh-CN" altLang="en-US" smtClean="0">
                <a:solidFill>
                  <a:srgbClr val="FFCC00"/>
                </a:solidFill>
                <a:latin typeface="Arial" panose="020B0704020202020204" pitchFamily="34" charset="0"/>
                <a:ea typeface="黑体" pitchFamily="2" charset="-122"/>
              </a:rPr>
              <a:t>五、关键字</a:t>
            </a:r>
            <a:endParaRPr lang="zh-CN" altLang="en-US" smtClean="0">
              <a:solidFill>
                <a:srgbClr val="FFCC00"/>
              </a:solidFill>
              <a:latin typeface="Arial" panose="020B0704020202020204" pitchFamily="34" charset="0"/>
              <a:ea typeface="黑体" pitchFamily="2" charset="-122"/>
            </a:endParaRPr>
          </a:p>
        </p:txBody>
      </p:sp>
      <p:sp>
        <p:nvSpPr>
          <p:cNvPr id="414723" name="Rectangle 3"/>
          <p:cNvSpPr>
            <a:spLocks noGrp="1" noChangeArrowheads="1"/>
          </p:cNvSpPr>
          <p:nvPr>
            <p:ph type="body" idx="1"/>
          </p:nvPr>
        </p:nvSpPr>
        <p:spPr>
          <a:xfrm>
            <a:off x="941388" y="1304925"/>
            <a:ext cx="7159625" cy="3708400"/>
          </a:xfrm>
        </p:spPr>
        <p:txBody>
          <a:bodyPr/>
          <a:lstStyle/>
          <a:p>
            <a:pPr algn="just">
              <a:buFont typeface="Wingdings" panose="05000000000000000000" pitchFamily="2" charset="2"/>
              <a:buNone/>
            </a:pPr>
            <a:endParaRPr lang="zh-CN" altLang="en-US" sz="3200" smtClean="0">
              <a:solidFill>
                <a:srgbClr val="FF0000"/>
              </a:solidFill>
              <a:latin typeface="SimSun" pitchFamily="2" charset="-122"/>
              <a:ea typeface="SimSun" pitchFamily="2" charset="-122"/>
            </a:endParaRPr>
          </a:p>
          <a:p>
            <a:pPr>
              <a:lnSpc>
                <a:spcPct val="110000"/>
              </a:lnSpc>
              <a:spcBef>
                <a:spcPct val="10000"/>
              </a:spcBef>
            </a:pPr>
            <a:r>
              <a:rPr lang="zh-CN" altLang="en-US" sz="2200" smtClean="0">
                <a:solidFill>
                  <a:srgbClr val="FF0000"/>
                </a:solidFill>
                <a:latin typeface="Arial" panose="020B0704020202020204" pitchFamily="34" charset="0"/>
                <a:ea typeface="楷体_GB2312" pitchFamily="49" charset="-122"/>
              </a:rPr>
              <a:t>关键字（保留字）</a:t>
            </a:r>
            <a:r>
              <a:rPr lang="en-US" altLang="zh-CN" sz="2200" smtClean="0">
                <a:latin typeface="Arial" panose="020B0704020202020204" pitchFamily="34" charset="0"/>
                <a:ea typeface="楷体_GB2312" pitchFamily="49" charset="-122"/>
              </a:rPr>
              <a:t>——</a:t>
            </a:r>
            <a:r>
              <a:rPr lang="zh-CN" altLang="zh-CN" sz="2200" smtClean="0">
                <a:latin typeface="Arial" panose="020B0704020202020204" pitchFamily="34" charset="0"/>
                <a:ea typeface="楷体_GB2312" pitchFamily="49" charset="-122"/>
              </a:rPr>
              <a:t>Verilog </a:t>
            </a:r>
            <a:r>
              <a:rPr lang="en-US" altLang="zh-CN" sz="2200" smtClean="0">
                <a:latin typeface="Arial" panose="020B0704020202020204" pitchFamily="34" charset="0"/>
                <a:ea typeface="楷体_GB2312" pitchFamily="49" charset="-122"/>
              </a:rPr>
              <a:t>HDL</a:t>
            </a:r>
            <a:r>
              <a:rPr lang="zh-CN" altLang="en-US" sz="2200" smtClean="0">
                <a:latin typeface="Arial" panose="020B0704020202020204" pitchFamily="34" charset="0"/>
                <a:ea typeface="楷体_GB2312" pitchFamily="49" charset="-122"/>
              </a:rPr>
              <a:t>事先定义好的确认符，用来组织语言结构；或者用于定义</a:t>
            </a:r>
            <a:r>
              <a:rPr lang="en-US" altLang="zh-CN" sz="2200" smtClean="0">
                <a:latin typeface="Arial" panose="020B0704020202020204" pitchFamily="34" charset="0"/>
                <a:ea typeface="楷体_GB2312" pitchFamily="49" charset="-122"/>
              </a:rPr>
              <a:t>Verilog HDL</a:t>
            </a:r>
            <a:r>
              <a:rPr lang="zh-CN" altLang="en-US" sz="2200" smtClean="0">
                <a:latin typeface="Arial" panose="020B0704020202020204" pitchFamily="34" charset="0"/>
                <a:ea typeface="楷体_GB2312" pitchFamily="49" charset="-122"/>
              </a:rPr>
              <a:t>提供的门元件（如</a:t>
            </a:r>
            <a:r>
              <a:rPr lang="en-US" altLang="zh-CN" sz="2200" smtClean="0">
                <a:latin typeface="Arial" panose="020B0704020202020204" pitchFamily="34" charset="0"/>
                <a:ea typeface="楷体_GB2312" pitchFamily="49" charset="-122"/>
              </a:rPr>
              <a:t>and</a:t>
            </a:r>
            <a:r>
              <a:rPr lang="zh-CN" altLang="en-US" sz="2200" smtClean="0">
                <a:latin typeface="Arial" panose="020B0704020202020204" pitchFamily="34" charset="0"/>
                <a:ea typeface="楷体_GB2312" pitchFamily="49" charset="-122"/>
              </a:rPr>
              <a:t>，</a:t>
            </a:r>
            <a:r>
              <a:rPr lang="en-US" altLang="zh-CN" sz="2200" smtClean="0">
                <a:latin typeface="Arial" panose="020B0704020202020204" pitchFamily="34" charset="0"/>
                <a:ea typeface="楷体_GB2312" pitchFamily="49" charset="-122"/>
              </a:rPr>
              <a:t>not</a:t>
            </a:r>
            <a:r>
              <a:rPr lang="zh-CN" altLang="en-US" sz="2200" smtClean="0">
                <a:latin typeface="Arial" panose="020B0704020202020204" pitchFamily="34" charset="0"/>
                <a:ea typeface="楷体_GB2312" pitchFamily="49" charset="-122"/>
              </a:rPr>
              <a:t>，</a:t>
            </a:r>
            <a:r>
              <a:rPr lang="en-US" altLang="zh-CN" sz="2200" smtClean="0">
                <a:latin typeface="Arial" panose="020B0704020202020204" pitchFamily="34" charset="0"/>
                <a:ea typeface="楷体_GB2312" pitchFamily="49" charset="-122"/>
              </a:rPr>
              <a:t>or</a:t>
            </a:r>
            <a:r>
              <a:rPr lang="zh-CN" altLang="en-US" sz="2200" smtClean="0">
                <a:latin typeface="Arial" panose="020B0704020202020204" pitchFamily="34" charset="0"/>
                <a:ea typeface="楷体_GB2312" pitchFamily="49" charset="-122"/>
              </a:rPr>
              <a:t>，</a:t>
            </a:r>
            <a:r>
              <a:rPr lang="en-US" altLang="zh-CN" sz="2200" smtClean="0">
                <a:latin typeface="Arial" panose="020B0704020202020204" pitchFamily="34" charset="0"/>
                <a:ea typeface="楷体_GB2312" pitchFamily="49" charset="-122"/>
              </a:rPr>
              <a:t>buf</a:t>
            </a:r>
            <a:r>
              <a:rPr lang="zh-CN" altLang="en-US" sz="2200" smtClean="0">
                <a:latin typeface="Arial" panose="020B0704020202020204" pitchFamily="34" charset="0"/>
                <a:ea typeface="楷体_GB2312" pitchFamily="49" charset="-122"/>
              </a:rPr>
              <a:t>）。</a:t>
            </a:r>
            <a:endParaRPr lang="zh-CN" altLang="en-US" sz="2200" smtClean="0">
              <a:latin typeface="Arial" panose="020B0704020202020204" pitchFamily="34" charset="0"/>
              <a:ea typeface="楷体_GB2312" pitchFamily="49" charset="-122"/>
            </a:endParaRPr>
          </a:p>
          <a:p>
            <a:pPr>
              <a:lnSpc>
                <a:spcPct val="110000"/>
              </a:lnSpc>
              <a:spcBef>
                <a:spcPct val="10000"/>
              </a:spcBef>
            </a:pPr>
            <a:r>
              <a:rPr lang="zh-CN" altLang="en-US" sz="2200" smtClean="0">
                <a:latin typeface="Arial" panose="020B0704020202020204" pitchFamily="34" charset="0"/>
                <a:ea typeface="SimSun" pitchFamily="2" charset="-122"/>
              </a:rPr>
              <a:t>每个关键字全部用</a:t>
            </a:r>
            <a:r>
              <a:rPr lang="zh-CN" altLang="en-US" sz="2200" smtClean="0">
                <a:solidFill>
                  <a:srgbClr val="CC0066"/>
                </a:solidFill>
                <a:latin typeface="Arial" panose="020B0704020202020204" pitchFamily="34" charset="0"/>
                <a:ea typeface="SimSun" pitchFamily="2" charset="-122"/>
              </a:rPr>
              <a:t>小写</a:t>
            </a:r>
            <a:r>
              <a:rPr lang="zh-CN" altLang="en-US" sz="2200" smtClean="0">
                <a:latin typeface="Arial" panose="020B0704020202020204" pitchFamily="34" charset="0"/>
                <a:ea typeface="SimSun" pitchFamily="2" charset="-122"/>
              </a:rPr>
              <a:t>字母定义！</a:t>
            </a:r>
            <a:endParaRPr lang="zh-CN" altLang="en-US" sz="2200" smtClean="0">
              <a:latin typeface="Arial" panose="020B0704020202020204" pitchFamily="34" charset="0"/>
              <a:ea typeface="SimSun" pitchFamily="2" charset="-122"/>
            </a:endParaRPr>
          </a:p>
          <a:p>
            <a:pPr>
              <a:lnSpc>
                <a:spcPct val="110000"/>
              </a:lnSpc>
              <a:spcBef>
                <a:spcPct val="10000"/>
              </a:spcBef>
              <a:buFont typeface="Wingdings" panose="05000000000000000000" pitchFamily="2" charset="2"/>
              <a:buNone/>
            </a:pPr>
            <a:r>
              <a:rPr lang="zh-CN" altLang="en-US" sz="2200" smtClean="0">
                <a:latin typeface="Arial" panose="020B0704020202020204" pitchFamily="34" charset="0"/>
                <a:ea typeface="SimSun" pitchFamily="2" charset="-122"/>
              </a:rPr>
              <a:t>     </a:t>
            </a:r>
            <a:r>
              <a:rPr lang="en-US" altLang="zh-CN" sz="2200" smtClean="0">
                <a:latin typeface="Arial" panose="020B0704020202020204" pitchFamily="34" charset="0"/>
                <a:ea typeface="SimSun" pitchFamily="2" charset="-122"/>
              </a:rPr>
              <a:t>——</a:t>
            </a:r>
            <a:r>
              <a:rPr lang="zh-CN" altLang="en-US" sz="2200" smtClean="0">
                <a:latin typeface="Arial" panose="020B0704020202020204" pitchFamily="34" charset="0"/>
                <a:ea typeface="SimSun" pitchFamily="2" charset="-122"/>
              </a:rPr>
              <a:t>如</a:t>
            </a:r>
            <a:r>
              <a:rPr lang="en-US" altLang="zh-CN" sz="2200" smtClean="0">
                <a:latin typeface="Arial" panose="020B0704020202020204" pitchFamily="34" charset="0"/>
                <a:ea typeface="SimSun" pitchFamily="2" charset="-122"/>
              </a:rPr>
              <a:t>always</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assign</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begin</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case</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casex</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else</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end</a:t>
            </a:r>
            <a:r>
              <a:rPr lang="zh-CN" altLang="en-US" sz="2200" smtClean="0">
                <a:latin typeface="Arial" panose="020B0704020202020204" pitchFamily="34" charset="0"/>
                <a:ea typeface="SimSun" pitchFamily="2" charset="-122"/>
              </a:rPr>
              <a:t>， </a:t>
            </a:r>
            <a:r>
              <a:rPr lang="en-US" altLang="zh-CN" sz="2200" smtClean="0">
                <a:latin typeface="Arial" panose="020B0704020202020204" pitchFamily="34" charset="0"/>
                <a:ea typeface="SimSun" pitchFamily="2" charset="-122"/>
              </a:rPr>
              <a:t>endmodule </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for</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function</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if</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input</a:t>
            </a:r>
            <a:r>
              <a:rPr lang="zh-CN" altLang="en-US" sz="2200" smtClean="0">
                <a:latin typeface="Arial" panose="020B0704020202020204" pitchFamily="34" charset="0"/>
                <a:ea typeface="SimSun" pitchFamily="2" charset="-122"/>
              </a:rPr>
              <a:t>， </a:t>
            </a:r>
            <a:r>
              <a:rPr lang="en-US" altLang="zh-CN" sz="2200" smtClean="0">
                <a:latin typeface="Arial" panose="020B0704020202020204" pitchFamily="34" charset="0"/>
                <a:ea typeface="SimSun" pitchFamily="2" charset="-122"/>
              </a:rPr>
              <a:t>module </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output</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repeat</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table</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time</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while</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wire</a:t>
            </a:r>
            <a:endParaRPr lang="zh-CN" altLang="en-US" sz="2200" smtClean="0">
              <a:latin typeface="Arial" panose="020B0704020202020204" pitchFamily="34" charset="0"/>
              <a:ea typeface="SimSun" pitchFamily="2" charset="-122"/>
            </a:endParaRPr>
          </a:p>
        </p:txBody>
      </p:sp>
      <p:sp>
        <p:nvSpPr>
          <p:cNvPr id="414726" name="Rectangle 6"/>
          <p:cNvSpPr>
            <a:spLocks noChangeArrowheads="1"/>
          </p:cNvSpPr>
          <p:nvPr/>
        </p:nvSpPr>
        <p:spPr bwMode="auto">
          <a:xfrm>
            <a:off x="863600" y="4508500"/>
            <a:ext cx="7453313"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buClr>
                <a:schemeClr val="bg2"/>
              </a:buClr>
              <a:buFont typeface="Wingdings" panose="05000000000000000000" pitchFamily="2" charset="2"/>
              <a:buNone/>
            </a:pPr>
            <a:endParaRPr lang="zh-CN" altLang="en-US" sz="3200">
              <a:solidFill>
                <a:srgbClr val="FF0000"/>
              </a:solidFill>
            </a:endParaRPr>
          </a:p>
          <a:p>
            <a:pPr marL="342900" indent="-342900" algn="l">
              <a:spcBef>
                <a:spcPct val="10000"/>
              </a:spcBef>
              <a:buClr>
                <a:schemeClr val="bg2"/>
              </a:buClr>
              <a:buFont typeface="Wingdings" panose="05000000000000000000" pitchFamily="2" charset="2"/>
              <a:buChar char="v"/>
            </a:pPr>
            <a:r>
              <a:rPr lang="en-US" altLang="zh-CN" sz="2200">
                <a:latin typeface="Arial" panose="020B0704020202020204" pitchFamily="34" charset="0"/>
              </a:rPr>
              <a:t>Verilog -1995</a:t>
            </a:r>
            <a:r>
              <a:rPr lang="zh-CN" altLang="en-US" sz="2200">
                <a:latin typeface="Arial" panose="020B0704020202020204" pitchFamily="34" charset="0"/>
              </a:rPr>
              <a:t>的关键字有</a:t>
            </a:r>
            <a:r>
              <a:rPr lang="en-US" altLang="zh-CN" sz="2200">
                <a:solidFill>
                  <a:srgbClr val="CC0066"/>
                </a:solidFill>
                <a:latin typeface="Arial" panose="020B0704020202020204" pitchFamily="34" charset="0"/>
              </a:rPr>
              <a:t>97</a:t>
            </a:r>
            <a:r>
              <a:rPr lang="zh-CN" altLang="en-US" sz="2200">
                <a:latin typeface="Arial" panose="020B0704020202020204" pitchFamily="34" charset="0"/>
              </a:rPr>
              <a:t>个（见教材表</a:t>
            </a:r>
            <a:r>
              <a:rPr lang="en-US" altLang="zh-CN" sz="2200">
                <a:latin typeface="Arial" panose="020B0704020202020204" pitchFamily="34" charset="0"/>
              </a:rPr>
              <a:t>2.14</a:t>
            </a:r>
            <a:r>
              <a:rPr lang="zh-CN" altLang="en-US" sz="2200">
                <a:latin typeface="Arial" panose="020B0704020202020204" pitchFamily="34" charset="0"/>
              </a:rPr>
              <a:t>），</a:t>
            </a:r>
            <a:r>
              <a:rPr lang="en-US" altLang="zh-CN" sz="2200">
                <a:latin typeface="Arial" panose="020B0704020202020204" pitchFamily="34" charset="0"/>
              </a:rPr>
              <a:t>Verilog -2001</a:t>
            </a:r>
            <a:r>
              <a:rPr lang="zh-CN" altLang="en-US" sz="2200">
                <a:latin typeface="Arial" panose="020B0704020202020204" pitchFamily="34" charset="0"/>
              </a:rPr>
              <a:t>增加了</a:t>
            </a:r>
            <a:r>
              <a:rPr lang="en-US" altLang="zh-CN" sz="2200">
                <a:latin typeface="Arial" panose="020B0704020202020204" pitchFamily="34" charset="0"/>
              </a:rPr>
              <a:t>5</a:t>
            </a:r>
            <a:r>
              <a:rPr lang="zh-CN" altLang="en-US" sz="2200">
                <a:latin typeface="Arial" panose="020B0704020202020204" pitchFamily="34" charset="0"/>
              </a:rPr>
              <a:t>个共</a:t>
            </a:r>
            <a:r>
              <a:rPr lang="en-US" altLang="zh-CN" sz="2200">
                <a:solidFill>
                  <a:srgbClr val="CC0066"/>
                </a:solidFill>
                <a:latin typeface="Arial" panose="020B0704020202020204" pitchFamily="34" charset="0"/>
              </a:rPr>
              <a:t>102</a:t>
            </a:r>
            <a:r>
              <a:rPr lang="zh-CN" altLang="en-US" sz="2200">
                <a:latin typeface="Arial" panose="020B0704020202020204" pitchFamily="34" charset="0"/>
              </a:rPr>
              <a:t>个。</a:t>
            </a:r>
            <a:endParaRPr lang="zh-CN" altLang="en-US" sz="2200">
              <a:latin typeface="Arial" panose="020B0704020202020204" pitchFamily="34" charset="0"/>
            </a:endParaRPr>
          </a:p>
          <a:p>
            <a:pPr marL="342900" indent="-342900" algn="l">
              <a:spcBef>
                <a:spcPct val="10000"/>
              </a:spcBef>
              <a:buClr>
                <a:schemeClr val="bg2"/>
              </a:buClr>
              <a:buFont typeface="Wingdings" panose="05000000000000000000" pitchFamily="2" charset="2"/>
              <a:buNone/>
            </a:pPr>
            <a:r>
              <a:rPr lang="zh-CN" altLang="en-US">
                <a:latin typeface="Arial" panose="020B0704020202020204" pitchFamily="34" charset="0"/>
              </a:rPr>
              <a:t>     </a:t>
            </a:r>
            <a:endParaRPr lang="zh-CN" altLang="en-US">
              <a:latin typeface="Arial" panose="020B0704020202020204" pitchFamily="34" charset="0"/>
            </a:endParaRPr>
          </a:p>
        </p:txBody>
      </p:sp>
      <p:sp>
        <p:nvSpPr>
          <p:cNvPr id="414728" name="AutoShape 8"/>
          <p:cNvSpPr>
            <a:spLocks noChangeArrowheads="1"/>
          </p:cNvSpPr>
          <p:nvPr/>
        </p:nvSpPr>
        <p:spPr bwMode="auto">
          <a:xfrm rot="-479700">
            <a:off x="5026025" y="355600"/>
            <a:ext cx="4602163" cy="1450975"/>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000">
                <a:solidFill>
                  <a:srgbClr val="000000"/>
                </a:solidFill>
                <a:latin typeface="华文新魏" pitchFamily="2" charset="-122"/>
                <a:ea typeface="华文新魏" pitchFamily="2" charset="-122"/>
              </a:rPr>
              <a:t>用户程序中的</a:t>
            </a:r>
            <a:r>
              <a:rPr lang="zh-CN" altLang="en-US" sz="2000">
                <a:solidFill>
                  <a:srgbClr val="CC0000"/>
                </a:solidFill>
                <a:latin typeface="华文新魏" pitchFamily="2" charset="-122"/>
                <a:ea typeface="华文新魏" pitchFamily="2" charset="-122"/>
              </a:rPr>
              <a:t>模块</a:t>
            </a:r>
            <a:r>
              <a:rPr lang="zh-CN" altLang="en-US" sz="2000">
                <a:solidFill>
                  <a:srgbClr val="000000"/>
                </a:solidFill>
                <a:latin typeface="华文新魏" pitchFamily="2" charset="-122"/>
                <a:ea typeface="华文新魏" pitchFamily="2" charset="-122"/>
              </a:rPr>
              <a:t>、</a:t>
            </a:r>
            <a:r>
              <a:rPr lang="zh-CN" altLang="en-US" sz="2000">
                <a:solidFill>
                  <a:srgbClr val="CC0000"/>
                </a:solidFill>
                <a:latin typeface="华文新魏" pitchFamily="2" charset="-122"/>
                <a:ea typeface="华文新魏" pitchFamily="2" charset="-122"/>
              </a:rPr>
              <a:t>变量、节点</a:t>
            </a:r>
            <a:r>
              <a:rPr lang="zh-CN" altLang="en-US" sz="2000">
                <a:solidFill>
                  <a:srgbClr val="000000"/>
                </a:solidFill>
                <a:latin typeface="华文新魏" pitchFamily="2" charset="-122"/>
                <a:ea typeface="华文新魏" pitchFamily="2" charset="-122"/>
              </a:rPr>
              <a:t>等的名称不能与</a:t>
            </a:r>
            <a:r>
              <a:rPr lang="zh-CN" altLang="en-US" sz="2000">
                <a:solidFill>
                  <a:srgbClr val="CC0000"/>
                </a:solidFill>
                <a:latin typeface="华文新魏" pitchFamily="2" charset="-122"/>
                <a:ea typeface="华文新魏" pitchFamily="2" charset="-122"/>
              </a:rPr>
              <a:t>关键字</a:t>
            </a:r>
            <a:r>
              <a:rPr lang="zh-CN" altLang="en-US" sz="2000">
                <a:solidFill>
                  <a:srgbClr val="000000"/>
                </a:solidFill>
                <a:latin typeface="华文新魏" pitchFamily="2" charset="-122"/>
                <a:ea typeface="华文新魏" pitchFamily="2" charset="-122"/>
              </a:rPr>
              <a:t>同名！</a:t>
            </a:r>
            <a:endParaRPr lang="zh-CN" altLang="en-US" sz="200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4723"/>
                                        </p:tgtEl>
                                        <p:attrNameLst>
                                          <p:attrName>style.visibility</p:attrName>
                                        </p:attrNameLst>
                                      </p:cBhvr>
                                      <p:to>
                                        <p:strVal val="visible"/>
                                      </p:to>
                                    </p:set>
                                    <p:anim calcmode="lin" valueType="num">
                                      <p:cBhvr additive="base">
                                        <p:cTn id="7" dur="500" fill="hold"/>
                                        <p:tgtEl>
                                          <p:spTgt spid="414723"/>
                                        </p:tgtEl>
                                        <p:attrNameLst>
                                          <p:attrName>ppt_x</p:attrName>
                                        </p:attrNameLst>
                                      </p:cBhvr>
                                      <p:tavLst>
                                        <p:tav tm="0">
                                          <p:val>
                                            <p:strVal val="0-#ppt_w/2"/>
                                          </p:val>
                                        </p:tav>
                                        <p:tav tm="100000">
                                          <p:val>
                                            <p:strVal val="#ppt_x"/>
                                          </p:val>
                                        </p:tav>
                                      </p:tavLst>
                                    </p:anim>
                                    <p:anim calcmode="lin" valueType="num">
                                      <p:cBhvr additive="base">
                                        <p:cTn id="8" dur="500" fill="hold"/>
                                        <p:tgtEl>
                                          <p:spTgt spid="414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6"/>
                                        </p:tgtEl>
                                        <p:attrNameLst>
                                          <p:attrName>style.visibility</p:attrName>
                                        </p:attrNameLst>
                                      </p:cBhvr>
                                      <p:to>
                                        <p:strVal val="visible"/>
                                      </p:to>
                                    </p:set>
                                    <p:anim calcmode="lin" valueType="num">
                                      <p:cBhvr additive="base">
                                        <p:cTn id="13" dur="500" fill="hold"/>
                                        <p:tgtEl>
                                          <p:spTgt spid="414726"/>
                                        </p:tgtEl>
                                        <p:attrNameLst>
                                          <p:attrName>ppt_x</p:attrName>
                                        </p:attrNameLst>
                                      </p:cBhvr>
                                      <p:tavLst>
                                        <p:tav tm="0">
                                          <p:val>
                                            <p:strVal val="0-#ppt_w/2"/>
                                          </p:val>
                                        </p:tav>
                                        <p:tav tm="100000">
                                          <p:val>
                                            <p:strVal val="#ppt_x"/>
                                          </p:val>
                                        </p:tav>
                                      </p:tavLst>
                                    </p:anim>
                                    <p:anim calcmode="lin" valueType="num">
                                      <p:cBhvr additive="base">
                                        <p:cTn id="14" dur="500" fill="hold"/>
                                        <p:tgtEl>
                                          <p:spTgt spid="4147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14728"/>
                                        </p:tgtEl>
                                        <p:attrNameLst>
                                          <p:attrName>style.visibility</p:attrName>
                                        </p:attrNameLst>
                                      </p:cBhvr>
                                      <p:to>
                                        <p:strVal val="visible"/>
                                      </p:to>
                                    </p:set>
                                    <p:anim calcmode="lin" valueType="num">
                                      <p:cBhvr>
                                        <p:cTn id="19" dur="500" fill="hold"/>
                                        <p:tgtEl>
                                          <p:spTgt spid="414728"/>
                                        </p:tgtEl>
                                        <p:attrNameLst>
                                          <p:attrName>ppt_w</p:attrName>
                                        </p:attrNameLst>
                                      </p:cBhvr>
                                      <p:tavLst>
                                        <p:tav tm="0">
                                          <p:val>
                                            <p:fltVal val="0"/>
                                          </p:val>
                                        </p:tav>
                                        <p:tav tm="100000">
                                          <p:val>
                                            <p:strVal val="#ppt_w"/>
                                          </p:val>
                                        </p:tav>
                                      </p:tavLst>
                                    </p:anim>
                                    <p:anim calcmode="lin" valueType="num">
                                      <p:cBhvr>
                                        <p:cTn id="20" dur="500" fill="hold"/>
                                        <p:tgtEl>
                                          <p:spTgt spid="4147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utoUpdateAnimBg="0"/>
      <p:bldP spid="414726" grpId="0" autoUpdateAnimBg="0"/>
      <p:bldP spid="41472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2"/>
          <p:cNvSpPr>
            <a:spLocks noGrp="1"/>
          </p:cNvSpPr>
          <p:nvPr>
            <p:ph type="title"/>
          </p:nvPr>
        </p:nvSpPr>
        <p:spPr/>
        <p:txBody>
          <a:bodyPr/>
          <a:lstStyle/>
          <a:p>
            <a:pPr>
              <a:lnSpc>
                <a:spcPct val="100000"/>
              </a:lnSpc>
            </a:pPr>
            <a:r>
              <a:rPr lang="zh-CN" altLang="en-US" dirty="0" smtClean="0">
                <a:latin typeface="Cambria Math" panose="02040503050406030204" pitchFamily="18" charset="0"/>
                <a:ea typeface="+mn-ea"/>
              </a:rPr>
              <a:t>简单</a:t>
            </a:r>
            <a:r>
              <a:rPr lang="zh-CN" altLang="en-US" dirty="0">
                <a:latin typeface="Cambria Math" panose="02040503050406030204" pitchFamily="18" charset="0"/>
                <a:ea typeface="+mn-ea"/>
              </a:rPr>
              <a:t>的</a:t>
            </a:r>
            <a:r>
              <a:rPr lang="en-US" altLang="zh-CN" dirty="0">
                <a:latin typeface="Cambria Math" panose="02040503050406030204" pitchFamily="18" charset="0"/>
                <a:ea typeface="Cambria Math" panose="02040503050406030204" pitchFamily="18" charset="0"/>
              </a:rPr>
              <a:t>Verilog HDL</a:t>
            </a:r>
            <a:r>
              <a:rPr lang="zh-CN" altLang="en-US" dirty="0">
                <a:latin typeface="Cambria Math" panose="02040503050406030204" pitchFamily="18" charset="0"/>
                <a:ea typeface="+mn-ea"/>
              </a:rPr>
              <a:t>例子</a:t>
            </a:r>
            <a:endParaRPr lang="zh-CN" altLang="en-US" dirty="0">
              <a:latin typeface="Cambria Math" panose="02040503050406030204" pitchFamily="18" charset="0"/>
              <a:ea typeface="+mn-ea"/>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416" y="919745"/>
            <a:ext cx="8827622" cy="3161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3713DDFE-7E35-4628-BC8B-4A14B74ADC1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5059" name="Rectangle 2"/>
          <p:cNvSpPr>
            <a:spLocks noGrp="1" noChangeArrowheads="1"/>
          </p:cNvSpPr>
          <p:nvPr>
            <p:ph type="title"/>
          </p:nvPr>
        </p:nvSpPr>
        <p:spPr>
          <a:xfrm>
            <a:off x="1692275" y="266700"/>
            <a:ext cx="7772400" cy="677863"/>
          </a:xfrm>
        </p:spPr>
        <p:txBody>
          <a:bodyPr/>
          <a:lstStyle/>
          <a:p>
            <a:r>
              <a:rPr lang="zh-CN" altLang="en-US" smtClean="0">
                <a:solidFill>
                  <a:srgbClr val="FFCC00"/>
                </a:solidFill>
                <a:latin typeface="Arial" panose="020B0704020202020204" pitchFamily="34" charset="0"/>
                <a:ea typeface="黑体" pitchFamily="2" charset="-122"/>
              </a:rPr>
              <a:t>六、运算符及表达式</a:t>
            </a:r>
            <a:endParaRPr lang="zh-CN" altLang="en-US" smtClean="0">
              <a:solidFill>
                <a:srgbClr val="FFCC00"/>
              </a:solidFill>
              <a:latin typeface="Arial" panose="020B0704020202020204" pitchFamily="34" charset="0"/>
              <a:ea typeface="黑体" pitchFamily="2" charset="-122"/>
            </a:endParaRPr>
          </a:p>
        </p:txBody>
      </p:sp>
      <p:sp>
        <p:nvSpPr>
          <p:cNvPr id="431107" name="Rectangle 3"/>
          <p:cNvSpPr>
            <a:spLocks noGrp="1" noChangeArrowheads="1"/>
          </p:cNvSpPr>
          <p:nvPr>
            <p:ph type="body" idx="1"/>
          </p:nvPr>
        </p:nvSpPr>
        <p:spPr>
          <a:xfrm>
            <a:off x="322263" y="2343150"/>
            <a:ext cx="3565525" cy="3786188"/>
          </a:xfrm>
          <a:solidFill>
            <a:srgbClr val="FFCCFF"/>
          </a:solidFill>
          <a:effectLst>
            <a:prstShdw prst="shdw13" dist="53882" dir="13500000">
              <a:srgbClr val="808080"/>
            </a:prstShdw>
          </a:effectLst>
        </p:spPr>
        <p:txBody>
          <a:bodyPr/>
          <a:lstStyle/>
          <a:p>
            <a:pPr marL="195580" indent="-195580" algn="just"/>
            <a:r>
              <a:rPr lang="zh-CN" altLang="en-US" sz="2200" smtClean="0">
                <a:latin typeface="Arial" panose="020B0704020202020204" pitchFamily="34" charset="0"/>
                <a:ea typeface="SimSun" pitchFamily="2" charset="-122"/>
              </a:rPr>
              <a:t>运算符按</a:t>
            </a:r>
            <a:r>
              <a:rPr lang="zh-CN" altLang="en-US" sz="2200" smtClean="0">
                <a:solidFill>
                  <a:srgbClr val="CC0066"/>
                </a:solidFill>
                <a:latin typeface="Arial" panose="020B0704020202020204" pitchFamily="34" charset="0"/>
                <a:ea typeface="SimSun" pitchFamily="2" charset="-122"/>
              </a:rPr>
              <a:t>功能</a:t>
            </a:r>
            <a:r>
              <a:rPr lang="zh-CN" altLang="en-US" sz="2200" smtClean="0">
                <a:latin typeface="Arial" panose="020B0704020202020204" pitchFamily="34" charset="0"/>
                <a:ea typeface="SimSun" pitchFamily="2" charset="-122"/>
              </a:rPr>
              <a:t>分为</a:t>
            </a:r>
            <a:r>
              <a:rPr lang="en-US" altLang="zh-CN" sz="2200" smtClean="0">
                <a:solidFill>
                  <a:srgbClr val="CC0066"/>
                </a:solidFill>
                <a:latin typeface="Arial" panose="020B0704020202020204" pitchFamily="34" charset="0"/>
                <a:ea typeface="SimSun" pitchFamily="2" charset="-122"/>
              </a:rPr>
              <a:t>9</a:t>
            </a:r>
            <a:r>
              <a:rPr lang="zh-CN" altLang="en-US" sz="2200" smtClean="0">
                <a:latin typeface="Arial" panose="020B0704020202020204" pitchFamily="34" charset="0"/>
                <a:ea typeface="SimSun" pitchFamily="2" charset="-122"/>
              </a:rPr>
              <a:t>类</a:t>
            </a:r>
            <a:r>
              <a:rPr lang="zh-CN" altLang="en-US" sz="2200" smtClean="0">
                <a:latin typeface="SimSun" pitchFamily="2" charset="-122"/>
                <a:ea typeface="SimSun" pitchFamily="2" charset="-122"/>
              </a:rPr>
              <a:t>：</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算术</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逻辑</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关系</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等值</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缩减</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条件</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位</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移位</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a:p>
            <a:pPr marL="665480" lvl="1" indent="-279400" algn="just">
              <a:lnSpc>
                <a:spcPct val="105000"/>
              </a:lnSpc>
              <a:spcBef>
                <a:spcPct val="0"/>
              </a:spcBef>
            </a:pPr>
            <a:r>
              <a:rPr lang="zh-CN" altLang="en-US" sz="2200" smtClean="0">
                <a:solidFill>
                  <a:srgbClr val="009900"/>
                </a:solidFill>
                <a:latin typeface="SimSun" pitchFamily="2" charset="-122"/>
                <a:ea typeface="SimSun" pitchFamily="2" charset="-122"/>
              </a:rPr>
              <a:t>位拼接</a:t>
            </a:r>
            <a:r>
              <a:rPr lang="zh-CN" altLang="en-US" sz="2200" smtClean="0">
                <a:latin typeface="SimSun" pitchFamily="2" charset="-122"/>
                <a:ea typeface="SimSun" pitchFamily="2" charset="-122"/>
              </a:rPr>
              <a:t>运算符</a:t>
            </a:r>
            <a:endParaRPr lang="zh-CN" altLang="en-US" sz="2200" smtClean="0">
              <a:latin typeface="SimSun" pitchFamily="2" charset="-122"/>
              <a:ea typeface="SimSun" pitchFamily="2" charset="-122"/>
            </a:endParaRPr>
          </a:p>
        </p:txBody>
      </p:sp>
      <p:sp>
        <p:nvSpPr>
          <p:cNvPr id="431108" name="Rectangle 4"/>
          <p:cNvSpPr>
            <a:spLocks noChangeArrowheads="1"/>
          </p:cNvSpPr>
          <p:nvPr/>
        </p:nvSpPr>
        <p:spPr bwMode="auto">
          <a:xfrm>
            <a:off x="4221163" y="2379663"/>
            <a:ext cx="4743450" cy="3640137"/>
          </a:xfrm>
          <a:prstGeom prst="rect">
            <a:avLst/>
          </a:prstGeom>
          <a:solidFill>
            <a:srgbClr val="FFCC99"/>
          </a:solidFill>
          <a:ln w="9525">
            <a:noFill/>
            <a:miter lim="800000"/>
          </a:ln>
          <a:effectLst>
            <a:outerShdw dist="107763" dir="13500000" algn="ctr" rotWithShape="0">
              <a:schemeClr val="bg2"/>
            </a:outerShdw>
          </a:effectLst>
        </p:spPr>
        <p:txBody>
          <a:bodyPr/>
          <a:lstStyle/>
          <a:p>
            <a:pPr marL="182880" indent="-182880" eaLnBrk="1" hangingPunct="1">
              <a:buClr>
                <a:schemeClr val="bg2"/>
              </a:buClr>
              <a:buFont typeface="Wingdings" panose="05000000000000000000" pitchFamily="2" charset="2"/>
              <a:buChar char="v"/>
              <a:defRPr/>
            </a:pPr>
            <a:r>
              <a:rPr lang="zh-CN" altLang="en-US" sz="2200">
                <a:latin typeface="Arial" panose="020B0704020202020204" pitchFamily="34" charset="0"/>
                <a:ea typeface="SimSun" pitchFamily="2" charset="-122"/>
              </a:rPr>
              <a:t>运算符按</a:t>
            </a:r>
            <a:r>
              <a:rPr lang="zh-CN" altLang="en-US" sz="2200">
                <a:solidFill>
                  <a:srgbClr val="CC0066"/>
                </a:solidFill>
                <a:latin typeface="Arial" panose="020B0704020202020204" pitchFamily="34" charset="0"/>
                <a:ea typeface="SimSun" pitchFamily="2" charset="-122"/>
              </a:rPr>
              <a:t>操作数的个数</a:t>
            </a:r>
            <a:r>
              <a:rPr lang="zh-CN" altLang="en-US" sz="2200">
                <a:latin typeface="Arial" panose="020B0704020202020204" pitchFamily="34" charset="0"/>
                <a:ea typeface="SimSun" pitchFamily="2" charset="-122"/>
              </a:rPr>
              <a:t>分为</a:t>
            </a:r>
            <a:r>
              <a:rPr lang="en-US" altLang="zh-CN" sz="2200">
                <a:solidFill>
                  <a:srgbClr val="CC0066"/>
                </a:solidFill>
                <a:latin typeface="Arial" panose="020B0704020202020204" pitchFamily="34" charset="0"/>
                <a:ea typeface="SimSun" pitchFamily="2" charset="-122"/>
              </a:rPr>
              <a:t>3</a:t>
            </a:r>
            <a:r>
              <a:rPr lang="zh-CN" altLang="en-US" sz="2200">
                <a:latin typeface="Arial" panose="020B0704020202020204" pitchFamily="34" charset="0"/>
                <a:ea typeface="SimSun" pitchFamily="2" charset="-122"/>
              </a:rPr>
              <a:t>类：</a:t>
            </a:r>
            <a:endParaRPr lang="zh-CN" altLang="en-US" sz="2200">
              <a:latin typeface="Arial" panose="020B0704020202020204" pitchFamily="34" charset="0"/>
              <a:ea typeface="SimSun" pitchFamily="2" charset="-122"/>
            </a:endParaRPr>
          </a:p>
          <a:p>
            <a:pPr marL="622300" lvl="1" indent="-257175" algn="l">
              <a:spcBef>
                <a:spcPct val="0"/>
              </a:spcBef>
              <a:buClr>
                <a:srgbClr val="006666"/>
              </a:buClr>
              <a:buFont typeface="Wingdings" panose="05000000000000000000" pitchFamily="2" charset="2"/>
              <a:buChar char="w"/>
              <a:defRPr/>
            </a:pPr>
            <a:r>
              <a:rPr lang="zh-CN" altLang="en-US" sz="2000">
                <a:solidFill>
                  <a:srgbClr val="009900"/>
                </a:solidFill>
                <a:latin typeface="SimSun" pitchFamily="2" charset="-122"/>
                <a:ea typeface="SimSun" pitchFamily="2" charset="-122"/>
              </a:rPr>
              <a:t>单目</a:t>
            </a:r>
            <a:r>
              <a:rPr lang="zh-CN" altLang="en-US" sz="2000">
                <a:latin typeface="SimSun" pitchFamily="2" charset="-122"/>
                <a:ea typeface="SimSun" pitchFamily="2" charset="-122"/>
              </a:rPr>
              <a:t>运算符</a:t>
            </a:r>
            <a:r>
              <a:rPr lang="en-US" altLang="zh-CN" sz="2000">
                <a:latin typeface="SimSun" pitchFamily="2" charset="-122"/>
                <a:ea typeface="SimSun" pitchFamily="2" charset="-122"/>
              </a:rPr>
              <a:t>——</a:t>
            </a:r>
            <a:r>
              <a:rPr lang="zh-CN" altLang="en-US" sz="2000">
                <a:latin typeface="SimSun" pitchFamily="2" charset="-122"/>
                <a:ea typeface="SimSun" pitchFamily="2" charset="-122"/>
              </a:rPr>
              <a:t>带一个操作数   </a:t>
            </a:r>
            <a:endParaRPr lang="zh-CN" altLang="en-US" sz="2000">
              <a:latin typeface="SimSun" pitchFamily="2" charset="-122"/>
              <a:ea typeface="SimSun" pitchFamily="2" charset="-122"/>
            </a:endParaRPr>
          </a:p>
          <a:p>
            <a:pPr marL="622300" lvl="1" indent="-257175" algn="l">
              <a:spcBef>
                <a:spcPct val="0"/>
              </a:spcBef>
              <a:buClr>
                <a:srgbClr val="006666"/>
              </a:buClr>
              <a:buFont typeface="Wingdings" panose="05000000000000000000" pitchFamily="2" charset="2"/>
              <a:buNone/>
              <a:defRPr/>
            </a:pPr>
            <a:r>
              <a:rPr lang="zh-CN" altLang="en-US" sz="2000">
                <a:latin typeface="SimSun" pitchFamily="2" charset="-122"/>
                <a:ea typeface="SimSun" pitchFamily="2" charset="-122"/>
              </a:rPr>
              <a:t>  逻辑非！，按位取反</a:t>
            </a:r>
            <a:r>
              <a:rPr lang="en-US" altLang="zh-CN" sz="2000">
                <a:latin typeface="Times New Roman" panose="02020803070505020304" pitchFamily="18" charset="0"/>
                <a:ea typeface="SimSun" pitchFamily="2" charset="-122"/>
              </a:rPr>
              <a:t>~</a:t>
            </a:r>
            <a:r>
              <a:rPr lang="zh-CN" altLang="en-US" sz="2000">
                <a:latin typeface="SimSun" pitchFamily="2" charset="-122"/>
                <a:ea typeface="SimSun" pitchFamily="2" charset="-122"/>
              </a:rPr>
              <a:t>，缩减运算符，移位运算符</a:t>
            </a:r>
            <a:endParaRPr lang="zh-CN" altLang="en-US" sz="2000">
              <a:latin typeface="SimSun" pitchFamily="2" charset="-122"/>
              <a:ea typeface="SimSun" pitchFamily="2" charset="-122"/>
            </a:endParaRPr>
          </a:p>
          <a:p>
            <a:pPr marL="622300" lvl="1" indent="-257175" algn="l">
              <a:spcBef>
                <a:spcPct val="0"/>
              </a:spcBef>
              <a:buClr>
                <a:srgbClr val="006666"/>
              </a:buClr>
              <a:buFont typeface="Wingdings" panose="05000000000000000000" pitchFamily="2" charset="2"/>
              <a:buChar char="w"/>
              <a:defRPr/>
            </a:pPr>
            <a:r>
              <a:rPr lang="zh-CN" altLang="en-US" sz="2000">
                <a:solidFill>
                  <a:srgbClr val="009900"/>
                </a:solidFill>
                <a:latin typeface="SimSun" pitchFamily="2" charset="-122"/>
                <a:ea typeface="SimSun" pitchFamily="2" charset="-122"/>
              </a:rPr>
              <a:t>双目</a:t>
            </a:r>
            <a:r>
              <a:rPr lang="zh-CN" altLang="en-US" sz="2000">
                <a:latin typeface="SimSun" pitchFamily="2" charset="-122"/>
                <a:ea typeface="SimSun" pitchFamily="2" charset="-122"/>
              </a:rPr>
              <a:t>运算符</a:t>
            </a:r>
            <a:r>
              <a:rPr lang="en-US" altLang="zh-CN" sz="2000">
                <a:latin typeface="SimSun" pitchFamily="2" charset="-122"/>
                <a:ea typeface="SimSun" pitchFamily="2" charset="-122"/>
              </a:rPr>
              <a:t>——</a:t>
            </a:r>
            <a:r>
              <a:rPr lang="zh-CN" altLang="en-US" sz="2000">
                <a:latin typeface="SimSun" pitchFamily="2" charset="-122"/>
                <a:ea typeface="SimSun" pitchFamily="2" charset="-122"/>
              </a:rPr>
              <a:t>带两个操作数</a:t>
            </a:r>
            <a:endParaRPr lang="zh-CN" altLang="en-US" sz="2000">
              <a:latin typeface="SimSun" pitchFamily="2" charset="-122"/>
              <a:ea typeface="SimSun" pitchFamily="2" charset="-122"/>
            </a:endParaRPr>
          </a:p>
          <a:p>
            <a:pPr marL="622300" lvl="1" indent="-257175" algn="l">
              <a:spcBef>
                <a:spcPct val="0"/>
              </a:spcBef>
              <a:buClr>
                <a:schemeClr val="hlink"/>
              </a:buClr>
              <a:buSzPct val="80000"/>
              <a:buFont typeface="Wingdings" panose="05000000000000000000" pitchFamily="2" charset="2"/>
              <a:buNone/>
              <a:defRPr/>
            </a:pPr>
            <a:r>
              <a:rPr lang="zh-CN" altLang="en-US" sz="2000">
                <a:latin typeface="SimSun" pitchFamily="2" charset="-122"/>
                <a:ea typeface="SimSun" pitchFamily="2" charset="-122"/>
              </a:rPr>
              <a:t>   算术、关系、等值运算符，逻辑运算符（</a:t>
            </a:r>
            <a:r>
              <a:rPr lang="zh-CN" altLang="en-US" sz="2000">
                <a:solidFill>
                  <a:srgbClr val="CC3300"/>
                </a:solidFill>
                <a:latin typeface="SimSun" pitchFamily="2" charset="-122"/>
                <a:ea typeface="SimSun" pitchFamily="2" charset="-122"/>
              </a:rPr>
              <a:t>除逻辑非外</a:t>
            </a:r>
            <a:r>
              <a:rPr lang="zh-CN" altLang="en-US" sz="2000">
                <a:latin typeface="SimSun" pitchFamily="2" charset="-122"/>
                <a:ea typeface="SimSun" pitchFamily="2" charset="-122"/>
              </a:rPr>
              <a:t>）、位运算符（</a:t>
            </a:r>
            <a:r>
              <a:rPr lang="zh-CN" altLang="en-US" sz="2000">
                <a:solidFill>
                  <a:srgbClr val="CC3300"/>
                </a:solidFill>
                <a:latin typeface="SimSun" pitchFamily="2" charset="-122"/>
                <a:ea typeface="SimSun" pitchFamily="2" charset="-122"/>
              </a:rPr>
              <a:t>除按位取反外</a:t>
            </a:r>
            <a:r>
              <a:rPr lang="zh-CN" altLang="en-US" sz="2000">
                <a:latin typeface="SimSun" pitchFamily="2" charset="-122"/>
                <a:ea typeface="SimSun" pitchFamily="2" charset="-122"/>
              </a:rPr>
              <a:t>）</a:t>
            </a:r>
            <a:endParaRPr lang="zh-CN" altLang="en-US" sz="2000">
              <a:latin typeface="SimSun" pitchFamily="2" charset="-122"/>
              <a:ea typeface="SimSun" pitchFamily="2" charset="-122"/>
            </a:endParaRPr>
          </a:p>
          <a:p>
            <a:pPr marL="622300" lvl="1" indent="-257175" algn="l">
              <a:spcBef>
                <a:spcPct val="0"/>
              </a:spcBef>
              <a:buClr>
                <a:srgbClr val="006666"/>
              </a:buClr>
              <a:buFont typeface="Wingdings" panose="05000000000000000000" pitchFamily="2" charset="2"/>
              <a:buChar char="w"/>
              <a:defRPr/>
            </a:pPr>
            <a:r>
              <a:rPr lang="zh-CN" altLang="en-US" sz="2000">
                <a:solidFill>
                  <a:srgbClr val="009900"/>
                </a:solidFill>
                <a:latin typeface="SimSun" pitchFamily="2" charset="-122"/>
                <a:ea typeface="SimSun" pitchFamily="2" charset="-122"/>
              </a:rPr>
              <a:t>三目</a:t>
            </a:r>
            <a:r>
              <a:rPr lang="zh-CN" altLang="en-US" sz="2000">
                <a:latin typeface="SimSun" pitchFamily="2" charset="-122"/>
                <a:ea typeface="SimSun" pitchFamily="2" charset="-122"/>
              </a:rPr>
              <a:t>运算符</a:t>
            </a:r>
            <a:r>
              <a:rPr lang="en-US" altLang="zh-CN" sz="2000">
                <a:latin typeface="SimSun" pitchFamily="2" charset="-122"/>
                <a:ea typeface="SimSun" pitchFamily="2" charset="-122"/>
              </a:rPr>
              <a:t>——</a:t>
            </a:r>
            <a:r>
              <a:rPr lang="zh-CN" altLang="en-US" sz="2000">
                <a:latin typeface="SimSun" pitchFamily="2" charset="-122"/>
                <a:ea typeface="SimSun" pitchFamily="2" charset="-122"/>
              </a:rPr>
              <a:t>带三个操作数</a:t>
            </a:r>
            <a:endParaRPr lang="zh-CN" altLang="en-US" sz="2000">
              <a:latin typeface="SimSun" pitchFamily="2" charset="-122"/>
              <a:ea typeface="SimSun" pitchFamily="2" charset="-122"/>
            </a:endParaRPr>
          </a:p>
          <a:p>
            <a:pPr marL="622300" lvl="1" indent="-257175" algn="l">
              <a:spcBef>
                <a:spcPct val="0"/>
              </a:spcBef>
              <a:buClr>
                <a:schemeClr val="hlink"/>
              </a:buClr>
              <a:buSzPct val="80000"/>
              <a:buFont typeface="Wingdings" panose="05000000000000000000" pitchFamily="2" charset="2"/>
              <a:buNone/>
              <a:defRPr/>
            </a:pPr>
            <a:r>
              <a:rPr lang="zh-CN" altLang="en-US" sz="2000">
                <a:latin typeface="SimSun" pitchFamily="2" charset="-122"/>
                <a:ea typeface="SimSun" pitchFamily="2" charset="-122"/>
              </a:rPr>
              <a:t>   条件运算符</a:t>
            </a:r>
            <a:endParaRPr lang="zh-CN" altLang="en-US" sz="2000">
              <a:latin typeface="SimSun" pitchFamily="2" charset="-122"/>
              <a:ea typeface="SimSun" pitchFamily="2" charset="-122"/>
            </a:endParaRPr>
          </a:p>
        </p:txBody>
      </p:sp>
      <p:sp>
        <p:nvSpPr>
          <p:cNvPr id="431109" name="Rectangle 5"/>
          <p:cNvSpPr>
            <a:spLocks noChangeArrowheads="1"/>
          </p:cNvSpPr>
          <p:nvPr/>
        </p:nvSpPr>
        <p:spPr bwMode="auto">
          <a:xfrm>
            <a:off x="317500" y="1116013"/>
            <a:ext cx="77612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Char char="v"/>
            </a:pPr>
            <a:r>
              <a:rPr kumimoji="1" lang="zh-CN" altLang="en-US" sz="2200">
                <a:solidFill>
                  <a:srgbClr val="FF0000"/>
                </a:solidFill>
                <a:latin typeface="Arial" panose="020B0704020202020204" pitchFamily="34" charset="0"/>
                <a:ea typeface="楷体_GB2312" pitchFamily="49" charset="-122"/>
              </a:rPr>
              <a:t>运算符</a:t>
            </a:r>
            <a:r>
              <a:rPr kumimoji="1" lang="zh-CN" altLang="en-US" sz="2200">
                <a:latin typeface="Arial" panose="020B0704020202020204" pitchFamily="34" charset="0"/>
                <a:ea typeface="楷体_GB2312" pitchFamily="49" charset="-122"/>
              </a:rPr>
              <a:t>也称为</a:t>
            </a:r>
            <a:r>
              <a:rPr kumimoji="1" lang="zh-CN" altLang="en-US" sz="2200">
                <a:solidFill>
                  <a:srgbClr val="FF0000"/>
                </a:solidFill>
                <a:latin typeface="Arial" panose="020B0704020202020204" pitchFamily="34" charset="0"/>
                <a:ea typeface="楷体_GB2312" pitchFamily="49" charset="-122"/>
              </a:rPr>
              <a:t>操作符</a:t>
            </a:r>
            <a:r>
              <a:rPr kumimoji="1" lang="zh-CN" altLang="en-US" sz="2200">
                <a:latin typeface="Arial" panose="020B0704020202020204" pitchFamily="34" charset="0"/>
                <a:ea typeface="楷体_GB2312" pitchFamily="49" charset="-122"/>
              </a:rPr>
              <a:t>，是</a:t>
            </a:r>
            <a:r>
              <a:rPr kumimoji="1" lang="en-US" altLang="zh-CN" sz="2200">
                <a:latin typeface="Arial" panose="020B0704020202020204" pitchFamily="34" charset="0"/>
                <a:ea typeface="楷体_GB2312" pitchFamily="49" charset="-122"/>
              </a:rPr>
              <a:t>Verilog HDL</a:t>
            </a:r>
            <a:r>
              <a:rPr kumimoji="1" lang="zh-CN" altLang="en-US" sz="2200">
                <a:latin typeface="Arial" panose="020B0704020202020204" pitchFamily="34" charset="0"/>
                <a:ea typeface="楷体_GB2312" pitchFamily="49" charset="-122"/>
              </a:rPr>
              <a:t>预定义的函数符号，这些函数对被操作的对象（即操作数）进行规定的运算，得到一个结果。</a:t>
            </a:r>
            <a:endParaRPr kumimoji="1" lang="zh-CN" altLang="en-US" sz="22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1109"/>
                                        </p:tgtEl>
                                        <p:attrNameLst>
                                          <p:attrName>style.visibility</p:attrName>
                                        </p:attrNameLst>
                                      </p:cBhvr>
                                      <p:to>
                                        <p:strVal val="visible"/>
                                      </p:to>
                                    </p:set>
                                    <p:anim calcmode="lin" valueType="num">
                                      <p:cBhvr additive="base">
                                        <p:cTn id="7" dur="500" fill="hold"/>
                                        <p:tgtEl>
                                          <p:spTgt spid="431109"/>
                                        </p:tgtEl>
                                        <p:attrNameLst>
                                          <p:attrName>ppt_x</p:attrName>
                                        </p:attrNameLst>
                                      </p:cBhvr>
                                      <p:tavLst>
                                        <p:tav tm="0">
                                          <p:val>
                                            <p:strVal val="0-#ppt_w/2"/>
                                          </p:val>
                                        </p:tav>
                                        <p:tav tm="100000">
                                          <p:val>
                                            <p:strVal val="#ppt_x"/>
                                          </p:val>
                                        </p:tav>
                                      </p:tavLst>
                                    </p:anim>
                                    <p:anim calcmode="lin" valueType="num">
                                      <p:cBhvr additive="base">
                                        <p:cTn id="8" dur="500" fill="hold"/>
                                        <p:tgtEl>
                                          <p:spTgt spid="4311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31107"/>
                                        </p:tgtEl>
                                        <p:attrNameLst>
                                          <p:attrName>style.visibility</p:attrName>
                                        </p:attrNameLst>
                                      </p:cBhvr>
                                      <p:to>
                                        <p:strVal val="visible"/>
                                      </p:to>
                                    </p:set>
                                    <p:anim calcmode="lin" valueType="num">
                                      <p:cBhvr additive="base">
                                        <p:cTn id="13" dur="500" fill="hold"/>
                                        <p:tgtEl>
                                          <p:spTgt spid="431107"/>
                                        </p:tgtEl>
                                        <p:attrNameLst>
                                          <p:attrName>ppt_x</p:attrName>
                                        </p:attrNameLst>
                                      </p:cBhvr>
                                      <p:tavLst>
                                        <p:tav tm="0">
                                          <p:val>
                                            <p:strVal val="0-#ppt_w/2"/>
                                          </p:val>
                                        </p:tav>
                                        <p:tav tm="100000">
                                          <p:val>
                                            <p:strVal val="#ppt_x"/>
                                          </p:val>
                                        </p:tav>
                                      </p:tavLst>
                                    </p:anim>
                                    <p:anim calcmode="lin" valueType="num">
                                      <p:cBhvr additive="base">
                                        <p:cTn id="14" dur="500" fill="hold"/>
                                        <p:tgtEl>
                                          <p:spTgt spid="4311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31108"/>
                                        </p:tgtEl>
                                        <p:attrNameLst>
                                          <p:attrName>style.visibility</p:attrName>
                                        </p:attrNameLst>
                                      </p:cBhvr>
                                      <p:to>
                                        <p:strVal val="visible"/>
                                      </p:to>
                                    </p:set>
                                    <p:anim calcmode="lin" valueType="num">
                                      <p:cBhvr additive="base">
                                        <p:cTn id="19" dur="500" fill="hold"/>
                                        <p:tgtEl>
                                          <p:spTgt spid="431108"/>
                                        </p:tgtEl>
                                        <p:attrNameLst>
                                          <p:attrName>ppt_x</p:attrName>
                                        </p:attrNameLst>
                                      </p:cBhvr>
                                      <p:tavLst>
                                        <p:tav tm="0">
                                          <p:val>
                                            <p:strVal val="1+#ppt_w/2"/>
                                          </p:val>
                                        </p:tav>
                                        <p:tav tm="100000">
                                          <p:val>
                                            <p:strVal val="#ppt_x"/>
                                          </p:val>
                                        </p:tav>
                                      </p:tavLst>
                                    </p:anim>
                                    <p:anim calcmode="lin" valueType="num">
                                      <p:cBhvr additive="base">
                                        <p:cTn id="20" dur="500" fill="hold"/>
                                        <p:tgtEl>
                                          <p:spTgt spid="431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nimBg="1" autoUpdateAnimBg="0"/>
      <p:bldP spid="431108" grpId="0" animBg="1" autoUpdateAnimBg="0"/>
      <p:bldP spid="43110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8829C767-65DB-406F-84BC-E0130F49182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6083" name="Rectangle 2"/>
          <p:cNvSpPr>
            <a:spLocks noGrp="1" noChangeArrowheads="1"/>
          </p:cNvSpPr>
          <p:nvPr>
            <p:ph type="title"/>
          </p:nvPr>
        </p:nvSpPr>
        <p:spPr>
          <a:xfrm>
            <a:off x="1692275" y="230188"/>
            <a:ext cx="7772400" cy="677862"/>
          </a:xfrm>
        </p:spPr>
        <p:txBody>
          <a:bodyPr/>
          <a:lstStyle/>
          <a:p>
            <a:r>
              <a:rPr lang="en-US" altLang="zh-CN" smtClean="0">
                <a:solidFill>
                  <a:srgbClr val="FFCC00"/>
                </a:solidFill>
                <a:latin typeface="Arial" panose="020B0704020202020204" pitchFamily="34" charset="0"/>
                <a:ea typeface="黑体" pitchFamily="2" charset="-122"/>
              </a:rPr>
              <a:t>1</a:t>
            </a:r>
            <a:r>
              <a:rPr lang="zh-CN" altLang="en-US" smtClean="0">
                <a:solidFill>
                  <a:srgbClr val="FFCC00"/>
                </a:solidFill>
                <a:latin typeface="Arial" panose="020B0704020202020204" pitchFamily="34" charset="0"/>
                <a:ea typeface="黑体" pitchFamily="2" charset="-122"/>
              </a:rPr>
              <a:t>、算术运算符</a:t>
            </a:r>
            <a:endParaRPr lang="zh-CN" altLang="en-US" smtClean="0">
              <a:solidFill>
                <a:srgbClr val="FFCC00"/>
              </a:solidFill>
              <a:latin typeface="Arial" panose="020B0704020202020204" pitchFamily="34" charset="0"/>
              <a:ea typeface="黑体" pitchFamily="2" charset="-122"/>
            </a:endParaRPr>
          </a:p>
        </p:txBody>
      </p:sp>
      <p:sp>
        <p:nvSpPr>
          <p:cNvPr id="46084" name="Rectangle 3"/>
          <p:cNvSpPr>
            <a:spLocks noGrp="1" noChangeArrowheads="1"/>
          </p:cNvSpPr>
          <p:nvPr>
            <p:ph type="body" idx="1"/>
          </p:nvPr>
        </p:nvSpPr>
        <p:spPr>
          <a:xfrm>
            <a:off x="468313" y="1403350"/>
            <a:ext cx="3070225" cy="827088"/>
          </a:xfrm>
        </p:spPr>
        <p:txBody>
          <a:bodyPr/>
          <a:lstStyle/>
          <a:p>
            <a:pPr algn="just">
              <a:lnSpc>
                <a:spcPct val="110000"/>
              </a:lnSpc>
              <a:buClr>
                <a:schemeClr val="hlink"/>
              </a:buClr>
            </a:pPr>
            <a:r>
              <a:rPr lang="zh-CN" altLang="en-US" sz="2200" smtClean="0">
                <a:solidFill>
                  <a:srgbClr val="CC0066"/>
                </a:solidFill>
                <a:latin typeface="Arial" panose="020B0704020202020204" pitchFamily="34" charset="0"/>
                <a:ea typeface="SimSun" pitchFamily="2" charset="-122"/>
              </a:rPr>
              <a:t>双</a:t>
            </a:r>
            <a:r>
              <a:rPr lang="zh-CN" altLang="en-US" sz="2200" smtClean="0">
                <a:latin typeface="Arial" panose="020B0704020202020204" pitchFamily="34" charset="0"/>
                <a:ea typeface="SimSun" pitchFamily="2" charset="-122"/>
              </a:rPr>
              <a:t>目运算符</a:t>
            </a:r>
            <a:endParaRPr lang="zh-CN" altLang="en-US" sz="2200" smtClean="0">
              <a:latin typeface="Arial" panose="020B0704020202020204" pitchFamily="34" charset="0"/>
              <a:ea typeface="SimSun" pitchFamily="2" charset="-122"/>
            </a:endParaRPr>
          </a:p>
        </p:txBody>
      </p:sp>
      <p:graphicFrame>
        <p:nvGraphicFramePr>
          <p:cNvPr id="433173" name="Group 21"/>
          <p:cNvGraphicFramePr>
            <a:graphicFrameLocks noGrp="1"/>
          </p:cNvGraphicFramePr>
          <p:nvPr/>
        </p:nvGraphicFramePr>
        <p:xfrm>
          <a:off x="4338638" y="1220788"/>
          <a:ext cx="3394075" cy="2356261"/>
        </p:xfrm>
        <a:graphic>
          <a:graphicData uri="http://schemas.openxmlformats.org/drawingml/2006/table">
            <a:tbl>
              <a:tblPr/>
              <a:tblGrid>
                <a:gridCol w="1531937"/>
                <a:gridCol w="1862138"/>
              </a:tblGrid>
              <a:tr h="380919">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算术运算符</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rPr>
                        <a:t>功能</a:t>
                      </a:r>
                      <a:endPar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74931">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 ＋</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加</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减</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乘</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除</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求模</a:t>
                      </a:r>
                      <a:endPar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3167" name="Rectangle 15"/>
          <p:cNvSpPr>
            <a:spLocks noChangeArrowheads="1"/>
          </p:cNvSpPr>
          <p:nvPr/>
        </p:nvSpPr>
        <p:spPr bwMode="auto">
          <a:xfrm>
            <a:off x="377825" y="3752850"/>
            <a:ext cx="81772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10000"/>
              </a:spcBef>
              <a:buClr>
                <a:schemeClr val="bg2"/>
              </a:buClr>
              <a:buFont typeface="Wingdings" panose="05000000000000000000" pitchFamily="2" charset="2"/>
              <a:buChar char="v"/>
            </a:pPr>
            <a:r>
              <a:rPr lang="zh-CN" altLang="zh-CN" sz="2200"/>
              <a:t>进行整数除法运算时，结果值略去小数部分，只取整数部分！</a:t>
            </a:r>
            <a:endParaRPr lang="zh-CN" altLang="en-US" sz="2200"/>
          </a:p>
          <a:p>
            <a:pPr marL="342900" indent="-342900">
              <a:spcBef>
                <a:spcPct val="10000"/>
              </a:spcBef>
              <a:buClr>
                <a:schemeClr val="bg2"/>
              </a:buClr>
              <a:buFont typeface="Wingdings" panose="05000000000000000000" pitchFamily="2" charset="2"/>
              <a:buChar char="v"/>
            </a:pPr>
            <a:r>
              <a:rPr lang="zh-CN" altLang="en-US" sz="2200">
                <a:solidFill>
                  <a:srgbClr val="CC0066"/>
                </a:solidFill>
              </a:rPr>
              <a:t>求模</a:t>
            </a:r>
            <a:r>
              <a:rPr lang="zh-CN" altLang="en-US" sz="2200"/>
              <a:t>即是</a:t>
            </a:r>
            <a:r>
              <a:rPr lang="zh-CN" altLang="en-US" sz="2200">
                <a:latin typeface="Arial" panose="020B0704020202020204" pitchFamily="34" charset="0"/>
              </a:rPr>
              <a:t>求一个数被另一个数相除后所得的余数。</a:t>
            </a:r>
            <a:r>
              <a:rPr lang="en-US" altLang="zh-CN" sz="2200">
                <a:latin typeface="Arial" panose="020B0704020202020204" pitchFamily="34" charset="0"/>
              </a:rPr>
              <a:t>%</a:t>
            </a:r>
            <a:r>
              <a:rPr lang="zh-CN" altLang="en-US" sz="2200">
                <a:latin typeface="Arial" panose="020B0704020202020204" pitchFamily="34" charset="0"/>
              </a:rPr>
              <a:t>称为</a:t>
            </a:r>
            <a:r>
              <a:rPr lang="zh-CN" altLang="en-US" sz="2200">
                <a:solidFill>
                  <a:srgbClr val="CC0066"/>
                </a:solidFill>
                <a:latin typeface="Arial" panose="020B0704020202020204" pitchFamily="34" charset="0"/>
              </a:rPr>
              <a:t>求模</a:t>
            </a:r>
            <a:r>
              <a:rPr lang="zh-CN" altLang="en-US" sz="2200">
                <a:latin typeface="Arial" panose="020B0704020202020204" pitchFamily="34" charset="0"/>
              </a:rPr>
              <a:t>（或</a:t>
            </a:r>
            <a:r>
              <a:rPr lang="zh-CN" altLang="en-US" sz="2200">
                <a:solidFill>
                  <a:srgbClr val="CC0066"/>
                </a:solidFill>
                <a:latin typeface="Arial" panose="020B0704020202020204" pitchFamily="34" charset="0"/>
              </a:rPr>
              <a:t>求余</a:t>
            </a:r>
            <a:r>
              <a:rPr lang="zh-CN" altLang="en-US" sz="2200">
                <a:latin typeface="Arial" panose="020B0704020202020204" pitchFamily="34" charset="0"/>
              </a:rPr>
              <a:t>）运算符，要求</a:t>
            </a:r>
            <a:r>
              <a:rPr lang="en-US" altLang="zh-CN" sz="2200">
                <a:latin typeface="Arial" panose="020B0704020202020204" pitchFamily="34" charset="0"/>
              </a:rPr>
              <a:t>%</a:t>
            </a:r>
            <a:r>
              <a:rPr lang="zh-CN" altLang="en-US" sz="2200">
                <a:latin typeface="Arial" panose="020B0704020202020204" pitchFamily="34" charset="0"/>
              </a:rPr>
              <a:t>两侧</a:t>
            </a:r>
            <a:r>
              <a:rPr lang="zh-CN" altLang="en-US" sz="2200"/>
              <a:t>均为</a:t>
            </a:r>
            <a:r>
              <a:rPr lang="zh-CN" altLang="en-US" sz="2200">
                <a:solidFill>
                  <a:srgbClr val="CC0066"/>
                </a:solidFill>
              </a:rPr>
              <a:t>整型</a:t>
            </a:r>
            <a:r>
              <a:rPr lang="zh-CN" altLang="en-US" sz="2200"/>
              <a:t>数据；</a:t>
            </a:r>
            <a:endParaRPr lang="zh-CN" altLang="en-US" sz="2200"/>
          </a:p>
          <a:p>
            <a:pPr marL="342900" indent="-342900">
              <a:spcBef>
                <a:spcPct val="10000"/>
              </a:spcBef>
              <a:buClr>
                <a:schemeClr val="bg2"/>
              </a:buClr>
              <a:buFont typeface="Wingdings" panose="05000000000000000000" pitchFamily="2" charset="2"/>
              <a:buChar char="v"/>
            </a:pPr>
            <a:r>
              <a:rPr lang="zh-CN" altLang="zh-CN" sz="2200"/>
              <a:t>求模运算结果值的符号位取第一个操作数的符号位！</a:t>
            </a:r>
            <a:endParaRPr lang="zh-CN" altLang="en-US" sz="2200"/>
          </a:p>
          <a:p>
            <a:pPr marL="342900" indent="-342900">
              <a:spcBef>
                <a:spcPct val="10000"/>
              </a:spcBef>
              <a:buClr>
                <a:srgbClr val="3333FF"/>
              </a:buClr>
              <a:buFont typeface="Wingdings" panose="05000000000000000000" pitchFamily="2" charset="2"/>
              <a:buNone/>
            </a:pPr>
            <a:r>
              <a:rPr lang="zh-CN" altLang="en-US" sz="2200"/>
              <a:t>   </a:t>
            </a:r>
            <a:r>
              <a:rPr kumimoji="1" lang="en-US" altLang="zh-CN" sz="2200">
                <a:solidFill>
                  <a:srgbClr val="FF0066"/>
                </a:solidFill>
              </a:rPr>
              <a:t>【</a:t>
            </a:r>
            <a:r>
              <a:rPr kumimoji="1" lang="zh-CN" altLang="en-US" sz="2200">
                <a:solidFill>
                  <a:srgbClr val="FF0066"/>
                </a:solidFill>
              </a:rPr>
              <a:t>例</a:t>
            </a:r>
            <a:r>
              <a:rPr kumimoji="1" lang="en-US" altLang="zh-CN" sz="2200">
                <a:solidFill>
                  <a:srgbClr val="FF0066"/>
                </a:solidFill>
              </a:rPr>
              <a:t>】</a:t>
            </a:r>
            <a:r>
              <a:rPr lang="en-US" altLang="zh-CN"/>
              <a:t> </a:t>
            </a:r>
            <a:r>
              <a:rPr lang="en-US" altLang="zh-CN" sz="2200">
                <a:latin typeface="Arial" panose="020B0704020202020204" pitchFamily="34" charset="0"/>
              </a:rPr>
              <a:t>-11%3</a:t>
            </a:r>
            <a:r>
              <a:rPr lang="en-US" altLang="zh-CN" sz="2200"/>
              <a:t>     </a:t>
            </a:r>
            <a:r>
              <a:rPr lang="zh-CN" altLang="en-US" sz="2200"/>
              <a:t>结果为</a:t>
            </a:r>
            <a:r>
              <a:rPr lang="en-US" altLang="zh-CN" sz="2200">
                <a:latin typeface="Arial" panose="020B0704020202020204" pitchFamily="34" charset="0"/>
              </a:rPr>
              <a:t>-2</a:t>
            </a:r>
            <a:endParaRPr lang="en-US" altLang="zh-CN" sz="2200">
              <a:latin typeface="Arial" panose="020B0704020202020204" pitchFamily="34" charset="0"/>
            </a:endParaRPr>
          </a:p>
          <a:p>
            <a:pPr marL="342900" indent="-342900">
              <a:spcBef>
                <a:spcPct val="10000"/>
              </a:spcBef>
              <a:buClr>
                <a:schemeClr val="bg2"/>
              </a:buClr>
              <a:buFont typeface="Wingdings" panose="05000000000000000000" pitchFamily="2" charset="2"/>
              <a:buChar char="v"/>
            </a:pPr>
            <a:r>
              <a:rPr lang="zh-CN" altLang="en-US" sz="2200">
                <a:latin typeface="Arial" panose="020B0704020202020204" pitchFamily="34" charset="0"/>
              </a:rPr>
              <a:t>进行算术运算时，若某操作数为不定值</a:t>
            </a:r>
            <a:r>
              <a:rPr lang="en-US" altLang="zh-CN" sz="2200">
                <a:solidFill>
                  <a:srgbClr val="CC0066"/>
                </a:solidFill>
                <a:latin typeface="Arial" panose="020B0704020202020204" pitchFamily="34" charset="0"/>
              </a:rPr>
              <a:t>x</a:t>
            </a:r>
            <a:r>
              <a:rPr lang="zh-CN" altLang="en-US" sz="2200">
                <a:latin typeface="Arial" panose="020B0704020202020204" pitchFamily="34" charset="0"/>
              </a:rPr>
              <a:t>，则整个结果也为</a:t>
            </a:r>
            <a:r>
              <a:rPr lang="en-US" altLang="zh-CN" sz="2200">
                <a:solidFill>
                  <a:srgbClr val="CC0066"/>
                </a:solidFill>
                <a:latin typeface="Arial" panose="020B0704020202020204" pitchFamily="34" charset="0"/>
              </a:rPr>
              <a:t>x</a:t>
            </a:r>
            <a:r>
              <a:rPr lang="zh-CN" altLang="en-US" sz="2200">
                <a:latin typeface="Arial" panose="020B0704020202020204" pitchFamily="34" charset="0"/>
              </a:rPr>
              <a:t>。 	</a:t>
            </a:r>
            <a:endParaRPr lang="zh-CN" altLang="en-US" sz="22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33167"/>
                                        </p:tgtEl>
                                        <p:attrNameLst>
                                          <p:attrName>style.visibility</p:attrName>
                                        </p:attrNameLst>
                                      </p:cBhvr>
                                      <p:to>
                                        <p:strVal val="visible"/>
                                      </p:to>
                                    </p:set>
                                    <p:anim calcmode="lin" valueType="num">
                                      <p:cBhvr additive="base">
                                        <p:cTn id="7" dur="500" fill="hold"/>
                                        <p:tgtEl>
                                          <p:spTgt spid="433167"/>
                                        </p:tgtEl>
                                        <p:attrNameLst>
                                          <p:attrName>ppt_x</p:attrName>
                                        </p:attrNameLst>
                                      </p:cBhvr>
                                      <p:tavLst>
                                        <p:tav tm="0">
                                          <p:val>
                                            <p:strVal val="0-#ppt_w/2"/>
                                          </p:val>
                                        </p:tav>
                                        <p:tav tm="100000">
                                          <p:val>
                                            <p:strVal val="#ppt_x"/>
                                          </p:val>
                                        </p:tav>
                                      </p:tavLst>
                                    </p:anim>
                                    <p:anim calcmode="lin" valueType="num">
                                      <p:cBhvr additive="base">
                                        <p:cTn id="8" dur="500" fill="hold"/>
                                        <p:tgtEl>
                                          <p:spTgt spid="433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05887959-876E-42F4-8478-A03AFB08F76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7107" name="Rectangle 2"/>
          <p:cNvSpPr>
            <a:spLocks noGrp="1" noChangeArrowheads="1"/>
          </p:cNvSpPr>
          <p:nvPr>
            <p:ph type="title"/>
          </p:nvPr>
        </p:nvSpPr>
        <p:spPr>
          <a:xfrm>
            <a:off x="1731963" y="230188"/>
            <a:ext cx="7772400" cy="677862"/>
          </a:xfrm>
        </p:spPr>
        <p:txBody>
          <a:bodyPr/>
          <a:lstStyle/>
          <a:p>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、逻辑运算符</a:t>
            </a:r>
            <a:endParaRPr lang="zh-CN" altLang="en-US" smtClean="0">
              <a:solidFill>
                <a:srgbClr val="FFCC00"/>
              </a:solidFill>
              <a:latin typeface="Arial" panose="020B0704020202020204" pitchFamily="34" charset="0"/>
              <a:ea typeface="黑体" pitchFamily="2" charset="-122"/>
            </a:endParaRPr>
          </a:p>
        </p:txBody>
      </p:sp>
      <p:sp>
        <p:nvSpPr>
          <p:cNvPr id="47108" name="Rectangle 3"/>
          <p:cNvSpPr>
            <a:spLocks noGrp="1" noChangeArrowheads="1"/>
          </p:cNvSpPr>
          <p:nvPr>
            <p:ph type="body" idx="1"/>
          </p:nvPr>
        </p:nvSpPr>
        <p:spPr>
          <a:xfrm>
            <a:off x="347663" y="1093788"/>
            <a:ext cx="8132762" cy="2874962"/>
          </a:xfrm>
        </p:spPr>
        <p:txBody>
          <a:bodyPr/>
          <a:lstStyle/>
          <a:p>
            <a:pPr algn="just">
              <a:lnSpc>
                <a:spcPct val="110000"/>
              </a:lnSpc>
            </a:pPr>
            <a:r>
              <a:rPr lang="zh-CN" altLang="en-US" sz="2400" smtClean="0">
                <a:latin typeface="Arial" panose="020B0704020202020204" pitchFamily="34" charset="0"/>
                <a:ea typeface="SimSun" pitchFamily="2" charset="-122"/>
              </a:rPr>
              <a:t>逻辑运算符把它的操作数当作</a:t>
            </a:r>
            <a:r>
              <a:rPr lang="zh-CN" altLang="en-US" sz="2400" smtClean="0">
                <a:solidFill>
                  <a:srgbClr val="CC0066"/>
                </a:solidFill>
                <a:latin typeface="Arial" panose="020B0704020202020204" pitchFamily="34" charset="0"/>
                <a:ea typeface="SimSun" pitchFamily="2" charset="-122"/>
              </a:rPr>
              <a:t>布尔变量</a:t>
            </a:r>
            <a:r>
              <a:rPr lang="zh-CN" altLang="en-US" sz="2400" smtClean="0">
                <a:latin typeface="Arial" panose="020B0704020202020204" pitchFamily="34" charset="0"/>
                <a:ea typeface="SimSun" pitchFamily="2" charset="-122"/>
              </a:rPr>
              <a:t>（逻辑</a:t>
            </a:r>
            <a:r>
              <a:rPr lang="en-US" altLang="zh-CN" sz="2400" smtClean="0">
                <a:latin typeface="Arial" panose="020B0704020202020204" pitchFamily="34" charset="0"/>
                <a:ea typeface="SimSun" pitchFamily="2" charset="-122"/>
              </a:rPr>
              <a:t>1</a:t>
            </a:r>
            <a:r>
              <a:rPr lang="zh-CN" altLang="en-US" sz="2400" smtClean="0">
                <a:latin typeface="Arial" panose="020B0704020202020204" pitchFamily="34" charset="0"/>
                <a:ea typeface="SimSun" pitchFamily="2" charset="-122"/>
              </a:rPr>
              <a:t>、逻辑</a:t>
            </a:r>
            <a:r>
              <a:rPr lang="en-US" altLang="zh-CN" sz="2400" smtClean="0">
                <a:latin typeface="Arial" panose="020B0704020202020204" pitchFamily="34" charset="0"/>
                <a:ea typeface="SimSun" pitchFamily="2" charset="-122"/>
              </a:rPr>
              <a:t>0</a:t>
            </a:r>
            <a:r>
              <a:rPr lang="zh-CN" altLang="en-US" sz="2400" smtClean="0">
                <a:latin typeface="Arial" panose="020B0704020202020204" pitchFamily="34" charset="0"/>
                <a:ea typeface="SimSun" pitchFamily="2" charset="-122"/>
              </a:rPr>
              <a:t>或不定值）：</a:t>
            </a:r>
            <a:endParaRPr lang="zh-CN" altLang="en-US" sz="2400" smtClean="0">
              <a:latin typeface="Arial" panose="020B0704020202020204" pitchFamily="34" charset="0"/>
              <a:ea typeface="SimSun" pitchFamily="2" charset="-122"/>
            </a:endParaRPr>
          </a:p>
          <a:p>
            <a:pPr lvl="1" algn="just">
              <a:lnSpc>
                <a:spcPct val="110000"/>
              </a:lnSpc>
              <a:buClr>
                <a:srgbClr val="003366"/>
              </a:buClr>
              <a:buSzTx/>
            </a:pPr>
            <a:r>
              <a:rPr lang="zh-CN" altLang="en-US" sz="2000" smtClean="0">
                <a:solidFill>
                  <a:srgbClr val="CC0066"/>
                </a:solidFill>
                <a:latin typeface="Arial" panose="020B0704020202020204" pitchFamily="34" charset="0"/>
                <a:ea typeface="SimSun" pitchFamily="2" charset="-122"/>
              </a:rPr>
              <a:t>非零</a:t>
            </a:r>
            <a:r>
              <a:rPr lang="zh-CN" altLang="en-US" sz="2000" smtClean="0">
                <a:latin typeface="Arial" panose="020B0704020202020204" pitchFamily="34" charset="0"/>
                <a:ea typeface="SimSun" pitchFamily="2" charset="-122"/>
              </a:rPr>
              <a:t>的操作数被认为是</a:t>
            </a:r>
            <a:r>
              <a:rPr lang="zh-CN" altLang="en-US" sz="2000" smtClean="0">
                <a:solidFill>
                  <a:srgbClr val="CC0066"/>
                </a:solidFill>
                <a:latin typeface="Arial" panose="020B0704020202020204" pitchFamily="34" charset="0"/>
                <a:ea typeface="SimSun" pitchFamily="2" charset="-122"/>
              </a:rPr>
              <a:t>真</a:t>
            </a:r>
            <a:r>
              <a:rPr lang="en-US" altLang="zh-CN" sz="2000" smtClean="0">
                <a:latin typeface="Arial" panose="020B0704020202020204" pitchFamily="34" charset="0"/>
                <a:ea typeface="SimSun" pitchFamily="2" charset="-122"/>
              </a:rPr>
              <a:t>(1‘b1)</a:t>
            </a:r>
            <a:r>
              <a:rPr lang="zh-CN" altLang="en-US" sz="2000" smtClean="0">
                <a:latin typeface="Arial" panose="020B0704020202020204" pitchFamily="34" charset="0"/>
                <a:ea typeface="SimSun" pitchFamily="2" charset="-122"/>
              </a:rPr>
              <a:t>；</a:t>
            </a:r>
            <a:endParaRPr lang="zh-CN" altLang="en-US" sz="2000" smtClean="0">
              <a:latin typeface="Arial" panose="020B0704020202020204" pitchFamily="34" charset="0"/>
              <a:ea typeface="SimSun" pitchFamily="2" charset="-122"/>
            </a:endParaRPr>
          </a:p>
          <a:p>
            <a:pPr lvl="1" algn="just">
              <a:lnSpc>
                <a:spcPct val="110000"/>
              </a:lnSpc>
              <a:buClr>
                <a:srgbClr val="003366"/>
              </a:buClr>
              <a:buSzTx/>
            </a:pPr>
            <a:r>
              <a:rPr lang="zh-CN" altLang="en-US" sz="2000" smtClean="0">
                <a:solidFill>
                  <a:srgbClr val="CC0066"/>
                </a:solidFill>
                <a:latin typeface="Arial" panose="020B0704020202020204" pitchFamily="34" charset="0"/>
                <a:ea typeface="SimSun" pitchFamily="2" charset="-122"/>
              </a:rPr>
              <a:t>零</a:t>
            </a:r>
            <a:r>
              <a:rPr lang="zh-CN" altLang="en-US" sz="2000" smtClean="0">
                <a:latin typeface="Arial" panose="020B0704020202020204" pitchFamily="34" charset="0"/>
                <a:ea typeface="SimSun" pitchFamily="2" charset="-122"/>
              </a:rPr>
              <a:t>被认为是</a:t>
            </a:r>
            <a:r>
              <a:rPr lang="zh-CN" altLang="en-US" sz="2000" smtClean="0">
                <a:solidFill>
                  <a:srgbClr val="CC0066"/>
                </a:solidFill>
                <a:latin typeface="Arial" panose="020B0704020202020204" pitchFamily="34" charset="0"/>
                <a:ea typeface="SimSun" pitchFamily="2" charset="-122"/>
              </a:rPr>
              <a:t>假</a:t>
            </a:r>
            <a:r>
              <a:rPr lang="en-US" altLang="zh-CN" sz="2000" smtClean="0">
                <a:latin typeface="Arial" panose="020B0704020202020204" pitchFamily="34" charset="0"/>
                <a:ea typeface="SimSun" pitchFamily="2" charset="-122"/>
              </a:rPr>
              <a:t>(1‘b0)</a:t>
            </a:r>
            <a:r>
              <a:rPr lang="zh-CN" altLang="en-US" sz="2000" smtClean="0">
                <a:latin typeface="Arial" panose="020B0704020202020204" pitchFamily="34" charset="0"/>
                <a:ea typeface="SimSun" pitchFamily="2" charset="-122"/>
              </a:rPr>
              <a:t>；</a:t>
            </a:r>
            <a:endParaRPr lang="zh-CN" altLang="en-US" sz="2000" smtClean="0">
              <a:latin typeface="Arial" panose="020B0704020202020204" pitchFamily="34" charset="0"/>
              <a:ea typeface="SimSun" pitchFamily="2" charset="-122"/>
            </a:endParaRPr>
          </a:p>
          <a:p>
            <a:pPr lvl="1" algn="just">
              <a:lnSpc>
                <a:spcPct val="110000"/>
              </a:lnSpc>
              <a:buClr>
                <a:srgbClr val="003366"/>
              </a:buClr>
              <a:buSzTx/>
            </a:pPr>
            <a:r>
              <a:rPr lang="zh-CN" altLang="en-US" sz="2000" smtClean="0">
                <a:solidFill>
                  <a:srgbClr val="CC0066"/>
                </a:solidFill>
                <a:latin typeface="Arial" panose="020B0704020202020204" pitchFamily="34" charset="0"/>
                <a:ea typeface="SimSun" pitchFamily="2" charset="-122"/>
              </a:rPr>
              <a:t>不确定</a:t>
            </a:r>
            <a:r>
              <a:rPr lang="zh-CN" altLang="en-US" sz="2000" smtClean="0">
                <a:latin typeface="Arial" panose="020B0704020202020204" pitchFamily="34" charset="0"/>
                <a:ea typeface="SimSun" pitchFamily="2" charset="-122"/>
              </a:rPr>
              <a:t>的操作数如</a:t>
            </a:r>
            <a:r>
              <a:rPr lang="en-US" altLang="zh-CN" sz="2000" smtClean="0">
                <a:latin typeface="Arial" panose="020B0704020202020204" pitchFamily="34" charset="0"/>
                <a:ea typeface="SimSun" pitchFamily="2" charset="-122"/>
              </a:rPr>
              <a:t>4’bxx00, </a:t>
            </a:r>
            <a:r>
              <a:rPr lang="zh-CN" altLang="en-US" sz="2000" smtClean="0">
                <a:latin typeface="Arial" panose="020B0704020202020204" pitchFamily="34" charset="0"/>
                <a:ea typeface="SimSun" pitchFamily="2" charset="-122"/>
              </a:rPr>
              <a:t>被认为是不确定的（可能为零，也可能为非零）（记为</a:t>
            </a:r>
            <a:r>
              <a:rPr lang="en-US" altLang="zh-CN" sz="2000" smtClean="0">
                <a:latin typeface="Arial" panose="020B0704020202020204" pitchFamily="34" charset="0"/>
                <a:ea typeface="SimSun" pitchFamily="2" charset="-122"/>
              </a:rPr>
              <a:t>1’bx)</a:t>
            </a:r>
            <a:r>
              <a:rPr lang="zh-CN" altLang="en-US" sz="2000" smtClean="0">
                <a:latin typeface="Arial" panose="020B0704020202020204" pitchFamily="34" charset="0"/>
                <a:ea typeface="SimSun" pitchFamily="2" charset="-122"/>
              </a:rPr>
              <a:t>； 但</a:t>
            </a:r>
            <a:r>
              <a:rPr lang="en-US" altLang="zh-CN" sz="2000" smtClean="0">
                <a:latin typeface="Arial" panose="020B0704020202020204" pitchFamily="34" charset="0"/>
                <a:ea typeface="SimSun" pitchFamily="2" charset="-122"/>
              </a:rPr>
              <a:t>4’bxx11</a:t>
            </a:r>
            <a:r>
              <a:rPr lang="zh-CN" altLang="en-US" sz="2000" smtClean="0">
                <a:latin typeface="Arial" panose="020B0704020202020204" pitchFamily="34" charset="0"/>
                <a:ea typeface="SimSun" pitchFamily="2" charset="-122"/>
              </a:rPr>
              <a:t>被认为是真（记为</a:t>
            </a:r>
            <a:r>
              <a:rPr lang="en-US" altLang="zh-CN" sz="2000" smtClean="0">
                <a:latin typeface="Arial" panose="020B0704020202020204" pitchFamily="34" charset="0"/>
                <a:ea typeface="SimSun" pitchFamily="2" charset="-122"/>
              </a:rPr>
              <a:t>1’b1</a:t>
            </a:r>
            <a:r>
              <a:rPr lang="zh-CN" altLang="en-US" sz="2000" smtClean="0">
                <a:latin typeface="Arial" panose="020B0704020202020204" pitchFamily="34" charset="0"/>
                <a:ea typeface="SimSun" pitchFamily="2" charset="-122"/>
              </a:rPr>
              <a:t>，因为它肯定是非零的）。</a:t>
            </a:r>
            <a:endParaRPr lang="zh-CN" altLang="en-US" smtClean="0">
              <a:solidFill>
                <a:srgbClr val="FF0000"/>
              </a:solidFill>
              <a:latin typeface="Arial" panose="020B0704020202020204" pitchFamily="34" charset="0"/>
              <a:ea typeface="SimSun" pitchFamily="2" charset="-122"/>
            </a:endParaRPr>
          </a:p>
        </p:txBody>
      </p:sp>
      <p:graphicFrame>
        <p:nvGraphicFramePr>
          <p:cNvPr id="435217" name="Group 17"/>
          <p:cNvGraphicFramePr>
            <a:graphicFrameLocks noGrp="1"/>
          </p:cNvGraphicFramePr>
          <p:nvPr/>
        </p:nvGraphicFramePr>
        <p:xfrm>
          <a:off x="5568950" y="3771900"/>
          <a:ext cx="3200400" cy="1525588"/>
        </p:xfrm>
        <a:graphic>
          <a:graphicData uri="http://schemas.openxmlformats.org/drawingml/2006/table">
            <a:tbl>
              <a:tblPr/>
              <a:tblGrid>
                <a:gridCol w="1447800"/>
                <a:gridCol w="1752600"/>
              </a:tblGrid>
              <a:tr h="366174">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逻辑运算符</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69" marB="153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rPr>
                        <a:t>功能</a:t>
                      </a:r>
                      <a:endPar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9" marB="153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9414">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 </a:t>
                      </a: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&amp;&amp;(</a:t>
                      </a: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rgbClr val="CC0066"/>
                          </a:solidFill>
                          <a:effectLst/>
                          <a:latin typeface="Arial" panose="020B0704020202020204" pitchFamily="34"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r>
                        <a:rPr kumimoji="0" lang="zh-CN" altLang="en-US" sz="2000" b="1" i="0" u="none" strike="noStrike" cap="none" normalizeH="0" baseline="0" dirty="0" smtClean="0">
                          <a:ln>
                            <a:noFill/>
                          </a:ln>
                          <a:solidFill>
                            <a:srgbClr val="CC0066"/>
                          </a:solidFill>
                          <a:effectLst/>
                          <a:latin typeface="Arial" panose="020B0704020202020204" pitchFamily="34" charset="0"/>
                          <a:ea typeface="楷体_GB2312" pitchFamily="49" charset="-122"/>
                        </a:rPr>
                        <a:t>单目</a:t>
                      </a: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69" marB="153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逻辑与</a:t>
                      </a:r>
                      <a:endPar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逻辑或</a:t>
                      </a:r>
                      <a:endPar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逻辑非</a:t>
                      </a:r>
                      <a:endPar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69" marB="153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5215" name="AutoShape 15"/>
          <p:cNvSpPr>
            <a:spLocks noChangeArrowheads="1"/>
          </p:cNvSpPr>
          <p:nvPr/>
        </p:nvSpPr>
        <p:spPr bwMode="auto">
          <a:xfrm>
            <a:off x="1052513" y="5456238"/>
            <a:ext cx="7150100" cy="941387"/>
          </a:xfrm>
          <a:prstGeom prst="horizontalScroll">
            <a:avLst>
              <a:gd name="adj" fmla="val 12500"/>
            </a:avLst>
          </a:prstGeom>
          <a:solidFill>
            <a:srgbClr val="FFCC99"/>
          </a:solidFill>
          <a:ln w="9525">
            <a:solidFill>
              <a:srgbClr val="CC6600"/>
            </a:solidFill>
            <a:round/>
          </a:ln>
        </p:spPr>
        <p:txBody>
          <a:bodyPr anchor="ctr">
            <a:spAutoFit/>
          </a:bodyPr>
          <a:lstStyle/>
          <a:p>
            <a:pPr marL="265430" indent="-265430" algn="l" defTabSz="2715895" eaLnBrk="1" hangingPunct="1">
              <a:lnSpc>
                <a:spcPct val="100000"/>
              </a:lnSpc>
              <a:spcBef>
                <a:spcPct val="0"/>
              </a:spcBef>
              <a:buClr>
                <a:srgbClr val="FF0066"/>
              </a:buClr>
              <a:buSzPct val="90000"/>
              <a:buFont typeface="Wingdings" panose="05000000000000000000" pitchFamily="2" charset="2"/>
              <a:buChar char="v"/>
            </a:pPr>
            <a:r>
              <a:rPr lang="zh-CN" altLang="en-US" sz="2000">
                <a:latin typeface="Arial" panose="020B0704020202020204" pitchFamily="34" charset="0"/>
                <a:ea typeface="楷体_GB2312" pitchFamily="49" charset="-122"/>
              </a:rPr>
              <a:t>如果操作数不止一位，应将操作数作为一个整体来对待！</a:t>
            </a:r>
            <a:endParaRPr lang="en-US" altLang="zh-CN" sz="2000">
              <a:latin typeface="Arial" panose="020B0704020202020204" pitchFamily="34" charset="0"/>
              <a:ea typeface="楷体_GB2312" pitchFamily="49" charset="-122"/>
            </a:endParaRPr>
          </a:p>
          <a:p>
            <a:pPr marL="265430" indent="-265430" algn="l" defTabSz="2715895" eaLnBrk="1" hangingPunct="1">
              <a:lnSpc>
                <a:spcPct val="100000"/>
              </a:lnSpc>
              <a:spcBef>
                <a:spcPct val="0"/>
              </a:spcBef>
              <a:buClr>
                <a:srgbClr val="FF0066"/>
              </a:buClr>
              <a:buSzPct val="90000"/>
              <a:buFont typeface="Wingdings" panose="05000000000000000000" pitchFamily="2" charset="2"/>
              <a:buChar char="v"/>
            </a:pPr>
            <a:r>
              <a:rPr lang="zh-CN" altLang="en-US" sz="2000">
                <a:latin typeface="Arial" panose="020B0704020202020204" pitchFamily="34" charset="0"/>
                <a:ea typeface="楷体_GB2312" pitchFamily="49" charset="-122"/>
              </a:rPr>
              <a:t>进行逻辑运算后的结果为布尔值（为</a:t>
            </a:r>
            <a:r>
              <a:rPr lang="en-US" altLang="zh-CN" sz="2000">
                <a:latin typeface="Arial" panose="020B0704020202020204" pitchFamily="34" charset="0"/>
                <a:ea typeface="楷体_GB2312" pitchFamily="49" charset="-122"/>
              </a:rPr>
              <a:t>1</a:t>
            </a:r>
            <a:r>
              <a:rPr lang="zh-CN" altLang="en-US" sz="2000">
                <a:latin typeface="Arial" panose="020B0704020202020204" pitchFamily="34" charset="0"/>
                <a:ea typeface="楷体_GB2312" pitchFamily="49" charset="-122"/>
              </a:rPr>
              <a:t>或</a:t>
            </a:r>
            <a:r>
              <a:rPr lang="en-US" altLang="zh-CN" sz="2000">
                <a:latin typeface="Arial" panose="020B0704020202020204" pitchFamily="34" charset="0"/>
                <a:ea typeface="楷体_GB2312" pitchFamily="49" charset="-122"/>
              </a:rPr>
              <a:t>0</a:t>
            </a:r>
            <a:r>
              <a:rPr lang="zh-CN" altLang="en-US" sz="2000">
                <a:latin typeface="Arial" panose="020B0704020202020204" pitchFamily="34" charset="0"/>
                <a:ea typeface="楷体_GB2312" pitchFamily="49" charset="-122"/>
              </a:rPr>
              <a:t>或</a:t>
            </a:r>
            <a:r>
              <a:rPr lang="en-US" altLang="zh-CN" sz="2000">
                <a:latin typeface="Arial" panose="020B0704020202020204" pitchFamily="34" charset="0"/>
                <a:ea typeface="楷体_GB2312" pitchFamily="49" charset="-122"/>
              </a:rPr>
              <a:t>x</a:t>
            </a:r>
            <a:r>
              <a:rPr lang="zh-CN" altLang="en-US" sz="2000">
                <a:latin typeface="Arial" panose="020B0704020202020204" pitchFamily="34" charset="0"/>
                <a:ea typeface="楷体_GB2312" pitchFamily="49" charset="-122"/>
              </a:rPr>
              <a:t>）！</a:t>
            </a:r>
            <a:endParaRPr lang="zh-CN" altLang="en-US" sz="2000">
              <a:latin typeface="Arial" panose="020B0704020202020204" pitchFamily="34" charset="0"/>
              <a:ea typeface="楷体_GB2312" pitchFamily="49" charset="-122"/>
            </a:endParaRPr>
          </a:p>
        </p:txBody>
      </p:sp>
      <p:sp>
        <p:nvSpPr>
          <p:cNvPr id="410640" name="Rectangle 16"/>
          <p:cNvSpPr>
            <a:spLocks noChangeArrowheads="1"/>
          </p:cNvSpPr>
          <p:nvPr/>
        </p:nvSpPr>
        <p:spPr bwMode="auto">
          <a:xfrm>
            <a:off x="222250" y="4202113"/>
            <a:ext cx="5338763"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None/>
            </a:pPr>
            <a:r>
              <a:rPr lang="en-US" altLang="zh-CN" sz="2000">
                <a:solidFill>
                  <a:srgbClr val="FF0066"/>
                </a:solidFill>
                <a:latin typeface="Arial" panose="020B0704020202020204" pitchFamily="34" charset="0"/>
              </a:rPr>
              <a:t>【</a:t>
            </a:r>
            <a:r>
              <a:rPr lang="zh-CN" altLang="en-US" sz="2000">
                <a:solidFill>
                  <a:srgbClr val="FF0066"/>
                </a:solidFill>
                <a:latin typeface="Arial" panose="020B0704020202020204" pitchFamily="34" charset="0"/>
              </a:rPr>
              <a:t>例</a:t>
            </a:r>
            <a:r>
              <a:rPr lang="en-US" altLang="zh-CN" sz="2000">
                <a:solidFill>
                  <a:srgbClr val="FF0066"/>
                </a:solidFill>
                <a:latin typeface="Arial" panose="020B0704020202020204" pitchFamily="34" charset="0"/>
              </a:rPr>
              <a:t>】</a:t>
            </a:r>
            <a:r>
              <a:rPr lang="en-US" altLang="zh-CN" sz="2000">
                <a:latin typeface="Arial" panose="020B0704020202020204" pitchFamily="34" charset="0"/>
              </a:rPr>
              <a:t> </a:t>
            </a:r>
            <a:r>
              <a:rPr lang="zh-CN" altLang="en-US" sz="2000">
                <a:latin typeface="Arial" panose="020B0704020202020204" pitchFamily="34" charset="0"/>
              </a:rPr>
              <a:t>若</a:t>
            </a:r>
            <a:r>
              <a:rPr lang="en-US" altLang="zh-CN" sz="2000">
                <a:latin typeface="Arial" panose="020B0704020202020204" pitchFamily="34" charset="0"/>
              </a:rPr>
              <a:t>A=4’b0000</a:t>
            </a:r>
            <a:r>
              <a:rPr lang="zh-CN" altLang="en-US" sz="2000">
                <a:latin typeface="Arial" panose="020B0704020202020204" pitchFamily="34" charset="0"/>
              </a:rPr>
              <a:t>，</a:t>
            </a:r>
            <a:r>
              <a:rPr lang="en-US" altLang="zh-CN" sz="2000">
                <a:latin typeface="Arial" panose="020B0704020202020204" pitchFamily="34" charset="0"/>
              </a:rPr>
              <a:t>B=4’b0101</a:t>
            </a:r>
            <a:endParaRPr lang="en-US" altLang="zh-CN" sz="2000">
              <a:latin typeface="Arial" panose="020B0704020202020204" pitchFamily="34" charset="0"/>
            </a:endParaRPr>
          </a:p>
          <a:p>
            <a:pPr marL="342900" indent="-342900">
              <a:spcBef>
                <a:spcPct val="0"/>
              </a:spcBef>
              <a:buClr>
                <a:srgbClr val="3333FF"/>
              </a:buClr>
              <a:buSzPct val="80000"/>
              <a:buFontTx/>
              <a:buNone/>
            </a:pPr>
            <a:r>
              <a:rPr lang="en-US" altLang="zh-CN" sz="2000">
                <a:latin typeface="Arial" panose="020B0704020202020204" pitchFamily="34" charset="0"/>
              </a:rPr>
              <a:t>    </a:t>
            </a:r>
            <a:r>
              <a:rPr lang="zh-CN" altLang="en-US" sz="2000">
                <a:latin typeface="Arial" panose="020B0704020202020204" pitchFamily="34" charset="0"/>
              </a:rPr>
              <a:t>则  </a:t>
            </a:r>
            <a:r>
              <a:rPr lang="en-US" altLang="zh-CN" sz="2000">
                <a:latin typeface="Arial" panose="020B0704020202020204" pitchFamily="34" charset="0"/>
              </a:rPr>
              <a:t>!A=1</a:t>
            </a:r>
            <a:r>
              <a:rPr lang="en-US" altLang="zh-CN">
                <a:latin typeface="Times New Roman" panose="02020803070505020304" pitchFamily="18" charset="0"/>
              </a:rPr>
              <a:t>’</a:t>
            </a:r>
            <a:r>
              <a:rPr lang="en-US" altLang="zh-CN"/>
              <a:t>b</a:t>
            </a:r>
            <a:r>
              <a:rPr lang="en-US" altLang="zh-CN" sz="2000">
                <a:latin typeface="Arial" panose="020B0704020202020204" pitchFamily="34" charset="0"/>
              </a:rPr>
              <a:t>1</a:t>
            </a:r>
            <a:r>
              <a:rPr lang="zh-CN" altLang="en-US" sz="2000">
                <a:latin typeface="Arial" panose="020B0704020202020204" pitchFamily="34" charset="0"/>
              </a:rPr>
              <a:t>，</a:t>
            </a:r>
            <a:r>
              <a:rPr lang="en-US" altLang="zh-CN" sz="2000">
                <a:latin typeface="Arial" panose="020B0704020202020204" pitchFamily="34" charset="0"/>
              </a:rPr>
              <a:t>A&amp;&amp;B=1</a:t>
            </a:r>
            <a:r>
              <a:rPr lang="en-US" altLang="zh-CN">
                <a:latin typeface="Times New Roman" panose="02020803070505020304" pitchFamily="18" charset="0"/>
              </a:rPr>
              <a:t>’b</a:t>
            </a:r>
            <a:r>
              <a:rPr lang="en-US" altLang="zh-CN" sz="2000">
                <a:latin typeface="Arial" panose="020B0704020202020204" pitchFamily="34" charset="0"/>
              </a:rPr>
              <a:t>0</a:t>
            </a:r>
            <a:r>
              <a:rPr lang="zh-CN" altLang="en-US" sz="2000">
                <a:latin typeface="Arial" panose="020B0704020202020204" pitchFamily="34" charset="0"/>
              </a:rPr>
              <a:t>，</a:t>
            </a:r>
            <a:r>
              <a:rPr lang="en-US" altLang="zh-CN" sz="2000">
                <a:latin typeface="Arial" panose="020B0704020202020204" pitchFamily="34" charset="0"/>
              </a:rPr>
              <a:t>A||B=1</a:t>
            </a:r>
            <a:r>
              <a:rPr lang="en-US" altLang="zh-CN">
                <a:latin typeface="Times New Roman" panose="02020803070505020304" pitchFamily="18" charset="0"/>
              </a:rPr>
              <a:t>’b</a:t>
            </a:r>
            <a:r>
              <a:rPr lang="en-US" altLang="zh-CN" sz="2000">
                <a:latin typeface="Arial" panose="020B0704020202020204" pitchFamily="34" charset="0"/>
              </a:rPr>
              <a:t>1</a:t>
            </a:r>
            <a:r>
              <a:rPr lang="zh-CN" altLang="en-US" sz="2000">
                <a:latin typeface="Arial" panose="020B0704020202020204" pitchFamily="34" charset="0"/>
              </a:rPr>
              <a:t>。</a:t>
            </a:r>
            <a:endParaRPr lang="zh-CN" altLang="en-US"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5217"/>
                                        </p:tgtEl>
                                        <p:attrNameLst>
                                          <p:attrName>style.visibility</p:attrName>
                                        </p:attrNameLst>
                                      </p:cBhvr>
                                      <p:to>
                                        <p:strVal val="visible"/>
                                      </p:to>
                                    </p:set>
                                    <p:anim calcmode="lin" valueType="num">
                                      <p:cBhvr additive="base">
                                        <p:cTn id="7" dur="500" fill="hold"/>
                                        <p:tgtEl>
                                          <p:spTgt spid="435217"/>
                                        </p:tgtEl>
                                        <p:attrNameLst>
                                          <p:attrName>ppt_x</p:attrName>
                                        </p:attrNameLst>
                                      </p:cBhvr>
                                      <p:tavLst>
                                        <p:tav tm="0">
                                          <p:val>
                                            <p:strVal val="#ppt_x"/>
                                          </p:val>
                                        </p:tav>
                                        <p:tav tm="100000">
                                          <p:val>
                                            <p:strVal val="#ppt_x"/>
                                          </p:val>
                                        </p:tav>
                                      </p:tavLst>
                                    </p:anim>
                                    <p:anim calcmode="lin" valueType="num">
                                      <p:cBhvr additive="base">
                                        <p:cTn id="8" dur="500" fill="hold"/>
                                        <p:tgtEl>
                                          <p:spTgt spid="435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40"/>
                                        </p:tgtEl>
                                        <p:attrNameLst>
                                          <p:attrName>style.visibility</p:attrName>
                                        </p:attrNameLst>
                                      </p:cBhvr>
                                      <p:to>
                                        <p:strVal val="visible"/>
                                      </p:to>
                                    </p:set>
                                    <p:anim calcmode="lin" valueType="num">
                                      <p:cBhvr additive="base">
                                        <p:cTn id="13" dur="500" fill="hold"/>
                                        <p:tgtEl>
                                          <p:spTgt spid="410640"/>
                                        </p:tgtEl>
                                        <p:attrNameLst>
                                          <p:attrName>ppt_x</p:attrName>
                                        </p:attrNameLst>
                                      </p:cBhvr>
                                      <p:tavLst>
                                        <p:tav tm="0">
                                          <p:val>
                                            <p:strVal val="0-#ppt_w/2"/>
                                          </p:val>
                                        </p:tav>
                                        <p:tav tm="100000">
                                          <p:val>
                                            <p:strVal val="#ppt_x"/>
                                          </p:val>
                                        </p:tav>
                                      </p:tavLst>
                                    </p:anim>
                                    <p:anim calcmode="lin" valueType="num">
                                      <p:cBhvr additive="base">
                                        <p:cTn id="14" dur="500" fill="hold"/>
                                        <p:tgtEl>
                                          <p:spTgt spid="4106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35215"/>
                                        </p:tgtEl>
                                        <p:attrNameLst>
                                          <p:attrName>style.visibility</p:attrName>
                                        </p:attrNameLst>
                                      </p:cBhvr>
                                      <p:to>
                                        <p:strVal val="visible"/>
                                      </p:to>
                                    </p:set>
                                    <p:animEffect transition="in" filter="barn(outVertical)">
                                      <p:cBhvr>
                                        <p:cTn id="19" dur="500"/>
                                        <p:tgtEl>
                                          <p:spTgt spid="435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5" grpId="0" animBg="1"/>
      <p:bldP spid="41064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085F2AA2-E708-4AC5-BE54-72D54D528E08}"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8131" name="Rectangle 2"/>
          <p:cNvSpPr>
            <a:spLocks noGrp="1" noChangeArrowheads="1"/>
          </p:cNvSpPr>
          <p:nvPr>
            <p:ph type="title"/>
          </p:nvPr>
        </p:nvSpPr>
        <p:spPr>
          <a:xfrm>
            <a:off x="1835150" y="230188"/>
            <a:ext cx="7772400" cy="677862"/>
          </a:xfrm>
        </p:spPr>
        <p:txBody>
          <a:bodyPr/>
          <a:lstStyle/>
          <a:p>
            <a:r>
              <a:rPr lang="en-US" altLang="zh-CN" smtClean="0">
                <a:solidFill>
                  <a:srgbClr val="FFCC00"/>
                </a:solidFill>
                <a:latin typeface="Arial" panose="020B0704020202020204" pitchFamily="34" charset="0"/>
                <a:ea typeface="黑体" pitchFamily="2" charset="-122"/>
              </a:rPr>
              <a:t>3</a:t>
            </a:r>
            <a:r>
              <a:rPr lang="zh-CN" altLang="en-US" smtClean="0">
                <a:solidFill>
                  <a:srgbClr val="FFCC00"/>
                </a:solidFill>
                <a:latin typeface="Arial" panose="020B0704020202020204" pitchFamily="34" charset="0"/>
                <a:ea typeface="黑体" pitchFamily="2" charset="-122"/>
              </a:rPr>
              <a:t>、位运算符</a:t>
            </a:r>
            <a:endParaRPr lang="zh-CN" altLang="en-US" smtClean="0">
              <a:solidFill>
                <a:srgbClr val="FFCC00"/>
              </a:solidFill>
              <a:latin typeface="Arial" panose="020B0704020202020204" pitchFamily="34" charset="0"/>
              <a:ea typeface="黑体" pitchFamily="2" charset="-122"/>
            </a:endParaRPr>
          </a:p>
        </p:txBody>
      </p:sp>
      <p:graphicFrame>
        <p:nvGraphicFramePr>
          <p:cNvPr id="437268" name="Group 20"/>
          <p:cNvGraphicFramePr>
            <a:graphicFrameLocks noGrp="1"/>
          </p:cNvGraphicFramePr>
          <p:nvPr/>
        </p:nvGraphicFramePr>
        <p:xfrm>
          <a:off x="3563938" y="1528763"/>
          <a:ext cx="3235325" cy="2356261"/>
        </p:xfrm>
        <a:graphic>
          <a:graphicData uri="http://schemas.openxmlformats.org/drawingml/2006/table">
            <a:tbl>
              <a:tblPr/>
              <a:tblGrid>
                <a:gridCol w="1482725"/>
                <a:gridCol w="1752600"/>
              </a:tblGrid>
              <a:tr h="380919">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位运算符</a:t>
                      </a:r>
                      <a:endPar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功能</a:t>
                      </a:r>
                      <a:endPar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endParaRP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74931">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CC0066"/>
                          </a:solidFill>
                          <a:effectLst/>
                          <a:latin typeface="Arial" panose="020B0704020202020204" pitchFamily="34" charset="0"/>
                          <a:ea typeface="楷体_GB2312" pitchFamily="49" charset="-122"/>
                        </a:rPr>
                        <a:t>~ </a:t>
                      </a:r>
                      <a:endParaRPr kumimoji="0" lang="en-US" altLang="zh-CN" sz="2200" b="1" i="0" u="none" strike="noStrike" cap="none" normalizeH="0" baseline="0" dirty="0" smtClean="0">
                        <a:ln>
                          <a:noFill/>
                        </a:ln>
                        <a:solidFill>
                          <a:srgbClr val="CC0066"/>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CC0066"/>
                          </a:solidFill>
                          <a:effectLst/>
                          <a:latin typeface="Arial" panose="020B0704020202020204" pitchFamily="34" charset="0"/>
                          <a:ea typeface="楷体_GB2312" pitchFamily="49" charset="-122"/>
                        </a:rPr>
                        <a:t>&amp;</a:t>
                      </a:r>
                      <a:endParaRPr kumimoji="0" lang="en-US" altLang="zh-CN" sz="2200" b="1" i="0" u="none" strike="noStrike" cap="none" normalizeH="0" baseline="0" dirty="0" smtClean="0">
                        <a:ln>
                          <a:noFill/>
                        </a:ln>
                        <a:solidFill>
                          <a:srgbClr val="CC0066"/>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r>
                        <a:rPr kumimoji="0" lang="zh-CN" altLang="en-US"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r>
                        <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按位取反</a:t>
                      </a:r>
                      <a:endPar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按位与</a:t>
                      </a:r>
                      <a:endPar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按位或</a:t>
                      </a:r>
                      <a:endPar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按位异或</a:t>
                      </a:r>
                      <a:endPar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按位同或</a:t>
                      </a:r>
                      <a:endPar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endParaRP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7262" name="AutoShape 14"/>
          <p:cNvSpPr>
            <a:spLocks noChangeArrowheads="1"/>
          </p:cNvSpPr>
          <p:nvPr/>
        </p:nvSpPr>
        <p:spPr bwMode="auto">
          <a:xfrm>
            <a:off x="1257300" y="2701925"/>
            <a:ext cx="1600200" cy="457200"/>
          </a:xfrm>
          <a:prstGeom prst="wedgeRoundRectCallout">
            <a:avLst>
              <a:gd name="adj1" fmla="val 74505"/>
              <a:gd name="adj2" fmla="val 15278"/>
              <a:gd name="adj3" fmla="val 16667"/>
            </a:avLst>
          </a:prstGeom>
          <a:solidFill>
            <a:srgbClr val="FFFF99"/>
          </a:solidFill>
          <a:ln w="9525">
            <a:solidFill>
              <a:srgbClr val="CC6600"/>
            </a:solidFill>
            <a:miter lim="800000"/>
          </a:ln>
        </p:spPr>
        <p:txBody>
          <a:bodyPr anchor="b"/>
          <a:lstStyle/>
          <a:p>
            <a:pPr algn="l" eaLnBrk="1" hangingPunct="1">
              <a:lnSpc>
                <a:spcPct val="100000"/>
              </a:lnSpc>
              <a:spcBef>
                <a:spcPct val="0"/>
              </a:spcBef>
              <a:buClrTx/>
              <a:buFontTx/>
              <a:buNone/>
            </a:pPr>
            <a:r>
              <a:rPr kumimoji="1" lang="zh-CN" altLang="en-US" sz="2000">
                <a:solidFill>
                  <a:srgbClr val="FF0066"/>
                </a:solidFill>
                <a:latin typeface="Tahoma" panose="020B0604030504040204" pitchFamily="34" charset="0"/>
                <a:ea typeface="楷体_GB2312" pitchFamily="49" charset="-122"/>
              </a:rPr>
              <a:t>双</a:t>
            </a:r>
            <a:r>
              <a:rPr kumimoji="1" lang="zh-CN" altLang="en-US" sz="2000">
                <a:latin typeface="Tahoma" panose="020B0604030504040204" pitchFamily="34" charset="0"/>
                <a:ea typeface="楷体_GB2312" pitchFamily="49" charset="-122"/>
              </a:rPr>
              <a:t>目运算符</a:t>
            </a:r>
            <a:endParaRPr kumimoji="1" lang="zh-CN" altLang="en-US" sz="2000">
              <a:solidFill>
                <a:srgbClr val="FF0066"/>
              </a:solidFill>
              <a:latin typeface="Tahoma" panose="020B0604030504040204" pitchFamily="34" charset="0"/>
              <a:ea typeface="楷体_GB2312" pitchFamily="49" charset="-122"/>
            </a:endParaRPr>
          </a:p>
        </p:txBody>
      </p:sp>
      <p:sp>
        <p:nvSpPr>
          <p:cNvPr id="437263" name="AutoShape 15"/>
          <p:cNvSpPr/>
          <p:nvPr/>
        </p:nvSpPr>
        <p:spPr bwMode="auto">
          <a:xfrm>
            <a:off x="3282950" y="2397125"/>
            <a:ext cx="244475" cy="1189038"/>
          </a:xfrm>
          <a:prstGeom prst="leftBrace">
            <a:avLst>
              <a:gd name="adj1" fmla="val 40530"/>
              <a:gd name="adj2" fmla="val 50000"/>
            </a:avLst>
          </a:prstGeom>
          <a:noFill/>
          <a:ln w="19050">
            <a:solidFill>
              <a:srgbClr val="CC6600"/>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00000"/>
              </a:lnSpc>
              <a:spcBef>
                <a:spcPct val="0"/>
              </a:spcBef>
              <a:buClrTx/>
              <a:buFontTx/>
              <a:buNone/>
            </a:pPr>
            <a:endParaRPr lang="zh-CN" altLang="en-US" sz="1600">
              <a:solidFill>
                <a:schemeClr val="hlink"/>
              </a:solidFill>
              <a:latin typeface="Tahoma" panose="020B0604030504040204" pitchFamily="34" charset="0"/>
            </a:endParaRPr>
          </a:p>
        </p:txBody>
      </p:sp>
      <p:sp>
        <p:nvSpPr>
          <p:cNvPr id="437264" name="AutoShape 16"/>
          <p:cNvSpPr>
            <a:spLocks noChangeArrowheads="1"/>
          </p:cNvSpPr>
          <p:nvPr/>
        </p:nvSpPr>
        <p:spPr bwMode="auto">
          <a:xfrm>
            <a:off x="1628775" y="1747838"/>
            <a:ext cx="1600200" cy="457200"/>
          </a:xfrm>
          <a:prstGeom prst="wedgeRoundRectCallout">
            <a:avLst>
              <a:gd name="adj1" fmla="val 75597"/>
              <a:gd name="adj2" fmla="val 1458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solidFill>
                  <a:srgbClr val="FF0066"/>
                </a:solidFill>
                <a:latin typeface="Tahoma" panose="020B0604030504040204" pitchFamily="34" charset="0"/>
                <a:ea typeface="楷体_GB2312" pitchFamily="49" charset="-122"/>
              </a:rPr>
              <a:t>单</a:t>
            </a:r>
            <a:r>
              <a:rPr kumimoji="1" lang="zh-CN" altLang="en-US" sz="2000">
                <a:latin typeface="Tahoma" panose="020B0604030504040204" pitchFamily="34" charset="0"/>
                <a:ea typeface="楷体_GB2312" pitchFamily="49" charset="-122"/>
              </a:rPr>
              <a:t>目运算符</a:t>
            </a:r>
            <a:endParaRPr kumimoji="1" lang="zh-CN" altLang="en-US" sz="2000">
              <a:solidFill>
                <a:srgbClr val="FF0066"/>
              </a:solidFill>
              <a:latin typeface="Tahoma" panose="020B0604030504040204" pitchFamily="34" charset="0"/>
              <a:ea typeface="楷体_GB2312" pitchFamily="49" charset="-122"/>
            </a:endParaRPr>
          </a:p>
        </p:txBody>
      </p:sp>
      <p:sp>
        <p:nvSpPr>
          <p:cNvPr id="437265" name="Rectangle 17"/>
          <p:cNvSpPr>
            <a:spLocks noChangeArrowheads="1"/>
          </p:cNvSpPr>
          <p:nvPr/>
        </p:nvSpPr>
        <p:spPr bwMode="auto">
          <a:xfrm>
            <a:off x="684213" y="3962400"/>
            <a:ext cx="76057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Char char="v"/>
            </a:pPr>
            <a:r>
              <a:rPr lang="zh-CN" altLang="en-US" sz="2200">
                <a:latin typeface="Arial" panose="020B0704020202020204" pitchFamily="34" charset="0"/>
              </a:rPr>
              <a:t>位运算符中的双目运算符要求对两个操作数的相应位</a:t>
            </a:r>
            <a:r>
              <a:rPr lang="zh-CN" altLang="en-US" sz="2200">
                <a:solidFill>
                  <a:srgbClr val="CC0066"/>
                </a:solidFill>
                <a:latin typeface="Arial" panose="020B0704020202020204" pitchFamily="34" charset="0"/>
              </a:rPr>
              <a:t>逐位</a:t>
            </a:r>
            <a:r>
              <a:rPr lang="zh-CN" altLang="en-US" sz="2200">
                <a:latin typeface="Arial" panose="020B0704020202020204" pitchFamily="34" charset="0"/>
              </a:rPr>
              <a:t>进行逻辑运算。位运算其结果与操作数位数相同。</a:t>
            </a:r>
            <a:endParaRPr lang="zh-CN" altLang="en-US" sz="2200">
              <a:latin typeface="Arial" panose="020B0704020202020204" pitchFamily="34" charset="0"/>
            </a:endParaRPr>
          </a:p>
          <a:p>
            <a:pPr marL="342900" indent="-342900">
              <a:spcBef>
                <a:spcPct val="0"/>
              </a:spcBef>
              <a:buClr>
                <a:schemeClr val="bg2"/>
              </a:buClr>
              <a:buFont typeface="Wingdings" panose="05000000000000000000" pitchFamily="2" charset="2"/>
              <a:buChar char="v"/>
            </a:pPr>
            <a:r>
              <a:rPr lang="zh-CN" altLang="en-US" sz="2200">
                <a:latin typeface="Arial" panose="020B0704020202020204" pitchFamily="34" charset="0"/>
              </a:rPr>
              <a:t>两个不同长度的操作数进行位运算时，将自动按</a:t>
            </a:r>
            <a:r>
              <a:rPr lang="zh-CN" altLang="en-US" sz="2200">
                <a:solidFill>
                  <a:srgbClr val="CC0066"/>
                </a:solidFill>
                <a:latin typeface="Arial" panose="020B0704020202020204" pitchFamily="34" charset="0"/>
              </a:rPr>
              <a:t>右</a:t>
            </a:r>
            <a:r>
              <a:rPr lang="zh-CN" altLang="en-US" sz="2200">
                <a:latin typeface="Arial" panose="020B0704020202020204" pitchFamily="34" charset="0"/>
              </a:rPr>
              <a:t>端</a:t>
            </a:r>
            <a:r>
              <a:rPr lang="zh-CN" altLang="en-US" sz="2200">
                <a:solidFill>
                  <a:srgbClr val="CC0066"/>
                </a:solidFill>
                <a:latin typeface="Arial" panose="020B0704020202020204" pitchFamily="34" charset="0"/>
              </a:rPr>
              <a:t>对齐</a:t>
            </a:r>
            <a:r>
              <a:rPr lang="zh-CN" altLang="en-US" sz="2200">
                <a:latin typeface="Arial" panose="020B0704020202020204" pitchFamily="34" charset="0"/>
              </a:rPr>
              <a:t>，位数少的操作数会在高位用</a:t>
            </a:r>
            <a:r>
              <a:rPr lang="en-US" altLang="zh-CN" sz="2200">
                <a:latin typeface="Arial" panose="020B0704020202020204" pitchFamily="34" charset="0"/>
              </a:rPr>
              <a:t>0</a:t>
            </a:r>
            <a:r>
              <a:rPr lang="zh-CN" altLang="en-US" sz="2200">
                <a:latin typeface="Arial" panose="020B0704020202020204" pitchFamily="34" charset="0"/>
              </a:rPr>
              <a:t>补齐。</a:t>
            </a:r>
            <a:endParaRPr lang="zh-CN" altLang="en-US" sz="2200">
              <a:latin typeface="Arial" panose="020B0704020202020204" pitchFamily="34" charset="0"/>
            </a:endParaRPr>
          </a:p>
          <a:p>
            <a:pPr marL="342900" indent="-342900">
              <a:spcBef>
                <a:spcPct val="0"/>
              </a:spcBef>
              <a:buClr>
                <a:srgbClr val="3333FF"/>
              </a:buClr>
              <a:buFont typeface="Wingdings" panose="05000000000000000000" pitchFamily="2" charset="2"/>
              <a:buNone/>
            </a:pPr>
            <a:r>
              <a:rPr lang="zh-CN" altLang="en-US" sz="2200">
                <a:latin typeface="Arial" panose="020B0704020202020204" pitchFamily="34" charset="0"/>
              </a:rPr>
              <a:t>     </a:t>
            </a:r>
            <a:r>
              <a:rPr kumimoji="1" lang="en-US" altLang="zh-CN" sz="2200">
                <a:solidFill>
                  <a:srgbClr val="FF0066"/>
                </a:solidFill>
              </a:rPr>
              <a:t>【</a:t>
            </a:r>
            <a:r>
              <a:rPr kumimoji="1" lang="zh-CN" altLang="en-US" sz="2200">
                <a:solidFill>
                  <a:srgbClr val="FF0066"/>
                </a:solidFill>
              </a:rPr>
              <a:t>例</a:t>
            </a:r>
            <a:r>
              <a:rPr kumimoji="1" lang="en-US" altLang="zh-CN" sz="2200">
                <a:solidFill>
                  <a:srgbClr val="FF0066"/>
                </a:solidFill>
              </a:rPr>
              <a:t>】</a:t>
            </a:r>
            <a:r>
              <a:rPr lang="zh-CN" altLang="en-US" sz="2200">
                <a:latin typeface="Arial" panose="020B0704020202020204" pitchFamily="34" charset="0"/>
              </a:rPr>
              <a:t>若</a:t>
            </a:r>
            <a:r>
              <a:rPr lang="en-US" altLang="zh-CN" sz="2200" b="0">
                <a:latin typeface="Arial" panose="020B0704020202020204" pitchFamily="34" charset="0"/>
              </a:rPr>
              <a:t>A = 5’b11001</a:t>
            </a:r>
            <a:r>
              <a:rPr lang="zh-CN" altLang="en-US" sz="2200" b="0">
                <a:latin typeface="Arial" panose="020B0704020202020204" pitchFamily="34" charset="0"/>
              </a:rPr>
              <a:t>，</a:t>
            </a:r>
            <a:r>
              <a:rPr lang="en-US" altLang="zh-CN" sz="2200" b="0">
                <a:latin typeface="Arial" panose="020B0704020202020204" pitchFamily="34" charset="0"/>
              </a:rPr>
              <a:t>B = 3’b101</a:t>
            </a:r>
            <a:r>
              <a:rPr lang="zh-CN" altLang="en-US" sz="2200" b="0">
                <a:latin typeface="Arial" panose="020B0704020202020204" pitchFamily="34" charset="0"/>
              </a:rPr>
              <a:t>，</a:t>
            </a:r>
            <a:endParaRPr lang="zh-CN" altLang="en-US" sz="2200" b="0">
              <a:latin typeface="Arial" panose="020B0704020202020204" pitchFamily="34" charset="0"/>
            </a:endParaRPr>
          </a:p>
          <a:p>
            <a:pPr marL="342900" indent="-342900">
              <a:spcBef>
                <a:spcPct val="0"/>
              </a:spcBef>
              <a:buClr>
                <a:srgbClr val="3333FF"/>
              </a:buClr>
              <a:buFont typeface="Wingdings" panose="05000000000000000000" pitchFamily="2" charset="2"/>
              <a:buNone/>
            </a:pPr>
            <a:r>
              <a:rPr lang="zh-CN" altLang="en-US" sz="2200" b="0">
                <a:latin typeface="Arial" panose="020B0704020202020204" pitchFamily="34" charset="0"/>
              </a:rPr>
              <a:t>            </a:t>
            </a:r>
            <a:r>
              <a:rPr lang="zh-CN" altLang="en-US" sz="2200">
                <a:latin typeface="Arial" panose="020B0704020202020204" pitchFamily="34" charset="0"/>
              </a:rPr>
              <a:t>则</a:t>
            </a:r>
            <a:r>
              <a:rPr lang="en-US" altLang="zh-CN" sz="2200" b="0">
                <a:latin typeface="Arial" panose="020B0704020202020204" pitchFamily="34" charset="0"/>
              </a:rPr>
              <a:t>A &amp; B = </a:t>
            </a:r>
            <a:r>
              <a:rPr lang="zh-CN" altLang="en-US" sz="2200" b="0">
                <a:latin typeface="Arial" panose="020B0704020202020204" pitchFamily="34" charset="0"/>
              </a:rPr>
              <a:t>（</a:t>
            </a:r>
            <a:r>
              <a:rPr lang="en-US" altLang="zh-CN" sz="2200" b="0">
                <a:latin typeface="Arial" panose="020B0704020202020204" pitchFamily="34" charset="0"/>
              </a:rPr>
              <a:t>5’b11001</a:t>
            </a:r>
            <a:r>
              <a:rPr lang="zh-CN" altLang="en-US" sz="2200" b="0">
                <a:latin typeface="Arial" panose="020B0704020202020204" pitchFamily="34" charset="0"/>
              </a:rPr>
              <a:t>）</a:t>
            </a:r>
            <a:r>
              <a:rPr lang="en-US" altLang="zh-CN" sz="2200" b="0">
                <a:latin typeface="Arial" panose="020B0704020202020204" pitchFamily="34" charset="0"/>
              </a:rPr>
              <a:t>&amp;</a:t>
            </a:r>
            <a:r>
              <a:rPr lang="zh-CN" altLang="en-US" sz="2200" b="0">
                <a:latin typeface="Arial" panose="020B0704020202020204" pitchFamily="34" charset="0"/>
              </a:rPr>
              <a:t>（</a:t>
            </a:r>
            <a:r>
              <a:rPr lang="en-US" altLang="zh-CN" sz="2200" b="0">
                <a:latin typeface="Arial" panose="020B0704020202020204" pitchFamily="34" charset="0"/>
              </a:rPr>
              <a:t>5’b</a:t>
            </a:r>
            <a:r>
              <a:rPr lang="en-US" altLang="zh-CN" sz="2200">
                <a:solidFill>
                  <a:srgbClr val="CC0066"/>
                </a:solidFill>
                <a:latin typeface="Arial" panose="020B0704020202020204" pitchFamily="34" charset="0"/>
              </a:rPr>
              <a:t>00</a:t>
            </a:r>
            <a:r>
              <a:rPr lang="en-US" altLang="zh-CN" sz="2200" b="0">
                <a:latin typeface="Arial" panose="020B0704020202020204" pitchFamily="34" charset="0"/>
              </a:rPr>
              <a:t>101</a:t>
            </a:r>
            <a:r>
              <a:rPr lang="zh-CN" altLang="en-US" sz="2200" b="0">
                <a:latin typeface="Arial" panose="020B0704020202020204" pitchFamily="34" charset="0"/>
              </a:rPr>
              <a:t>）</a:t>
            </a:r>
            <a:r>
              <a:rPr lang="en-US" altLang="zh-CN" sz="2200" b="0">
                <a:latin typeface="Arial" panose="020B0704020202020204" pitchFamily="34" charset="0"/>
              </a:rPr>
              <a:t>= 5’b00001</a:t>
            </a:r>
            <a:r>
              <a:rPr lang="en-US" altLang="zh-CN" sz="2200" b="0">
                <a:latin typeface="Arial" panose="020B0704020202020204" pitchFamily="34" charset="0"/>
                <a:ea typeface="方正姚体" pitchFamily="2" charset="-122"/>
              </a:rPr>
              <a:t> </a:t>
            </a:r>
            <a:endParaRPr lang="en-US" altLang="zh-CN" sz="2200" b="0">
              <a:latin typeface="Arial" panose="020B0704020202020204" pitchFamily="34"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7264"/>
                                        </p:tgtEl>
                                        <p:attrNameLst>
                                          <p:attrName>style.visibility</p:attrName>
                                        </p:attrNameLst>
                                      </p:cBhvr>
                                      <p:to>
                                        <p:strVal val="visible"/>
                                      </p:to>
                                    </p:set>
                                    <p:animEffect transition="in" filter="dissolve">
                                      <p:cBhvr>
                                        <p:cTn id="7" dur="500"/>
                                        <p:tgtEl>
                                          <p:spTgt spid="43726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37263"/>
                                        </p:tgtEl>
                                        <p:attrNameLst>
                                          <p:attrName>style.visibility</p:attrName>
                                        </p:attrNameLst>
                                      </p:cBhvr>
                                      <p:to>
                                        <p:strVal val="visible"/>
                                      </p:to>
                                    </p:set>
                                    <p:anim calcmode="lin" valueType="num">
                                      <p:cBhvr>
                                        <p:cTn id="12" dur="1000" fill="hold"/>
                                        <p:tgtEl>
                                          <p:spTgt spid="437263"/>
                                        </p:tgtEl>
                                        <p:attrNameLst>
                                          <p:attrName>ppt_w</p:attrName>
                                        </p:attrNameLst>
                                      </p:cBhvr>
                                      <p:tavLst>
                                        <p:tav tm="0">
                                          <p:val>
                                            <p:strVal val="#ppt_w*0.70"/>
                                          </p:val>
                                        </p:tav>
                                        <p:tav tm="100000">
                                          <p:val>
                                            <p:strVal val="#ppt_w"/>
                                          </p:val>
                                        </p:tav>
                                      </p:tavLst>
                                    </p:anim>
                                    <p:anim calcmode="lin" valueType="num">
                                      <p:cBhvr>
                                        <p:cTn id="13" dur="1000" fill="hold"/>
                                        <p:tgtEl>
                                          <p:spTgt spid="437263"/>
                                        </p:tgtEl>
                                        <p:attrNameLst>
                                          <p:attrName>ppt_h</p:attrName>
                                        </p:attrNameLst>
                                      </p:cBhvr>
                                      <p:tavLst>
                                        <p:tav tm="0">
                                          <p:val>
                                            <p:strVal val="#ppt_h"/>
                                          </p:val>
                                        </p:tav>
                                        <p:tav tm="100000">
                                          <p:val>
                                            <p:strVal val="#ppt_h"/>
                                          </p:val>
                                        </p:tav>
                                      </p:tavLst>
                                    </p:anim>
                                    <p:animEffect transition="in" filter="fade">
                                      <p:cBhvr>
                                        <p:cTn id="14" dur="1000"/>
                                        <p:tgtEl>
                                          <p:spTgt spid="437263"/>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437262"/>
                                        </p:tgtEl>
                                        <p:attrNameLst>
                                          <p:attrName>style.visibility</p:attrName>
                                        </p:attrNameLst>
                                      </p:cBhvr>
                                      <p:to>
                                        <p:strVal val="visible"/>
                                      </p:to>
                                    </p:set>
                                    <p:animEffect transition="in" filter="dissolve">
                                      <p:cBhvr>
                                        <p:cTn id="18" dur="500"/>
                                        <p:tgtEl>
                                          <p:spTgt spid="43726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7265">
                                            <p:txEl>
                                              <p:pRg st="0" end="0"/>
                                            </p:txEl>
                                          </p:spTgt>
                                        </p:tgtEl>
                                        <p:attrNameLst>
                                          <p:attrName>style.visibility</p:attrName>
                                        </p:attrNameLst>
                                      </p:cBhvr>
                                      <p:to>
                                        <p:strVal val="visible"/>
                                      </p:to>
                                    </p:set>
                                    <p:animEffect transition="in" filter="wipe(left)">
                                      <p:cBhvr>
                                        <p:cTn id="23" dur="500"/>
                                        <p:tgtEl>
                                          <p:spTgt spid="43726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7265">
                                            <p:txEl>
                                              <p:pRg st="1" end="1"/>
                                            </p:txEl>
                                          </p:spTgt>
                                        </p:tgtEl>
                                        <p:attrNameLst>
                                          <p:attrName>style.visibility</p:attrName>
                                        </p:attrNameLst>
                                      </p:cBhvr>
                                      <p:to>
                                        <p:strVal val="visible"/>
                                      </p:to>
                                    </p:set>
                                    <p:animEffect transition="in" filter="wipe(left)">
                                      <p:cBhvr>
                                        <p:cTn id="28" dur="500"/>
                                        <p:tgtEl>
                                          <p:spTgt spid="43726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7265">
                                            <p:txEl>
                                              <p:pRg st="2" end="2"/>
                                            </p:txEl>
                                          </p:spTgt>
                                        </p:tgtEl>
                                        <p:attrNameLst>
                                          <p:attrName>style.visibility</p:attrName>
                                        </p:attrNameLst>
                                      </p:cBhvr>
                                      <p:to>
                                        <p:strVal val="visible"/>
                                      </p:to>
                                    </p:set>
                                    <p:animEffect transition="in" filter="wipe(left)">
                                      <p:cBhvr>
                                        <p:cTn id="33" dur="500"/>
                                        <p:tgtEl>
                                          <p:spTgt spid="43726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7265">
                                            <p:txEl>
                                              <p:pRg st="3" end="3"/>
                                            </p:txEl>
                                          </p:spTgt>
                                        </p:tgtEl>
                                        <p:attrNameLst>
                                          <p:attrName>style.visibility</p:attrName>
                                        </p:attrNameLst>
                                      </p:cBhvr>
                                      <p:to>
                                        <p:strVal val="visible"/>
                                      </p:to>
                                    </p:set>
                                    <p:animEffect transition="in" filter="wipe(left)">
                                      <p:cBhvr>
                                        <p:cTn id="38" dur="500"/>
                                        <p:tgtEl>
                                          <p:spTgt spid="4372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2" grpId="0" animBg="1"/>
      <p:bldP spid="437263" grpId="0" animBg="1"/>
      <p:bldP spid="437264" grpId="0" animBg="1"/>
      <p:bldP spid="437265"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26037CB8-6520-4120-BC00-B612159F4F40}"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9155" name="Rectangle 2"/>
          <p:cNvSpPr>
            <a:spLocks noGrp="1" noChangeArrowheads="1"/>
          </p:cNvSpPr>
          <p:nvPr>
            <p:ph type="title"/>
          </p:nvPr>
        </p:nvSpPr>
        <p:spPr>
          <a:xfrm>
            <a:off x="1692275" y="225425"/>
            <a:ext cx="7772400" cy="677863"/>
          </a:xfrm>
        </p:spPr>
        <p:txBody>
          <a:bodyPr/>
          <a:lstStyle/>
          <a:p>
            <a:r>
              <a:rPr lang="en-US" altLang="zh-CN" smtClean="0">
                <a:solidFill>
                  <a:srgbClr val="FFCC00"/>
                </a:solidFill>
                <a:latin typeface="Arial" panose="020B0704020202020204" pitchFamily="34" charset="0"/>
                <a:ea typeface="黑体" pitchFamily="2" charset="-122"/>
              </a:rPr>
              <a:t>4</a:t>
            </a:r>
            <a:r>
              <a:rPr lang="zh-CN" altLang="en-US" smtClean="0">
                <a:solidFill>
                  <a:srgbClr val="FFCC00"/>
                </a:solidFill>
                <a:latin typeface="Arial" panose="020B0704020202020204" pitchFamily="34" charset="0"/>
                <a:ea typeface="黑体" pitchFamily="2" charset="-122"/>
              </a:rPr>
              <a:t>、关系运算符</a:t>
            </a:r>
            <a:endParaRPr lang="zh-CN" altLang="en-US" smtClean="0">
              <a:solidFill>
                <a:srgbClr val="FFCC00"/>
              </a:solidFill>
              <a:latin typeface="Arial" panose="020B0704020202020204" pitchFamily="34" charset="0"/>
              <a:ea typeface="黑体" pitchFamily="2" charset="-122"/>
            </a:endParaRPr>
          </a:p>
        </p:txBody>
      </p:sp>
      <p:sp>
        <p:nvSpPr>
          <p:cNvPr id="49156" name="Rectangle 3"/>
          <p:cNvSpPr>
            <a:spLocks noGrp="1" noChangeArrowheads="1"/>
          </p:cNvSpPr>
          <p:nvPr>
            <p:ph type="body" idx="1"/>
          </p:nvPr>
        </p:nvSpPr>
        <p:spPr>
          <a:xfrm>
            <a:off x="336550" y="1279525"/>
            <a:ext cx="4068763" cy="1230313"/>
          </a:xfrm>
        </p:spPr>
        <p:txBody>
          <a:bodyPr/>
          <a:lstStyle/>
          <a:p>
            <a:pPr algn="just">
              <a:lnSpc>
                <a:spcPct val="110000"/>
              </a:lnSpc>
              <a:buClr>
                <a:schemeClr val="hlink"/>
              </a:buClr>
            </a:pPr>
            <a:r>
              <a:rPr lang="zh-CN" altLang="en-US" sz="2000" smtClean="0">
                <a:solidFill>
                  <a:srgbClr val="CC0066"/>
                </a:solidFill>
                <a:latin typeface="Arial" panose="020B0704020202020204" pitchFamily="34" charset="0"/>
                <a:ea typeface="SimSun" pitchFamily="2" charset="-122"/>
              </a:rPr>
              <a:t>双</a:t>
            </a:r>
            <a:r>
              <a:rPr lang="zh-CN" altLang="en-US" sz="2000" smtClean="0">
                <a:latin typeface="Arial" panose="020B0704020202020204" pitchFamily="34" charset="0"/>
                <a:ea typeface="SimSun" pitchFamily="2" charset="-122"/>
              </a:rPr>
              <a:t>目运算符</a:t>
            </a:r>
            <a:endParaRPr lang="zh-CN" altLang="en-US" sz="2000" smtClean="0">
              <a:latin typeface="Arial" panose="020B0704020202020204" pitchFamily="34" charset="0"/>
              <a:ea typeface="SimSun" pitchFamily="2" charset="-122"/>
            </a:endParaRPr>
          </a:p>
          <a:p>
            <a:pPr algn="just">
              <a:lnSpc>
                <a:spcPct val="110000"/>
              </a:lnSpc>
              <a:buClr>
                <a:schemeClr val="hlink"/>
              </a:buClr>
            </a:pPr>
            <a:r>
              <a:rPr lang="zh-CN" altLang="en-US" sz="2000" smtClean="0">
                <a:latin typeface="Arial" panose="020B0704020202020204" pitchFamily="34" charset="0"/>
                <a:ea typeface="SimSun" pitchFamily="2" charset="-122"/>
              </a:rPr>
              <a:t>用来对两个操作数进行比较。</a:t>
            </a:r>
            <a:endParaRPr lang="zh-CN" altLang="en-US" sz="2000" smtClean="0">
              <a:latin typeface="Arial" panose="020B0704020202020204" pitchFamily="34" charset="0"/>
              <a:ea typeface="SimSun" pitchFamily="2" charset="-122"/>
            </a:endParaRPr>
          </a:p>
        </p:txBody>
      </p:sp>
      <p:graphicFrame>
        <p:nvGraphicFramePr>
          <p:cNvPr id="439314" name="Group 18"/>
          <p:cNvGraphicFramePr>
            <a:graphicFrameLocks noGrp="1"/>
          </p:cNvGraphicFramePr>
          <p:nvPr/>
        </p:nvGraphicFramePr>
        <p:xfrm>
          <a:off x="4679950" y="1279525"/>
          <a:ext cx="3232150" cy="1954012"/>
        </p:xfrm>
        <a:graphic>
          <a:graphicData uri="http://schemas.openxmlformats.org/drawingml/2006/table">
            <a:tbl>
              <a:tblPr/>
              <a:tblGrid>
                <a:gridCol w="1479550"/>
                <a:gridCol w="1752600"/>
              </a:tblGrid>
              <a:tr h="38100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rPr>
                        <a:t>关系运算符</a:t>
                      </a:r>
                      <a:endPar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rPr>
                        <a:t>功能</a:t>
                      </a:r>
                      <a:endPar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&lt;</a:t>
                      </a:r>
                      <a:endPar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&lt;=</a:t>
                      </a:r>
                      <a:endPar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&gt;</a:t>
                      </a:r>
                      <a:endPar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&gt;=</a:t>
                      </a:r>
                      <a:r>
                        <a:rPr kumimoji="0" lang="en-US" altLang="zh-CN" sz="2200" b="0" i="0" u="none" strike="noStrike" cap="none" normalizeH="0" baseline="0" smtClean="0">
                          <a:ln>
                            <a:noFill/>
                          </a:ln>
                          <a:solidFill>
                            <a:schemeClr val="tx1"/>
                          </a:solidFill>
                          <a:effectLst/>
                          <a:latin typeface="Arial" panose="020B0704020202020204" pitchFamily="34" charset="0"/>
                          <a:ea typeface="楷体_GB2312" pitchFamily="49" charset="-122"/>
                        </a:rPr>
                        <a:t> </a:t>
                      </a:r>
                      <a:endParaRPr kumimoji="0" lang="en-US" altLang="zh-CN"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小于</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小于或等于</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大于</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大于或等于</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9311" name="AutoShape 15"/>
          <p:cNvSpPr>
            <a:spLocks noChangeArrowheads="1"/>
          </p:cNvSpPr>
          <p:nvPr/>
        </p:nvSpPr>
        <p:spPr bwMode="auto">
          <a:xfrm>
            <a:off x="439738" y="5908675"/>
            <a:ext cx="1931987" cy="381000"/>
          </a:xfrm>
          <a:prstGeom prst="wedgeRoundRectCallout">
            <a:avLst>
              <a:gd name="adj1" fmla="val 51477"/>
              <a:gd name="adj2" fmla="val -103750"/>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anose="020B0604030504040204" pitchFamily="34" charset="0"/>
                <a:ea typeface="楷体_GB2312" pitchFamily="49" charset="-122"/>
              </a:rPr>
              <a:t>括号内先运算</a:t>
            </a:r>
            <a:endParaRPr kumimoji="1" lang="zh-CN" altLang="en-US" sz="2000">
              <a:solidFill>
                <a:srgbClr val="FF0066"/>
              </a:solidFill>
              <a:latin typeface="Tahoma" panose="020B0604030504040204" pitchFamily="34" charset="0"/>
              <a:ea typeface="楷体_GB2312" pitchFamily="49" charset="-122"/>
            </a:endParaRPr>
          </a:p>
        </p:txBody>
      </p:sp>
      <p:sp>
        <p:nvSpPr>
          <p:cNvPr id="439312" name="AutoShape 16"/>
          <p:cNvSpPr>
            <a:spLocks noChangeArrowheads="1"/>
          </p:cNvSpPr>
          <p:nvPr/>
        </p:nvSpPr>
        <p:spPr bwMode="auto">
          <a:xfrm>
            <a:off x="5065713" y="5908675"/>
            <a:ext cx="2244725" cy="381000"/>
          </a:xfrm>
          <a:prstGeom prst="wedgeRoundRectCallout">
            <a:avLst>
              <a:gd name="adj1" fmla="val -42079"/>
              <a:gd name="adj2" fmla="val -11333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anose="020B0604030504040204" pitchFamily="34" charset="0"/>
                <a:ea typeface="楷体_GB2312" pitchFamily="49" charset="-122"/>
              </a:rPr>
              <a:t>算术运算先运算</a:t>
            </a:r>
            <a:endParaRPr kumimoji="1" lang="zh-CN" altLang="en-US" sz="2000">
              <a:latin typeface="Tahoma" panose="020B0604030504040204" pitchFamily="34" charset="0"/>
              <a:ea typeface="楷体_GB2312" pitchFamily="49" charset="-122"/>
            </a:endParaRPr>
          </a:p>
        </p:txBody>
      </p:sp>
      <p:sp>
        <p:nvSpPr>
          <p:cNvPr id="439313" name="Rectangle 17"/>
          <p:cNvSpPr>
            <a:spLocks noChangeArrowheads="1"/>
          </p:cNvSpPr>
          <p:nvPr/>
        </p:nvSpPr>
        <p:spPr bwMode="auto">
          <a:xfrm>
            <a:off x="520700" y="3263900"/>
            <a:ext cx="80121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Char char="v"/>
            </a:pPr>
            <a:r>
              <a:rPr lang="zh-CN" altLang="en-US" sz="2000">
                <a:latin typeface="Arial" panose="020B0704020202020204" pitchFamily="34" charset="0"/>
              </a:rPr>
              <a:t>运算结果为</a:t>
            </a:r>
            <a:r>
              <a:rPr lang="en-US" altLang="zh-CN" sz="2000">
                <a:latin typeface="Arial" panose="020B0704020202020204" pitchFamily="34" charset="0"/>
              </a:rPr>
              <a:t>1</a:t>
            </a:r>
            <a:r>
              <a:rPr lang="zh-CN" altLang="en-US" sz="2000">
                <a:latin typeface="Arial" panose="020B0704020202020204" pitchFamily="34" charset="0"/>
              </a:rPr>
              <a:t>位的逻辑值</a:t>
            </a:r>
            <a:r>
              <a:rPr lang="en-US" altLang="zh-CN" sz="2000">
                <a:latin typeface="Arial" panose="020B0704020202020204" pitchFamily="34" charset="0"/>
              </a:rPr>
              <a:t>1</a:t>
            </a:r>
            <a:r>
              <a:rPr lang="zh-CN" altLang="en-US" sz="2000">
                <a:latin typeface="Arial" panose="020B0704020202020204" pitchFamily="34" charset="0"/>
              </a:rPr>
              <a:t>或</a:t>
            </a:r>
            <a:r>
              <a:rPr lang="en-US" altLang="zh-CN" sz="2000">
                <a:latin typeface="Arial" panose="020B0704020202020204" pitchFamily="34" charset="0"/>
              </a:rPr>
              <a:t>0</a:t>
            </a:r>
            <a:r>
              <a:rPr lang="zh-CN" altLang="en-US" sz="2000">
                <a:latin typeface="Arial" panose="020B0704020202020204" pitchFamily="34" charset="0"/>
              </a:rPr>
              <a:t>或</a:t>
            </a:r>
            <a:r>
              <a:rPr lang="en-US" altLang="zh-CN" sz="2000">
                <a:latin typeface="Arial" panose="020B0704020202020204" pitchFamily="34" charset="0"/>
              </a:rPr>
              <a:t>x</a:t>
            </a:r>
            <a:r>
              <a:rPr lang="zh-CN" altLang="en-US" sz="2000">
                <a:latin typeface="Arial" panose="020B0704020202020204" pitchFamily="34" charset="0"/>
              </a:rPr>
              <a:t>。关系运算时，若声明的关系为</a:t>
            </a:r>
            <a:r>
              <a:rPr lang="zh-CN" altLang="en-US" sz="2000">
                <a:solidFill>
                  <a:srgbClr val="CC0066"/>
                </a:solidFill>
                <a:latin typeface="Arial" panose="020B0704020202020204" pitchFamily="34" charset="0"/>
              </a:rPr>
              <a:t>真</a:t>
            </a:r>
            <a:r>
              <a:rPr lang="zh-CN" altLang="en-US" sz="2000">
                <a:latin typeface="Arial" panose="020B0704020202020204" pitchFamily="34" charset="0"/>
              </a:rPr>
              <a:t>，则返回值为</a:t>
            </a:r>
            <a:r>
              <a:rPr lang="en-US" altLang="zh-CN" sz="2000">
                <a:solidFill>
                  <a:srgbClr val="CC0066"/>
                </a:solidFill>
                <a:latin typeface="Arial" panose="020B0704020202020204" pitchFamily="34" charset="0"/>
              </a:rPr>
              <a:t>1</a:t>
            </a:r>
            <a:r>
              <a:rPr lang="zh-CN" altLang="en-US" sz="2000">
                <a:latin typeface="Arial" panose="020B0704020202020204" pitchFamily="34" charset="0"/>
              </a:rPr>
              <a:t>；若关系为</a:t>
            </a:r>
            <a:r>
              <a:rPr lang="zh-CN" altLang="en-US" sz="2000">
                <a:solidFill>
                  <a:srgbClr val="CC0066"/>
                </a:solidFill>
                <a:latin typeface="Arial" panose="020B0704020202020204" pitchFamily="34" charset="0"/>
              </a:rPr>
              <a:t>假</a:t>
            </a:r>
            <a:r>
              <a:rPr lang="zh-CN" altLang="en-US" sz="2000">
                <a:latin typeface="Arial" panose="020B0704020202020204" pitchFamily="34" charset="0"/>
              </a:rPr>
              <a:t>，则返回值为</a:t>
            </a:r>
            <a:r>
              <a:rPr lang="en-US" altLang="zh-CN" sz="2000">
                <a:solidFill>
                  <a:srgbClr val="CC0066"/>
                </a:solidFill>
                <a:latin typeface="Arial" panose="020B0704020202020204" pitchFamily="34" charset="0"/>
              </a:rPr>
              <a:t>0</a:t>
            </a:r>
            <a:r>
              <a:rPr lang="zh-CN" altLang="en-US" sz="2000">
                <a:latin typeface="Arial" panose="020B0704020202020204" pitchFamily="34" charset="0"/>
              </a:rPr>
              <a:t>；若某操作数为</a:t>
            </a:r>
            <a:r>
              <a:rPr lang="zh-CN" altLang="en-US" sz="2000">
                <a:solidFill>
                  <a:srgbClr val="CC0066"/>
                </a:solidFill>
                <a:latin typeface="Arial" panose="020B0704020202020204" pitchFamily="34" charset="0"/>
              </a:rPr>
              <a:t>不定值</a:t>
            </a:r>
            <a:r>
              <a:rPr lang="en-US" altLang="zh-CN" sz="2000">
                <a:latin typeface="Arial" panose="020B0704020202020204" pitchFamily="34" charset="0"/>
              </a:rPr>
              <a:t>x</a:t>
            </a:r>
            <a:r>
              <a:rPr lang="zh-CN" altLang="en-US" sz="2000">
                <a:latin typeface="Arial" panose="020B0704020202020204" pitchFamily="34" charset="0"/>
              </a:rPr>
              <a:t>，则返回值为</a:t>
            </a:r>
            <a:r>
              <a:rPr lang="en-US" altLang="zh-CN" sz="2000">
                <a:solidFill>
                  <a:srgbClr val="CC0066"/>
                </a:solidFill>
                <a:latin typeface="Arial" panose="020B0704020202020204" pitchFamily="34" charset="0"/>
              </a:rPr>
              <a:t>x</a:t>
            </a:r>
            <a:r>
              <a:rPr lang="zh-CN" altLang="en-US" sz="2000">
                <a:latin typeface="Arial" panose="020B0704020202020204" pitchFamily="34" charset="0"/>
              </a:rPr>
              <a:t>，表示结果是模糊的。</a:t>
            </a:r>
            <a:endParaRPr lang="zh-CN" altLang="en-US" sz="2000">
              <a:latin typeface="Arial" panose="020B0704020202020204" pitchFamily="34" charset="0"/>
            </a:endParaRPr>
          </a:p>
          <a:p>
            <a:pPr marL="342900" indent="-342900">
              <a:spcBef>
                <a:spcPct val="0"/>
              </a:spcBef>
              <a:buClr>
                <a:schemeClr val="bg2"/>
              </a:buClr>
              <a:buFont typeface="Wingdings" panose="05000000000000000000" pitchFamily="2" charset="2"/>
              <a:buChar char="v"/>
            </a:pPr>
            <a:r>
              <a:rPr lang="zh-CN" altLang="en-US" sz="2000">
                <a:latin typeface="Arial" panose="020B0704020202020204" pitchFamily="34" charset="0"/>
              </a:rPr>
              <a:t>所有的关系运算符优先级别相同。</a:t>
            </a:r>
            <a:endParaRPr lang="zh-CN" altLang="en-US" sz="2000">
              <a:latin typeface="Arial" panose="020B0704020202020204" pitchFamily="34" charset="0"/>
            </a:endParaRPr>
          </a:p>
          <a:p>
            <a:pPr marL="342900" indent="-342900">
              <a:spcBef>
                <a:spcPct val="0"/>
              </a:spcBef>
              <a:buClr>
                <a:schemeClr val="bg2"/>
              </a:buClr>
              <a:buFont typeface="Wingdings" panose="05000000000000000000" pitchFamily="2" charset="2"/>
              <a:buChar char="v"/>
            </a:pPr>
            <a:r>
              <a:rPr lang="zh-CN" altLang="en-US" sz="2000">
                <a:latin typeface="Arial" panose="020B0704020202020204" pitchFamily="34" charset="0"/>
              </a:rPr>
              <a:t>关系运算符的优先级</a:t>
            </a:r>
            <a:r>
              <a:rPr lang="zh-CN" altLang="en-US" sz="2000">
                <a:solidFill>
                  <a:srgbClr val="CC0066"/>
                </a:solidFill>
                <a:latin typeface="Arial" panose="020B0704020202020204" pitchFamily="34" charset="0"/>
              </a:rPr>
              <a:t>低于</a:t>
            </a:r>
            <a:r>
              <a:rPr lang="zh-CN" altLang="en-US" sz="2000">
                <a:latin typeface="Arial" panose="020B0704020202020204" pitchFamily="34" charset="0"/>
              </a:rPr>
              <a:t>算术运算符。</a:t>
            </a:r>
            <a:endParaRPr lang="zh-CN" altLang="en-US" sz="2000">
              <a:latin typeface="Arial" panose="020B0704020202020204" pitchFamily="34" charset="0"/>
            </a:endParaRPr>
          </a:p>
          <a:p>
            <a:pPr marL="342900" indent="-342900">
              <a:spcBef>
                <a:spcPct val="0"/>
              </a:spcBef>
              <a:buClr>
                <a:srgbClr val="3333FF"/>
              </a:buClr>
              <a:buFont typeface="Wingdings" panose="05000000000000000000" pitchFamily="2" charset="2"/>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rPr>
              <a:t>】</a:t>
            </a:r>
            <a:r>
              <a:rPr lang="en-US" altLang="zh-CN"/>
              <a:t> </a:t>
            </a:r>
            <a:r>
              <a:rPr lang="en-US" altLang="zh-CN" sz="2200" b="0">
                <a:latin typeface="Arial" panose="020B0704020202020204" pitchFamily="34" charset="0"/>
                <a:ea typeface="方正姚体" pitchFamily="2" charset="-122"/>
              </a:rPr>
              <a:t>a&lt;size - 1	</a:t>
            </a:r>
            <a:r>
              <a:rPr lang="zh-CN" altLang="en-US" sz="2200">
                <a:latin typeface="Arial" panose="020B0704020202020204" pitchFamily="34" charset="0"/>
              </a:rPr>
              <a:t>等同于</a:t>
            </a:r>
            <a:r>
              <a:rPr lang="zh-CN" altLang="en-US" sz="2200" b="0">
                <a:latin typeface="Arial" panose="020B0704020202020204" pitchFamily="34" charset="0"/>
                <a:ea typeface="方正姚体" pitchFamily="2" charset="-122"/>
              </a:rPr>
              <a:t>： </a:t>
            </a:r>
            <a:r>
              <a:rPr lang="en-US" altLang="zh-CN" sz="2200" b="0">
                <a:latin typeface="Arial" panose="020B0704020202020204" pitchFamily="34" charset="0"/>
                <a:ea typeface="方正姚体" pitchFamily="2" charset="-122"/>
              </a:rPr>
              <a:t>a&lt;(size - 1)</a:t>
            </a:r>
            <a:endParaRPr lang="en-US" altLang="zh-CN" sz="2200" b="0">
              <a:latin typeface="Arial" panose="020B0704020202020204" pitchFamily="34" charset="0"/>
              <a:ea typeface="方正姚体" pitchFamily="2" charset="-122"/>
            </a:endParaRPr>
          </a:p>
          <a:p>
            <a:pPr marL="342900" indent="-342900">
              <a:spcBef>
                <a:spcPct val="0"/>
              </a:spcBef>
              <a:buClr>
                <a:srgbClr val="3333FF"/>
              </a:buClr>
              <a:buFont typeface="Wingdings" panose="05000000000000000000" pitchFamily="2" charset="2"/>
              <a:buNone/>
            </a:pPr>
            <a:r>
              <a:rPr lang="en-US" altLang="zh-CN" sz="2200" b="0">
                <a:latin typeface="Arial" panose="020B0704020202020204" pitchFamily="34" charset="0"/>
                <a:ea typeface="方正姚体" pitchFamily="2" charset="-122"/>
              </a:rPr>
              <a:t>        size -</a:t>
            </a:r>
            <a:r>
              <a:rPr lang="zh-CN" altLang="en-US" sz="2200" b="0">
                <a:solidFill>
                  <a:srgbClr val="FF6600"/>
                </a:solidFill>
                <a:latin typeface="Arial" panose="020B0704020202020204" pitchFamily="34" charset="0"/>
                <a:ea typeface="方正姚体" pitchFamily="2" charset="-122"/>
              </a:rPr>
              <a:t>（</a:t>
            </a:r>
            <a:r>
              <a:rPr lang="en-US" altLang="zh-CN" sz="2200" b="0">
                <a:solidFill>
                  <a:srgbClr val="FF6600"/>
                </a:solidFill>
                <a:latin typeface="Arial" panose="020B0704020202020204" pitchFamily="34" charset="0"/>
                <a:ea typeface="方正姚体" pitchFamily="2" charset="-122"/>
              </a:rPr>
              <a:t>1&lt;a</a:t>
            </a:r>
            <a:r>
              <a:rPr lang="zh-CN" altLang="en-US" sz="2200" b="0">
                <a:solidFill>
                  <a:srgbClr val="FF6600"/>
                </a:solidFill>
                <a:latin typeface="Arial" panose="020B0704020202020204" pitchFamily="34" charset="0"/>
                <a:ea typeface="方正姚体" pitchFamily="2" charset="-122"/>
              </a:rPr>
              <a:t>）</a:t>
            </a:r>
            <a:r>
              <a:rPr lang="zh-CN" altLang="en-US" sz="2200" b="0"/>
              <a:t>	</a:t>
            </a:r>
            <a:r>
              <a:rPr lang="zh-CN" altLang="en-US" sz="2200"/>
              <a:t>不等同于</a:t>
            </a:r>
            <a:r>
              <a:rPr lang="zh-CN" altLang="en-US" sz="2200" b="0"/>
              <a:t>：</a:t>
            </a:r>
            <a:r>
              <a:rPr lang="zh-CN" altLang="en-US" sz="2200" b="0">
                <a:latin typeface="Arial" panose="020B0704020202020204" pitchFamily="34" charset="0"/>
                <a:ea typeface="方正姚体" pitchFamily="2" charset="-122"/>
              </a:rPr>
              <a:t> </a:t>
            </a:r>
            <a:r>
              <a:rPr lang="en-US" altLang="zh-CN" sz="2200" b="0">
                <a:solidFill>
                  <a:srgbClr val="FF6600"/>
                </a:solidFill>
                <a:latin typeface="Arial" panose="020B0704020202020204" pitchFamily="34" charset="0"/>
                <a:ea typeface="方正姚体" pitchFamily="2" charset="-122"/>
              </a:rPr>
              <a:t>size-1</a:t>
            </a:r>
            <a:r>
              <a:rPr lang="en-US" altLang="zh-CN" sz="2200" b="0">
                <a:latin typeface="Arial" panose="020B0704020202020204" pitchFamily="34" charset="0"/>
                <a:ea typeface="方正姚体" pitchFamily="2" charset="-122"/>
              </a:rPr>
              <a:t>&lt;a</a:t>
            </a:r>
            <a:endParaRPr lang="en-US" altLang="zh-CN" sz="2200" b="0">
              <a:latin typeface="Arial" panose="020B0704020202020204" pitchFamily="34" charset="0"/>
              <a:ea typeface="方正姚体" pitchFamily="2" charset="-122"/>
            </a:endParaRPr>
          </a:p>
        </p:txBody>
      </p:sp>
      <p:sp>
        <p:nvSpPr>
          <p:cNvPr id="439315" name="Oval 19"/>
          <p:cNvSpPr>
            <a:spLocks noChangeArrowheads="1"/>
          </p:cNvSpPr>
          <p:nvPr/>
        </p:nvSpPr>
        <p:spPr bwMode="auto">
          <a:xfrm>
            <a:off x="5065713" y="2060575"/>
            <a:ext cx="766762" cy="376238"/>
          </a:xfrm>
          <a:prstGeom prst="ellipse">
            <a:avLst/>
          </a:prstGeom>
          <a:noFill/>
          <a:ln w="28575" algn="ctr">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9316" name="AutoShape 20"/>
          <p:cNvSpPr>
            <a:spLocks noChangeArrowheads="1"/>
          </p:cNvSpPr>
          <p:nvPr/>
        </p:nvSpPr>
        <p:spPr bwMode="auto">
          <a:xfrm>
            <a:off x="2247900" y="2349500"/>
            <a:ext cx="2157413" cy="793750"/>
          </a:xfrm>
          <a:prstGeom prst="wedgeRoundRectCallout">
            <a:avLst>
              <a:gd name="adj1" fmla="val 82208"/>
              <a:gd name="adj2" fmla="val -72000"/>
              <a:gd name="adj3" fmla="val 16667"/>
            </a:avLst>
          </a:prstGeom>
          <a:solidFill>
            <a:srgbClr val="FFCCFF"/>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anose="020B0604030504040204" pitchFamily="34" charset="0"/>
                <a:ea typeface="楷体_GB2312" pitchFamily="49" charset="-122"/>
              </a:rPr>
              <a:t>也是非阻塞赋值运算的赋值符号</a:t>
            </a:r>
            <a:endParaRPr kumimoji="1" lang="zh-CN" altLang="en-US" sz="2000">
              <a:latin typeface="Tahoma" panose="020B060403050404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9313"/>
                                        </p:tgtEl>
                                        <p:attrNameLst>
                                          <p:attrName>style.visibility</p:attrName>
                                        </p:attrNameLst>
                                      </p:cBhvr>
                                      <p:to>
                                        <p:strVal val="visible"/>
                                      </p:to>
                                    </p:set>
                                    <p:anim calcmode="lin" valueType="num">
                                      <p:cBhvr additive="base">
                                        <p:cTn id="7" dur="500" fill="hold"/>
                                        <p:tgtEl>
                                          <p:spTgt spid="439313"/>
                                        </p:tgtEl>
                                        <p:attrNameLst>
                                          <p:attrName>ppt_x</p:attrName>
                                        </p:attrNameLst>
                                      </p:cBhvr>
                                      <p:tavLst>
                                        <p:tav tm="0">
                                          <p:val>
                                            <p:strVal val="0-#ppt_w/2"/>
                                          </p:val>
                                        </p:tav>
                                        <p:tav tm="100000">
                                          <p:val>
                                            <p:strVal val="#ppt_x"/>
                                          </p:val>
                                        </p:tav>
                                      </p:tavLst>
                                    </p:anim>
                                    <p:anim calcmode="lin" valueType="num">
                                      <p:cBhvr additive="base">
                                        <p:cTn id="8" dur="500" fill="hold"/>
                                        <p:tgtEl>
                                          <p:spTgt spid="4393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39315"/>
                                        </p:tgtEl>
                                        <p:attrNameLst>
                                          <p:attrName>style.visibility</p:attrName>
                                        </p:attrNameLst>
                                      </p:cBhvr>
                                      <p:to>
                                        <p:strVal val="visible"/>
                                      </p:to>
                                    </p:set>
                                    <p:anim calcmode="lin" valueType="num">
                                      <p:cBhvr>
                                        <p:cTn id="13" dur="500" fill="hold"/>
                                        <p:tgtEl>
                                          <p:spTgt spid="439315"/>
                                        </p:tgtEl>
                                        <p:attrNameLst>
                                          <p:attrName>ppt_w</p:attrName>
                                        </p:attrNameLst>
                                      </p:cBhvr>
                                      <p:tavLst>
                                        <p:tav tm="0">
                                          <p:val>
                                            <p:fltVal val="0"/>
                                          </p:val>
                                        </p:tav>
                                        <p:tav tm="100000">
                                          <p:val>
                                            <p:strVal val="#ppt_w"/>
                                          </p:val>
                                        </p:tav>
                                      </p:tavLst>
                                    </p:anim>
                                    <p:anim calcmode="lin" valueType="num">
                                      <p:cBhvr>
                                        <p:cTn id="14" dur="500" fill="hold"/>
                                        <p:tgtEl>
                                          <p:spTgt spid="439315"/>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439316"/>
                                        </p:tgtEl>
                                        <p:attrNameLst>
                                          <p:attrName>style.visibility</p:attrName>
                                        </p:attrNameLst>
                                      </p:cBhvr>
                                      <p:to>
                                        <p:strVal val="visible"/>
                                      </p:to>
                                    </p:set>
                                    <p:animEffect transition="in" filter="dissolve">
                                      <p:cBhvr>
                                        <p:cTn id="18" dur="500"/>
                                        <p:tgtEl>
                                          <p:spTgt spid="43931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39311"/>
                                        </p:tgtEl>
                                        <p:attrNameLst>
                                          <p:attrName>style.visibility</p:attrName>
                                        </p:attrNameLst>
                                      </p:cBhvr>
                                      <p:to>
                                        <p:strVal val="visible"/>
                                      </p:to>
                                    </p:set>
                                    <p:animEffect transition="in" filter="dissolve">
                                      <p:cBhvr>
                                        <p:cTn id="23" dur="500"/>
                                        <p:tgtEl>
                                          <p:spTgt spid="4393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39312"/>
                                        </p:tgtEl>
                                        <p:attrNameLst>
                                          <p:attrName>style.visibility</p:attrName>
                                        </p:attrNameLst>
                                      </p:cBhvr>
                                      <p:to>
                                        <p:strVal val="visible"/>
                                      </p:to>
                                    </p:set>
                                    <p:animEffect transition="in" filter="dissolve">
                                      <p:cBhvr>
                                        <p:cTn id="28" dur="500"/>
                                        <p:tgtEl>
                                          <p:spTgt spid="439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11" grpId="0" animBg="1"/>
      <p:bldP spid="439312" grpId="0" animBg="1"/>
      <p:bldP spid="439313" grpId="0" autoUpdateAnimBg="0"/>
      <p:bldP spid="439315" grpId="0" animBg="1"/>
      <p:bldP spid="43931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18E88CF-C5B3-4A0D-869A-A778D00448B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0179"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panose="020B0704020202020204" pitchFamily="34" charset="0"/>
                <a:ea typeface="黑体" pitchFamily="2" charset="-122"/>
              </a:rPr>
              <a:t>5</a:t>
            </a:r>
            <a:r>
              <a:rPr lang="zh-CN" altLang="en-US" smtClean="0">
                <a:solidFill>
                  <a:srgbClr val="FFCC00"/>
                </a:solidFill>
                <a:latin typeface="Arial" panose="020B0704020202020204" pitchFamily="34" charset="0"/>
                <a:ea typeface="黑体" pitchFamily="2" charset="-122"/>
              </a:rPr>
              <a:t>、等值运算符</a:t>
            </a:r>
            <a:endParaRPr lang="zh-CN" altLang="en-US" smtClean="0">
              <a:solidFill>
                <a:srgbClr val="FFCC00"/>
              </a:solidFill>
              <a:latin typeface="Arial" panose="020B0704020202020204" pitchFamily="34" charset="0"/>
              <a:ea typeface="黑体" pitchFamily="2" charset="-122"/>
            </a:endParaRPr>
          </a:p>
        </p:txBody>
      </p:sp>
      <p:sp>
        <p:nvSpPr>
          <p:cNvPr id="50180" name="Rectangle 3"/>
          <p:cNvSpPr>
            <a:spLocks noGrp="1" noChangeArrowheads="1"/>
          </p:cNvSpPr>
          <p:nvPr>
            <p:ph type="body" idx="1"/>
          </p:nvPr>
        </p:nvSpPr>
        <p:spPr>
          <a:xfrm>
            <a:off x="395288" y="1063625"/>
            <a:ext cx="3376612" cy="533400"/>
          </a:xfrm>
        </p:spPr>
        <p:txBody>
          <a:bodyPr/>
          <a:lstStyle/>
          <a:p>
            <a:pPr algn="just">
              <a:lnSpc>
                <a:spcPct val="110000"/>
              </a:lnSpc>
              <a:buClr>
                <a:schemeClr val="hlink"/>
              </a:buClr>
            </a:pPr>
            <a:r>
              <a:rPr lang="zh-CN" altLang="en-US" sz="2400" smtClean="0">
                <a:solidFill>
                  <a:srgbClr val="CC0066"/>
                </a:solidFill>
                <a:latin typeface="Arial" panose="020B0704020202020204" pitchFamily="34" charset="0"/>
                <a:ea typeface="SimSun" pitchFamily="2" charset="-122"/>
              </a:rPr>
              <a:t>双</a:t>
            </a:r>
            <a:r>
              <a:rPr lang="zh-CN" altLang="en-US" sz="2400" smtClean="0">
                <a:latin typeface="Arial" panose="020B0704020202020204" pitchFamily="34" charset="0"/>
                <a:ea typeface="SimSun" pitchFamily="2" charset="-122"/>
              </a:rPr>
              <a:t>目运算符</a:t>
            </a:r>
            <a:endParaRPr lang="zh-CN" altLang="en-US" sz="2400" smtClean="0">
              <a:latin typeface="Arial" panose="020B0704020202020204" pitchFamily="34" charset="0"/>
              <a:ea typeface="SimSun" pitchFamily="2" charset="-122"/>
            </a:endParaRPr>
          </a:p>
        </p:txBody>
      </p:sp>
      <p:graphicFrame>
        <p:nvGraphicFramePr>
          <p:cNvPr id="441362" name="Group 18"/>
          <p:cNvGraphicFramePr>
            <a:graphicFrameLocks noGrp="1"/>
          </p:cNvGraphicFramePr>
          <p:nvPr/>
        </p:nvGraphicFramePr>
        <p:xfrm>
          <a:off x="4529138" y="1220788"/>
          <a:ext cx="3232150" cy="1949450"/>
        </p:xfrm>
        <a:graphic>
          <a:graphicData uri="http://schemas.openxmlformats.org/drawingml/2006/table">
            <a:tbl>
              <a:tblPr/>
              <a:tblGrid>
                <a:gridCol w="1479550"/>
                <a:gridCol w="1752600"/>
              </a:tblGrid>
              <a:tr h="376277">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rPr>
                        <a:t>等值运算符</a:t>
                      </a:r>
                      <a:endPar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rPr>
                        <a:t>功能</a:t>
                      </a:r>
                      <a:endParaRPr kumimoji="0" lang="zh-CN" altLang="en-US"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573173">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803070505020304" pitchFamily="18" charset="0"/>
                          <a:ea typeface="楷体_GB2312" pitchFamily="49" charset="-122"/>
                        </a:rPr>
                        <a:t>!</a:t>
                      </a: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 </a:t>
                      </a:r>
                      <a:endPar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en-US" altLang="zh-CN" sz="22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等于</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不等于</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全等</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rPr>
                        <a:t>不全等</a:t>
                      </a:r>
                      <a:endParaRPr kumimoji="0" lang="zh-CN" altLang="en-US" sz="22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1359" name="Rectangle 15"/>
          <p:cNvSpPr>
            <a:spLocks noChangeArrowheads="1"/>
          </p:cNvSpPr>
          <p:nvPr/>
        </p:nvSpPr>
        <p:spPr bwMode="auto">
          <a:xfrm>
            <a:off x="431800" y="3141663"/>
            <a:ext cx="84248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chemeClr val="bg2"/>
              </a:buClr>
              <a:buFont typeface="Wingdings" panose="05000000000000000000" pitchFamily="2" charset="2"/>
              <a:buChar char="v"/>
            </a:pPr>
            <a:r>
              <a:rPr lang="zh-CN" altLang="en-US" sz="2200">
                <a:latin typeface="Arial" panose="020B0704020202020204" pitchFamily="34" charset="0"/>
              </a:rPr>
              <a:t>运算结果为</a:t>
            </a:r>
            <a:r>
              <a:rPr lang="en-US" altLang="zh-CN" sz="2200">
                <a:latin typeface="Arial" panose="020B0704020202020204" pitchFamily="34" charset="0"/>
              </a:rPr>
              <a:t>1</a:t>
            </a:r>
            <a:r>
              <a:rPr lang="zh-CN" altLang="en-US" sz="2200">
                <a:latin typeface="Arial" panose="020B0704020202020204" pitchFamily="34" charset="0"/>
              </a:rPr>
              <a:t>位的逻辑值</a:t>
            </a:r>
            <a:r>
              <a:rPr lang="en-US" altLang="zh-CN" sz="2200">
                <a:latin typeface="Arial" panose="020B0704020202020204" pitchFamily="34" charset="0"/>
              </a:rPr>
              <a:t>1</a:t>
            </a:r>
            <a:r>
              <a:rPr lang="zh-CN" altLang="en-US" sz="2200">
                <a:latin typeface="Arial" panose="020B0704020202020204" pitchFamily="34" charset="0"/>
              </a:rPr>
              <a:t>或</a:t>
            </a:r>
            <a:r>
              <a:rPr lang="en-US" altLang="zh-CN" sz="2200">
                <a:latin typeface="Arial" panose="020B0704020202020204" pitchFamily="34" charset="0"/>
              </a:rPr>
              <a:t>0</a:t>
            </a:r>
            <a:r>
              <a:rPr lang="zh-CN" altLang="en-US" sz="2200">
                <a:latin typeface="Arial" panose="020B0704020202020204" pitchFamily="34" charset="0"/>
              </a:rPr>
              <a:t>或</a:t>
            </a:r>
            <a:r>
              <a:rPr lang="en-US" altLang="zh-CN" sz="2200">
                <a:latin typeface="Arial" panose="020B0704020202020204" pitchFamily="34" charset="0"/>
              </a:rPr>
              <a:t>x</a:t>
            </a:r>
            <a:r>
              <a:rPr lang="zh-CN" altLang="en-US" sz="2200">
                <a:latin typeface="Arial" panose="020B0704020202020204" pitchFamily="34" charset="0"/>
              </a:rPr>
              <a:t>。</a:t>
            </a:r>
            <a:endParaRPr lang="zh-CN" altLang="en-US" sz="2200">
              <a:latin typeface="Arial" panose="020B0704020202020204" pitchFamily="34" charset="0"/>
            </a:endParaRPr>
          </a:p>
          <a:p>
            <a:pPr marL="342900" indent="-342900">
              <a:lnSpc>
                <a:spcPct val="105000"/>
              </a:lnSpc>
              <a:spcBef>
                <a:spcPct val="0"/>
              </a:spcBef>
              <a:buClr>
                <a:schemeClr val="bg2"/>
              </a:buClr>
              <a:buFont typeface="Wingdings" panose="05000000000000000000" pitchFamily="2" charset="2"/>
              <a:buChar char="v"/>
            </a:pPr>
            <a:r>
              <a:rPr lang="zh-CN" altLang="en-US" sz="2200">
                <a:latin typeface="Arial" panose="020B0704020202020204" pitchFamily="34" charset="0"/>
              </a:rPr>
              <a:t>所有的等</a:t>
            </a:r>
            <a:r>
              <a:rPr lang="zh-CN" altLang="en-US"/>
              <a:t>值</a:t>
            </a:r>
            <a:r>
              <a:rPr lang="zh-CN" altLang="en-US" sz="2200">
                <a:latin typeface="Arial" panose="020B0704020202020204" pitchFamily="34" charset="0"/>
              </a:rPr>
              <a:t>运算符优先级别相同。</a:t>
            </a:r>
            <a:endParaRPr lang="zh-CN" altLang="en-US" sz="2200">
              <a:latin typeface="Arial" panose="020B0704020202020204" pitchFamily="34" charset="0"/>
            </a:endParaRPr>
          </a:p>
          <a:p>
            <a:pPr marL="342900" indent="-342900">
              <a:lnSpc>
                <a:spcPct val="105000"/>
              </a:lnSpc>
              <a:spcBef>
                <a:spcPct val="0"/>
              </a:spcBef>
              <a:buClr>
                <a:schemeClr val="bg2"/>
              </a:buClr>
              <a:buFont typeface="Wingdings" panose="05000000000000000000" pitchFamily="2" charset="2"/>
              <a:buChar char="v"/>
            </a:pPr>
            <a:r>
              <a:rPr lang="en-US" altLang="zh-CN" sz="2200">
                <a:latin typeface="Arial" panose="020B0704020202020204" pitchFamily="34" charset="0"/>
              </a:rPr>
              <a:t>===</a:t>
            </a:r>
            <a:r>
              <a:rPr lang="zh-CN" altLang="en-US" sz="2200">
                <a:latin typeface="Arial" panose="020B0704020202020204" pitchFamily="34" charset="0"/>
              </a:rPr>
              <a:t>和</a:t>
            </a:r>
            <a:r>
              <a:rPr lang="en-US" altLang="zh-CN" sz="2200">
                <a:latin typeface="Arial" panose="020B0704020202020204" pitchFamily="34" charset="0"/>
              </a:rPr>
              <a:t>!==</a:t>
            </a:r>
            <a:r>
              <a:rPr lang="zh-CN" altLang="en-US" sz="2200">
                <a:latin typeface="Arial" panose="020B0704020202020204" pitchFamily="34" charset="0"/>
              </a:rPr>
              <a:t>运算符常用于</a:t>
            </a:r>
            <a:r>
              <a:rPr lang="en-US" altLang="zh-CN" sz="2200">
                <a:latin typeface="Arial" panose="020B0704020202020204" pitchFamily="34" charset="0"/>
              </a:rPr>
              <a:t>case</a:t>
            </a:r>
            <a:r>
              <a:rPr lang="zh-CN" altLang="en-US" sz="2200">
                <a:latin typeface="Arial" panose="020B0704020202020204" pitchFamily="34" charset="0"/>
              </a:rPr>
              <a:t>表达式的判别，又称为“</a:t>
            </a:r>
            <a:r>
              <a:rPr lang="en-US" altLang="zh-CN" sz="2200">
                <a:solidFill>
                  <a:srgbClr val="CC0066"/>
                </a:solidFill>
                <a:latin typeface="Arial" panose="020B0704020202020204" pitchFamily="34" charset="0"/>
              </a:rPr>
              <a:t>case</a:t>
            </a:r>
            <a:r>
              <a:rPr lang="zh-CN" altLang="en-US" sz="2200">
                <a:latin typeface="Arial" panose="020B0704020202020204" pitchFamily="34" charset="0"/>
              </a:rPr>
              <a:t>等式运算符”。</a:t>
            </a:r>
            <a:endParaRPr lang="zh-CN" altLang="en-US" sz="2200">
              <a:latin typeface="Arial" panose="020B0704020202020204" pitchFamily="34" charset="0"/>
            </a:endParaRPr>
          </a:p>
        </p:txBody>
      </p:sp>
      <p:sp>
        <p:nvSpPr>
          <p:cNvPr id="441360" name="AutoShape 16"/>
          <p:cNvSpPr/>
          <p:nvPr/>
        </p:nvSpPr>
        <p:spPr bwMode="auto">
          <a:xfrm>
            <a:off x="4310063" y="2419350"/>
            <a:ext cx="150812" cy="600075"/>
          </a:xfrm>
          <a:prstGeom prst="leftBrace">
            <a:avLst>
              <a:gd name="adj1" fmla="val 33158"/>
              <a:gd name="adj2" fmla="val 50000"/>
            </a:avLst>
          </a:prstGeom>
          <a:noFill/>
          <a:ln w="25400">
            <a:solidFill>
              <a:srgbClr val="CC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361" name="AutoShape 17"/>
          <p:cNvSpPr>
            <a:spLocks noChangeArrowheads="1"/>
          </p:cNvSpPr>
          <p:nvPr/>
        </p:nvSpPr>
        <p:spPr bwMode="auto">
          <a:xfrm>
            <a:off x="990600" y="2614613"/>
            <a:ext cx="2743200" cy="473075"/>
          </a:xfrm>
          <a:prstGeom prst="wedgeRectCallout">
            <a:avLst>
              <a:gd name="adj1" fmla="val 70894"/>
              <a:gd name="adj2" fmla="val -17449"/>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en-US" altLang="zh-CN" sz="2000">
                <a:latin typeface="Times New Roman" panose="02020803070505020304" pitchFamily="18" charset="0"/>
                <a:ea typeface="华文楷体" panose="02010600040101010101" pitchFamily="2" charset="-122"/>
              </a:rPr>
              <a:t>Quartus II</a:t>
            </a:r>
            <a:r>
              <a:rPr kumimoji="1" lang="zh-CN" altLang="en-US" sz="2000">
                <a:latin typeface="华文楷体" panose="02010600040101010101" pitchFamily="2" charset="-122"/>
                <a:ea typeface="华文楷体" panose="02010600040101010101" pitchFamily="2" charset="-122"/>
              </a:rPr>
              <a:t>不支持！</a:t>
            </a:r>
            <a:endParaRPr kumimoji="1" lang="zh-CN" altLang="en-US" sz="2000">
              <a:latin typeface="华文楷体" panose="02010600040101010101" pitchFamily="2" charset="-122"/>
              <a:ea typeface="华文楷体" panose="02010600040101010101" pitchFamily="2" charset="-122"/>
            </a:endParaRPr>
          </a:p>
        </p:txBody>
      </p:sp>
      <p:sp>
        <p:nvSpPr>
          <p:cNvPr id="1641497" name="Rectangle 25"/>
          <p:cNvSpPr>
            <a:spLocks noChangeArrowheads="1"/>
          </p:cNvSpPr>
          <p:nvPr/>
        </p:nvSpPr>
        <p:spPr bwMode="auto">
          <a:xfrm>
            <a:off x="266700" y="4716463"/>
            <a:ext cx="8556625" cy="1627187"/>
          </a:xfrm>
          <a:prstGeom prst="rect">
            <a:avLst/>
          </a:prstGeom>
          <a:solidFill>
            <a:srgbClr val="FFE7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265430" indent="-265430" algn="l" defTabSz="2715895" eaLnBrk="1" hangingPunct="1">
              <a:lnSpc>
                <a:spcPct val="100000"/>
              </a:lnSpc>
              <a:spcBef>
                <a:spcPct val="0"/>
              </a:spcBef>
              <a:buClr>
                <a:schemeClr val="bg2"/>
              </a:buClr>
              <a:buFont typeface="Wingdings" panose="05000000000000000000" pitchFamily="2" charset="2"/>
              <a:buChar char="v"/>
            </a:pPr>
            <a:r>
              <a:rPr lang="zh-CN" altLang="en-US" sz="2000">
                <a:latin typeface="Arial" panose="020B0704020202020204" pitchFamily="34" charset="0"/>
                <a:ea typeface="楷体_GB2312" pitchFamily="49" charset="-122"/>
              </a:rPr>
              <a:t>等于运算符</a:t>
            </a:r>
            <a:r>
              <a:rPr lang="en-US" altLang="zh-CN" sz="2000">
                <a:latin typeface="Arial" panose="020B0704020202020204" pitchFamily="34" charset="0"/>
                <a:ea typeface="楷体_GB2312" pitchFamily="49" charset="-122"/>
              </a:rPr>
              <a:t>(==)</a:t>
            </a:r>
            <a:r>
              <a:rPr lang="zh-CN" altLang="en-US" sz="2000">
                <a:latin typeface="Arial" panose="020B0704020202020204" pitchFamily="34" charset="0"/>
                <a:ea typeface="楷体_GB2312" pitchFamily="49" charset="-122"/>
              </a:rPr>
              <a:t>和全等运算符</a:t>
            </a:r>
            <a:r>
              <a:rPr lang="en-US" altLang="zh-CN" sz="2000">
                <a:latin typeface="Arial" panose="020B0704020202020204" pitchFamily="34" charset="0"/>
                <a:ea typeface="楷体_GB2312" pitchFamily="49" charset="-122"/>
              </a:rPr>
              <a:t>(===)</a:t>
            </a:r>
            <a:r>
              <a:rPr lang="zh-CN" altLang="en-US" sz="2000">
                <a:latin typeface="Arial" panose="020B0704020202020204" pitchFamily="34" charset="0"/>
                <a:ea typeface="楷体_GB2312" pitchFamily="49" charset="-122"/>
              </a:rPr>
              <a:t>的</a:t>
            </a:r>
            <a:r>
              <a:rPr lang="zh-CN" altLang="en-US" sz="2000">
                <a:solidFill>
                  <a:srgbClr val="CC0066"/>
                </a:solidFill>
                <a:latin typeface="Arial" panose="020B0704020202020204" pitchFamily="34" charset="0"/>
                <a:ea typeface="楷体_GB2312" pitchFamily="49" charset="-122"/>
              </a:rPr>
              <a:t>区别</a:t>
            </a:r>
            <a:r>
              <a:rPr lang="en-US" altLang="zh-CN" sz="2000">
                <a:latin typeface="Arial" panose="020B0704020202020204" pitchFamily="34" charset="0"/>
                <a:ea typeface="楷体_GB2312" pitchFamily="49" charset="-122"/>
              </a:rPr>
              <a:t>:</a:t>
            </a:r>
            <a:endParaRPr lang="en-US" altLang="zh-CN" sz="2000">
              <a:latin typeface="Arial" panose="020B0704020202020204" pitchFamily="34" charset="0"/>
              <a:ea typeface="楷体_GB2312" pitchFamily="49" charset="-122"/>
            </a:endParaRPr>
          </a:p>
          <a:p>
            <a:pPr marL="722630" lvl="1" indent="-278130" algn="l" defTabSz="2715895" eaLnBrk="1" hangingPunct="1">
              <a:lnSpc>
                <a:spcPct val="100000"/>
              </a:lnSpc>
              <a:spcBef>
                <a:spcPct val="0"/>
              </a:spcBef>
              <a:buClr>
                <a:srgbClr val="FF0000"/>
              </a:buClr>
              <a:buSzPct val="80000"/>
              <a:buFont typeface="Wingdings" panose="05000000000000000000" pitchFamily="2" charset="2"/>
              <a:buChar char="Ø"/>
            </a:pPr>
            <a:r>
              <a:rPr lang="zh-CN" altLang="en-US" sz="2000">
                <a:latin typeface="Arial" panose="020B0704020202020204" pitchFamily="34" charset="0"/>
                <a:ea typeface="楷体_GB2312" pitchFamily="49" charset="-122"/>
              </a:rPr>
              <a:t>使用</a:t>
            </a:r>
            <a:r>
              <a:rPr lang="zh-CN" altLang="en-US" sz="2000">
                <a:solidFill>
                  <a:srgbClr val="CC0066"/>
                </a:solidFill>
                <a:latin typeface="Arial" panose="020B0704020202020204" pitchFamily="34" charset="0"/>
                <a:ea typeface="楷体_GB2312" pitchFamily="49" charset="-122"/>
              </a:rPr>
              <a:t>等于</a:t>
            </a:r>
            <a:r>
              <a:rPr lang="zh-CN" altLang="en-US" sz="2000">
                <a:latin typeface="Arial" panose="020B0704020202020204" pitchFamily="34" charset="0"/>
                <a:ea typeface="楷体_GB2312" pitchFamily="49" charset="-122"/>
              </a:rPr>
              <a:t>运算符时，两个操作数必须</a:t>
            </a:r>
            <a:r>
              <a:rPr lang="zh-CN" altLang="en-US" sz="2000">
                <a:solidFill>
                  <a:srgbClr val="CC0066"/>
                </a:solidFill>
                <a:latin typeface="Arial" panose="020B0704020202020204" pitchFamily="34" charset="0"/>
                <a:ea typeface="楷体_GB2312" pitchFamily="49" charset="-122"/>
              </a:rPr>
              <a:t>逐位</a:t>
            </a:r>
            <a:r>
              <a:rPr lang="zh-CN" altLang="en-US" sz="2000">
                <a:latin typeface="Arial" panose="020B0704020202020204" pitchFamily="34" charset="0"/>
                <a:ea typeface="楷体_GB2312" pitchFamily="49" charset="-122"/>
              </a:rPr>
              <a:t>相等</a:t>
            </a:r>
            <a:r>
              <a:rPr lang="en-US" altLang="zh-CN" sz="2000">
                <a:latin typeface="Arial" panose="020B0704020202020204" pitchFamily="34" charset="0"/>
                <a:ea typeface="楷体_GB2312" pitchFamily="49" charset="-122"/>
              </a:rPr>
              <a:t>,</a:t>
            </a:r>
            <a:r>
              <a:rPr lang="zh-CN" altLang="en-US" sz="2000">
                <a:latin typeface="Arial" panose="020B0704020202020204" pitchFamily="34" charset="0"/>
                <a:ea typeface="楷体_GB2312" pitchFamily="49" charset="-122"/>
              </a:rPr>
              <a:t>结果才为</a:t>
            </a:r>
            <a:r>
              <a:rPr lang="en-US" altLang="zh-CN" sz="2000">
                <a:solidFill>
                  <a:srgbClr val="CC0066"/>
                </a:solidFill>
                <a:latin typeface="Arial" panose="020B0704020202020204" pitchFamily="34" charset="0"/>
                <a:ea typeface="楷体_GB2312" pitchFamily="49" charset="-122"/>
              </a:rPr>
              <a:t>1</a:t>
            </a:r>
            <a:r>
              <a:rPr lang="zh-CN" altLang="en-US" sz="2000">
                <a:latin typeface="Arial" panose="020B0704020202020204" pitchFamily="34" charset="0"/>
                <a:ea typeface="楷体_GB2312" pitchFamily="49" charset="-122"/>
              </a:rPr>
              <a:t>；若某些位为</a:t>
            </a:r>
            <a:r>
              <a:rPr lang="en-US" altLang="zh-CN" sz="2000">
                <a:latin typeface="Arial" panose="020B0704020202020204" pitchFamily="34" charset="0"/>
                <a:ea typeface="楷体_GB2312" pitchFamily="49" charset="-122"/>
              </a:rPr>
              <a:t>x</a:t>
            </a:r>
            <a:r>
              <a:rPr lang="zh-CN" altLang="en-US" sz="2000">
                <a:latin typeface="Arial" panose="020B0704020202020204" pitchFamily="34" charset="0"/>
                <a:ea typeface="楷体_GB2312" pitchFamily="49" charset="-122"/>
              </a:rPr>
              <a:t>或</a:t>
            </a:r>
            <a:r>
              <a:rPr lang="en-US" altLang="zh-CN" sz="2000">
                <a:latin typeface="Arial" panose="020B0704020202020204" pitchFamily="34" charset="0"/>
                <a:ea typeface="楷体_GB2312" pitchFamily="49" charset="-122"/>
              </a:rPr>
              <a:t>z</a:t>
            </a:r>
            <a:r>
              <a:rPr lang="zh-CN" altLang="en-US" sz="2000">
                <a:latin typeface="Arial" panose="020B0704020202020204" pitchFamily="34" charset="0"/>
                <a:ea typeface="楷体_GB2312" pitchFamily="49" charset="-122"/>
              </a:rPr>
              <a:t>，则结果为</a:t>
            </a:r>
            <a:r>
              <a:rPr lang="en-US" altLang="zh-CN" sz="2000">
                <a:solidFill>
                  <a:srgbClr val="CC0066"/>
                </a:solidFill>
                <a:latin typeface="Arial" panose="020B0704020202020204" pitchFamily="34" charset="0"/>
                <a:ea typeface="楷体_GB2312" pitchFamily="49" charset="-122"/>
              </a:rPr>
              <a:t>x</a:t>
            </a:r>
            <a:r>
              <a:rPr lang="zh-CN" altLang="en-US" sz="2000">
                <a:latin typeface="Arial" panose="020B0704020202020204" pitchFamily="34" charset="0"/>
                <a:ea typeface="楷体_GB2312" pitchFamily="49" charset="-122"/>
              </a:rPr>
              <a:t>。</a:t>
            </a:r>
            <a:endParaRPr lang="zh-CN" altLang="en-US" sz="2000">
              <a:latin typeface="Arial" panose="020B0704020202020204" pitchFamily="34" charset="0"/>
              <a:ea typeface="楷体_GB2312" pitchFamily="49" charset="-122"/>
            </a:endParaRPr>
          </a:p>
          <a:p>
            <a:pPr marL="722630" lvl="1" indent="-278130" algn="l" defTabSz="2715895" eaLnBrk="1" hangingPunct="1">
              <a:lnSpc>
                <a:spcPct val="100000"/>
              </a:lnSpc>
              <a:spcBef>
                <a:spcPct val="0"/>
              </a:spcBef>
              <a:buClr>
                <a:srgbClr val="FF0000"/>
              </a:buClr>
              <a:buSzPct val="80000"/>
              <a:buFont typeface="Wingdings" panose="05000000000000000000" pitchFamily="2" charset="2"/>
              <a:buChar char="Ø"/>
            </a:pPr>
            <a:r>
              <a:rPr lang="zh-CN" altLang="en-US" sz="2000">
                <a:latin typeface="Arial" panose="020B0704020202020204" pitchFamily="34" charset="0"/>
                <a:ea typeface="楷体_GB2312" pitchFamily="49" charset="-122"/>
              </a:rPr>
              <a:t>使用</a:t>
            </a:r>
            <a:r>
              <a:rPr lang="zh-CN" altLang="en-US" sz="2000">
                <a:solidFill>
                  <a:srgbClr val="CC0066"/>
                </a:solidFill>
                <a:latin typeface="Arial" panose="020B0704020202020204" pitchFamily="34" charset="0"/>
                <a:ea typeface="楷体_GB2312" pitchFamily="49" charset="-122"/>
              </a:rPr>
              <a:t>全等</a:t>
            </a:r>
            <a:r>
              <a:rPr lang="zh-CN" altLang="en-US" sz="2000">
                <a:latin typeface="Arial" panose="020B0704020202020204" pitchFamily="34" charset="0"/>
                <a:ea typeface="楷体_GB2312" pitchFamily="49" charset="-122"/>
              </a:rPr>
              <a:t>运算符时，若两个操作数的相应位形式上完全</a:t>
            </a:r>
            <a:r>
              <a:rPr lang="zh-CN" altLang="en-US" sz="2000">
                <a:solidFill>
                  <a:srgbClr val="CC0066"/>
                </a:solidFill>
                <a:latin typeface="Arial" panose="020B0704020202020204" pitchFamily="34" charset="0"/>
                <a:ea typeface="楷体_GB2312" pitchFamily="49" charset="-122"/>
              </a:rPr>
              <a:t>一致</a:t>
            </a:r>
            <a:r>
              <a:rPr lang="zh-CN" altLang="en-US" sz="2000">
                <a:latin typeface="Arial" panose="020B0704020202020204" pitchFamily="34" charset="0"/>
                <a:ea typeface="楷体_GB2312" pitchFamily="49" charset="-122"/>
              </a:rPr>
              <a:t>（如同是</a:t>
            </a:r>
            <a:r>
              <a:rPr lang="en-US" altLang="zh-CN" sz="2000">
                <a:latin typeface="Arial" panose="020B0704020202020204" pitchFamily="34" charset="0"/>
                <a:ea typeface="楷体_GB2312" pitchFamily="49" charset="-122"/>
              </a:rPr>
              <a:t>1</a:t>
            </a:r>
            <a:r>
              <a:rPr lang="zh-CN" altLang="en-US" sz="2000">
                <a:latin typeface="Arial" panose="020B0704020202020204" pitchFamily="34" charset="0"/>
                <a:ea typeface="楷体_GB2312" pitchFamily="49" charset="-122"/>
              </a:rPr>
              <a:t>，或同是</a:t>
            </a:r>
            <a:r>
              <a:rPr lang="en-US" altLang="zh-CN" sz="2000">
                <a:latin typeface="Arial" panose="020B0704020202020204" pitchFamily="34" charset="0"/>
                <a:ea typeface="楷体_GB2312" pitchFamily="49" charset="-122"/>
              </a:rPr>
              <a:t>0</a:t>
            </a:r>
            <a:r>
              <a:rPr lang="zh-CN" altLang="en-US" sz="2000">
                <a:latin typeface="Arial" panose="020B0704020202020204" pitchFamily="34" charset="0"/>
                <a:ea typeface="楷体_GB2312" pitchFamily="49" charset="-122"/>
              </a:rPr>
              <a:t>，或同是</a:t>
            </a:r>
            <a:r>
              <a:rPr lang="en-US" altLang="zh-CN" sz="2000">
                <a:latin typeface="Arial" panose="020B0704020202020204" pitchFamily="34" charset="0"/>
                <a:ea typeface="楷体_GB2312" pitchFamily="49" charset="-122"/>
              </a:rPr>
              <a:t>x</a:t>
            </a:r>
            <a:r>
              <a:rPr lang="zh-CN" altLang="en-US" sz="2000">
                <a:latin typeface="Arial" panose="020B0704020202020204" pitchFamily="34" charset="0"/>
                <a:ea typeface="楷体_GB2312" pitchFamily="49" charset="-122"/>
              </a:rPr>
              <a:t>，或同是</a:t>
            </a:r>
            <a:r>
              <a:rPr lang="en-US" altLang="zh-CN" sz="2000">
                <a:latin typeface="Arial" panose="020B0704020202020204" pitchFamily="34" charset="0"/>
                <a:ea typeface="楷体_GB2312" pitchFamily="49" charset="-122"/>
              </a:rPr>
              <a:t>z</a:t>
            </a:r>
            <a:r>
              <a:rPr lang="zh-CN" altLang="en-US" sz="2000">
                <a:latin typeface="Arial" panose="020B0704020202020204" pitchFamily="34" charset="0"/>
                <a:ea typeface="楷体_GB2312" pitchFamily="49" charset="-122"/>
              </a:rPr>
              <a:t>）</a:t>
            </a:r>
            <a:r>
              <a:rPr lang="en-US" altLang="zh-CN" sz="2000">
                <a:latin typeface="Arial" panose="020B0704020202020204" pitchFamily="34" charset="0"/>
                <a:ea typeface="楷体_GB2312" pitchFamily="49" charset="-122"/>
              </a:rPr>
              <a:t>,</a:t>
            </a:r>
            <a:r>
              <a:rPr lang="zh-CN" altLang="en-US" sz="2000">
                <a:latin typeface="Arial" panose="020B0704020202020204" pitchFamily="34" charset="0"/>
                <a:ea typeface="楷体_GB2312" pitchFamily="49" charset="-122"/>
              </a:rPr>
              <a:t>则结果为</a:t>
            </a:r>
            <a:r>
              <a:rPr lang="en-US" altLang="zh-CN" sz="2000">
                <a:solidFill>
                  <a:srgbClr val="CC0066"/>
                </a:solidFill>
                <a:latin typeface="Arial" panose="020B0704020202020204" pitchFamily="34" charset="0"/>
                <a:ea typeface="楷体_GB2312" pitchFamily="49" charset="-122"/>
              </a:rPr>
              <a:t>1</a:t>
            </a:r>
            <a:r>
              <a:rPr lang="zh-CN" altLang="en-US" sz="2000">
                <a:latin typeface="Arial" panose="020B0704020202020204" pitchFamily="34" charset="0"/>
                <a:ea typeface="楷体_GB2312" pitchFamily="49" charset="-122"/>
              </a:rPr>
              <a:t>；否则为</a:t>
            </a:r>
            <a:r>
              <a:rPr lang="en-US" altLang="zh-CN" sz="2000">
                <a:solidFill>
                  <a:srgbClr val="CC0066"/>
                </a:solidFill>
                <a:latin typeface="Arial" panose="020B0704020202020204" pitchFamily="34" charset="0"/>
                <a:ea typeface="楷体_GB2312" pitchFamily="49" charset="-122"/>
              </a:rPr>
              <a:t>0</a:t>
            </a:r>
            <a:r>
              <a:rPr lang="zh-CN" altLang="en-US" sz="2000">
                <a:latin typeface="Arial" panose="020B0704020202020204" pitchFamily="34" charset="0"/>
                <a:ea typeface="楷体_GB2312" pitchFamily="49" charset="-122"/>
              </a:rPr>
              <a:t>。</a:t>
            </a:r>
            <a:endParaRPr lang="zh-CN" altLang="en-US" sz="20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41360"/>
                                        </p:tgtEl>
                                        <p:attrNameLst>
                                          <p:attrName>style.visibility</p:attrName>
                                        </p:attrNameLst>
                                      </p:cBhvr>
                                      <p:to>
                                        <p:strVal val="visible"/>
                                      </p:to>
                                    </p:set>
                                    <p:animEffect transition="in" filter="barn(outHorizontal)">
                                      <p:cBhvr>
                                        <p:cTn id="7" dur="500"/>
                                        <p:tgtEl>
                                          <p:spTgt spid="44136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41361"/>
                                        </p:tgtEl>
                                        <p:attrNameLst>
                                          <p:attrName>style.visibility</p:attrName>
                                        </p:attrNameLst>
                                      </p:cBhvr>
                                      <p:to>
                                        <p:strVal val="visible"/>
                                      </p:to>
                                    </p:set>
                                    <p:animEffect transition="in" filter="dissolve">
                                      <p:cBhvr>
                                        <p:cTn id="11" dur="500"/>
                                        <p:tgtEl>
                                          <p:spTgt spid="44136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41359">
                                            <p:txEl>
                                              <p:pRg st="0" end="0"/>
                                            </p:txEl>
                                          </p:spTgt>
                                        </p:tgtEl>
                                        <p:attrNameLst>
                                          <p:attrName>style.visibility</p:attrName>
                                        </p:attrNameLst>
                                      </p:cBhvr>
                                      <p:to>
                                        <p:strVal val="visible"/>
                                      </p:to>
                                    </p:set>
                                    <p:anim calcmode="lin" valueType="num">
                                      <p:cBhvr additive="base">
                                        <p:cTn id="16" dur="500" fill="hold"/>
                                        <p:tgtEl>
                                          <p:spTgt spid="44135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413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41359">
                                            <p:txEl>
                                              <p:pRg st="1" end="1"/>
                                            </p:txEl>
                                          </p:spTgt>
                                        </p:tgtEl>
                                        <p:attrNameLst>
                                          <p:attrName>style.visibility</p:attrName>
                                        </p:attrNameLst>
                                      </p:cBhvr>
                                      <p:to>
                                        <p:strVal val="visible"/>
                                      </p:to>
                                    </p:set>
                                    <p:anim calcmode="lin" valueType="num">
                                      <p:cBhvr additive="base">
                                        <p:cTn id="22" dur="500" fill="hold"/>
                                        <p:tgtEl>
                                          <p:spTgt spid="441359">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413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41359">
                                            <p:txEl>
                                              <p:pRg st="2" end="2"/>
                                            </p:txEl>
                                          </p:spTgt>
                                        </p:tgtEl>
                                        <p:attrNameLst>
                                          <p:attrName>style.visibility</p:attrName>
                                        </p:attrNameLst>
                                      </p:cBhvr>
                                      <p:to>
                                        <p:strVal val="visible"/>
                                      </p:to>
                                    </p:set>
                                    <p:anim calcmode="lin" valueType="num">
                                      <p:cBhvr additive="base">
                                        <p:cTn id="28" dur="500" fill="hold"/>
                                        <p:tgtEl>
                                          <p:spTgt spid="441359">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413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41497"/>
                                        </p:tgtEl>
                                        <p:attrNameLst>
                                          <p:attrName>style.visibility</p:attrName>
                                        </p:attrNameLst>
                                      </p:cBhvr>
                                      <p:to>
                                        <p:strVal val="visible"/>
                                      </p:to>
                                    </p:set>
                                    <p:anim calcmode="lin" valueType="num">
                                      <p:cBhvr additive="base">
                                        <p:cTn id="34" dur="500" fill="hold"/>
                                        <p:tgtEl>
                                          <p:spTgt spid="1641497"/>
                                        </p:tgtEl>
                                        <p:attrNameLst>
                                          <p:attrName>ppt_x</p:attrName>
                                        </p:attrNameLst>
                                      </p:cBhvr>
                                      <p:tavLst>
                                        <p:tav tm="0">
                                          <p:val>
                                            <p:strVal val="#ppt_x"/>
                                          </p:val>
                                        </p:tav>
                                        <p:tav tm="100000">
                                          <p:val>
                                            <p:strVal val="#ppt_x"/>
                                          </p:val>
                                        </p:tav>
                                      </p:tavLst>
                                    </p:anim>
                                    <p:anim calcmode="lin" valueType="num">
                                      <p:cBhvr additive="base">
                                        <p:cTn id="35"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9" grpId="0" autoUpdateAnimBg="0" build="p"/>
      <p:bldP spid="441360" grpId="0" animBg="1"/>
      <p:bldP spid="441361" grpId="0" animBg="1"/>
      <p:bldP spid="164149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79F2390F-4138-458C-A6C2-5F4739255C08}"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1203" name="Rectangle 2"/>
          <p:cNvSpPr>
            <a:spLocks noGrp="1" noChangeArrowheads="1"/>
          </p:cNvSpPr>
          <p:nvPr>
            <p:ph type="title"/>
          </p:nvPr>
        </p:nvSpPr>
        <p:spPr>
          <a:xfrm>
            <a:off x="1768475" y="195263"/>
            <a:ext cx="7772400" cy="677862"/>
          </a:xfrm>
        </p:spPr>
        <p:txBody>
          <a:bodyPr/>
          <a:lstStyle/>
          <a:p>
            <a:r>
              <a:rPr lang="en-US" altLang="zh-CN" smtClean="0">
                <a:solidFill>
                  <a:srgbClr val="FFCC00"/>
                </a:solidFill>
                <a:latin typeface="Arial" panose="020B0704020202020204" pitchFamily="34" charset="0"/>
                <a:ea typeface="黑体" pitchFamily="2" charset="-122"/>
              </a:rPr>
              <a:t>6</a:t>
            </a:r>
            <a:r>
              <a:rPr lang="zh-CN" altLang="en-US" smtClean="0">
                <a:solidFill>
                  <a:srgbClr val="FFCC00"/>
                </a:solidFill>
                <a:latin typeface="Arial" panose="020B0704020202020204" pitchFamily="34" charset="0"/>
                <a:ea typeface="黑体" pitchFamily="2" charset="-122"/>
              </a:rPr>
              <a:t>、缩减（缩位）运算符</a:t>
            </a:r>
            <a:endParaRPr lang="zh-CN" altLang="en-US" smtClean="0">
              <a:solidFill>
                <a:srgbClr val="FFCC00"/>
              </a:solidFill>
              <a:latin typeface="Arial" panose="020B0704020202020204" pitchFamily="34" charset="0"/>
              <a:ea typeface="黑体" pitchFamily="2" charset="-122"/>
            </a:endParaRPr>
          </a:p>
        </p:txBody>
      </p:sp>
      <p:sp>
        <p:nvSpPr>
          <p:cNvPr id="51204" name="Rectangle 3"/>
          <p:cNvSpPr>
            <a:spLocks noGrp="1" noChangeArrowheads="1"/>
          </p:cNvSpPr>
          <p:nvPr>
            <p:ph type="body" idx="1"/>
          </p:nvPr>
        </p:nvSpPr>
        <p:spPr>
          <a:xfrm>
            <a:off x="684213" y="1058863"/>
            <a:ext cx="3887787" cy="1512887"/>
          </a:xfrm>
        </p:spPr>
        <p:txBody>
          <a:bodyPr/>
          <a:lstStyle/>
          <a:p>
            <a:pPr algn="just">
              <a:lnSpc>
                <a:spcPct val="110000"/>
              </a:lnSpc>
              <a:buClr>
                <a:schemeClr val="hlink"/>
              </a:buClr>
            </a:pPr>
            <a:r>
              <a:rPr lang="zh-CN" altLang="en-US" sz="2000" smtClean="0">
                <a:solidFill>
                  <a:srgbClr val="CC0066"/>
                </a:solidFill>
                <a:latin typeface="Arial" panose="020B0704020202020204" pitchFamily="34" charset="0"/>
                <a:ea typeface="SimSun" pitchFamily="2" charset="-122"/>
              </a:rPr>
              <a:t>单</a:t>
            </a:r>
            <a:r>
              <a:rPr lang="zh-CN" altLang="en-US" sz="2000" smtClean="0">
                <a:latin typeface="Arial" panose="020B0704020202020204" pitchFamily="34" charset="0"/>
                <a:ea typeface="SimSun" pitchFamily="2" charset="-122"/>
              </a:rPr>
              <a:t>目运算符</a:t>
            </a:r>
            <a:endParaRPr lang="zh-CN" altLang="en-US" sz="2000" smtClean="0">
              <a:latin typeface="Arial" panose="020B0704020202020204" pitchFamily="34" charset="0"/>
              <a:ea typeface="SimSun" pitchFamily="2" charset="-122"/>
            </a:endParaRPr>
          </a:p>
          <a:p>
            <a:pPr algn="just">
              <a:lnSpc>
                <a:spcPct val="110000"/>
              </a:lnSpc>
              <a:spcBef>
                <a:spcPct val="0"/>
              </a:spcBef>
            </a:pPr>
            <a:r>
              <a:rPr lang="zh-CN" altLang="en-US" sz="2000" smtClean="0">
                <a:latin typeface="Arial" panose="020B0704020202020204" pitchFamily="34" charset="0"/>
                <a:ea typeface="SimSun" pitchFamily="2" charset="-122"/>
              </a:rPr>
              <a:t>运算法则与位运算符类似，但运算对象只有一个，运算过程不同！</a:t>
            </a:r>
            <a:endParaRPr lang="zh-CN" altLang="en-US" sz="2000" smtClean="0">
              <a:latin typeface="SimSun" pitchFamily="2" charset="-122"/>
              <a:ea typeface="SimSun" pitchFamily="2" charset="-122"/>
            </a:endParaRPr>
          </a:p>
        </p:txBody>
      </p:sp>
      <p:graphicFrame>
        <p:nvGraphicFramePr>
          <p:cNvPr id="443410" name="Group 18"/>
          <p:cNvGraphicFramePr>
            <a:graphicFrameLocks noGrp="1"/>
          </p:cNvGraphicFramePr>
          <p:nvPr/>
        </p:nvGraphicFramePr>
        <p:xfrm>
          <a:off x="4897438" y="1117600"/>
          <a:ext cx="3232150" cy="2240421"/>
        </p:xfrm>
        <a:graphic>
          <a:graphicData uri="http://schemas.openxmlformats.org/drawingml/2006/table">
            <a:tbl>
              <a:tblPr/>
              <a:tblGrid>
                <a:gridCol w="1479550"/>
                <a:gridCol w="1752600"/>
              </a:tblGrid>
              <a:tr h="380905">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缩减运算符</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58" marB="15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功能</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58" marB="15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859058">
                <a:tc>
                  <a:txBody>
                    <a:bodyPr/>
                    <a:lstStyle/>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&amp; </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~&amp;</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 |</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58" marB="15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与</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rgbClr val="CC0066"/>
                          </a:solidFill>
                          <a:effectLst/>
                          <a:latin typeface="Arial" panose="020B0704020202020204" pitchFamily="34" charset="0"/>
                          <a:ea typeface="楷体_GB2312" pitchFamily="49" charset="-122"/>
                        </a:rPr>
                        <a:t>与非</a:t>
                      </a:r>
                      <a:endParaRPr kumimoji="0" lang="zh-CN" altLang="en-US" sz="2000" b="1" i="0" u="none" strike="noStrike" cap="none" normalizeH="0" baseline="0" dirty="0" smtClean="0">
                        <a:ln>
                          <a:noFill/>
                        </a:ln>
                        <a:solidFill>
                          <a:srgbClr val="CC0066"/>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或</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rgbClr val="CC0066"/>
                          </a:solidFill>
                          <a:effectLst/>
                          <a:latin typeface="Arial" panose="020B0704020202020204" pitchFamily="34" charset="0"/>
                          <a:ea typeface="楷体_GB2312" pitchFamily="49" charset="-122"/>
                        </a:rPr>
                        <a:t>或非</a:t>
                      </a:r>
                      <a:endParaRPr kumimoji="0" lang="zh-CN" altLang="en-US" sz="2000" b="1" i="0" u="none" strike="noStrike" cap="none" normalizeH="0" baseline="0" dirty="0" smtClean="0">
                        <a:ln>
                          <a:noFill/>
                        </a:ln>
                        <a:solidFill>
                          <a:srgbClr val="CC0066"/>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异或</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同或</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58" marB="15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3407" name="Rectangle 15"/>
          <p:cNvSpPr>
            <a:spLocks noChangeArrowheads="1"/>
          </p:cNvSpPr>
          <p:nvPr/>
        </p:nvSpPr>
        <p:spPr bwMode="auto">
          <a:xfrm>
            <a:off x="625475" y="3398838"/>
            <a:ext cx="79105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spcBef>
                <a:spcPct val="0"/>
              </a:spcBef>
              <a:buClr>
                <a:schemeClr val="bg2"/>
              </a:buClr>
              <a:buFont typeface="Wingdings" panose="05000000000000000000" pitchFamily="2" charset="2"/>
              <a:buChar char="v"/>
            </a:pPr>
            <a:r>
              <a:rPr lang="zh-CN" altLang="en-US" sz="2200"/>
              <a:t>对</a:t>
            </a:r>
            <a:r>
              <a:rPr lang="zh-CN" altLang="en-US" sz="2200">
                <a:solidFill>
                  <a:srgbClr val="CC0066"/>
                </a:solidFill>
              </a:rPr>
              <a:t>单</a:t>
            </a:r>
            <a:r>
              <a:rPr lang="zh-CN" altLang="en-US" sz="2200"/>
              <a:t>个操作数进行</a:t>
            </a:r>
            <a:r>
              <a:rPr lang="zh-CN" altLang="en-US" sz="2200">
                <a:solidFill>
                  <a:srgbClr val="CC0066"/>
                </a:solidFill>
              </a:rPr>
              <a:t>递推</a:t>
            </a:r>
            <a:r>
              <a:rPr lang="zh-CN" altLang="en-US" sz="2200"/>
              <a:t>运算</a:t>
            </a:r>
            <a:r>
              <a:rPr lang="en-US" altLang="zh-CN" sz="2200"/>
              <a:t>,</a:t>
            </a:r>
            <a:r>
              <a:rPr lang="zh-CN" altLang="en-US" sz="2200"/>
              <a:t>即先将操作数的最低位与第二位进行与、或、与非、或非等运算，再将运算结果与第三位进行相同的运算，依次类推，直至最高位。</a:t>
            </a:r>
            <a:endParaRPr lang="zh-CN" altLang="en-US" sz="2200"/>
          </a:p>
          <a:p>
            <a:pPr marL="342900" indent="-342900">
              <a:lnSpc>
                <a:spcPct val="100000"/>
              </a:lnSpc>
              <a:spcBef>
                <a:spcPct val="0"/>
              </a:spcBef>
              <a:buClr>
                <a:schemeClr val="bg2"/>
              </a:buClr>
              <a:buFont typeface="Wingdings" panose="05000000000000000000" pitchFamily="2" charset="2"/>
              <a:buChar char="v"/>
            </a:pPr>
            <a:r>
              <a:rPr lang="zh-CN" altLang="en-US" sz="2200"/>
              <a:t>运算结果缩减为</a:t>
            </a:r>
            <a:r>
              <a:rPr lang="en-US" altLang="zh-CN" sz="2200">
                <a:solidFill>
                  <a:srgbClr val="CC0066"/>
                </a:solidFill>
              </a:rPr>
              <a:t>1</a:t>
            </a:r>
            <a:r>
              <a:rPr lang="zh-CN" altLang="en-US" sz="2200"/>
              <a:t>位二进制数。</a:t>
            </a:r>
            <a:endParaRPr kumimoji="1" lang="en-US" altLang="zh-CN" sz="2000">
              <a:latin typeface="Arial" panose="020B0704020202020204" pitchFamily="34" charset="0"/>
            </a:endParaRPr>
          </a:p>
        </p:txBody>
      </p:sp>
      <p:sp>
        <p:nvSpPr>
          <p:cNvPr id="443408" name="AutoShape 16" descr="80%"/>
          <p:cNvSpPr>
            <a:spLocks noChangeArrowheads="1"/>
          </p:cNvSpPr>
          <p:nvPr/>
        </p:nvSpPr>
        <p:spPr bwMode="auto">
          <a:xfrm rot="-133237">
            <a:off x="0" y="2286000"/>
            <a:ext cx="5243513"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ct val="100000"/>
              </a:lnSpc>
              <a:buClr>
                <a:schemeClr val="tx1"/>
              </a:buClr>
              <a:buSzPct val="80000"/>
              <a:buFont typeface="Wingdings" panose="05000000000000000000" pitchFamily="2" charset="2"/>
              <a:buNone/>
            </a:pPr>
            <a:r>
              <a:rPr lang="zh-CN" altLang="en-US" sz="2000">
                <a:latin typeface="楷体_GB2312" pitchFamily="49" charset="-122"/>
                <a:ea typeface="楷体_GB2312" pitchFamily="49" charset="-122"/>
              </a:rPr>
              <a:t>注意</a:t>
            </a:r>
            <a:r>
              <a:rPr lang="zh-CN" altLang="en-US" sz="2000">
                <a:solidFill>
                  <a:srgbClr val="FF0066"/>
                </a:solidFill>
                <a:latin typeface="楷体_GB2312" pitchFamily="49" charset="-122"/>
                <a:ea typeface="楷体_GB2312" pitchFamily="49" charset="-122"/>
              </a:rPr>
              <a:t>缩减运算符</a:t>
            </a:r>
            <a:r>
              <a:rPr lang="zh-CN" altLang="en-US" sz="2000">
                <a:latin typeface="楷体_GB2312" pitchFamily="49" charset="-122"/>
                <a:ea typeface="楷体_GB2312" pitchFamily="49" charset="-122"/>
              </a:rPr>
              <a:t>和</a:t>
            </a:r>
            <a:r>
              <a:rPr lang="zh-CN" altLang="en-US" sz="2000">
                <a:solidFill>
                  <a:srgbClr val="FF0066"/>
                </a:solidFill>
                <a:latin typeface="楷体_GB2312" pitchFamily="49" charset="-122"/>
                <a:ea typeface="楷体_GB2312" pitchFamily="49" charset="-122"/>
              </a:rPr>
              <a:t>位运算符</a:t>
            </a:r>
            <a:r>
              <a:rPr lang="zh-CN" altLang="en-US" sz="2000">
                <a:latin typeface="楷体_GB2312" pitchFamily="49" charset="-122"/>
                <a:ea typeface="楷体_GB2312" pitchFamily="49" charset="-122"/>
              </a:rPr>
              <a:t>的区别！</a:t>
            </a:r>
            <a:endParaRPr lang="zh-CN" altLang="en-US" sz="2000">
              <a:latin typeface="楷体_GB2312" pitchFamily="49" charset="-122"/>
              <a:ea typeface="楷体_GB2312" pitchFamily="49" charset="-122"/>
            </a:endParaRPr>
          </a:p>
        </p:txBody>
      </p:sp>
      <p:sp>
        <p:nvSpPr>
          <p:cNvPr id="443411" name="Rectangle 19"/>
          <p:cNvSpPr>
            <a:spLocks noChangeArrowheads="1"/>
          </p:cNvSpPr>
          <p:nvPr/>
        </p:nvSpPr>
        <p:spPr bwMode="auto">
          <a:xfrm>
            <a:off x="635000" y="4695825"/>
            <a:ext cx="7910513"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spcBef>
                <a:spcPct val="0"/>
              </a:spcBef>
              <a:buClr>
                <a:srgbClr val="3333FF"/>
              </a:buClr>
              <a:buFont typeface="Wingdings" panose="05000000000000000000" pitchFamily="2" charset="2"/>
              <a:buNone/>
            </a:pPr>
            <a:r>
              <a:rPr lang="en-US" altLang="zh-CN" sz="2200" b="0">
                <a:latin typeface="Arial" panose="020B0704020202020204" pitchFamily="34" charset="0"/>
              </a:rPr>
              <a:t>	</a:t>
            </a: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panose="020B0704020202020204" pitchFamily="34" charset="0"/>
              </a:rPr>
              <a:t> </a:t>
            </a:r>
            <a:r>
              <a:rPr kumimoji="1" lang="en-US" altLang="zh-CN" sz="2000">
                <a:solidFill>
                  <a:srgbClr val="FF0066"/>
                </a:solidFill>
              </a:rPr>
              <a:t>】</a:t>
            </a:r>
            <a:r>
              <a:rPr lang="en-US" altLang="zh-CN"/>
              <a:t> </a:t>
            </a:r>
            <a:r>
              <a:rPr lang="en-US" altLang="zh-CN" sz="2200" b="0">
                <a:latin typeface="Arial" panose="020B0704020202020204" pitchFamily="34" charset="0"/>
              </a:rPr>
              <a:t>reg[3:0] a;</a:t>
            </a:r>
            <a:endParaRPr lang="en-US" altLang="zh-CN" sz="2200" b="0">
              <a:latin typeface="Arial" panose="020B0704020202020204" pitchFamily="34" charset="0"/>
            </a:endParaRPr>
          </a:p>
          <a:p>
            <a:pPr marL="342900" indent="-342900">
              <a:lnSpc>
                <a:spcPct val="100000"/>
              </a:lnSpc>
              <a:spcBef>
                <a:spcPct val="0"/>
              </a:spcBef>
              <a:buClr>
                <a:srgbClr val="3333FF"/>
              </a:buClr>
              <a:buFont typeface="Wingdings" panose="05000000000000000000" pitchFamily="2" charset="2"/>
              <a:buNone/>
            </a:pPr>
            <a:r>
              <a:rPr lang="en-US" altLang="zh-CN" sz="2200" b="0">
                <a:latin typeface="Arial" panose="020B0704020202020204" pitchFamily="34" charset="0"/>
              </a:rPr>
              <a:t>           b=|a;          //</a:t>
            </a:r>
            <a:r>
              <a:rPr lang="zh-CN" altLang="en-US" sz="2200" b="0">
                <a:latin typeface="Arial" panose="020B0704020202020204" pitchFamily="34" charset="0"/>
              </a:rPr>
              <a:t>等效于 </a:t>
            </a:r>
            <a:r>
              <a:rPr lang="en-US" altLang="zh-CN" sz="2200" b="0">
                <a:latin typeface="Arial" panose="020B0704020202020204" pitchFamily="34" charset="0"/>
              </a:rPr>
              <a:t>b =( (a[0] | a[1]) | a(2)) | a[3]</a:t>
            </a:r>
            <a:endParaRPr lang="en-US" altLang="zh-CN" sz="2200" b="0">
              <a:latin typeface="Arial" panose="020B0704020202020204" pitchFamily="34" charset="0"/>
            </a:endParaRPr>
          </a:p>
          <a:p>
            <a:pPr marL="342900" indent="-342900">
              <a:lnSpc>
                <a:spcPct val="100000"/>
              </a:lnSpc>
              <a:spcBef>
                <a:spcPct val="0"/>
              </a:spcBef>
              <a:buClr>
                <a:srgbClr val="3333FF"/>
              </a:buClr>
              <a:buFont typeface="Wingdings" panose="05000000000000000000" pitchFamily="2" charset="2"/>
              <a:buNone/>
            </a:pPr>
            <a:r>
              <a:rPr kumimoji="1" lang="en-US" altLang="zh-CN" sz="2000">
                <a:solidFill>
                  <a:srgbClr val="FF0066"/>
                </a:solidFill>
                <a:latin typeface="Arial" panose="020B0704020202020204" pitchFamily="34" charset="0"/>
              </a:rPr>
              <a:t>     【</a:t>
            </a:r>
            <a:r>
              <a:rPr kumimoji="1" lang="zh-CN" altLang="en-US" sz="2000">
                <a:solidFill>
                  <a:srgbClr val="FF0066"/>
                </a:solidFill>
                <a:latin typeface="Arial" panose="020B0704020202020204" pitchFamily="34" charset="0"/>
              </a:rPr>
              <a:t>例</a:t>
            </a:r>
            <a:r>
              <a:rPr kumimoji="1" lang="en-US" altLang="zh-CN" sz="2000">
                <a:solidFill>
                  <a:srgbClr val="FF0066"/>
                </a:solidFill>
                <a:latin typeface="Arial" panose="020B0704020202020204" pitchFamily="34" charset="0"/>
              </a:rPr>
              <a:t>2.18】</a:t>
            </a:r>
            <a:r>
              <a:rPr kumimoji="1" lang="zh-CN" altLang="en-US" sz="2000">
                <a:latin typeface="Arial" panose="020B0704020202020204" pitchFamily="34" charset="0"/>
              </a:rPr>
              <a:t>设</a:t>
            </a:r>
            <a:r>
              <a:rPr kumimoji="1" lang="en-US" altLang="zh-CN" sz="2000" i="1">
                <a:latin typeface="Arial" panose="020B0704020202020204" pitchFamily="34" charset="0"/>
              </a:rPr>
              <a:t>A</a:t>
            </a:r>
            <a:r>
              <a:rPr kumimoji="1" lang="en-US" altLang="zh-CN" sz="2000">
                <a:latin typeface="Arial" panose="020B0704020202020204" pitchFamily="34" charset="0"/>
              </a:rPr>
              <a:t> = 8’b11010001</a:t>
            </a:r>
            <a:r>
              <a:rPr kumimoji="1" lang="zh-CN" altLang="en-US" sz="2000">
                <a:latin typeface="Arial" panose="020B0704020202020204" pitchFamily="34" charset="0"/>
              </a:rPr>
              <a:t>，则</a:t>
            </a:r>
            <a:r>
              <a:rPr kumimoji="1" lang="en-US" altLang="zh-CN" sz="2000">
                <a:latin typeface="Arial" panose="020B0704020202020204" pitchFamily="34" charset="0"/>
              </a:rPr>
              <a:t>&amp; </a:t>
            </a:r>
            <a:r>
              <a:rPr kumimoji="1" lang="en-US" altLang="zh-CN" sz="2000" i="1">
                <a:latin typeface="Arial" panose="020B0704020202020204" pitchFamily="34" charset="0"/>
              </a:rPr>
              <a:t>A</a:t>
            </a:r>
            <a:r>
              <a:rPr kumimoji="1" lang="en-US" altLang="zh-CN" sz="2000">
                <a:latin typeface="Arial" panose="020B0704020202020204" pitchFamily="34" charset="0"/>
              </a:rPr>
              <a:t> = 0</a:t>
            </a:r>
            <a:r>
              <a:rPr kumimoji="1" lang="zh-CN" altLang="en-US" sz="2000">
                <a:latin typeface="Arial" panose="020B0704020202020204" pitchFamily="34" charset="0"/>
              </a:rPr>
              <a:t>（在与缩减运算中，只有</a:t>
            </a:r>
            <a:r>
              <a:rPr kumimoji="1" lang="en-US" altLang="zh-CN" sz="2000" i="1">
                <a:latin typeface="Arial" panose="020B0704020202020204" pitchFamily="34" charset="0"/>
              </a:rPr>
              <a:t>A</a:t>
            </a:r>
            <a:r>
              <a:rPr kumimoji="1" lang="zh-CN" altLang="en-US" sz="2000">
                <a:latin typeface="Arial" panose="020B0704020202020204" pitchFamily="34" charset="0"/>
              </a:rPr>
              <a:t>中的数字全为</a:t>
            </a:r>
            <a:r>
              <a:rPr kumimoji="1" lang="en-US" altLang="zh-CN" sz="2000">
                <a:latin typeface="Arial" panose="020B0704020202020204" pitchFamily="34" charset="0"/>
              </a:rPr>
              <a:t>1</a:t>
            </a:r>
            <a:r>
              <a:rPr kumimoji="1" lang="zh-CN" altLang="en-US" sz="2000">
                <a:latin typeface="Arial" panose="020B0704020202020204" pitchFamily="34" charset="0"/>
              </a:rPr>
              <a:t>时，结果才为</a:t>
            </a:r>
            <a:r>
              <a:rPr kumimoji="1" lang="en-US" altLang="zh-CN" sz="2000">
                <a:latin typeface="Arial" panose="020B0704020202020204" pitchFamily="34" charset="0"/>
              </a:rPr>
              <a:t>1</a:t>
            </a:r>
            <a:r>
              <a:rPr kumimoji="1" lang="zh-CN" altLang="en-US" sz="2000">
                <a:latin typeface="Arial" panose="020B0704020202020204" pitchFamily="34" charset="0"/>
              </a:rPr>
              <a:t>）；</a:t>
            </a:r>
            <a:r>
              <a:rPr kumimoji="1" lang="en-US" altLang="zh-CN" sz="2000">
                <a:latin typeface="Arial" panose="020B0704020202020204" pitchFamily="34" charset="0"/>
              </a:rPr>
              <a:t>|</a:t>
            </a:r>
            <a:r>
              <a:rPr kumimoji="1" lang="en-US" altLang="zh-CN" sz="2000" i="1">
                <a:latin typeface="Arial" panose="020B0704020202020204" pitchFamily="34" charset="0"/>
              </a:rPr>
              <a:t>A</a:t>
            </a:r>
            <a:r>
              <a:rPr kumimoji="1" lang="en-US" altLang="zh-CN" sz="2000">
                <a:latin typeface="Arial" panose="020B0704020202020204" pitchFamily="34" charset="0"/>
              </a:rPr>
              <a:t> = 1</a:t>
            </a:r>
            <a:r>
              <a:rPr kumimoji="1" lang="zh-CN" altLang="en-US" sz="2000">
                <a:latin typeface="Arial" panose="020B0704020202020204" pitchFamily="34" charset="0"/>
              </a:rPr>
              <a:t>（在或缩减运算中，只有</a:t>
            </a:r>
            <a:r>
              <a:rPr kumimoji="1" lang="en-US" altLang="zh-CN" sz="2000" i="1">
                <a:latin typeface="Arial" panose="020B0704020202020204" pitchFamily="34" charset="0"/>
              </a:rPr>
              <a:t>A</a:t>
            </a:r>
            <a:r>
              <a:rPr kumimoji="1" lang="zh-CN" altLang="en-US" sz="2000">
                <a:latin typeface="Arial" panose="020B0704020202020204" pitchFamily="34" charset="0"/>
              </a:rPr>
              <a:t>中的数字全为</a:t>
            </a:r>
            <a:r>
              <a:rPr kumimoji="1" lang="en-US" altLang="zh-CN" sz="2000">
                <a:latin typeface="Arial" panose="020B0704020202020204" pitchFamily="34" charset="0"/>
              </a:rPr>
              <a:t>0</a:t>
            </a:r>
            <a:r>
              <a:rPr kumimoji="1" lang="zh-CN" altLang="en-US" sz="2000">
                <a:latin typeface="Arial" panose="020B0704020202020204" pitchFamily="34" charset="0"/>
              </a:rPr>
              <a:t>时，结果才为</a:t>
            </a:r>
            <a:r>
              <a:rPr kumimoji="1" lang="en-US" altLang="zh-CN" sz="2000">
                <a:latin typeface="Arial" panose="020B0704020202020204" pitchFamily="34" charset="0"/>
              </a:rPr>
              <a:t>0</a:t>
            </a:r>
            <a:r>
              <a:rPr kumimoji="1" lang="zh-CN" altLang="en-US" sz="2000">
                <a:latin typeface="Arial" panose="020B0704020202020204" pitchFamily="34" charset="0"/>
              </a:rPr>
              <a:t>）。 </a:t>
            </a:r>
            <a:endParaRPr kumimoji="1" lang="en-US" altLang="zh-CN" sz="2000">
              <a:latin typeface="Arial" panose="020B0704020202020204" pitchFamily="34" charset="0"/>
            </a:endParaRPr>
          </a:p>
        </p:txBody>
      </p:sp>
      <p:sp>
        <p:nvSpPr>
          <p:cNvPr id="109588" name="Line 20"/>
          <p:cNvSpPr>
            <a:spLocks noChangeShapeType="1"/>
          </p:cNvSpPr>
          <p:nvPr/>
        </p:nvSpPr>
        <p:spPr bwMode="auto">
          <a:xfrm>
            <a:off x="7477125" y="1976438"/>
            <a:ext cx="860425" cy="24130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9" name="Line 21"/>
          <p:cNvSpPr>
            <a:spLocks noChangeShapeType="1"/>
          </p:cNvSpPr>
          <p:nvPr/>
        </p:nvSpPr>
        <p:spPr bwMode="auto">
          <a:xfrm flipV="1">
            <a:off x="7448550" y="2305050"/>
            <a:ext cx="873125" cy="290513"/>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0" name="Text Box 22"/>
          <p:cNvSpPr txBox="1">
            <a:spLocks noChangeArrowheads="1"/>
          </p:cNvSpPr>
          <p:nvPr/>
        </p:nvSpPr>
        <p:spPr bwMode="auto">
          <a:xfrm>
            <a:off x="8356600" y="1816100"/>
            <a:ext cx="787400" cy="996950"/>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a:spcBef>
                <a:spcPct val="50000"/>
              </a:spcBef>
              <a:buFont typeface="Wingdings" panose="05000000000000000000" pitchFamily="2" charset="2"/>
              <a:buNone/>
            </a:pPr>
            <a:r>
              <a:rPr lang="zh-CN" altLang="en-US" sz="1800">
                <a:latin typeface="楷体_GB2312" pitchFamily="49" charset="-122"/>
                <a:ea typeface="楷体_GB2312" pitchFamily="49" charset="-122"/>
              </a:rPr>
              <a:t>位运算符没有</a:t>
            </a:r>
            <a:endParaRPr lang="zh-CN" altLang="en-US" sz="180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88"/>
                                        </p:tgtEl>
                                        <p:attrNameLst>
                                          <p:attrName>style.visibility</p:attrName>
                                        </p:attrNameLst>
                                      </p:cBhvr>
                                      <p:to>
                                        <p:strVal val="visible"/>
                                      </p:to>
                                    </p:set>
                                    <p:animEffect transition="in" filter="wipe(up)">
                                      <p:cBhvr>
                                        <p:cTn id="7" dur="500"/>
                                        <p:tgtEl>
                                          <p:spTgt spid="10958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9589"/>
                                        </p:tgtEl>
                                        <p:attrNameLst>
                                          <p:attrName>style.visibility</p:attrName>
                                        </p:attrNameLst>
                                      </p:cBhvr>
                                      <p:to>
                                        <p:strVal val="visible"/>
                                      </p:to>
                                    </p:set>
                                    <p:animEffect transition="in" filter="wipe(down)">
                                      <p:cBhvr>
                                        <p:cTn id="11" dur="500"/>
                                        <p:tgtEl>
                                          <p:spTgt spid="109589"/>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09590"/>
                                        </p:tgtEl>
                                        <p:attrNameLst>
                                          <p:attrName>style.visibility</p:attrName>
                                        </p:attrNameLst>
                                      </p:cBhvr>
                                      <p:to>
                                        <p:strVal val="visible"/>
                                      </p:to>
                                    </p:set>
                                    <p:anim calcmode="lin" valueType="num">
                                      <p:cBhvr>
                                        <p:cTn id="15" dur="500" fill="hold"/>
                                        <p:tgtEl>
                                          <p:spTgt spid="109590"/>
                                        </p:tgtEl>
                                        <p:attrNameLst>
                                          <p:attrName>ppt_w</p:attrName>
                                        </p:attrNameLst>
                                      </p:cBhvr>
                                      <p:tavLst>
                                        <p:tav tm="0">
                                          <p:val>
                                            <p:fltVal val="0"/>
                                          </p:val>
                                        </p:tav>
                                        <p:tav tm="100000">
                                          <p:val>
                                            <p:strVal val="#ppt_w"/>
                                          </p:val>
                                        </p:tav>
                                      </p:tavLst>
                                    </p:anim>
                                    <p:anim calcmode="lin" valueType="num">
                                      <p:cBhvr>
                                        <p:cTn id="16" dur="500" fill="hold"/>
                                        <p:tgtEl>
                                          <p:spTgt spid="109590"/>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3407"/>
                                        </p:tgtEl>
                                        <p:attrNameLst>
                                          <p:attrName>style.visibility</p:attrName>
                                        </p:attrNameLst>
                                      </p:cBhvr>
                                      <p:to>
                                        <p:strVal val="visible"/>
                                      </p:to>
                                    </p:set>
                                    <p:anim calcmode="lin" valueType="num">
                                      <p:cBhvr additive="base">
                                        <p:cTn id="21" dur="500" fill="hold"/>
                                        <p:tgtEl>
                                          <p:spTgt spid="443407"/>
                                        </p:tgtEl>
                                        <p:attrNameLst>
                                          <p:attrName>ppt_x</p:attrName>
                                        </p:attrNameLst>
                                      </p:cBhvr>
                                      <p:tavLst>
                                        <p:tav tm="0">
                                          <p:val>
                                            <p:strVal val="0-#ppt_w/2"/>
                                          </p:val>
                                        </p:tav>
                                        <p:tav tm="100000">
                                          <p:val>
                                            <p:strVal val="#ppt_x"/>
                                          </p:val>
                                        </p:tav>
                                      </p:tavLst>
                                    </p:anim>
                                    <p:anim calcmode="lin" valueType="num">
                                      <p:cBhvr additive="base">
                                        <p:cTn id="22" dur="500" fill="hold"/>
                                        <p:tgtEl>
                                          <p:spTgt spid="44340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43408"/>
                                        </p:tgtEl>
                                        <p:attrNameLst>
                                          <p:attrName>style.visibility</p:attrName>
                                        </p:attrNameLst>
                                      </p:cBhvr>
                                      <p:to>
                                        <p:strVal val="visible"/>
                                      </p:to>
                                    </p:set>
                                    <p:anim calcmode="lin" valueType="num">
                                      <p:cBhvr>
                                        <p:cTn id="27" dur="500" fill="hold"/>
                                        <p:tgtEl>
                                          <p:spTgt spid="443408"/>
                                        </p:tgtEl>
                                        <p:attrNameLst>
                                          <p:attrName>ppt_w</p:attrName>
                                        </p:attrNameLst>
                                      </p:cBhvr>
                                      <p:tavLst>
                                        <p:tav tm="0">
                                          <p:val>
                                            <p:fltVal val="0"/>
                                          </p:val>
                                        </p:tav>
                                        <p:tav tm="100000">
                                          <p:val>
                                            <p:strVal val="#ppt_w"/>
                                          </p:val>
                                        </p:tav>
                                      </p:tavLst>
                                    </p:anim>
                                    <p:anim calcmode="lin" valueType="num">
                                      <p:cBhvr>
                                        <p:cTn id="28" dur="500" fill="hold"/>
                                        <p:tgtEl>
                                          <p:spTgt spid="44340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43411"/>
                                        </p:tgtEl>
                                        <p:attrNameLst>
                                          <p:attrName>style.visibility</p:attrName>
                                        </p:attrNameLst>
                                      </p:cBhvr>
                                      <p:to>
                                        <p:strVal val="visible"/>
                                      </p:to>
                                    </p:set>
                                    <p:anim calcmode="lin" valueType="num">
                                      <p:cBhvr additive="base">
                                        <p:cTn id="33" dur="500" fill="hold"/>
                                        <p:tgtEl>
                                          <p:spTgt spid="443411"/>
                                        </p:tgtEl>
                                        <p:attrNameLst>
                                          <p:attrName>ppt_x</p:attrName>
                                        </p:attrNameLst>
                                      </p:cBhvr>
                                      <p:tavLst>
                                        <p:tav tm="0">
                                          <p:val>
                                            <p:strVal val="0-#ppt_w/2"/>
                                          </p:val>
                                        </p:tav>
                                        <p:tav tm="100000">
                                          <p:val>
                                            <p:strVal val="#ppt_x"/>
                                          </p:val>
                                        </p:tav>
                                      </p:tavLst>
                                    </p:anim>
                                    <p:anim calcmode="lin" valueType="num">
                                      <p:cBhvr additive="base">
                                        <p:cTn id="34" dur="500" fill="hold"/>
                                        <p:tgtEl>
                                          <p:spTgt spid="443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7" grpId="0" autoUpdateAnimBg="0"/>
      <p:bldP spid="443408" grpId="0" animBg="1" autoUpdateAnimBg="0"/>
      <p:bldP spid="443411" grpId="0" autoUpdateAnimBg="0"/>
      <p:bldP spid="109588" grpId="0" animBg="1"/>
      <p:bldP spid="109589" grpId="0" animBg="1"/>
      <p:bldP spid="10959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F9C14D95-0F6F-41F4-88EF-2FE446AF384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2227" name="Rectangle 2"/>
          <p:cNvSpPr>
            <a:spLocks noGrp="1" noChangeArrowheads="1"/>
          </p:cNvSpPr>
          <p:nvPr>
            <p:ph type="title"/>
          </p:nvPr>
        </p:nvSpPr>
        <p:spPr>
          <a:xfrm>
            <a:off x="1731963" y="225425"/>
            <a:ext cx="7772400" cy="677863"/>
          </a:xfrm>
        </p:spPr>
        <p:txBody>
          <a:bodyPr/>
          <a:lstStyle/>
          <a:p>
            <a:r>
              <a:rPr lang="en-US" altLang="zh-CN" smtClean="0">
                <a:solidFill>
                  <a:srgbClr val="FFCC00"/>
                </a:solidFill>
                <a:latin typeface="Arial" panose="020B0704020202020204" pitchFamily="34" charset="0"/>
                <a:ea typeface="黑体" pitchFamily="2" charset="-122"/>
              </a:rPr>
              <a:t>7</a:t>
            </a:r>
            <a:r>
              <a:rPr lang="zh-CN" altLang="en-US" smtClean="0">
                <a:solidFill>
                  <a:srgbClr val="FFCC00"/>
                </a:solidFill>
                <a:latin typeface="Arial" panose="020B0704020202020204" pitchFamily="34" charset="0"/>
                <a:ea typeface="黑体" pitchFamily="2" charset="-122"/>
              </a:rPr>
              <a:t>、移位运算符</a:t>
            </a:r>
            <a:endParaRPr lang="zh-CN" altLang="en-US" smtClean="0">
              <a:solidFill>
                <a:srgbClr val="FFCC00"/>
              </a:solidFill>
              <a:latin typeface="Arial" panose="020B0704020202020204" pitchFamily="34" charset="0"/>
              <a:ea typeface="黑体" pitchFamily="2" charset="-122"/>
            </a:endParaRPr>
          </a:p>
        </p:txBody>
      </p:sp>
      <p:sp>
        <p:nvSpPr>
          <p:cNvPr id="52228" name="Rectangle 3"/>
          <p:cNvSpPr>
            <a:spLocks noGrp="1" noChangeArrowheads="1"/>
          </p:cNvSpPr>
          <p:nvPr>
            <p:ph type="body" idx="1"/>
          </p:nvPr>
        </p:nvSpPr>
        <p:spPr>
          <a:xfrm>
            <a:off x="379413" y="1350963"/>
            <a:ext cx="4292600" cy="847725"/>
          </a:xfrm>
        </p:spPr>
        <p:txBody>
          <a:bodyPr/>
          <a:lstStyle/>
          <a:p>
            <a:pPr>
              <a:spcBef>
                <a:spcPct val="0"/>
              </a:spcBef>
              <a:buClr>
                <a:schemeClr val="hlink"/>
              </a:buClr>
            </a:pPr>
            <a:r>
              <a:rPr lang="zh-CN" altLang="en-US" sz="2400" smtClean="0">
                <a:solidFill>
                  <a:srgbClr val="CC0066"/>
                </a:solidFill>
                <a:latin typeface="Arial" panose="020B0704020202020204" pitchFamily="34" charset="0"/>
                <a:ea typeface="SimSun" pitchFamily="2" charset="-122"/>
              </a:rPr>
              <a:t>单</a:t>
            </a:r>
            <a:r>
              <a:rPr lang="zh-CN" altLang="en-US" sz="2400" smtClean="0">
                <a:latin typeface="Arial" panose="020B0704020202020204" pitchFamily="34" charset="0"/>
                <a:ea typeface="SimSun" pitchFamily="2" charset="-122"/>
              </a:rPr>
              <a:t>目运算符</a:t>
            </a:r>
            <a:endParaRPr lang="zh-CN" altLang="en-US" sz="2400" smtClean="0">
              <a:latin typeface="Arial" panose="020B0704020202020204" pitchFamily="34" charset="0"/>
              <a:ea typeface="SimSun" pitchFamily="2" charset="-122"/>
            </a:endParaRPr>
          </a:p>
          <a:p>
            <a:pPr>
              <a:spcBef>
                <a:spcPct val="0"/>
              </a:spcBef>
              <a:buClr>
                <a:schemeClr val="hlink"/>
              </a:buClr>
            </a:pPr>
            <a:r>
              <a:rPr lang="zh-CN" altLang="en-US" sz="2400" smtClean="0">
                <a:latin typeface="Arial" panose="020B0704020202020204" pitchFamily="34" charset="0"/>
                <a:ea typeface="SimSun" pitchFamily="2" charset="-122"/>
              </a:rPr>
              <a:t>常用于移位寄存器的设计</a:t>
            </a:r>
            <a:endParaRPr lang="zh-CN" altLang="en-US" sz="2400" smtClean="0">
              <a:solidFill>
                <a:srgbClr val="FF0000"/>
              </a:solidFill>
              <a:latin typeface="SimSun" pitchFamily="2" charset="-122"/>
              <a:ea typeface="SimSun" pitchFamily="2" charset="-122"/>
            </a:endParaRPr>
          </a:p>
        </p:txBody>
      </p:sp>
      <p:graphicFrame>
        <p:nvGraphicFramePr>
          <p:cNvPr id="445461" name="Group 21"/>
          <p:cNvGraphicFramePr>
            <a:graphicFrameLocks noGrp="1"/>
          </p:cNvGraphicFramePr>
          <p:nvPr/>
        </p:nvGraphicFramePr>
        <p:xfrm>
          <a:off x="5062538" y="1411288"/>
          <a:ext cx="3232150" cy="1143000"/>
        </p:xfrm>
        <a:graphic>
          <a:graphicData uri="http://schemas.openxmlformats.org/drawingml/2006/table">
            <a:tbl>
              <a:tblPr/>
              <a:tblGrid>
                <a:gridCol w="1479550"/>
                <a:gridCol w="1752600"/>
              </a:tblGrid>
              <a:tr h="38100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移位运算符</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功能</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6200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&gt;&gt; </a:t>
                      </a:r>
                      <a:endPar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&lt;&lt;</a:t>
                      </a:r>
                      <a:endPar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右移</a:t>
                      </a:r>
                      <a:endPar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左移</a:t>
                      </a:r>
                      <a:endPar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5455" name="AutoShape 15"/>
          <p:cNvSpPr>
            <a:spLocks noChangeArrowheads="1"/>
          </p:cNvSpPr>
          <p:nvPr/>
        </p:nvSpPr>
        <p:spPr bwMode="auto">
          <a:xfrm>
            <a:off x="4841875" y="4516438"/>
            <a:ext cx="1404938" cy="612775"/>
          </a:xfrm>
          <a:prstGeom prst="wedgeRectCallout">
            <a:avLst>
              <a:gd name="adj1" fmla="val 100847"/>
              <a:gd name="adj2" fmla="val -68134"/>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左移</a:t>
            </a:r>
            <a:r>
              <a:rPr kumimoji="1" lang="zh-CN" altLang="en-US" sz="1800">
                <a:latin typeface="楷体_GB2312" pitchFamily="49" charset="-122"/>
                <a:ea typeface="楷体_GB2312" pitchFamily="49" charset="-122"/>
              </a:rPr>
              <a:t>的数据会丢失！</a:t>
            </a:r>
            <a:endParaRPr kumimoji="1" lang="zh-CN" altLang="en-US" sz="2000">
              <a:latin typeface="楷体_GB2312" pitchFamily="49" charset="-122"/>
              <a:ea typeface="楷体_GB2312" pitchFamily="49" charset="-122"/>
            </a:endParaRPr>
          </a:p>
        </p:txBody>
      </p:sp>
      <p:sp>
        <p:nvSpPr>
          <p:cNvPr id="445456" name="Rectangle 16"/>
          <p:cNvSpPr>
            <a:spLocks noChangeArrowheads="1"/>
          </p:cNvSpPr>
          <p:nvPr/>
        </p:nvSpPr>
        <p:spPr bwMode="auto">
          <a:xfrm>
            <a:off x="0" y="2495550"/>
            <a:ext cx="807243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Char char="v"/>
            </a:pPr>
            <a:r>
              <a:rPr lang="zh-CN" altLang="en-US">
                <a:latin typeface="Arial" panose="020B0704020202020204" pitchFamily="34" charset="0"/>
              </a:rPr>
              <a:t>用法：</a:t>
            </a:r>
            <a:r>
              <a:rPr lang="en-US" altLang="zh-CN">
                <a:latin typeface="Arial" panose="020B0704020202020204" pitchFamily="34" charset="0"/>
              </a:rPr>
              <a:t>A&gt;&gt;n   </a:t>
            </a:r>
            <a:r>
              <a:rPr lang="zh-CN" altLang="en-US">
                <a:latin typeface="Arial" panose="020B0704020202020204" pitchFamily="34" charset="0"/>
              </a:rPr>
              <a:t>或 </a:t>
            </a:r>
            <a:r>
              <a:rPr lang="en-US" altLang="zh-CN">
                <a:latin typeface="Arial" panose="020B0704020202020204" pitchFamily="34" charset="0"/>
              </a:rPr>
              <a:t>A&lt;&lt;n </a:t>
            </a:r>
            <a:endParaRPr lang="en-US" altLang="zh-CN">
              <a:latin typeface="Arial" panose="020B0704020202020204" pitchFamily="34" charset="0"/>
            </a:endParaRPr>
          </a:p>
          <a:p>
            <a:pPr marL="342900" indent="-342900">
              <a:spcBef>
                <a:spcPct val="0"/>
              </a:spcBef>
              <a:buClr>
                <a:srgbClr val="3333FF"/>
              </a:buClr>
              <a:buFont typeface="Wingdings" panose="05000000000000000000" pitchFamily="2" charset="2"/>
              <a:buNone/>
            </a:pPr>
            <a:r>
              <a:rPr lang="en-US" altLang="zh-CN" sz="2000">
                <a:latin typeface="Arial" panose="020B0704020202020204" pitchFamily="34" charset="0"/>
              </a:rPr>
              <a:t>   </a:t>
            </a:r>
            <a:r>
              <a:rPr lang="zh-CN" altLang="en-US" sz="2200">
                <a:latin typeface="Arial" panose="020B0704020202020204" pitchFamily="34" charset="0"/>
              </a:rPr>
              <a:t>将操作数右移或左移</a:t>
            </a:r>
            <a:r>
              <a:rPr lang="en-US" altLang="zh-CN" sz="2200">
                <a:latin typeface="Arial" panose="020B0704020202020204" pitchFamily="34" charset="0"/>
              </a:rPr>
              <a:t>n</a:t>
            </a:r>
            <a:r>
              <a:rPr lang="zh-CN" altLang="en-US" sz="2200">
                <a:latin typeface="Arial" panose="020B0704020202020204" pitchFamily="34" charset="0"/>
              </a:rPr>
              <a:t>位，同时用</a:t>
            </a:r>
            <a:r>
              <a:rPr lang="en-US" altLang="zh-CN" sz="2200">
                <a:latin typeface="Arial" panose="020B0704020202020204" pitchFamily="34" charset="0"/>
              </a:rPr>
              <a:t>n</a:t>
            </a:r>
            <a:r>
              <a:rPr lang="zh-CN" altLang="en-US" sz="2200">
                <a:latin typeface="Arial" panose="020B0704020202020204" pitchFamily="34" charset="0"/>
              </a:rPr>
              <a:t>个</a:t>
            </a:r>
            <a:r>
              <a:rPr lang="en-US" altLang="zh-CN" sz="2200">
                <a:latin typeface="Arial" panose="020B0704020202020204" pitchFamily="34" charset="0"/>
              </a:rPr>
              <a:t>0</a:t>
            </a:r>
            <a:r>
              <a:rPr lang="zh-CN" altLang="en-US" sz="2200">
                <a:latin typeface="Arial" panose="020B0704020202020204" pitchFamily="34" charset="0"/>
              </a:rPr>
              <a:t>填补移出的空位。</a:t>
            </a:r>
            <a:r>
              <a:rPr lang="zh-CN" altLang="en-US" sz="2200">
                <a:solidFill>
                  <a:srgbClr val="CC3300"/>
                </a:solidFill>
                <a:latin typeface="Arial" panose="020B0704020202020204" pitchFamily="34" charset="0"/>
              </a:rPr>
              <a:t>注意操作数的位数不变！</a:t>
            </a:r>
            <a:endParaRPr lang="zh-CN" altLang="en-US" sz="2200">
              <a:solidFill>
                <a:srgbClr val="CC3300"/>
              </a:solidFill>
              <a:latin typeface="Arial" panose="020B0704020202020204" pitchFamily="34" charset="0"/>
            </a:endParaRPr>
          </a:p>
          <a:p>
            <a:pPr marL="342900" indent="-342900">
              <a:spcBef>
                <a:spcPct val="0"/>
              </a:spcBef>
              <a:buClr>
                <a:srgbClr val="3333FF"/>
              </a:buClr>
              <a:buFont typeface="Wingdings" panose="05000000000000000000" pitchFamily="2" charset="2"/>
              <a:buNone/>
            </a:pPr>
            <a:r>
              <a:rPr kumimoji="1" lang="en-US" altLang="zh-CN" sz="2000">
                <a:solidFill>
                  <a:srgbClr val="FF0066"/>
                </a:solidFill>
                <a:latin typeface="Arial" panose="020B0704020202020204" pitchFamily="34" charset="0"/>
              </a:rPr>
              <a:t>【</a:t>
            </a:r>
            <a:r>
              <a:rPr kumimoji="1" lang="zh-CN" altLang="en-US" sz="2000">
                <a:solidFill>
                  <a:srgbClr val="FF0066"/>
                </a:solidFill>
                <a:latin typeface="Arial" panose="020B0704020202020204" pitchFamily="34" charset="0"/>
              </a:rPr>
              <a:t>例</a:t>
            </a:r>
            <a:r>
              <a:rPr kumimoji="1" lang="en-US" altLang="zh-CN" sz="2000">
                <a:solidFill>
                  <a:srgbClr val="FF0066"/>
                </a:solidFill>
                <a:latin typeface="Arial" panose="020B0704020202020204" pitchFamily="34" charset="0"/>
              </a:rPr>
              <a:t>】</a:t>
            </a:r>
            <a:r>
              <a:rPr lang="en-US" altLang="zh-CN">
                <a:latin typeface="Arial" panose="020B0704020202020204" pitchFamily="34" charset="0"/>
              </a:rPr>
              <a:t> </a:t>
            </a:r>
            <a:r>
              <a:rPr lang="en-US" altLang="zh-CN" sz="2000">
                <a:latin typeface="Arial" panose="020B0704020202020204" pitchFamily="34" charset="0"/>
                <a:ea typeface="方正姚体" pitchFamily="2" charset="-122"/>
              </a:rPr>
              <a:t>4’b1001&gt;&gt;3 </a:t>
            </a:r>
            <a:r>
              <a:rPr kumimoji="1" lang="zh-CN" altLang="en-US" sz="2000">
                <a:latin typeface="Arial" panose="020B0704020202020204" pitchFamily="34" charset="0"/>
              </a:rPr>
              <a:t>的结果</a:t>
            </a:r>
            <a:r>
              <a:rPr lang="en-US" altLang="zh-CN" sz="2000">
                <a:latin typeface="Arial" panose="020B0704020202020204" pitchFamily="34" charset="0"/>
                <a:ea typeface="方正姚体" pitchFamily="2" charset="-122"/>
              </a:rPr>
              <a:t>= 4’b</a:t>
            </a:r>
            <a:r>
              <a:rPr lang="en-US" altLang="zh-CN" sz="2000">
                <a:solidFill>
                  <a:srgbClr val="CC0066"/>
                </a:solidFill>
                <a:latin typeface="Arial" panose="020B0704020202020204" pitchFamily="34" charset="0"/>
                <a:ea typeface="方正姚体" pitchFamily="2" charset="-122"/>
              </a:rPr>
              <a:t>000</a:t>
            </a:r>
            <a:r>
              <a:rPr lang="en-US" altLang="zh-CN" sz="2000">
                <a:latin typeface="Arial" panose="020B0704020202020204" pitchFamily="34" charset="0"/>
                <a:ea typeface="方正姚体" pitchFamily="2" charset="-122"/>
              </a:rPr>
              <a:t>1</a:t>
            </a:r>
            <a:r>
              <a:rPr lang="zh-CN" altLang="en-US" sz="2000">
                <a:latin typeface="Arial" panose="020B0704020202020204" pitchFamily="34" charset="0"/>
                <a:ea typeface="方正姚体" pitchFamily="2" charset="-122"/>
              </a:rPr>
              <a:t>； </a:t>
            </a:r>
            <a:r>
              <a:rPr lang="en-US" altLang="zh-CN" sz="2000">
                <a:latin typeface="Arial" panose="020B0704020202020204" pitchFamily="34" charset="0"/>
                <a:ea typeface="方正姚体" pitchFamily="2" charset="-122"/>
              </a:rPr>
              <a:t>4’b1001&gt;&gt;4</a:t>
            </a:r>
            <a:r>
              <a:rPr kumimoji="1" lang="zh-CN" altLang="en-US" sz="2000">
                <a:latin typeface="Arial" panose="020B0704020202020204" pitchFamily="34" charset="0"/>
              </a:rPr>
              <a:t>的结果</a:t>
            </a:r>
            <a:r>
              <a:rPr lang="en-US" altLang="zh-CN" sz="2000">
                <a:latin typeface="Arial" panose="020B0704020202020204" pitchFamily="34" charset="0"/>
                <a:ea typeface="方正姚体" pitchFamily="2" charset="-122"/>
              </a:rPr>
              <a:t>= 4’b</a:t>
            </a:r>
            <a:r>
              <a:rPr lang="en-US" altLang="zh-CN" sz="2000">
                <a:solidFill>
                  <a:srgbClr val="CC0066"/>
                </a:solidFill>
                <a:latin typeface="Arial" panose="020B0704020202020204" pitchFamily="34" charset="0"/>
                <a:ea typeface="方正姚体" pitchFamily="2" charset="-122"/>
              </a:rPr>
              <a:t>0000</a:t>
            </a:r>
            <a:endParaRPr lang="en-US" altLang="zh-CN" sz="2000">
              <a:solidFill>
                <a:srgbClr val="CC0066"/>
              </a:solidFill>
              <a:latin typeface="Arial" panose="020B0704020202020204" pitchFamily="34" charset="0"/>
              <a:ea typeface="方正姚体" pitchFamily="2" charset="-122"/>
            </a:endParaRPr>
          </a:p>
          <a:p>
            <a:pPr marL="342900" indent="-342900">
              <a:spcBef>
                <a:spcPct val="0"/>
              </a:spcBef>
              <a:buClr>
                <a:srgbClr val="3333FF"/>
              </a:buClr>
              <a:buFont typeface="Wingdings" panose="05000000000000000000" pitchFamily="2" charset="2"/>
              <a:buNone/>
            </a:pPr>
            <a:r>
              <a:rPr lang="en-US" altLang="zh-CN" sz="2000">
                <a:latin typeface="Arial" panose="020B0704020202020204" pitchFamily="34" charset="0"/>
                <a:ea typeface="方正姚体" pitchFamily="2" charset="-122"/>
              </a:rPr>
              <a:t>       4’b1001&lt;&lt;1</a:t>
            </a:r>
            <a:r>
              <a:rPr kumimoji="1" lang="zh-CN" altLang="en-US" sz="2000">
                <a:latin typeface="Arial" panose="020B0704020202020204" pitchFamily="34" charset="0"/>
              </a:rPr>
              <a:t>的结果</a:t>
            </a:r>
            <a:r>
              <a:rPr lang="en-US" altLang="zh-CN" sz="2000">
                <a:latin typeface="Arial" panose="020B0704020202020204" pitchFamily="34" charset="0"/>
                <a:ea typeface="方正姚体" pitchFamily="2" charset="-122"/>
              </a:rPr>
              <a:t>= 4’b001</a:t>
            </a:r>
            <a:r>
              <a:rPr lang="en-US" altLang="zh-CN" sz="2000">
                <a:solidFill>
                  <a:srgbClr val="CC0066"/>
                </a:solidFill>
                <a:latin typeface="Arial" panose="020B0704020202020204" pitchFamily="34" charset="0"/>
                <a:ea typeface="方正姚体" pitchFamily="2" charset="-122"/>
              </a:rPr>
              <a:t>0</a:t>
            </a:r>
            <a:r>
              <a:rPr lang="zh-CN" altLang="en-US" sz="2000">
                <a:latin typeface="Arial" panose="020B0704020202020204" pitchFamily="34" charset="0"/>
                <a:ea typeface="方正姚体" pitchFamily="2" charset="-122"/>
              </a:rPr>
              <a:t>；    </a:t>
            </a:r>
            <a:r>
              <a:rPr lang="en-US" altLang="zh-CN" sz="2000">
                <a:latin typeface="Arial" panose="020B0704020202020204" pitchFamily="34" charset="0"/>
                <a:ea typeface="方正姚体" pitchFamily="2" charset="-122"/>
              </a:rPr>
              <a:t>4’b1001&lt;&lt;2</a:t>
            </a:r>
            <a:r>
              <a:rPr kumimoji="1" lang="zh-CN" altLang="en-US" sz="2000">
                <a:latin typeface="Arial" panose="020B0704020202020204" pitchFamily="34" charset="0"/>
              </a:rPr>
              <a:t>的结果</a:t>
            </a:r>
            <a:r>
              <a:rPr lang="en-US" altLang="zh-CN" sz="2000">
                <a:latin typeface="Arial" panose="020B0704020202020204" pitchFamily="34" charset="0"/>
                <a:ea typeface="方正姚体" pitchFamily="2" charset="-122"/>
              </a:rPr>
              <a:t>= 4’b01</a:t>
            </a:r>
            <a:r>
              <a:rPr lang="en-US" altLang="zh-CN" sz="2000">
                <a:solidFill>
                  <a:srgbClr val="CC0066"/>
                </a:solidFill>
                <a:latin typeface="Arial" panose="020B0704020202020204" pitchFamily="34" charset="0"/>
                <a:ea typeface="方正姚体" pitchFamily="2" charset="-122"/>
              </a:rPr>
              <a:t>00</a:t>
            </a:r>
            <a:r>
              <a:rPr lang="zh-CN" altLang="en-US" sz="2000">
                <a:latin typeface="Arial" panose="020B0704020202020204" pitchFamily="34" charset="0"/>
                <a:ea typeface="方正姚体" pitchFamily="2" charset="-122"/>
              </a:rPr>
              <a:t>；</a:t>
            </a:r>
            <a:endParaRPr lang="zh-CN" altLang="en-US" sz="2000">
              <a:latin typeface="Arial" panose="020B0704020202020204" pitchFamily="34" charset="0"/>
              <a:ea typeface="方正姚体" pitchFamily="2" charset="-122"/>
            </a:endParaRPr>
          </a:p>
          <a:p>
            <a:pPr marL="342900" indent="-342900">
              <a:spcBef>
                <a:spcPct val="0"/>
              </a:spcBef>
              <a:buClr>
                <a:srgbClr val="3333FF"/>
              </a:buClr>
              <a:buFont typeface="Wingdings" panose="05000000000000000000" pitchFamily="2" charset="2"/>
              <a:buNone/>
            </a:pPr>
            <a:r>
              <a:rPr lang="zh-CN" altLang="en-US" sz="2000">
                <a:latin typeface="Arial" panose="020B0704020202020204" pitchFamily="34" charset="0"/>
                <a:ea typeface="方正姚体" pitchFamily="2" charset="-122"/>
              </a:rPr>
              <a:t>       </a:t>
            </a:r>
            <a:r>
              <a:rPr lang="en-US" altLang="zh-CN" sz="2000">
                <a:latin typeface="Arial" panose="020B0704020202020204" pitchFamily="34" charset="0"/>
                <a:ea typeface="方正姚体" pitchFamily="2" charset="-122"/>
              </a:rPr>
              <a:t>1&lt;&lt;6 = 32’b00…01</a:t>
            </a:r>
            <a:r>
              <a:rPr lang="en-US" altLang="zh-CN" sz="2000">
                <a:solidFill>
                  <a:srgbClr val="CC0066"/>
                </a:solidFill>
                <a:latin typeface="Arial" panose="020B0704020202020204" pitchFamily="34" charset="0"/>
                <a:ea typeface="方正姚体" pitchFamily="2" charset="-122"/>
              </a:rPr>
              <a:t>000000</a:t>
            </a:r>
            <a:endParaRPr lang="en-US" altLang="zh-CN" sz="2000">
              <a:solidFill>
                <a:srgbClr val="CC0066"/>
              </a:solidFill>
              <a:latin typeface="Arial" panose="020B0704020202020204" pitchFamily="34" charset="0"/>
              <a:ea typeface="方正姚体" pitchFamily="2" charset="-122"/>
            </a:endParaRPr>
          </a:p>
        </p:txBody>
      </p:sp>
      <p:sp>
        <p:nvSpPr>
          <p:cNvPr id="445457" name="AutoShape 17"/>
          <p:cNvSpPr>
            <a:spLocks noChangeArrowheads="1"/>
          </p:cNvSpPr>
          <p:nvPr/>
        </p:nvSpPr>
        <p:spPr bwMode="auto">
          <a:xfrm>
            <a:off x="2273300" y="5121275"/>
            <a:ext cx="4608513" cy="1125538"/>
          </a:xfrm>
          <a:prstGeom prst="horizontalScroll">
            <a:avLst>
              <a:gd name="adj" fmla="val 12500"/>
            </a:avLst>
          </a:prstGeom>
          <a:solidFill>
            <a:srgbClr val="FFCC99"/>
          </a:solidFill>
          <a:ln w="9525">
            <a:solidFill>
              <a:srgbClr val="CC6600"/>
            </a:solidFill>
            <a:round/>
          </a:ln>
        </p:spPr>
        <p:txBody>
          <a:bodyPr anchor="ctr">
            <a:spAutoFit/>
          </a:bodyPr>
          <a:lstStyle/>
          <a:p>
            <a:pPr indent="287655">
              <a:lnSpc>
                <a:spcPct val="105000"/>
              </a:lnSpc>
              <a:spcBef>
                <a:spcPct val="0"/>
              </a:spcBef>
              <a:buClr>
                <a:srgbClr val="FF0066"/>
              </a:buClr>
              <a:buFont typeface="Wingdings" panose="05000000000000000000" pitchFamily="2" charset="2"/>
              <a:buNone/>
            </a:pPr>
            <a:r>
              <a:rPr lang="zh-CN" altLang="en-US">
                <a:latin typeface="Arial" panose="020B0704020202020204" pitchFamily="34" charset="0"/>
                <a:ea typeface="楷体_GB2312" pitchFamily="49" charset="-122"/>
              </a:rPr>
              <a:t>将操作数右移或左移</a:t>
            </a:r>
            <a:r>
              <a:rPr lang="en-US" altLang="zh-CN">
                <a:latin typeface="Arial" panose="020B0704020202020204" pitchFamily="34" charset="0"/>
                <a:ea typeface="楷体_GB2312" pitchFamily="49" charset="-122"/>
              </a:rPr>
              <a:t>n</a:t>
            </a:r>
            <a:r>
              <a:rPr lang="zh-CN" altLang="en-US">
                <a:latin typeface="Arial" panose="020B0704020202020204" pitchFamily="34" charset="0"/>
                <a:ea typeface="楷体_GB2312" pitchFamily="49" charset="-122"/>
              </a:rPr>
              <a:t>位，相当于将操作数除以或乘以</a:t>
            </a:r>
            <a:r>
              <a:rPr lang="en-US" altLang="zh-CN">
                <a:latin typeface="Arial" panose="020B0704020202020204" pitchFamily="34" charset="0"/>
                <a:ea typeface="楷体_GB2312" pitchFamily="49" charset="-122"/>
              </a:rPr>
              <a:t>2</a:t>
            </a:r>
            <a:r>
              <a:rPr lang="en-US" altLang="zh-CN" baseline="36000">
                <a:latin typeface="Arial" panose="020B0704020202020204" pitchFamily="34" charset="0"/>
                <a:ea typeface="楷体_GB2312" pitchFamily="49" charset="-122"/>
              </a:rPr>
              <a:t>n</a:t>
            </a:r>
            <a:r>
              <a:rPr lang="zh-CN" altLang="en-US">
                <a:latin typeface="Arial" panose="020B0704020202020204" pitchFamily="34" charset="0"/>
                <a:ea typeface="楷体_GB2312" pitchFamily="49" charset="-122"/>
              </a:rPr>
              <a:t>。</a:t>
            </a:r>
            <a:endParaRPr lang="zh-CN" altLang="en-US">
              <a:latin typeface="Arial" panose="020B0704020202020204" pitchFamily="34" charset="0"/>
              <a:ea typeface="楷体_GB2312" pitchFamily="49" charset="-122"/>
            </a:endParaRPr>
          </a:p>
        </p:txBody>
      </p:sp>
      <p:sp>
        <p:nvSpPr>
          <p:cNvPr id="445458" name="AutoShape 18"/>
          <p:cNvSpPr>
            <a:spLocks noChangeArrowheads="1"/>
          </p:cNvSpPr>
          <p:nvPr/>
        </p:nvSpPr>
        <p:spPr bwMode="auto">
          <a:xfrm>
            <a:off x="7604125" y="4443413"/>
            <a:ext cx="1539875" cy="585787"/>
          </a:xfrm>
          <a:prstGeom prst="wedgeRoundRectCallout">
            <a:avLst>
              <a:gd name="adj1" fmla="val -57940"/>
              <a:gd name="adj2" fmla="val -125880"/>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1800">
                <a:latin typeface="楷体_GB2312" pitchFamily="49" charset="-122"/>
                <a:ea typeface="楷体_GB2312" pitchFamily="49" charset="-122"/>
              </a:rPr>
              <a:t>右移的数据会丢失！</a:t>
            </a:r>
            <a:endParaRPr kumimoji="1" lang="zh-CN" altLang="en-US" sz="180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5456"/>
                                        </p:tgtEl>
                                        <p:attrNameLst>
                                          <p:attrName>style.visibility</p:attrName>
                                        </p:attrNameLst>
                                      </p:cBhvr>
                                      <p:to>
                                        <p:strVal val="visible"/>
                                      </p:to>
                                    </p:set>
                                    <p:anim calcmode="lin" valueType="num">
                                      <p:cBhvr additive="base">
                                        <p:cTn id="7" dur="500" fill="hold"/>
                                        <p:tgtEl>
                                          <p:spTgt spid="445456"/>
                                        </p:tgtEl>
                                        <p:attrNameLst>
                                          <p:attrName>ppt_x</p:attrName>
                                        </p:attrNameLst>
                                      </p:cBhvr>
                                      <p:tavLst>
                                        <p:tav tm="0">
                                          <p:val>
                                            <p:strVal val="0-#ppt_w/2"/>
                                          </p:val>
                                        </p:tav>
                                        <p:tav tm="100000">
                                          <p:val>
                                            <p:strVal val="#ppt_x"/>
                                          </p:val>
                                        </p:tav>
                                      </p:tavLst>
                                    </p:anim>
                                    <p:anim calcmode="lin" valueType="num">
                                      <p:cBhvr additive="base">
                                        <p:cTn id="8" dur="500" fill="hold"/>
                                        <p:tgtEl>
                                          <p:spTgt spid="4454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45458"/>
                                        </p:tgtEl>
                                        <p:attrNameLst>
                                          <p:attrName>style.visibility</p:attrName>
                                        </p:attrNameLst>
                                      </p:cBhvr>
                                      <p:to>
                                        <p:strVal val="visible"/>
                                      </p:to>
                                    </p:set>
                                    <p:animEffect transition="in" filter="dissolve">
                                      <p:cBhvr>
                                        <p:cTn id="13" dur="500"/>
                                        <p:tgtEl>
                                          <p:spTgt spid="44545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5455"/>
                                        </p:tgtEl>
                                        <p:attrNameLst>
                                          <p:attrName>style.visibility</p:attrName>
                                        </p:attrNameLst>
                                      </p:cBhvr>
                                      <p:to>
                                        <p:strVal val="visible"/>
                                      </p:to>
                                    </p:set>
                                    <p:animEffect transition="in" filter="dissolve">
                                      <p:cBhvr>
                                        <p:cTn id="18" dur="500"/>
                                        <p:tgtEl>
                                          <p:spTgt spid="445455"/>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45457"/>
                                        </p:tgtEl>
                                        <p:attrNameLst>
                                          <p:attrName>style.visibility</p:attrName>
                                        </p:attrNameLst>
                                      </p:cBhvr>
                                      <p:to>
                                        <p:strVal val="visible"/>
                                      </p:to>
                                    </p:set>
                                    <p:anim calcmode="lin" valueType="num">
                                      <p:cBhvr>
                                        <p:cTn id="23" dur="500" fill="hold"/>
                                        <p:tgtEl>
                                          <p:spTgt spid="445457"/>
                                        </p:tgtEl>
                                        <p:attrNameLst>
                                          <p:attrName>ppt_w</p:attrName>
                                        </p:attrNameLst>
                                      </p:cBhvr>
                                      <p:tavLst>
                                        <p:tav tm="0">
                                          <p:val>
                                            <p:fltVal val="0"/>
                                          </p:val>
                                        </p:tav>
                                        <p:tav tm="100000">
                                          <p:val>
                                            <p:strVal val="#ppt_w"/>
                                          </p:val>
                                        </p:tav>
                                      </p:tavLst>
                                    </p:anim>
                                    <p:anim calcmode="lin" valueType="num">
                                      <p:cBhvr>
                                        <p:cTn id="24" dur="500" fill="hold"/>
                                        <p:tgtEl>
                                          <p:spTgt spid="4454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5" grpId="0" animBg="1" autoUpdateAnimBg="0"/>
      <p:bldP spid="445456" grpId="0" autoUpdateAnimBg="0"/>
      <p:bldP spid="445457" grpId="0" animBg="1" autoUpdateAnimBg="0"/>
      <p:bldP spid="44545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D0F9C8A4-1A54-42F0-9D43-D83415497C8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3251" name="Rectangle 2"/>
          <p:cNvSpPr>
            <a:spLocks noGrp="1" noChangeArrowheads="1"/>
          </p:cNvSpPr>
          <p:nvPr>
            <p:ph type="title"/>
          </p:nvPr>
        </p:nvSpPr>
        <p:spPr>
          <a:xfrm>
            <a:off x="1803400" y="225425"/>
            <a:ext cx="7772400" cy="677863"/>
          </a:xfrm>
        </p:spPr>
        <p:txBody>
          <a:bodyPr/>
          <a:lstStyle/>
          <a:p>
            <a:r>
              <a:rPr lang="en-US" altLang="zh-CN" smtClean="0">
                <a:solidFill>
                  <a:srgbClr val="FFCC00"/>
                </a:solidFill>
                <a:latin typeface="Arial" panose="020B0704020202020204" pitchFamily="34" charset="0"/>
                <a:ea typeface="黑体" pitchFamily="2" charset="-122"/>
              </a:rPr>
              <a:t>8</a:t>
            </a:r>
            <a:r>
              <a:rPr lang="zh-CN" altLang="en-US" smtClean="0">
                <a:solidFill>
                  <a:srgbClr val="FFCC00"/>
                </a:solidFill>
                <a:latin typeface="Arial" panose="020B0704020202020204" pitchFamily="34" charset="0"/>
                <a:ea typeface="黑体" pitchFamily="2" charset="-122"/>
              </a:rPr>
              <a:t>、条件运算符</a:t>
            </a:r>
            <a:endParaRPr lang="zh-CN" altLang="en-US" smtClean="0">
              <a:solidFill>
                <a:srgbClr val="FFCC00"/>
              </a:solidFill>
              <a:latin typeface="Arial" panose="020B0704020202020204" pitchFamily="34" charset="0"/>
              <a:ea typeface="黑体" pitchFamily="2" charset="-122"/>
            </a:endParaRPr>
          </a:p>
        </p:txBody>
      </p:sp>
      <p:sp>
        <p:nvSpPr>
          <p:cNvPr id="447491" name="Rectangle 3"/>
          <p:cNvSpPr>
            <a:spLocks noGrp="1" noChangeArrowheads="1"/>
          </p:cNvSpPr>
          <p:nvPr>
            <p:ph type="body" idx="1"/>
          </p:nvPr>
        </p:nvSpPr>
        <p:spPr>
          <a:xfrm>
            <a:off x="523875" y="1171575"/>
            <a:ext cx="3944938" cy="1150938"/>
          </a:xfrm>
        </p:spPr>
        <p:txBody>
          <a:bodyPr/>
          <a:lstStyle/>
          <a:p>
            <a:pPr algn="just">
              <a:lnSpc>
                <a:spcPct val="110000"/>
              </a:lnSpc>
            </a:pPr>
            <a:r>
              <a:rPr lang="zh-CN" altLang="en-US" sz="2400" smtClean="0">
                <a:solidFill>
                  <a:srgbClr val="CC0066"/>
                </a:solidFill>
                <a:latin typeface="Arial" panose="020B0704020202020204" pitchFamily="34" charset="0"/>
                <a:ea typeface="SimSun" pitchFamily="2" charset="-122"/>
              </a:rPr>
              <a:t>三</a:t>
            </a:r>
            <a:r>
              <a:rPr lang="zh-CN" altLang="en-US" sz="2400" smtClean="0">
                <a:latin typeface="Arial" panose="020B0704020202020204" pitchFamily="34" charset="0"/>
                <a:ea typeface="SimSun" pitchFamily="2" charset="-122"/>
              </a:rPr>
              <a:t>目运算符</a:t>
            </a:r>
            <a:endParaRPr lang="zh-CN" altLang="en-US" sz="2400" smtClean="0">
              <a:latin typeface="Arial" panose="020B0704020202020204" pitchFamily="34" charset="0"/>
              <a:ea typeface="SimSun" pitchFamily="2" charset="-122"/>
            </a:endParaRPr>
          </a:p>
          <a:p>
            <a:pPr algn="just">
              <a:lnSpc>
                <a:spcPct val="110000"/>
              </a:lnSpc>
            </a:pPr>
            <a:r>
              <a:rPr lang="zh-CN" altLang="en-US" sz="2400" smtClean="0">
                <a:latin typeface="Arial" panose="020B0704020202020204" pitchFamily="34" charset="0"/>
                <a:ea typeface="SimSun" pitchFamily="2" charset="-122"/>
              </a:rPr>
              <a:t>常用于数据选择器的设计</a:t>
            </a:r>
            <a:endParaRPr lang="zh-CN" altLang="en-US" sz="2400" smtClean="0">
              <a:latin typeface="Arial" panose="020B0704020202020204" pitchFamily="34" charset="0"/>
              <a:ea typeface="SimSun" pitchFamily="2" charset="-122"/>
            </a:endParaRPr>
          </a:p>
        </p:txBody>
      </p:sp>
      <p:sp>
        <p:nvSpPr>
          <p:cNvPr id="53253"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grpSp>
        <p:nvGrpSpPr>
          <p:cNvPr id="2" name="Group 5"/>
          <p:cNvGrpSpPr/>
          <p:nvPr/>
        </p:nvGrpSpPr>
        <p:grpSpPr bwMode="auto">
          <a:xfrm>
            <a:off x="2590800" y="3860800"/>
            <a:ext cx="2590800" cy="2362200"/>
            <a:chOff x="3696" y="2064"/>
            <a:chExt cx="1632" cy="1488"/>
          </a:xfrm>
        </p:grpSpPr>
        <p:sp>
          <p:nvSpPr>
            <p:cNvPr id="447494" name="Rectangle 6"/>
            <p:cNvSpPr>
              <a:spLocks noChangeArrowheads="1"/>
            </p:cNvSpPr>
            <p:nvPr/>
          </p:nvSpPr>
          <p:spPr bwMode="auto">
            <a:xfrm>
              <a:off x="3696" y="2064"/>
              <a:ext cx="1632" cy="1488"/>
            </a:xfrm>
            <a:prstGeom prst="rect">
              <a:avLst/>
            </a:prstGeom>
            <a:solidFill>
              <a:srgbClr val="99CCFF"/>
            </a:solidFill>
            <a:ln w="9525">
              <a:noFill/>
              <a:miter lim="800000"/>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zh-CN" altLang="en-US" sz="2000" b="0">
                <a:solidFill>
                  <a:schemeClr val="bg2"/>
                </a:solidFill>
                <a:latin typeface="Times New Roman" panose="02020803070505020304" pitchFamily="18" charset="0"/>
                <a:ea typeface="SimSun" pitchFamily="2" charset="-122"/>
              </a:endParaRPr>
            </a:p>
          </p:txBody>
        </p:sp>
        <p:grpSp>
          <p:nvGrpSpPr>
            <p:cNvPr id="53261" name="Group 7"/>
            <p:cNvGrpSpPr/>
            <p:nvPr/>
          </p:nvGrpSpPr>
          <p:grpSpPr bwMode="auto">
            <a:xfrm>
              <a:off x="3744" y="2102"/>
              <a:ext cx="1584" cy="1412"/>
              <a:chOff x="3600" y="2102"/>
              <a:chExt cx="1584" cy="1412"/>
            </a:xfrm>
          </p:grpSpPr>
          <p:sp>
            <p:nvSpPr>
              <p:cNvPr id="53262" name="Line 8"/>
              <p:cNvSpPr>
                <a:spLocks noChangeShapeType="1"/>
              </p:cNvSpPr>
              <p:nvPr/>
            </p:nvSpPr>
            <p:spPr bwMode="auto">
              <a:xfrm>
                <a:off x="3888" y="2544"/>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3263" name="Line 9"/>
              <p:cNvSpPr>
                <a:spLocks noChangeShapeType="1"/>
              </p:cNvSpPr>
              <p:nvPr/>
            </p:nvSpPr>
            <p:spPr bwMode="auto">
              <a:xfrm>
                <a:off x="3888" y="2880"/>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3264" name="Line 10"/>
              <p:cNvSpPr>
                <a:spLocks noChangeShapeType="1"/>
              </p:cNvSpPr>
              <p:nvPr/>
            </p:nvSpPr>
            <p:spPr bwMode="auto">
              <a:xfrm>
                <a:off x="4464" y="2736"/>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53265" name="Text Box 11"/>
              <p:cNvSpPr txBox="1">
                <a:spLocks noChangeArrowheads="1"/>
              </p:cNvSpPr>
              <p:nvPr/>
            </p:nvSpPr>
            <p:spPr bwMode="auto">
              <a:xfrm>
                <a:off x="3600" y="2438"/>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anose="02020803070505020304" pitchFamily="18" charset="0"/>
                  </a:rPr>
                  <a:t>in1</a:t>
                </a:r>
                <a:endParaRPr kumimoji="1" lang="en-US" altLang="zh-CN" sz="2000">
                  <a:solidFill>
                    <a:schemeClr val="bg2"/>
                  </a:solidFill>
                  <a:latin typeface="Times New Roman" panose="02020803070505020304" pitchFamily="18" charset="0"/>
                </a:endParaRPr>
              </a:p>
            </p:txBody>
          </p:sp>
          <p:sp>
            <p:nvSpPr>
              <p:cNvPr id="53266" name="Text Box 12"/>
              <p:cNvSpPr txBox="1">
                <a:spLocks noChangeArrowheads="1"/>
              </p:cNvSpPr>
              <p:nvPr/>
            </p:nvSpPr>
            <p:spPr bwMode="auto">
              <a:xfrm>
                <a:off x="4752" y="2592"/>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anose="02020803070505020304" pitchFamily="18" charset="0"/>
                  </a:rPr>
                  <a:t>out</a:t>
                </a:r>
                <a:endParaRPr kumimoji="1" lang="en-US" altLang="zh-CN" sz="2000">
                  <a:solidFill>
                    <a:schemeClr val="bg2"/>
                  </a:solidFill>
                  <a:latin typeface="Times New Roman" panose="02020803070505020304" pitchFamily="18" charset="0"/>
                </a:endParaRPr>
              </a:p>
            </p:txBody>
          </p:sp>
          <p:sp>
            <p:nvSpPr>
              <p:cNvPr id="53267" name="Text Box 13"/>
              <p:cNvSpPr txBox="1">
                <a:spLocks noChangeArrowheads="1"/>
              </p:cNvSpPr>
              <p:nvPr/>
            </p:nvSpPr>
            <p:spPr bwMode="auto">
              <a:xfrm>
                <a:off x="4032" y="2102"/>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anose="02020803070505020304" pitchFamily="18" charset="0"/>
                  </a:rPr>
                  <a:t>MUX</a:t>
                </a:r>
                <a:endParaRPr kumimoji="1" lang="en-US" altLang="zh-CN" sz="2000">
                  <a:solidFill>
                    <a:schemeClr val="bg2"/>
                  </a:solidFill>
                  <a:latin typeface="Times New Roman" panose="02020803070505020304" pitchFamily="18" charset="0"/>
                </a:endParaRPr>
              </a:p>
            </p:txBody>
          </p:sp>
          <p:sp>
            <p:nvSpPr>
              <p:cNvPr id="53268" name="Text Box 14"/>
              <p:cNvSpPr txBox="1">
                <a:spLocks noChangeArrowheads="1"/>
              </p:cNvSpPr>
              <p:nvPr/>
            </p:nvSpPr>
            <p:spPr bwMode="auto">
              <a:xfrm>
                <a:off x="3600" y="2736"/>
                <a:ext cx="336"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anose="02020803070505020304" pitchFamily="18" charset="0"/>
                  </a:rPr>
                  <a:t>in0</a:t>
                </a:r>
                <a:endParaRPr kumimoji="1" lang="en-US" altLang="zh-CN" sz="2000">
                  <a:solidFill>
                    <a:schemeClr val="bg2"/>
                  </a:solidFill>
                  <a:latin typeface="Times New Roman" panose="02020803070505020304" pitchFamily="18" charset="0"/>
                </a:endParaRPr>
              </a:p>
            </p:txBody>
          </p:sp>
          <p:sp>
            <p:nvSpPr>
              <p:cNvPr id="53269" name="Text Box 15"/>
              <p:cNvSpPr txBox="1">
                <a:spLocks noChangeArrowheads="1"/>
              </p:cNvSpPr>
              <p:nvPr/>
            </p:nvSpPr>
            <p:spPr bwMode="auto">
              <a:xfrm>
                <a:off x="4176" y="3264"/>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anose="02020803070505020304" pitchFamily="18" charset="0"/>
                  </a:rPr>
                  <a:t>sel</a:t>
                </a:r>
                <a:endParaRPr kumimoji="1" lang="en-US" altLang="zh-CN" sz="2000">
                  <a:solidFill>
                    <a:schemeClr val="bg2"/>
                  </a:solidFill>
                  <a:latin typeface="Times New Roman" panose="02020803070505020304" pitchFamily="18" charset="0"/>
                </a:endParaRPr>
              </a:p>
            </p:txBody>
          </p:sp>
          <p:sp>
            <p:nvSpPr>
              <p:cNvPr id="53270" name="AutoShape 16"/>
              <p:cNvSpPr>
                <a:spLocks noChangeArrowheads="1"/>
              </p:cNvSpPr>
              <p:nvPr/>
            </p:nvSpPr>
            <p:spPr bwMode="auto">
              <a:xfrm rot="-5426475">
                <a:off x="4032" y="2592"/>
                <a:ext cx="624"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00"/>
              </a:solidFill>
              <a:ln w="9525">
                <a:solidFill>
                  <a:schemeClr val="tx1"/>
                </a:solidFill>
                <a:miter lim="800000"/>
              </a:ln>
            </p:spPr>
            <p:txBody>
              <a:bodyPr wrap="none" anchor="ctr"/>
              <a:lstStyle/>
              <a:p>
                <a:endParaRPr lang="zh-CN" altLang="en-US"/>
              </a:p>
            </p:txBody>
          </p:sp>
          <p:sp>
            <p:nvSpPr>
              <p:cNvPr id="53271" name="Line 17"/>
              <p:cNvSpPr>
                <a:spLocks noChangeShapeType="1"/>
              </p:cNvSpPr>
              <p:nvPr/>
            </p:nvSpPr>
            <p:spPr bwMode="auto">
              <a:xfrm>
                <a:off x="4320" y="297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b"/>
              <a:lstStyle/>
              <a:p>
                <a:endParaRPr lang="zh-CN" altLang="en-US"/>
              </a:p>
            </p:txBody>
          </p:sp>
        </p:grpSp>
      </p:grpSp>
      <p:sp>
        <p:nvSpPr>
          <p:cNvPr id="447506" name="Text Box 18"/>
          <p:cNvSpPr txBox="1">
            <a:spLocks noChangeArrowheads="1"/>
          </p:cNvSpPr>
          <p:nvPr/>
        </p:nvSpPr>
        <p:spPr bwMode="auto">
          <a:xfrm>
            <a:off x="1676400" y="2687638"/>
            <a:ext cx="4343400" cy="436562"/>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en-US" sz="2200">
                <a:latin typeface="Arial" panose="020B0704020202020204" pitchFamily="34" charset="0"/>
              </a:rPr>
              <a:t>信号 </a:t>
            </a:r>
            <a:r>
              <a:rPr lang="en-US" altLang="zh-CN" sz="2200">
                <a:latin typeface="Arial" panose="020B0704020202020204" pitchFamily="34" charset="0"/>
              </a:rPr>
              <a:t>= </a:t>
            </a:r>
            <a:r>
              <a:rPr lang="zh-CN" altLang="en-US" sz="2200">
                <a:latin typeface="Arial" panose="020B0704020202020204" pitchFamily="34" charset="0"/>
              </a:rPr>
              <a:t>条件</a:t>
            </a:r>
            <a:r>
              <a:rPr lang="zh-CN" altLang="en-US" sz="2200">
                <a:solidFill>
                  <a:srgbClr val="FF0066"/>
                </a:solidFill>
                <a:latin typeface="Arial" panose="020B0704020202020204" pitchFamily="34" charset="0"/>
              </a:rPr>
              <a:t>？</a:t>
            </a:r>
            <a:r>
              <a:rPr lang="zh-CN" altLang="en-US" sz="2200">
                <a:latin typeface="Arial" panose="020B0704020202020204" pitchFamily="34" charset="0"/>
              </a:rPr>
              <a:t>表达式</a:t>
            </a:r>
            <a:r>
              <a:rPr lang="en-US" altLang="zh-CN" sz="2200">
                <a:latin typeface="Arial" panose="020B0704020202020204" pitchFamily="34" charset="0"/>
              </a:rPr>
              <a:t>1</a:t>
            </a:r>
            <a:r>
              <a:rPr lang="zh-CN" altLang="en-US" sz="2200">
                <a:solidFill>
                  <a:srgbClr val="FF0066"/>
                </a:solidFill>
                <a:latin typeface="Arial" panose="020B0704020202020204" pitchFamily="34" charset="0"/>
              </a:rPr>
              <a:t>：</a:t>
            </a:r>
            <a:r>
              <a:rPr lang="zh-CN" altLang="en-US" sz="2200">
                <a:latin typeface="Arial" panose="020B0704020202020204" pitchFamily="34" charset="0"/>
              </a:rPr>
              <a:t>表达式</a:t>
            </a:r>
            <a:r>
              <a:rPr lang="en-US" altLang="zh-CN" sz="2200">
                <a:latin typeface="Arial" panose="020B0704020202020204" pitchFamily="34" charset="0"/>
              </a:rPr>
              <a:t>2;</a:t>
            </a:r>
            <a:endParaRPr lang="zh-CN" altLang="en-US" sz="2200">
              <a:latin typeface="Arial" panose="020B0704020202020204" pitchFamily="34" charset="0"/>
            </a:endParaRPr>
          </a:p>
        </p:txBody>
      </p:sp>
      <p:sp>
        <p:nvSpPr>
          <p:cNvPr id="447507" name="Rectangle 19"/>
          <p:cNvSpPr>
            <a:spLocks noChangeArrowheads="1"/>
          </p:cNvSpPr>
          <p:nvPr/>
        </p:nvSpPr>
        <p:spPr bwMode="auto">
          <a:xfrm>
            <a:off x="466725" y="2209800"/>
            <a:ext cx="85344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Char char="v"/>
            </a:pPr>
            <a:r>
              <a:rPr lang="zh-CN" altLang="en-US">
                <a:latin typeface="Arial" panose="020B0704020202020204" pitchFamily="34" charset="0"/>
              </a:rPr>
              <a:t>条件运算符为</a:t>
            </a:r>
            <a:r>
              <a:rPr lang="zh-CN" altLang="en-US">
                <a:solidFill>
                  <a:srgbClr val="CC0066"/>
                </a:solidFill>
                <a:latin typeface="Arial" panose="020B0704020202020204" pitchFamily="34" charset="0"/>
              </a:rPr>
              <a:t>？：</a:t>
            </a:r>
            <a:endParaRPr lang="zh-CN" altLang="en-US">
              <a:solidFill>
                <a:srgbClr val="CC0066"/>
              </a:solidFill>
              <a:latin typeface="Arial" panose="020B0704020202020204" pitchFamily="34" charset="0"/>
            </a:endParaRPr>
          </a:p>
          <a:p>
            <a:pPr marL="342900" indent="-342900">
              <a:spcBef>
                <a:spcPct val="0"/>
              </a:spcBef>
              <a:buClr>
                <a:schemeClr val="bg2"/>
              </a:buClr>
              <a:buFont typeface="Wingdings" panose="05000000000000000000" pitchFamily="2" charset="2"/>
              <a:buChar char="v"/>
            </a:pPr>
            <a:r>
              <a:rPr lang="zh-CN" altLang="en-US"/>
              <a:t>用法：</a:t>
            </a:r>
            <a:endParaRPr lang="zh-CN" altLang="en-US"/>
          </a:p>
        </p:txBody>
      </p:sp>
      <p:sp>
        <p:nvSpPr>
          <p:cNvPr id="447508" name="Rectangle 20"/>
          <p:cNvSpPr>
            <a:spLocks noChangeArrowheads="1"/>
          </p:cNvSpPr>
          <p:nvPr/>
        </p:nvSpPr>
        <p:spPr bwMode="auto">
          <a:xfrm>
            <a:off x="228600" y="3352800"/>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rgbClr val="3333FF"/>
              </a:buClr>
              <a:buFont typeface="Wingdings" panose="05000000000000000000" pitchFamily="2" charset="2"/>
              <a:buNone/>
            </a:pPr>
            <a:r>
              <a:rPr lang="en-US" altLang="zh-CN"/>
              <a:t>	</a:t>
            </a:r>
            <a:r>
              <a:rPr kumimoji="1" lang="en-US" altLang="zh-CN">
                <a:solidFill>
                  <a:srgbClr val="FF0066"/>
                </a:solidFill>
              </a:rPr>
              <a:t>【</a:t>
            </a:r>
            <a:r>
              <a:rPr kumimoji="1" lang="zh-CN" altLang="en-US">
                <a:solidFill>
                  <a:srgbClr val="FF0066"/>
                </a:solidFill>
              </a:rPr>
              <a:t>例</a:t>
            </a:r>
            <a:r>
              <a:rPr kumimoji="1" lang="en-US" altLang="zh-CN">
                <a:solidFill>
                  <a:srgbClr val="FF0066"/>
                </a:solidFill>
              </a:rPr>
              <a:t>】</a:t>
            </a:r>
            <a:r>
              <a:rPr lang="zh-CN" altLang="en-US"/>
              <a:t>数据选择器</a:t>
            </a:r>
            <a:r>
              <a:rPr lang="en-US" altLang="zh-CN">
                <a:latin typeface="Arial" panose="020B0704020202020204" pitchFamily="34" charset="0"/>
              </a:rPr>
              <a:t>assign out = sel? in1:in0</a:t>
            </a:r>
            <a:r>
              <a:rPr lang="zh-CN" altLang="en-US">
                <a:latin typeface="Arial" panose="020B0704020202020204" pitchFamily="34" charset="0"/>
              </a:rPr>
              <a:t>；</a:t>
            </a:r>
            <a:endParaRPr lang="zh-CN" altLang="en-US">
              <a:latin typeface="Arial" panose="020B0704020202020204" pitchFamily="34" charset="0"/>
            </a:endParaRPr>
          </a:p>
        </p:txBody>
      </p:sp>
      <p:sp>
        <p:nvSpPr>
          <p:cNvPr id="447509" name="AutoShape 21"/>
          <p:cNvSpPr>
            <a:spLocks noChangeArrowheads="1"/>
          </p:cNvSpPr>
          <p:nvPr/>
        </p:nvSpPr>
        <p:spPr bwMode="auto">
          <a:xfrm>
            <a:off x="5257800" y="1485900"/>
            <a:ext cx="2743200" cy="1104900"/>
          </a:xfrm>
          <a:prstGeom prst="wedgeRectCallout">
            <a:avLst>
              <a:gd name="adj1" fmla="val -71065"/>
              <a:gd name="adj2" fmla="val 65088"/>
            </a:avLst>
          </a:prstGeom>
          <a:solidFill>
            <a:srgbClr val="FFFF99"/>
          </a:solidFill>
          <a:ln w="9525">
            <a:solidFill>
              <a:srgbClr val="CC6600"/>
            </a:solidFill>
            <a:miter lim="800000"/>
          </a:ln>
          <a:effectLst>
            <a:prstShdw prst="shdw17" dist="17961" dir="2700000">
              <a:srgbClr val="7A3D00"/>
            </a:prstShdw>
          </a:effectLst>
        </p:spPr>
        <p:txBody>
          <a:bodyPr/>
          <a:lstStyle/>
          <a:p>
            <a:pPr algn="l" eaLnBrk="1" hangingPunct="1">
              <a:buSzPct val="60000"/>
              <a:buFont typeface="Wingdings" panose="05000000000000000000" pitchFamily="2" charset="2"/>
              <a:buNone/>
            </a:pPr>
            <a:r>
              <a:rPr kumimoji="1" lang="zh-CN" altLang="en-US" sz="2000">
                <a:latin typeface="Arial" panose="020B0704020202020204" pitchFamily="34" charset="0"/>
                <a:ea typeface="楷体_GB2312" pitchFamily="49" charset="-122"/>
              </a:rPr>
              <a:t>当条件为</a:t>
            </a:r>
            <a:r>
              <a:rPr kumimoji="1" lang="zh-CN" altLang="en-US" sz="2000">
                <a:solidFill>
                  <a:srgbClr val="990000"/>
                </a:solidFill>
                <a:latin typeface="Arial" panose="020B0704020202020204" pitchFamily="34" charset="0"/>
                <a:ea typeface="楷体_GB2312" pitchFamily="49" charset="-122"/>
              </a:rPr>
              <a:t>真</a:t>
            </a:r>
            <a:r>
              <a:rPr kumimoji="1" lang="zh-CN" altLang="en-US" sz="2000">
                <a:latin typeface="Arial" panose="020B0704020202020204" pitchFamily="34" charset="0"/>
                <a:ea typeface="楷体_GB2312" pitchFamily="49" charset="-122"/>
              </a:rPr>
              <a:t>，信号取表达式</a:t>
            </a:r>
            <a:r>
              <a:rPr kumimoji="1" lang="en-US" altLang="zh-CN" sz="2000">
                <a:solidFill>
                  <a:srgbClr val="990000"/>
                </a:solidFill>
                <a:latin typeface="Arial" panose="020B0704020202020204" pitchFamily="34" charset="0"/>
                <a:ea typeface="楷体_GB2312" pitchFamily="49" charset="-122"/>
              </a:rPr>
              <a:t>1</a:t>
            </a:r>
            <a:r>
              <a:rPr kumimoji="1" lang="zh-CN" altLang="en-US" sz="2000">
                <a:latin typeface="Arial" panose="020B0704020202020204" pitchFamily="34" charset="0"/>
                <a:ea typeface="楷体_GB2312" pitchFamily="49" charset="-122"/>
              </a:rPr>
              <a:t>的值；为</a:t>
            </a:r>
            <a:r>
              <a:rPr kumimoji="1" lang="zh-CN" altLang="en-US" sz="2000">
                <a:solidFill>
                  <a:srgbClr val="990000"/>
                </a:solidFill>
                <a:latin typeface="Arial" panose="020B0704020202020204" pitchFamily="34" charset="0"/>
                <a:ea typeface="楷体_GB2312" pitchFamily="49" charset="-122"/>
              </a:rPr>
              <a:t>假</a:t>
            </a:r>
            <a:r>
              <a:rPr kumimoji="1" lang="zh-CN" altLang="en-US" sz="2000">
                <a:latin typeface="Arial" panose="020B0704020202020204" pitchFamily="34" charset="0"/>
                <a:ea typeface="楷体_GB2312" pitchFamily="49" charset="-122"/>
              </a:rPr>
              <a:t>，则取表达式</a:t>
            </a:r>
            <a:r>
              <a:rPr kumimoji="1" lang="en-US" altLang="zh-CN" sz="2000">
                <a:solidFill>
                  <a:srgbClr val="990000"/>
                </a:solidFill>
                <a:latin typeface="Arial" panose="020B0704020202020204" pitchFamily="34" charset="0"/>
                <a:ea typeface="楷体_GB2312" pitchFamily="49" charset="-122"/>
              </a:rPr>
              <a:t>2</a:t>
            </a:r>
            <a:r>
              <a:rPr kumimoji="1" lang="zh-CN" altLang="en-US" sz="2000">
                <a:latin typeface="Arial" panose="020B0704020202020204" pitchFamily="34" charset="0"/>
                <a:ea typeface="楷体_GB2312" pitchFamily="49" charset="-122"/>
              </a:rPr>
              <a:t>的值。</a:t>
            </a:r>
            <a:endParaRPr kumimoji="1" lang="zh-CN" altLang="en-US" sz="2000">
              <a:latin typeface="Arial" panose="020B0704020202020204" pitchFamily="34" charset="0"/>
              <a:ea typeface="楷体_GB2312" pitchFamily="49" charset="-122"/>
            </a:endParaRPr>
          </a:p>
        </p:txBody>
      </p:sp>
      <p:sp>
        <p:nvSpPr>
          <p:cNvPr id="447510" name="AutoShape 22"/>
          <p:cNvSpPr>
            <a:spLocks noChangeArrowheads="1"/>
          </p:cNvSpPr>
          <p:nvPr/>
        </p:nvSpPr>
        <p:spPr bwMode="auto">
          <a:xfrm>
            <a:off x="5257800" y="5029200"/>
            <a:ext cx="2446338" cy="674688"/>
          </a:xfrm>
          <a:prstGeom prst="wedgeRoundRectCallout">
            <a:avLst>
              <a:gd name="adj1" fmla="val -72324"/>
              <a:gd name="adj2" fmla="val -47884"/>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en-US" altLang="zh-CN" sz="2000">
                <a:latin typeface="Arial" panose="020B0704020202020204" pitchFamily="34" charset="0"/>
              </a:rPr>
              <a:t>sel=1</a:t>
            </a:r>
            <a:r>
              <a:rPr lang="zh-CN" altLang="en-US" sz="2000">
                <a:latin typeface="Arial" panose="020B0704020202020204" pitchFamily="34" charset="0"/>
              </a:rPr>
              <a:t>时</a:t>
            </a:r>
            <a:r>
              <a:rPr lang="en-US" altLang="zh-CN" sz="2000">
                <a:latin typeface="Arial" panose="020B0704020202020204" pitchFamily="34" charset="0"/>
              </a:rPr>
              <a:t>out=in1</a:t>
            </a:r>
            <a:r>
              <a:rPr lang="zh-CN" altLang="en-US" sz="2000">
                <a:latin typeface="Arial" panose="020B0704020202020204" pitchFamily="34" charset="0"/>
              </a:rPr>
              <a:t>； </a:t>
            </a:r>
            <a:r>
              <a:rPr lang="en-US" altLang="zh-CN" sz="2000">
                <a:latin typeface="Arial" panose="020B0704020202020204" pitchFamily="34" charset="0"/>
              </a:rPr>
              <a:t>sel=0</a:t>
            </a:r>
            <a:r>
              <a:rPr lang="zh-CN" altLang="en-US" sz="2000">
                <a:latin typeface="Arial" panose="020B0704020202020204" pitchFamily="34" charset="0"/>
              </a:rPr>
              <a:t>时</a:t>
            </a:r>
            <a:r>
              <a:rPr lang="en-US" altLang="zh-CN" sz="2000">
                <a:latin typeface="Arial" panose="020B0704020202020204" pitchFamily="34" charset="0"/>
              </a:rPr>
              <a:t>out=in0</a:t>
            </a:r>
            <a:endParaRPr lang="en-US" altLang="zh-CN"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7491"/>
                                        </p:tgtEl>
                                        <p:attrNameLst>
                                          <p:attrName>style.visibility</p:attrName>
                                        </p:attrNameLst>
                                      </p:cBhvr>
                                      <p:to>
                                        <p:strVal val="visible"/>
                                      </p:to>
                                    </p:set>
                                    <p:anim calcmode="lin" valueType="num">
                                      <p:cBhvr additive="base">
                                        <p:cTn id="7" dur="500" fill="hold"/>
                                        <p:tgtEl>
                                          <p:spTgt spid="447491"/>
                                        </p:tgtEl>
                                        <p:attrNameLst>
                                          <p:attrName>ppt_x</p:attrName>
                                        </p:attrNameLst>
                                      </p:cBhvr>
                                      <p:tavLst>
                                        <p:tav tm="0">
                                          <p:val>
                                            <p:strVal val="0-#ppt_w/2"/>
                                          </p:val>
                                        </p:tav>
                                        <p:tav tm="100000">
                                          <p:val>
                                            <p:strVal val="#ppt_x"/>
                                          </p:val>
                                        </p:tav>
                                      </p:tavLst>
                                    </p:anim>
                                    <p:anim calcmode="lin" valueType="num">
                                      <p:cBhvr additive="base">
                                        <p:cTn id="8" dur="500" fill="hold"/>
                                        <p:tgtEl>
                                          <p:spTgt spid="4474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7507"/>
                                        </p:tgtEl>
                                        <p:attrNameLst>
                                          <p:attrName>style.visibility</p:attrName>
                                        </p:attrNameLst>
                                      </p:cBhvr>
                                      <p:to>
                                        <p:strVal val="visible"/>
                                      </p:to>
                                    </p:set>
                                    <p:anim calcmode="lin" valueType="num">
                                      <p:cBhvr additive="base">
                                        <p:cTn id="13" dur="500" fill="hold"/>
                                        <p:tgtEl>
                                          <p:spTgt spid="447507"/>
                                        </p:tgtEl>
                                        <p:attrNameLst>
                                          <p:attrName>ppt_x</p:attrName>
                                        </p:attrNameLst>
                                      </p:cBhvr>
                                      <p:tavLst>
                                        <p:tav tm="0">
                                          <p:val>
                                            <p:strVal val="0-#ppt_w/2"/>
                                          </p:val>
                                        </p:tav>
                                        <p:tav tm="100000">
                                          <p:val>
                                            <p:strVal val="#ppt_x"/>
                                          </p:val>
                                        </p:tav>
                                      </p:tavLst>
                                    </p:anim>
                                    <p:anim calcmode="lin" valueType="num">
                                      <p:cBhvr additive="base">
                                        <p:cTn id="14" dur="500" fill="hold"/>
                                        <p:tgtEl>
                                          <p:spTgt spid="4475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47506"/>
                                        </p:tgtEl>
                                        <p:attrNameLst>
                                          <p:attrName>style.visibility</p:attrName>
                                        </p:attrNameLst>
                                      </p:cBhvr>
                                      <p:to>
                                        <p:strVal val="visible"/>
                                      </p:to>
                                    </p:set>
                                    <p:animEffect transition="in" filter="barn(outVertical)">
                                      <p:cBhvr>
                                        <p:cTn id="19" dur="500"/>
                                        <p:tgtEl>
                                          <p:spTgt spid="4475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447509"/>
                                        </p:tgtEl>
                                        <p:attrNameLst>
                                          <p:attrName>style.visibility</p:attrName>
                                        </p:attrNameLst>
                                      </p:cBhvr>
                                      <p:to>
                                        <p:strVal val="visible"/>
                                      </p:to>
                                    </p:set>
                                    <p:animEffect transition="in" filter="slide(fromTop)">
                                      <p:cBhvr>
                                        <p:cTn id="24" dur="500"/>
                                        <p:tgtEl>
                                          <p:spTgt spid="44750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47508"/>
                                        </p:tgtEl>
                                        <p:attrNameLst>
                                          <p:attrName>style.visibility</p:attrName>
                                        </p:attrNameLst>
                                      </p:cBhvr>
                                      <p:to>
                                        <p:strVal val="visible"/>
                                      </p:to>
                                    </p:set>
                                    <p:anim calcmode="lin" valueType="num">
                                      <p:cBhvr additive="base">
                                        <p:cTn id="29" dur="500" fill="hold"/>
                                        <p:tgtEl>
                                          <p:spTgt spid="447508"/>
                                        </p:tgtEl>
                                        <p:attrNameLst>
                                          <p:attrName>ppt_x</p:attrName>
                                        </p:attrNameLst>
                                      </p:cBhvr>
                                      <p:tavLst>
                                        <p:tav tm="0">
                                          <p:val>
                                            <p:strVal val="0-#ppt_w/2"/>
                                          </p:val>
                                        </p:tav>
                                        <p:tav tm="100000">
                                          <p:val>
                                            <p:strVal val="#ppt_x"/>
                                          </p:val>
                                        </p:tav>
                                      </p:tavLst>
                                    </p:anim>
                                    <p:anim calcmode="lin" valueType="num">
                                      <p:cBhvr additive="base">
                                        <p:cTn id="30" dur="500" fill="hold"/>
                                        <p:tgtEl>
                                          <p:spTgt spid="44750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47510"/>
                                        </p:tgtEl>
                                        <p:attrNameLst>
                                          <p:attrName>style.visibility</p:attrName>
                                        </p:attrNameLst>
                                      </p:cBhvr>
                                      <p:to>
                                        <p:strVal val="visible"/>
                                      </p:to>
                                    </p:set>
                                    <p:animEffect transition="in" filter="dissolve">
                                      <p:cBhvr>
                                        <p:cTn id="41" dur="500"/>
                                        <p:tgtEl>
                                          <p:spTgt spid="44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autoUpdateAnimBg="0"/>
      <p:bldP spid="447506" grpId="0" animBg="1"/>
      <p:bldP spid="447507" grpId="0" autoUpdateAnimBg="0"/>
      <p:bldP spid="447508" grpId="0" autoUpdateAnimBg="0"/>
      <p:bldP spid="447509" grpId="0" animBg="1"/>
      <p:bldP spid="44751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87CEE8D-E209-48DE-9F31-18FD9C5CBC5C}"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4275" name="Rectangle 2"/>
          <p:cNvSpPr>
            <a:spLocks noGrp="1" noChangeArrowheads="1"/>
          </p:cNvSpPr>
          <p:nvPr>
            <p:ph type="title"/>
          </p:nvPr>
        </p:nvSpPr>
        <p:spPr>
          <a:xfrm>
            <a:off x="1735138" y="260350"/>
            <a:ext cx="7772400" cy="677863"/>
          </a:xfrm>
        </p:spPr>
        <p:txBody>
          <a:bodyPr/>
          <a:lstStyle/>
          <a:p>
            <a:r>
              <a:rPr lang="en-US" altLang="zh-CN" smtClean="0">
                <a:solidFill>
                  <a:srgbClr val="FFCC00"/>
                </a:solidFill>
                <a:latin typeface="Arial" panose="020B0704020202020204" pitchFamily="34" charset="0"/>
                <a:ea typeface="黑体" pitchFamily="2" charset="-122"/>
              </a:rPr>
              <a:t>9</a:t>
            </a:r>
            <a:r>
              <a:rPr lang="zh-CN" altLang="en-US" smtClean="0">
                <a:solidFill>
                  <a:srgbClr val="FFCC00"/>
                </a:solidFill>
                <a:latin typeface="Arial" panose="020B0704020202020204" pitchFamily="34" charset="0"/>
                <a:ea typeface="黑体" pitchFamily="2" charset="-122"/>
              </a:rPr>
              <a:t>、位拼接运算符</a:t>
            </a:r>
            <a:endParaRPr lang="zh-CN" altLang="en-US" smtClean="0">
              <a:solidFill>
                <a:srgbClr val="FFCC00"/>
              </a:solidFill>
              <a:latin typeface="Arial" panose="020B0704020202020204" pitchFamily="34" charset="0"/>
              <a:ea typeface="黑体" pitchFamily="2" charset="-122"/>
            </a:endParaRPr>
          </a:p>
        </p:txBody>
      </p:sp>
      <p:sp>
        <p:nvSpPr>
          <p:cNvPr id="449539" name="Rectangle 3"/>
          <p:cNvSpPr>
            <a:spLocks noGrp="1" noChangeArrowheads="1"/>
          </p:cNvSpPr>
          <p:nvPr>
            <p:ph type="body" idx="1"/>
          </p:nvPr>
        </p:nvSpPr>
        <p:spPr>
          <a:xfrm>
            <a:off x="447675" y="1016000"/>
            <a:ext cx="8408988" cy="1776413"/>
          </a:xfrm>
        </p:spPr>
        <p:txBody>
          <a:bodyPr/>
          <a:lstStyle/>
          <a:p>
            <a:pPr algn="just">
              <a:lnSpc>
                <a:spcPct val="120000"/>
              </a:lnSpc>
              <a:spcBef>
                <a:spcPct val="0"/>
              </a:spcBef>
            </a:pPr>
            <a:r>
              <a:rPr lang="zh-CN" altLang="en-US" sz="2400" smtClean="0">
                <a:latin typeface="SimSun" pitchFamily="2" charset="-122"/>
                <a:ea typeface="SimSun" pitchFamily="2" charset="-122"/>
              </a:rPr>
              <a:t>位拼接运算符为</a:t>
            </a:r>
            <a:r>
              <a:rPr lang="en-US" altLang="zh-CN" sz="2400" smtClean="0">
                <a:solidFill>
                  <a:srgbClr val="CC0066"/>
                </a:solidFill>
                <a:latin typeface="SimSun" pitchFamily="2" charset="-122"/>
                <a:ea typeface="SimSun" pitchFamily="2" charset="-122"/>
              </a:rPr>
              <a:t>{ }</a:t>
            </a:r>
            <a:endParaRPr lang="en-US" altLang="zh-CN" sz="2400" smtClean="0">
              <a:solidFill>
                <a:srgbClr val="CC0066"/>
              </a:solidFill>
              <a:latin typeface="SimSun" pitchFamily="2" charset="-122"/>
              <a:ea typeface="SimSun" pitchFamily="2" charset="-122"/>
            </a:endParaRPr>
          </a:p>
          <a:p>
            <a:pPr algn="just">
              <a:lnSpc>
                <a:spcPct val="120000"/>
              </a:lnSpc>
              <a:spcBef>
                <a:spcPct val="0"/>
              </a:spcBef>
            </a:pPr>
            <a:r>
              <a:rPr lang="zh-CN" altLang="en-US" sz="2400" smtClean="0">
                <a:latin typeface="SimSun" pitchFamily="2" charset="-122"/>
                <a:ea typeface="SimSun" pitchFamily="2" charset="-122"/>
              </a:rPr>
              <a:t>用于将两个或多个信号的某些位拼接起来，表示一个</a:t>
            </a:r>
            <a:r>
              <a:rPr lang="zh-CN" altLang="en-US" sz="2400" smtClean="0">
                <a:solidFill>
                  <a:srgbClr val="CC0066"/>
                </a:solidFill>
                <a:latin typeface="SimSun" pitchFamily="2" charset="-122"/>
                <a:ea typeface="SimSun" pitchFamily="2" charset="-122"/>
              </a:rPr>
              <a:t>整体</a:t>
            </a:r>
            <a:r>
              <a:rPr lang="zh-CN" altLang="en-US" sz="2400" smtClean="0">
                <a:latin typeface="SimSun" pitchFamily="2" charset="-122"/>
                <a:ea typeface="SimSun" pitchFamily="2" charset="-122"/>
              </a:rPr>
              <a:t>信号。</a:t>
            </a:r>
            <a:endParaRPr lang="zh-CN" altLang="en-US" sz="2400" smtClean="0">
              <a:latin typeface="SimSun" pitchFamily="2" charset="-122"/>
              <a:ea typeface="SimSun" pitchFamily="2" charset="-122"/>
            </a:endParaRPr>
          </a:p>
          <a:p>
            <a:pPr algn="just">
              <a:lnSpc>
                <a:spcPct val="120000"/>
              </a:lnSpc>
              <a:spcBef>
                <a:spcPct val="0"/>
              </a:spcBef>
            </a:pPr>
            <a:r>
              <a:rPr lang="zh-CN" altLang="en-US" sz="2400" smtClean="0">
                <a:latin typeface="SimSun" pitchFamily="2" charset="-122"/>
                <a:ea typeface="SimSun" pitchFamily="2" charset="-122"/>
              </a:rPr>
              <a:t>用法：</a:t>
            </a:r>
            <a:endParaRPr lang="zh-CN" altLang="en-US" sz="2400" smtClean="0">
              <a:latin typeface="SimSun" pitchFamily="2" charset="-122"/>
              <a:ea typeface="SimSun" pitchFamily="2" charset="-122"/>
            </a:endParaRPr>
          </a:p>
        </p:txBody>
      </p:sp>
      <p:sp>
        <p:nvSpPr>
          <p:cNvPr id="54277"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449541" name="Text Box 5"/>
          <p:cNvSpPr txBox="1">
            <a:spLocks noChangeArrowheads="1"/>
          </p:cNvSpPr>
          <p:nvPr/>
        </p:nvSpPr>
        <p:spPr bwMode="auto">
          <a:xfrm>
            <a:off x="1735138" y="2405063"/>
            <a:ext cx="6862762" cy="3968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rPr>
              <a:t>{</a:t>
            </a:r>
            <a:r>
              <a:rPr lang="zh-CN" altLang="en-US" sz="2000">
                <a:latin typeface="Arial" panose="020B0704020202020204" pitchFamily="34" charset="0"/>
              </a:rPr>
              <a:t>信号</a:t>
            </a:r>
            <a:r>
              <a:rPr lang="en-US" altLang="zh-CN" sz="2000">
                <a:latin typeface="Arial" panose="020B0704020202020204" pitchFamily="34" charset="0"/>
              </a:rPr>
              <a:t>1</a:t>
            </a:r>
            <a:r>
              <a:rPr lang="zh-CN" altLang="en-US" sz="2000">
                <a:latin typeface="Arial" panose="020B0704020202020204" pitchFamily="34" charset="0"/>
              </a:rPr>
              <a:t>的某几位</a:t>
            </a:r>
            <a:r>
              <a:rPr lang="en-US" altLang="zh-CN" sz="2000">
                <a:latin typeface="Arial" panose="020B0704020202020204" pitchFamily="34" charset="0"/>
              </a:rPr>
              <a:t>, </a:t>
            </a:r>
            <a:r>
              <a:rPr lang="zh-CN" altLang="en-US" sz="2000">
                <a:latin typeface="Arial" panose="020B0704020202020204" pitchFamily="34" charset="0"/>
              </a:rPr>
              <a:t>信号</a:t>
            </a:r>
            <a:r>
              <a:rPr lang="en-US" altLang="zh-CN" sz="2000">
                <a:latin typeface="Arial" panose="020B0704020202020204" pitchFamily="34" charset="0"/>
              </a:rPr>
              <a:t>2</a:t>
            </a:r>
            <a:r>
              <a:rPr lang="zh-CN" altLang="en-US" sz="2000">
                <a:latin typeface="Arial" panose="020B0704020202020204" pitchFamily="34" charset="0"/>
              </a:rPr>
              <a:t>的某几位</a:t>
            </a:r>
            <a:r>
              <a:rPr lang="en-US" altLang="zh-CN" sz="2000">
                <a:latin typeface="Arial" panose="020B0704020202020204" pitchFamily="34" charset="0"/>
              </a:rPr>
              <a:t>, …… , </a:t>
            </a:r>
            <a:r>
              <a:rPr lang="zh-CN" altLang="en-US" sz="2000">
                <a:latin typeface="Arial" panose="020B0704020202020204" pitchFamily="34" charset="0"/>
              </a:rPr>
              <a:t>信号</a:t>
            </a:r>
            <a:r>
              <a:rPr lang="en-US" altLang="zh-CN" sz="2000">
                <a:latin typeface="Arial" panose="020B0704020202020204" pitchFamily="34" charset="0"/>
              </a:rPr>
              <a:t>n</a:t>
            </a:r>
            <a:r>
              <a:rPr lang="zh-CN" altLang="en-US" sz="2000">
                <a:latin typeface="Arial" panose="020B0704020202020204" pitchFamily="34" charset="0"/>
              </a:rPr>
              <a:t>的某几位</a:t>
            </a:r>
            <a:r>
              <a:rPr lang="en-US" altLang="zh-CN" sz="2000">
                <a:solidFill>
                  <a:srgbClr val="FF0066"/>
                </a:solidFill>
                <a:latin typeface="Arial" panose="020B0704020202020204" pitchFamily="34" charset="0"/>
              </a:rPr>
              <a:t>}</a:t>
            </a:r>
            <a:endParaRPr lang="en-US" altLang="zh-CN" sz="2000">
              <a:solidFill>
                <a:srgbClr val="FF0066"/>
              </a:solidFill>
              <a:latin typeface="Arial" panose="020B0704020202020204" pitchFamily="34" charset="0"/>
            </a:endParaRPr>
          </a:p>
        </p:txBody>
      </p:sp>
      <p:sp>
        <p:nvSpPr>
          <p:cNvPr id="449542" name="Rectangle 6"/>
          <p:cNvSpPr>
            <a:spLocks noChangeArrowheads="1"/>
          </p:cNvSpPr>
          <p:nvPr/>
        </p:nvSpPr>
        <p:spPr bwMode="auto">
          <a:xfrm>
            <a:off x="241300" y="3033713"/>
            <a:ext cx="8712200" cy="3576637"/>
          </a:xfrm>
          <a:prstGeom prst="rect">
            <a:avLst/>
          </a:prstGeom>
          <a:solidFill>
            <a:srgbClr val="ADD6FF"/>
          </a:solidFill>
          <a:ln w="9525">
            <a:noFill/>
            <a:miter lim="800000"/>
          </a:ln>
          <a:effectLst>
            <a:prstShdw prst="shdw13" dist="53882" dir="13500000">
              <a:schemeClr val="bg2">
                <a:alpha val="50000"/>
              </a:schemeClr>
            </a:prstShdw>
          </a:effectLst>
        </p:spPr>
        <p:txBody>
          <a:bodyPr/>
          <a:lstStyle/>
          <a:p>
            <a:pPr marL="342900" indent="-342900">
              <a:lnSpc>
                <a:spcPct val="120000"/>
              </a:lnSpc>
              <a:spcBef>
                <a:spcPct val="0"/>
              </a:spcBef>
              <a:buClr>
                <a:schemeClr val="accent5">
                  <a:lumMod val="25000"/>
                </a:schemeClr>
              </a:buClr>
              <a:buSzPct val="80000"/>
              <a:buFont typeface="Wingdings" panose="05000000000000000000" pitchFamily="2" charset="2"/>
              <a:buChar char="u"/>
              <a:defRPr/>
            </a:pPr>
            <a:r>
              <a:rPr lang="zh-CN" altLang="en-US" sz="2200" dirty="0"/>
              <a:t>例如在进行全加运算时，可将进位输出与算术和拼接在一起使用。</a:t>
            </a:r>
            <a:endParaRPr lang="zh-CN" altLang="en-US" sz="2200" dirty="0"/>
          </a:p>
          <a:p>
            <a:pPr marL="342900" indent="-342900">
              <a:lnSpc>
                <a:spcPct val="120000"/>
              </a:lnSpc>
              <a:spcBef>
                <a:spcPct val="0"/>
              </a:spcBef>
              <a:buClr>
                <a:srgbClr val="3333FF"/>
              </a:buClr>
              <a:buFont typeface="Wingdings" panose="05000000000000000000" pitchFamily="2" charset="2"/>
              <a:buNone/>
              <a:defRPr/>
            </a:pPr>
            <a:r>
              <a:rPr lang="en-US" altLang="zh-CN" sz="2000" dirty="0">
                <a:solidFill>
                  <a:srgbClr val="FF3399"/>
                </a:solidFill>
                <a:latin typeface="Arial" panose="020B0704020202020204" pitchFamily="34" charset="0"/>
              </a:rPr>
              <a:t>【</a:t>
            </a:r>
            <a:r>
              <a:rPr lang="zh-CN" altLang="en-US" sz="2000" dirty="0">
                <a:solidFill>
                  <a:srgbClr val="FF3399"/>
                </a:solidFill>
                <a:latin typeface="Arial" panose="020B0704020202020204" pitchFamily="34" charset="0"/>
              </a:rPr>
              <a:t>例</a:t>
            </a:r>
            <a:r>
              <a:rPr kumimoji="1" lang="en-US" altLang="zh-CN" sz="2000" dirty="0">
                <a:solidFill>
                  <a:srgbClr val="FF0066"/>
                </a:solidFill>
                <a:latin typeface="Arial" panose="020B0704020202020204" pitchFamily="34" charset="0"/>
              </a:rPr>
              <a:t>2.19 </a:t>
            </a:r>
            <a:r>
              <a:rPr lang="en-US" altLang="zh-CN" sz="2000" dirty="0">
                <a:solidFill>
                  <a:srgbClr val="FF3399"/>
                </a:solidFill>
                <a:latin typeface="Arial" panose="020B0704020202020204" pitchFamily="34" charset="0"/>
              </a:rPr>
              <a:t>】</a:t>
            </a:r>
            <a:r>
              <a:rPr lang="en-US" altLang="zh-CN" sz="2000" dirty="0">
                <a:latin typeface="Arial" panose="020B0704020202020204" pitchFamily="34" charset="0"/>
              </a:rPr>
              <a:t>output [3:0] sum;                         //</a:t>
            </a:r>
            <a:r>
              <a:rPr lang="zh-CN" altLang="en-US" sz="2000" dirty="0">
                <a:latin typeface="Arial" panose="020B0704020202020204" pitchFamily="34" charset="0"/>
              </a:rPr>
              <a:t>算术和</a:t>
            </a:r>
            <a:endParaRPr lang="zh-CN" altLang="en-US" sz="2000" dirty="0">
              <a:latin typeface="Arial" panose="020B0704020202020204" pitchFamily="34" charset="0"/>
            </a:endParaRPr>
          </a:p>
          <a:p>
            <a:pPr marL="342900" indent="-342900">
              <a:lnSpc>
                <a:spcPct val="120000"/>
              </a:lnSpc>
              <a:spcBef>
                <a:spcPct val="0"/>
              </a:spcBef>
              <a:buClr>
                <a:srgbClr val="3333FF"/>
              </a:buClr>
              <a:buFont typeface="Wingdings" panose="05000000000000000000" pitchFamily="2" charset="2"/>
              <a:buNone/>
              <a:defRPr/>
            </a:pPr>
            <a:r>
              <a:rPr lang="zh-CN" altLang="en-US" sz="2000" dirty="0">
                <a:latin typeface="Arial" panose="020B0704020202020204" pitchFamily="34" charset="0"/>
              </a:rPr>
              <a:t>               </a:t>
            </a:r>
            <a:r>
              <a:rPr lang="en-US" altLang="zh-CN" sz="2000" dirty="0">
                <a:latin typeface="Arial" panose="020B0704020202020204" pitchFamily="34" charset="0"/>
              </a:rPr>
              <a:t>output </a:t>
            </a:r>
            <a:r>
              <a:rPr lang="en-US" altLang="zh-CN" sz="2000" dirty="0" err="1">
                <a:latin typeface="Arial" panose="020B0704020202020204" pitchFamily="34" charset="0"/>
              </a:rPr>
              <a:t>cout</a:t>
            </a:r>
            <a:r>
              <a:rPr lang="en-US" altLang="zh-CN" sz="2000" dirty="0">
                <a:latin typeface="Arial" panose="020B0704020202020204" pitchFamily="34" charset="0"/>
              </a:rPr>
              <a:t>;                                     //</a:t>
            </a:r>
            <a:r>
              <a:rPr lang="zh-CN" altLang="en-US" sz="2000" dirty="0">
                <a:latin typeface="Arial" panose="020B0704020202020204" pitchFamily="34" charset="0"/>
              </a:rPr>
              <a:t>进位输出</a:t>
            </a:r>
            <a:endParaRPr lang="zh-CN" altLang="en-US" sz="2000" dirty="0">
              <a:latin typeface="Arial" panose="020B0704020202020204" pitchFamily="34" charset="0"/>
            </a:endParaRPr>
          </a:p>
          <a:p>
            <a:pPr marL="342900" indent="-342900">
              <a:lnSpc>
                <a:spcPct val="120000"/>
              </a:lnSpc>
              <a:spcBef>
                <a:spcPct val="0"/>
              </a:spcBef>
              <a:buClr>
                <a:srgbClr val="3333FF"/>
              </a:buClr>
              <a:buFont typeface="Wingdings" panose="05000000000000000000" pitchFamily="2" charset="2"/>
              <a:buNone/>
              <a:defRPr/>
            </a:pPr>
            <a:r>
              <a:rPr lang="zh-CN" altLang="en-US" sz="2000" dirty="0">
                <a:latin typeface="Arial" panose="020B0704020202020204" pitchFamily="34" charset="0"/>
              </a:rPr>
              <a:t>               </a:t>
            </a:r>
            <a:r>
              <a:rPr lang="en-US" altLang="zh-CN" sz="2000" dirty="0">
                <a:latin typeface="Arial" panose="020B0704020202020204" pitchFamily="34" charset="0"/>
              </a:rPr>
              <a:t>input[3:0] </a:t>
            </a:r>
            <a:r>
              <a:rPr lang="en-US" altLang="zh-CN" sz="2000" dirty="0" err="1">
                <a:latin typeface="Arial" panose="020B0704020202020204" pitchFamily="34" charset="0"/>
              </a:rPr>
              <a:t>ina,inb</a:t>
            </a:r>
            <a:r>
              <a:rPr lang="en-US" altLang="zh-CN" sz="2000" dirty="0">
                <a:latin typeface="Arial" panose="020B0704020202020204" pitchFamily="34" charset="0"/>
              </a:rPr>
              <a:t>;</a:t>
            </a:r>
            <a:endParaRPr lang="en-US" altLang="zh-CN" sz="2000" dirty="0">
              <a:latin typeface="Arial" panose="020B0704020202020204" pitchFamily="34" charset="0"/>
            </a:endParaRPr>
          </a:p>
          <a:p>
            <a:pPr marL="342900" indent="-342900">
              <a:lnSpc>
                <a:spcPct val="120000"/>
              </a:lnSpc>
              <a:spcBef>
                <a:spcPct val="0"/>
              </a:spcBef>
              <a:buClr>
                <a:srgbClr val="3333FF"/>
              </a:buClr>
              <a:buFont typeface="Wingdings" panose="05000000000000000000" pitchFamily="2" charset="2"/>
              <a:buNone/>
              <a:defRPr/>
            </a:pPr>
            <a:r>
              <a:rPr lang="en-US" altLang="zh-CN" sz="2000" dirty="0">
                <a:latin typeface="Arial" panose="020B0704020202020204" pitchFamily="34" charset="0"/>
              </a:rPr>
              <a:t>               input </a:t>
            </a:r>
            <a:r>
              <a:rPr lang="en-US" altLang="zh-CN" sz="2000" dirty="0" err="1">
                <a:latin typeface="Arial" panose="020B0704020202020204" pitchFamily="34" charset="0"/>
              </a:rPr>
              <a:t>cin</a:t>
            </a:r>
            <a:r>
              <a:rPr lang="en-US" altLang="zh-CN" sz="2000" dirty="0">
                <a:latin typeface="Arial" panose="020B0704020202020204" pitchFamily="34" charset="0"/>
              </a:rPr>
              <a:t>;</a:t>
            </a:r>
            <a:endParaRPr lang="en-US" altLang="zh-CN" sz="2000" dirty="0">
              <a:latin typeface="Arial" panose="020B0704020202020204" pitchFamily="34" charset="0"/>
            </a:endParaRPr>
          </a:p>
          <a:p>
            <a:pPr marL="342900" indent="-342900">
              <a:lnSpc>
                <a:spcPct val="120000"/>
              </a:lnSpc>
              <a:spcBef>
                <a:spcPct val="0"/>
              </a:spcBef>
              <a:buClr>
                <a:srgbClr val="3333FF"/>
              </a:buClr>
              <a:buFont typeface="Wingdings" panose="05000000000000000000" pitchFamily="2" charset="2"/>
              <a:buNone/>
              <a:defRPr/>
            </a:pPr>
            <a:r>
              <a:rPr lang="en-US" altLang="zh-CN" sz="2000" dirty="0">
                <a:latin typeface="Arial" panose="020B0704020202020204" pitchFamily="34" charset="0"/>
              </a:rPr>
              <a:t>               assign </a:t>
            </a:r>
            <a:r>
              <a:rPr lang="en-US" altLang="zh-CN" sz="2000" dirty="0">
                <a:solidFill>
                  <a:srgbClr val="CC0066"/>
                </a:solidFill>
                <a:latin typeface="Arial" panose="020B0704020202020204" pitchFamily="34" charset="0"/>
              </a:rPr>
              <a:t>{</a:t>
            </a:r>
            <a:r>
              <a:rPr lang="en-US" altLang="zh-CN" sz="2000" dirty="0" err="1">
                <a:solidFill>
                  <a:srgbClr val="CC0066"/>
                </a:solidFill>
                <a:latin typeface="Arial" panose="020B0704020202020204" pitchFamily="34" charset="0"/>
              </a:rPr>
              <a:t>cout,sum</a:t>
            </a:r>
            <a:r>
              <a:rPr lang="en-US" altLang="zh-CN" sz="2000" dirty="0">
                <a:solidFill>
                  <a:srgbClr val="CC0066"/>
                </a:solidFill>
                <a:latin typeface="Arial" panose="020B0704020202020204" pitchFamily="34" charset="0"/>
              </a:rPr>
              <a:t>}</a:t>
            </a:r>
            <a:r>
              <a:rPr lang="en-US" altLang="zh-CN" sz="2000" dirty="0">
                <a:latin typeface="Arial" panose="020B0704020202020204" pitchFamily="34" charset="0"/>
              </a:rPr>
              <a:t> = </a:t>
            </a:r>
            <a:r>
              <a:rPr lang="en-US" altLang="zh-CN" sz="2000" dirty="0" err="1">
                <a:latin typeface="Arial" panose="020B0704020202020204" pitchFamily="34" charset="0"/>
              </a:rPr>
              <a:t>ina</a:t>
            </a:r>
            <a:r>
              <a:rPr lang="en-US" altLang="zh-CN" sz="2000" dirty="0">
                <a:latin typeface="Arial" panose="020B0704020202020204" pitchFamily="34" charset="0"/>
              </a:rPr>
              <a:t> + </a:t>
            </a:r>
            <a:r>
              <a:rPr lang="en-US" altLang="zh-CN" sz="2000" dirty="0" err="1">
                <a:latin typeface="Arial" panose="020B0704020202020204" pitchFamily="34" charset="0"/>
              </a:rPr>
              <a:t>inb</a:t>
            </a:r>
            <a:r>
              <a:rPr lang="en-US" altLang="zh-CN" sz="2000" dirty="0">
                <a:latin typeface="Arial" panose="020B0704020202020204" pitchFamily="34" charset="0"/>
              </a:rPr>
              <a:t> +</a:t>
            </a:r>
            <a:r>
              <a:rPr lang="en-US" altLang="zh-CN" sz="2000" dirty="0" err="1">
                <a:latin typeface="Arial" panose="020B0704020202020204" pitchFamily="34" charset="0"/>
              </a:rPr>
              <a:t>cin</a:t>
            </a:r>
            <a:r>
              <a:rPr lang="zh-CN" altLang="en-US" sz="2000" dirty="0">
                <a:latin typeface="Arial" panose="020B0704020202020204" pitchFamily="34" charset="0"/>
              </a:rPr>
              <a:t>；</a:t>
            </a:r>
            <a:r>
              <a:rPr lang="en-US" altLang="zh-CN" sz="2000" dirty="0">
                <a:latin typeface="Arial" panose="020B0704020202020204" pitchFamily="34" charset="0"/>
              </a:rPr>
              <a:t>//</a:t>
            </a:r>
            <a:r>
              <a:rPr lang="zh-CN" altLang="en-US" sz="2000" dirty="0">
                <a:latin typeface="Arial" panose="020B0704020202020204" pitchFamily="34" charset="0"/>
              </a:rPr>
              <a:t>进位与算术和拼接在一起</a:t>
            </a:r>
            <a:endParaRPr lang="zh-CN" altLang="en-US" sz="2000" dirty="0">
              <a:latin typeface="Arial" panose="020B0704020202020204" pitchFamily="34" charset="0"/>
            </a:endParaRPr>
          </a:p>
          <a:p>
            <a:pPr marL="342900" indent="-342900">
              <a:lnSpc>
                <a:spcPct val="120000"/>
              </a:lnSpc>
              <a:spcBef>
                <a:spcPct val="0"/>
              </a:spcBef>
              <a:buClr>
                <a:schemeClr val="accent5">
                  <a:lumMod val="25000"/>
                </a:schemeClr>
              </a:buClr>
              <a:buSzPct val="80000"/>
              <a:buFont typeface="Wingdings" panose="05000000000000000000" pitchFamily="2" charset="2"/>
              <a:buChar char="u"/>
              <a:defRPr/>
            </a:pPr>
            <a:r>
              <a:rPr lang="zh-CN" altLang="en-US" sz="2200" dirty="0"/>
              <a:t>位拼接可以嵌套使用，或用重复法简化书写</a:t>
            </a:r>
            <a:endParaRPr lang="en-US" altLang="zh-CN" sz="2200" dirty="0"/>
          </a:p>
          <a:p>
            <a:pPr marL="342900" indent="-342900">
              <a:buClr>
                <a:srgbClr val="3333FF"/>
              </a:buClr>
              <a:buFont typeface="Wingdings" panose="05000000000000000000" pitchFamily="2" charset="2"/>
              <a:buNone/>
              <a:defRPr/>
            </a:pPr>
            <a:r>
              <a:rPr lang="en-US" altLang="zh-CN" sz="2000" dirty="0">
                <a:solidFill>
                  <a:srgbClr val="FF3399"/>
                </a:solidFill>
                <a:latin typeface="Arial" panose="020B0704020202020204" pitchFamily="34" charset="0"/>
              </a:rPr>
              <a:t>【</a:t>
            </a:r>
            <a:r>
              <a:rPr lang="zh-CN" altLang="en-US" sz="2000" dirty="0">
                <a:solidFill>
                  <a:srgbClr val="FF3399"/>
                </a:solidFill>
                <a:latin typeface="Arial" panose="020B0704020202020204" pitchFamily="34" charset="0"/>
              </a:rPr>
              <a:t>例</a:t>
            </a:r>
            <a:r>
              <a:rPr kumimoji="1" lang="en-US" altLang="zh-CN" sz="2000" dirty="0">
                <a:solidFill>
                  <a:srgbClr val="FF0066"/>
                </a:solidFill>
                <a:latin typeface="Arial" panose="020B0704020202020204" pitchFamily="34" charset="0"/>
              </a:rPr>
              <a:t>2.20 】</a:t>
            </a:r>
            <a:r>
              <a:rPr lang="en-US" altLang="zh-CN" sz="2000" dirty="0">
                <a:latin typeface="Arial" panose="020B0704020202020204" pitchFamily="34" charset="0"/>
              </a:rPr>
              <a:t>{3{</a:t>
            </a:r>
            <a:r>
              <a:rPr lang="en-US" altLang="zh-CN" sz="2000" dirty="0" err="1">
                <a:latin typeface="Arial" panose="020B0704020202020204" pitchFamily="34" charset="0"/>
              </a:rPr>
              <a:t>a,b</a:t>
            </a:r>
            <a:r>
              <a:rPr lang="en-US" altLang="zh-CN" sz="2000" dirty="0">
                <a:latin typeface="Arial" panose="020B0704020202020204" pitchFamily="34" charset="0"/>
              </a:rPr>
              <a:t>[3:0]} }</a:t>
            </a:r>
            <a:endParaRPr lang="en-US" altLang="zh-CN" sz="2000" dirty="0">
              <a:latin typeface="Arial" panose="020B0704020202020204" pitchFamily="34" charset="0"/>
            </a:endParaRPr>
          </a:p>
          <a:p>
            <a:pPr marL="342900" indent="-342900">
              <a:spcBef>
                <a:spcPct val="0"/>
              </a:spcBef>
              <a:buClr>
                <a:srgbClr val="3333FF"/>
              </a:buClr>
              <a:buFont typeface="Wingdings" panose="05000000000000000000" pitchFamily="2" charset="2"/>
              <a:buNone/>
              <a:defRPr/>
            </a:pPr>
            <a:r>
              <a:rPr lang="en-US" altLang="zh-CN" sz="2000" dirty="0">
                <a:latin typeface="Arial" panose="020B0704020202020204" pitchFamily="34" charset="0"/>
              </a:rPr>
              <a:t>     =</a:t>
            </a:r>
            <a:r>
              <a:rPr lang="en-US" altLang="zh-CN" sz="2000" dirty="0">
                <a:solidFill>
                  <a:srgbClr val="FF0066"/>
                </a:solidFill>
                <a:latin typeface="Arial" panose="020B0704020202020204" pitchFamily="34" charset="0"/>
              </a:rPr>
              <a:t>{</a:t>
            </a:r>
            <a:r>
              <a:rPr lang="en-US" altLang="zh-CN" sz="2000" dirty="0">
                <a:latin typeface="Arial" panose="020B0704020202020204" pitchFamily="34" charset="0"/>
              </a:rPr>
              <a:t> {</a:t>
            </a:r>
            <a:r>
              <a:rPr lang="en-US" altLang="zh-CN" sz="2000" dirty="0" err="1">
                <a:latin typeface="Arial" panose="020B0704020202020204" pitchFamily="34" charset="0"/>
              </a:rPr>
              <a:t>a,b</a:t>
            </a:r>
            <a:r>
              <a:rPr lang="en-US" altLang="zh-CN" sz="2000" dirty="0">
                <a:latin typeface="Arial" panose="020B0704020202020204" pitchFamily="34" charset="0"/>
              </a:rPr>
              <a:t>[3],b[2],b[1],b[0]}, {</a:t>
            </a:r>
            <a:r>
              <a:rPr lang="en-US" altLang="zh-CN" sz="2000" dirty="0" err="1">
                <a:latin typeface="Arial" panose="020B0704020202020204" pitchFamily="34" charset="0"/>
              </a:rPr>
              <a:t>a,b</a:t>
            </a:r>
            <a:r>
              <a:rPr lang="en-US" altLang="zh-CN" sz="2000" dirty="0">
                <a:latin typeface="Arial" panose="020B0704020202020204" pitchFamily="34" charset="0"/>
              </a:rPr>
              <a:t>[3],b[2],b[1],b[0]}, {</a:t>
            </a:r>
            <a:r>
              <a:rPr lang="en-US" altLang="zh-CN" sz="2000" dirty="0" err="1">
                <a:latin typeface="Arial" panose="020B0704020202020204" pitchFamily="34" charset="0"/>
              </a:rPr>
              <a:t>a,b</a:t>
            </a:r>
            <a:r>
              <a:rPr lang="en-US" altLang="zh-CN" sz="2000" dirty="0">
                <a:latin typeface="Arial" panose="020B0704020202020204" pitchFamily="34" charset="0"/>
              </a:rPr>
              <a:t>[3],b[2],b[1],b[0]}</a:t>
            </a:r>
            <a:r>
              <a:rPr lang="en-US" altLang="zh-CN" sz="2000" dirty="0">
                <a:solidFill>
                  <a:srgbClr val="FF0066"/>
                </a:solidFill>
                <a:latin typeface="Arial" panose="020B0704020202020204" pitchFamily="34" charset="0"/>
              </a:rPr>
              <a:t>}</a:t>
            </a:r>
            <a:endParaRPr lang="en-US" altLang="zh-CN" sz="2000" dirty="0">
              <a:solidFill>
                <a:srgbClr val="FF0066"/>
              </a:solidFill>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9539"/>
                                        </p:tgtEl>
                                        <p:attrNameLst>
                                          <p:attrName>style.visibility</p:attrName>
                                        </p:attrNameLst>
                                      </p:cBhvr>
                                      <p:to>
                                        <p:strVal val="visible"/>
                                      </p:to>
                                    </p:set>
                                    <p:anim calcmode="lin" valueType="num">
                                      <p:cBhvr additive="base">
                                        <p:cTn id="7" dur="500" fill="hold"/>
                                        <p:tgtEl>
                                          <p:spTgt spid="449539"/>
                                        </p:tgtEl>
                                        <p:attrNameLst>
                                          <p:attrName>ppt_x</p:attrName>
                                        </p:attrNameLst>
                                      </p:cBhvr>
                                      <p:tavLst>
                                        <p:tav tm="0">
                                          <p:val>
                                            <p:strVal val="0-#ppt_w/2"/>
                                          </p:val>
                                        </p:tav>
                                        <p:tav tm="100000">
                                          <p:val>
                                            <p:strVal val="#ppt_x"/>
                                          </p:val>
                                        </p:tav>
                                      </p:tavLst>
                                    </p:anim>
                                    <p:anim calcmode="lin" valueType="num">
                                      <p:cBhvr additive="base">
                                        <p:cTn id="8" dur="500" fill="hold"/>
                                        <p:tgtEl>
                                          <p:spTgt spid="4495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449541"/>
                                        </p:tgtEl>
                                        <p:attrNameLst>
                                          <p:attrName>style.visibility</p:attrName>
                                        </p:attrNameLst>
                                      </p:cBhvr>
                                      <p:to>
                                        <p:strVal val="visible"/>
                                      </p:to>
                                    </p:set>
                                    <p:anim calcmode="lin" valueType="num">
                                      <p:cBhvr>
                                        <p:cTn id="13" dur="500" fill="hold"/>
                                        <p:tgtEl>
                                          <p:spTgt spid="449541"/>
                                        </p:tgtEl>
                                        <p:attrNameLst>
                                          <p:attrName>ppt_x</p:attrName>
                                        </p:attrNameLst>
                                      </p:cBhvr>
                                      <p:tavLst>
                                        <p:tav tm="0">
                                          <p:val>
                                            <p:strVal val="#ppt_x-#ppt_w/2"/>
                                          </p:val>
                                        </p:tav>
                                        <p:tav tm="100000">
                                          <p:val>
                                            <p:strVal val="#ppt_x"/>
                                          </p:val>
                                        </p:tav>
                                      </p:tavLst>
                                    </p:anim>
                                    <p:anim calcmode="lin" valueType="num">
                                      <p:cBhvr>
                                        <p:cTn id="14" dur="500" fill="hold"/>
                                        <p:tgtEl>
                                          <p:spTgt spid="449541"/>
                                        </p:tgtEl>
                                        <p:attrNameLst>
                                          <p:attrName>ppt_y</p:attrName>
                                        </p:attrNameLst>
                                      </p:cBhvr>
                                      <p:tavLst>
                                        <p:tav tm="0">
                                          <p:val>
                                            <p:strVal val="#ppt_y"/>
                                          </p:val>
                                        </p:tav>
                                        <p:tav tm="100000">
                                          <p:val>
                                            <p:strVal val="#ppt_y"/>
                                          </p:val>
                                        </p:tav>
                                      </p:tavLst>
                                    </p:anim>
                                    <p:anim calcmode="lin" valueType="num">
                                      <p:cBhvr>
                                        <p:cTn id="15" dur="500" fill="hold"/>
                                        <p:tgtEl>
                                          <p:spTgt spid="449541"/>
                                        </p:tgtEl>
                                        <p:attrNameLst>
                                          <p:attrName>ppt_w</p:attrName>
                                        </p:attrNameLst>
                                      </p:cBhvr>
                                      <p:tavLst>
                                        <p:tav tm="0">
                                          <p:val>
                                            <p:fltVal val="0"/>
                                          </p:val>
                                        </p:tav>
                                        <p:tav tm="100000">
                                          <p:val>
                                            <p:strVal val="#ppt_w"/>
                                          </p:val>
                                        </p:tav>
                                      </p:tavLst>
                                    </p:anim>
                                    <p:anim calcmode="lin" valueType="num">
                                      <p:cBhvr>
                                        <p:cTn id="16" dur="500" fill="hold"/>
                                        <p:tgtEl>
                                          <p:spTgt spid="44954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9542"/>
                                        </p:tgtEl>
                                        <p:attrNameLst>
                                          <p:attrName>style.visibility</p:attrName>
                                        </p:attrNameLst>
                                      </p:cBhvr>
                                      <p:to>
                                        <p:strVal val="visible"/>
                                      </p:to>
                                    </p:set>
                                    <p:anim calcmode="lin" valueType="num">
                                      <p:cBhvr additive="base">
                                        <p:cTn id="21" dur="500" fill="hold"/>
                                        <p:tgtEl>
                                          <p:spTgt spid="449542"/>
                                        </p:tgtEl>
                                        <p:attrNameLst>
                                          <p:attrName>ppt_x</p:attrName>
                                        </p:attrNameLst>
                                      </p:cBhvr>
                                      <p:tavLst>
                                        <p:tav tm="0">
                                          <p:val>
                                            <p:strVal val="0-#ppt_w/2"/>
                                          </p:val>
                                        </p:tav>
                                        <p:tav tm="100000">
                                          <p:val>
                                            <p:strVal val="#ppt_x"/>
                                          </p:val>
                                        </p:tav>
                                      </p:tavLst>
                                    </p:anim>
                                    <p:anim calcmode="lin" valueType="num">
                                      <p:cBhvr additive="base">
                                        <p:cTn id="22" dur="500" fill="hold"/>
                                        <p:tgtEl>
                                          <p:spTgt spid="449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autoUpdateAnimBg="0"/>
      <p:bldP spid="449541" grpId="0" animBg="1" autoUpdateAnimBg="0"/>
      <p:bldP spid="44954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BCFC387-3749-4827-A9D3-5103EF6EB77C}"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8435" name="Rectangle 2"/>
          <p:cNvSpPr>
            <a:spLocks noGrp="1" noChangeArrowheads="1"/>
          </p:cNvSpPr>
          <p:nvPr>
            <p:ph type="title"/>
          </p:nvPr>
        </p:nvSpPr>
        <p:spPr>
          <a:xfrm>
            <a:off x="1746250" y="431800"/>
            <a:ext cx="3994150" cy="428625"/>
          </a:xfrm>
        </p:spPr>
        <p:txBody>
          <a:bodyPr/>
          <a:lstStyle/>
          <a:p>
            <a:r>
              <a:rPr lang="zh-CN" altLang="en-US" smtClean="0">
                <a:solidFill>
                  <a:srgbClr val="FFCC00"/>
                </a:solidFill>
                <a:latin typeface="Arial" panose="020B0704020202020204" pitchFamily="34" charset="0"/>
                <a:ea typeface="黑体" pitchFamily="2" charset="-122"/>
              </a:rPr>
              <a:t>硬件描述语言简介</a:t>
            </a:r>
            <a:endParaRPr lang="zh-CN" altLang="en-US" smtClean="0">
              <a:solidFill>
                <a:srgbClr val="FFCC00"/>
              </a:solidFill>
              <a:latin typeface="Arial" panose="020B0704020202020204" pitchFamily="34" charset="0"/>
              <a:ea typeface="黑体" pitchFamily="2" charset="-122"/>
            </a:endParaRPr>
          </a:p>
        </p:txBody>
      </p:sp>
      <p:sp>
        <p:nvSpPr>
          <p:cNvPr id="377859" name="Rectangle 3"/>
          <p:cNvSpPr>
            <a:spLocks noGrp="1" noChangeArrowheads="1"/>
          </p:cNvSpPr>
          <p:nvPr>
            <p:ph type="body" idx="1"/>
          </p:nvPr>
        </p:nvSpPr>
        <p:spPr>
          <a:xfrm>
            <a:off x="396875" y="1211263"/>
            <a:ext cx="8461375" cy="1536700"/>
          </a:xfrm>
        </p:spPr>
        <p:txBody>
          <a:bodyPr/>
          <a:lstStyle/>
          <a:p>
            <a:pPr marL="265430" indent="-265430" algn="just">
              <a:lnSpc>
                <a:spcPct val="110000"/>
              </a:lnSpc>
              <a:spcBef>
                <a:spcPct val="5000"/>
              </a:spcBef>
            </a:pPr>
            <a:r>
              <a:rPr lang="zh-CN" altLang="en-US" sz="2000" smtClean="0">
                <a:solidFill>
                  <a:srgbClr val="FF0000"/>
                </a:solidFill>
                <a:latin typeface="Arial" panose="020B0704020202020204" pitchFamily="34" charset="0"/>
                <a:ea typeface="楷体_GB2312" pitchFamily="49" charset="-122"/>
              </a:rPr>
              <a:t>硬件描述语言</a:t>
            </a:r>
            <a:r>
              <a:rPr lang="zh-CN" altLang="en-US" sz="2000" smtClean="0">
                <a:latin typeface="Arial" panose="020B0704020202020204" pitchFamily="34" charset="0"/>
                <a:ea typeface="楷体_GB2312" pitchFamily="49" charset="-122"/>
              </a:rPr>
              <a:t>（</a:t>
            </a:r>
            <a:r>
              <a:rPr lang="en-US" altLang="zh-CN" sz="2000" smtClean="0">
                <a:latin typeface="Arial" panose="020B0704020202020204" pitchFamily="34" charset="0"/>
                <a:ea typeface="楷体_GB2312" pitchFamily="49" charset="-122"/>
              </a:rPr>
              <a:t>Hradware Description Language ) </a:t>
            </a:r>
            <a:r>
              <a:rPr lang="zh-CN" altLang="en-US" sz="2000" smtClean="0">
                <a:latin typeface="Arial" panose="020B0704020202020204" pitchFamily="34" charset="0"/>
                <a:ea typeface="楷体_GB2312" pitchFamily="49" charset="-122"/>
              </a:rPr>
              <a:t>是一种用形式化方法（即文本形式）来描述和设计数字电路和数字系统的高级模块化语言。它是设计人员和</a:t>
            </a:r>
            <a:r>
              <a:rPr lang="en-US" altLang="zh-CN" sz="2000" smtClean="0">
                <a:latin typeface="Arial" panose="020B0704020202020204" pitchFamily="34" charset="0"/>
                <a:ea typeface="楷体_GB2312" pitchFamily="49" charset="-122"/>
              </a:rPr>
              <a:t>EDA</a:t>
            </a:r>
            <a:r>
              <a:rPr lang="zh-CN" altLang="en-US" sz="2000" smtClean="0">
                <a:latin typeface="Arial" panose="020B0704020202020204" pitchFamily="34" charset="0"/>
                <a:ea typeface="楷体_GB2312" pitchFamily="49" charset="-122"/>
              </a:rPr>
              <a:t>工具之间的一个桥梁，主要用于编写</a:t>
            </a:r>
            <a:r>
              <a:rPr lang="zh-CN" altLang="en-US" sz="2000" smtClean="0">
                <a:solidFill>
                  <a:srgbClr val="CC0066"/>
                </a:solidFill>
                <a:latin typeface="Arial" panose="020B0704020202020204" pitchFamily="34" charset="0"/>
                <a:ea typeface="楷体_GB2312" pitchFamily="49" charset="-122"/>
              </a:rPr>
              <a:t>设计文件</a:t>
            </a:r>
            <a:r>
              <a:rPr lang="zh-CN" altLang="en-US" sz="2000" smtClean="0">
                <a:latin typeface="Arial" panose="020B0704020202020204" pitchFamily="34" charset="0"/>
                <a:ea typeface="楷体_GB2312" pitchFamily="49" charset="-122"/>
              </a:rPr>
              <a:t>，在</a:t>
            </a:r>
            <a:r>
              <a:rPr lang="en-US" altLang="zh-CN" sz="2000" smtClean="0">
                <a:latin typeface="Arial" panose="020B0704020202020204" pitchFamily="34" charset="0"/>
                <a:ea typeface="楷体_GB2312" pitchFamily="49" charset="-122"/>
              </a:rPr>
              <a:t>EDA</a:t>
            </a:r>
            <a:r>
              <a:rPr lang="zh-CN" altLang="en-US" sz="2000" smtClean="0">
                <a:latin typeface="Arial" panose="020B0704020202020204" pitchFamily="34" charset="0"/>
                <a:ea typeface="楷体_GB2312" pitchFamily="49" charset="-122"/>
              </a:rPr>
              <a:t>工具中建立电路模型；也用来编写</a:t>
            </a:r>
            <a:r>
              <a:rPr lang="zh-CN" altLang="en-US" sz="2000" smtClean="0">
                <a:solidFill>
                  <a:srgbClr val="CC0066"/>
                </a:solidFill>
                <a:latin typeface="Arial" panose="020B0704020202020204" pitchFamily="34" charset="0"/>
                <a:ea typeface="楷体_GB2312" pitchFamily="49" charset="-122"/>
              </a:rPr>
              <a:t>测试文件</a:t>
            </a:r>
            <a:r>
              <a:rPr lang="zh-CN" altLang="en-US" sz="2000" smtClean="0">
                <a:latin typeface="Arial" panose="020B0704020202020204" pitchFamily="34" charset="0"/>
                <a:ea typeface="楷体_GB2312" pitchFamily="49" charset="-122"/>
              </a:rPr>
              <a:t>进行仿真。</a:t>
            </a:r>
            <a:endParaRPr lang="zh-CN" altLang="en-US" sz="2000" smtClean="0">
              <a:latin typeface="Arial" panose="020B0704020202020204" pitchFamily="34" charset="0"/>
              <a:ea typeface="楷体_GB2312" pitchFamily="49" charset="-122"/>
            </a:endParaRPr>
          </a:p>
        </p:txBody>
      </p:sp>
      <p:sp>
        <p:nvSpPr>
          <p:cNvPr id="377873" name="Rectangle 17"/>
          <p:cNvSpPr>
            <a:spLocks noChangeArrowheads="1"/>
          </p:cNvSpPr>
          <p:nvPr/>
        </p:nvSpPr>
        <p:spPr bwMode="auto">
          <a:xfrm>
            <a:off x="247650" y="2876550"/>
            <a:ext cx="1327150" cy="701675"/>
          </a:xfrm>
          <a:prstGeom prst="rect">
            <a:avLst/>
          </a:prstGeom>
          <a:solidFill>
            <a:srgbClr val="FF9933"/>
          </a:solidFill>
          <a:ln>
            <a:noFill/>
          </a:ln>
          <a:extLst>
            <a:ext uri="{91240B29-F687-4F45-9708-019B960494DF}">
              <a14:hiddenLine xmlns:a14="http://schemas.microsoft.com/office/drawing/2010/main" w="15875">
                <a:solidFill>
                  <a:srgbClr val="000000"/>
                </a:solidFill>
                <a:miter lim="800000"/>
                <a:headEnd/>
                <a:tailEnd/>
              </a14:hiddenLine>
            </a:ext>
          </a:extLst>
        </p:spPr>
        <p:txBody>
          <a:bodyPr>
            <a:spAutoFit/>
          </a:bodyPr>
          <a:lstStyle/>
          <a:p>
            <a:pPr algn="l" eaLnBrk="1" hangingPunct="1">
              <a:lnSpc>
                <a:spcPct val="100000"/>
              </a:lnSpc>
              <a:spcBef>
                <a:spcPct val="0"/>
              </a:spcBef>
              <a:buClrTx/>
              <a:buFontTx/>
              <a:buNone/>
            </a:pPr>
            <a:r>
              <a:rPr kumimoji="1" lang="zh-CN" altLang="en-US" sz="2000">
                <a:solidFill>
                  <a:srgbClr val="000000"/>
                </a:solidFill>
                <a:latin typeface="Arial" panose="020B0704020202020204" pitchFamily="34" charset="0"/>
                <a:ea typeface="楷体_GB2312" pitchFamily="49" charset="-122"/>
              </a:rPr>
              <a:t>用</a:t>
            </a:r>
            <a:r>
              <a:rPr kumimoji="1" lang="en-US" altLang="zh-CN" sz="2000">
                <a:solidFill>
                  <a:srgbClr val="000000"/>
                </a:solidFill>
                <a:latin typeface="Arial" panose="020B0704020202020204" pitchFamily="34" charset="0"/>
                <a:ea typeface="楷体_GB2312" pitchFamily="49" charset="-122"/>
                <a:cs typeface="Times New Roman" panose="02020803070505020304" pitchFamily="18" charset="0"/>
              </a:rPr>
              <a:t>HDL</a:t>
            </a:r>
            <a:r>
              <a:rPr kumimoji="1" lang="zh-CN" altLang="en-US" sz="2000">
                <a:solidFill>
                  <a:srgbClr val="000000"/>
                </a:solidFill>
                <a:latin typeface="Arial" panose="020B0704020202020204" pitchFamily="34" charset="0"/>
                <a:ea typeface="楷体_GB2312" pitchFamily="49" charset="-122"/>
              </a:rPr>
              <a:t>描述设计</a:t>
            </a:r>
            <a:endParaRPr kumimoji="1" lang="zh-CN" altLang="en-US" sz="2000">
              <a:solidFill>
                <a:srgbClr val="000000"/>
              </a:solidFill>
              <a:latin typeface="Arial" panose="020B0704020202020204" pitchFamily="34" charset="0"/>
              <a:ea typeface="楷体_GB2312" pitchFamily="49" charset="-122"/>
            </a:endParaRPr>
          </a:p>
        </p:txBody>
      </p:sp>
      <p:sp>
        <p:nvSpPr>
          <p:cNvPr id="377874" name="Rectangle 18"/>
          <p:cNvSpPr>
            <a:spLocks noChangeArrowheads="1"/>
          </p:cNvSpPr>
          <p:nvPr/>
        </p:nvSpPr>
        <p:spPr bwMode="auto">
          <a:xfrm>
            <a:off x="7213600" y="2974975"/>
            <a:ext cx="1319213" cy="430213"/>
          </a:xfrm>
          <a:prstGeom prst="rect">
            <a:avLst/>
          </a:prstGeom>
          <a:solidFill>
            <a:srgbClr val="FF9933"/>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编程下载</a:t>
            </a:r>
            <a:endParaRPr kumimoji="1" lang="zh-CN" altLang="en-US" sz="2200">
              <a:solidFill>
                <a:srgbClr val="000000"/>
              </a:solidFill>
              <a:latin typeface="楷体_GB2312" pitchFamily="49" charset="-122"/>
              <a:ea typeface="楷体_GB2312" pitchFamily="49" charset="-122"/>
            </a:endParaRPr>
          </a:p>
        </p:txBody>
      </p:sp>
      <p:grpSp>
        <p:nvGrpSpPr>
          <p:cNvPr id="2" name="Group 19"/>
          <p:cNvGrpSpPr/>
          <p:nvPr/>
        </p:nvGrpSpPr>
        <p:grpSpPr bwMode="auto">
          <a:xfrm>
            <a:off x="1579563" y="2674938"/>
            <a:ext cx="1260475" cy="546100"/>
            <a:chOff x="740" y="2690"/>
            <a:chExt cx="960" cy="334"/>
          </a:xfrm>
        </p:grpSpPr>
        <p:sp>
          <p:nvSpPr>
            <p:cNvPr id="18447" name="Rectangle 20"/>
            <p:cNvSpPr>
              <a:spLocks noChangeArrowheads="1"/>
            </p:cNvSpPr>
            <p:nvPr/>
          </p:nvSpPr>
          <p:spPr bwMode="auto">
            <a:xfrm>
              <a:off x="758" y="2690"/>
              <a:ext cx="9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en-US" altLang="zh-CN" sz="2000">
                  <a:solidFill>
                    <a:srgbClr val="CC0066"/>
                  </a:solidFill>
                  <a:latin typeface="华文楷体" panose="02010600040101010101" pitchFamily="2" charset="-122"/>
                  <a:ea typeface="华文楷体" panose="02010600040101010101" pitchFamily="2" charset="-122"/>
                </a:rPr>
                <a:t>EDA</a:t>
              </a:r>
              <a:r>
                <a:rPr kumimoji="1" lang="zh-CN" altLang="en-US" sz="2000">
                  <a:solidFill>
                    <a:srgbClr val="CC0066"/>
                  </a:solidFill>
                  <a:latin typeface="华文楷体" panose="02010600040101010101" pitchFamily="2" charset="-122"/>
                  <a:ea typeface="华文楷体" panose="02010600040101010101" pitchFamily="2" charset="-122"/>
                </a:rPr>
                <a:t>工具</a:t>
              </a:r>
              <a:endParaRPr kumimoji="1" lang="zh-CN" altLang="en-US" sz="2000">
                <a:solidFill>
                  <a:srgbClr val="CC0066"/>
                </a:solidFill>
                <a:latin typeface="华文楷体" panose="02010600040101010101" pitchFamily="2" charset="-122"/>
                <a:ea typeface="华文楷体" panose="02010600040101010101" pitchFamily="2" charset="-122"/>
              </a:endParaRPr>
            </a:p>
          </p:txBody>
        </p:sp>
        <p:sp>
          <p:nvSpPr>
            <p:cNvPr id="18448" name="Line 21"/>
            <p:cNvSpPr>
              <a:spLocks noChangeShapeType="1"/>
            </p:cNvSpPr>
            <p:nvPr/>
          </p:nvSpPr>
          <p:spPr bwMode="auto">
            <a:xfrm>
              <a:off x="740" y="3024"/>
              <a:ext cx="912"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2"/>
          <p:cNvGrpSpPr/>
          <p:nvPr/>
        </p:nvGrpSpPr>
        <p:grpSpPr bwMode="auto">
          <a:xfrm>
            <a:off x="2790825" y="2974975"/>
            <a:ext cx="2286000" cy="430213"/>
            <a:chOff x="1700" y="2880"/>
            <a:chExt cx="1440" cy="271"/>
          </a:xfrm>
        </p:grpSpPr>
        <p:sp>
          <p:nvSpPr>
            <p:cNvPr id="18445" name="Rectangle 23"/>
            <p:cNvSpPr>
              <a:spLocks noChangeArrowheads="1"/>
            </p:cNvSpPr>
            <p:nvPr/>
          </p:nvSpPr>
          <p:spPr bwMode="auto">
            <a:xfrm>
              <a:off x="1700" y="2880"/>
              <a:ext cx="1010" cy="271"/>
            </a:xfrm>
            <a:prstGeom prst="rect">
              <a:avLst/>
            </a:prstGeom>
            <a:solidFill>
              <a:srgbClr val="00E4A8"/>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综合、仿真</a:t>
              </a:r>
              <a:endParaRPr kumimoji="1" lang="zh-CN" altLang="en-US" sz="2200">
                <a:solidFill>
                  <a:srgbClr val="000000"/>
                </a:solidFill>
                <a:latin typeface="楷体_GB2312" pitchFamily="49" charset="-122"/>
                <a:ea typeface="楷体_GB2312" pitchFamily="49" charset="-122"/>
              </a:endParaRPr>
            </a:p>
          </p:txBody>
        </p:sp>
        <p:sp>
          <p:nvSpPr>
            <p:cNvPr id="18446" name="Line 24"/>
            <p:cNvSpPr>
              <a:spLocks noChangeShapeType="1"/>
            </p:cNvSpPr>
            <p:nvPr/>
          </p:nvSpPr>
          <p:spPr bwMode="auto">
            <a:xfrm>
              <a:off x="2804" y="3024"/>
              <a:ext cx="336"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5"/>
          <p:cNvGrpSpPr/>
          <p:nvPr/>
        </p:nvGrpSpPr>
        <p:grpSpPr bwMode="auto">
          <a:xfrm>
            <a:off x="5076825" y="2974975"/>
            <a:ext cx="2133600" cy="430213"/>
            <a:chOff x="3140" y="2880"/>
            <a:chExt cx="1344" cy="271"/>
          </a:xfrm>
        </p:grpSpPr>
        <p:sp>
          <p:nvSpPr>
            <p:cNvPr id="18443" name="Line 26"/>
            <p:cNvSpPr>
              <a:spLocks noChangeShapeType="1"/>
            </p:cNvSpPr>
            <p:nvPr/>
          </p:nvSpPr>
          <p:spPr bwMode="auto">
            <a:xfrm>
              <a:off x="4100" y="3024"/>
              <a:ext cx="384"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27"/>
            <p:cNvSpPr>
              <a:spLocks noChangeArrowheads="1"/>
            </p:cNvSpPr>
            <p:nvPr/>
          </p:nvSpPr>
          <p:spPr bwMode="auto">
            <a:xfrm>
              <a:off x="3140" y="2880"/>
              <a:ext cx="831" cy="271"/>
            </a:xfrm>
            <a:prstGeom prst="rect">
              <a:avLst/>
            </a:prstGeom>
            <a:solidFill>
              <a:srgbClr val="00E4A8"/>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目标文件</a:t>
              </a:r>
              <a:endParaRPr kumimoji="1" lang="zh-CN" altLang="en-US" sz="2200">
                <a:solidFill>
                  <a:srgbClr val="000000"/>
                </a:solidFill>
                <a:latin typeface="楷体_GB2312" pitchFamily="49" charset="-122"/>
                <a:ea typeface="楷体_GB2312" pitchFamily="49" charset="-122"/>
              </a:endParaRPr>
            </a:p>
          </p:txBody>
        </p:sp>
      </p:grpSp>
      <p:sp>
        <p:nvSpPr>
          <p:cNvPr id="377885" name="Rectangle 29"/>
          <p:cNvSpPr>
            <a:spLocks noChangeArrowheads="1"/>
          </p:cNvSpPr>
          <p:nvPr/>
        </p:nvSpPr>
        <p:spPr bwMode="auto">
          <a:xfrm>
            <a:off x="422275" y="3776663"/>
            <a:ext cx="84613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5430" indent="-265430">
              <a:spcBef>
                <a:spcPct val="5000"/>
              </a:spcBef>
              <a:buClr>
                <a:schemeClr val="bg2"/>
              </a:buClr>
              <a:buFont typeface="Wingdings" panose="05000000000000000000" pitchFamily="2" charset="2"/>
              <a:buChar char="v"/>
            </a:pPr>
            <a:r>
              <a:rPr lang="en-US" altLang="zh-CN" sz="2000">
                <a:latin typeface="Arial" panose="020B0704020202020204" pitchFamily="34" charset="0"/>
              </a:rPr>
              <a:t>HDL</a:t>
            </a:r>
            <a:r>
              <a:rPr lang="zh-CN" altLang="en-US" sz="2000">
                <a:latin typeface="Arial" panose="020B0704020202020204" pitchFamily="34" charset="0"/>
              </a:rPr>
              <a:t>发展至今已有近三十年的历史，到</a:t>
            </a:r>
            <a:r>
              <a:rPr lang="en-US" altLang="zh-CN" sz="2000">
                <a:latin typeface="Arial" panose="020B0704020202020204" pitchFamily="34" charset="0"/>
              </a:rPr>
              <a:t>20</a:t>
            </a:r>
            <a:r>
              <a:rPr lang="zh-CN" altLang="en-US" sz="2000">
                <a:latin typeface="Arial" panose="020B0704020202020204" pitchFamily="34" charset="0"/>
              </a:rPr>
              <a:t>世纪</a:t>
            </a:r>
            <a:r>
              <a:rPr lang="en-US" altLang="zh-CN" sz="2000">
                <a:latin typeface="Arial" panose="020B0704020202020204" pitchFamily="34" charset="0"/>
              </a:rPr>
              <a:t>80</a:t>
            </a:r>
            <a:r>
              <a:rPr lang="zh-CN" altLang="en-US" sz="2000">
                <a:latin typeface="Arial" panose="020B0704020202020204" pitchFamily="34" charset="0"/>
              </a:rPr>
              <a:t>年代，已出现了数十种硬件描述语言。</a:t>
            </a:r>
            <a:r>
              <a:rPr lang="en-US" altLang="zh-CN" sz="2000">
                <a:latin typeface="Arial" panose="020B0704020202020204" pitchFamily="34" charset="0"/>
              </a:rPr>
              <a:t>80</a:t>
            </a:r>
            <a:r>
              <a:rPr lang="zh-CN" altLang="en-US" sz="2000">
                <a:latin typeface="Arial" panose="020B0704020202020204" pitchFamily="34" charset="0"/>
              </a:rPr>
              <a:t>年代后期， </a:t>
            </a:r>
            <a:r>
              <a:rPr lang="en-US" altLang="zh-CN" sz="2000">
                <a:latin typeface="Arial" panose="020B0704020202020204" pitchFamily="34" charset="0"/>
              </a:rPr>
              <a:t>HDL</a:t>
            </a:r>
            <a:r>
              <a:rPr lang="zh-CN" altLang="en-US" sz="2000">
                <a:latin typeface="Arial" panose="020B0704020202020204" pitchFamily="34" charset="0"/>
              </a:rPr>
              <a:t>向着标准化、集成化的方向发展，最终</a:t>
            </a:r>
            <a:r>
              <a:rPr lang="en-US" altLang="zh-CN" sz="2000">
                <a:latin typeface="Arial" panose="020B0704020202020204" pitchFamily="34" charset="0"/>
              </a:rPr>
              <a:t>VHDL</a:t>
            </a:r>
            <a:r>
              <a:rPr lang="zh-CN" altLang="en-US" sz="2000">
                <a:latin typeface="Arial" panose="020B0704020202020204" pitchFamily="34" charset="0"/>
              </a:rPr>
              <a:t>、</a:t>
            </a:r>
            <a:r>
              <a:rPr lang="en-US" altLang="zh-CN" sz="2000">
                <a:latin typeface="Arial" panose="020B0704020202020204" pitchFamily="34" charset="0"/>
              </a:rPr>
              <a:t>Verilog HDL</a:t>
            </a:r>
            <a:r>
              <a:rPr lang="zh-CN" altLang="en-US" sz="2000">
                <a:latin typeface="Arial" panose="020B0704020202020204" pitchFamily="34" charset="0"/>
              </a:rPr>
              <a:t>先后成为</a:t>
            </a:r>
            <a:r>
              <a:rPr lang="en-US" altLang="zh-CN" sz="2000">
                <a:latin typeface="Arial" panose="020B0704020202020204" pitchFamily="34" charset="0"/>
              </a:rPr>
              <a:t>IEEE</a:t>
            </a:r>
            <a:r>
              <a:rPr lang="zh-CN" altLang="en-US" sz="2000">
                <a:latin typeface="Arial" panose="020B0704020202020204" pitchFamily="34" charset="0"/>
              </a:rPr>
              <a:t>标准。 </a:t>
            </a:r>
            <a:endParaRPr lang="zh-CN" altLang="en-US" sz="2000">
              <a:latin typeface="Arial" panose="020B0704020202020204" pitchFamily="34" charset="0"/>
            </a:endParaRPr>
          </a:p>
          <a:p>
            <a:pPr marL="722630" lvl="1" indent="-278130" algn="l">
              <a:spcBef>
                <a:spcPct val="0"/>
              </a:spcBef>
              <a:buClr>
                <a:srgbClr val="006666"/>
              </a:buClr>
              <a:buSzPct val="110000"/>
              <a:buFont typeface="Wingdings" panose="05000000000000000000" pitchFamily="2" charset="2"/>
              <a:buChar char="w"/>
            </a:pPr>
            <a:r>
              <a:rPr lang="en-US" altLang="zh-CN" sz="2000">
                <a:solidFill>
                  <a:srgbClr val="FF0000"/>
                </a:solidFill>
                <a:latin typeface="Arial" panose="020B0704020202020204" pitchFamily="34" charset="0"/>
              </a:rPr>
              <a:t>VHDL</a:t>
            </a:r>
            <a:r>
              <a:rPr lang="en-US" altLang="zh-CN">
                <a:solidFill>
                  <a:schemeClr val="hlink"/>
                </a:solidFill>
                <a:latin typeface="方正姚体" pitchFamily="2" charset="-122"/>
                <a:ea typeface="方正姚体" pitchFamily="2" charset="-122"/>
              </a:rPr>
              <a:t> </a:t>
            </a:r>
            <a:r>
              <a:rPr lang="zh-CN" altLang="en-US" sz="2000">
                <a:latin typeface="Arial" panose="020B0704020202020204" pitchFamily="34" charset="0"/>
              </a:rPr>
              <a:t>：</a:t>
            </a:r>
            <a:r>
              <a:rPr lang="en-US" altLang="zh-CN" sz="2000">
                <a:latin typeface="Arial" panose="020B0704020202020204" pitchFamily="34" charset="0"/>
              </a:rPr>
              <a:t>VHSIC Hardware Description Language</a:t>
            </a:r>
            <a:r>
              <a:rPr lang="zh-CN" altLang="en-US" sz="2000">
                <a:latin typeface="Arial" panose="020B0704020202020204" pitchFamily="34" charset="0"/>
              </a:rPr>
              <a:t>（</a:t>
            </a:r>
            <a:r>
              <a:rPr lang="en-US" altLang="zh-CN" sz="2000">
                <a:latin typeface="Arial" panose="020B0704020202020204" pitchFamily="34" charset="0"/>
              </a:rPr>
              <a:t>VHSIC——Very High Speed Integrated Circuits</a:t>
            </a:r>
            <a:r>
              <a:rPr lang="zh-CN" altLang="en-US" sz="2000">
                <a:latin typeface="Arial" panose="020B0704020202020204" pitchFamily="34" charset="0"/>
              </a:rPr>
              <a:t>），甚高速集成电路的硬件描述语言，来源于美国军方，</a:t>
            </a:r>
            <a:r>
              <a:rPr lang="en-US" altLang="zh-CN" sz="2000">
                <a:latin typeface="Arial" panose="020B0704020202020204" pitchFamily="34" charset="0"/>
              </a:rPr>
              <a:t>1987</a:t>
            </a:r>
            <a:r>
              <a:rPr lang="zh-CN" altLang="en-US" sz="2000">
                <a:latin typeface="Arial" panose="020B0704020202020204" pitchFamily="34" charset="0"/>
              </a:rPr>
              <a:t>年成为</a:t>
            </a:r>
            <a:r>
              <a:rPr lang="en-US" altLang="zh-CN" sz="2000">
                <a:latin typeface="Arial" panose="020B0704020202020204" pitchFamily="34" charset="0"/>
              </a:rPr>
              <a:t>IEEE</a:t>
            </a:r>
            <a:r>
              <a:rPr lang="zh-CN" altLang="en-US" sz="2000">
                <a:latin typeface="Arial" panose="020B0704020202020204" pitchFamily="34" charset="0"/>
              </a:rPr>
              <a:t>标准。目前标准化程度最高的一种</a:t>
            </a:r>
            <a:r>
              <a:rPr lang="en-US" altLang="zh-CN" sz="2000">
                <a:latin typeface="Arial" panose="020B0704020202020204" pitchFamily="34" charset="0"/>
              </a:rPr>
              <a:t>HDL</a:t>
            </a:r>
            <a:r>
              <a:rPr lang="zh-CN" altLang="en-US" sz="2000">
                <a:latin typeface="Arial" panose="020B0704020202020204" pitchFamily="34" charset="0"/>
              </a:rPr>
              <a:t>。</a:t>
            </a:r>
            <a:endParaRPr lang="zh-CN" altLang="en-US"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59"/>
                                        </p:tgtEl>
                                        <p:attrNameLst>
                                          <p:attrName>style.visibility</p:attrName>
                                        </p:attrNameLst>
                                      </p:cBhvr>
                                      <p:to>
                                        <p:strVal val="visible"/>
                                      </p:to>
                                    </p:set>
                                    <p:anim calcmode="lin" valueType="num">
                                      <p:cBhvr additive="base">
                                        <p:cTn id="7" dur="500" fill="hold"/>
                                        <p:tgtEl>
                                          <p:spTgt spid="377859"/>
                                        </p:tgtEl>
                                        <p:attrNameLst>
                                          <p:attrName>ppt_x</p:attrName>
                                        </p:attrNameLst>
                                      </p:cBhvr>
                                      <p:tavLst>
                                        <p:tav tm="0">
                                          <p:val>
                                            <p:strVal val="0-#ppt_w/2"/>
                                          </p:val>
                                        </p:tav>
                                        <p:tav tm="100000">
                                          <p:val>
                                            <p:strVal val="#ppt_x"/>
                                          </p:val>
                                        </p:tav>
                                      </p:tavLst>
                                    </p:anim>
                                    <p:anim calcmode="lin" valueType="num">
                                      <p:cBhvr additive="base">
                                        <p:cTn id="8"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7873"/>
                                        </p:tgtEl>
                                        <p:attrNameLst>
                                          <p:attrName>style.visibility</p:attrName>
                                        </p:attrNameLst>
                                      </p:cBhvr>
                                      <p:to>
                                        <p:strVal val="visible"/>
                                      </p:to>
                                    </p:set>
                                    <p:animEffect transition="in" filter="wipe(left)">
                                      <p:cBhvr>
                                        <p:cTn id="13" dur="500"/>
                                        <p:tgtEl>
                                          <p:spTgt spid="37787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77874"/>
                                        </p:tgtEl>
                                        <p:attrNameLst>
                                          <p:attrName>style.visibility</p:attrName>
                                        </p:attrNameLst>
                                      </p:cBhvr>
                                      <p:to>
                                        <p:strVal val="visible"/>
                                      </p:to>
                                    </p:set>
                                    <p:animEffect transition="in" filter="wipe(left)">
                                      <p:cBhvr>
                                        <p:cTn id="33" dur="500"/>
                                        <p:tgtEl>
                                          <p:spTgt spid="37787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77885"/>
                                        </p:tgtEl>
                                        <p:attrNameLst>
                                          <p:attrName>style.visibility</p:attrName>
                                        </p:attrNameLst>
                                      </p:cBhvr>
                                      <p:to>
                                        <p:strVal val="visible"/>
                                      </p:to>
                                    </p:set>
                                    <p:anim calcmode="lin" valueType="num">
                                      <p:cBhvr additive="base">
                                        <p:cTn id="38" dur="500" fill="hold"/>
                                        <p:tgtEl>
                                          <p:spTgt spid="377885"/>
                                        </p:tgtEl>
                                        <p:attrNameLst>
                                          <p:attrName>ppt_x</p:attrName>
                                        </p:attrNameLst>
                                      </p:cBhvr>
                                      <p:tavLst>
                                        <p:tav tm="0">
                                          <p:val>
                                            <p:strVal val="0-#ppt_w/2"/>
                                          </p:val>
                                        </p:tav>
                                        <p:tav tm="100000">
                                          <p:val>
                                            <p:strVal val="#ppt_x"/>
                                          </p:val>
                                        </p:tav>
                                      </p:tavLst>
                                    </p:anim>
                                    <p:anim calcmode="lin" valueType="num">
                                      <p:cBhvr additive="base">
                                        <p:cTn id="39" dur="500" fill="hold"/>
                                        <p:tgtEl>
                                          <p:spTgt spid="377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utoUpdateAnimBg="0"/>
      <p:bldP spid="377873" grpId="0" animBg="1" autoUpdateAnimBg="0"/>
      <p:bldP spid="377874" grpId="0" animBg="1" autoUpdateAnimBg="0"/>
      <p:bldP spid="37788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3299321F-7216-4A63-BE53-93AB290747B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5299" name="Rectangle 2"/>
          <p:cNvSpPr>
            <a:spLocks noGrp="1" noChangeArrowheads="1"/>
          </p:cNvSpPr>
          <p:nvPr>
            <p:ph type="title"/>
          </p:nvPr>
        </p:nvSpPr>
        <p:spPr>
          <a:xfrm>
            <a:off x="1763713" y="230188"/>
            <a:ext cx="7772400" cy="677862"/>
          </a:xfrm>
        </p:spPr>
        <p:txBody>
          <a:bodyPr/>
          <a:lstStyle/>
          <a:p>
            <a:r>
              <a:rPr lang="zh-CN" altLang="en-US" smtClean="0">
                <a:solidFill>
                  <a:srgbClr val="FFCC00"/>
                </a:solidFill>
                <a:latin typeface="Arial" panose="020B0704020202020204" pitchFamily="34" charset="0"/>
                <a:ea typeface="黑体" pitchFamily="2" charset="-122"/>
              </a:rPr>
              <a:t>运算符的优先级</a:t>
            </a:r>
            <a:endParaRPr lang="zh-CN" altLang="en-US" smtClean="0">
              <a:solidFill>
                <a:srgbClr val="FFCC00"/>
              </a:solidFill>
              <a:latin typeface="Arial" panose="020B0704020202020204" pitchFamily="34" charset="0"/>
              <a:ea typeface="黑体" pitchFamily="2" charset="-122"/>
            </a:endParaRPr>
          </a:p>
        </p:txBody>
      </p:sp>
      <p:sp>
        <p:nvSpPr>
          <p:cNvPr id="55300" name="Rectangle 3"/>
          <p:cNvSpPr>
            <a:spLocks noChangeArrowheads="1"/>
          </p:cNvSpPr>
          <p:nvPr/>
        </p:nvSpPr>
        <p:spPr bwMode="auto">
          <a:xfrm>
            <a:off x="5181600" y="2849563"/>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graphicFrame>
        <p:nvGraphicFramePr>
          <p:cNvPr id="451638" name="Group 54"/>
          <p:cNvGraphicFramePr>
            <a:graphicFrameLocks noGrp="1"/>
          </p:cNvGraphicFramePr>
          <p:nvPr/>
        </p:nvGraphicFramePr>
        <p:xfrm>
          <a:off x="296863" y="1412875"/>
          <a:ext cx="5481637" cy="4667252"/>
        </p:xfrm>
        <a:graphic>
          <a:graphicData uri="http://schemas.openxmlformats.org/drawingml/2006/table">
            <a:tbl>
              <a:tblPr/>
              <a:tblGrid>
                <a:gridCol w="1897062"/>
                <a:gridCol w="2443163"/>
                <a:gridCol w="1141412"/>
              </a:tblGrid>
              <a:tr h="33557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类  别</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运  算  符</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优先级</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412">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逻辑非、按位取反</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  ~</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12">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高</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低</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335570">
                <a:tc rowSpan="2">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算术运算符</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  </a:t>
                      </a: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  %</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  －</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移位运算符</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&lt;&lt;  &gt;&gt;</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关系运算符</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&lt;  &lt;=  &gt;  &gt;=</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等式运算符</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 =  ! =  ===  !==</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rowSpan="3">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缩减运算符</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&amp;  ~&amp;</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  ^~</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  ~|</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rowSpan="2">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逻辑运算符</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&amp;&amp;</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r h="335570">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条件运算符</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vMerge="1">
                  <a:tcPr/>
                </a:tc>
              </a:tr>
            </a:tbl>
          </a:graphicData>
        </a:graphic>
      </p:graphicFrame>
      <p:sp>
        <p:nvSpPr>
          <p:cNvPr id="451632" name="Text Box 48"/>
          <p:cNvSpPr txBox="1">
            <a:spLocks noChangeArrowheads="1"/>
          </p:cNvSpPr>
          <p:nvPr/>
        </p:nvSpPr>
        <p:spPr bwMode="auto">
          <a:xfrm>
            <a:off x="6027738" y="2693988"/>
            <a:ext cx="2947987" cy="2936875"/>
          </a:xfrm>
          <a:prstGeom prst="rect">
            <a:avLst/>
          </a:prstGeom>
          <a:solidFill>
            <a:srgbClr val="FFCC99"/>
          </a:solidFill>
          <a:ln w="9525">
            <a:solidFill>
              <a:schemeClr val="tx1"/>
            </a:solidFill>
            <a:miter lim="800000"/>
          </a:ln>
          <a:effectLst>
            <a:prstShdw prst="shdw13" dist="53882" dir="13500000">
              <a:schemeClr val="bg2"/>
            </a:prstShdw>
          </a:effectLst>
        </p:spPr>
        <p:txBody>
          <a:bodyPr anchor="b">
            <a:spAutoFit/>
          </a:bodyPr>
          <a:lstStyle>
            <a:lvl1pPr marL="195580" indent="-195580">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20000"/>
              </a:lnSpc>
              <a:spcBef>
                <a:spcPct val="0"/>
              </a:spcBef>
              <a:buClr>
                <a:schemeClr val="hlink"/>
              </a:buClr>
              <a:buSzPct val="80000"/>
              <a:buFont typeface="Wingdings" panose="05000000000000000000" pitchFamily="2" charset="2"/>
              <a:buChar char="v"/>
            </a:pPr>
            <a:r>
              <a:rPr lang="zh-CN" altLang="en-US" sz="2200">
                <a:latin typeface="楷体_GB2312" pitchFamily="49" charset="-122"/>
                <a:ea typeface="楷体_GB2312" pitchFamily="49" charset="-122"/>
              </a:rPr>
              <a:t>为避免错误，提高程序的可读性，建议使用</a:t>
            </a:r>
            <a:r>
              <a:rPr lang="zh-CN" altLang="en-US" sz="2200">
                <a:solidFill>
                  <a:srgbClr val="CC0066"/>
                </a:solidFill>
                <a:latin typeface="楷体_GB2312" pitchFamily="49" charset="-122"/>
                <a:ea typeface="楷体_GB2312" pitchFamily="49" charset="-122"/>
              </a:rPr>
              <a:t>括号</a:t>
            </a:r>
            <a:r>
              <a:rPr lang="zh-CN" altLang="en-US" sz="2200">
                <a:latin typeface="楷体_GB2312" pitchFamily="49" charset="-122"/>
                <a:ea typeface="楷体_GB2312" pitchFamily="49" charset="-122"/>
              </a:rPr>
              <a:t>来控制运算的优先级！</a:t>
            </a:r>
            <a:endParaRPr lang="zh-CN" altLang="en-US" sz="2200">
              <a:latin typeface="楷体_GB2312" pitchFamily="49" charset="-122"/>
              <a:ea typeface="楷体_GB2312" pitchFamily="49" charset="-122"/>
            </a:endParaRPr>
          </a:p>
          <a:p>
            <a:pPr algn="l" eaLnBrk="1" hangingPunct="1">
              <a:lnSpc>
                <a:spcPct val="120000"/>
              </a:lnSpc>
              <a:spcBef>
                <a:spcPct val="0"/>
              </a:spcBef>
              <a:buClr>
                <a:srgbClr val="FF0000"/>
              </a:buClr>
              <a:buSzPct val="80000"/>
              <a:buFont typeface="Wingdings" panose="05000000000000000000"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zh-CN" altLang="en-US" sz="2200" b="0">
                <a:latin typeface="Arial" panose="020B0704020202020204" pitchFamily="34" charset="0"/>
              </a:rPr>
              <a:t>（</a:t>
            </a:r>
            <a:r>
              <a:rPr lang="en-US" altLang="zh-CN" sz="2200" b="0">
                <a:latin typeface="Arial" panose="020B0704020202020204" pitchFamily="34" charset="0"/>
              </a:rPr>
              <a:t>a&gt;b)&amp;&amp;(b&gt;c) </a:t>
            </a:r>
            <a:endParaRPr lang="en-US" altLang="zh-CN" sz="2200" b="0">
              <a:latin typeface="Arial" panose="020B0704020202020204" pitchFamily="34" charset="0"/>
            </a:endParaRPr>
          </a:p>
          <a:p>
            <a:pPr algn="l" eaLnBrk="1" hangingPunct="1">
              <a:lnSpc>
                <a:spcPct val="120000"/>
              </a:lnSpc>
              <a:spcBef>
                <a:spcPct val="0"/>
              </a:spcBef>
              <a:buClr>
                <a:srgbClr val="FF0000"/>
              </a:buClr>
              <a:buSzPct val="80000"/>
              <a:buFont typeface="Wingdings" panose="05000000000000000000" pitchFamily="2" charset="2"/>
              <a:buNone/>
            </a:pPr>
            <a:r>
              <a:rPr lang="en-US" altLang="zh-CN" sz="2200" b="0">
                <a:latin typeface="Arial" panose="020B0704020202020204" pitchFamily="34" charset="0"/>
              </a:rPr>
              <a:t>        </a:t>
            </a:r>
            <a:r>
              <a:rPr lang="zh-CN" altLang="en-US" sz="2200" b="0">
                <a:latin typeface="Arial" panose="020B0704020202020204" pitchFamily="34" charset="0"/>
              </a:rPr>
              <a:t>（</a:t>
            </a:r>
            <a:r>
              <a:rPr lang="en-US" altLang="zh-CN" sz="2200" b="0">
                <a:latin typeface="Arial" panose="020B0704020202020204" pitchFamily="34" charset="0"/>
              </a:rPr>
              <a:t>a= =b)||(x= = y) </a:t>
            </a:r>
            <a:endParaRPr lang="en-US" altLang="zh-CN" sz="2200" b="0">
              <a:latin typeface="Arial" panose="020B0704020202020204" pitchFamily="34" charset="0"/>
            </a:endParaRPr>
          </a:p>
          <a:p>
            <a:pPr algn="l" eaLnBrk="1" hangingPunct="1">
              <a:lnSpc>
                <a:spcPct val="120000"/>
              </a:lnSpc>
              <a:spcBef>
                <a:spcPct val="0"/>
              </a:spcBef>
              <a:buClr>
                <a:srgbClr val="FF0000"/>
              </a:buClr>
              <a:buSzPct val="80000"/>
              <a:buFont typeface="Wingdings" panose="05000000000000000000" pitchFamily="2" charset="2"/>
              <a:buNone/>
            </a:pPr>
            <a:r>
              <a:rPr lang="en-US" altLang="zh-CN" sz="2200" b="0">
                <a:latin typeface="Arial" panose="020B0704020202020204" pitchFamily="34" charset="0"/>
              </a:rPr>
              <a:t>        </a:t>
            </a:r>
            <a:r>
              <a:rPr lang="zh-CN" altLang="en-US" sz="2200" b="0">
                <a:latin typeface="Arial" panose="020B0704020202020204" pitchFamily="34" charset="0"/>
              </a:rPr>
              <a:t>（</a:t>
            </a:r>
            <a:r>
              <a:rPr lang="en-US" altLang="zh-CN" sz="2200" b="0">
                <a:latin typeface="Arial" panose="020B0704020202020204" pitchFamily="34" charset="0"/>
              </a:rPr>
              <a:t>!a)||(a&gt;b)</a:t>
            </a:r>
            <a:endParaRPr lang="en-US" altLang="zh-CN" sz="2200" b="0">
              <a:latin typeface="Arial" panose="020B0704020202020204" pitchFamily="34" charset="0"/>
            </a:endParaRPr>
          </a:p>
        </p:txBody>
      </p:sp>
      <p:sp>
        <p:nvSpPr>
          <p:cNvPr id="451633" name="Line 49"/>
          <p:cNvSpPr>
            <a:spLocks noChangeShapeType="1"/>
          </p:cNvSpPr>
          <p:nvPr/>
        </p:nvSpPr>
        <p:spPr bwMode="auto">
          <a:xfrm>
            <a:off x="5184775" y="2205038"/>
            <a:ext cx="0" cy="3141662"/>
          </a:xfrm>
          <a:prstGeom prst="line">
            <a:avLst/>
          </a:prstGeom>
          <a:noFill/>
          <a:ln w="22225">
            <a:solidFill>
              <a:srgbClr val="FF3399"/>
            </a:solidFill>
            <a:rou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51633"/>
                                        </p:tgtEl>
                                        <p:attrNameLst>
                                          <p:attrName>style.visibility</p:attrName>
                                        </p:attrNameLst>
                                      </p:cBhvr>
                                      <p:to>
                                        <p:strVal val="visible"/>
                                      </p:to>
                                    </p:set>
                                    <p:anim calcmode="lin" valueType="num">
                                      <p:cBhvr>
                                        <p:cTn id="7" dur="500" fill="hold"/>
                                        <p:tgtEl>
                                          <p:spTgt spid="451633"/>
                                        </p:tgtEl>
                                        <p:attrNameLst>
                                          <p:attrName>ppt_x</p:attrName>
                                        </p:attrNameLst>
                                      </p:cBhvr>
                                      <p:tavLst>
                                        <p:tav tm="0">
                                          <p:val>
                                            <p:strVal val="#ppt_x"/>
                                          </p:val>
                                        </p:tav>
                                        <p:tav tm="100000">
                                          <p:val>
                                            <p:strVal val="#ppt_x"/>
                                          </p:val>
                                        </p:tav>
                                      </p:tavLst>
                                    </p:anim>
                                    <p:anim calcmode="lin" valueType="num">
                                      <p:cBhvr>
                                        <p:cTn id="8" dur="500" fill="hold"/>
                                        <p:tgtEl>
                                          <p:spTgt spid="451633"/>
                                        </p:tgtEl>
                                        <p:attrNameLst>
                                          <p:attrName>ppt_y</p:attrName>
                                        </p:attrNameLst>
                                      </p:cBhvr>
                                      <p:tavLst>
                                        <p:tav tm="0">
                                          <p:val>
                                            <p:strVal val="#ppt_y-#ppt_h/2"/>
                                          </p:val>
                                        </p:tav>
                                        <p:tav tm="100000">
                                          <p:val>
                                            <p:strVal val="#ppt_y"/>
                                          </p:val>
                                        </p:tav>
                                      </p:tavLst>
                                    </p:anim>
                                    <p:anim calcmode="lin" valueType="num">
                                      <p:cBhvr>
                                        <p:cTn id="9" dur="500" fill="hold"/>
                                        <p:tgtEl>
                                          <p:spTgt spid="451633"/>
                                        </p:tgtEl>
                                        <p:attrNameLst>
                                          <p:attrName>ppt_w</p:attrName>
                                        </p:attrNameLst>
                                      </p:cBhvr>
                                      <p:tavLst>
                                        <p:tav tm="0">
                                          <p:val>
                                            <p:strVal val="#ppt_w"/>
                                          </p:val>
                                        </p:tav>
                                        <p:tav tm="100000">
                                          <p:val>
                                            <p:strVal val="#ppt_w"/>
                                          </p:val>
                                        </p:tav>
                                      </p:tavLst>
                                    </p:anim>
                                    <p:anim calcmode="lin" valueType="num">
                                      <p:cBhvr>
                                        <p:cTn id="10" dur="500" fill="hold"/>
                                        <p:tgtEl>
                                          <p:spTgt spid="45163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51632"/>
                                        </p:tgtEl>
                                        <p:attrNameLst>
                                          <p:attrName>style.visibility</p:attrName>
                                        </p:attrNameLst>
                                      </p:cBhvr>
                                      <p:to>
                                        <p:strVal val="visible"/>
                                      </p:to>
                                    </p:set>
                                    <p:anim calcmode="lin" valueType="num">
                                      <p:cBhvr additive="base">
                                        <p:cTn id="15" dur="500" fill="hold"/>
                                        <p:tgtEl>
                                          <p:spTgt spid="451632"/>
                                        </p:tgtEl>
                                        <p:attrNameLst>
                                          <p:attrName>ppt_x</p:attrName>
                                        </p:attrNameLst>
                                      </p:cBhvr>
                                      <p:tavLst>
                                        <p:tav tm="0">
                                          <p:val>
                                            <p:strVal val="1+#ppt_w/2"/>
                                          </p:val>
                                        </p:tav>
                                        <p:tav tm="100000">
                                          <p:val>
                                            <p:strVal val="#ppt_x"/>
                                          </p:val>
                                        </p:tav>
                                      </p:tavLst>
                                    </p:anim>
                                    <p:anim calcmode="lin" valueType="num">
                                      <p:cBhvr additive="base">
                                        <p:cTn id="16" dur="500" fill="hold"/>
                                        <p:tgtEl>
                                          <p:spTgt spid="4516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2" grpId="0" animBg="1" autoUpdateAnimBg="0"/>
      <p:bldP spid="45163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EE6880E-F0DE-4635-B824-E4CCBDA4B7F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6323"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panose="020B0704020202020204" pitchFamily="34" charset="0"/>
                <a:ea typeface="黑体" pitchFamily="2" charset="-122"/>
              </a:rPr>
              <a:t>七、 </a:t>
            </a:r>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数据对象</a:t>
            </a:r>
            <a:endParaRPr lang="zh-CN" altLang="en-US" smtClean="0">
              <a:solidFill>
                <a:srgbClr val="FFCC00"/>
              </a:solidFill>
              <a:latin typeface="Arial" panose="020B0704020202020204" pitchFamily="34" charset="0"/>
              <a:ea typeface="黑体" pitchFamily="2" charset="-122"/>
            </a:endParaRPr>
          </a:p>
        </p:txBody>
      </p:sp>
      <p:sp>
        <p:nvSpPr>
          <p:cNvPr id="634883" name="Rectangle 3"/>
          <p:cNvSpPr>
            <a:spLocks noGrp="1" noChangeArrowheads="1"/>
          </p:cNvSpPr>
          <p:nvPr>
            <p:ph type="body" idx="1"/>
          </p:nvPr>
        </p:nvSpPr>
        <p:spPr>
          <a:xfrm>
            <a:off x="438150" y="1060450"/>
            <a:ext cx="8516938" cy="2320925"/>
          </a:xfrm>
        </p:spPr>
        <p:txBody>
          <a:bodyPr/>
          <a:lstStyle/>
          <a:p>
            <a:pPr algn="just">
              <a:lnSpc>
                <a:spcPct val="110000"/>
              </a:lnSpc>
              <a:spcBef>
                <a:spcPct val="0"/>
              </a:spcBef>
            </a:pPr>
            <a:r>
              <a:rPr kumimoji="1" lang="en-US" altLang="zh-CN" sz="2400" smtClean="0">
                <a:latin typeface="Arial" panose="020B0704020202020204" pitchFamily="34" charset="0"/>
                <a:ea typeface="楷体_GB2312" pitchFamily="49" charset="-122"/>
              </a:rPr>
              <a:t>Verilog HDL</a:t>
            </a:r>
            <a:r>
              <a:rPr kumimoji="1" lang="zh-CN" altLang="en-US" sz="2400" smtClean="0">
                <a:latin typeface="Arial" panose="020B0704020202020204" pitchFamily="34" charset="0"/>
                <a:ea typeface="楷体_GB2312" pitchFamily="49" charset="-122"/>
              </a:rPr>
              <a:t>数据对象是指用来存放各种类型数据的容器，包括常量和变量。</a:t>
            </a:r>
            <a:r>
              <a:rPr kumimoji="1" lang="zh-CN" altLang="en-US" sz="2400" b="0" smtClean="0">
                <a:latin typeface="Arial" panose="020B0704020202020204" pitchFamily="34" charset="0"/>
                <a:ea typeface="楷体_GB2312" pitchFamily="49" charset="-122"/>
              </a:rPr>
              <a:t> </a:t>
            </a:r>
            <a:endParaRPr kumimoji="1" lang="zh-CN" altLang="en-US" sz="2400" b="0" smtClean="0">
              <a:latin typeface="Arial" panose="020B0704020202020204" pitchFamily="34" charset="0"/>
              <a:ea typeface="楷体_GB2312" pitchFamily="49" charset="-122"/>
            </a:endParaRPr>
          </a:p>
          <a:p>
            <a:pPr>
              <a:spcBef>
                <a:spcPct val="10000"/>
              </a:spcBef>
              <a:buFont typeface="Wingdings" panose="05000000000000000000" pitchFamily="2" charset="2"/>
              <a:buNone/>
            </a:pPr>
            <a:r>
              <a:rPr kumimoji="1" lang="zh-CN" altLang="en-US" sz="2200" smtClean="0">
                <a:solidFill>
                  <a:srgbClr val="CC3300"/>
                </a:solidFill>
                <a:latin typeface="Arial" panose="020B0704020202020204" pitchFamily="34" charset="0"/>
                <a:ea typeface="SimSun" pitchFamily="2" charset="-122"/>
              </a:rPr>
              <a:t>（</a:t>
            </a:r>
            <a:r>
              <a:rPr kumimoji="1" lang="en-US" altLang="zh-CN" sz="2200" smtClean="0">
                <a:solidFill>
                  <a:srgbClr val="CC3300"/>
                </a:solidFill>
                <a:latin typeface="Arial" panose="020B0704020202020204" pitchFamily="34" charset="0"/>
                <a:ea typeface="SimSun" pitchFamily="2" charset="-122"/>
              </a:rPr>
              <a:t>1</a:t>
            </a:r>
            <a:r>
              <a:rPr kumimoji="1" lang="zh-CN" altLang="en-US" sz="2200" smtClean="0">
                <a:solidFill>
                  <a:srgbClr val="CC3300"/>
                </a:solidFill>
                <a:latin typeface="Arial" panose="020B0704020202020204" pitchFamily="34" charset="0"/>
                <a:ea typeface="SimSun" pitchFamily="2" charset="-122"/>
              </a:rPr>
              <a:t>）常量</a:t>
            </a:r>
            <a:endParaRPr kumimoji="1" lang="zh-CN" altLang="en-US" sz="2200" smtClean="0">
              <a:solidFill>
                <a:srgbClr val="CC3300"/>
              </a:solidFill>
              <a:latin typeface="Arial" panose="020B0704020202020204" pitchFamily="34" charset="0"/>
              <a:ea typeface="SimSun" pitchFamily="2" charset="-122"/>
            </a:endParaRPr>
          </a:p>
          <a:p>
            <a:pPr lvl="1">
              <a:lnSpc>
                <a:spcPct val="105000"/>
              </a:lnSpc>
              <a:spcBef>
                <a:spcPct val="0"/>
              </a:spcBef>
            </a:pPr>
            <a:r>
              <a:rPr lang="zh-CN" altLang="en-US" sz="2000" smtClean="0">
                <a:latin typeface="Arial" panose="020B0704020202020204" pitchFamily="34" charset="0"/>
                <a:ea typeface="SimSun" pitchFamily="2" charset="-122"/>
              </a:rPr>
              <a:t>常量用来存放一个恒定不变的数据，一般在程序前部定义。用</a:t>
            </a:r>
            <a:r>
              <a:rPr lang="en-US" altLang="zh-CN" sz="2000" smtClean="0">
                <a:latin typeface="Arial" panose="020B0704020202020204" pitchFamily="34" charset="0"/>
                <a:ea typeface="SimSun" pitchFamily="2" charset="-122"/>
              </a:rPr>
              <a:t>parameter</a:t>
            </a:r>
            <a:r>
              <a:rPr lang="zh-CN" altLang="en-US" sz="2000" smtClean="0">
                <a:latin typeface="Arial" panose="020B0704020202020204" pitchFamily="34" charset="0"/>
                <a:ea typeface="SimSun" pitchFamily="2" charset="-122"/>
              </a:rPr>
              <a:t>来定义一个标识符，代表一个常量，</a:t>
            </a:r>
            <a:r>
              <a:rPr lang="zh-CN" altLang="en-US" sz="2000" smtClean="0">
                <a:latin typeface="SimSun" pitchFamily="2" charset="-122"/>
                <a:ea typeface="SimSun" pitchFamily="2" charset="-122"/>
              </a:rPr>
              <a:t>称为</a:t>
            </a:r>
            <a:r>
              <a:rPr lang="zh-CN" altLang="en-US" sz="2000" smtClean="0">
                <a:solidFill>
                  <a:srgbClr val="FF0000"/>
                </a:solidFill>
                <a:latin typeface="SimSun" pitchFamily="2" charset="-122"/>
                <a:ea typeface="SimSun" pitchFamily="2" charset="-122"/>
              </a:rPr>
              <a:t>符号常量</a:t>
            </a:r>
            <a:r>
              <a:rPr lang="zh-CN" altLang="en-US" sz="2000" smtClean="0">
                <a:latin typeface="SimSun" pitchFamily="2" charset="-122"/>
                <a:ea typeface="SimSun" pitchFamily="2" charset="-122"/>
              </a:rPr>
              <a:t>或</a:t>
            </a:r>
            <a:r>
              <a:rPr lang="en-US" altLang="zh-CN" sz="2000" smtClean="0">
                <a:solidFill>
                  <a:srgbClr val="FF0000"/>
                </a:solidFill>
                <a:latin typeface="Arial" panose="020B0704020202020204" pitchFamily="34" charset="0"/>
                <a:ea typeface="SimSun" pitchFamily="2" charset="-122"/>
              </a:rPr>
              <a:t>parameter</a:t>
            </a:r>
            <a:r>
              <a:rPr lang="zh-CN" altLang="en-US" sz="2000" smtClean="0">
                <a:solidFill>
                  <a:srgbClr val="FF0000"/>
                </a:solidFill>
                <a:latin typeface="SimSun" pitchFamily="2" charset="-122"/>
                <a:ea typeface="SimSun" pitchFamily="2" charset="-122"/>
              </a:rPr>
              <a:t>常量</a:t>
            </a:r>
            <a:r>
              <a:rPr lang="zh-CN" altLang="en-US" sz="2000" smtClean="0">
                <a:latin typeface="Arial" panose="020B0704020202020204" pitchFamily="34" charset="0"/>
                <a:ea typeface="SimSun" pitchFamily="2" charset="-122"/>
              </a:rPr>
              <a:t>。</a:t>
            </a:r>
            <a:endParaRPr kumimoji="1" lang="zh-CN" altLang="en-US" smtClean="0">
              <a:latin typeface="Arial" panose="020B0704020202020204" pitchFamily="34" charset="0"/>
              <a:ea typeface="SimSun" pitchFamily="2" charset="-122"/>
            </a:endParaRPr>
          </a:p>
        </p:txBody>
      </p:sp>
      <p:sp>
        <p:nvSpPr>
          <p:cNvPr id="634888" name="Text Box 8"/>
          <p:cNvSpPr txBox="1">
            <a:spLocks noChangeArrowheads="1"/>
          </p:cNvSpPr>
          <p:nvPr/>
        </p:nvSpPr>
        <p:spPr bwMode="auto">
          <a:xfrm>
            <a:off x="300038" y="3287713"/>
            <a:ext cx="8413750"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rPr>
              <a:t>parameter </a:t>
            </a:r>
            <a:r>
              <a:rPr lang="zh-CN" altLang="en-US" sz="2000">
                <a:latin typeface="Arial" panose="020B0704020202020204" pitchFamily="34" charset="0"/>
              </a:rPr>
              <a:t>常量名</a:t>
            </a:r>
            <a:r>
              <a:rPr lang="en-US" altLang="zh-CN" sz="2000">
                <a:latin typeface="Arial" panose="020B0704020202020204" pitchFamily="34" charset="0"/>
              </a:rPr>
              <a:t>1 = </a:t>
            </a:r>
            <a:r>
              <a:rPr lang="zh-CN" altLang="en-US" sz="2000">
                <a:latin typeface="Arial" panose="020B0704020202020204" pitchFamily="34" charset="0"/>
              </a:rPr>
              <a:t>表达式</a:t>
            </a:r>
            <a:r>
              <a:rPr lang="en-US" altLang="zh-CN" sz="2000">
                <a:latin typeface="Arial" panose="020B0704020202020204" pitchFamily="34" charset="0"/>
              </a:rPr>
              <a:t>, </a:t>
            </a:r>
            <a:r>
              <a:rPr lang="zh-CN" altLang="en-US" sz="2000">
                <a:latin typeface="Arial" panose="020B0704020202020204" pitchFamily="34" charset="0"/>
              </a:rPr>
              <a:t>常量名</a:t>
            </a:r>
            <a:r>
              <a:rPr lang="en-US" altLang="zh-CN" sz="2000">
                <a:latin typeface="Arial" panose="020B0704020202020204" pitchFamily="34" charset="0"/>
              </a:rPr>
              <a:t>2 = </a:t>
            </a:r>
            <a:r>
              <a:rPr lang="zh-CN" altLang="en-US" sz="2000">
                <a:latin typeface="Arial" panose="020B0704020202020204" pitchFamily="34" charset="0"/>
              </a:rPr>
              <a:t>表达式</a:t>
            </a:r>
            <a:r>
              <a:rPr lang="en-US" altLang="zh-CN" sz="2000">
                <a:latin typeface="Arial" panose="020B0704020202020204" pitchFamily="34" charset="0"/>
              </a:rPr>
              <a:t>, …, </a:t>
            </a:r>
            <a:r>
              <a:rPr lang="zh-CN" altLang="en-US" sz="2000">
                <a:latin typeface="Arial" panose="020B0704020202020204" pitchFamily="34" charset="0"/>
              </a:rPr>
              <a:t>常量名</a:t>
            </a:r>
            <a:r>
              <a:rPr lang="en-US" altLang="zh-CN" sz="2000">
                <a:latin typeface="Arial" panose="020B0704020202020204" pitchFamily="34" charset="0"/>
              </a:rPr>
              <a:t>n = </a:t>
            </a:r>
            <a:r>
              <a:rPr lang="zh-CN" altLang="en-US" sz="2000">
                <a:latin typeface="Arial" panose="020B0704020202020204" pitchFamily="34" charset="0"/>
              </a:rPr>
              <a:t>表达式</a:t>
            </a:r>
            <a:r>
              <a:rPr lang="en-US" altLang="zh-CN" sz="2000">
                <a:latin typeface="Arial" panose="020B0704020202020204" pitchFamily="34" charset="0"/>
              </a:rPr>
              <a:t>;</a:t>
            </a:r>
            <a:endParaRPr lang="en-US" altLang="zh-CN" sz="2000">
              <a:latin typeface="Arial" panose="020B0704020202020204" pitchFamily="34" charset="0"/>
            </a:endParaRPr>
          </a:p>
        </p:txBody>
      </p:sp>
      <p:sp>
        <p:nvSpPr>
          <p:cNvPr id="634889" name="Text Box 9"/>
          <p:cNvSpPr txBox="1">
            <a:spLocks noChangeArrowheads="1"/>
          </p:cNvSpPr>
          <p:nvPr/>
        </p:nvSpPr>
        <p:spPr bwMode="auto">
          <a:xfrm>
            <a:off x="0" y="4454525"/>
            <a:ext cx="88963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42900" indent="-342900">
              <a:defRPr sz="2400" b="1">
                <a:solidFill>
                  <a:schemeClr val="tx1"/>
                </a:solidFill>
                <a:latin typeface="SimSun" pitchFamily="2" charset="-122"/>
                <a:ea typeface="SimSun" pitchFamily="2" charset="-122"/>
              </a:defRPr>
            </a:lvl1pPr>
            <a:lvl2pPr marL="563880" indent="-282575">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lvl="1">
              <a:spcBef>
                <a:spcPct val="0"/>
              </a:spcBef>
              <a:buClr>
                <a:srgbClr val="006666"/>
              </a:buClr>
              <a:buFont typeface="Wingdings" panose="05000000000000000000" pitchFamily="2" charset="2"/>
              <a:buChar char="w"/>
            </a:pPr>
            <a:r>
              <a:rPr lang="zh-CN" altLang="en-US" sz="2000">
                <a:latin typeface="Arial" panose="020B0704020202020204" pitchFamily="34" charset="0"/>
              </a:rPr>
              <a:t>每个赋值语句的右边必须为</a:t>
            </a:r>
            <a:r>
              <a:rPr lang="zh-CN" altLang="en-US" sz="2000">
                <a:solidFill>
                  <a:srgbClr val="CC0066"/>
                </a:solidFill>
                <a:latin typeface="Arial" panose="020B0704020202020204" pitchFamily="34" charset="0"/>
              </a:rPr>
              <a:t>常数</a:t>
            </a:r>
            <a:r>
              <a:rPr lang="zh-CN" altLang="en-US" sz="2000">
                <a:latin typeface="Arial" panose="020B0704020202020204" pitchFamily="34" charset="0"/>
              </a:rPr>
              <a:t>表达式，即只能包含数字或先前定义过的符号常量！</a:t>
            </a:r>
            <a:endParaRPr lang="zh-CN" altLang="en-US" sz="2000">
              <a:latin typeface="Arial" panose="020B0704020202020204" pitchFamily="34" charset="0"/>
            </a:endParaRPr>
          </a:p>
          <a:p>
            <a:pPr lvl="1">
              <a:spcBef>
                <a:spcPct val="0"/>
              </a:spcBef>
              <a:buClr>
                <a:srgbClr val="006666"/>
              </a:buClr>
              <a:buFont typeface="Wingdings" panose="05000000000000000000" pitchFamily="2" charset="2"/>
              <a:buChar char="w"/>
            </a:pPr>
            <a:r>
              <a:rPr lang="en-US" altLang="zh-CN" sz="2000">
                <a:latin typeface="Arial" panose="020B0704020202020204" pitchFamily="34" charset="0"/>
              </a:rPr>
              <a:t>parameter</a:t>
            </a:r>
            <a:r>
              <a:rPr lang="zh-CN" altLang="en-US" sz="2000">
                <a:latin typeface="Arial" panose="020B0704020202020204" pitchFamily="34" charset="0"/>
              </a:rPr>
              <a:t>常量常用来定义</a:t>
            </a:r>
            <a:r>
              <a:rPr lang="zh-CN" altLang="en-US" sz="2000">
                <a:solidFill>
                  <a:srgbClr val="CC0066"/>
                </a:solidFill>
                <a:latin typeface="Arial" panose="020B0704020202020204" pitchFamily="34" charset="0"/>
              </a:rPr>
              <a:t>延迟时间</a:t>
            </a:r>
            <a:r>
              <a:rPr lang="zh-CN" altLang="en-US" sz="2000">
                <a:latin typeface="Arial" panose="020B0704020202020204" pitchFamily="34" charset="0"/>
              </a:rPr>
              <a:t>和</a:t>
            </a:r>
            <a:r>
              <a:rPr lang="zh-CN" altLang="en-US" sz="2000">
                <a:solidFill>
                  <a:srgbClr val="CC0066"/>
                </a:solidFill>
                <a:latin typeface="Arial" panose="020B0704020202020204" pitchFamily="34" charset="0"/>
              </a:rPr>
              <a:t>变量宽度</a:t>
            </a:r>
            <a:r>
              <a:rPr lang="zh-CN" altLang="en-US" sz="2000">
                <a:latin typeface="Arial" panose="020B0704020202020204" pitchFamily="34" charset="0"/>
              </a:rPr>
              <a:t>。当程序中有多处地方用到相同的常量时，建议用</a:t>
            </a:r>
            <a:r>
              <a:rPr lang="en-US" altLang="zh-CN" sz="2000">
                <a:latin typeface="Arial" panose="020B0704020202020204" pitchFamily="34" charset="0"/>
              </a:rPr>
              <a:t>parameter</a:t>
            </a:r>
            <a:r>
              <a:rPr lang="zh-CN" altLang="en-US" sz="2000">
                <a:latin typeface="Arial" panose="020B0704020202020204" pitchFamily="34" charset="0"/>
              </a:rPr>
              <a:t>常量来定义</a:t>
            </a:r>
            <a:r>
              <a:rPr lang="en-US" altLang="zh-CN" sz="2000">
                <a:latin typeface="Arial" panose="020B0704020202020204" pitchFamily="34" charset="0"/>
              </a:rPr>
              <a:t>—</a:t>
            </a:r>
            <a:r>
              <a:rPr lang="zh-CN" altLang="en-US" sz="2000">
                <a:latin typeface="Arial" panose="020B0704020202020204" pitchFamily="34" charset="0"/>
              </a:rPr>
              <a:t>便于修改 ，有意义 </a:t>
            </a:r>
            <a:endParaRPr lang="zh-CN" altLang="en-US" sz="2000">
              <a:latin typeface="Arial" panose="020B0704020202020204" pitchFamily="34" charset="0"/>
            </a:endParaRPr>
          </a:p>
          <a:p>
            <a:pPr lvl="1">
              <a:spcBef>
                <a:spcPct val="0"/>
              </a:spcBef>
              <a:buClr>
                <a:srgbClr val="006666"/>
              </a:buClr>
              <a:buFont typeface="Wingdings" panose="05000000000000000000" pitchFamily="2" charset="2"/>
              <a:buChar char="w"/>
            </a:pPr>
            <a:r>
              <a:rPr lang="en-US" altLang="zh-CN" sz="2000">
                <a:latin typeface="Arial" panose="020B0704020202020204" pitchFamily="34" charset="0"/>
              </a:rPr>
              <a:t>parameter</a:t>
            </a:r>
            <a:r>
              <a:rPr lang="zh-CN" altLang="en-US" sz="2000">
                <a:latin typeface="Arial" panose="020B0704020202020204" pitchFamily="34" charset="0"/>
              </a:rPr>
              <a:t>常量是</a:t>
            </a:r>
            <a:r>
              <a:rPr lang="zh-CN" altLang="en-US" sz="2000">
                <a:solidFill>
                  <a:srgbClr val="CC0066"/>
                </a:solidFill>
                <a:latin typeface="Arial" panose="020B0704020202020204" pitchFamily="34" charset="0"/>
              </a:rPr>
              <a:t>本地</a:t>
            </a:r>
            <a:r>
              <a:rPr lang="zh-CN" altLang="en-US" sz="2000">
                <a:latin typeface="Arial" panose="020B0704020202020204" pitchFamily="34" charset="0"/>
              </a:rPr>
              <a:t>的，其定义只在本模块内有效。</a:t>
            </a:r>
            <a:endParaRPr lang="zh-CN" altLang="en-US" sz="2000">
              <a:latin typeface="Arial" panose="020B0704020202020204" pitchFamily="34" charset="0"/>
            </a:endParaRPr>
          </a:p>
        </p:txBody>
      </p:sp>
      <p:sp>
        <p:nvSpPr>
          <p:cNvPr id="634891" name="Rectangle 11"/>
          <p:cNvSpPr>
            <a:spLocks noChangeArrowheads="1"/>
          </p:cNvSpPr>
          <p:nvPr/>
        </p:nvSpPr>
        <p:spPr bwMode="auto">
          <a:xfrm>
            <a:off x="-171450" y="3776663"/>
            <a:ext cx="8161338"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lnSpc>
                <a:spcPct val="100000"/>
              </a:lnSpc>
              <a:buClr>
                <a:srgbClr val="006666"/>
              </a:buClr>
              <a:buSzPct val="110000"/>
              <a:buFont typeface="Wingdings" panose="05000000000000000000" pitchFamily="2" charset="2"/>
              <a:buChar char="w"/>
            </a:pPr>
            <a:r>
              <a:rPr kumimoji="1" lang="en-US" altLang="zh-CN" sz="2000">
                <a:latin typeface="Arial" panose="020B0704020202020204" pitchFamily="34" charset="0"/>
              </a:rPr>
              <a:t>parameter</a:t>
            </a:r>
            <a:r>
              <a:rPr kumimoji="1" lang="zh-CN" altLang="en-US" sz="2000">
                <a:latin typeface="Arial" panose="020B0704020202020204" pitchFamily="34" charset="0"/>
              </a:rPr>
              <a:t>是常量定义关键字，常量名是用户定义的标识符，表达式是为常量赋的值。</a:t>
            </a:r>
            <a:endParaRPr lang="zh-CN" altLang="en-US" sz="2000"/>
          </a:p>
        </p:txBody>
      </p:sp>
      <p:sp>
        <p:nvSpPr>
          <p:cNvPr id="447508" name="Rectangle 20"/>
          <p:cNvSpPr>
            <a:spLocks noChangeArrowheads="1"/>
          </p:cNvSpPr>
          <p:nvPr/>
        </p:nvSpPr>
        <p:spPr bwMode="auto">
          <a:xfrm>
            <a:off x="2413000" y="6248400"/>
            <a:ext cx="4343400" cy="368300"/>
          </a:xfrm>
          <a:prstGeom prst="rect">
            <a:avLst/>
          </a:prstGeom>
          <a:solidFill>
            <a:srgbClr val="ADD6FF"/>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rgbClr val="3333FF"/>
              </a:buClr>
              <a:buFont typeface="Wingdings" panose="05000000000000000000" pitchFamily="2" charset="2"/>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rPr>
              <a:t>】 </a:t>
            </a:r>
            <a:r>
              <a:rPr kumimoji="1" lang="en-US" altLang="zh-CN" sz="2000">
                <a:latin typeface="Arial" panose="020B0704020202020204" pitchFamily="34" charset="0"/>
              </a:rPr>
              <a:t>parameter addrwidth = 16;</a:t>
            </a:r>
            <a:endParaRPr kumimoji="1" lang="en-US" altLang="zh-CN"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883"/>
                                        </p:tgtEl>
                                        <p:attrNameLst>
                                          <p:attrName>style.visibility</p:attrName>
                                        </p:attrNameLst>
                                      </p:cBhvr>
                                      <p:to>
                                        <p:strVal val="visible"/>
                                      </p:to>
                                    </p:set>
                                    <p:anim calcmode="lin" valueType="num">
                                      <p:cBhvr additive="base">
                                        <p:cTn id="7" dur="500" fill="hold"/>
                                        <p:tgtEl>
                                          <p:spTgt spid="634883"/>
                                        </p:tgtEl>
                                        <p:attrNameLst>
                                          <p:attrName>ppt_x</p:attrName>
                                        </p:attrNameLst>
                                      </p:cBhvr>
                                      <p:tavLst>
                                        <p:tav tm="0">
                                          <p:val>
                                            <p:strVal val="0-#ppt_w/2"/>
                                          </p:val>
                                        </p:tav>
                                        <p:tav tm="100000">
                                          <p:val>
                                            <p:strVal val="#ppt_x"/>
                                          </p:val>
                                        </p:tav>
                                      </p:tavLst>
                                    </p:anim>
                                    <p:anim calcmode="lin" valueType="num">
                                      <p:cBhvr additive="base">
                                        <p:cTn id="8" dur="500" fill="hold"/>
                                        <p:tgtEl>
                                          <p:spTgt spid="634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888"/>
                                        </p:tgtEl>
                                        <p:attrNameLst>
                                          <p:attrName>style.visibility</p:attrName>
                                        </p:attrNameLst>
                                      </p:cBhvr>
                                      <p:to>
                                        <p:strVal val="visible"/>
                                      </p:to>
                                    </p:set>
                                    <p:anim calcmode="lin" valueType="num">
                                      <p:cBhvr additive="base">
                                        <p:cTn id="13" dur="500" fill="hold"/>
                                        <p:tgtEl>
                                          <p:spTgt spid="634888"/>
                                        </p:tgtEl>
                                        <p:attrNameLst>
                                          <p:attrName>ppt_x</p:attrName>
                                        </p:attrNameLst>
                                      </p:cBhvr>
                                      <p:tavLst>
                                        <p:tav tm="0">
                                          <p:val>
                                            <p:strVal val="0-#ppt_w/2"/>
                                          </p:val>
                                        </p:tav>
                                        <p:tav tm="100000">
                                          <p:val>
                                            <p:strVal val="#ppt_x"/>
                                          </p:val>
                                        </p:tav>
                                      </p:tavLst>
                                    </p:anim>
                                    <p:anim calcmode="lin" valueType="num">
                                      <p:cBhvr additive="base">
                                        <p:cTn id="14" dur="500" fill="hold"/>
                                        <p:tgtEl>
                                          <p:spTgt spid="63488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34891"/>
                                        </p:tgtEl>
                                        <p:attrNameLst>
                                          <p:attrName>style.visibility</p:attrName>
                                        </p:attrNameLst>
                                      </p:cBhvr>
                                      <p:to>
                                        <p:strVal val="visible"/>
                                      </p:to>
                                    </p:set>
                                    <p:anim calcmode="lin" valueType="num">
                                      <p:cBhvr additive="base">
                                        <p:cTn id="18" dur="500" fill="hold"/>
                                        <p:tgtEl>
                                          <p:spTgt spid="634891"/>
                                        </p:tgtEl>
                                        <p:attrNameLst>
                                          <p:attrName>ppt_x</p:attrName>
                                        </p:attrNameLst>
                                      </p:cBhvr>
                                      <p:tavLst>
                                        <p:tav tm="0">
                                          <p:val>
                                            <p:strVal val="0-#ppt_w/2"/>
                                          </p:val>
                                        </p:tav>
                                        <p:tav tm="100000">
                                          <p:val>
                                            <p:strVal val="#ppt_x"/>
                                          </p:val>
                                        </p:tav>
                                      </p:tavLst>
                                    </p:anim>
                                    <p:anim calcmode="lin" valueType="num">
                                      <p:cBhvr additive="base">
                                        <p:cTn id="19" dur="500" fill="hold"/>
                                        <p:tgtEl>
                                          <p:spTgt spid="63489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34889"/>
                                        </p:tgtEl>
                                        <p:attrNameLst>
                                          <p:attrName>style.visibility</p:attrName>
                                        </p:attrNameLst>
                                      </p:cBhvr>
                                      <p:to>
                                        <p:strVal val="visible"/>
                                      </p:to>
                                    </p:set>
                                    <p:anim calcmode="lin" valueType="num">
                                      <p:cBhvr additive="base">
                                        <p:cTn id="24" dur="500" fill="hold"/>
                                        <p:tgtEl>
                                          <p:spTgt spid="634889"/>
                                        </p:tgtEl>
                                        <p:attrNameLst>
                                          <p:attrName>ppt_x</p:attrName>
                                        </p:attrNameLst>
                                      </p:cBhvr>
                                      <p:tavLst>
                                        <p:tav tm="0">
                                          <p:val>
                                            <p:strVal val="#ppt_x"/>
                                          </p:val>
                                        </p:tav>
                                        <p:tav tm="100000">
                                          <p:val>
                                            <p:strVal val="#ppt_x"/>
                                          </p:val>
                                        </p:tav>
                                      </p:tavLst>
                                    </p:anim>
                                    <p:anim calcmode="lin" valueType="num">
                                      <p:cBhvr additive="base">
                                        <p:cTn id="25" dur="500" fill="hold"/>
                                        <p:tgtEl>
                                          <p:spTgt spid="63488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7508"/>
                                        </p:tgtEl>
                                        <p:attrNameLst>
                                          <p:attrName>style.visibility</p:attrName>
                                        </p:attrNameLst>
                                      </p:cBhvr>
                                      <p:to>
                                        <p:strVal val="visible"/>
                                      </p:to>
                                    </p:set>
                                    <p:anim calcmode="lin" valueType="num">
                                      <p:cBhvr additive="base">
                                        <p:cTn id="30" dur="500" fill="hold"/>
                                        <p:tgtEl>
                                          <p:spTgt spid="447508"/>
                                        </p:tgtEl>
                                        <p:attrNameLst>
                                          <p:attrName>ppt_x</p:attrName>
                                        </p:attrNameLst>
                                      </p:cBhvr>
                                      <p:tavLst>
                                        <p:tav tm="0">
                                          <p:val>
                                            <p:strVal val="#ppt_x"/>
                                          </p:val>
                                        </p:tav>
                                        <p:tav tm="100000">
                                          <p:val>
                                            <p:strVal val="#ppt_x"/>
                                          </p:val>
                                        </p:tav>
                                      </p:tavLst>
                                    </p:anim>
                                    <p:anim calcmode="lin" valueType="num">
                                      <p:cBhvr additive="base">
                                        <p:cTn id="31" dur="500" fill="hold"/>
                                        <p:tgtEl>
                                          <p:spTgt spid="447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utoUpdateAnimBg="0"/>
      <p:bldP spid="634888" grpId="0" animBg="1"/>
      <p:bldP spid="634889" grpId="0" autoUpdateAnimBg="0"/>
      <p:bldP spid="634891" grpId="0" autoUpdateAnimBg="0"/>
      <p:bldP spid="44750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DCBFD48-7B86-41BB-BD51-93DD3784A5F6}"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7347"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panose="020B0704020202020204" pitchFamily="34" charset="0"/>
                <a:ea typeface="黑体" pitchFamily="2" charset="-122"/>
              </a:rPr>
              <a:t>变量</a:t>
            </a:r>
            <a:endParaRPr lang="zh-CN" altLang="en-US" smtClean="0">
              <a:solidFill>
                <a:srgbClr val="FFCC00"/>
              </a:solidFill>
              <a:latin typeface="Arial" panose="020B0704020202020204" pitchFamily="34" charset="0"/>
              <a:ea typeface="黑体" pitchFamily="2" charset="-122"/>
            </a:endParaRPr>
          </a:p>
        </p:txBody>
      </p:sp>
      <p:sp>
        <p:nvSpPr>
          <p:cNvPr id="655363" name="Rectangle 3"/>
          <p:cNvSpPr>
            <a:spLocks noGrp="1" noChangeArrowheads="1"/>
          </p:cNvSpPr>
          <p:nvPr>
            <p:ph type="body" idx="1"/>
          </p:nvPr>
        </p:nvSpPr>
        <p:spPr>
          <a:xfrm>
            <a:off x="539750" y="1098550"/>
            <a:ext cx="8135938" cy="2438400"/>
          </a:xfrm>
        </p:spPr>
        <p:txBody>
          <a:bodyPr/>
          <a:lstStyle/>
          <a:p>
            <a:pPr algn="just">
              <a:lnSpc>
                <a:spcPct val="110000"/>
              </a:lnSpc>
              <a:spcBef>
                <a:spcPct val="0"/>
              </a:spcBef>
              <a:buFont typeface="Wingdings" panose="05000000000000000000" pitchFamily="2" charset="2"/>
              <a:buNone/>
            </a:pPr>
            <a:r>
              <a:rPr kumimoji="1" lang="zh-CN" altLang="en-US" sz="2400" smtClean="0">
                <a:solidFill>
                  <a:srgbClr val="CC3300"/>
                </a:solidFill>
                <a:latin typeface="Arial" panose="020B0704020202020204" pitchFamily="34" charset="0"/>
                <a:ea typeface="SimSun" pitchFamily="2" charset="-122"/>
              </a:rPr>
              <a:t>（</a:t>
            </a:r>
            <a:r>
              <a:rPr kumimoji="1" lang="en-US" altLang="zh-CN" sz="2400" smtClean="0">
                <a:solidFill>
                  <a:srgbClr val="CC3300"/>
                </a:solidFill>
                <a:latin typeface="Arial" panose="020B0704020202020204" pitchFamily="34" charset="0"/>
                <a:ea typeface="SimSun" pitchFamily="2" charset="-122"/>
              </a:rPr>
              <a:t>2</a:t>
            </a:r>
            <a:r>
              <a:rPr kumimoji="1" lang="zh-CN" altLang="en-US" sz="2400" smtClean="0">
                <a:solidFill>
                  <a:srgbClr val="CC3300"/>
                </a:solidFill>
                <a:latin typeface="Arial" panose="020B0704020202020204" pitchFamily="34" charset="0"/>
                <a:ea typeface="SimSun" pitchFamily="2" charset="-122"/>
              </a:rPr>
              <a:t>）变量</a:t>
            </a:r>
            <a:endParaRPr lang="zh-CN" altLang="en-US" sz="2400" smtClean="0">
              <a:solidFill>
                <a:srgbClr val="CC3300"/>
              </a:solidFill>
              <a:latin typeface="Arial" panose="020B0704020202020204" pitchFamily="34" charset="0"/>
              <a:ea typeface="SimSun" pitchFamily="2" charset="-122"/>
            </a:endParaRPr>
          </a:p>
          <a:p>
            <a:pPr algn="just">
              <a:lnSpc>
                <a:spcPct val="110000"/>
              </a:lnSpc>
              <a:spcBef>
                <a:spcPct val="0"/>
              </a:spcBef>
            </a:pPr>
            <a:r>
              <a:rPr lang="zh-CN" altLang="zh-CN" sz="2400" smtClean="0">
                <a:latin typeface="Arial" panose="020B0704020202020204" pitchFamily="34" charset="0"/>
                <a:ea typeface="SimSun" pitchFamily="2" charset="-122"/>
              </a:rPr>
              <a:t>在程序运行过程中，其值可以改变的量，称为</a:t>
            </a:r>
            <a:r>
              <a:rPr lang="zh-CN" altLang="zh-CN" sz="2400" smtClean="0">
                <a:solidFill>
                  <a:srgbClr val="FF0000"/>
                </a:solidFill>
                <a:latin typeface="Arial" panose="020B0704020202020204" pitchFamily="34" charset="0"/>
                <a:ea typeface="SimSun" pitchFamily="2" charset="-122"/>
              </a:rPr>
              <a:t>变量</a:t>
            </a:r>
            <a:r>
              <a:rPr lang="zh-CN" altLang="zh-CN" sz="2400" smtClean="0">
                <a:latin typeface="Arial" panose="020B0704020202020204" pitchFamily="34" charset="0"/>
                <a:ea typeface="SimSun" pitchFamily="2" charset="-122"/>
              </a:rPr>
              <a:t>。</a:t>
            </a:r>
            <a:endParaRPr lang="zh-CN" altLang="en-US" sz="2400" smtClean="0">
              <a:solidFill>
                <a:srgbClr val="FF0000"/>
              </a:solidFill>
              <a:latin typeface="Arial" panose="020B0704020202020204" pitchFamily="34" charset="0"/>
              <a:ea typeface="SimSun" pitchFamily="2" charset="-122"/>
            </a:endParaRPr>
          </a:p>
          <a:p>
            <a:pPr algn="just">
              <a:lnSpc>
                <a:spcPct val="110000"/>
              </a:lnSpc>
              <a:spcBef>
                <a:spcPct val="0"/>
              </a:spcBef>
            </a:pPr>
            <a:r>
              <a:rPr lang="zh-CN" altLang="zh-CN" sz="2400" smtClean="0">
                <a:latin typeface="Arial" panose="020B0704020202020204" pitchFamily="34" charset="0"/>
                <a:ea typeface="SimSun" pitchFamily="2" charset="-122"/>
              </a:rPr>
              <a:t>其数据类型有</a:t>
            </a:r>
            <a:r>
              <a:rPr lang="en-US" altLang="zh-CN" sz="2400" smtClean="0">
                <a:solidFill>
                  <a:srgbClr val="CC0066"/>
                </a:solidFill>
                <a:latin typeface="Arial" panose="020B0704020202020204" pitchFamily="34" charset="0"/>
                <a:ea typeface="SimSun" pitchFamily="2" charset="-122"/>
              </a:rPr>
              <a:t>19</a:t>
            </a:r>
            <a:r>
              <a:rPr lang="zh-CN" altLang="zh-CN" sz="2400" smtClean="0">
                <a:latin typeface="Arial" panose="020B0704020202020204" pitchFamily="34" charset="0"/>
                <a:ea typeface="SimSun" pitchFamily="2" charset="-122"/>
              </a:rPr>
              <a:t>种，常用的有</a:t>
            </a:r>
            <a:r>
              <a:rPr lang="en-US" altLang="zh-CN" sz="2400" smtClean="0">
                <a:solidFill>
                  <a:srgbClr val="CC0066"/>
                </a:solidFill>
                <a:latin typeface="Arial" panose="020B0704020202020204" pitchFamily="34" charset="0"/>
                <a:ea typeface="SimSun" pitchFamily="2" charset="-122"/>
              </a:rPr>
              <a:t>3</a:t>
            </a:r>
            <a:r>
              <a:rPr lang="zh-CN" altLang="en-US" sz="2400" smtClean="0">
                <a:latin typeface="Arial" panose="020B0704020202020204" pitchFamily="34" charset="0"/>
                <a:ea typeface="SimSun" pitchFamily="2" charset="-122"/>
              </a:rPr>
              <a:t>种：</a:t>
            </a:r>
            <a:endParaRPr lang="zh-CN" altLang="en-US" sz="2400" smtClean="0">
              <a:latin typeface="Arial" panose="020B0704020202020204" pitchFamily="34" charset="0"/>
              <a:ea typeface="SimSun" pitchFamily="2" charset="-122"/>
            </a:endParaRPr>
          </a:p>
          <a:p>
            <a:pPr lvl="1" algn="just">
              <a:lnSpc>
                <a:spcPct val="110000"/>
              </a:lnSpc>
              <a:spcBef>
                <a:spcPct val="0"/>
              </a:spcBef>
            </a:pPr>
            <a:r>
              <a:rPr lang="zh-CN" altLang="en-US" sz="2000" smtClean="0">
                <a:latin typeface="Arial" panose="020B0704020202020204" pitchFamily="34" charset="0"/>
                <a:ea typeface="SimSun" pitchFamily="2" charset="-122"/>
              </a:rPr>
              <a:t>网络型（</a:t>
            </a:r>
            <a:r>
              <a:rPr lang="en-US" altLang="zh-CN" sz="2000" smtClean="0">
                <a:latin typeface="Arial" panose="020B0704020202020204" pitchFamily="34" charset="0"/>
                <a:ea typeface="SimSun" pitchFamily="2" charset="-122"/>
              </a:rPr>
              <a:t>nets type</a:t>
            </a:r>
            <a:r>
              <a:rPr lang="zh-CN" altLang="en-US" sz="2000" smtClean="0">
                <a:latin typeface="Arial" panose="020B0704020202020204" pitchFamily="34" charset="0"/>
                <a:ea typeface="SimSun" pitchFamily="2" charset="-122"/>
              </a:rPr>
              <a:t>）</a:t>
            </a:r>
            <a:endParaRPr lang="zh-CN" altLang="en-US" sz="2000" smtClean="0">
              <a:latin typeface="Arial" panose="020B0704020202020204" pitchFamily="34" charset="0"/>
              <a:ea typeface="SimSun" pitchFamily="2" charset="-122"/>
            </a:endParaRPr>
          </a:p>
          <a:p>
            <a:pPr lvl="1" algn="just">
              <a:lnSpc>
                <a:spcPct val="110000"/>
              </a:lnSpc>
              <a:spcBef>
                <a:spcPct val="0"/>
              </a:spcBef>
            </a:pPr>
            <a:r>
              <a:rPr lang="zh-CN" altLang="en-US" sz="2000" smtClean="0">
                <a:latin typeface="Arial" panose="020B0704020202020204" pitchFamily="34" charset="0"/>
                <a:ea typeface="SimSun" pitchFamily="2" charset="-122"/>
              </a:rPr>
              <a:t>寄存器型（</a:t>
            </a:r>
            <a:r>
              <a:rPr lang="en-US" altLang="zh-CN" sz="2000" smtClean="0">
                <a:latin typeface="Arial" panose="020B0704020202020204" pitchFamily="34" charset="0"/>
                <a:ea typeface="SimSun" pitchFamily="2" charset="-122"/>
              </a:rPr>
              <a:t>register type </a:t>
            </a:r>
            <a:r>
              <a:rPr lang="zh-CN" altLang="en-US" sz="2000" smtClean="0">
                <a:latin typeface="Arial" panose="020B0704020202020204" pitchFamily="34" charset="0"/>
                <a:ea typeface="SimSun" pitchFamily="2" charset="-122"/>
              </a:rPr>
              <a:t>）</a:t>
            </a:r>
            <a:endParaRPr lang="zh-CN" altLang="en-US" sz="2000" smtClean="0">
              <a:latin typeface="Arial" panose="020B0704020202020204" pitchFamily="34" charset="0"/>
              <a:ea typeface="SimSun" pitchFamily="2" charset="-122"/>
            </a:endParaRPr>
          </a:p>
          <a:p>
            <a:pPr lvl="1" algn="just">
              <a:lnSpc>
                <a:spcPct val="110000"/>
              </a:lnSpc>
              <a:spcBef>
                <a:spcPct val="0"/>
              </a:spcBef>
            </a:pPr>
            <a:r>
              <a:rPr lang="zh-CN" altLang="en-US" sz="2000" smtClean="0">
                <a:latin typeface="Arial" panose="020B0704020202020204" pitchFamily="34" charset="0"/>
                <a:ea typeface="SimSun" pitchFamily="2" charset="-122"/>
              </a:rPr>
              <a:t>数组（</a:t>
            </a:r>
            <a:r>
              <a:rPr lang="en-US" altLang="zh-CN" sz="2000" smtClean="0">
                <a:latin typeface="Arial" panose="020B0704020202020204" pitchFamily="34" charset="0"/>
                <a:ea typeface="SimSun" pitchFamily="2" charset="-122"/>
              </a:rPr>
              <a:t>memory type</a:t>
            </a:r>
            <a:r>
              <a:rPr lang="zh-CN" altLang="en-US" sz="2000" smtClean="0">
                <a:latin typeface="Arial" panose="020B0704020202020204" pitchFamily="34" charset="0"/>
                <a:ea typeface="SimSun" pitchFamily="2" charset="-122"/>
              </a:rPr>
              <a:t>）</a:t>
            </a:r>
            <a:endParaRPr lang="zh-CN" altLang="en-US" sz="2000" smtClean="0">
              <a:latin typeface="Arial" panose="020B0704020202020204" pitchFamily="34" charset="0"/>
              <a:ea typeface="SimSun" pitchFamily="2" charset="-122"/>
            </a:endParaRPr>
          </a:p>
        </p:txBody>
      </p:sp>
      <p:sp>
        <p:nvSpPr>
          <p:cNvPr id="655368" name="Text Box 8"/>
          <p:cNvSpPr txBox="1">
            <a:spLocks noChangeArrowheads="1"/>
          </p:cNvSpPr>
          <p:nvPr/>
        </p:nvSpPr>
        <p:spPr bwMode="auto">
          <a:xfrm>
            <a:off x="1763713" y="3506788"/>
            <a:ext cx="5616575" cy="2012950"/>
          </a:xfrm>
          <a:prstGeom prst="rect">
            <a:avLst/>
          </a:prstGeom>
          <a:solidFill>
            <a:srgbClr val="BDDEFF"/>
          </a:solidFill>
          <a:ln w="9525">
            <a:noFill/>
            <a:miter lim="800000"/>
          </a:ln>
          <a:effectLst>
            <a:outerShdw dist="107763" dir="2700000" algn="ctr" rotWithShape="0">
              <a:schemeClr val="bg2"/>
            </a:outerShdw>
          </a:effectLst>
        </p:spPr>
        <p:txBody>
          <a:bodyPr anchor="b">
            <a:spAutoFit/>
          </a:bodyPr>
          <a:lstStyle/>
          <a:p>
            <a:pPr marL="281305" indent="-281305">
              <a:lnSpc>
                <a:spcPct val="105000"/>
              </a:lnSpc>
              <a:spcBef>
                <a:spcPct val="0"/>
              </a:spcBef>
              <a:buClr>
                <a:schemeClr val="bg2"/>
              </a:buClr>
              <a:buFont typeface="Wingdings" panose="05000000000000000000" pitchFamily="2" charset="2"/>
              <a:buChar char="v"/>
              <a:defRPr/>
            </a:pPr>
            <a:r>
              <a:rPr lang="zh-CN" altLang="en-US">
                <a:latin typeface="Arial" panose="020B0704020202020204" pitchFamily="34" charset="0"/>
                <a:ea typeface="SimSun" pitchFamily="2" charset="-122"/>
              </a:rPr>
              <a:t>其它数据类型：</a:t>
            </a:r>
            <a:r>
              <a:rPr lang="en-US" altLang="zh-CN">
                <a:latin typeface="Arial" panose="020B0704020202020204" pitchFamily="34" charset="0"/>
                <a:ea typeface="SimSun" pitchFamily="2" charset="-122"/>
              </a:rPr>
              <a:t>large</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medium</a:t>
            </a:r>
            <a:r>
              <a:rPr lang="zh-CN" altLang="en-US">
                <a:latin typeface="Arial" panose="020B0704020202020204" pitchFamily="34" charset="0"/>
                <a:ea typeface="SimSun" pitchFamily="2" charset="-122"/>
              </a:rPr>
              <a:t>型、 </a:t>
            </a:r>
            <a:r>
              <a:rPr lang="en-US" altLang="zh-CN">
                <a:latin typeface="Arial" panose="020B0704020202020204" pitchFamily="34" charset="0"/>
                <a:ea typeface="SimSun" pitchFamily="2" charset="-122"/>
              </a:rPr>
              <a:t>scalared</a:t>
            </a:r>
            <a:r>
              <a:rPr lang="zh-CN" altLang="en-US">
                <a:latin typeface="Arial" panose="020B0704020202020204" pitchFamily="34" charset="0"/>
                <a:ea typeface="SimSun" pitchFamily="2" charset="-122"/>
              </a:rPr>
              <a:t>型、 </a:t>
            </a:r>
            <a:r>
              <a:rPr lang="en-US" altLang="zh-CN">
                <a:latin typeface="Arial" panose="020B0704020202020204" pitchFamily="34" charset="0"/>
                <a:ea typeface="SimSun" pitchFamily="2" charset="-122"/>
              </a:rPr>
              <a:t>small</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time</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tri</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tri0</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tri1</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triand</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trior</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trireg</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vectored</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wand</a:t>
            </a:r>
            <a:r>
              <a:rPr lang="zh-CN" altLang="en-US">
                <a:latin typeface="Arial" panose="020B0704020202020204" pitchFamily="34" charset="0"/>
                <a:ea typeface="SimSun" pitchFamily="2" charset="-122"/>
              </a:rPr>
              <a:t>型、</a:t>
            </a:r>
            <a:r>
              <a:rPr lang="en-US" altLang="zh-CN">
                <a:latin typeface="Arial" panose="020B0704020202020204" pitchFamily="34" charset="0"/>
                <a:ea typeface="SimSun" pitchFamily="2" charset="-122"/>
              </a:rPr>
              <a:t>wor</a:t>
            </a:r>
            <a:r>
              <a:rPr lang="zh-CN" altLang="en-US">
                <a:latin typeface="Arial" panose="020B0704020202020204" pitchFamily="34" charset="0"/>
                <a:ea typeface="SimSun" pitchFamily="2" charset="-122"/>
              </a:rPr>
              <a:t>型等</a:t>
            </a:r>
            <a:endParaRPr lang="zh-CN" altLang="en-US">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63"/>
                                        </p:tgtEl>
                                        <p:attrNameLst>
                                          <p:attrName>style.visibility</p:attrName>
                                        </p:attrNameLst>
                                      </p:cBhvr>
                                      <p:to>
                                        <p:strVal val="visible"/>
                                      </p:to>
                                    </p:set>
                                    <p:anim calcmode="lin" valueType="num">
                                      <p:cBhvr additive="base">
                                        <p:cTn id="7" dur="500" fill="hold"/>
                                        <p:tgtEl>
                                          <p:spTgt spid="655363"/>
                                        </p:tgtEl>
                                        <p:attrNameLst>
                                          <p:attrName>ppt_x</p:attrName>
                                        </p:attrNameLst>
                                      </p:cBhvr>
                                      <p:tavLst>
                                        <p:tav tm="0">
                                          <p:val>
                                            <p:strVal val="0-#ppt_w/2"/>
                                          </p:val>
                                        </p:tav>
                                        <p:tav tm="100000">
                                          <p:val>
                                            <p:strVal val="#ppt_x"/>
                                          </p:val>
                                        </p:tav>
                                      </p:tavLst>
                                    </p:anim>
                                    <p:anim calcmode="lin" valueType="num">
                                      <p:cBhvr additive="base">
                                        <p:cTn id="8" dur="500" fill="hold"/>
                                        <p:tgtEl>
                                          <p:spTgt spid="655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55368"/>
                                        </p:tgtEl>
                                        <p:attrNameLst>
                                          <p:attrName>style.visibility</p:attrName>
                                        </p:attrNameLst>
                                      </p:cBhvr>
                                      <p:to>
                                        <p:strVal val="visible"/>
                                      </p:to>
                                    </p:set>
                                    <p:anim calcmode="lin" valueType="num">
                                      <p:cBhvr>
                                        <p:cTn id="13" dur="500" fill="hold"/>
                                        <p:tgtEl>
                                          <p:spTgt spid="655368"/>
                                        </p:tgtEl>
                                        <p:attrNameLst>
                                          <p:attrName>ppt_w</p:attrName>
                                        </p:attrNameLst>
                                      </p:cBhvr>
                                      <p:tavLst>
                                        <p:tav tm="0">
                                          <p:val>
                                            <p:fltVal val="0"/>
                                          </p:val>
                                        </p:tav>
                                        <p:tav tm="100000">
                                          <p:val>
                                            <p:strVal val="#ppt_w"/>
                                          </p:val>
                                        </p:tav>
                                      </p:tavLst>
                                    </p:anim>
                                    <p:anim calcmode="lin" valueType="num">
                                      <p:cBhvr>
                                        <p:cTn id="14" dur="500" fill="hold"/>
                                        <p:tgtEl>
                                          <p:spTgt spid="655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autoUpdateAnimBg="0"/>
      <p:bldP spid="65536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8B4FB6A8-4F5E-4C65-9DC7-D04CDDDBBA3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8371" name="Rectangle 2"/>
          <p:cNvSpPr>
            <a:spLocks noGrp="1" noChangeArrowheads="1"/>
          </p:cNvSpPr>
          <p:nvPr>
            <p:ph type="title"/>
          </p:nvPr>
        </p:nvSpPr>
        <p:spPr>
          <a:xfrm>
            <a:off x="1763713" y="266700"/>
            <a:ext cx="7772400" cy="677863"/>
          </a:xfrm>
        </p:spPr>
        <p:txBody>
          <a:bodyPr/>
          <a:lstStyle/>
          <a:p>
            <a:r>
              <a:rPr lang="en-US" altLang="zh-CN" smtClean="0">
                <a:solidFill>
                  <a:srgbClr val="FFCC00"/>
                </a:solidFill>
                <a:latin typeface="Arial" panose="020B0704020202020204" pitchFamily="34" charset="0"/>
                <a:ea typeface="黑体" pitchFamily="2" charset="-122"/>
              </a:rPr>
              <a:t>nets</a:t>
            </a:r>
            <a:r>
              <a:rPr lang="zh-CN" altLang="en-US" smtClean="0">
                <a:solidFill>
                  <a:srgbClr val="FFCC00"/>
                </a:solidFill>
                <a:latin typeface="Arial" panose="020B0704020202020204" pitchFamily="34" charset="0"/>
                <a:ea typeface="黑体" pitchFamily="2" charset="-122"/>
              </a:rPr>
              <a:t>型变量</a:t>
            </a:r>
            <a:endParaRPr lang="zh-CN" altLang="en-US" smtClean="0">
              <a:solidFill>
                <a:srgbClr val="FFCC00"/>
              </a:solidFill>
              <a:latin typeface="Arial" panose="020B0704020202020204" pitchFamily="34" charset="0"/>
              <a:ea typeface="黑体" pitchFamily="2" charset="-122"/>
            </a:endParaRPr>
          </a:p>
        </p:txBody>
      </p:sp>
      <p:sp>
        <p:nvSpPr>
          <p:cNvPr id="657412" name="Text Box 4"/>
          <p:cNvSpPr txBox="1">
            <a:spLocks noChangeArrowheads="1"/>
          </p:cNvSpPr>
          <p:nvPr/>
        </p:nvSpPr>
        <p:spPr bwMode="auto">
          <a:xfrm>
            <a:off x="519113" y="1330325"/>
            <a:ext cx="23749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1. nets</a:t>
            </a:r>
            <a:r>
              <a:rPr kumimoji="1" lang="zh-CN" altLang="en-US" sz="2800">
                <a:solidFill>
                  <a:srgbClr val="990000"/>
                </a:solidFill>
                <a:latin typeface="华文新魏" pitchFamily="2" charset="-122"/>
                <a:ea typeface="华文新魏" pitchFamily="2" charset="-122"/>
              </a:rPr>
              <a:t>型变量</a:t>
            </a:r>
            <a:endParaRPr kumimoji="1" lang="zh-CN" altLang="en-US" sz="2800">
              <a:solidFill>
                <a:srgbClr val="990000"/>
              </a:solidFill>
              <a:latin typeface="华文新魏" pitchFamily="2" charset="-122"/>
              <a:ea typeface="华文新魏" pitchFamily="2" charset="-122"/>
            </a:endParaRPr>
          </a:p>
        </p:txBody>
      </p:sp>
      <p:sp>
        <p:nvSpPr>
          <p:cNvPr id="657413" name="Rectangle 5"/>
          <p:cNvSpPr>
            <a:spLocks noChangeArrowheads="1"/>
          </p:cNvSpPr>
          <p:nvPr/>
        </p:nvSpPr>
        <p:spPr bwMode="auto">
          <a:xfrm>
            <a:off x="682625" y="1684338"/>
            <a:ext cx="8099425"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rgbClr val="3333FF"/>
              </a:buClr>
              <a:buFont typeface="Wingdings" panose="05000000000000000000" pitchFamily="2" charset="2"/>
              <a:buNone/>
            </a:pPr>
            <a:endParaRPr lang="zh-CN" altLang="en-US" sz="2000"/>
          </a:p>
          <a:p>
            <a:pPr marL="342900" indent="-342900">
              <a:buClr>
                <a:schemeClr val="bg2"/>
              </a:buClr>
              <a:buFont typeface="Wingdings" panose="05000000000000000000" pitchFamily="2" charset="2"/>
              <a:buChar char="v"/>
            </a:pPr>
            <a:r>
              <a:rPr lang="zh-CN" altLang="en-US">
                <a:solidFill>
                  <a:srgbClr val="FF0000"/>
                </a:solidFill>
              </a:rPr>
              <a:t>网络型变量</a:t>
            </a:r>
            <a:r>
              <a:rPr lang="zh-CN" altLang="en-US">
                <a:latin typeface="Arial" panose="020B0704020202020204" pitchFamily="34" charset="0"/>
              </a:rPr>
              <a:t>（ </a:t>
            </a:r>
            <a:r>
              <a:rPr lang="en-US" altLang="zh-CN">
                <a:latin typeface="Arial" panose="020B0704020202020204" pitchFamily="34" charset="0"/>
              </a:rPr>
              <a:t>nets</a:t>
            </a:r>
            <a:r>
              <a:rPr lang="zh-CN" altLang="en-US">
                <a:latin typeface="Arial" panose="020B0704020202020204" pitchFamily="34" charset="0"/>
              </a:rPr>
              <a:t>型变量）是输出值始终随输入的变化而变化的变量。</a:t>
            </a:r>
            <a:endParaRPr lang="zh-CN" altLang="en-US">
              <a:latin typeface="Arial" panose="020B0704020202020204" pitchFamily="34" charset="0"/>
            </a:endParaRPr>
          </a:p>
          <a:p>
            <a:pPr marL="342900" indent="-342900">
              <a:buClr>
                <a:schemeClr val="bg2"/>
              </a:buClr>
              <a:buFont typeface="Wingdings" panose="05000000000000000000" pitchFamily="2" charset="2"/>
              <a:buChar char="v"/>
            </a:pPr>
            <a:r>
              <a:rPr lang="zh-CN" altLang="en-US">
                <a:latin typeface="Arial" panose="020B0704020202020204" pitchFamily="34" charset="0"/>
              </a:rPr>
              <a:t>一般用来定义电路中的各种物理连线。</a:t>
            </a:r>
            <a:endParaRPr lang="en-US" altLang="zh-CN">
              <a:latin typeface="Arial" panose="020B0704020202020204" pitchFamily="34" charset="0"/>
            </a:endParaRPr>
          </a:p>
          <a:p>
            <a:pPr marL="342900" indent="-342900">
              <a:buClr>
                <a:schemeClr val="bg2"/>
              </a:buClr>
              <a:buFont typeface="Wingdings" panose="05000000000000000000" pitchFamily="2" charset="2"/>
              <a:buChar char="v"/>
            </a:pPr>
            <a:r>
              <a:rPr lang="zh-CN" altLang="en-US">
                <a:latin typeface="Arial" panose="020B0704020202020204" pitchFamily="34" charset="0"/>
              </a:rPr>
              <a:t>有两种驱动方式：在结构描述中将其连接到一个门元件或模块的输出端；或用</a:t>
            </a:r>
            <a:r>
              <a:rPr lang="en-US" altLang="zh-CN">
                <a:latin typeface="Arial" panose="020B0704020202020204" pitchFamily="34" charset="0"/>
              </a:rPr>
              <a:t>assign</a:t>
            </a:r>
            <a:r>
              <a:rPr lang="zh-CN" altLang="en-US">
                <a:latin typeface="Arial" panose="020B0704020202020204" pitchFamily="34" charset="0"/>
              </a:rPr>
              <a:t>语句对其赋值</a:t>
            </a:r>
            <a:endParaRPr lang="zh-CN" altLang="en-US">
              <a:latin typeface="Arial" panose="020B0704020202020204" pitchFamily="34" charset="0"/>
            </a:endParaRPr>
          </a:p>
          <a:p>
            <a:pPr marL="342900" indent="-342900">
              <a:buClr>
                <a:schemeClr val="bg2"/>
              </a:buClr>
              <a:buFont typeface="Wingdings" panose="05000000000000000000" pitchFamily="2" charset="2"/>
              <a:buChar char="v"/>
            </a:pPr>
            <a:r>
              <a:rPr lang="zh-CN" altLang="en-US">
                <a:latin typeface="Arial" panose="020B0704020202020204" pitchFamily="34" charset="0"/>
              </a:rPr>
              <a:t>常用的</a:t>
            </a:r>
            <a:r>
              <a:rPr lang="en-US" altLang="zh-CN">
                <a:latin typeface="Arial" panose="020B0704020202020204" pitchFamily="34" charset="0"/>
              </a:rPr>
              <a:t>nets</a:t>
            </a:r>
            <a:r>
              <a:rPr lang="zh-CN" altLang="en-US">
                <a:latin typeface="Arial" panose="020B0704020202020204" pitchFamily="34" charset="0"/>
              </a:rPr>
              <a:t>型变量</a:t>
            </a:r>
            <a:endParaRPr lang="zh-CN" altLang="en-US">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Char char="w"/>
            </a:pPr>
            <a:r>
              <a:rPr lang="en-US" altLang="zh-CN" sz="2000">
                <a:solidFill>
                  <a:srgbClr val="CC0066"/>
                </a:solidFill>
                <a:latin typeface="Arial" panose="020B0704020202020204" pitchFamily="34" charset="0"/>
              </a:rPr>
              <a:t>wire</a:t>
            </a:r>
            <a:r>
              <a:rPr lang="zh-CN" altLang="en-US" sz="2000">
                <a:latin typeface="Arial" panose="020B0704020202020204" pitchFamily="34" charset="0"/>
              </a:rPr>
              <a:t>，</a:t>
            </a:r>
            <a:r>
              <a:rPr lang="en-US" altLang="zh-CN" sz="2000">
                <a:latin typeface="Arial" panose="020B0704020202020204" pitchFamily="34" charset="0"/>
              </a:rPr>
              <a:t>tri</a:t>
            </a:r>
            <a:r>
              <a:rPr lang="zh-CN" altLang="en-US" sz="2000">
                <a:latin typeface="Arial" panose="020B0704020202020204" pitchFamily="34" charset="0"/>
              </a:rPr>
              <a:t>：连线类型（两者功能一致），</a:t>
            </a:r>
            <a:r>
              <a:rPr lang="zh-CN" altLang="en-US" sz="2000">
                <a:solidFill>
                  <a:srgbClr val="CC0066"/>
                </a:solidFill>
                <a:latin typeface="Arial" panose="020B0704020202020204" pitchFamily="34" charset="0"/>
              </a:rPr>
              <a:t>可综合</a:t>
            </a:r>
            <a:endParaRPr lang="zh-CN" altLang="en-US" sz="2000">
              <a:solidFill>
                <a:srgbClr val="CC0066"/>
              </a:solidFill>
              <a:latin typeface="Arial" panose="020B0704020202020204" pitchFamily="34" charset="0"/>
            </a:endParaRPr>
          </a:p>
          <a:p>
            <a:pPr marL="742950" lvl="1" indent="-285750">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wor</a:t>
            </a:r>
            <a:r>
              <a:rPr lang="zh-CN" altLang="en-US" sz="2000">
                <a:latin typeface="Arial" panose="020B0704020202020204" pitchFamily="34" charset="0"/>
              </a:rPr>
              <a:t>，</a:t>
            </a:r>
            <a:r>
              <a:rPr lang="en-US" altLang="zh-CN" sz="2000">
                <a:latin typeface="Arial" panose="020B0704020202020204" pitchFamily="34" charset="0"/>
              </a:rPr>
              <a:t>trior</a:t>
            </a:r>
            <a:r>
              <a:rPr lang="zh-CN" altLang="en-US" sz="2000">
                <a:latin typeface="Arial" panose="020B0704020202020204" pitchFamily="34" charset="0"/>
              </a:rPr>
              <a:t>：具有线或特性的连线（两者功能一致）</a:t>
            </a:r>
            <a:endParaRPr lang="zh-CN" altLang="en-US" sz="2000">
              <a:latin typeface="Arial" panose="020B0704020202020204" pitchFamily="34" charset="0"/>
            </a:endParaRPr>
          </a:p>
          <a:p>
            <a:pPr marL="742950" lvl="1" indent="-285750">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wand</a:t>
            </a:r>
            <a:r>
              <a:rPr lang="zh-CN" altLang="en-US" sz="2000">
                <a:latin typeface="Arial" panose="020B0704020202020204" pitchFamily="34" charset="0"/>
              </a:rPr>
              <a:t>，</a:t>
            </a:r>
            <a:r>
              <a:rPr lang="en-US" altLang="zh-CN" sz="2000">
                <a:latin typeface="Arial" panose="020B0704020202020204" pitchFamily="34" charset="0"/>
              </a:rPr>
              <a:t>triand</a:t>
            </a:r>
            <a:r>
              <a:rPr lang="zh-CN" altLang="en-US" sz="2000">
                <a:latin typeface="Arial" panose="020B0704020202020204" pitchFamily="34" charset="0"/>
              </a:rPr>
              <a:t>：具有线与特性的连线（两者功能一致）</a:t>
            </a:r>
            <a:endParaRPr lang="zh-CN" altLang="en-US" sz="2000">
              <a:latin typeface="Arial" panose="020B0704020202020204" pitchFamily="34" charset="0"/>
            </a:endParaRPr>
          </a:p>
          <a:p>
            <a:pPr marL="742950" lvl="1" indent="-285750">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tri1</a:t>
            </a:r>
            <a:r>
              <a:rPr lang="zh-CN" altLang="en-US" sz="2000">
                <a:latin typeface="Arial" panose="020B0704020202020204" pitchFamily="34" charset="0"/>
              </a:rPr>
              <a:t>，</a:t>
            </a:r>
            <a:r>
              <a:rPr lang="en-US" altLang="zh-CN" sz="2000">
                <a:latin typeface="Arial" panose="020B0704020202020204" pitchFamily="34" charset="0"/>
              </a:rPr>
              <a:t>tri0</a:t>
            </a:r>
            <a:r>
              <a:rPr lang="zh-CN" altLang="en-US" sz="2000">
                <a:latin typeface="Arial" panose="020B0704020202020204" pitchFamily="34" charset="0"/>
              </a:rPr>
              <a:t>：上拉电阻和下拉电阻</a:t>
            </a:r>
            <a:endParaRPr lang="zh-CN" altLang="en-US" sz="2000">
              <a:latin typeface="Arial" panose="020B0704020202020204" pitchFamily="34" charset="0"/>
            </a:endParaRPr>
          </a:p>
          <a:p>
            <a:pPr marL="742950" lvl="1" indent="-285750">
              <a:spcBef>
                <a:spcPct val="0"/>
              </a:spcBef>
              <a:buClr>
                <a:srgbClr val="006666"/>
              </a:buClr>
              <a:buSzPct val="110000"/>
              <a:buFont typeface="Wingdings" panose="05000000000000000000" pitchFamily="2" charset="2"/>
              <a:buChar char="w"/>
            </a:pPr>
            <a:r>
              <a:rPr lang="en-US" altLang="zh-CN" sz="2000">
                <a:latin typeface="Arial" panose="020B0704020202020204" pitchFamily="34" charset="0"/>
              </a:rPr>
              <a:t>supply1</a:t>
            </a:r>
            <a:r>
              <a:rPr lang="zh-CN" altLang="en-US" sz="2000">
                <a:latin typeface="Arial" panose="020B0704020202020204" pitchFamily="34" charset="0"/>
              </a:rPr>
              <a:t>，</a:t>
            </a:r>
            <a:r>
              <a:rPr lang="en-US" altLang="zh-CN" sz="2000">
                <a:latin typeface="Arial" panose="020B0704020202020204" pitchFamily="34" charset="0"/>
              </a:rPr>
              <a:t>supply0</a:t>
            </a:r>
            <a:r>
              <a:rPr lang="zh-CN" altLang="en-US" sz="2000">
                <a:latin typeface="Arial" panose="020B0704020202020204" pitchFamily="34" charset="0"/>
              </a:rPr>
              <a:t>：电源（逻辑</a:t>
            </a:r>
            <a:r>
              <a:rPr lang="en-US" altLang="zh-CN" sz="2000">
                <a:latin typeface="Arial" panose="020B0704020202020204" pitchFamily="34" charset="0"/>
              </a:rPr>
              <a:t>1</a:t>
            </a:r>
            <a:r>
              <a:rPr lang="zh-CN" altLang="en-US" sz="2000">
                <a:latin typeface="Arial" panose="020B0704020202020204" pitchFamily="34" charset="0"/>
              </a:rPr>
              <a:t>）和地（逻辑</a:t>
            </a:r>
            <a:r>
              <a:rPr lang="en-US" altLang="zh-CN" sz="2000">
                <a:latin typeface="Arial" panose="020B0704020202020204" pitchFamily="34" charset="0"/>
              </a:rPr>
              <a:t>0</a:t>
            </a:r>
            <a:r>
              <a:rPr lang="zh-CN" altLang="en-US" sz="2000">
                <a:latin typeface="Arial" panose="020B0704020202020204" pitchFamily="34" charset="0"/>
              </a:rPr>
              <a:t>），</a:t>
            </a:r>
            <a:r>
              <a:rPr lang="zh-CN" altLang="en-US" sz="2000">
                <a:solidFill>
                  <a:srgbClr val="CC0066"/>
                </a:solidFill>
                <a:latin typeface="Arial" panose="020B0704020202020204" pitchFamily="34" charset="0"/>
              </a:rPr>
              <a:t>可综合</a:t>
            </a:r>
            <a:r>
              <a:rPr lang="zh-CN" altLang="en-US" sz="2000">
                <a:latin typeface="Arial" panose="020B0704020202020204" pitchFamily="34" charset="0"/>
              </a:rPr>
              <a:t>	</a:t>
            </a:r>
            <a:endParaRPr lang="zh-CN" altLang="en-US" sz="2000">
              <a:latin typeface="Arial" panose="020B0704020202020204" pitchFamily="34" charset="0"/>
            </a:endParaRPr>
          </a:p>
        </p:txBody>
      </p:sp>
      <p:sp>
        <p:nvSpPr>
          <p:cNvPr id="657414" name="AutoShape 6"/>
          <p:cNvSpPr>
            <a:spLocks noChangeArrowheads="1"/>
          </p:cNvSpPr>
          <p:nvPr/>
        </p:nvSpPr>
        <p:spPr bwMode="auto">
          <a:xfrm rot="21120300">
            <a:off x="4922838" y="606425"/>
            <a:ext cx="3271837" cy="1358900"/>
          </a:xfrm>
          <a:prstGeom prst="star16">
            <a:avLst>
              <a:gd name="adj" fmla="val 37500"/>
            </a:avLst>
          </a:prstGeom>
          <a:gradFill rotWithShape="0">
            <a:gsLst>
              <a:gs pos="0">
                <a:schemeClr val="accent2"/>
              </a:gs>
              <a:gs pos="100000">
                <a:srgbClr val="FFFF00"/>
              </a:gs>
            </a:gsLst>
            <a:lin ang="2700000" scaled="1"/>
          </a:gradFill>
          <a:ln w="9525">
            <a:noFill/>
            <a:miter lim="800000"/>
          </a:ln>
          <a:effectLst>
            <a:outerShdw dist="35921" dir="2700000" algn="ctr" rotWithShape="0">
              <a:schemeClr val="bg2"/>
            </a:outerShdw>
          </a:effectLst>
        </p:spPr>
        <p:txBody>
          <a:bodyPr wrap="none" anchor="ctr" anchorCtr="1"/>
          <a:lstStyle/>
          <a:p>
            <a:pPr algn="ctr">
              <a:lnSpc>
                <a:spcPct val="100000"/>
              </a:lnSpc>
              <a:spcBef>
                <a:spcPct val="0"/>
              </a:spcBef>
              <a:buClrTx/>
              <a:buFontTx/>
              <a:buNone/>
              <a:defRPr/>
            </a:pPr>
            <a:r>
              <a:rPr lang="en-US" altLang="zh-CN" sz="2000">
                <a:solidFill>
                  <a:srgbClr val="CC0000"/>
                </a:solidFill>
                <a:latin typeface="华文新魏" pitchFamily="2" charset="-122"/>
                <a:ea typeface="华文新魏" pitchFamily="2" charset="-122"/>
              </a:rPr>
              <a:t>nets</a:t>
            </a:r>
            <a:r>
              <a:rPr lang="zh-CN" altLang="en-US" sz="2000">
                <a:solidFill>
                  <a:srgbClr val="CC0000"/>
                </a:solidFill>
                <a:latin typeface="华文新魏" pitchFamily="2" charset="-122"/>
                <a:ea typeface="华文新魏" pitchFamily="2" charset="-122"/>
              </a:rPr>
              <a:t>型变量</a:t>
            </a:r>
            <a:r>
              <a:rPr lang="zh-CN" altLang="en-US" sz="2000">
                <a:latin typeface="华文新魏" pitchFamily="2" charset="-122"/>
                <a:ea typeface="华文新魏" pitchFamily="2" charset="-122"/>
              </a:rPr>
              <a:t>不能储存值！</a:t>
            </a:r>
            <a:endParaRPr lang="zh-CN" altLang="en-US" sz="2000">
              <a:latin typeface="华文楷体" panose="02010600040101010101" pitchFamily="2" charset="-122"/>
              <a:ea typeface="华文楷体" panose="0201060004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p:cTn id="7" dur="500" fill="hold"/>
                                        <p:tgtEl>
                                          <p:spTgt spid="657412"/>
                                        </p:tgtEl>
                                        <p:attrNameLst>
                                          <p:attrName>ppt_w</p:attrName>
                                        </p:attrNameLst>
                                      </p:cBhvr>
                                      <p:tavLst>
                                        <p:tav tm="0">
                                          <p:val>
                                            <p:fltVal val="0"/>
                                          </p:val>
                                        </p:tav>
                                        <p:tav tm="100000">
                                          <p:val>
                                            <p:strVal val="#ppt_w"/>
                                          </p:val>
                                        </p:tav>
                                      </p:tavLst>
                                    </p:anim>
                                    <p:anim calcmode="lin" valueType="num">
                                      <p:cBhvr>
                                        <p:cTn id="8" dur="500" fill="hold"/>
                                        <p:tgtEl>
                                          <p:spTgt spid="6574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7413"/>
                                        </p:tgtEl>
                                        <p:attrNameLst>
                                          <p:attrName>style.visibility</p:attrName>
                                        </p:attrNameLst>
                                      </p:cBhvr>
                                      <p:to>
                                        <p:strVal val="visible"/>
                                      </p:to>
                                    </p:set>
                                    <p:anim calcmode="lin" valueType="num">
                                      <p:cBhvr additive="base">
                                        <p:cTn id="12" dur="500" fill="hold"/>
                                        <p:tgtEl>
                                          <p:spTgt spid="657413"/>
                                        </p:tgtEl>
                                        <p:attrNameLst>
                                          <p:attrName>ppt_x</p:attrName>
                                        </p:attrNameLst>
                                      </p:cBhvr>
                                      <p:tavLst>
                                        <p:tav tm="0">
                                          <p:val>
                                            <p:strVal val="#ppt_x"/>
                                          </p:val>
                                        </p:tav>
                                        <p:tav tm="100000">
                                          <p:val>
                                            <p:strVal val="#ppt_x"/>
                                          </p:val>
                                        </p:tav>
                                      </p:tavLst>
                                    </p:anim>
                                    <p:anim calcmode="lin" valueType="num">
                                      <p:cBhvr additive="base">
                                        <p:cTn id="13" dur="500" fill="hold"/>
                                        <p:tgtEl>
                                          <p:spTgt spid="6574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57414"/>
                                        </p:tgtEl>
                                        <p:attrNameLst>
                                          <p:attrName>style.visibility</p:attrName>
                                        </p:attrNameLst>
                                      </p:cBhvr>
                                      <p:to>
                                        <p:strVal val="visible"/>
                                      </p:to>
                                    </p:set>
                                    <p:anim calcmode="lin" valueType="num">
                                      <p:cBhvr>
                                        <p:cTn id="18" dur="500" fill="hold"/>
                                        <p:tgtEl>
                                          <p:spTgt spid="657414"/>
                                        </p:tgtEl>
                                        <p:attrNameLst>
                                          <p:attrName>ppt_w</p:attrName>
                                        </p:attrNameLst>
                                      </p:cBhvr>
                                      <p:tavLst>
                                        <p:tav tm="0">
                                          <p:val>
                                            <p:fltVal val="0"/>
                                          </p:val>
                                        </p:tav>
                                        <p:tav tm="100000">
                                          <p:val>
                                            <p:strVal val="#ppt_w"/>
                                          </p:val>
                                        </p:tav>
                                      </p:tavLst>
                                    </p:anim>
                                    <p:anim calcmode="lin" valueType="num">
                                      <p:cBhvr>
                                        <p:cTn id="19" dur="500" fill="hold"/>
                                        <p:tgtEl>
                                          <p:spTgt spid="6574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animBg="1" autoUpdateAnimBg="0"/>
      <p:bldP spid="657413" grpId="0" autoUpdateAnimBg="0"/>
      <p:bldP spid="65741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A28B727-79F0-4AC4-A0E2-3FE4AB5B5890}"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9395"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panose="020B0704020202020204" pitchFamily="34" charset="0"/>
                <a:ea typeface="黑体" pitchFamily="2" charset="-122"/>
              </a:rPr>
              <a:t>wire</a:t>
            </a:r>
            <a:r>
              <a:rPr lang="zh-CN" altLang="en-US" smtClean="0">
                <a:solidFill>
                  <a:srgbClr val="FFCC00"/>
                </a:solidFill>
                <a:latin typeface="Arial" panose="020B0704020202020204" pitchFamily="34" charset="0"/>
                <a:ea typeface="黑体" pitchFamily="2" charset="-122"/>
              </a:rPr>
              <a:t>型变量</a:t>
            </a:r>
            <a:endParaRPr lang="zh-CN" altLang="en-US" smtClean="0">
              <a:solidFill>
                <a:srgbClr val="FFCC00"/>
              </a:solidFill>
              <a:latin typeface="Arial" panose="020B0704020202020204" pitchFamily="34" charset="0"/>
              <a:ea typeface="黑体" pitchFamily="2" charset="-122"/>
            </a:endParaRPr>
          </a:p>
        </p:txBody>
      </p:sp>
      <p:sp>
        <p:nvSpPr>
          <p:cNvPr id="636931" name="Rectangle 3"/>
          <p:cNvSpPr>
            <a:spLocks noGrp="1" noChangeArrowheads="1"/>
          </p:cNvSpPr>
          <p:nvPr>
            <p:ph type="body" idx="1"/>
          </p:nvPr>
        </p:nvSpPr>
        <p:spPr>
          <a:xfrm>
            <a:off x="0" y="1166813"/>
            <a:ext cx="8890000" cy="2014537"/>
          </a:xfrm>
        </p:spPr>
        <p:txBody>
          <a:bodyPr/>
          <a:lstStyle/>
          <a:p>
            <a:pPr marL="279400" indent="-279400" algn="just">
              <a:lnSpc>
                <a:spcPct val="110000"/>
              </a:lnSpc>
            </a:pPr>
            <a:r>
              <a:rPr lang="en-US" altLang="zh-CN" sz="2400" smtClean="0">
                <a:solidFill>
                  <a:srgbClr val="CC0066"/>
                </a:solidFill>
                <a:latin typeface="Arial" panose="020B0704020202020204" pitchFamily="34" charset="0"/>
                <a:ea typeface="SimSun" pitchFamily="2" charset="-122"/>
              </a:rPr>
              <a:t>wire</a:t>
            </a:r>
            <a:r>
              <a:rPr lang="zh-CN" altLang="en-US" sz="2400" smtClean="0">
                <a:latin typeface="Arial" panose="020B0704020202020204" pitchFamily="34" charset="0"/>
                <a:ea typeface="SimSun" pitchFamily="2" charset="-122"/>
              </a:rPr>
              <a:t>型变量</a:t>
            </a:r>
            <a:endParaRPr lang="zh-CN" altLang="en-US" sz="2400" smtClean="0">
              <a:latin typeface="Arial" panose="020B0704020202020204" pitchFamily="34" charset="0"/>
              <a:ea typeface="SimSun" pitchFamily="2" charset="-122"/>
            </a:endParaRPr>
          </a:p>
          <a:p>
            <a:pPr marL="716280" lvl="1" indent="-257175" algn="just">
              <a:lnSpc>
                <a:spcPct val="110000"/>
              </a:lnSpc>
              <a:buSzPct val="85000"/>
            </a:pPr>
            <a:r>
              <a:rPr lang="zh-CN" altLang="en-US" sz="2000" smtClean="0">
                <a:latin typeface="Arial" panose="020B0704020202020204" pitchFamily="34" charset="0"/>
                <a:ea typeface="SimSun" pitchFamily="2" charset="-122"/>
              </a:rPr>
              <a:t>最常用的</a:t>
            </a:r>
            <a:r>
              <a:rPr lang="en-US" altLang="zh-CN" sz="2000" smtClean="0">
                <a:latin typeface="Arial" panose="020B0704020202020204" pitchFamily="34" charset="0"/>
                <a:ea typeface="SimSun" pitchFamily="2" charset="-122"/>
              </a:rPr>
              <a:t>nets</a:t>
            </a:r>
            <a:r>
              <a:rPr lang="zh-CN" altLang="en-US" sz="2000" smtClean="0">
                <a:latin typeface="Arial" panose="020B0704020202020204" pitchFamily="34" charset="0"/>
                <a:ea typeface="SimSun" pitchFamily="2" charset="-122"/>
              </a:rPr>
              <a:t>型变量，常用来表示以</a:t>
            </a:r>
            <a:r>
              <a:rPr lang="en-US" altLang="zh-CN" sz="2000" smtClean="0">
                <a:solidFill>
                  <a:srgbClr val="CC0066"/>
                </a:solidFill>
                <a:latin typeface="Arial" panose="020B0704020202020204" pitchFamily="34" charset="0"/>
                <a:ea typeface="SimSun" pitchFamily="2" charset="-122"/>
              </a:rPr>
              <a:t>assign</a:t>
            </a:r>
            <a:r>
              <a:rPr lang="zh-CN" altLang="en-US" sz="2000" smtClean="0">
                <a:latin typeface="Arial" panose="020B0704020202020204" pitchFamily="34" charset="0"/>
                <a:ea typeface="SimSun" pitchFamily="2" charset="-122"/>
              </a:rPr>
              <a:t>语句赋值的</a:t>
            </a:r>
            <a:r>
              <a:rPr lang="zh-CN" altLang="en-US" sz="2000" smtClean="0">
                <a:solidFill>
                  <a:srgbClr val="CC0066"/>
                </a:solidFill>
                <a:latin typeface="Arial" panose="020B0704020202020204" pitchFamily="34" charset="0"/>
                <a:ea typeface="SimSun" pitchFamily="2" charset="-122"/>
              </a:rPr>
              <a:t>组合</a:t>
            </a:r>
            <a:r>
              <a:rPr lang="zh-CN" altLang="en-US" sz="2000" smtClean="0">
                <a:latin typeface="Arial" panose="020B0704020202020204" pitchFamily="34" charset="0"/>
                <a:ea typeface="SimSun" pitchFamily="2" charset="-122"/>
              </a:rPr>
              <a:t>逻辑信号。</a:t>
            </a:r>
            <a:endParaRPr lang="zh-CN" altLang="en-US" sz="2000" smtClean="0">
              <a:latin typeface="Arial" panose="020B0704020202020204" pitchFamily="34" charset="0"/>
              <a:ea typeface="SimSun" pitchFamily="2" charset="-122"/>
            </a:endParaRPr>
          </a:p>
          <a:p>
            <a:pPr marL="716280" lvl="1" indent="-257175" algn="just">
              <a:lnSpc>
                <a:spcPct val="110000"/>
              </a:lnSpc>
              <a:buSzPct val="85000"/>
            </a:pPr>
            <a:r>
              <a:rPr lang="zh-CN" altLang="en-US" sz="2000" smtClean="0">
                <a:latin typeface="Arial" panose="020B0704020202020204" pitchFamily="34" charset="0"/>
                <a:ea typeface="SimSun" pitchFamily="2" charset="-122"/>
              </a:rPr>
              <a:t>模块中的输入</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输出信号类型</a:t>
            </a:r>
            <a:r>
              <a:rPr lang="zh-CN" altLang="en-US" sz="2000" smtClean="0">
                <a:solidFill>
                  <a:srgbClr val="CC0066"/>
                </a:solidFill>
                <a:latin typeface="Arial" panose="020B0704020202020204" pitchFamily="34" charset="0"/>
                <a:ea typeface="SimSun" pitchFamily="2" charset="-122"/>
              </a:rPr>
              <a:t>缺省</a:t>
            </a:r>
            <a:r>
              <a:rPr lang="zh-CN" altLang="en-US" sz="2000" smtClean="0">
                <a:latin typeface="Arial" panose="020B0704020202020204" pitchFamily="34" charset="0"/>
                <a:ea typeface="SimSun" pitchFamily="2" charset="-122"/>
              </a:rPr>
              <a:t>为</a:t>
            </a:r>
            <a:r>
              <a:rPr lang="en-US" altLang="zh-CN" sz="2000" smtClean="0">
                <a:solidFill>
                  <a:srgbClr val="CC0066"/>
                </a:solidFill>
                <a:latin typeface="Arial" panose="020B0704020202020204" pitchFamily="34" charset="0"/>
                <a:ea typeface="SimSun" pitchFamily="2" charset="-122"/>
              </a:rPr>
              <a:t>wire</a:t>
            </a:r>
            <a:r>
              <a:rPr lang="zh-CN" altLang="en-US" sz="2000" smtClean="0">
                <a:latin typeface="Arial" panose="020B0704020202020204" pitchFamily="34" charset="0"/>
                <a:ea typeface="SimSun" pitchFamily="2" charset="-122"/>
              </a:rPr>
              <a:t>型</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当对输入</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输出信号不加以信号类型声明时，则输入</a:t>
            </a:r>
            <a:r>
              <a:rPr lang="en-US" altLang="zh-CN" sz="2000" smtClean="0">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输出信号为</a:t>
            </a:r>
            <a:r>
              <a:rPr lang="en-US" altLang="zh-CN" sz="2000" smtClean="0">
                <a:latin typeface="Arial" panose="020B0704020202020204" pitchFamily="34" charset="0"/>
                <a:ea typeface="SimSun" pitchFamily="2" charset="-122"/>
              </a:rPr>
              <a:t>wire</a:t>
            </a:r>
            <a:r>
              <a:rPr lang="zh-CN" altLang="en-US" sz="2000" smtClean="0">
                <a:latin typeface="Arial" panose="020B0704020202020204" pitchFamily="34" charset="0"/>
                <a:ea typeface="SimSun" pitchFamily="2" charset="-122"/>
              </a:rPr>
              <a:t>型。 </a:t>
            </a:r>
            <a:endParaRPr lang="zh-CN" altLang="en-US" sz="2000" smtClean="0">
              <a:latin typeface="Arial" panose="020B0704020202020204" pitchFamily="34" charset="0"/>
              <a:ea typeface="SimSun" pitchFamily="2" charset="-122"/>
            </a:endParaRPr>
          </a:p>
          <a:p>
            <a:pPr marL="716280" lvl="1" indent="-257175" algn="just">
              <a:lnSpc>
                <a:spcPct val="110000"/>
              </a:lnSpc>
              <a:buSzPct val="85000"/>
            </a:pPr>
            <a:r>
              <a:rPr lang="zh-CN" altLang="en-US" sz="2000" smtClean="0">
                <a:latin typeface="Arial" panose="020B0704020202020204" pitchFamily="34" charset="0"/>
                <a:ea typeface="SimSun" pitchFamily="2" charset="-122"/>
              </a:rPr>
              <a:t>可用做任何方程式的输入，或“</a:t>
            </a:r>
            <a:r>
              <a:rPr lang="en-US" altLang="zh-CN" sz="2000" smtClean="0">
                <a:latin typeface="Arial" panose="020B0704020202020204" pitchFamily="34" charset="0"/>
                <a:ea typeface="SimSun" pitchFamily="2" charset="-122"/>
              </a:rPr>
              <a:t>assign”</a:t>
            </a:r>
            <a:r>
              <a:rPr lang="zh-CN" altLang="en-US" sz="2000" smtClean="0">
                <a:latin typeface="Arial" panose="020B0704020202020204" pitchFamily="34" charset="0"/>
                <a:ea typeface="SimSun" pitchFamily="2" charset="-122"/>
              </a:rPr>
              <a:t>语句和实例元件的输出。</a:t>
            </a:r>
            <a:endParaRPr lang="zh-CN" altLang="en-US" sz="2000" smtClean="0">
              <a:latin typeface="Arial" panose="020B0704020202020204" pitchFamily="34" charset="0"/>
              <a:ea typeface="SimSun" pitchFamily="2" charset="-122"/>
            </a:endParaRPr>
          </a:p>
        </p:txBody>
      </p:sp>
      <p:sp>
        <p:nvSpPr>
          <p:cNvPr id="636932" name="Text Box 4"/>
          <p:cNvSpPr txBox="1">
            <a:spLocks noChangeArrowheads="1"/>
          </p:cNvSpPr>
          <p:nvPr/>
        </p:nvSpPr>
        <p:spPr bwMode="auto">
          <a:xfrm>
            <a:off x="1905000" y="3432175"/>
            <a:ext cx="4706938"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rPr>
              <a:t>wire</a:t>
            </a:r>
            <a:r>
              <a:rPr lang="en-US" altLang="zh-CN" sz="2000">
                <a:latin typeface="Arial" panose="020B0704020202020204" pitchFamily="34" charset="0"/>
              </a:rPr>
              <a:t> </a:t>
            </a:r>
            <a:r>
              <a:rPr lang="zh-CN" altLang="en-US" sz="2000">
                <a:latin typeface="Arial" panose="020B0704020202020204" pitchFamily="34" charset="0"/>
              </a:rPr>
              <a:t>变量名</a:t>
            </a:r>
            <a:r>
              <a:rPr lang="en-US" altLang="zh-CN" sz="2000">
                <a:latin typeface="Arial" panose="020B0704020202020204" pitchFamily="34" charset="0"/>
              </a:rPr>
              <a:t>1,</a:t>
            </a:r>
            <a:r>
              <a:rPr lang="zh-CN" altLang="en-US" sz="2000"/>
              <a:t>变量</a:t>
            </a:r>
            <a:r>
              <a:rPr lang="zh-CN" altLang="en-US" sz="2000">
                <a:latin typeface="Arial" panose="020B0704020202020204" pitchFamily="34" charset="0"/>
              </a:rPr>
              <a:t>名</a:t>
            </a:r>
            <a:r>
              <a:rPr lang="en-US" altLang="zh-CN" sz="2000">
                <a:latin typeface="Arial" panose="020B0704020202020204" pitchFamily="34" charset="0"/>
              </a:rPr>
              <a:t>2, …,</a:t>
            </a:r>
            <a:r>
              <a:rPr lang="zh-CN" altLang="en-US" sz="2000"/>
              <a:t>变量</a:t>
            </a:r>
            <a:r>
              <a:rPr lang="zh-CN" altLang="en-US" sz="2000">
                <a:latin typeface="Arial" panose="020B0704020202020204" pitchFamily="34" charset="0"/>
              </a:rPr>
              <a:t>名</a:t>
            </a:r>
            <a:r>
              <a:rPr lang="en-US" altLang="zh-CN" sz="2000">
                <a:latin typeface="Arial" panose="020B0704020202020204" pitchFamily="34" charset="0"/>
              </a:rPr>
              <a:t>n;</a:t>
            </a:r>
            <a:endParaRPr lang="en-US" altLang="zh-CN" sz="2000">
              <a:latin typeface="Arial" panose="020B0704020202020204" pitchFamily="34" charset="0"/>
            </a:endParaRPr>
          </a:p>
        </p:txBody>
      </p:sp>
      <p:sp>
        <p:nvSpPr>
          <p:cNvPr id="636933" name="Rectangle 5"/>
          <p:cNvSpPr>
            <a:spLocks noChangeArrowheads="1"/>
          </p:cNvSpPr>
          <p:nvPr/>
        </p:nvSpPr>
        <p:spPr bwMode="auto">
          <a:xfrm>
            <a:off x="755650" y="3392488"/>
            <a:ext cx="819150" cy="446087"/>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636934" name="Rectangle 6"/>
          <p:cNvSpPr>
            <a:spLocks noChangeArrowheads="1"/>
          </p:cNvSpPr>
          <p:nvPr/>
        </p:nvSpPr>
        <p:spPr bwMode="auto">
          <a:xfrm>
            <a:off x="1009650" y="4005263"/>
            <a:ext cx="7080250" cy="2106612"/>
          </a:xfrm>
          <a:prstGeom prst="rect">
            <a:avLst/>
          </a:prstGeom>
          <a:solidFill>
            <a:srgbClr val="ADD6FF"/>
          </a:solidFill>
          <a:ln w="9525">
            <a:solidFill>
              <a:srgbClr val="CC6600"/>
            </a:solidFill>
            <a:miter lim="800000"/>
          </a:ln>
        </p:spPr>
        <p:txBody>
          <a:bodyPr/>
          <a:lstStyle/>
          <a:p>
            <a:pPr marL="279400" indent="-279400">
              <a:spcBef>
                <a:spcPct val="0"/>
              </a:spcBef>
              <a:buClr>
                <a:schemeClr val="bg2"/>
              </a:buClr>
              <a:buFont typeface="Wingdings" panose="05000000000000000000" pitchFamily="2" charset="2"/>
              <a:buNone/>
            </a:pPr>
            <a:r>
              <a:rPr lang="en-US" altLang="zh-CN">
                <a:solidFill>
                  <a:srgbClr val="FF0066"/>
                </a:solidFill>
                <a:latin typeface="Times New Roman" panose="02020803070505020304" pitchFamily="18" charset="0"/>
              </a:rPr>
              <a:t>【</a:t>
            </a:r>
            <a:r>
              <a:rPr lang="zh-CN" altLang="en-US">
                <a:solidFill>
                  <a:srgbClr val="FF0066"/>
                </a:solidFill>
                <a:latin typeface="Times New Roman" panose="02020803070505020304" pitchFamily="18" charset="0"/>
              </a:rPr>
              <a:t>例</a:t>
            </a:r>
            <a:r>
              <a:rPr lang="en-US" altLang="zh-CN">
                <a:solidFill>
                  <a:srgbClr val="FF0066"/>
                </a:solidFill>
                <a:latin typeface="Times New Roman" panose="02020803070505020304" pitchFamily="18" charset="0"/>
              </a:rPr>
              <a:t>】</a:t>
            </a:r>
            <a:r>
              <a:rPr lang="en-US" altLang="zh-CN" sz="2800">
                <a:latin typeface="Arial" panose="020B0704020202020204" pitchFamily="34" charset="0"/>
              </a:rPr>
              <a:t> </a:t>
            </a:r>
            <a:r>
              <a:rPr lang="zh-CN" altLang="en-US">
                <a:latin typeface="Arial" panose="020B0704020202020204" pitchFamily="34" charset="0"/>
              </a:rPr>
              <a:t>将输入</a:t>
            </a:r>
            <a:r>
              <a:rPr lang="en-US" altLang="zh-CN">
                <a:latin typeface="Arial" panose="020B0704020202020204" pitchFamily="34" charset="0"/>
              </a:rPr>
              <a:t>a</a:t>
            </a:r>
            <a:r>
              <a:rPr lang="zh-CN" altLang="en-US">
                <a:latin typeface="Arial" panose="020B0704020202020204" pitchFamily="34" charset="0"/>
              </a:rPr>
              <a:t>赋值给</a:t>
            </a:r>
            <a:r>
              <a:rPr lang="en-US" altLang="zh-CN">
                <a:latin typeface="Arial" panose="020B0704020202020204" pitchFamily="34" charset="0"/>
              </a:rPr>
              <a:t>wire</a:t>
            </a:r>
            <a:r>
              <a:rPr lang="zh-CN" altLang="en-US">
                <a:latin typeface="Arial" panose="020B0704020202020204" pitchFamily="34" charset="0"/>
              </a:rPr>
              <a:t>型变量</a:t>
            </a:r>
            <a:r>
              <a:rPr lang="en-US" altLang="zh-CN">
                <a:latin typeface="Arial" panose="020B0704020202020204" pitchFamily="34" charset="0"/>
              </a:rPr>
              <a:t>b</a:t>
            </a:r>
            <a:endParaRPr lang="zh-CN" altLang="en-US">
              <a:latin typeface="Arial" panose="020B0704020202020204" pitchFamily="34" charset="0"/>
            </a:endParaRPr>
          </a:p>
          <a:p>
            <a:pPr marL="279400" indent="-279400">
              <a:lnSpc>
                <a:spcPct val="100000"/>
              </a:lnSpc>
              <a:spcBef>
                <a:spcPct val="0"/>
              </a:spcBef>
              <a:buClr>
                <a:schemeClr val="bg2"/>
              </a:buClr>
              <a:buFont typeface="Wingdings" panose="05000000000000000000" pitchFamily="2" charset="2"/>
              <a:buNone/>
            </a:pPr>
            <a:r>
              <a:rPr lang="zh-CN" altLang="en-US">
                <a:latin typeface="Arial" panose="020B0704020202020204" pitchFamily="34" charset="0"/>
              </a:rPr>
              <a:t>    </a:t>
            </a:r>
            <a:r>
              <a:rPr lang="en-US" altLang="zh-CN">
                <a:latin typeface="Arial" panose="020B0704020202020204" pitchFamily="34" charset="0"/>
              </a:rPr>
              <a:t>input a;</a:t>
            </a:r>
            <a:endParaRPr lang="en-US" altLang="zh-CN">
              <a:latin typeface="Arial" panose="020B0704020202020204" pitchFamily="34" charset="0"/>
            </a:endParaRPr>
          </a:p>
          <a:p>
            <a:pPr marL="279400" indent="-279400">
              <a:lnSpc>
                <a:spcPct val="100000"/>
              </a:lnSpc>
              <a:spcBef>
                <a:spcPct val="0"/>
              </a:spcBef>
              <a:buClr>
                <a:schemeClr val="bg2"/>
              </a:buClr>
              <a:buFont typeface="Wingdings" panose="05000000000000000000" pitchFamily="2" charset="2"/>
              <a:buNone/>
            </a:pPr>
            <a:r>
              <a:rPr lang="en-US" altLang="zh-CN">
                <a:latin typeface="Arial" panose="020B0704020202020204" pitchFamily="34" charset="0"/>
              </a:rPr>
              <a:t>    </a:t>
            </a:r>
            <a:r>
              <a:rPr lang="en-US" altLang="zh-CN">
                <a:solidFill>
                  <a:srgbClr val="FF0066"/>
                </a:solidFill>
                <a:latin typeface="Arial" panose="020B0704020202020204" pitchFamily="34" charset="0"/>
              </a:rPr>
              <a:t>wire b;</a:t>
            </a:r>
            <a:r>
              <a:rPr lang="en-US" altLang="zh-CN">
                <a:latin typeface="Arial" panose="020B0704020202020204" pitchFamily="34" charset="0"/>
              </a:rPr>
              <a:t>          /* </a:t>
            </a:r>
            <a:r>
              <a:rPr lang="zh-CN" altLang="en-US">
                <a:latin typeface="Arial" panose="020B0704020202020204" pitchFamily="34" charset="0"/>
              </a:rPr>
              <a:t>中间节点。若为</a:t>
            </a:r>
            <a:r>
              <a:rPr lang="en-US" altLang="zh-CN">
                <a:latin typeface="Arial" panose="020B0704020202020204" pitchFamily="34" charset="0"/>
              </a:rPr>
              <a:t>output</a:t>
            </a:r>
            <a:r>
              <a:rPr lang="zh-CN" altLang="en-US">
                <a:latin typeface="Arial" panose="020B0704020202020204" pitchFamily="34" charset="0"/>
              </a:rPr>
              <a:t>信号，则默认为</a:t>
            </a:r>
            <a:r>
              <a:rPr lang="en-US" altLang="zh-CN">
                <a:latin typeface="Arial" panose="020B0704020202020204" pitchFamily="34" charset="0"/>
              </a:rPr>
              <a:t>wire</a:t>
            </a:r>
            <a:r>
              <a:rPr lang="zh-CN" altLang="en-US">
                <a:latin typeface="Arial" panose="020B0704020202020204" pitchFamily="34" charset="0"/>
              </a:rPr>
              <a:t>型变量，不必单独声明 *</a:t>
            </a:r>
            <a:r>
              <a:rPr lang="en-US" altLang="zh-CN">
                <a:latin typeface="Arial" panose="020B0704020202020204" pitchFamily="34" charset="0"/>
              </a:rPr>
              <a:t>/</a:t>
            </a:r>
            <a:endParaRPr lang="en-US" altLang="zh-CN">
              <a:latin typeface="Arial" panose="020B0704020202020204" pitchFamily="34" charset="0"/>
            </a:endParaRPr>
          </a:p>
          <a:p>
            <a:pPr marL="279400" indent="-279400">
              <a:lnSpc>
                <a:spcPct val="100000"/>
              </a:lnSpc>
              <a:spcBef>
                <a:spcPct val="0"/>
              </a:spcBef>
              <a:buClr>
                <a:schemeClr val="bg2"/>
              </a:buClr>
              <a:buFont typeface="Wingdings" panose="05000000000000000000" pitchFamily="2" charset="2"/>
              <a:buNone/>
            </a:pPr>
            <a:r>
              <a:rPr lang="en-US" altLang="zh-CN">
                <a:latin typeface="Arial" panose="020B0704020202020204" pitchFamily="34" charset="0"/>
              </a:rPr>
              <a:t>    assign b=a;   //</a:t>
            </a:r>
            <a:r>
              <a:rPr lang="zh-CN" altLang="en-US">
                <a:latin typeface="Arial" panose="020B0704020202020204" pitchFamily="34" charset="0"/>
              </a:rPr>
              <a:t>当</a:t>
            </a:r>
            <a:r>
              <a:rPr lang="en-US" altLang="zh-CN">
                <a:latin typeface="Arial" panose="020B0704020202020204" pitchFamily="34" charset="0"/>
              </a:rPr>
              <a:t>a</a:t>
            </a:r>
            <a:r>
              <a:rPr lang="zh-CN" altLang="en-US">
                <a:latin typeface="Arial" panose="020B0704020202020204" pitchFamily="34" charset="0"/>
              </a:rPr>
              <a:t>变化时，</a:t>
            </a:r>
            <a:r>
              <a:rPr lang="en-US" altLang="zh-CN">
                <a:latin typeface="Arial" panose="020B0704020202020204" pitchFamily="34" charset="0"/>
              </a:rPr>
              <a:t>b</a:t>
            </a:r>
            <a:r>
              <a:rPr lang="zh-CN" altLang="en-US">
                <a:latin typeface="Arial" panose="020B0704020202020204" pitchFamily="34" charset="0"/>
              </a:rPr>
              <a:t>立即随之变化</a:t>
            </a:r>
            <a:endParaRPr lang="zh-CN" altLang="en-US">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6931"/>
                                        </p:tgtEl>
                                        <p:attrNameLst>
                                          <p:attrName>style.visibility</p:attrName>
                                        </p:attrNameLst>
                                      </p:cBhvr>
                                      <p:to>
                                        <p:strVal val="visible"/>
                                      </p:to>
                                    </p:set>
                                    <p:anim calcmode="lin" valueType="num">
                                      <p:cBhvr additive="base">
                                        <p:cTn id="7" dur="500" fill="hold"/>
                                        <p:tgtEl>
                                          <p:spTgt spid="636931"/>
                                        </p:tgtEl>
                                        <p:attrNameLst>
                                          <p:attrName>ppt_x</p:attrName>
                                        </p:attrNameLst>
                                      </p:cBhvr>
                                      <p:tavLst>
                                        <p:tav tm="0">
                                          <p:val>
                                            <p:strVal val="0-#ppt_w/2"/>
                                          </p:val>
                                        </p:tav>
                                        <p:tav tm="100000">
                                          <p:val>
                                            <p:strVal val="#ppt_x"/>
                                          </p:val>
                                        </p:tav>
                                      </p:tavLst>
                                    </p:anim>
                                    <p:anim calcmode="lin" valueType="num">
                                      <p:cBhvr additive="base">
                                        <p:cTn id="8" dur="500" fill="hold"/>
                                        <p:tgtEl>
                                          <p:spTgt spid="6369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36933"/>
                                        </p:tgtEl>
                                        <p:attrNameLst>
                                          <p:attrName>style.visibility</p:attrName>
                                        </p:attrNameLst>
                                      </p:cBhvr>
                                      <p:to>
                                        <p:strVal val="visible"/>
                                      </p:to>
                                    </p:set>
                                    <p:anim calcmode="lin" valueType="num">
                                      <p:cBhvr>
                                        <p:cTn id="13" dur="500" fill="hold"/>
                                        <p:tgtEl>
                                          <p:spTgt spid="636933"/>
                                        </p:tgtEl>
                                        <p:attrNameLst>
                                          <p:attrName>ppt_w</p:attrName>
                                        </p:attrNameLst>
                                      </p:cBhvr>
                                      <p:tavLst>
                                        <p:tav tm="0">
                                          <p:val>
                                            <p:fltVal val="0"/>
                                          </p:val>
                                        </p:tav>
                                        <p:tav tm="100000">
                                          <p:val>
                                            <p:strVal val="#ppt_w"/>
                                          </p:val>
                                        </p:tav>
                                      </p:tavLst>
                                    </p:anim>
                                    <p:anim calcmode="lin" valueType="num">
                                      <p:cBhvr>
                                        <p:cTn id="14" dur="500" fill="hold"/>
                                        <p:tgtEl>
                                          <p:spTgt spid="636933"/>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636932"/>
                                        </p:tgtEl>
                                        <p:attrNameLst>
                                          <p:attrName>style.visibility</p:attrName>
                                        </p:attrNameLst>
                                      </p:cBhvr>
                                      <p:to>
                                        <p:strVal val="visible"/>
                                      </p:to>
                                    </p:set>
                                    <p:animEffect transition="in" filter="barn(outVertical)">
                                      <p:cBhvr>
                                        <p:cTn id="18" dur="500"/>
                                        <p:tgtEl>
                                          <p:spTgt spid="63693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36934"/>
                                        </p:tgtEl>
                                        <p:attrNameLst>
                                          <p:attrName>style.visibility</p:attrName>
                                        </p:attrNameLst>
                                      </p:cBhvr>
                                      <p:to>
                                        <p:strVal val="visible"/>
                                      </p:to>
                                    </p:set>
                                    <p:anim calcmode="lin" valueType="num">
                                      <p:cBhvr additive="base">
                                        <p:cTn id="23" dur="500" fill="hold"/>
                                        <p:tgtEl>
                                          <p:spTgt spid="636934"/>
                                        </p:tgtEl>
                                        <p:attrNameLst>
                                          <p:attrName>ppt_x</p:attrName>
                                        </p:attrNameLst>
                                      </p:cBhvr>
                                      <p:tavLst>
                                        <p:tav tm="0">
                                          <p:val>
                                            <p:strVal val="0-#ppt_w/2"/>
                                          </p:val>
                                        </p:tav>
                                        <p:tav tm="100000">
                                          <p:val>
                                            <p:strVal val="#ppt_x"/>
                                          </p:val>
                                        </p:tav>
                                      </p:tavLst>
                                    </p:anim>
                                    <p:anim calcmode="lin" valueType="num">
                                      <p:cBhvr additive="base">
                                        <p:cTn id="24" dur="500" fill="hold"/>
                                        <p:tgtEl>
                                          <p:spTgt spid="636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autoUpdateAnimBg="0"/>
      <p:bldP spid="636932" grpId="0" animBg="1"/>
      <p:bldP spid="636933" grpId="0" animBg="1" autoUpdateAnimBg="0"/>
      <p:bldP spid="63693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C3ABC9BB-CA01-4205-8961-E1AA0229A6A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0419" name="Rectangle 2"/>
          <p:cNvSpPr>
            <a:spLocks noGrp="1" noChangeArrowheads="1"/>
          </p:cNvSpPr>
          <p:nvPr>
            <p:ph type="title"/>
          </p:nvPr>
        </p:nvSpPr>
        <p:spPr>
          <a:xfrm>
            <a:off x="1731963" y="225425"/>
            <a:ext cx="7772400" cy="677863"/>
          </a:xfrm>
        </p:spPr>
        <p:txBody>
          <a:bodyPr/>
          <a:lstStyle/>
          <a:p>
            <a:r>
              <a:rPr lang="en-US" altLang="zh-CN" smtClean="0">
                <a:solidFill>
                  <a:srgbClr val="FFCC00"/>
                </a:solidFill>
                <a:latin typeface="Arial" panose="020B0704020202020204" pitchFamily="34" charset="0"/>
                <a:ea typeface="黑体" pitchFamily="2" charset="-122"/>
              </a:rPr>
              <a:t>wire</a:t>
            </a:r>
            <a:r>
              <a:rPr lang="zh-CN" altLang="en-US" smtClean="0">
                <a:solidFill>
                  <a:srgbClr val="FFCC00"/>
                </a:solidFill>
                <a:latin typeface="Arial" panose="020B0704020202020204" pitchFamily="34" charset="0"/>
                <a:ea typeface="黑体" pitchFamily="2" charset="-122"/>
              </a:rPr>
              <a:t>型向量（总线）</a:t>
            </a:r>
            <a:endParaRPr lang="zh-CN" altLang="en-US" smtClean="0">
              <a:solidFill>
                <a:srgbClr val="FFCC00"/>
              </a:solidFill>
              <a:latin typeface="Arial" panose="020B0704020202020204" pitchFamily="34" charset="0"/>
              <a:ea typeface="黑体" pitchFamily="2" charset="-122"/>
            </a:endParaRPr>
          </a:p>
        </p:txBody>
      </p:sp>
      <p:sp>
        <p:nvSpPr>
          <p:cNvPr id="638979" name="Text Box 3"/>
          <p:cNvSpPr txBox="1">
            <a:spLocks noChangeArrowheads="1"/>
          </p:cNvSpPr>
          <p:nvPr/>
        </p:nvSpPr>
        <p:spPr bwMode="auto">
          <a:xfrm>
            <a:off x="1754188" y="2800350"/>
            <a:ext cx="5605462" cy="711200"/>
          </a:xfrm>
          <a:prstGeom prst="rect">
            <a:avLst/>
          </a:prstGeom>
          <a:noFill/>
          <a:ln w="9525">
            <a:solidFill>
              <a:srgbClr val="CC6600"/>
            </a:solidFill>
            <a:miter lim="800000"/>
          </a:ln>
          <a:extLst>
            <a:ext uri="{909E8E84-426E-40DD-AFC4-6F175D3DCCD1}">
              <a14:hiddenFill xmlns:a14="http://schemas.microsoft.com/office/drawing/2010/main">
                <a:solidFill>
                  <a:srgbClr val="FFFFFF"/>
                </a:solidFill>
              </a14:hiddenFill>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rPr>
              <a:t>wire[n-1:0] </a:t>
            </a:r>
            <a:r>
              <a:rPr lang="zh-CN" altLang="en-US" sz="2000">
                <a:latin typeface="Arial" panose="020B0704020202020204" pitchFamily="34" charset="0"/>
              </a:rPr>
              <a:t>变量名</a:t>
            </a:r>
            <a:r>
              <a:rPr lang="en-US" altLang="zh-CN" sz="2000">
                <a:latin typeface="Arial" panose="020B0704020202020204" pitchFamily="34" charset="0"/>
              </a:rPr>
              <a:t>1,</a:t>
            </a:r>
            <a:r>
              <a:rPr lang="zh-CN" altLang="en-US" sz="2000">
                <a:latin typeface="Arial" panose="020B0704020202020204" pitchFamily="34" charset="0"/>
              </a:rPr>
              <a:t>变量名</a:t>
            </a:r>
            <a:r>
              <a:rPr lang="en-US" altLang="zh-CN" sz="2000">
                <a:latin typeface="Arial" panose="020B0704020202020204" pitchFamily="34" charset="0"/>
              </a:rPr>
              <a:t>2, …,</a:t>
            </a:r>
            <a:r>
              <a:rPr lang="zh-CN" altLang="en-US" sz="2000">
                <a:latin typeface="Arial" panose="020B0704020202020204" pitchFamily="34" charset="0"/>
              </a:rPr>
              <a:t>变量名</a:t>
            </a:r>
            <a:r>
              <a:rPr lang="en-US" altLang="zh-CN" sz="2000">
                <a:latin typeface="Arial" panose="020B0704020202020204" pitchFamily="34" charset="0"/>
              </a:rPr>
              <a:t>m;</a:t>
            </a:r>
            <a:endParaRPr lang="en-US" altLang="zh-CN" sz="2000">
              <a:latin typeface="Arial" panose="020B0704020202020204" pitchFamily="34" charset="0"/>
            </a:endParaRPr>
          </a:p>
          <a:p>
            <a:pPr>
              <a:lnSpc>
                <a:spcPct val="100000"/>
              </a:lnSpc>
              <a:spcBef>
                <a:spcPct val="0"/>
              </a:spcBef>
              <a:buClrTx/>
              <a:buFontTx/>
              <a:buNone/>
            </a:pPr>
            <a:r>
              <a:rPr lang="zh-CN" altLang="en-US" sz="2000">
                <a:latin typeface="Arial" panose="020B0704020202020204" pitchFamily="34" charset="0"/>
              </a:rPr>
              <a:t>或 </a:t>
            </a:r>
            <a:r>
              <a:rPr lang="en-US" altLang="zh-CN" sz="2000">
                <a:solidFill>
                  <a:srgbClr val="FF0066"/>
                </a:solidFill>
                <a:latin typeface="Arial" panose="020B0704020202020204" pitchFamily="34" charset="0"/>
              </a:rPr>
              <a:t>wire[n:1] </a:t>
            </a:r>
            <a:r>
              <a:rPr lang="zh-CN" altLang="en-US" sz="2000">
                <a:latin typeface="Arial" panose="020B0704020202020204" pitchFamily="34" charset="0"/>
              </a:rPr>
              <a:t>变量名</a:t>
            </a:r>
            <a:r>
              <a:rPr lang="en-US" altLang="zh-CN" sz="2000">
                <a:latin typeface="Arial" panose="020B0704020202020204" pitchFamily="34" charset="0"/>
              </a:rPr>
              <a:t>1,</a:t>
            </a:r>
            <a:r>
              <a:rPr lang="zh-CN" altLang="en-US" sz="2000">
                <a:latin typeface="Arial" panose="020B0704020202020204" pitchFamily="34" charset="0"/>
              </a:rPr>
              <a:t>变量名</a:t>
            </a:r>
            <a:r>
              <a:rPr lang="en-US" altLang="zh-CN" sz="2000">
                <a:latin typeface="Arial" panose="020B0704020202020204" pitchFamily="34" charset="0"/>
              </a:rPr>
              <a:t>2, …,</a:t>
            </a:r>
            <a:r>
              <a:rPr lang="zh-CN" altLang="en-US" sz="2000">
                <a:latin typeface="Arial" panose="020B0704020202020204" pitchFamily="34" charset="0"/>
              </a:rPr>
              <a:t>变量名</a:t>
            </a:r>
            <a:r>
              <a:rPr lang="en-US" altLang="zh-CN" sz="2000">
                <a:latin typeface="Arial" panose="020B0704020202020204" pitchFamily="34" charset="0"/>
              </a:rPr>
              <a:t>m;</a:t>
            </a:r>
            <a:endParaRPr lang="en-US" altLang="zh-CN" sz="2000">
              <a:latin typeface="Arial" panose="020B0704020202020204" pitchFamily="34" charset="0"/>
            </a:endParaRPr>
          </a:p>
        </p:txBody>
      </p:sp>
      <p:sp>
        <p:nvSpPr>
          <p:cNvPr id="638980" name="AutoShape 4"/>
          <p:cNvSpPr>
            <a:spLocks noChangeArrowheads="1"/>
          </p:cNvSpPr>
          <p:nvPr/>
        </p:nvSpPr>
        <p:spPr bwMode="auto">
          <a:xfrm>
            <a:off x="2833688" y="3756025"/>
            <a:ext cx="1371600" cy="685800"/>
          </a:xfrm>
          <a:prstGeom prst="wedgeRoundRectCallout">
            <a:avLst>
              <a:gd name="adj1" fmla="val -48843"/>
              <a:gd name="adj2" fmla="val -99306"/>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panose="020B0704020202020204" pitchFamily="34" charset="0"/>
                <a:ea typeface="楷体_GB2312" pitchFamily="49" charset="-122"/>
              </a:rPr>
              <a:t>每条总线位宽为</a:t>
            </a:r>
            <a:r>
              <a:rPr kumimoji="1" lang="en-US" altLang="zh-CN" sz="2000">
                <a:solidFill>
                  <a:srgbClr val="FF0066"/>
                </a:solidFill>
                <a:latin typeface="Arial" panose="020B0704020202020204" pitchFamily="34" charset="0"/>
                <a:ea typeface="楷体_GB2312" pitchFamily="49" charset="-122"/>
              </a:rPr>
              <a:t>n</a:t>
            </a:r>
            <a:endParaRPr kumimoji="1" lang="en-US" altLang="zh-CN" sz="2000">
              <a:solidFill>
                <a:srgbClr val="FF0066"/>
              </a:solidFill>
              <a:latin typeface="Arial" panose="020B0704020202020204" pitchFamily="34" charset="0"/>
              <a:ea typeface="楷体_GB2312" pitchFamily="49" charset="-122"/>
            </a:endParaRPr>
          </a:p>
        </p:txBody>
      </p:sp>
      <p:sp>
        <p:nvSpPr>
          <p:cNvPr id="638981" name="AutoShape 5"/>
          <p:cNvSpPr>
            <a:spLocks noChangeArrowheads="1"/>
          </p:cNvSpPr>
          <p:nvPr/>
        </p:nvSpPr>
        <p:spPr bwMode="auto">
          <a:xfrm>
            <a:off x="6700838" y="3649663"/>
            <a:ext cx="1219200" cy="685800"/>
          </a:xfrm>
          <a:prstGeom prst="wedgeRoundRectCallout">
            <a:avLst>
              <a:gd name="adj1" fmla="val -47264"/>
              <a:gd name="adj2" fmla="val -90972"/>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panose="020B0704020202020204" pitchFamily="34" charset="0"/>
                <a:ea typeface="楷体_GB2312" pitchFamily="49" charset="-122"/>
              </a:rPr>
              <a:t>共有</a:t>
            </a:r>
            <a:r>
              <a:rPr kumimoji="1" lang="en-US" altLang="zh-CN" sz="2000">
                <a:solidFill>
                  <a:srgbClr val="FF0066"/>
                </a:solidFill>
                <a:latin typeface="Arial" panose="020B0704020202020204" pitchFamily="34" charset="0"/>
                <a:ea typeface="楷体_GB2312" pitchFamily="49" charset="-122"/>
              </a:rPr>
              <a:t>m</a:t>
            </a:r>
            <a:r>
              <a:rPr kumimoji="1" lang="zh-CN" altLang="en-US" sz="2000">
                <a:latin typeface="Arial" panose="020B0704020202020204" pitchFamily="34" charset="0"/>
                <a:ea typeface="楷体_GB2312" pitchFamily="49" charset="-122"/>
              </a:rPr>
              <a:t>条总线</a:t>
            </a:r>
            <a:endParaRPr kumimoji="1" lang="zh-CN" altLang="en-US" sz="2000">
              <a:latin typeface="Arial" panose="020B0704020202020204" pitchFamily="34" charset="0"/>
              <a:ea typeface="楷体_GB2312" pitchFamily="49" charset="-122"/>
            </a:endParaRPr>
          </a:p>
        </p:txBody>
      </p:sp>
      <p:sp>
        <p:nvSpPr>
          <p:cNvPr id="638983" name="Rectangle 7"/>
          <p:cNvSpPr>
            <a:spLocks noChangeArrowheads="1"/>
          </p:cNvSpPr>
          <p:nvPr/>
        </p:nvSpPr>
        <p:spPr bwMode="auto">
          <a:xfrm>
            <a:off x="639763" y="2976563"/>
            <a:ext cx="819150" cy="446087"/>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638984" name="Rectangle 8"/>
          <p:cNvSpPr>
            <a:spLocks noGrp="1" noChangeArrowheads="1"/>
          </p:cNvSpPr>
          <p:nvPr>
            <p:ph type="body" idx="1"/>
          </p:nvPr>
        </p:nvSpPr>
        <p:spPr>
          <a:xfrm>
            <a:off x="1009650" y="4757738"/>
            <a:ext cx="7216775" cy="1701800"/>
          </a:xfrm>
          <a:solidFill>
            <a:srgbClr val="ADD6FF"/>
          </a:solidFill>
          <a:ln>
            <a:solidFill>
              <a:schemeClr val="tx1"/>
            </a:solidFill>
            <a:miter lim="800000"/>
          </a:ln>
        </p:spPr>
        <p:txBody>
          <a:bodyPr/>
          <a:lstStyle/>
          <a:p>
            <a:pPr algn="just">
              <a:lnSpc>
                <a:spcPct val="110000"/>
              </a:lnSpc>
              <a:spcBef>
                <a:spcPct val="0"/>
              </a:spcBef>
              <a:buFont typeface="Wingdings" panose="05000000000000000000" pitchFamily="2" charset="2"/>
              <a:buNone/>
            </a:pPr>
            <a:r>
              <a:rPr lang="en-US" altLang="zh-CN" sz="2400" smtClean="0">
                <a:solidFill>
                  <a:srgbClr val="FF0066"/>
                </a:solidFill>
                <a:latin typeface="Times New Roman" panose="02020803070505020304" pitchFamily="18" charset="0"/>
                <a:ea typeface="SimSun" pitchFamily="2" charset="-122"/>
              </a:rPr>
              <a:t>【</a:t>
            </a:r>
            <a:r>
              <a:rPr lang="zh-CN" altLang="en-US" sz="2400" smtClean="0">
                <a:solidFill>
                  <a:srgbClr val="FF0066"/>
                </a:solidFill>
                <a:latin typeface="Times New Roman" panose="02020803070505020304" pitchFamily="18" charset="0"/>
                <a:ea typeface="SimSun" pitchFamily="2" charset="-122"/>
              </a:rPr>
              <a:t>例</a:t>
            </a:r>
            <a:r>
              <a:rPr lang="en-US" altLang="zh-CN" sz="2400" smtClean="0">
                <a:solidFill>
                  <a:srgbClr val="FF0066"/>
                </a:solidFill>
                <a:latin typeface="Times New Roman" panose="02020803070505020304" pitchFamily="18" charset="0"/>
                <a:ea typeface="SimSun" pitchFamily="2" charset="-122"/>
              </a:rPr>
              <a:t>】</a:t>
            </a:r>
            <a:r>
              <a:rPr lang="en-US" altLang="zh-CN" sz="2400" smtClean="0">
                <a:latin typeface="Arial" panose="020B0704020202020204" pitchFamily="34" charset="0"/>
                <a:ea typeface="SimSun" pitchFamily="2" charset="-122"/>
              </a:rPr>
              <a:t> wire</a:t>
            </a:r>
            <a:r>
              <a:rPr lang="zh-CN" altLang="en-US" sz="2400" smtClean="0">
                <a:latin typeface="Arial" panose="020B0704020202020204" pitchFamily="34" charset="0"/>
                <a:ea typeface="SimSun" pitchFamily="2" charset="-122"/>
              </a:rPr>
              <a:t>型向量</a:t>
            </a:r>
            <a:endParaRPr lang="zh-CN" altLang="en-US" sz="2400" smtClean="0">
              <a:solidFill>
                <a:srgbClr val="FF0066"/>
              </a:solidFill>
              <a:latin typeface="Arial" panose="020B0704020202020204" pitchFamily="34" charset="0"/>
              <a:ea typeface="SimSun" pitchFamily="2" charset="-122"/>
            </a:endParaRPr>
          </a:p>
          <a:p>
            <a:pPr algn="just">
              <a:lnSpc>
                <a:spcPct val="110000"/>
              </a:lnSpc>
              <a:spcBef>
                <a:spcPct val="0"/>
              </a:spcBef>
              <a:buFont typeface="Wingdings" panose="05000000000000000000" pitchFamily="2" charset="2"/>
              <a:buNone/>
            </a:pPr>
            <a:r>
              <a:rPr lang="zh-CN" altLang="en-US" sz="2400" smtClean="0">
                <a:latin typeface="Arial" panose="020B0704020202020204" pitchFamily="34" charset="0"/>
                <a:ea typeface="SimSun" pitchFamily="2" charset="-122"/>
              </a:rPr>
              <a:t>    </a:t>
            </a:r>
            <a:r>
              <a:rPr lang="en-US" altLang="zh-CN" sz="2400" smtClean="0">
                <a:solidFill>
                  <a:srgbClr val="FF0066"/>
                </a:solidFill>
                <a:latin typeface="Arial" panose="020B0704020202020204" pitchFamily="34" charset="0"/>
                <a:ea typeface="SimSun" pitchFamily="2" charset="-122"/>
              </a:rPr>
              <a:t>wire[7:0]  in,out;</a:t>
            </a:r>
            <a:endParaRPr lang="en-US" altLang="zh-CN" sz="2400" smtClean="0">
              <a:solidFill>
                <a:srgbClr val="FF0066"/>
              </a:solidFill>
              <a:latin typeface="Arial" panose="020B0704020202020204" pitchFamily="34" charset="0"/>
              <a:ea typeface="SimSun" pitchFamily="2" charset="-122"/>
            </a:endParaRPr>
          </a:p>
          <a:p>
            <a:pPr>
              <a:lnSpc>
                <a:spcPct val="90000"/>
              </a:lnSpc>
              <a:buFont typeface="Wingdings" panose="05000000000000000000" pitchFamily="2" charset="2"/>
              <a:buNone/>
            </a:pPr>
            <a:r>
              <a:rPr lang="en-US" altLang="zh-CN" sz="2400" smtClean="0">
                <a:latin typeface="Arial" panose="020B0704020202020204" pitchFamily="34" charset="0"/>
                <a:ea typeface="SimSun" pitchFamily="2" charset="-122"/>
              </a:rPr>
              <a:t>    assign out=in;  //</a:t>
            </a:r>
            <a:r>
              <a:rPr lang="zh-CN" altLang="en-US" sz="2400" smtClean="0">
                <a:latin typeface="Arial" panose="020B0704020202020204" pitchFamily="34" charset="0"/>
                <a:ea typeface="SimSun" pitchFamily="2" charset="-122"/>
              </a:rPr>
              <a:t>将等号右边的值赋给等号左边的变量。</a:t>
            </a:r>
            <a:endParaRPr lang="zh-CN" altLang="en-US" sz="2400" smtClean="0">
              <a:latin typeface="Arial" panose="020B0704020202020204" pitchFamily="34" charset="0"/>
              <a:ea typeface="SimSun" pitchFamily="2" charset="-122"/>
            </a:endParaRPr>
          </a:p>
        </p:txBody>
      </p:sp>
      <p:sp>
        <p:nvSpPr>
          <p:cNvPr id="60425" name="Rectangle 9"/>
          <p:cNvSpPr>
            <a:spLocks noChangeArrowheads="1"/>
          </p:cNvSpPr>
          <p:nvPr/>
        </p:nvSpPr>
        <p:spPr bwMode="auto">
          <a:xfrm>
            <a:off x="628650" y="1158875"/>
            <a:ext cx="82867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latin typeface="Arial" panose="020B0704020202020204" pitchFamily="34" charset="0"/>
                <a:ea typeface="楷体_GB2312" pitchFamily="49" charset="-122"/>
              </a:rPr>
              <a:t>位宽为</a:t>
            </a:r>
            <a:r>
              <a:rPr lang="en-US" altLang="zh-CN">
                <a:latin typeface="Arial" panose="020B0704020202020204" pitchFamily="34" charset="0"/>
                <a:ea typeface="楷体_GB2312" pitchFamily="49" charset="-122"/>
              </a:rPr>
              <a:t>1</a:t>
            </a:r>
            <a:r>
              <a:rPr lang="zh-CN" altLang="en-US">
                <a:latin typeface="Arial" panose="020B0704020202020204" pitchFamily="34" charset="0"/>
                <a:ea typeface="楷体_GB2312" pitchFamily="49" charset="-122"/>
              </a:rPr>
              <a:t>位的变量称为</a:t>
            </a:r>
            <a:r>
              <a:rPr lang="zh-CN" altLang="en-US">
                <a:solidFill>
                  <a:srgbClr val="FF0000"/>
                </a:solidFill>
                <a:latin typeface="Arial" panose="020B0704020202020204" pitchFamily="34" charset="0"/>
                <a:ea typeface="楷体_GB2312" pitchFamily="49" charset="-122"/>
              </a:rPr>
              <a:t>标量</a:t>
            </a:r>
            <a:r>
              <a:rPr lang="zh-CN" altLang="en-US">
                <a:latin typeface="Arial" panose="020B0704020202020204" pitchFamily="34" charset="0"/>
                <a:ea typeface="楷体_GB2312" pitchFamily="49" charset="-122"/>
              </a:rPr>
              <a:t>，</a:t>
            </a:r>
            <a:endParaRPr lang="zh-CN" altLang="en-US">
              <a:latin typeface="Arial" panose="020B0704020202020204" pitchFamily="34" charset="0"/>
              <a:ea typeface="楷体_GB2312" pitchFamily="49" charset="-122"/>
            </a:endParaRPr>
          </a:p>
          <a:p>
            <a:pPr>
              <a:lnSpc>
                <a:spcPct val="100000"/>
              </a:lnSpc>
              <a:spcBef>
                <a:spcPct val="0"/>
              </a:spcBef>
              <a:buClrTx/>
              <a:buFontTx/>
              <a:buNone/>
            </a:pPr>
            <a:r>
              <a:rPr lang="zh-CN" altLang="en-US">
                <a:latin typeface="Arial" panose="020B0704020202020204" pitchFamily="34" charset="0"/>
                <a:ea typeface="楷体_GB2312" pitchFamily="49" charset="-122"/>
              </a:rPr>
              <a:t>位宽超过</a:t>
            </a:r>
            <a:r>
              <a:rPr lang="en-US" altLang="zh-CN">
                <a:latin typeface="Arial" panose="020B0704020202020204" pitchFamily="34" charset="0"/>
                <a:ea typeface="楷体_GB2312" pitchFamily="49" charset="-122"/>
              </a:rPr>
              <a:t>1</a:t>
            </a:r>
            <a:r>
              <a:rPr lang="zh-CN" altLang="en-US">
                <a:latin typeface="Arial" panose="020B0704020202020204" pitchFamily="34" charset="0"/>
                <a:ea typeface="楷体_GB2312" pitchFamily="49" charset="-122"/>
              </a:rPr>
              <a:t>位的变量称为</a:t>
            </a:r>
            <a:r>
              <a:rPr lang="zh-CN" altLang="en-US">
                <a:solidFill>
                  <a:srgbClr val="FF0000"/>
                </a:solidFill>
                <a:latin typeface="Arial" panose="020B0704020202020204" pitchFamily="34" charset="0"/>
                <a:ea typeface="楷体_GB2312" pitchFamily="49" charset="-122"/>
              </a:rPr>
              <a:t>向量</a:t>
            </a:r>
            <a:r>
              <a:rPr lang="zh-CN" altLang="en-US">
                <a:latin typeface="Arial" panose="020B0704020202020204" pitchFamily="34" charset="0"/>
                <a:ea typeface="楷体_GB2312" pitchFamily="49" charset="-122"/>
              </a:rPr>
              <a:t>。向量的宽度定义 ：</a:t>
            </a:r>
            <a:endParaRPr lang="en-US" altLang="zh-CN">
              <a:latin typeface="Arial" panose="020B0704020202020204" pitchFamily="34" charset="0"/>
              <a:ea typeface="楷体_GB2312" pitchFamily="49" charset="-122"/>
            </a:endParaRPr>
          </a:p>
          <a:p>
            <a:pPr>
              <a:lnSpc>
                <a:spcPct val="100000"/>
              </a:lnSpc>
              <a:spcBef>
                <a:spcPct val="0"/>
              </a:spcBef>
              <a:buClrTx/>
              <a:buFontTx/>
              <a:buNone/>
            </a:pPr>
            <a:r>
              <a:rPr lang="en-US" altLang="zh-CN">
                <a:solidFill>
                  <a:srgbClr val="FF0066"/>
                </a:solidFill>
                <a:latin typeface="Arial" panose="020B0704020202020204" pitchFamily="34" charset="0"/>
                <a:ea typeface="楷体_GB2312" pitchFamily="49" charset="-122"/>
              </a:rPr>
              <a:t>[MSB : LSB] </a:t>
            </a:r>
            <a:r>
              <a:rPr lang="en-US" altLang="zh-CN">
                <a:latin typeface="Arial" panose="020B0704020202020204" pitchFamily="34" charset="0"/>
                <a:ea typeface="楷体_GB2312" pitchFamily="49" charset="-122"/>
              </a:rPr>
              <a:t>/</a:t>
            </a:r>
            <a:r>
              <a:rPr lang="zh-CN" altLang="en-US">
                <a:latin typeface="Arial" panose="020B0704020202020204" pitchFamily="34" charset="0"/>
                <a:ea typeface="楷体_GB2312" pitchFamily="49" charset="-122"/>
              </a:rPr>
              <a:t>*</a:t>
            </a:r>
            <a:r>
              <a:rPr lang="en-US" altLang="zh-CN">
                <a:latin typeface="Arial" panose="020B0704020202020204" pitchFamily="34" charset="0"/>
                <a:ea typeface="楷体_GB2312" pitchFamily="49" charset="-122"/>
              </a:rPr>
              <a:t> MSB(Most Significant Bit</a:t>
            </a:r>
            <a:r>
              <a:rPr lang="zh-CN" altLang="en-US">
                <a:latin typeface="Arial" panose="020B0704020202020204" pitchFamily="34" charset="0"/>
                <a:ea typeface="楷体_GB2312" pitchFamily="49" charset="-122"/>
              </a:rPr>
              <a:t>，最高有效位），</a:t>
            </a:r>
            <a:r>
              <a:rPr lang="en-US" altLang="zh-CN">
                <a:latin typeface="Arial" panose="020B0704020202020204" pitchFamily="34" charset="0"/>
                <a:ea typeface="楷体_GB2312" pitchFamily="49" charset="-122"/>
              </a:rPr>
              <a:t> LSB (Least Significant Bit</a:t>
            </a:r>
            <a:r>
              <a:rPr lang="zh-CN" altLang="en-US">
                <a:latin typeface="Arial" panose="020B0704020202020204" pitchFamily="34" charset="0"/>
                <a:ea typeface="楷体_GB2312" pitchFamily="49" charset="-122"/>
              </a:rPr>
              <a:t>，最低有效位）</a:t>
            </a:r>
            <a:r>
              <a:rPr lang="en-US" altLang="zh-CN">
                <a:latin typeface="Arial" panose="020B0704020202020204" pitchFamily="34" charset="0"/>
                <a:ea typeface="楷体_GB2312" pitchFamily="49" charset="-122"/>
              </a:rPr>
              <a:t> </a:t>
            </a:r>
            <a:r>
              <a:rPr lang="zh-CN" altLang="en-US">
                <a:latin typeface="Arial" panose="020B0704020202020204" pitchFamily="34" charset="0"/>
                <a:ea typeface="楷体_GB2312" pitchFamily="49" charset="-122"/>
              </a:rPr>
              <a:t>*</a:t>
            </a:r>
            <a:r>
              <a:rPr lang="en-US" altLang="zh-CN">
                <a:latin typeface="Arial" panose="020B0704020202020204" pitchFamily="34" charset="0"/>
                <a:ea typeface="楷体_GB2312" pitchFamily="49" charset="-122"/>
              </a:rPr>
              <a:t>/</a:t>
            </a:r>
            <a:endParaRPr lang="zh-CN" altLang="en-US">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38983"/>
                                        </p:tgtEl>
                                        <p:attrNameLst>
                                          <p:attrName>style.visibility</p:attrName>
                                        </p:attrNameLst>
                                      </p:cBhvr>
                                      <p:to>
                                        <p:strVal val="visible"/>
                                      </p:to>
                                    </p:set>
                                    <p:anim calcmode="lin" valueType="num">
                                      <p:cBhvr>
                                        <p:cTn id="7" dur="500" fill="hold"/>
                                        <p:tgtEl>
                                          <p:spTgt spid="638983"/>
                                        </p:tgtEl>
                                        <p:attrNameLst>
                                          <p:attrName>ppt_w</p:attrName>
                                        </p:attrNameLst>
                                      </p:cBhvr>
                                      <p:tavLst>
                                        <p:tav tm="0">
                                          <p:val>
                                            <p:fltVal val="0"/>
                                          </p:val>
                                        </p:tav>
                                        <p:tav tm="100000">
                                          <p:val>
                                            <p:strVal val="#ppt_w"/>
                                          </p:val>
                                        </p:tav>
                                      </p:tavLst>
                                    </p:anim>
                                    <p:anim calcmode="lin" valueType="num">
                                      <p:cBhvr>
                                        <p:cTn id="8" dur="500" fill="hold"/>
                                        <p:tgtEl>
                                          <p:spTgt spid="63898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638979"/>
                                        </p:tgtEl>
                                        <p:attrNameLst>
                                          <p:attrName>style.visibility</p:attrName>
                                        </p:attrNameLst>
                                      </p:cBhvr>
                                      <p:to>
                                        <p:strVal val="visible"/>
                                      </p:to>
                                    </p:set>
                                    <p:animEffect transition="in" filter="barn(outHorizontal)">
                                      <p:cBhvr>
                                        <p:cTn id="12" dur="500"/>
                                        <p:tgtEl>
                                          <p:spTgt spid="6389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8980"/>
                                        </p:tgtEl>
                                        <p:attrNameLst>
                                          <p:attrName>style.visibility</p:attrName>
                                        </p:attrNameLst>
                                      </p:cBhvr>
                                      <p:to>
                                        <p:strVal val="visible"/>
                                      </p:to>
                                    </p:set>
                                    <p:animEffect transition="in" filter="dissolve">
                                      <p:cBhvr>
                                        <p:cTn id="17" dur="500"/>
                                        <p:tgtEl>
                                          <p:spTgt spid="6389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8981"/>
                                        </p:tgtEl>
                                        <p:attrNameLst>
                                          <p:attrName>style.visibility</p:attrName>
                                        </p:attrNameLst>
                                      </p:cBhvr>
                                      <p:to>
                                        <p:strVal val="visible"/>
                                      </p:to>
                                    </p:set>
                                    <p:animEffect transition="in" filter="dissolve">
                                      <p:cBhvr>
                                        <p:cTn id="22" dur="500"/>
                                        <p:tgtEl>
                                          <p:spTgt spid="63898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38984"/>
                                        </p:tgtEl>
                                        <p:attrNameLst>
                                          <p:attrName>style.visibility</p:attrName>
                                        </p:attrNameLst>
                                      </p:cBhvr>
                                      <p:to>
                                        <p:strVal val="visible"/>
                                      </p:to>
                                    </p:set>
                                    <p:anim calcmode="lin" valueType="num">
                                      <p:cBhvr additive="base">
                                        <p:cTn id="27" dur="500" fill="hold"/>
                                        <p:tgtEl>
                                          <p:spTgt spid="638984"/>
                                        </p:tgtEl>
                                        <p:attrNameLst>
                                          <p:attrName>ppt_x</p:attrName>
                                        </p:attrNameLst>
                                      </p:cBhvr>
                                      <p:tavLst>
                                        <p:tav tm="0">
                                          <p:val>
                                            <p:strVal val="#ppt_x"/>
                                          </p:val>
                                        </p:tav>
                                        <p:tav tm="100000">
                                          <p:val>
                                            <p:strVal val="#ppt_x"/>
                                          </p:val>
                                        </p:tav>
                                      </p:tavLst>
                                    </p:anim>
                                    <p:anim calcmode="lin" valueType="num">
                                      <p:cBhvr additive="base">
                                        <p:cTn id="28" dur="500" fill="hold"/>
                                        <p:tgtEl>
                                          <p:spTgt spid="638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animBg="1"/>
      <p:bldP spid="638980" grpId="0" animBg="1"/>
      <p:bldP spid="638981" grpId="0" animBg="1"/>
      <p:bldP spid="638983" grpId="0" animBg="1" autoUpdateAnimBg="0"/>
      <p:bldP spid="63898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D73F7E55-4F60-4876-9483-8CD7473BD416}"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1443" name="Rectangle 2"/>
          <p:cNvSpPr>
            <a:spLocks noGrp="1" noChangeArrowheads="1"/>
          </p:cNvSpPr>
          <p:nvPr>
            <p:ph type="title"/>
          </p:nvPr>
        </p:nvSpPr>
        <p:spPr>
          <a:xfrm>
            <a:off x="1768475" y="230188"/>
            <a:ext cx="7772400" cy="677862"/>
          </a:xfrm>
        </p:spPr>
        <p:txBody>
          <a:bodyPr/>
          <a:lstStyle/>
          <a:p>
            <a:r>
              <a:rPr lang="en-US" altLang="zh-CN" smtClean="0">
                <a:solidFill>
                  <a:srgbClr val="FFCC00"/>
                </a:solidFill>
                <a:latin typeface="Arial" panose="020B0704020202020204" pitchFamily="34" charset="0"/>
                <a:ea typeface="黑体" pitchFamily="2" charset="-122"/>
              </a:rPr>
              <a:t>register</a:t>
            </a:r>
            <a:r>
              <a:rPr lang="zh-CN" altLang="en-US" smtClean="0">
                <a:solidFill>
                  <a:srgbClr val="FFCC00"/>
                </a:solidFill>
                <a:latin typeface="Arial" panose="020B0704020202020204" pitchFamily="34" charset="0"/>
                <a:ea typeface="黑体" pitchFamily="2" charset="-122"/>
              </a:rPr>
              <a:t>型变量</a:t>
            </a:r>
            <a:endParaRPr lang="zh-CN" altLang="en-US" smtClean="0">
              <a:solidFill>
                <a:srgbClr val="FFCC00"/>
              </a:solidFill>
              <a:latin typeface="Arial" panose="020B0704020202020204" pitchFamily="34" charset="0"/>
              <a:ea typeface="黑体" pitchFamily="2" charset="-122"/>
            </a:endParaRPr>
          </a:p>
        </p:txBody>
      </p:sp>
      <p:sp>
        <p:nvSpPr>
          <p:cNvPr id="641027" name="Rectangle 3"/>
          <p:cNvSpPr>
            <a:spLocks noGrp="1" noChangeArrowheads="1"/>
          </p:cNvSpPr>
          <p:nvPr>
            <p:ph type="body" idx="1"/>
          </p:nvPr>
        </p:nvSpPr>
        <p:spPr>
          <a:xfrm>
            <a:off x="468313" y="1897063"/>
            <a:ext cx="8388350" cy="3646487"/>
          </a:xfrm>
        </p:spPr>
        <p:txBody>
          <a:bodyPr/>
          <a:lstStyle/>
          <a:p>
            <a:pPr algn="just">
              <a:lnSpc>
                <a:spcPct val="105000"/>
              </a:lnSpc>
              <a:spcBef>
                <a:spcPct val="0"/>
              </a:spcBef>
            </a:pPr>
            <a:r>
              <a:rPr lang="zh-CN" altLang="en-US" sz="2400" b="0" smtClean="0">
                <a:solidFill>
                  <a:srgbClr val="FF0000"/>
                </a:solidFill>
                <a:latin typeface="Arial" panose="020B0704020202020204" pitchFamily="34" charset="0"/>
                <a:ea typeface="黑体" pitchFamily="2" charset="-122"/>
              </a:rPr>
              <a:t>寄存器型变量</a:t>
            </a:r>
            <a:r>
              <a:rPr lang="zh-CN" altLang="en-US" sz="2400" smtClean="0">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register</a:t>
            </a:r>
            <a:r>
              <a:rPr lang="zh-CN" altLang="en-US" sz="2400" smtClean="0">
                <a:latin typeface="Arial" panose="020B0704020202020204" pitchFamily="34" charset="0"/>
                <a:ea typeface="SimSun" pitchFamily="2" charset="-122"/>
              </a:rPr>
              <a:t>型变量）对应</a:t>
            </a:r>
            <a:r>
              <a:rPr lang="zh-CN" altLang="en-US" sz="2400" smtClean="0">
                <a:solidFill>
                  <a:srgbClr val="CC0066"/>
                </a:solidFill>
                <a:latin typeface="Arial" panose="020B0704020202020204" pitchFamily="34" charset="0"/>
                <a:ea typeface="SimSun" pitchFamily="2" charset="-122"/>
              </a:rPr>
              <a:t>具有状态保持作用</a:t>
            </a:r>
            <a:r>
              <a:rPr lang="zh-CN" altLang="en-US" sz="2400" smtClean="0">
                <a:latin typeface="Arial" panose="020B0704020202020204" pitchFamily="34" charset="0"/>
                <a:ea typeface="SimSun" pitchFamily="2" charset="-122"/>
              </a:rPr>
              <a:t>的电路元件（如触发器、寄存器等）</a:t>
            </a:r>
            <a:r>
              <a:rPr lang="en-US" altLang="zh-CN" sz="2400" smtClean="0">
                <a:latin typeface="Arial" panose="020B0704020202020204" pitchFamily="34" charset="0"/>
                <a:ea typeface="SimSun" pitchFamily="2" charset="-122"/>
              </a:rPr>
              <a:t>,</a:t>
            </a:r>
            <a:r>
              <a:rPr lang="zh-CN" altLang="en-US" sz="2400" smtClean="0">
                <a:latin typeface="Arial" panose="020B0704020202020204" pitchFamily="34" charset="0"/>
                <a:ea typeface="SimSun" pitchFamily="2" charset="-122"/>
              </a:rPr>
              <a:t>常用来表示</a:t>
            </a:r>
            <a:r>
              <a:rPr lang="zh-CN" altLang="en-US" sz="2400" smtClean="0">
                <a:solidFill>
                  <a:srgbClr val="CC0066"/>
                </a:solidFill>
                <a:latin typeface="Arial" panose="020B0704020202020204" pitchFamily="34" charset="0"/>
                <a:ea typeface="SimSun" pitchFamily="2" charset="-122"/>
              </a:rPr>
              <a:t>过程块</a:t>
            </a:r>
            <a:r>
              <a:rPr lang="zh-CN" altLang="en-US" sz="2400" smtClean="0">
                <a:latin typeface="Arial" panose="020B0704020202020204" pitchFamily="34" charset="0"/>
                <a:ea typeface="SimSun" pitchFamily="2" charset="-122"/>
              </a:rPr>
              <a:t>语句（如</a:t>
            </a:r>
            <a:r>
              <a:rPr lang="en-US" altLang="zh-CN" sz="2400" smtClean="0">
                <a:latin typeface="Arial" panose="020B0704020202020204" pitchFamily="34" charset="0"/>
                <a:ea typeface="SimSun" pitchFamily="2" charset="-122"/>
              </a:rPr>
              <a:t>initial</a:t>
            </a:r>
            <a:r>
              <a:rPr lang="zh-CN" altLang="en-US" sz="2400" smtClean="0">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always</a:t>
            </a:r>
            <a:r>
              <a:rPr lang="zh-CN" altLang="en-US" sz="2400" smtClean="0">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task</a:t>
            </a:r>
            <a:r>
              <a:rPr lang="zh-CN" altLang="en-US" sz="2400" smtClean="0">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function</a:t>
            </a:r>
            <a:r>
              <a:rPr lang="zh-CN" altLang="en-US" sz="2400" smtClean="0">
                <a:latin typeface="Arial" panose="020B0704020202020204" pitchFamily="34" charset="0"/>
                <a:ea typeface="SimSun" pitchFamily="2" charset="-122"/>
              </a:rPr>
              <a:t>）内的指定信号。</a:t>
            </a:r>
            <a:endParaRPr lang="zh-CN" altLang="en-US" sz="2400" smtClean="0">
              <a:latin typeface="Arial" panose="020B0704020202020204" pitchFamily="34" charset="0"/>
              <a:ea typeface="SimSun" pitchFamily="2" charset="-122"/>
            </a:endParaRPr>
          </a:p>
          <a:p>
            <a:pPr algn="just">
              <a:lnSpc>
                <a:spcPct val="105000"/>
              </a:lnSpc>
              <a:spcBef>
                <a:spcPct val="0"/>
              </a:spcBef>
            </a:pPr>
            <a:r>
              <a:rPr lang="zh-CN" altLang="en-US" sz="2400" smtClean="0">
                <a:latin typeface="Arial" panose="020B0704020202020204" pitchFamily="34" charset="0"/>
                <a:ea typeface="SimSun" pitchFamily="2" charset="-122"/>
              </a:rPr>
              <a:t>常用的</a:t>
            </a:r>
            <a:r>
              <a:rPr lang="en-US" altLang="zh-CN" sz="2400" smtClean="0">
                <a:latin typeface="Arial" panose="020B0704020202020204" pitchFamily="34" charset="0"/>
                <a:ea typeface="SimSun" pitchFamily="2" charset="-122"/>
              </a:rPr>
              <a:t>register</a:t>
            </a:r>
            <a:r>
              <a:rPr lang="zh-CN" altLang="en-US" sz="2400" smtClean="0">
                <a:latin typeface="Arial" panose="020B0704020202020204" pitchFamily="34" charset="0"/>
                <a:ea typeface="SimSun" pitchFamily="2" charset="-122"/>
              </a:rPr>
              <a:t>型变量</a:t>
            </a:r>
            <a:endParaRPr lang="zh-CN" altLang="en-US" sz="2400" smtClean="0">
              <a:latin typeface="Arial" panose="020B0704020202020204" pitchFamily="34" charset="0"/>
              <a:ea typeface="SimSun" pitchFamily="2" charset="-122"/>
            </a:endParaRPr>
          </a:p>
          <a:p>
            <a:pPr lvl="1" algn="just">
              <a:lnSpc>
                <a:spcPct val="105000"/>
              </a:lnSpc>
              <a:spcBef>
                <a:spcPct val="0"/>
              </a:spcBef>
            </a:pPr>
            <a:r>
              <a:rPr lang="en-US" altLang="zh-CN" smtClean="0">
                <a:solidFill>
                  <a:srgbClr val="CC0000"/>
                </a:solidFill>
                <a:latin typeface="Arial" panose="020B0704020202020204" pitchFamily="34" charset="0"/>
                <a:ea typeface="SimSun" pitchFamily="2" charset="-122"/>
              </a:rPr>
              <a:t>reg</a:t>
            </a:r>
            <a:r>
              <a:rPr lang="zh-CN" altLang="en-US" smtClean="0">
                <a:latin typeface="Arial" panose="020B0704020202020204" pitchFamily="34" charset="0"/>
                <a:ea typeface="SimSun" pitchFamily="2" charset="-122"/>
              </a:rPr>
              <a:t>：常代表触发器、寄存器，</a:t>
            </a:r>
            <a:r>
              <a:rPr lang="zh-CN" altLang="en-US" smtClean="0">
                <a:solidFill>
                  <a:srgbClr val="CC0066"/>
                </a:solidFill>
                <a:latin typeface="Arial" panose="020B0704020202020204" pitchFamily="34" charset="0"/>
                <a:ea typeface="SimSun" pitchFamily="2" charset="-122"/>
              </a:rPr>
              <a:t>可综合</a:t>
            </a:r>
            <a:endParaRPr lang="zh-CN" altLang="en-US" smtClean="0">
              <a:latin typeface="Arial" panose="020B0704020202020204" pitchFamily="34" charset="0"/>
              <a:ea typeface="SimSun" pitchFamily="2" charset="-122"/>
            </a:endParaRPr>
          </a:p>
          <a:p>
            <a:pPr lvl="1" algn="just">
              <a:lnSpc>
                <a:spcPct val="105000"/>
              </a:lnSpc>
              <a:spcBef>
                <a:spcPct val="0"/>
              </a:spcBef>
            </a:pPr>
            <a:r>
              <a:rPr lang="en-US" altLang="zh-CN" smtClean="0">
                <a:solidFill>
                  <a:srgbClr val="CC0000"/>
                </a:solidFill>
                <a:latin typeface="Arial" panose="020B0704020202020204" pitchFamily="34" charset="0"/>
                <a:ea typeface="SimSun" pitchFamily="2" charset="-122"/>
              </a:rPr>
              <a:t>integer</a:t>
            </a:r>
            <a:r>
              <a:rPr lang="zh-CN" altLang="en-US" smtClean="0">
                <a:latin typeface="Arial" panose="020B0704020202020204" pitchFamily="34" charset="0"/>
                <a:ea typeface="SimSun" pitchFamily="2" charset="-122"/>
              </a:rPr>
              <a:t>：</a:t>
            </a:r>
            <a:r>
              <a:rPr lang="en-US" altLang="zh-CN" smtClean="0">
                <a:latin typeface="Arial" panose="020B0704020202020204" pitchFamily="34" charset="0"/>
                <a:ea typeface="SimSun" pitchFamily="2" charset="-122"/>
              </a:rPr>
              <a:t>32</a:t>
            </a:r>
            <a:r>
              <a:rPr lang="zh-CN" altLang="en-US" smtClean="0">
                <a:latin typeface="Arial" panose="020B0704020202020204" pitchFamily="34" charset="0"/>
                <a:ea typeface="SimSun" pitchFamily="2" charset="-122"/>
              </a:rPr>
              <a:t>位带符号整数型变量，</a:t>
            </a:r>
            <a:r>
              <a:rPr lang="zh-CN" altLang="en-US" smtClean="0">
                <a:solidFill>
                  <a:srgbClr val="CC0066"/>
                </a:solidFill>
                <a:latin typeface="Arial" panose="020B0704020202020204" pitchFamily="34" charset="0"/>
                <a:ea typeface="SimSun" pitchFamily="2" charset="-122"/>
              </a:rPr>
              <a:t>可综合</a:t>
            </a:r>
            <a:endParaRPr lang="zh-CN" altLang="en-US" smtClean="0">
              <a:latin typeface="Arial" panose="020B0704020202020204" pitchFamily="34" charset="0"/>
              <a:ea typeface="SimSun" pitchFamily="2" charset="-122"/>
            </a:endParaRPr>
          </a:p>
          <a:p>
            <a:pPr lvl="1" algn="just">
              <a:lnSpc>
                <a:spcPct val="105000"/>
              </a:lnSpc>
              <a:spcBef>
                <a:spcPct val="0"/>
              </a:spcBef>
            </a:pPr>
            <a:r>
              <a:rPr lang="en-US" altLang="zh-CN" smtClean="0">
                <a:solidFill>
                  <a:srgbClr val="CC0000"/>
                </a:solidFill>
                <a:latin typeface="Arial" panose="020B0704020202020204" pitchFamily="34" charset="0"/>
                <a:ea typeface="SimSun" pitchFamily="2" charset="-122"/>
              </a:rPr>
              <a:t>real</a:t>
            </a:r>
            <a:r>
              <a:rPr lang="zh-CN" altLang="en-US" smtClean="0">
                <a:latin typeface="Arial" panose="020B0704020202020204" pitchFamily="34" charset="0"/>
                <a:ea typeface="SimSun" pitchFamily="2" charset="-122"/>
              </a:rPr>
              <a:t>：</a:t>
            </a:r>
            <a:r>
              <a:rPr lang="en-US" altLang="zh-CN" smtClean="0">
                <a:latin typeface="Arial" panose="020B0704020202020204" pitchFamily="34" charset="0"/>
                <a:ea typeface="SimSun" pitchFamily="2" charset="-122"/>
              </a:rPr>
              <a:t>64</a:t>
            </a:r>
            <a:r>
              <a:rPr lang="zh-CN" altLang="en-US" smtClean="0">
                <a:latin typeface="Arial" panose="020B0704020202020204" pitchFamily="34" charset="0"/>
                <a:ea typeface="SimSun" pitchFamily="2" charset="-122"/>
              </a:rPr>
              <a:t>位带符号实数型变量，表示实数寄存器，用于仿真</a:t>
            </a:r>
            <a:endParaRPr lang="zh-CN" altLang="en-US" smtClean="0">
              <a:latin typeface="Arial" panose="020B0704020202020204" pitchFamily="34" charset="0"/>
              <a:ea typeface="SimSun" pitchFamily="2" charset="-122"/>
            </a:endParaRPr>
          </a:p>
          <a:p>
            <a:pPr lvl="1" algn="just">
              <a:lnSpc>
                <a:spcPct val="105000"/>
              </a:lnSpc>
              <a:spcBef>
                <a:spcPct val="0"/>
              </a:spcBef>
            </a:pPr>
            <a:r>
              <a:rPr lang="en-US" altLang="zh-CN" smtClean="0">
                <a:solidFill>
                  <a:srgbClr val="CC0000"/>
                </a:solidFill>
                <a:latin typeface="Arial" panose="020B0704020202020204" pitchFamily="34" charset="0"/>
                <a:ea typeface="SimSun" pitchFamily="2" charset="-122"/>
              </a:rPr>
              <a:t>time</a:t>
            </a:r>
            <a:r>
              <a:rPr lang="zh-CN" altLang="en-US" smtClean="0">
                <a:latin typeface="Arial" panose="020B0704020202020204" pitchFamily="34" charset="0"/>
                <a:ea typeface="SimSun" pitchFamily="2" charset="-122"/>
              </a:rPr>
              <a:t>：无符号时间变量，用于对仿真时间的存储与处理 </a:t>
            </a:r>
            <a:endParaRPr lang="zh-CN" altLang="en-US" smtClean="0">
              <a:latin typeface="Arial" panose="020B0704020202020204" pitchFamily="34" charset="0"/>
              <a:ea typeface="SimSun" pitchFamily="2" charset="-122"/>
            </a:endParaRPr>
          </a:p>
        </p:txBody>
      </p:sp>
      <p:sp>
        <p:nvSpPr>
          <p:cNvPr id="641028" name="AutoShape 4"/>
          <p:cNvSpPr/>
          <p:nvPr/>
        </p:nvSpPr>
        <p:spPr bwMode="auto">
          <a:xfrm flipH="1">
            <a:off x="762000" y="4424363"/>
            <a:ext cx="285750" cy="776287"/>
          </a:xfrm>
          <a:prstGeom prst="rightBrace">
            <a:avLst>
              <a:gd name="adj1" fmla="val 33141"/>
              <a:gd name="adj2" fmla="val 50000"/>
            </a:avLst>
          </a:prstGeom>
          <a:noFill/>
          <a:ln w="63500">
            <a:solidFill>
              <a:srgbClr val="CC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1029" name="AutoShape 5"/>
          <p:cNvSpPr>
            <a:spLocks noChangeArrowheads="1"/>
          </p:cNvSpPr>
          <p:nvPr/>
        </p:nvSpPr>
        <p:spPr bwMode="auto">
          <a:xfrm>
            <a:off x="990600" y="5573713"/>
            <a:ext cx="1371600" cy="685800"/>
          </a:xfrm>
          <a:prstGeom prst="wedgeRoundRectCallout">
            <a:avLst>
              <a:gd name="adj1" fmla="val -50116"/>
              <a:gd name="adj2" fmla="val -96991"/>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anose="020B0604030504040204" pitchFamily="34" charset="0"/>
              </a:rPr>
              <a:t>纯数学的抽象描述</a:t>
            </a:r>
            <a:endParaRPr kumimoji="1" lang="zh-CN" altLang="en-US" sz="2000">
              <a:solidFill>
                <a:srgbClr val="FF0066"/>
              </a:solidFill>
              <a:latin typeface="Tahoma" panose="020B0604030504040204" pitchFamily="34" charset="0"/>
            </a:endParaRPr>
          </a:p>
        </p:txBody>
      </p:sp>
      <p:sp>
        <p:nvSpPr>
          <p:cNvPr id="641030" name="Text Box 6"/>
          <p:cNvSpPr txBox="1">
            <a:spLocks noChangeArrowheads="1"/>
          </p:cNvSpPr>
          <p:nvPr/>
        </p:nvSpPr>
        <p:spPr bwMode="auto">
          <a:xfrm>
            <a:off x="468313" y="1362075"/>
            <a:ext cx="2986087"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2. register</a:t>
            </a:r>
            <a:r>
              <a:rPr kumimoji="1" lang="zh-CN" altLang="en-US" sz="2800">
                <a:solidFill>
                  <a:srgbClr val="990000"/>
                </a:solidFill>
                <a:latin typeface="华文新魏" pitchFamily="2" charset="-122"/>
                <a:ea typeface="华文新魏" pitchFamily="2" charset="-122"/>
              </a:rPr>
              <a:t>型变量</a:t>
            </a:r>
            <a:endParaRPr kumimoji="1" lang="zh-CN" altLang="en-US" sz="2800">
              <a:solidFill>
                <a:srgbClr val="990000"/>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1030"/>
                                        </p:tgtEl>
                                        <p:attrNameLst>
                                          <p:attrName>style.visibility</p:attrName>
                                        </p:attrNameLst>
                                      </p:cBhvr>
                                      <p:to>
                                        <p:strVal val="visible"/>
                                      </p:to>
                                    </p:set>
                                    <p:anim calcmode="lin" valueType="num">
                                      <p:cBhvr>
                                        <p:cTn id="7" dur="500" fill="hold"/>
                                        <p:tgtEl>
                                          <p:spTgt spid="641030"/>
                                        </p:tgtEl>
                                        <p:attrNameLst>
                                          <p:attrName>ppt_w</p:attrName>
                                        </p:attrNameLst>
                                      </p:cBhvr>
                                      <p:tavLst>
                                        <p:tav tm="0">
                                          <p:val>
                                            <p:fltVal val="0"/>
                                          </p:val>
                                        </p:tav>
                                        <p:tav tm="100000">
                                          <p:val>
                                            <p:strVal val="#ppt_w"/>
                                          </p:val>
                                        </p:tav>
                                      </p:tavLst>
                                    </p:anim>
                                    <p:anim calcmode="lin" valueType="num">
                                      <p:cBhvr>
                                        <p:cTn id="8" dur="500" fill="hold"/>
                                        <p:tgtEl>
                                          <p:spTgt spid="6410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41027"/>
                                        </p:tgtEl>
                                        <p:attrNameLst>
                                          <p:attrName>style.visibility</p:attrName>
                                        </p:attrNameLst>
                                      </p:cBhvr>
                                      <p:to>
                                        <p:strVal val="visible"/>
                                      </p:to>
                                    </p:set>
                                    <p:anim calcmode="lin" valueType="num">
                                      <p:cBhvr additive="base">
                                        <p:cTn id="12" dur="500" fill="hold"/>
                                        <p:tgtEl>
                                          <p:spTgt spid="641027"/>
                                        </p:tgtEl>
                                        <p:attrNameLst>
                                          <p:attrName>ppt_x</p:attrName>
                                        </p:attrNameLst>
                                      </p:cBhvr>
                                      <p:tavLst>
                                        <p:tav tm="0">
                                          <p:val>
                                            <p:strVal val="#ppt_x"/>
                                          </p:val>
                                        </p:tav>
                                        <p:tav tm="100000">
                                          <p:val>
                                            <p:strVal val="#ppt_x"/>
                                          </p:val>
                                        </p:tav>
                                      </p:tavLst>
                                    </p:anim>
                                    <p:anim calcmode="lin" valueType="num">
                                      <p:cBhvr additive="base">
                                        <p:cTn id="13" dur="500" fill="hold"/>
                                        <p:tgtEl>
                                          <p:spTgt spid="64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641028"/>
                                        </p:tgtEl>
                                        <p:attrNameLst>
                                          <p:attrName>style.visibility</p:attrName>
                                        </p:attrNameLst>
                                      </p:cBhvr>
                                      <p:to>
                                        <p:strVal val="visible"/>
                                      </p:to>
                                    </p:set>
                                    <p:animEffect transition="in" filter="barn(outHorizontal)">
                                      <p:cBhvr>
                                        <p:cTn id="18" dur="500"/>
                                        <p:tgtEl>
                                          <p:spTgt spid="641028"/>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641029"/>
                                        </p:tgtEl>
                                        <p:attrNameLst>
                                          <p:attrName>style.visibility</p:attrName>
                                        </p:attrNameLst>
                                      </p:cBhvr>
                                      <p:to>
                                        <p:strVal val="visible"/>
                                      </p:to>
                                    </p:set>
                                    <p:animEffect transition="in" filter="dissolve">
                                      <p:cBhvr>
                                        <p:cTn id="22" dur="500"/>
                                        <p:tgtEl>
                                          <p:spTgt spid="64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autoUpdateAnimBg="0"/>
      <p:bldP spid="641028" grpId="0" animBg="1"/>
      <p:bldP spid="641029" grpId="0" animBg="1"/>
      <p:bldP spid="64103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AD3DCC2-1366-4B90-9432-7B2B3DD46290}"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2467" name="Rectangle 2"/>
          <p:cNvSpPr>
            <a:spLocks noGrp="1" noChangeArrowheads="1"/>
          </p:cNvSpPr>
          <p:nvPr>
            <p:ph type="title"/>
          </p:nvPr>
        </p:nvSpPr>
        <p:spPr>
          <a:xfrm>
            <a:off x="1763713" y="230188"/>
            <a:ext cx="7772400" cy="677862"/>
          </a:xfrm>
        </p:spPr>
        <p:txBody>
          <a:bodyPr/>
          <a:lstStyle/>
          <a:p>
            <a:r>
              <a:rPr lang="en-US" altLang="zh-CN" smtClean="0">
                <a:solidFill>
                  <a:srgbClr val="FFCC00"/>
                </a:solidFill>
                <a:latin typeface="Arial" panose="020B0704020202020204" pitchFamily="34" charset="0"/>
                <a:ea typeface="黑体" pitchFamily="2" charset="-122"/>
              </a:rPr>
              <a:t>register</a:t>
            </a:r>
            <a:r>
              <a:rPr lang="zh-CN" altLang="en-US" smtClean="0">
                <a:solidFill>
                  <a:srgbClr val="FFCC00"/>
                </a:solidFill>
                <a:latin typeface="Arial" panose="020B0704020202020204" pitchFamily="34" charset="0"/>
                <a:ea typeface="黑体" pitchFamily="2" charset="-122"/>
              </a:rPr>
              <a:t>型变量与</a:t>
            </a:r>
            <a:r>
              <a:rPr lang="en-US" altLang="zh-CN" smtClean="0">
                <a:solidFill>
                  <a:srgbClr val="FFCC00"/>
                </a:solidFill>
                <a:latin typeface="Arial" panose="020B0704020202020204" pitchFamily="34" charset="0"/>
                <a:ea typeface="黑体" pitchFamily="2" charset="-122"/>
              </a:rPr>
              <a:t>nets</a:t>
            </a:r>
            <a:r>
              <a:rPr lang="zh-CN" altLang="en-US" smtClean="0">
                <a:solidFill>
                  <a:srgbClr val="FFCC00"/>
                </a:solidFill>
                <a:latin typeface="Arial" panose="020B0704020202020204" pitchFamily="34" charset="0"/>
                <a:ea typeface="黑体" pitchFamily="2" charset="-122"/>
              </a:rPr>
              <a:t>型变量的区别</a:t>
            </a:r>
            <a:endParaRPr lang="zh-CN" altLang="en-US" smtClean="0">
              <a:solidFill>
                <a:srgbClr val="FFCC00"/>
              </a:solidFill>
              <a:latin typeface="Arial" panose="020B0704020202020204" pitchFamily="34" charset="0"/>
              <a:ea typeface="黑体" pitchFamily="2" charset="-122"/>
            </a:endParaRPr>
          </a:p>
        </p:txBody>
      </p:sp>
      <p:sp>
        <p:nvSpPr>
          <p:cNvPr id="643075" name="AutoShape 3"/>
          <p:cNvSpPr>
            <a:spLocks noChangeArrowheads="1"/>
          </p:cNvSpPr>
          <p:nvPr/>
        </p:nvSpPr>
        <p:spPr bwMode="auto">
          <a:xfrm>
            <a:off x="541338" y="1265238"/>
            <a:ext cx="8158162" cy="4386262"/>
          </a:xfrm>
          <a:prstGeom prst="horizontalScroll">
            <a:avLst>
              <a:gd name="adj" fmla="val 12500"/>
            </a:avLst>
          </a:prstGeom>
          <a:solidFill>
            <a:srgbClr val="FFCC99"/>
          </a:solidFill>
          <a:ln w="9525">
            <a:solidFill>
              <a:srgbClr val="CC6600"/>
            </a:solidFill>
            <a:round/>
          </a:ln>
        </p:spPr>
        <p:txBody>
          <a:bodyPr anchor="ctr">
            <a:spAutoFit/>
          </a:bodyPr>
          <a:lstStyle/>
          <a:p>
            <a:pPr marL="354330" indent="-354330">
              <a:spcBef>
                <a:spcPct val="0"/>
              </a:spcBef>
              <a:buClr>
                <a:schemeClr val="bg2"/>
              </a:buClr>
              <a:buFont typeface="Wingdings" panose="05000000000000000000" pitchFamily="2" charset="2"/>
              <a:buChar char="v"/>
            </a:pPr>
            <a:r>
              <a:rPr lang="en-US" altLang="zh-CN">
                <a:latin typeface="Arial" panose="020B0704020202020204" pitchFamily="34" charset="0"/>
                <a:ea typeface="楷体_GB2312" pitchFamily="49" charset="-122"/>
              </a:rPr>
              <a:t>register</a:t>
            </a:r>
            <a:r>
              <a:rPr lang="zh-CN" altLang="en-US">
                <a:latin typeface="Arial" panose="020B0704020202020204" pitchFamily="34" charset="0"/>
                <a:ea typeface="楷体_GB2312" pitchFamily="49" charset="-122"/>
              </a:rPr>
              <a:t>型变量需要被明确地赋值，并且在被重新赋值前一直保持原值。</a:t>
            </a:r>
            <a:endParaRPr lang="zh-CN" altLang="en-US">
              <a:latin typeface="Arial" panose="020B0704020202020204" pitchFamily="34" charset="0"/>
              <a:ea typeface="楷体_GB2312" pitchFamily="49" charset="-122"/>
            </a:endParaRPr>
          </a:p>
          <a:p>
            <a:pPr marL="354330" indent="-354330">
              <a:spcBef>
                <a:spcPct val="0"/>
              </a:spcBef>
              <a:buClr>
                <a:schemeClr val="bg2"/>
              </a:buClr>
              <a:buFont typeface="Wingdings" panose="05000000000000000000" pitchFamily="2" charset="2"/>
              <a:buChar char="v"/>
            </a:pPr>
            <a:r>
              <a:rPr lang="en-US" altLang="zh-CN">
                <a:latin typeface="Arial" panose="020B0704020202020204" pitchFamily="34" charset="0"/>
                <a:ea typeface="楷体_GB2312" pitchFamily="49" charset="-122"/>
              </a:rPr>
              <a:t>register</a:t>
            </a:r>
            <a:r>
              <a:rPr lang="zh-CN" altLang="en-US">
                <a:latin typeface="Arial" panose="020B0704020202020204" pitchFamily="34" charset="0"/>
                <a:ea typeface="楷体_GB2312" pitchFamily="49" charset="-122"/>
              </a:rPr>
              <a:t>型变量必须通过</a:t>
            </a:r>
            <a:r>
              <a:rPr lang="zh-CN" altLang="en-US">
                <a:solidFill>
                  <a:srgbClr val="FF33CC"/>
                </a:solidFill>
                <a:latin typeface="Arial" panose="020B0704020202020204" pitchFamily="34" charset="0"/>
                <a:ea typeface="楷体_GB2312" pitchFamily="49" charset="-122"/>
              </a:rPr>
              <a:t>过程</a:t>
            </a:r>
            <a:r>
              <a:rPr lang="zh-CN" altLang="en-US">
                <a:latin typeface="Arial" panose="020B0704020202020204" pitchFamily="34" charset="0"/>
                <a:ea typeface="楷体_GB2312" pitchFamily="49" charset="-122"/>
              </a:rPr>
              <a:t>赋值语句赋值！不能通过</a:t>
            </a:r>
            <a:r>
              <a:rPr lang="en-US" altLang="zh-CN">
                <a:latin typeface="Arial" panose="020B0704020202020204" pitchFamily="34" charset="0"/>
                <a:ea typeface="楷体_GB2312" pitchFamily="49" charset="-122"/>
              </a:rPr>
              <a:t>assign</a:t>
            </a:r>
            <a:r>
              <a:rPr lang="zh-CN" altLang="en-US">
                <a:latin typeface="Arial" panose="020B0704020202020204" pitchFamily="34" charset="0"/>
                <a:ea typeface="楷体_GB2312" pitchFamily="49" charset="-122"/>
              </a:rPr>
              <a:t>语句赋值！ </a:t>
            </a:r>
            <a:endParaRPr lang="zh-CN" altLang="en-US">
              <a:latin typeface="Arial" panose="020B0704020202020204" pitchFamily="34" charset="0"/>
              <a:ea typeface="楷体_GB2312" pitchFamily="49" charset="-122"/>
            </a:endParaRPr>
          </a:p>
          <a:p>
            <a:pPr marL="354330" indent="-354330">
              <a:spcBef>
                <a:spcPct val="0"/>
              </a:spcBef>
              <a:buClr>
                <a:schemeClr val="bg2"/>
              </a:buClr>
              <a:buFont typeface="Wingdings" panose="05000000000000000000" pitchFamily="2" charset="2"/>
              <a:buChar char="v"/>
            </a:pPr>
            <a:r>
              <a:rPr lang="en-US" altLang="zh-CN">
                <a:latin typeface="Arial" panose="020B0704020202020204" pitchFamily="34" charset="0"/>
                <a:ea typeface="楷体_GB2312" pitchFamily="49" charset="-122"/>
              </a:rPr>
              <a:t>nets</a:t>
            </a:r>
            <a:r>
              <a:rPr lang="zh-CN" altLang="en-US">
                <a:latin typeface="Arial" panose="020B0704020202020204" pitchFamily="34" charset="0"/>
                <a:ea typeface="楷体_GB2312" pitchFamily="49" charset="-122"/>
              </a:rPr>
              <a:t>型变量必须通过</a:t>
            </a:r>
            <a:r>
              <a:rPr lang="en-US" altLang="zh-CN">
                <a:solidFill>
                  <a:srgbClr val="FF33CC"/>
                </a:solidFill>
                <a:latin typeface="Arial" panose="020B0704020202020204" pitchFamily="34" charset="0"/>
                <a:ea typeface="楷体_GB2312" pitchFamily="49" charset="-122"/>
              </a:rPr>
              <a:t>assign</a:t>
            </a:r>
            <a:r>
              <a:rPr lang="zh-CN" altLang="en-US">
                <a:latin typeface="Arial" panose="020B0704020202020204" pitchFamily="34" charset="0"/>
                <a:ea typeface="楷体_GB2312" pitchFamily="49" charset="-122"/>
              </a:rPr>
              <a:t>语句赋值！不能通过过程赋值语句赋值！</a:t>
            </a:r>
            <a:endParaRPr lang="zh-CN" altLang="en-US">
              <a:latin typeface="Arial" panose="020B0704020202020204" pitchFamily="34" charset="0"/>
              <a:ea typeface="楷体_GB2312" pitchFamily="49" charset="-122"/>
            </a:endParaRPr>
          </a:p>
          <a:p>
            <a:pPr marL="354330" indent="-354330">
              <a:spcBef>
                <a:spcPct val="0"/>
              </a:spcBef>
              <a:buClr>
                <a:schemeClr val="bg2"/>
              </a:buClr>
              <a:buFont typeface="Wingdings" panose="05000000000000000000" pitchFamily="2" charset="2"/>
              <a:buChar char="v"/>
            </a:pPr>
            <a:r>
              <a:rPr lang="zh-CN" altLang="en-US">
                <a:latin typeface="Arial" panose="020B0704020202020204" pitchFamily="34" charset="0"/>
                <a:ea typeface="楷体_GB2312" pitchFamily="49" charset="-122"/>
              </a:rPr>
              <a:t>在</a:t>
            </a:r>
            <a:r>
              <a:rPr lang="en-US" altLang="zh-CN">
                <a:latin typeface="Arial" panose="020B0704020202020204" pitchFamily="34" charset="0"/>
                <a:ea typeface="楷体_GB2312" pitchFamily="49" charset="-122"/>
              </a:rPr>
              <a:t>always</a:t>
            </a:r>
            <a:r>
              <a:rPr lang="zh-CN" altLang="en-US">
                <a:latin typeface="Arial" panose="020B0704020202020204" pitchFamily="34" charset="0"/>
                <a:ea typeface="楷体_GB2312" pitchFamily="49" charset="-122"/>
              </a:rPr>
              <a:t>、</a:t>
            </a:r>
            <a:r>
              <a:rPr lang="en-US" altLang="zh-CN">
                <a:latin typeface="Arial" panose="020B0704020202020204" pitchFamily="34" charset="0"/>
                <a:ea typeface="楷体_GB2312" pitchFamily="49" charset="-122"/>
              </a:rPr>
              <a:t>initial</a:t>
            </a:r>
            <a:r>
              <a:rPr lang="zh-CN" altLang="en-US">
                <a:latin typeface="Arial" panose="020B0704020202020204" pitchFamily="34" charset="0"/>
                <a:ea typeface="楷体_GB2312" pitchFamily="49" charset="-122"/>
              </a:rPr>
              <a:t>、</a:t>
            </a:r>
            <a:r>
              <a:rPr lang="en-US" altLang="zh-CN">
                <a:latin typeface="Arial" panose="020B0704020202020204" pitchFamily="34" charset="0"/>
                <a:ea typeface="楷体_GB2312" pitchFamily="49" charset="-122"/>
              </a:rPr>
              <a:t>task</a:t>
            </a:r>
            <a:r>
              <a:rPr lang="zh-CN" altLang="en-US">
                <a:latin typeface="Arial" panose="020B0704020202020204" pitchFamily="34" charset="0"/>
                <a:ea typeface="楷体_GB2312" pitchFamily="49" charset="-122"/>
              </a:rPr>
              <a:t>、</a:t>
            </a:r>
            <a:r>
              <a:rPr lang="en-US" altLang="zh-CN">
                <a:latin typeface="Arial" panose="020B0704020202020204" pitchFamily="34" charset="0"/>
                <a:ea typeface="楷体_GB2312" pitchFamily="49" charset="-122"/>
              </a:rPr>
              <a:t>function</a:t>
            </a:r>
            <a:r>
              <a:rPr lang="zh-CN" altLang="en-US">
                <a:latin typeface="Arial" panose="020B0704020202020204" pitchFamily="34" charset="0"/>
                <a:ea typeface="楷体_GB2312" pitchFamily="49" charset="-122"/>
              </a:rPr>
              <a:t>等过程块内被赋值的每个信号必须定义成</a:t>
            </a:r>
            <a:r>
              <a:rPr lang="en-US" altLang="zh-CN">
                <a:latin typeface="Arial" panose="020B0704020202020204" pitchFamily="34" charset="0"/>
                <a:ea typeface="楷体_GB2312" pitchFamily="49" charset="-122"/>
              </a:rPr>
              <a:t>register</a:t>
            </a:r>
            <a:r>
              <a:rPr lang="zh-CN" altLang="en-US">
                <a:latin typeface="Arial" panose="020B0704020202020204" pitchFamily="34" charset="0"/>
                <a:ea typeface="楷体_GB2312" pitchFamily="49" charset="-122"/>
              </a:rPr>
              <a:t>型！</a:t>
            </a:r>
            <a:endParaRPr lang="zh-CN" altLang="en-US">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43075"/>
                                        </p:tgtEl>
                                        <p:attrNameLst>
                                          <p:attrName>style.visibility</p:attrName>
                                        </p:attrNameLst>
                                      </p:cBhvr>
                                      <p:to>
                                        <p:strVal val="visible"/>
                                      </p:to>
                                    </p:set>
                                    <p:animEffect transition="in" filter="barn(outVertical)">
                                      <p:cBhvr>
                                        <p:cTn id="7" dur="500"/>
                                        <p:tgtEl>
                                          <p:spTgt spid="64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B447F60-2FBD-4C42-8492-E1EC0698BC1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3491" name="Rectangle 2"/>
          <p:cNvSpPr>
            <a:spLocks noGrp="1" noChangeArrowheads="1"/>
          </p:cNvSpPr>
          <p:nvPr>
            <p:ph type="title"/>
          </p:nvPr>
        </p:nvSpPr>
        <p:spPr>
          <a:xfrm>
            <a:off x="1768475" y="225425"/>
            <a:ext cx="7772400" cy="677863"/>
          </a:xfrm>
        </p:spPr>
        <p:txBody>
          <a:bodyPr/>
          <a:lstStyle/>
          <a:p>
            <a:r>
              <a:rPr lang="en-US" altLang="zh-CN" smtClean="0">
                <a:solidFill>
                  <a:srgbClr val="FFCC00"/>
                </a:solidFill>
                <a:latin typeface="Arial" panose="020B0704020202020204" pitchFamily="34" charset="0"/>
                <a:ea typeface="黑体" pitchFamily="2" charset="-122"/>
              </a:rPr>
              <a:t>reg</a:t>
            </a:r>
            <a:r>
              <a:rPr lang="zh-CN" altLang="en-US" smtClean="0">
                <a:solidFill>
                  <a:srgbClr val="FFCC00"/>
                </a:solidFill>
                <a:latin typeface="Arial" panose="020B0704020202020204" pitchFamily="34" charset="0"/>
                <a:ea typeface="黑体" pitchFamily="2" charset="-122"/>
              </a:rPr>
              <a:t>型变量</a:t>
            </a:r>
            <a:endParaRPr lang="zh-CN" altLang="en-US" smtClean="0">
              <a:solidFill>
                <a:srgbClr val="FFCC00"/>
              </a:solidFill>
              <a:latin typeface="Arial" panose="020B0704020202020204" pitchFamily="34" charset="0"/>
              <a:ea typeface="黑体" pitchFamily="2" charset="-122"/>
            </a:endParaRPr>
          </a:p>
        </p:txBody>
      </p:sp>
      <p:sp>
        <p:nvSpPr>
          <p:cNvPr id="645123" name="Rectangle 3"/>
          <p:cNvSpPr>
            <a:spLocks noGrp="1" noChangeArrowheads="1"/>
          </p:cNvSpPr>
          <p:nvPr>
            <p:ph type="body" idx="1"/>
          </p:nvPr>
        </p:nvSpPr>
        <p:spPr>
          <a:xfrm>
            <a:off x="320675" y="1016000"/>
            <a:ext cx="8461375" cy="2043113"/>
          </a:xfrm>
        </p:spPr>
        <p:txBody>
          <a:bodyPr/>
          <a:lstStyle/>
          <a:p>
            <a:pPr algn="just">
              <a:lnSpc>
                <a:spcPct val="110000"/>
              </a:lnSpc>
              <a:spcBef>
                <a:spcPct val="0"/>
              </a:spcBef>
            </a:pPr>
            <a:r>
              <a:rPr lang="en-US" altLang="zh-CN" sz="2400" smtClean="0">
                <a:solidFill>
                  <a:srgbClr val="CC0066"/>
                </a:solidFill>
                <a:latin typeface="Arial" panose="020B0704020202020204" pitchFamily="34" charset="0"/>
                <a:ea typeface="SimSun" pitchFamily="2" charset="-122"/>
              </a:rPr>
              <a:t>reg</a:t>
            </a:r>
            <a:r>
              <a:rPr lang="zh-CN" altLang="en-US" sz="2400" smtClean="0">
                <a:latin typeface="SimSun" pitchFamily="2" charset="-122"/>
                <a:ea typeface="SimSun" pitchFamily="2" charset="-122"/>
              </a:rPr>
              <a:t>型变量</a:t>
            </a:r>
            <a:endParaRPr lang="zh-CN" altLang="en-US" sz="2400" smtClean="0">
              <a:latin typeface="SimSun" pitchFamily="2" charset="-122"/>
              <a:ea typeface="SimSun" pitchFamily="2" charset="-122"/>
            </a:endParaRPr>
          </a:p>
          <a:p>
            <a:pPr lvl="1" algn="just">
              <a:lnSpc>
                <a:spcPct val="110000"/>
              </a:lnSpc>
              <a:spcBef>
                <a:spcPct val="0"/>
              </a:spcBef>
            </a:pPr>
            <a:r>
              <a:rPr lang="en-US" altLang="zh-CN" sz="2000" smtClean="0">
                <a:solidFill>
                  <a:srgbClr val="FF0000"/>
                </a:solidFill>
                <a:latin typeface="Arial" panose="020B0704020202020204" pitchFamily="34" charset="0"/>
                <a:ea typeface="SimSun" pitchFamily="2" charset="-122"/>
              </a:rPr>
              <a:t>reg</a:t>
            </a:r>
            <a:r>
              <a:rPr lang="zh-CN" altLang="en-US" sz="2000" smtClean="0">
                <a:solidFill>
                  <a:srgbClr val="FF0000"/>
                </a:solidFill>
                <a:latin typeface="Arial" panose="020B0704020202020204" pitchFamily="34" charset="0"/>
                <a:ea typeface="SimSun" pitchFamily="2" charset="-122"/>
              </a:rPr>
              <a:t>型变量</a:t>
            </a:r>
            <a:r>
              <a:rPr kumimoji="1" lang="zh-CN" altLang="en-US" sz="2000" smtClean="0">
                <a:latin typeface="Arial" panose="020B0704020202020204" pitchFamily="34" charset="0"/>
                <a:ea typeface="SimSun" pitchFamily="2" charset="-122"/>
              </a:rPr>
              <a:t>是数字系统中存储设备的抽象，常用于具体的硬件描述，是最常用的寄存器型变量。</a:t>
            </a:r>
            <a:r>
              <a:rPr kumimoji="1" lang="zh-CN" altLang="en-US" sz="2000" b="0" smtClean="0">
                <a:latin typeface="Arial" panose="020B0704020202020204" pitchFamily="34" charset="0"/>
                <a:ea typeface="SimSun" pitchFamily="2" charset="-122"/>
              </a:rPr>
              <a:t> </a:t>
            </a:r>
            <a:endParaRPr kumimoji="1" lang="zh-CN" altLang="en-US" sz="2000" b="0" smtClean="0">
              <a:latin typeface="Arial" panose="020B0704020202020204" pitchFamily="34" charset="0"/>
              <a:ea typeface="SimSun" pitchFamily="2" charset="-122"/>
            </a:endParaRPr>
          </a:p>
          <a:p>
            <a:pPr lvl="1" algn="just">
              <a:lnSpc>
                <a:spcPct val="110000"/>
              </a:lnSpc>
              <a:spcBef>
                <a:spcPct val="0"/>
              </a:spcBef>
            </a:pPr>
            <a:r>
              <a:rPr lang="zh-CN" altLang="en-US" sz="2000" smtClean="0">
                <a:latin typeface="Arial" panose="020B0704020202020204" pitchFamily="34" charset="0"/>
                <a:ea typeface="SimSun" pitchFamily="2" charset="-122"/>
              </a:rPr>
              <a:t>它是在过程块中被赋值的信号，</a:t>
            </a:r>
            <a:r>
              <a:rPr lang="zh-CN" altLang="en-US" sz="2000" smtClean="0">
                <a:solidFill>
                  <a:srgbClr val="CC0066"/>
                </a:solidFill>
                <a:latin typeface="Arial" panose="020B0704020202020204" pitchFamily="34" charset="0"/>
                <a:ea typeface="SimSun" pitchFamily="2" charset="-122"/>
              </a:rPr>
              <a:t>往往</a:t>
            </a:r>
            <a:r>
              <a:rPr lang="zh-CN" altLang="en-US" sz="2000" smtClean="0">
                <a:latin typeface="Arial" panose="020B0704020202020204" pitchFamily="34" charset="0"/>
                <a:ea typeface="SimSun" pitchFamily="2" charset="-122"/>
              </a:rPr>
              <a:t>代表触发器（</a:t>
            </a:r>
            <a:r>
              <a:rPr lang="zh-CN" altLang="en-US" sz="2000" smtClean="0">
                <a:solidFill>
                  <a:srgbClr val="CC0066"/>
                </a:solidFill>
                <a:latin typeface="Arial" panose="020B0704020202020204" pitchFamily="34" charset="0"/>
                <a:ea typeface="SimSun" pitchFamily="2" charset="-122"/>
              </a:rPr>
              <a:t>沿</a:t>
            </a:r>
            <a:r>
              <a:rPr lang="zh-CN" altLang="en-US" sz="2000" smtClean="0">
                <a:latin typeface="Arial" panose="020B0704020202020204" pitchFamily="34" charset="0"/>
                <a:ea typeface="SimSun" pitchFamily="2" charset="-122"/>
              </a:rPr>
              <a:t>触发时），但</a:t>
            </a:r>
            <a:r>
              <a:rPr lang="zh-CN" altLang="en-US" sz="2000" smtClean="0">
                <a:solidFill>
                  <a:srgbClr val="CC0066"/>
                </a:solidFill>
                <a:latin typeface="Arial" panose="020B0704020202020204" pitchFamily="34" charset="0"/>
                <a:ea typeface="SimSun" pitchFamily="2" charset="-122"/>
              </a:rPr>
              <a:t>不一定</a:t>
            </a:r>
            <a:r>
              <a:rPr lang="zh-CN" altLang="en-US" sz="2000" smtClean="0">
                <a:latin typeface="Arial" panose="020B0704020202020204" pitchFamily="34" charset="0"/>
                <a:ea typeface="SimSun" pitchFamily="2" charset="-122"/>
              </a:rPr>
              <a:t>就是触发器（也可以是组合逻辑信号，</a:t>
            </a:r>
            <a:r>
              <a:rPr lang="zh-CN" altLang="en-US" sz="2000" smtClean="0">
                <a:solidFill>
                  <a:srgbClr val="CC0066"/>
                </a:solidFill>
                <a:latin typeface="Arial" panose="020B0704020202020204" pitchFamily="34" charset="0"/>
                <a:ea typeface="SimSun" pitchFamily="2" charset="-122"/>
              </a:rPr>
              <a:t>电平</a:t>
            </a:r>
            <a:r>
              <a:rPr lang="zh-CN" altLang="en-US" sz="2000" smtClean="0">
                <a:latin typeface="Arial" panose="020B0704020202020204" pitchFamily="34" charset="0"/>
                <a:ea typeface="SimSun" pitchFamily="2" charset="-122"/>
              </a:rPr>
              <a:t>触发时）！</a:t>
            </a:r>
            <a:endParaRPr lang="zh-CN" altLang="en-US" sz="2000" smtClean="0">
              <a:latin typeface="Arial" panose="020B0704020202020204" pitchFamily="34" charset="0"/>
              <a:ea typeface="SimSun" pitchFamily="2" charset="-122"/>
            </a:endParaRPr>
          </a:p>
        </p:txBody>
      </p:sp>
      <p:sp>
        <p:nvSpPr>
          <p:cNvPr id="645124" name="Text Box 4"/>
          <p:cNvSpPr txBox="1">
            <a:spLocks noChangeArrowheads="1"/>
          </p:cNvSpPr>
          <p:nvPr/>
        </p:nvSpPr>
        <p:spPr bwMode="auto">
          <a:xfrm>
            <a:off x="2144713" y="2908300"/>
            <a:ext cx="4568825"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rPr>
              <a:t>reg </a:t>
            </a:r>
            <a:r>
              <a:rPr lang="zh-CN" altLang="zh-CN" sz="2000">
                <a:latin typeface="Arial" panose="020B0704020202020204" pitchFamily="34" charset="0"/>
              </a:rPr>
              <a:t>变量</a:t>
            </a:r>
            <a:r>
              <a:rPr lang="zh-CN" altLang="en-US" sz="2000">
                <a:latin typeface="Arial" panose="020B0704020202020204" pitchFamily="34" charset="0"/>
              </a:rPr>
              <a:t>名</a:t>
            </a:r>
            <a:r>
              <a:rPr lang="en-US" altLang="zh-CN" sz="2000">
                <a:latin typeface="Arial" panose="020B0704020202020204" pitchFamily="34" charset="0"/>
              </a:rPr>
              <a:t>1,</a:t>
            </a:r>
            <a:r>
              <a:rPr lang="zh-CN" altLang="zh-CN" sz="2000">
                <a:latin typeface="Arial" panose="020B0704020202020204" pitchFamily="34" charset="0"/>
              </a:rPr>
              <a:t>变量</a:t>
            </a:r>
            <a:r>
              <a:rPr lang="zh-CN" altLang="en-US" sz="2000">
                <a:latin typeface="Arial" panose="020B0704020202020204" pitchFamily="34" charset="0"/>
              </a:rPr>
              <a:t>名</a:t>
            </a:r>
            <a:r>
              <a:rPr lang="en-US" altLang="zh-CN" sz="2000">
                <a:latin typeface="Arial" panose="020B0704020202020204" pitchFamily="34" charset="0"/>
              </a:rPr>
              <a:t>2, ……,</a:t>
            </a:r>
            <a:r>
              <a:rPr lang="zh-CN" altLang="zh-CN" sz="2000">
                <a:latin typeface="Arial" panose="020B0704020202020204" pitchFamily="34" charset="0"/>
              </a:rPr>
              <a:t>变量</a:t>
            </a:r>
            <a:r>
              <a:rPr lang="zh-CN" altLang="en-US" sz="2000">
                <a:latin typeface="Arial" panose="020B0704020202020204" pitchFamily="34" charset="0"/>
              </a:rPr>
              <a:t>名</a:t>
            </a:r>
            <a:r>
              <a:rPr lang="en-US" altLang="zh-CN" sz="2000">
                <a:latin typeface="Arial" panose="020B0704020202020204" pitchFamily="34" charset="0"/>
              </a:rPr>
              <a:t>n;</a:t>
            </a:r>
            <a:endParaRPr lang="en-US" altLang="zh-CN" sz="2000">
              <a:latin typeface="Arial" panose="020B0704020202020204" pitchFamily="34" charset="0"/>
            </a:endParaRPr>
          </a:p>
        </p:txBody>
      </p:sp>
      <p:sp>
        <p:nvSpPr>
          <p:cNvPr id="645125" name="Text Box 5"/>
          <p:cNvSpPr txBox="1">
            <a:spLocks noChangeArrowheads="1"/>
          </p:cNvSpPr>
          <p:nvPr/>
        </p:nvSpPr>
        <p:spPr bwMode="auto">
          <a:xfrm>
            <a:off x="990600" y="3854450"/>
            <a:ext cx="5465763" cy="7112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rPr>
              <a:t>reg[n-1:0] </a:t>
            </a:r>
            <a:r>
              <a:rPr lang="zh-CN" altLang="zh-CN" sz="2000">
                <a:latin typeface="Arial" panose="020B0704020202020204" pitchFamily="34" charset="0"/>
              </a:rPr>
              <a:t>变量名</a:t>
            </a:r>
            <a:r>
              <a:rPr lang="en-US" altLang="zh-CN" sz="2000">
                <a:latin typeface="Arial" panose="020B0704020202020204" pitchFamily="34" charset="0"/>
              </a:rPr>
              <a:t>1,</a:t>
            </a:r>
            <a:r>
              <a:rPr lang="zh-CN" altLang="en-US" sz="2000">
                <a:latin typeface="Arial" panose="020B0704020202020204" pitchFamily="34" charset="0"/>
              </a:rPr>
              <a:t>变量名</a:t>
            </a:r>
            <a:r>
              <a:rPr lang="en-US" altLang="zh-CN" sz="2000">
                <a:latin typeface="Arial" panose="020B0704020202020204" pitchFamily="34" charset="0"/>
              </a:rPr>
              <a:t>2, …,</a:t>
            </a:r>
            <a:r>
              <a:rPr lang="zh-CN" altLang="en-US" sz="2000">
                <a:latin typeface="Arial" panose="020B0704020202020204" pitchFamily="34" charset="0"/>
              </a:rPr>
              <a:t>变量名</a:t>
            </a:r>
            <a:r>
              <a:rPr lang="en-US" altLang="zh-CN" sz="2000">
                <a:latin typeface="Arial" panose="020B0704020202020204" pitchFamily="34" charset="0"/>
              </a:rPr>
              <a:t>m;</a:t>
            </a:r>
            <a:endParaRPr lang="en-US" altLang="zh-CN" sz="2000">
              <a:latin typeface="Arial" panose="020B0704020202020204" pitchFamily="34" charset="0"/>
            </a:endParaRPr>
          </a:p>
          <a:p>
            <a:pPr>
              <a:lnSpc>
                <a:spcPct val="100000"/>
              </a:lnSpc>
              <a:spcBef>
                <a:spcPct val="0"/>
              </a:spcBef>
              <a:buClrTx/>
              <a:buFontTx/>
              <a:buNone/>
            </a:pPr>
            <a:r>
              <a:rPr lang="zh-CN" altLang="en-US" sz="2000">
                <a:latin typeface="Arial" panose="020B0704020202020204" pitchFamily="34" charset="0"/>
              </a:rPr>
              <a:t>或 </a:t>
            </a:r>
            <a:r>
              <a:rPr lang="en-US" altLang="zh-CN" sz="2000">
                <a:solidFill>
                  <a:srgbClr val="FF0066"/>
                </a:solidFill>
                <a:latin typeface="Arial" panose="020B0704020202020204" pitchFamily="34" charset="0"/>
              </a:rPr>
              <a:t>reg[n:1] </a:t>
            </a:r>
            <a:r>
              <a:rPr lang="zh-CN" altLang="zh-CN" sz="2000">
                <a:latin typeface="Arial" panose="020B0704020202020204" pitchFamily="34" charset="0"/>
              </a:rPr>
              <a:t>变量名</a:t>
            </a:r>
            <a:r>
              <a:rPr lang="en-US" altLang="zh-CN" sz="2000">
                <a:latin typeface="Arial" panose="020B0704020202020204" pitchFamily="34" charset="0"/>
              </a:rPr>
              <a:t>1,</a:t>
            </a:r>
            <a:r>
              <a:rPr lang="zh-CN" altLang="en-US" sz="2000">
                <a:latin typeface="Arial" panose="020B0704020202020204" pitchFamily="34" charset="0"/>
              </a:rPr>
              <a:t>变量名</a:t>
            </a:r>
            <a:r>
              <a:rPr lang="en-US" altLang="zh-CN" sz="2000">
                <a:latin typeface="Arial" panose="020B0704020202020204" pitchFamily="34" charset="0"/>
              </a:rPr>
              <a:t>2, …,</a:t>
            </a:r>
            <a:r>
              <a:rPr lang="zh-CN" altLang="en-US" sz="2000">
                <a:latin typeface="Arial" panose="020B0704020202020204" pitchFamily="34" charset="0"/>
              </a:rPr>
              <a:t>变量名</a:t>
            </a:r>
            <a:r>
              <a:rPr lang="en-US" altLang="zh-CN" sz="2000">
                <a:latin typeface="Arial" panose="020B0704020202020204" pitchFamily="34" charset="0"/>
              </a:rPr>
              <a:t>m;</a:t>
            </a:r>
            <a:endParaRPr lang="en-US" altLang="zh-CN" sz="2000">
              <a:latin typeface="Arial" panose="020B0704020202020204" pitchFamily="34" charset="0"/>
            </a:endParaRPr>
          </a:p>
        </p:txBody>
      </p:sp>
      <p:sp>
        <p:nvSpPr>
          <p:cNvPr id="645128" name="Text Box 8"/>
          <p:cNvSpPr txBox="1">
            <a:spLocks noChangeArrowheads="1"/>
          </p:cNvSpPr>
          <p:nvPr/>
        </p:nvSpPr>
        <p:spPr bwMode="auto">
          <a:xfrm>
            <a:off x="320675" y="4764088"/>
            <a:ext cx="85725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440055" indent="-2603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lvl="1">
              <a:spcBef>
                <a:spcPct val="0"/>
              </a:spcBef>
              <a:buClr>
                <a:srgbClr val="FF0000"/>
              </a:buClr>
              <a:buSzPct val="80000"/>
              <a:buFont typeface="Wingdings" panose="05000000000000000000"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en-US" altLang="zh-CN"/>
              <a:t> </a:t>
            </a:r>
            <a:r>
              <a:rPr lang="en-US" altLang="zh-CN" sz="2000">
                <a:latin typeface="Arial" panose="020B0704020202020204" pitchFamily="34" charset="0"/>
              </a:rPr>
              <a:t>reg[4:1] regc,regd;    //regc,regd</a:t>
            </a:r>
            <a:r>
              <a:rPr lang="zh-CN" altLang="en-US" sz="2000">
                <a:latin typeface="Arial" panose="020B0704020202020204" pitchFamily="34" charset="0"/>
              </a:rPr>
              <a:t>为</a:t>
            </a:r>
            <a:r>
              <a:rPr lang="en-US" altLang="zh-CN" sz="2000">
                <a:latin typeface="Arial" panose="020B0704020202020204" pitchFamily="34" charset="0"/>
              </a:rPr>
              <a:t>4</a:t>
            </a:r>
            <a:r>
              <a:rPr lang="zh-CN" altLang="en-US" sz="2000">
                <a:latin typeface="Arial" panose="020B0704020202020204" pitchFamily="34" charset="0"/>
              </a:rPr>
              <a:t>位宽的</a:t>
            </a:r>
            <a:r>
              <a:rPr lang="en-US" altLang="zh-CN" sz="2000">
                <a:latin typeface="Arial" panose="020B0704020202020204" pitchFamily="34" charset="0"/>
              </a:rPr>
              <a:t>reg</a:t>
            </a:r>
            <a:r>
              <a:rPr lang="zh-CN" altLang="en-US" sz="2000">
                <a:latin typeface="Arial" panose="020B0704020202020204" pitchFamily="34" charset="0"/>
              </a:rPr>
              <a:t>型向量</a:t>
            </a:r>
            <a:endParaRPr lang="zh-CN" altLang="en-US" sz="2000">
              <a:latin typeface="Arial" panose="020B0704020202020204" pitchFamily="34" charset="0"/>
            </a:endParaRPr>
          </a:p>
          <a:p>
            <a:pPr>
              <a:spcBef>
                <a:spcPct val="0"/>
              </a:spcBef>
              <a:buFont typeface="Wingdings" panose="05000000000000000000" pitchFamily="2" charset="2"/>
              <a:buNone/>
            </a:pPr>
            <a:r>
              <a:rPr kumimoji="1" lang="en-US" altLang="zh-CN" sz="2000">
                <a:latin typeface="Arial" panose="020B0704020202020204" pitchFamily="34" charset="0"/>
              </a:rPr>
              <a:t>    reg[0:7] data</a:t>
            </a:r>
            <a:r>
              <a:rPr kumimoji="1" lang="zh-CN" altLang="en-US" sz="2000">
                <a:latin typeface="Arial" panose="020B0704020202020204" pitchFamily="34" charset="0"/>
              </a:rPr>
              <a:t>；</a:t>
            </a:r>
            <a:r>
              <a:rPr kumimoji="1" lang="en-US" altLang="zh-CN" sz="2000">
                <a:latin typeface="Arial" panose="020B0704020202020204" pitchFamily="34" charset="0"/>
              </a:rPr>
              <a:t>//8</a:t>
            </a:r>
            <a:r>
              <a:rPr kumimoji="1" lang="zh-CN" altLang="en-US" sz="2000">
                <a:latin typeface="Arial" panose="020B0704020202020204" pitchFamily="34" charset="0"/>
              </a:rPr>
              <a:t>位寄存器型变量，最高有效位是</a:t>
            </a:r>
            <a:r>
              <a:rPr kumimoji="1" lang="en-US" altLang="zh-CN" sz="2000">
                <a:latin typeface="Arial" panose="020B0704020202020204" pitchFamily="34" charset="0"/>
              </a:rPr>
              <a:t>0</a:t>
            </a:r>
            <a:r>
              <a:rPr kumimoji="1" lang="zh-CN" altLang="en-US" sz="2000">
                <a:latin typeface="Arial" panose="020B0704020202020204" pitchFamily="34" charset="0"/>
              </a:rPr>
              <a:t>，最低有效位是</a:t>
            </a:r>
            <a:r>
              <a:rPr kumimoji="1" lang="en-US" altLang="zh-CN" sz="2000">
                <a:latin typeface="Arial" panose="020B0704020202020204" pitchFamily="34" charset="0"/>
              </a:rPr>
              <a:t>7</a:t>
            </a:r>
            <a:endParaRPr kumimoji="1" lang="en-US" altLang="zh-CN" sz="2000">
              <a:latin typeface="Arial" panose="020B0704020202020204" pitchFamily="34" charset="0"/>
            </a:endParaRPr>
          </a:p>
          <a:p>
            <a:pPr lvl="1">
              <a:spcBef>
                <a:spcPct val="0"/>
              </a:spcBef>
              <a:buClr>
                <a:schemeClr val="tx2"/>
              </a:buClr>
              <a:buSzPct val="80000"/>
              <a:buFont typeface="Wingdings" panose="05000000000000000000" pitchFamily="2" charset="2"/>
              <a:buChar char="u"/>
            </a:pPr>
            <a:r>
              <a:rPr kumimoji="1" lang="zh-CN" altLang="en-US" sz="1800">
                <a:latin typeface="Arial" panose="020B0704020202020204" pitchFamily="34" charset="0"/>
              </a:rPr>
              <a:t>向量定义后可以采用多种使用形式（即赋值）</a:t>
            </a:r>
            <a:endParaRPr kumimoji="1" lang="zh-CN" altLang="en-US" sz="1800">
              <a:latin typeface="Arial" panose="020B0704020202020204" pitchFamily="34" charset="0"/>
            </a:endParaRPr>
          </a:p>
          <a:p>
            <a:pPr>
              <a:spcBef>
                <a:spcPct val="0"/>
              </a:spcBef>
              <a:buFont typeface="Wingdings" panose="05000000000000000000" pitchFamily="2" charset="2"/>
              <a:buNone/>
            </a:pPr>
            <a:r>
              <a:rPr kumimoji="1" lang="en-US" altLang="zh-CN" sz="2000">
                <a:latin typeface="Arial" panose="020B0704020202020204" pitchFamily="34" charset="0"/>
              </a:rPr>
              <a:t>      data=8’b00000000;        data[5:3]=3’B111;         data[7]=1</a:t>
            </a:r>
            <a:r>
              <a:rPr kumimoji="1" lang="zh-CN" altLang="en-US" sz="2000">
                <a:latin typeface="Arial" panose="020B0704020202020204" pitchFamily="34" charset="0"/>
              </a:rPr>
              <a:t>；</a:t>
            </a:r>
            <a:r>
              <a:rPr kumimoji="1" lang="zh-CN" altLang="en-US" sz="2000" b="0">
                <a:latin typeface="Arial" panose="020B0704020202020204" pitchFamily="34" charset="0"/>
              </a:rPr>
              <a:t> </a:t>
            </a:r>
            <a:endParaRPr kumimoji="1" lang="zh-CN" altLang="en-US" sz="2000" b="0">
              <a:latin typeface="Arial" panose="020B0704020202020204" pitchFamily="34" charset="0"/>
            </a:endParaRPr>
          </a:p>
        </p:txBody>
      </p:sp>
      <p:sp>
        <p:nvSpPr>
          <p:cNvPr id="645129" name="Rectangle 9"/>
          <p:cNvSpPr>
            <a:spLocks noChangeArrowheads="1"/>
          </p:cNvSpPr>
          <p:nvPr/>
        </p:nvSpPr>
        <p:spPr bwMode="auto">
          <a:xfrm>
            <a:off x="320675" y="3392488"/>
            <a:ext cx="35861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43230" indent="-443230">
              <a:lnSpc>
                <a:spcPct val="120000"/>
              </a:lnSpc>
              <a:spcBef>
                <a:spcPct val="0"/>
              </a:spcBef>
              <a:buClr>
                <a:schemeClr val="bg2"/>
              </a:buClr>
              <a:buFont typeface="Wingdings" panose="05000000000000000000" pitchFamily="2" charset="2"/>
              <a:buChar char="v"/>
            </a:pPr>
            <a:r>
              <a:rPr lang="en-US" altLang="zh-CN" sz="2200">
                <a:latin typeface="Arial" panose="020B0704020202020204" pitchFamily="34" charset="0"/>
              </a:rPr>
              <a:t>reg</a:t>
            </a:r>
            <a:r>
              <a:rPr lang="zh-CN" altLang="en-US" sz="2200">
                <a:latin typeface="Arial" panose="020B0704020202020204" pitchFamily="34" charset="0"/>
              </a:rPr>
              <a:t>型向量（总线）</a:t>
            </a:r>
            <a:endParaRPr lang="zh-CN" altLang="en-US" sz="2200">
              <a:latin typeface="Arial" panose="020B0704020202020204" pitchFamily="34" charset="0"/>
            </a:endParaRPr>
          </a:p>
        </p:txBody>
      </p:sp>
      <p:sp>
        <p:nvSpPr>
          <p:cNvPr id="645130" name="Rectangle 10"/>
          <p:cNvSpPr>
            <a:spLocks noChangeArrowheads="1"/>
          </p:cNvSpPr>
          <p:nvPr/>
        </p:nvSpPr>
        <p:spPr bwMode="auto">
          <a:xfrm>
            <a:off x="1133475" y="2889250"/>
            <a:ext cx="819150" cy="446088"/>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23"/>
                                        </p:tgtEl>
                                        <p:attrNameLst>
                                          <p:attrName>style.visibility</p:attrName>
                                        </p:attrNameLst>
                                      </p:cBhvr>
                                      <p:to>
                                        <p:strVal val="visible"/>
                                      </p:to>
                                    </p:set>
                                    <p:anim calcmode="lin" valueType="num">
                                      <p:cBhvr additive="base">
                                        <p:cTn id="7" dur="500" fill="hold"/>
                                        <p:tgtEl>
                                          <p:spTgt spid="645123"/>
                                        </p:tgtEl>
                                        <p:attrNameLst>
                                          <p:attrName>ppt_x</p:attrName>
                                        </p:attrNameLst>
                                      </p:cBhvr>
                                      <p:tavLst>
                                        <p:tav tm="0">
                                          <p:val>
                                            <p:strVal val="0-#ppt_w/2"/>
                                          </p:val>
                                        </p:tav>
                                        <p:tav tm="100000">
                                          <p:val>
                                            <p:strVal val="#ppt_x"/>
                                          </p:val>
                                        </p:tav>
                                      </p:tavLst>
                                    </p:anim>
                                    <p:anim calcmode="lin" valueType="num">
                                      <p:cBhvr additive="base">
                                        <p:cTn id="8" dur="500" fill="hold"/>
                                        <p:tgtEl>
                                          <p:spTgt spid="6451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45130"/>
                                        </p:tgtEl>
                                        <p:attrNameLst>
                                          <p:attrName>style.visibility</p:attrName>
                                        </p:attrNameLst>
                                      </p:cBhvr>
                                      <p:to>
                                        <p:strVal val="visible"/>
                                      </p:to>
                                    </p:set>
                                    <p:anim calcmode="lin" valueType="num">
                                      <p:cBhvr>
                                        <p:cTn id="13" dur="500" fill="hold"/>
                                        <p:tgtEl>
                                          <p:spTgt spid="645130"/>
                                        </p:tgtEl>
                                        <p:attrNameLst>
                                          <p:attrName>ppt_w</p:attrName>
                                        </p:attrNameLst>
                                      </p:cBhvr>
                                      <p:tavLst>
                                        <p:tav tm="0">
                                          <p:val>
                                            <p:fltVal val="0"/>
                                          </p:val>
                                        </p:tav>
                                        <p:tav tm="100000">
                                          <p:val>
                                            <p:strVal val="#ppt_w"/>
                                          </p:val>
                                        </p:tav>
                                      </p:tavLst>
                                    </p:anim>
                                    <p:anim calcmode="lin" valueType="num">
                                      <p:cBhvr>
                                        <p:cTn id="14" dur="500" fill="hold"/>
                                        <p:tgtEl>
                                          <p:spTgt spid="645130"/>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645124"/>
                                        </p:tgtEl>
                                        <p:attrNameLst>
                                          <p:attrName>style.visibility</p:attrName>
                                        </p:attrNameLst>
                                      </p:cBhvr>
                                      <p:to>
                                        <p:strVal val="visible"/>
                                      </p:to>
                                    </p:set>
                                    <p:animEffect transition="in" filter="barn(outHorizontal)">
                                      <p:cBhvr>
                                        <p:cTn id="18" dur="500"/>
                                        <p:tgtEl>
                                          <p:spTgt spid="645124"/>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645129"/>
                                        </p:tgtEl>
                                        <p:attrNameLst>
                                          <p:attrName>style.visibility</p:attrName>
                                        </p:attrNameLst>
                                      </p:cBhvr>
                                      <p:to>
                                        <p:strVal val="visible"/>
                                      </p:to>
                                    </p:set>
                                    <p:anim calcmode="lin" valueType="num">
                                      <p:cBhvr>
                                        <p:cTn id="23" dur="500" fill="hold"/>
                                        <p:tgtEl>
                                          <p:spTgt spid="645129"/>
                                        </p:tgtEl>
                                        <p:attrNameLst>
                                          <p:attrName>ppt_w</p:attrName>
                                        </p:attrNameLst>
                                      </p:cBhvr>
                                      <p:tavLst>
                                        <p:tav tm="0">
                                          <p:val>
                                            <p:fltVal val="0"/>
                                          </p:val>
                                        </p:tav>
                                        <p:tav tm="100000">
                                          <p:val>
                                            <p:strVal val="#ppt_w"/>
                                          </p:val>
                                        </p:tav>
                                      </p:tavLst>
                                    </p:anim>
                                    <p:anim calcmode="lin" valueType="num">
                                      <p:cBhvr>
                                        <p:cTn id="24" dur="500" fill="hold"/>
                                        <p:tgtEl>
                                          <p:spTgt spid="64512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645125"/>
                                        </p:tgtEl>
                                        <p:attrNameLst>
                                          <p:attrName>style.visibility</p:attrName>
                                        </p:attrNameLst>
                                      </p:cBhvr>
                                      <p:to>
                                        <p:strVal val="visible"/>
                                      </p:to>
                                    </p:set>
                                    <p:animEffect transition="in" filter="barn(outHorizontal)">
                                      <p:cBhvr>
                                        <p:cTn id="29" dur="500"/>
                                        <p:tgtEl>
                                          <p:spTgt spid="6451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45128"/>
                                        </p:tgtEl>
                                        <p:attrNameLst>
                                          <p:attrName>style.visibility</p:attrName>
                                        </p:attrNameLst>
                                      </p:cBhvr>
                                      <p:to>
                                        <p:strVal val="visible"/>
                                      </p:to>
                                    </p:set>
                                    <p:anim calcmode="lin" valueType="num">
                                      <p:cBhvr additive="base">
                                        <p:cTn id="34" dur="500" fill="hold"/>
                                        <p:tgtEl>
                                          <p:spTgt spid="645128"/>
                                        </p:tgtEl>
                                        <p:attrNameLst>
                                          <p:attrName>ppt_x</p:attrName>
                                        </p:attrNameLst>
                                      </p:cBhvr>
                                      <p:tavLst>
                                        <p:tav tm="0">
                                          <p:val>
                                            <p:strVal val="0-#ppt_w/2"/>
                                          </p:val>
                                        </p:tav>
                                        <p:tav tm="100000">
                                          <p:val>
                                            <p:strVal val="#ppt_x"/>
                                          </p:val>
                                        </p:tav>
                                      </p:tavLst>
                                    </p:anim>
                                    <p:anim calcmode="lin" valueType="num">
                                      <p:cBhvr additive="base">
                                        <p:cTn id="35" dur="500" fill="hold"/>
                                        <p:tgtEl>
                                          <p:spTgt spid="64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P spid="645124" grpId="0" animBg="1"/>
      <p:bldP spid="645125" grpId="0" animBg="1"/>
      <p:bldP spid="645128" grpId="0" autoUpdateAnimBg="0"/>
      <p:bldP spid="645129" grpId="0"/>
      <p:bldP spid="64513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a:xfrm>
            <a:off x="1917700" y="223838"/>
            <a:ext cx="6578600" cy="677862"/>
          </a:xfrm>
        </p:spPr>
        <p:txBody>
          <a:bodyPr anchor="b"/>
          <a:lstStyle/>
          <a:p>
            <a:pPr eaLnBrk="1" hangingPunct="1"/>
            <a:r>
              <a:rPr lang="en-US" altLang="zh-CN" smtClean="0">
                <a:solidFill>
                  <a:srgbClr val="FFCC00"/>
                </a:solidFill>
                <a:latin typeface="Arial" panose="020B0704020202020204" pitchFamily="34" charset="0"/>
                <a:ea typeface="黑体" pitchFamily="2" charset="-122"/>
              </a:rPr>
              <a:t>reg</a:t>
            </a:r>
            <a:r>
              <a:rPr lang="zh-CN" altLang="en-US" smtClean="0">
                <a:solidFill>
                  <a:srgbClr val="FFCC00"/>
                </a:solidFill>
                <a:latin typeface="Arial" panose="020B0704020202020204" pitchFamily="34" charset="0"/>
                <a:ea typeface="黑体" pitchFamily="2" charset="-122"/>
              </a:rPr>
              <a:t>型变量</a:t>
            </a:r>
            <a:r>
              <a:rPr lang="zh-CN" altLang="en-US" smtClean="0">
                <a:solidFill>
                  <a:srgbClr val="FFCC00"/>
                </a:solidFill>
                <a:latin typeface="Arial" panose="020B0704020202020204" pitchFamily="34" charset="0"/>
                <a:ea typeface="黑体" pitchFamily="2" charset="-122"/>
                <a:cs typeface="Arial" panose="020B0704020202020204" pitchFamily="34" charset="0"/>
              </a:rPr>
              <a:t>生成触发器和</a:t>
            </a:r>
            <a:r>
              <a:rPr lang="zh-CN" altLang="en-US" smtClean="0">
                <a:solidFill>
                  <a:srgbClr val="FFCC00"/>
                </a:solidFill>
                <a:latin typeface="Arial" panose="020B0704020202020204" pitchFamily="34" charset="0"/>
                <a:ea typeface="黑体" pitchFamily="2" charset="-122"/>
              </a:rPr>
              <a:t>组合逻辑举例</a:t>
            </a:r>
            <a:endParaRPr lang="zh-CN" altLang="en-US" smtClean="0">
              <a:solidFill>
                <a:srgbClr val="FFCC00"/>
              </a:solidFill>
              <a:latin typeface="Arial" panose="020B0704020202020204" pitchFamily="34" charset="0"/>
              <a:ea typeface="黑体" pitchFamily="2" charset="-122"/>
            </a:endParaRPr>
          </a:p>
        </p:txBody>
      </p:sp>
      <p:sp>
        <p:nvSpPr>
          <p:cNvPr id="2100227" name="Rectangle 2051"/>
          <p:cNvSpPr>
            <a:spLocks noGrp="1" noChangeArrowheads="1"/>
          </p:cNvSpPr>
          <p:nvPr>
            <p:ph type="body" idx="4294967295"/>
          </p:nvPr>
        </p:nvSpPr>
        <p:spPr>
          <a:xfrm>
            <a:off x="225425" y="1525588"/>
            <a:ext cx="4778375" cy="3087687"/>
          </a:xfrm>
        </p:spPr>
        <p:txBody>
          <a:bodyPr/>
          <a:lstStyle/>
          <a:p>
            <a:pPr marL="187325" indent="-187325" algn="just">
              <a:lnSpc>
                <a:spcPct val="110000"/>
              </a:lnSpc>
              <a:buFont typeface="Wingdings" panose="05000000000000000000" pitchFamily="2" charset="2"/>
              <a:buNone/>
              <a:defRPr/>
            </a:pPr>
            <a:r>
              <a:rPr lang="en-US" altLang="zh-CN" sz="2000" dirty="0" smtClean="0">
                <a:solidFill>
                  <a:srgbClr val="FF0066"/>
                </a:solidFill>
                <a:latin typeface="Arial" panose="020B0704020202020204" pitchFamily="34" charset="0"/>
              </a:rPr>
              <a:t>【</a:t>
            </a:r>
            <a:r>
              <a:rPr lang="zh-CN" altLang="en-US" sz="2000" dirty="0" smtClean="0">
                <a:solidFill>
                  <a:srgbClr val="FF0066"/>
                </a:solidFill>
                <a:latin typeface="Arial" panose="020B0704020202020204" pitchFamily="34" charset="0"/>
              </a:rPr>
              <a:t>例</a:t>
            </a:r>
            <a:r>
              <a:rPr kumimoji="1" lang="en-US" altLang="zh-CN" sz="2000" dirty="0" smtClean="0">
                <a:solidFill>
                  <a:srgbClr val="FF0066"/>
                </a:solidFill>
                <a:latin typeface="Arial" panose="020B0704020202020204" pitchFamily="34" charset="0"/>
              </a:rPr>
              <a:t>2.21</a:t>
            </a:r>
            <a:r>
              <a:rPr lang="en-US" altLang="zh-CN" sz="2000" dirty="0" smtClean="0">
                <a:solidFill>
                  <a:srgbClr val="FF0066"/>
                </a:solidFill>
                <a:latin typeface="Arial" panose="020B0704020202020204" pitchFamily="34" charset="0"/>
              </a:rPr>
              <a:t>】</a:t>
            </a:r>
            <a:r>
              <a:rPr lang="zh-CN" altLang="en-US" sz="2000" dirty="0" smtClean="0">
                <a:latin typeface="Arial" panose="020B0704020202020204" pitchFamily="34" charset="0"/>
                <a:cs typeface="Arial" panose="020B0704020202020204" pitchFamily="34" charset="0"/>
              </a:rPr>
              <a:t>在时钟</a:t>
            </a:r>
            <a:r>
              <a:rPr lang="zh-CN" altLang="en-US" sz="2000" dirty="0" smtClean="0">
                <a:solidFill>
                  <a:srgbClr val="FF0066"/>
                </a:solidFill>
                <a:latin typeface="Arial" panose="020B0704020202020204" pitchFamily="34" charset="0"/>
                <a:cs typeface="Arial" panose="020B0704020202020204" pitchFamily="34" charset="0"/>
              </a:rPr>
              <a:t>沿</a:t>
            </a:r>
            <a:r>
              <a:rPr lang="zh-CN" altLang="en-US" sz="2000" dirty="0" smtClean="0">
                <a:latin typeface="Arial" panose="020B0704020202020204" pitchFamily="34" charset="0"/>
                <a:cs typeface="Arial" panose="020B0704020202020204" pitchFamily="34" charset="0"/>
              </a:rPr>
              <a:t>触发的</a:t>
            </a:r>
            <a:r>
              <a:rPr lang="en-US" altLang="zh-CN" sz="2000" dirty="0" smtClean="0">
                <a:latin typeface="Arial" panose="020B0704020202020204" pitchFamily="34" charset="0"/>
                <a:cs typeface="Arial" panose="020B0704020202020204" pitchFamily="34" charset="0"/>
              </a:rPr>
              <a:t>always</a:t>
            </a:r>
            <a:r>
              <a:rPr lang="zh-CN" altLang="en-US" sz="2000" dirty="0" smtClean="0">
                <a:latin typeface="Arial" panose="020B0704020202020204" pitchFamily="34" charset="0"/>
                <a:cs typeface="Arial" panose="020B0704020202020204" pitchFamily="34" charset="0"/>
              </a:rPr>
              <a:t>块中，用</a:t>
            </a:r>
            <a:r>
              <a:rPr lang="zh-CN" altLang="zh-CN" sz="2000" dirty="0" smtClean="0">
                <a:latin typeface="Arial" panose="020B0704020202020204" pitchFamily="34" charset="0"/>
                <a:cs typeface="Arial" panose="020B0704020202020204" pitchFamily="34" charset="0"/>
              </a:rPr>
              <a:t>reg</a:t>
            </a:r>
            <a:r>
              <a:rPr lang="zh-CN" altLang="en-US" sz="2000" dirty="0" smtClean="0">
                <a:latin typeface="Arial" panose="020B0704020202020204" pitchFamily="34" charset="0"/>
                <a:cs typeface="Arial" panose="020B0704020202020204" pitchFamily="34" charset="0"/>
              </a:rPr>
              <a:t>型变量生成</a:t>
            </a:r>
            <a:r>
              <a:rPr lang="zh-CN" altLang="en-US" sz="2000" dirty="0" smtClean="0">
                <a:solidFill>
                  <a:srgbClr val="FF0066"/>
                </a:solidFill>
                <a:latin typeface="Arial" panose="020B0704020202020204" pitchFamily="34" charset="0"/>
                <a:cs typeface="Arial" panose="020B0704020202020204" pitchFamily="34" charset="0"/>
              </a:rPr>
              <a:t>触发器</a:t>
            </a:r>
            <a:endParaRPr lang="zh-CN" altLang="zh-CN" sz="2000" b="0" dirty="0" smtClean="0">
              <a:effectLst>
                <a:outerShdw blurRad="38100" dist="38100" dir="2700000" algn="tl">
                  <a:srgbClr val="C0C0C0"/>
                </a:outerShdw>
              </a:effectLst>
              <a:latin typeface="Arial" panose="020B0704020202020204" pitchFamily="34" charset="0"/>
              <a:cs typeface="Arial" panose="020B0704020202020204" pitchFamily="34" charset="0"/>
            </a:endParaRPr>
          </a:p>
          <a:p>
            <a:pPr marL="187325" indent="-187325" eaLnBrk="1" hangingPunct="1">
              <a:lnSpc>
                <a:spcPct val="90000"/>
              </a:lnSpc>
              <a:spcBef>
                <a:spcPct val="10000"/>
              </a:spcBef>
              <a:buFont typeface="Wingdings" panose="05000000000000000000" pitchFamily="2" charset="2"/>
              <a:buNone/>
              <a:defRPr/>
            </a:pPr>
            <a:r>
              <a:rPr lang="zh-CN" altLang="en-US" sz="2000" dirty="0" smtClean="0">
                <a:latin typeface="Arial" panose="020B0704020202020204" pitchFamily="34" charset="0"/>
                <a:cs typeface="Arial" panose="020B0704020202020204" pitchFamily="34" charset="0"/>
              </a:rPr>
              <a:t>	  </a:t>
            </a:r>
            <a:r>
              <a:rPr lang="zh-CN" altLang="zh-CN" sz="2000" dirty="0" smtClean="0">
                <a:latin typeface="Arial" panose="020B0704020202020204" pitchFamily="34" charset="0"/>
                <a:cs typeface="Arial" panose="020B0704020202020204" pitchFamily="34" charset="0"/>
              </a:rPr>
              <a:t>module  rw1( clk, d, out1)；</a:t>
            </a:r>
            <a:endParaRPr lang="zh-CN" altLang="zh-CN" sz="2000" dirty="0" smtClean="0">
              <a:latin typeface="Arial" panose="020B0704020202020204" pitchFamily="34" charset="0"/>
              <a:cs typeface="Arial" panose="020B0704020202020204" pitchFamily="34" charset="0"/>
            </a:endParaRPr>
          </a:p>
          <a:p>
            <a:pPr marL="187325" indent="-187325" eaLnBrk="1" hangingPunct="1">
              <a:lnSpc>
                <a:spcPct val="90000"/>
              </a:lnSpc>
              <a:spcBef>
                <a:spcPct val="10000"/>
              </a:spcBef>
              <a:buFont typeface="Wingdings" panose="05000000000000000000" pitchFamily="2" charset="2"/>
              <a:buNone/>
              <a:defRPr/>
            </a:pPr>
            <a:r>
              <a:rPr lang="zh-CN" altLang="en-US" sz="2000" dirty="0" smtClean="0">
                <a:latin typeface="Arial" panose="020B0704020202020204" pitchFamily="34" charset="0"/>
                <a:cs typeface="Arial" panose="020B0704020202020204" pitchFamily="34" charset="0"/>
              </a:rPr>
              <a:t>	          </a:t>
            </a:r>
            <a:r>
              <a:rPr lang="zh-CN" altLang="zh-CN" sz="2000" dirty="0" smtClean="0">
                <a:latin typeface="Arial" panose="020B0704020202020204" pitchFamily="34" charset="0"/>
                <a:cs typeface="Arial" panose="020B0704020202020204" pitchFamily="34" charset="0"/>
              </a:rPr>
              <a:t>input clk, d；</a:t>
            </a:r>
            <a:endParaRPr lang="zh-CN" altLang="zh-CN" sz="2000" dirty="0" smtClean="0">
              <a:latin typeface="Arial" panose="020B0704020202020204" pitchFamily="34" charset="0"/>
              <a:cs typeface="Arial" panose="020B0704020202020204" pitchFamily="34" charset="0"/>
            </a:endParaRPr>
          </a:p>
          <a:p>
            <a:pPr marL="187325" indent="-187325" eaLnBrk="1" hangingPunct="1">
              <a:lnSpc>
                <a:spcPct val="90000"/>
              </a:lnSpc>
              <a:spcBef>
                <a:spcPct val="10000"/>
              </a:spcBef>
              <a:buFont typeface="Wingdings" panose="05000000000000000000" pitchFamily="2" charset="2"/>
              <a:buNone/>
              <a:defRPr/>
            </a:pPr>
            <a:r>
              <a:rPr lang="zh-CN" altLang="en-US" sz="2000" dirty="0" smtClean="0">
                <a:latin typeface="Arial" panose="020B0704020202020204" pitchFamily="34" charset="0"/>
                <a:cs typeface="Arial" panose="020B0704020202020204" pitchFamily="34" charset="0"/>
              </a:rPr>
              <a:t>            </a:t>
            </a:r>
            <a:r>
              <a:rPr lang="zh-CN" altLang="zh-CN" sz="2000" dirty="0" smtClean="0">
                <a:latin typeface="Arial" panose="020B0704020202020204" pitchFamily="34" charset="0"/>
                <a:cs typeface="Arial" panose="020B0704020202020204" pitchFamily="34" charset="0"/>
              </a:rPr>
              <a:t>output out1；</a:t>
            </a:r>
            <a:endParaRPr lang="zh-CN" altLang="zh-CN" sz="2000" dirty="0" smtClean="0">
              <a:latin typeface="Arial" panose="020B0704020202020204" pitchFamily="34" charset="0"/>
              <a:cs typeface="Arial" panose="020B0704020202020204" pitchFamily="34" charset="0"/>
            </a:endParaRPr>
          </a:p>
          <a:p>
            <a:pPr marL="187325" indent="-187325" eaLnBrk="1" hangingPunct="1">
              <a:lnSpc>
                <a:spcPct val="90000"/>
              </a:lnSpc>
              <a:spcBef>
                <a:spcPct val="10000"/>
              </a:spcBef>
              <a:buFont typeface="Wingdings" panose="05000000000000000000" pitchFamily="2" charset="2"/>
              <a:buNone/>
              <a:defRPr/>
            </a:pPr>
            <a:r>
              <a:rPr lang="zh-CN" altLang="en-US" sz="2000" dirty="0" smtClean="0">
                <a:latin typeface="Arial" panose="020B0704020202020204" pitchFamily="34" charset="0"/>
                <a:cs typeface="Arial" panose="020B0704020202020204" pitchFamily="34" charset="0"/>
              </a:rPr>
              <a:t>	         </a:t>
            </a:r>
            <a:r>
              <a:rPr lang="zh-CN" altLang="zh-CN" sz="2000" dirty="0" smtClean="0">
                <a:solidFill>
                  <a:srgbClr val="FF6600"/>
                </a:solidFill>
                <a:latin typeface="Arial" panose="020B0704020202020204" pitchFamily="34" charset="0"/>
                <a:cs typeface="Arial" panose="020B0704020202020204" pitchFamily="34" charset="0"/>
              </a:rPr>
              <a:t>reg out1；</a:t>
            </a:r>
            <a:endParaRPr lang="zh-CN" altLang="zh-CN" sz="2000" dirty="0" smtClean="0">
              <a:solidFill>
                <a:srgbClr val="FF6600"/>
              </a:solidFill>
              <a:latin typeface="Arial" panose="020B0704020202020204" pitchFamily="34" charset="0"/>
              <a:cs typeface="Arial" panose="020B0704020202020204" pitchFamily="34" charset="0"/>
            </a:endParaRPr>
          </a:p>
          <a:p>
            <a:pPr marL="187325" indent="-187325" eaLnBrk="1" hangingPunct="1">
              <a:lnSpc>
                <a:spcPct val="90000"/>
              </a:lnSpc>
              <a:spcBef>
                <a:spcPct val="10000"/>
              </a:spcBef>
              <a:buFont typeface="Wingdings" panose="05000000000000000000" pitchFamily="2" charset="2"/>
              <a:buNone/>
              <a:defRPr/>
            </a:pPr>
            <a:r>
              <a:rPr lang="zh-CN" altLang="en-US" sz="2000" dirty="0" smtClean="0">
                <a:latin typeface="Arial" panose="020B0704020202020204" pitchFamily="34" charset="0"/>
                <a:cs typeface="Arial" panose="020B0704020202020204" pitchFamily="34" charset="0"/>
              </a:rPr>
              <a:t>	</a:t>
            </a:r>
            <a:r>
              <a:rPr lang="zh-CN" altLang="zh-CN" sz="2000" dirty="0" smtClean="0">
                <a:latin typeface="Arial" panose="020B0704020202020204" pitchFamily="34" charset="0"/>
                <a:cs typeface="Arial" panose="020B0704020202020204" pitchFamily="34" charset="0"/>
              </a:rPr>
              <a:t>  </a:t>
            </a:r>
            <a:r>
              <a:rPr lang="zh-CN" altLang="en-US" sz="2000" dirty="0" smtClean="0">
                <a:latin typeface="Arial" panose="020B0704020202020204" pitchFamily="34" charset="0"/>
                <a:cs typeface="Arial" panose="020B0704020202020204" pitchFamily="34" charset="0"/>
              </a:rPr>
              <a:t>       </a:t>
            </a:r>
            <a:r>
              <a:rPr lang="zh-CN" altLang="zh-CN" sz="2000" dirty="0" smtClean="0">
                <a:latin typeface="Arial" panose="020B0704020202020204" pitchFamily="34" charset="0"/>
                <a:cs typeface="Arial" panose="020B0704020202020204" pitchFamily="34" charset="0"/>
              </a:rPr>
              <a:t>always @(</a:t>
            </a:r>
            <a:r>
              <a:rPr lang="zh-CN" altLang="zh-CN" sz="2000" dirty="0" smtClean="0">
                <a:solidFill>
                  <a:srgbClr val="FF0066"/>
                </a:solidFill>
                <a:latin typeface="Arial" panose="020B0704020202020204" pitchFamily="34" charset="0"/>
                <a:cs typeface="Arial" panose="020B0704020202020204" pitchFamily="34" charset="0"/>
              </a:rPr>
              <a:t>posedge clk</a:t>
            </a:r>
            <a:r>
              <a:rPr lang="zh-CN" altLang="zh-CN" sz="2000" dirty="0" smtClean="0">
                <a:latin typeface="Arial" panose="020B0704020202020204" pitchFamily="34" charset="0"/>
                <a:cs typeface="Arial" panose="020B0704020202020204" pitchFamily="34" charset="0"/>
              </a:rPr>
              <a:t>) </a:t>
            </a:r>
            <a:r>
              <a:rPr lang="en-US" altLang="zh-CN" sz="2000" dirty="0" smtClean="0">
                <a:latin typeface="Arial" panose="020B0704020202020204" pitchFamily="34" charset="0"/>
                <a:cs typeface="Arial" panose="020B0704020202020204" pitchFamily="34" charset="0"/>
              </a:rPr>
              <a:t>//</a:t>
            </a:r>
            <a:r>
              <a:rPr lang="zh-CN" altLang="en-US" sz="2000" dirty="0" smtClean="0">
                <a:solidFill>
                  <a:srgbClr val="FF0066"/>
                </a:solidFill>
                <a:latin typeface="Arial" panose="020B0704020202020204" pitchFamily="34" charset="0"/>
                <a:cs typeface="Arial" panose="020B0704020202020204" pitchFamily="34" charset="0"/>
              </a:rPr>
              <a:t>沿</a:t>
            </a:r>
            <a:r>
              <a:rPr lang="zh-CN" altLang="en-US" sz="2000" dirty="0" smtClean="0">
                <a:latin typeface="Arial" panose="020B0704020202020204" pitchFamily="34" charset="0"/>
                <a:cs typeface="Arial" panose="020B0704020202020204" pitchFamily="34" charset="0"/>
              </a:rPr>
              <a:t>触发</a:t>
            </a:r>
            <a:r>
              <a:rPr lang="zh-CN" altLang="zh-CN" sz="2000" dirty="0" smtClean="0">
                <a:latin typeface="Arial" panose="020B0704020202020204" pitchFamily="34" charset="0"/>
                <a:cs typeface="Arial" panose="020B0704020202020204" pitchFamily="34" charset="0"/>
              </a:rPr>
              <a:t> </a:t>
            </a:r>
            <a:endParaRPr lang="zh-CN" altLang="zh-CN" sz="2000" dirty="0" smtClean="0">
              <a:latin typeface="Arial" panose="020B0704020202020204" pitchFamily="34" charset="0"/>
              <a:cs typeface="Arial" panose="020B0704020202020204" pitchFamily="34" charset="0"/>
            </a:endParaRPr>
          </a:p>
          <a:p>
            <a:pPr marL="187325" indent="-187325" eaLnBrk="1" hangingPunct="1">
              <a:lnSpc>
                <a:spcPct val="90000"/>
              </a:lnSpc>
              <a:spcBef>
                <a:spcPct val="10000"/>
              </a:spcBef>
              <a:buFont typeface="Wingdings" panose="05000000000000000000" pitchFamily="2" charset="2"/>
              <a:buNone/>
              <a:defRPr/>
            </a:pPr>
            <a:r>
              <a:rPr lang="zh-CN" altLang="zh-CN" sz="2000" dirty="0" smtClean="0">
                <a:latin typeface="Arial" panose="020B0704020202020204" pitchFamily="34" charset="0"/>
                <a:cs typeface="Arial" panose="020B0704020202020204" pitchFamily="34" charset="0"/>
              </a:rPr>
              <a:t>     </a:t>
            </a:r>
            <a:r>
              <a:rPr lang="zh-CN" altLang="en-US" sz="2000" dirty="0" smtClean="0">
                <a:latin typeface="Arial" panose="020B0704020202020204" pitchFamily="34" charset="0"/>
                <a:cs typeface="Arial" panose="020B0704020202020204" pitchFamily="34" charset="0"/>
              </a:rPr>
              <a:t>          </a:t>
            </a:r>
            <a:r>
              <a:rPr lang="zh-CN" altLang="zh-CN" sz="2000" dirty="0" smtClean="0">
                <a:solidFill>
                  <a:srgbClr val="FF0066"/>
                </a:solidFill>
                <a:latin typeface="Arial" panose="020B0704020202020204" pitchFamily="34" charset="0"/>
                <a:cs typeface="Arial" panose="020B0704020202020204" pitchFamily="34" charset="0"/>
              </a:rPr>
              <a:t>out1 &lt;=  d;</a:t>
            </a:r>
            <a:r>
              <a:rPr lang="zh-CN" altLang="zh-CN" sz="2000" dirty="0" smtClean="0">
                <a:latin typeface="Arial" panose="020B0704020202020204" pitchFamily="34" charset="0"/>
                <a:cs typeface="Arial" panose="020B0704020202020204" pitchFamily="34" charset="0"/>
              </a:rPr>
              <a:t> </a:t>
            </a:r>
            <a:r>
              <a:rPr lang="en-US" altLang="zh-CN" sz="2000" dirty="0" smtClean="0">
                <a:latin typeface="Arial" panose="020B0704020202020204" pitchFamily="34" charset="0"/>
                <a:cs typeface="Arial" panose="020B0704020202020204" pitchFamily="34" charset="0"/>
              </a:rPr>
              <a:t>               </a:t>
            </a:r>
            <a:endParaRPr lang="zh-CN" altLang="zh-CN" sz="2000" dirty="0" smtClean="0">
              <a:latin typeface="Arial" panose="020B0704020202020204" pitchFamily="34" charset="0"/>
              <a:cs typeface="Arial" panose="020B0704020202020204" pitchFamily="34" charset="0"/>
            </a:endParaRPr>
          </a:p>
          <a:p>
            <a:pPr marL="187325" indent="-187325" eaLnBrk="1" hangingPunct="1">
              <a:lnSpc>
                <a:spcPct val="90000"/>
              </a:lnSpc>
              <a:spcBef>
                <a:spcPct val="10000"/>
              </a:spcBef>
              <a:buFont typeface="Wingdings" panose="05000000000000000000" pitchFamily="2" charset="2"/>
              <a:buNone/>
              <a:defRPr/>
            </a:pPr>
            <a:r>
              <a:rPr lang="en-US" altLang="zh-CN" sz="2000" dirty="0" smtClean="0">
                <a:latin typeface="Arial" panose="020B0704020202020204" pitchFamily="34" charset="0"/>
                <a:cs typeface="Arial" panose="020B0704020202020204" pitchFamily="34" charset="0"/>
              </a:rPr>
              <a:t>	   </a:t>
            </a:r>
            <a:r>
              <a:rPr lang="zh-CN" altLang="zh-CN" sz="2000" dirty="0" smtClean="0">
                <a:latin typeface="Arial" panose="020B0704020202020204" pitchFamily="34" charset="0"/>
                <a:cs typeface="Arial" panose="020B0704020202020204" pitchFamily="34" charset="0"/>
              </a:rPr>
              <a:t>endmodule</a:t>
            </a:r>
            <a:r>
              <a:rPr lang="zh-CN" altLang="zh-CN" sz="2000" b="0" dirty="0" smtClean="0">
                <a:effectLst>
                  <a:outerShdw blurRad="38100" dist="38100" dir="2700000" algn="tl">
                    <a:srgbClr val="C0C0C0"/>
                  </a:outerShdw>
                </a:effectLst>
                <a:latin typeface="Arial" panose="020B0704020202020204" pitchFamily="34" charset="0"/>
                <a:cs typeface="Arial" panose="020B0704020202020204" pitchFamily="34" charset="0"/>
              </a:rPr>
              <a:t> </a:t>
            </a:r>
            <a:r>
              <a:rPr lang="en-US" altLang="zh-CN" sz="2000" dirty="0" smtClean="0">
                <a:latin typeface="Arial" panose="020B0704020202020204" pitchFamily="34" charset="0"/>
                <a:cs typeface="Arial" panose="020B0704020202020204" pitchFamily="34" charset="0"/>
              </a:rPr>
              <a:t>	</a:t>
            </a:r>
            <a:endParaRPr lang="en-US" altLang="zh-CN" sz="2000" dirty="0" smtClean="0">
              <a:latin typeface="Arial" panose="020B0704020202020204" pitchFamily="34" charset="0"/>
              <a:cs typeface="Arial" panose="020B0704020202020204" pitchFamily="34" charset="0"/>
            </a:endParaRPr>
          </a:p>
        </p:txBody>
      </p:sp>
      <p:grpSp>
        <p:nvGrpSpPr>
          <p:cNvPr id="2" name="Group 2082"/>
          <p:cNvGrpSpPr/>
          <p:nvPr/>
        </p:nvGrpSpPr>
        <p:grpSpPr bwMode="auto">
          <a:xfrm>
            <a:off x="688975" y="4546600"/>
            <a:ext cx="3565525" cy="1544638"/>
            <a:chOff x="3158" y="2467"/>
            <a:chExt cx="2246" cy="973"/>
          </a:xfrm>
        </p:grpSpPr>
        <p:sp>
          <p:nvSpPr>
            <p:cNvPr id="2100231" name="Rectangle 2055"/>
            <p:cNvSpPr>
              <a:spLocks noChangeArrowheads="1"/>
            </p:cNvSpPr>
            <p:nvPr/>
          </p:nvSpPr>
          <p:spPr bwMode="auto">
            <a:xfrm>
              <a:off x="3158" y="2467"/>
              <a:ext cx="2246" cy="973"/>
            </a:xfrm>
            <a:prstGeom prst="rect">
              <a:avLst/>
            </a:prstGeom>
            <a:solidFill>
              <a:srgbClr val="99CCFF"/>
            </a:solidFill>
            <a:ln w="9525">
              <a:noFill/>
              <a:miter lim="800000"/>
            </a:ln>
            <a:effectLst>
              <a:outerShdw dist="107763" dir="2700000" algn="ctr" rotWithShape="0">
                <a:srgbClr val="808080"/>
              </a:outerShdw>
            </a:effectLst>
          </p:spPr>
          <p:txBody>
            <a:bodyPr wrap="none" lIns="92075" tIns="46038" rIns="92075" bIns="46038" anchor="ctr"/>
            <a:lstStyle/>
            <a:p>
              <a:pPr algn="l" eaLnBrk="1" hangingPunct="1">
                <a:lnSpc>
                  <a:spcPct val="100000"/>
                </a:lnSpc>
                <a:spcBef>
                  <a:spcPct val="0"/>
                </a:spcBef>
                <a:buClrTx/>
                <a:buFontTx/>
                <a:buNone/>
                <a:defRPr/>
              </a:pPr>
              <a:endParaRPr lang="zh-CN" altLang="en-US" sz="1600">
                <a:solidFill>
                  <a:srgbClr val="FF33CC"/>
                </a:solidFill>
                <a:latin typeface="Tahoma" panose="020B0604030504040204" pitchFamily="34" charset="0"/>
                <a:ea typeface="SimSun" pitchFamily="2" charset="-122"/>
              </a:endParaRPr>
            </a:p>
          </p:txBody>
        </p:sp>
        <p:sp>
          <p:nvSpPr>
            <p:cNvPr id="64529" name="Line 2060"/>
            <p:cNvSpPr>
              <a:spLocks noChangeShapeType="1"/>
            </p:cNvSpPr>
            <p:nvPr/>
          </p:nvSpPr>
          <p:spPr bwMode="auto">
            <a:xfrm>
              <a:off x="4554" y="2981"/>
              <a:ext cx="420"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0" name="Text Box 2061"/>
            <p:cNvSpPr txBox="1">
              <a:spLocks noChangeArrowheads="1"/>
            </p:cNvSpPr>
            <p:nvPr/>
          </p:nvSpPr>
          <p:spPr bwMode="auto">
            <a:xfrm>
              <a:off x="3247" y="2867"/>
              <a:ext cx="241"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d</a:t>
              </a:r>
              <a:endParaRPr kumimoji="1" lang="en-US" altLang="zh-CN" sz="2000" b="0">
                <a:latin typeface="Times New Roman" panose="02020803070505020304" pitchFamily="18" charset="0"/>
              </a:endParaRPr>
            </a:p>
          </p:txBody>
        </p:sp>
        <p:sp>
          <p:nvSpPr>
            <p:cNvPr id="64531" name="Text Box 2064"/>
            <p:cNvSpPr txBox="1">
              <a:spLocks noChangeArrowheads="1"/>
            </p:cNvSpPr>
            <p:nvPr/>
          </p:nvSpPr>
          <p:spPr bwMode="auto">
            <a:xfrm>
              <a:off x="3167" y="2649"/>
              <a:ext cx="383"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clk</a:t>
              </a:r>
              <a:endParaRPr kumimoji="1" lang="en-US" altLang="zh-CN" sz="2000" b="0">
                <a:solidFill>
                  <a:schemeClr val="bg2"/>
                </a:solidFill>
                <a:latin typeface="Times New Roman" panose="02020803070505020304" pitchFamily="18" charset="0"/>
              </a:endParaRPr>
            </a:p>
          </p:txBody>
        </p:sp>
        <p:sp>
          <p:nvSpPr>
            <p:cNvPr id="64532" name="Text Box 2065"/>
            <p:cNvSpPr txBox="1">
              <a:spLocks noChangeArrowheads="1"/>
            </p:cNvSpPr>
            <p:nvPr/>
          </p:nvSpPr>
          <p:spPr bwMode="auto">
            <a:xfrm>
              <a:off x="4934" y="2839"/>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out1</a:t>
              </a:r>
              <a:endParaRPr kumimoji="1" lang="en-US" altLang="zh-CN" sz="2000" b="0">
                <a:latin typeface="Times New Roman" panose="02020803070505020304" pitchFamily="18" charset="0"/>
              </a:endParaRPr>
            </a:p>
          </p:txBody>
        </p:sp>
        <p:sp>
          <p:nvSpPr>
            <p:cNvPr id="64533" name="Rectangle 2066"/>
            <p:cNvSpPr>
              <a:spLocks noChangeArrowheads="1"/>
            </p:cNvSpPr>
            <p:nvPr/>
          </p:nvSpPr>
          <p:spPr bwMode="auto">
            <a:xfrm>
              <a:off x="3921" y="2688"/>
              <a:ext cx="672" cy="466"/>
            </a:xfrm>
            <a:prstGeom prst="rect">
              <a:avLst/>
            </a:prstGeom>
            <a:solidFill>
              <a:srgbClr val="996600"/>
            </a:solidFill>
            <a:ln w="9525">
              <a:solidFill>
                <a:srgbClr val="996600"/>
              </a:solidFill>
              <a:miter lim="800000"/>
            </a:ln>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sp>
          <p:nvSpPr>
            <p:cNvPr id="64534" name="Line 2067"/>
            <p:cNvSpPr>
              <a:spLocks noChangeShapeType="1"/>
            </p:cNvSpPr>
            <p:nvPr/>
          </p:nvSpPr>
          <p:spPr bwMode="auto">
            <a:xfrm>
              <a:off x="3541" y="2981"/>
              <a:ext cx="413"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5" name="Line 2068"/>
            <p:cNvSpPr>
              <a:spLocks noChangeShapeType="1"/>
            </p:cNvSpPr>
            <p:nvPr/>
          </p:nvSpPr>
          <p:spPr bwMode="auto">
            <a:xfrm>
              <a:off x="3522" y="2789"/>
              <a:ext cx="432"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6" name="Text Box 2072"/>
            <p:cNvSpPr txBox="1">
              <a:spLocks noChangeArrowheads="1"/>
            </p:cNvSpPr>
            <p:nvPr/>
          </p:nvSpPr>
          <p:spPr bwMode="auto">
            <a:xfrm>
              <a:off x="3944" y="2879"/>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D      </a:t>
              </a:r>
              <a:endParaRPr kumimoji="1" lang="en-US" altLang="zh-CN" sz="2000" b="0">
                <a:latin typeface="Times New Roman" panose="02020803070505020304" pitchFamily="18" charset="0"/>
              </a:endParaRPr>
            </a:p>
          </p:txBody>
        </p:sp>
        <p:sp>
          <p:nvSpPr>
            <p:cNvPr id="64537" name="Text Box 2073"/>
            <p:cNvSpPr txBox="1">
              <a:spLocks noChangeArrowheads="1"/>
            </p:cNvSpPr>
            <p:nvPr/>
          </p:nvSpPr>
          <p:spPr bwMode="auto">
            <a:xfrm>
              <a:off x="4309" y="2882"/>
              <a:ext cx="193"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Q</a:t>
              </a:r>
              <a:endParaRPr kumimoji="1" lang="en-US" altLang="zh-CN" sz="2000" b="0">
                <a:latin typeface="Times New Roman" panose="02020803070505020304" pitchFamily="18" charset="0"/>
              </a:endParaRPr>
            </a:p>
          </p:txBody>
        </p:sp>
        <p:sp>
          <p:nvSpPr>
            <p:cNvPr id="64538" name="Line 2074"/>
            <p:cNvSpPr>
              <a:spLocks noChangeShapeType="1"/>
            </p:cNvSpPr>
            <p:nvPr/>
          </p:nvSpPr>
          <p:spPr bwMode="auto">
            <a:xfrm>
              <a:off x="3947" y="2741"/>
              <a:ext cx="144" cy="4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39" name="Line 2075"/>
            <p:cNvSpPr>
              <a:spLocks noChangeShapeType="1"/>
            </p:cNvSpPr>
            <p:nvPr/>
          </p:nvSpPr>
          <p:spPr bwMode="auto">
            <a:xfrm flipH="1">
              <a:off x="3947" y="2789"/>
              <a:ext cx="144" cy="4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40" name="Text Box 2076"/>
            <p:cNvSpPr txBox="1">
              <a:spLocks noChangeArrowheads="1"/>
            </p:cNvSpPr>
            <p:nvPr/>
          </p:nvSpPr>
          <p:spPr bwMode="auto">
            <a:xfrm>
              <a:off x="4091" y="31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DFF</a:t>
              </a:r>
              <a:endParaRPr kumimoji="1" lang="en-US" altLang="zh-CN" sz="2000" b="0">
                <a:latin typeface="Times New Roman" panose="02020803070505020304" pitchFamily="18" charset="0"/>
              </a:endParaRPr>
            </a:p>
          </p:txBody>
        </p:sp>
      </p:grpSp>
      <p:sp>
        <p:nvSpPr>
          <p:cNvPr id="2159619" name="Rectangle 2051"/>
          <p:cNvSpPr>
            <a:spLocks noChangeArrowheads="1"/>
          </p:cNvSpPr>
          <p:nvPr/>
        </p:nvSpPr>
        <p:spPr bwMode="auto">
          <a:xfrm>
            <a:off x="5186363" y="1508125"/>
            <a:ext cx="3760787" cy="3090863"/>
          </a:xfrm>
          <a:prstGeom prst="rect">
            <a:avLst/>
          </a:prstGeom>
          <a:noFill/>
          <a:ln w="9525">
            <a:noFill/>
            <a:miter lim="800000"/>
          </a:ln>
        </p:spPr>
        <p:txBody>
          <a:bodyPr/>
          <a:lstStyle/>
          <a:p>
            <a:pPr marL="386080" indent="-386080">
              <a:buClr>
                <a:srgbClr val="FF0000"/>
              </a:buClr>
              <a:buSzPct val="80000"/>
              <a:buFont typeface="Wingdings" panose="05000000000000000000" pitchFamily="2" charset="2"/>
              <a:buNone/>
              <a:defRPr/>
            </a:pPr>
            <a:r>
              <a:rPr lang="en-US" altLang="zh-CN" sz="2000" dirty="0">
                <a:solidFill>
                  <a:srgbClr val="FF0066"/>
                </a:solidFill>
                <a:latin typeface="Arial" panose="020B0704020202020204" pitchFamily="34" charset="0"/>
                <a:ea typeface="SimSun" pitchFamily="2" charset="-122"/>
              </a:rPr>
              <a:t>【</a:t>
            </a:r>
            <a:r>
              <a:rPr lang="zh-CN" altLang="en-US" sz="2000" dirty="0">
                <a:solidFill>
                  <a:srgbClr val="FF0066"/>
                </a:solidFill>
                <a:latin typeface="Arial" panose="020B0704020202020204" pitchFamily="34" charset="0"/>
                <a:ea typeface="SimSun" pitchFamily="2" charset="-122"/>
              </a:rPr>
              <a:t>例</a:t>
            </a:r>
            <a:r>
              <a:rPr kumimoji="1" lang="en-US" altLang="zh-CN" sz="2000" dirty="0">
                <a:solidFill>
                  <a:srgbClr val="FF0066"/>
                </a:solidFill>
                <a:latin typeface="Arial" panose="020B0704020202020204" pitchFamily="34" charset="0"/>
                <a:ea typeface="SimSun" pitchFamily="2" charset="-122"/>
              </a:rPr>
              <a:t>2.22</a:t>
            </a:r>
            <a:r>
              <a:rPr lang="en-US" altLang="zh-CN" sz="2000" dirty="0">
                <a:solidFill>
                  <a:srgbClr val="FF0066"/>
                </a:solidFill>
                <a:latin typeface="Arial" panose="020B0704020202020204" pitchFamily="34" charset="0"/>
                <a:ea typeface="SimSun" pitchFamily="2" charset="-122"/>
              </a:rPr>
              <a:t>】</a:t>
            </a:r>
            <a:r>
              <a:rPr lang="zh-CN" altLang="en-US" sz="2000" dirty="0">
                <a:latin typeface="Arial" panose="020B0704020202020204" pitchFamily="34" charset="0"/>
                <a:ea typeface="SimSun" pitchFamily="2" charset="-122"/>
              </a:rPr>
              <a:t>使用</a:t>
            </a:r>
            <a:r>
              <a:rPr lang="zh-CN" altLang="en-US" sz="2000" dirty="0">
                <a:solidFill>
                  <a:srgbClr val="FF0066"/>
                </a:solidFill>
                <a:latin typeface="Arial" panose="020B0704020202020204" pitchFamily="34" charset="0"/>
                <a:ea typeface="SimSun" pitchFamily="2" charset="-122"/>
              </a:rPr>
              <a:t>电平</a:t>
            </a:r>
            <a:r>
              <a:rPr lang="zh-CN" altLang="en-US" sz="2000" dirty="0">
                <a:latin typeface="Arial" panose="020B0704020202020204" pitchFamily="34" charset="0"/>
                <a:ea typeface="SimSun" pitchFamily="2" charset="-122"/>
              </a:rPr>
              <a:t>触发，用</a:t>
            </a:r>
            <a:r>
              <a:rPr lang="en-US" altLang="zh-CN" sz="2000" dirty="0" err="1">
                <a:latin typeface="Arial" panose="020B0704020202020204" pitchFamily="34" charset="0"/>
                <a:ea typeface="SimSun" pitchFamily="2" charset="-122"/>
              </a:rPr>
              <a:t>reg</a:t>
            </a:r>
            <a:r>
              <a:rPr lang="zh-CN" altLang="en-US" sz="2000" dirty="0">
                <a:latin typeface="Arial" panose="020B0704020202020204" pitchFamily="34" charset="0"/>
                <a:ea typeface="SimSun" pitchFamily="2" charset="-122"/>
              </a:rPr>
              <a:t>型变量生成</a:t>
            </a:r>
            <a:r>
              <a:rPr lang="zh-CN" altLang="en-US" sz="2000" dirty="0">
                <a:solidFill>
                  <a:srgbClr val="FF0066"/>
                </a:solidFill>
                <a:latin typeface="Arial" panose="020B0704020202020204" pitchFamily="34" charset="0"/>
                <a:ea typeface="SimSun" pitchFamily="2" charset="-122"/>
                <a:cs typeface="Arial" panose="020B0704020202020204" pitchFamily="34" charset="0"/>
              </a:rPr>
              <a:t>组合逻辑</a:t>
            </a:r>
            <a:endParaRPr lang="zh-CN" altLang="en-US" sz="2000" dirty="0">
              <a:solidFill>
                <a:srgbClr val="FF0066"/>
              </a:solidFill>
              <a:latin typeface="Arial" panose="020B0704020202020204" pitchFamily="34" charset="0"/>
              <a:ea typeface="SimSun" pitchFamily="2" charset="-122"/>
              <a:cs typeface="Arial" panose="020B0704020202020204" pitchFamily="34" charset="0"/>
            </a:endParaRPr>
          </a:p>
          <a:p>
            <a:pPr marL="386080" indent="-386080">
              <a:spcBef>
                <a:spcPct val="0"/>
              </a:spcBef>
              <a:buClr>
                <a:schemeClr val="hlink"/>
              </a:buClr>
              <a:buSzPct val="80000"/>
              <a:buFont typeface="Wingdings" panose="05000000000000000000" pitchFamily="2" charset="2"/>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module  rw2( </a:t>
            </a:r>
            <a:r>
              <a:rPr lang="en-US" altLang="zh-CN" sz="2000" dirty="0" err="1">
                <a:latin typeface="Arial" panose="020B0704020202020204" pitchFamily="34" charset="0"/>
                <a:ea typeface="SimSun" pitchFamily="2" charset="-122"/>
              </a:rPr>
              <a:t>clk</a:t>
            </a:r>
            <a:r>
              <a:rPr lang="en-US" altLang="zh-CN" sz="2000" dirty="0">
                <a:latin typeface="Arial" panose="020B0704020202020204" pitchFamily="34" charset="0"/>
                <a:ea typeface="SimSun" pitchFamily="2" charset="-122"/>
              </a:rPr>
              <a:t>, d, out1)</a:t>
            </a:r>
            <a:r>
              <a:rPr lang="zh-CN" altLang="en-US" sz="2000" dirty="0">
                <a:latin typeface="Arial" panose="020B0704020202020204" pitchFamily="34" charset="0"/>
                <a:ea typeface="SimSun" pitchFamily="2" charset="-122"/>
              </a:rPr>
              <a:t>；</a:t>
            </a:r>
            <a:endParaRPr lang="zh-CN" altLang="en-US" sz="2000" dirty="0">
              <a:latin typeface="Arial" panose="020B0704020202020204" pitchFamily="34" charset="0"/>
              <a:ea typeface="SimSun" pitchFamily="2" charset="-122"/>
            </a:endParaRPr>
          </a:p>
          <a:p>
            <a:pPr marL="386080" indent="-386080">
              <a:spcBef>
                <a:spcPct val="0"/>
              </a:spcBef>
              <a:buClr>
                <a:schemeClr val="hlink"/>
              </a:buClr>
              <a:buSzPct val="80000"/>
              <a:buFont typeface="Wingdings" panose="05000000000000000000" pitchFamily="2" charset="2"/>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input </a:t>
            </a:r>
            <a:r>
              <a:rPr lang="en-US" altLang="zh-CN" sz="2000" dirty="0" err="1">
                <a:latin typeface="Arial" panose="020B0704020202020204" pitchFamily="34" charset="0"/>
                <a:ea typeface="SimSun" pitchFamily="2" charset="-122"/>
              </a:rPr>
              <a:t>clk</a:t>
            </a:r>
            <a:r>
              <a:rPr lang="en-US" altLang="zh-CN" sz="2000" dirty="0">
                <a:latin typeface="Arial" panose="020B0704020202020204" pitchFamily="34" charset="0"/>
                <a:ea typeface="SimSun" pitchFamily="2" charset="-122"/>
              </a:rPr>
              <a:t>, d</a:t>
            </a:r>
            <a:r>
              <a:rPr lang="zh-CN" altLang="en-US" sz="2000" dirty="0">
                <a:latin typeface="Arial" panose="020B0704020202020204" pitchFamily="34" charset="0"/>
                <a:ea typeface="SimSun" pitchFamily="2" charset="-122"/>
              </a:rPr>
              <a:t>；</a:t>
            </a:r>
            <a:endParaRPr lang="zh-CN" altLang="en-US" sz="2000" dirty="0">
              <a:latin typeface="Arial" panose="020B0704020202020204" pitchFamily="34" charset="0"/>
              <a:ea typeface="SimSun" pitchFamily="2" charset="-122"/>
            </a:endParaRPr>
          </a:p>
          <a:p>
            <a:pPr marL="386080" indent="-386080">
              <a:spcBef>
                <a:spcPct val="0"/>
              </a:spcBef>
              <a:buClr>
                <a:schemeClr val="hlink"/>
              </a:buClr>
              <a:buSzPct val="80000"/>
              <a:buFont typeface="Wingdings" panose="05000000000000000000" pitchFamily="2" charset="2"/>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output out1</a:t>
            </a:r>
            <a:r>
              <a:rPr lang="zh-CN" altLang="en-US" sz="2000" dirty="0">
                <a:latin typeface="Arial" panose="020B0704020202020204" pitchFamily="34" charset="0"/>
                <a:ea typeface="SimSun" pitchFamily="2" charset="-122"/>
              </a:rPr>
              <a:t>；</a:t>
            </a:r>
            <a:endParaRPr lang="zh-CN" altLang="en-US" sz="2000" dirty="0">
              <a:latin typeface="Arial" panose="020B0704020202020204" pitchFamily="34" charset="0"/>
              <a:ea typeface="SimSun" pitchFamily="2" charset="-122"/>
            </a:endParaRPr>
          </a:p>
          <a:p>
            <a:pPr marL="386080" indent="-386080">
              <a:spcBef>
                <a:spcPct val="0"/>
              </a:spcBef>
              <a:buClr>
                <a:schemeClr val="hlink"/>
              </a:buClr>
              <a:buSzPct val="80000"/>
              <a:buFont typeface="Wingdings" panose="05000000000000000000" pitchFamily="2" charset="2"/>
              <a:buNone/>
              <a:defRPr/>
            </a:pPr>
            <a:r>
              <a:rPr lang="zh-CN" altLang="en-US" sz="2000" dirty="0">
                <a:latin typeface="Arial" panose="020B0704020202020204" pitchFamily="34" charset="0"/>
                <a:ea typeface="SimSun" pitchFamily="2" charset="-122"/>
              </a:rPr>
              <a:t>          </a:t>
            </a:r>
            <a:r>
              <a:rPr lang="en-US" altLang="zh-CN" sz="2000" dirty="0" err="1">
                <a:solidFill>
                  <a:srgbClr val="FF6600"/>
                </a:solidFill>
                <a:latin typeface="Arial" panose="020B0704020202020204" pitchFamily="34" charset="0"/>
                <a:ea typeface="SimSun" pitchFamily="2" charset="-122"/>
              </a:rPr>
              <a:t>reg</a:t>
            </a:r>
            <a:r>
              <a:rPr lang="en-US" altLang="zh-CN" sz="2000" dirty="0">
                <a:solidFill>
                  <a:srgbClr val="FF6600"/>
                </a:solidFill>
                <a:latin typeface="Arial" panose="020B0704020202020204" pitchFamily="34" charset="0"/>
                <a:ea typeface="SimSun" pitchFamily="2" charset="-122"/>
              </a:rPr>
              <a:t> out1</a:t>
            </a:r>
            <a:r>
              <a:rPr lang="zh-CN" altLang="en-US" sz="2000" dirty="0">
                <a:solidFill>
                  <a:srgbClr val="FF6600"/>
                </a:solidFill>
                <a:latin typeface="Arial" panose="020B0704020202020204" pitchFamily="34" charset="0"/>
                <a:ea typeface="SimSun" pitchFamily="2" charset="-122"/>
              </a:rPr>
              <a:t>；</a:t>
            </a:r>
            <a:endParaRPr lang="zh-CN" altLang="en-US" sz="2000" dirty="0">
              <a:solidFill>
                <a:srgbClr val="FF6600"/>
              </a:solidFill>
              <a:latin typeface="Arial" panose="020B0704020202020204" pitchFamily="34" charset="0"/>
              <a:ea typeface="SimSun" pitchFamily="2" charset="-122"/>
            </a:endParaRPr>
          </a:p>
          <a:p>
            <a:pPr marL="386080" indent="-386080">
              <a:spcBef>
                <a:spcPct val="0"/>
              </a:spcBef>
              <a:buClr>
                <a:schemeClr val="hlink"/>
              </a:buClr>
              <a:buSzPct val="80000"/>
              <a:buFont typeface="Wingdings" panose="05000000000000000000" pitchFamily="2" charset="2"/>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always @</a:t>
            </a:r>
            <a:r>
              <a:rPr lang="en-US" altLang="zh-CN" sz="2000" dirty="0">
                <a:solidFill>
                  <a:srgbClr val="FF0066"/>
                </a:solidFill>
                <a:latin typeface="Arial" panose="020B0704020202020204" pitchFamily="34" charset="0"/>
                <a:ea typeface="SimSun" pitchFamily="2" charset="-122"/>
              </a:rPr>
              <a:t>(d)</a:t>
            </a:r>
            <a:r>
              <a:rPr lang="en-US" altLang="zh-CN" sz="2000" dirty="0">
                <a:latin typeface="Arial" panose="020B0704020202020204" pitchFamily="34" charset="0"/>
                <a:ea typeface="SimSun" pitchFamily="2" charset="-122"/>
              </a:rPr>
              <a:t>  //</a:t>
            </a:r>
            <a:r>
              <a:rPr lang="zh-CN" altLang="en-US" sz="2000" dirty="0">
                <a:solidFill>
                  <a:srgbClr val="FF0066"/>
                </a:solidFill>
                <a:latin typeface="Arial" panose="020B0704020202020204" pitchFamily="34" charset="0"/>
                <a:ea typeface="SimSun" pitchFamily="2" charset="-122"/>
              </a:rPr>
              <a:t>电平</a:t>
            </a:r>
            <a:r>
              <a:rPr lang="zh-CN" altLang="en-US" sz="2000" dirty="0">
                <a:latin typeface="Arial" panose="020B0704020202020204" pitchFamily="34" charset="0"/>
                <a:ea typeface="SimSun" pitchFamily="2" charset="-122"/>
              </a:rPr>
              <a:t>触发</a:t>
            </a:r>
            <a:endParaRPr lang="zh-CN" altLang="en-US" sz="2000" dirty="0">
              <a:latin typeface="Arial" panose="020B0704020202020204" pitchFamily="34" charset="0"/>
              <a:ea typeface="SimSun" pitchFamily="2" charset="-122"/>
            </a:endParaRPr>
          </a:p>
          <a:p>
            <a:pPr marL="386080" indent="-386080">
              <a:spcBef>
                <a:spcPct val="0"/>
              </a:spcBef>
              <a:buClr>
                <a:schemeClr val="hlink"/>
              </a:buClr>
              <a:buSzPct val="80000"/>
              <a:buFont typeface="Wingdings" panose="05000000000000000000" pitchFamily="2" charset="2"/>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out1 &lt;= d; </a:t>
            </a:r>
            <a:endParaRPr lang="en-US" altLang="zh-CN" sz="2000" dirty="0">
              <a:latin typeface="Arial" panose="020B0704020202020204" pitchFamily="34" charset="0"/>
              <a:ea typeface="SimSun" pitchFamily="2" charset="-122"/>
            </a:endParaRPr>
          </a:p>
          <a:p>
            <a:pPr marL="386080" indent="-386080">
              <a:spcBef>
                <a:spcPct val="0"/>
              </a:spcBef>
              <a:buClr>
                <a:schemeClr val="hlink"/>
              </a:buClr>
              <a:buSzPct val="80000"/>
              <a:buFont typeface="Wingdings" panose="05000000000000000000" pitchFamily="2" charset="2"/>
              <a:buNone/>
              <a:defRPr/>
            </a:pPr>
            <a:r>
              <a:rPr lang="en-US" altLang="zh-CN" sz="2000" dirty="0">
                <a:latin typeface="Arial" panose="020B0704020202020204" pitchFamily="34" charset="0"/>
                <a:ea typeface="SimSun" pitchFamily="2" charset="-122"/>
              </a:rPr>
              <a:t>     </a:t>
            </a:r>
            <a:r>
              <a:rPr lang="en-US" altLang="zh-CN" sz="2000" dirty="0" err="1">
                <a:latin typeface="Arial" panose="020B0704020202020204" pitchFamily="34" charset="0"/>
                <a:ea typeface="SimSun" pitchFamily="2" charset="-122"/>
              </a:rPr>
              <a:t>endmodule</a:t>
            </a:r>
            <a:r>
              <a:rPr lang="en-US" altLang="zh-CN" sz="2000" b="0" dirty="0">
                <a:effectLst>
                  <a:outerShdw blurRad="38100" dist="38100" dir="2700000" algn="tl">
                    <a:srgbClr val="C0C0C0"/>
                  </a:outerShdw>
                </a:effectLst>
                <a:latin typeface="Arial" panose="020B0704020202020204" pitchFamily="34" charset="0"/>
                <a:ea typeface="SimSun" pitchFamily="2" charset="-122"/>
              </a:rPr>
              <a:t> </a:t>
            </a:r>
            <a:endParaRPr lang="en-US" altLang="zh-CN" sz="2000" b="0" dirty="0">
              <a:effectLst>
                <a:outerShdw blurRad="38100" dist="38100" dir="2700000" algn="tl">
                  <a:srgbClr val="C0C0C0"/>
                </a:outerShdw>
              </a:effectLst>
              <a:latin typeface="Arial" panose="020B0704020202020204" pitchFamily="34" charset="0"/>
              <a:ea typeface="SimSun" pitchFamily="2" charset="-122"/>
            </a:endParaRPr>
          </a:p>
        </p:txBody>
      </p:sp>
      <p:grpSp>
        <p:nvGrpSpPr>
          <p:cNvPr id="3" name="Group 2083"/>
          <p:cNvGrpSpPr/>
          <p:nvPr/>
        </p:nvGrpSpPr>
        <p:grpSpPr bwMode="auto">
          <a:xfrm>
            <a:off x="5665788" y="4754563"/>
            <a:ext cx="2951162" cy="1079500"/>
            <a:chOff x="3432" y="2895"/>
            <a:chExt cx="1859" cy="680"/>
          </a:xfrm>
        </p:grpSpPr>
        <p:sp>
          <p:nvSpPr>
            <p:cNvPr id="2159637" name="Rectangle 2069"/>
            <p:cNvSpPr>
              <a:spLocks noChangeArrowheads="1"/>
            </p:cNvSpPr>
            <p:nvPr/>
          </p:nvSpPr>
          <p:spPr bwMode="auto">
            <a:xfrm>
              <a:off x="3432" y="2895"/>
              <a:ext cx="1859" cy="680"/>
            </a:xfrm>
            <a:prstGeom prst="rect">
              <a:avLst/>
            </a:prstGeom>
            <a:solidFill>
              <a:srgbClr val="99CCFF"/>
            </a:solidFill>
            <a:ln w="9525">
              <a:noFill/>
              <a:miter lim="800000"/>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en-US" sz="2000" b="0">
                <a:solidFill>
                  <a:schemeClr val="bg2"/>
                </a:solidFill>
                <a:latin typeface="Times New Roman" panose="02020803070505020304" pitchFamily="18" charset="0"/>
                <a:ea typeface="SimSun" pitchFamily="2" charset="-122"/>
              </a:endParaRPr>
            </a:p>
          </p:txBody>
        </p:sp>
        <p:sp>
          <p:nvSpPr>
            <p:cNvPr id="64522" name="AutoShape 2070"/>
            <p:cNvSpPr>
              <a:spLocks noChangeArrowheads="1"/>
            </p:cNvSpPr>
            <p:nvPr/>
          </p:nvSpPr>
          <p:spPr bwMode="auto">
            <a:xfrm rot="5400000">
              <a:off x="4189" y="3135"/>
              <a:ext cx="262" cy="384"/>
            </a:xfrm>
            <a:prstGeom prst="triangle">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sp>
          <p:nvSpPr>
            <p:cNvPr id="64523" name="Line 2071"/>
            <p:cNvSpPr>
              <a:spLocks noChangeShapeType="1"/>
            </p:cNvSpPr>
            <p:nvPr/>
          </p:nvSpPr>
          <p:spPr bwMode="auto">
            <a:xfrm>
              <a:off x="3743" y="3327"/>
              <a:ext cx="3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24" name="Line 2072"/>
            <p:cNvSpPr>
              <a:spLocks noChangeShapeType="1"/>
            </p:cNvSpPr>
            <p:nvPr/>
          </p:nvSpPr>
          <p:spPr bwMode="auto">
            <a:xfrm>
              <a:off x="4512" y="3327"/>
              <a:ext cx="3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64525" name="Text Box 2077"/>
            <p:cNvSpPr txBox="1">
              <a:spLocks noChangeArrowheads="1"/>
            </p:cNvSpPr>
            <p:nvPr/>
          </p:nvSpPr>
          <p:spPr bwMode="auto">
            <a:xfrm>
              <a:off x="3570" y="3173"/>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d</a:t>
              </a:r>
              <a:endParaRPr kumimoji="1" lang="en-US" altLang="zh-CN" sz="2000" b="0">
                <a:solidFill>
                  <a:schemeClr val="bg2"/>
                </a:solidFill>
                <a:latin typeface="Times New Roman" panose="02020803070505020304" pitchFamily="18" charset="0"/>
              </a:endParaRPr>
            </a:p>
          </p:txBody>
        </p:sp>
        <p:sp>
          <p:nvSpPr>
            <p:cNvPr id="64526" name="Text Box 2078"/>
            <p:cNvSpPr txBox="1">
              <a:spLocks noChangeArrowheads="1"/>
            </p:cNvSpPr>
            <p:nvPr/>
          </p:nvSpPr>
          <p:spPr bwMode="auto">
            <a:xfrm>
              <a:off x="4771" y="3174"/>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out1</a:t>
              </a:r>
              <a:endParaRPr kumimoji="1" lang="en-US" altLang="zh-CN" sz="2000" b="0">
                <a:latin typeface="Times New Roman" panose="02020803070505020304" pitchFamily="18" charset="0"/>
              </a:endParaRPr>
            </a:p>
          </p:txBody>
        </p:sp>
        <p:sp>
          <p:nvSpPr>
            <p:cNvPr id="64527" name="Text Box 2079"/>
            <p:cNvSpPr txBox="1">
              <a:spLocks noChangeArrowheads="1"/>
            </p:cNvSpPr>
            <p:nvPr/>
          </p:nvSpPr>
          <p:spPr bwMode="auto">
            <a:xfrm>
              <a:off x="4022" y="2935"/>
              <a:ext cx="62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anose="02020803070505020304" pitchFamily="18" charset="0"/>
                </a:rPr>
                <a:t>BUFF</a:t>
              </a:r>
              <a:endParaRPr kumimoji="1" lang="en-US" altLang="zh-CN" sz="2000">
                <a:solidFill>
                  <a:schemeClr val="bg2"/>
                </a:solidFill>
                <a:latin typeface="Times New Roman" panose="02020803070505020304" pitchFamily="18" charset="0"/>
              </a:endParaRPr>
            </a:p>
          </p:txBody>
        </p:sp>
      </p:grpSp>
      <p:sp>
        <p:nvSpPr>
          <p:cNvPr id="64519"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849BD4A1-30EF-44BC-BD2F-9AE0AF211736}"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4520" name="AutoShape 1029">
            <a:hlinkClick r:id="" action="ppaction://noaction" highlightClick="1"/>
          </p:cNvPr>
          <p:cNvSpPr>
            <a:spLocks noChangeArrowheads="1"/>
          </p:cNvSpPr>
          <p:nvPr/>
        </p:nvSpPr>
        <p:spPr bwMode="auto">
          <a:xfrm>
            <a:off x="7143750" y="5932488"/>
            <a:ext cx="1085850" cy="392112"/>
          </a:xfrm>
          <a:prstGeom prst="actionButtonBlank">
            <a:avLst/>
          </a:prstGeom>
          <a:solidFill>
            <a:srgbClr val="FF9900"/>
          </a:solidFill>
          <a:ln w="9525">
            <a:solidFill>
              <a:srgbClr val="FFFF00"/>
            </a:solidFill>
            <a:miter lim="800000"/>
          </a:ln>
        </p:spPr>
        <p:txBody>
          <a:bodyPr wrap="none" anchor="ctr"/>
          <a:lstStyle/>
          <a:p>
            <a:pPr algn="ctr">
              <a:buFont typeface="Wingdings" panose="05000000000000000000" pitchFamily="2" charset="2"/>
              <a:buNone/>
            </a:pPr>
            <a:r>
              <a:rPr kumimoji="1" lang="zh-CN" altLang="en-US" sz="2000">
                <a:solidFill>
                  <a:srgbClr val="CC0066"/>
                </a:solidFill>
                <a:latin typeface="Arial" panose="020B0704020202020204" pitchFamily="34" charset="0"/>
                <a:ea typeface="楷体_GB2312" pitchFamily="49" charset="-122"/>
                <a:hlinkClick r:id="rId1" action="ppaction://hlinksldjump"/>
              </a:rPr>
              <a:t>返回</a:t>
            </a:r>
            <a:endParaRPr kumimoji="1" lang="zh-CN" altLang="en-US" sz="2000">
              <a:solidFill>
                <a:schemeClr val="tx2"/>
              </a:solidFill>
              <a:latin typeface="Times New Roman" panose="02020803070505020304" pitchFamily="18" charset="0"/>
              <a:ea typeface="方正姚体" pitchFamily="2"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00227"/>
                                        </p:tgtEl>
                                        <p:attrNameLst>
                                          <p:attrName>style.visibility</p:attrName>
                                        </p:attrNameLst>
                                      </p:cBhvr>
                                      <p:to>
                                        <p:strVal val="visible"/>
                                      </p:to>
                                    </p:set>
                                    <p:anim calcmode="lin" valueType="num">
                                      <p:cBhvr additive="base">
                                        <p:cTn id="7" dur="500" fill="hold"/>
                                        <p:tgtEl>
                                          <p:spTgt spid="2100227"/>
                                        </p:tgtEl>
                                        <p:attrNameLst>
                                          <p:attrName>ppt_x</p:attrName>
                                        </p:attrNameLst>
                                      </p:cBhvr>
                                      <p:tavLst>
                                        <p:tav tm="0">
                                          <p:val>
                                            <p:strVal val="#ppt_x"/>
                                          </p:val>
                                        </p:tav>
                                        <p:tav tm="100000">
                                          <p:val>
                                            <p:strVal val="#ppt_x"/>
                                          </p:val>
                                        </p:tav>
                                      </p:tavLst>
                                    </p:anim>
                                    <p:anim calcmode="lin" valueType="num">
                                      <p:cBhvr additive="base">
                                        <p:cTn id="8" dur="500" fill="hold"/>
                                        <p:tgtEl>
                                          <p:spTgt spid="21002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9619"/>
                                        </p:tgtEl>
                                        <p:attrNameLst>
                                          <p:attrName>style.visibility</p:attrName>
                                        </p:attrNameLst>
                                      </p:cBhvr>
                                      <p:to>
                                        <p:strVal val="visible"/>
                                      </p:to>
                                    </p:set>
                                    <p:anim calcmode="lin" valueType="num">
                                      <p:cBhvr additive="base">
                                        <p:cTn id="19" dur="500" fill="hold"/>
                                        <p:tgtEl>
                                          <p:spTgt spid="2159619"/>
                                        </p:tgtEl>
                                        <p:attrNameLst>
                                          <p:attrName>ppt_x</p:attrName>
                                        </p:attrNameLst>
                                      </p:cBhvr>
                                      <p:tavLst>
                                        <p:tav tm="0">
                                          <p:val>
                                            <p:strVal val="1+#ppt_w/2"/>
                                          </p:val>
                                        </p:tav>
                                        <p:tav tm="100000">
                                          <p:val>
                                            <p:strVal val="#ppt_x"/>
                                          </p:val>
                                        </p:tav>
                                      </p:tavLst>
                                    </p:anim>
                                    <p:anim calcmode="lin" valueType="num">
                                      <p:cBhvr additive="base">
                                        <p:cTn id="20" dur="500" fill="hold"/>
                                        <p:tgtEl>
                                          <p:spTgt spid="2159619"/>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utoUpdateAnimBg="0"/>
      <p:bldP spid="215961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82CEC28F-7ACF-4ACF-8F92-73306EA1AB8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3555" name="Rectangle 2"/>
          <p:cNvSpPr>
            <a:spLocks noGrp="1" noChangeArrowheads="1"/>
          </p:cNvSpPr>
          <p:nvPr>
            <p:ph type="title"/>
          </p:nvPr>
        </p:nvSpPr>
        <p:spPr/>
        <p:txBody>
          <a:bodyPr/>
          <a:lstStyle/>
          <a:p>
            <a:r>
              <a:rPr lang="en-US" altLang="en-US" smtClean="0">
                <a:solidFill>
                  <a:srgbClr val="FFCC00"/>
                </a:solidFill>
                <a:latin typeface="Arial" panose="020B0704020202020204" pitchFamily="34" charset="0"/>
                <a:ea typeface="黑体" pitchFamily="2" charset="-122"/>
              </a:rPr>
              <a:t>Verilog HDL 与VHDL的比较</a:t>
            </a:r>
            <a:endParaRPr lang="zh-CN" altLang="en-US" smtClean="0">
              <a:solidFill>
                <a:srgbClr val="FFCC00"/>
              </a:solidFill>
              <a:latin typeface="Arial" panose="020B0704020202020204" pitchFamily="34" charset="0"/>
              <a:ea typeface="黑体" pitchFamily="2" charset="-122"/>
            </a:endParaRPr>
          </a:p>
        </p:txBody>
      </p:sp>
      <p:graphicFrame>
        <p:nvGraphicFramePr>
          <p:cNvPr id="691330" name="Group 130"/>
          <p:cNvGraphicFramePr>
            <a:graphicFrameLocks noGrp="1"/>
          </p:cNvGraphicFramePr>
          <p:nvPr>
            <p:ph idx="1"/>
          </p:nvPr>
        </p:nvGraphicFramePr>
        <p:xfrm>
          <a:off x="801688" y="1246188"/>
          <a:ext cx="7696200" cy="4923198"/>
        </p:xfrm>
        <a:graphic>
          <a:graphicData uri="http://schemas.openxmlformats.org/drawingml/2006/table">
            <a:tbl>
              <a:tblPr/>
              <a:tblGrid>
                <a:gridCol w="1874837"/>
                <a:gridCol w="2141538"/>
                <a:gridCol w="3679825"/>
              </a:tblGrid>
              <a:tr h="457141">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803070505020304" pitchFamily="18" charset="0"/>
                          <a:ea typeface="SimSun" pitchFamily="2" charset="-122"/>
                        </a:rPr>
                        <a:t>Verilog HDL</a:t>
                      </a:r>
                      <a:endParaRPr kumimoji="0" lang="en-US" altLang="zh-CN" sz="2400" b="1" i="0" u="none" strike="noStrike" cap="none" normalizeH="0" baseline="0" smtClean="0">
                        <a:ln>
                          <a:noFill/>
                        </a:ln>
                        <a:solidFill>
                          <a:srgbClr val="000000"/>
                        </a:solidFill>
                        <a:effectLst/>
                        <a:latin typeface="Times New Roman" panose="02020803070505020304" pitchFamily="18" charset="0"/>
                        <a:ea typeface="SimSun"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803070505020304" pitchFamily="18" charset="0"/>
                          <a:ea typeface="SimSun" pitchFamily="2" charset="-122"/>
                        </a:rPr>
                        <a:t>VHDL</a:t>
                      </a:r>
                      <a:endParaRPr kumimoji="0" lang="en-US" altLang="zh-CN" sz="2400" b="1" i="0" u="none" strike="noStrike" cap="none" normalizeH="0" baseline="0" smtClean="0">
                        <a:ln>
                          <a:noFill/>
                        </a:ln>
                        <a:solidFill>
                          <a:srgbClr val="000000"/>
                        </a:solidFill>
                        <a:effectLst/>
                        <a:latin typeface="Times New Roman" panose="02020803070505020304" pitchFamily="18" charset="0"/>
                        <a:ea typeface="SimSun" pitchFamily="2"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110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rPr>
                        <a:t>成为</a:t>
                      </a:r>
                      <a:r>
                        <a:rPr kumimoji="0" lang="zh-CN" altLang="zh-CN" sz="2000" b="1" i="0" u="none" strike="noStrike" cap="none" normalizeH="0" baseline="0" smtClean="0">
                          <a:ln>
                            <a:noFill/>
                          </a:ln>
                          <a:solidFill>
                            <a:srgbClr val="000000"/>
                          </a:solidFill>
                          <a:effectLst/>
                          <a:latin typeface="Arial" panose="020B0704020202020204" pitchFamily="34" charset="0"/>
                          <a:ea typeface="楷体_GB2312" pitchFamily="49" charset="-122"/>
                        </a:rPr>
                        <a:t>IEEE标准</a:t>
                      </a:r>
                      <a:endPar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rgbClr val="000000"/>
                          </a:solidFill>
                          <a:effectLst/>
                          <a:latin typeface="Arial" panose="020B0704020202020204" pitchFamily="34" charset="0"/>
                          <a:ea typeface="楷体_GB2312" pitchFamily="49" charset="-122"/>
                        </a:rPr>
                        <a:t>1995</a:t>
                      </a: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年</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000" b="0" i="0" u="none" strike="noStrike" cap="none" normalizeH="0" baseline="0" smtClean="0">
                          <a:ln>
                            <a:noFill/>
                          </a:ln>
                          <a:solidFill>
                            <a:srgbClr val="000000"/>
                          </a:solidFill>
                          <a:effectLst/>
                          <a:latin typeface="Arial" panose="020B0704020202020204" pitchFamily="34" charset="0"/>
                          <a:ea typeface="楷体_GB2312" pitchFamily="49" charset="-122"/>
                        </a:rPr>
                        <a:t>1987</a:t>
                      </a: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年</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rPr>
                        <a:t>语法结构</a:t>
                      </a:r>
                      <a:endPar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FF0066"/>
                          </a:solidFill>
                          <a:effectLst/>
                          <a:latin typeface="Arial" panose="020B0704020202020204"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比</a:t>
                      </a:r>
                      <a:r>
                        <a:rPr kumimoji="0" lang="zh-CN" altLang="zh-CN" sz="2000" b="0" i="0" u="none" strike="noStrike" cap="none" normalizeH="0" baseline="0" smtClean="0">
                          <a:ln>
                            <a:noFill/>
                          </a:ln>
                          <a:solidFill>
                            <a:srgbClr val="000000"/>
                          </a:solidFill>
                          <a:effectLst/>
                          <a:latin typeface="Arial" panose="020B0704020202020204" pitchFamily="34" charset="0"/>
                          <a:ea typeface="楷体_GB2312" pitchFamily="49" charset="-122"/>
                        </a:rPr>
                        <a:t>VHDL简单</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语法结构比较严格，模块风格</a:t>
                      </a:r>
                      <a:r>
                        <a:rPr kumimoji="0" lang="zh-CN" altLang="zh-CN" sz="2000" b="0" i="0" u="none" strike="noStrike" cap="none" normalizeH="0" baseline="0" smtClean="0">
                          <a:ln>
                            <a:noFill/>
                          </a:ln>
                          <a:solidFill>
                            <a:srgbClr val="000000"/>
                          </a:solidFill>
                          <a:effectLst/>
                          <a:latin typeface="Arial" panose="020B0704020202020204" pitchFamily="34" charset="0"/>
                          <a:ea typeface="楷体_GB2312" pitchFamily="49" charset="-122"/>
                        </a:rPr>
                        <a:t>比较清晰</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2222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rPr>
                        <a:t>学习难易程度</a:t>
                      </a:r>
                      <a:endPar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FF0066"/>
                          </a:solidFill>
                          <a:effectLst/>
                          <a:latin typeface="Arial" panose="020B0704020202020204" pitchFamily="34" charset="0"/>
                          <a:ea typeface="楷体_GB2312" pitchFamily="49" charset="-122"/>
                        </a:rPr>
                        <a:t>√</a:t>
                      </a:r>
                      <a:r>
                        <a:rPr kumimoji="0" lang="zh-CN" altLang="zh-CN" sz="2000" b="0" i="0" u="none" strike="noStrike" cap="none" normalizeH="0" baseline="0" smtClean="0">
                          <a:ln>
                            <a:noFill/>
                          </a:ln>
                          <a:solidFill>
                            <a:srgbClr val="000000"/>
                          </a:solidFill>
                          <a:effectLst/>
                          <a:latin typeface="Arial" panose="020B0704020202020204" pitchFamily="34" charset="0"/>
                          <a:ea typeface="楷体_GB2312" pitchFamily="49" charset="-122"/>
                        </a:rPr>
                        <a:t>容易掌握</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较难掌握</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rPr>
                        <a:t>建模能力</a:t>
                      </a:r>
                      <a:endParaRPr kumimoji="0" lang="zh-CN" altLang="en-US" sz="2000" b="1"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门级开关电路描述方面很强</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FF0066"/>
                          </a:solidFill>
                          <a:effectLst/>
                          <a:latin typeface="Arial" panose="020B0704020202020204"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系统级抽象能力较强</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2856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zh-CN" sz="2000" b="0" i="0" u="none" strike="noStrike" cap="none" normalizeH="0" baseline="0" smtClean="0">
                          <a:ln>
                            <a:noFill/>
                          </a:ln>
                          <a:solidFill>
                            <a:srgbClr val="000000"/>
                          </a:solidFill>
                          <a:effectLst/>
                          <a:latin typeface="Arial" panose="020B0704020202020204" pitchFamily="34" charset="0"/>
                          <a:ea typeface="楷体_GB2312" pitchFamily="49" charset="-122"/>
                        </a:rPr>
                        <a:t>测试激励模块容易编写</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FF0066"/>
                          </a:solidFill>
                          <a:effectLst/>
                          <a:latin typeface="Arial" panose="020B0704020202020204" pitchFamily="34" charset="0"/>
                          <a:ea typeface="楷体_GB2312" pitchFamily="49" charset="-122"/>
                        </a:rPr>
                        <a:t>√</a:t>
                      </a:r>
                      <a:r>
                        <a:rPr kumimoji="0" lang="zh-CN" altLang="zh-CN" sz="2000" b="0" i="0" u="none" strike="noStrike" cap="none" normalizeH="0" baseline="0" smtClean="0">
                          <a:ln>
                            <a:noFill/>
                          </a:ln>
                          <a:solidFill>
                            <a:srgbClr val="000000"/>
                          </a:solidFill>
                          <a:effectLst/>
                          <a:latin typeface="Arial" panose="020B0704020202020204" pitchFamily="34" charset="0"/>
                          <a:ea typeface="楷体_GB2312" pitchFamily="49" charset="-122"/>
                        </a:rPr>
                        <a:t>适合由多人合作完成的特大型项目（一百万门以上）。</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rgbClr val="FF0066"/>
                          </a:solidFill>
                          <a:effectLst/>
                          <a:latin typeface="Arial" panose="020B0704020202020204"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rPr>
                        <a:t>较多的第三方工具的支持</a:t>
                      </a:r>
                      <a:endParaRPr kumimoji="0" lang="zh-CN" altLang="en-US" sz="2000" b="0" i="0" u="none" strike="noStrike" cap="none" normalizeH="0" baseline="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dirty="0" smtClean="0">
                          <a:ln>
                            <a:noFill/>
                          </a:ln>
                          <a:solidFill>
                            <a:srgbClr val="FF0066"/>
                          </a:solidFill>
                          <a:effectLst/>
                          <a:latin typeface="Arial" panose="020B0704020202020204" pitchFamily="34" charset="0"/>
                          <a:ea typeface="楷体_GB2312" pitchFamily="49" charset="-122"/>
                        </a:rPr>
                        <a:t>√</a:t>
                      </a:r>
                      <a:r>
                        <a:rPr kumimoji="0" lang="zh-CN" altLang="zh-CN" sz="2000" b="0" i="0" u="none" strike="noStrike" cap="none" normalizeH="0" baseline="0" dirty="0" smtClean="0">
                          <a:ln>
                            <a:noFill/>
                          </a:ln>
                          <a:solidFill>
                            <a:srgbClr val="000000"/>
                          </a:solidFill>
                          <a:effectLst/>
                          <a:latin typeface="Arial" panose="020B0704020202020204" pitchFamily="34" charset="0"/>
                          <a:ea typeface="楷体_GB2312" pitchFamily="49" charset="-122"/>
                        </a:rPr>
                        <a:t>仿真工具比较好用</a:t>
                      </a:r>
                      <a:endParaRPr kumimoji="0" lang="zh-CN" altLang="en-US" sz="2000" b="0" i="0" u="none" strike="noStrike" cap="none" normalizeH="0" baseline="0" dirty="0" smtClean="0">
                        <a:ln>
                          <a:noFill/>
                        </a:ln>
                        <a:solidFill>
                          <a:srgbClr val="000000"/>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91330"/>
                                        </p:tgtEl>
                                        <p:attrNameLst>
                                          <p:attrName>style.visibility</p:attrName>
                                        </p:attrNameLst>
                                      </p:cBhvr>
                                      <p:to>
                                        <p:strVal val="visible"/>
                                      </p:to>
                                    </p:set>
                                    <p:anim calcmode="lin" valueType="num">
                                      <p:cBhvr additive="base">
                                        <p:cTn id="7" dur="500" fill="hold"/>
                                        <p:tgtEl>
                                          <p:spTgt spid="691330"/>
                                        </p:tgtEl>
                                        <p:attrNameLst>
                                          <p:attrName>ppt_x</p:attrName>
                                        </p:attrNameLst>
                                      </p:cBhvr>
                                      <p:tavLst>
                                        <p:tav tm="0">
                                          <p:val>
                                            <p:strVal val="0-#ppt_w/2"/>
                                          </p:val>
                                        </p:tav>
                                        <p:tav tm="100000">
                                          <p:val>
                                            <p:strVal val="#ppt_x"/>
                                          </p:val>
                                        </p:tav>
                                      </p:tavLst>
                                    </p:anim>
                                    <p:anim calcmode="lin" valueType="num">
                                      <p:cBhvr additive="base">
                                        <p:cTn id="8" dur="500" fill="hold"/>
                                        <p:tgtEl>
                                          <p:spTgt spid="691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1B48CC9-D18F-46A2-951F-C2DE2139DE86}"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5539" name="Rectangle 2"/>
          <p:cNvSpPr>
            <a:spLocks noGrp="1" noChangeArrowheads="1"/>
          </p:cNvSpPr>
          <p:nvPr>
            <p:ph type="title"/>
          </p:nvPr>
        </p:nvSpPr>
        <p:spPr>
          <a:xfrm>
            <a:off x="1768475" y="266700"/>
            <a:ext cx="7772400" cy="677863"/>
          </a:xfrm>
        </p:spPr>
        <p:txBody>
          <a:bodyPr/>
          <a:lstStyle/>
          <a:p>
            <a:r>
              <a:rPr lang="en-US" altLang="zh-CN" smtClean="0">
                <a:solidFill>
                  <a:srgbClr val="FFCC00"/>
                </a:solidFill>
                <a:latin typeface="Arial" panose="020B0704020202020204" pitchFamily="34" charset="0"/>
                <a:ea typeface="黑体" pitchFamily="2" charset="-122"/>
              </a:rPr>
              <a:t>memory</a:t>
            </a:r>
            <a:r>
              <a:rPr lang="zh-CN" altLang="en-US" smtClean="0">
                <a:solidFill>
                  <a:srgbClr val="FFCC00"/>
                </a:solidFill>
                <a:latin typeface="Arial" panose="020B0704020202020204" pitchFamily="34" charset="0"/>
                <a:ea typeface="黑体" pitchFamily="2" charset="-122"/>
              </a:rPr>
              <a:t>型变量</a:t>
            </a:r>
            <a:endParaRPr lang="zh-CN" altLang="en-US" smtClean="0">
              <a:solidFill>
                <a:srgbClr val="FFCC00"/>
              </a:solidFill>
              <a:latin typeface="Arial" panose="020B0704020202020204" pitchFamily="34" charset="0"/>
              <a:ea typeface="黑体" pitchFamily="2" charset="-122"/>
            </a:endParaRPr>
          </a:p>
        </p:txBody>
      </p:sp>
      <p:sp>
        <p:nvSpPr>
          <p:cNvPr id="647171" name="Rectangle 3"/>
          <p:cNvSpPr>
            <a:spLocks noGrp="1" noChangeArrowheads="1"/>
          </p:cNvSpPr>
          <p:nvPr>
            <p:ph type="body" idx="1"/>
          </p:nvPr>
        </p:nvSpPr>
        <p:spPr>
          <a:xfrm>
            <a:off x="685800" y="1447800"/>
            <a:ext cx="7989888" cy="2133600"/>
          </a:xfrm>
        </p:spPr>
        <p:txBody>
          <a:bodyPr/>
          <a:lstStyle/>
          <a:p>
            <a:pPr algn="just">
              <a:lnSpc>
                <a:spcPct val="110000"/>
              </a:lnSpc>
              <a:spcBef>
                <a:spcPct val="0"/>
              </a:spcBef>
              <a:buFont typeface="Wingdings" panose="05000000000000000000" pitchFamily="2" charset="2"/>
              <a:buNone/>
            </a:pPr>
            <a:endParaRPr lang="zh-CN" altLang="en-US" sz="2000" smtClean="0">
              <a:latin typeface="SimSun" pitchFamily="2" charset="-122"/>
              <a:ea typeface="SimSun" pitchFamily="2" charset="-122"/>
            </a:endParaRPr>
          </a:p>
          <a:p>
            <a:pPr algn="just">
              <a:lnSpc>
                <a:spcPct val="110000"/>
              </a:lnSpc>
              <a:spcBef>
                <a:spcPct val="0"/>
              </a:spcBef>
            </a:pPr>
            <a:r>
              <a:rPr lang="zh-CN" altLang="en-US" sz="2000" smtClean="0">
                <a:solidFill>
                  <a:srgbClr val="FF0000"/>
                </a:solidFill>
                <a:latin typeface="Arial" panose="020B0704020202020204" pitchFamily="34" charset="0"/>
                <a:ea typeface="SimSun" pitchFamily="2" charset="-122"/>
              </a:rPr>
              <a:t>存储器型变量</a:t>
            </a:r>
            <a:r>
              <a:rPr lang="zh-CN" altLang="en-US" sz="2000" smtClean="0">
                <a:latin typeface="Arial" panose="020B0704020202020204" pitchFamily="34" charset="0"/>
                <a:ea typeface="SimSun" pitchFamily="2" charset="-122"/>
              </a:rPr>
              <a:t>（ </a:t>
            </a:r>
            <a:r>
              <a:rPr lang="en-US" altLang="zh-CN" sz="2000" smtClean="0">
                <a:latin typeface="Arial" panose="020B0704020202020204" pitchFamily="34" charset="0"/>
                <a:ea typeface="SimSun" pitchFamily="2" charset="-122"/>
              </a:rPr>
              <a:t>memory</a:t>
            </a:r>
            <a:r>
              <a:rPr lang="zh-CN" altLang="en-US" sz="2000" smtClean="0">
                <a:latin typeface="Arial" panose="020B0704020202020204" pitchFamily="34" charset="0"/>
                <a:ea typeface="SimSun" pitchFamily="2" charset="-122"/>
              </a:rPr>
              <a:t>型变量）是由若干个相同宽度的</a:t>
            </a:r>
            <a:r>
              <a:rPr lang="en-US" altLang="zh-CN" sz="2000" smtClean="0">
                <a:latin typeface="Arial" panose="020B0704020202020204" pitchFamily="34" charset="0"/>
                <a:ea typeface="SimSun" pitchFamily="2" charset="-122"/>
              </a:rPr>
              <a:t>reg</a:t>
            </a:r>
            <a:r>
              <a:rPr lang="zh-CN" altLang="en-US" sz="2000" smtClean="0">
                <a:latin typeface="Arial" panose="020B0704020202020204" pitchFamily="34" charset="0"/>
                <a:ea typeface="SimSun" pitchFamily="2" charset="-122"/>
              </a:rPr>
              <a:t>型向量构成的数组。</a:t>
            </a:r>
            <a:endParaRPr lang="zh-CN" altLang="en-US" sz="2000" smtClean="0">
              <a:latin typeface="Arial" panose="020B0704020202020204" pitchFamily="34" charset="0"/>
              <a:ea typeface="SimSun" pitchFamily="2" charset="-122"/>
            </a:endParaRPr>
          </a:p>
          <a:p>
            <a:pPr algn="just">
              <a:lnSpc>
                <a:spcPct val="110000"/>
              </a:lnSpc>
              <a:spcBef>
                <a:spcPct val="0"/>
              </a:spcBef>
            </a:pPr>
            <a:r>
              <a:rPr lang="en-US" altLang="zh-CN" sz="2000" smtClean="0">
                <a:latin typeface="Arial" panose="020B0704020202020204" pitchFamily="34" charset="0"/>
                <a:ea typeface="SimSun" pitchFamily="2" charset="-122"/>
              </a:rPr>
              <a:t>Verilog HDL</a:t>
            </a:r>
            <a:r>
              <a:rPr lang="zh-CN" altLang="en-US" sz="2000" smtClean="0">
                <a:latin typeface="Arial" panose="020B0704020202020204" pitchFamily="34" charset="0"/>
                <a:ea typeface="SimSun" pitchFamily="2" charset="-122"/>
              </a:rPr>
              <a:t>通过</a:t>
            </a:r>
            <a:r>
              <a:rPr lang="en-US" altLang="zh-CN" sz="2000" smtClean="0">
                <a:latin typeface="Arial" panose="020B0704020202020204" pitchFamily="34" charset="0"/>
                <a:ea typeface="SimSun" pitchFamily="2" charset="-122"/>
              </a:rPr>
              <a:t>reg</a:t>
            </a:r>
            <a:r>
              <a:rPr lang="zh-CN" altLang="en-US" sz="2000" smtClean="0">
                <a:latin typeface="Arial" panose="020B0704020202020204" pitchFamily="34" charset="0"/>
                <a:ea typeface="SimSun" pitchFamily="2" charset="-122"/>
              </a:rPr>
              <a:t>型变量建立数组来对</a:t>
            </a:r>
            <a:r>
              <a:rPr lang="zh-CN" altLang="en-US" sz="2000" smtClean="0">
                <a:solidFill>
                  <a:srgbClr val="CC0066"/>
                </a:solidFill>
                <a:latin typeface="Arial" panose="020B0704020202020204" pitchFamily="34" charset="0"/>
                <a:ea typeface="SimSun" pitchFamily="2" charset="-122"/>
              </a:rPr>
              <a:t>存储器</a:t>
            </a:r>
            <a:r>
              <a:rPr lang="zh-CN" altLang="en-US" sz="2000" smtClean="0">
                <a:latin typeface="Arial" panose="020B0704020202020204" pitchFamily="34" charset="0"/>
                <a:ea typeface="SimSun" pitchFamily="2" charset="-122"/>
              </a:rPr>
              <a:t>建模。定义存储器，需定义存储器的</a:t>
            </a:r>
            <a:r>
              <a:rPr lang="zh-CN" altLang="en-US" sz="2000" smtClean="0">
                <a:solidFill>
                  <a:srgbClr val="FF0000"/>
                </a:solidFill>
                <a:latin typeface="Arial" panose="020B0704020202020204" pitchFamily="34" charset="0"/>
                <a:ea typeface="SimSun" pitchFamily="2" charset="-122"/>
              </a:rPr>
              <a:t>容量</a:t>
            </a:r>
            <a:r>
              <a:rPr lang="zh-CN" altLang="en-US" sz="2000" smtClean="0">
                <a:latin typeface="Arial" panose="020B0704020202020204" pitchFamily="34" charset="0"/>
                <a:ea typeface="SimSun" pitchFamily="2" charset="-122"/>
              </a:rPr>
              <a:t>（存储器中存储单元的数量）和</a:t>
            </a:r>
            <a:r>
              <a:rPr lang="zh-CN" altLang="en-US" sz="2000" smtClean="0">
                <a:solidFill>
                  <a:srgbClr val="FF0000"/>
                </a:solidFill>
                <a:latin typeface="Arial" panose="020B0704020202020204" pitchFamily="34" charset="0"/>
                <a:ea typeface="SimSun" pitchFamily="2" charset="-122"/>
              </a:rPr>
              <a:t>字长</a:t>
            </a:r>
            <a:r>
              <a:rPr lang="zh-CN" altLang="en-US" sz="2000" smtClean="0">
                <a:latin typeface="Arial" panose="020B0704020202020204" pitchFamily="34" charset="0"/>
                <a:ea typeface="SimSun" pitchFamily="2" charset="-122"/>
              </a:rPr>
              <a:t>（每个存储单元的数据宽度）</a:t>
            </a:r>
            <a:endParaRPr lang="zh-CN" altLang="en-US" sz="2000" smtClean="0">
              <a:latin typeface="Arial" panose="020B0704020202020204" pitchFamily="34" charset="0"/>
              <a:ea typeface="SimSun" pitchFamily="2" charset="-122"/>
            </a:endParaRPr>
          </a:p>
          <a:p>
            <a:pPr algn="just">
              <a:lnSpc>
                <a:spcPct val="110000"/>
              </a:lnSpc>
              <a:spcBef>
                <a:spcPct val="0"/>
              </a:spcBef>
            </a:pPr>
            <a:r>
              <a:rPr lang="en-US" altLang="zh-CN" sz="2000" smtClean="0">
                <a:latin typeface="Arial" panose="020B0704020202020204" pitchFamily="34" charset="0"/>
                <a:ea typeface="SimSun" pitchFamily="2" charset="-122"/>
              </a:rPr>
              <a:t>memory</a:t>
            </a:r>
            <a:r>
              <a:rPr lang="zh-CN" altLang="en-US" sz="2000" smtClean="0">
                <a:latin typeface="Arial" panose="020B0704020202020204" pitchFamily="34" charset="0"/>
                <a:ea typeface="SimSun" pitchFamily="2" charset="-122"/>
              </a:rPr>
              <a:t>型变量可描述</a:t>
            </a:r>
            <a:r>
              <a:rPr lang="en-US" altLang="zh-CN" sz="2000" smtClean="0">
                <a:latin typeface="Arial" panose="020B0704020202020204" pitchFamily="34" charset="0"/>
                <a:ea typeface="SimSun" pitchFamily="2" charset="-122"/>
              </a:rPr>
              <a:t>RAM</a:t>
            </a:r>
            <a:r>
              <a:rPr lang="zh-CN" altLang="en-US" sz="2000" smtClean="0">
                <a:latin typeface="Arial" panose="020B0704020202020204" pitchFamily="34" charset="0"/>
                <a:ea typeface="SimSun" pitchFamily="2" charset="-122"/>
              </a:rPr>
              <a:t>、</a:t>
            </a:r>
            <a:r>
              <a:rPr lang="en-US" altLang="zh-CN" sz="2000" smtClean="0">
                <a:latin typeface="Arial" panose="020B0704020202020204" pitchFamily="34" charset="0"/>
                <a:ea typeface="SimSun" pitchFamily="2" charset="-122"/>
              </a:rPr>
              <a:t>ROM</a:t>
            </a:r>
            <a:r>
              <a:rPr lang="zh-CN" altLang="en-US" sz="2000" smtClean="0">
                <a:latin typeface="Arial" panose="020B0704020202020204" pitchFamily="34" charset="0"/>
                <a:ea typeface="SimSun" pitchFamily="2" charset="-122"/>
              </a:rPr>
              <a:t>和</a:t>
            </a:r>
            <a:r>
              <a:rPr lang="en-US" altLang="zh-CN" sz="2000" smtClean="0">
                <a:latin typeface="Arial" panose="020B0704020202020204" pitchFamily="34" charset="0"/>
                <a:ea typeface="SimSun" pitchFamily="2" charset="-122"/>
              </a:rPr>
              <a:t>reg</a:t>
            </a:r>
            <a:r>
              <a:rPr lang="zh-CN" altLang="en-US" sz="2000" smtClean="0">
                <a:latin typeface="Arial" panose="020B0704020202020204" pitchFamily="34" charset="0"/>
                <a:ea typeface="SimSun" pitchFamily="2" charset="-122"/>
              </a:rPr>
              <a:t>文件。</a:t>
            </a:r>
            <a:endParaRPr lang="zh-CN" altLang="en-US" sz="2000" smtClean="0">
              <a:latin typeface="Arial" panose="020B0704020202020204" pitchFamily="34" charset="0"/>
              <a:ea typeface="SimSun" pitchFamily="2" charset="-122"/>
            </a:endParaRPr>
          </a:p>
          <a:p>
            <a:pPr algn="just">
              <a:lnSpc>
                <a:spcPct val="110000"/>
              </a:lnSpc>
              <a:spcBef>
                <a:spcPct val="0"/>
              </a:spcBef>
            </a:pPr>
            <a:r>
              <a:rPr lang="en-US" altLang="zh-CN" sz="2000" smtClean="0">
                <a:latin typeface="Arial" panose="020B0704020202020204" pitchFamily="34" charset="0"/>
                <a:ea typeface="SimSun" pitchFamily="2" charset="-122"/>
              </a:rPr>
              <a:t>memory</a:t>
            </a:r>
            <a:r>
              <a:rPr lang="zh-CN" altLang="en-US" sz="2000" smtClean="0">
                <a:latin typeface="Arial" panose="020B0704020202020204" pitchFamily="34" charset="0"/>
                <a:ea typeface="SimSun" pitchFamily="2" charset="-122"/>
              </a:rPr>
              <a:t>型变量通过扩展</a:t>
            </a:r>
            <a:r>
              <a:rPr lang="en-US" altLang="zh-CN" sz="2000" smtClean="0">
                <a:latin typeface="Arial" panose="020B0704020202020204" pitchFamily="34" charset="0"/>
                <a:ea typeface="SimSun" pitchFamily="2" charset="-122"/>
              </a:rPr>
              <a:t>reg</a:t>
            </a:r>
            <a:r>
              <a:rPr lang="zh-CN" altLang="en-US" sz="2000" smtClean="0">
                <a:latin typeface="Arial" panose="020B0704020202020204" pitchFamily="34" charset="0"/>
                <a:ea typeface="SimSun" pitchFamily="2" charset="-122"/>
              </a:rPr>
              <a:t>型变量的地址范围来生成</a:t>
            </a:r>
            <a:r>
              <a:rPr lang="zh-CN" altLang="en-US" sz="2000" b="0" smtClean="0">
                <a:latin typeface="Arial" panose="020B0704020202020204" pitchFamily="34" charset="0"/>
                <a:ea typeface="方正姚体" pitchFamily="2" charset="-122"/>
              </a:rPr>
              <a:t>：</a:t>
            </a:r>
            <a:endParaRPr lang="zh-CN" altLang="en-US" sz="2000" b="0" smtClean="0">
              <a:latin typeface="Arial" panose="020B0704020202020204" pitchFamily="34" charset="0"/>
              <a:ea typeface="方正姚体" pitchFamily="2" charset="-122"/>
            </a:endParaRPr>
          </a:p>
        </p:txBody>
      </p:sp>
      <p:sp>
        <p:nvSpPr>
          <p:cNvPr id="647172" name="Text Box 4"/>
          <p:cNvSpPr txBox="1">
            <a:spLocks noChangeArrowheads="1"/>
          </p:cNvSpPr>
          <p:nvPr/>
        </p:nvSpPr>
        <p:spPr bwMode="auto">
          <a:xfrm>
            <a:off x="763588" y="4257675"/>
            <a:ext cx="3733800" cy="771525"/>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reg[n-1:0]</a:t>
            </a:r>
            <a:r>
              <a:rPr lang="en-US" altLang="zh-CN" sz="2000">
                <a:latin typeface="Arial" panose="020B0704020202020204" pitchFamily="34" charset="0"/>
              </a:rPr>
              <a:t> </a:t>
            </a:r>
            <a:r>
              <a:rPr lang="zh-CN" altLang="en-US" sz="2000">
                <a:latin typeface="Arial" panose="020B0704020202020204" pitchFamily="34" charset="0"/>
              </a:rPr>
              <a:t>存储器名</a:t>
            </a:r>
            <a:r>
              <a:rPr lang="en-US" altLang="zh-CN" sz="2000">
                <a:solidFill>
                  <a:srgbClr val="FF0066"/>
                </a:solidFill>
                <a:latin typeface="Arial" panose="020B0704020202020204" pitchFamily="34" charset="0"/>
              </a:rPr>
              <a:t>[m-1:0]</a:t>
            </a:r>
            <a:r>
              <a:rPr lang="en-US" altLang="zh-CN" sz="2000">
                <a:latin typeface="Arial" panose="020B0704020202020204" pitchFamily="34" charset="0"/>
              </a:rPr>
              <a:t>;</a:t>
            </a:r>
            <a:endParaRPr lang="en-US" altLang="zh-CN" sz="2000">
              <a:latin typeface="Arial" panose="020B0704020202020204" pitchFamily="34" charset="0"/>
            </a:endParaRPr>
          </a:p>
          <a:p>
            <a:pPr>
              <a:spcBef>
                <a:spcPct val="0"/>
              </a:spcBef>
              <a:buClrTx/>
              <a:buFontTx/>
              <a:buNone/>
            </a:pPr>
            <a:r>
              <a:rPr lang="zh-CN" altLang="en-US" sz="2000">
                <a:latin typeface="Arial" panose="020B0704020202020204" pitchFamily="34" charset="0"/>
              </a:rPr>
              <a:t>或 </a:t>
            </a:r>
            <a:r>
              <a:rPr lang="en-US" altLang="zh-CN" sz="2000">
                <a:solidFill>
                  <a:srgbClr val="FF0066"/>
                </a:solidFill>
                <a:latin typeface="Arial" panose="020B0704020202020204" pitchFamily="34" charset="0"/>
              </a:rPr>
              <a:t>reg[n-1:0]</a:t>
            </a:r>
            <a:r>
              <a:rPr lang="zh-CN" altLang="en-US" sz="2000">
                <a:latin typeface="Arial" panose="020B0704020202020204" pitchFamily="34" charset="0"/>
              </a:rPr>
              <a:t>存储器名</a:t>
            </a:r>
            <a:r>
              <a:rPr lang="en-US" altLang="zh-CN" sz="2000">
                <a:solidFill>
                  <a:srgbClr val="FF0066"/>
                </a:solidFill>
                <a:latin typeface="Arial" panose="020B0704020202020204" pitchFamily="34" charset="0"/>
              </a:rPr>
              <a:t>[m:1]</a:t>
            </a:r>
            <a:r>
              <a:rPr lang="en-US" altLang="zh-CN" sz="2000">
                <a:latin typeface="Arial" panose="020B0704020202020204" pitchFamily="34" charset="0"/>
              </a:rPr>
              <a:t>;</a:t>
            </a:r>
            <a:endParaRPr lang="en-US" altLang="zh-CN" sz="2000">
              <a:latin typeface="Arial" panose="020B0704020202020204" pitchFamily="34" charset="0"/>
            </a:endParaRPr>
          </a:p>
        </p:txBody>
      </p:sp>
      <p:sp>
        <p:nvSpPr>
          <p:cNvPr id="647173" name="AutoShape 5"/>
          <p:cNvSpPr>
            <a:spLocks noChangeArrowheads="1"/>
          </p:cNvSpPr>
          <p:nvPr/>
        </p:nvSpPr>
        <p:spPr bwMode="auto">
          <a:xfrm>
            <a:off x="1719263" y="5181600"/>
            <a:ext cx="1676400" cy="685800"/>
          </a:xfrm>
          <a:prstGeom prst="wedgeRoundRectCallout">
            <a:avLst>
              <a:gd name="adj1" fmla="val -47537"/>
              <a:gd name="adj2" fmla="val -8009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每个存储单元位宽为</a:t>
            </a:r>
            <a:r>
              <a:rPr kumimoji="1" lang="en-US" altLang="zh-CN" sz="2000">
                <a:solidFill>
                  <a:srgbClr val="FF0066"/>
                </a:solidFill>
                <a:latin typeface="Arial" panose="020B0704020202020204" pitchFamily="34" charset="0"/>
                <a:ea typeface="楷体_GB2312" pitchFamily="49" charset="-122"/>
              </a:rPr>
              <a:t>n</a:t>
            </a:r>
            <a:endParaRPr kumimoji="1" lang="en-US" altLang="zh-CN" sz="2000">
              <a:solidFill>
                <a:srgbClr val="FF0066"/>
              </a:solidFill>
              <a:latin typeface="Arial" panose="020B0704020202020204" pitchFamily="34" charset="0"/>
              <a:ea typeface="楷体_GB2312" pitchFamily="49" charset="-122"/>
            </a:endParaRPr>
          </a:p>
        </p:txBody>
      </p:sp>
      <p:sp>
        <p:nvSpPr>
          <p:cNvPr id="647174" name="AutoShape 6"/>
          <p:cNvSpPr>
            <a:spLocks noChangeArrowheads="1"/>
          </p:cNvSpPr>
          <p:nvPr/>
        </p:nvSpPr>
        <p:spPr bwMode="auto">
          <a:xfrm>
            <a:off x="3624263" y="5181600"/>
            <a:ext cx="1536700" cy="685800"/>
          </a:xfrm>
          <a:prstGeom prst="wedgeRoundRectCallout">
            <a:avLst>
              <a:gd name="adj1" fmla="val -47315"/>
              <a:gd name="adj2" fmla="val -8009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共有</a:t>
            </a:r>
            <a:r>
              <a:rPr kumimoji="1" lang="en-US" altLang="zh-CN" sz="2000">
                <a:solidFill>
                  <a:srgbClr val="FF0066"/>
                </a:solidFill>
                <a:latin typeface="Arial" panose="020B0704020202020204" pitchFamily="34" charset="0"/>
                <a:ea typeface="楷体_GB2312" pitchFamily="49" charset="-122"/>
              </a:rPr>
              <a:t>m</a:t>
            </a:r>
            <a:r>
              <a:rPr kumimoji="1" lang="zh-CN" altLang="en-US" sz="2000">
                <a:latin typeface="楷体_GB2312" pitchFamily="49" charset="-122"/>
                <a:ea typeface="楷体_GB2312" pitchFamily="49" charset="-122"/>
              </a:rPr>
              <a:t>个存储单元</a:t>
            </a:r>
            <a:endParaRPr kumimoji="1" lang="zh-CN" altLang="en-US" sz="2000">
              <a:latin typeface="楷体_GB2312" pitchFamily="49" charset="-122"/>
              <a:ea typeface="楷体_GB2312" pitchFamily="49" charset="-122"/>
            </a:endParaRPr>
          </a:p>
        </p:txBody>
      </p:sp>
      <p:sp>
        <p:nvSpPr>
          <p:cNvPr id="647175" name="Text Box 7"/>
          <p:cNvSpPr txBox="1">
            <a:spLocks noChangeArrowheads="1"/>
          </p:cNvSpPr>
          <p:nvPr/>
        </p:nvSpPr>
        <p:spPr bwMode="auto">
          <a:xfrm>
            <a:off x="755650" y="1263650"/>
            <a:ext cx="44450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3. memory</a:t>
            </a:r>
            <a:r>
              <a:rPr kumimoji="1" lang="zh-CN" altLang="en-US" sz="2800">
                <a:solidFill>
                  <a:srgbClr val="990000"/>
                </a:solidFill>
                <a:latin typeface="华文新魏" pitchFamily="2" charset="-122"/>
                <a:ea typeface="华文新魏" pitchFamily="2" charset="-122"/>
              </a:rPr>
              <a:t>型变量</a:t>
            </a:r>
            <a:r>
              <a:rPr kumimoji="1" lang="en-US" altLang="zh-CN" sz="2800">
                <a:solidFill>
                  <a:srgbClr val="990000"/>
                </a:solidFill>
                <a:latin typeface="Times New Roman" panose="02020803070505020304" pitchFamily="18" charset="0"/>
                <a:ea typeface="华文新魏" pitchFamily="2" charset="-122"/>
              </a:rPr>
              <a:t>——</a:t>
            </a:r>
            <a:r>
              <a:rPr kumimoji="1" lang="zh-CN" altLang="en-US" sz="2800">
                <a:solidFill>
                  <a:srgbClr val="990000"/>
                </a:solidFill>
                <a:latin typeface="华文新魏" pitchFamily="2" charset="-122"/>
                <a:ea typeface="华文新魏" pitchFamily="2" charset="-122"/>
              </a:rPr>
              <a:t>数组</a:t>
            </a:r>
            <a:endParaRPr kumimoji="1" lang="zh-CN" altLang="en-US" sz="2800">
              <a:solidFill>
                <a:srgbClr val="990000"/>
              </a:solidFill>
              <a:latin typeface="华文新魏" pitchFamily="2" charset="-122"/>
              <a:ea typeface="华文新魏" pitchFamily="2" charset="-122"/>
            </a:endParaRPr>
          </a:p>
        </p:txBody>
      </p:sp>
      <p:sp>
        <p:nvSpPr>
          <p:cNvPr id="647176" name="AutoShape 8"/>
          <p:cNvSpPr>
            <a:spLocks noChangeArrowheads="1"/>
          </p:cNvSpPr>
          <p:nvPr/>
        </p:nvSpPr>
        <p:spPr bwMode="auto">
          <a:xfrm rot="21120300">
            <a:off x="5480050" y="596900"/>
            <a:ext cx="2741613" cy="977900"/>
          </a:xfrm>
          <a:prstGeom prst="star16">
            <a:avLst>
              <a:gd name="adj" fmla="val 37500"/>
            </a:avLst>
          </a:prstGeom>
          <a:gradFill rotWithShape="0">
            <a:gsLst>
              <a:gs pos="0">
                <a:schemeClr val="accent2"/>
              </a:gs>
              <a:gs pos="100000">
                <a:srgbClr val="FFFF00"/>
              </a:gs>
            </a:gsLst>
            <a:lin ang="2700000" scaled="1"/>
          </a:gradFill>
          <a:ln w="9525">
            <a:noFill/>
            <a:miter lim="800000"/>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en-US" altLang="zh-CN" sz="2000">
                <a:latin typeface="华文新魏" pitchFamily="2" charset="-122"/>
                <a:ea typeface="华文新魏" pitchFamily="2" charset="-122"/>
              </a:rPr>
              <a:t>Quartus II</a:t>
            </a:r>
            <a:endParaRPr kumimoji="1" lang="en-US" altLang="zh-CN" sz="2000">
              <a:latin typeface="华文新魏" pitchFamily="2" charset="-122"/>
              <a:ea typeface="华文新魏" pitchFamily="2" charset="-122"/>
            </a:endParaRPr>
          </a:p>
          <a:p>
            <a:pPr algn="ctr" eaLnBrk="1" hangingPunct="1">
              <a:lnSpc>
                <a:spcPct val="100000"/>
              </a:lnSpc>
              <a:spcBef>
                <a:spcPct val="0"/>
              </a:spcBef>
              <a:buClrTx/>
              <a:buFontTx/>
              <a:buNone/>
              <a:defRPr/>
            </a:pPr>
            <a:r>
              <a:rPr kumimoji="1" lang="zh-CN" altLang="en-US" sz="2000">
                <a:latin typeface="华文新魏" pitchFamily="2" charset="-122"/>
                <a:ea typeface="华文新魏" pitchFamily="2" charset="-122"/>
              </a:rPr>
              <a:t>不支持！</a:t>
            </a:r>
            <a:endParaRPr lang="zh-CN" altLang="en-US" sz="2000">
              <a:latin typeface="华文新魏" pitchFamily="2" charset="-122"/>
              <a:ea typeface="华文新魏" pitchFamily="2" charset="-122"/>
            </a:endParaRPr>
          </a:p>
        </p:txBody>
      </p:sp>
      <p:sp>
        <p:nvSpPr>
          <p:cNvPr id="647179" name="Rectangle 11"/>
          <p:cNvSpPr>
            <a:spLocks noChangeArrowheads="1"/>
          </p:cNvSpPr>
          <p:nvPr/>
        </p:nvSpPr>
        <p:spPr bwMode="auto">
          <a:xfrm>
            <a:off x="290513" y="5797550"/>
            <a:ext cx="828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63880" indent="-282575" algn="l" eaLnBrk="1" hangingPunct="1">
              <a:lnSpc>
                <a:spcPct val="100000"/>
              </a:lnSpc>
              <a:buClr>
                <a:srgbClr val="3333FF"/>
              </a:buClr>
              <a:buFont typeface="Wingdings" panose="05000000000000000000"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en-US" altLang="zh-CN"/>
              <a:t> </a:t>
            </a:r>
            <a:r>
              <a:rPr lang="en-US" altLang="zh-CN" sz="2000">
                <a:latin typeface="Arial" panose="020B0704020202020204" pitchFamily="34" charset="0"/>
              </a:rPr>
              <a:t>r</a:t>
            </a:r>
            <a:r>
              <a:rPr lang="zh-CN" altLang="zh-CN" sz="2000">
                <a:latin typeface="Arial" panose="020B0704020202020204" pitchFamily="34" charset="0"/>
              </a:rPr>
              <a:t>eg</a:t>
            </a:r>
            <a:r>
              <a:rPr lang="en-US" altLang="zh-CN" sz="2000">
                <a:latin typeface="Arial" panose="020B0704020202020204" pitchFamily="34" charset="0"/>
              </a:rPr>
              <a:t> [7:0]</a:t>
            </a:r>
            <a:r>
              <a:rPr lang="zh-CN" altLang="zh-CN" sz="2000">
                <a:latin typeface="Arial" panose="020B0704020202020204" pitchFamily="34" charset="0"/>
              </a:rPr>
              <a:t> </a:t>
            </a:r>
            <a:r>
              <a:rPr lang="en-US" altLang="zh-CN" sz="2000">
                <a:latin typeface="Arial" panose="020B0704020202020204" pitchFamily="34" charset="0"/>
              </a:rPr>
              <a:t>mema [m-1:0]</a:t>
            </a:r>
            <a:r>
              <a:rPr lang="zh-CN" altLang="zh-CN" sz="2000">
                <a:latin typeface="Arial" panose="020B0704020202020204" pitchFamily="34" charset="0"/>
              </a:rPr>
              <a:t> </a:t>
            </a:r>
            <a:r>
              <a:rPr lang="zh-CN" altLang="en-US" sz="2000">
                <a:latin typeface="Arial" panose="020B0704020202020204" pitchFamily="34" charset="0"/>
              </a:rPr>
              <a:t>;  </a:t>
            </a:r>
            <a:r>
              <a:rPr lang="en-US" altLang="zh-CN" sz="2000">
                <a:latin typeface="Arial" panose="020B0704020202020204" pitchFamily="34" charset="0"/>
              </a:rPr>
              <a:t>//</a:t>
            </a:r>
            <a:r>
              <a:rPr lang="zh-CN" altLang="en-US" sz="2000">
                <a:latin typeface="Arial" panose="020B0704020202020204" pitchFamily="34" charset="0"/>
              </a:rPr>
              <a:t>容量为</a:t>
            </a:r>
            <a:r>
              <a:rPr lang="en-US" altLang="zh-CN" sz="2000">
                <a:latin typeface="Arial" panose="020B0704020202020204" pitchFamily="34" charset="0"/>
              </a:rPr>
              <a:t>m</a:t>
            </a:r>
            <a:r>
              <a:rPr lang="zh-CN" altLang="en-US" sz="2000">
                <a:latin typeface="Arial" panose="020B0704020202020204" pitchFamily="34" charset="0"/>
              </a:rPr>
              <a:t>、字长为</a:t>
            </a:r>
            <a:r>
              <a:rPr lang="en-US" altLang="zh-CN" sz="2000">
                <a:latin typeface="Arial" panose="020B0704020202020204" pitchFamily="34" charset="0"/>
              </a:rPr>
              <a:t>8</a:t>
            </a:r>
            <a:r>
              <a:rPr lang="zh-CN" altLang="en-US" sz="2000">
                <a:latin typeface="Arial" panose="020B0704020202020204" pitchFamily="34" charset="0"/>
              </a:rPr>
              <a:t>位的存储器</a:t>
            </a:r>
            <a:endParaRPr lang="zh-CN" altLang="en-US" sz="2000">
              <a:latin typeface="Arial" panose="020B0704020202020204" pitchFamily="34" charset="0"/>
            </a:endParaRPr>
          </a:p>
        </p:txBody>
      </p:sp>
      <p:sp>
        <p:nvSpPr>
          <p:cNvPr id="11" name="Text Box 48"/>
          <p:cNvSpPr txBox="1">
            <a:spLocks noChangeArrowheads="1"/>
          </p:cNvSpPr>
          <p:nvPr/>
        </p:nvSpPr>
        <p:spPr bwMode="auto">
          <a:xfrm>
            <a:off x="5780088" y="4217988"/>
            <a:ext cx="2947987" cy="1552575"/>
          </a:xfrm>
          <a:prstGeom prst="rect">
            <a:avLst/>
          </a:prstGeom>
          <a:solidFill>
            <a:srgbClr val="FFCC99"/>
          </a:solidFill>
          <a:ln w="9525">
            <a:solidFill>
              <a:schemeClr val="tx1"/>
            </a:solidFill>
            <a:miter lim="800000"/>
          </a:ln>
          <a:effectLst>
            <a:prstShdw prst="shdw13" dist="53882" dir="13500000">
              <a:schemeClr val="bg2"/>
            </a:prstShdw>
          </a:effectLst>
        </p:spPr>
        <p:txBody>
          <a:bodyPr anchor="b">
            <a:spAutoFit/>
          </a:bodyPr>
          <a:lstStyle>
            <a:lvl1pPr marL="195580" indent="-195580">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20000"/>
              </a:lnSpc>
              <a:spcBef>
                <a:spcPct val="0"/>
              </a:spcBef>
              <a:buClr>
                <a:schemeClr val="hlink"/>
              </a:buClr>
              <a:buSzPct val="80000"/>
              <a:buFont typeface="Wingdings" panose="05000000000000000000" pitchFamily="2" charset="2"/>
              <a:buChar char="v"/>
            </a:pPr>
            <a:r>
              <a:rPr lang="zh-CN" altLang="en-US" sz="2000">
                <a:latin typeface="Arial" panose="020B0704020202020204" pitchFamily="34" charset="0"/>
                <a:ea typeface="楷体_GB2312" pitchFamily="49" charset="-122"/>
                <a:cs typeface="Arial" panose="020B0704020202020204" pitchFamily="34" charset="0"/>
              </a:rPr>
              <a:t>实际设计中，我们是直接调用</a:t>
            </a:r>
            <a:r>
              <a:rPr lang="en-US" altLang="zh-CN" sz="2000">
                <a:latin typeface="Arial" panose="020B0704020202020204" pitchFamily="34" charset="0"/>
                <a:ea typeface="楷体_GB2312" pitchFamily="49" charset="-122"/>
                <a:cs typeface="Arial" panose="020B0704020202020204" pitchFamily="34" charset="0"/>
              </a:rPr>
              <a:t>Quartus II</a:t>
            </a:r>
            <a:r>
              <a:rPr lang="zh-CN" altLang="en-US" sz="2000">
                <a:latin typeface="Arial" panose="020B0704020202020204" pitchFamily="34" charset="0"/>
                <a:ea typeface="楷体_GB2312" pitchFamily="49" charset="-122"/>
                <a:cs typeface="Arial" panose="020B0704020202020204" pitchFamily="34" charset="0"/>
              </a:rPr>
              <a:t>提供的参数化的</a:t>
            </a:r>
            <a:r>
              <a:rPr lang="en-US" altLang="zh-CN" sz="2000">
                <a:latin typeface="Arial" panose="020B0704020202020204" pitchFamily="34" charset="0"/>
                <a:ea typeface="楷体_GB2312" pitchFamily="49" charset="-122"/>
                <a:cs typeface="Arial" panose="020B0704020202020204" pitchFamily="34" charset="0"/>
              </a:rPr>
              <a:t>ROM</a:t>
            </a:r>
            <a:r>
              <a:rPr lang="zh-CN" altLang="en-US" sz="2000">
                <a:latin typeface="Arial" panose="020B0704020202020204" pitchFamily="34" charset="0"/>
                <a:ea typeface="楷体_GB2312" pitchFamily="49" charset="-122"/>
                <a:cs typeface="Arial" panose="020B0704020202020204" pitchFamily="34" charset="0"/>
              </a:rPr>
              <a:t>、</a:t>
            </a:r>
            <a:r>
              <a:rPr lang="en-US" altLang="zh-CN" sz="2000">
                <a:latin typeface="Arial" panose="020B0704020202020204" pitchFamily="34" charset="0"/>
                <a:ea typeface="楷体_GB2312" pitchFamily="49" charset="-122"/>
                <a:cs typeface="Arial" panose="020B0704020202020204" pitchFamily="34" charset="0"/>
              </a:rPr>
              <a:t>RAM</a:t>
            </a:r>
            <a:r>
              <a:rPr lang="zh-CN" altLang="en-US" sz="2000">
                <a:latin typeface="Arial" panose="020B0704020202020204" pitchFamily="34" charset="0"/>
                <a:ea typeface="楷体_GB2312" pitchFamily="49" charset="-122"/>
                <a:cs typeface="Arial" panose="020B0704020202020204" pitchFamily="34" charset="0"/>
              </a:rPr>
              <a:t>来建立存储器的！</a:t>
            </a:r>
            <a:endParaRPr lang="zh-CN" altLang="en-US" sz="2000">
              <a:latin typeface="Arial" panose="020B0704020202020204" pitchFamily="34" charset="0"/>
              <a:ea typeface="楷体_GB2312" pitchFamily="49" charset="-122"/>
              <a:cs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7175"/>
                                        </p:tgtEl>
                                        <p:attrNameLst>
                                          <p:attrName>style.visibility</p:attrName>
                                        </p:attrNameLst>
                                      </p:cBhvr>
                                      <p:to>
                                        <p:strVal val="visible"/>
                                      </p:to>
                                    </p:set>
                                    <p:anim calcmode="lin" valueType="num">
                                      <p:cBhvr>
                                        <p:cTn id="7" dur="500" fill="hold"/>
                                        <p:tgtEl>
                                          <p:spTgt spid="647175"/>
                                        </p:tgtEl>
                                        <p:attrNameLst>
                                          <p:attrName>ppt_w</p:attrName>
                                        </p:attrNameLst>
                                      </p:cBhvr>
                                      <p:tavLst>
                                        <p:tav tm="0">
                                          <p:val>
                                            <p:fltVal val="0"/>
                                          </p:val>
                                        </p:tav>
                                        <p:tav tm="100000">
                                          <p:val>
                                            <p:strVal val="#ppt_w"/>
                                          </p:val>
                                        </p:tav>
                                      </p:tavLst>
                                    </p:anim>
                                    <p:anim calcmode="lin" valueType="num">
                                      <p:cBhvr>
                                        <p:cTn id="8" dur="500" fill="hold"/>
                                        <p:tgtEl>
                                          <p:spTgt spid="64717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47171"/>
                                        </p:tgtEl>
                                        <p:attrNameLst>
                                          <p:attrName>style.visibility</p:attrName>
                                        </p:attrNameLst>
                                      </p:cBhvr>
                                      <p:to>
                                        <p:strVal val="visible"/>
                                      </p:to>
                                    </p:set>
                                    <p:anim calcmode="lin" valueType="num">
                                      <p:cBhvr additive="base">
                                        <p:cTn id="12" dur="500" fill="hold"/>
                                        <p:tgtEl>
                                          <p:spTgt spid="647171"/>
                                        </p:tgtEl>
                                        <p:attrNameLst>
                                          <p:attrName>ppt_x</p:attrName>
                                        </p:attrNameLst>
                                      </p:cBhvr>
                                      <p:tavLst>
                                        <p:tav tm="0">
                                          <p:val>
                                            <p:strVal val="0-#ppt_w/2"/>
                                          </p:val>
                                        </p:tav>
                                        <p:tav tm="100000">
                                          <p:val>
                                            <p:strVal val="#ppt_x"/>
                                          </p:val>
                                        </p:tav>
                                      </p:tavLst>
                                    </p:anim>
                                    <p:anim calcmode="lin" valueType="num">
                                      <p:cBhvr additive="base">
                                        <p:cTn id="13" dur="500" fill="hold"/>
                                        <p:tgtEl>
                                          <p:spTgt spid="64717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47172"/>
                                        </p:tgtEl>
                                        <p:attrNameLst>
                                          <p:attrName>style.visibility</p:attrName>
                                        </p:attrNameLst>
                                      </p:cBhvr>
                                      <p:to>
                                        <p:strVal val="visible"/>
                                      </p:to>
                                    </p:set>
                                    <p:animEffect transition="in" filter="wipe(left)">
                                      <p:cBhvr>
                                        <p:cTn id="18" dur="500"/>
                                        <p:tgtEl>
                                          <p:spTgt spid="64717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47173"/>
                                        </p:tgtEl>
                                        <p:attrNameLst>
                                          <p:attrName>style.visibility</p:attrName>
                                        </p:attrNameLst>
                                      </p:cBhvr>
                                      <p:to>
                                        <p:strVal val="visible"/>
                                      </p:to>
                                    </p:set>
                                    <p:animEffect transition="in" filter="dissolve">
                                      <p:cBhvr>
                                        <p:cTn id="23" dur="500"/>
                                        <p:tgtEl>
                                          <p:spTgt spid="64717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47174"/>
                                        </p:tgtEl>
                                        <p:attrNameLst>
                                          <p:attrName>style.visibility</p:attrName>
                                        </p:attrNameLst>
                                      </p:cBhvr>
                                      <p:to>
                                        <p:strVal val="visible"/>
                                      </p:to>
                                    </p:set>
                                    <p:animEffect transition="in" filter="dissolve">
                                      <p:cBhvr>
                                        <p:cTn id="28" dur="500"/>
                                        <p:tgtEl>
                                          <p:spTgt spid="64717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47179"/>
                                        </p:tgtEl>
                                        <p:attrNameLst>
                                          <p:attrName>style.visibility</p:attrName>
                                        </p:attrNameLst>
                                      </p:cBhvr>
                                      <p:to>
                                        <p:strVal val="visible"/>
                                      </p:to>
                                    </p:set>
                                    <p:animEffect transition="in" filter="blinds(horizontal)">
                                      <p:cBhvr>
                                        <p:cTn id="33" dur="500"/>
                                        <p:tgtEl>
                                          <p:spTgt spid="64717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647176"/>
                                        </p:tgtEl>
                                        <p:attrNameLst>
                                          <p:attrName>style.visibility</p:attrName>
                                        </p:attrNameLst>
                                      </p:cBhvr>
                                      <p:to>
                                        <p:strVal val="visible"/>
                                      </p:to>
                                    </p:set>
                                    <p:anim calcmode="lin" valueType="num">
                                      <p:cBhvr>
                                        <p:cTn id="38" dur="500" fill="hold"/>
                                        <p:tgtEl>
                                          <p:spTgt spid="647176"/>
                                        </p:tgtEl>
                                        <p:attrNameLst>
                                          <p:attrName>ppt_w</p:attrName>
                                        </p:attrNameLst>
                                      </p:cBhvr>
                                      <p:tavLst>
                                        <p:tav tm="0">
                                          <p:val>
                                            <p:fltVal val="0"/>
                                          </p:val>
                                        </p:tav>
                                        <p:tav tm="100000">
                                          <p:val>
                                            <p:strVal val="#ppt_w"/>
                                          </p:val>
                                        </p:tav>
                                      </p:tavLst>
                                    </p:anim>
                                    <p:anim calcmode="lin" valueType="num">
                                      <p:cBhvr>
                                        <p:cTn id="39" dur="500" fill="hold"/>
                                        <p:tgtEl>
                                          <p:spTgt spid="647176"/>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autoUpdateAnimBg="0"/>
      <p:bldP spid="647172" grpId="0" animBg="1"/>
      <p:bldP spid="647173" grpId="0" animBg="1" autoUpdateAnimBg="0"/>
      <p:bldP spid="647174" grpId="0" animBg="1" autoUpdateAnimBg="0"/>
      <p:bldP spid="647175" grpId="0" animBg="1" autoUpdateAnimBg="0"/>
      <p:bldP spid="647176" grpId="0" animBg="1" autoUpdateAnimBg="0"/>
      <p:bldP spid="647179" grpId="0"/>
      <p:bldP spid="1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23588677-80FF-4AA8-AA99-FB51755F0B5C}"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6563" name="Rectangle 2"/>
          <p:cNvSpPr>
            <a:spLocks noGrp="1" noChangeArrowheads="1"/>
          </p:cNvSpPr>
          <p:nvPr>
            <p:ph type="title"/>
          </p:nvPr>
        </p:nvSpPr>
        <p:spPr>
          <a:xfrm>
            <a:off x="1835150" y="195263"/>
            <a:ext cx="7772400" cy="677862"/>
          </a:xfrm>
        </p:spPr>
        <p:txBody>
          <a:bodyPr/>
          <a:lstStyle/>
          <a:p>
            <a:r>
              <a:rPr lang="en-US" altLang="zh-CN" smtClean="0">
                <a:solidFill>
                  <a:srgbClr val="FFCC00"/>
                </a:solidFill>
                <a:latin typeface="Arial" panose="020B0704020202020204" pitchFamily="34" charset="0"/>
                <a:ea typeface="黑体" pitchFamily="2" charset="-122"/>
              </a:rPr>
              <a:t>2.5.3  Verilog HDL</a:t>
            </a:r>
            <a:r>
              <a:rPr lang="zh-CN" altLang="en-US" smtClean="0">
                <a:solidFill>
                  <a:srgbClr val="FFCC00"/>
                </a:solidFill>
                <a:latin typeface="Arial" panose="020B0704020202020204" pitchFamily="34" charset="0"/>
                <a:ea typeface="黑体" pitchFamily="2" charset="-122"/>
              </a:rPr>
              <a:t>常用语句</a:t>
            </a:r>
            <a:endParaRPr lang="zh-CN" altLang="en-US" smtClean="0">
              <a:solidFill>
                <a:srgbClr val="FFCC00"/>
              </a:solidFill>
              <a:latin typeface="Arial" panose="020B0704020202020204" pitchFamily="34" charset="0"/>
              <a:ea typeface="黑体" pitchFamily="2" charset="-122"/>
            </a:endParaRPr>
          </a:p>
        </p:txBody>
      </p:sp>
      <p:sp>
        <p:nvSpPr>
          <p:cNvPr id="453705" name="Rectangle 73"/>
          <p:cNvSpPr>
            <a:spLocks noGrp="1" noChangeArrowheads="1"/>
          </p:cNvSpPr>
          <p:nvPr>
            <p:ph type="body" idx="1"/>
          </p:nvPr>
        </p:nvSpPr>
        <p:spPr>
          <a:xfrm>
            <a:off x="1657350" y="1385888"/>
            <a:ext cx="6343650" cy="2538412"/>
          </a:xfrm>
          <a:noFill/>
        </p:spPr>
        <p:txBody>
          <a:bodyPr/>
          <a:lstStyle/>
          <a:p>
            <a:pPr algn="just">
              <a:lnSpc>
                <a:spcPct val="110000"/>
              </a:lnSpc>
              <a:spcBef>
                <a:spcPct val="0"/>
              </a:spcBef>
              <a:buFont typeface="Wingdings" panose="05000000000000000000" pitchFamily="2" charset="2"/>
              <a:buNone/>
            </a:pPr>
            <a:r>
              <a:rPr lang="zh-CN" altLang="en-US" smtClean="0">
                <a:solidFill>
                  <a:srgbClr val="CC0066"/>
                </a:solidFill>
                <a:latin typeface="Arial" panose="020B0704020202020204" pitchFamily="34" charset="0"/>
                <a:ea typeface="楷体_GB2312" pitchFamily="49" charset="-122"/>
              </a:rPr>
              <a:t>一、结构声明语句</a:t>
            </a:r>
            <a:endParaRPr lang="en-US" altLang="zh-CN" smtClean="0">
              <a:solidFill>
                <a:srgbClr val="CC0066"/>
              </a:solidFill>
              <a:latin typeface="Arial" panose="020B0704020202020204" pitchFamily="34" charset="0"/>
              <a:ea typeface="楷体_GB2312" pitchFamily="49" charset="-122"/>
            </a:endParaRPr>
          </a:p>
          <a:p>
            <a:pPr algn="just">
              <a:lnSpc>
                <a:spcPct val="110000"/>
              </a:lnSpc>
              <a:spcBef>
                <a:spcPct val="0"/>
              </a:spcBef>
              <a:buFont typeface="Wingdings" panose="05000000000000000000" pitchFamily="2" charset="2"/>
              <a:buNone/>
            </a:pPr>
            <a:r>
              <a:rPr lang="zh-CN" altLang="en-US" smtClean="0">
                <a:solidFill>
                  <a:srgbClr val="CC0066"/>
                </a:solidFill>
                <a:latin typeface="Arial" panose="020B0704020202020204" pitchFamily="34" charset="0"/>
                <a:ea typeface="楷体_GB2312" pitchFamily="49" charset="-122"/>
              </a:rPr>
              <a:t>二、赋值语句</a:t>
            </a:r>
            <a:endParaRPr lang="zh-CN" altLang="en-US" smtClean="0">
              <a:solidFill>
                <a:srgbClr val="CC0066"/>
              </a:solidFill>
              <a:latin typeface="Arial" panose="020B0704020202020204" pitchFamily="34" charset="0"/>
              <a:ea typeface="楷体_GB2312" pitchFamily="49" charset="-122"/>
            </a:endParaRPr>
          </a:p>
          <a:p>
            <a:pPr algn="just">
              <a:lnSpc>
                <a:spcPct val="110000"/>
              </a:lnSpc>
              <a:spcBef>
                <a:spcPct val="0"/>
              </a:spcBef>
              <a:buFont typeface="Wingdings" panose="05000000000000000000" pitchFamily="2" charset="2"/>
              <a:buNone/>
            </a:pPr>
            <a:r>
              <a:rPr lang="zh-CN" altLang="en-US" smtClean="0">
                <a:solidFill>
                  <a:srgbClr val="CC0066"/>
                </a:solidFill>
                <a:latin typeface="Arial" panose="020B0704020202020204" pitchFamily="34" charset="0"/>
                <a:ea typeface="楷体_GB2312" pitchFamily="49" charset="-122"/>
              </a:rPr>
              <a:t>三、条件语句</a:t>
            </a:r>
            <a:endParaRPr lang="zh-CN" altLang="en-US" smtClean="0">
              <a:solidFill>
                <a:srgbClr val="CC0066"/>
              </a:solidFill>
              <a:latin typeface="Arial" panose="020B0704020202020204" pitchFamily="34" charset="0"/>
              <a:ea typeface="楷体_GB2312" pitchFamily="49" charset="-122"/>
            </a:endParaRPr>
          </a:p>
          <a:p>
            <a:pPr algn="just">
              <a:lnSpc>
                <a:spcPct val="110000"/>
              </a:lnSpc>
              <a:spcBef>
                <a:spcPct val="0"/>
              </a:spcBef>
              <a:buFont typeface="Wingdings" panose="05000000000000000000" pitchFamily="2" charset="2"/>
              <a:buNone/>
            </a:pPr>
            <a:r>
              <a:rPr lang="zh-CN" altLang="en-US" smtClean="0">
                <a:solidFill>
                  <a:srgbClr val="CC0066"/>
                </a:solidFill>
                <a:latin typeface="Arial" panose="020B0704020202020204" pitchFamily="34" charset="0"/>
                <a:ea typeface="楷体_GB2312" pitchFamily="49" charset="-122"/>
              </a:rPr>
              <a:t>四、循环语句</a:t>
            </a:r>
            <a:endParaRPr lang="zh-CN" altLang="en-US" smtClean="0">
              <a:solidFill>
                <a:srgbClr val="CC0066"/>
              </a:solidFill>
              <a:latin typeface="Arial" panose="020B0704020202020204" pitchFamily="34" charset="0"/>
              <a:ea typeface="楷体_GB2312" pitchFamily="49" charset="-122"/>
            </a:endParaRPr>
          </a:p>
          <a:p>
            <a:pPr algn="just">
              <a:lnSpc>
                <a:spcPct val="110000"/>
              </a:lnSpc>
              <a:spcBef>
                <a:spcPct val="0"/>
              </a:spcBef>
              <a:buFont typeface="Wingdings" panose="05000000000000000000" pitchFamily="2" charset="2"/>
              <a:buNone/>
            </a:pPr>
            <a:r>
              <a:rPr lang="zh-CN" altLang="en-US" smtClean="0">
                <a:solidFill>
                  <a:srgbClr val="CC0066"/>
                </a:solidFill>
                <a:latin typeface="Arial" panose="020B0704020202020204" pitchFamily="34" charset="0"/>
                <a:ea typeface="楷体_GB2312" pitchFamily="49" charset="-122"/>
              </a:rPr>
              <a:t>五、</a:t>
            </a:r>
            <a:r>
              <a:rPr lang="zh-CN" altLang="en-US" smtClean="0">
                <a:solidFill>
                  <a:srgbClr val="CC0066"/>
                </a:solidFill>
                <a:latin typeface="华文楷体" panose="02010600040101010101" pitchFamily="2" charset="-122"/>
                <a:ea typeface="楷体_GB2312" pitchFamily="49" charset="-122"/>
              </a:rPr>
              <a:t>语句的顺序执行与并行执行</a:t>
            </a:r>
            <a:endParaRPr lang="zh-CN" altLang="en-US" smtClean="0">
              <a:solidFill>
                <a:srgbClr val="CC0066"/>
              </a:solidFill>
              <a:latin typeface="华文楷体" panose="02010600040101010101" pitchFamily="2" charset="-122"/>
              <a:ea typeface="楷体_GB2312" pitchFamily="49" charset="-122"/>
            </a:endParaRPr>
          </a:p>
        </p:txBody>
      </p:sp>
      <p:sp>
        <p:nvSpPr>
          <p:cNvPr id="1641497" name="Rectangle 25"/>
          <p:cNvSpPr>
            <a:spLocks noChangeArrowheads="1"/>
          </p:cNvSpPr>
          <p:nvPr/>
        </p:nvSpPr>
        <p:spPr bwMode="auto">
          <a:xfrm>
            <a:off x="303213" y="3957638"/>
            <a:ext cx="8650287" cy="2068512"/>
          </a:xfrm>
          <a:prstGeom prst="rect">
            <a:avLst/>
          </a:prstGeom>
          <a:solidFill>
            <a:srgbClr val="FFFF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57505" indent="-357505" algn="l" defTabSz="2715895" eaLnBrk="1" hangingPunct="1">
              <a:spcBef>
                <a:spcPct val="10000"/>
              </a:spcBef>
              <a:buClr>
                <a:schemeClr val="bg2"/>
              </a:buClr>
              <a:buFont typeface="Wingdings" panose="05000000000000000000" pitchFamily="2" charset="2"/>
              <a:buChar char="v"/>
            </a:pPr>
            <a:r>
              <a:rPr kumimoji="1" lang="zh-CN" altLang="en-US">
                <a:latin typeface="Arial" panose="020B0704020202020204" pitchFamily="34" charset="0"/>
                <a:ea typeface="楷体_GB2312" pitchFamily="49" charset="-122"/>
              </a:rPr>
              <a:t>语句是构成</a:t>
            </a:r>
            <a:r>
              <a:rPr kumimoji="1" lang="en-US" altLang="zh-CN">
                <a:latin typeface="Arial" panose="020B0704020202020204" pitchFamily="34" charset="0"/>
                <a:ea typeface="楷体_GB2312" pitchFamily="49" charset="-122"/>
              </a:rPr>
              <a:t>Verilog HDL</a:t>
            </a:r>
            <a:r>
              <a:rPr kumimoji="1" lang="zh-CN" altLang="en-US">
                <a:latin typeface="Arial" panose="020B0704020202020204" pitchFamily="34" charset="0"/>
                <a:ea typeface="楷体_GB2312" pitchFamily="49" charset="-122"/>
              </a:rPr>
              <a:t>程序不可缺少的部分。</a:t>
            </a:r>
            <a:endParaRPr kumimoji="1" lang="zh-CN" altLang="en-US">
              <a:latin typeface="Arial" panose="020B0704020202020204" pitchFamily="34" charset="0"/>
              <a:ea typeface="楷体_GB2312" pitchFamily="49" charset="-122"/>
            </a:endParaRPr>
          </a:p>
          <a:p>
            <a:pPr marL="357505" indent="-357505" algn="l" defTabSz="2715895" eaLnBrk="1" hangingPunct="1">
              <a:spcBef>
                <a:spcPct val="10000"/>
              </a:spcBef>
              <a:buClr>
                <a:schemeClr val="bg2"/>
              </a:buClr>
              <a:buFont typeface="Wingdings" panose="05000000000000000000" pitchFamily="2" charset="2"/>
              <a:buChar char="v"/>
            </a:pPr>
            <a:r>
              <a:rPr kumimoji="1" lang="en-US" altLang="zh-CN">
                <a:latin typeface="Arial" panose="020B0704020202020204" pitchFamily="34" charset="0"/>
                <a:ea typeface="楷体_GB2312" pitchFamily="49" charset="-122"/>
              </a:rPr>
              <a:t>Verilog HDL</a:t>
            </a:r>
            <a:r>
              <a:rPr kumimoji="1" lang="zh-CN" altLang="en-US">
                <a:latin typeface="Arial" panose="020B0704020202020204" pitchFamily="34" charset="0"/>
                <a:ea typeface="楷体_GB2312" pitchFamily="49" charset="-122"/>
              </a:rPr>
              <a:t>的语句包括赋值语句、条件语句、循环语句、结构声明语句和编译预处理语句（</a:t>
            </a:r>
            <a:r>
              <a:rPr kumimoji="1" lang="zh-CN" altLang="en-US">
                <a:solidFill>
                  <a:srgbClr val="FF0000"/>
                </a:solidFill>
                <a:latin typeface="Arial" panose="020B0704020202020204" pitchFamily="34" charset="0"/>
                <a:ea typeface="楷体_GB2312" pitchFamily="49" charset="-122"/>
              </a:rPr>
              <a:t>本课程不学习</a:t>
            </a:r>
            <a:r>
              <a:rPr kumimoji="1" lang="zh-CN" altLang="en-US">
                <a:latin typeface="Arial" panose="020B0704020202020204" pitchFamily="34" charset="0"/>
                <a:ea typeface="楷体_GB2312" pitchFamily="49" charset="-122"/>
              </a:rPr>
              <a:t>）等类型，每一类语句又包括几种不同的语句。</a:t>
            </a:r>
            <a:endParaRPr kumimoji="1" lang="zh-CN" altLang="en-US">
              <a:latin typeface="Arial" panose="020B0704020202020204" pitchFamily="34" charset="0"/>
              <a:ea typeface="楷体_GB2312" pitchFamily="49" charset="-122"/>
            </a:endParaRPr>
          </a:p>
          <a:p>
            <a:pPr marL="357505" indent="-357505" algn="l" defTabSz="2715895" eaLnBrk="1" hangingPunct="1">
              <a:spcBef>
                <a:spcPct val="10000"/>
              </a:spcBef>
              <a:buClr>
                <a:schemeClr val="bg2"/>
              </a:buClr>
              <a:buFont typeface="Wingdings" panose="05000000000000000000" pitchFamily="2" charset="2"/>
              <a:buChar char="v"/>
            </a:pPr>
            <a:r>
              <a:rPr kumimoji="1" lang="zh-CN" altLang="en-US">
                <a:latin typeface="Arial" panose="020B0704020202020204" pitchFamily="34" charset="0"/>
                <a:ea typeface="楷体_GB2312" pitchFamily="49" charset="-122"/>
              </a:rPr>
              <a:t>有些语句属于顺序执行语句，有些语句属于并行执行语句。 </a:t>
            </a:r>
            <a:endParaRPr lang="zh-CN" altLang="en-US">
              <a:latin typeface="Arial" panose="020B0704020202020204" pitchFamily="34" charset="0"/>
              <a:ea typeface="楷体_GB2312" pitchFamily="49" charset="-122"/>
              <a:cs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3705"/>
                                        </p:tgtEl>
                                        <p:attrNameLst>
                                          <p:attrName>style.visibility</p:attrName>
                                        </p:attrNameLst>
                                      </p:cBhvr>
                                      <p:to>
                                        <p:strVal val="visible"/>
                                      </p:to>
                                    </p:set>
                                    <p:anim calcmode="lin" valueType="num">
                                      <p:cBhvr additive="base">
                                        <p:cTn id="7" dur="500" fill="hold"/>
                                        <p:tgtEl>
                                          <p:spTgt spid="453705"/>
                                        </p:tgtEl>
                                        <p:attrNameLst>
                                          <p:attrName>ppt_x</p:attrName>
                                        </p:attrNameLst>
                                      </p:cBhvr>
                                      <p:tavLst>
                                        <p:tav tm="0">
                                          <p:val>
                                            <p:strVal val="0-#ppt_w/2"/>
                                          </p:val>
                                        </p:tav>
                                        <p:tav tm="100000">
                                          <p:val>
                                            <p:strVal val="#ppt_x"/>
                                          </p:val>
                                        </p:tav>
                                      </p:tavLst>
                                    </p:anim>
                                    <p:anim calcmode="lin" valueType="num">
                                      <p:cBhvr additive="base">
                                        <p:cTn id="8" dur="500" fill="hold"/>
                                        <p:tgtEl>
                                          <p:spTgt spid="4537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1497"/>
                                        </p:tgtEl>
                                        <p:attrNameLst>
                                          <p:attrName>style.visibility</p:attrName>
                                        </p:attrNameLst>
                                      </p:cBhvr>
                                      <p:to>
                                        <p:strVal val="visible"/>
                                      </p:to>
                                    </p:set>
                                    <p:anim calcmode="lin" valueType="num">
                                      <p:cBhvr additive="base">
                                        <p:cTn id="13" dur="500" fill="hold"/>
                                        <p:tgtEl>
                                          <p:spTgt spid="1641497"/>
                                        </p:tgtEl>
                                        <p:attrNameLst>
                                          <p:attrName>ppt_x</p:attrName>
                                        </p:attrNameLst>
                                      </p:cBhvr>
                                      <p:tavLst>
                                        <p:tav tm="0">
                                          <p:val>
                                            <p:strVal val="#ppt_x"/>
                                          </p:val>
                                        </p:tav>
                                        <p:tav tm="100000">
                                          <p:val>
                                            <p:strVal val="#ppt_x"/>
                                          </p:val>
                                        </p:tav>
                                      </p:tavLst>
                                    </p:anim>
                                    <p:anim calcmode="lin" valueType="num">
                                      <p:cBhvr additive="base">
                                        <p:cTn id="14"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05" grpId="0" autoUpdateAnimBg="0"/>
      <p:bldP spid="1641497"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C1AE367-3BE1-4E2B-A75F-8990A01653D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63554"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常用语句</a:t>
            </a:r>
            <a:endParaRPr lang="zh-CN" altLang="en-US" smtClean="0">
              <a:solidFill>
                <a:srgbClr val="FFCC00"/>
              </a:solidFill>
              <a:latin typeface="Arial" panose="020B0704020202020204" pitchFamily="34" charset="0"/>
              <a:ea typeface="黑体" pitchFamily="2" charset="-122"/>
            </a:endParaRPr>
          </a:p>
        </p:txBody>
      </p:sp>
      <p:graphicFrame>
        <p:nvGraphicFramePr>
          <p:cNvPr id="123989" name="Group 85"/>
          <p:cNvGraphicFramePr>
            <a:graphicFrameLocks noGrp="1"/>
          </p:cNvGraphicFramePr>
          <p:nvPr/>
        </p:nvGraphicFramePr>
        <p:xfrm>
          <a:off x="1227138" y="1116013"/>
          <a:ext cx="6553200" cy="5521326"/>
        </p:xfrm>
        <a:graphic>
          <a:graphicData uri="http://schemas.openxmlformats.org/drawingml/2006/table">
            <a:tbl>
              <a:tblPr/>
              <a:tblGrid>
                <a:gridCol w="1676400"/>
                <a:gridCol w="2438400"/>
                <a:gridCol w="2438400"/>
              </a:tblGrid>
              <a:tr h="305047">
                <a:tc rowSpan="3">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赋值语句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门基元赋值语句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552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连续赋值语句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过程赋值语句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2">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块语句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begin_end</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rgbClr val="CC0066"/>
                          </a:solidFill>
                          <a:effectLst/>
                          <a:latin typeface="Arial" panose="020B0704020202020204" pitchFamily="34" charset="0"/>
                          <a:ea typeface="SimSun" pitchFamily="2" charset="-122"/>
                        </a:rPr>
                        <a:t>fork_join</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Quartus II</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不支持</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2">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条件语句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if_else</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case</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4">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循环语句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forever</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repeat</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while</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for</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4">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结构声明语句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rgbClr val="CC0066"/>
                          </a:solidFill>
                          <a:effectLst/>
                          <a:latin typeface="Arial" panose="020B0704020202020204" pitchFamily="34" charset="0"/>
                          <a:ea typeface="SimSun" pitchFamily="2" charset="-122"/>
                        </a:rPr>
                        <a:t>initial</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Quartus II</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不支持</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always</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task</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function</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3">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编译预处理语句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a:t>
                      </a: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define</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rgbClr val="CC0066"/>
                          </a:solidFill>
                          <a:effectLst/>
                          <a:latin typeface="Arial" panose="020B0704020202020204" pitchFamily="34" charset="0"/>
                          <a:ea typeface="SimSun" pitchFamily="2" charset="-122"/>
                        </a:rPr>
                        <a:t>‘</a:t>
                      </a:r>
                      <a:r>
                        <a:rPr kumimoji="0" lang="en-US" altLang="zh-CN" sz="1800" b="1" i="0" u="none" strike="noStrike" cap="none" normalizeH="0" baseline="0" smtClean="0">
                          <a:ln>
                            <a:noFill/>
                          </a:ln>
                          <a:solidFill>
                            <a:srgbClr val="CC0066"/>
                          </a:solidFill>
                          <a:effectLst/>
                          <a:latin typeface="Arial" panose="020B0704020202020204" pitchFamily="34" charset="0"/>
                          <a:ea typeface="SimSun" pitchFamily="2" charset="-122"/>
                        </a:rPr>
                        <a:t>include</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Quartus II</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不支持</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1800" b="1" i="0" u="none" strike="noStrike" cap="none" normalizeH="0" baseline="0" smtClean="0">
                          <a:ln>
                            <a:noFill/>
                          </a:ln>
                          <a:solidFill>
                            <a:srgbClr val="CC0066"/>
                          </a:solidFill>
                          <a:effectLst/>
                          <a:latin typeface="Arial" panose="020B0704020202020204" pitchFamily="34" charset="0"/>
                          <a:ea typeface="SimSun" pitchFamily="2" charset="-122"/>
                        </a:rPr>
                        <a:t>‘</a:t>
                      </a:r>
                      <a:r>
                        <a:rPr kumimoji="0" lang="en-US" altLang="zh-CN" sz="1800" b="1" i="0" u="none" strike="noStrike" cap="none" normalizeH="0" baseline="0" smtClean="0">
                          <a:ln>
                            <a:noFill/>
                          </a:ln>
                          <a:solidFill>
                            <a:srgbClr val="CC0066"/>
                          </a:solidFill>
                          <a:effectLst/>
                          <a:latin typeface="Arial" panose="020B0704020202020204" pitchFamily="34" charset="0"/>
                          <a:ea typeface="SimSun" pitchFamily="2" charset="-122"/>
                        </a:rPr>
                        <a:t>timescale</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语句</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Arial" panose="020B0704020202020204" pitchFamily="34" charset="0"/>
                          <a:ea typeface="SimSun" pitchFamily="2" charset="-122"/>
                        </a:rPr>
                        <a:t>Quartus II</a:t>
                      </a:r>
                      <a:r>
                        <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rPr>
                        <a:t>不支持</a:t>
                      </a:r>
                      <a:endParaRPr kumimoji="0" lang="zh-CN" altLang="en-US" sz="18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63554"/>
                                        </p:tgtEl>
                                        <p:attrNameLst>
                                          <p:attrName>style.visibility</p:attrName>
                                        </p:attrNameLst>
                                      </p:cBhvr>
                                      <p:to>
                                        <p:strVal val="visible"/>
                                      </p:to>
                                    </p:set>
                                    <p:anim calcmode="lin" valueType="num">
                                      <p:cBhvr additive="base">
                                        <p:cTn id="7" dur="500" fill="hold"/>
                                        <p:tgtEl>
                                          <p:spTgt spid="663554"/>
                                        </p:tgtEl>
                                        <p:attrNameLst>
                                          <p:attrName>ppt_x</p:attrName>
                                        </p:attrNameLst>
                                      </p:cBhvr>
                                      <p:tavLst>
                                        <p:tav tm="0">
                                          <p:val>
                                            <p:strVal val="#ppt_x"/>
                                          </p:val>
                                        </p:tav>
                                        <p:tav tm="100000">
                                          <p:val>
                                            <p:strVal val="#ppt_x"/>
                                          </p:val>
                                        </p:tav>
                                      </p:tavLst>
                                    </p:anim>
                                    <p:anim calcmode="lin" valueType="num">
                                      <p:cBhvr additive="base">
                                        <p:cTn id="8" dur="500" fill="hold"/>
                                        <p:tgtEl>
                                          <p:spTgt spid="6635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C499214E-9FC5-4B90-BA39-03F2B89F22F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08930" name="Rectangle 2"/>
          <p:cNvSpPr>
            <a:spLocks noGrp="1" noChangeArrowheads="1"/>
          </p:cNvSpPr>
          <p:nvPr>
            <p:ph type="title"/>
          </p:nvPr>
        </p:nvSpPr>
        <p:spPr>
          <a:xfrm>
            <a:off x="1731963" y="236538"/>
            <a:ext cx="7772400" cy="677862"/>
          </a:xfrm>
        </p:spPr>
        <p:txBody>
          <a:bodyPr/>
          <a:lstStyle/>
          <a:p>
            <a:r>
              <a:rPr lang="zh-CN" altLang="en-US" smtClean="0">
                <a:solidFill>
                  <a:srgbClr val="FFCC00"/>
                </a:solidFill>
                <a:latin typeface="Arial" panose="020B0704020202020204" pitchFamily="34" charset="0"/>
                <a:ea typeface="黑体" pitchFamily="2" charset="-122"/>
              </a:rPr>
              <a:t>一、</a:t>
            </a:r>
            <a:r>
              <a:rPr lang="zh-CN" altLang="zh-CN" smtClean="0">
                <a:solidFill>
                  <a:srgbClr val="FFCC00"/>
                </a:solidFill>
                <a:latin typeface="Arial" panose="020B0704020202020204" pitchFamily="34" charset="0"/>
                <a:ea typeface="黑体" pitchFamily="2" charset="-122"/>
              </a:rPr>
              <a:t>结构</a:t>
            </a:r>
            <a:r>
              <a:rPr lang="zh-CN" altLang="en-US" smtClean="0">
                <a:solidFill>
                  <a:srgbClr val="FFCC00"/>
                </a:solidFill>
                <a:latin typeface="Arial" panose="020B0704020202020204" pitchFamily="34" charset="0"/>
                <a:ea typeface="黑体" pitchFamily="2" charset="-122"/>
              </a:rPr>
              <a:t>声明</a:t>
            </a:r>
            <a:r>
              <a:rPr lang="zh-CN" altLang="zh-CN"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508931" name="Rectangle 3"/>
          <p:cNvSpPr>
            <a:spLocks noGrp="1" noChangeArrowheads="1"/>
          </p:cNvSpPr>
          <p:nvPr>
            <p:ph type="body" idx="1"/>
          </p:nvPr>
        </p:nvSpPr>
        <p:spPr>
          <a:xfrm>
            <a:off x="774700" y="1111250"/>
            <a:ext cx="7907338" cy="2568575"/>
          </a:xfrm>
          <a:noFill/>
        </p:spPr>
        <p:txBody>
          <a:bodyPr/>
          <a:lstStyle/>
          <a:p>
            <a:pPr algn="just">
              <a:lnSpc>
                <a:spcPct val="110000"/>
              </a:lnSpc>
            </a:pPr>
            <a:r>
              <a:rPr lang="zh-CN" altLang="en-US" sz="2200" smtClean="0">
                <a:latin typeface="Arial" panose="020B0704020202020204" pitchFamily="34" charset="0"/>
                <a:ea typeface="楷体_GB2312" pitchFamily="49" charset="-122"/>
              </a:rPr>
              <a:t>具有某种独立功能的电路，均在过程块中描述，</a:t>
            </a:r>
            <a:r>
              <a:rPr lang="en-US" altLang="zh-CN" sz="2200" smtClean="0">
                <a:latin typeface="Arial" panose="020B0704020202020204" pitchFamily="34" charset="0"/>
                <a:ea typeface="楷体_GB2312" pitchFamily="49" charset="-122"/>
              </a:rPr>
              <a:t>Verilog HDL</a:t>
            </a:r>
            <a:r>
              <a:rPr lang="zh-CN" altLang="en-US" sz="2200" smtClean="0">
                <a:latin typeface="Arial" panose="020B0704020202020204" pitchFamily="34" charset="0"/>
                <a:ea typeface="楷体_GB2312" pitchFamily="49" charset="-122"/>
              </a:rPr>
              <a:t>的任何过程模块都是放在结构声明语句中，</a:t>
            </a:r>
            <a:r>
              <a:rPr lang="zh-CN" altLang="zh-CN" sz="2200" smtClean="0">
                <a:latin typeface="Arial" panose="020B0704020202020204" pitchFamily="34" charset="0"/>
                <a:ea typeface="楷体_GB2312" pitchFamily="49" charset="-122"/>
              </a:rPr>
              <a:t>结构</a:t>
            </a:r>
            <a:r>
              <a:rPr lang="zh-CN" altLang="en-US" sz="2200" smtClean="0">
                <a:latin typeface="Arial" panose="020B0704020202020204" pitchFamily="34" charset="0"/>
                <a:ea typeface="楷体_GB2312" pitchFamily="49" charset="-122"/>
              </a:rPr>
              <a:t>声明</a:t>
            </a:r>
            <a:r>
              <a:rPr lang="zh-CN" altLang="zh-CN" sz="2200" smtClean="0">
                <a:latin typeface="Arial" panose="020B0704020202020204" pitchFamily="34" charset="0"/>
                <a:ea typeface="楷体_GB2312" pitchFamily="49" charset="-122"/>
              </a:rPr>
              <a:t>语句分为</a:t>
            </a:r>
            <a:r>
              <a:rPr lang="en-US" altLang="zh-CN" sz="2200" smtClean="0">
                <a:solidFill>
                  <a:srgbClr val="CC0066"/>
                </a:solidFill>
                <a:latin typeface="Arial" panose="020B0704020202020204" pitchFamily="34" charset="0"/>
                <a:ea typeface="楷体_GB2312" pitchFamily="49" charset="-122"/>
              </a:rPr>
              <a:t>4</a:t>
            </a:r>
            <a:r>
              <a:rPr lang="zh-CN" altLang="zh-CN" sz="2200" smtClean="0">
                <a:latin typeface="Arial" panose="020B0704020202020204" pitchFamily="34" charset="0"/>
                <a:ea typeface="楷体_GB2312" pitchFamily="49" charset="-122"/>
              </a:rPr>
              <a:t>种</a:t>
            </a:r>
            <a:r>
              <a:rPr lang="zh-CN" altLang="en-US" sz="2200" smtClean="0">
                <a:latin typeface="Arial" panose="020B0704020202020204" pitchFamily="34" charset="0"/>
                <a:ea typeface="楷体_GB2312" pitchFamily="49" charset="-122"/>
              </a:rPr>
              <a:t>：</a:t>
            </a:r>
            <a:endParaRPr lang="zh-CN" altLang="en-US" sz="2200" smtClean="0">
              <a:latin typeface="Arial" panose="020B0704020202020204" pitchFamily="34" charset="0"/>
              <a:ea typeface="楷体_GB2312" pitchFamily="49" charset="-122"/>
            </a:endParaRPr>
          </a:p>
          <a:p>
            <a:pPr lvl="1" algn="just">
              <a:lnSpc>
                <a:spcPct val="110000"/>
              </a:lnSpc>
              <a:spcBef>
                <a:spcPct val="0"/>
              </a:spcBef>
            </a:pPr>
            <a:r>
              <a:rPr lang="en-US" altLang="zh-CN" sz="1800" smtClean="0">
                <a:solidFill>
                  <a:srgbClr val="CC9900"/>
                </a:solidFill>
                <a:latin typeface="Arial" panose="020B0704020202020204" pitchFamily="34" charset="0"/>
                <a:ea typeface="楷体_GB2312" pitchFamily="49" charset="-122"/>
              </a:rPr>
              <a:t>initial</a:t>
            </a:r>
            <a:r>
              <a:rPr lang="zh-CN" altLang="zh-CN" sz="1800" smtClean="0">
                <a:latin typeface="Arial" panose="020B0704020202020204" pitchFamily="34" charset="0"/>
                <a:ea typeface="楷体_GB2312" pitchFamily="49" charset="-122"/>
              </a:rPr>
              <a:t>语句</a:t>
            </a:r>
            <a:r>
              <a:rPr lang="en-US" altLang="zh-CN" sz="1800" smtClean="0">
                <a:latin typeface="Arial" panose="020B0704020202020204" pitchFamily="34" charset="0"/>
                <a:ea typeface="楷体_GB2312" pitchFamily="49" charset="-122"/>
              </a:rPr>
              <a:t>——</a:t>
            </a:r>
            <a:r>
              <a:rPr lang="zh-CN" altLang="en-US" sz="1800" smtClean="0">
                <a:latin typeface="Arial" panose="020B0704020202020204" pitchFamily="34" charset="0"/>
                <a:ea typeface="楷体_GB2312" pitchFamily="49" charset="-122"/>
              </a:rPr>
              <a:t>沿时间轴只执行一次</a:t>
            </a:r>
            <a:endParaRPr lang="zh-CN" altLang="en-US" sz="1800" smtClean="0">
              <a:latin typeface="Arial" panose="020B0704020202020204" pitchFamily="34" charset="0"/>
              <a:ea typeface="楷体_GB2312" pitchFamily="49" charset="-122"/>
            </a:endParaRPr>
          </a:p>
          <a:p>
            <a:pPr lvl="1" algn="just">
              <a:lnSpc>
                <a:spcPct val="110000"/>
              </a:lnSpc>
              <a:spcBef>
                <a:spcPct val="0"/>
              </a:spcBef>
            </a:pPr>
            <a:r>
              <a:rPr lang="en-US" altLang="zh-CN" sz="1800" smtClean="0">
                <a:solidFill>
                  <a:srgbClr val="CC9900"/>
                </a:solidFill>
                <a:latin typeface="Arial" panose="020B0704020202020204" pitchFamily="34" charset="0"/>
                <a:ea typeface="楷体_GB2312" pitchFamily="49" charset="-122"/>
              </a:rPr>
              <a:t>always</a:t>
            </a:r>
            <a:r>
              <a:rPr lang="zh-CN" altLang="zh-CN" sz="1800" smtClean="0">
                <a:latin typeface="Arial" panose="020B0704020202020204" pitchFamily="34" charset="0"/>
                <a:ea typeface="楷体_GB2312" pitchFamily="49" charset="-122"/>
              </a:rPr>
              <a:t>语句——不断重复执行，直到仿真结束</a:t>
            </a:r>
            <a:endParaRPr lang="zh-CN" altLang="en-US" sz="1800" smtClean="0">
              <a:latin typeface="Arial" panose="020B0704020202020204" pitchFamily="34" charset="0"/>
              <a:ea typeface="楷体_GB2312" pitchFamily="49" charset="-122"/>
            </a:endParaRPr>
          </a:p>
          <a:p>
            <a:pPr lvl="1" algn="just">
              <a:lnSpc>
                <a:spcPct val="110000"/>
              </a:lnSpc>
              <a:spcBef>
                <a:spcPct val="0"/>
              </a:spcBef>
            </a:pPr>
            <a:r>
              <a:rPr lang="en-US" altLang="zh-CN" sz="1800" smtClean="0">
                <a:solidFill>
                  <a:srgbClr val="CC9900"/>
                </a:solidFill>
                <a:latin typeface="Arial" panose="020B0704020202020204" pitchFamily="34" charset="0"/>
                <a:ea typeface="楷体_GB2312" pitchFamily="49" charset="-122"/>
              </a:rPr>
              <a:t>task</a:t>
            </a:r>
            <a:r>
              <a:rPr lang="zh-CN" altLang="en-US" sz="1800" smtClean="0">
                <a:latin typeface="Arial" panose="020B0704020202020204" pitchFamily="34" charset="0"/>
                <a:ea typeface="楷体_GB2312" pitchFamily="49" charset="-122"/>
              </a:rPr>
              <a:t>语句</a:t>
            </a:r>
            <a:r>
              <a:rPr lang="en-US" altLang="zh-CN" sz="1800" smtClean="0">
                <a:latin typeface="Arial" panose="020B0704020202020204" pitchFamily="34" charset="0"/>
                <a:ea typeface="楷体_GB2312" pitchFamily="49" charset="-122"/>
              </a:rPr>
              <a:t>——</a:t>
            </a:r>
            <a:r>
              <a:rPr lang="zh-CN" altLang="en-US" sz="1800" smtClean="0">
                <a:latin typeface="Arial" panose="020B0704020202020204" pitchFamily="34" charset="0"/>
                <a:ea typeface="楷体_GB2312" pitchFamily="49" charset="-122"/>
              </a:rPr>
              <a:t>可在程序模块中的一处或多处调用</a:t>
            </a:r>
            <a:endParaRPr lang="zh-CN" altLang="en-US" sz="1800" smtClean="0">
              <a:latin typeface="Arial" panose="020B0704020202020204" pitchFamily="34" charset="0"/>
              <a:ea typeface="楷体_GB2312" pitchFamily="49" charset="-122"/>
            </a:endParaRPr>
          </a:p>
          <a:p>
            <a:pPr lvl="1" algn="just">
              <a:lnSpc>
                <a:spcPct val="110000"/>
              </a:lnSpc>
              <a:spcBef>
                <a:spcPct val="0"/>
              </a:spcBef>
            </a:pPr>
            <a:r>
              <a:rPr lang="en-US" altLang="zh-CN" sz="1800" smtClean="0">
                <a:solidFill>
                  <a:srgbClr val="CC9900"/>
                </a:solidFill>
                <a:latin typeface="Arial" panose="020B0704020202020204" pitchFamily="34" charset="0"/>
                <a:ea typeface="楷体_GB2312" pitchFamily="49" charset="-122"/>
              </a:rPr>
              <a:t>function</a:t>
            </a:r>
            <a:r>
              <a:rPr lang="zh-CN" altLang="en-US" sz="1800" smtClean="0">
                <a:latin typeface="Arial" panose="020B0704020202020204" pitchFamily="34" charset="0"/>
                <a:ea typeface="楷体_GB2312" pitchFamily="49" charset="-122"/>
              </a:rPr>
              <a:t>语句</a:t>
            </a:r>
            <a:r>
              <a:rPr lang="en-US" altLang="zh-CN" sz="1800" smtClean="0">
                <a:latin typeface="Arial" panose="020B0704020202020204" pitchFamily="34" charset="0"/>
                <a:ea typeface="楷体_GB2312" pitchFamily="49" charset="-122"/>
              </a:rPr>
              <a:t>——</a:t>
            </a:r>
            <a:r>
              <a:rPr lang="zh-CN" altLang="en-US" sz="1800" smtClean="0">
                <a:latin typeface="Arial" panose="020B0704020202020204" pitchFamily="34" charset="0"/>
                <a:ea typeface="楷体_GB2312" pitchFamily="49" charset="-122"/>
              </a:rPr>
              <a:t>可在程序模块中的一处或多处调用</a:t>
            </a:r>
            <a:endParaRPr lang="zh-CN" altLang="en-US" sz="1800" smtClean="0">
              <a:latin typeface="Arial" panose="020B0704020202020204" pitchFamily="34" charset="0"/>
              <a:ea typeface="楷体_GB2312" pitchFamily="49" charset="-122"/>
            </a:endParaRPr>
          </a:p>
        </p:txBody>
      </p:sp>
      <p:sp>
        <p:nvSpPr>
          <p:cNvPr id="508932" name="Rectangle 4"/>
          <p:cNvSpPr>
            <a:spLocks noChangeArrowheads="1"/>
          </p:cNvSpPr>
          <p:nvPr/>
        </p:nvSpPr>
        <p:spPr bwMode="auto">
          <a:xfrm>
            <a:off x="749300" y="3544888"/>
            <a:ext cx="748665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rgbClr val="3333FF"/>
              </a:buClr>
              <a:buFont typeface="Wingdings" panose="05000000000000000000" pitchFamily="2" charset="2"/>
              <a:buNone/>
            </a:pPr>
            <a:r>
              <a:rPr lang="en-US" altLang="zh-CN">
                <a:solidFill>
                  <a:srgbClr val="CC3300"/>
                </a:solidFill>
                <a:latin typeface="Arial" panose="020B0704020202020204" pitchFamily="34" charset="0"/>
              </a:rPr>
              <a:t>1</a:t>
            </a:r>
            <a:r>
              <a:rPr lang="zh-CN" altLang="en-US">
                <a:solidFill>
                  <a:srgbClr val="CC3300"/>
                </a:solidFill>
                <a:latin typeface="Arial" panose="020B0704020202020204" pitchFamily="34" charset="0"/>
              </a:rPr>
              <a:t>、</a:t>
            </a:r>
            <a:r>
              <a:rPr lang="en-US" altLang="zh-CN">
                <a:solidFill>
                  <a:srgbClr val="CC3300"/>
                </a:solidFill>
                <a:latin typeface="Arial" panose="020B0704020202020204" pitchFamily="34" charset="0"/>
              </a:rPr>
              <a:t>always</a:t>
            </a:r>
            <a:r>
              <a:rPr lang="zh-CN" altLang="en-US">
                <a:solidFill>
                  <a:srgbClr val="CC3300"/>
                </a:solidFill>
                <a:latin typeface="Arial" panose="020B0704020202020204" pitchFamily="34" charset="0"/>
              </a:rPr>
              <a:t>块语句</a:t>
            </a:r>
            <a:endParaRPr lang="zh-CN" altLang="en-US">
              <a:solidFill>
                <a:srgbClr val="CC3300"/>
              </a:solidFill>
              <a:latin typeface="Arial" panose="020B0704020202020204" pitchFamily="34" charset="0"/>
            </a:endParaRPr>
          </a:p>
          <a:p>
            <a:pPr marL="342900" indent="-342900" eaLnBrk="1" hangingPunct="1">
              <a:spcBef>
                <a:spcPct val="0"/>
              </a:spcBef>
              <a:buClr>
                <a:schemeClr val="bg2"/>
              </a:buClr>
              <a:buFont typeface="Wingdings" panose="05000000000000000000" pitchFamily="2" charset="2"/>
              <a:buChar char="v"/>
            </a:pPr>
            <a:r>
              <a:rPr lang="zh-CN" altLang="en-US" sz="2000"/>
              <a:t>包含一个或一个以上的声明语句</a:t>
            </a:r>
            <a:r>
              <a:rPr lang="en-US" altLang="zh-CN" sz="2000"/>
              <a:t>(</a:t>
            </a:r>
            <a:r>
              <a:rPr lang="zh-CN" altLang="en-US" sz="2000"/>
              <a:t>如</a:t>
            </a:r>
            <a:r>
              <a:rPr lang="en-US" altLang="zh-CN" sz="2000"/>
              <a:t>:</a:t>
            </a:r>
            <a:r>
              <a:rPr lang="zh-CN" altLang="en-US" sz="2000"/>
              <a:t>过程赋值语句、任务调用、条件语句和循环语句等），在仿真运行的全过程中，在定时控制下被</a:t>
            </a:r>
            <a:r>
              <a:rPr lang="zh-CN" altLang="en-US" sz="2000">
                <a:solidFill>
                  <a:srgbClr val="CC0066"/>
                </a:solidFill>
              </a:rPr>
              <a:t>反复</a:t>
            </a:r>
            <a:r>
              <a:rPr lang="zh-CN" altLang="en-US" sz="2000"/>
              <a:t>执行。</a:t>
            </a:r>
            <a:endParaRPr lang="zh-CN" altLang="en-US" sz="2000"/>
          </a:p>
        </p:txBody>
      </p:sp>
      <p:sp>
        <p:nvSpPr>
          <p:cNvPr id="508933" name="Rectangle 5"/>
          <p:cNvSpPr>
            <a:spLocks noChangeArrowheads="1"/>
          </p:cNvSpPr>
          <p:nvPr/>
        </p:nvSpPr>
        <p:spPr bwMode="auto">
          <a:xfrm>
            <a:off x="1611313" y="4986338"/>
            <a:ext cx="6942137"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0"/>
              </a:spcBef>
              <a:buClr>
                <a:schemeClr val="hlink"/>
              </a:buClr>
              <a:buFont typeface="Wingdings" panose="05000000000000000000" pitchFamily="2" charset="2"/>
              <a:buChar char="v"/>
            </a:pPr>
            <a:r>
              <a:rPr lang="zh-CN" altLang="en-US" sz="2000">
                <a:latin typeface="Arial" panose="020B0704020202020204" pitchFamily="34" charset="0"/>
              </a:rPr>
              <a:t>通常带触发条件；</a:t>
            </a:r>
            <a:endParaRPr lang="zh-CN" altLang="en-US" sz="2000">
              <a:latin typeface="Arial" panose="020B0704020202020204" pitchFamily="34" charset="0"/>
            </a:endParaRPr>
          </a:p>
          <a:p>
            <a:pPr marL="342900" indent="-342900">
              <a:lnSpc>
                <a:spcPct val="105000"/>
              </a:lnSpc>
              <a:spcBef>
                <a:spcPct val="0"/>
              </a:spcBef>
              <a:buClr>
                <a:schemeClr val="hlink"/>
              </a:buClr>
              <a:buFont typeface="Wingdings" panose="05000000000000000000" pitchFamily="2" charset="2"/>
              <a:buChar char="v"/>
            </a:pPr>
            <a:r>
              <a:rPr lang="zh-CN" altLang="en-US" sz="2000">
                <a:latin typeface="Arial" panose="020B0704020202020204" pitchFamily="34" charset="0"/>
              </a:rPr>
              <a:t>在</a:t>
            </a:r>
            <a:r>
              <a:rPr lang="en-US" altLang="zh-CN" sz="2000">
                <a:latin typeface="Arial" panose="020B0704020202020204" pitchFamily="34" charset="0"/>
              </a:rPr>
              <a:t>always</a:t>
            </a:r>
            <a:r>
              <a:rPr lang="zh-CN" altLang="en-US" sz="2000">
                <a:latin typeface="Arial" panose="020B0704020202020204" pitchFamily="34" charset="0"/>
              </a:rPr>
              <a:t>块中被赋值的只能是</a:t>
            </a:r>
            <a:r>
              <a:rPr lang="en-US" altLang="zh-CN" sz="2000">
                <a:solidFill>
                  <a:srgbClr val="CC0066"/>
                </a:solidFill>
                <a:latin typeface="Arial" panose="020B0704020202020204" pitchFamily="34" charset="0"/>
              </a:rPr>
              <a:t>register</a:t>
            </a:r>
            <a:r>
              <a:rPr lang="zh-CN" altLang="en-US" sz="2000">
                <a:solidFill>
                  <a:srgbClr val="CC0066"/>
                </a:solidFill>
                <a:latin typeface="Arial" panose="020B0704020202020204" pitchFamily="34" charset="0"/>
              </a:rPr>
              <a:t>型</a:t>
            </a:r>
            <a:r>
              <a:rPr lang="zh-CN" altLang="en-US" sz="2000">
                <a:latin typeface="Arial" panose="020B0704020202020204" pitchFamily="34" charset="0"/>
              </a:rPr>
              <a:t>变量。</a:t>
            </a:r>
            <a:endParaRPr lang="zh-CN" altLang="en-US" sz="2000">
              <a:latin typeface="Arial" panose="020B0704020202020204" pitchFamily="34" charset="0"/>
            </a:endParaRPr>
          </a:p>
          <a:p>
            <a:pPr marL="342900" indent="-342900">
              <a:lnSpc>
                <a:spcPct val="105000"/>
              </a:lnSpc>
              <a:spcBef>
                <a:spcPct val="0"/>
              </a:spcBef>
              <a:buClr>
                <a:schemeClr val="hlink"/>
              </a:buClr>
              <a:buFont typeface="Wingdings" panose="05000000000000000000" pitchFamily="2" charset="2"/>
              <a:buChar char="v"/>
            </a:pPr>
            <a:r>
              <a:rPr lang="zh-CN" altLang="en-US" sz="2000">
                <a:latin typeface="Arial" panose="020B0704020202020204" pitchFamily="34" charset="0"/>
              </a:rPr>
              <a:t>每个</a:t>
            </a:r>
            <a:r>
              <a:rPr lang="en-US" altLang="zh-CN" sz="2000">
                <a:latin typeface="Arial" panose="020B0704020202020204" pitchFamily="34" charset="0"/>
              </a:rPr>
              <a:t>always</a:t>
            </a:r>
            <a:r>
              <a:rPr lang="zh-CN" altLang="en-US" sz="2000">
                <a:latin typeface="Arial" panose="020B0704020202020204" pitchFamily="34" charset="0"/>
              </a:rPr>
              <a:t>块在仿真一开始便开始执行，当执行完块中最后一个语句，继续从</a:t>
            </a:r>
            <a:r>
              <a:rPr lang="en-US" altLang="zh-CN" sz="2000">
                <a:latin typeface="Arial" panose="020B0704020202020204" pitchFamily="34" charset="0"/>
              </a:rPr>
              <a:t>always</a:t>
            </a:r>
            <a:r>
              <a:rPr lang="zh-CN" altLang="en-US" sz="2000">
                <a:latin typeface="Arial" panose="020B0704020202020204" pitchFamily="34" charset="0"/>
              </a:rPr>
              <a:t>块的开头执行。</a:t>
            </a:r>
            <a:endParaRPr lang="zh-CN" altLang="en-US" sz="2000">
              <a:latin typeface="Arial" panose="020B0704020202020204" pitchFamily="34" charset="0"/>
            </a:endParaRPr>
          </a:p>
        </p:txBody>
      </p:sp>
      <p:sp>
        <p:nvSpPr>
          <p:cNvPr id="508934" name="AutoShape 6"/>
          <p:cNvSpPr>
            <a:spLocks noChangeArrowheads="1"/>
          </p:cNvSpPr>
          <p:nvPr/>
        </p:nvSpPr>
        <p:spPr bwMode="auto">
          <a:xfrm rot="-765681">
            <a:off x="255588" y="5326063"/>
            <a:ext cx="1257300" cy="631825"/>
          </a:xfrm>
          <a:prstGeom prst="star32">
            <a:avLst>
              <a:gd name="adj" fmla="val 37500"/>
            </a:avLst>
          </a:prstGeom>
          <a:solidFill>
            <a:srgbClr val="FFCF01"/>
          </a:solidFill>
          <a:ln w="9525">
            <a:solidFill>
              <a:srgbClr val="00FFFF"/>
            </a:solidFill>
            <a:miter lim="800000"/>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anose="02020803070505020304" pitchFamily="18" charset="0"/>
                <a:ea typeface="华文楷体" panose="02010600040101010101" pitchFamily="2" charset="-122"/>
              </a:rPr>
              <a:t>规则</a:t>
            </a:r>
            <a:endParaRPr lang="zh-CN" altLang="en-US">
              <a:solidFill>
                <a:srgbClr val="800000"/>
              </a:solidFill>
              <a:effectLst>
                <a:outerShdw blurRad="38100" dist="38100" dir="2700000" algn="tl">
                  <a:srgbClr val="000000"/>
                </a:outerShdw>
              </a:effectLst>
              <a:latin typeface="Times New Roman" panose="02020803070505020304" pitchFamily="18" charset="0"/>
              <a:ea typeface="华文楷体" panose="0201060004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8930"/>
                                        </p:tgtEl>
                                        <p:attrNameLst>
                                          <p:attrName>style.visibility</p:attrName>
                                        </p:attrNameLst>
                                      </p:cBhvr>
                                      <p:to>
                                        <p:strVal val="visible"/>
                                      </p:to>
                                    </p:set>
                                    <p:anim calcmode="lin" valueType="num">
                                      <p:cBhvr additive="base">
                                        <p:cTn id="7" dur="500" fill="hold"/>
                                        <p:tgtEl>
                                          <p:spTgt spid="508930"/>
                                        </p:tgtEl>
                                        <p:attrNameLst>
                                          <p:attrName>ppt_x</p:attrName>
                                        </p:attrNameLst>
                                      </p:cBhvr>
                                      <p:tavLst>
                                        <p:tav tm="0">
                                          <p:val>
                                            <p:strVal val="#ppt_x"/>
                                          </p:val>
                                        </p:tav>
                                        <p:tav tm="100000">
                                          <p:val>
                                            <p:strVal val="#ppt_x"/>
                                          </p:val>
                                        </p:tav>
                                      </p:tavLst>
                                    </p:anim>
                                    <p:anim calcmode="lin" valueType="num">
                                      <p:cBhvr additive="base">
                                        <p:cTn id="8" dur="500" fill="hold"/>
                                        <p:tgtEl>
                                          <p:spTgt spid="5089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8931"/>
                                        </p:tgtEl>
                                        <p:attrNameLst>
                                          <p:attrName>style.visibility</p:attrName>
                                        </p:attrNameLst>
                                      </p:cBhvr>
                                      <p:to>
                                        <p:strVal val="visible"/>
                                      </p:to>
                                    </p:set>
                                    <p:anim calcmode="lin" valueType="num">
                                      <p:cBhvr additive="base">
                                        <p:cTn id="12" dur="500" fill="hold"/>
                                        <p:tgtEl>
                                          <p:spTgt spid="508931"/>
                                        </p:tgtEl>
                                        <p:attrNameLst>
                                          <p:attrName>ppt_x</p:attrName>
                                        </p:attrNameLst>
                                      </p:cBhvr>
                                      <p:tavLst>
                                        <p:tav tm="0">
                                          <p:val>
                                            <p:strVal val="0-#ppt_w/2"/>
                                          </p:val>
                                        </p:tav>
                                        <p:tav tm="100000">
                                          <p:val>
                                            <p:strVal val="#ppt_x"/>
                                          </p:val>
                                        </p:tav>
                                      </p:tavLst>
                                    </p:anim>
                                    <p:anim calcmode="lin" valueType="num">
                                      <p:cBhvr additive="base">
                                        <p:cTn id="13" dur="500" fill="hold"/>
                                        <p:tgtEl>
                                          <p:spTgt spid="50893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8932"/>
                                        </p:tgtEl>
                                        <p:attrNameLst>
                                          <p:attrName>style.visibility</p:attrName>
                                        </p:attrNameLst>
                                      </p:cBhvr>
                                      <p:to>
                                        <p:strVal val="visible"/>
                                      </p:to>
                                    </p:set>
                                    <p:anim calcmode="lin" valueType="num">
                                      <p:cBhvr additive="base">
                                        <p:cTn id="18" dur="500" fill="hold"/>
                                        <p:tgtEl>
                                          <p:spTgt spid="508932"/>
                                        </p:tgtEl>
                                        <p:attrNameLst>
                                          <p:attrName>ppt_x</p:attrName>
                                        </p:attrNameLst>
                                      </p:cBhvr>
                                      <p:tavLst>
                                        <p:tav tm="0">
                                          <p:val>
                                            <p:strVal val="0-#ppt_w/2"/>
                                          </p:val>
                                        </p:tav>
                                        <p:tav tm="100000">
                                          <p:val>
                                            <p:strVal val="#ppt_x"/>
                                          </p:val>
                                        </p:tav>
                                      </p:tavLst>
                                    </p:anim>
                                    <p:anim calcmode="lin" valueType="num">
                                      <p:cBhvr additive="base">
                                        <p:cTn id="19"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508934"/>
                                        </p:tgtEl>
                                        <p:attrNameLst>
                                          <p:attrName>style.visibility</p:attrName>
                                        </p:attrNameLst>
                                      </p:cBhvr>
                                      <p:to>
                                        <p:strVal val="visible"/>
                                      </p:to>
                                    </p:set>
                                    <p:anim calcmode="lin" valueType="num">
                                      <p:cBhvr>
                                        <p:cTn id="24" dur="500" fill="hold"/>
                                        <p:tgtEl>
                                          <p:spTgt spid="508934"/>
                                        </p:tgtEl>
                                        <p:attrNameLst>
                                          <p:attrName>ppt_w</p:attrName>
                                        </p:attrNameLst>
                                      </p:cBhvr>
                                      <p:tavLst>
                                        <p:tav tm="0">
                                          <p:val>
                                            <p:strVal val="4/3*#ppt_w"/>
                                          </p:val>
                                        </p:tav>
                                        <p:tav tm="100000">
                                          <p:val>
                                            <p:strVal val="#ppt_w"/>
                                          </p:val>
                                        </p:tav>
                                      </p:tavLst>
                                    </p:anim>
                                    <p:anim calcmode="lin" valueType="num">
                                      <p:cBhvr>
                                        <p:cTn id="25" dur="500" fill="hold"/>
                                        <p:tgtEl>
                                          <p:spTgt spid="508934"/>
                                        </p:tgtEl>
                                        <p:attrNameLst>
                                          <p:attrName>ppt_h</p:attrName>
                                        </p:attrNameLst>
                                      </p:cBhvr>
                                      <p:tavLst>
                                        <p:tav tm="0">
                                          <p:val>
                                            <p:strVal val="4/3*#ppt_h"/>
                                          </p:val>
                                        </p:tav>
                                        <p:tav tm="100000">
                                          <p:val>
                                            <p:strVal val="#ppt_h"/>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08933"/>
                                        </p:tgtEl>
                                        <p:attrNameLst>
                                          <p:attrName>style.visibility</p:attrName>
                                        </p:attrNameLst>
                                      </p:cBhvr>
                                      <p:to>
                                        <p:strVal val="visible"/>
                                      </p:to>
                                    </p:set>
                                    <p:anim calcmode="lin" valueType="num">
                                      <p:cBhvr additive="base">
                                        <p:cTn id="29" dur="500" fill="hold"/>
                                        <p:tgtEl>
                                          <p:spTgt spid="508933"/>
                                        </p:tgtEl>
                                        <p:attrNameLst>
                                          <p:attrName>ppt_x</p:attrName>
                                        </p:attrNameLst>
                                      </p:cBhvr>
                                      <p:tavLst>
                                        <p:tav tm="0">
                                          <p:val>
                                            <p:strVal val="1+#ppt_w/2"/>
                                          </p:val>
                                        </p:tav>
                                        <p:tav tm="100000">
                                          <p:val>
                                            <p:strVal val="#ppt_x"/>
                                          </p:val>
                                        </p:tav>
                                      </p:tavLst>
                                    </p:anim>
                                    <p:anim calcmode="lin" valueType="num">
                                      <p:cBhvr additive="base">
                                        <p:cTn id="30"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p:bldP spid="508931" grpId="0"/>
      <p:bldP spid="508932" grpId="0" autoUpdateAnimBg="0"/>
      <p:bldP spid="508933" grpId="0" autoUpdateAnimBg="0"/>
      <p:bldP spid="50893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D00E3638-93A5-460F-9BD0-25E74D1CA0D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69635"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panose="020B0704020202020204" pitchFamily="34" charset="0"/>
                <a:ea typeface="黑体" pitchFamily="2" charset="-122"/>
              </a:rPr>
              <a:t>always</a:t>
            </a:r>
            <a:r>
              <a:rPr lang="zh-CN" altLang="en-US" smtClean="0">
                <a:solidFill>
                  <a:srgbClr val="FFCC00"/>
                </a:solidFill>
                <a:latin typeface="Arial" panose="020B0704020202020204" pitchFamily="34" charset="0"/>
                <a:ea typeface="黑体" pitchFamily="2" charset="-122"/>
              </a:rPr>
              <a:t>块语句</a:t>
            </a:r>
            <a:endParaRPr lang="zh-CN" altLang="en-US" smtClean="0">
              <a:solidFill>
                <a:srgbClr val="FFCC00"/>
              </a:solidFill>
              <a:latin typeface="Arial" panose="020B0704020202020204" pitchFamily="34" charset="0"/>
              <a:ea typeface="黑体" pitchFamily="2" charset="-122"/>
            </a:endParaRPr>
          </a:p>
        </p:txBody>
      </p:sp>
      <p:sp>
        <p:nvSpPr>
          <p:cNvPr id="510980" name="Text Box 4"/>
          <p:cNvSpPr txBox="1">
            <a:spLocks noChangeArrowheads="1"/>
          </p:cNvSpPr>
          <p:nvPr/>
        </p:nvSpPr>
        <p:spPr bwMode="auto">
          <a:xfrm>
            <a:off x="1979613" y="1081088"/>
            <a:ext cx="5226050" cy="22352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eaLnBrk="1" hangingPunct="1">
              <a:lnSpc>
                <a:spcPct val="100000"/>
              </a:lnSpc>
              <a:spcBef>
                <a:spcPct val="0"/>
              </a:spcBef>
              <a:buClrTx/>
              <a:buFontTx/>
              <a:buNone/>
            </a:pPr>
            <a:r>
              <a:rPr lang="en-US" altLang="zh-CN" sz="2000">
                <a:solidFill>
                  <a:srgbClr val="FF0066"/>
                </a:solidFill>
                <a:latin typeface="Arial" panose="020B0704020202020204" pitchFamily="34" charset="0"/>
              </a:rPr>
              <a:t>always</a:t>
            </a:r>
            <a:r>
              <a:rPr lang="en-US" altLang="zh-CN" sz="2000">
                <a:latin typeface="Arial" panose="020B0704020202020204" pitchFamily="34" charset="0"/>
              </a:rPr>
              <a:t> </a:t>
            </a:r>
            <a:r>
              <a:rPr kumimoji="1" lang="en-US" altLang="zh-CN" sz="2000">
                <a:latin typeface="Arial" panose="020B0704020202020204" pitchFamily="34" charset="0"/>
              </a:rPr>
              <a:t>@(</a:t>
            </a:r>
            <a:r>
              <a:rPr kumimoji="1" lang="zh-CN" altLang="en-US" sz="2000">
                <a:latin typeface="Arial" panose="020B0704020202020204" pitchFamily="34" charset="0"/>
              </a:rPr>
              <a:t>敏感信号表达式</a:t>
            </a:r>
            <a:r>
              <a:rPr kumimoji="1" lang="en-US" altLang="zh-CN" sz="2000">
                <a:latin typeface="Arial" panose="020B0704020202020204" pitchFamily="34" charset="0"/>
              </a:rPr>
              <a:t>)</a:t>
            </a:r>
            <a:endParaRPr kumimoji="1" lang="en-US" altLang="zh-CN" sz="2000">
              <a:latin typeface="Arial" panose="020B0704020202020204" pitchFamily="34" charset="0"/>
            </a:endParaRPr>
          </a:p>
          <a:p>
            <a:pPr eaLnBrk="1" hangingPunct="1">
              <a:lnSpc>
                <a:spcPct val="100000"/>
              </a:lnSpc>
              <a:spcBef>
                <a:spcPct val="0"/>
              </a:spcBef>
              <a:buClrTx/>
              <a:buFontTx/>
              <a:buNone/>
            </a:pPr>
            <a:r>
              <a:rPr kumimoji="1" lang="en-US" altLang="zh-CN" sz="2000">
                <a:latin typeface="Arial" panose="020B0704020202020204" pitchFamily="34" charset="0"/>
              </a:rPr>
              <a:t>   begin</a:t>
            </a:r>
            <a:endParaRPr kumimoji="1" lang="en-US" altLang="zh-CN" sz="2000">
              <a:latin typeface="Arial" panose="020B0704020202020204" pitchFamily="34" charset="0"/>
            </a:endParaRPr>
          </a:p>
          <a:p>
            <a:pPr eaLnBrk="1" hangingPunct="1">
              <a:lnSpc>
                <a:spcPct val="100000"/>
              </a:lnSpc>
              <a:spcBef>
                <a:spcPct val="0"/>
              </a:spcBef>
              <a:buClrTx/>
              <a:buFontTx/>
              <a:buNone/>
            </a:pPr>
            <a:r>
              <a:rPr kumimoji="1" lang="en-US" altLang="zh-CN" sz="2000">
                <a:latin typeface="Arial" panose="020B0704020202020204" pitchFamily="34" charset="0"/>
              </a:rPr>
              <a:t>       // </a:t>
            </a:r>
            <a:r>
              <a:rPr kumimoji="1" lang="zh-CN" altLang="en-US" sz="2000">
                <a:latin typeface="Arial" panose="020B0704020202020204" pitchFamily="34" charset="0"/>
              </a:rPr>
              <a:t>过程赋值语句</a:t>
            </a:r>
            <a:r>
              <a:rPr kumimoji="1" lang="en-US" altLang="zh-CN" sz="2000">
                <a:latin typeface="Arial" panose="020B0704020202020204" pitchFamily="34" charset="0"/>
              </a:rPr>
              <a:t>;</a:t>
            </a:r>
            <a:endParaRPr kumimoji="1" lang="en-US" altLang="zh-CN" sz="2000">
              <a:latin typeface="Arial" panose="020B0704020202020204" pitchFamily="34" charset="0"/>
            </a:endParaRPr>
          </a:p>
          <a:p>
            <a:pPr eaLnBrk="1" hangingPunct="1">
              <a:lnSpc>
                <a:spcPct val="100000"/>
              </a:lnSpc>
              <a:spcBef>
                <a:spcPct val="0"/>
              </a:spcBef>
              <a:buClrTx/>
              <a:buFontTx/>
              <a:buNone/>
            </a:pPr>
            <a:r>
              <a:rPr kumimoji="1" lang="en-US" altLang="zh-CN" sz="2000">
                <a:latin typeface="Arial" panose="020B0704020202020204" pitchFamily="34" charset="0"/>
              </a:rPr>
              <a:t>       // if</a:t>
            </a:r>
            <a:r>
              <a:rPr kumimoji="1" lang="zh-CN" altLang="en-US" sz="2000">
                <a:latin typeface="Arial" panose="020B0704020202020204" pitchFamily="34" charset="0"/>
              </a:rPr>
              <a:t>语句，</a:t>
            </a:r>
            <a:r>
              <a:rPr kumimoji="1" lang="en-US" altLang="zh-CN" sz="2000">
                <a:latin typeface="Arial" panose="020B0704020202020204" pitchFamily="34" charset="0"/>
              </a:rPr>
              <a:t>case</a:t>
            </a:r>
            <a:r>
              <a:rPr kumimoji="1" lang="zh-CN" altLang="en-US" sz="2000">
                <a:latin typeface="Arial" panose="020B0704020202020204" pitchFamily="34" charset="0"/>
              </a:rPr>
              <a:t>语句</a:t>
            </a:r>
            <a:r>
              <a:rPr kumimoji="1" lang="en-US" altLang="zh-CN" sz="2000">
                <a:latin typeface="Arial" panose="020B0704020202020204" pitchFamily="34" charset="0"/>
              </a:rPr>
              <a:t>;</a:t>
            </a:r>
            <a:endParaRPr kumimoji="1" lang="en-US" altLang="zh-CN" sz="2000">
              <a:latin typeface="Arial" panose="020B0704020202020204" pitchFamily="34" charset="0"/>
            </a:endParaRPr>
          </a:p>
          <a:p>
            <a:pPr eaLnBrk="1" hangingPunct="1">
              <a:lnSpc>
                <a:spcPct val="100000"/>
              </a:lnSpc>
              <a:spcBef>
                <a:spcPct val="0"/>
              </a:spcBef>
              <a:buClrTx/>
              <a:buFontTx/>
              <a:buNone/>
            </a:pPr>
            <a:r>
              <a:rPr kumimoji="1" lang="en-US" altLang="zh-CN" sz="2000">
                <a:latin typeface="Arial" panose="020B0704020202020204" pitchFamily="34" charset="0"/>
              </a:rPr>
              <a:t>       // for</a:t>
            </a:r>
            <a:r>
              <a:rPr kumimoji="1" lang="zh-CN" altLang="en-US" sz="2000">
                <a:latin typeface="Arial" panose="020B0704020202020204" pitchFamily="34" charset="0"/>
              </a:rPr>
              <a:t>语句，</a:t>
            </a:r>
            <a:r>
              <a:rPr kumimoji="1" lang="en-US" altLang="zh-CN" sz="2000">
                <a:latin typeface="Arial" panose="020B0704020202020204" pitchFamily="34" charset="0"/>
              </a:rPr>
              <a:t>while</a:t>
            </a:r>
            <a:r>
              <a:rPr kumimoji="1" lang="zh-CN" altLang="en-US" sz="2000">
                <a:latin typeface="Arial" panose="020B0704020202020204" pitchFamily="34" charset="0"/>
              </a:rPr>
              <a:t>语句，</a:t>
            </a:r>
            <a:r>
              <a:rPr kumimoji="1" lang="en-US" altLang="zh-CN" sz="2000">
                <a:latin typeface="Arial" panose="020B0704020202020204" pitchFamily="34" charset="0"/>
              </a:rPr>
              <a:t>repeat</a:t>
            </a:r>
            <a:r>
              <a:rPr kumimoji="1" lang="zh-CN" altLang="en-US" sz="2000">
                <a:latin typeface="Arial" panose="020B0704020202020204" pitchFamily="34" charset="0"/>
              </a:rPr>
              <a:t>语句</a:t>
            </a:r>
            <a:r>
              <a:rPr kumimoji="1" lang="en-US" altLang="zh-CN" sz="2000">
                <a:latin typeface="Arial" panose="020B0704020202020204" pitchFamily="34" charset="0"/>
              </a:rPr>
              <a:t>;</a:t>
            </a:r>
            <a:endParaRPr kumimoji="1" lang="en-US" altLang="zh-CN" sz="2000">
              <a:latin typeface="Arial" panose="020B0704020202020204" pitchFamily="34" charset="0"/>
            </a:endParaRPr>
          </a:p>
          <a:p>
            <a:pPr eaLnBrk="1" hangingPunct="1">
              <a:lnSpc>
                <a:spcPct val="100000"/>
              </a:lnSpc>
              <a:spcBef>
                <a:spcPct val="0"/>
              </a:spcBef>
              <a:buClrTx/>
              <a:buFontTx/>
              <a:buNone/>
            </a:pPr>
            <a:r>
              <a:rPr kumimoji="1" lang="en-US" altLang="zh-CN" sz="2000">
                <a:latin typeface="Arial" panose="020B0704020202020204" pitchFamily="34" charset="0"/>
              </a:rPr>
              <a:t>      // tast</a:t>
            </a:r>
            <a:r>
              <a:rPr kumimoji="1" lang="zh-CN" altLang="en-US" sz="2000">
                <a:latin typeface="Arial" panose="020B0704020202020204" pitchFamily="34" charset="0"/>
              </a:rPr>
              <a:t>语句、</a:t>
            </a:r>
            <a:r>
              <a:rPr kumimoji="1" lang="en-US" altLang="zh-CN" sz="2000">
                <a:latin typeface="Arial" panose="020B0704020202020204" pitchFamily="34" charset="0"/>
              </a:rPr>
              <a:t>function</a:t>
            </a:r>
            <a:r>
              <a:rPr kumimoji="1" lang="zh-CN" altLang="en-US" sz="2000">
                <a:latin typeface="Arial" panose="020B0704020202020204" pitchFamily="34" charset="0"/>
              </a:rPr>
              <a:t>语句</a:t>
            </a:r>
            <a:r>
              <a:rPr kumimoji="1" lang="en-US" altLang="zh-CN" sz="2000">
                <a:latin typeface="Arial" panose="020B0704020202020204" pitchFamily="34" charset="0"/>
              </a:rPr>
              <a:t>;</a:t>
            </a:r>
            <a:endParaRPr kumimoji="1" lang="en-US" altLang="zh-CN" sz="2000">
              <a:latin typeface="Arial" panose="020B0704020202020204" pitchFamily="34" charset="0"/>
            </a:endParaRPr>
          </a:p>
          <a:p>
            <a:pPr eaLnBrk="1" hangingPunct="1">
              <a:lnSpc>
                <a:spcPct val="100000"/>
              </a:lnSpc>
              <a:spcBef>
                <a:spcPct val="0"/>
              </a:spcBef>
              <a:buClrTx/>
              <a:buFontTx/>
              <a:buNone/>
            </a:pPr>
            <a:r>
              <a:rPr kumimoji="1" lang="en-US" altLang="zh-CN" sz="2000">
                <a:latin typeface="Arial" panose="020B0704020202020204" pitchFamily="34" charset="0"/>
              </a:rPr>
              <a:t>   end</a:t>
            </a:r>
            <a:endParaRPr lang="en-US" altLang="zh-CN" sz="2000">
              <a:latin typeface="Arial" panose="020B0704020202020204" pitchFamily="34" charset="0"/>
            </a:endParaRPr>
          </a:p>
        </p:txBody>
      </p:sp>
      <p:sp>
        <p:nvSpPr>
          <p:cNvPr id="510982" name="Rectangle 6"/>
          <p:cNvSpPr>
            <a:spLocks noChangeArrowheads="1"/>
          </p:cNvSpPr>
          <p:nvPr/>
        </p:nvSpPr>
        <p:spPr bwMode="auto">
          <a:xfrm>
            <a:off x="996950" y="1831975"/>
            <a:ext cx="819150" cy="446088"/>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416774" name="AutoShape 6"/>
          <p:cNvSpPr>
            <a:spLocks noChangeArrowheads="1"/>
          </p:cNvSpPr>
          <p:nvPr/>
        </p:nvSpPr>
        <p:spPr bwMode="auto">
          <a:xfrm rot="-479700">
            <a:off x="-165100" y="3068638"/>
            <a:ext cx="2982913" cy="1590675"/>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一个变量不能在多个</a:t>
            </a:r>
            <a:r>
              <a:rPr kumimoji="1" lang="en-US" altLang="zh-CN" sz="2000">
                <a:solidFill>
                  <a:srgbClr val="000000"/>
                </a:solidFill>
                <a:latin typeface="华文新魏" pitchFamily="2" charset="-122"/>
                <a:ea typeface="华文新魏" pitchFamily="2" charset="-122"/>
              </a:rPr>
              <a:t>always</a:t>
            </a:r>
            <a:r>
              <a:rPr kumimoji="1" lang="zh-CN" altLang="en-US" sz="2000">
                <a:solidFill>
                  <a:srgbClr val="000000"/>
                </a:solidFill>
                <a:latin typeface="华文新魏" pitchFamily="2" charset="-122"/>
                <a:ea typeface="华文新魏" pitchFamily="2" charset="-122"/>
              </a:rPr>
              <a:t>块中被赋值！</a:t>
            </a:r>
            <a:endParaRPr kumimoji="1" lang="zh-CN" altLang="en-US" sz="2000">
              <a:solidFill>
                <a:srgbClr val="000000"/>
              </a:solidFill>
              <a:latin typeface="华文新魏" pitchFamily="2" charset="-122"/>
              <a:ea typeface="华文新魏" pitchFamily="2" charset="-122"/>
            </a:endParaRPr>
          </a:p>
        </p:txBody>
      </p:sp>
      <p:sp>
        <p:nvSpPr>
          <p:cNvPr id="2256900" name="Text Box 4"/>
          <p:cNvSpPr txBox="1">
            <a:spLocks noChangeArrowheads="1"/>
          </p:cNvSpPr>
          <p:nvPr/>
        </p:nvSpPr>
        <p:spPr bwMode="auto">
          <a:xfrm>
            <a:off x="938213" y="4721225"/>
            <a:ext cx="3525837" cy="1508125"/>
          </a:xfrm>
          <a:prstGeom prst="rect">
            <a:avLst/>
          </a:prstGeom>
          <a:solidFill>
            <a:srgbClr val="ADD6FF"/>
          </a:solidFill>
          <a:ln w="12700">
            <a:solidFill>
              <a:srgbClr val="000000"/>
            </a:solidFill>
            <a:miter lim="800000"/>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anose="05000000000000000000" pitchFamily="2" charset="2"/>
              <a:buNone/>
              <a:defRPr/>
            </a:pPr>
            <a:r>
              <a:rPr lang="zh-CN" altLang="en-US" sz="2000">
                <a:solidFill>
                  <a:srgbClr val="CC0066"/>
                </a:solidFill>
                <a:latin typeface="Arial" panose="020B0704020202020204" pitchFamily="34" charset="0"/>
                <a:ea typeface="SimSun" pitchFamily="2" charset="-122"/>
                <a:cs typeface="Arial" panose="020B0704020202020204" pitchFamily="34" charset="0"/>
              </a:rPr>
              <a:t>错误</a:t>
            </a:r>
            <a:r>
              <a:rPr lang="zh-CN" altLang="en-US" sz="2000">
                <a:solidFill>
                  <a:srgbClr val="000000"/>
                </a:solidFill>
                <a:latin typeface="Arial" panose="020B0704020202020204" pitchFamily="34" charset="0"/>
                <a:ea typeface="SimSun" pitchFamily="2" charset="-122"/>
                <a:cs typeface="Arial" panose="020B0704020202020204" pitchFamily="34" charset="0"/>
              </a:rPr>
              <a:t>的写法：</a:t>
            </a:r>
            <a:endParaRPr lang="zh-CN" altLang="en-US"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always @ (posedge clk)</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   q=q+1;</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always @ (negedge reset)</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a:p>
            <a:pPr algn="l" eaLnBrk="1" hangingPunct="1">
              <a:lnSpc>
                <a:spcPct val="100000"/>
              </a:lnSpc>
              <a:spcBef>
                <a:spcPct val="0"/>
              </a:spcBef>
              <a:buClrTx/>
              <a:buFontTx/>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   q=0;</a:t>
            </a:r>
            <a:r>
              <a:rPr lang="en-US" altLang="zh-CN" sz="1600">
                <a:solidFill>
                  <a:srgbClr val="000000"/>
                </a:solidFill>
                <a:latin typeface="Tahoma" panose="020B0604030504040204" pitchFamily="34" charset="0"/>
                <a:ea typeface="SimSun" pitchFamily="2" charset="-122"/>
                <a:cs typeface="Arial" panose="020B0704020202020204" pitchFamily="34" charset="0"/>
              </a:rPr>
              <a:t>      </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p:txBody>
      </p:sp>
      <p:sp>
        <p:nvSpPr>
          <p:cNvPr id="17424" name="右箭头 34"/>
          <p:cNvSpPr>
            <a:spLocks noChangeArrowheads="1"/>
          </p:cNvSpPr>
          <p:nvPr/>
        </p:nvSpPr>
        <p:spPr bwMode="auto">
          <a:xfrm>
            <a:off x="4497388" y="5326063"/>
            <a:ext cx="758825" cy="354012"/>
          </a:xfrm>
          <a:prstGeom prst="rightArrow">
            <a:avLst>
              <a:gd name="adj1" fmla="val 50000"/>
              <a:gd name="adj2" fmla="val 53330"/>
            </a:avLst>
          </a:prstGeom>
          <a:gradFill rotWithShape="1">
            <a:gsLst>
              <a:gs pos="0">
                <a:srgbClr val="DDDDDD"/>
              </a:gs>
              <a:gs pos="100000">
                <a:srgbClr val="D965B2"/>
              </a:gs>
            </a:gsLst>
            <a:lin ang="0" scaled="1"/>
          </a:gradFill>
          <a:ln>
            <a:noFill/>
          </a:ln>
          <a:extLst>
            <a:ext uri="{91240B29-F687-4F45-9708-019B960494DF}">
              <a14:hiddenLine xmlns:a14="http://schemas.microsoft.com/office/drawing/2010/main" w="9525">
                <a:solidFill>
                  <a:srgbClr val="000000"/>
                </a:solidFill>
                <a:round/>
              </a14:hiddenLine>
            </a:ext>
          </a:extLst>
        </p:spPr>
        <p:txBody>
          <a:bodyPr anchor="b"/>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sp>
        <p:nvSpPr>
          <p:cNvPr id="2" name="Text Box 4"/>
          <p:cNvSpPr txBox="1">
            <a:spLocks noChangeArrowheads="1"/>
          </p:cNvSpPr>
          <p:nvPr/>
        </p:nvSpPr>
        <p:spPr bwMode="auto">
          <a:xfrm>
            <a:off x="5238750" y="4219575"/>
            <a:ext cx="3662363" cy="2027238"/>
          </a:xfrm>
          <a:prstGeom prst="rect">
            <a:avLst/>
          </a:prstGeom>
          <a:solidFill>
            <a:srgbClr val="CDE6FF"/>
          </a:solidFill>
          <a:ln w="12700">
            <a:solidFill>
              <a:srgbClr val="000000"/>
            </a:solidFill>
            <a:miter lim="800000"/>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anose="05000000000000000000" pitchFamily="2" charset="2"/>
              <a:buNone/>
              <a:defRPr/>
            </a:pPr>
            <a:r>
              <a:rPr lang="zh-CN" altLang="en-US" sz="2000">
                <a:solidFill>
                  <a:srgbClr val="CC0066"/>
                </a:solidFill>
                <a:latin typeface="Arial" panose="020B0704020202020204" pitchFamily="34" charset="0"/>
                <a:ea typeface="SimSun" pitchFamily="2" charset="-122"/>
                <a:cs typeface="Arial" panose="020B0704020202020204" pitchFamily="34" charset="0"/>
              </a:rPr>
              <a:t>正确</a:t>
            </a:r>
            <a:r>
              <a:rPr lang="zh-CN" altLang="en-US" sz="2000">
                <a:solidFill>
                  <a:srgbClr val="000000"/>
                </a:solidFill>
                <a:latin typeface="Arial" panose="020B0704020202020204" pitchFamily="34" charset="0"/>
                <a:ea typeface="SimSun" pitchFamily="2" charset="-122"/>
                <a:cs typeface="Arial" panose="020B0704020202020204" pitchFamily="34" charset="0"/>
              </a:rPr>
              <a:t>的写法：</a:t>
            </a:r>
            <a:endParaRPr lang="zh-CN" altLang="en-US"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always @ (posedge clk or negedge reset)</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   begin</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       if(!reset) q=0; //</a:t>
            </a:r>
            <a:r>
              <a:rPr lang="zh-CN" altLang="en-US" sz="2000">
                <a:solidFill>
                  <a:srgbClr val="000000"/>
                </a:solidFill>
                <a:latin typeface="Arial" panose="020B0704020202020204" pitchFamily="34" charset="0"/>
                <a:ea typeface="SimSun" pitchFamily="2" charset="-122"/>
                <a:cs typeface="Arial" panose="020B0704020202020204" pitchFamily="34" charset="0"/>
              </a:rPr>
              <a:t>异步清零</a:t>
            </a:r>
            <a:endParaRPr lang="zh-CN" altLang="en-US"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       else q=q+1;</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a:p>
            <a:pPr eaLnBrk="1" hangingPunct="1">
              <a:lnSpc>
                <a:spcPct val="90000"/>
              </a:lnSpc>
              <a:spcBef>
                <a:spcPct val="0"/>
              </a:spcBef>
              <a:buClr>
                <a:srgbClr val="3333FF"/>
              </a:buClr>
              <a:buFont typeface="Wingdings" panose="05000000000000000000" pitchFamily="2" charset="2"/>
              <a:buNone/>
              <a:defRPr/>
            </a:pPr>
            <a:r>
              <a:rPr lang="en-US" altLang="zh-CN" sz="2000">
                <a:solidFill>
                  <a:srgbClr val="000000"/>
                </a:solidFill>
                <a:latin typeface="Arial" panose="020B0704020202020204" pitchFamily="34" charset="0"/>
                <a:ea typeface="SimSun" pitchFamily="2" charset="-122"/>
                <a:cs typeface="Arial" panose="020B0704020202020204" pitchFamily="34" charset="0"/>
              </a:rPr>
              <a:t>    end   </a:t>
            </a:r>
            <a:endParaRPr lang="en-US" altLang="zh-CN" sz="2000">
              <a:solidFill>
                <a:srgbClr val="000000"/>
              </a:solidFill>
              <a:latin typeface="Arial" panose="020B0704020202020204" pitchFamily="34" charset="0"/>
              <a:ea typeface="SimSun" pitchFamily="2" charset="-122"/>
              <a:cs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0982"/>
                                        </p:tgtEl>
                                        <p:attrNameLst>
                                          <p:attrName>style.visibility</p:attrName>
                                        </p:attrNameLst>
                                      </p:cBhvr>
                                      <p:to>
                                        <p:strVal val="visible"/>
                                      </p:to>
                                    </p:set>
                                    <p:anim calcmode="lin" valueType="num">
                                      <p:cBhvr>
                                        <p:cTn id="7" dur="500" fill="hold"/>
                                        <p:tgtEl>
                                          <p:spTgt spid="510982"/>
                                        </p:tgtEl>
                                        <p:attrNameLst>
                                          <p:attrName>ppt_w</p:attrName>
                                        </p:attrNameLst>
                                      </p:cBhvr>
                                      <p:tavLst>
                                        <p:tav tm="0">
                                          <p:val>
                                            <p:fltVal val="0"/>
                                          </p:val>
                                        </p:tav>
                                        <p:tav tm="100000">
                                          <p:val>
                                            <p:strVal val="#ppt_w"/>
                                          </p:val>
                                        </p:tav>
                                      </p:tavLst>
                                    </p:anim>
                                    <p:anim calcmode="lin" valueType="num">
                                      <p:cBhvr>
                                        <p:cTn id="8" dur="500" fill="hold"/>
                                        <p:tgtEl>
                                          <p:spTgt spid="51098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0980"/>
                                        </p:tgtEl>
                                        <p:attrNameLst>
                                          <p:attrName>style.visibility</p:attrName>
                                        </p:attrNameLst>
                                      </p:cBhvr>
                                      <p:to>
                                        <p:strVal val="visible"/>
                                      </p:to>
                                    </p:set>
                                    <p:animEffect transition="in" filter="wipe(left)">
                                      <p:cBhvr>
                                        <p:cTn id="12" dur="500"/>
                                        <p:tgtEl>
                                          <p:spTgt spid="51098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6774"/>
                                        </p:tgtEl>
                                        <p:attrNameLst>
                                          <p:attrName>style.visibility</p:attrName>
                                        </p:attrNameLst>
                                      </p:cBhvr>
                                      <p:to>
                                        <p:strVal val="visible"/>
                                      </p:to>
                                    </p:set>
                                    <p:anim calcmode="lin" valueType="num">
                                      <p:cBhvr>
                                        <p:cTn id="17" dur="500" fill="hold"/>
                                        <p:tgtEl>
                                          <p:spTgt spid="416774"/>
                                        </p:tgtEl>
                                        <p:attrNameLst>
                                          <p:attrName>ppt_w</p:attrName>
                                        </p:attrNameLst>
                                      </p:cBhvr>
                                      <p:tavLst>
                                        <p:tav tm="0">
                                          <p:val>
                                            <p:fltVal val="0"/>
                                          </p:val>
                                        </p:tav>
                                        <p:tav tm="100000">
                                          <p:val>
                                            <p:strVal val="#ppt_w"/>
                                          </p:val>
                                        </p:tav>
                                      </p:tavLst>
                                    </p:anim>
                                    <p:anim calcmode="lin" valueType="num">
                                      <p:cBhvr>
                                        <p:cTn id="18" dur="500" fill="hold"/>
                                        <p:tgtEl>
                                          <p:spTgt spid="41677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56900"/>
                                        </p:tgtEl>
                                        <p:attrNameLst>
                                          <p:attrName>style.visibility</p:attrName>
                                        </p:attrNameLst>
                                      </p:cBhvr>
                                      <p:to>
                                        <p:strVal val="visible"/>
                                      </p:to>
                                    </p:set>
                                    <p:anim calcmode="lin" valueType="num">
                                      <p:cBhvr additive="base">
                                        <p:cTn id="23" dur="500" fill="hold"/>
                                        <p:tgtEl>
                                          <p:spTgt spid="2256900"/>
                                        </p:tgtEl>
                                        <p:attrNameLst>
                                          <p:attrName>ppt_x</p:attrName>
                                        </p:attrNameLst>
                                      </p:cBhvr>
                                      <p:tavLst>
                                        <p:tav tm="0">
                                          <p:val>
                                            <p:strVal val="#ppt_x"/>
                                          </p:val>
                                        </p:tav>
                                        <p:tav tm="100000">
                                          <p:val>
                                            <p:strVal val="#ppt_x"/>
                                          </p:val>
                                        </p:tav>
                                      </p:tavLst>
                                    </p:anim>
                                    <p:anim calcmode="lin" valueType="num">
                                      <p:cBhvr additive="base">
                                        <p:cTn id="24" dur="500" fill="hold"/>
                                        <p:tgtEl>
                                          <p:spTgt spid="225690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7424"/>
                                        </p:tgtEl>
                                        <p:attrNameLst>
                                          <p:attrName>style.visibility</p:attrName>
                                        </p:attrNameLst>
                                      </p:cBhvr>
                                      <p:to>
                                        <p:strVal val="visible"/>
                                      </p:to>
                                    </p:set>
                                    <p:anim calcmode="lin" valueType="num">
                                      <p:cBhvr>
                                        <p:cTn id="29" dur="500" fill="hold"/>
                                        <p:tgtEl>
                                          <p:spTgt spid="17424"/>
                                        </p:tgtEl>
                                        <p:attrNameLst>
                                          <p:attrName>ppt_w</p:attrName>
                                        </p:attrNameLst>
                                      </p:cBhvr>
                                      <p:tavLst>
                                        <p:tav tm="0">
                                          <p:val>
                                            <p:fltVal val="0"/>
                                          </p:val>
                                        </p:tav>
                                        <p:tav tm="100000">
                                          <p:val>
                                            <p:strVal val="#ppt_w"/>
                                          </p:val>
                                        </p:tav>
                                      </p:tavLst>
                                    </p:anim>
                                    <p:anim calcmode="lin" valueType="num">
                                      <p:cBhvr>
                                        <p:cTn id="30" dur="500" fill="hold"/>
                                        <p:tgtEl>
                                          <p:spTgt spid="17424"/>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0982" grpId="0" animBg="1" autoUpdateAnimBg="0"/>
      <p:bldP spid="416774" grpId="0" animBg="1" autoUpdateAnimBg="0"/>
      <p:bldP spid="2256900" grpId="0" animBg="1" autoUpdateAnimBg="0"/>
      <p:bldP spid="17424" grpId="0" animBg="1"/>
      <p:bldP spid="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F9C609ED-AE97-45E4-A896-D991D674CBC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0659" name="Rectangle 2"/>
          <p:cNvSpPr>
            <a:spLocks noGrp="1" noChangeArrowheads="1"/>
          </p:cNvSpPr>
          <p:nvPr>
            <p:ph type="title"/>
          </p:nvPr>
        </p:nvSpPr>
        <p:spPr>
          <a:xfrm>
            <a:off x="1727200" y="266700"/>
            <a:ext cx="7772400" cy="677863"/>
          </a:xfrm>
        </p:spPr>
        <p:txBody>
          <a:bodyPr/>
          <a:lstStyle/>
          <a:p>
            <a:r>
              <a:rPr lang="zh-CN" altLang="en-US" smtClean="0">
                <a:solidFill>
                  <a:srgbClr val="FFCC00"/>
                </a:solidFill>
                <a:latin typeface="Arial" panose="020B0704020202020204" pitchFamily="34" charset="0"/>
                <a:ea typeface="黑体" pitchFamily="2" charset="-122"/>
              </a:rPr>
              <a:t>敏感信号表达式</a:t>
            </a:r>
            <a:endParaRPr lang="zh-CN" altLang="en-US" smtClean="0">
              <a:solidFill>
                <a:srgbClr val="FFCC00"/>
              </a:solidFill>
              <a:latin typeface="Arial" panose="020B0704020202020204" pitchFamily="34" charset="0"/>
              <a:ea typeface="黑体" pitchFamily="2" charset="-122"/>
            </a:endParaRPr>
          </a:p>
        </p:txBody>
      </p:sp>
      <p:sp>
        <p:nvSpPr>
          <p:cNvPr id="763909" name="Rectangle 5"/>
          <p:cNvSpPr>
            <a:spLocks noGrp="1" noChangeArrowheads="1"/>
          </p:cNvSpPr>
          <p:nvPr>
            <p:ph type="body" idx="1"/>
          </p:nvPr>
        </p:nvSpPr>
        <p:spPr>
          <a:xfrm>
            <a:off x="174625" y="1103313"/>
            <a:ext cx="8759825" cy="5240337"/>
          </a:xfrm>
        </p:spPr>
        <p:txBody>
          <a:bodyPr/>
          <a:lstStyle/>
          <a:p>
            <a:pPr>
              <a:lnSpc>
                <a:spcPct val="110000"/>
              </a:lnSpc>
              <a:spcBef>
                <a:spcPct val="0"/>
              </a:spcBef>
            </a:pPr>
            <a:r>
              <a:rPr kumimoji="1" lang="zh-CN" altLang="en-US" sz="2200" smtClean="0">
                <a:latin typeface="Arial" panose="020B0704020202020204" pitchFamily="34" charset="0"/>
                <a:ea typeface="楷体_GB2312" pitchFamily="49" charset="-122"/>
              </a:rPr>
              <a:t>敏感信号表达式又称事件表达式（</a:t>
            </a:r>
            <a:r>
              <a:rPr kumimoji="1" lang="en-US" altLang="zh-CN" sz="2200" smtClean="0">
                <a:latin typeface="Arial" panose="020B0704020202020204" pitchFamily="34" charset="0"/>
                <a:ea typeface="楷体_GB2312" pitchFamily="49" charset="-122"/>
              </a:rPr>
              <a:t>event-expression</a:t>
            </a:r>
            <a:r>
              <a:rPr kumimoji="1" lang="zh-CN" altLang="en-US" sz="2200" smtClean="0">
                <a:latin typeface="Arial" panose="020B0704020202020204" pitchFamily="34" charset="0"/>
                <a:ea typeface="楷体_GB2312" pitchFamily="49" charset="-122"/>
              </a:rPr>
              <a:t>），应该列出影响块内取值的所有信号（一般指设计电路的输入信号），多个信号之间用“</a:t>
            </a:r>
            <a:r>
              <a:rPr kumimoji="1" lang="en-US" altLang="zh-CN" sz="2200" smtClean="0">
                <a:solidFill>
                  <a:srgbClr val="CC0066"/>
                </a:solidFill>
                <a:latin typeface="Arial" panose="020B0704020202020204" pitchFamily="34" charset="0"/>
                <a:ea typeface="楷体_GB2312" pitchFamily="49" charset="-122"/>
              </a:rPr>
              <a:t>or</a:t>
            </a:r>
            <a:r>
              <a:rPr kumimoji="1" lang="en-US" altLang="zh-CN" sz="2200" smtClean="0">
                <a:latin typeface="Arial" panose="020B0704020202020204" pitchFamily="34" charset="0"/>
                <a:ea typeface="楷体_GB2312" pitchFamily="49" charset="-122"/>
              </a:rPr>
              <a:t>”</a:t>
            </a:r>
            <a:r>
              <a:rPr kumimoji="1" lang="zh-CN" altLang="en-US" sz="2200" smtClean="0">
                <a:latin typeface="Arial" panose="020B0704020202020204" pitchFamily="34" charset="0"/>
                <a:ea typeface="楷体_GB2312" pitchFamily="49" charset="-122"/>
              </a:rPr>
              <a:t>连接。</a:t>
            </a:r>
            <a:endParaRPr kumimoji="1" lang="zh-CN" altLang="en-US" sz="2200" smtClean="0">
              <a:latin typeface="Arial" panose="020B0704020202020204" pitchFamily="34" charset="0"/>
              <a:ea typeface="楷体_GB2312" pitchFamily="49" charset="-122"/>
            </a:endParaRPr>
          </a:p>
          <a:p>
            <a:pPr>
              <a:lnSpc>
                <a:spcPct val="110000"/>
              </a:lnSpc>
              <a:spcBef>
                <a:spcPct val="0"/>
              </a:spcBef>
            </a:pPr>
            <a:r>
              <a:rPr kumimoji="1" lang="zh-CN" altLang="en-US" sz="2200" smtClean="0">
                <a:solidFill>
                  <a:srgbClr val="000000"/>
                </a:solidFill>
                <a:latin typeface="Arial" panose="020B0704020202020204" pitchFamily="34" charset="0"/>
                <a:ea typeface="楷体_GB2312" pitchFamily="49" charset="-122"/>
              </a:rPr>
              <a:t>敏感信号分两种类型：边沿敏感型、电平敏感型，每一个</a:t>
            </a:r>
            <a:r>
              <a:rPr kumimoji="1" lang="en-US" altLang="zh-CN" sz="2200" smtClean="0">
                <a:solidFill>
                  <a:srgbClr val="000000"/>
                </a:solidFill>
                <a:latin typeface="Arial" panose="020B0704020202020204" pitchFamily="34" charset="0"/>
                <a:ea typeface="楷体_GB2312" pitchFamily="49" charset="-122"/>
              </a:rPr>
              <a:t>always</a:t>
            </a:r>
            <a:r>
              <a:rPr kumimoji="1" lang="zh-CN" altLang="en-US" sz="2200" smtClean="0">
                <a:solidFill>
                  <a:srgbClr val="000000"/>
                </a:solidFill>
                <a:latin typeface="Arial" panose="020B0704020202020204" pitchFamily="34" charset="0"/>
                <a:ea typeface="楷体_GB2312" pitchFamily="49" charset="-122"/>
              </a:rPr>
              <a:t>过程最好由一种敏感信号来触发！</a:t>
            </a:r>
            <a:endParaRPr kumimoji="1" lang="zh-CN" altLang="en-US" sz="2200" smtClean="0">
              <a:solidFill>
                <a:srgbClr val="000000"/>
              </a:solidFill>
              <a:latin typeface="Arial" panose="020B0704020202020204" pitchFamily="34" charset="0"/>
              <a:ea typeface="楷体_GB2312" pitchFamily="49" charset="-122"/>
            </a:endParaRPr>
          </a:p>
          <a:p>
            <a:pPr>
              <a:lnSpc>
                <a:spcPct val="110000"/>
              </a:lnSpc>
              <a:spcBef>
                <a:spcPct val="0"/>
              </a:spcBef>
            </a:pPr>
            <a:r>
              <a:rPr kumimoji="1" lang="en-US" altLang="zh-CN" sz="2200" smtClean="0">
                <a:solidFill>
                  <a:srgbClr val="000000"/>
                </a:solidFill>
                <a:latin typeface="Arial" panose="020B0704020202020204" pitchFamily="34" charset="0"/>
                <a:ea typeface="楷体_GB2312" pitchFamily="49" charset="-122"/>
              </a:rPr>
              <a:t>always</a:t>
            </a:r>
            <a:r>
              <a:rPr kumimoji="1" lang="zh-CN" altLang="en-US" sz="2200" smtClean="0">
                <a:solidFill>
                  <a:srgbClr val="000000"/>
                </a:solidFill>
                <a:latin typeface="Arial" panose="020B0704020202020204" pitchFamily="34" charset="0"/>
                <a:ea typeface="楷体_GB2312" pitchFamily="49" charset="-122"/>
              </a:rPr>
              <a:t>的时间控制可以为</a:t>
            </a:r>
            <a:r>
              <a:rPr kumimoji="1" lang="zh-CN" altLang="en-US" sz="2200" smtClean="0">
                <a:solidFill>
                  <a:srgbClr val="CC0066"/>
                </a:solidFill>
                <a:latin typeface="Arial" panose="020B0704020202020204" pitchFamily="34" charset="0"/>
                <a:ea typeface="楷体_GB2312" pitchFamily="49" charset="-122"/>
              </a:rPr>
              <a:t>沿触发</a:t>
            </a:r>
            <a:r>
              <a:rPr kumimoji="1" lang="zh-CN" altLang="en-US" sz="2200" smtClean="0">
                <a:solidFill>
                  <a:srgbClr val="000000"/>
                </a:solidFill>
                <a:latin typeface="Arial" panose="020B0704020202020204" pitchFamily="34" charset="0"/>
                <a:ea typeface="楷体_GB2312" pitchFamily="49" charset="-122"/>
              </a:rPr>
              <a:t>（输入信号上升沿或下降沿到来时执行</a:t>
            </a:r>
            <a:r>
              <a:rPr kumimoji="1" lang="en-US" altLang="zh-CN" sz="2200" smtClean="0">
                <a:solidFill>
                  <a:srgbClr val="000000"/>
                </a:solidFill>
                <a:latin typeface="Arial" panose="020B0704020202020204" pitchFamily="34" charset="0"/>
                <a:ea typeface="楷体_GB2312" pitchFamily="49" charset="-122"/>
              </a:rPr>
              <a:t>always</a:t>
            </a:r>
            <a:r>
              <a:rPr kumimoji="1" lang="zh-CN" altLang="en-US" sz="2200" smtClean="0">
                <a:solidFill>
                  <a:srgbClr val="000000"/>
                </a:solidFill>
                <a:latin typeface="Arial" panose="020B0704020202020204" pitchFamily="34" charset="0"/>
                <a:ea typeface="楷体_GB2312" pitchFamily="49" charset="-122"/>
              </a:rPr>
              <a:t>块中语句，常用于描述</a:t>
            </a:r>
            <a:r>
              <a:rPr kumimoji="1" lang="zh-CN" altLang="en-US" sz="2200" smtClean="0">
                <a:solidFill>
                  <a:srgbClr val="CC0066"/>
                </a:solidFill>
                <a:latin typeface="Arial" panose="020B0704020202020204" pitchFamily="34" charset="0"/>
                <a:ea typeface="楷体_GB2312" pitchFamily="49" charset="-122"/>
              </a:rPr>
              <a:t>时序</a:t>
            </a:r>
            <a:r>
              <a:rPr kumimoji="1" lang="zh-CN" altLang="en-US" sz="2200" smtClean="0">
                <a:solidFill>
                  <a:srgbClr val="000000"/>
                </a:solidFill>
                <a:latin typeface="Arial" panose="020B0704020202020204" pitchFamily="34" charset="0"/>
                <a:ea typeface="楷体_GB2312" pitchFamily="49" charset="-122"/>
              </a:rPr>
              <a:t>逻辑），也可为</a:t>
            </a:r>
            <a:r>
              <a:rPr kumimoji="1" lang="zh-CN" altLang="en-US" sz="2200" smtClean="0">
                <a:solidFill>
                  <a:srgbClr val="CC0066"/>
                </a:solidFill>
                <a:latin typeface="Arial" panose="020B0704020202020204" pitchFamily="34" charset="0"/>
                <a:ea typeface="楷体_GB2312" pitchFamily="49" charset="-122"/>
              </a:rPr>
              <a:t>电平触发</a:t>
            </a:r>
            <a:r>
              <a:rPr kumimoji="1" lang="zh-CN" altLang="en-US" sz="2200" smtClean="0">
                <a:solidFill>
                  <a:srgbClr val="000000"/>
                </a:solidFill>
                <a:latin typeface="Arial" panose="020B0704020202020204" pitchFamily="34" charset="0"/>
                <a:ea typeface="楷体_GB2312" pitchFamily="49" charset="-122"/>
              </a:rPr>
              <a:t>（输入信号发生电平变化时执行</a:t>
            </a:r>
            <a:r>
              <a:rPr kumimoji="1" lang="en-US" altLang="zh-CN" sz="2200" smtClean="0">
                <a:solidFill>
                  <a:srgbClr val="000000"/>
                </a:solidFill>
                <a:latin typeface="Arial" panose="020B0704020202020204" pitchFamily="34" charset="0"/>
                <a:ea typeface="楷体_GB2312" pitchFamily="49" charset="-122"/>
              </a:rPr>
              <a:t>always</a:t>
            </a:r>
            <a:r>
              <a:rPr kumimoji="1" lang="zh-CN" altLang="en-US" sz="2200" smtClean="0">
                <a:solidFill>
                  <a:srgbClr val="000000"/>
                </a:solidFill>
                <a:latin typeface="Arial" panose="020B0704020202020204" pitchFamily="34" charset="0"/>
                <a:ea typeface="楷体_GB2312" pitchFamily="49" charset="-122"/>
              </a:rPr>
              <a:t>块中语句，常用于描述</a:t>
            </a:r>
            <a:r>
              <a:rPr kumimoji="1" lang="zh-CN" altLang="en-US" sz="2200" smtClean="0">
                <a:solidFill>
                  <a:srgbClr val="CC0066"/>
                </a:solidFill>
                <a:latin typeface="Arial" panose="020B0704020202020204" pitchFamily="34" charset="0"/>
                <a:ea typeface="楷体_GB2312" pitchFamily="49" charset="-122"/>
              </a:rPr>
              <a:t>组合</a:t>
            </a:r>
            <a:r>
              <a:rPr kumimoji="1" lang="zh-CN" altLang="en-US" sz="2200" smtClean="0">
                <a:solidFill>
                  <a:srgbClr val="000000"/>
                </a:solidFill>
                <a:latin typeface="Arial" panose="020B0704020202020204" pitchFamily="34" charset="0"/>
                <a:ea typeface="楷体_GB2312" pitchFamily="49" charset="-122"/>
              </a:rPr>
              <a:t>逻辑）。</a:t>
            </a:r>
            <a:endParaRPr kumimoji="1" lang="zh-CN" altLang="en-US" sz="2200" smtClean="0">
              <a:solidFill>
                <a:srgbClr val="000000"/>
              </a:solidFill>
              <a:latin typeface="Arial" panose="020B0704020202020204" pitchFamily="34" charset="0"/>
              <a:ea typeface="楷体_GB2312" pitchFamily="49" charset="-122"/>
            </a:endParaRPr>
          </a:p>
          <a:p>
            <a:pPr>
              <a:lnSpc>
                <a:spcPct val="110000"/>
              </a:lnSpc>
              <a:spcBef>
                <a:spcPct val="0"/>
              </a:spcBef>
            </a:pPr>
            <a:r>
              <a:rPr kumimoji="1" lang="en-US" altLang="zh-CN" sz="2200" smtClean="0">
                <a:solidFill>
                  <a:srgbClr val="FF0066"/>
                </a:solidFill>
                <a:latin typeface="Arial" panose="020B0704020202020204" pitchFamily="34" charset="0"/>
                <a:ea typeface="楷体_GB2312" pitchFamily="49" charset="-122"/>
              </a:rPr>
              <a:t>【</a:t>
            </a:r>
            <a:r>
              <a:rPr kumimoji="1" lang="zh-CN" altLang="en-US" sz="2200" smtClean="0">
                <a:solidFill>
                  <a:srgbClr val="FF0066"/>
                </a:solidFill>
                <a:latin typeface="Arial" panose="020B0704020202020204" pitchFamily="34" charset="0"/>
                <a:ea typeface="楷体_GB2312" pitchFamily="49" charset="-122"/>
              </a:rPr>
              <a:t>例</a:t>
            </a:r>
            <a:r>
              <a:rPr kumimoji="1" lang="en-US" altLang="zh-CN" sz="2200" smtClean="0">
                <a:solidFill>
                  <a:srgbClr val="FF0066"/>
                </a:solidFill>
                <a:latin typeface="Arial" panose="020B0704020202020204" pitchFamily="34" charset="0"/>
                <a:ea typeface="楷体_GB2312" pitchFamily="49" charset="-122"/>
              </a:rPr>
              <a:t>】</a:t>
            </a:r>
            <a:r>
              <a:rPr kumimoji="1" lang="zh-CN" altLang="en-US" sz="2200" smtClean="0">
                <a:solidFill>
                  <a:srgbClr val="000000"/>
                </a:solidFill>
                <a:latin typeface="Arial" panose="020B0704020202020204" pitchFamily="34" charset="0"/>
                <a:ea typeface="楷体_GB2312" pitchFamily="49" charset="-122"/>
              </a:rPr>
              <a:t>电平触发： </a:t>
            </a:r>
            <a:r>
              <a:rPr kumimoji="1" lang="en-US" altLang="zh-CN" sz="2200" smtClean="0">
                <a:solidFill>
                  <a:srgbClr val="000000"/>
                </a:solidFill>
                <a:latin typeface="Arial" panose="020B0704020202020204" pitchFamily="34" charset="0"/>
                <a:ea typeface="楷体_GB2312" pitchFamily="49" charset="-122"/>
              </a:rPr>
              <a:t>always @( a or b or c)  d&lt;=a&amp;&amp;b&amp;&amp;c;</a:t>
            </a:r>
            <a:endParaRPr kumimoji="1" lang="en-US" altLang="zh-CN" sz="2200" smtClean="0">
              <a:solidFill>
                <a:srgbClr val="000000"/>
              </a:solidFill>
              <a:latin typeface="Arial" panose="020B0704020202020204" pitchFamily="34" charset="0"/>
              <a:ea typeface="楷体_GB2312" pitchFamily="49" charset="-122"/>
            </a:endParaRPr>
          </a:p>
          <a:p>
            <a:pPr>
              <a:lnSpc>
                <a:spcPct val="110000"/>
              </a:lnSpc>
              <a:spcBef>
                <a:spcPct val="0"/>
              </a:spcBef>
            </a:pPr>
            <a:r>
              <a:rPr kumimoji="1" lang="en-US" altLang="zh-CN" sz="2200" smtClean="0">
                <a:solidFill>
                  <a:srgbClr val="FF0066"/>
                </a:solidFill>
                <a:latin typeface="Arial" panose="020B0704020202020204" pitchFamily="34" charset="0"/>
                <a:ea typeface="楷体_GB2312" pitchFamily="49" charset="-122"/>
              </a:rPr>
              <a:t>【</a:t>
            </a:r>
            <a:r>
              <a:rPr kumimoji="1" lang="zh-CN" altLang="en-US" sz="2200" smtClean="0">
                <a:solidFill>
                  <a:srgbClr val="FF0066"/>
                </a:solidFill>
                <a:latin typeface="Arial" panose="020B0704020202020204" pitchFamily="34" charset="0"/>
                <a:ea typeface="楷体_GB2312" pitchFamily="49" charset="-122"/>
              </a:rPr>
              <a:t>例</a:t>
            </a:r>
            <a:r>
              <a:rPr kumimoji="1" lang="en-US" altLang="zh-CN" sz="2200" smtClean="0">
                <a:solidFill>
                  <a:srgbClr val="FF0066"/>
                </a:solidFill>
                <a:latin typeface="Arial" panose="020B0704020202020204" pitchFamily="34" charset="0"/>
                <a:ea typeface="楷体_GB2312" pitchFamily="49" charset="-122"/>
              </a:rPr>
              <a:t>】</a:t>
            </a:r>
            <a:r>
              <a:rPr kumimoji="1" lang="zh-CN" altLang="en-US" sz="2200" smtClean="0">
                <a:solidFill>
                  <a:srgbClr val="000000"/>
                </a:solidFill>
                <a:latin typeface="Arial" panose="020B0704020202020204" pitchFamily="34" charset="0"/>
                <a:ea typeface="楷体_GB2312" pitchFamily="49" charset="-122"/>
              </a:rPr>
              <a:t>沿触发：</a:t>
            </a:r>
            <a:r>
              <a:rPr kumimoji="1" lang="zh-CN" altLang="en-US" sz="2200" smtClean="0">
                <a:latin typeface="Arial" panose="020B0704020202020204" pitchFamily="34" charset="0"/>
                <a:ea typeface="楷体_GB2312" pitchFamily="49" charset="-122"/>
              </a:rPr>
              <a:t>敏感信号表达式中用“</a:t>
            </a:r>
            <a:r>
              <a:rPr kumimoji="1" lang="en-US" altLang="zh-CN" sz="2200" smtClean="0">
                <a:solidFill>
                  <a:srgbClr val="CC0066"/>
                </a:solidFill>
                <a:latin typeface="Arial" panose="020B0704020202020204" pitchFamily="34" charset="0"/>
                <a:ea typeface="楷体_GB2312" pitchFamily="49" charset="-122"/>
              </a:rPr>
              <a:t>posedge</a:t>
            </a:r>
            <a:r>
              <a:rPr kumimoji="1" lang="en-US" altLang="zh-CN" sz="2200" smtClean="0">
                <a:latin typeface="Arial" panose="020B0704020202020204" pitchFamily="34" charset="0"/>
                <a:ea typeface="楷体_GB2312" pitchFamily="49" charset="-122"/>
              </a:rPr>
              <a:t>”</a:t>
            </a:r>
            <a:r>
              <a:rPr kumimoji="1" lang="zh-CN" altLang="en-US" sz="2200" smtClean="0">
                <a:latin typeface="Arial" panose="020B0704020202020204" pitchFamily="34" charset="0"/>
                <a:ea typeface="楷体_GB2312" pitchFamily="49" charset="-122"/>
              </a:rPr>
              <a:t>和“</a:t>
            </a:r>
            <a:r>
              <a:rPr kumimoji="1" lang="en-US" altLang="zh-CN" sz="2200" smtClean="0">
                <a:solidFill>
                  <a:srgbClr val="CC0066"/>
                </a:solidFill>
                <a:latin typeface="Arial" panose="020B0704020202020204" pitchFamily="34" charset="0"/>
                <a:ea typeface="楷体_GB2312" pitchFamily="49" charset="-122"/>
              </a:rPr>
              <a:t>negedge</a:t>
            </a:r>
            <a:r>
              <a:rPr kumimoji="1" lang="en-US" altLang="zh-CN" sz="2000" smtClean="0">
                <a:latin typeface="Arial" panose="020B0704020202020204" pitchFamily="34" charset="0"/>
                <a:ea typeface="楷体_GB2312" pitchFamily="49" charset="-122"/>
              </a:rPr>
              <a:t>”</a:t>
            </a:r>
            <a:r>
              <a:rPr kumimoji="1" lang="zh-CN" altLang="en-US" sz="2000" smtClean="0">
                <a:latin typeface="Arial" panose="020B0704020202020204" pitchFamily="34" charset="0"/>
                <a:ea typeface="楷体_GB2312" pitchFamily="49" charset="-122"/>
              </a:rPr>
              <a:t>这两个关键字来声明事件是由信号的上升沿或下降沿触发。</a:t>
            </a:r>
            <a:endParaRPr kumimoji="1" lang="zh-CN" altLang="en-US" sz="2000" smtClean="0">
              <a:latin typeface="Arial" panose="020B0704020202020204" pitchFamily="34" charset="0"/>
              <a:ea typeface="楷体_GB2312" pitchFamily="49" charset="-122"/>
            </a:endParaRPr>
          </a:p>
          <a:p>
            <a:pPr lvl="1">
              <a:lnSpc>
                <a:spcPct val="90000"/>
              </a:lnSpc>
            </a:pPr>
            <a:r>
              <a:rPr kumimoji="1" lang="en-US" altLang="zh-CN" sz="2000" smtClean="0">
                <a:latin typeface="Arial" panose="020B0704020202020204" pitchFamily="34" charset="0"/>
                <a:ea typeface="楷体_GB2312" pitchFamily="49" charset="-122"/>
              </a:rPr>
              <a:t>always @( posedge clk)   //</a:t>
            </a:r>
            <a:r>
              <a:rPr kumimoji="1" lang="zh-CN" altLang="en-US" sz="2000" smtClean="0">
                <a:latin typeface="Arial" panose="020B0704020202020204" pitchFamily="34" charset="0"/>
                <a:ea typeface="楷体_GB2312" pitchFamily="49" charset="-122"/>
              </a:rPr>
              <a:t>事件由</a:t>
            </a:r>
            <a:r>
              <a:rPr kumimoji="1" lang="en-US" altLang="zh-CN" sz="2000" smtClean="0">
                <a:latin typeface="Arial" panose="020B0704020202020204" pitchFamily="34" charset="0"/>
                <a:ea typeface="楷体_GB2312" pitchFamily="49" charset="-122"/>
              </a:rPr>
              <a:t>clk</a:t>
            </a:r>
            <a:r>
              <a:rPr kumimoji="1" lang="zh-CN" altLang="en-US" sz="2000" smtClean="0">
                <a:latin typeface="Arial" panose="020B0704020202020204" pitchFamily="34" charset="0"/>
                <a:ea typeface="楷体_GB2312" pitchFamily="49" charset="-122"/>
              </a:rPr>
              <a:t>的上升沿触发；</a:t>
            </a:r>
            <a:endParaRPr kumimoji="1" lang="zh-CN" altLang="en-US" sz="2000" smtClean="0">
              <a:latin typeface="Arial" panose="020B0704020202020204" pitchFamily="34" charset="0"/>
              <a:ea typeface="楷体_GB2312" pitchFamily="49" charset="-122"/>
            </a:endParaRPr>
          </a:p>
          <a:p>
            <a:pPr lvl="1">
              <a:lnSpc>
                <a:spcPct val="90000"/>
              </a:lnSpc>
            </a:pPr>
            <a:r>
              <a:rPr kumimoji="1" lang="en-US" altLang="zh-CN" sz="2000" smtClean="0">
                <a:latin typeface="Arial" panose="020B0704020202020204" pitchFamily="34" charset="0"/>
                <a:ea typeface="楷体_GB2312" pitchFamily="49" charset="-122"/>
              </a:rPr>
              <a:t>always @( negedge clk)   //</a:t>
            </a:r>
            <a:r>
              <a:rPr kumimoji="1" lang="zh-CN" altLang="en-US" sz="2000" smtClean="0">
                <a:latin typeface="Arial" panose="020B0704020202020204" pitchFamily="34" charset="0"/>
                <a:ea typeface="楷体_GB2312" pitchFamily="49" charset="-122"/>
              </a:rPr>
              <a:t>事件由</a:t>
            </a:r>
            <a:r>
              <a:rPr kumimoji="1" lang="en-US" altLang="zh-CN" sz="2000" smtClean="0">
                <a:latin typeface="Arial" panose="020B0704020202020204" pitchFamily="34" charset="0"/>
                <a:ea typeface="楷体_GB2312" pitchFamily="49" charset="-122"/>
              </a:rPr>
              <a:t>clk</a:t>
            </a:r>
            <a:r>
              <a:rPr kumimoji="1" lang="zh-CN" altLang="en-US" sz="2000" smtClean="0">
                <a:latin typeface="Arial" panose="020B0704020202020204" pitchFamily="34" charset="0"/>
                <a:ea typeface="楷体_GB2312" pitchFamily="49" charset="-122"/>
              </a:rPr>
              <a:t>的下降沿触发。</a:t>
            </a:r>
            <a:endParaRPr kumimoji="1" lang="zh-CN" altLang="en-US" sz="2000" smtClean="0">
              <a:latin typeface="Arial" panose="020B0704020202020204" pitchFamily="34" charset="0"/>
              <a:ea typeface="楷体_GB2312" pitchFamily="49" charset="-122"/>
            </a:endParaRPr>
          </a:p>
        </p:txBody>
      </p:sp>
      <p:sp>
        <p:nvSpPr>
          <p:cNvPr id="6" name="AutoShape 1029">
            <a:hlinkClick r:id="" action="ppaction://noaction" highlightClick="1"/>
          </p:cNvPr>
          <p:cNvSpPr>
            <a:spLocks noChangeArrowheads="1"/>
          </p:cNvSpPr>
          <p:nvPr/>
        </p:nvSpPr>
        <p:spPr bwMode="auto">
          <a:xfrm>
            <a:off x="6743700" y="4027488"/>
            <a:ext cx="2125663" cy="411162"/>
          </a:xfrm>
          <a:prstGeom prst="actionButtonBlank">
            <a:avLst/>
          </a:prstGeom>
          <a:solidFill>
            <a:srgbClr val="FF9900"/>
          </a:solidFill>
          <a:ln w="9525">
            <a:solidFill>
              <a:srgbClr val="FFFF00"/>
            </a:solidFill>
            <a:miter lim="800000"/>
          </a:ln>
        </p:spPr>
        <p:txBody>
          <a:bodyPr wrap="none" anchor="ctr"/>
          <a:lstStyle/>
          <a:p>
            <a:pPr algn="ctr">
              <a:buFont typeface="Wingdings" panose="05000000000000000000" pitchFamily="2" charset="2"/>
              <a:buNone/>
            </a:pPr>
            <a:r>
              <a:rPr kumimoji="1" lang="zh-CN" altLang="en-US" sz="2000">
                <a:solidFill>
                  <a:srgbClr val="CC0066"/>
                </a:solidFill>
                <a:latin typeface="Arial" panose="020B0704020202020204" pitchFamily="34" charset="0"/>
                <a:ea typeface="楷体_GB2312" pitchFamily="49" charset="-122"/>
                <a:hlinkClick r:id="rId1" action="ppaction://hlinksldjump"/>
              </a:rPr>
              <a:t>电平触发举例</a:t>
            </a:r>
            <a:endParaRPr kumimoji="1" lang="zh-CN" altLang="en-US" sz="2000">
              <a:solidFill>
                <a:schemeClr val="tx2"/>
              </a:solidFill>
              <a:latin typeface="Times New Roman" panose="02020803070505020304" pitchFamily="18"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3909">
                                            <p:txEl>
                                              <p:pRg st="0" end="0"/>
                                            </p:txEl>
                                          </p:spTgt>
                                        </p:tgtEl>
                                        <p:attrNameLst>
                                          <p:attrName>style.visibility</p:attrName>
                                        </p:attrNameLst>
                                      </p:cBhvr>
                                      <p:to>
                                        <p:strVal val="visible"/>
                                      </p:to>
                                    </p:set>
                                    <p:anim calcmode="lin" valueType="num">
                                      <p:cBhvr additive="base">
                                        <p:cTn id="7" dur="500" fill="hold"/>
                                        <p:tgtEl>
                                          <p:spTgt spid="7639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39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3909">
                                            <p:txEl>
                                              <p:pRg st="1" end="1"/>
                                            </p:txEl>
                                          </p:spTgt>
                                        </p:tgtEl>
                                        <p:attrNameLst>
                                          <p:attrName>style.visibility</p:attrName>
                                        </p:attrNameLst>
                                      </p:cBhvr>
                                      <p:to>
                                        <p:strVal val="visible"/>
                                      </p:to>
                                    </p:set>
                                    <p:anim calcmode="lin" valueType="num">
                                      <p:cBhvr additive="base">
                                        <p:cTn id="13" dur="500" fill="hold"/>
                                        <p:tgtEl>
                                          <p:spTgt spid="76390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39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3909">
                                            <p:txEl>
                                              <p:pRg st="2" end="2"/>
                                            </p:txEl>
                                          </p:spTgt>
                                        </p:tgtEl>
                                        <p:attrNameLst>
                                          <p:attrName>style.visibility</p:attrName>
                                        </p:attrNameLst>
                                      </p:cBhvr>
                                      <p:to>
                                        <p:strVal val="visible"/>
                                      </p:to>
                                    </p:set>
                                    <p:anim calcmode="lin" valueType="num">
                                      <p:cBhvr additive="base">
                                        <p:cTn id="19" dur="500" fill="hold"/>
                                        <p:tgtEl>
                                          <p:spTgt spid="76390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39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3909">
                                            <p:txEl>
                                              <p:pRg st="3" end="3"/>
                                            </p:txEl>
                                          </p:spTgt>
                                        </p:tgtEl>
                                        <p:attrNameLst>
                                          <p:attrName>style.visibility</p:attrName>
                                        </p:attrNameLst>
                                      </p:cBhvr>
                                      <p:to>
                                        <p:strVal val="visible"/>
                                      </p:to>
                                    </p:set>
                                    <p:anim calcmode="lin" valueType="num">
                                      <p:cBhvr additive="base">
                                        <p:cTn id="25" dur="500" fill="hold"/>
                                        <p:tgtEl>
                                          <p:spTgt spid="76390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39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3909">
                                            <p:txEl>
                                              <p:pRg st="4" end="4"/>
                                            </p:txEl>
                                          </p:spTgt>
                                        </p:tgtEl>
                                        <p:attrNameLst>
                                          <p:attrName>style.visibility</p:attrName>
                                        </p:attrNameLst>
                                      </p:cBhvr>
                                      <p:to>
                                        <p:strVal val="visible"/>
                                      </p:to>
                                    </p:set>
                                    <p:anim calcmode="lin" valueType="num">
                                      <p:cBhvr additive="base">
                                        <p:cTn id="31" dur="500" fill="hold"/>
                                        <p:tgtEl>
                                          <p:spTgt spid="76390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390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63909">
                                            <p:txEl>
                                              <p:pRg st="5" end="5"/>
                                            </p:txEl>
                                          </p:spTgt>
                                        </p:tgtEl>
                                        <p:attrNameLst>
                                          <p:attrName>style.visibility</p:attrName>
                                        </p:attrNameLst>
                                      </p:cBhvr>
                                      <p:to>
                                        <p:strVal val="visible"/>
                                      </p:to>
                                    </p:set>
                                    <p:anim calcmode="lin" valueType="num">
                                      <p:cBhvr additive="base">
                                        <p:cTn id="35" dur="500" fill="hold"/>
                                        <p:tgtEl>
                                          <p:spTgt spid="76390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63909">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3909">
                                            <p:txEl>
                                              <p:pRg st="6" end="6"/>
                                            </p:txEl>
                                          </p:spTgt>
                                        </p:tgtEl>
                                        <p:attrNameLst>
                                          <p:attrName>style.visibility</p:attrName>
                                        </p:attrNameLst>
                                      </p:cBhvr>
                                      <p:to>
                                        <p:strVal val="visible"/>
                                      </p:to>
                                    </p:set>
                                    <p:anim calcmode="lin" valueType="num">
                                      <p:cBhvr additive="base">
                                        <p:cTn id="39" dur="500" fill="hold"/>
                                        <p:tgtEl>
                                          <p:spTgt spid="76390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6390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build="p"/>
      <p:bldP spid="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2A08465-FF53-45BB-B103-A9AA01C354C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1683" name="Rectangle 2"/>
          <p:cNvSpPr>
            <a:spLocks noGrp="1" noChangeArrowheads="1"/>
          </p:cNvSpPr>
          <p:nvPr>
            <p:ph type="title"/>
          </p:nvPr>
        </p:nvSpPr>
        <p:spPr>
          <a:xfrm>
            <a:off x="1692275" y="260350"/>
            <a:ext cx="7772400" cy="677863"/>
          </a:xfrm>
        </p:spPr>
        <p:txBody>
          <a:bodyPr/>
          <a:lstStyle/>
          <a:p>
            <a:r>
              <a:rPr lang="en-US" altLang="zh-CN" smtClean="0">
                <a:solidFill>
                  <a:srgbClr val="FFCC00"/>
                </a:solidFill>
                <a:latin typeface="Arial" panose="020B0704020202020204" pitchFamily="34" charset="0"/>
                <a:ea typeface="黑体" pitchFamily="2" charset="-122"/>
              </a:rPr>
              <a:t>always</a:t>
            </a:r>
            <a:r>
              <a:rPr lang="zh-CN" altLang="en-US" smtClean="0">
                <a:solidFill>
                  <a:srgbClr val="FFCC00"/>
                </a:solidFill>
                <a:latin typeface="Arial" panose="020B0704020202020204" pitchFamily="34" charset="0"/>
                <a:ea typeface="黑体" pitchFamily="2" charset="-122"/>
              </a:rPr>
              <a:t>语句举例（</a:t>
            </a:r>
            <a:r>
              <a:rPr lang="en-US" altLang="zh-CN" smtClean="0">
                <a:solidFill>
                  <a:srgbClr val="FFCC00"/>
                </a:solidFill>
                <a:latin typeface="Arial" panose="020B0704020202020204" pitchFamily="34" charset="0"/>
                <a:ea typeface="黑体" pitchFamily="2" charset="-122"/>
              </a:rPr>
              <a:t>1/2</a:t>
            </a:r>
            <a:r>
              <a:rPr lang="zh-CN" altLang="en-US" smtClean="0">
                <a:solidFill>
                  <a:srgbClr val="FFCC00"/>
                </a:solidFill>
                <a:latin typeface="Arial" panose="020B0704020202020204" pitchFamily="34" charset="0"/>
                <a:ea typeface="黑体" pitchFamily="2" charset="-122"/>
              </a:rPr>
              <a:t>）</a:t>
            </a:r>
            <a:endParaRPr lang="zh-CN" altLang="en-US" smtClean="0">
              <a:solidFill>
                <a:srgbClr val="FFCC00"/>
              </a:solidFill>
              <a:latin typeface="Arial" panose="020B0704020202020204" pitchFamily="34" charset="0"/>
              <a:ea typeface="黑体" pitchFamily="2" charset="-122"/>
            </a:endParaRPr>
          </a:p>
        </p:txBody>
      </p:sp>
      <p:sp>
        <p:nvSpPr>
          <p:cNvPr id="513027" name="Rectangle 3"/>
          <p:cNvSpPr>
            <a:spLocks noGrp="1" noChangeArrowheads="1"/>
          </p:cNvSpPr>
          <p:nvPr>
            <p:ph type="body" idx="1"/>
          </p:nvPr>
        </p:nvSpPr>
        <p:spPr>
          <a:xfrm>
            <a:off x="1023938" y="1954213"/>
            <a:ext cx="6715125" cy="1363662"/>
          </a:xfrm>
        </p:spPr>
        <p:txBody>
          <a:bodyPr/>
          <a:lstStyle/>
          <a:p>
            <a:pPr marL="574675" lvl="1" indent="90805">
              <a:lnSpc>
                <a:spcPct val="80000"/>
              </a:lnSpc>
              <a:buClr>
                <a:srgbClr val="3333FF"/>
              </a:buClr>
              <a:buFont typeface="Wingdings" panose="05000000000000000000" pitchFamily="2" charset="2"/>
              <a:buNone/>
              <a:defRPr/>
            </a:pPr>
            <a:r>
              <a:rPr lang="zh-CN" altLang="en-US" sz="1600" dirty="0" smtClean="0">
                <a:latin typeface="Times New Roman" panose="02020803070505020304" pitchFamily="18" charset="0"/>
              </a:rPr>
              <a:t>	</a:t>
            </a:r>
            <a:endParaRPr lang="zh-CN" altLang="en-US" sz="2200" dirty="0" smtClean="0">
              <a:latin typeface="Times New Roman" panose="02020803070505020304" pitchFamily="18" charset="0"/>
            </a:endParaRPr>
          </a:p>
          <a:p>
            <a:pPr marL="287655" indent="-287655" algn="just">
              <a:spcBef>
                <a:spcPct val="0"/>
              </a:spcBef>
              <a:buFont typeface="Wingdings" panose="05000000000000000000" pitchFamily="2" charset="2"/>
              <a:buNone/>
              <a:defRPr/>
            </a:pPr>
            <a:r>
              <a:rPr lang="en-US" altLang="zh-CN" sz="2200" dirty="0" smtClean="0">
                <a:solidFill>
                  <a:srgbClr val="FF0066"/>
                </a:solidFill>
                <a:latin typeface="Arial" panose="020B0704020202020204" pitchFamily="34" charset="0"/>
              </a:rPr>
              <a:t>【</a:t>
            </a:r>
            <a:r>
              <a:rPr lang="zh-CN" altLang="en-US" sz="2200" dirty="0" smtClean="0">
                <a:solidFill>
                  <a:srgbClr val="FF0066"/>
                </a:solidFill>
                <a:latin typeface="Arial" panose="020B0704020202020204" pitchFamily="34" charset="0"/>
              </a:rPr>
              <a:t>例</a:t>
            </a:r>
            <a:r>
              <a:rPr kumimoji="1" lang="en-US" altLang="zh-CN" sz="2000" dirty="0" smtClean="0">
                <a:solidFill>
                  <a:srgbClr val="FF0066"/>
                </a:solidFill>
                <a:latin typeface="Arial" panose="020B0704020202020204" pitchFamily="34" charset="0"/>
              </a:rPr>
              <a:t>2.23</a:t>
            </a:r>
            <a:r>
              <a:rPr lang="en-US" altLang="zh-CN" sz="2200" dirty="0" smtClean="0">
                <a:solidFill>
                  <a:srgbClr val="FF0066"/>
                </a:solidFill>
                <a:latin typeface="Arial" panose="020B0704020202020204" pitchFamily="34" charset="0"/>
              </a:rPr>
              <a:t>】</a:t>
            </a:r>
            <a:r>
              <a:rPr lang="zh-CN" altLang="en-US" sz="2200" dirty="0" smtClean="0">
                <a:latin typeface="Times New Roman" panose="02020803070505020304" pitchFamily="18" charset="0"/>
              </a:rPr>
              <a:t>生成一个</a:t>
            </a:r>
            <a:r>
              <a:rPr lang="en-US" altLang="zh-CN" sz="2200" dirty="0" smtClean="0">
                <a:latin typeface="Times New Roman" panose="02020803070505020304" pitchFamily="18" charset="0"/>
              </a:rPr>
              <a:t>0</a:t>
            </a:r>
            <a:r>
              <a:rPr lang="zh-CN" altLang="en-US" sz="2200" dirty="0" smtClean="0">
                <a:latin typeface="Times New Roman" panose="02020803070505020304" pitchFamily="18" charset="0"/>
              </a:rPr>
              <a:t>延迟的无限循环跳变过程</a:t>
            </a:r>
            <a:r>
              <a:rPr lang="en-US" altLang="zh-CN" sz="2200" dirty="0" smtClean="0">
                <a:latin typeface="Arial" panose="020B0704020202020204" pitchFamily="34" charset="0"/>
              </a:rPr>
              <a:t>——</a:t>
            </a:r>
            <a:r>
              <a:rPr lang="zh-CN" altLang="en-US" sz="2200" dirty="0" smtClean="0">
                <a:latin typeface="Times New Roman" panose="02020803070505020304" pitchFamily="18" charset="0"/>
              </a:rPr>
              <a:t>形成仿真死锁！</a:t>
            </a:r>
            <a:r>
              <a:rPr lang="zh-CN" altLang="en-US" sz="2200" b="0" dirty="0" smtClean="0">
                <a:latin typeface="SimSun" pitchFamily="2" charset="-122"/>
              </a:rPr>
              <a:t> </a:t>
            </a:r>
            <a:endParaRPr lang="zh-CN" altLang="en-US" sz="2200" b="0" dirty="0" smtClean="0">
              <a:latin typeface="SimSun" pitchFamily="2" charset="-122"/>
            </a:endParaRPr>
          </a:p>
          <a:p>
            <a:pPr marL="287655" indent="-287655" algn="just">
              <a:spcBef>
                <a:spcPct val="0"/>
              </a:spcBef>
              <a:buClrTx/>
              <a:buFontTx/>
              <a:buNone/>
              <a:defRPr/>
            </a:pPr>
            <a:r>
              <a:rPr lang="zh-CN" altLang="en-US" sz="2200" dirty="0" smtClean="0">
                <a:latin typeface="Times New Roman" panose="02020803070505020304" pitchFamily="18" charset="0"/>
              </a:rPr>
              <a:t>                   </a:t>
            </a:r>
            <a:r>
              <a:rPr lang="en-US" altLang="zh-CN" sz="2200" dirty="0" smtClean="0">
                <a:latin typeface="Times New Roman" panose="02020803070505020304" pitchFamily="18" charset="0"/>
              </a:rPr>
              <a:t>always  </a:t>
            </a:r>
            <a:r>
              <a:rPr lang="en-US" altLang="zh-CN" sz="2200" dirty="0" err="1" smtClean="0">
                <a:latin typeface="Times New Roman" panose="02020803070505020304" pitchFamily="18" charset="0"/>
              </a:rPr>
              <a:t>areg</a:t>
            </a:r>
            <a:r>
              <a:rPr lang="en-US" altLang="zh-CN" sz="2200" dirty="0" smtClean="0">
                <a:latin typeface="Times New Roman" panose="02020803070505020304" pitchFamily="18" charset="0"/>
              </a:rPr>
              <a:t> = ~</a:t>
            </a:r>
            <a:r>
              <a:rPr lang="en-US" altLang="zh-CN" sz="2200" dirty="0" err="1" smtClean="0">
                <a:latin typeface="Times New Roman" panose="02020803070505020304" pitchFamily="18" charset="0"/>
              </a:rPr>
              <a:t>areg</a:t>
            </a:r>
            <a:r>
              <a:rPr lang="en-US" altLang="zh-CN" sz="2200" dirty="0" smtClean="0">
                <a:latin typeface="Times New Roman" panose="02020803070505020304" pitchFamily="18" charset="0"/>
              </a:rPr>
              <a:t>;</a:t>
            </a:r>
            <a:endParaRPr lang="en-US" altLang="zh-CN" sz="2200" dirty="0" smtClean="0">
              <a:latin typeface="Times New Roman" panose="02020803070505020304" pitchFamily="18" charset="0"/>
            </a:endParaRPr>
          </a:p>
          <a:p>
            <a:pPr marL="287655" indent="-287655" algn="just">
              <a:spcBef>
                <a:spcPct val="0"/>
              </a:spcBef>
              <a:buClrTx/>
              <a:buFontTx/>
              <a:buNone/>
              <a:defRPr/>
            </a:pPr>
            <a:r>
              <a:rPr lang="zh-CN" altLang="en-US" sz="2200" dirty="0" smtClean="0">
                <a:latin typeface="Times New Roman" panose="02020803070505020304" pitchFamily="18" charset="0"/>
              </a:rPr>
              <a:t>   正确的写法：</a:t>
            </a:r>
            <a:r>
              <a:rPr lang="en-US" altLang="zh-CN" sz="2200" dirty="0" smtClean="0">
                <a:latin typeface="Times New Roman" panose="02020803070505020304" pitchFamily="18" charset="0"/>
              </a:rPr>
              <a:t> always </a:t>
            </a:r>
            <a:r>
              <a:rPr lang="en-US" altLang="zh-CN" sz="2000" kern="1200" dirty="0" smtClean="0">
                <a:solidFill>
                  <a:srgbClr val="FF0066"/>
                </a:solidFill>
                <a:latin typeface="Times New Roman" panose="02020803070505020304" pitchFamily="18" charset="0"/>
              </a:rPr>
              <a:t>@( </a:t>
            </a:r>
            <a:r>
              <a:rPr lang="en-US" altLang="zh-CN" sz="2000" kern="1200" dirty="0" err="1" smtClean="0">
                <a:solidFill>
                  <a:srgbClr val="FF0066"/>
                </a:solidFill>
                <a:latin typeface="Times New Roman" panose="02020803070505020304" pitchFamily="18" charset="0"/>
              </a:rPr>
              <a:t>posedge</a:t>
            </a:r>
            <a:r>
              <a:rPr lang="en-US" altLang="zh-CN" sz="2000" kern="1200" dirty="0" smtClean="0">
                <a:solidFill>
                  <a:srgbClr val="FF0066"/>
                </a:solidFill>
                <a:latin typeface="Times New Roman" panose="02020803070505020304" pitchFamily="18" charset="0"/>
              </a:rPr>
              <a:t> </a:t>
            </a:r>
            <a:r>
              <a:rPr lang="en-US" altLang="zh-CN" sz="2000" kern="1200" dirty="0" err="1" smtClean="0">
                <a:solidFill>
                  <a:srgbClr val="FF0066"/>
                </a:solidFill>
                <a:latin typeface="Times New Roman" panose="02020803070505020304" pitchFamily="18" charset="0"/>
              </a:rPr>
              <a:t>clk</a:t>
            </a:r>
            <a:r>
              <a:rPr lang="en-US" altLang="zh-CN" sz="2000" kern="1200" dirty="0" smtClean="0">
                <a:solidFill>
                  <a:srgbClr val="FF0066"/>
                </a:solidFill>
                <a:latin typeface="Times New Roman" panose="02020803070505020304" pitchFamily="18" charset="0"/>
              </a:rPr>
              <a:t>)</a:t>
            </a:r>
            <a:r>
              <a:rPr lang="en-US" altLang="zh-CN" sz="2200" dirty="0" smtClean="0">
                <a:latin typeface="Times New Roman" panose="02020803070505020304" pitchFamily="18" charset="0"/>
              </a:rPr>
              <a:t> </a:t>
            </a:r>
            <a:r>
              <a:rPr lang="en-US" altLang="zh-CN" sz="2200" dirty="0" err="1" smtClean="0">
                <a:latin typeface="Times New Roman" panose="02020803070505020304" pitchFamily="18" charset="0"/>
              </a:rPr>
              <a:t>areg</a:t>
            </a:r>
            <a:r>
              <a:rPr lang="en-US" altLang="zh-CN" sz="2200" dirty="0" smtClean="0">
                <a:latin typeface="Times New Roman" panose="02020803070505020304" pitchFamily="18" charset="0"/>
              </a:rPr>
              <a:t> = ~</a:t>
            </a:r>
            <a:r>
              <a:rPr lang="en-US" altLang="zh-CN" sz="2200" dirty="0" err="1" smtClean="0">
                <a:latin typeface="Times New Roman" panose="02020803070505020304" pitchFamily="18" charset="0"/>
              </a:rPr>
              <a:t>areg</a:t>
            </a:r>
            <a:r>
              <a:rPr lang="en-US" altLang="zh-CN" sz="2200" dirty="0" smtClean="0">
                <a:latin typeface="Times New Roman" panose="02020803070505020304" pitchFamily="18" charset="0"/>
              </a:rPr>
              <a:t>;</a:t>
            </a:r>
            <a:endParaRPr lang="en-US" altLang="zh-CN" sz="2200" dirty="0" smtClean="0">
              <a:latin typeface="Times New Roman" panose="02020803070505020304" pitchFamily="18" charset="0"/>
            </a:endParaRPr>
          </a:p>
        </p:txBody>
      </p:sp>
      <p:sp>
        <p:nvSpPr>
          <p:cNvPr id="513028" name="Rectangle 4"/>
          <p:cNvSpPr>
            <a:spLocks noChangeArrowheads="1"/>
          </p:cNvSpPr>
          <p:nvPr/>
        </p:nvSpPr>
        <p:spPr bwMode="auto">
          <a:xfrm>
            <a:off x="811213" y="1195388"/>
            <a:ext cx="7696200" cy="838200"/>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a:spcBef>
                <a:spcPct val="0"/>
              </a:spcBef>
              <a:buClr>
                <a:schemeClr val="hlink"/>
              </a:buClr>
              <a:buFont typeface="Wingdings" panose="05000000000000000000" pitchFamily="2" charset="2"/>
              <a:buNone/>
            </a:pPr>
            <a:r>
              <a:rPr lang="zh-CN" altLang="en-US" sz="2200">
                <a:solidFill>
                  <a:srgbClr val="FF3399"/>
                </a:solidFill>
                <a:latin typeface="楷体_GB2312" pitchFamily="49" charset="-122"/>
                <a:ea typeface="楷体_GB2312" pitchFamily="49" charset="-122"/>
              </a:rPr>
              <a:t>注</a:t>
            </a:r>
            <a:r>
              <a:rPr lang="zh-CN" altLang="en-US" sz="2200">
                <a:latin typeface="楷体_GB2312" pitchFamily="49" charset="-122"/>
                <a:ea typeface="楷体_GB2312" pitchFamily="49" charset="-122"/>
              </a:rPr>
              <a:t>：</a:t>
            </a:r>
            <a:r>
              <a:rPr lang="en-US" altLang="zh-CN" sz="2200">
                <a:latin typeface="Arial" panose="020B0704020202020204" pitchFamily="34" charset="0"/>
                <a:ea typeface="楷体_GB2312" pitchFamily="49" charset="-122"/>
              </a:rPr>
              <a:t>always</a:t>
            </a:r>
            <a:r>
              <a:rPr lang="zh-CN" altLang="en-US" sz="2200">
                <a:latin typeface="楷体_GB2312" pitchFamily="49" charset="-122"/>
                <a:ea typeface="楷体_GB2312" pitchFamily="49" charset="-122"/>
              </a:rPr>
              <a:t>语句必须与一定的</a:t>
            </a:r>
            <a:r>
              <a:rPr lang="zh-CN" altLang="en-US" sz="2200">
                <a:solidFill>
                  <a:srgbClr val="CC3300"/>
                </a:solidFill>
                <a:latin typeface="楷体_GB2312" pitchFamily="49" charset="-122"/>
                <a:ea typeface="楷体_GB2312" pitchFamily="49" charset="-122"/>
              </a:rPr>
              <a:t>时序控制</a:t>
            </a:r>
            <a:r>
              <a:rPr lang="zh-CN" altLang="en-US" sz="2200">
                <a:latin typeface="楷体_GB2312" pitchFamily="49" charset="-122"/>
                <a:ea typeface="楷体_GB2312" pitchFamily="49" charset="-122"/>
              </a:rPr>
              <a:t>结合在一起才有用！</a:t>
            </a:r>
            <a:endParaRPr lang="zh-CN" altLang="en-US" sz="2200">
              <a:latin typeface="楷体_GB2312" pitchFamily="49" charset="-122"/>
              <a:ea typeface="楷体_GB2312" pitchFamily="49" charset="-122"/>
            </a:endParaRPr>
          </a:p>
          <a:p>
            <a:pPr>
              <a:spcBef>
                <a:spcPct val="0"/>
              </a:spcBef>
              <a:buClr>
                <a:schemeClr val="hlink"/>
              </a:buClr>
              <a:buFont typeface="Wingdings" panose="05000000000000000000" pitchFamily="2" charset="2"/>
              <a:buNone/>
            </a:pPr>
            <a:r>
              <a:rPr lang="zh-CN" altLang="en-US" sz="2200">
                <a:latin typeface="楷体_GB2312" pitchFamily="49" charset="-122"/>
                <a:ea typeface="楷体_GB2312" pitchFamily="49" charset="-122"/>
              </a:rPr>
              <a:t>     如果没有时序控制，则易形成</a:t>
            </a:r>
            <a:r>
              <a:rPr lang="zh-CN" altLang="en-US" sz="2200">
                <a:solidFill>
                  <a:srgbClr val="CC3300"/>
                </a:solidFill>
                <a:latin typeface="楷体_GB2312" pitchFamily="49" charset="-122"/>
                <a:ea typeface="楷体_GB2312" pitchFamily="49" charset="-122"/>
              </a:rPr>
              <a:t>仿真死锁</a:t>
            </a:r>
            <a:r>
              <a:rPr lang="zh-CN" altLang="en-US" sz="2200">
                <a:latin typeface="楷体_GB2312" pitchFamily="49" charset="-122"/>
                <a:ea typeface="楷体_GB2312" pitchFamily="49" charset="-122"/>
              </a:rPr>
              <a:t>！</a:t>
            </a:r>
            <a:endParaRPr lang="zh-CN" altLang="en-US" sz="2200">
              <a:latin typeface="楷体_GB2312" pitchFamily="49" charset="-122"/>
              <a:ea typeface="楷体_GB2312" pitchFamily="49" charset="-122"/>
            </a:endParaRPr>
          </a:p>
        </p:txBody>
      </p:sp>
      <p:sp>
        <p:nvSpPr>
          <p:cNvPr id="513029" name="Text Box 5"/>
          <p:cNvSpPr txBox="1">
            <a:spLocks noChangeArrowheads="1"/>
          </p:cNvSpPr>
          <p:nvPr/>
        </p:nvSpPr>
        <p:spPr bwMode="auto">
          <a:xfrm>
            <a:off x="2327275" y="4513263"/>
            <a:ext cx="4667250" cy="2032000"/>
          </a:xfrm>
          <a:prstGeom prst="rect">
            <a:avLst/>
          </a:prstGeom>
          <a:solidFill>
            <a:srgbClr val="ADD6FF"/>
          </a:solidFill>
          <a:ln w="12700">
            <a:solidFill>
              <a:schemeClr val="tx1"/>
            </a:solidFill>
            <a:miter lim="800000"/>
          </a:ln>
          <a:effectLst>
            <a:outerShdw dist="107763" dir="2700000" algn="ctr" rotWithShape="0">
              <a:schemeClr val="bg2"/>
            </a:outerShdw>
          </a:effectLst>
        </p:spPr>
        <p:txBody>
          <a:bodyPr anchor="b">
            <a:spAutoFit/>
          </a:bodyPr>
          <a:lstStyle/>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module </a:t>
            </a:r>
            <a:r>
              <a:rPr lang="en-US" altLang="zh-CN" sz="2000" dirty="0" err="1">
                <a:latin typeface="Times New Roman" panose="02020803070505020304" pitchFamily="18" charset="0"/>
                <a:ea typeface="SimSun" pitchFamily="2" charset="-122"/>
              </a:rPr>
              <a:t>half_clk_top</a:t>
            </a:r>
            <a:r>
              <a:rPr lang="en-US" altLang="zh-CN" sz="2000" dirty="0">
                <a:latin typeface="Times New Roman" panose="02020803070505020304" pitchFamily="18" charset="0"/>
                <a:ea typeface="SimSun" pitchFamily="2" charset="-122"/>
              </a:rPr>
              <a:t>;</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parameter </a:t>
            </a:r>
            <a:r>
              <a:rPr lang="en-US" altLang="zh-CN" sz="2000" dirty="0" err="1">
                <a:latin typeface="Times New Roman" panose="02020803070505020304" pitchFamily="18" charset="0"/>
                <a:ea typeface="SimSun" pitchFamily="2" charset="-122"/>
              </a:rPr>
              <a:t>half_period</a:t>
            </a:r>
            <a:r>
              <a:rPr lang="en-US" altLang="zh-CN" sz="2000" dirty="0">
                <a:latin typeface="Times New Roman" panose="02020803070505020304" pitchFamily="18" charset="0"/>
                <a:ea typeface="SimSun" pitchFamily="2" charset="-122"/>
              </a:rPr>
              <a:t>=10;</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r>
              <a:rPr lang="en-US" altLang="zh-CN" sz="2000" dirty="0" err="1">
                <a:latin typeface="Times New Roman" panose="02020803070505020304" pitchFamily="18" charset="0"/>
                <a:ea typeface="SimSun" pitchFamily="2" charset="-122"/>
              </a:rPr>
              <a:t>reg</a:t>
            </a:r>
            <a:r>
              <a:rPr lang="en-US" altLang="zh-CN" sz="2000" dirty="0">
                <a:latin typeface="Times New Roman" panose="02020803070505020304" pitchFamily="18" charset="0"/>
                <a:ea typeface="SimSun" pitchFamily="2" charset="-122"/>
              </a:rPr>
              <a:t> reset, </a:t>
            </a:r>
            <a:r>
              <a:rPr lang="en-US" altLang="zh-CN" sz="2000" dirty="0" err="1">
                <a:latin typeface="Times New Roman" panose="02020803070505020304" pitchFamily="18" charset="0"/>
                <a:ea typeface="SimSun" pitchFamily="2" charset="-122"/>
              </a:rPr>
              <a:t>clk</a:t>
            </a:r>
            <a:r>
              <a:rPr lang="en-US" altLang="zh-CN" sz="2000" dirty="0">
                <a:latin typeface="Times New Roman" panose="02020803070505020304" pitchFamily="18" charset="0"/>
                <a:ea typeface="SimSun" pitchFamily="2" charset="-122"/>
              </a:rPr>
              <a:t>;  // </a:t>
            </a:r>
            <a:r>
              <a:rPr lang="zh-CN" altLang="en-US" sz="2000" dirty="0">
                <a:latin typeface="Times New Roman" panose="02020803070505020304" pitchFamily="18" charset="0"/>
                <a:ea typeface="SimSun" pitchFamily="2" charset="-122"/>
              </a:rPr>
              <a:t>输入信号</a:t>
            </a:r>
            <a:endParaRPr lang="zh-CN" altLang="en-US" sz="2000" dirty="0">
              <a:latin typeface="Times New Roman" panose="02020803070505020304" pitchFamily="18" charset="0"/>
              <a:ea typeface="SimSun" pitchFamily="2" charset="-122"/>
            </a:endParaRPr>
          </a:p>
          <a:p>
            <a:pPr>
              <a:lnSpc>
                <a:spcPct val="90000"/>
              </a:lnSpc>
              <a:spcBef>
                <a:spcPct val="0"/>
              </a:spcBef>
              <a:buClrTx/>
              <a:buFontTx/>
              <a:buNone/>
              <a:defRPr/>
            </a:pPr>
            <a:r>
              <a:rPr lang="zh-CN" altLang="en-US" sz="2000" dirty="0">
                <a:latin typeface="Times New Roman" panose="02020803070505020304" pitchFamily="18" charset="0"/>
                <a:ea typeface="SimSun" pitchFamily="2" charset="-122"/>
              </a:rPr>
              <a:t>       </a:t>
            </a:r>
            <a:r>
              <a:rPr lang="en-US" altLang="zh-CN" sz="2000" dirty="0">
                <a:latin typeface="Times New Roman" panose="02020803070505020304" pitchFamily="18" charset="0"/>
                <a:ea typeface="SimSun" pitchFamily="2" charset="-122"/>
              </a:rPr>
              <a:t>wire </a:t>
            </a:r>
            <a:r>
              <a:rPr lang="en-US" altLang="zh-CN" sz="2000" dirty="0" err="1">
                <a:latin typeface="Times New Roman" panose="02020803070505020304" pitchFamily="18" charset="0"/>
                <a:ea typeface="SimSun" pitchFamily="2" charset="-122"/>
              </a:rPr>
              <a:t>clk_out</a:t>
            </a:r>
            <a:r>
              <a:rPr lang="en-US" altLang="zh-CN" sz="2000" dirty="0">
                <a:latin typeface="Times New Roman" panose="02020803070505020304" pitchFamily="18" charset="0"/>
                <a:ea typeface="SimSun" pitchFamily="2" charset="-122"/>
              </a:rPr>
              <a:t>;   // </a:t>
            </a:r>
            <a:r>
              <a:rPr lang="zh-CN" altLang="en-US" sz="2000" dirty="0">
                <a:latin typeface="Times New Roman" panose="02020803070505020304" pitchFamily="18" charset="0"/>
                <a:ea typeface="SimSun" pitchFamily="2" charset="-122"/>
              </a:rPr>
              <a:t>输出信号</a:t>
            </a:r>
            <a:endParaRPr lang="zh-CN" altLang="en-US" sz="2000" dirty="0">
              <a:latin typeface="Times New Roman" panose="02020803070505020304" pitchFamily="18" charset="0"/>
              <a:ea typeface="SimSun" pitchFamily="2" charset="-122"/>
            </a:endParaRPr>
          </a:p>
          <a:p>
            <a:pPr>
              <a:lnSpc>
                <a:spcPct val="90000"/>
              </a:lnSpc>
              <a:spcBef>
                <a:spcPct val="0"/>
              </a:spcBef>
              <a:buClrTx/>
              <a:buFontTx/>
              <a:buNone/>
              <a:defRPr/>
            </a:pPr>
            <a:r>
              <a:rPr lang="zh-CN" altLang="en-US" sz="2000" dirty="0">
                <a:latin typeface="Times New Roman" panose="02020803070505020304" pitchFamily="18" charset="0"/>
                <a:ea typeface="SimSun" pitchFamily="2" charset="-122"/>
              </a:rPr>
              <a:t>       </a:t>
            </a:r>
            <a:r>
              <a:rPr lang="en-US" altLang="zh-CN" sz="2000" dirty="0">
                <a:latin typeface="Times New Roman" panose="02020803070505020304" pitchFamily="18" charset="0"/>
                <a:ea typeface="SimSun" pitchFamily="2" charset="-122"/>
              </a:rPr>
              <a:t>always  </a:t>
            </a:r>
            <a:r>
              <a:rPr lang="en-US" altLang="zh-CN" sz="2000" dirty="0">
                <a:solidFill>
                  <a:srgbClr val="FF0066"/>
                </a:solidFill>
                <a:latin typeface="Times New Roman" panose="02020803070505020304" pitchFamily="18" charset="0"/>
                <a:ea typeface="SimSun" pitchFamily="2" charset="-122"/>
              </a:rPr>
              <a:t># </a:t>
            </a:r>
            <a:r>
              <a:rPr lang="en-US" altLang="zh-CN" sz="2000" dirty="0" err="1">
                <a:solidFill>
                  <a:srgbClr val="FF0066"/>
                </a:solidFill>
                <a:latin typeface="Times New Roman" panose="02020803070505020304" pitchFamily="18" charset="0"/>
                <a:ea typeface="SimSun" pitchFamily="2" charset="-122"/>
              </a:rPr>
              <a:t>half_period</a:t>
            </a:r>
            <a:r>
              <a:rPr lang="en-US" altLang="zh-CN" sz="2000" dirty="0">
                <a:latin typeface="Times New Roman" panose="02020803070505020304" pitchFamily="18" charset="0"/>
                <a:ea typeface="SimSun" pitchFamily="2" charset="-122"/>
              </a:rPr>
              <a:t> </a:t>
            </a:r>
            <a:r>
              <a:rPr lang="en-US" altLang="zh-CN" sz="2000" dirty="0" err="1">
                <a:latin typeface="Times New Roman" panose="02020803070505020304" pitchFamily="18" charset="0"/>
                <a:ea typeface="SimSun" pitchFamily="2" charset="-122"/>
              </a:rPr>
              <a:t>clk</a:t>
            </a:r>
            <a:r>
              <a:rPr lang="en-US" altLang="zh-CN" sz="2000" dirty="0">
                <a:latin typeface="Times New Roman" panose="02020803070505020304" pitchFamily="18" charset="0"/>
                <a:ea typeface="SimSun" pitchFamily="2" charset="-122"/>
              </a:rPr>
              <a:t> = ~</a:t>
            </a:r>
            <a:r>
              <a:rPr lang="en-US" altLang="zh-CN" sz="2000" dirty="0" err="1">
                <a:latin typeface="Times New Roman" panose="02020803070505020304" pitchFamily="18" charset="0"/>
                <a:ea typeface="SimSun" pitchFamily="2" charset="-122"/>
              </a:rPr>
              <a:t>clk</a:t>
            </a:r>
            <a:r>
              <a:rPr lang="en-US" altLang="zh-CN" sz="2000" dirty="0">
                <a:latin typeface="Times New Roman" panose="02020803070505020304" pitchFamily="18" charset="0"/>
                <a:ea typeface="SimSun" pitchFamily="2" charset="-122"/>
              </a:rPr>
              <a:t>;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r>
              <a:rPr lang="en-US" altLang="zh-CN" sz="2000" dirty="0" err="1">
                <a:latin typeface="Times New Roman" panose="02020803070505020304" pitchFamily="18" charset="0"/>
                <a:ea typeface="SimSun" pitchFamily="2" charset="-122"/>
              </a:rPr>
              <a:t>endmodule</a:t>
            </a:r>
            <a:r>
              <a:rPr lang="en-US" altLang="zh-CN" sz="2000" dirty="0">
                <a:latin typeface="Times New Roman" panose="02020803070505020304" pitchFamily="18" charset="0"/>
                <a:ea typeface="SimSun" pitchFamily="2" charset="-122"/>
              </a:rPr>
              <a:t>	</a:t>
            </a:r>
            <a:endParaRPr lang="en-US" altLang="zh-CN" sz="2000" dirty="0">
              <a:latin typeface="Times New Roman" panose="02020803070505020304" pitchFamily="18" charset="0"/>
              <a:ea typeface="SimSun" pitchFamily="2" charset="-122"/>
            </a:endParaRPr>
          </a:p>
        </p:txBody>
      </p:sp>
      <p:sp>
        <p:nvSpPr>
          <p:cNvPr id="513030" name="AutoShape 6"/>
          <p:cNvSpPr>
            <a:spLocks noChangeArrowheads="1"/>
          </p:cNvSpPr>
          <p:nvPr/>
        </p:nvSpPr>
        <p:spPr bwMode="auto">
          <a:xfrm>
            <a:off x="7108825" y="4816475"/>
            <a:ext cx="1938338" cy="804863"/>
          </a:xfrm>
          <a:prstGeom prst="wedgeRoundRectCallout">
            <a:avLst>
              <a:gd name="adj1" fmla="val -72194"/>
              <a:gd name="adj2" fmla="val 25741"/>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生成时钟信号的第</a:t>
            </a:r>
            <a:r>
              <a:rPr lang="en-US" altLang="zh-CN" sz="2000">
                <a:latin typeface="Arial" panose="020B0704020202020204" pitchFamily="34" charset="0"/>
                <a:ea typeface="楷体_GB2312" pitchFamily="49" charset="-122"/>
              </a:rPr>
              <a:t>1</a:t>
            </a:r>
            <a:r>
              <a:rPr lang="zh-CN" altLang="en-US" sz="2000">
                <a:latin typeface="Arial" panose="020B0704020202020204" pitchFamily="34" charset="0"/>
                <a:ea typeface="楷体_GB2312" pitchFamily="49" charset="-122"/>
              </a:rPr>
              <a:t>种方法</a:t>
            </a:r>
            <a:endParaRPr lang="zh-CN" altLang="en-US" sz="2000">
              <a:latin typeface="Arial" panose="020B0704020202020204" pitchFamily="34" charset="0"/>
              <a:ea typeface="楷体_GB2312" pitchFamily="49" charset="-122"/>
            </a:endParaRPr>
          </a:p>
        </p:txBody>
      </p:sp>
      <p:sp>
        <p:nvSpPr>
          <p:cNvPr id="8" name="Rectangle 3"/>
          <p:cNvSpPr txBox="1">
            <a:spLocks noChangeArrowheads="1"/>
          </p:cNvSpPr>
          <p:nvPr/>
        </p:nvSpPr>
        <p:spPr bwMode="auto">
          <a:xfrm>
            <a:off x="1052513" y="3675063"/>
            <a:ext cx="6918325" cy="641350"/>
          </a:xfrm>
          <a:prstGeom prst="rect">
            <a:avLst/>
          </a:prstGeom>
          <a:noFill/>
          <a:ln w="9525">
            <a:noFill/>
            <a:miter lim="800000"/>
          </a:ln>
        </p:spPr>
        <p:txBody>
          <a:bodyPr/>
          <a:lstStyle/>
          <a:p>
            <a:pPr marL="287655" indent="-287655">
              <a:lnSpc>
                <a:spcPct val="100000"/>
              </a:lnSpc>
              <a:spcBef>
                <a:spcPct val="0"/>
              </a:spcBef>
              <a:buClr>
                <a:schemeClr val="bg2"/>
              </a:buClr>
              <a:buFont typeface="Wingdings" panose="05000000000000000000" pitchFamily="2" charset="2"/>
              <a:buNone/>
              <a:defRPr/>
            </a:pPr>
            <a:r>
              <a:rPr lang="en-US" altLang="zh-CN" sz="2200" kern="0" dirty="0">
                <a:solidFill>
                  <a:srgbClr val="FF0066"/>
                </a:solidFill>
                <a:latin typeface="Arial" panose="020B0704020202020204" pitchFamily="34" charset="0"/>
                <a:ea typeface="SimSun" pitchFamily="2" charset="-122"/>
              </a:rPr>
              <a:t>【</a:t>
            </a:r>
            <a:r>
              <a:rPr lang="zh-CN" altLang="en-US" sz="2200" kern="0" dirty="0">
                <a:solidFill>
                  <a:srgbClr val="FF0066"/>
                </a:solidFill>
                <a:latin typeface="Arial" panose="020B0704020202020204" pitchFamily="34" charset="0"/>
                <a:ea typeface="SimSun" pitchFamily="2" charset="-122"/>
              </a:rPr>
              <a:t>例</a:t>
            </a:r>
            <a:r>
              <a:rPr kumimoji="1" lang="en-US" altLang="zh-CN" sz="2000" dirty="0">
                <a:solidFill>
                  <a:srgbClr val="FF0066"/>
                </a:solidFill>
                <a:latin typeface="Arial" panose="020B0704020202020204" pitchFamily="34" charset="0"/>
                <a:ea typeface="SimSun" pitchFamily="2" charset="-122"/>
              </a:rPr>
              <a:t>2.24</a:t>
            </a:r>
            <a:r>
              <a:rPr lang="en-US" altLang="zh-CN" sz="2200" kern="0" dirty="0">
                <a:solidFill>
                  <a:srgbClr val="FF0066"/>
                </a:solidFill>
                <a:latin typeface="Arial" panose="020B0704020202020204" pitchFamily="34" charset="0"/>
                <a:ea typeface="SimSun" pitchFamily="2" charset="-122"/>
              </a:rPr>
              <a:t>】</a:t>
            </a:r>
            <a:r>
              <a:rPr lang="zh-CN" altLang="en-US" sz="2200" kern="0" dirty="0">
                <a:latin typeface="Times New Roman" panose="02020803070505020304" pitchFamily="18" charset="0"/>
                <a:ea typeface="SimSun" pitchFamily="2" charset="-122"/>
              </a:rPr>
              <a:t>在测试文件中，用于生成一个无限延续的信号波形</a:t>
            </a:r>
            <a:r>
              <a:rPr lang="en-US" altLang="zh-CN" sz="2200" kern="0" dirty="0">
                <a:latin typeface="Arial" panose="020B0704020202020204" pitchFamily="34" charset="0"/>
                <a:ea typeface="SimSun" pitchFamily="2" charset="-122"/>
              </a:rPr>
              <a:t>——</a:t>
            </a:r>
            <a:r>
              <a:rPr lang="zh-CN" altLang="en-US" sz="2200" kern="0" dirty="0">
                <a:latin typeface="Times New Roman" panose="02020803070505020304" pitchFamily="18" charset="0"/>
                <a:ea typeface="SimSun" pitchFamily="2" charset="-122"/>
              </a:rPr>
              <a:t>时钟信号。</a:t>
            </a:r>
            <a:endParaRPr lang="zh-CN" altLang="en-US" sz="2200" kern="0" dirty="0">
              <a:latin typeface="Times New Roman" panose="02020803070505020304" pitchFamily="18"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3028"/>
                                        </p:tgtEl>
                                        <p:attrNameLst>
                                          <p:attrName>style.visibility</p:attrName>
                                        </p:attrNameLst>
                                      </p:cBhvr>
                                      <p:to>
                                        <p:strVal val="visible"/>
                                      </p:to>
                                    </p:set>
                                    <p:anim calcmode="lin" valueType="num">
                                      <p:cBhvr>
                                        <p:cTn id="7" dur="500" fill="hold"/>
                                        <p:tgtEl>
                                          <p:spTgt spid="513028"/>
                                        </p:tgtEl>
                                        <p:attrNameLst>
                                          <p:attrName>ppt_w</p:attrName>
                                        </p:attrNameLst>
                                      </p:cBhvr>
                                      <p:tavLst>
                                        <p:tav tm="0">
                                          <p:val>
                                            <p:fltVal val="0"/>
                                          </p:val>
                                        </p:tav>
                                        <p:tav tm="100000">
                                          <p:val>
                                            <p:strVal val="#ppt_w"/>
                                          </p:val>
                                        </p:tav>
                                      </p:tavLst>
                                    </p:anim>
                                    <p:anim calcmode="lin" valueType="num">
                                      <p:cBhvr>
                                        <p:cTn id="8" dur="500" fill="hold"/>
                                        <p:tgtEl>
                                          <p:spTgt spid="51302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3027"/>
                                        </p:tgtEl>
                                        <p:attrNameLst>
                                          <p:attrName>style.visibility</p:attrName>
                                        </p:attrNameLst>
                                      </p:cBhvr>
                                      <p:to>
                                        <p:strVal val="visible"/>
                                      </p:to>
                                    </p:set>
                                    <p:anim calcmode="lin" valueType="num">
                                      <p:cBhvr additive="base">
                                        <p:cTn id="13" dur="500" fill="hold"/>
                                        <p:tgtEl>
                                          <p:spTgt spid="513027"/>
                                        </p:tgtEl>
                                        <p:attrNameLst>
                                          <p:attrName>ppt_x</p:attrName>
                                        </p:attrNameLst>
                                      </p:cBhvr>
                                      <p:tavLst>
                                        <p:tav tm="0">
                                          <p:val>
                                            <p:strVal val="0-#ppt_w/2"/>
                                          </p:val>
                                        </p:tav>
                                        <p:tav tm="100000">
                                          <p:val>
                                            <p:strVal val="#ppt_x"/>
                                          </p:val>
                                        </p:tav>
                                      </p:tavLst>
                                    </p:anim>
                                    <p:anim calcmode="lin" valueType="num">
                                      <p:cBhvr additive="base">
                                        <p:cTn id="14" dur="500" fill="hold"/>
                                        <p:tgtEl>
                                          <p:spTgt spid="5130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3029"/>
                                        </p:tgtEl>
                                        <p:attrNameLst>
                                          <p:attrName>style.visibility</p:attrName>
                                        </p:attrNameLst>
                                      </p:cBhvr>
                                      <p:to>
                                        <p:strVal val="visible"/>
                                      </p:to>
                                    </p:set>
                                    <p:anim calcmode="lin" valueType="num">
                                      <p:cBhvr additive="base">
                                        <p:cTn id="25" dur="500" fill="hold"/>
                                        <p:tgtEl>
                                          <p:spTgt spid="513029"/>
                                        </p:tgtEl>
                                        <p:attrNameLst>
                                          <p:attrName>ppt_x</p:attrName>
                                        </p:attrNameLst>
                                      </p:cBhvr>
                                      <p:tavLst>
                                        <p:tav tm="0">
                                          <p:val>
                                            <p:strVal val="#ppt_x"/>
                                          </p:val>
                                        </p:tav>
                                        <p:tav tm="100000">
                                          <p:val>
                                            <p:strVal val="#ppt_x"/>
                                          </p:val>
                                        </p:tav>
                                      </p:tavLst>
                                    </p:anim>
                                    <p:anim calcmode="lin" valueType="num">
                                      <p:cBhvr additive="base">
                                        <p:cTn id="26" dur="500" fill="hold"/>
                                        <p:tgtEl>
                                          <p:spTgt spid="5130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13030"/>
                                        </p:tgtEl>
                                        <p:attrNameLst>
                                          <p:attrName>style.visibility</p:attrName>
                                        </p:attrNameLst>
                                      </p:cBhvr>
                                      <p:to>
                                        <p:strVal val="visible"/>
                                      </p:to>
                                    </p:set>
                                    <p:animEffect transition="in" filter="dissolve">
                                      <p:cBhvr>
                                        <p:cTn id="31" dur="500"/>
                                        <p:tgtEl>
                                          <p:spTgt spid="513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p:bldP spid="513028" grpId="0" animBg="1" autoUpdateAnimBg="0"/>
      <p:bldP spid="513029" grpId="0" animBg="1" autoUpdateAnimBg="0"/>
      <p:bldP spid="513030" grpId="0" animBg="1"/>
      <p:bldP spid="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BF3EAD7-E56A-4596-B7CD-6069BCA65D1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2707"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panose="020B0704020202020204" pitchFamily="34" charset="0"/>
                <a:ea typeface="黑体" pitchFamily="2" charset="-122"/>
              </a:rPr>
              <a:t>always</a:t>
            </a:r>
            <a:r>
              <a:rPr lang="zh-CN" altLang="en-US" smtClean="0">
                <a:solidFill>
                  <a:srgbClr val="FFCC00"/>
                </a:solidFill>
                <a:latin typeface="Arial" panose="020B0704020202020204" pitchFamily="34" charset="0"/>
                <a:ea typeface="黑体" pitchFamily="2" charset="-122"/>
              </a:rPr>
              <a:t>语句举例（</a:t>
            </a:r>
            <a:r>
              <a:rPr lang="en-US" altLang="zh-CN" smtClean="0">
                <a:solidFill>
                  <a:srgbClr val="FFCC00"/>
                </a:solidFill>
                <a:latin typeface="Arial" panose="020B0704020202020204" pitchFamily="34" charset="0"/>
                <a:ea typeface="黑体" pitchFamily="2" charset="-122"/>
              </a:rPr>
              <a:t>2/2</a:t>
            </a:r>
            <a:r>
              <a:rPr lang="zh-CN" altLang="en-US" smtClean="0">
                <a:solidFill>
                  <a:srgbClr val="FFCC00"/>
                </a:solidFill>
                <a:latin typeface="Arial" panose="020B0704020202020204" pitchFamily="34" charset="0"/>
                <a:ea typeface="黑体" pitchFamily="2" charset="-122"/>
              </a:rPr>
              <a:t>）</a:t>
            </a:r>
            <a:endParaRPr lang="en-US" altLang="zh-CN" smtClean="0">
              <a:solidFill>
                <a:srgbClr val="FFCC00"/>
              </a:solidFill>
              <a:latin typeface="Arial" panose="020B0704020202020204" pitchFamily="34" charset="0"/>
              <a:ea typeface="黑体" pitchFamily="2" charset="-122"/>
            </a:endParaRPr>
          </a:p>
        </p:txBody>
      </p:sp>
      <p:sp>
        <p:nvSpPr>
          <p:cNvPr id="515075" name="Rectangle 3"/>
          <p:cNvSpPr>
            <a:spLocks noGrp="1" noChangeArrowheads="1"/>
          </p:cNvSpPr>
          <p:nvPr>
            <p:ph type="body" idx="1"/>
          </p:nvPr>
        </p:nvSpPr>
        <p:spPr>
          <a:xfrm>
            <a:off x="228600" y="1160463"/>
            <a:ext cx="8915400" cy="560387"/>
          </a:xfrm>
        </p:spPr>
        <p:txBody>
          <a:bodyPr/>
          <a:lstStyle/>
          <a:p>
            <a:pPr marL="384175" lvl="1" indent="0">
              <a:buClr>
                <a:srgbClr val="3333FF"/>
              </a:buClr>
              <a:buFont typeface="Wingdings" panose="05000000000000000000" pitchFamily="2" charset="2"/>
              <a:buNone/>
            </a:pPr>
            <a:r>
              <a:rPr lang="en-US" altLang="zh-CN" sz="2000" smtClean="0">
                <a:solidFill>
                  <a:srgbClr val="FF0066"/>
                </a:solidFill>
                <a:latin typeface="Arial" panose="020B0704020202020204" pitchFamily="34" charset="0"/>
                <a:ea typeface="SimSun" pitchFamily="2" charset="-122"/>
              </a:rPr>
              <a:t>【</a:t>
            </a:r>
            <a:r>
              <a:rPr lang="zh-CN" altLang="en-US" sz="2000" smtClean="0">
                <a:solidFill>
                  <a:srgbClr val="FF0066"/>
                </a:solidFill>
                <a:latin typeface="Arial" panose="020B0704020202020204" pitchFamily="34" charset="0"/>
                <a:ea typeface="SimSun" pitchFamily="2" charset="-122"/>
              </a:rPr>
              <a:t>例</a:t>
            </a:r>
            <a:r>
              <a:rPr kumimoji="1" lang="en-US" altLang="zh-CN" sz="2000" smtClean="0">
                <a:solidFill>
                  <a:srgbClr val="FF0066"/>
                </a:solidFill>
                <a:latin typeface="Arial" panose="020B0704020202020204" pitchFamily="34" charset="0"/>
                <a:ea typeface="SimSun" pitchFamily="2" charset="-122"/>
              </a:rPr>
              <a:t>2.25</a:t>
            </a:r>
            <a:r>
              <a:rPr lang="en-US" altLang="zh-CN" sz="2000" smtClean="0">
                <a:solidFill>
                  <a:srgbClr val="FF0066"/>
                </a:solidFill>
                <a:latin typeface="Arial" panose="020B0704020202020204" pitchFamily="34" charset="0"/>
                <a:ea typeface="SimSun" pitchFamily="2" charset="-122"/>
              </a:rPr>
              <a:t>】</a:t>
            </a:r>
            <a:r>
              <a:rPr lang="zh-CN" altLang="en-US" sz="2000" smtClean="0">
                <a:latin typeface="Times New Roman" panose="02020803070505020304" pitchFamily="18" charset="0"/>
                <a:ea typeface="SimSun" pitchFamily="2" charset="-122"/>
              </a:rPr>
              <a:t>用</a:t>
            </a:r>
            <a:r>
              <a:rPr lang="en-US" altLang="zh-CN" sz="2000" smtClean="0">
                <a:latin typeface="Times New Roman" panose="02020803070505020304" pitchFamily="18" charset="0"/>
                <a:ea typeface="SimSun" pitchFamily="2" charset="-122"/>
              </a:rPr>
              <a:t>always</a:t>
            </a:r>
            <a:r>
              <a:rPr lang="zh-CN" altLang="en-US" sz="2000" smtClean="0">
                <a:latin typeface="Times New Roman" panose="02020803070505020304" pitchFamily="18" charset="0"/>
                <a:ea typeface="SimSun" pitchFamily="2" charset="-122"/>
              </a:rPr>
              <a:t>块语句产生</a:t>
            </a:r>
            <a:r>
              <a:rPr lang="en-US" altLang="zh-CN" sz="2000" smtClean="0">
                <a:latin typeface="Times New Roman" panose="02020803070505020304" pitchFamily="18" charset="0"/>
                <a:ea typeface="SimSun" pitchFamily="2" charset="-122"/>
              </a:rPr>
              <a:t>T</a:t>
            </a:r>
            <a:r>
              <a:rPr lang="en-US" altLang="zh-CN" sz="2000" smtClean="0">
                <a:latin typeface="Arial" panose="020B0704020202020204" pitchFamily="34" charset="0"/>
                <a:ea typeface="SimSun" pitchFamily="2" charset="-122"/>
              </a:rPr>
              <a:t>’</a:t>
            </a:r>
            <a:r>
              <a:rPr lang="en-US" altLang="zh-CN" sz="2000" smtClean="0">
                <a:latin typeface="Times New Roman" panose="02020803070505020304" pitchFamily="18" charset="0"/>
                <a:ea typeface="SimSun" pitchFamily="2" charset="-122"/>
              </a:rPr>
              <a:t>FF</a:t>
            </a:r>
            <a:r>
              <a:rPr lang="zh-CN" altLang="en-US" sz="2000" smtClean="0">
                <a:latin typeface="Times New Roman" panose="02020803070505020304" pitchFamily="18" charset="0"/>
                <a:ea typeface="SimSun" pitchFamily="2" charset="-122"/>
              </a:rPr>
              <a:t>和</a:t>
            </a:r>
            <a:r>
              <a:rPr lang="en-US" altLang="zh-CN" sz="2000" smtClean="0">
                <a:latin typeface="Times New Roman" panose="02020803070505020304" pitchFamily="18" charset="0"/>
                <a:ea typeface="SimSun" pitchFamily="2" charset="-122"/>
              </a:rPr>
              <a:t>8</a:t>
            </a:r>
            <a:r>
              <a:rPr lang="zh-CN" altLang="en-US" sz="2000" smtClean="0">
                <a:latin typeface="Times New Roman" panose="02020803070505020304" pitchFamily="18" charset="0"/>
                <a:ea typeface="SimSun" pitchFamily="2" charset="-122"/>
              </a:rPr>
              <a:t>位二进制计数器。</a:t>
            </a:r>
            <a:endParaRPr lang="zh-CN" altLang="en-US" sz="2000" smtClean="0">
              <a:latin typeface="Times New Roman" panose="02020803070505020304" pitchFamily="18" charset="0"/>
              <a:ea typeface="SimSun" pitchFamily="2" charset="-122"/>
            </a:endParaRPr>
          </a:p>
        </p:txBody>
      </p:sp>
      <p:pic>
        <p:nvPicPr>
          <p:cNvPr id="515076" name="Picture 4" descr="always_demo_sc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938" y="4724400"/>
            <a:ext cx="8305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077" name="Picture 5" descr="always_demo_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49400"/>
            <a:ext cx="7162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5075"/>
                                        </p:tgtEl>
                                        <p:attrNameLst>
                                          <p:attrName>style.visibility</p:attrName>
                                        </p:attrNameLst>
                                      </p:cBhvr>
                                      <p:to>
                                        <p:strVal val="visible"/>
                                      </p:to>
                                    </p:set>
                                    <p:anim calcmode="lin" valueType="num">
                                      <p:cBhvr additive="base">
                                        <p:cTn id="7" dur="500" fill="hold"/>
                                        <p:tgtEl>
                                          <p:spTgt spid="515075"/>
                                        </p:tgtEl>
                                        <p:attrNameLst>
                                          <p:attrName>ppt_x</p:attrName>
                                        </p:attrNameLst>
                                      </p:cBhvr>
                                      <p:tavLst>
                                        <p:tav tm="0">
                                          <p:val>
                                            <p:strVal val="0-#ppt_w/2"/>
                                          </p:val>
                                        </p:tav>
                                        <p:tav tm="100000">
                                          <p:val>
                                            <p:strVal val="#ppt_x"/>
                                          </p:val>
                                        </p:tav>
                                      </p:tavLst>
                                    </p:anim>
                                    <p:anim calcmode="lin" valueType="num">
                                      <p:cBhvr additive="base">
                                        <p:cTn id="8" dur="500" fill="hold"/>
                                        <p:tgtEl>
                                          <p:spTgt spid="51507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15077"/>
                                        </p:tgtEl>
                                        <p:attrNameLst>
                                          <p:attrName>style.visibility</p:attrName>
                                        </p:attrNameLst>
                                      </p:cBhvr>
                                      <p:to>
                                        <p:strVal val="visible"/>
                                      </p:to>
                                    </p:set>
                                    <p:anim calcmode="lin" valueType="num">
                                      <p:cBhvr additive="base">
                                        <p:cTn id="12" dur="500" fill="hold"/>
                                        <p:tgtEl>
                                          <p:spTgt spid="515077"/>
                                        </p:tgtEl>
                                        <p:attrNameLst>
                                          <p:attrName>ppt_x</p:attrName>
                                        </p:attrNameLst>
                                      </p:cBhvr>
                                      <p:tavLst>
                                        <p:tav tm="0">
                                          <p:val>
                                            <p:strVal val="#ppt_x"/>
                                          </p:val>
                                        </p:tav>
                                        <p:tav tm="100000">
                                          <p:val>
                                            <p:strVal val="#ppt_x"/>
                                          </p:val>
                                        </p:tav>
                                      </p:tavLst>
                                    </p:anim>
                                    <p:anim calcmode="lin" valueType="num">
                                      <p:cBhvr additive="base">
                                        <p:cTn id="13" dur="500" fill="hold"/>
                                        <p:tgtEl>
                                          <p:spTgt spid="51507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15076"/>
                                        </p:tgtEl>
                                        <p:attrNameLst>
                                          <p:attrName>style.visibility</p:attrName>
                                        </p:attrNameLst>
                                      </p:cBhvr>
                                      <p:to>
                                        <p:strVal val="visible"/>
                                      </p:to>
                                    </p:set>
                                    <p:anim calcmode="lin" valueType="num">
                                      <p:cBhvr additive="base">
                                        <p:cTn id="18" dur="500" fill="hold"/>
                                        <p:tgtEl>
                                          <p:spTgt spid="515076"/>
                                        </p:tgtEl>
                                        <p:attrNameLst>
                                          <p:attrName>ppt_x</p:attrName>
                                        </p:attrNameLst>
                                      </p:cBhvr>
                                      <p:tavLst>
                                        <p:tav tm="0">
                                          <p:val>
                                            <p:strVal val="#ppt_x"/>
                                          </p:val>
                                        </p:tav>
                                        <p:tav tm="100000">
                                          <p:val>
                                            <p:strVal val="#ppt_x"/>
                                          </p:val>
                                        </p:tav>
                                      </p:tavLst>
                                    </p:anim>
                                    <p:anim calcmode="lin" valueType="num">
                                      <p:cBhvr additive="base">
                                        <p:cTn id="19" dur="500" fill="hold"/>
                                        <p:tgtEl>
                                          <p:spTgt spid="515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6DE17DB-5BD4-485B-BF43-546B53BFF23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3731"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panose="020B0704020202020204" pitchFamily="34" charset="0"/>
                <a:ea typeface="黑体" pitchFamily="2" charset="-122"/>
              </a:rPr>
              <a:t>always</a:t>
            </a:r>
            <a:r>
              <a:rPr lang="zh-CN" altLang="en-US" smtClean="0">
                <a:solidFill>
                  <a:srgbClr val="FFCC00"/>
                </a:solidFill>
                <a:latin typeface="Arial" panose="020B0704020202020204" pitchFamily="34" charset="0"/>
                <a:ea typeface="黑体" pitchFamily="2" charset="-122"/>
              </a:rPr>
              <a:t>块语句使用注意事项</a:t>
            </a:r>
            <a:endParaRPr lang="zh-CN" altLang="en-US" smtClean="0">
              <a:solidFill>
                <a:srgbClr val="FFCC00"/>
              </a:solidFill>
              <a:latin typeface="Arial" panose="020B0704020202020204" pitchFamily="34" charset="0"/>
              <a:ea typeface="黑体" pitchFamily="2" charset="-122"/>
            </a:endParaRPr>
          </a:p>
        </p:txBody>
      </p:sp>
      <p:sp>
        <p:nvSpPr>
          <p:cNvPr id="517123" name="Rectangle 3"/>
          <p:cNvSpPr>
            <a:spLocks noGrp="1" noChangeArrowheads="1"/>
          </p:cNvSpPr>
          <p:nvPr>
            <p:ph type="body" idx="1"/>
          </p:nvPr>
        </p:nvSpPr>
        <p:spPr>
          <a:xfrm>
            <a:off x="1757363" y="1096963"/>
            <a:ext cx="6845300" cy="1185862"/>
          </a:xfrm>
        </p:spPr>
        <p:txBody>
          <a:bodyPr/>
          <a:lstStyle/>
          <a:p>
            <a:pPr marL="0" indent="0">
              <a:lnSpc>
                <a:spcPct val="110000"/>
              </a:lnSpc>
              <a:spcBef>
                <a:spcPct val="0"/>
              </a:spcBef>
              <a:buClr>
                <a:srgbClr val="FF5050"/>
              </a:buClr>
              <a:buSzPct val="80000"/>
              <a:buFont typeface="Wingdings" panose="05000000000000000000" pitchFamily="2" charset="2"/>
              <a:buNone/>
            </a:pPr>
            <a:r>
              <a:rPr lang="zh-CN" altLang="en-US" sz="2200" smtClean="0">
                <a:latin typeface="Arial" panose="020B0704020202020204" pitchFamily="34" charset="0"/>
                <a:ea typeface="楷体_GB2312" pitchFamily="49" charset="-122"/>
              </a:rPr>
              <a:t>当</a:t>
            </a:r>
            <a:r>
              <a:rPr lang="en-US" altLang="zh-CN" sz="2200" smtClean="0">
                <a:latin typeface="Arial" panose="020B0704020202020204" pitchFamily="34" charset="0"/>
                <a:ea typeface="楷体_GB2312" pitchFamily="49" charset="-122"/>
              </a:rPr>
              <a:t>always</a:t>
            </a:r>
            <a:r>
              <a:rPr lang="zh-CN" altLang="en-US" sz="2200" smtClean="0">
                <a:latin typeface="Arial" panose="020B0704020202020204" pitchFamily="34" charset="0"/>
                <a:ea typeface="楷体_GB2312" pitchFamily="49" charset="-122"/>
              </a:rPr>
              <a:t>块有多个敏感信号时，一定要采用</a:t>
            </a:r>
            <a:r>
              <a:rPr lang="en-US" altLang="zh-CN" sz="2200" smtClean="0">
                <a:solidFill>
                  <a:srgbClr val="CC0066"/>
                </a:solidFill>
                <a:latin typeface="Arial" panose="020B0704020202020204" pitchFamily="34" charset="0"/>
                <a:ea typeface="楷体_GB2312" pitchFamily="49" charset="-122"/>
              </a:rPr>
              <a:t>if - else if</a:t>
            </a:r>
            <a:r>
              <a:rPr lang="zh-CN" altLang="en-US" sz="2200" smtClean="0">
                <a:latin typeface="Arial" panose="020B0704020202020204" pitchFamily="34" charset="0"/>
                <a:ea typeface="楷体_GB2312" pitchFamily="49" charset="-122"/>
              </a:rPr>
              <a:t>语句，而不能采用并列的</a:t>
            </a:r>
            <a:r>
              <a:rPr lang="en-US" altLang="zh-CN" sz="2200" smtClean="0">
                <a:latin typeface="Arial" panose="020B0704020202020204" pitchFamily="34" charset="0"/>
                <a:ea typeface="楷体_GB2312" pitchFamily="49" charset="-122"/>
              </a:rPr>
              <a:t>if</a:t>
            </a:r>
            <a:r>
              <a:rPr lang="zh-CN" altLang="en-US" sz="2200" smtClean="0">
                <a:latin typeface="Arial" panose="020B0704020202020204" pitchFamily="34" charset="0"/>
                <a:ea typeface="楷体_GB2312" pitchFamily="49" charset="-122"/>
              </a:rPr>
              <a:t>语句！否则易造成一个寄存器有多个时钟驱动，将出现编译错误。</a:t>
            </a:r>
            <a:endParaRPr lang="zh-CN" altLang="en-US" sz="2200" smtClean="0">
              <a:latin typeface="Arial" panose="020B0704020202020204" pitchFamily="34" charset="0"/>
              <a:ea typeface="楷体_GB2312" pitchFamily="49" charset="-122"/>
            </a:endParaRPr>
          </a:p>
        </p:txBody>
      </p:sp>
      <p:sp>
        <p:nvSpPr>
          <p:cNvPr id="517125" name="Text Box 5"/>
          <p:cNvSpPr txBox="1">
            <a:spLocks noChangeArrowheads="1"/>
          </p:cNvSpPr>
          <p:nvPr/>
        </p:nvSpPr>
        <p:spPr bwMode="auto">
          <a:xfrm>
            <a:off x="1693863" y="2235200"/>
            <a:ext cx="6973887" cy="2862263"/>
          </a:xfrm>
          <a:prstGeom prst="rect">
            <a:avLst/>
          </a:prstGeom>
          <a:solidFill>
            <a:srgbClr val="ADD6FF"/>
          </a:solidFill>
          <a:ln w="12700">
            <a:solidFill>
              <a:schemeClr val="tx1"/>
            </a:solidFill>
            <a:miter lim="800000"/>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anose="05000000000000000000" pitchFamily="2" charset="2"/>
              <a:buNone/>
              <a:defRPr/>
            </a:pPr>
            <a:r>
              <a:rPr lang="en-US" altLang="zh-CN" sz="2200" dirty="0">
                <a:solidFill>
                  <a:srgbClr val="FF0066"/>
                </a:solidFill>
              </a:rPr>
              <a:t>【</a:t>
            </a:r>
            <a:r>
              <a:rPr lang="zh-CN" altLang="en-US" sz="2200" dirty="0">
                <a:solidFill>
                  <a:srgbClr val="FF0066"/>
                </a:solidFill>
              </a:rPr>
              <a:t>例</a:t>
            </a:r>
            <a:r>
              <a:rPr lang="en-US" altLang="zh-CN" sz="2200" dirty="0">
                <a:solidFill>
                  <a:srgbClr val="FF0066"/>
                </a:solidFill>
              </a:rPr>
              <a:t>】</a:t>
            </a:r>
            <a:r>
              <a:rPr lang="zh-CN" altLang="en-US" sz="2000" dirty="0">
                <a:latin typeface="Arial" panose="020B0704020202020204" pitchFamily="34" charset="0"/>
                <a:ea typeface="楷体_GB2312" pitchFamily="49" charset="-122"/>
                <a:cs typeface="Arial" panose="020B0704020202020204" pitchFamily="34" charset="0"/>
              </a:rPr>
              <a:t>模为</a:t>
            </a:r>
            <a:r>
              <a:rPr lang="en-US" altLang="zh-CN" sz="2000" dirty="0">
                <a:latin typeface="Arial" panose="020B0704020202020204" pitchFamily="34" charset="0"/>
                <a:ea typeface="楷体_GB2312" pitchFamily="49" charset="-122"/>
                <a:cs typeface="Arial" panose="020B0704020202020204" pitchFamily="34" charset="0"/>
              </a:rPr>
              <a:t>60</a:t>
            </a:r>
            <a:r>
              <a:rPr lang="zh-CN" altLang="en-US" sz="2000" dirty="0">
                <a:latin typeface="Arial" panose="020B0704020202020204" pitchFamily="34" charset="0"/>
                <a:ea typeface="楷体_GB2312" pitchFamily="49" charset="-122"/>
                <a:cs typeface="Arial" panose="020B0704020202020204" pitchFamily="34" charset="0"/>
              </a:rPr>
              <a:t>的</a:t>
            </a:r>
            <a:r>
              <a:rPr lang="en-US" altLang="zh-CN" sz="2000" dirty="0">
                <a:latin typeface="Arial" panose="020B0704020202020204" pitchFamily="34" charset="0"/>
                <a:ea typeface="楷体_GB2312" pitchFamily="49" charset="-122"/>
                <a:cs typeface="Arial" panose="020B0704020202020204" pitchFamily="34" charset="0"/>
              </a:rPr>
              <a:t>BCD</a:t>
            </a:r>
            <a:r>
              <a:rPr lang="zh-CN" altLang="en-US" sz="2000" dirty="0">
                <a:latin typeface="Arial" panose="020B0704020202020204" pitchFamily="34" charset="0"/>
                <a:ea typeface="楷体_GB2312" pitchFamily="49" charset="-122"/>
                <a:cs typeface="Arial" panose="020B0704020202020204" pitchFamily="34" charset="0"/>
              </a:rPr>
              <a:t>码加法计数器（异步）</a:t>
            </a:r>
            <a:endParaRPr lang="en-US" altLang="zh-CN" sz="2000" dirty="0">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always @ </a:t>
            </a:r>
            <a:r>
              <a:rPr lang="en-US" altLang="zh-CN" sz="2000" dirty="0" err="1">
                <a:latin typeface="Times New Roman" panose="02020803070505020304" pitchFamily="18" charset="0"/>
                <a:ea typeface="SimSun" pitchFamily="2" charset="-122"/>
              </a:rPr>
              <a:t>(posedge</a:t>
            </a:r>
            <a:r>
              <a:rPr lang="en-US" altLang="zh-CN" sz="2000" dirty="0">
                <a:latin typeface="Times New Roman" panose="02020803070505020304" pitchFamily="18" charset="0"/>
                <a:ea typeface="SimSun" pitchFamily="2" charset="-122"/>
              </a:rPr>
              <a:t> </a:t>
            </a:r>
            <a:r>
              <a:rPr lang="en-US" altLang="zh-CN" sz="2000" dirty="0" err="1">
                <a:latin typeface="Times New Roman" panose="02020803070505020304" pitchFamily="18" charset="0"/>
                <a:ea typeface="SimSun" pitchFamily="2" charset="-122"/>
              </a:rPr>
              <a:t>clk</a:t>
            </a:r>
            <a:r>
              <a:rPr lang="en-US" altLang="zh-CN" sz="2000" dirty="0">
                <a:latin typeface="Times New Roman" panose="02020803070505020304" pitchFamily="18" charset="0"/>
                <a:ea typeface="SimSun" pitchFamily="2" charset="-122"/>
              </a:rPr>
              <a:t> or </a:t>
            </a:r>
            <a:r>
              <a:rPr lang="en-US" altLang="zh-CN" sz="2000" dirty="0" err="1">
                <a:latin typeface="Times New Roman" panose="02020803070505020304" pitchFamily="18" charset="0"/>
                <a:ea typeface="SimSun" pitchFamily="2" charset="-122"/>
              </a:rPr>
              <a:t>posedge</a:t>
            </a:r>
            <a:r>
              <a:rPr lang="en-US" altLang="zh-CN" sz="2000" dirty="0">
                <a:latin typeface="Times New Roman" panose="02020803070505020304" pitchFamily="18" charset="0"/>
                <a:ea typeface="SimSun" pitchFamily="2" charset="-122"/>
              </a:rPr>
              <a:t> reset or </a:t>
            </a:r>
            <a:r>
              <a:rPr lang="en-US" altLang="zh-CN" sz="2000" dirty="0" err="1">
                <a:latin typeface="Times New Roman" panose="02020803070505020304" pitchFamily="18" charset="0"/>
                <a:ea typeface="SimSun" pitchFamily="2" charset="-122"/>
              </a:rPr>
              <a:t>posedge</a:t>
            </a:r>
            <a:r>
              <a:rPr lang="en-US" altLang="zh-CN" sz="2000" dirty="0">
                <a:latin typeface="Times New Roman" panose="02020803070505020304" pitchFamily="18" charset="0"/>
                <a:ea typeface="SimSun" pitchFamily="2" charset="-122"/>
              </a:rPr>
              <a:t> load)</a:t>
            </a:r>
            <a:endParaRPr lang="en-US" altLang="zh-CN" sz="2000" dirty="0">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a:t>
            </a:r>
            <a:r>
              <a:rPr lang="en-US" altLang="zh-CN" sz="2000" dirty="0">
                <a:solidFill>
                  <a:srgbClr val="E43600"/>
                </a:solidFill>
                <a:latin typeface="Times New Roman" panose="02020803070505020304" pitchFamily="18" charset="0"/>
                <a:ea typeface="SimSun" pitchFamily="2" charset="-122"/>
              </a:rPr>
              <a:t>begin</a:t>
            </a:r>
            <a:endParaRPr lang="en-US" altLang="zh-CN" sz="2000" dirty="0">
              <a:solidFill>
                <a:srgbClr val="E43600"/>
              </a:solidFill>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if (reset)  </a:t>
            </a:r>
            <a:r>
              <a:rPr lang="en-US" altLang="zh-CN" sz="2000" dirty="0" err="1">
                <a:latin typeface="Times New Roman" panose="02020803070505020304" pitchFamily="18" charset="0"/>
                <a:ea typeface="SimSun" pitchFamily="2" charset="-122"/>
              </a:rPr>
              <a:t>qout</a:t>
            </a:r>
            <a:r>
              <a:rPr lang="en-US" altLang="zh-CN" sz="2000" dirty="0">
                <a:latin typeface="Times New Roman" panose="02020803070505020304" pitchFamily="18" charset="0"/>
                <a:ea typeface="SimSun" pitchFamily="2" charset="-122"/>
              </a:rPr>
              <a:t> =8’h00;           //</a:t>
            </a:r>
            <a:r>
              <a:rPr lang="zh-CN" altLang="en-US" sz="2000" dirty="0">
                <a:latin typeface="Times New Roman" panose="02020803070505020304" pitchFamily="18" charset="0"/>
                <a:ea typeface="SimSun" pitchFamily="2" charset="-122"/>
              </a:rPr>
              <a:t>异步清零</a:t>
            </a:r>
            <a:endParaRPr lang="zh-CN" altLang="en-US" sz="2000" dirty="0">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solidFill>
                  <a:srgbClr val="FF3399"/>
                </a:solidFill>
                <a:latin typeface="Times New Roman" panose="02020803070505020304" pitchFamily="18" charset="0"/>
                <a:ea typeface="SimSun" pitchFamily="2" charset="-122"/>
              </a:rPr>
              <a:t>      else if</a:t>
            </a:r>
            <a:r>
              <a:rPr lang="en-US" altLang="zh-CN" sz="2000" dirty="0">
                <a:latin typeface="Times New Roman" panose="02020803070505020304" pitchFamily="18" charset="0"/>
                <a:ea typeface="SimSun" pitchFamily="2" charset="-122"/>
              </a:rPr>
              <a:t> (load)	</a:t>
            </a:r>
            <a:r>
              <a:rPr lang="en-US" altLang="zh-CN" sz="2000" dirty="0" err="1">
                <a:latin typeface="Times New Roman" panose="02020803070505020304" pitchFamily="18" charset="0"/>
                <a:ea typeface="SimSun" pitchFamily="2" charset="-122"/>
              </a:rPr>
              <a:t>qout</a:t>
            </a:r>
            <a:r>
              <a:rPr lang="en-US" altLang="zh-CN" sz="2000" dirty="0">
                <a:latin typeface="Times New Roman" panose="02020803070505020304" pitchFamily="18" charset="0"/>
                <a:ea typeface="SimSun" pitchFamily="2" charset="-122"/>
              </a:rPr>
              <a:t> = data;     // </a:t>
            </a:r>
            <a:r>
              <a:rPr lang="zh-CN" altLang="en-US" sz="2000" dirty="0">
                <a:latin typeface="Times New Roman" panose="02020803070505020304" pitchFamily="18" charset="0"/>
                <a:ea typeface="SimSun" pitchFamily="2" charset="-122"/>
              </a:rPr>
              <a:t>异步置数         </a:t>
            </a:r>
            <a:endParaRPr lang="en-US" altLang="zh-CN" sz="2000" dirty="0">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else </a:t>
            </a:r>
            <a:endParaRPr lang="en-US" altLang="zh-CN" sz="2000" dirty="0">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begin</a:t>
            </a:r>
            <a:endParaRPr lang="en-US" altLang="zh-CN" sz="2000" dirty="0">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if (</a:t>
            </a:r>
            <a:r>
              <a:rPr lang="en-US" altLang="zh-CN" sz="2000" dirty="0" err="1">
                <a:latin typeface="Times New Roman" panose="02020803070505020304" pitchFamily="18" charset="0"/>
                <a:ea typeface="SimSun" pitchFamily="2" charset="-122"/>
              </a:rPr>
              <a:t>cin</a:t>
            </a:r>
            <a:r>
              <a:rPr lang="en-US" altLang="zh-CN" sz="2000" dirty="0">
                <a:latin typeface="Times New Roman" panose="02020803070505020304" pitchFamily="18" charset="0"/>
                <a:ea typeface="SimSun" pitchFamily="2" charset="-122"/>
              </a:rPr>
              <a:t>)</a:t>
            </a:r>
            <a:r>
              <a:rPr lang="zh-CN" altLang="en-US" sz="2000" dirty="0">
                <a:latin typeface="Times New Roman" panose="02020803070505020304" pitchFamily="18" charset="0"/>
                <a:ea typeface="SimSun" pitchFamily="2" charset="-122"/>
              </a:rPr>
              <a:t> </a:t>
            </a:r>
            <a:r>
              <a:rPr lang="en-US" altLang="zh-CN" sz="2000" dirty="0">
                <a:latin typeface="Times New Roman" panose="02020803070505020304" pitchFamily="18" charset="0"/>
                <a:ea typeface="SimSun" pitchFamily="2" charset="-122"/>
              </a:rPr>
              <a:t>// </a:t>
            </a:r>
            <a:r>
              <a:rPr lang="zh-CN" altLang="en-US" sz="2000" dirty="0">
                <a:latin typeface="Times New Roman" panose="02020803070505020304" pitchFamily="18" charset="0"/>
                <a:ea typeface="SimSun" pitchFamily="2" charset="-122"/>
              </a:rPr>
              <a:t>若</a:t>
            </a:r>
            <a:r>
              <a:rPr lang="en-US" altLang="zh-CN" sz="2000" dirty="0" err="1">
                <a:latin typeface="Times New Roman" panose="02020803070505020304" pitchFamily="18" charset="0"/>
                <a:ea typeface="SimSun" pitchFamily="2" charset="-122"/>
              </a:rPr>
              <a:t>cin</a:t>
            </a:r>
            <a:r>
              <a:rPr lang="en-US" altLang="zh-CN" sz="2000" dirty="0">
                <a:latin typeface="Times New Roman" panose="02020803070505020304" pitchFamily="18" charset="0"/>
                <a:ea typeface="SimSun" pitchFamily="2" charset="-122"/>
              </a:rPr>
              <a:t> = 1</a:t>
            </a:r>
            <a:r>
              <a:rPr lang="zh-CN" altLang="en-US" sz="2000" dirty="0">
                <a:latin typeface="Times New Roman" panose="02020803070505020304" pitchFamily="18" charset="0"/>
                <a:ea typeface="SimSun" pitchFamily="2" charset="-122"/>
              </a:rPr>
              <a:t>，执行加</a:t>
            </a:r>
            <a:r>
              <a:rPr lang="en-US" altLang="zh-CN" sz="2000" dirty="0">
                <a:latin typeface="Times New Roman" panose="02020803070505020304" pitchFamily="18" charset="0"/>
                <a:ea typeface="SimSun" pitchFamily="2" charset="-122"/>
              </a:rPr>
              <a:t>1</a:t>
            </a:r>
            <a:r>
              <a:rPr lang="zh-CN" altLang="en-US" sz="2000" dirty="0">
                <a:latin typeface="Times New Roman" panose="02020803070505020304" pitchFamily="18" charset="0"/>
                <a:ea typeface="SimSun" pitchFamily="2" charset="-122"/>
              </a:rPr>
              <a:t>计数；否则</a:t>
            </a:r>
            <a:r>
              <a:rPr lang="en-US" altLang="zh-CN" sz="2000" dirty="0" err="1">
                <a:latin typeface="Times New Roman" panose="02020803070505020304" pitchFamily="18" charset="0"/>
                <a:ea typeface="SimSun" pitchFamily="2" charset="-122"/>
              </a:rPr>
              <a:t>qout</a:t>
            </a:r>
            <a:r>
              <a:rPr lang="zh-CN" altLang="en-US" sz="2000" dirty="0">
                <a:latin typeface="Times New Roman" panose="02020803070505020304" pitchFamily="18" charset="0"/>
                <a:ea typeface="SimSun" pitchFamily="2" charset="-122"/>
              </a:rPr>
              <a:t>保持不变</a:t>
            </a:r>
            <a:endParaRPr lang="en-US" altLang="zh-CN" sz="2000" dirty="0">
              <a:latin typeface="Times New Roman" panose="02020803070505020304" pitchFamily="18" charset="0"/>
              <a:ea typeface="SimSun" pitchFamily="2" charset="-122"/>
            </a:endParaRPr>
          </a:p>
          <a:p>
            <a:pPr eaLnBrk="1" hangingPunct="1">
              <a:lnSpc>
                <a:spcPct val="90000"/>
              </a:lnSpc>
              <a:spcBef>
                <a:spcPct val="0"/>
              </a:spcBef>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r>
              <a:rPr lang="en-US" altLang="zh-CN" sz="2000" dirty="0">
                <a:solidFill>
                  <a:srgbClr val="E43600"/>
                </a:solidFill>
                <a:latin typeface="Times New Roman" panose="02020803070505020304" pitchFamily="18" charset="0"/>
                <a:ea typeface="SimSun" pitchFamily="2" charset="-122"/>
              </a:rPr>
              <a:t>end</a:t>
            </a:r>
            <a:r>
              <a:rPr lang="en-US" altLang="zh-CN" sz="2000" dirty="0">
                <a:latin typeface="Times New Roman" panose="02020803070505020304" pitchFamily="18" charset="0"/>
                <a:ea typeface="SimSun" pitchFamily="2" charset="-122"/>
              </a:rPr>
              <a:t>  </a:t>
            </a:r>
            <a:endParaRPr lang="en-US" altLang="zh-CN" sz="2000" dirty="0">
              <a:latin typeface="Times New Roman" panose="02020803070505020304" pitchFamily="18" charset="0"/>
              <a:ea typeface="SimSun" pitchFamily="2" charset="-122"/>
            </a:endParaRPr>
          </a:p>
        </p:txBody>
      </p:sp>
      <p:sp>
        <p:nvSpPr>
          <p:cNvPr id="517127" name="AutoShape 7"/>
          <p:cNvSpPr>
            <a:spLocks noChangeArrowheads="1"/>
          </p:cNvSpPr>
          <p:nvPr/>
        </p:nvSpPr>
        <p:spPr bwMode="auto">
          <a:xfrm>
            <a:off x="252413" y="3551238"/>
            <a:ext cx="1319212" cy="685800"/>
          </a:xfrm>
          <a:prstGeom prst="wedgeRoundRectCallout">
            <a:avLst>
              <a:gd name="adj1" fmla="val 90917"/>
              <a:gd name="adj2" fmla="val -56481"/>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千万别写成</a:t>
            </a:r>
            <a:r>
              <a:rPr lang="en-US" altLang="zh-CN" sz="2000">
                <a:solidFill>
                  <a:srgbClr val="CC3300"/>
                </a:solidFill>
                <a:latin typeface="Arial" panose="020B0704020202020204" pitchFamily="34" charset="0"/>
                <a:ea typeface="楷体_GB2312" pitchFamily="49" charset="-122"/>
              </a:rPr>
              <a:t>if</a:t>
            </a:r>
            <a:r>
              <a:rPr lang="zh-CN" altLang="en-US" sz="2000">
                <a:latin typeface="Arial" panose="020B0704020202020204" pitchFamily="34" charset="0"/>
                <a:ea typeface="楷体_GB2312" pitchFamily="49" charset="-122"/>
              </a:rPr>
              <a:t>哦！</a:t>
            </a:r>
            <a:endParaRPr lang="zh-CN" altLang="en-US" sz="2000">
              <a:latin typeface="Arial" panose="020B0704020202020204" pitchFamily="34" charset="0"/>
              <a:ea typeface="楷体_GB2312" pitchFamily="49" charset="-122"/>
            </a:endParaRPr>
          </a:p>
        </p:txBody>
      </p:sp>
      <p:sp>
        <p:nvSpPr>
          <p:cNvPr id="517129" name="AutoShape 9"/>
          <p:cNvSpPr>
            <a:spLocks noChangeArrowheads="1"/>
          </p:cNvSpPr>
          <p:nvPr/>
        </p:nvSpPr>
        <p:spPr bwMode="auto">
          <a:xfrm rot="-765681">
            <a:off x="130175" y="1503363"/>
            <a:ext cx="1771650" cy="800100"/>
          </a:xfrm>
          <a:prstGeom prst="star32">
            <a:avLst>
              <a:gd name="adj" fmla="val 37500"/>
            </a:avLst>
          </a:prstGeom>
          <a:solidFill>
            <a:srgbClr val="FFCF01"/>
          </a:solidFill>
          <a:ln w="9525">
            <a:solidFill>
              <a:srgbClr val="00FFFF"/>
            </a:solidFill>
            <a:miter lim="800000"/>
          </a:ln>
          <a:effectLst/>
        </p:spPr>
        <p:txBody>
          <a:bodyPr wrap="none" anchor="ctr"/>
          <a:lstStyle/>
          <a:p>
            <a:pPr algn="ctr" eaLnBrk="1" hangingPunct="1">
              <a:lnSpc>
                <a:spcPct val="100000"/>
              </a:lnSpc>
              <a:spcBef>
                <a:spcPct val="0"/>
              </a:spcBef>
              <a:buClrTx/>
              <a:buFontTx/>
              <a:buNone/>
              <a:defRPr/>
            </a:pPr>
            <a:r>
              <a:rPr lang="zh-CN" altLang="en-US" sz="2600">
                <a:solidFill>
                  <a:srgbClr val="800000"/>
                </a:solidFill>
                <a:effectLst>
                  <a:outerShdw blurRad="38100" dist="38100" dir="2700000" algn="tl">
                    <a:srgbClr val="000000"/>
                  </a:outerShdw>
                </a:effectLst>
                <a:latin typeface="Times New Roman" panose="02020803070505020304" pitchFamily="18" charset="0"/>
                <a:ea typeface="华文楷体" panose="02010600040101010101" pitchFamily="2" charset="-122"/>
              </a:rPr>
              <a:t>注意</a:t>
            </a:r>
            <a:endParaRPr lang="zh-CN" altLang="en-US" sz="2600">
              <a:solidFill>
                <a:srgbClr val="800000"/>
              </a:solidFill>
              <a:effectLst>
                <a:outerShdw blurRad="38100" dist="38100" dir="2700000" algn="tl">
                  <a:srgbClr val="000000"/>
                </a:outerShdw>
              </a:effectLst>
              <a:latin typeface="Times New Roman" panose="02020803070505020304" pitchFamily="18" charset="0"/>
              <a:ea typeface="华文楷体" panose="02010600040101010101" pitchFamily="2" charset="-122"/>
            </a:endParaRPr>
          </a:p>
        </p:txBody>
      </p:sp>
      <p:sp>
        <p:nvSpPr>
          <p:cNvPr id="2256903" name="Rectangle 7"/>
          <p:cNvSpPr>
            <a:spLocks noChangeArrowheads="1"/>
          </p:cNvSpPr>
          <p:nvPr/>
        </p:nvSpPr>
        <p:spPr bwMode="auto">
          <a:xfrm>
            <a:off x="919163" y="5254625"/>
            <a:ext cx="7696200" cy="1209675"/>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marL="263525" indent="-263525">
              <a:spcBef>
                <a:spcPct val="0"/>
              </a:spcBef>
              <a:buClr>
                <a:schemeClr val="hlink"/>
              </a:buClr>
              <a:buFont typeface="Wingdings" panose="05000000000000000000" pitchFamily="2" charset="2"/>
              <a:buChar char="v"/>
            </a:pPr>
            <a:r>
              <a:rPr lang="en-US" altLang="zh-CN" sz="2200">
                <a:latin typeface="Arial" panose="020B0704020202020204" pitchFamily="34" charset="0"/>
                <a:ea typeface="楷体_GB2312" pitchFamily="49" charset="-122"/>
                <a:cs typeface="Arial" panose="020B0704020202020204" pitchFamily="34" charset="0"/>
              </a:rPr>
              <a:t>always</a:t>
            </a:r>
            <a:r>
              <a:rPr lang="zh-CN" altLang="en-US" sz="2200">
                <a:latin typeface="Arial" panose="020B0704020202020204" pitchFamily="34" charset="0"/>
                <a:ea typeface="楷体_GB2312" pitchFamily="49" charset="-122"/>
                <a:cs typeface="Arial" panose="020B0704020202020204" pitchFamily="34" charset="0"/>
              </a:rPr>
              <a:t>块语句中被赋值的变量一定要事先声明为</a:t>
            </a:r>
            <a:r>
              <a:rPr lang="en-US" altLang="zh-CN" sz="2200">
                <a:latin typeface="Arial" panose="020B0704020202020204" pitchFamily="34" charset="0"/>
                <a:ea typeface="楷体_GB2312" pitchFamily="49" charset="-122"/>
                <a:cs typeface="Arial" panose="020B0704020202020204" pitchFamily="34" charset="0"/>
              </a:rPr>
              <a:t>reg</a:t>
            </a:r>
            <a:r>
              <a:rPr lang="zh-CN" altLang="en-US" sz="2200">
                <a:latin typeface="Arial" panose="020B0704020202020204" pitchFamily="34" charset="0"/>
                <a:ea typeface="楷体_GB2312" pitchFamily="49" charset="-122"/>
                <a:cs typeface="Arial" panose="020B0704020202020204" pitchFamily="34" charset="0"/>
              </a:rPr>
              <a:t>型变量！若为输出信号，可以在一行中声明：</a:t>
            </a:r>
            <a:endParaRPr lang="en-US" altLang="zh-CN" sz="2200">
              <a:latin typeface="Arial" panose="020B0704020202020204" pitchFamily="34" charset="0"/>
              <a:ea typeface="楷体_GB2312" pitchFamily="49" charset="-122"/>
              <a:cs typeface="Arial" panose="020B0704020202020204" pitchFamily="34" charset="0"/>
            </a:endParaRPr>
          </a:p>
          <a:p>
            <a:pPr marL="263525" indent="-263525">
              <a:spcBef>
                <a:spcPct val="0"/>
              </a:spcBef>
              <a:buClr>
                <a:schemeClr val="hlink"/>
              </a:buClr>
              <a:buFont typeface="Wingdings" panose="05000000000000000000" pitchFamily="2" charset="2"/>
              <a:buNone/>
            </a:pPr>
            <a:r>
              <a:rPr lang="en-US" altLang="zh-CN" sz="2200">
                <a:latin typeface="Arial" panose="020B0704020202020204" pitchFamily="34" charset="0"/>
                <a:ea typeface="楷体_GB2312" pitchFamily="49" charset="-122"/>
                <a:cs typeface="Arial" panose="020B0704020202020204" pitchFamily="34" charset="0"/>
              </a:rPr>
              <a:t>    output </a:t>
            </a:r>
            <a:r>
              <a:rPr lang="en-US" altLang="zh-CN" sz="2200">
                <a:solidFill>
                  <a:srgbClr val="FF0066"/>
                </a:solidFill>
                <a:latin typeface="Arial" panose="020B0704020202020204" pitchFamily="34" charset="0"/>
                <a:ea typeface="楷体_GB2312" pitchFamily="49" charset="-122"/>
                <a:cs typeface="Arial" panose="020B0704020202020204" pitchFamily="34" charset="0"/>
              </a:rPr>
              <a:t>reg[7:0]</a:t>
            </a:r>
            <a:r>
              <a:rPr lang="en-US" altLang="zh-CN" sz="2200">
                <a:latin typeface="Arial" panose="020B0704020202020204" pitchFamily="34" charset="0"/>
                <a:ea typeface="楷体_GB2312" pitchFamily="49" charset="-122"/>
                <a:cs typeface="Arial" panose="020B0704020202020204" pitchFamily="34" charset="0"/>
              </a:rPr>
              <a:t> qout; </a:t>
            </a:r>
            <a:endParaRPr lang="zh-CN" altLang="en-US" sz="2200">
              <a:latin typeface="Arial" panose="020B0704020202020204" pitchFamily="34" charset="0"/>
              <a:ea typeface="楷体_GB2312" pitchFamily="49" charset="-122"/>
              <a:cs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517129"/>
                                        </p:tgtEl>
                                        <p:attrNameLst>
                                          <p:attrName>style.visibility</p:attrName>
                                        </p:attrNameLst>
                                      </p:cBhvr>
                                      <p:to>
                                        <p:strVal val="visible"/>
                                      </p:to>
                                    </p:set>
                                    <p:anim calcmode="lin" valueType="num">
                                      <p:cBhvr>
                                        <p:cTn id="7" dur="500" fill="hold"/>
                                        <p:tgtEl>
                                          <p:spTgt spid="517129"/>
                                        </p:tgtEl>
                                        <p:attrNameLst>
                                          <p:attrName>ppt_w</p:attrName>
                                        </p:attrNameLst>
                                      </p:cBhvr>
                                      <p:tavLst>
                                        <p:tav tm="0">
                                          <p:val>
                                            <p:strVal val="4/3*#ppt_w"/>
                                          </p:val>
                                        </p:tav>
                                        <p:tav tm="100000">
                                          <p:val>
                                            <p:strVal val="#ppt_w"/>
                                          </p:val>
                                        </p:tav>
                                      </p:tavLst>
                                    </p:anim>
                                    <p:anim calcmode="lin" valueType="num">
                                      <p:cBhvr>
                                        <p:cTn id="8" dur="500" fill="hold"/>
                                        <p:tgtEl>
                                          <p:spTgt spid="517129"/>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7123"/>
                                        </p:tgtEl>
                                        <p:attrNameLst>
                                          <p:attrName>style.visibility</p:attrName>
                                        </p:attrNameLst>
                                      </p:cBhvr>
                                      <p:to>
                                        <p:strVal val="visible"/>
                                      </p:to>
                                    </p:set>
                                    <p:anim calcmode="lin" valueType="num">
                                      <p:cBhvr additive="base">
                                        <p:cTn id="12" dur="500" fill="hold"/>
                                        <p:tgtEl>
                                          <p:spTgt spid="517123"/>
                                        </p:tgtEl>
                                        <p:attrNameLst>
                                          <p:attrName>ppt_x</p:attrName>
                                        </p:attrNameLst>
                                      </p:cBhvr>
                                      <p:tavLst>
                                        <p:tav tm="0">
                                          <p:val>
                                            <p:strVal val="1+#ppt_w/2"/>
                                          </p:val>
                                        </p:tav>
                                        <p:tav tm="100000">
                                          <p:val>
                                            <p:strVal val="#ppt_x"/>
                                          </p:val>
                                        </p:tav>
                                      </p:tavLst>
                                    </p:anim>
                                    <p:anim calcmode="lin" valueType="num">
                                      <p:cBhvr additive="base">
                                        <p:cTn id="13" dur="500" fill="hold"/>
                                        <p:tgtEl>
                                          <p:spTgt spid="5171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7125"/>
                                        </p:tgtEl>
                                        <p:attrNameLst>
                                          <p:attrName>style.visibility</p:attrName>
                                        </p:attrNameLst>
                                      </p:cBhvr>
                                      <p:to>
                                        <p:strVal val="visible"/>
                                      </p:to>
                                    </p:set>
                                    <p:anim calcmode="lin" valueType="num">
                                      <p:cBhvr additive="base">
                                        <p:cTn id="18" dur="500" fill="hold"/>
                                        <p:tgtEl>
                                          <p:spTgt spid="517125"/>
                                        </p:tgtEl>
                                        <p:attrNameLst>
                                          <p:attrName>ppt_x</p:attrName>
                                        </p:attrNameLst>
                                      </p:cBhvr>
                                      <p:tavLst>
                                        <p:tav tm="0">
                                          <p:val>
                                            <p:strVal val="#ppt_x"/>
                                          </p:val>
                                        </p:tav>
                                        <p:tav tm="100000">
                                          <p:val>
                                            <p:strVal val="#ppt_x"/>
                                          </p:val>
                                        </p:tav>
                                      </p:tavLst>
                                    </p:anim>
                                    <p:anim calcmode="lin" valueType="num">
                                      <p:cBhvr additive="base">
                                        <p:cTn id="19" dur="500" fill="hold"/>
                                        <p:tgtEl>
                                          <p:spTgt spid="51712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7127"/>
                                        </p:tgtEl>
                                        <p:attrNameLst>
                                          <p:attrName>style.visibility</p:attrName>
                                        </p:attrNameLst>
                                      </p:cBhvr>
                                      <p:to>
                                        <p:strVal val="visible"/>
                                      </p:to>
                                    </p:set>
                                    <p:animEffect transition="in" filter="dissolve">
                                      <p:cBhvr>
                                        <p:cTn id="24" dur="500"/>
                                        <p:tgtEl>
                                          <p:spTgt spid="517127"/>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256903"/>
                                        </p:tgtEl>
                                        <p:attrNameLst>
                                          <p:attrName>style.visibility</p:attrName>
                                        </p:attrNameLst>
                                      </p:cBhvr>
                                      <p:to>
                                        <p:strVal val="visible"/>
                                      </p:to>
                                    </p:set>
                                    <p:anim calcmode="lin" valueType="num">
                                      <p:cBhvr>
                                        <p:cTn id="29" dur="500" fill="hold"/>
                                        <p:tgtEl>
                                          <p:spTgt spid="2256903"/>
                                        </p:tgtEl>
                                        <p:attrNameLst>
                                          <p:attrName>ppt_w</p:attrName>
                                        </p:attrNameLst>
                                      </p:cBhvr>
                                      <p:tavLst>
                                        <p:tav tm="0">
                                          <p:val>
                                            <p:fltVal val="0"/>
                                          </p:val>
                                        </p:tav>
                                        <p:tav tm="100000">
                                          <p:val>
                                            <p:strVal val="#ppt_w"/>
                                          </p:val>
                                        </p:tav>
                                      </p:tavLst>
                                    </p:anim>
                                    <p:anim calcmode="lin" valueType="num">
                                      <p:cBhvr>
                                        <p:cTn id="30" dur="500" fill="hold"/>
                                        <p:tgtEl>
                                          <p:spTgt spid="22569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utoUpdateAnimBg="0"/>
      <p:bldP spid="517125" grpId="0" animBg="1" autoUpdateAnimBg="0"/>
      <p:bldP spid="517127" grpId="0" animBg="1"/>
      <p:bldP spid="517129" grpId="0" animBg="1" autoUpdateAnimBg="0"/>
      <p:bldP spid="225690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00317834-0E5F-444E-9AD4-D99C9F783A1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19170" name="Rectangle 2"/>
          <p:cNvSpPr>
            <a:spLocks noGrp="1" noChangeArrowheads="1"/>
          </p:cNvSpPr>
          <p:nvPr>
            <p:ph type="title"/>
          </p:nvPr>
        </p:nvSpPr>
        <p:spPr>
          <a:xfrm>
            <a:off x="1695450" y="230188"/>
            <a:ext cx="7772400" cy="677862"/>
          </a:xfrm>
        </p:spPr>
        <p:txBody>
          <a:bodyPr/>
          <a:lstStyle/>
          <a:p>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initial</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74756" name="Rectangle 3"/>
          <p:cNvSpPr>
            <a:spLocks noGrp="1" noChangeArrowheads="1"/>
          </p:cNvSpPr>
          <p:nvPr>
            <p:ph type="body" idx="1"/>
          </p:nvPr>
        </p:nvSpPr>
        <p:spPr>
          <a:xfrm>
            <a:off x="242888" y="1344613"/>
            <a:ext cx="6399212" cy="749300"/>
          </a:xfrm>
        </p:spPr>
        <p:txBody>
          <a:bodyPr/>
          <a:lstStyle/>
          <a:p>
            <a:pPr>
              <a:lnSpc>
                <a:spcPct val="110000"/>
              </a:lnSpc>
              <a:spcBef>
                <a:spcPct val="0"/>
              </a:spcBef>
            </a:pPr>
            <a:r>
              <a:rPr kumimoji="1" lang="en-US" altLang="zh-CN" sz="2000" smtClean="0">
                <a:latin typeface="Arial" panose="020B0704020202020204" pitchFamily="34" charset="0"/>
                <a:ea typeface="楷体_GB2312" pitchFamily="49" charset="-122"/>
              </a:rPr>
              <a:t>initial</a:t>
            </a:r>
            <a:r>
              <a:rPr kumimoji="1" lang="zh-CN" altLang="en-US" sz="2000" smtClean="0">
                <a:latin typeface="Arial" panose="020B0704020202020204" pitchFamily="34" charset="0"/>
                <a:ea typeface="楷体_GB2312" pitchFamily="49" charset="-122"/>
              </a:rPr>
              <a:t>语句是面向模拟仿真的过程语句，通常不能被逻辑综合工具支持。</a:t>
            </a:r>
            <a:r>
              <a:rPr kumimoji="1" lang="en-US" altLang="zh-CN" sz="2000" smtClean="0">
                <a:latin typeface="Arial" panose="020B0704020202020204" pitchFamily="34" charset="0"/>
                <a:ea typeface="楷体_GB2312" pitchFamily="49" charset="-122"/>
              </a:rPr>
              <a:t>initial</a:t>
            </a:r>
            <a:r>
              <a:rPr kumimoji="1" lang="zh-CN" altLang="en-US" sz="2000" smtClean="0">
                <a:latin typeface="Arial" panose="020B0704020202020204" pitchFamily="34" charset="0"/>
                <a:ea typeface="楷体_GB2312" pitchFamily="49" charset="-122"/>
              </a:rPr>
              <a:t>块内的语句仅执行一次。</a:t>
            </a:r>
            <a:endParaRPr kumimoji="1" lang="zh-CN" altLang="en-US" sz="2000" smtClean="0">
              <a:latin typeface="Arial" panose="020B0704020202020204" pitchFamily="34" charset="0"/>
              <a:ea typeface="楷体_GB2312" pitchFamily="49" charset="-122"/>
            </a:endParaRPr>
          </a:p>
        </p:txBody>
      </p:sp>
      <p:sp>
        <p:nvSpPr>
          <p:cNvPr id="519172" name="Text Box 4"/>
          <p:cNvSpPr txBox="1">
            <a:spLocks noChangeArrowheads="1"/>
          </p:cNvSpPr>
          <p:nvPr/>
        </p:nvSpPr>
        <p:spPr bwMode="auto">
          <a:xfrm>
            <a:off x="1554163" y="2533650"/>
            <a:ext cx="1825625" cy="2295525"/>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initial</a:t>
            </a:r>
            <a:endParaRPr lang="en-US" altLang="zh-CN" sz="2000">
              <a:solidFill>
                <a:srgbClr val="FF0066"/>
              </a:solidFill>
              <a:latin typeface="Arial" panose="020B0704020202020204" pitchFamily="34" charset="0"/>
            </a:endParaRPr>
          </a:p>
          <a:p>
            <a:pPr>
              <a:spcBef>
                <a:spcPct val="0"/>
              </a:spcBef>
              <a:buClrTx/>
              <a:buFontTx/>
              <a:buNone/>
            </a:pPr>
            <a:r>
              <a:rPr lang="en-US" altLang="zh-CN" sz="2000">
                <a:latin typeface="Arial" panose="020B0704020202020204" pitchFamily="34" charset="0"/>
              </a:rPr>
              <a:t>   </a:t>
            </a:r>
            <a:r>
              <a:rPr lang="en-US" altLang="zh-CN" sz="2000">
                <a:solidFill>
                  <a:srgbClr val="FF6600"/>
                </a:solidFill>
                <a:latin typeface="Arial" panose="020B0704020202020204" pitchFamily="34" charset="0"/>
              </a:rPr>
              <a:t>begin</a:t>
            </a:r>
            <a:endParaRPr lang="en-US" altLang="zh-CN" sz="2000">
              <a:solidFill>
                <a:srgbClr val="FF6600"/>
              </a:solidFill>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r>
              <a:rPr lang="zh-CN" altLang="en-US" sz="2000">
                <a:latin typeface="Arial" panose="020B0704020202020204" pitchFamily="34" charset="0"/>
              </a:rPr>
              <a:t>语句</a:t>
            </a:r>
            <a:r>
              <a:rPr lang="en-US" altLang="zh-CN" sz="2000">
                <a:latin typeface="Arial" panose="020B0704020202020204" pitchFamily="34" charset="0"/>
              </a:rPr>
              <a:t>1</a:t>
            </a:r>
            <a:r>
              <a:rPr lang="zh-CN" altLang="en-US" sz="2000">
                <a:latin typeface="Arial" panose="020B0704020202020204" pitchFamily="34" charset="0"/>
              </a:rPr>
              <a:t>；</a:t>
            </a:r>
            <a:endParaRPr lang="zh-CN" altLang="en-US" sz="2000">
              <a:latin typeface="Arial" panose="020B0704020202020204" pitchFamily="34" charset="0"/>
            </a:endParaRPr>
          </a:p>
          <a:p>
            <a:pPr algn="l">
              <a:lnSpc>
                <a:spcPct val="100000"/>
              </a:lnSpc>
              <a:spcBef>
                <a:spcPct val="0"/>
              </a:spcBef>
              <a:buClrTx/>
              <a:buFontTx/>
              <a:buNone/>
            </a:pPr>
            <a:r>
              <a:rPr lang="zh-CN" altLang="en-US" sz="2000">
                <a:latin typeface="Arial" panose="020B0704020202020204" pitchFamily="34" charset="0"/>
              </a:rPr>
              <a:t>        语句</a:t>
            </a:r>
            <a:r>
              <a:rPr lang="en-US" altLang="zh-CN" sz="2000">
                <a:latin typeface="Arial" panose="020B0704020202020204" pitchFamily="34" charset="0"/>
              </a:rPr>
              <a:t>2</a:t>
            </a:r>
            <a:r>
              <a:rPr lang="zh-CN" altLang="en-US" sz="2000">
                <a:latin typeface="Arial" panose="020B0704020202020204" pitchFamily="34" charset="0"/>
              </a:rPr>
              <a:t>；</a:t>
            </a:r>
            <a:endParaRPr lang="zh-CN" altLang="en-US" sz="2000">
              <a:latin typeface="Arial" panose="020B0704020202020204" pitchFamily="34" charset="0"/>
            </a:endParaRPr>
          </a:p>
          <a:p>
            <a:pPr algn="l">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a:t>
            </a:r>
            <a:endParaRPr lang="en-US" altLang="zh-CN" sz="2000">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r>
              <a:rPr lang="zh-CN" altLang="en-US" sz="2000">
                <a:latin typeface="Arial" panose="020B0704020202020204" pitchFamily="34" charset="0"/>
              </a:rPr>
              <a:t>语句</a:t>
            </a:r>
            <a:r>
              <a:rPr lang="en-US" altLang="zh-CN" sz="2000">
                <a:latin typeface="Arial" panose="020B0704020202020204" pitchFamily="34" charset="0"/>
              </a:rPr>
              <a:t>n</a:t>
            </a:r>
            <a:r>
              <a:rPr lang="zh-CN" altLang="en-US" sz="2000">
                <a:latin typeface="Arial" panose="020B0704020202020204" pitchFamily="34" charset="0"/>
              </a:rPr>
              <a:t>；</a:t>
            </a:r>
            <a:endParaRPr lang="zh-CN" altLang="en-US" sz="2000">
              <a:latin typeface="Arial" panose="020B0704020202020204" pitchFamily="34" charset="0"/>
            </a:endParaRPr>
          </a:p>
          <a:p>
            <a:pPr algn="l">
              <a:lnSpc>
                <a:spcPct val="100000"/>
              </a:lnSpc>
              <a:spcBef>
                <a:spcPct val="0"/>
              </a:spcBef>
              <a:buClrTx/>
              <a:buFontTx/>
              <a:buNone/>
            </a:pPr>
            <a:r>
              <a:rPr lang="zh-CN" altLang="en-US" sz="2000">
                <a:latin typeface="Arial" panose="020B0704020202020204" pitchFamily="34" charset="0"/>
              </a:rPr>
              <a:t>    </a:t>
            </a:r>
            <a:r>
              <a:rPr lang="en-US" altLang="zh-CN" sz="2000">
                <a:solidFill>
                  <a:srgbClr val="FF6600"/>
                </a:solidFill>
                <a:latin typeface="Arial" panose="020B0704020202020204" pitchFamily="34" charset="0"/>
              </a:rPr>
              <a:t>end</a:t>
            </a:r>
            <a:endParaRPr lang="en-US" altLang="zh-CN" sz="2000">
              <a:latin typeface="Arial" panose="020B0704020202020204" pitchFamily="34" charset="0"/>
            </a:endParaRPr>
          </a:p>
        </p:txBody>
      </p:sp>
      <p:sp>
        <p:nvSpPr>
          <p:cNvPr id="519173" name="AutoShape 5"/>
          <p:cNvSpPr>
            <a:spLocks noChangeArrowheads="1"/>
          </p:cNvSpPr>
          <p:nvPr/>
        </p:nvSpPr>
        <p:spPr bwMode="auto">
          <a:xfrm>
            <a:off x="3116263" y="849313"/>
            <a:ext cx="2735262" cy="468312"/>
          </a:xfrm>
          <a:prstGeom prst="wedgeRectCallout">
            <a:avLst>
              <a:gd name="adj1" fmla="val -58819"/>
              <a:gd name="adj2" fmla="val -81185"/>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en-US" altLang="zh-CN" sz="2000">
                <a:latin typeface="Arial" panose="020B0704020202020204" pitchFamily="34" charset="0"/>
                <a:ea typeface="楷体_GB2312" pitchFamily="49" charset="-122"/>
              </a:rPr>
              <a:t>Quartus Ⅱ</a:t>
            </a:r>
            <a:r>
              <a:rPr kumimoji="1" lang="zh-CN" altLang="en-US" sz="2000">
                <a:latin typeface="楷体_GB2312" pitchFamily="49" charset="-122"/>
                <a:ea typeface="楷体_GB2312" pitchFamily="49" charset="-122"/>
              </a:rPr>
              <a:t>不支持！</a:t>
            </a:r>
            <a:endParaRPr kumimoji="1" lang="zh-CN" altLang="en-US" sz="2000">
              <a:latin typeface="楷体_GB2312" pitchFamily="49" charset="-122"/>
              <a:ea typeface="楷体_GB2312" pitchFamily="49" charset="-122"/>
            </a:endParaRPr>
          </a:p>
        </p:txBody>
      </p:sp>
      <p:sp>
        <p:nvSpPr>
          <p:cNvPr id="519174" name="Rectangle 6"/>
          <p:cNvSpPr>
            <a:spLocks noChangeArrowheads="1"/>
          </p:cNvSpPr>
          <p:nvPr/>
        </p:nvSpPr>
        <p:spPr bwMode="auto">
          <a:xfrm>
            <a:off x="396875" y="2628900"/>
            <a:ext cx="819150" cy="446088"/>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519175" name="Rectangle 7"/>
          <p:cNvSpPr>
            <a:spLocks noChangeArrowheads="1"/>
          </p:cNvSpPr>
          <p:nvPr/>
        </p:nvSpPr>
        <p:spPr bwMode="auto">
          <a:xfrm>
            <a:off x="3765550" y="2036763"/>
            <a:ext cx="5378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0"/>
              </a:spcBef>
              <a:buClrTx/>
              <a:buFontTx/>
              <a:buNone/>
            </a:pPr>
            <a:r>
              <a:rPr lang="zh-CN" altLang="en-US"/>
              <a:t> </a:t>
            </a:r>
            <a:r>
              <a:rPr lang="en-US" altLang="zh-CN" sz="2200">
                <a:solidFill>
                  <a:srgbClr val="FF0066"/>
                </a:solidFill>
              </a:rPr>
              <a:t>【</a:t>
            </a:r>
            <a:r>
              <a:rPr lang="zh-CN" altLang="en-US" sz="2200">
                <a:solidFill>
                  <a:srgbClr val="FF0066"/>
                </a:solidFill>
              </a:rPr>
              <a:t>例</a:t>
            </a:r>
            <a:r>
              <a:rPr kumimoji="1" lang="en-US" altLang="zh-CN" sz="2000">
                <a:solidFill>
                  <a:srgbClr val="FF0066"/>
                </a:solidFill>
                <a:latin typeface="Arial" panose="020B0704020202020204" pitchFamily="34" charset="0"/>
              </a:rPr>
              <a:t>2.26</a:t>
            </a:r>
            <a:r>
              <a:rPr lang="en-US" altLang="zh-CN" sz="2200">
                <a:solidFill>
                  <a:srgbClr val="FF0066"/>
                </a:solidFill>
              </a:rPr>
              <a:t>】</a:t>
            </a:r>
            <a:r>
              <a:rPr kumimoji="1" lang="zh-CN" altLang="en-US" sz="2200"/>
              <a:t>对各变量进行初始化</a:t>
            </a:r>
            <a:r>
              <a:rPr kumimoji="1" lang="zh-CN" altLang="en-US" sz="2200">
                <a:latin typeface="Tahoma" panose="020B0604030504040204" pitchFamily="34" charset="0"/>
              </a:rPr>
              <a:t>。</a:t>
            </a:r>
            <a:endParaRPr kumimoji="1" lang="zh-CN" altLang="en-US" sz="2200">
              <a:latin typeface="Tahoma" panose="020B0604030504040204" pitchFamily="34" charset="0"/>
            </a:endParaRPr>
          </a:p>
        </p:txBody>
      </p:sp>
      <p:sp>
        <p:nvSpPr>
          <p:cNvPr id="519178" name="Rectangle 10"/>
          <p:cNvSpPr>
            <a:spLocks noChangeArrowheads="1"/>
          </p:cNvSpPr>
          <p:nvPr/>
        </p:nvSpPr>
        <p:spPr bwMode="auto">
          <a:xfrm>
            <a:off x="319088" y="5457825"/>
            <a:ext cx="87280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0"/>
              </a:spcBef>
              <a:buClr>
                <a:schemeClr val="hlink"/>
              </a:buClr>
              <a:buFont typeface="Wingdings" panose="05000000000000000000" pitchFamily="2" charset="2"/>
              <a:buChar char="v"/>
            </a:pPr>
            <a:r>
              <a:rPr kumimoji="1" lang="zh-CN" altLang="en-US" sz="2200"/>
              <a:t>在仿真的初始状态对各变量进行</a:t>
            </a:r>
            <a:r>
              <a:rPr kumimoji="1" lang="zh-CN" altLang="en-US" sz="2200">
                <a:solidFill>
                  <a:srgbClr val="CC0066"/>
                </a:solidFill>
              </a:rPr>
              <a:t>初始化</a:t>
            </a:r>
            <a:r>
              <a:rPr kumimoji="1" lang="zh-CN" altLang="en-US" sz="2200"/>
              <a:t>；</a:t>
            </a:r>
            <a:endParaRPr kumimoji="1" lang="zh-CN" altLang="en-US" sz="2200"/>
          </a:p>
          <a:p>
            <a:pPr marL="342900" indent="-342900" eaLnBrk="1" hangingPunct="1">
              <a:spcBef>
                <a:spcPct val="0"/>
              </a:spcBef>
              <a:buClr>
                <a:schemeClr val="hlink"/>
              </a:buClr>
              <a:buFont typeface="Wingdings" panose="05000000000000000000" pitchFamily="2" charset="2"/>
              <a:buChar char="v"/>
            </a:pPr>
            <a:r>
              <a:rPr kumimoji="1" lang="zh-CN" altLang="en-US" sz="2200"/>
              <a:t>在测试文件中</a:t>
            </a:r>
            <a:r>
              <a:rPr kumimoji="1" lang="zh-CN" altLang="en-US" sz="2200">
                <a:solidFill>
                  <a:srgbClr val="CC0066"/>
                </a:solidFill>
              </a:rPr>
              <a:t>生成激励波形</a:t>
            </a:r>
            <a:r>
              <a:rPr kumimoji="1" lang="zh-CN" altLang="en-US" sz="2200"/>
              <a:t>（如时钟信号）作为电路的仿真信号。</a:t>
            </a:r>
            <a:endParaRPr kumimoji="1" lang="zh-CN" altLang="en-US" sz="2200">
              <a:latin typeface="Tahoma" panose="020B0604030504040204" pitchFamily="34" charset="0"/>
            </a:endParaRPr>
          </a:p>
        </p:txBody>
      </p:sp>
      <p:sp>
        <p:nvSpPr>
          <p:cNvPr id="519179" name="Text Box 11"/>
          <p:cNvSpPr txBox="1">
            <a:spLocks noChangeArrowheads="1"/>
          </p:cNvSpPr>
          <p:nvPr/>
        </p:nvSpPr>
        <p:spPr bwMode="auto">
          <a:xfrm>
            <a:off x="3794125" y="2511425"/>
            <a:ext cx="4962525" cy="2851150"/>
          </a:xfrm>
          <a:prstGeom prst="rect">
            <a:avLst/>
          </a:prstGeom>
          <a:solidFill>
            <a:srgbClr val="99CCFF"/>
          </a:solidFill>
          <a:ln w="12700">
            <a:solidFill>
              <a:schemeClr val="tx1"/>
            </a:solidFill>
            <a:miter lim="800000"/>
          </a:ln>
          <a:effectLst>
            <a:outerShdw dist="107763" dir="2700000" algn="ctr" rotWithShape="0">
              <a:schemeClr val="bg2"/>
            </a:outerShdw>
          </a:effectLst>
        </p:spPr>
        <p:txBody>
          <a:bodyPr anchor="b">
            <a:spAutoFit/>
          </a:bodyPr>
          <a:lstStyle/>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parameter size=16;</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err="1">
                <a:latin typeface="Times New Roman" panose="02020803070505020304" pitchFamily="18" charset="0"/>
                <a:ea typeface="SimSun" pitchFamily="2" charset="-122"/>
              </a:rPr>
              <a:t>reg</a:t>
            </a:r>
            <a:r>
              <a:rPr lang="en-US" altLang="zh-CN" sz="2000" dirty="0">
                <a:latin typeface="Times New Roman" panose="02020803070505020304" pitchFamily="18" charset="0"/>
                <a:ea typeface="SimSun" pitchFamily="2" charset="-122"/>
              </a:rPr>
              <a:t>[3:0] </a:t>
            </a:r>
            <a:r>
              <a:rPr lang="en-US" altLang="zh-CN" sz="2000" dirty="0" err="1">
                <a:latin typeface="Times New Roman" panose="02020803070505020304" pitchFamily="18" charset="0"/>
                <a:ea typeface="SimSun" pitchFamily="2" charset="-122"/>
              </a:rPr>
              <a:t>addr</a:t>
            </a:r>
            <a:r>
              <a:rPr lang="en-US" altLang="zh-CN" sz="2000" dirty="0">
                <a:latin typeface="Times New Roman" panose="02020803070505020304" pitchFamily="18" charset="0"/>
                <a:ea typeface="SimSun" pitchFamily="2" charset="-122"/>
              </a:rPr>
              <a:t>;</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err="1">
                <a:latin typeface="Times New Roman" panose="02020803070505020304" pitchFamily="18" charset="0"/>
                <a:ea typeface="SimSun" pitchFamily="2" charset="-122"/>
              </a:rPr>
              <a:t>reg</a:t>
            </a:r>
            <a:r>
              <a:rPr lang="en-US" altLang="zh-CN" sz="2000" dirty="0">
                <a:latin typeface="Times New Roman" panose="02020803070505020304" pitchFamily="18" charset="0"/>
                <a:ea typeface="SimSun" pitchFamily="2" charset="-122"/>
              </a:rPr>
              <a:t> reg1;</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err="1">
                <a:latin typeface="Times New Roman" panose="02020803070505020304" pitchFamily="18" charset="0"/>
                <a:ea typeface="SimSun" pitchFamily="2" charset="-122"/>
              </a:rPr>
              <a:t>reg</a:t>
            </a:r>
            <a:r>
              <a:rPr lang="en-US" altLang="zh-CN" sz="2000" dirty="0">
                <a:latin typeface="Times New Roman" panose="02020803070505020304" pitchFamily="18" charset="0"/>
                <a:ea typeface="SimSun" pitchFamily="2" charset="-122"/>
              </a:rPr>
              <a:t>[7:0] memory[0:15];</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solidFill>
                  <a:srgbClr val="FF0066"/>
                </a:solidFill>
                <a:latin typeface="Times New Roman" panose="02020803070505020304" pitchFamily="18" charset="0"/>
                <a:ea typeface="SimSun" pitchFamily="2" charset="-122"/>
              </a:rPr>
              <a:t>initial</a:t>
            </a:r>
            <a:endParaRPr lang="en-US" altLang="zh-CN" sz="2000" dirty="0">
              <a:solidFill>
                <a:srgbClr val="FF0066"/>
              </a:solidFill>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begin</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reg1 = 0;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for(</a:t>
            </a:r>
            <a:r>
              <a:rPr lang="en-US" altLang="zh-CN" sz="2000" dirty="0" err="1">
                <a:latin typeface="Times New Roman" panose="02020803070505020304" pitchFamily="18" charset="0"/>
                <a:ea typeface="SimSun" pitchFamily="2" charset="-122"/>
              </a:rPr>
              <a:t>addr</a:t>
            </a:r>
            <a:r>
              <a:rPr lang="en-US" altLang="zh-CN" sz="2000" dirty="0">
                <a:latin typeface="Times New Roman" panose="02020803070505020304" pitchFamily="18" charset="0"/>
                <a:ea typeface="SimSun" pitchFamily="2" charset="-122"/>
              </a:rPr>
              <a:t>=0;addr&lt;</a:t>
            </a:r>
            <a:r>
              <a:rPr lang="en-US" altLang="zh-CN" sz="2000" dirty="0" err="1">
                <a:latin typeface="Times New Roman" panose="02020803070505020304" pitchFamily="18" charset="0"/>
                <a:ea typeface="SimSun" pitchFamily="2" charset="-122"/>
              </a:rPr>
              <a:t>size;addr</a:t>
            </a:r>
            <a:r>
              <a:rPr lang="en-US" altLang="zh-CN" sz="2000" dirty="0">
                <a:latin typeface="Times New Roman" panose="02020803070505020304" pitchFamily="18" charset="0"/>
                <a:ea typeface="SimSun" pitchFamily="2" charset="-122"/>
              </a:rPr>
              <a:t>=addr+1);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memory[</a:t>
            </a:r>
            <a:r>
              <a:rPr lang="en-US" altLang="zh-CN" sz="2000" dirty="0" err="1">
                <a:latin typeface="Times New Roman" panose="02020803070505020304" pitchFamily="18" charset="0"/>
                <a:ea typeface="SimSun" pitchFamily="2" charset="-122"/>
              </a:rPr>
              <a:t>addr</a:t>
            </a:r>
            <a:r>
              <a:rPr lang="en-US" altLang="zh-CN" sz="2000" dirty="0">
                <a:latin typeface="Times New Roman" panose="02020803070505020304" pitchFamily="18" charset="0"/>
                <a:ea typeface="SimSun" pitchFamily="2" charset="-122"/>
              </a:rPr>
              <a:t>]=0;</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end</a:t>
            </a:r>
            <a:endParaRPr lang="en-US" altLang="zh-CN" sz="2000" dirty="0">
              <a:latin typeface="Times New Roman" panose="02020803070505020304" pitchFamily="18" charset="0"/>
              <a:ea typeface="SimSun" pitchFamily="2" charset="-122"/>
            </a:endParaRPr>
          </a:p>
        </p:txBody>
      </p:sp>
      <p:sp>
        <p:nvSpPr>
          <p:cNvPr id="519181" name="AutoShape 13"/>
          <p:cNvSpPr>
            <a:spLocks noChangeArrowheads="1"/>
          </p:cNvSpPr>
          <p:nvPr/>
        </p:nvSpPr>
        <p:spPr bwMode="auto">
          <a:xfrm rot="20834319">
            <a:off x="53975" y="4881563"/>
            <a:ext cx="1257300" cy="631825"/>
          </a:xfrm>
          <a:prstGeom prst="star32">
            <a:avLst>
              <a:gd name="adj" fmla="val 37500"/>
            </a:avLst>
          </a:prstGeom>
          <a:solidFill>
            <a:srgbClr val="FFCF01"/>
          </a:solidFill>
          <a:ln w="9525">
            <a:solidFill>
              <a:srgbClr val="00FFFF"/>
            </a:solidFill>
            <a:miter lim="800000"/>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anose="02020803070505020304" pitchFamily="18" charset="0"/>
                <a:ea typeface="华文楷体" panose="02010600040101010101" pitchFamily="2" charset="-122"/>
              </a:rPr>
              <a:t>用途</a:t>
            </a:r>
            <a:endParaRPr lang="zh-CN" altLang="en-US">
              <a:solidFill>
                <a:srgbClr val="800000"/>
              </a:solidFill>
              <a:effectLst>
                <a:outerShdw blurRad="38100" dist="38100" dir="2700000" algn="tl">
                  <a:srgbClr val="000000"/>
                </a:outerShdw>
              </a:effectLst>
              <a:latin typeface="Times New Roman" panose="02020803070505020304" pitchFamily="18" charset="0"/>
              <a:ea typeface="华文楷体" panose="02010600040101010101" pitchFamily="2" charset="-122"/>
            </a:endParaRPr>
          </a:p>
        </p:txBody>
      </p:sp>
      <p:sp>
        <p:nvSpPr>
          <p:cNvPr id="519183" name="AutoShape 15"/>
          <p:cNvSpPr>
            <a:spLocks noChangeArrowheads="1"/>
          </p:cNvSpPr>
          <p:nvPr/>
        </p:nvSpPr>
        <p:spPr bwMode="auto">
          <a:xfrm rot="21120300">
            <a:off x="6102350" y="201613"/>
            <a:ext cx="2982913" cy="1062037"/>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不可综合！</a:t>
            </a:r>
            <a:endParaRPr kumimoji="1" lang="zh-CN" altLang="en-US" sz="2000">
              <a:solidFill>
                <a:srgbClr val="000000"/>
              </a:solidFill>
              <a:latin typeface="华文新魏" pitchFamily="2" charset="-122"/>
              <a:ea typeface="华文新魏" pitchFamily="2" charset="-122"/>
            </a:endParaRPr>
          </a:p>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常用在测试文件中</a:t>
            </a:r>
            <a:endParaRPr kumimoji="1" lang="zh-CN" altLang="en-US" sz="2000">
              <a:solidFill>
                <a:srgbClr val="000000"/>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9170"/>
                                        </p:tgtEl>
                                        <p:attrNameLst>
                                          <p:attrName>style.visibility</p:attrName>
                                        </p:attrNameLst>
                                      </p:cBhvr>
                                      <p:to>
                                        <p:strVal val="visible"/>
                                      </p:to>
                                    </p:set>
                                    <p:anim calcmode="lin" valueType="num">
                                      <p:cBhvr additive="base">
                                        <p:cTn id="7" dur="500" fill="hold"/>
                                        <p:tgtEl>
                                          <p:spTgt spid="519170"/>
                                        </p:tgtEl>
                                        <p:attrNameLst>
                                          <p:attrName>ppt_x</p:attrName>
                                        </p:attrNameLst>
                                      </p:cBhvr>
                                      <p:tavLst>
                                        <p:tav tm="0">
                                          <p:val>
                                            <p:strVal val="#ppt_x"/>
                                          </p:val>
                                        </p:tav>
                                        <p:tav tm="100000">
                                          <p:val>
                                            <p:strVal val="#ppt_x"/>
                                          </p:val>
                                        </p:tav>
                                      </p:tavLst>
                                    </p:anim>
                                    <p:anim calcmode="lin" valueType="num">
                                      <p:cBhvr additive="base">
                                        <p:cTn id="8" dur="500" fill="hold"/>
                                        <p:tgtEl>
                                          <p:spTgt spid="51917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19173"/>
                                        </p:tgtEl>
                                        <p:attrNameLst>
                                          <p:attrName>style.visibility</p:attrName>
                                        </p:attrNameLst>
                                      </p:cBhvr>
                                      <p:to>
                                        <p:strVal val="visible"/>
                                      </p:to>
                                    </p:set>
                                    <p:animEffect transition="in" filter="dissolve">
                                      <p:cBhvr>
                                        <p:cTn id="13" dur="500"/>
                                        <p:tgtEl>
                                          <p:spTgt spid="51917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19174"/>
                                        </p:tgtEl>
                                        <p:attrNameLst>
                                          <p:attrName>style.visibility</p:attrName>
                                        </p:attrNameLst>
                                      </p:cBhvr>
                                      <p:to>
                                        <p:strVal val="visible"/>
                                      </p:to>
                                    </p:set>
                                    <p:anim calcmode="lin" valueType="num">
                                      <p:cBhvr>
                                        <p:cTn id="18" dur="500" fill="hold"/>
                                        <p:tgtEl>
                                          <p:spTgt spid="519174"/>
                                        </p:tgtEl>
                                        <p:attrNameLst>
                                          <p:attrName>ppt_w</p:attrName>
                                        </p:attrNameLst>
                                      </p:cBhvr>
                                      <p:tavLst>
                                        <p:tav tm="0">
                                          <p:val>
                                            <p:fltVal val="0"/>
                                          </p:val>
                                        </p:tav>
                                        <p:tav tm="100000">
                                          <p:val>
                                            <p:strVal val="#ppt_w"/>
                                          </p:val>
                                        </p:tav>
                                      </p:tavLst>
                                    </p:anim>
                                    <p:anim calcmode="lin" valueType="num">
                                      <p:cBhvr>
                                        <p:cTn id="19" dur="500" fill="hold"/>
                                        <p:tgtEl>
                                          <p:spTgt spid="519174"/>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519172"/>
                                        </p:tgtEl>
                                        <p:attrNameLst>
                                          <p:attrName>style.visibility</p:attrName>
                                        </p:attrNameLst>
                                      </p:cBhvr>
                                      <p:to>
                                        <p:strVal val="visible"/>
                                      </p:to>
                                    </p:set>
                                    <p:anim calcmode="lin" valueType="num">
                                      <p:cBhvr additive="base">
                                        <p:cTn id="23" dur="500" fill="hold"/>
                                        <p:tgtEl>
                                          <p:spTgt spid="519172"/>
                                        </p:tgtEl>
                                        <p:attrNameLst>
                                          <p:attrName>ppt_x</p:attrName>
                                        </p:attrNameLst>
                                      </p:cBhvr>
                                      <p:tavLst>
                                        <p:tav tm="0">
                                          <p:val>
                                            <p:strVal val="1+#ppt_w/2"/>
                                          </p:val>
                                        </p:tav>
                                        <p:tav tm="100000">
                                          <p:val>
                                            <p:strVal val="#ppt_x"/>
                                          </p:val>
                                        </p:tav>
                                      </p:tavLst>
                                    </p:anim>
                                    <p:anim calcmode="lin" valueType="num">
                                      <p:cBhvr additive="base">
                                        <p:cTn id="24" dur="500" fill="hold"/>
                                        <p:tgtEl>
                                          <p:spTgt spid="51917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519181"/>
                                        </p:tgtEl>
                                        <p:attrNameLst>
                                          <p:attrName>style.visibility</p:attrName>
                                        </p:attrNameLst>
                                      </p:cBhvr>
                                      <p:to>
                                        <p:strVal val="visible"/>
                                      </p:to>
                                    </p:set>
                                    <p:anim calcmode="lin" valueType="num">
                                      <p:cBhvr>
                                        <p:cTn id="29" dur="500" fill="hold"/>
                                        <p:tgtEl>
                                          <p:spTgt spid="519181"/>
                                        </p:tgtEl>
                                        <p:attrNameLst>
                                          <p:attrName>ppt_w</p:attrName>
                                        </p:attrNameLst>
                                      </p:cBhvr>
                                      <p:tavLst>
                                        <p:tav tm="0">
                                          <p:val>
                                            <p:strVal val="4/3*#ppt_w"/>
                                          </p:val>
                                        </p:tav>
                                        <p:tav tm="100000">
                                          <p:val>
                                            <p:strVal val="#ppt_w"/>
                                          </p:val>
                                        </p:tav>
                                      </p:tavLst>
                                    </p:anim>
                                    <p:anim calcmode="lin" valueType="num">
                                      <p:cBhvr>
                                        <p:cTn id="30" dur="500" fill="hold"/>
                                        <p:tgtEl>
                                          <p:spTgt spid="519181"/>
                                        </p:tgtEl>
                                        <p:attrNameLst>
                                          <p:attrName>ppt_h</p:attrName>
                                        </p:attrNameLst>
                                      </p:cBhvr>
                                      <p:tavLst>
                                        <p:tav tm="0">
                                          <p:val>
                                            <p:strVal val="4/3*#ppt_h"/>
                                          </p:val>
                                        </p:tav>
                                        <p:tav tm="100000">
                                          <p:val>
                                            <p:strVal val="#ppt_h"/>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519178"/>
                                        </p:tgtEl>
                                        <p:attrNameLst>
                                          <p:attrName>style.visibility</p:attrName>
                                        </p:attrNameLst>
                                      </p:cBhvr>
                                      <p:to>
                                        <p:strVal val="visible"/>
                                      </p:to>
                                    </p:set>
                                    <p:anim calcmode="lin" valueType="num">
                                      <p:cBhvr additive="base">
                                        <p:cTn id="34" dur="500" fill="hold"/>
                                        <p:tgtEl>
                                          <p:spTgt spid="519178"/>
                                        </p:tgtEl>
                                        <p:attrNameLst>
                                          <p:attrName>ppt_x</p:attrName>
                                        </p:attrNameLst>
                                      </p:cBhvr>
                                      <p:tavLst>
                                        <p:tav tm="0">
                                          <p:val>
                                            <p:strVal val="1+#ppt_w/2"/>
                                          </p:val>
                                        </p:tav>
                                        <p:tav tm="100000">
                                          <p:val>
                                            <p:strVal val="#ppt_x"/>
                                          </p:val>
                                        </p:tav>
                                      </p:tavLst>
                                    </p:anim>
                                    <p:anim calcmode="lin" valueType="num">
                                      <p:cBhvr additive="base">
                                        <p:cTn id="35" dur="500" fill="hold"/>
                                        <p:tgtEl>
                                          <p:spTgt spid="51917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9175">
                                            <p:txEl>
                                              <p:pRg st="0" end="0"/>
                                            </p:txEl>
                                          </p:spTgt>
                                        </p:tgtEl>
                                        <p:attrNameLst>
                                          <p:attrName>style.visibility</p:attrName>
                                        </p:attrNameLst>
                                      </p:cBhvr>
                                      <p:to>
                                        <p:strVal val="visible"/>
                                      </p:to>
                                    </p:set>
                                    <p:animEffect transition="in" filter="wipe(left)">
                                      <p:cBhvr>
                                        <p:cTn id="40" dur="500"/>
                                        <p:tgtEl>
                                          <p:spTgt spid="519175">
                                            <p:txEl>
                                              <p:pRg st="0" end="0"/>
                                            </p:txEl>
                                          </p:spTgt>
                                        </p:tgtEl>
                                      </p:cBhvr>
                                    </p:animEffect>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519179"/>
                                        </p:tgtEl>
                                        <p:attrNameLst>
                                          <p:attrName>style.visibility</p:attrName>
                                        </p:attrNameLst>
                                      </p:cBhvr>
                                      <p:to>
                                        <p:strVal val="visible"/>
                                      </p:to>
                                    </p:set>
                                    <p:anim calcmode="lin" valueType="num">
                                      <p:cBhvr additive="base">
                                        <p:cTn id="44" dur="500" fill="hold"/>
                                        <p:tgtEl>
                                          <p:spTgt spid="519179"/>
                                        </p:tgtEl>
                                        <p:attrNameLst>
                                          <p:attrName>ppt_x</p:attrName>
                                        </p:attrNameLst>
                                      </p:cBhvr>
                                      <p:tavLst>
                                        <p:tav tm="0">
                                          <p:val>
                                            <p:strVal val="#ppt_x"/>
                                          </p:val>
                                        </p:tav>
                                        <p:tav tm="100000">
                                          <p:val>
                                            <p:strVal val="#ppt_x"/>
                                          </p:val>
                                        </p:tav>
                                      </p:tavLst>
                                    </p:anim>
                                    <p:anim calcmode="lin" valueType="num">
                                      <p:cBhvr additive="base">
                                        <p:cTn id="45" dur="500" fill="hold"/>
                                        <p:tgtEl>
                                          <p:spTgt spid="51917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19183"/>
                                        </p:tgtEl>
                                        <p:attrNameLst>
                                          <p:attrName>style.visibility</p:attrName>
                                        </p:attrNameLst>
                                      </p:cBhvr>
                                      <p:to>
                                        <p:strVal val="visible"/>
                                      </p:to>
                                    </p:set>
                                    <p:anim calcmode="lin" valueType="num">
                                      <p:cBhvr>
                                        <p:cTn id="50" dur="500" fill="hold"/>
                                        <p:tgtEl>
                                          <p:spTgt spid="519183"/>
                                        </p:tgtEl>
                                        <p:attrNameLst>
                                          <p:attrName>ppt_w</p:attrName>
                                        </p:attrNameLst>
                                      </p:cBhvr>
                                      <p:tavLst>
                                        <p:tav tm="0">
                                          <p:val>
                                            <p:fltVal val="0"/>
                                          </p:val>
                                        </p:tav>
                                        <p:tav tm="100000">
                                          <p:val>
                                            <p:strVal val="#ppt_w"/>
                                          </p:val>
                                        </p:tav>
                                      </p:tavLst>
                                    </p:anim>
                                    <p:anim calcmode="lin" valueType="num">
                                      <p:cBhvr>
                                        <p:cTn id="51" dur="500" fill="hold"/>
                                        <p:tgtEl>
                                          <p:spTgt spid="5191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p:bldP spid="519172" grpId="0" animBg="1"/>
      <p:bldP spid="519173" grpId="0" animBg="1"/>
      <p:bldP spid="519174" grpId="0" animBg="1" autoUpdateAnimBg="0"/>
      <p:bldP spid="519175" grpId="0" autoUpdateAnimBg="0" build="p"/>
      <p:bldP spid="519178" grpId="0" autoUpdateAnimBg="0"/>
      <p:bldP spid="519179" grpId="0" animBg="1" autoUpdateAnimBg="0"/>
      <p:bldP spid="519181" grpId="0" animBg="1" autoUpdateAnimBg="0"/>
      <p:bldP spid="51918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41254FD-A0C5-4DCC-86D6-37E9BCBA0604}"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9459" name="Rectangle 2"/>
          <p:cNvSpPr>
            <a:spLocks noGrp="1" noChangeArrowheads="1"/>
          </p:cNvSpPr>
          <p:nvPr>
            <p:ph type="title"/>
          </p:nvPr>
        </p:nvSpPr>
        <p:spPr>
          <a:xfrm>
            <a:off x="1778000" y="415925"/>
            <a:ext cx="3994150" cy="428625"/>
          </a:xfrm>
        </p:spPr>
        <p:txBody>
          <a:bodyPr/>
          <a:lstStyle/>
          <a:p>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简介</a:t>
            </a:r>
            <a:endParaRPr lang="zh-CN" altLang="en-US" smtClean="0">
              <a:solidFill>
                <a:srgbClr val="FFCC00"/>
              </a:solidFill>
              <a:latin typeface="Arial" panose="020B0704020202020204" pitchFamily="34" charset="0"/>
              <a:ea typeface="黑体" pitchFamily="2" charset="-122"/>
            </a:endParaRPr>
          </a:p>
        </p:txBody>
      </p:sp>
      <p:sp>
        <p:nvSpPr>
          <p:cNvPr id="689155" name="Rectangle 3"/>
          <p:cNvSpPr>
            <a:spLocks noGrp="1" noChangeArrowheads="1"/>
          </p:cNvSpPr>
          <p:nvPr>
            <p:ph type="body" idx="1"/>
          </p:nvPr>
        </p:nvSpPr>
        <p:spPr>
          <a:xfrm>
            <a:off x="0" y="1341438"/>
            <a:ext cx="8748713" cy="5084762"/>
          </a:xfrm>
        </p:spPr>
        <p:txBody>
          <a:bodyPr/>
          <a:lstStyle/>
          <a:p>
            <a:pPr marL="265430" indent="-265430" algn="just">
              <a:lnSpc>
                <a:spcPct val="110000"/>
              </a:lnSpc>
              <a:spcBef>
                <a:spcPct val="5000"/>
              </a:spcBef>
            </a:pPr>
            <a:r>
              <a:rPr lang="en-US" altLang="zh-CN" sz="2400" smtClean="0">
                <a:latin typeface="Arial" panose="020B0704020202020204" pitchFamily="34" charset="0"/>
                <a:ea typeface="SimSun" pitchFamily="2" charset="-122"/>
              </a:rPr>
              <a:t>Verilog HDL</a:t>
            </a:r>
            <a:r>
              <a:rPr lang="zh-CN" altLang="en-US" sz="2400" smtClean="0">
                <a:latin typeface="Arial" panose="020B0704020202020204" pitchFamily="34" charset="0"/>
                <a:ea typeface="SimSun" pitchFamily="2" charset="-122"/>
              </a:rPr>
              <a:t>是目前应用最为广泛的硬件描述语言，可以用来进行数字电路的建模、仿真验证、时序分析、逻辑综合</a:t>
            </a:r>
            <a:r>
              <a:rPr lang="zh-CN" altLang="en-US" sz="2400" smtClean="0">
                <a:latin typeface="Times New Roman" panose="02020803070505020304" pitchFamily="18" charset="0"/>
                <a:ea typeface="SimSun" pitchFamily="2" charset="-122"/>
              </a:rPr>
              <a:t>。</a:t>
            </a:r>
            <a:endParaRPr lang="zh-CN" altLang="en-US" sz="2400" smtClean="0">
              <a:latin typeface="Times New Roman" panose="02020803070505020304" pitchFamily="18" charset="0"/>
              <a:ea typeface="SimSun" pitchFamily="2" charset="-122"/>
            </a:endParaRPr>
          </a:p>
          <a:p>
            <a:pPr marL="722630" lvl="1" indent="-278130" algn="just">
              <a:lnSpc>
                <a:spcPct val="110000"/>
              </a:lnSpc>
              <a:spcBef>
                <a:spcPct val="15000"/>
              </a:spcBef>
            </a:pPr>
            <a:r>
              <a:rPr lang="en-US" altLang="zh-CN" smtClean="0">
                <a:latin typeface="Arial" panose="020B0704020202020204" pitchFamily="34" charset="0"/>
                <a:ea typeface="SimSun" pitchFamily="2" charset="-122"/>
              </a:rPr>
              <a:t>1983</a:t>
            </a:r>
            <a:r>
              <a:rPr lang="zh-CN" altLang="en-US" smtClean="0">
                <a:latin typeface="Arial" panose="020B0704020202020204" pitchFamily="34" charset="0"/>
                <a:ea typeface="SimSun" pitchFamily="2" charset="-122"/>
              </a:rPr>
              <a:t>年，由</a:t>
            </a:r>
            <a:r>
              <a:rPr lang="en-US" altLang="zh-CN" smtClean="0">
                <a:solidFill>
                  <a:srgbClr val="CC0066"/>
                </a:solidFill>
                <a:latin typeface="Arial" panose="020B0704020202020204" pitchFamily="34" charset="0"/>
                <a:ea typeface="SimSun" pitchFamily="2" charset="-122"/>
              </a:rPr>
              <a:t>GDA</a:t>
            </a:r>
            <a:r>
              <a:rPr lang="zh-CN" altLang="en-US" smtClean="0">
                <a:latin typeface="Arial" panose="020B0704020202020204" pitchFamily="34" charset="0"/>
                <a:ea typeface="SimSun" pitchFamily="2" charset="-122"/>
              </a:rPr>
              <a:t>（</a:t>
            </a:r>
            <a:r>
              <a:rPr lang="en-US" altLang="zh-CN" smtClean="0">
                <a:latin typeface="Arial" panose="020B0704020202020204" pitchFamily="34" charset="0"/>
                <a:ea typeface="SimSun" pitchFamily="2" charset="-122"/>
              </a:rPr>
              <a:t>GateWay Design Automation</a:t>
            </a:r>
            <a:r>
              <a:rPr lang="zh-CN" altLang="en-US" smtClean="0">
                <a:latin typeface="Arial" panose="020B0704020202020204" pitchFamily="34" charset="0"/>
                <a:ea typeface="SimSun" pitchFamily="2" charset="-122"/>
              </a:rPr>
              <a:t>）公司的</a:t>
            </a:r>
            <a:r>
              <a:rPr lang="en-US" altLang="zh-CN" smtClean="0">
                <a:latin typeface="Arial" panose="020B0704020202020204" pitchFamily="34" charset="0"/>
                <a:ea typeface="SimSun" pitchFamily="2" charset="-122"/>
              </a:rPr>
              <a:t>Phil Moorby</a:t>
            </a:r>
            <a:r>
              <a:rPr lang="zh-CN" altLang="en-US" smtClean="0">
                <a:latin typeface="Arial" panose="020B0704020202020204" pitchFamily="34" charset="0"/>
                <a:ea typeface="SimSun" pitchFamily="2" charset="-122"/>
              </a:rPr>
              <a:t>首创；</a:t>
            </a:r>
            <a:endParaRPr lang="zh-CN" altLang="en-US" smtClean="0">
              <a:latin typeface="Arial" panose="020B0704020202020204" pitchFamily="34" charset="0"/>
              <a:ea typeface="SimSun" pitchFamily="2" charset="-122"/>
            </a:endParaRPr>
          </a:p>
          <a:p>
            <a:pPr marL="722630" lvl="1" indent="-278130" algn="just">
              <a:lnSpc>
                <a:spcPct val="110000"/>
              </a:lnSpc>
              <a:spcBef>
                <a:spcPct val="15000"/>
              </a:spcBef>
            </a:pPr>
            <a:r>
              <a:rPr lang="en-US" altLang="zh-CN" smtClean="0">
                <a:latin typeface="Arial" panose="020B0704020202020204" pitchFamily="34" charset="0"/>
                <a:ea typeface="SimSun" pitchFamily="2" charset="-122"/>
              </a:rPr>
              <a:t>1989</a:t>
            </a:r>
            <a:r>
              <a:rPr lang="zh-CN" altLang="en-US" smtClean="0">
                <a:latin typeface="Arial" panose="020B0704020202020204" pitchFamily="34" charset="0"/>
                <a:ea typeface="SimSun" pitchFamily="2" charset="-122"/>
              </a:rPr>
              <a:t>年，</a:t>
            </a:r>
            <a:r>
              <a:rPr lang="en-US" altLang="zh-CN" smtClean="0">
                <a:latin typeface="Arial" panose="020B0704020202020204" pitchFamily="34" charset="0"/>
                <a:ea typeface="SimSun" pitchFamily="2" charset="-122"/>
              </a:rPr>
              <a:t>Cadence</a:t>
            </a:r>
            <a:r>
              <a:rPr lang="zh-CN" altLang="en-US" smtClean="0">
                <a:latin typeface="Arial" panose="020B0704020202020204" pitchFamily="34" charset="0"/>
                <a:ea typeface="SimSun" pitchFamily="2" charset="-122"/>
              </a:rPr>
              <a:t>公司收购了</a:t>
            </a:r>
            <a:r>
              <a:rPr lang="en-US" altLang="zh-CN" smtClean="0">
                <a:latin typeface="Arial" panose="020B0704020202020204" pitchFamily="34" charset="0"/>
                <a:ea typeface="SimSun" pitchFamily="2" charset="-122"/>
              </a:rPr>
              <a:t>GDA</a:t>
            </a:r>
            <a:r>
              <a:rPr lang="zh-CN" altLang="en-US" smtClean="0">
                <a:latin typeface="Arial" panose="020B0704020202020204" pitchFamily="34" charset="0"/>
                <a:ea typeface="SimSun" pitchFamily="2" charset="-122"/>
              </a:rPr>
              <a:t>公司；</a:t>
            </a:r>
            <a:endParaRPr lang="zh-CN" altLang="en-US" smtClean="0">
              <a:latin typeface="Arial" panose="020B0704020202020204" pitchFamily="34" charset="0"/>
              <a:ea typeface="SimSun" pitchFamily="2" charset="-122"/>
            </a:endParaRPr>
          </a:p>
          <a:p>
            <a:pPr marL="722630" lvl="1" indent="-278130" algn="just">
              <a:lnSpc>
                <a:spcPct val="110000"/>
              </a:lnSpc>
              <a:spcBef>
                <a:spcPct val="15000"/>
              </a:spcBef>
            </a:pPr>
            <a:r>
              <a:rPr lang="en-US" altLang="zh-CN" smtClean="0">
                <a:latin typeface="Arial" panose="020B0704020202020204" pitchFamily="34" charset="0"/>
                <a:ea typeface="SimSun" pitchFamily="2" charset="-122"/>
              </a:rPr>
              <a:t>1990</a:t>
            </a:r>
            <a:r>
              <a:rPr lang="zh-CN" altLang="en-US" smtClean="0">
                <a:latin typeface="Arial" panose="020B0704020202020204" pitchFamily="34" charset="0"/>
                <a:ea typeface="SimSun" pitchFamily="2" charset="-122"/>
              </a:rPr>
              <a:t>年， </a:t>
            </a:r>
            <a:r>
              <a:rPr lang="en-US" altLang="zh-CN" smtClean="0">
                <a:latin typeface="Arial" panose="020B0704020202020204" pitchFamily="34" charset="0"/>
                <a:ea typeface="SimSun" pitchFamily="2" charset="-122"/>
              </a:rPr>
              <a:t>Cadence</a:t>
            </a:r>
            <a:r>
              <a:rPr lang="zh-CN" altLang="en-US" smtClean="0">
                <a:latin typeface="Arial" panose="020B0704020202020204" pitchFamily="34" charset="0"/>
                <a:ea typeface="SimSun" pitchFamily="2" charset="-122"/>
              </a:rPr>
              <a:t>公司公开发表</a:t>
            </a:r>
            <a:r>
              <a:rPr lang="en-US" altLang="zh-CN" smtClean="0">
                <a:latin typeface="Arial" panose="020B0704020202020204" pitchFamily="34" charset="0"/>
                <a:ea typeface="SimSun" pitchFamily="2" charset="-122"/>
              </a:rPr>
              <a:t>Verilog HDL</a:t>
            </a:r>
            <a:r>
              <a:rPr lang="zh-CN" altLang="en-US" smtClean="0">
                <a:latin typeface="Arial" panose="020B0704020202020204" pitchFamily="34" charset="0"/>
                <a:ea typeface="SimSun" pitchFamily="2" charset="-122"/>
              </a:rPr>
              <a:t>；</a:t>
            </a:r>
            <a:endParaRPr lang="zh-CN" altLang="en-US" smtClean="0">
              <a:latin typeface="Arial" panose="020B0704020202020204" pitchFamily="34" charset="0"/>
              <a:ea typeface="SimSun" pitchFamily="2" charset="-122"/>
            </a:endParaRPr>
          </a:p>
          <a:p>
            <a:pPr marL="722630" lvl="1" indent="-278130" algn="just">
              <a:lnSpc>
                <a:spcPct val="110000"/>
              </a:lnSpc>
              <a:spcBef>
                <a:spcPct val="15000"/>
              </a:spcBef>
            </a:pPr>
            <a:r>
              <a:rPr lang="en-US" altLang="zh-CN" smtClean="0">
                <a:solidFill>
                  <a:srgbClr val="CC0066"/>
                </a:solidFill>
                <a:latin typeface="Arial" panose="020B0704020202020204" pitchFamily="34" charset="0"/>
                <a:ea typeface="SimSun" pitchFamily="2" charset="-122"/>
              </a:rPr>
              <a:t>1995</a:t>
            </a:r>
            <a:r>
              <a:rPr lang="zh-CN" altLang="en-US" smtClean="0">
                <a:solidFill>
                  <a:srgbClr val="CC0066"/>
                </a:solidFill>
                <a:latin typeface="Arial" panose="020B0704020202020204" pitchFamily="34" charset="0"/>
                <a:ea typeface="SimSun" pitchFamily="2" charset="-122"/>
              </a:rPr>
              <a:t>年</a:t>
            </a:r>
            <a:r>
              <a:rPr lang="zh-CN" altLang="en-US" smtClean="0">
                <a:latin typeface="Arial" panose="020B0704020202020204" pitchFamily="34" charset="0"/>
                <a:ea typeface="SimSun" pitchFamily="2" charset="-122"/>
              </a:rPr>
              <a:t>，</a:t>
            </a:r>
            <a:r>
              <a:rPr lang="en-US" altLang="zh-CN" smtClean="0">
                <a:latin typeface="Arial" panose="020B0704020202020204" pitchFamily="34" charset="0"/>
                <a:ea typeface="SimSun" pitchFamily="2" charset="-122"/>
              </a:rPr>
              <a:t>IEEE</a:t>
            </a:r>
            <a:r>
              <a:rPr lang="zh-CN" altLang="en-US" smtClean="0">
                <a:latin typeface="Arial" panose="020B0704020202020204" pitchFamily="34" charset="0"/>
                <a:ea typeface="SimSun" pitchFamily="2" charset="-122"/>
              </a:rPr>
              <a:t>制定并公开发表</a:t>
            </a:r>
            <a:r>
              <a:rPr lang="en-US" altLang="zh-CN" smtClean="0">
                <a:latin typeface="Arial" panose="020B0704020202020204" pitchFamily="34" charset="0"/>
                <a:ea typeface="SimSun" pitchFamily="2" charset="-122"/>
              </a:rPr>
              <a:t>Verilog HDL1364-1995</a:t>
            </a:r>
            <a:r>
              <a:rPr lang="zh-CN" altLang="en-US" smtClean="0">
                <a:latin typeface="Arial" panose="020B0704020202020204" pitchFamily="34" charset="0"/>
                <a:ea typeface="SimSun" pitchFamily="2" charset="-122"/>
              </a:rPr>
              <a:t>标准。</a:t>
            </a:r>
            <a:endParaRPr lang="zh-CN" altLang="en-US" smtClean="0">
              <a:latin typeface="Arial" panose="020B0704020202020204" pitchFamily="34" charset="0"/>
              <a:ea typeface="SimSun" pitchFamily="2" charset="-122"/>
            </a:endParaRPr>
          </a:p>
          <a:p>
            <a:pPr marL="265430" indent="-265430" algn="just">
              <a:lnSpc>
                <a:spcPct val="110000"/>
              </a:lnSpc>
              <a:spcBef>
                <a:spcPct val="15000"/>
              </a:spcBef>
            </a:pPr>
            <a:r>
              <a:rPr lang="en-US" altLang="zh-CN" sz="2400" smtClean="0">
                <a:latin typeface="Arial" panose="020B0704020202020204" pitchFamily="34" charset="0"/>
                <a:ea typeface="SimSun" pitchFamily="2" charset="-122"/>
              </a:rPr>
              <a:t>Verilog HDL</a:t>
            </a:r>
            <a:r>
              <a:rPr lang="zh-CN" altLang="en-US" sz="2400" smtClean="0">
                <a:latin typeface="Arial" panose="020B0704020202020204" pitchFamily="34" charset="0"/>
                <a:ea typeface="SimSun" pitchFamily="2" charset="-122"/>
              </a:rPr>
              <a:t>模型可以是实际电路的不同级别的抽象。抽象级别可分为五级：系统级，</a:t>
            </a:r>
            <a:r>
              <a:rPr lang="zh-CN" altLang="zh-CN" sz="2400" smtClean="0">
                <a:latin typeface="Arial" panose="020B0704020202020204" pitchFamily="34" charset="0"/>
                <a:ea typeface="SimSun" pitchFamily="2" charset="-122"/>
              </a:rPr>
              <a:t>算</a:t>
            </a:r>
            <a:r>
              <a:rPr lang="zh-CN" altLang="en-US" sz="2400" smtClean="0">
                <a:latin typeface="Arial" panose="020B0704020202020204" pitchFamily="34" charset="0"/>
                <a:ea typeface="SimSun" pitchFamily="2" charset="-122"/>
              </a:rPr>
              <a:t>法级，</a:t>
            </a:r>
            <a:r>
              <a:rPr lang="en-US" altLang="zh-CN" sz="2400" smtClean="0">
                <a:latin typeface="Arial" panose="020B0704020202020204" pitchFamily="34" charset="0"/>
                <a:ea typeface="SimSun" pitchFamily="2" charset="-122"/>
              </a:rPr>
              <a:t>RTL</a:t>
            </a:r>
            <a:r>
              <a:rPr lang="zh-CN" altLang="en-US" sz="2400" smtClean="0">
                <a:latin typeface="Arial" panose="020B0704020202020204" pitchFamily="34" charset="0"/>
                <a:ea typeface="SimSun" pitchFamily="2" charset="-122"/>
              </a:rPr>
              <a:t>级，门级，开关级。</a:t>
            </a:r>
            <a:endParaRPr lang="zh-CN" altLang="en-US" sz="2400"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9155"/>
                                        </p:tgtEl>
                                        <p:attrNameLst>
                                          <p:attrName>style.visibility</p:attrName>
                                        </p:attrNameLst>
                                      </p:cBhvr>
                                      <p:to>
                                        <p:strVal val="visible"/>
                                      </p:to>
                                    </p:set>
                                    <p:anim calcmode="lin" valueType="num">
                                      <p:cBhvr additive="base">
                                        <p:cTn id="7" dur="500" fill="hold"/>
                                        <p:tgtEl>
                                          <p:spTgt spid="689155"/>
                                        </p:tgtEl>
                                        <p:attrNameLst>
                                          <p:attrName>ppt_x</p:attrName>
                                        </p:attrNameLst>
                                      </p:cBhvr>
                                      <p:tavLst>
                                        <p:tav tm="0">
                                          <p:val>
                                            <p:strVal val="0-#ppt_w/2"/>
                                          </p:val>
                                        </p:tav>
                                        <p:tav tm="100000">
                                          <p:val>
                                            <p:strVal val="#ppt_x"/>
                                          </p:val>
                                        </p:tav>
                                      </p:tavLst>
                                    </p:anim>
                                    <p:anim calcmode="lin" valueType="num">
                                      <p:cBhvr additive="base">
                                        <p:cTn id="8" dur="500" fill="hold"/>
                                        <p:tgtEl>
                                          <p:spTgt spid="689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CBEB14C9-3302-44DF-B21B-78F1EA15458E}"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5779"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panose="020B0704020202020204" pitchFamily="34" charset="0"/>
                <a:ea typeface="黑体" pitchFamily="2" charset="-122"/>
              </a:rPr>
              <a:t>initial</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521219" name="Rectangle 3"/>
          <p:cNvSpPr>
            <a:spLocks noGrp="1" noChangeArrowheads="1"/>
          </p:cNvSpPr>
          <p:nvPr>
            <p:ph type="body" idx="1"/>
          </p:nvPr>
        </p:nvSpPr>
        <p:spPr>
          <a:xfrm>
            <a:off x="1179513" y="1130300"/>
            <a:ext cx="6165850" cy="625475"/>
          </a:xfrm>
        </p:spPr>
        <p:txBody>
          <a:bodyPr/>
          <a:lstStyle/>
          <a:p>
            <a:pPr>
              <a:buFont typeface="Wingdings" panose="05000000000000000000" pitchFamily="2" charset="2"/>
              <a:buNone/>
            </a:pPr>
            <a:r>
              <a:rPr lang="en-US" altLang="zh-CN" sz="2400" smtClean="0">
                <a:solidFill>
                  <a:srgbClr val="FF0066"/>
                </a:solidFill>
                <a:latin typeface="Arial" panose="020B0704020202020204" pitchFamily="34" charset="0"/>
                <a:ea typeface="SimSun" pitchFamily="2" charset="-122"/>
              </a:rPr>
              <a:t>【</a:t>
            </a:r>
            <a:r>
              <a:rPr lang="zh-CN" altLang="en-US" sz="24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2.27</a:t>
            </a:r>
            <a:r>
              <a:rPr lang="en-US" altLang="zh-CN" sz="2400" smtClean="0">
                <a:solidFill>
                  <a:srgbClr val="FF0066"/>
                </a:solidFill>
                <a:latin typeface="Arial" panose="020B0704020202020204" pitchFamily="34" charset="0"/>
                <a:ea typeface="SimSun" pitchFamily="2" charset="-122"/>
              </a:rPr>
              <a:t>】</a:t>
            </a:r>
            <a:r>
              <a:rPr lang="zh-CN" altLang="en-US" sz="2400" smtClean="0">
                <a:latin typeface="Arial" panose="020B0704020202020204" pitchFamily="34" charset="0"/>
                <a:ea typeface="SimSun" pitchFamily="2" charset="-122"/>
              </a:rPr>
              <a:t>利用</a:t>
            </a:r>
            <a:r>
              <a:rPr lang="en-US" altLang="zh-CN" sz="2400" smtClean="0">
                <a:latin typeface="Arial" panose="020B0704020202020204" pitchFamily="34" charset="0"/>
                <a:ea typeface="SimSun" pitchFamily="2" charset="-122"/>
              </a:rPr>
              <a:t>initial</a:t>
            </a:r>
            <a:r>
              <a:rPr lang="zh-CN" altLang="en-US" sz="2400" smtClean="0">
                <a:latin typeface="Arial" panose="020B0704020202020204" pitchFamily="34" charset="0"/>
                <a:ea typeface="SimSun" pitchFamily="2" charset="-122"/>
              </a:rPr>
              <a:t>语句生成激励波形。</a:t>
            </a:r>
            <a:r>
              <a:rPr lang="zh-CN" altLang="en-US" sz="3200" smtClean="0">
                <a:latin typeface="Arial" panose="020B0704020202020204" pitchFamily="34" charset="0"/>
                <a:ea typeface="SimSun" pitchFamily="2" charset="-122"/>
              </a:rPr>
              <a:t> </a:t>
            </a:r>
            <a:endParaRPr lang="zh-CN" altLang="en-US" sz="3200" smtClean="0">
              <a:latin typeface="Arial" panose="020B0704020202020204" pitchFamily="34" charset="0"/>
              <a:ea typeface="SimSun" pitchFamily="2" charset="-122"/>
            </a:endParaRPr>
          </a:p>
        </p:txBody>
      </p:sp>
      <p:sp>
        <p:nvSpPr>
          <p:cNvPr id="521220" name="Text Box 4"/>
          <p:cNvSpPr txBox="1">
            <a:spLocks noChangeArrowheads="1"/>
          </p:cNvSpPr>
          <p:nvPr/>
        </p:nvSpPr>
        <p:spPr bwMode="auto">
          <a:xfrm>
            <a:off x="1992313" y="1765300"/>
            <a:ext cx="5027612" cy="3940175"/>
          </a:xfrm>
          <a:prstGeom prst="rect">
            <a:avLst/>
          </a:prstGeom>
          <a:solidFill>
            <a:srgbClr val="99CCFF"/>
          </a:solidFill>
          <a:ln w="12700">
            <a:solidFill>
              <a:schemeClr val="tx1"/>
            </a:solidFill>
            <a:miter lim="800000"/>
          </a:ln>
          <a:effectLst>
            <a:outerShdw dist="107763" dir="2700000" algn="ctr" rotWithShape="0">
              <a:schemeClr val="bg2"/>
            </a:outerShdw>
          </a:effectLst>
        </p:spPr>
        <p:txBody>
          <a:bodyPr anchor="b">
            <a:spAutoFit/>
          </a:bodyPr>
          <a:lstStyle/>
          <a:p>
            <a:pPr algn="l" eaLnBrk="1" hangingPunct="1">
              <a:lnSpc>
                <a:spcPct val="100000"/>
              </a:lnSpc>
              <a:spcBef>
                <a:spcPct val="0"/>
              </a:spcBef>
              <a:buClrTx/>
              <a:buFontTx/>
              <a:buNone/>
              <a:defRPr/>
            </a:pPr>
            <a:r>
              <a:rPr lang="en-US" altLang="zh-CN" sz="2000" dirty="0">
                <a:solidFill>
                  <a:srgbClr val="FF0066"/>
                </a:solidFill>
                <a:latin typeface="Arial" panose="020B0704020202020204" pitchFamily="34" charset="0"/>
                <a:ea typeface="SimSun" pitchFamily="2" charset="-122"/>
              </a:rPr>
              <a:t>initial</a:t>
            </a:r>
            <a:endParaRPr lang="en-US" altLang="zh-CN" sz="2000" dirty="0">
              <a:solidFill>
                <a:srgbClr val="FF0066"/>
              </a:solidFill>
              <a:latin typeface="Arial" panose="020B0704020202020204" pitchFamily="34" charset="0"/>
              <a:ea typeface="SimSun" pitchFamily="2" charset="-122"/>
            </a:endParaRPr>
          </a:p>
          <a:p>
            <a:pPr algn="l" eaLnBrk="1" hangingPunct="1">
              <a:lnSpc>
                <a:spcPct val="100000"/>
              </a:lnSpc>
              <a:spcBef>
                <a:spcPct val="0"/>
              </a:spcBef>
              <a:buClrTx/>
              <a:buFontTx/>
              <a:buNone/>
              <a:defRPr/>
            </a:pPr>
            <a:r>
              <a:rPr lang="en-US" altLang="zh-CN" sz="2000" dirty="0">
                <a:latin typeface="Arial" panose="020B0704020202020204" pitchFamily="34" charset="0"/>
                <a:ea typeface="SimSun" pitchFamily="2" charset="-122"/>
              </a:rPr>
              <a:t>   begin : Clocking	//</a:t>
            </a:r>
            <a:r>
              <a:rPr lang="zh-CN" altLang="en-US" sz="2000" dirty="0">
                <a:latin typeface="Arial" panose="020B0704020202020204" pitchFamily="34" charset="0"/>
                <a:ea typeface="SimSun" pitchFamily="2" charset="-122"/>
              </a:rPr>
              <a:t>生成时钟信号</a:t>
            </a:r>
            <a:endParaRPr lang="zh-CN" altLang="en-US" sz="2000" dirty="0">
              <a:latin typeface="Arial" panose="020B0704020202020204" pitchFamily="34" charset="0"/>
              <a:ea typeface="SimSun" pitchFamily="2" charset="-122"/>
            </a:endParaRPr>
          </a:p>
          <a:p>
            <a:pPr algn="l" eaLnBrk="1" hangingPunct="1">
              <a:lnSpc>
                <a:spcPct val="100000"/>
              </a:lnSpc>
              <a:spcBef>
                <a:spcPct val="0"/>
              </a:spcBef>
              <a:buClrTx/>
              <a:buFontTx/>
              <a:buNone/>
              <a:defRPr/>
            </a:pPr>
            <a:r>
              <a:rPr lang="zh-CN" altLang="en-US" sz="2000" dirty="0">
                <a:latin typeface="Arial" panose="020B0704020202020204" pitchFamily="34" charset="0"/>
                <a:ea typeface="SimSun" pitchFamily="2" charset="-122"/>
              </a:rPr>
              <a:t>       </a:t>
            </a:r>
            <a:r>
              <a:rPr lang="en-US" altLang="zh-CN" sz="2000" dirty="0" err="1">
                <a:latin typeface="Arial" panose="020B0704020202020204" pitchFamily="34" charset="0"/>
                <a:ea typeface="SimSun" pitchFamily="2" charset="-122"/>
              </a:rPr>
              <a:t>clk</a:t>
            </a:r>
            <a:r>
              <a:rPr lang="en-US" altLang="zh-CN" sz="2000" dirty="0">
                <a:latin typeface="Arial" panose="020B0704020202020204" pitchFamily="34" charset="0"/>
                <a:ea typeface="SimSun" pitchFamily="2" charset="-122"/>
              </a:rPr>
              <a:t> = 0;</a:t>
            </a:r>
            <a:endParaRPr lang="en-US" altLang="zh-CN" sz="2000" dirty="0">
              <a:latin typeface="Arial" panose="020B0704020202020204" pitchFamily="34" charset="0"/>
              <a:ea typeface="SimSun" pitchFamily="2" charset="-122"/>
            </a:endParaRPr>
          </a:p>
          <a:p>
            <a:pPr algn="l" eaLnBrk="1" hangingPunct="1">
              <a:lnSpc>
                <a:spcPct val="100000"/>
              </a:lnSpc>
              <a:spcBef>
                <a:spcPct val="0"/>
              </a:spcBef>
              <a:buClrTx/>
              <a:buFontTx/>
              <a:buNone/>
              <a:defRPr/>
            </a:pPr>
            <a:r>
              <a:rPr lang="en-US" altLang="zh-CN" sz="2000" dirty="0">
                <a:solidFill>
                  <a:srgbClr val="FF3399"/>
                </a:solidFill>
                <a:latin typeface="Arial" panose="020B0704020202020204" pitchFamily="34" charset="0"/>
                <a:ea typeface="SimSun" pitchFamily="2" charset="-122"/>
              </a:rPr>
              <a:t>       forever</a:t>
            </a:r>
            <a:r>
              <a:rPr lang="en-US" altLang="zh-CN" sz="2000" dirty="0">
                <a:latin typeface="Arial" panose="020B0704020202020204" pitchFamily="34" charset="0"/>
                <a:ea typeface="SimSun" pitchFamily="2" charset="-122"/>
              </a:rPr>
              <a:t> #10 </a:t>
            </a:r>
            <a:r>
              <a:rPr lang="en-US" altLang="zh-CN" sz="2000" dirty="0" err="1">
                <a:latin typeface="Arial" panose="020B0704020202020204" pitchFamily="34" charset="0"/>
                <a:ea typeface="SimSun" pitchFamily="2" charset="-122"/>
              </a:rPr>
              <a:t>clk</a:t>
            </a:r>
            <a:r>
              <a:rPr lang="en-US" altLang="zh-CN" sz="2000" dirty="0">
                <a:latin typeface="Arial" panose="020B0704020202020204" pitchFamily="34" charset="0"/>
                <a:ea typeface="SimSun" pitchFamily="2" charset="-122"/>
              </a:rPr>
              <a:t> = !</a:t>
            </a:r>
            <a:r>
              <a:rPr lang="en-US" altLang="zh-CN" sz="2000" dirty="0" err="1">
                <a:latin typeface="Arial" panose="020B0704020202020204" pitchFamily="34" charset="0"/>
                <a:ea typeface="SimSun" pitchFamily="2" charset="-122"/>
              </a:rPr>
              <a:t>clk</a:t>
            </a:r>
            <a:r>
              <a:rPr lang="en-US" altLang="zh-CN" sz="2000" dirty="0">
                <a:latin typeface="Arial" panose="020B0704020202020204" pitchFamily="34" charset="0"/>
                <a:ea typeface="SimSun" pitchFamily="2" charset="-122"/>
              </a:rPr>
              <a:t>;</a:t>
            </a:r>
            <a:endParaRPr lang="en-US" altLang="zh-CN" sz="2000" dirty="0">
              <a:latin typeface="Arial" panose="020B0704020202020204" pitchFamily="34" charset="0"/>
              <a:ea typeface="SimSun" pitchFamily="2" charset="-122"/>
            </a:endParaRPr>
          </a:p>
          <a:p>
            <a:pPr algn="l" eaLnBrk="1" hangingPunct="1">
              <a:lnSpc>
                <a:spcPct val="100000"/>
              </a:lnSpc>
              <a:spcBef>
                <a:spcPct val="0"/>
              </a:spcBef>
              <a:buClrTx/>
              <a:buFontTx/>
              <a:buNone/>
              <a:defRPr/>
            </a:pPr>
            <a:r>
              <a:rPr lang="en-US" altLang="zh-CN" sz="2000" dirty="0">
                <a:latin typeface="Arial" panose="020B0704020202020204" pitchFamily="34" charset="0"/>
                <a:ea typeface="SimSun" pitchFamily="2" charset="-122"/>
              </a:rPr>
              <a:t>   end</a:t>
            </a:r>
            <a:endParaRPr lang="en-US" altLang="zh-CN" sz="2000" dirty="0">
              <a:latin typeface="Arial" panose="020B0704020202020204" pitchFamily="34" charset="0"/>
              <a:ea typeface="SimSun" pitchFamily="2" charset="-122"/>
            </a:endParaRPr>
          </a:p>
          <a:p>
            <a:pPr>
              <a:lnSpc>
                <a:spcPct val="95000"/>
              </a:lnSpc>
              <a:spcBef>
                <a:spcPct val="0"/>
              </a:spcBef>
              <a:buClrTx/>
              <a:buFontTx/>
              <a:buNone/>
              <a:defRPr/>
            </a:pPr>
            <a:r>
              <a:rPr lang="en-US" altLang="zh-CN" sz="2000" dirty="0">
                <a:solidFill>
                  <a:srgbClr val="FF0066"/>
                </a:solidFill>
                <a:latin typeface="Arial" panose="020B0704020202020204" pitchFamily="34" charset="0"/>
                <a:ea typeface="SimSun" pitchFamily="2" charset="-122"/>
              </a:rPr>
              <a:t>initial</a:t>
            </a:r>
            <a:endParaRPr lang="en-US" altLang="zh-CN" sz="2000" dirty="0">
              <a:solidFill>
                <a:srgbClr val="FF0066"/>
              </a:solidFill>
              <a:latin typeface="Arial" panose="020B0704020202020204" pitchFamily="34" charset="0"/>
              <a:ea typeface="SimSun" pitchFamily="2" charset="-122"/>
            </a:endParaRPr>
          </a:p>
          <a:p>
            <a:pPr>
              <a:lnSpc>
                <a:spcPct val="95000"/>
              </a:lnSpc>
              <a:spcBef>
                <a:spcPct val="0"/>
              </a:spcBef>
              <a:buClrTx/>
              <a:buFontTx/>
              <a:buNone/>
              <a:defRPr/>
            </a:pPr>
            <a:r>
              <a:rPr lang="en-US" altLang="zh-CN" sz="2000" dirty="0">
                <a:latin typeface="Arial" panose="020B0704020202020204" pitchFamily="34" charset="0"/>
                <a:ea typeface="SimSun" pitchFamily="2" charset="-122"/>
              </a:rPr>
              <a:t>   begin                           //</a:t>
            </a:r>
            <a:r>
              <a:rPr lang="zh-CN" altLang="en-US" sz="2000" dirty="0">
                <a:latin typeface="Arial" panose="020B0704020202020204" pitchFamily="34" charset="0"/>
                <a:ea typeface="SimSun" pitchFamily="2" charset="-122"/>
              </a:rPr>
              <a:t>生成</a:t>
            </a:r>
            <a:r>
              <a:rPr lang="en-US" altLang="zh-CN" sz="2000" dirty="0">
                <a:latin typeface="Arial" panose="020B0704020202020204" pitchFamily="34" charset="0"/>
                <a:ea typeface="SimSun" pitchFamily="2" charset="-122"/>
              </a:rPr>
              <a:t>inputs</a:t>
            </a:r>
            <a:r>
              <a:rPr lang="zh-CN" altLang="en-US" sz="2000" dirty="0">
                <a:latin typeface="Arial" panose="020B0704020202020204" pitchFamily="34" charset="0"/>
                <a:ea typeface="SimSun" pitchFamily="2" charset="-122"/>
              </a:rPr>
              <a:t>信号</a:t>
            </a:r>
            <a:endParaRPr lang="zh-CN" altLang="en-US" sz="2000" dirty="0">
              <a:latin typeface="Arial" panose="020B0704020202020204" pitchFamily="34" charset="0"/>
              <a:ea typeface="SimSun" pitchFamily="2" charset="-122"/>
            </a:endParaRPr>
          </a:p>
          <a:p>
            <a:pPr>
              <a:lnSpc>
                <a:spcPct val="95000"/>
              </a:lnSpc>
              <a:spcBef>
                <a:spcPct val="0"/>
              </a:spcBef>
              <a:buClrTx/>
              <a:buFontTx/>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inputs = ’b000000;          </a:t>
            </a:r>
            <a:endParaRPr lang="en-US" altLang="zh-CN" sz="2000" dirty="0">
              <a:latin typeface="Arial" panose="020B0704020202020204" pitchFamily="34" charset="0"/>
              <a:ea typeface="SimSun" pitchFamily="2" charset="-122"/>
            </a:endParaRPr>
          </a:p>
          <a:p>
            <a:pPr>
              <a:lnSpc>
                <a:spcPct val="95000"/>
              </a:lnSpc>
              <a:spcBef>
                <a:spcPct val="0"/>
              </a:spcBef>
              <a:buClrTx/>
              <a:buFontTx/>
              <a:buNone/>
              <a:defRPr/>
            </a:pPr>
            <a:r>
              <a:rPr lang="en-US" altLang="zh-CN" sz="2000" dirty="0">
                <a:latin typeface="Arial" panose="020B0704020202020204" pitchFamily="34" charset="0"/>
                <a:ea typeface="SimSun" pitchFamily="2" charset="-122"/>
              </a:rPr>
              <a:t>        #10 inputs = ’b011001; </a:t>
            </a:r>
            <a:endParaRPr lang="en-US" altLang="zh-CN" sz="2000" dirty="0">
              <a:latin typeface="Arial" panose="020B0704020202020204" pitchFamily="34" charset="0"/>
              <a:ea typeface="SimSun" pitchFamily="2" charset="-122"/>
            </a:endParaRPr>
          </a:p>
          <a:p>
            <a:pPr>
              <a:lnSpc>
                <a:spcPct val="95000"/>
              </a:lnSpc>
              <a:spcBef>
                <a:spcPct val="0"/>
              </a:spcBef>
              <a:buClrTx/>
              <a:buFontTx/>
              <a:buNone/>
              <a:defRPr/>
            </a:pPr>
            <a:r>
              <a:rPr lang="en-US" altLang="zh-CN" sz="2000" dirty="0">
                <a:latin typeface="Arial" panose="020B0704020202020204" pitchFamily="34" charset="0"/>
                <a:ea typeface="SimSun" pitchFamily="2" charset="-122"/>
              </a:rPr>
              <a:t>        #10 inputs = ’b011011;</a:t>
            </a:r>
            <a:endParaRPr lang="en-US" altLang="zh-CN" sz="2000" dirty="0">
              <a:latin typeface="Arial" panose="020B0704020202020204" pitchFamily="34" charset="0"/>
              <a:ea typeface="SimSun" pitchFamily="2" charset="-122"/>
            </a:endParaRPr>
          </a:p>
          <a:p>
            <a:pPr>
              <a:lnSpc>
                <a:spcPct val="95000"/>
              </a:lnSpc>
              <a:spcBef>
                <a:spcPct val="0"/>
              </a:spcBef>
              <a:buClrTx/>
              <a:buFontTx/>
              <a:buNone/>
              <a:defRPr/>
            </a:pPr>
            <a:r>
              <a:rPr lang="en-US" altLang="zh-CN" sz="2000" dirty="0">
                <a:latin typeface="Arial" panose="020B0704020202020204" pitchFamily="34" charset="0"/>
                <a:ea typeface="SimSun" pitchFamily="2" charset="-122"/>
              </a:rPr>
              <a:t>        #10 inputs = ’b011000; </a:t>
            </a:r>
            <a:endParaRPr lang="en-US" altLang="zh-CN" sz="2000" dirty="0">
              <a:latin typeface="Arial" panose="020B0704020202020204" pitchFamily="34" charset="0"/>
              <a:ea typeface="SimSun" pitchFamily="2" charset="-122"/>
            </a:endParaRPr>
          </a:p>
          <a:p>
            <a:pPr>
              <a:lnSpc>
                <a:spcPct val="95000"/>
              </a:lnSpc>
              <a:spcBef>
                <a:spcPct val="0"/>
              </a:spcBef>
              <a:buClrTx/>
              <a:buFontTx/>
              <a:buNone/>
              <a:defRPr/>
            </a:pPr>
            <a:r>
              <a:rPr lang="en-US" altLang="zh-CN" sz="2000" dirty="0">
                <a:latin typeface="Arial" panose="020B0704020202020204" pitchFamily="34" charset="0"/>
                <a:ea typeface="SimSun" pitchFamily="2" charset="-122"/>
              </a:rPr>
              <a:t>        #10 inputs = ’b001000;</a:t>
            </a:r>
            <a:endParaRPr lang="en-US" altLang="zh-CN" sz="2000" dirty="0">
              <a:latin typeface="Arial" panose="020B0704020202020204" pitchFamily="34" charset="0"/>
              <a:ea typeface="SimSun" pitchFamily="2" charset="-122"/>
            </a:endParaRPr>
          </a:p>
          <a:p>
            <a:pPr>
              <a:lnSpc>
                <a:spcPct val="95000"/>
              </a:lnSpc>
              <a:spcBef>
                <a:spcPct val="0"/>
              </a:spcBef>
              <a:buClrTx/>
              <a:buFontTx/>
              <a:buNone/>
              <a:defRPr/>
            </a:pPr>
            <a:r>
              <a:rPr lang="en-US" altLang="zh-CN" sz="2000" dirty="0">
                <a:latin typeface="Arial" panose="020B0704020202020204" pitchFamily="34" charset="0"/>
                <a:ea typeface="SimSun" pitchFamily="2" charset="-122"/>
              </a:rPr>
              <a:t>    end</a:t>
            </a:r>
            <a:endParaRPr lang="en-US" altLang="zh-CN" sz="2000" dirty="0">
              <a:latin typeface="Arial" panose="020B0704020202020204" pitchFamily="34" charset="0"/>
              <a:ea typeface="SimSun" pitchFamily="2" charset="-122"/>
            </a:endParaRPr>
          </a:p>
        </p:txBody>
      </p:sp>
      <p:sp>
        <p:nvSpPr>
          <p:cNvPr id="6" name="AutoShape 6"/>
          <p:cNvSpPr>
            <a:spLocks noChangeArrowheads="1"/>
          </p:cNvSpPr>
          <p:nvPr/>
        </p:nvSpPr>
        <p:spPr bwMode="auto">
          <a:xfrm>
            <a:off x="5935663" y="2690813"/>
            <a:ext cx="1938337" cy="804862"/>
          </a:xfrm>
          <a:prstGeom prst="wedgeRoundRectCallout">
            <a:avLst>
              <a:gd name="adj1" fmla="val -63745"/>
              <a:gd name="adj2" fmla="val -23435"/>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生成时钟信号的第</a:t>
            </a:r>
            <a:r>
              <a:rPr lang="en-US" altLang="zh-CN" sz="2000">
                <a:latin typeface="Arial" panose="020B0704020202020204" pitchFamily="34" charset="0"/>
                <a:ea typeface="楷体_GB2312" pitchFamily="49" charset="-122"/>
              </a:rPr>
              <a:t>2</a:t>
            </a:r>
            <a:r>
              <a:rPr lang="zh-CN" altLang="en-US" sz="2000">
                <a:latin typeface="Arial" panose="020B0704020202020204" pitchFamily="34" charset="0"/>
                <a:ea typeface="楷体_GB2312" pitchFamily="49" charset="-122"/>
              </a:rPr>
              <a:t>种方法</a:t>
            </a:r>
            <a:endParaRPr lang="zh-CN" altLang="en-US" sz="20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1219"/>
                                        </p:tgtEl>
                                        <p:attrNameLst>
                                          <p:attrName>style.visibility</p:attrName>
                                        </p:attrNameLst>
                                      </p:cBhvr>
                                      <p:to>
                                        <p:strVal val="visible"/>
                                      </p:to>
                                    </p:set>
                                    <p:anim calcmode="lin" valueType="num">
                                      <p:cBhvr additive="base">
                                        <p:cTn id="7" dur="500" fill="hold"/>
                                        <p:tgtEl>
                                          <p:spTgt spid="521219"/>
                                        </p:tgtEl>
                                        <p:attrNameLst>
                                          <p:attrName>ppt_x</p:attrName>
                                        </p:attrNameLst>
                                      </p:cBhvr>
                                      <p:tavLst>
                                        <p:tav tm="0">
                                          <p:val>
                                            <p:strVal val="0-#ppt_w/2"/>
                                          </p:val>
                                        </p:tav>
                                        <p:tav tm="100000">
                                          <p:val>
                                            <p:strVal val="#ppt_x"/>
                                          </p:val>
                                        </p:tav>
                                      </p:tavLst>
                                    </p:anim>
                                    <p:anim calcmode="lin" valueType="num">
                                      <p:cBhvr additive="base">
                                        <p:cTn id="8" dur="500" fill="hold"/>
                                        <p:tgtEl>
                                          <p:spTgt spid="5212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1220"/>
                                        </p:tgtEl>
                                        <p:attrNameLst>
                                          <p:attrName>style.visibility</p:attrName>
                                        </p:attrNameLst>
                                      </p:cBhvr>
                                      <p:to>
                                        <p:strVal val="visible"/>
                                      </p:to>
                                    </p:set>
                                    <p:anim calcmode="lin" valueType="num">
                                      <p:cBhvr additive="base">
                                        <p:cTn id="12" dur="500" fill="hold"/>
                                        <p:tgtEl>
                                          <p:spTgt spid="521220"/>
                                        </p:tgtEl>
                                        <p:attrNameLst>
                                          <p:attrName>ppt_x</p:attrName>
                                        </p:attrNameLst>
                                      </p:cBhvr>
                                      <p:tavLst>
                                        <p:tav tm="0">
                                          <p:val>
                                            <p:strVal val="#ppt_x"/>
                                          </p:val>
                                        </p:tav>
                                        <p:tav tm="100000">
                                          <p:val>
                                            <p:strVal val="#ppt_x"/>
                                          </p:val>
                                        </p:tav>
                                      </p:tavLst>
                                    </p:anim>
                                    <p:anim calcmode="lin" valueType="num">
                                      <p:cBhvr additive="base">
                                        <p:cTn id="13" dur="500" fill="hold"/>
                                        <p:tgtEl>
                                          <p:spTgt spid="5212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utoUpdateAnimBg="0"/>
      <p:bldP spid="521220" grpId="0" animBg="1" autoUpdateAnimBg="0"/>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7E303D02-361B-4B6D-856D-446DF1A2EE34}"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25314" name="Rectangle 2"/>
          <p:cNvSpPr>
            <a:spLocks noGrp="1" noChangeArrowheads="1"/>
          </p:cNvSpPr>
          <p:nvPr>
            <p:ph type="title"/>
          </p:nvPr>
        </p:nvSpPr>
        <p:spPr>
          <a:xfrm>
            <a:off x="1731963" y="246063"/>
            <a:ext cx="7772400" cy="677862"/>
          </a:xfrm>
        </p:spPr>
        <p:txBody>
          <a:bodyPr/>
          <a:lstStyle/>
          <a:p>
            <a:r>
              <a:rPr lang="en-US" altLang="zh-CN" smtClean="0">
                <a:solidFill>
                  <a:srgbClr val="FFCC00"/>
                </a:solidFill>
                <a:latin typeface="Arial" panose="020B0704020202020204" pitchFamily="34" charset="0"/>
                <a:ea typeface="黑体" pitchFamily="2" charset="-122"/>
              </a:rPr>
              <a:t>3</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task</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525315" name="Rectangle 3"/>
          <p:cNvSpPr>
            <a:spLocks noGrp="1" noChangeArrowheads="1"/>
          </p:cNvSpPr>
          <p:nvPr>
            <p:ph type="body" idx="1"/>
          </p:nvPr>
        </p:nvSpPr>
        <p:spPr>
          <a:xfrm>
            <a:off x="827088" y="1160463"/>
            <a:ext cx="7921625" cy="2540000"/>
          </a:xfrm>
        </p:spPr>
        <p:txBody>
          <a:bodyPr/>
          <a:lstStyle/>
          <a:p>
            <a:pPr>
              <a:lnSpc>
                <a:spcPct val="110000"/>
              </a:lnSpc>
              <a:spcBef>
                <a:spcPct val="0"/>
              </a:spcBef>
            </a:pPr>
            <a:r>
              <a:rPr lang="en-US" altLang="zh-CN" sz="2000" smtClean="0">
                <a:latin typeface="Arial" panose="020B0704020202020204" pitchFamily="34" charset="0"/>
                <a:ea typeface="楷体_GB2312" pitchFamily="49" charset="-122"/>
              </a:rPr>
              <a:t>task</a:t>
            </a:r>
            <a:r>
              <a:rPr lang="zh-CN" altLang="en-US" sz="2000" smtClean="0">
                <a:latin typeface="Arial" panose="020B0704020202020204" pitchFamily="34" charset="0"/>
                <a:ea typeface="楷体_GB2312" pitchFamily="49" charset="-122"/>
              </a:rPr>
              <a:t>语句用来由用户定义任务，</a:t>
            </a:r>
            <a:r>
              <a:rPr kumimoji="1" lang="zh-CN" altLang="en-US" sz="2000" smtClean="0">
                <a:latin typeface="Arial" panose="020B0704020202020204" pitchFamily="34" charset="0"/>
                <a:ea typeface="楷体_GB2312" pitchFamily="49" charset="-122"/>
              </a:rPr>
              <a:t>任务类似高级语言中的子程序，用来单独完成某项具体任务，并可以被模块或其他任务调用。</a:t>
            </a:r>
            <a:endParaRPr kumimoji="1" lang="zh-CN" altLang="en-US" sz="2000" smtClean="0">
              <a:latin typeface="Arial" panose="020B0704020202020204" pitchFamily="34" charset="0"/>
              <a:ea typeface="楷体_GB2312" pitchFamily="49" charset="-122"/>
            </a:endParaRPr>
          </a:p>
          <a:p>
            <a:pPr>
              <a:lnSpc>
                <a:spcPct val="110000"/>
              </a:lnSpc>
              <a:spcBef>
                <a:spcPct val="0"/>
              </a:spcBef>
            </a:pPr>
            <a:r>
              <a:rPr lang="zh-CN" altLang="en-US" sz="2000" smtClean="0">
                <a:latin typeface="Arial" panose="020B0704020202020204" pitchFamily="34" charset="0"/>
                <a:ea typeface="楷体_GB2312" pitchFamily="49" charset="-122"/>
              </a:rPr>
              <a:t>当希望能够对多个信号进行一些运算并输出</a:t>
            </a:r>
            <a:r>
              <a:rPr lang="zh-CN" altLang="en-US" sz="2000" smtClean="0">
                <a:solidFill>
                  <a:srgbClr val="CC0066"/>
                </a:solidFill>
                <a:latin typeface="Arial" panose="020B0704020202020204" pitchFamily="34" charset="0"/>
                <a:ea typeface="楷体_GB2312" pitchFamily="49" charset="-122"/>
              </a:rPr>
              <a:t>多个</a:t>
            </a:r>
            <a:r>
              <a:rPr lang="zh-CN" altLang="en-US" sz="2000" smtClean="0">
                <a:latin typeface="Arial" panose="020B0704020202020204" pitchFamily="34" charset="0"/>
                <a:ea typeface="楷体_GB2312" pitchFamily="49" charset="-122"/>
              </a:rPr>
              <a:t>结果（即有多个输出变量）时，宜采用任务结构。</a:t>
            </a:r>
            <a:endParaRPr lang="zh-CN" altLang="en-US" sz="2000" smtClean="0">
              <a:latin typeface="Arial" panose="020B0704020202020204" pitchFamily="34" charset="0"/>
              <a:ea typeface="楷体_GB2312" pitchFamily="49" charset="-122"/>
            </a:endParaRPr>
          </a:p>
          <a:p>
            <a:pPr algn="just">
              <a:lnSpc>
                <a:spcPct val="110000"/>
              </a:lnSpc>
              <a:spcBef>
                <a:spcPct val="0"/>
              </a:spcBef>
            </a:pPr>
            <a:r>
              <a:rPr lang="zh-CN" altLang="en-US" sz="2000" smtClean="0">
                <a:latin typeface="Arial" panose="020B0704020202020204" pitchFamily="34" charset="0"/>
                <a:ea typeface="楷体_GB2312" pitchFamily="49" charset="-122"/>
              </a:rPr>
              <a:t>常常利用任务来帮助实现结构化的模块设计，将批量的操作以任务的形式独立出来，使设计简单明了</a:t>
            </a:r>
            <a:r>
              <a:rPr kumimoji="1" lang="zh-CN" altLang="en-US" sz="2000" smtClean="0">
                <a:latin typeface="Arial" panose="020B0704020202020204" pitchFamily="34" charset="0"/>
                <a:ea typeface="楷体_GB2312" pitchFamily="49" charset="-122"/>
              </a:rPr>
              <a:t>，而且便于调试</a:t>
            </a:r>
            <a:r>
              <a:rPr lang="zh-CN" altLang="en-US" sz="2000" smtClean="0">
                <a:latin typeface="Arial" panose="020B0704020202020204" pitchFamily="34" charset="0"/>
                <a:ea typeface="楷体_GB2312" pitchFamily="49" charset="-122"/>
              </a:rPr>
              <a:t>。</a:t>
            </a:r>
            <a:endParaRPr lang="zh-CN" altLang="en-US" sz="2000" smtClean="0">
              <a:latin typeface="Arial" panose="020B0704020202020204" pitchFamily="34" charset="0"/>
              <a:ea typeface="楷体_GB2312" pitchFamily="49" charset="-122"/>
            </a:endParaRPr>
          </a:p>
        </p:txBody>
      </p:sp>
      <p:sp>
        <p:nvSpPr>
          <p:cNvPr id="525317" name="Text Box 5"/>
          <p:cNvSpPr txBox="1">
            <a:spLocks noChangeArrowheads="1"/>
          </p:cNvSpPr>
          <p:nvPr/>
        </p:nvSpPr>
        <p:spPr bwMode="auto">
          <a:xfrm>
            <a:off x="2670175" y="3536950"/>
            <a:ext cx="2965450" cy="1716088"/>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task </a:t>
            </a:r>
            <a:r>
              <a:rPr lang="en-US" altLang="zh-CN" sz="2000">
                <a:latin typeface="Arial" panose="020B0704020202020204" pitchFamily="34" charset="0"/>
              </a:rPr>
              <a:t>&lt;</a:t>
            </a:r>
            <a:r>
              <a:rPr lang="zh-CN" altLang="en-US" sz="2000">
                <a:latin typeface="Arial" panose="020B0704020202020204" pitchFamily="34" charset="0"/>
              </a:rPr>
              <a:t>任务名</a:t>
            </a:r>
            <a:r>
              <a:rPr lang="en-US" altLang="zh-CN" sz="2000">
                <a:latin typeface="Arial" panose="020B0704020202020204" pitchFamily="34" charset="0"/>
              </a:rPr>
              <a:t>&gt;</a:t>
            </a:r>
            <a:r>
              <a:rPr lang="zh-CN" altLang="en-US" sz="2000">
                <a:latin typeface="Arial" panose="020B0704020202020204" pitchFamily="34" charset="0"/>
              </a:rPr>
              <a:t>；</a:t>
            </a:r>
            <a:endParaRPr lang="zh-CN" altLang="en-US" sz="2000">
              <a:latin typeface="Arial" panose="020B0704020202020204" pitchFamily="34" charset="0"/>
            </a:endParaRPr>
          </a:p>
          <a:p>
            <a:pPr>
              <a:spcBef>
                <a:spcPct val="0"/>
              </a:spcBef>
              <a:buClrTx/>
              <a:buFontTx/>
              <a:buNone/>
            </a:pPr>
            <a:r>
              <a:rPr lang="zh-CN" altLang="en-US" sz="2000">
                <a:latin typeface="Arial" panose="020B0704020202020204" pitchFamily="34" charset="0"/>
              </a:rPr>
              <a:t>  端口声明语句；</a:t>
            </a:r>
            <a:endParaRPr lang="zh-CN" altLang="en-US" sz="2000">
              <a:latin typeface="Arial" panose="020B0704020202020204" pitchFamily="34" charset="0"/>
            </a:endParaRPr>
          </a:p>
          <a:p>
            <a:pPr>
              <a:spcBef>
                <a:spcPct val="0"/>
              </a:spcBef>
              <a:buClrTx/>
              <a:buFontTx/>
              <a:buNone/>
            </a:pPr>
            <a:r>
              <a:rPr lang="zh-CN" altLang="en-US" sz="2000">
                <a:latin typeface="Arial" panose="020B0704020202020204" pitchFamily="34" charset="0"/>
              </a:rPr>
              <a:t>  数据类型声明语句；</a:t>
            </a:r>
            <a:endParaRPr lang="zh-CN" altLang="en-US" sz="2000">
              <a:latin typeface="Arial" panose="020B0704020202020204" pitchFamily="34" charset="0"/>
            </a:endParaRPr>
          </a:p>
          <a:p>
            <a:pPr algn="l">
              <a:lnSpc>
                <a:spcPct val="100000"/>
              </a:lnSpc>
              <a:spcBef>
                <a:spcPct val="0"/>
              </a:spcBef>
              <a:buClrTx/>
              <a:buFontTx/>
              <a:buNone/>
            </a:pPr>
            <a:r>
              <a:rPr lang="zh-CN" altLang="en-US" sz="2000">
                <a:latin typeface="Arial" panose="020B0704020202020204" pitchFamily="34" charset="0"/>
              </a:rPr>
              <a:t>  实现逻辑功能的语句；</a:t>
            </a:r>
            <a:endParaRPr lang="zh-CN" altLang="en-US" sz="2000">
              <a:latin typeface="Arial" panose="020B0704020202020204" pitchFamily="34" charset="0"/>
            </a:endParaRPr>
          </a:p>
          <a:p>
            <a:pPr algn="l">
              <a:lnSpc>
                <a:spcPct val="100000"/>
              </a:lnSpc>
              <a:spcBef>
                <a:spcPct val="0"/>
              </a:spcBef>
              <a:buClrTx/>
              <a:buFontTx/>
              <a:buNone/>
            </a:pPr>
            <a:r>
              <a:rPr lang="en-US" altLang="zh-CN" sz="2000">
                <a:solidFill>
                  <a:srgbClr val="FF0066"/>
                </a:solidFill>
                <a:latin typeface="Arial" panose="020B0704020202020204" pitchFamily="34" charset="0"/>
              </a:rPr>
              <a:t>endtask</a:t>
            </a:r>
            <a:endParaRPr lang="en-US" altLang="zh-CN" sz="2000">
              <a:solidFill>
                <a:srgbClr val="FF0066"/>
              </a:solidFill>
              <a:latin typeface="Arial" panose="020B0704020202020204" pitchFamily="34" charset="0"/>
            </a:endParaRPr>
          </a:p>
        </p:txBody>
      </p:sp>
      <p:sp>
        <p:nvSpPr>
          <p:cNvPr id="525318" name="Text Box 6"/>
          <p:cNvSpPr txBox="1">
            <a:spLocks noChangeArrowheads="1"/>
          </p:cNvSpPr>
          <p:nvPr/>
        </p:nvSpPr>
        <p:spPr bwMode="auto">
          <a:xfrm>
            <a:off x="2670175" y="5697538"/>
            <a:ext cx="3821113" cy="436562"/>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latin typeface="Arial" panose="020B0704020202020204" pitchFamily="34" charset="0"/>
              </a:rPr>
              <a:t>&lt;</a:t>
            </a:r>
            <a:r>
              <a:rPr lang="zh-CN" altLang="en-US" sz="2000">
                <a:latin typeface="Arial" panose="020B0704020202020204" pitchFamily="34" charset="0"/>
              </a:rPr>
              <a:t>任务名</a:t>
            </a:r>
            <a:r>
              <a:rPr lang="en-US" altLang="zh-CN" sz="2000">
                <a:latin typeface="Arial" panose="020B0704020202020204" pitchFamily="34" charset="0"/>
              </a:rPr>
              <a:t>&gt;</a:t>
            </a:r>
            <a:r>
              <a:rPr lang="zh-CN" altLang="en-US" sz="2000">
                <a:latin typeface="Arial" panose="020B0704020202020204" pitchFamily="34" charset="0"/>
              </a:rPr>
              <a:t> </a:t>
            </a:r>
            <a:r>
              <a:rPr lang="en-US" altLang="zh-CN" sz="2000">
                <a:latin typeface="Arial" panose="020B0704020202020204" pitchFamily="34" charset="0"/>
              </a:rPr>
              <a:t>(</a:t>
            </a:r>
            <a:r>
              <a:rPr lang="zh-CN" altLang="en-US" sz="2000">
                <a:latin typeface="Arial" panose="020B0704020202020204" pitchFamily="34" charset="0"/>
              </a:rPr>
              <a:t>端口</a:t>
            </a:r>
            <a:r>
              <a:rPr lang="en-US" altLang="zh-CN" sz="2000">
                <a:latin typeface="Arial" panose="020B0704020202020204" pitchFamily="34" charset="0"/>
              </a:rPr>
              <a:t>1,</a:t>
            </a:r>
            <a:r>
              <a:rPr lang="zh-CN" altLang="en-US" sz="2000">
                <a:latin typeface="Arial" panose="020B0704020202020204" pitchFamily="34" charset="0"/>
              </a:rPr>
              <a:t>端口</a:t>
            </a:r>
            <a:r>
              <a:rPr lang="en-US" altLang="zh-CN" sz="2000">
                <a:latin typeface="Arial" panose="020B0704020202020204" pitchFamily="34" charset="0"/>
              </a:rPr>
              <a:t>2,……);</a:t>
            </a:r>
            <a:r>
              <a:rPr lang="en-US" altLang="zh-CN" sz="2000"/>
              <a:t>  </a:t>
            </a:r>
            <a:endParaRPr lang="en-US" altLang="zh-CN" sz="2000">
              <a:solidFill>
                <a:srgbClr val="FF0066"/>
              </a:solidFill>
            </a:endParaRPr>
          </a:p>
        </p:txBody>
      </p:sp>
      <p:sp>
        <p:nvSpPr>
          <p:cNvPr id="525319" name="Rectangle 7"/>
          <p:cNvSpPr>
            <a:spLocks noChangeArrowheads="1"/>
          </p:cNvSpPr>
          <p:nvPr/>
        </p:nvSpPr>
        <p:spPr bwMode="auto">
          <a:xfrm>
            <a:off x="663575" y="3771900"/>
            <a:ext cx="1428750" cy="446088"/>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任务定义</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525320" name="Rectangle 8"/>
          <p:cNvSpPr>
            <a:spLocks noChangeArrowheads="1"/>
          </p:cNvSpPr>
          <p:nvPr/>
        </p:nvSpPr>
        <p:spPr bwMode="auto">
          <a:xfrm>
            <a:off x="657225" y="5707063"/>
            <a:ext cx="1428750" cy="446087"/>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任务调用</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2344985" name="AutoShape 25"/>
          <p:cNvSpPr>
            <a:spLocks noChangeArrowheads="1"/>
          </p:cNvSpPr>
          <p:nvPr/>
        </p:nvSpPr>
        <p:spPr bwMode="auto">
          <a:xfrm>
            <a:off x="5235575" y="3243263"/>
            <a:ext cx="2268538" cy="460375"/>
          </a:xfrm>
          <a:prstGeom prst="wedgeRectCallout">
            <a:avLst>
              <a:gd name="adj1" fmla="val -81699"/>
              <a:gd name="adj2" fmla="val 48620"/>
            </a:avLst>
          </a:prstGeom>
          <a:solidFill>
            <a:srgbClr val="FFE5FF"/>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zh-CN" altLang="en-US" sz="2000">
                <a:latin typeface="Arial" panose="020B0704020202020204" pitchFamily="34" charset="0"/>
                <a:ea typeface="楷体_GB2312" pitchFamily="49" charset="-122"/>
              </a:rPr>
              <a:t>注意无端口列表！</a:t>
            </a:r>
            <a:endParaRPr kumimoji="1" lang="zh-CN" altLang="en-US" sz="2000">
              <a:solidFill>
                <a:srgbClr val="FF0000"/>
              </a:solidFill>
              <a:latin typeface="Arial" panose="020B0704020202020204" pitchFamily="34" charset="0"/>
              <a:ea typeface="楷体_GB2312" pitchFamily="49" charset="-122"/>
            </a:endParaRPr>
          </a:p>
        </p:txBody>
      </p:sp>
      <p:sp>
        <p:nvSpPr>
          <p:cNvPr id="2" name="AutoShape 25"/>
          <p:cNvSpPr>
            <a:spLocks noChangeArrowheads="1"/>
          </p:cNvSpPr>
          <p:nvPr/>
        </p:nvSpPr>
        <p:spPr bwMode="auto">
          <a:xfrm>
            <a:off x="6510338" y="5094288"/>
            <a:ext cx="2173287" cy="931862"/>
          </a:xfrm>
          <a:prstGeom prst="wedgeRectCallout">
            <a:avLst>
              <a:gd name="adj1" fmla="val -68847"/>
              <a:gd name="adj2" fmla="val 41310"/>
            </a:avLst>
          </a:prstGeom>
          <a:solidFill>
            <a:srgbClr val="FFFFCC"/>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panose="020B0704020202020204" pitchFamily="34" charset="0"/>
                <a:ea typeface="楷体_GB2312" pitchFamily="49" charset="-122"/>
              </a:rPr>
              <a:t>端口名列表与任务定义中的</a:t>
            </a:r>
            <a:r>
              <a:rPr kumimoji="1" lang="en-US" altLang="zh-CN" sz="2000">
                <a:latin typeface="Arial" panose="020B0704020202020204" pitchFamily="34" charset="0"/>
                <a:ea typeface="楷体_GB2312" pitchFamily="49" charset="-122"/>
              </a:rPr>
              <a:t>I/O</a:t>
            </a:r>
            <a:r>
              <a:rPr kumimoji="1" lang="zh-CN" altLang="en-US" sz="2000">
                <a:latin typeface="Arial" panose="020B0704020202020204" pitchFamily="34" charset="0"/>
                <a:ea typeface="楷体_GB2312" pitchFamily="49" charset="-122"/>
              </a:rPr>
              <a:t>变量一一对应！</a:t>
            </a:r>
            <a:endParaRPr kumimoji="1" lang="zh-CN" altLang="en-US" sz="20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25314"/>
                                        </p:tgtEl>
                                        <p:attrNameLst>
                                          <p:attrName>style.visibility</p:attrName>
                                        </p:attrNameLst>
                                      </p:cBhvr>
                                      <p:to>
                                        <p:strVal val="visible"/>
                                      </p:to>
                                    </p:set>
                                    <p:anim calcmode="lin" valueType="num">
                                      <p:cBhvr additive="base">
                                        <p:cTn id="7" dur="500" fill="hold"/>
                                        <p:tgtEl>
                                          <p:spTgt spid="525314"/>
                                        </p:tgtEl>
                                        <p:attrNameLst>
                                          <p:attrName>ppt_x</p:attrName>
                                        </p:attrNameLst>
                                      </p:cBhvr>
                                      <p:tavLst>
                                        <p:tav tm="0">
                                          <p:val>
                                            <p:strVal val="#ppt_x"/>
                                          </p:val>
                                        </p:tav>
                                        <p:tav tm="100000">
                                          <p:val>
                                            <p:strVal val="#ppt_x"/>
                                          </p:val>
                                        </p:tav>
                                      </p:tavLst>
                                    </p:anim>
                                    <p:anim calcmode="lin" valueType="num">
                                      <p:cBhvr additive="base">
                                        <p:cTn id="8" dur="500" fill="hold"/>
                                        <p:tgtEl>
                                          <p:spTgt spid="52531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25315"/>
                                        </p:tgtEl>
                                        <p:attrNameLst>
                                          <p:attrName>style.visibility</p:attrName>
                                        </p:attrNameLst>
                                      </p:cBhvr>
                                      <p:to>
                                        <p:strVal val="visible"/>
                                      </p:to>
                                    </p:set>
                                    <p:anim calcmode="lin" valueType="num">
                                      <p:cBhvr additive="base">
                                        <p:cTn id="12" dur="500" fill="hold"/>
                                        <p:tgtEl>
                                          <p:spTgt spid="525315"/>
                                        </p:tgtEl>
                                        <p:attrNameLst>
                                          <p:attrName>ppt_x</p:attrName>
                                        </p:attrNameLst>
                                      </p:cBhvr>
                                      <p:tavLst>
                                        <p:tav tm="0">
                                          <p:val>
                                            <p:strVal val="0-#ppt_w/2"/>
                                          </p:val>
                                        </p:tav>
                                        <p:tav tm="100000">
                                          <p:val>
                                            <p:strVal val="#ppt_x"/>
                                          </p:val>
                                        </p:tav>
                                      </p:tavLst>
                                    </p:anim>
                                    <p:anim calcmode="lin" valueType="num">
                                      <p:cBhvr additive="base">
                                        <p:cTn id="13" dur="500" fill="hold"/>
                                        <p:tgtEl>
                                          <p:spTgt spid="52531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25319"/>
                                        </p:tgtEl>
                                        <p:attrNameLst>
                                          <p:attrName>style.visibility</p:attrName>
                                        </p:attrNameLst>
                                      </p:cBhvr>
                                      <p:to>
                                        <p:strVal val="visible"/>
                                      </p:to>
                                    </p:set>
                                    <p:anim calcmode="lin" valueType="num">
                                      <p:cBhvr>
                                        <p:cTn id="18" dur="500" fill="hold"/>
                                        <p:tgtEl>
                                          <p:spTgt spid="525319"/>
                                        </p:tgtEl>
                                        <p:attrNameLst>
                                          <p:attrName>ppt_w</p:attrName>
                                        </p:attrNameLst>
                                      </p:cBhvr>
                                      <p:tavLst>
                                        <p:tav tm="0">
                                          <p:val>
                                            <p:fltVal val="0"/>
                                          </p:val>
                                        </p:tav>
                                        <p:tav tm="100000">
                                          <p:val>
                                            <p:strVal val="#ppt_w"/>
                                          </p:val>
                                        </p:tav>
                                      </p:tavLst>
                                    </p:anim>
                                    <p:anim calcmode="lin" valueType="num">
                                      <p:cBhvr>
                                        <p:cTn id="19" dur="500" fill="hold"/>
                                        <p:tgtEl>
                                          <p:spTgt spid="52531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25317"/>
                                        </p:tgtEl>
                                        <p:attrNameLst>
                                          <p:attrName>style.visibility</p:attrName>
                                        </p:attrNameLst>
                                      </p:cBhvr>
                                      <p:to>
                                        <p:strVal val="visible"/>
                                      </p:to>
                                    </p:set>
                                    <p:animEffect transition="in" filter="wipe(left)">
                                      <p:cBhvr>
                                        <p:cTn id="23" dur="500"/>
                                        <p:tgtEl>
                                          <p:spTgt spid="5253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44985"/>
                                        </p:tgtEl>
                                        <p:attrNameLst>
                                          <p:attrName>style.visibility</p:attrName>
                                        </p:attrNameLst>
                                      </p:cBhvr>
                                      <p:to>
                                        <p:strVal val="visible"/>
                                      </p:to>
                                    </p:set>
                                    <p:animEffect transition="in" filter="dissolve">
                                      <p:cBhvr>
                                        <p:cTn id="28" dur="500"/>
                                        <p:tgtEl>
                                          <p:spTgt spid="2344985"/>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525320"/>
                                        </p:tgtEl>
                                        <p:attrNameLst>
                                          <p:attrName>style.visibility</p:attrName>
                                        </p:attrNameLst>
                                      </p:cBhvr>
                                      <p:to>
                                        <p:strVal val="visible"/>
                                      </p:to>
                                    </p:set>
                                    <p:anim calcmode="lin" valueType="num">
                                      <p:cBhvr>
                                        <p:cTn id="33" dur="500" fill="hold"/>
                                        <p:tgtEl>
                                          <p:spTgt spid="525320"/>
                                        </p:tgtEl>
                                        <p:attrNameLst>
                                          <p:attrName>ppt_w</p:attrName>
                                        </p:attrNameLst>
                                      </p:cBhvr>
                                      <p:tavLst>
                                        <p:tav tm="0">
                                          <p:val>
                                            <p:fltVal val="0"/>
                                          </p:val>
                                        </p:tav>
                                        <p:tav tm="100000">
                                          <p:val>
                                            <p:strVal val="#ppt_w"/>
                                          </p:val>
                                        </p:tav>
                                      </p:tavLst>
                                    </p:anim>
                                    <p:anim calcmode="lin" valueType="num">
                                      <p:cBhvr>
                                        <p:cTn id="34" dur="500" fill="hold"/>
                                        <p:tgtEl>
                                          <p:spTgt spid="525320"/>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25318"/>
                                        </p:tgtEl>
                                        <p:attrNameLst>
                                          <p:attrName>style.visibility</p:attrName>
                                        </p:attrNameLst>
                                      </p:cBhvr>
                                      <p:to>
                                        <p:strVal val="visible"/>
                                      </p:to>
                                    </p:set>
                                    <p:animEffect transition="in" filter="wipe(left)">
                                      <p:cBhvr>
                                        <p:cTn id="38" dur="500"/>
                                        <p:tgtEl>
                                          <p:spTgt spid="52531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p:bldP spid="525315" grpId="0" autoUpdateAnimBg="0"/>
      <p:bldP spid="525317" grpId="0" animBg="1"/>
      <p:bldP spid="525318" grpId="0" animBg="1"/>
      <p:bldP spid="525319" grpId="0" animBg="1" autoUpdateAnimBg="0"/>
      <p:bldP spid="525320" grpId="0" animBg="1" autoUpdateAnimBg="0"/>
      <p:bldP spid="2344985"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C5444EA9-1F7D-43AF-9B53-F3016E70A5E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7827" name="Rectangle 2"/>
          <p:cNvSpPr>
            <a:spLocks noGrp="1" noChangeArrowheads="1"/>
          </p:cNvSpPr>
          <p:nvPr>
            <p:ph type="title"/>
          </p:nvPr>
        </p:nvSpPr>
        <p:spPr>
          <a:xfrm>
            <a:off x="1727200" y="225425"/>
            <a:ext cx="7772400" cy="677863"/>
          </a:xfrm>
        </p:spPr>
        <p:txBody>
          <a:bodyPr/>
          <a:lstStyle/>
          <a:p>
            <a:r>
              <a:rPr lang="en-US" altLang="zh-CN" smtClean="0">
                <a:solidFill>
                  <a:srgbClr val="FFCC00"/>
                </a:solidFill>
                <a:latin typeface="Arial" panose="020B0704020202020204" pitchFamily="34" charset="0"/>
                <a:ea typeface="黑体" pitchFamily="2" charset="-122"/>
              </a:rPr>
              <a:t>task</a:t>
            </a:r>
            <a:r>
              <a:rPr lang="zh-CN" altLang="en-US" smtClean="0">
                <a:solidFill>
                  <a:srgbClr val="FFCC00"/>
                </a:solidFill>
                <a:latin typeface="Arial" panose="020B0704020202020204" pitchFamily="34" charset="0"/>
                <a:ea typeface="黑体" pitchFamily="2" charset="-122"/>
              </a:rPr>
              <a:t>语句使用注意事项</a:t>
            </a:r>
            <a:endParaRPr lang="zh-CN" altLang="en-US" smtClean="0">
              <a:solidFill>
                <a:srgbClr val="FFCC00"/>
              </a:solidFill>
              <a:latin typeface="Arial" panose="020B0704020202020204" pitchFamily="34" charset="0"/>
              <a:ea typeface="黑体" pitchFamily="2" charset="-122"/>
            </a:endParaRPr>
          </a:p>
        </p:txBody>
      </p:sp>
      <p:sp>
        <p:nvSpPr>
          <p:cNvPr id="527363" name="Rectangle 3"/>
          <p:cNvSpPr>
            <a:spLocks noGrp="1" noChangeArrowheads="1"/>
          </p:cNvSpPr>
          <p:nvPr>
            <p:ph type="body" idx="1"/>
          </p:nvPr>
        </p:nvSpPr>
        <p:spPr>
          <a:xfrm>
            <a:off x="247650" y="2646363"/>
            <a:ext cx="4540250" cy="368300"/>
          </a:xfrm>
        </p:spPr>
        <p:txBody>
          <a:bodyPr/>
          <a:lstStyle/>
          <a:p>
            <a:pPr marL="0" indent="0" algn="just">
              <a:lnSpc>
                <a:spcPct val="90000"/>
              </a:lnSpc>
              <a:spcBef>
                <a:spcPct val="0"/>
              </a:spcBef>
              <a:buClrTx/>
              <a:buFontTx/>
              <a:buNone/>
            </a:pPr>
            <a:r>
              <a:rPr lang="en-US" altLang="zh-CN" sz="2000" smtClean="0">
                <a:solidFill>
                  <a:srgbClr val="FF0066"/>
                </a:solidFill>
                <a:latin typeface="Arial" panose="020B0704020202020204" pitchFamily="34" charset="0"/>
                <a:ea typeface="SimSun" pitchFamily="2" charset="-122"/>
              </a:rPr>
              <a:t>【</a:t>
            </a:r>
            <a:r>
              <a:rPr lang="zh-CN" altLang="en-US" sz="2000" smtClean="0">
                <a:solidFill>
                  <a:srgbClr val="FF0066"/>
                </a:solidFill>
                <a:latin typeface="Arial" panose="020B0704020202020204" pitchFamily="34" charset="0"/>
                <a:ea typeface="SimSun" pitchFamily="2" charset="-122"/>
              </a:rPr>
              <a:t>例</a:t>
            </a:r>
            <a:r>
              <a:rPr lang="en-US" altLang="zh-CN" sz="2000" smtClean="0">
                <a:solidFill>
                  <a:srgbClr val="FF0066"/>
                </a:solidFill>
                <a:latin typeface="Arial" panose="020B0704020202020204" pitchFamily="34" charset="0"/>
                <a:ea typeface="SimSun" pitchFamily="2" charset="-122"/>
              </a:rPr>
              <a:t>】</a:t>
            </a:r>
            <a:r>
              <a:rPr lang="zh-CN" altLang="en-US" sz="2000" smtClean="0">
                <a:latin typeface="Times New Roman" panose="02020803070505020304" pitchFamily="18" charset="0"/>
                <a:ea typeface="SimSun" pitchFamily="2" charset="-122"/>
              </a:rPr>
              <a:t>任务的定义与调用。                    </a:t>
            </a:r>
            <a:endParaRPr lang="zh-CN" altLang="en-US" sz="2000" smtClean="0">
              <a:latin typeface="Times New Roman" panose="02020803070505020304" pitchFamily="18" charset="0"/>
              <a:ea typeface="SimSun" pitchFamily="2" charset="-122"/>
            </a:endParaRPr>
          </a:p>
        </p:txBody>
      </p:sp>
      <p:sp>
        <p:nvSpPr>
          <p:cNvPr id="527364" name="Text Box 4"/>
          <p:cNvSpPr txBox="1">
            <a:spLocks noChangeArrowheads="1"/>
          </p:cNvSpPr>
          <p:nvPr/>
        </p:nvSpPr>
        <p:spPr bwMode="auto">
          <a:xfrm>
            <a:off x="306388" y="3357563"/>
            <a:ext cx="4800600" cy="3125787"/>
          </a:xfrm>
          <a:prstGeom prst="rect">
            <a:avLst/>
          </a:prstGeom>
          <a:solidFill>
            <a:srgbClr val="ADD6FF"/>
          </a:solidFill>
          <a:ln w="12700">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1800">
                <a:solidFill>
                  <a:srgbClr val="FF0066"/>
                </a:solidFill>
                <a:latin typeface="Arial" panose="020B0704020202020204" pitchFamily="34" charset="0"/>
              </a:rPr>
              <a:t>task my_task;</a:t>
            </a:r>
            <a:endParaRPr lang="en-US" altLang="zh-CN" sz="1800">
              <a:solidFill>
                <a:srgbClr val="FF0066"/>
              </a:solidFill>
              <a:latin typeface="Arial" panose="020B0704020202020204" pitchFamily="34" charset="0"/>
            </a:endParaRPr>
          </a:p>
          <a:p>
            <a:pPr>
              <a:lnSpc>
                <a:spcPct val="100000"/>
              </a:lnSpc>
              <a:spcBef>
                <a:spcPct val="0"/>
              </a:spcBef>
              <a:buClrTx/>
              <a:buFontTx/>
              <a:buNone/>
            </a:pPr>
            <a:r>
              <a:rPr lang="en-US" altLang="zh-CN" sz="1800">
                <a:latin typeface="Arial" panose="020B0704020202020204" pitchFamily="34" charset="0"/>
              </a:rPr>
              <a:t>    input a,b;</a:t>
            </a:r>
            <a:endParaRPr lang="en-US" altLang="zh-CN" sz="1800">
              <a:latin typeface="Arial" panose="020B0704020202020204" pitchFamily="34" charset="0"/>
            </a:endParaRPr>
          </a:p>
          <a:p>
            <a:pPr>
              <a:lnSpc>
                <a:spcPct val="100000"/>
              </a:lnSpc>
              <a:spcBef>
                <a:spcPct val="0"/>
              </a:spcBef>
              <a:buClrTx/>
              <a:buFontTx/>
              <a:buNone/>
            </a:pPr>
            <a:r>
              <a:rPr lang="en-US" altLang="zh-CN" sz="1800">
                <a:latin typeface="Arial" panose="020B0704020202020204" pitchFamily="34" charset="0"/>
              </a:rPr>
              <a:t>    inout c;</a:t>
            </a:r>
            <a:endParaRPr lang="en-US" altLang="zh-CN" sz="1800">
              <a:latin typeface="Arial" panose="020B0704020202020204" pitchFamily="34" charset="0"/>
            </a:endParaRPr>
          </a:p>
          <a:p>
            <a:pPr>
              <a:lnSpc>
                <a:spcPct val="100000"/>
              </a:lnSpc>
              <a:spcBef>
                <a:spcPct val="0"/>
              </a:spcBef>
              <a:buClrTx/>
              <a:buFontTx/>
              <a:buNone/>
            </a:pPr>
            <a:r>
              <a:rPr lang="en-US" altLang="zh-CN" sz="1800">
                <a:latin typeface="Arial" panose="020B0704020202020204" pitchFamily="34" charset="0"/>
              </a:rPr>
              <a:t>    output d,e;</a:t>
            </a:r>
            <a:endParaRPr lang="en-US" altLang="zh-CN" sz="1800">
              <a:latin typeface="Arial" panose="020B0704020202020204" pitchFamily="34" charset="0"/>
            </a:endParaRPr>
          </a:p>
          <a:p>
            <a:pPr>
              <a:lnSpc>
                <a:spcPct val="100000"/>
              </a:lnSpc>
              <a:spcBef>
                <a:spcPct val="0"/>
              </a:spcBef>
              <a:buClrTx/>
              <a:buFontTx/>
              <a:buNone/>
            </a:pPr>
            <a:r>
              <a:rPr lang="en-US" altLang="zh-CN" sz="1800">
                <a:latin typeface="Arial" panose="020B0704020202020204" pitchFamily="34" charset="0"/>
              </a:rPr>
              <a:t>          ……</a:t>
            </a:r>
            <a:endParaRPr lang="en-US" altLang="zh-CN" sz="1800">
              <a:latin typeface="Arial" panose="020B0704020202020204" pitchFamily="34" charset="0"/>
            </a:endParaRPr>
          </a:p>
          <a:p>
            <a:pPr>
              <a:lnSpc>
                <a:spcPct val="100000"/>
              </a:lnSpc>
              <a:spcBef>
                <a:spcPct val="0"/>
              </a:spcBef>
              <a:buClrTx/>
              <a:buFontTx/>
              <a:buNone/>
            </a:pPr>
            <a:r>
              <a:rPr lang="en-US" altLang="zh-CN" sz="1800">
                <a:latin typeface="Arial" panose="020B0704020202020204" pitchFamily="34" charset="0"/>
              </a:rPr>
              <a:t>      &lt;</a:t>
            </a:r>
            <a:r>
              <a:rPr lang="zh-CN" altLang="en-US" sz="1800">
                <a:latin typeface="Arial" panose="020B0704020202020204" pitchFamily="34" charset="0"/>
              </a:rPr>
              <a:t>语句</a:t>
            </a:r>
            <a:r>
              <a:rPr lang="en-US" altLang="zh-CN" sz="1800">
                <a:latin typeface="Arial" panose="020B0704020202020204" pitchFamily="34" charset="0"/>
              </a:rPr>
              <a:t>&gt;       //</a:t>
            </a:r>
            <a:r>
              <a:rPr lang="zh-CN" altLang="en-US" sz="1800">
                <a:latin typeface="Arial" panose="020B0704020202020204" pitchFamily="34" charset="0"/>
              </a:rPr>
              <a:t>执行任务工作相应的语句</a:t>
            </a:r>
            <a:endParaRPr lang="zh-CN" altLang="en-US" sz="1800">
              <a:latin typeface="Arial" panose="020B0704020202020204" pitchFamily="34" charset="0"/>
            </a:endParaRPr>
          </a:p>
          <a:p>
            <a:pPr>
              <a:lnSpc>
                <a:spcPct val="100000"/>
              </a:lnSpc>
              <a:spcBef>
                <a:spcPct val="0"/>
              </a:spcBef>
              <a:buClrTx/>
              <a:buFontTx/>
              <a:buNone/>
            </a:pPr>
            <a:r>
              <a:rPr lang="zh-CN" altLang="en-US" sz="1800">
                <a:latin typeface="Arial" panose="020B0704020202020204" pitchFamily="34" charset="0"/>
              </a:rPr>
              <a:t>          </a:t>
            </a:r>
            <a:r>
              <a:rPr lang="en-US" altLang="zh-CN" sz="1800">
                <a:latin typeface="Arial" panose="020B0704020202020204" pitchFamily="34" charset="0"/>
              </a:rPr>
              <a:t>……</a:t>
            </a:r>
            <a:endParaRPr lang="en-US" altLang="zh-CN" sz="1800">
              <a:latin typeface="Arial" panose="020B0704020202020204" pitchFamily="34" charset="0"/>
            </a:endParaRPr>
          </a:p>
          <a:p>
            <a:pPr>
              <a:lnSpc>
                <a:spcPct val="100000"/>
              </a:lnSpc>
              <a:spcBef>
                <a:spcPct val="0"/>
              </a:spcBef>
              <a:buClrTx/>
              <a:buFontTx/>
              <a:buNone/>
            </a:pPr>
            <a:r>
              <a:rPr lang="en-US" altLang="zh-CN" sz="1800">
                <a:latin typeface="Arial" panose="020B0704020202020204" pitchFamily="34" charset="0"/>
              </a:rPr>
              <a:t>    c = foo1;</a:t>
            </a:r>
            <a:endParaRPr lang="en-US" altLang="zh-CN" sz="1800">
              <a:latin typeface="Arial" panose="020B0704020202020204" pitchFamily="34" charset="0"/>
            </a:endParaRPr>
          </a:p>
          <a:p>
            <a:pPr>
              <a:lnSpc>
                <a:spcPct val="100000"/>
              </a:lnSpc>
              <a:spcBef>
                <a:spcPct val="0"/>
              </a:spcBef>
              <a:buClrTx/>
              <a:buFontTx/>
              <a:buNone/>
            </a:pPr>
            <a:r>
              <a:rPr lang="en-US" altLang="zh-CN" sz="1800">
                <a:latin typeface="Arial" panose="020B0704020202020204" pitchFamily="34" charset="0"/>
              </a:rPr>
              <a:t>    d = foo2;      //</a:t>
            </a:r>
            <a:r>
              <a:rPr lang="zh-CN" altLang="en-US" sz="1800">
                <a:latin typeface="Arial" panose="020B0704020202020204" pitchFamily="34" charset="0"/>
              </a:rPr>
              <a:t>对任务的输出变量赋值</a:t>
            </a:r>
            <a:endParaRPr lang="zh-CN" altLang="en-US" sz="1800">
              <a:latin typeface="Arial" panose="020B0704020202020204" pitchFamily="34" charset="0"/>
            </a:endParaRPr>
          </a:p>
          <a:p>
            <a:pPr>
              <a:lnSpc>
                <a:spcPct val="100000"/>
              </a:lnSpc>
              <a:spcBef>
                <a:spcPct val="0"/>
              </a:spcBef>
              <a:buClrTx/>
              <a:buFontTx/>
              <a:buNone/>
            </a:pPr>
            <a:r>
              <a:rPr lang="zh-CN" altLang="en-US" sz="1800">
                <a:latin typeface="Arial" panose="020B0704020202020204" pitchFamily="34" charset="0"/>
              </a:rPr>
              <a:t>    </a:t>
            </a:r>
            <a:r>
              <a:rPr lang="en-US" altLang="zh-CN" sz="1800">
                <a:latin typeface="Arial" panose="020B0704020202020204" pitchFamily="34" charset="0"/>
              </a:rPr>
              <a:t>e = foo3; </a:t>
            </a:r>
            <a:endParaRPr lang="en-US" altLang="zh-CN" sz="1800">
              <a:latin typeface="Arial" panose="020B0704020202020204" pitchFamily="34" charset="0"/>
            </a:endParaRPr>
          </a:p>
          <a:p>
            <a:pPr>
              <a:lnSpc>
                <a:spcPct val="100000"/>
              </a:lnSpc>
              <a:spcBef>
                <a:spcPct val="0"/>
              </a:spcBef>
              <a:buClrTx/>
              <a:buFontTx/>
              <a:buNone/>
            </a:pPr>
            <a:r>
              <a:rPr lang="en-US" altLang="zh-CN" sz="1800">
                <a:latin typeface="Times New Roman" panose="02020803070505020304" pitchFamily="18" charset="0"/>
              </a:rPr>
              <a:t> </a:t>
            </a:r>
            <a:r>
              <a:rPr lang="en-US" altLang="zh-CN" sz="1800">
                <a:solidFill>
                  <a:srgbClr val="FF0066"/>
                </a:solidFill>
                <a:latin typeface="Times New Roman" panose="02020803070505020304" pitchFamily="18" charset="0"/>
              </a:rPr>
              <a:t>endtask</a:t>
            </a:r>
            <a:endParaRPr lang="en-US" altLang="zh-CN" sz="1800">
              <a:latin typeface="Times New Roman" panose="02020803070505020304" pitchFamily="18" charset="0"/>
            </a:endParaRPr>
          </a:p>
        </p:txBody>
      </p:sp>
      <p:sp>
        <p:nvSpPr>
          <p:cNvPr id="527365" name="Text Box 5"/>
          <p:cNvSpPr txBox="1">
            <a:spLocks noChangeArrowheads="1"/>
          </p:cNvSpPr>
          <p:nvPr/>
        </p:nvSpPr>
        <p:spPr bwMode="auto">
          <a:xfrm>
            <a:off x="5830888" y="3476625"/>
            <a:ext cx="2667000" cy="409575"/>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Times New Roman" panose="02020803070505020304" pitchFamily="18" charset="0"/>
              </a:rPr>
              <a:t>my_task (v,w,x,y,z);</a:t>
            </a:r>
            <a:r>
              <a:rPr lang="en-US" altLang="zh-CN" sz="2000">
                <a:latin typeface="Times New Roman" panose="02020803070505020304" pitchFamily="18" charset="0"/>
              </a:rPr>
              <a:t>     </a:t>
            </a:r>
            <a:endParaRPr lang="en-US" altLang="zh-CN" sz="2000">
              <a:latin typeface="Times New Roman" panose="02020803070505020304" pitchFamily="18" charset="0"/>
            </a:endParaRPr>
          </a:p>
        </p:txBody>
      </p:sp>
      <p:sp>
        <p:nvSpPr>
          <p:cNvPr id="527366" name="Text Box 6"/>
          <p:cNvSpPr txBox="1">
            <a:spLocks noChangeArrowheads="1"/>
          </p:cNvSpPr>
          <p:nvPr/>
        </p:nvSpPr>
        <p:spPr bwMode="auto">
          <a:xfrm>
            <a:off x="1846263" y="296703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1305" indent="-281305">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en-US" sz="2000">
                <a:solidFill>
                  <a:srgbClr val="990000"/>
                </a:solidFill>
              </a:rPr>
              <a:t>任务定义</a:t>
            </a:r>
            <a:endParaRPr lang="zh-CN" altLang="en-US" sz="2000">
              <a:solidFill>
                <a:srgbClr val="990000"/>
              </a:solidFill>
            </a:endParaRPr>
          </a:p>
        </p:txBody>
      </p:sp>
      <p:sp>
        <p:nvSpPr>
          <p:cNvPr id="527367" name="Text Box 7"/>
          <p:cNvSpPr txBox="1">
            <a:spLocks noChangeArrowheads="1"/>
          </p:cNvSpPr>
          <p:nvPr/>
        </p:nvSpPr>
        <p:spPr bwMode="auto">
          <a:xfrm>
            <a:off x="6381750" y="301625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1305" indent="-281305">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en-US" sz="2000">
                <a:solidFill>
                  <a:srgbClr val="990000"/>
                </a:solidFill>
              </a:rPr>
              <a:t>任务调用</a:t>
            </a:r>
            <a:endParaRPr lang="zh-CN" altLang="en-US" sz="2000">
              <a:solidFill>
                <a:srgbClr val="990000"/>
              </a:solidFill>
            </a:endParaRPr>
          </a:p>
        </p:txBody>
      </p:sp>
      <p:sp>
        <p:nvSpPr>
          <p:cNvPr id="527368" name="Rectangle 8"/>
          <p:cNvSpPr>
            <a:spLocks noChangeArrowheads="1"/>
          </p:cNvSpPr>
          <p:nvPr/>
        </p:nvSpPr>
        <p:spPr bwMode="auto">
          <a:xfrm>
            <a:off x="5334000" y="4343400"/>
            <a:ext cx="3505200" cy="1441450"/>
          </a:xfrm>
          <a:prstGeom prst="rect">
            <a:avLst/>
          </a:prstGeom>
          <a:solidFill>
            <a:srgbClr val="FFFF99"/>
          </a:solidFill>
          <a:ln w="9525">
            <a:solidFill>
              <a:schemeClr val="tx1"/>
            </a:solidFill>
            <a:miter lim="800000"/>
          </a:ln>
          <a:effectLst>
            <a:prstShdw prst="shdw13" dist="53882" dir="13500000">
              <a:schemeClr val="bg2"/>
            </a:prstShdw>
          </a:effectLst>
        </p:spPr>
        <p:txBody>
          <a:bodyPr>
            <a:spAutoFit/>
          </a:bodyPr>
          <a:lstStyle/>
          <a:p>
            <a:pPr>
              <a:spcBef>
                <a:spcPct val="0"/>
              </a:spcBef>
              <a:buClr>
                <a:srgbClr val="006666"/>
              </a:buClr>
              <a:buFont typeface="Wingdings" panose="05000000000000000000" pitchFamily="2" charset="2"/>
              <a:buChar char="w"/>
            </a:pPr>
            <a:r>
              <a:rPr lang="zh-CN" altLang="en-US" sz="2000"/>
              <a:t> </a:t>
            </a:r>
            <a:r>
              <a:rPr lang="zh-CN" altLang="zh-CN" sz="2000">
                <a:latin typeface="Arial" panose="020B0704020202020204" pitchFamily="34" charset="0"/>
              </a:rPr>
              <a:t>当</a:t>
            </a:r>
            <a:r>
              <a:rPr lang="zh-CN" altLang="en-US" sz="2000">
                <a:latin typeface="Arial" panose="020B0704020202020204" pitchFamily="34" charset="0"/>
              </a:rPr>
              <a:t>任务启动时，由</a:t>
            </a:r>
            <a:r>
              <a:rPr lang="en-US" altLang="zh-CN" sz="2000">
                <a:latin typeface="Arial" panose="020B0704020202020204" pitchFamily="34" charset="0"/>
              </a:rPr>
              <a:t>v</a:t>
            </a:r>
            <a:r>
              <a:rPr lang="zh-CN" altLang="en-US" sz="2000">
                <a:latin typeface="Arial" panose="020B0704020202020204" pitchFamily="34" charset="0"/>
              </a:rPr>
              <a:t>、</a:t>
            </a:r>
            <a:r>
              <a:rPr lang="en-US" altLang="zh-CN" sz="2000">
                <a:latin typeface="Arial" panose="020B0704020202020204" pitchFamily="34" charset="0"/>
              </a:rPr>
              <a:t>w</a:t>
            </a:r>
            <a:r>
              <a:rPr lang="zh-CN" altLang="en-US" sz="2000">
                <a:latin typeface="Arial" panose="020B0704020202020204" pitchFamily="34" charset="0"/>
              </a:rPr>
              <a:t>和</a:t>
            </a:r>
            <a:r>
              <a:rPr lang="en-US" altLang="zh-CN" sz="2000">
                <a:latin typeface="Arial" panose="020B0704020202020204" pitchFamily="34" charset="0"/>
              </a:rPr>
              <a:t>x</a:t>
            </a:r>
            <a:r>
              <a:rPr lang="zh-CN" altLang="en-US" sz="2000">
                <a:latin typeface="Arial" panose="020B0704020202020204" pitchFamily="34" charset="0"/>
              </a:rPr>
              <a:t>传入的变量赋给了</a:t>
            </a:r>
            <a:r>
              <a:rPr lang="en-US" altLang="zh-CN" sz="2000">
                <a:latin typeface="Arial" panose="020B0704020202020204" pitchFamily="34" charset="0"/>
              </a:rPr>
              <a:t>a</a:t>
            </a:r>
            <a:r>
              <a:rPr lang="zh-CN" altLang="en-US" sz="2000">
                <a:latin typeface="Arial" panose="020B0704020202020204" pitchFamily="34" charset="0"/>
              </a:rPr>
              <a:t>、</a:t>
            </a:r>
            <a:r>
              <a:rPr lang="en-US" altLang="zh-CN" sz="2000">
                <a:latin typeface="Arial" panose="020B0704020202020204" pitchFamily="34" charset="0"/>
              </a:rPr>
              <a:t>b</a:t>
            </a:r>
            <a:r>
              <a:rPr lang="zh-CN" altLang="en-US" sz="2000">
                <a:latin typeface="Arial" panose="020B0704020202020204" pitchFamily="34" charset="0"/>
              </a:rPr>
              <a:t>和</a:t>
            </a:r>
            <a:r>
              <a:rPr lang="en-US" altLang="zh-CN" sz="2000">
                <a:latin typeface="Arial" panose="020B0704020202020204" pitchFamily="34" charset="0"/>
              </a:rPr>
              <a:t>c</a:t>
            </a:r>
            <a:r>
              <a:rPr lang="zh-CN" altLang="en-US" sz="2000">
                <a:latin typeface="Arial" panose="020B0704020202020204" pitchFamily="34" charset="0"/>
              </a:rPr>
              <a:t>；</a:t>
            </a:r>
            <a:endParaRPr lang="zh-CN" altLang="en-US" sz="2000">
              <a:latin typeface="Arial" panose="020B0704020202020204" pitchFamily="34" charset="0"/>
            </a:endParaRPr>
          </a:p>
          <a:p>
            <a:pPr>
              <a:spcBef>
                <a:spcPct val="0"/>
              </a:spcBef>
              <a:buClr>
                <a:srgbClr val="006666"/>
              </a:buClr>
              <a:buFont typeface="Wingdings" panose="05000000000000000000" pitchFamily="2" charset="2"/>
              <a:buChar char="w"/>
            </a:pPr>
            <a:r>
              <a:rPr lang="zh-CN" altLang="en-US" sz="2000">
                <a:latin typeface="Arial" panose="020B0704020202020204" pitchFamily="34" charset="0"/>
              </a:rPr>
              <a:t> 当任务完成后，输出通过</a:t>
            </a:r>
            <a:r>
              <a:rPr lang="en-US" altLang="zh-CN" sz="2000">
                <a:latin typeface="Arial" panose="020B0704020202020204" pitchFamily="34" charset="0"/>
              </a:rPr>
              <a:t>c</a:t>
            </a:r>
            <a:r>
              <a:rPr lang="zh-CN" altLang="en-US" sz="2000">
                <a:latin typeface="Arial" panose="020B0704020202020204" pitchFamily="34" charset="0"/>
              </a:rPr>
              <a:t>、</a:t>
            </a:r>
            <a:r>
              <a:rPr lang="en-US" altLang="zh-CN" sz="2000">
                <a:latin typeface="Arial" panose="020B0704020202020204" pitchFamily="34" charset="0"/>
              </a:rPr>
              <a:t>d</a:t>
            </a:r>
            <a:r>
              <a:rPr lang="zh-CN" altLang="en-US" sz="2000">
                <a:latin typeface="Arial" panose="020B0704020202020204" pitchFamily="34" charset="0"/>
              </a:rPr>
              <a:t>和</a:t>
            </a:r>
            <a:r>
              <a:rPr lang="en-US" altLang="zh-CN" sz="2000">
                <a:latin typeface="Arial" panose="020B0704020202020204" pitchFamily="34" charset="0"/>
              </a:rPr>
              <a:t>e</a:t>
            </a:r>
            <a:r>
              <a:rPr lang="zh-CN" altLang="en-US" sz="2000">
                <a:latin typeface="Arial" panose="020B0704020202020204" pitchFamily="34" charset="0"/>
              </a:rPr>
              <a:t>赋给了</a:t>
            </a:r>
            <a:r>
              <a:rPr lang="en-US" altLang="zh-CN" sz="2000">
                <a:latin typeface="Arial" panose="020B0704020202020204" pitchFamily="34" charset="0"/>
              </a:rPr>
              <a:t>x</a:t>
            </a:r>
            <a:r>
              <a:rPr lang="zh-CN" altLang="en-US" sz="2000">
                <a:latin typeface="Arial" panose="020B0704020202020204" pitchFamily="34" charset="0"/>
              </a:rPr>
              <a:t>、</a:t>
            </a:r>
            <a:r>
              <a:rPr lang="en-US" altLang="zh-CN" sz="2000">
                <a:latin typeface="Arial" panose="020B0704020202020204" pitchFamily="34" charset="0"/>
              </a:rPr>
              <a:t>y</a:t>
            </a:r>
            <a:r>
              <a:rPr lang="zh-CN" altLang="en-US" sz="2000">
                <a:latin typeface="Arial" panose="020B0704020202020204" pitchFamily="34" charset="0"/>
              </a:rPr>
              <a:t>和</a:t>
            </a:r>
            <a:r>
              <a:rPr lang="en-US" altLang="zh-CN" sz="2000">
                <a:latin typeface="Arial" panose="020B0704020202020204" pitchFamily="34" charset="0"/>
              </a:rPr>
              <a:t>z</a:t>
            </a:r>
            <a:r>
              <a:rPr lang="zh-CN" altLang="en-US" sz="2000">
                <a:latin typeface="Arial" panose="020B0704020202020204" pitchFamily="34" charset="0"/>
              </a:rPr>
              <a:t>。</a:t>
            </a:r>
            <a:endParaRPr lang="zh-CN" altLang="en-US" sz="2000">
              <a:latin typeface="Arial" panose="020B0704020202020204" pitchFamily="34" charset="0"/>
            </a:endParaRPr>
          </a:p>
        </p:txBody>
      </p:sp>
      <p:sp>
        <p:nvSpPr>
          <p:cNvPr id="527369" name="Rectangle 9"/>
          <p:cNvSpPr>
            <a:spLocks noChangeArrowheads="1"/>
          </p:cNvSpPr>
          <p:nvPr/>
        </p:nvSpPr>
        <p:spPr bwMode="auto">
          <a:xfrm>
            <a:off x="1522413" y="1058863"/>
            <a:ext cx="6383337" cy="1501775"/>
          </a:xfrm>
          <a:prstGeom prst="rect">
            <a:avLst/>
          </a:prstGeom>
          <a:solidFill>
            <a:srgbClr val="FFCC99"/>
          </a:solidFill>
          <a:ln w="9525">
            <a:solidFill>
              <a:schemeClr val="tx1"/>
            </a:solidFill>
            <a:miter lim="800000"/>
          </a:ln>
          <a:effectLst>
            <a:prstShdw prst="shdw13" dist="53882" dir="13500000">
              <a:schemeClr val="bg2"/>
            </a:prstShdw>
          </a:effectLst>
        </p:spPr>
        <p:txBody>
          <a:bodyPr/>
          <a:lstStyle/>
          <a:p>
            <a:pPr marL="665480" indent="-665480">
              <a:spcBef>
                <a:spcPct val="0"/>
              </a:spcBef>
              <a:buClr>
                <a:schemeClr val="hlink"/>
              </a:buClr>
              <a:buFont typeface="Wingdings" panose="05000000000000000000" pitchFamily="2" charset="2"/>
              <a:buNone/>
            </a:pPr>
            <a:r>
              <a:rPr lang="zh-CN" altLang="zh-CN" sz="2000">
                <a:latin typeface="Arial" panose="020B0704020202020204" pitchFamily="34" charset="0"/>
                <a:ea typeface="楷体_GB2312" pitchFamily="49" charset="-122"/>
              </a:rPr>
              <a:t>注</a:t>
            </a:r>
            <a:r>
              <a:rPr lang="en-US" altLang="zh-CN" sz="2000">
                <a:latin typeface="Arial" panose="020B0704020202020204" pitchFamily="34" charset="0"/>
                <a:ea typeface="楷体_GB2312" pitchFamily="49" charset="-122"/>
              </a:rPr>
              <a:t>1</a:t>
            </a:r>
            <a:r>
              <a:rPr lang="zh-CN" altLang="zh-CN" sz="2000">
                <a:latin typeface="Arial" panose="020B0704020202020204" pitchFamily="34" charset="0"/>
                <a:ea typeface="楷体_GB2312" pitchFamily="49" charset="-122"/>
              </a:rPr>
              <a:t>：</a:t>
            </a:r>
            <a:r>
              <a:rPr lang="zh-CN" altLang="en-US" sz="2000">
                <a:solidFill>
                  <a:srgbClr val="FF3399"/>
                </a:solidFill>
                <a:latin typeface="Arial" panose="020B0704020202020204" pitchFamily="34" charset="0"/>
                <a:ea typeface="楷体_GB2312" pitchFamily="49" charset="-122"/>
              </a:rPr>
              <a:t>任务的定义与调用必须在一个</a:t>
            </a:r>
            <a:r>
              <a:rPr lang="en-US" altLang="zh-CN" sz="2000">
                <a:solidFill>
                  <a:srgbClr val="FF3399"/>
                </a:solidFill>
                <a:latin typeface="Arial" panose="020B0704020202020204" pitchFamily="34" charset="0"/>
                <a:ea typeface="楷体_GB2312" pitchFamily="49" charset="-122"/>
              </a:rPr>
              <a:t>module</a:t>
            </a:r>
            <a:r>
              <a:rPr lang="zh-CN" altLang="en-US" sz="2000">
                <a:solidFill>
                  <a:srgbClr val="FF3399"/>
                </a:solidFill>
                <a:latin typeface="Arial" panose="020B0704020202020204" pitchFamily="34" charset="0"/>
                <a:ea typeface="楷体_GB2312" pitchFamily="49" charset="-122"/>
              </a:rPr>
              <a:t>模块内</a:t>
            </a:r>
            <a:r>
              <a:rPr lang="zh-CN" altLang="en-US" sz="2000">
                <a:latin typeface="Arial" panose="020B0704020202020204" pitchFamily="34" charset="0"/>
                <a:ea typeface="楷体_GB2312" pitchFamily="49" charset="-122"/>
              </a:rPr>
              <a:t>！</a:t>
            </a:r>
            <a:endParaRPr lang="zh-CN" altLang="en-US" sz="2000">
              <a:latin typeface="Arial" panose="020B0704020202020204" pitchFamily="34" charset="0"/>
              <a:ea typeface="楷体_GB2312" pitchFamily="49" charset="-122"/>
            </a:endParaRPr>
          </a:p>
          <a:p>
            <a:pPr marL="665480" indent="-665480">
              <a:spcBef>
                <a:spcPct val="0"/>
              </a:spcBef>
              <a:buClr>
                <a:schemeClr val="hlink"/>
              </a:buClr>
              <a:buFont typeface="Wingdings" panose="05000000000000000000" pitchFamily="2" charset="2"/>
              <a:buNone/>
            </a:pPr>
            <a:r>
              <a:rPr lang="zh-CN" altLang="en-US" sz="2000">
                <a:latin typeface="Arial" panose="020B0704020202020204" pitchFamily="34" charset="0"/>
                <a:ea typeface="楷体_GB2312" pitchFamily="49" charset="-122"/>
              </a:rPr>
              <a:t>注</a:t>
            </a:r>
            <a:r>
              <a:rPr lang="en-US" altLang="zh-CN" sz="2000">
                <a:latin typeface="Arial" panose="020B0704020202020204" pitchFamily="34" charset="0"/>
                <a:ea typeface="楷体_GB2312" pitchFamily="49" charset="-122"/>
              </a:rPr>
              <a:t>2</a:t>
            </a:r>
            <a:r>
              <a:rPr lang="zh-CN" altLang="en-US" sz="2000">
                <a:latin typeface="Arial" panose="020B0704020202020204" pitchFamily="34" charset="0"/>
                <a:ea typeface="楷体_GB2312" pitchFamily="49" charset="-122"/>
              </a:rPr>
              <a:t>：任务被调用时，需列出端口名列表，端口名的</a:t>
            </a:r>
            <a:r>
              <a:rPr lang="zh-CN" altLang="en-US" sz="2000">
                <a:solidFill>
                  <a:srgbClr val="FF3399"/>
                </a:solidFill>
                <a:latin typeface="Arial" panose="020B0704020202020204" pitchFamily="34" charset="0"/>
                <a:ea typeface="楷体_GB2312" pitchFamily="49" charset="-122"/>
              </a:rPr>
              <a:t>排序</a:t>
            </a:r>
            <a:r>
              <a:rPr lang="zh-CN" altLang="en-US" sz="2000">
                <a:latin typeface="Arial" panose="020B0704020202020204" pitchFamily="34" charset="0"/>
                <a:ea typeface="楷体_GB2312" pitchFamily="49" charset="-122"/>
              </a:rPr>
              <a:t>与</a:t>
            </a:r>
            <a:r>
              <a:rPr lang="zh-CN" altLang="en-US" sz="2000">
                <a:solidFill>
                  <a:srgbClr val="FF3399"/>
                </a:solidFill>
                <a:latin typeface="Arial" panose="020B0704020202020204" pitchFamily="34" charset="0"/>
                <a:ea typeface="楷体_GB2312" pitchFamily="49" charset="-122"/>
              </a:rPr>
              <a:t>类型</a:t>
            </a:r>
            <a:r>
              <a:rPr lang="zh-CN" altLang="en-US" sz="2000">
                <a:latin typeface="Arial" panose="020B0704020202020204" pitchFamily="34" charset="0"/>
                <a:ea typeface="楷体_GB2312" pitchFamily="49" charset="-122"/>
              </a:rPr>
              <a:t>必须与任务定义中的</a:t>
            </a:r>
            <a:r>
              <a:rPr lang="en-US" altLang="zh-CN" sz="2000">
                <a:latin typeface="Arial" panose="020B0704020202020204" pitchFamily="34" charset="0"/>
                <a:ea typeface="楷体_GB2312" pitchFamily="49" charset="-122"/>
              </a:rPr>
              <a:t>I/O</a:t>
            </a:r>
            <a:r>
              <a:rPr lang="zh-CN" altLang="en-US" sz="2000">
                <a:latin typeface="Arial" panose="020B0704020202020204" pitchFamily="34" charset="0"/>
                <a:ea typeface="楷体_GB2312" pitchFamily="49" charset="-122"/>
              </a:rPr>
              <a:t>变量</a:t>
            </a:r>
            <a:r>
              <a:rPr lang="zh-CN" altLang="en-US" sz="2000">
                <a:solidFill>
                  <a:srgbClr val="FF3399"/>
                </a:solidFill>
                <a:latin typeface="Arial" panose="020B0704020202020204" pitchFamily="34" charset="0"/>
                <a:ea typeface="楷体_GB2312" pitchFamily="49" charset="-122"/>
              </a:rPr>
              <a:t>相一致</a:t>
            </a:r>
            <a:r>
              <a:rPr lang="zh-CN" altLang="en-US" sz="2000" b="0">
                <a:latin typeface="Arial" panose="020B0704020202020204" pitchFamily="34" charset="0"/>
                <a:ea typeface="楷体_GB2312" pitchFamily="49" charset="-122"/>
              </a:rPr>
              <a:t>！</a:t>
            </a:r>
            <a:endParaRPr lang="zh-CN" altLang="en-US" sz="2000">
              <a:latin typeface="Arial" panose="020B0704020202020204" pitchFamily="34" charset="0"/>
              <a:ea typeface="楷体_GB2312" pitchFamily="49" charset="-122"/>
            </a:endParaRPr>
          </a:p>
          <a:p>
            <a:pPr marL="665480" indent="-665480">
              <a:spcBef>
                <a:spcPct val="0"/>
              </a:spcBef>
              <a:buClr>
                <a:schemeClr val="hlink"/>
              </a:buClr>
              <a:buFont typeface="Wingdings" panose="05000000000000000000" pitchFamily="2" charset="2"/>
              <a:buNone/>
            </a:pPr>
            <a:r>
              <a:rPr lang="zh-CN" altLang="en-US" sz="2000">
                <a:latin typeface="Arial" panose="020B0704020202020204" pitchFamily="34" charset="0"/>
                <a:ea typeface="楷体_GB2312" pitchFamily="49" charset="-122"/>
              </a:rPr>
              <a:t>注</a:t>
            </a:r>
            <a:r>
              <a:rPr lang="en-US" altLang="zh-CN" sz="2000">
                <a:latin typeface="Arial" panose="020B0704020202020204" pitchFamily="34" charset="0"/>
                <a:ea typeface="楷体_GB2312" pitchFamily="49" charset="-122"/>
              </a:rPr>
              <a:t>3</a:t>
            </a:r>
            <a:r>
              <a:rPr lang="zh-CN" altLang="en-US" sz="2000">
                <a:latin typeface="Arial" panose="020B0704020202020204" pitchFamily="34" charset="0"/>
                <a:ea typeface="楷体_GB2312" pitchFamily="49" charset="-122"/>
              </a:rPr>
              <a:t>：一个任务可以调用其他任务和函数。</a:t>
            </a:r>
            <a:endParaRPr lang="zh-CN" altLang="en-US" sz="20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7369"/>
                                        </p:tgtEl>
                                        <p:attrNameLst>
                                          <p:attrName>style.visibility</p:attrName>
                                        </p:attrNameLst>
                                      </p:cBhvr>
                                      <p:to>
                                        <p:strVal val="visible"/>
                                      </p:to>
                                    </p:set>
                                    <p:anim calcmode="lin" valueType="num">
                                      <p:cBhvr additive="base">
                                        <p:cTn id="7" dur="500" fill="hold"/>
                                        <p:tgtEl>
                                          <p:spTgt spid="527369"/>
                                        </p:tgtEl>
                                        <p:attrNameLst>
                                          <p:attrName>ppt_x</p:attrName>
                                        </p:attrNameLst>
                                      </p:cBhvr>
                                      <p:tavLst>
                                        <p:tav tm="0">
                                          <p:val>
                                            <p:strVal val="#ppt_x"/>
                                          </p:val>
                                        </p:tav>
                                        <p:tav tm="100000">
                                          <p:val>
                                            <p:strVal val="#ppt_x"/>
                                          </p:val>
                                        </p:tav>
                                      </p:tavLst>
                                    </p:anim>
                                    <p:anim calcmode="lin" valueType="num">
                                      <p:cBhvr additive="base">
                                        <p:cTn id="8" dur="500" fill="hold"/>
                                        <p:tgtEl>
                                          <p:spTgt spid="5273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27363">
                                            <p:txEl>
                                              <p:pRg st="0" end="0"/>
                                            </p:txEl>
                                          </p:spTgt>
                                        </p:tgtEl>
                                        <p:attrNameLst>
                                          <p:attrName>style.visibility</p:attrName>
                                        </p:attrNameLst>
                                      </p:cBhvr>
                                      <p:to>
                                        <p:strVal val="visible"/>
                                      </p:to>
                                    </p:set>
                                    <p:animEffect transition="in" filter="wipe(left)">
                                      <p:cBhvr>
                                        <p:cTn id="13" dur="500"/>
                                        <p:tgtEl>
                                          <p:spTgt spid="52736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7366"/>
                                        </p:tgtEl>
                                        <p:attrNameLst>
                                          <p:attrName>style.visibility</p:attrName>
                                        </p:attrNameLst>
                                      </p:cBhvr>
                                      <p:to>
                                        <p:strVal val="visible"/>
                                      </p:to>
                                    </p:set>
                                    <p:animEffect transition="in" filter="dissolve">
                                      <p:cBhvr>
                                        <p:cTn id="18" dur="500"/>
                                        <p:tgtEl>
                                          <p:spTgt spid="527366"/>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27364"/>
                                        </p:tgtEl>
                                        <p:attrNameLst>
                                          <p:attrName>style.visibility</p:attrName>
                                        </p:attrNameLst>
                                      </p:cBhvr>
                                      <p:to>
                                        <p:strVal val="visible"/>
                                      </p:to>
                                    </p:set>
                                    <p:anim calcmode="lin" valueType="num">
                                      <p:cBhvr additive="base">
                                        <p:cTn id="22" dur="500" fill="hold"/>
                                        <p:tgtEl>
                                          <p:spTgt spid="527364"/>
                                        </p:tgtEl>
                                        <p:attrNameLst>
                                          <p:attrName>ppt_x</p:attrName>
                                        </p:attrNameLst>
                                      </p:cBhvr>
                                      <p:tavLst>
                                        <p:tav tm="0">
                                          <p:val>
                                            <p:strVal val="#ppt_x"/>
                                          </p:val>
                                        </p:tav>
                                        <p:tav tm="100000">
                                          <p:val>
                                            <p:strVal val="#ppt_x"/>
                                          </p:val>
                                        </p:tav>
                                      </p:tavLst>
                                    </p:anim>
                                    <p:anim calcmode="lin" valueType="num">
                                      <p:cBhvr additive="base">
                                        <p:cTn id="23" dur="500" fill="hold"/>
                                        <p:tgtEl>
                                          <p:spTgt spid="52736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7367"/>
                                        </p:tgtEl>
                                        <p:attrNameLst>
                                          <p:attrName>style.visibility</p:attrName>
                                        </p:attrNameLst>
                                      </p:cBhvr>
                                      <p:to>
                                        <p:strVal val="visible"/>
                                      </p:to>
                                    </p:set>
                                    <p:animEffect transition="in" filter="dissolve">
                                      <p:cBhvr>
                                        <p:cTn id="28" dur="500"/>
                                        <p:tgtEl>
                                          <p:spTgt spid="527367"/>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527365"/>
                                        </p:tgtEl>
                                        <p:attrNameLst>
                                          <p:attrName>style.visibility</p:attrName>
                                        </p:attrNameLst>
                                      </p:cBhvr>
                                      <p:to>
                                        <p:strVal val="visible"/>
                                      </p:to>
                                    </p:set>
                                    <p:anim calcmode="lin" valueType="num">
                                      <p:cBhvr additive="base">
                                        <p:cTn id="32" dur="500" fill="hold"/>
                                        <p:tgtEl>
                                          <p:spTgt spid="527365"/>
                                        </p:tgtEl>
                                        <p:attrNameLst>
                                          <p:attrName>ppt_x</p:attrName>
                                        </p:attrNameLst>
                                      </p:cBhvr>
                                      <p:tavLst>
                                        <p:tav tm="0">
                                          <p:val>
                                            <p:strVal val="#ppt_x"/>
                                          </p:val>
                                        </p:tav>
                                        <p:tav tm="100000">
                                          <p:val>
                                            <p:strVal val="#ppt_x"/>
                                          </p:val>
                                        </p:tav>
                                      </p:tavLst>
                                    </p:anim>
                                    <p:anim calcmode="lin" valueType="num">
                                      <p:cBhvr additive="base">
                                        <p:cTn id="33" dur="500" fill="hold"/>
                                        <p:tgtEl>
                                          <p:spTgt spid="52736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27368"/>
                                        </p:tgtEl>
                                        <p:attrNameLst>
                                          <p:attrName>style.visibility</p:attrName>
                                        </p:attrNameLst>
                                      </p:cBhvr>
                                      <p:to>
                                        <p:strVal val="visible"/>
                                      </p:to>
                                    </p:set>
                                    <p:anim calcmode="lin" valueType="num">
                                      <p:cBhvr>
                                        <p:cTn id="38" dur="500" fill="hold"/>
                                        <p:tgtEl>
                                          <p:spTgt spid="527368"/>
                                        </p:tgtEl>
                                        <p:attrNameLst>
                                          <p:attrName>ppt_w</p:attrName>
                                        </p:attrNameLst>
                                      </p:cBhvr>
                                      <p:tavLst>
                                        <p:tav tm="0">
                                          <p:val>
                                            <p:fltVal val="0"/>
                                          </p:val>
                                        </p:tav>
                                        <p:tav tm="100000">
                                          <p:val>
                                            <p:strVal val="#ppt_w"/>
                                          </p:val>
                                        </p:tav>
                                      </p:tavLst>
                                    </p:anim>
                                    <p:anim calcmode="lin" valueType="num">
                                      <p:cBhvr>
                                        <p:cTn id="39" dur="500" fill="hold"/>
                                        <p:tgtEl>
                                          <p:spTgt spid="527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autoUpdateAnimBg="0" build="p"/>
      <p:bldP spid="527364" grpId="0" animBg="1" autoUpdateAnimBg="0"/>
      <p:bldP spid="527365" grpId="0" animBg="1" autoUpdateAnimBg="0"/>
      <p:bldP spid="527366" grpId="0" autoUpdateAnimBg="0"/>
      <p:bldP spid="527367" grpId="0" autoUpdateAnimBg="0"/>
      <p:bldP spid="527368" grpId="0" animBg="1" autoUpdateAnimBg="0"/>
      <p:bldP spid="527369"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0D785F8-ED0D-46FA-9686-E36D4B7DB2C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028"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panose="020B0704020202020204" pitchFamily="34" charset="0"/>
                <a:ea typeface="黑体" pitchFamily="2" charset="-122"/>
              </a:rPr>
              <a:t>task</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529411" name="Rectangle 3"/>
          <p:cNvSpPr>
            <a:spLocks noGrp="1" noChangeArrowheads="1"/>
          </p:cNvSpPr>
          <p:nvPr>
            <p:ph type="body" idx="1"/>
          </p:nvPr>
        </p:nvSpPr>
        <p:spPr>
          <a:xfrm>
            <a:off x="381000" y="1139825"/>
            <a:ext cx="8445500" cy="368300"/>
          </a:xfrm>
        </p:spPr>
        <p:txBody>
          <a:bodyPr/>
          <a:lstStyle/>
          <a:p>
            <a:pPr marL="0" indent="0" algn="just">
              <a:lnSpc>
                <a:spcPct val="90000"/>
              </a:lnSpc>
              <a:spcBef>
                <a:spcPct val="0"/>
              </a:spcBef>
              <a:buClrTx/>
              <a:buFontTx/>
              <a:buNone/>
            </a:pPr>
            <a:r>
              <a:rPr lang="en-US" altLang="zh-CN" sz="2200" smtClean="0">
                <a:solidFill>
                  <a:srgbClr val="FF0066"/>
                </a:solidFill>
                <a:latin typeface="Arial" panose="020B0704020202020204" pitchFamily="34" charset="0"/>
                <a:ea typeface="SimSun" pitchFamily="2" charset="-122"/>
              </a:rPr>
              <a:t>【</a:t>
            </a:r>
            <a:r>
              <a:rPr lang="zh-CN" altLang="en-US" sz="2200" smtClean="0">
                <a:solidFill>
                  <a:srgbClr val="FF0066"/>
                </a:solidFill>
                <a:latin typeface="Arial" panose="020B0704020202020204" pitchFamily="34" charset="0"/>
                <a:ea typeface="SimSun" pitchFamily="2" charset="-122"/>
              </a:rPr>
              <a:t>例</a:t>
            </a:r>
            <a:r>
              <a:rPr lang="en-US" altLang="zh-CN" sz="2200" smtClean="0">
                <a:solidFill>
                  <a:srgbClr val="FF0066"/>
                </a:solidFill>
                <a:latin typeface="Arial" panose="020B0704020202020204" pitchFamily="34" charset="0"/>
                <a:ea typeface="SimSun" pitchFamily="2" charset="-122"/>
              </a:rPr>
              <a:t>2.28】</a:t>
            </a:r>
            <a:r>
              <a:rPr lang="zh-CN" altLang="en-US" sz="2200" smtClean="0">
                <a:latin typeface="Times New Roman" panose="02020803070505020304" pitchFamily="18" charset="0"/>
                <a:ea typeface="SimSun" pitchFamily="2" charset="-122"/>
              </a:rPr>
              <a:t>通过任务调用完成</a:t>
            </a:r>
            <a:r>
              <a:rPr lang="en-US" altLang="zh-CN" sz="2200" smtClean="0">
                <a:latin typeface="Times New Roman" panose="02020803070505020304" pitchFamily="18" charset="0"/>
                <a:ea typeface="SimSun" pitchFamily="2" charset="-122"/>
              </a:rPr>
              <a:t>4</a:t>
            </a:r>
            <a:r>
              <a:rPr lang="zh-CN" altLang="en-US" sz="2200" smtClean="0">
                <a:latin typeface="Times New Roman" panose="02020803070505020304" pitchFamily="18" charset="0"/>
                <a:ea typeface="SimSun" pitchFamily="2" charset="-122"/>
              </a:rPr>
              <a:t>个</a:t>
            </a:r>
            <a:r>
              <a:rPr lang="en-US" altLang="zh-CN" sz="2200" smtClean="0">
                <a:latin typeface="Times New Roman" panose="02020803070505020304" pitchFamily="18" charset="0"/>
                <a:ea typeface="SimSun" pitchFamily="2" charset="-122"/>
              </a:rPr>
              <a:t>4</a:t>
            </a:r>
            <a:r>
              <a:rPr lang="zh-CN" altLang="en-US" sz="2200" smtClean="0">
                <a:latin typeface="Times New Roman" panose="02020803070505020304" pitchFamily="18" charset="0"/>
                <a:ea typeface="SimSun" pitchFamily="2" charset="-122"/>
              </a:rPr>
              <a:t>位二进制输入数据的冒泡排序。</a:t>
            </a:r>
            <a:r>
              <a:rPr lang="zh-CN" altLang="en-US" sz="2400" smtClean="0">
                <a:latin typeface="Times New Roman" panose="02020803070505020304" pitchFamily="18" charset="0"/>
                <a:ea typeface="SimSun" pitchFamily="2" charset="-122"/>
              </a:rPr>
              <a:t>       </a:t>
            </a:r>
            <a:endParaRPr lang="zh-CN" altLang="en-US" sz="2400" smtClean="0">
              <a:latin typeface="Times New Roman" panose="02020803070505020304" pitchFamily="18" charset="0"/>
              <a:ea typeface="SimSun" pitchFamily="2" charset="-122"/>
            </a:endParaRPr>
          </a:p>
        </p:txBody>
      </p:sp>
      <p:graphicFrame>
        <p:nvGraphicFramePr>
          <p:cNvPr id="1026" name="Object 46"/>
          <p:cNvGraphicFramePr>
            <a:graphicFrameLocks noChangeAspect="1"/>
          </p:cNvGraphicFramePr>
          <p:nvPr/>
        </p:nvGraphicFramePr>
        <p:xfrm>
          <a:off x="381000" y="1066800"/>
          <a:ext cx="8534400" cy="5010150"/>
        </p:xfrm>
        <a:graphic>
          <a:graphicData uri="http://schemas.openxmlformats.org/presentationml/2006/ole">
            <mc:AlternateContent xmlns:mc="http://schemas.openxmlformats.org/markup-compatibility/2006">
              <mc:Choice xmlns:v="urn:schemas-microsoft-com:vml" Requires="v">
                <p:oleObj spid="_x0000_s1042" name="文档" r:id="rId1" imgW="5278120" imgH="3100070" progId="Word.Document.12">
                  <p:embed/>
                </p:oleObj>
              </mc:Choice>
              <mc:Fallback>
                <p:oleObj name="文档" r:id="rId1" imgW="5278120" imgH="3100070" progId="Word.Document.12">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534400" cy="501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矩形 46"/>
          <p:cNvSpPr/>
          <p:nvPr/>
        </p:nvSpPr>
        <p:spPr bwMode="auto">
          <a:xfrm>
            <a:off x="3333750" y="2571750"/>
            <a:ext cx="628650" cy="533400"/>
          </a:xfrm>
          <a:prstGeom prst="rect">
            <a:avLst/>
          </a:prstGeom>
          <a:noFill/>
          <a:ln w="19050" cap="flat" cmpd="sng" algn="ctr">
            <a:solidFill>
              <a:schemeClr val="accent2">
                <a:lumMod val="50000"/>
              </a:schemeClr>
            </a:solidFill>
            <a:prstDash val="solid"/>
            <a:round/>
            <a:headEnd type="none" w="med" len="med"/>
            <a:tailEnd type="none" w="med" len="me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48" name="矩形 47"/>
          <p:cNvSpPr/>
          <p:nvPr/>
        </p:nvSpPr>
        <p:spPr bwMode="auto">
          <a:xfrm>
            <a:off x="5086350" y="2533650"/>
            <a:ext cx="628650" cy="533400"/>
          </a:xfrm>
          <a:prstGeom prst="rect">
            <a:avLst/>
          </a:prstGeom>
          <a:noFill/>
          <a:ln w="19050" cap="flat" cmpd="sng" algn="ctr">
            <a:solidFill>
              <a:schemeClr val="accent2">
                <a:lumMod val="50000"/>
              </a:schemeClr>
            </a:solidFill>
            <a:prstDash val="solid"/>
            <a:round/>
            <a:headEnd type="none" w="med" len="med"/>
            <a:tailEnd type="none" w="med" len="me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49" name="矩形 48"/>
          <p:cNvSpPr>
            <a:spLocks noChangeArrowheads="1"/>
          </p:cNvSpPr>
          <p:nvPr/>
        </p:nvSpPr>
        <p:spPr bwMode="auto">
          <a:xfrm>
            <a:off x="3562350" y="3714750"/>
            <a:ext cx="628650" cy="533400"/>
          </a:xfrm>
          <a:prstGeom prst="rect">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
        <p:nvSpPr>
          <p:cNvPr id="50" name="矩形 49"/>
          <p:cNvSpPr>
            <a:spLocks noChangeArrowheads="1"/>
          </p:cNvSpPr>
          <p:nvPr/>
        </p:nvSpPr>
        <p:spPr bwMode="auto">
          <a:xfrm>
            <a:off x="5962650" y="3714750"/>
            <a:ext cx="628650" cy="533400"/>
          </a:xfrm>
          <a:prstGeom prst="rect">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
        <p:nvSpPr>
          <p:cNvPr id="51" name="矩形 50"/>
          <p:cNvSpPr>
            <a:spLocks noChangeArrowheads="1"/>
          </p:cNvSpPr>
          <p:nvPr/>
        </p:nvSpPr>
        <p:spPr bwMode="auto">
          <a:xfrm>
            <a:off x="4781550" y="4743450"/>
            <a:ext cx="628650" cy="533400"/>
          </a:xfrm>
          <a:prstGeom prst="rect">
            <a:avLst/>
          </a:prstGeom>
          <a:noFill/>
          <a:ln w="19050" algn="ctr">
            <a:solidFill>
              <a:srgbClr val="00B050"/>
            </a:solidFill>
            <a:round/>
          </a:ln>
          <a:extLst>
            <a:ext uri="{909E8E84-426E-40DD-AFC4-6F175D3DCCD1}">
              <a14:hiddenFill xmlns:a14="http://schemas.microsoft.com/office/drawing/2010/main">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wipe(left)">
                                      <p:cBhvr>
                                        <p:cTn id="7" dur="500"/>
                                        <p:tgtEl>
                                          <p:spTgt spid="529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p:cTn id="30" dur="500" fill="hold"/>
                                        <p:tgtEl>
                                          <p:spTgt spid="50"/>
                                        </p:tgtEl>
                                        <p:attrNameLst>
                                          <p:attrName>ppt_w</p:attrName>
                                        </p:attrNameLst>
                                      </p:cBhvr>
                                      <p:tavLst>
                                        <p:tav tm="0">
                                          <p:val>
                                            <p:fltVal val="0"/>
                                          </p:val>
                                        </p:tav>
                                        <p:tav tm="100000">
                                          <p:val>
                                            <p:strVal val="#ppt_w"/>
                                          </p:val>
                                        </p:tav>
                                      </p:tavLst>
                                    </p:anim>
                                    <p:anim calcmode="lin" valueType="num">
                                      <p:cBhvr>
                                        <p:cTn id="31"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500" fill="hold"/>
                                        <p:tgtEl>
                                          <p:spTgt spid="51"/>
                                        </p:tgtEl>
                                        <p:attrNameLst>
                                          <p:attrName>ppt_w</p:attrName>
                                        </p:attrNameLst>
                                      </p:cBhvr>
                                      <p:tavLst>
                                        <p:tav tm="0">
                                          <p:val>
                                            <p:fltVal val="0"/>
                                          </p:val>
                                        </p:tav>
                                        <p:tav tm="100000">
                                          <p:val>
                                            <p:strVal val="#ppt_w"/>
                                          </p:val>
                                        </p:tav>
                                      </p:tavLst>
                                    </p:anim>
                                    <p:anim calcmode="lin" valueType="num">
                                      <p:cBhvr>
                                        <p:cTn id="37"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advAuto="0" autoUpdateAnimBg="0" build="p"/>
      <p:bldP spid="47" grpId="0" animBg="1"/>
      <p:bldP spid="48" grpId="0" animBg="1"/>
      <p:bldP spid="49" grpId="0" animBg="1"/>
      <p:bldP spid="50" grpId="0" animBg="1"/>
      <p:bldP spid="51"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43859FF-DD62-464D-88FA-67149A1857B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052"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panose="020B0704020202020204" pitchFamily="34" charset="0"/>
                <a:ea typeface="黑体" pitchFamily="2" charset="-122"/>
              </a:rPr>
              <a:t>4</a:t>
            </a:r>
            <a:r>
              <a:rPr lang="zh-CN" altLang="en-US" smtClean="0">
                <a:solidFill>
                  <a:srgbClr val="FFCC00"/>
                </a:solidFill>
                <a:latin typeface="Arial" panose="020B0704020202020204" pitchFamily="34" charset="0"/>
                <a:ea typeface="黑体" pitchFamily="2" charset="-122"/>
              </a:rPr>
              <a:t>个</a:t>
            </a:r>
            <a:r>
              <a:rPr lang="en-US" altLang="zh-CN" smtClean="0">
                <a:solidFill>
                  <a:srgbClr val="FFCC00"/>
                </a:solidFill>
                <a:latin typeface="Arial" panose="020B0704020202020204" pitchFamily="34" charset="0"/>
                <a:ea typeface="黑体" pitchFamily="2" charset="-122"/>
              </a:rPr>
              <a:t>4</a:t>
            </a:r>
            <a:r>
              <a:rPr lang="zh-CN" altLang="en-US" smtClean="0">
                <a:solidFill>
                  <a:srgbClr val="FFCC00"/>
                </a:solidFill>
                <a:latin typeface="Arial" panose="020B0704020202020204" pitchFamily="34" charset="0"/>
                <a:ea typeface="黑体" pitchFamily="2" charset="-122"/>
              </a:rPr>
              <a:t>位二进制输入数据的冒泡排序源程序</a:t>
            </a:r>
            <a:endParaRPr lang="zh-CN" altLang="en-US" smtClean="0">
              <a:solidFill>
                <a:srgbClr val="FFCC00"/>
              </a:solidFill>
              <a:latin typeface="Arial" panose="020B0704020202020204" pitchFamily="34" charset="0"/>
              <a:ea typeface="黑体" pitchFamily="2" charset="-122"/>
            </a:endParaRPr>
          </a:p>
        </p:txBody>
      </p:sp>
      <p:graphicFrame>
        <p:nvGraphicFramePr>
          <p:cNvPr id="529412" name="Object 4"/>
          <p:cNvGraphicFramePr>
            <a:graphicFrameLocks noChangeAspect="1"/>
          </p:cNvGraphicFramePr>
          <p:nvPr/>
        </p:nvGraphicFramePr>
        <p:xfrm>
          <a:off x="1092200" y="1162050"/>
          <a:ext cx="7367588" cy="5410200"/>
        </p:xfrm>
        <a:graphic>
          <a:graphicData uri="http://schemas.openxmlformats.org/presentationml/2006/ole">
            <mc:AlternateContent xmlns:mc="http://schemas.openxmlformats.org/markup-compatibility/2006">
              <mc:Choice xmlns:v="urn:schemas-microsoft-com:vml" Requires="v">
                <p:oleObj spid="_x0000_s2064" name="位图图像" r:id="rId1" imgW="5591175" imgH="4105275" progId="PBrush">
                  <p:embed/>
                </p:oleObj>
              </mc:Choice>
              <mc:Fallback>
                <p:oleObj name="位图图像" r:id="rId1" imgW="5591175" imgH="4105275" progId="PBrush">
                  <p:embed/>
                  <p:pic>
                    <p:nvPicPr>
                      <p:cNvPr id="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1162050"/>
                        <a:ext cx="736758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9413" name="AutoShape 5"/>
          <p:cNvSpPr>
            <a:spLocks noChangeArrowheads="1"/>
          </p:cNvSpPr>
          <p:nvPr/>
        </p:nvSpPr>
        <p:spPr bwMode="auto">
          <a:xfrm>
            <a:off x="3722688" y="5786438"/>
            <a:ext cx="977900" cy="604837"/>
          </a:xfrm>
          <a:prstGeom prst="wedgeRoundRectCallout">
            <a:avLst>
              <a:gd name="adj1" fmla="val -99676"/>
              <a:gd name="adj2" fmla="val -22704"/>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ea typeface="楷体_GB2312" pitchFamily="49" charset="-122"/>
              </a:rPr>
              <a:t>任务的定义</a:t>
            </a:r>
            <a:endParaRPr lang="zh-CN" altLang="en-US" sz="1800">
              <a:ea typeface="楷体_GB2312" pitchFamily="49" charset="-122"/>
            </a:endParaRPr>
          </a:p>
        </p:txBody>
      </p:sp>
      <p:sp>
        <p:nvSpPr>
          <p:cNvPr id="529414" name="Rectangle 6"/>
          <p:cNvSpPr>
            <a:spLocks noChangeArrowheads="1"/>
          </p:cNvSpPr>
          <p:nvPr/>
        </p:nvSpPr>
        <p:spPr bwMode="auto">
          <a:xfrm>
            <a:off x="1552575" y="4354513"/>
            <a:ext cx="1658938" cy="1989137"/>
          </a:xfrm>
          <a:prstGeom prst="rect">
            <a:avLst/>
          </a:prstGeom>
          <a:noFill/>
          <a:ln w="19050">
            <a:solidFill>
              <a:srgbClr val="FF0066"/>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9415" name="AutoShape 7"/>
          <p:cNvSpPr>
            <a:spLocks noChangeArrowheads="1"/>
          </p:cNvSpPr>
          <p:nvPr/>
        </p:nvSpPr>
        <p:spPr bwMode="auto">
          <a:xfrm>
            <a:off x="374650" y="2801938"/>
            <a:ext cx="1454150" cy="401637"/>
          </a:xfrm>
          <a:prstGeom prst="wedgeRoundRectCallout">
            <a:avLst>
              <a:gd name="adj1" fmla="val 51745"/>
              <a:gd name="adj2" fmla="val 105338"/>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ea typeface="楷体_GB2312" pitchFamily="49" charset="-122"/>
              </a:rPr>
              <a:t>任务的调用</a:t>
            </a:r>
            <a:endParaRPr lang="zh-CN" altLang="en-US" sz="1800">
              <a:ea typeface="楷体_GB2312" pitchFamily="49" charset="-122"/>
            </a:endParaRPr>
          </a:p>
        </p:txBody>
      </p:sp>
      <p:sp>
        <p:nvSpPr>
          <p:cNvPr id="529416" name="Rectangle 8"/>
          <p:cNvSpPr>
            <a:spLocks noChangeArrowheads="1"/>
          </p:cNvSpPr>
          <p:nvPr/>
        </p:nvSpPr>
        <p:spPr bwMode="auto">
          <a:xfrm>
            <a:off x="1928813" y="2933700"/>
            <a:ext cx="1420812" cy="1030288"/>
          </a:xfrm>
          <a:prstGeom prst="rect">
            <a:avLst/>
          </a:prstGeom>
          <a:noFill/>
          <a:ln w="19050">
            <a:solidFill>
              <a:srgbClr val="FF0066"/>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29412"/>
                                        </p:tgtEl>
                                        <p:attrNameLst>
                                          <p:attrName>style.visibility</p:attrName>
                                        </p:attrNameLst>
                                      </p:cBhvr>
                                      <p:to>
                                        <p:strVal val="visible"/>
                                      </p:to>
                                    </p:set>
                                    <p:anim calcmode="lin" valueType="num">
                                      <p:cBhvr additive="base">
                                        <p:cTn id="7" dur="500" fill="hold"/>
                                        <p:tgtEl>
                                          <p:spTgt spid="529412"/>
                                        </p:tgtEl>
                                        <p:attrNameLst>
                                          <p:attrName>ppt_x</p:attrName>
                                        </p:attrNameLst>
                                      </p:cBhvr>
                                      <p:tavLst>
                                        <p:tav tm="0">
                                          <p:val>
                                            <p:strVal val="#ppt_x"/>
                                          </p:val>
                                        </p:tav>
                                        <p:tav tm="100000">
                                          <p:val>
                                            <p:strVal val="#ppt_x"/>
                                          </p:val>
                                        </p:tav>
                                      </p:tavLst>
                                    </p:anim>
                                    <p:anim calcmode="lin" valueType="num">
                                      <p:cBhvr additive="base">
                                        <p:cTn id="8" dur="500" fill="hold"/>
                                        <p:tgtEl>
                                          <p:spTgt spid="529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29414"/>
                                        </p:tgtEl>
                                        <p:attrNameLst>
                                          <p:attrName>style.visibility</p:attrName>
                                        </p:attrNameLst>
                                      </p:cBhvr>
                                      <p:to>
                                        <p:strVal val="visible"/>
                                      </p:to>
                                    </p:set>
                                    <p:anim calcmode="lin" valueType="num">
                                      <p:cBhvr>
                                        <p:cTn id="13" dur="500" fill="hold"/>
                                        <p:tgtEl>
                                          <p:spTgt spid="529414"/>
                                        </p:tgtEl>
                                        <p:attrNameLst>
                                          <p:attrName>ppt_w</p:attrName>
                                        </p:attrNameLst>
                                      </p:cBhvr>
                                      <p:tavLst>
                                        <p:tav tm="0">
                                          <p:val>
                                            <p:fltVal val="0"/>
                                          </p:val>
                                        </p:tav>
                                        <p:tav tm="100000">
                                          <p:val>
                                            <p:strVal val="#ppt_w"/>
                                          </p:val>
                                        </p:tav>
                                      </p:tavLst>
                                    </p:anim>
                                    <p:anim calcmode="lin" valueType="num">
                                      <p:cBhvr>
                                        <p:cTn id="14" dur="500" fill="hold"/>
                                        <p:tgtEl>
                                          <p:spTgt spid="529414"/>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29413"/>
                                        </p:tgtEl>
                                        <p:attrNameLst>
                                          <p:attrName>style.visibility</p:attrName>
                                        </p:attrNameLst>
                                      </p:cBhvr>
                                      <p:to>
                                        <p:strVal val="visible"/>
                                      </p:to>
                                    </p:set>
                                    <p:animEffect transition="in" filter="dissolve">
                                      <p:cBhvr>
                                        <p:cTn id="18" dur="500"/>
                                        <p:tgtEl>
                                          <p:spTgt spid="529413"/>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29416"/>
                                        </p:tgtEl>
                                        <p:attrNameLst>
                                          <p:attrName>style.visibility</p:attrName>
                                        </p:attrNameLst>
                                      </p:cBhvr>
                                      <p:to>
                                        <p:strVal val="visible"/>
                                      </p:to>
                                    </p:set>
                                    <p:anim calcmode="lin" valueType="num">
                                      <p:cBhvr>
                                        <p:cTn id="23" dur="500" fill="hold"/>
                                        <p:tgtEl>
                                          <p:spTgt spid="529416"/>
                                        </p:tgtEl>
                                        <p:attrNameLst>
                                          <p:attrName>ppt_w</p:attrName>
                                        </p:attrNameLst>
                                      </p:cBhvr>
                                      <p:tavLst>
                                        <p:tav tm="0">
                                          <p:val>
                                            <p:fltVal val="0"/>
                                          </p:val>
                                        </p:tav>
                                        <p:tav tm="100000">
                                          <p:val>
                                            <p:strVal val="#ppt_w"/>
                                          </p:val>
                                        </p:tav>
                                      </p:tavLst>
                                    </p:anim>
                                    <p:anim calcmode="lin" valueType="num">
                                      <p:cBhvr>
                                        <p:cTn id="24" dur="500" fill="hold"/>
                                        <p:tgtEl>
                                          <p:spTgt spid="529416"/>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29415"/>
                                        </p:tgtEl>
                                        <p:attrNameLst>
                                          <p:attrName>style.visibility</p:attrName>
                                        </p:attrNameLst>
                                      </p:cBhvr>
                                      <p:to>
                                        <p:strVal val="visible"/>
                                      </p:to>
                                    </p:set>
                                    <p:animEffect transition="in" filter="dissolve">
                                      <p:cBhvr>
                                        <p:cTn id="28" dur="500"/>
                                        <p:tgtEl>
                                          <p:spTgt spid="52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3" grpId="0" animBg="1"/>
      <p:bldP spid="529414" grpId="0" animBg="1"/>
      <p:bldP spid="529415" grpId="0" animBg="1"/>
      <p:bldP spid="529416"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53AAC79A-E432-45AB-8E85-8EB3802BA43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3076"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panose="020B0704020202020204" pitchFamily="34" charset="0"/>
                <a:ea typeface="黑体" pitchFamily="2" charset="-122"/>
              </a:rPr>
              <a:t>sort4.v</a:t>
            </a:r>
            <a:r>
              <a:rPr lang="zh-CN" altLang="en-US" smtClean="0">
                <a:solidFill>
                  <a:srgbClr val="FFCC00"/>
                </a:solidFill>
                <a:latin typeface="Arial" panose="020B0704020202020204" pitchFamily="34" charset="0"/>
                <a:ea typeface="黑体" pitchFamily="2" charset="-122"/>
              </a:rPr>
              <a:t>的测试文件</a:t>
            </a:r>
            <a:endParaRPr lang="zh-CN" altLang="en-US" smtClean="0">
              <a:solidFill>
                <a:srgbClr val="FFCC00"/>
              </a:solidFill>
              <a:latin typeface="Arial" panose="020B0704020202020204" pitchFamily="34" charset="0"/>
              <a:ea typeface="黑体" pitchFamily="2" charset="-122"/>
            </a:endParaRPr>
          </a:p>
        </p:txBody>
      </p:sp>
      <p:graphicFrame>
        <p:nvGraphicFramePr>
          <p:cNvPr id="531459" name="Object 3"/>
          <p:cNvGraphicFramePr>
            <a:graphicFrameLocks noChangeAspect="1"/>
          </p:cNvGraphicFramePr>
          <p:nvPr/>
        </p:nvGraphicFramePr>
        <p:xfrm>
          <a:off x="155575" y="1196975"/>
          <a:ext cx="8864600" cy="4851400"/>
        </p:xfrm>
        <a:graphic>
          <a:graphicData uri="http://schemas.openxmlformats.org/presentationml/2006/ole">
            <mc:AlternateContent xmlns:mc="http://schemas.openxmlformats.org/markup-compatibility/2006">
              <mc:Choice xmlns:v="urn:schemas-microsoft-com:vml" Requires="v">
                <p:oleObj spid="_x0000_s3086" name="位图图像" r:id="rId1" imgW="6438900" imgH="3524250" progId="PBrush">
                  <p:embed/>
                </p:oleObj>
              </mc:Choice>
              <mc:Fallback>
                <p:oleObj name="位图图像" r:id="rId1" imgW="6438900" imgH="3524250" progId="PBrush">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196975"/>
                        <a:ext cx="88646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1461" name="Rectangle 5"/>
          <p:cNvSpPr>
            <a:spLocks noChangeArrowheads="1"/>
          </p:cNvSpPr>
          <p:nvPr/>
        </p:nvSpPr>
        <p:spPr bwMode="auto">
          <a:xfrm>
            <a:off x="4395788" y="2349500"/>
            <a:ext cx="4295775" cy="2509838"/>
          </a:xfrm>
          <a:prstGeom prst="rect">
            <a:avLst/>
          </a:prstGeom>
          <a:solidFill>
            <a:srgbClr val="FFFF99"/>
          </a:solidFill>
          <a:ln w="9525">
            <a:solidFill>
              <a:schemeClr val="tx1"/>
            </a:solidFill>
            <a:miter lim="800000"/>
          </a:ln>
          <a:effectLst>
            <a:prstShdw prst="shdw13" dist="53882" dir="13500000">
              <a:schemeClr val="bg2"/>
            </a:prstShdw>
          </a:effectLst>
        </p:spPr>
        <p:txBody>
          <a:bodyPr>
            <a:spAutoFit/>
          </a:bodyPr>
          <a:lstStyle/>
          <a:p>
            <a:pPr marL="263525" indent="-263525">
              <a:spcBef>
                <a:spcPct val="0"/>
              </a:spcBef>
              <a:buClr>
                <a:srgbClr val="FF0000"/>
              </a:buClr>
              <a:buSzPct val="80000"/>
              <a:buFont typeface="Wingdings" panose="05000000000000000000" pitchFamily="2" charset="2"/>
              <a:buChar char="Ø"/>
            </a:pPr>
            <a:r>
              <a:rPr lang="en-US" altLang="zh-CN" sz="2000">
                <a:latin typeface="Times New Roman" panose="02020803070505020304" pitchFamily="18" charset="0"/>
                <a:ea typeface="仿宋_GB2312" pitchFamily="49" charset="-122"/>
              </a:rPr>
              <a:t>$random</a:t>
            </a:r>
            <a:r>
              <a:rPr lang="zh-CN" altLang="en-US" sz="2000">
                <a:latin typeface="Times New Roman" panose="02020803070505020304" pitchFamily="18" charset="0"/>
                <a:ea typeface="仿宋_GB2312" pitchFamily="49" charset="-122"/>
              </a:rPr>
              <a:t>为系统任务，返回一个</a:t>
            </a:r>
            <a:r>
              <a:rPr lang="en-US" altLang="zh-CN" sz="2000">
                <a:latin typeface="Times New Roman" panose="02020803070505020304" pitchFamily="18" charset="0"/>
                <a:ea typeface="仿宋_GB2312" pitchFamily="49" charset="-122"/>
              </a:rPr>
              <a:t>32</a:t>
            </a:r>
            <a:r>
              <a:rPr lang="zh-CN" altLang="en-US" sz="2000">
                <a:latin typeface="Times New Roman" panose="02020803070505020304" pitchFamily="18" charset="0"/>
                <a:ea typeface="仿宋_GB2312" pitchFamily="49" charset="-122"/>
              </a:rPr>
              <a:t>位的带符号的随机数；</a:t>
            </a:r>
            <a:endParaRPr lang="zh-CN" altLang="en-US" sz="2000">
              <a:latin typeface="Times New Roman" panose="02020803070505020304" pitchFamily="18" charset="0"/>
              <a:ea typeface="仿宋_GB2312" pitchFamily="49" charset="-122"/>
            </a:endParaRPr>
          </a:p>
          <a:p>
            <a:pPr marL="263525" indent="-263525">
              <a:spcBef>
                <a:spcPct val="0"/>
              </a:spcBef>
              <a:buClr>
                <a:srgbClr val="FF0000"/>
              </a:buClr>
              <a:buSzPct val="80000"/>
              <a:buFont typeface="Wingdings" panose="05000000000000000000" pitchFamily="2" charset="2"/>
              <a:buChar char="Ø"/>
            </a:pPr>
            <a:r>
              <a:rPr lang="zh-CN" altLang="en-US" sz="2000">
                <a:latin typeface="Times New Roman" panose="02020803070505020304" pitchFamily="18" charset="0"/>
                <a:ea typeface="仿宋_GB2312" pitchFamily="49" charset="-122"/>
              </a:rPr>
              <a:t>一般用法为： </a:t>
            </a:r>
            <a:r>
              <a:rPr lang="en-US" altLang="zh-CN" sz="2000">
                <a:solidFill>
                  <a:srgbClr val="CC3300"/>
                </a:solidFill>
                <a:latin typeface="Times New Roman" panose="02020803070505020304" pitchFamily="18" charset="0"/>
                <a:ea typeface="仿宋_GB2312" pitchFamily="49" charset="-122"/>
              </a:rPr>
              <a:t>$random % b</a:t>
            </a:r>
            <a:endParaRPr lang="en-US" altLang="zh-CN" sz="2000">
              <a:solidFill>
                <a:srgbClr val="CC3300"/>
              </a:solidFill>
              <a:latin typeface="Times New Roman" panose="02020803070505020304" pitchFamily="18" charset="0"/>
              <a:ea typeface="仿宋_GB2312" pitchFamily="49" charset="-122"/>
            </a:endParaRPr>
          </a:p>
          <a:p>
            <a:pPr marL="263525" indent="-263525" algn="l" eaLnBrk="1" hangingPunct="1">
              <a:lnSpc>
                <a:spcPct val="100000"/>
              </a:lnSpc>
              <a:spcBef>
                <a:spcPct val="30000"/>
              </a:spcBef>
              <a:buClrTx/>
              <a:buFontTx/>
              <a:buNone/>
            </a:pPr>
            <a:r>
              <a:rPr lang="en-US" altLang="zh-CN" sz="2000">
                <a:latin typeface="Times New Roman" panose="02020803070505020304" pitchFamily="18" charset="0"/>
                <a:ea typeface="仿宋_GB2312" pitchFamily="49" charset="-122"/>
              </a:rPr>
              <a:t>   </a:t>
            </a:r>
            <a:r>
              <a:rPr lang="zh-CN" altLang="en-US" sz="2000">
                <a:latin typeface="Times New Roman" panose="02020803070505020304" pitchFamily="18" charset="0"/>
                <a:ea typeface="仿宋_GB2312" pitchFamily="49" charset="-122"/>
              </a:rPr>
              <a:t>其中</a:t>
            </a:r>
            <a:r>
              <a:rPr lang="en-US" altLang="zh-CN" sz="2000">
                <a:latin typeface="Times New Roman" panose="02020803070505020304" pitchFamily="18" charset="0"/>
                <a:ea typeface="仿宋_GB2312" pitchFamily="49" charset="-122"/>
              </a:rPr>
              <a:t>b&gt;0</a:t>
            </a:r>
            <a:r>
              <a:rPr lang="zh-CN" altLang="en-US" sz="2000">
                <a:latin typeface="Times New Roman" panose="02020803070505020304" pitchFamily="18" charset="0"/>
                <a:ea typeface="仿宋_GB2312" pitchFamily="49" charset="-122"/>
              </a:rPr>
              <a:t>，它给出了一个范围在</a:t>
            </a:r>
            <a:r>
              <a:rPr lang="en-US" altLang="zh-CN" sz="2000">
                <a:latin typeface="Times New Roman" panose="02020803070505020304" pitchFamily="18" charset="0"/>
                <a:ea typeface="仿宋_GB2312" pitchFamily="49" charset="-122"/>
              </a:rPr>
              <a:t>-b+1~b-1</a:t>
            </a:r>
            <a:r>
              <a:rPr lang="zh-CN" altLang="en-US" sz="2000">
                <a:latin typeface="Times New Roman" panose="02020803070505020304" pitchFamily="18" charset="0"/>
                <a:ea typeface="仿宋_GB2312" pitchFamily="49" charset="-122"/>
              </a:rPr>
              <a:t>之间的随机数。</a:t>
            </a:r>
            <a:endParaRPr lang="zh-CN" altLang="en-US" sz="2000">
              <a:latin typeface="Times New Roman" panose="02020803070505020304" pitchFamily="18" charset="0"/>
              <a:ea typeface="仿宋_GB2312" pitchFamily="49" charset="-122"/>
            </a:endParaRPr>
          </a:p>
          <a:p>
            <a:pPr marL="263525" indent="-263525" algn="l" eaLnBrk="1" hangingPunct="1">
              <a:lnSpc>
                <a:spcPct val="100000"/>
              </a:lnSpc>
              <a:spcBef>
                <a:spcPct val="30000"/>
              </a:spcBef>
              <a:buClr>
                <a:srgbClr val="FF0000"/>
              </a:buClr>
              <a:buSzPct val="80000"/>
              <a:buFont typeface="Wingdings" panose="05000000000000000000" pitchFamily="2" charset="2"/>
              <a:buChar char="Ø"/>
            </a:pPr>
            <a:r>
              <a:rPr lang="en-US" altLang="zh-CN" sz="2000">
                <a:solidFill>
                  <a:srgbClr val="CC3300"/>
                </a:solidFill>
                <a:latin typeface="Times New Roman" panose="02020803070505020304" pitchFamily="18" charset="0"/>
                <a:ea typeface="仿宋_GB2312" pitchFamily="49" charset="-122"/>
              </a:rPr>
              <a:t>{$random}%15</a:t>
            </a:r>
            <a:r>
              <a:rPr lang="zh-CN" altLang="en-US" sz="2000">
                <a:latin typeface="Times New Roman" panose="02020803070505020304" pitchFamily="18" charset="0"/>
                <a:ea typeface="仿宋_GB2312" pitchFamily="49" charset="-122"/>
              </a:rPr>
              <a:t>通过位拼接操作，产生一个</a:t>
            </a:r>
            <a:r>
              <a:rPr lang="en-US" altLang="zh-CN" sz="2000">
                <a:latin typeface="Times New Roman" panose="02020803070505020304" pitchFamily="18" charset="0"/>
                <a:ea typeface="仿宋_GB2312" pitchFamily="49" charset="-122"/>
              </a:rPr>
              <a:t>0~14</a:t>
            </a:r>
            <a:r>
              <a:rPr lang="zh-CN" altLang="en-US" sz="2000">
                <a:latin typeface="Times New Roman" panose="02020803070505020304" pitchFamily="18" charset="0"/>
                <a:ea typeface="仿宋_GB2312" pitchFamily="49" charset="-122"/>
              </a:rPr>
              <a:t>之间的随机数</a:t>
            </a:r>
            <a:r>
              <a:rPr lang="zh-CN" altLang="en-US" sz="2000">
                <a:latin typeface="仿宋_GB2312" pitchFamily="49" charset="-122"/>
                <a:ea typeface="仿宋_GB2312" pitchFamily="49" charset="-122"/>
              </a:rPr>
              <a:t>。</a:t>
            </a:r>
            <a:endParaRPr lang="zh-CN" altLang="en-US" sz="2000">
              <a:latin typeface="仿宋_GB2312" pitchFamily="49" charset="-122"/>
              <a:ea typeface="仿宋_GB2312" pitchFamily="49" charset="-122"/>
            </a:endParaRPr>
          </a:p>
        </p:txBody>
      </p:sp>
      <p:sp>
        <p:nvSpPr>
          <p:cNvPr id="531462" name="AutoShape 6"/>
          <p:cNvSpPr>
            <a:spLocks noChangeArrowheads="1"/>
          </p:cNvSpPr>
          <p:nvPr/>
        </p:nvSpPr>
        <p:spPr bwMode="auto">
          <a:xfrm>
            <a:off x="1914525" y="5715000"/>
            <a:ext cx="1457325" cy="457200"/>
          </a:xfrm>
          <a:prstGeom prst="wedgeRoundRectCallout">
            <a:avLst>
              <a:gd name="adj1" fmla="val -66819"/>
              <a:gd name="adj2" fmla="val -83301"/>
              <a:gd name="adj3" fmla="val 16667"/>
            </a:avLst>
          </a:prstGeom>
          <a:solidFill>
            <a:srgbClr val="FFE5FF"/>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600">
                <a:ea typeface="楷体_GB2312" pitchFamily="49" charset="-122"/>
              </a:rPr>
              <a:t>调用源程序</a:t>
            </a:r>
            <a:endParaRPr lang="zh-CN" altLang="en-US" sz="160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1459"/>
                                        </p:tgtEl>
                                        <p:attrNameLst>
                                          <p:attrName>style.visibility</p:attrName>
                                        </p:attrNameLst>
                                      </p:cBhvr>
                                      <p:to>
                                        <p:strVal val="visible"/>
                                      </p:to>
                                    </p:set>
                                    <p:anim calcmode="lin" valueType="num">
                                      <p:cBhvr additive="base">
                                        <p:cTn id="7" dur="500" fill="hold"/>
                                        <p:tgtEl>
                                          <p:spTgt spid="531459"/>
                                        </p:tgtEl>
                                        <p:attrNameLst>
                                          <p:attrName>ppt_x</p:attrName>
                                        </p:attrNameLst>
                                      </p:cBhvr>
                                      <p:tavLst>
                                        <p:tav tm="0">
                                          <p:val>
                                            <p:strVal val="#ppt_x"/>
                                          </p:val>
                                        </p:tav>
                                        <p:tav tm="100000">
                                          <p:val>
                                            <p:strVal val="#ppt_x"/>
                                          </p:val>
                                        </p:tav>
                                      </p:tavLst>
                                    </p:anim>
                                    <p:anim calcmode="lin" valueType="num">
                                      <p:cBhvr additive="base">
                                        <p:cTn id="8" dur="500" fill="hold"/>
                                        <p:tgtEl>
                                          <p:spTgt spid="531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31461"/>
                                        </p:tgtEl>
                                        <p:attrNameLst>
                                          <p:attrName>style.visibility</p:attrName>
                                        </p:attrNameLst>
                                      </p:cBhvr>
                                      <p:to>
                                        <p:strVal val="visible"/>
                                      </p:to>
                                    </p:set>
                                    <p:anim calcmode="lin" valueType="num">
                                      <p:cBhvr>
                                        <p:cTn id="13" dur="500" fill="hold"/>
                                        <p:tgtEl>
                                          <p:spTgt spid="531461"/>
                                        </p:tgtEl>
                                        <p:attrNameLst>
                                          <p:attrName>ppt_w</p:attrName>
                                        </p:attrNameLst>
                                      </p:cBhvr>
                                      <p:tavLst>
                                        <p:tav tm="0">
                                          <p:val>
                                            <p:fltVal val="0"/>
                                          </p:val>
                                        </p:tav>
                                        <p:tav tm="100000">
                                          <p:val>
                                            <p:strVal val="#ppt_w"/>
                                          </p:val>
                                        </p:tav>
                                      </p:tavLst>
                                    </p:anim>
                                    <p:anim calcmode="lin" valueType="num">
                                      <p:cBhvr>
                                        <p:cTn id="14" dur="500" fill="hold"/>
                                        <p:tgtEl>
                                          <p:spTgt spid="53146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31462"/>
                                        </p:tgtEl>
                                        <p:attrNameLst>
                                          <p:attrName>style.visibility</p:attrName>
                                        </p:attrNameLst>
                                      </p:cBhvr>
                                      <p:to>
                                        <p:strVal val="visible"/>
                                      </p:to>
                                    </p:set>
                                    <p:animEffect transition="in" filter="dissolve">
                                      <p:cBhvr>
                                        <p:cTn id="19"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1" grpId="0" animBg="1" autoUpdateAnimBg="0"/>
      <p:bldP spid="531462"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D49ABE1-D369-4885-BBD8-D0D16B6EAB7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100" name="Rectangle 2"/>
          <p:cNvSpPr>
            <a:spLocks noGrp="1" noChangeArrowheads="1"/>
          </p:cNvSpPr>
          <p:nvPr>
            <p:ph type="title"/>
          </p:nvPr>
        </p:nvSpPr>
        <p:spPr>
          <a:xfrm>
            <a:off x="1768475" y="230188"/>
            <a:ext cx="7772400" cy="677862"/>
          </a:xfrm>
        </p:spPr>
        <p:txBody>
          <a:bodyPr/>
          <a:lstStyle/>
          <a:p>
            <a:r>
              <a:rPr lang="en-US" altLang="zh-CN" smtClean="0">
                <a:solidFill>
                  <a:srgbClr val="FFCC00"/>
                </a:solidFill>
                <a:latin typeface="Arial" panose="020B0704020202020204" pitchFamily="34" charset="0"/>
                <a:ea typeface="黑体" pitchFamily="2" charset="-122"/>
              </a:rPr>
              <a:t>sort4.v</a:t>
            </a:r>
            <a:r>
              <a:rPr lang="zh-CN" altLang="en-US" smtClean="0">
                <a:solidFill>
                  <a:srgbClr val="FFCC00"/>
                </a:solidFill>
                <a:latin typeface="Arial" panose="020B0704020202020204" pitchFamily="34" charset="0"/>
                <a:ea typeface="黑体" pitchFamily="2" charset="-122"/>
              </a:rPr>
              <a:t>的仿真波形</a:t>
            </a:r>
            <a:r>
              <a:rPr lang="en-US" altLang="zh-CN" smtClean="0">
                <a:solidFill>
                  <a:srgbClr val="FFCC00"/>
                </a:solidFill>
                <a:latin typeface="Arial" panose="020B0704020202020204" pitchFamily="34" charset="0"/>
                <a:ea typeface="黑体" pitchFamily="2" charset="-122"/>
              </a:rPr>
              <a:t>task_Top.wlf</a:t>
            </a:r>
            <a:endParaRPr lang="zh-CN" altLang="en-US" smtClean="0">
              <a:solidFill>
                <a:srgbClr val="FFCC00"/>
              </a:solidFill>
              <a:latin typeface="Arial" panose="020B0704020202020204" pitchFamily="34" charset="0"/>
              <a:ea typeface="黑体" pitchFamily="2" charset="-122"/>
            </a:endParaRPr>
          </a:p>
        </p:txBody>
      </p:sp>
      <p:graphicFrame>
        <p:nvGraphicFramePr>
          <p:cNvPr id="533508" name="Object 4"/>
          <p:cNvGraphicFramePr>
            <a:graphicFrameLocks noChangeAspect="1"/>
          </p:cNvGraphicFramePr>
          <p:nvPr/>
        </p:nvGraphicFramePr>
        <p:xfrm>
          <a:off x="1406525" y="1052513"/>
          <a:ext cx="6356350" cy="5222875"/>
        </p:xfrm>
        <a:graphic>
          <a:graphicData uri="http://schemas.openxmlformats.org/presentationml/2006/ole">
            <mc:AlternateContent xmlns:mc="http://schemas.openxmlformats.org/markup-compatibility/2006">
              <mc:Choice xmlns:v="urn:schemas-microsoft-com:vml" Requires="v">
                <p:oleObj spid="_x0000_s4110" name="位图图像" r:id="rId1" imgW="4057650" imgH="3333750" progId="PBrush">
                  <p:embed/>
                </p:oleObj>
              </mc:Choice>
              <mc:Fallback>
                <p:oleObj name="位图图像" r:id="rId1" imgW="4057650" imgH="3333750" progId="PBrush">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525" y="1052513"/>
                        <a:ext cx="635635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509" name="Oval 5"/>
          <p:cNvSpPr>
            <a:spLocks noChangeArrowheads="1"/>
          </p:cNvSpPr>
          <p:nvPr/>
        </p:nvSpPr>
        <p:spPr bwMode="auto">
          <a:xfrm>
            <a:off x="3994150" y="3656013"/>
            <a:ext cx="331788" cy="1116012"/>
          </a:xfrm>
          <a:prstGeom prst="ellipse">
            <a:avLst/>
          </a:prstGeom>
          <a:noFill/>
          <a:ln w="22225">
            <a:solidFill>
              <a:srgbClr val="FF33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3510" name="AutoShape 6"/>
          <p:cNvSpPr>
            <a:spLocks noChangeArrowheads="1"/>
          </p:cNvSpPr>
          <p:nvPr/>
        </p:nvSpPr>
        <p:spPr bwMode="auto">
          <a:xfrm>
            <a:off x="1982788" y="4838700"/>
            <a:ext cx="1676400" cy="685800"/>
          </a:xfrm>
          <a:prstGeom prst="wedgeRoundRectCallout">
            <a:avLst>
              <a:gd name="adj1" fmla="val 78218"/>
              <a:gd name="adj2" fmla="val -74537"/>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2000">
                <a:latin typeface="楷体_GB2312" pitchFamily="49" charset="-122"/>
                <a:ea typeface="楷体_GB2312" pitchFamily="49" charset="-122"/>
              </a:rPr>
              <a:t>按从小到大的顺序排序</a:t>
            </a:r>
            <a:endParaRPr lang="zh-CN" altLang="en-US" sz="200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33509"/>
                                        </p:tgtEl>
                                        <p:attrNameLst>
                                          <p:attrName>style.visibility</p:attrName>
                                        </p:attrNameLst>
                                      </p:cBhvr>
                                      <p:to>
                                        <p:strVal val="visible"/>
                                      </p:to>
                                    </p:set>
                                    <p:anim calcmode="lin" valueType="num">
                                      <p:cBhvr>
                                        <p:cTn id="13" dur="500" fill="hold"/>
                                        <p:tgtEl>
                                          <p:spTgt spid="533509"/>
                                        </p:tgtEl>
                                        <p:attrNameLst>
                                          <p:attrName>ppt_w</p:attrName>
                                        </p:attrNameLst>
                                      </p:cBhvr>
                                      <p:tavLst>
                                        <p:tav tm="0">
                                          <p:val>
                                            <p:fltVal val="0"/>
                                          </p:val>
                                        </p:tav>
                                        <p:tav tm="100000">
                                          <p:val>
                                            <p:strVal val="#ppt_w"/>
                                          </p:val>
                                        </p:tav>
                                      </p:tavLst>
                                    </p:anim>
                                    <p:anim calcmode="lin" valueType="num">
                                      <p:cBhvr>
                                        <p:cTn id="14" dur="500" fill="hold"/>
                                        <p:tgtEl>
                                          <p:spTgt spid="533509"/>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33510"/>
                                        </p:tgtEl>
                                        <p:attrNameLst>
                                          <p:attrName>style.visibility</p:attrName>
                                        </p:attrNameLst>
                                      </p:cBhvr>
                                      <p:to>
                                        <p:strVal val="visible"/>
                                      </p:to>
                                    </p:set>
                                    <p:animEffect transition="in" filter="dissolve">
                                      <p:cBhvr>
                                        <p:cTn id="18" dur="500"/>
                                        <p:tgtEl>
                                          <p:spTgt spid="5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9" grpId="0" animBg="1"/>
      <p:bldP spid="53351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97F2EE3-7036-43EE-99E9-A08925F66837}"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35554" name="Rectangle 2"/>
          <p:cNvSpPr>
            <a:spLocks noGrp="1" noChangeArrowheads="1"/>
          </p:cNvSpPr>
          <p:nvPr>
            <p:ph type="title"/>
          </p:nvPr>
        </p:nvSpPr>
        <p:spPr>
          <a:xfrm>
            <a:off x="1768475" y="246063"/>
            <a:ext cx="7772400" cy="677862"/>
          </a:xfrm>
        </p:spPr>
        <p:txBody>
          <a:bodyPr/>
          <a:lstStyle/>
          <a:p>
            <a:r>
              <a:rPr lang="en-US" altLang="zh-CN" smtClean="0">
                <a:solidFill>
                  <a:srgbClr val="FFCC00"/>
                </a:solidFill>
                <a:latin typeface="Arial" panose="020B0704020202020204" pitchFamily="34" charset="0"/>
                <a:ea typeface="黑体" pitchFamily="2" charset="-122"/>
              </a:rPr>
              <a:t>4</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function</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535555" name="Rectangle 3"/>
          <p:cNvSpPr>
            <a:spLocks noGrp="1" noChangeArrowheads="1"/>
          </p:cNvSpPr>
          <p:nvPr>
            <p:ph type="body" idx="1"/>
          </p:nvPr>
        </p:nvSpPr>
        <p:spPr>
          <a:xfrm>
            <a:off x="323850" y="1304925"/>
            <a:ext cx="8496300" cy="2052638"/>
          </a:xfrm>
        </p:spPr>
        <p:txBody>
          <a:bodyPr/>
          <a:lstStyle/>
          <a:p>
            <a:pPr algn="just">
              <a:lnSpc>
                <a:spcPct val="110000"/>
              </a:lnSpc>
              <a:buFont typeface="Wingdings" panose="05000000000000000000" pitchFamily="2" charset="2"/>
              <a:buNone/>
            </a:pPr>
            <a:endParaRPr lang="zh-CN" altLang="en-US" sz="1200" smtClean="0">
              <a:solidFill>
                <a:srgbClr val="CC3300"/>
              </a:solidFill>
              <a:latin typeface="Arial" panose="020B0704020202020204" pitchFamily="34" charset="0"/>
              <a:ea typeface="SimSun" pitchFamily="2" charset="-122"/>
            </a:endParaRPr>
          </a:p>
          <a:p>
            <a:pPr algn="just">
              <a:lnSpc>
                <a:spcPct val="110000"/>
              </a:lnSpc>
              <a:spcBef>
                <a:spcPct val="0"/>
              </a:spcBef>
            </a:pPr>
            <a:r>
              <a:rPr kumimoji="1" lang="en-US" altLang="zh-CN" sz="2000" smtClean="0">
                <a:latin typeface="Arial" panose="020B0704020202020204" pitchFamily="34" charset="0"/>
                <a:ea typeface="楷体_GB2312" pitchFamily="49" charset="-122"/>
              </a:rPr>
              <a:t>function</a:t>
            </a:r>
            <a:r>
              <a:rPr kumimoji="1" lang="zh-CN" altLang="en-US" sz="2000" smtClean="0">
                <a:latin typeface="Arial" panose="020B0704020202020204" pitchFamily="34" charset="0"/>
                <a:ea typeface="楷体_GB2312" pitchFamily="49" charset="-122"/>
              </a:rPr>
              <a:t>语句用来定义函数，</a:t>
            </a:r>
            <a:r>
              <a:rPr lang="zh-CN" altLang="en-US" sz="2000" smtClean="0">
                <a:latin typeface="Arial" panose="020B0704020202020204" pitchFamily="34" charset="0"/>
                <a:ea typeface="楷体_GB2312" pitchFamily="49" charset="-122"/>
              </a:rPr>
              <a:t>函数的目的是通过返回一个用于某表达式的值，来响应输入信号。</a:t>
            </a:r>
            <a:r>
              <a:rPr lang="zh-CN" altLang="en-US" sz="2000" smtClean="0">
                <a:solidFill>
                  <a:srgbClr val="CC0066"/>
                </a:solidFill>
                <a:latin typeface="Arial" panose="020B0704020202020204" pitchFamily="34" charset="0"/>
                <a:ea typeface="楷体_GB2312" pitchFamily="49" charset="-122"/>
              </a:rPr>
              <a:t>适于对不同变量采取同一运算的操作</a:t>
            </a:r>
            <a:r>
              <a:rPr lang="zh-CN" altLang="en-US" sz="2000" smtClean="0">
                <a:latin typeface="Arial" panose="020B0704020202020204" pitchFamily="34" charset="0"/>
                <a:ea typeface="楷体_GB2312" pitchFamily="49" charset="-122"/>
              </a:rPr>
              <a:t>。</a:t>
            </a:r>
            <a:endParaRPr lang="zh-CN" altLang="en-US" sz="2000" smtClean="0">
              <a:latin typeface="Arial" panose="020B0704020202020204" pitchFamily="34" charset="0"/>
              <a:ea typeface="楷体_GB2312" pitchFamily="49" charset="-122"/>
            </a:endParaRPr>
          </a:p>
          <a:p>
            <a:pPr algn="just">
              <a:lnSpc>
                <a:spcPct val="110000"/>
              </a:lnSpc>
              <a:spcBef>
                <a:spcPct val="0"/>
              </a:spcBef>
            </a:pPr>
            <a:r>
              <a:rPr lang="zh-CN" altLang="en-US" sz="2000" smtClean="0">
                <a:latin typeface="Arial" panose="020B0704020202020204" pitchFamily="34" charset="0"/>
                <a:ea typeface="楷体_GB2312" pitchFamily="49" charset="-122"/>
              </a:rPr>
              <a:t>函数在模块内部定义，通常在</a:t>
            </a:r>
            <a:r>
              <a:rPr lang="zh-CN" altLang="en-US" sz="2000" smtClean="0">
                <a:solidFill>
                  <a:srgbClr val="CC0066"/>
                </a:solidFill>
                <a:latin typeface="Arial" panose="020B0704020202020204" pitchFamily="34" charset="0"/>
                <a:ea typeface="楷体_GB2312" pitchFamily="49" charset="-122"/>
              </a:rPr>
              <a:t>本模块</a:t>
            </a:r>
            <a:r>
              <a:rPr lang="zh-CN" altLang="en-US" sz="2000" smtClean="0">
                <a:latin typeface="Arial" panose="020B0704020202020204" pitchFamily="34" charset="0"/>
                <a:ea typeface="楷体_GB2312" pitchFamily="49" charset="-122"/>
              </a:rPr>
              <a:t>中调用，也能根据按模块层次分级命名的函数名从</a:t>
            </a:r>
            <a:r>
              <a:rPr lang="zh-CN" altLang="en-US" sz="2000" smtClean="0">
                <a:solidFill>
                  <a:srgbClr val="CC0066"/>
                </a:solidFill>
                <a:latin typeface="Arial" panose="020B0704020202020204" pitchFamily="34" charset="0"/>
                <a:ea typeface="楷体_GB2312" pitchFamily="49" charset="-122"/>
              </a:rPr>
              <a:t>其他模块</a:t>
            </a:r>
            <a:r>
              <a:rPr lang="zh-CN" altLang="en-US" sz="2000" smtClean="0">
                <a:latin typeface="Arial" panose="020B0704020202020204" pitchFamily="34" charset="0"/>
                <a:ea typeface="楷体_GB2312" pitchFamily="49" charset="-122"/>
              </a:rPr>
              <a:t>调用。</a:t>
            </a:r>
            <a:r>
              <a:rPr lang="zh-CN" altLang="en-US" sz="2000" smtClean="0">
                <a:solidFill>
                  <a:srgbClr val="CC0066"/>
                </a:solidFill>
                <a:latin typeface="Arial" panose="020B0704020202020204" pitchFamily="34" charset="0"/>
                <a:ea typeface="楷体_GB2312" pitchFamily="49" charset="-122"/>
              </a:rPr>
              <a:t>而任务只能在同一模块内定义与调用！</a:t>
            </a:r>
            <a:endParaRPr lang="zh-CN" altLang="en-US" sz="2000" smtClean="0">
              <a:solidFill>
                <a:srgbClr val="CC0066"/>
              </a:solidFill>
              <a:latin typeface="Arial" panose="020B0704020202020204" pitchFamily="34" charset="0"/>
              <a:ea typeface="楷体_GB2312" pitchFamily="49" charset="-122"/>
            </a:endParaRPr>
          </a:p>
        </p:txBody>
      </p:sp>
      <p:sp>
        <p:nvSpPr>
          <p:cNvPr id="535556" name="Text Box 4"/>
          <p:cNvSpPr txBox="1">
            <a:spLocks noChangeArrowheads="1"/>
          </p:cNvSpPr>
          <p:nvPr/>
        </p:nvSpPr>
        <p:spPr bwMode="auto">
          <a:xfrm>
            <a:off x="2693988" y="3033713"/>
            <a:ext cx="5334000" cy="1716087"/>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function </a:t>
            </a:r>
            <a:r>
              <a:rPr lang="en-US" altLang="zh-CN" sz="2000">
                <a:latin typeface="Arial" panose="020B0704020202020204" pitchFamily="34" charset="0"/>
              </a:rPr>
              <a:t>&lt;</a:t>
            </a:r>
            <a:r>
              <a:rPr lang="zh-CN" altLang="en-US" sz="2000">
                <a:latin typeface="Arial" panose="020B0704020202020204" pitchFamily="34" charset="0"/>
              </a:rPr>
              <a:t>返回值位宽或类型说明</a:t>
            </a:r>
            <a:r>
              <a:rPr lang="en-US" altLang="zh-CN" sz="2000">
                <a:latin typeface="Arial" panose="020B0704020202020204" pitchFamily="34" charset="0"/>
              </a:rPr>
              <a:t>&gt; </a:t>
            </a:r>
            <a:r>
              <a:rPr lang="zh-CN" altLang="en-US" sz="2000">
                <a:latin typeface="Arial" panose="020B0704020202020204" pitchFamily="34" charset="0"/>
              </a:rPr>
              <a:t>函数名；</a:t>
            </a:r>
            <a:endParaRPr lang="zh-CN" altLang="en-US" sz="2000">
              <a:latin typeface="Arial" panose="020B0704020202020204" pitchFamily="34" charset="0"/>
            </a:endParaRPr>
          </a:p>
          <a:p>
            <a:pPr>
              <a:spcBef>
                <a:spcPct val="0"/>
              </a:spcBef>
              <a:buClrTx/>
              <a:buFontTx/>
              <a:buNone/>
            </a:pPr>
            <a:r>
              <a:rPr lang="zh-CN" altLang="en-US" sz="2000">
                <a:latin typeface="Arial" panose="020B0704020202020204" pitchFamily="34" charset="0"/>
              </a:rPr>
              <a:t>    端口声明；</a:t>
            </a:r>
            <a:endParaRPr lang="zh-CN" altLang="en-US" sz="2000">
              <a:latin typeface="Arial" panose="020B0704020202020204" pitchFamily="34" charset="0"/>
            </a:endParaRPr>
          </a:p>
          <a:p>
            <a:pPr>
              <a:spcBef>
                <a:spcPct val="0"/>
              </a:spcBef>
              <a:buClrTx/>
              <a:buFontTx/>
              <a:buNone/>
            </a:pPr>
            <a:r>
              <a:rPr lang="zh-CN" altLang="en-US" sz="2000">
                <a:latin typeface="Arial" panose="020B0704020202020204" pitchFamily="34" charset="0"/>
              </a:rPr>
              <a:t>    局部变量定义；</a:t>
            </a:r>
            <a:endParaRPr lang="zh-CN" altLang="en-US" sz="2000">
              <a:latin typeface="Arial" panose="020B0704020202020204" pitchFamily="34" charset="0"/>
            </a:endParaRPr>
          </a:p>
          <a:p>
            <a:pPr algn="l">
              <a:lnSpc>
                <a:spcPct val="100000"/>
              </a:lnSpc>
              <a:spcBef>
                <a:spcPct val="0"/>
              </a:spcBef>
              <a:buClrTx/>
              <a:buFontTx/>
              <a:buNone/>
            </a:pPr>
            <a:r>
              <a:rPr lang="zh-CN" altLang="en-US" sz="2000">
                <a:latin typeface="Arial" panose="020B0704020202020204" pitchFamily="34" charset="0"/>
              </a:rPr>
              <a:t>    其他语句；</a:t>
            </a:r>
            <a:endParaRPr lang="zh-CN" altLang="en-US" sz="2000">
              <a:latin typeface="Arial" panose="020B0704020202020204" pitchFamily="34" charset="0"/>
            </a:endParaRPr>
          </a:p>
          <a:p>
            <a:pPr algn="l">
              <a:lnSpc>
                <a:spcPct val="100000"/>
              </a:lnSpc>
              <a:spcBef>
                <a:spcPct val="0"/>
              </a:spcBef>
              <a:buClrTx/>
              <a:buFontTx/>
              <a:buNone/>
            </a:pPr>
            <a:r>
              <a:rPr lang="en-US" altLang="zh-CN" sz="2000">
                <a:solidFill>
                  <a:srgbClr val="FF0066"/>
                </a:solidFill>
                <a:latin typeface="Arial" panose="020B0704020202020204" pitchFamily="34" charset="0"/>
              </a:rPr>
              <a:t>endfunction</a:t>
            </a:r>
            <a:endParaRPr lang="en-US" altLang="zh-CN" sz="2000">
              <a:solidFill>
                <a:srgbClr val="FF0066"/>
              </a:solidFill>
              <a:latin typeface="Arial" panose="020B0704020202020204" pitchFamily="34" charset="0"/>
            </a:endParaRPr>
          </a:p>
        </p:txBody>
      </p:sp>
      <p:sp>
        <p:nvSpPr>
          <p:cNvPr id="535557" name="AutoShape 5"/>
          <p:cNvSpPr>
            <a:spLocks noChangeArrowheads="1"/>
          </p:cNvSpPr>
          <p:nvPr/>
        </p:nvSpPr>
        <p:spPr bwMode="auto">
          <a:xfrm>
            <a:off x="5894388" y="3530600"/>
            <a:ext cx="1905000" cy="685800"/>
          </a:xfrm>
          <a:prstGeom prst="wedgeRectCallout">
            <a:avLst>
              <a:gd name="adj1" fmla="val -78500"/>
              <a:gd name="adj2" fmla="val -62963"/>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Arial" panose="020B0704020202020204" pitchFamily="34" charset="0"/>
                <a:ea typeface="楷体_GB2312" pitchFamily="49" charset="-122"/>
              </a:rPr>
              <a:t>缺省则返回</a:t>
            </a:r>
            <a:r>
              <a:rPr lang="en-US" altLang="zh-CN" sz="2000">
                <a:solidFill>
                  <a:srgbClr val="990000"/>
                </a:solidFill>
                <a:latin typeface="Arial" panose="020B0704020202020204" pitchFamily="34" charset="0"/>
                <a:ea typeface="楷体_GB2312" pitchFamily="49" charset="-122"/>
              </a:rPr>
              <a:t>1</a:t>
            </a:r>
            <a:r>
              <a:rPr lang="zh-CN" altLang="en-US" sz="2000">
                <a:latin typeface="Arial" panose="020B0704020202020204" pitchFamily="34" charset="0"/>
                <a:ea typeface="楷体_GB2312" pitchFamily="49" charset="-122"/>
              </a:rPr>
              <a:t>位</a:t>
            </a:r>
            <a:r>
              <a:rPr lang="en-US" altLang="zh-CN" sz="2000">
                <a:solidFill>
                  <a:srgbClr val="990000"/>
                </a:solidFill>
                <a:latin typeface="Arial" panose="020B0704020202020204" pitchFamily="34" charset="0"/>
                <a:ea typeface="楷体_GB2312" pitchFamily="49" charset="-122"/>
              </a:rPr>
              <a:t>reg</a:t>
            </a:r>
            <a:r>
              <a:rPr lang="zh-CN" altLang="en-US" sz="2000">
                <a:latin typeface="Arial" panose="020B0704020202020204" pitchFamily="34" charset="0"/>
                <a:ea typeface="楷体_GB2312" pitchFamily="49" charset="-122"/>
              </a:rPr>
              <a:t>型数据</a:t>
            </a:r>
            <a:endParaRPr lang="zh-CN" altLang="en-US" sz="2000">
              <a:latin typeface="Arial" panose="020B0704020202020204" pitchFamily="34" charset="0"/>
              <a:ea typeface="楷体_GB2312" pitchFamily="49" charset="-122"/>
            </a:endParaRPr>
          </a:p>
        </p:txBody>
      </p:sp>
      <p:sp>
        <p:nvSpPr>
          <p:cNvPr id="535558" name="Rectangle 6"/>
          <p:cNvSpPr>
            <a:spLocks noChangeArrowheads="1"/>
          </p:cNvSpPr>
          <p:nvPr/>
        </p:nvSpPr>
        <p:spPr bwMode="auto">
          <a:xfrm>
            <a:off x="901700" y="3095625"/>
            <a:ext cx="1428750" cy="446088"/>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函数定义</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535560" name="Text Box 8"/>
          <p:cNvSpPr txBox="1">
            <a:spLocks noChangeArrowheads="1"/>
          </p:cNvSpPr>
          <p:nvPr/>
        </p:nvSpPr>
        <p:spPr bwMode="auto">
          <a:xfrm>
            <a:off x="2884488" y="5673725"/>
            <a:ext cx="5216525" cy="436563"/>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t>&lt;</a:t>
            </a:r>
            <a:r>
              <a:rPr lang="zh-CN" altLang="en-US" sz="2000"/>
              <a:t>函数名</a:t>
            </a:r>
            <a:r>
              <a:rPr lang="en-US" altLang="zh-CN" sz="2000"/>
              <a:t>&gt;</a:t>
            </a:r>
            <a:r>
              <a:rPr lang="zh-CN" altLang="en-US" sz="2000"/>
              <a:t> </a:t>
            </a:r>
            <a:r>
              <a:rPr lang="en-US" altLang="zh-CN" sz="2000"/>
              <a:t>(&lt;</a:t>
            </a:r>
            <a:r>
              <a:rPr lang="zh-CN" altLang="en-US" sz="2000"/>
              <a:t>表达式</a:t>
            </a:r>
            <a:r>
              <a:rPr lang="en-US" altLang="zh-CN" sz="2000"/>
              <a:t>1&gt;, &lt;</a:t>
            </a:r>
            <a:r>
              <a:rPr lang="zh-CN" altLang="en-US" sz="2000"/>
              <a:t>表达式</a:t>
            </a:r>
            <a:r>
              <a:rPr lang="en-US" altLang="zh-CN" sz="2000"/>
              <a:t>2&gt;, </a:t>
            </a:r>
            <a:r>
              <a:rPr lang="en-US" altLang="zh-CN" sz="1600">
                <a:latin typeface="Tahoma" panose="020B0604030504040204" pitchFamily="34" charset="0"/>
              </a:rPr>
              <a:t>……</a:t>
            </a:r>
            <a:r>
              <a:rPr lang="en-US" altLang="zh-CN" sz="1600">
                <a:solidFill>
                  <a:srgbClr val="FF33CC"/>
                </a:solidFill>
                <a:latin typeface="Tahoma" panose="020B0604030504040204" pitchFamily="34" charset="0"/>
              </a:rPr>
              <a:t> </a:t>
            </a:r>
            <a:r>
              <a:rPr lang="en-US" altLang="zh-CN" sz="2000"/>
              <a:t>)</a:t>
            </a:r>
            <a:endParaRPr lang="en-US" altLang="zh-CN" sz="2000"/>
          </a:p>
        </p:txBody>
      </p:sp>
      <p:sp>
        <p:nvSpPr>
          <p:cNvPr id="535561" name="AutoShape 9"/>
          <p:cNvSpPr>
            <a:spLocks noChangeArrowheads="1"/>
          </p:cNvSpPr>
          <p:nvPr/>
        </p:nvSpPr>
        <p:spPr bwMode="auto">
          <a:xfrm>
            <a:off x="5514975" y="5026025"/>
            <a:ext cx="2133600" cy="685800"/>
          </a:xfrm>
          <a:prstGeom prst="wedgeRectCallout">
            <a:avLst>
              <a:gd name="adj1" fmla="val -82662"/>
              <a:gd name="adj2" fmla="val 69907"/>
            </a:avLst>
          </a:prstGeom>
          <a:solidFill>
            <a:srgbClr val="FFCCFF"/>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与函数定义中的输入变量对应！</a:t>
            </a:r>
            <a:endParaRPr lang="zh-CN" altLang="en-US" sz="2000">
              <a:latin typeface="楷体_GB2312" pitchFamily="49" charset="-122"/>
              <a:ea typeface="楷体_GB2312" pitchFamily="49" charset="-122"/>
            </a:endParaRPr>
          </a:p>
        </p:txBody>
      </p:sp>
      <p:sp>
        <p:nvSpPr>
          <p:cNvPr id="535562" name="Rectangle 10"/>
          <p:cNvSpPr>
            <a:spLocks noChangeArrowheads="1"/>
          </p:cNvSpPr>
          <p:nvPr/>
        </p:nvSpPr>
        <p:spPr bwMode="auto">
          <a:xfrm>
            <a:off x="893763" y="5657850"/>
            <a:ext cx="1558925" cy="508000"/>
          </a:xfrm>
          <a:prstGeom prst="rect">
            <a:avLst/>
          </a:prstGeom>
          <a:noFill/>
          <a:ln w="25400">
            <a:solidFill>
              <a:srgbClr val="FF9900"/>
            </a:solidFill>
            <a:miter lim="800000"/>
          </a:ln>
          <a:effectLst/>
        </p:spPr>
        <p:txBody>
          <a:bodyPr/>
          <a:lstStyle/>
          <a:p>
            <a:pPr marL="342900" indent="-342900" algn="l">
              <a:lnSpc>
                <a:spcPct val="90000"/>
              </a:lnSpc>
              <a:spcBef>
                <a:spcPct val="30000"/>
              </a:spcBef>
              <a:buClr>
                <a:schemeClr val="tx2"/>
              </a:buClr>
              <a:buSzPct val="85000"/>
              <a:buFont typeface="Wingdings" panose="05000000000000000000" pitchFamily="2" charset="2"/>
              <a:buNone/>
              <a:defRPr/>
            </a:pPr>
            <a:r>
              <a:rPr lang="zh-CN" altLang="en-US">
                <a:solidFill>
                  <a:srgbClr val="CC0000"/>
                </a:solidFill>
                <a:effectLst>
                  <a:outerShdw blurRad="38100" dist="38100" dir="2700000" algn="tl">
                    <a:srgbClr val="C0C0C0"/>
                  </a:outerShdw>
                </a:effectLst>
                <a:latin typeface="华文彩云" pitchFamily="2" charset="-122"/>
                <a:ea typeface="华文彩云" pitchFamily="2" charset="-122"/>
              </a:rPr>
              <a:t>函数调用</a:t>
            </a:r>
            <a:endParaRPr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535564" name="AutoShape 12"/>
          <p:cNvSpPr>
            <a:spLocks noChangeArrowheads="1"/>
          </p:cNvSpPr>
          <p:nvPr/>
        </p:nvSpPr>
        <p:spPr bwMode="auto">
          <a:xfrm rot="-479700">
            <a:off x="4694238" y="692150"/>
            <a:ext cx="2433637" cy="784225"/>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可以综合！</a:t>
            </a:r>
            <a:endParaRPr kumimoji="1" lang="zh-CN" altLang="en-US" sz="2000">
              <a:solidFill>
                <a:srgbClr val="000000"/>
              </a:solidFill>
              <a:latin typeface="华文新魏" pitchFamily="2" charset="-122"/>
              <a:ea typeface="华文新魏" pitchFamily="2" charset="-122"/>
            </a:endParaRPr>
          </a:p>
        </p:txBody>
      </p:sp>
      <p:sp>
        <p:nvSpPr>
          <p:cNvPr id="12" name="AutoShape 9"/>
          <p:cNvSpPr>
            <a:spLocks noChangeArrowheads="1"/>
          </p:cNvSpPr>
          <p:nvPr/>
        </p:nvSpPr>
        <p:spPr bwMode="auto">
          <a:xfrm>
            <a:off x="800100" y="3638550"/>
            <a:ext cx="2009775" cy="457200"/>
          </a:xfrm>
          <a:prstGeom prst="wedgeRectCallout">
            <a:avLst>
              <a:gd name="adj1" fmla="val 61088"/>
              <a:gd name="adj2" fmla="val -52315"/>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只能是</a:t>
            </a:r>
            <a:r>
              <a:rPr lang="en-US" altLang="zh-CN" sz="2000">
                <a:latin typeface="楷体_GB2312" pitchFamily="49" charset="-122"/>
                <a:ea typeface="楷体_GB2312" pitchFamily="49" charset="-122"/>
              </a:rPr>
              <a:t>input</a:t>
            </a:r>
            <a:endParaRPr lang="zh-CN" altLang="en-US" sz="200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35554"/>
                                        </p:tgtEl>
                                        <p:attrNameLst>
                                          <p:attrName>style.visibility</p:attrName>
                                        </p:attrNameLst>
                                      </p:cBhvr>
                                      <p:to>
                                        <p:strVal val="visible"/>
                                      </p:to>
                                    </p:set>
                                    <p:anim calcmode="lin" valueType="num">
                                      <p:cBhvr additive="base">
                                        <p:cTn id="7" dur="500" fill="hold"/>
                                        <p:tgtEl>
                                          <p:spTgt spid="535554"/>
                                        </p:tgtEl>
                                        <p:attrNameLst>
                                          <p:attrName>ppt_x</p:attrName>
                                        </p:attrNameLst>
                                      </p:cBhvr>
                                      <p:tavLst>
                                        <p:tav tm="0">
                                          <p:val>
                                            <p:strVal val="#ppt_x"/>
                                          </p:val>
                                        </p:tav>
                                        <p:tav tm="100000">
                                          <p:val>
                                            <p:strVal val="#ppt_x"/>
                                          </p:val>
                                        </p:tav>
                                      </p:tavLst>
                                    </p:anim>
                                    <p:anim calcmode="lin" valueType="num">
                                      <p:cBhvr additive="base">
                                        <p:cTn id="8" dur="500" fill="hold"/>
                                        <p:tgtEl>
                                          <p:spTgt spid="5355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35555"/>
                                        </p:tgtEl>
                                        <p:attrNameLst>
                                          <p:attrName>style.visibility</p:attrName>
                                        </p:attrNameLst>
                                      </p:cBhvr>
                                      <p:to>
                                        <p:strVal val="visible"/>
                                      </p:to>
                                    </p:set>
                                    <p:anim calcmode="lin" valueType="num">
                                      <p:cBhvr additive="base">
                                        <p:cTn id="12" dur="500" fill="hold"/>
                                        <p:tgtEl>
                                          <p:spTgt spid="535555"/>
                                        </p:tgtEl>
                                        <p:attrNameLst>
                                          <p:attrName>ppt_x</p:attrName>
                                        </p:attrNameLst>
                                      </p:cBhvr>
                                      <p:tavLst>
                                        <p:tav tm="0">
                                          <p:val>
                                            <p:strVal val="0-#ppt_w/2"/>
                                          </p:val>
                                        </p:tav>
                                        <p:tav tm="100000">
                                          <p:val>
                                            <p:strVal val="#ppt_x"/>
                                          </p:val>
                                        </p:tav>
                                      </p:tavLst>
                                    </p:anim>
                                    <p:anim calcmode="lin" valueType="num">
                                      <p:cBhvr additive="base">
                                        <p:cTn id="13" dur="500" fill="hold"/>
                                        <p:tgtEl>
                                          <p:spTgt spid="53555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35558"/>
                                        </p:tgtEl>
                                        <p:attrNameLst>
                                          <p:attrName>style.visibility</p:attrName>
                                        </p:attrNameLst>
                                      </p:cBhvr>
                                      <p:to>
                                        <p:strVal val="visible"/>
                                      </p:to>
                                    </p:set>
                                    <p:anim calcmode="lin" valueType="num">
                                      <p:cBhvr>
                                        <p:cTn id="18" dur="500" fill="hold"/>
                                        <p:tgtEl>
                                          <p:spTgt spid="535558"/>
                                        </p:tgtEl>
                                        <p:attrNameLst>
                                          <p:attrName>ppt_w</p:attrName>
                                        </p:attrNameLst>
                                      </p:cBhvr>
                                      <p:tavLst>
                                        <p:tav tm="0">
                                          <p:val>
                                            <p:fltVal val="0"/>
                                          </p:val>
                                        </p:tav>
                                        <p:tav tm="100000">
                                          <p:val>
                                            <p:strVal val="#ppt_w"/>
                                          </p:val>
                                        </p:tav>
                                      </p:tavLst>
                                    </p:anim>
                                    <p:anim calcmode="lin" valueType="num">
                                      <p:cBhvr>
                                        <p:cTn id="19" dur="500" fill="hold"/>
                                        <p:tgtEl>
                                          <p:spTgt spid="535558"/>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35556"/>
                                        </p:tgtEl>
                                        <p:attrNameLst>
                                          <p:attrName>style.visibility</p:attrName>
                                        </p:attrNameLst>
                                      </p:cBhvr>
                                      <p:to>
                                        <p:strVal val="visible"/>
                                      </p:to>
                                    </p:set>
                                    <p:animEffect transition="in" filter="wipe(left)">
                                      <p:cBhvr>
                                        <p:cTn id="23" dur="500"/>
                                        <p:tgtEl>
                                          <p:spTgt spid="53555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5557"/>
                                        </p:tgtEl>
                                        <p:attrNameLst>
                                          <p:attrName>style.visibility</p:attrName>
                                        </p:attrNameLst>
                                      </p:cBhvr>
                                      <p:to>
                                        <p:strVal val="visible"/>
                                      </p:to>
                                    </p:set>
                                    <p:animEffect transition="in" filter="dissolve">
                                      <p:cBhvr>
                                        <p:cTn id="28" dur="500"/>
                                        <p:tgtEl>
                                          <p:spTgt spid="53555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35562"/>
                                        </p:tgtEl>
                                        <p:attrNameLst>
                                          <p:attrName>style.visibility</p:attrName>
                                        </p:attrNameLst>
                                      </p:cBhvr>
                                      <p:to>
                                        <p:strVal val="visible"/>
                                      </p:to>
                                    </p:set>
                                    <p:anim calcmode="lin" valueType="num">
                                      <p:cBhvr>
                                        <p:cTn id="38" dur="500" fill="hold"/>
                                        <p:tgtEl>
                                          <p:spTgt spid="535562"/>
                                        </p:tgtEl>
                                        <p:attrNameLst>
                                          <p:attrName>ppt_w</p:attrName>
                                        </p:attrNameLst>
                                      </p:cBhvr>
                                      <p:tavLst>
                                        <p:tav tm="0">
                                          <p:val>
                                            <p:fltVal val="0"/>
                                          </p:val>
                                        </p:tav>
                                        <p:tav tm="100000">
                                          <p:val>
                                            <p:strVal val="#ppt_w"/>
                                          </p:val>
                                        </p:tav>
                                      </p:tavLst>
                                    </p:anim>
                                    <p:anim calcmode="lin" valueType="num">
                                      <p:cBhvr>
                                        <p:cTn id="39" dur="500" fill="hold"/>
                                        <p:tgtEl>
                                          <p:spTgt spid="535562"/>
                                        </p:tgtEl>
                                        <p:attrNameLst>
                                          <p:attrName>ppt_h</p:attrName>
                                        </p:attrNameLst>
                                      </p:cBhvr>
                                      <p:tavLst>
                                        <p:tav tm="0">
                                          <p:val>
                                            <p:fltVal val="0"/>
                                          </p:val>
                                        </p:tav>
                                        <p:tav tm="100000">
                                          <p:val>
                                            <p:strVal val="#ppt_h"/>
                                          </p:val>
                                        </p:tav>
                                      </p:tavLst>
                                    </p:anim>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35560"/>
                                        </p:tgtEl>
                                        <p:attrNameLst>
                                          <p:attrName>style.visibility</p:attrName>
                                        </p:attrNameLst>
                                      </p:cBhvr>
                                      <p:to>
                                        <p:strVal val="visible"/>
                                      </p:to>
                                    </p:set>
                                    <p:animEffect transition="in" filter="wipe(left)">
                                      <p:cBhvr>
                                        <p:cTn id="43" dur="500"/>
                                        <p:tgtEl>
                                          <p:spTgt spid="53556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35561"/>
                                        </p:tgtEl>
                                        <p:attrNameLst>
                                          <p:attrName>style.visibility</p:attrName>
                                        </p:attrNameLst>
                                      </p:cBhvr>
                                      <p:to>
                                        <p:strVal val="visible"/>
                                      </p:to>
                                    </p:set>
                                    <p:animEffect transition="in" filter="dissolve">
                                      <p:cBhvr>
                                        <p:cTn id="48" dur="500"/>
                                        <p:tgtEl>
                                          <p:spTgt spid="535561"/>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535564"/>
                                        </p:tgtEl>
                                        <p:attrNameLst>
                                          <p:attrName>style.visibility</p:attrName>
                                        </p:attrNameLst>
                                      </p:cBhvr>
                                      <p:to>
                                        <p:strVal val="visible"/>
                                      </p:to>
                                    </p:set>
                                    <p:anim calcmode="lin" valueType="num">
                                      <p:cBhvr>
                                        <p:cTn id="53" dur="500" fill="hold"/>
                                        <p:tgtEl>
                                          <p:spTgt spid="535564"/>
                                        </p:tgtEl>
                                        <p:attrNameLst>
                                          <p:attrName>ppt_w</p:attrName>
                                        </p:attrNameLst>
                                      </p:cBhvr>
                                      <p:tavLst>
                                        <p:tav tm="0">
                                          <p:val>
                                            <p:fltVal val="0"/>
                                          </p:val>
                                        </p:tav>
                                        <p:tav tm="100000">
                                          <p:val>
                                            <p:strVal val="#ppt_w"/>
                                          </p:val>
                                        </p:tav>
                                      </p:tavLst>
                                    </p:anim>
                                    <p:anim calcmode="lin" valueType="num">
                                      <p:cBhvr>
                                        <p:cTn id="54" dur="500" fill="hold"/>
                                        <p:tgtEl>
                                          <p:spTgt spid="5355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p:bldP spid="535555" grpId="0" autoUpdateAnimBg="0"/>
      <p:bldP spid="535556" grpId="0" animBg="1"/>
      <p:bldP spid="535557" grpId="0" animBg="1"/>
      <p:bldP spid="535558" grpId="0" animBg="1" autoUpdateAnimBg="0"/>
      <p:bldP spid="535560" grpId="0" animBg="1"/>
      <p:bldP spid="535561" grpId="0" animBg="1"/>
      <p:bldP spid="535562" grpId="0" animBg="1" autoUpdateAnimBg="0"/>
      <p:bldP spid="535564" grpId="0" animBg="1" autoUpdateAnimBg="0"/>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90BA34C-5469-42A6-9731-A492568AB516}"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9875" name="Rectangle 2"/>
          <p:cNvSpPr>
            <a:spLocks noGrp="1" noChangeArrowheads="1"/>
          </p:cNvSpPr>
          <p:nvPr>
            <p:ph type="title"/>
          </p:nvPr>
        </p:nvSpPr>
        <p:spPr>
          <a:xfrm>
            <a:off x="1731963" y="230188"/>
            <a:ext cx="7772400" cy="677862"/>
          </a:xfrm>
        </p:spPr>
        <p:txBody>
          <a:bodyPr/>
          <a:lstStyle/>
          <a:p>
            <a:r>
              <a:rPr lang="en-US" altLang="zh-CN" smtClean="0">
                <a:solidFill>
                  <a:srgbClr val="FFCC00"/>
                </a:solidFill>
                <a:latin typeface="Arial" panose="020B0704020202020204" pitchFamily="34" charset="0"/>
                <a:ea typeface="黑体" pitchFamily="2" charset="-122"/>
              </a:rPr>
              <a:t>function</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537604" name="Rectangle 4"/>
          <p:cNvSpPr>
            <a:spLocks noChangeArrowheads="1"/>
          </p:cNvSpPr>
          <p:nvPr/>
        </p:nvSpPr>
        <p:spPr bwMode="auto">
          <a:xfrm>
            <a:off x="495300" y="5815013"/>
            <a:ext cx="8286750" cy="430212"/>
          </a:xfrm>
          <a:prstGeom prst="rect">
            <a:avLst/>
          </a:prstGeom>
          <a:solidFill>
            <a:srgbClr val="FFCC99"/>
          </a:solidFill>
          <a:ln w="9525">
            <a:solidFill>
              <a:schemeClr val="tx1"/>
            </a:solidFill>
            <a:miter lim="800000"/>
          </a:ln>
          <a:effectLst>
            <a:prstShdw prst="shdw13" dist="53882" dir="13500000">
              <a:schemeClr val="bg2"/>
            </a:prstShdw>
          </a:effectLst>
        </p:spPr>
        <p:txBody>
          <a:bodyPr>
            <a:spAutoFit/>
          </a:bodyPr>
          <a:lstStyle/>
          <a:p>
            <a:pPr>
              <a:spcBef>
                <a:spcPct val="0"/>
              </a:spcBef>
              <a:buClr>
                <a:schemeClr val="hlink"/>
              </a:buClr>
              <a:buFont typeface="Wingdings" panose="05000000000000000000" pitchFamily="2" charset="2"/>
              <a:buNone/>
            </a:pPr>
            <a:r>
              <a:rPr lang="zh-CN" altLang="en-US" sz="2000">
                <a:latin typeface="楷体_GB2312" pitchFamily="49" charset="-122"/>
                <a:ea typeface="楷体_GB2312" pitchFamily="49" charset="-122"/>
              </a:rPr>
              <a:t>函数的调用是通过将函数作为调用函数的表达式中的</a:t>
            </a:r>
            <a:r>
              <a:rPr lang="zh-CN" altLang="en-US" sz="2000">
                <a:solidFill>
                  <a:srgbClr val="FF0066"/>
                </a:solidFill>
                <a:latin typeface="楷体_GB2312" pitchFamily="49" charset="-122"/>
                <a:ea typeface="楷体_GB2312" pitchFamily="49" charset="-122"/>
              </a:rPr>
              <a:t>操作数</a:t>
            </a:r>
            <a:r>
              <a:rPr lang="zh-CN" altLang="en-US" sz="2000">
                <a:latin typeface="楷体_GB2312" pitchFamily="49" charset="-122"/>
                <a:ea typeface="楷体_GB2312" pitchFamily="49" charset="-122"/>
              </a:rPr>
              <a:t>来实现的！</a:t>
            </a:r>
            <a:endParaRPr lang="zh-CN" altLang="en-US" sz="2000">
              <a:latin typeface="楷体_GB2312" pitchFamily="49" charset="-122"/>
              <a:ea typeface="楷体_GB2312" pitchFamily="49" charset="-122"/>
            </a:endParaRPr>
          </a:p>
        </p:txBody>
      </p:sp>
      <p:sp>
        <p:nvSpPr>
          <p:cNvPr id="537606" name="Rectangle 6"/>
          <p:cNvSpPr>
            <a:spLocks noChangeArrowheads="1"/>
          </p:cNvSpPr>
          <p:nvPr/>
        </p:nvSpPr>
        <p:spPr bwMode="auto">
          <a:xfrm>
            <a:off x="1023938" y="1146175"/>
            <a:ext cx="7129462" cy="769938"/>
          </a:xfrm>
          <a:prstGeom prst="rect">
            <a:avLst/>
          </a:prstGeom>
          <a:solidFill>
            <a:srgbClr val="FFCC99"/>
          </a:solidFill>
          <a:ln w="9525">
            <a:solidFill>
              <a:schemeClr val="tx1"/>
            </a:solidFill>
            <a:miter lim="800000"/>
          </a:ln>
          <a:effectLst>
            <a:outerShdw dist="107763" dir="2700000" algn="ctr" rotWithShape="0">
              <a:schemeClr val="bg2"/>
            </a:outerShdw>
          </a:effectLst>
        </p:spPr>
        <p:txBody>
          <a:bodyPr>
            <a:spAutoFit/>
          </a:bodyPr>
          <a:lstStyle/>
          <a:p>
            <a:pPr>
              <a:spcBef>
                <a:spcPct val="0"/>
              </a:spcBef>
              <a:buClr>
                <a:schemeClr val="hlink"/>
              </a:buClr>
              <a:buFont typeface="Wingdings" panose="05000000000000000000" pitchFamily="2" charset="2"/>
              <a:buNone/>
              <a:defRPr/>
            </a:pPr>
            <a:r>
              <a:rPr lang="zh-CN" altLang="en-US" sz="2000" dirty="0">
                <a:latin typeface="楷体_GB2312" pitchFamily="49" charset="-122"/>
                <a:ea typeface="楷体_GB2312" pitchFamily="49" charset="-122"/>
              </a:rPr>
              <a:t>函数在</a:t>
            </a:r>
            <a:r>
              <a:rPr lang="zh-CN" altLang="en-US" sz="2000" dirty="0">
                <a:solidFill>
                  <a:srgbClr val="FF3399"/>
                </a:solidFill>
                <a:latin typeface="楷体_GB2312" pitchFamily="49" charset="-122"/>
                <a:ea typeface="楷体_GB2312" pitchFamily="49" charset="-122"/>
              </a:rPr>
              <a:t>综合</a:t>
            </a:r>
            <a:r>
              <a:rPr lang="zh-CN" altLang="en-US" sz="2000" dirty="0">
                <a:latin typeface="楷体_GB2312" pitchFamily="49" charset="-122"/>
                <a:ea typeface="楷体_GB2312" pitchFamily="49" charset="-122"/>
              </a:rPr>
              <a:t>时被理解成具有独立运算功能的电路，每调用一次函数，相当于改变此电路的输入，以得到相应的计算结果。</a:t>
            </a:r>
            <a:endParaRPr lang="zh-CN" altLang="en-US" sz="2000" dirty="0">
              <a:latin typeface="楷体_GB2312" pitchFamily="49" charset="-122"/>
              <a:ea typeface="楷体_GB2312" pitchFamily="49" charset="-122"/>
            </a:endParaRPr>
          </a:p>
        </p:txBody>
      </p:sp>
      <p:sp>
        <p:nvSpPr>
          <p:cNvPr id="537607" name="Text Box 7"/>
          <p:cNvSpPr txBox="1">
            <a:spLocks noChangeArrowheads="1"/>
          </p:cNvSpPr>
          <p:nvPr/>
        </p:nvSpPr>
        <p:spPr bwMode="auto">
          <a:xfrm>
            <a:off x="1585913" y="2184400"/>
            <a:ext cx="7194550" cy="3354388"/>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buFont typeface="Wingdings" panose="05000000000000000000" pitchFamily="2" charset="2"/>
              <a:buNone/>
            </a:pPr>
            <a:r>
              <a:rPr lang="en-US" altLang="zh-CN" sz="2000">
                <a:solidFill>
                  <a:srgbClr val="FF0066"/>
                </a:solidFill>
                <a:latin typeface="Arial" panose="020B0704020202020204" pitchFamily="34" charset="0"/>
              </a:rPr>
              <a:t>【</a:t>
            </a:r>
            <a:r>
              <a:rPr lang="zh-CN" altLang="en-US" sz="2000">
                <a:solidFill>
                  <a:srgbClr val="FF0066"/>
                </a:solidFill>
                <a:latin typeface="Arial" panose="020B0704020202020204" pitchFamily="34" charset="0"/>
              </a:rPr>
              <a:t>例</a:t>
            </a:r>
            <a:r>
              <a:rPr kumimoji="1" lang="en-US" altLang="zh-CN" sz="2000">
                <a:solidFill>
                  <a:srgbClr val="FF0066"/>
                </a:solidFill>
                <a:latin typeface="Arial" panose="020B0704020202020204" pitchFamily="34" charset="0"/>
              </a:rPr>
              <a:t>2.29</a:t>
            </a:r>
            <a:r>
              <a:rPr lang="en-US" altLang="zh-CN" sz="2000">
                <a:solidFill>
                  <a:srgbClr val="FF0066"/>
                </a:solidFill>
                <a:latin typeface="Arial" panose="020B0704020202020204" pitchFamily="34" charset="0"/>
              </a:rPr>
              <a:t>】</a:t>
            </a:r>
            <a:r>
              <a:rPr lang="en-US" altLang="zh-CN" sz="2000">
                <a:latin typeface="Arial" panose="020B0704020202020204" pitchFamily="34" charset="0"/>
              </a:rPr>
              <a:t> </a:t>
            </a:r>
            <a:r>
              <a:rPr lang="zh-CN" altLang="en-US" sz="2000">
                <a:latin typeface="Arial" panose="020B0704020202020204" pitchFamily="34" charset="0"/>
              </a:rPr>
              <a:t>利用函数对一个</a:t>
            </a:r>
            <a:r>
              <a:rPr lang="en-US" altLang="zh-CN" sz="2000">
                <a:latin typeface="Arial" panose="020B0704020202020204" pitchFamily="34" charset="0"/>
              </a:rPr>
              <a:t>8</a:t>
            </a:r>
            <a:r>
              <a:rPr lang="zh-CN" altLang="en-US" sz="2000">
                <a:latin typeface="Arial" panose="020B0704020202020204" pitchFamily="34" charset="0"/>
              </a:rPr>
              <a:t>位二进制数中为</a:t>
            </a:r>
            <a:r>
              <a:rPr lang="en-US" altLang="zh-CN" sz="2000">
                <a:latin typeface="Arial" panose="020B0704020202020204" pitchFamily="34" charset="0"/>
              </a:rPr>
              <a:t>0</a:t>
            </a:r>
            <a:r>
              <a:rPr lang="zh-CN" altLang="en-US" sz="2000">
                <a:latin typeface="Arial" panose="020B0704020202020204" pitchFamily="34" charset="0"/>
              </a:rPr>
              <a:t>的位进行计数。</a:t>
            </a:r>
            <a:endParaRPr lang="zh-CN" altLang="en-US" sz="2000">
              <a:latin typeface="Arial" panose="020B0704020202020204" pitchFamily="34" charset="0"/>
            </a:endParaRPr>
          </a:p>
          <a:p>
            <a:pPr>
              <a:lnSpc>
                <a:spcPct val="95000"/>
              </a:lnSpc>
              <a:spcBef>
                <a:spcPct val="0"/>
              </a:spcBef>
              <a:buClrTx/>
              <a:buFontTx/>
              <a:buNone/>
            </a:pPr>
            <a:r>
              <a:rPr lang="en-US" altLang="zh-CN" sz="2000">
                <a:solidFill>
                  <a:srgbClr val="FF0066"/>
                </a:solidFill>
                <a:latin typeface="Times New Roman" panose="02020803070505020304" pitchFamily="18" charset="0"/>
              </a:rPr>
              <a:t>function[3:0] get0; </a:t>
            </a:r>
            <a:r>
              <a:rPr lang="en-US" altLang="zh-CN" sz="2000">
                <a:latin typeface="Times New Roman" panose="02020803070505020304" pitchFamily="18" charset="0"/>
              </a:rPr>
              <a:t>//</a:t>
            </a:r>
            <a:r>
              <a:rPr lang="zh-CN" altLang="en-US" sz="2000">
                <a:latin typeface="Times New Roman" panose="02020803070505020304" pitchFamily="18" charset="0"/>
              </a:rPr>
              <a:t>函数的定义，计算</a:t>
            </a:r>
            <a:r>
              <a:rPr lang="en-US" altLang="zh-CN" sz="2000">
                <a:latin typeface="Times New Roman" panose="02020803070505020304" pitchFamily="18" charset="0"/>
              </a:rPr>
              <a:t>x</a:t>
            </a:r>
            <a:r>
              <a:rPr lang="zh-CN" altLang="en-US" sz="2000">
                <a:latin typeface="Times New Roman" panose="02020803070505020304" pitchFamily="18" charset="0"/>
              </a:rPr>
              <a:t>中</a:t>
            </a:r>
            <a:r>
              <a:rPr lang="en-US" altLang="zh-CN" sz="2000">
                <a:latin typeface="Times New Roman" panose="02020803070505020304" pitchFamily="18" charset="0"/>
              </a:rPr>
              <a:t>0</a:t>
            </a:r>
            <a:r>
              <a:rPr lang="zh-CN" altLang="en-US" sz="2000">
                <a:latin typeface="Times New Roman" panose="02020803070505020304" pitchFamily="18" charset="0"/>
              </a:rPr>
              <a:t>的个数</a:t>
            </a:r>
            <a:endParaRPr lang="zh-CN" altLang="en-US" sz="2000">
              <a:latin typeface="Times New Roman" panose="02020803070505020304" pitchFamily="18" charset="0"/>
            </a:endParaRPr>
          </a:p>
          <a:p>
            <a:pPr>
              <a:lnSpc>
                <a:spcPct val="95000"/>
              </a:lnSpc>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input [7:0] x;    </a:t>
            </a:r>
            <a:endParaRPr lang="en-US" altLang="zh-CN" sz="2000">
              <a:latin typeface="Times New Roman" panose="02020803070505020304" pitchFamily="18" charset="0"/>
            </a:endParaRPr>
          </a:p>
          <a:p>
            <a:pPr>
              <a:lnSpc>
                <a:spcPct val="95000"/>
              </a:lnSpc>
              <a:spcBef>
                <a:spcPct val="0"/>
              </a:spcBef>
              <a:buClrTx/>
              <a:buFontTx/>
              <a:buNone/>
            </a:pPr>
            <a:r>
              <a:rPr lang="en-US" altLang="zh-CN" sz="2000">
                <a:latin typeface="Times New Roman" panose="02020803070505020304" pitchFamily="18" charset="0"/>
              </a:rPr>
              <a:t>    reg[3:0] count;  integer i;</a:t>
            </a:r>
            <a:endParaRPr lang="en-US" altLang="zh-CN" sz="2000">
              <a:latin typeface="Times New Roman" panose="02020803070505020304" pitchFamily="18" charset="0"/>
            </a:endParaRPr>
          </a:p>
          <a:p>
            <a:pPr>
              <a:lnSpc>
                <a:spcPct val="95000"/>
              </a:lnSpc>
              <a:spcBef>
                <a:spcPct val="0"/>
              </a:spcBef>
              <a:buClrTx/>
              <a:buFontTx/>
              <a:buNone/>
            </a:pPr>
            <a:r>
              <a:rPr lang="en-US" altLang="zh-CN" sz="2000">
                <a:latin typeface="Times New Roman" panose="02020803070505020304" pitchFamily="18" charset="0"/>
              </a:rPr>
              <a:t>    begin count=0; </a:t>
            </a:r>
            <a:endParaRPr lang="en-US" altLang="zh-CN" sz="2000">
              <a:latin typeface="Times New Roman" panose="02020803070505020304" pitchFamily="18" charset="0"/>
            </a:endParaRPr>
          </a:p>
          <a:p>
            <a:pPr>
              <a:lnSpc>
                <a:spcPct val="95000"/>
              </a:lnSpc>
              <a:spcBef>
                <a:spcPct val="0"/>
              </a:spcBef>
              <a:buClrTx/>
              <a:buFontTx/>
              <a:buNone/>
            </a:pPr>
            <a:r>
              <a:rPr lang="en-US" altLang="zh-CN" sz="2000">
                <a:latin typeface="Times New Roman" panose="02020803070505020304" pitchFamily="18" charset="0"/>
              </a:rPr>
              <a:t>        for(i=0;i&lt;=7;i=i+1) //</a:t>
            </a:r>
            <a:r>
              <a:rPr lang="zh-CN" altLang="en-US" sz="2000">
                <a:latin typeface="Times New Roman" panose="02020803070505020304" pitchFamily="18" charset="0"/>
              </a:rPr>
              <a:t>循环核对</a:t>
            </a:r>
            <a:r>
              <a:rPr lang="en-US" altLang="zh-CN" sz="2000">
                <a:latin typeface="Times New Roman" panose="02020803070505020304" pitchFamily="18" charset="0"/>
              </a:rPr>
              <a:t>x</a:t>
            </a:r>
            <a:r>
              <a:rPr lang="zh-CN" altLang="en-US" sz="2000">
                <a:latin typeface="Times New Roman" panose="02020803070505020304" pitchFamily="18" charset="0"/>
              </a:rPr>
              <a:t>中的每一位</a:t>
            </a:r>
            <a:endParaRPr lang="en-US" altLang="zh-CN" sz="2000">
              <a:latin typeface="Times New Roman" panose="02020803070505020304" pitchFamily="18" charset="0"/>
            </a:endParaRPr>
          </a:p>
          <a:p>
            <a:pPr>
              <a:lnSpc>
                <a:spcPct val="95000"/>
              </a:lnSpc>
              <a:spcBef>
                <a:spcPct val="0"/>
              </a:spcBef>
              <a:buClrTx/>
              <a:buFontTx/>
              <a:buNone/>
            </a:pPr>
            <a:r>
              <a:rPr lang="en-US" altLang="zh-CN" sz="2000">
                <a:latin typeface="Times New Roman" panose="02020803070505020304" pitchFamily="18" charset="0"/>
              </a:rPr>
              <a:t>            if(x[i]=1’b0)  count=count+1;  </a:t>
            </a:r>
            <a:endParaRPr lang="zh-CN" altLang="en-US" sz="2000">
              <a:latin typeface="Times New Roman" panose="02020803070505020304" pitchFamily="18" charset="0"/>
            </a:endParaRPr>
          </a:p>
          <a:p>
            <a:pPr>
              <a:lnSpc>
                <a:spcPct val="95000"/>
              </a:lnSpc>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get0 = count;   //</a:t>
            </a:r>
            <a:r>
              <a:rPr lang="zh-CN" altLang="en-US" sz="2000">
                <a:solidFill>
                  <a:srgbClr val="CC0066"/>
                </a:solidFill>
                <a:latin typeface="Times New Roman" panose="02020803070505020304" pitchFamily="18" charset="0"/>
              </a:rPr>
              <a:t>将运算结果赋给与函数同名的内部寄存器</a:t>
            </a:r>
            <a:endParaRPr lang="zh-CN" altLang="en-US" sz="2000">
              <a:solidFill>
                <a:srgbClr val="CC0066"/>
              </a:solidFill>
              <a:latin typeface="Times New Roman" panose="02020803070505020304" pitchFamily="18" charset="0"/>
            </a:endParaRPr>
          </a:p>
          <a:p>
            <a:pPr>
              <a:lnSpc>
                <a:spcPct val="95000"/>
              </a:lnSpc>
              <a:spcBef>
                <a:spcPct val="0"/>
              </a:spcBef>
              <a:buClrTx/>
              <a:buFontTx/>
              <a:buNone/>
            </a:pPr>
            <a:r>
              <a:rPr lang="zh-CN" altLang="en-US" sz="2000">
                <a:latin typeface="Times New Roman" panose="02020803070505020304" pitchFamily="18" charset="0"/>
              </a:rPr>
              <a:t> </a:t>
            </a:r>
            <a:r>
              <a:rPr lang="en-US" altLang="zh-CN" sz="2000">
                <a:solidFill>
                  <a:srgbClr val="FF0066"/>
                </a:solidFill>
                <a:latin typeface="Times New Roman" panose="02020803070505020304" pitchFamily="18" charset="0"/>
              </a:rPr>
              <a:t>endfunction</a:t>
            </a:r>
            <a:endParaRPr lang="en-US" altLang="zh-CN" sz="2000">
              <a:solidFill>
                <a:srgbClr val="FF0066"/>
              </a:solidFill>
              <a:latin typeface="Times New Roman" panose="02020803070505020304" pitchFamily="18" charset="0"/>
            </a:endParaRPr>
          </a:p>
          <a:p>
            <a:pPr>
              <a:lnSpc>
                <a:spcPct val="95000"/>
              </a:lnSpc>
              <a:spcBef>
                <a:spcPct val="0"/>
              </a:spcBef>
              <a:buClrTx/>
              <a:buFontTx/>
              <a:buNone/>
            </a:pPr>
            <a:endParaRPr lang="en-US" altLang="zh-CN" sz="2000">
              <a:solidFill>
                <a:srgbClr val="FF0066"/>
              </a:solidFill>
              <a:latin typeface="Times New Roman" panose="02020803070505020304" pitchFamily="18" charset="0"/>
            </a:endParaRPr>
          </a:p>
          <a:p>
            <a:pPr>
              <a:lnSpc>
                <a:spcPct val="95000"/>
              </a:lnSpc>
              <a:spcBef>
                <a:spcPct val="0"/>
              </a:spcBef>
              <a:buClrTx/>
              <a:buFontTx/>
              <a:buNone/>
            </a:pPr>
            <a:r>
              <a:rPr lang="en-US" altLang="zh-CN" sz="2000">
                <a:latin typeface="Times New Roman" panose="02020803070505020304" pitchFamily="18" charset="0"/>
              </a:rPr>
              <a:t>assign number = get0(rega); //</a:t>
            </a:r>
            <a:r>
              <a:rPr lang="zh-CN" altLang="en-US" sz="2000">
                <a:latin typeface="Times New Roman" panose="02020803070505020304" pitchFamily="18" charset="0"/>
              </a:rPr>
              <a:t>对函数的调用</a:t>
            </a:r>
            <a:endParaRPr lang="zh-CN" altLang="en-US" sz="2000">
              <a:latin typeface="Times New Roman" panose="02020803070505020304" pitchFamily="18" charset="0"/>
            </a:endParaRPr>
          </a:p>
        </p:txBody>
      </p:sp>
      <p:sp>
        <p:nvSpPr>
          <p:cNvPr id="537609" name="AutoShape 9"/>
          <p:cNvSpPr>
            <a:spLocks noChangeArrowheads="1"/>
          </p:cNvSpPr>
          <p:nvPr/>
        </p:nvSpPr>
        <p:spPr bwMode="auto">
          <a:xfrm>
            <a:off x="0" y="4710113"/>
            <a:ext cx="1600200" cy="419100"/>
          </a:xfrm>
          <a:prstGeom prst="wedgeRoundRectCallout">
            <a:avLst>
              <a:gd name="adj1" fmla="val 82144"/>
              <a:gd name="adj2" fmla="val -9621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0">
                <a:latin typeface="楷体_GB2312" pitchFamily="49" charset="-122"/>
                <a:ea typeface="楷体_GB2312" pitchFamily="49" charset="-122"/>
              </a:rPr>
              <a:t>内部寄存器</a:t>
            </a:r>
            <a:endParaRPr lang="zh-CN" altLang="en-US" sz="2000" b="0">
              <a:latin typeface="楷体_GB2312" pitchFamily="49" charset="-122"/>
              <a:ea typeface="楷体_GB2312" pitchFamily="49" charset="-122"/>
            </a:endParaRPr>
          </a:p>
        </p:txBody>
      </p:sp>
      <p:grpSp>
        <p:nvGrpSpPr>
          <p:cNvPr id="2" name="Group 5"/>
          <p:cNvGrpSpPr/>
          <p:nvPr/>
        </p:nvGrpSpPr>
        <p:grpSpPr bwMode="auto">
          <a:xfrm>
            <a:off x="3440113" y="2874963"/>
            <a:ext cx="2438400" cy="361950"/>
            <a:chOff x="1824" y="2112"/>
            <a:chExt cx="1536" cy="228"/>
          </a:xfrm>
        </p:grpSpPr>
        <p:sp>
          <p:nvSpPr>
            <p:cNvPr id="79883" name="Line 6"/>
            <p:cNvSpPr>
              <a:spLocks noChangeShapeType="1"/>
            </p:cNvSpPr>
            <p:nvPr/>
          </p:nvSpPr>
          <p:spPr bwMode="auto">
            <a:xfrm>
              <a:off x="1824" y="2208"/>
              <a:ext cx="336" cy="0"/>
            </a:xfrm>
            <a:prstGeom prst="line">
              <a:avLst/>
            </a:prstGeom>
            <a:noFill/>
            <a:ln w="28575">
              <a:solidFill>
                <a:srgbClr val="FF0066"/>
              </a:solidFill>
              <a:rou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79884" name="Text Box 7"/>
            <p:cNvSpPr txBox="1">
              <a:spLocks noChangeArrowheads="1"/>
            </p:cNvSpPr>
            <p:nvPr/>
          </p:nvSpPr>
          <p:spPr bwMode="auto">
            <a:xfrm>
              <a:off x="2208" y="2112"/>
              <a:ext cx="1152" cy="228"/>
            </a:xfrm>
            <a:prstGeom prst="rect">
              <a:avLst/>
            </a:prstGeom>
            <a:solidFill>
              <a:srgbClr val="FFFF99"/>
            </a:solidFill>
            <a:ln w="25400">
              <a:solidFill>
                <a:srgbClr val="CC6600"/>
              </a:solidFill>
              <a:miter lim="800000"/>
            </a:ln>
          </p:spPr>
          <p:txBody>
            <a:bodyPr lIns="30724" tIns="15362" rIns="30724" bIns="15362">
              <a:spAutoFit/>
            </a:bodyPr>
            <a:lstStyle>
              <a:lvl1pPr defTabSz="307975">
                <a:defRPr sz="2400" b="1">
                  <a:solidFill>
                    <a:schemeClr val="tx1"/>
                  </a:solidFill>
                  <a:latin typeface="SimSun" pitchFamily="2" charset="-122"/>
                  <a:ea typeface="SimSun" pitchFamily="2" charset="-122"/>
                </a:defRPr>
              </a:lvl1pPr>
              <a:lvl2pPr marL="742950" indent="-285750" defTabSz="307975">
                <a:defRPr sz="2400" b="1">
                  <a:solidFill>
                    <a:schemeClr val="tx1"/>
                  </a:solidFill>
                  <a:latin typeface="SimSun" pitchFamily="2" charset="-122"/>
                  <a:ea typeface="SimSun" pitchFamily="2" charset="-122"/>
                </a:defRPr>
              </a:lvl2pPr>
              <a:lvl3pPr marL="1143000" indent="-228600" defTabSz="307975">
                <a:defRPr sz="2400" b="1">
                  <a:solidFill>
                    <a:schemeClr val="tx1"/>
                  </a:solidFill>
                  <a:latin typeface="SimSun" pitchFamily="2" charset="-122"/>
                  <a:ea typeface="SimSun" pitchFamily="2" charset="-122"/>
                </a:defRPr>
              </a:lvl3pPr>
              <a:lvl4pPr marL="1600200" indent="-228600" defTabSz="307975">
                <a:defRPr sz="2400" b="1">
                  <a:solidFill>
                    <a:schemeClr val="tx1"/>
                  </a:solidFill>
                  <a:latin typeface="SimSun" pitchFamily="2" charset="-122"/>
                  <a:ea typeface="SimSun" pitchFamily="2" charset="-122"/>
                </a:defRPr>
              </a:lvl4pPr>
              <a:lvl5pPr marL="2057400" indent="-228600" defTabSz="307975">
                <a:defRPr sz="2400" b="1">
                  <a:solidFill>
                    <a:schemeClr val="tx1"/>
                  </a:solidFill>
                  <a:latin typeface="SimSun" pitchFamily="2" charset="-122"/>
                  <a:ea typeface="SimSun" pitchFamily="2" charset="-122"/>
                </a:defRPr>
              </a:lvl5pPr>
              <a:lvl6pPr marL="25146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2000">
                  <a:solidFill>
                    <a:srgbClr val="000000"/>
                  </a:solidFill>
                  <a:latin typeface="Arial" panose="020B0704020202020204" pitchFamily="34" charset="0"/>
                  <a:ea typeface="楷体_GB2312" pitchFamily="49" charset="-122"/>
                </a:rPr>
                <a:t>只有输入变量</a:t>
              </a:r>
              <a:endParaRPr kumimoji="1" lang="zh-CN" altLang="en-US" sz="2000">
                <a:solidFill>
                  <a:srgbClr val="000000"/>
                </a:solidFill>
                <a:latin typeface="Arial" panose="020B0704020202020204" pitchFamily="34" charset="0"/>
                <a:ea typeface="楷体_GB2312" pitchFamily="49" charset="-122"/>
              </a:endParaRPr>
            </a:p>
          </p:txBody>
        </p:sp>
      </p:grpSp>
      <p:sp>
        <p:nvSpPr>
          <p:cNvPr id="12" name="Line 9"/>
          <p:cNvSpPr>
            <a:spLocks noChangeShapeType="1"/>
          </p:cNvSpPr>
          <p:nvPr/>
        </p:nvSpPr>
        <p:spPr bwMode="auto">
          <a:xfrm flipV="1">
            <a:off x="4191000" y="5046663"/>
            <a:ext cx="300038" cy="249237"/>
          </a:xfrm>
          <a:prstGeom prst="line">
            <a:avLst/>
          </a:prstGeom>
          <a:noFill/>
          <a:ln w="28575">
            <a:solidFill>
              <a:srgbClr val="FF0066"/>
            </a:solidFill>
            <a:round/>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13" name="Text Box 10"/>
          <p:cNvSpPr txBox="1">
            <a:spLocks noChangeArrowheads="1"/>
          </p:cNvSpPr>
          <p:nvPr/>
        </p:nvSpPr>
        <p:spPr bwMode="auto">
          <a:xfrm>
            <a:off x="4510088" y="4799013"/>
            <a:ext cx="2667000" cy="361950"/>
          </a:xfrm>
          <a:prstGeom prst="rect">
            <a:avLst/>
          </a:prstGeom>
          <a:solidFill>
            <a:srgbClr val="FFFF99"/>
          </a:solidFill>
          <a:ln w="25400">
            <a:solidFill>
              <a:srgbClr val="CC6600"/>
            </a:solidFill>
            <a:miter lim="800000"/>
          </a:ln>
        </p:spPr>
        <p:txBody>
          <a:bodyPr lIns="30724" tIns="15362" rIns="30724" bIns="15362">
            <a:spAutoFit/>
          </a:bodyPr>
          <a:lstStyle>
            <a:lvl1pPr defTabSz="307975">
              <a:defRPr sz="2400" b="1">
                <a:solidFill>
                  <a:schemeClr val="tx1"/>
                </a:solidFill>
                <a:latin typeface="SimSun" pitchFamily="2" charset="-122"/>
                <a:ea typeface="SimSun" pitchFamily="2" charset="-122"/>
              </a:defRPr>
            </a:lvl1pPr>
            <a:lvl2pPr marL="742950" indent="-285750" defTabSz="307975">
              <a:defRPr sz="2400" b="1">
                <a:solidFill>
                  <a:schemeClr val="tx1"/>
                </a:solidFill>
                <a:latin typeface="SimSun" pitchFamily="2" charset="-122"/>
                <a:ea typeface="SimSun" pitchFamily="2" charset="-122"/>
              </a:defRPr>
            </a:lvl2pPr>
            <a:lvl3pPr marL="1143000" indent="-228600" defTabSz="307975">
              <a:defRPr sz="2400" b="1">
                <a:solidFill>
                  <a:schemeClr val="tx1"/>
                </a:solidFill>
                <a:latin typeface="SimSun" pitchFamily="2" charset="-122"/>
                <a:ea typeface="SimSun" pitchFamily="2" charset="-122"/>
              </a:defRPr>
            </a:lvl3pPr>
            <a:lvl4pPr marL="1600200" indent="-228600" defTabSz="307975">
              <a:defRPr sz="2400" b="1">
                <a:solidFill>
                  <a:schemeClr val="tx1"/>
                </a:solidFill>
                <a:latin typeface="SimSun" pitchFamily="2" charset="-122"/>
                <a:ea typeface="SimSun" pitchFamily="2" charset="-122"/>
              </a:defRPr>
            </a:lvl4pPr>
            <a:lvl5pPr marL="2057400" indent="-228600" defTabSz="307975">
              <a:defRPr sz="2400" b="1">
                <a:solidFill>
                  <a:schemeClr val="tx1"/>
                </a:solidFill>
                <a:latin typeface="SimSun" pitchFamily="2" charset="-122"/>
                <a:ea typeface="SimSun" pitchFamily="2" charset="-122"/>
              </a:defRPr>
            </a:lvl5pPr>
            <a:lvl6pPr marL="25146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defTabSz="307975"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ctr" eaLnBrk="1" hangingPunct="1">
              <a:lnSpc>
                <a:spcPct val="100000"/>
              </a:lnSpc>
              <a:spcBef>
                <a:spcPct val="50000"/>
              </a:spcBef>
              <a:buClrTx/>
              <a:buFontTx/>
              <a:buNone/>
            </a:pPr>
            <a:r>
              <a:rPr kumimoji="1" lang="zh-CN" altLang="en-US" sz="2000">
                <a:solidFill>
                  <a:srgbClr val="000000"/>
                </a:solidFill>
                <a:latin typeface="Arial" panose="020B0704020202020204" pitchFamily="34" charset="0"/>
                <a:ea typeface="楷体_GB2312" pitchFamily="49" charset="-122"/>
              </a:rPr>
              <a:t>对应函数的输入变量</a:t>
            </a:r>
            <a:endParaRPr kumimoji="1" lang="zh-CN" altLang="en-US" sz="2000">
              <a:solidFill>
                <a:srgbClr val="000000"/>
              </a:solidFill>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7"/>
                                        </p:tgtEl>
                                        <p:attrNameLst>
                                          <p:attrName>style.visibility</p:attrName>
                                        </p:attrNameLst>
                                      </p:cBhvr>
                                      <p:to>
                                        <p:strVal val="visible"/>
                                      </p:to>
                                    </p:set>
                                    <p:anim calcmode="lin" valueType="num">
                                      <p:cBhvr additive="base">
                                        <p:cTn id="7" dur="500" fill="hold"/>
                                        <p:tgtEl>
                                          <p:spTgt spid="537607"/>
                                        </p:tgtEl>
                                        <p:attrNameLst>
                                          <p:attrName>ppt_x</p:attrName>
                                        </p:attrNameLst>
                                      </p:cBhvr>
                                      <p:tavLst>
                                        <p:tav tm="0">
                                          <p:val>
                                            <p:strVal val="#ppt_x"/>
                                          </p:val>
                                        </p:tav>
                                        <p:tav tm="100000">
                                          <p:val>
                                            <p:strVal val="#ppt_x"/>
                                          </p:val>
                                        </p:tav>
                                      </p:tavLst>
                                    </p:anim>
                                    <p:anim calcmode="lin" valueType="num">
                                      <p:cBhvr additive="base">
                                        <p:cTn id="8" dur="500" fill="hold"/>
                                        <p:tgtEl>
                                          <p:spTgt spid="5376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37609"/>
                                        </p:tgtEl>
                                        <p:attrNameLst>
                                          <p:attrName>style.visibility</p:attrName>
                                        </p:attrNameLst>
                                      </p:cBhvr>
                                      <p:to>
                                        <p:strVal val="visible"/>
                                      </p:to>
                                    </p:set>
                                    <p:animEffect transition="in" filter="dissolve">
                                      <p:cBhvr>
                                        <p:cTn id="18" dur="500"/>
                                        <p:tgtEl>
                                          <p:spTgt spid="53760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7604"/>
                                        </p:tgtEl>
                                        <p:attrNameLst>
                                          <p:attrName>style.visibility</p:attrName>
                                        </p:attrNameLst>
                                      </p:cBhvr>
                                      <p:to>
                                        <p:strVal val="visible"/>
                                      </p:to>
                                    </p:set>
                                    <p:animEffect transition="in" filter="blinds(horizontal)">
                                      <p:cBhvr>
                                        <p:cTn id="32" dur="500"/>
                                        <p:tgtEl>
                                          <p:spTgt spid="53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animBg="1"/>
      <p:bldP spid="537607" grpId="0" animBg="1" autoUpdateAnimBg="0"/>
      <p:bldP spid="537609" grpId="0" animBg="1"/>
      <p:bldP spid="12" grpId="0" animBg="1"/>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9143119-665E-4B18-9FB8-83C01B97BBB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0899" name="Rectangle 2"/>
          <p:cNvSpPr>
            <a:spLocks noGrp="1" noChangeArrowheads="1"/>
          </p:cNvSpPr>
          <p:nvPr>
            <p:ph type="title"/>
          </p:nvPr>
        </p:nvSpPr>
        <p:spPr>
          <a:xfrm>
            <a:off x="1731963" y="225425"/>
            <a:ext cx="7772400" cy="677863"/>
          </a:xfrm>
        </p:spPr>
        <p:txBody>
          <a:bodyPr/>
          <a:lstStyle/>
          <a:p>
            <a:r>
              <a:rPr lang="zh-CN" altLang="en-US" smtClean="0">
                <a:solidFill>
                  <a:srgbClr val="FFCC00"/>
                </a:solidFill>
                <a:latin typeface="Arial" panose="020B0704020202020204" pitchFamily="34" charset="0"/>
                <a:ea typeface="黑体" pitchFamily="2" charset="-122"/>
              </a:rPr>
              <a:t>函数的使用规则</a:t>
            </a:r>
            <a:endParaRPr lang="zh-CN" altLang="en-US" smtClean="0">
              <a:solidFill>
                <a:srgbClr val="FFCC00"/>
              </a:solidFill>
              <a:latin typeface="Arial" panose="020B0704020202020204" pitchFamily="34" charset="0"/>
              <a:ea typeface="黑体" pitchFamily="2" charset="-122"/>
            </a:endParaRPr>
          </a:p>
        </p:txBody>
      </p:sp>
      <p:sp>
        <p:nvSpPr>
          <p:cNvPr id="539651" name="Rectangle 3"/>
          <p:cNvSpPr>
            <a:spLocks noGrp="1" noChangeArrowheads="1"/>
          </p:cNvSpPr>
          <p:nvPr>
            <p:ph type="body" idx="1"/>
          </p:nvPr>
        </p:nvSpPr>
        <p:spPr>
          <a:xfrm>
            <a:off x="917575" y="2128838"/>
            <a:ext cx="7392988" cy="3532187"/>
          </a:xfrm>
        </p:spPr>
        <p:txBody>
          <a:bodyPr/>
          <a:lstStyle/>
          <a:p>
            <a:pPr algn="just">
              <a:lnSpc>
                <a:spcPct val="110000"/>
              </a:lnSpc>
              <a:buClr>
                <a:schemeClr val="hlink"/>
              </a:buClr>
              <a:buSzPct val="80000"/>
            </a:pPr>
            <a:r>
              <a:rPr lang="zh-CN" altLang="en-US" sz="2400" smtClean="0">
                <a:latin typeface="Arial" panose="020B0704020202020204" pitchFamily="34" charset="0"/>
                <a:ea typeface="楷体_GB2312" pitchFamily="49" charset="-122"/>
              </a:rPr>
              <a:t>函数的定义</a:t>
            </a:r>
            <a:r>
              <a:rPr lang="zh-CN" altLang="en-US" sz="2400" smtClean="0">
                <a:solidFill>
                  <a:srgbClr val="CC0066"/>
                </a:solidFill>
                <a:latin typeface="Arial" panose="020B0704020202020204" pitchFamily="34" charset="0"/>
                <a:ea typeface="楷体_GB2312" pitchFamily="49" charset="-122"/>
              </a:rPr>
              <a:t>不能包含任何时间控制语句</a:t>
            </a:r>
            <a:r>
              <a:rPr lang="en-US" altLang="zh-CN" sz="2400" smtClean="0">
                <a:latin typeface="Arial" panose="020B0704020202020204" pitchFamily="34" charset="0"/>
                <a:ea typeface="楷体_GB2312" pitchFamily="49" charset="-122"/>
              </a:rPr>
              <a:t>——</a:t>
            </a:r>
            <a:r>
              <a:rPr lang="zh-CN" altLang="en-US" sz="2400" smtClean="0">
                <a:latin typeface="Arial" panose="020B0704020202020204" pitchFamily="34" charset="0"/>
                <a:ea typeface="楷体_GB2312" pitchFamily="49" charset="-122"/>
              </a:rPr>
              <a:t>用延迟</a:t>
            </a:r>
            <a:r>
              <a:rPr lang="en-US" altLang="zh-CN" sz="2400" smtClean="0">
                <a:latin typeface="Arial" panose="020B0704020202020204" pitchFamily="34" charset="0"/>
                <a:ea typeface="楷体_GB2312" pitchFamily="49" charset="-122"/>
              </a:rPr>
              <a:t>#</a:t>
            </a:r>
            <a:r>
              <a:rPr lang="zh-CN" altLang="en-US" sz="2400" smtClean="0">
                <a:latin typeface="Arial" panose="020B0704020202020204" pitchFamily="34" charset="0"/>
                <a:ea typeface="楷体_GB2312" pitchFamily="49" charset="-122"/>
              </a:rPr>
              <a:t>、事件控制</a:t>
            </a:r>
            <a:r>
              <a:rPr lang="en-US" altLang="zh-CN" sz="2400" smtClean="0">
                <a:latin typeface="Arial" panose="020B0704020202020204" pitchFamily="34" charset="0"/>
                <a:ea typeface="楷体_GB2312" pitchFamily="49" charset="-122"/>
              </a:rPr>
              <a:t>@</a:t>
            </a:r>
            <a:r>
              <a:rPr lang="zh-CN" altLang="en-US" sz="2400" smtClean="0">
                <a:latin typeface="Arial" panose="020B0704020202020204" pitchFamily="34" charset="0"/>
                <a:ea typeface="楷体_GB2312" pitchFamily="49" charset="-122"/>
              </a:rPr>
              <a:t>或等待</a:t>
            </a:r>
            <a:r>
              <a:rPr lang="en-US" altLang="zh-CN" sz="2400" smtClean="0">
                <a:latin typeface="Arial" panose="020B0704020202020204" pitchFamily="34" charset="0"/>
                <a:ea typeface="楷体_GB2312" pitchFamily="49" charset="-122"/>
              </a:rPr>
              <a:t>wait</a:t>
            </a:r>
            <a:r>
              <a:rPr lang="zh-CN" altLang="en-US" sz="2400" smtClean="0">
                <a:latin typeface="Arial" panose="020B0704020202020204" pitchFamily="34" charset="0"/>
                <a:ea typeface="楷体_GB2312" pitchFamily="49" charset="-122"/>
              </a:rPr>
              <a:t>标识的语句。</a:t>
            </a:r>
            <a:endParaRPr lang="zh-CN" altLang="en-US" sz="2400" smtClean="0">
              <a:latin typeface="Arial" panose="020B0704020202020204" pitchFamily="34" charset="0"/>
              <a:ea typeface="楷体_GB2312" pitchFamily="49" charset="-122"/>
            </a:endParaRPr>
          </a:p>
          <a:p>
            <a:pPr algn="just">
              <a:lnSpc>
                <a:spcPct val="110000"/>
              </a:lnSpc>
              <a:buClr>
                <a:schemeClr val="hlink"/>
              </a:buClr>
              <a:buSzPct val="80000"/>
            </a:pPr>
            <a:r>
              <a:rPr lang="zh-CN" altLang="en-US" sz="2400" smtClean="0">
                <a:latin typeface="Arial" panose="020B0704020202020204" pitchFamily="34" charset="0"/>
                <a:ea typeface="楷体_GB2312" pitchFamily="49" charset="-122"/>
              </a:rPr>
              <a:t>函数不能启动（即调用）任务！</a:t>
            </a:r>
            <a:endParaRPr lang="zh-CN" altLang="en-US" sz="2400" smtClean="0">
              <a:latin typeface="Arial" panose="020B0704020202020204" pitchFamily="34" charset="0"/>
              <a:ea typeface="楷体_GB2312" pitchFamily="49" charset="-122"/>
            </a:endParaRPr>
          </a:p>
          <a:p>
            <a:pPr algn="just">
              <a:lnSpc>
                <a:spcPct val="110000"/>
              </a:lnSpc>
              <a:buClr>
                <a:schemeClr val="hlink"/>
              </a:buClr>
              <a:buSzPct val="80000"/>
            </a:pPr>
            <a:r>
              <a:rPr lang="zh-CN" altLang="en-US" sz="2400" smtClean="0">
                <a:latin typeface="Arial" panose="020B0704020202020204" pitchFamily="34" charset="0"/>
                <a:ea typeface="楷体_GB2312" pitchFamily="49" charset="-122"/>
              </a:rPr>
              <a:t>定义函数时至少要有一个输入参量！且</a:t>
            </a:r>
            <a:r>
              <a:rPr lang="zh-CN" altLang="en-US" sz="2400" smtClean="0">
                <a:solidFill>
                  <a:srgbClr val="CC0066"/>
                </a:solidFill>
                <a:latin typeface="Arial" panose="020B0704020202020204" pitchFamily="34" charset="0"/>
                <a:ea typeface="楷体_GB2312" pitchFamily="49" charset="-122"/>
              </a:rPr>
              <a:t>不能有任何输出或输入</a:t>
            </a:r>
            <a:r>
              <a:rPr lang="en-US" altLang="zh-CN" sz="2400" smtClean="0">
                <a:solidFill>
                  <a:srgbClr val="CC0066"/>
                </a:solidFill>
                <a:latin typeface="Arial" panose="020B0704020202020204" pitchFamily="34" charset="0"/>
                <a:ea typeface="楷体_GB2312" pitchFamily="49" charset="-122"/>
              </a:rPr>
              <a:t>/</a:t>
            </a:r>
            <a:r>
              <a:rPr lang="zh-CN" altLang="en-US" sz="2400" smtClean="0">
                <a:solidFill>
                  <a:srgbClr val="CC0066"/>
                </a:solidFill>
                <a:latin typeface="Arial" panose="020B0704020202020204" pitchFamily="34" charset="0"/>
                <a:ea typeface="楷体_GB2312" pitchFamily="49" charset="-122"/>
              </a:rPr>
              <a:t>输出双向变量。</a:t>
            </a:r>
            <a:endParaRPr lang="zh-CN" altLang="en-US" sz="2400" smtClean="0">
              <a:solidFill>
                <a:srgbClr val="CC0066"/>
              </a:solidFill>
              <a:latin typeface="Arial" panose="020B0704020202020204" pitchFamily="34" charset="0"/>
              <a:ea typeface="楷体_GB2312" pitchFamily="49" charset="-122"/>
            </a:endParaRPr>
          </a:p>
          <a:p>
            <a:pPr algn="just">
              <a:lnSpc>
                <a:spcPct val="110000"/>
              </a:lnSpc>
              <a:buClr>
                <a:schemeClr val="hlink"/>
              </a:buClr>
              <a:buSzPct val="80000"/>
            </a:pPr>
            <a:r>
              <a:rPr lang="zh-CN" altLang="en-US" sz="2400" smtClean="0">
                <a:latin typeface="Arial" panose="020B0704020202020204" pitchFamily="34" charset="0"/>
                <a:ea typeface="楷体_GB2312" pitchFamily="49" charset="-122"/>
              </a:rPr>
              <a:t>在函数的定义中必须有一条</a:t>
            </a:r>
            <a:r>
              <a:rPr lang="zh-CN" altLang="en-US" sz="2400" smtClean="0">
                <a:solidFill>
                  <a:srgbClr val="CC0066"/>
                </a:solidFill>
                <a:latin typeface="Arial" panose="020B0704020202020204" pitchFamily="34" charset="0"/>
                <a:ea typeface="楷体_GB2312" pitchFamily="49" charset="-122"/>
              </a:rPr>
              <a:t>赋值语句</a:t>
            </a:r>
            <a:r>
              <a:rPr lang="zh-CN" altLang="en-US" sz="2400" smtClean="0">
                <a:latin typeface="Arial" panose="020B0704020202020204" pitchFamily="34" charset="0"/>
                <a:ea typeface="楷体_GB2312" pitchFamily="49" charset="-122"/>
              </a:rPr>
              <a:t>，给函数中的一个</a:t>
            </a:r>
            <a:r>
              <a:rPr lang="zh-CN" altLang="en-US" sz="2400" smtClean="0">
                <a:solidFill>
                  <a:srgbClr val="CC0066"/>
                </a:solidFill>
                <a:latin typeface="Arial" panose="020B0704020202020204" pitchFamily="34" charset="0"/>
                <a:ea typeface="楷体_GB2312" pitchFamily="49" charset="-122"/>
              </a:rPr>
              <a:t>内部寄存器</a:t>
            </a:r>
            <a:r>
              <a:rPr lang="zh-CN" altLang="en-US" sz="2400" smtClean="0">
                <a:latin typeface="Arial" panose="020B0704020202020204" pitchFamily="34" charset="0"/>
                <a:ea typeface="楷体_GB2312" pitchFamily="49" charset="-122"/>
              </a:rPr>
              <a:t>赋以函数的结果值，该内部寄存器与函数同名。</a:t>
            </a:r>
            <a:endParaRPr lang="zh-CN" altLang="en-US" sz="2400" smtClean="0">
              <a:latin typeface="Arial" panose="020B0704020202020204" pitchFamily="34" charset="0"/>
              <a:ea typeface="楷体_GB2312" pitchFamily="49" charset="-122"/>
            </a:endParaRPr>
          </a:p>
        </p:txBody>
      </p:sp>
      <p:sp>
        <p:nvSpPr>
          <p:cNvPr id="539654" name="AutoShape 6"/>
          <p:cNvSpPr>
            <a:spLocks noChangeArrowheads="1"/>
          </p:cNvSpPr>
          <p:nvPr/>
        </p:nvSpPr>
        <p:spPr bwMode="auto">
          <a:xfrm rot="-765681">
            <a:off x="0" y="1360488"/>
            <a:ext cx="3005138" cy="687387"/>
          </a:xfrm>
          <a:prstGeom prst="star32">
            <a:avLst>
              <a:gd name="adj" fmla="val 37500"/>
            </a:avLst>
          </a:prstGeom>
          <a:solidFill>
            <a:srgbClr val="FFCF01"/>
          </a:solidFill>
          <a:ln w="9525">
            <a:solidFill>
              <a:srgbClr val="00FFFF"/>
            </a:solidFill>
            <a:miter lim="800000"/>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anose="02020803070505020304" pitchFamily="18" charset="0"/>
                <a:ea typeface="华文新魏" pitchFamily="2" charset="-122"/>
              </a:rPr>
              <a:t>函数的使用规则</a:t>
            </a:r>
            <a:endParaRPr lang="zh-CN" altLang="en-US">
              <a:solidFill>
                <a:srgbClr val="800000"/>
              </a:solidFill>
              <a:effectLst>
                <a:outerShdw blurRad="38100" dist="38100" dir="2700000" algn="tl">
                  <a:srgbClr val="000000"/>
                </a:outerShdw>
              </a:effectLst>
              <a:latin typeface="Times New Roman" panose="02020803070505020304" pitchFamily="18" charset="0"/>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539654"/>
                                        </p:tgtEl>
                                        <p:attrNameLst>
                                          <p:attrName>style.visibility</p:attrName>
                                        </p:attrNameLst>
                                      </p:cBhvr>
                                      <p:to>
                                        <p:strVal val="visible"/>
                                      </p:to>
                                    </p:set>
                                    <p:anim calcmode="lin" valueType="num">
                                      <p:cBhvr>
                                        <p:cTn id="7" dur="500" fill="hold"/>
                                        <p:tgtEl>
                                          <p:spTgt spid="539654"/>
                                        </p:tgtEl>
                                        <p:attrNameLst>
                                          <p:attrName>ppt_w</p:attrName>
                                        </p:attrNameLst>
                                      </p:cBhvr>
                                      <p:tavLst>
                                        <p:tav tm="0">
                                          <p:val>
                                            <p:strVal val="4/3*#ppt_w"/>
                                          </p:val>
                                        </p:tav>
                                        <p:tav tm="100000">
                                          <p:val>
                                            <p:strVal val="#ppt_w"/>
                                          </p:val>
                                        </p:tav>
                                      </p:tavLst>
                                    </p:anim>
                                    <p:anim calcmode="lin" valueType="num">
                                      <p:cBhvr>
                                        <p:cTn id="8" dur="500" fill="hold"/>
                                        <p:tgtEl>
                                          <p:spTgt spid="539654"/>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9651"/>
                                        </p:tgtEl>
                                        <p:attrNameLst>
                                          <p:attrName>style.visibility</p:attrName>
                                        </p:attrNameLst>
                                      </p:cBhvr>
                                      <p:to>
                                        <p:strVal val="visible"/>
                                      </p:to>
                                    </p:set>
                                    <p:anim calcmode="lin" valueType="num">
                                      <p:cBhvr additive="base">
                                        <p:cTn id="12" dur="500" fill="hold"/>
                                        <p:tgtEl>
                                          <p:spTgt spid="539651"/>
                                        </p:tgtEl>
                                        <p:attrNameLst>
                                          <p:attrName>ppt_x</p:attrName>
                                        </p:attrNameLst>
                                      </p:cBhvr>
                                      <p:tavLst>
                                        <p:tav tm="0">
                                          <p:val>
                                            <p:strVal val="#ppt_x"/>
                                          </p:val>
                                        </p:tav>
                                        <p:tav tm="100000">
                                          <p:val>
                                            <p:strVal val="#ppt_x"/>
                                          </p:val>
                                        </p:tav>
                                      </p:tavLst>
                                    </p:anim>
                                    <p:anim calcmode="lin" valueType="num">
                                      <p:cBhvr additive="base">
                                        <p:cTn id="13" dur="500" fill="hold"/>
                                        <p:tgtEl>
                                          <p:spTgt spid="539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autoUpdateAnimBg="0"/>
      <p:bldP spid="53965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8E28C20-7869-4A6B-84E1-ADFEA59ABBD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0483" name="Rectangle 2"/>
          <p:cNvSpPr>
            <a:spLocks noGrp="1" noChangeArrowheads="1"/>
          </p:cNvSpPr>
          <p:nvPr>
            <p:ph type="title"/>
          </p:nvPr>
        </p:nvSpPr>
        <p:spPr>
          <a:xfrm>
            <a:off x="1801813" y="331788"/>
            <a:ext cx="3957637" cy="573087"/>
          </a:xfrm>
        </p:spPr>
        <p:txBody>
          <a:bodyPr/>
          <a:lstStyle/>
          <a:p>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的特点</a:t>
            </a:r>
            <a:endParaRPr lang="zh-CN" altLang="en-US" smtClean="0">
              <a:solidFill>
                <a:srgbClr val="FFCC00"/>
              </a:solidFill>
              <a:latin typeface="Arial" panose="020B0704020202020204" pitchFamily="34" charset="0"/>
              <a:ea typeface="黑体" pitchFamily="2" charset="-122"/>
            </a:endParaRPr>
          </a:p>
        </p:txBody>
      </p:sp>
      <p:sp>
        <p:nvSpPr>
          <p:cNvPr id="379907" name="Rectangle 3"/>
          <p:cNvSpPr>
            <a:spLocks noGrp="1" noChangeArrowheads="1"/>
          </p:cNvSpPr>
          <p:nvPr>
            <p:ph type="body" idx="1"/>
          </p:nvPr>
        </p:nvSpPr>
        <p:spPr>
          <a:xfrm>
            <a:off x="274638" y="1377950"/>
            <a:ext cx="8493125" cy="4672013"/>
          </a:xfrm>
        </p:spPr>
        <p:txBody>
          <a:bodyPr/>
          <a:lstStyle/>
          <a:p>
            <a:pPr algn="just">
              <a:lnSpc>
                <a:spcPct val="120000"/>
              </a:lnSpc>
              <a:buClr>
                <a:schemeClr val="hlink"/>
              </a:buClr>
            </a:pPr>
            <a:r>
              <a:rPr lang="zh-CN" altLang="en-US" sz="2400" smtClean="0">
                <a:latin typeface="Arial" panose="020B0704020202020204" pitchFamily="34" charset="0"/>
                <a:ea typeface="SimSun" pitchFamily="2" charset="-122"/>
              </a:rPr>
              <a:t>语法结构上的主要</a:t>
            </a:r>
            <a:r>
              <a:rPr lang="zh-CN" altLang="en-US" sz="2400" smtClean="0">
                <a:solidFill>
                  <a:srgbClr val="CC0066"/>
                </a:solidFill>
                <a:latin typeface="Arial" panose="020B0704020202020204" pitchFamily="34" charset="0"/>
                <a:ea typeface="SimSun" pitchFamily="2" charset="-122"/>
              </a:rPr>
              <a:t>特点</a:t>
            </a:r>
            <a:endParaRPr lang="zh-CN" altLang="en-US" sz="2400" smtClean="0">
              <a:solidFill>
                <a:srgbClr val="CC0066"/>
              </a:solidFill>
              <a:latin typeface="Arial" panose="020B0704020202020204" pitchFamily="34" charset="0"/>
              <a:ea typeface="华文新魏" pitchFamily="2" charset="-122"/>
            </a:endParaRPr>
          </a:p>
          <a:p>
            <a:pPr lvl="1">
              <a:lnSpc>
                <a:spcPct val="110000"/>
              </a:lnSpc>
              <a:spcBef>
                <a:spcPct val="10000"/>
              </a:spcBef>
              <a:buSzTx/>
            </a:pPr>
            <a:r>
              <a:rPr lang="zh-CN" altLang="en-US" sz="2200" smtClean="0">
                <a:latin typeface="Arial" panose="020B0704020202020204" pitchFamily="34" charset="0"/>
                <a:ea typeface="SimSun" pitchFamily="2" charset="-122"/>
              </a:rPr>
              <a:t>形式化地表示电路的</a:t>
            </a:r>
            <a:r>
              <a:rPr lang="zh-CN" altLang="en-US" sz="2200" smtClean="0">
                <a:solidFill>
                  <a:srgbClr val="CC0066"/>
                </a:solidFill>
                <a:latin typeface="Arial" panose="020B0704020202020204" pitchFamily="34" charset="0"/>
                <a:ea typeface="SimSun" pitchFamily="2" charset="-122"/>
              </a:rPr>
              <a:t>行为</a:t>
            </a:r>
            <a:r>
              <a:rPr lang="zh-CN" altLang="en-US" sz="2200" smtClean="0">
                <a:latin typeface="Arial" panose="020B0704020202020204" pitchFamily="34" charset="0"/>
                <a:ea typeface="SimSun" pitchFamily="2" charset="-122"/>
              </a:rPr>
              <a:t>和</a:t>
            </a:r>
            <a:r>
              <a:rPr lang="zh-CN" altLang="en-US" sz="2200" smtClean="0">
                <a:solidFill>
                  <a:srgbClr val="CC0066"/>
                </a:solidFill>
                <a:latin typeface="Arial" panose="020B0704020202020204" pitchFamily="34" charset="0"/>
                <a:ea typeface="SimSun" pitchFamily="2" charset="-122"/>
              </a:rPr>
              <a:t>结构</a:t>
            </a:r>
            <a:r>
              <a:rPr lang="zh-CN" altLang="en-US" sz="2200" smtClean="0">
                <a:latin typeface="Arial" panose="020B0704020202020204" pitchFamily="34" charset="0"/>
                <a:ea typeface="SimSun" pitchFamily="2" charset="-122"/>
              </a:rPr>
              <a:t>；</a:t>
            </a:r>
            <a:endParaRPr lang="zh-CN" altLang="en-US" sz="2200" smtClean="0">
              <a:latin typeface="Arial" panose="020B0704020202020204" pitchFamily="34" charset="0"/>
              <a:ea typeface="SimSun" pitchFamily="2" charset="-122"/>
            </a:endParaRPr>
          </a:p>
          <a:p>
            <a:pPr lvl="1">
              <a:lnSpc>
                <a:spcPct val="110000"/>
              </a:lnSpc>
              <a:spcBef>
                <a:spcPct val="10000"/>
              </a:spcBef>
              <a:buSzTx/>
            </a:pPr>
            <a:r>
              <a:rPr lang="zh-CN" altLang="zh-CN" sz="2200" smtClean="0">
                <a:latin typeface="Arial" panose="020B0704020202020204" pitchFamily="34" charset="0"/>
                <a:ea typeface="SimSun" pitchFamily="2" charset="-122"/>
              </a:rPr>
              <a:t>借用</a:t>
            </a:r>
            <a:r>
              <a:rPr lang="en-US" altLang="zh-CN" sz="2200" smtClean="0">
                <a:solidFill>
                  <a:srgbClr val="CC0066"/>
                </a:solidFill>
                <a:latin typeface="Arial" panose="020B0704020202020204" pitchFamily="34" charset="0"/>
                <a:ea typeface="SimSun" pitchFamily="2" charset="-122"/>
              </a:rPr>
              <a:t>C</a:t>
            </a:r>
            <a:r>
              <a:rPr lang="zh-CN" altLang="en-US" sz="2200" smtClean="0">
                <a:solidFill>
                  <a:srgbClr val="CC0066"/>
                </a:solidFill>
                <a:latin typeface="Arial" panose="020B0704020202020204" pitchFamily="34" charset="0"/>
                <a:ea typeface="SimSun" pitchFamily="2" charset="-122"/>
              </a:rPr>
              <a:t>语言</a:t>
            </a:r>
            <a:r>
              <a:rPr lang="zh-CN" altLang="en-US" sz="2200" smtClean="0">
                <a:latin typeface="Arial" panose="020B0704020202020204" pitchFamily="34" charset="0"/>
                <a:ea typeface="SimSun" pitchFamily="2" charset="-122"/>
              </a:rPr>
              <a:t>的结构和语句；</a:t>
            </a:r>
            <a:endParaRPr lang="zh-CN" altLang="en-US" sz="2200" smtClean="0">
              <a:latin typeface="Arial" panose="020B0704020202020204" pitchFamily="34" charset="0"/>
              <a:ea typeface="SimSun" pitchFamily="2" charset="-122"/>
            </a:endParaRPr>
          </a:p>
          <a:p>
            <a:pPr lvl="1">
              <a:lnSpc>
                <a:spcPct val="110000"/>
              </a:lnSpc>
              <a:spcBef>
                <a:spcPct val="10000"/>
              </a:spcBef>
              <a:buSzTx/>
            </a:pPr>
            <a:r>
              <a:rPr lang="zh-CN" altLang="en-US" sz="2200" smtClean="0">
                <a:latin typeface="Arial" panose="020B0704020202020204" pitchFamily="34" charset="0"/>
                <a:ea typeface="SimSun" pitchFamily="2" charset="-122"/>
              </a:rPr>
              <a:t>可在多个层次上对所设计的系统加以描述，语言对设计规模不加任何限制；</a:t>
            </a:r>
            <a:endParaRPr lang="zh-CN" altLang="en-US" sz="2200" smtClean="0">
              <a:latin typeface="Arial" panose="020B0704020202020204" pitchFamily="34" charset="0"/>
              <a:ea typeface="SimSun" pitchFamily="2" charset="-122"/>
            </a:endParaRPr>
          </a:p>
          <a:p>
            <a:pPr lvl="1">
              <a:lnSpc>
                <a:spcPct val="110000"/>
              </a:lnSpc>
              <a:spcBef>
                <a:spcPct val="10000"/>
              </a:spcBef>
              <a:buSzTx/>
            </a:pPr>
            <a:r>
              <a:rPr lang="zh-CN" altLang="en-US" sz="2200" smtClean="0">
                <a:latin typeface="Arial" panose="020B0704020202020204" pitchFamily="34" charset="0"/>
                <a:ea typeface="SimSun" pitchFamily="2" charset="-122"/>
              </a:rPr>
              <a:t>具有混合建模能力：一个设计中的各子模块可用不同级别的抽象模型来描述；</a:t>
            </a:r>
            <a:endParaRPr lang="zh-CN" altLang="en-US" sz="2200" smtClean="0">
              <a:latin typeface="Arial" panose="020B0704020202020204" pitchFamily="34" charset="0"/>
              <a:ea typeface="SimSun" pitchFamily="2" charset="-122"/>
            </a:endParaRPr>
          </a:p>
          <a:p>
            <a:pPr lvl="1">
              <a:lnSpc>
                <a:spcPct val="110000"/>
              </a:lnSpc>
              <a:spcBef>
                <a:spcPct val="10000"/>
              </a:spcBef>
              <a:buSzTx/>
            </a:pPr>
            <a:r>
              <a:rPr lang="zh-CN" altLang="en-US" sz="2200" smtClean="0">
                <a:latin typeface="Arial" panose="020B0704020202020204" pitchFamily="34" charset="0"/>
                <a:ea typeface="SimSun" pitchFamily="2" charset="-122"/>
              </a:rPr>
              <a:t>基本逻辑门、开关级结构模型均内置于</a:t>
            </a:r>
            <a:r>
              <a:rPr lang="en-US" altLang="zh-CN" sz="2200" smtClean="0">
                <a:latin typeface="Arial" panose="020B0704020202020204" pitchFamily="34" charset="0"/>
                <a:ea typeface="SimSun" pitchFamily="2" charset="-122"/>
              </a:rPr>
              <a:t>Verilog HDL</a:t>
            </a:r>
            <a:r>
              <a:rPr lang="zh-CN" altLang="en-US" sz="2200" smtClean="0">
                <a:latin typeface="Arial" panose="020B0704020202020204" pitchFamily="34" charset="0"/>
                <a:ea typeface="SimSun" pitchFamily="2" charset="-122"/>
              </a:rPr>
              <a:t>语言库中，可直接调用；</a:t>
            </a:r>
            <a:endParaRPr lang="zh-CN" altLang="en-US" sz="2200" smtClean="0">
              <a:latin typeface="Arial" panose="020B0704020202020204" pitchFamily="34" charset="0"/>
              <a:ea typeface="SimSun" pitchFamily="2" charset="-122"/>
            </a:endParaRPr>
          </a:p>
          <a:p>
            <a:pPr lvl="1">
              <a:lnSpc>
                <a:spcPct val="110000"/>
              </a:lnSpc>
              <a:spcBef>
                <a:spcPct val="10000"/>
              </a:spcBef>
              <a:buSzTx/>
            </a:pPr>
            <a:r>
              <a:rPr lang="zh-CN" altLang="en-US" sz="2200" smtClean="0">
                <a:latin typeface="Arial" panose="020B0704020202020204" pitchFamily="34" charset="0"/>
                <a:ea typeface="SimSun" pitchFamily="2" charset="-122"/>
              </a:rPr>
              <a:t>易创建用户定义原语（</a:t>
            </a:r>
            <a:r>
              <a:rPr lang="en-US" altLang="zh-CN" sz="2200" smtClean="0">
                <a:latin typeface="Arial" panose="020B0704020202020204" pitchFamily="34" charset="0"/>
                <a:ea typeface="SimSun" pitchFamily="2" charset="-122"/>
              </a:rPr>
              <a:t>UDP</a:t>
            </a: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User Designed Primitive</a:t>
            </a:r>
            <a:r>
              <a:rPr lang="zh-CN" altLang="en-US" sz="2200" smtClean="0">
                <a:latin typeface="Arial" panose="020B0704020202020204" pitchFamily="34" charset="0"/>
                <a:ea typeface="SimSun" pitchFamily="2" charset="-122"/>
              </a:rPr>
              <a:t>） 。</a:t>
            </a:r>
            <a:endParaRPr lang="zh-CN" altLang="en-US" sz="2200" smtClean="0">
              <a:latin typeface="Arial" panose="020B0704020202020204" pitchFamily="34" charset="0"/>
              <a:ea typeface="SimSun" pitchFamily="2" charset="-122"/>
            </a:endParaRPr>
          </a:p>
          <a:p>
            <a:pPr>
              <a:lnSpc>
                <a:spcPct val="110000"/>
              </a:lnSpc>
              <a:spcBef>
                <a:spcPct val="10000"/>
              </a:spcBef>
            </a:pPr>
            <a:r>
              <a:rPr lang="zh-CN" altLang="en-US" sz="2400" smtClean="0">
                <a:latin typeface="Arial" panose="020B0704020202020204" pitchFamily="34" charset="0"/>
                <a:ea typeface="SimSun" pitchFamily="2" charset="-122"/>
              </a:rPr>
              <a:t>易学易用，功能强</a:t>
            </a:r>
            <a:endParaRPr lang="zh-CN" altLang="en-US" sz="2400" smtClean="0">
              <a:latin typeface="Arial" panose="020B0704020202020204" pitchFamily="34" charset="0"/>
              <a:ea typeface="SimSun" pitchFamily="2" charset="-122"/>
            </a:endParaRPr>
          </a:p>
        </p:txBody>
      </p:sp>
      <p:sp>
        <p:nvSpPr>
          <p:cNvPr id="379908" name="AutoShape 4"/>
          <p:cNvSpPr>
            <a:spLocks noChangeArrowheads="1"/>
          </p:cNvSpPr>
          <p:nvPr/>
        </p:nvSpPr>
        <p:spPr bwMode="auto">
          <a:xfrm rot="-479700">
            <a:off x="5387975" y="1160463"/>
            <a:ext cx="2979738" cy="1125537"/>
          </a:xfrm>
          <a:prstGeom prst="star16">
            <a:avLst>
              <a:gd name="adj" fmla="val 37500"/>
            </a:avLst>
          </a:prstGeom>
          <a:gradFill rotWithShape="0">
            <a:gsLst>
              <a:gs pos="0">
                <a:schemeClr val="accent2"/>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algn="l" eaLnBrk="1" hangingPunct="1">
              <a:spcBef>
                <a:spcPct val="10000"/>
              </a:spcBef>
              <a:buClr>
                <a:srgbClr val="3333FF"/>
              </a:buClr>
              <a:buFont typeface="Wingdings" panose="05000000000000000000" pitchFamily="2" charset="2"/>
              <a:buNone/>
              <a:defRPr/>
            </a:pPr>
            <a:r>
              <a:rPr lang="zh-CN" altLang="en-US">
                <a:latin typeface="华文新魏" pitchFamily="2" charset="-122"/>
                <a:ea typeface="华文新魏" pitchFamily="2" charset="-122"/>
              </a:rPr>
              <a:t>与</a:t>
            </a:r>
            <a:r>
              <a:rPr lang="en-US" altLang="zh-CN">
                <a:latin typeface="华文新魏" pitchFamily="2" charset="-122"/>
                <a:ea typeface="华文新魏" pitchFamily="2" charset="-122"/>
              </a:rPr>
              <a:t>C</a:t>
            </a:r>
            <a:r>
              <a:rPr lang="zh-CN" altLang="en-US">
                <a:latin typeface="华文新魏" pitchFamily="2" charset="-122"/>
                <a:ea typeface="华文新魏" pitchFamily="2" charset="-122"/>
              </a:rPr>
              <a:t>语言非常相似</a:t>
            </a:r>
            <a:r>
              <a:rPr lang="zh-CN" altLang="en-US" b="0">
                <a:latin typeface="华文新魏" pitchFamily="2" charset="-122"/>
                <a:ea typeface="华文新魏" pitchFamily="2" charset="-122"/>
              </a:rPr>
              <a:t>！</a:t>
            </a:r>
            <a:endParaRPr lang="zh-CN" altLang="en-US" b="0">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9907"/>
                                        </p:tgtEl>
                                        <p:attrNameLst>
                                          <p:attrName>style.visibility</p:attrName>
                                        </p:attrNameLst>
                                      </p:cBhvr>
                                      <p:to>
                                        <p:strVal val="visible"/>
                                      </p:to>
                                    </p:set>
                                    <p:anim calcmode="lin" valueType="num">
                                      <p:cBhvr additive="base">
                                        <p:cTn id="7" dur="500" fill="hold"/>
                                        <p:tgtEl>
                                          <p:spTgt spid="379907"/>
                                        </p:tgtEl>
                                        <p:attrNameLst>
                                          <p:attrName>ppt_x</p:attrName>
                                        </p:attrNameLst>
                                      </p:cBhvr>
                                      <p:tavLst>
                                        <p:tav tm="0">
                                          <p:val>
                                            <p:strVal val="0-#ppt_w/2"/>
                                          </p:val>
                                        </p:tav>
                                        <p:tav tm="100000">
                                          <p:val>
                                            <p:strVal val="#ppt_x"/>
                                          </p:val>
                                        </p:tav>
                                      </p:tavLst>
                                    </p:anim>
                                    <p:anim calcmode="lin" valueType="num">
                                      <p:cBhvr additive="base">
                                        <p:cTn id="8" dur="500" fill="hold"/>
                                        <p:tgtEl>
                                          <p:spTgt spid="3799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79908"/>
                                        </p:tgtEl>
                                        <p:attrNameLst>
                                          <p:attrName>style.visibility</p:attrName>
                                        </p:attrNameLst>
                                      </p:cBhvr>
                                      <p:to>
                                        <p:strVal val="visible"/>
                                      </p:to>
                                    </p:set>
                                    <p:anim calcmode="lin" valueType="num">
                                      <p:cBhvr>
                                        <p:cTn id="13" dur="500" fill="hold"/>
                                        <p:tgtEl>
                                          <p:spTgt spid="379908"/>
                                        </p:tgtEl>
                                        <p:attrNameLst>
                                          <p:attrName>ppt_w</p:attrName>
                                        </p:attrNameLst>
                                      </p:cBhvr>
                                      <p:tavLst>
                                        <p:tav tm="0">
                                          <p:val>
                                            <p:fltVal val="0"/>
                                          </p:val>
                                        </p:tav>
                                        <p:tav tm="100000">
                                          <p:val>
                                            <p:strVal val="#ppt_w"/>
                                          </p:val>
                                        </p:tav>
                                      </p:tavLst>
                                    </p:anim>
                                    <p:anim calcmode="lin" valueType="num">
                                      <p:cBhvr>
                                        <p:cTn id="14" dur="500" fill="hold"/>
                                        <p:tgtEl>
                                          <p:spTgt spid="3799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autoUpdateAnimBg="0"/>
      <p:bldP spid="37990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3B6CC44-D91D-4B07-9456-788BCBA3A1E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1923" name="Rectangle 2"/>
          <p:cNvSpPr>
            <a:spLocks noGrp="1" noChangeArrowheads="1"/>
          </p:cNvSpPr>
          <p:nvPr>
            <p:ph type="title"/>
          </p:nvPr>
        </p:nvSpPr>
        <p:spPr>
          <a:xfrm>
            <a:off x="1763713" y="230188"/>
            <a:ext cx="7772400" cy="677862"/>
          </a:xfrm>
        </p:spPr>
        <p:txBody>
          <a:bodyPr/>
          <a:lstStyle/>
          <a:p>
            <a:r>
              <a:rPr lang="zh-CN" altLang="en-US" smtClean="0">
                <a:solidFill>
                  <a:srgbClr val="FFCC00"/>
                </a:solidFill>
                <a:latin typeface="Arial" panose="020B0704020202020204" pitchFamily="34" charset="0"/>
                <a:ea typeface="黑体" pitchFamily="2" charset="-122"/>
              </a:rPr>
              <a:t>任务与函数的区别</a:t>
            </a:r>
            <a:endParaRPr lang="zh-CN" altLang="en-US" smtClean="0">
              <a:solidFill>
                <a:srgbClr val="FFCC00"/>
              </a:solidFill>
              <a:latin typeface="Arial" panose="020B0704020202020204" pitchFamily="34" charset="0"/>
              <a:ea typeface="黑体" pitchFamily="2" charset="-122"/>
            </a:endParaRPr>
          </a:p>
        </p:txBody>
      </p:sp>
      <p:graphicFrame>
        <p:nvGraphicFramePr>
          <p:cNvPr id="543781" name="Group 37"/>
          <p:cNvGraphicFramePr>
            <a:graphicFrameLocks noGrp="1"/>
          </p:cNvGraphicFramePr>
          <p:nvPr/>
        </p:nvGraphicFramePr>
        <p:xfrm>
          <a:off x="779463" y="1484313"/>
          <a:ext cx="7620000" cy="4160838"/>
        </p:xfrm>
        <a:graphic>
          <a:graphicData uri="http://schemas.openxmlformats.org/drawingml/2006/table">
            <a:tbl>
              <a:tblPr/>
              <a:tblGrid>
                <a:gridCol w="1620837"/>
                <a:gridCol w="2620963"/>
                <a:gridCol w="3378200"/>
              </a:tblGrid>
              <a:tr h="339725">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任务（</a:t>
                      </a: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task </a:t>
                      </a: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5895"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函数（</a:t>
                      </a: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function)</a:t>
                      </a:r>
                      <a:endPar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19138">
                <a:tc>
                  <a:txBody>
                    <a:bodyPr/>
                    <a:lstStyle/>
                    <a:p>
                      <a:pPr marL="0" marR="0" lvl="0" indent="0" algn="ctr"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目的或用途</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可计算</a:t>
                      </a:r>
                      <a:r>
                        <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rPr>
                        <a:t>多个</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结果值</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对输入信号进行运算，每调用一次函数返回</a:t>
                      </a:r>
                      <a:r>
                        <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rPr>
                        <a:t>一个</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结果值。</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38188">
                <a:tc>
                  <a:txBody>
                    <a:bodyPr/>
                    <a:lstStyle/>
                    <a:p>
                      <a:pPr marL="0" marR="0" lvl="0" indent="0" algn="ctr"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输入与输出</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变量可为各种类型（包括</a:t>
                      </a:r>
                      <a:r>
                        <a:rPr kumimoji="0" lang="en-US" altLang="zh-CN" sz="2000" b="0" i="0" u="none" strike="noStrike" cap="none" normalizeH="0" baseline="0" dirty="0" err="1" smtClean="0">
                          <a:ln>
                            <a:noFill/>
                          </a:ln>
                          <a:solidFill>
                            <a:schemeClr val="tx1"/>
                          </a:solidFill>
                          <a:effectLst/>
                          <a:latin typeface="Arial" panose="020B0704020202020204" pitchFamily="34" charset="0"/>
                          <a:ea typeface="楷体_GB2312" pitchFamily="49" charset="-122"/>
                        </a:rPr>
                        <a:t>inout</a:t>
                      </a:r>
                      <a:r>
                        <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rPr>
                        <a:t>型）</a:t>
                      </a:r>
                      <a:endParaRPr kumimoji="0" lang="zh-CN" altLang="en-US" sz="2000" b="0"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至少有一个输入变量，但不能有任何</a:t>
                      </a: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output</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或</a:t>
                      </a:r>
                      <a:r>
                        <a:rPr kumimoji="0" lang="en-US" altLang="zh-CN" sz="2000" b="0" i="0" u="none" strike="noStrike" cap="none" normalizeH="0" baseline="0" smtClean="0">
                          <a:ln>
                            <a:noFill/>
                          </a:ln>
                          <a:solidFill>
                            <a:schemeClr val="tx1"/>
                          </a:solidFill>
                          <a:effectLst/>
                          <a:latin typeface="Arial" panose="020B0704020202020204" pitchFamily="34" charset="0"/>
                          <a:ea typeface="楷体_GB2312" pitchFamily="49" charset="-122"/>
                        </a:rPr>
                        <a:t>inout</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型变量</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114424">
                <a:tc>
                  <a:txBody>
                    <a:bodyPr/>
                    <a:lstStyle/>
                    <a:p>
                      <a:pPr marL="0" marR="0" lvl="0" indent="0" algn="ctr"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p>
                      <a:pPr marL="0" marR="0" lvl="0" indent="0" algn="ctr"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被调用</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只可在</a:t>
                      </a:r>
                      <a:r>
                        <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rPr>
                        <a:t>过程</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赋值语句中调用，不能在连续赋值语句中调用</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可作为表达式中的一个操作数来调用，在</a:t>
                      </a:r>
                      <a:r>
                        <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rPr>
                        <a:t>过程</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赋值和</a:t>
                      </a:r>
                      <a:r>
                        <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rPr>
                        <a:t>连续</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赋值语句中均可调用</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65175">
                <a:tc>
                  <a:txBody>
                    <a:bodyPr/>
                    <a:lstStyle/>
                    <a:p>
                      <a:pPr marL="0" marR="0" lvl="0" indent="0" algn="ctr"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调用其他任务和函数</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任务可调用其他</a:t>
                      </a:r>
                      <a:r>
                        <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rPr>
                        <a:t>任务</a:t>
                      </a: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和</a:t>
                      </a:r>
                      <a:r>
                        <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rPr>
                        <a:t>函数</a:t>
                      </a:r>
                      <a:endParaRPr kumimoji="0" lang="zh-CN" altLang="en-US" sz="2000" b="1" i="0" u="none" strike="noStrike" cap="none" normalizeH="0" baseline="0" smtClean="0">
                        <a:ln>
                          <a:noFill/>
                        </a:ln>
                        <a:solidFill>
                          <a:srgbClr val="CC0066"/>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函数可调用其他函数，但不可调用其他任务</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484188">
                <a:tc>
                  <a:txBody>
                    <a:bodyPr/>
                    <a:lstStyle/>
                    <a:p>
                      <a:pPr marL="0" marR="0" lvl="0" indent="0" algn="ctr"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返回值</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不向表达式返回值</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5895" rtl="0" eaLnBrk="0" fontAlgn="base" latinLnBrk="0" hangingPunct="0">
                        <a:lnSpc>
                          <a:spcPct val="110000"/>
                        </a:lnSpc>
                        <a:spcBef>
                          <a:spcPct val="0"/>
                        </a:spcBef>
                        <a:spcAft>
                          <a:spcPct val="0"/>
                        </a:spcAft>
                        <a:buClr>
                          <a:schemeClr val="bg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rPr>
                        <a:t>向调用它的表达式返回一个值</a:t>
                      </a:r>
                      <a:endParaRPr kumimoji="0" lang="zh-CN" altLang="en-US" sz="2000" b="0"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543781"/>
                                        </p:tgtEl>
                                        <p:attrNameLst>
                                          <p:attrName>style.visibility</p:attrName>
                                        </p:attrNameLst>
                                      </p:cBhvr>
                                      <p:to>
                                        <p:strVal val="visible"/>
                                      </p:to>
                                    </p:set>
                                    <p:anim calcmode="lin" valueType="num">
                                      <p:cBhvr additive="base">
                                        <p:cTn id="7" dur="500" fill="hold"/>
                                        <p:tgtEl>
                                          <p:spTgt spid="543781"/>
                                        </p:tgtEl>
                                        <p:attrNameLst>
                                          <p:attrName>ppt_x</p:attrName>
                                        </p:attrNameLst>
                                      </p:cBhvr>
                                      <p:tavLst>
                                        <p:tav tm="0">
                                          <p:val>
                                            <p:strVal val="0-#ppt_w/2"/>
                                          </p:val>
                                        </p:tav>
                                        <p:tav tm="100000">
                                          <p:val>
                                            <p:strVal val="#ppt_x"/>
                                          </p:val>
                                        </p:tav>
                                      </p:tavLst>
                                    </p:anim>
                                    <p:anim calcmode="lin" valueType="num">
                                      <p:cBhvr additive="base">
                                        <p:cTn id="8" dur="500" fill="hold"/>
                                        <p:tgtEl>
                                          <p:spTgt spid="54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240D3CF8-16BC-4AF5-A15D-44794BF8381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55682" name="Rectangle 2"/>
          <p:cNvSpPr>
            <a:spLocks noGrp="1" noChangeArrowheads="1"/>
          </p:cNvSpPr>
          <p:nvPr>
            <p:ph type="title"/>
          </p:nvPr>
        </p:nvSpPr>
        <p:spPr>
          <a:xfrm>
            <a:off x="1763713" y="206375"/>
            <a:ext cx="7772400" cy="677863"/>
          </a:xfrm>
        </p:spPr>
        <p:txBody>
          <a:bodyPr/>
          <a:lstStyle/>
          <a:p>
            <a:r>
              <a:rPr lang="zh-CN" altLang="en-US" smtClean="0">
                <a:solidFill>
                  <a:srgbClr val="FFCC00"/>
                </a:solidFill>
                <a:latin typeface="Arial" panose="020B0704020202020204" pitchFamily="34" charset="0"/>
                <a:ea typeface="黑体" pitchFamily="2" charset="-122"/>
              </a:rPr>
              <a:t>二、赋值语句</a:t>
            </a:r>
            <a:endParaRPr lang="zh-CN" altLang="en-US" smtClean="0">
              <a:solidFill>
                <a:srgbClr val="FFCC00"/>
              </a:solidFill>
              <a:latin typeface="Arial" panose="020B0704020202020204" pitchFamily="34" charset="0"/>
              <a:ea typeface="黑体" pitchFamily="2" charset="-122"/>
            </a:endParaRPr>
          </a:p>
        </p:txBody>
      </p:sp>
      <p:sp>
        <p:nvSpPr>
          <p:cNvPr id="82948" name="Rectangle 3"/>
          <p:cNvSpPr>
            <a:spLocks noGrp="1" noChangeArrowheads="1"/>
          </p:cNvSpPr>
          <p:nvPr>
            <p:ph type="body" idx="1"/>
          </p:nvPr>
        </p:nvSpPr>
        <p:spPr>
          <a:xfrm>
            <a:off x="220663" y="1160463"/>
            <a:ext cx="8251825" cy="1497012"/>
          </a:xfrm>
        </p:spPr>
        <p:txBody>
          <a:bodyPr/>
          <a:lstStyle/>
          <a:p>
            <a:pPr algn="just">
              <a:lnSpc>
                <a:spcPct val="120000"/>
              </a:lnSpc>
              <a:buFont typeface="Wingdings" panose="05000000000000000000" pitchFamily="2" charset="2"/>
              <a:buNone/>
            </a:pPr>
            <a:endParaRPr lang="zh-CN" altLang="en-US" sz="2400" smtClean="0">
              <a:solidFill>
                <a:srgbClr val="CC3300"/>
              </a:solidFill>
              <a:latin typeface="SimSun" pitchFamily="2" charset="-122"/>
              <a:ea typeface="SimSun" pitchFamily="2" charset="-122"/>
            </a:endParaRPr>
          </a:p>
          <a:p>
            <a:pPr algn="just">
              <a:lnSpc>
                <a:spcPct val="110000"/>
              </a:lnSpc>
              <a:spcBef>
                <a:spcPct val="0"/>
              </a:spcBef>
            </a:pPr>
            <a:r>
              <a:rPr lang="zh-CN" altLang="en-US" sz="2400" smtClean="0">
                <a:latin typeface="Arial" panose="020B0704020202020204" pitchFamily="34" charset="0"/>
                <a:ea typeface="SimSun" pitchFamily="2" charset="-122"/>
              </a:rPr>
              <a:t>赋值语句</a:t>
            </a:r>
            <a:r>
              <a:rPr lang="zh-CN" altLang="zh-CN" sz="2400" smtClean="0">
                <a:latin typeface="Arial" panose="020B0704020202020204" pitchFamily="34" charset="0"/>
                <a:ea typeface="SimSun" pitchFamily="2" charset="-122"/>
              </a:rPr>
              <a:t>分为</a:t>
            </a:r>
            <a:r>
              <a:rPr lang="zh-CN" altLang="en-US" sz="2400" smtClean="0">
                <a:solidFill>
                  <a:srgbClr val="CC0066"/>
                </a:solidFill>
                <a:latin typeface="Arial" panose="020B0704020202020204" pitchFamily="34" charset="0"/>
                <a:ea typeface="SimSun" pitchFamily="2" charset="-122"/>
              </a:rPr>
              <a:t>3</a:t>
            </a:r>
            <a:r>
              <a:rPr lang="zh-CN" altLang="zh-CN" sz="2400" smtClean="0">
                <a:latin typeface="Arial" panose="020B0704020202020204" pitchFamily="34" charset="0"/>
                <a:ea typeface="SimSun" pitchFamily="2" charset="-122"/>
              </a:rPr>
              <a:t>类：</a:t>
            </a:r>
            <a:endParaRPr lang="zh-CN" altLang="en-US" sz="2400" smtClean="0">
              <a:latin typeface="Arial" panose="020B0704020202020204" pitchFamily="34" charset="0"/>
              <a:ea typeface="SimSun" pitchFamily="2" charset="-122"/>
            </a:endParaRPr>
          </a:p>
          <a:p>
            <a:pPr algn="just">
              <a:lnSpc>
                <a:spcPct val="110000"/>
              </a:lnSpc>
              <a:spcBef>
                <a:spcPct val="0"/>
              </a:spcBef>
              <a:buFont typeface="Wingdings" panose="05000000000000000000" pitchFamily="2" charset="2"/>
              <a:buNone/>
            </a:pPr>
            <a:r>
              <a:rPr lang="zh-CN" altLang="en-US" sz="2400" smtClean="0">
                <a:solidFill>
                  <a:srgbClr val="CC3300"/>
                </a:solidFill>
                <a:latin typeface="Arial" panose="020B0704020202020204" pitchFamily="34" charset="0"/>
                <a:ea typeface="SimSun" pitchFamily="2" charset="-122"/>
              </a:rPr>
              <a:t>    </a:t>
            </a:r>
            <a:r>
              <a:rPr lang="en-US" altLang="zh-CN" sz="2400" smtClean="0">
                <a:solidFill>
                  <a:srgbClr val="CC3300"/>
                </a:solidFill>
                <a:latin typeface="Arial" panose="020B0704020202020204" pitchFamily="34" charset="0"/>
                <a:ea typeface="SimSun" pitchFamily="2" charset="-122"/>
              </a:rPr>
              <a:t>1</a:t>
            </a:r>
            <a:r>
              <a:rPr lang="zh-CN" altLang="en-US" sz="2400" smtClean="0">
                <a:solidFill>
                  <a:srgbClr val="CC3300"/>
                </a:solidFill>
                <a:latin typeface="Arial" panose="020B0704020202020204" pitchFamily="34" charset="0"/>
                <a:ea typeface="SimSun" pitchFamily="2" charset="-122"/>
              </a:rPr>
              <a:t>、</a:t>
            </a:r>
            <a:r>
              <a:rPr kumimoji="1" lang="zh-CN" altLang="en-US" sz="2400" smtClean="0">
                <a:solidFill>
                  <a:srgbClr val="CC3300"/>
                </a:solidFill>
                <a:latin typeface="Arial" panose="020B0704020202020204" pitchFamily="34" charset="0"/>
                <a:ea typeface="SimSun" pitchFamily="2" charset="-122"/>
              </a:rPr>
              <a:t>门基元赋值语句（门元件例化）</a:t>
            </a:r>
            <a:endParaRPr kumimoji="1" lang="en-US" altLang="zh-CN" sz="2400" smtClean="0">
              <a:solidFill>
                <a:srgbClr val="CC3300"/>
              </a:solidFill>
              <a:latin typeface="Arial" panose="020B0704020202020204" pitchFamily="34" charset="0"/>
              <a:ea typeface="SimSun" pitchFamily="2" charset="-122"/>
            </a:endParaRPr>
          </a:p>
        </p:txBody>
      </p:sp>
      <p:sp>
        <p:nvSpPr>
          <p:cNvPr id="455684" name="Text Box 4"/>
          <p:cNvSpPr txBox="1">
            <a:spLocks noChangeArrowheads="1"/>
          </p:cNvSpPr>
          <p:nvPr/>
        </p:nvSpPr>
        <p:spPr bwMode="auto">
          <a:xfrm>
            <a:off x="647700" y="2673350"/>
            <a:ext cx="7831138"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zh-CN" altLang="en-US" sz="2000">
                <a:latin typeface="Arial" panose="020B0704020202020204" pitchFamily="34" charset="0"/>
              </a:rPr>
              <a:t>基本逻辑门关键字 </a:t>
            </a:r>
            <a:r>
              <a:rPr lang="en-US" altLang="zh-CN" sz="2000">
                <a:latin typeface="Arial" panose="020B0704020202020204" pitchFamily="34" charset="0"/>
              </a:rPr>
              <a:t>(</a:t>
            </a:r>
            <a:r>
              <a:rPr lang="zh-CN" altLang="en-US" sz="2000">
                <a:latin typeface="Arial" panose="020B0704020202020204" pitchFamily="34" charset="0"/>
              </a:rPr>
              <a:t>门输出</a:t>
            </a:r>
            <a:r>
              <a:rPr lang="en-US" altLang="zh-CN" sz="2000">
                <a:latin typeface="Arial" panose="020B0704020202020204" pitchFamily="34" charset="0"/>
              </a:rPr>
              <a:t>, </a:t>
            </a:r>
            <a:r>
              <a:rPr lang="zh-CN" altLang="en-US" sz="2000">
                <a:latin typeface="Arial" panose="020B0704020202020204" pitchFamily="34" charset="0"/>
              </a:rPr>
              <a:t>门输入</a:t>
            </a:r>
            <a:r>
              <a:rPr lang="en-US" altLang="zh-CN" sz="2000">
                <a:latin typeface="Arial" panose="020B0704020202020204" pitchFamily="34" charset="0"/>
              </a:rPr>
              <a:t>1, </a:t>
            </a:r>
            <a:r>
              <a:rPr lang="zh-CN" altLang="en-US" sz="2000">
                <a:latin typeface="Arial" panose="020B0704020202020204" pitchFamily="34" charset="0"/>
              </a:rPr>
              <a:t>门输入</a:t>
            </a:r>
            <a:r>
              <a:rPr lang="en-US" altLang="zh-CN" sz="2000">
                <a:latin typeface="Arial" panose="020B0704020202020204" pitchFamily="34" charset="0"/>
              </a:rPr>
              <a:t>2, …, </a:t>
            </a:r>
            <a:r>
              <a:rPr lang="zh-CN" altLang="en-US" sz="2000">
                <a:latin typeface="Arial" panose="020B0704020202020204" pitchFamily="34" charset="0"/>
              </a:rPr>
              <a:t>门输入</a:t>
            </a:r>
            <a:r>
              <a:rPr lang="en-US" altLang="zh-CN" sz="2000">
                <a:latin typeface="Arial" panose="020B0704020202020204" pitchFamily="34" charset="0"/>
              </a:rPr>
              <a:t>n);</a:t>
            </a:r>
            <a:endParaRPr lang="en-US" altLang="zh-CN" sz="2000">
              <a:latin typeface="Arial" panose="020B0704020202020204" pitchFamily="34" charset="0"/>
            </a:endParaRPr>
          </a:p>
        </p:txBody>
      </p:sp>
      <p:sp>
        <p:nvSpPr>
          <p:cNvPr id="455686" name="Rectangle 6"/>
          <p:cNvSpPr>
            <a:spLocks noChangeArrowheads="1"/>
          </p:cNvSpPr>
          <p:nvPr/>
        </p:nvSpPr>
        <p:spPr bwMode="auto">
          <a:xfrm>
            <a:off x="336550" y="3009900"/>
            <a:ext cx="82518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None/>
            </a:pPr>
            <a:endParaRPr kumimoji="1" lang="zh-CN" altLang="en-US" sz="1800">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Char char="w"/>
            </a:pPr>
            <a:r>
              <a:rPr kumimoji="1" lang="zh-CN" altLang="en-US" sz="2200">
                <a:latin typeface="Arial" panose="020B0704020202020204" pitchFamily="34" charset="0"/>
              </a:rPr>
              <a:t>基本逻辑门关键字是</a:t>
            </a:r>
            <a:r>
              <a:rPr kumimoji="1" lang="en-US" altLang="zh-CN" sz="2200">
                <a:latin typeface="Arial" panose="020B0704020202020204" pitchFamily="34" charset="0"/>
              </a:rPr>
              <a:t>Verilog HDL</a:t>
            </a:r>
            <a:r>
              <a:rPr kumimoji="1" lang="zh-CN" altLang="en-US" sz="2200">
                <a:latin typeface="Arial" panose="020B0704020202020204" pitchFamily="34" charset="0"/>
              </a:rPr>
              <a:t>预定义的逻辑门，包括</a:t>
            </a:r>
            <a:r>
              <a:rPr kumimoji="1" lang="en-US" altLang="zh-CN" sz="2200">
                <a:latin typeface="Arial" panose="020B0704020202020204" pitchFamily="34" charset="0"/>
              </a:rPr>
              <a:t>and</a:t>
            </a:r>
            <a:r>
              <a:rPr kumimoji="1" lang="zh-CN" altLang="en-US" sz="2200">
                <a:latin typeface="Arial" panose="020B0704020202020204" pitchFamily="34" charset="0"/>
              </a:rPr>
              <a:t>、</a:t>
            </a:r>
            <a:r>
              <a:rPr kumimoji="1" lang="en-US" altLang="zh-CN" sz="2200">
                <a:latin typeface="Arial" panose="020B0704020202020204" pitchFamily="34" charset="0"/>
              </a:rPr>
              <a:t>or</a:t>
            </a:r>
            <a:r>
              <a:rPr kumimoji="1" lang="zh-CN" altLang="en-US" sz="2200">
                <a:latin typeface="Arial" panose="020B0704020202020204" pitchFamily="34" charset="0"/>
              </a:rPr>
              <a:t>、</a:t>
            </a:r>
            <a:r>
              <a:rPr kumimoji="1" lang="en-US" altLang="zh-CN" sz="2200">
                <a:latin typeface="Arial" panose="020B0704020202020204" pitchFamily="34" charset="0"/>
              </a:rPr>
              <a:t>not</a:t>
            </a:r>
            <a:r>
              <a:rPr kumimoji="1" lang="zh-CN" altLang="en-US" sz="2200">
                <a:latin typeface="Arial" panose="020B0704020202020204" pitchFamily="34" charset="0"/>
              </a:rPr>
              <a:t>、</a:t>
            </a:r>
            <a:r>
              <a:rPr kumimoji="1" lang="en-US" altLang="zh-CN" sz="2200">
                <a:latin typeface="Arial" panose="020B0704020202020204" pitchFamily="34" charset="0"/>
              </a:rPr>
              <a:t>xor</a:t>
            </a:r>
            <a:r>
              <a:rPr kumimoji="1" lang="zh-CN" altLang="en-US" sz="2200">
                <a:latin typeface="Arial" panose="020B0704020202020204" pitchFamily="34" charset="0"/>
              </a:rPr>
              <a:t>、</a:t>
            </a:r>
            <a:r>
              <a:rPr kumimoji="1" lang="en-US" altLang="zh-CN" sz="2200">
                <a:latin typeface="Arial" panose="020B0704020202020204" pitchFamily="34" charset="0"/>
              </a:rPr>
              <a:t>nand</a:t>
            </a:r>
            <a:r>
              <a:rPr kumimoji="1" lang="zh-CN" altLang="en-US" sz="2200">
                <a:latin typeface="Arial" panose="020B0704020202020204" pitchFamily="34" charset="0"/>
              </a:rPr>
              <a:t>、</a:t>
            </a:r>
            <a:r>
              <a:rPr kumimoji="1" lang="en-US" altLang="zh-CN" sz="2200">
                <a:latin typeface="Arial" panose="020B0704020202020204" pitchFamily="34" charset="0"/>
              </a:rPr>
              <a:t>nor</a:t>
            </a:r>
            <a:r>
              <a:rPr kumimoji="1" lang="zh-CN" altLang="en-US" sz="2200">
                <a:latin typeface="Arial" panose="020B0704020202020204" pitchFamily="34" charset="0"/>
              </a:rPr>
              <a:t>等；圆括弧中内容是被描述门的输出和输入信号。</a:t>
            </a:r>
            <a:endParaRPr kumimoji="1" lang="zh-CN" altLang="en-US" sz="2200">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Char char="w"/>
            </a:pPr>
            <a:r>
              <a:rPr kumimoji="1" lang="zh-CN" altLang="en-US" sz="2200">
                <a:latin typeface="Arial" panose="020B0704020202020204" pitchFamily="34" charset="0"/>
              </a:rPr>
              <a:t>例如，具有</a:t>
            </a:r>
            <a:r>
              <a:rPr kumimoji="1" lang="en-US" altLang="zh-CN" sz="2200">
                <a:latin typeface="Arial" panose="020B0704020202020204" pitchFamily="34" charset="0"/>
              </a:rPr>
              <a:t>a</a:t>
            </a:r>
            <a:r>
              <a:rPr kumimoji="1" lang="zh-CN" altLang="en-US" sz="2200">
                <a:latin typeface="Arial" panose="020B0704020202020204" pitchFamily="34" charset="0"/>
              </a:rPr>
              <a:t>、</a:t>
            </a:r>
            <a:r>
              <a:rPr kumimoji="1" lang="en-US" altLang="zh-CN" sz="2200">
                <a:latin typeface="Arial" panose="020B0704020202020204" pitchFamily="34" charset="0"/>
              </a:rPr>
              <a:t>b</a:t>
            </a:r>
            <a:r>
              <a:rPr kumimoji="1" lang="zh-CN" altLang="en-US" sz="2200">
                <a:latin typeface="Arial" panose="020B0704020202020204" pitchFamily="34" charset="0"/>
              </a:rPr>
              <a:t>、</a:t>
            </a:r>
            <a:r>
              <a:rPr kumimoji="1" lang="en-US" altLang="zh-CN" sz="2200">
                <a:latin typeface="Arial" panose="020B0704020202020204" pitchFamily="34" charset="0"/>
              </a:rPr>
              <a:t>c</a:t>
            </a:r>
            <a:r>
              <a:rPr kumimoji="1" lang="zh-CN" altLang="en-US" sz="2200">
                <a:latin typeface="Arial" panose="020B0704020202020204" pitchFamily="34" charset="0"/>
              </a:rPr>
              <a:t>、</a:t>
            </a:r>
            <a:r>
              <a:rPr kumimoji="1" lang="en-US" altLang="zh-CN" sz="2200">
                <a:latin typeface="Arial" panose="020B0704020202020204" pitchFamily="34" charset="0"/>
              </a:rPr>
              <a:t>d</a:t>
            </a:r>
            <a:r>
              <a:rPr kumimoji="1" lang="zh-CN" altLang="en-US" sz="2200">
                <a:latin typeface="Arial" panose="020B0704020202020204" pitchFamily="34" charset="0"/>
              </a:rPr>
              <a:t> 这</a:t>
            </a:r>
            <a:r>
              <a:rPr kumimoji="1" lang="en-US" altLang="zh-CN" sz="2200">
                <a:latin typeface="Arial" panose="020B0704020202020204" pitchFamily="34" charset="0"/>
              </a:rPr>
              <a:t>4</a:t>
            </a:r>
            <a:r>
              <a:rPr kumimoji="1" lang="zh-CN" altLang="en-US" sz="2200">
                <a:latin typeface="Arial" panose="020B0704020202020204" pitchFamily="34" charset="0"/>
              </a:rPr>
              <a:t>个输入和</a:t>
            </a:r>
            <a:r>
              <a:rPr kumimoji="1" lang="en-US" altLang="zh-CN" sz="2200">
                <a:latin typeface="Arial" panose="020B0704020202020204" pitchFamily="34" charset="0"/>
              </a:rPr>
              <a:t>y</a:t>
            </a:r>
            <a:r>
              <a:rPr kumimoji="1" lang="zh-CN" altLang="en-US" sz="2200">
                <a:latin typeface="Arial" panose="020B0704020202020204" pitchFamily="34" charset="0"/>
              </a:rPr>
              <a:t>为输出的</a:t>
            </a:r>
            <a:r>
              <a:rPr kumimoji="1" lang="zh-CN" altLang="en-US" sz="2200">
                <a:solidFill>
                  <a:srgbClr val="CC0066"/>
                </a:solidFill>
                <a:latin typeface="Arial" panose="020B0704020202020204" pitchFamily="34" charset="0"/>
              </a:rPr>
              <a:t>与非门</a:t>
            </a:r>
            <a:r>
              <a:rPr kumimoji="1" lang="zh-CN" altLang="en-US" sz="2200">
                <a:latin typeface="Arial" panose="020B0704020202020204" pitchFamily="34" charset="0"/>
              </a:rPr>
              <a:t>的门基元赋值语句为</a:t>
            </a:r>
            <a:r>
              <a:rPr kumimoji="1" lang="en-US" altLang="zh-CN" sz="2200">
                <a:solidFill>
                  <a:srgbClr val="CC0066"/>
                </a:solidFill>
                <a:latin typeface="Arial" panose="020B0704020202020204" pitchFamily="34" charset="0"/>
              </a:rPr>
              <a:t>nand (y,a,b,c,d);</a:t>
            </a:r>
            <a:endParaRPr kumimoji="1" lang="en-US" altLang="zh-CN" sz="2200">
              <a:solidFill>
                <a:srgbClr val="CC0066"/>
              </a:solidFill>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None/>
            </a:pPr>
            <a:r>
              <a:rPr kumimoji="1" lang="zh-CN" altLang="en-US" sz="2200">
                <a:latin typeface="Arial" panose="020B0704020202020204" pitchFamily="34" charset="0"/>
              </a:rPr>
              <a:t>    该语句与</a:t>
            </a:r>
            <a:r>
              <a:rPr kumimoji="1" lang="en-US" altLang="zh-CN" sz="2200">
                <a:latin typeface="Arial" panose="020B0704020202020204" pitchFamily="34" charset="0"/>
              </a:rPr>
              <a:t>assign y = ! (a &amp;&amp; b &amp;&amp; c &amp;&amp; d);</a:t>
            </a:r>
            <a:r>
              <a:rPr kumimoji="1" lang="zh-CN" altLang="en-US" sz="2200">
                <a:latin typeface="Arial" panose="020B0704020202020204" pitchFamily="34" charset="0"/>
              </a:rPr>
              <a:t>等效</a:t>
            </a:r>
            <a:endParaRPr kumimoji="1" lang="zh-CN" altLang="en-US" sz="2200">
              <a:latin typeface="Arial" panose="020B0704020202020204" pitchFamily="34" charset="0"/>
            </a:endParaRPr>
          </a:p>
          <a:p>
            <a:pPr marL="342900" indent="-342900">
              <a:spcBef>
                <a:spcPct val="0"/>
              </a:spcBef>
              <a:buClr>
                <a:schemeClr val="bg2"/>
              </a:buClr>
              <a:buFont typeface="Wingdings" panose="05000000000000000000" pitchFamily="2" charset="2"/>
              <a:buNone/>
            </a:pPr>
            <a:endParaRPr kumimoji="1" lang="zh-CN" altLang="en-US" sz="22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5682"/>
                                        </p:tgtEl>
                                        <p:attrNameLst>
                                          <p:attrName>style.visibility</p:attrName>
                                        </p:attrNameLst>
                                      </p:cBhvr>
                                      <p:to>
                                        <p:strVal val="visible"/>
                                      </p:to>
                                    </p:set>
                                    <p:anim calcmode="lin" valueType="num">
                                      <p:cBhvr additive="base">
                                        <p:cTn id="7" dur="500" fill="hold"/>
                                        <p:tgtEl>
                                          <p:spTgt spid="455682"/>
                                        </p:tgtEl>
                                        <p:attrNameLst>
                                          <p:attrName>ppt_x</p:attrName>
                                        </p:attrNameLst>
                                      </p:cBhvr>
                                      <p:tavLst>
                                        <p:tav tm="0">
                                          <p:val>
                                            <p:strVal val="#ppt_x"/>
                                          </p:val>
                                        </p:tav>
                                        <p:tav tm="100000">
                                          <p:val>
                                            <p:strVal val="#ppt_x"/>
                                          </p:val>
                                        </p:tav>
                                      </p:tavLst>
                                    </p:anim>
                                    <p:anim calcmode="lin" valueType="num">
                                      <p:cBhvr additive="base">
                                        <p:cTn id="8" dur="500" fill="hold"/>
                                        <p:tgtEl>
                                          <p:spTgt spid="45568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barn(outHorizontal)">
                                      <p:cBhvr>
                                        <p:cTn id="12" dur="500"/>
                                        <p:tgtEl>
                                          <p:spTgt spid="4556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55686"/>
                                        </p:tgtEl>
                                        <p:attrNameLst>
                                          <p:attrName>style.visibility</p:attrName>
                                        </p:attrNameLst>
                                      </p:cBhvr>
                                      <p:to>
                                        <p:strVal val="visible"/>
                                      </p:to>
                                    </p:set>
                                    <p:anim calcmode="lin" valueType="num">
                                      <p:cBhvr additive="base">
                                        <p:cTn id="17" dur="500" fill="hold"/>
                                        <p:tgtEl>
                                          <p:spTgt spid="455686"/>
                                        </p:tgtEl>
                                        <p:attrNameLst>
                                          <p:attrName>ppt_x</p:attrName>
                                        </p:attrNameLst>
                                      </p:cBhvr>
                                      <p:tavLst>
                                        <p:tav tm="0">
                                          <p:val>
                                            <p:strVal val="0-#ppt_w/2"/>
                                          </p:val>
                                        </p:tav>
                                        <p:tav tm="100000">
                                          <p:val>
                                            <p:strVal val="#ppt_x"/>
                                          </p:val>
                                        </p:tav>
                                      </p:tavLst>
                                    </p:anim>
                                    <p:anim calcmode="lin" valueType="num">
                                      <p:cBhvr additive="base">
                                        <p:cTn id="18" dur="500" fill="hold"/>
                                        <p:tgtEl>
                                          <p:spTgt spid="455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4" grpId="0" animBg="1"/>
      <p:bldP spid="45568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87D39C5-AFB4-41BD-897E-C221821D9E55}"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3971"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、连续赋值语句（</a:t>
            </a:r>
            <a:r>
              <a:rPr lang="en-US" altLang="zh-CN" smtClean="0">
                <a:solidFill>
                  <a:srgbClr val="FFCC00"/>
                </a:solidFill>
                <a:latin typeface="Arial" panose="020B0704020202020204" pitchFamily="34" charset="0"/>
                <a:ea typeface="黑体" pitchFamily="2" charset="-122"/>
              </a:rPr>
              <a:t>assign</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83972" name="Rectangle 3"/>
          <p:cNvSpPr>
            <a:spLocks noGrp="1" noChangeArrowheads="1"/>
          </p:cNvSpPr>
          <p:nvPr>
            <p:ph type="body" idx="1"/>
          </p:nvPr>
        </p:nvSpPr>
        <p:spPr>
          <a:xfrm>
            <a:off x="620713" y="1130300"/>
            <a:ext cx="8256587" cy="508000"/>
          </a:xfrm>
        </p:spPr>
        <p:txBody>
          <a:bodyPr/>
          <a:lstStyle/>
          <a:p>
            <a:pPr algn="just">
              <a:lnSpc>
                <a:spcPct val="110000"/>
              </a:lnSpc>
              <a:spcBef>
                <a:spcPct val="0"/>
              </a:spcBef>
              <a:buFont typeface="Wingdings" panose="05000000000000000000" pitchFamily="2" charset="2"/>
              <a:buNone/>
            </a:pPr>
            <a:r>
              <a:rPr lang="zh-CN" altLang="en-US" sz="2200" smtClean="0">
                <a:latin typeface="Arial" panose="020B0704020202020204" pitchFamily="34" charset="0"/>
                <a:ea typeface="SimSun" pitchFamily="2" charset="-122"/>
              </a:rPr>
              <a:t>用于对</a:t>
            </a:r>
            <a:r>
              <a:rPr lang="en-US" altLang="zh-CN" sz="2200" smtClean="0">
                <a:solidFill>
                  <a:srgbClr val="CC0066"/>
                </a:solidFill>
                <a:latin typeface="Arial" panose="020B0704020202020204" pitchFamily="34" charset="0"/>
                <a:ea typeface="SimSun" pitchFamily="2" charset="-122"/>
              </a:rPr>
              <a:t>wire</a:t>
            </a:r>
            <a:r>
              <a:rPr lang="zh-CN" altLang="en-US" sz="2200" smtClean="0">
                <a:latin typeface="Arial" panose="020B0704020202020204" pitchFamily="34" charset="0"/>
                <a:ea typeface="SimSun" pitchFamily="2" charset="-122"/>
              </a:rPr>
              <a:t>型变量赋值，是描述</a:t>
            </a:r>
            <a:r>
              <a:rPr lang="zh-CN" altLang="en-US" sz="2200" smtClean="0">
                <a:solidFill>
                  <a:srgbClr val="CC0066"/>
                </a:solidFill>
                <a:latin typeface="Arial" panose="020B0704020202020204" pitchFamily="34" charset="0"/>
                <a:ea typeface="SimSun" pitchFamily="2" charset="-122"/>
              </a:rPr>
              <a:t>组合逻辑</a:t>
            </a:r>
            <a:r>
              <a:rPr lang="zh-CN" altLang="en-US" sz="2200" smtClean="0">
                <a:latin typeface="Arial" panose="020B0704020202020204" pitchFamily="34" charset="0"/>
                <a:ea typeface="SimSun" pitchFamily="2" charset="-122"/>
              </a:rPr>
              <a:t>最常用的方法之一。</a:t>
            </a:r>
            <a:endParaRPr lang="zh-CN" altLang="en-US" sz="2200" smtClean="0">
              <a:latin typeface="Arial" panose="020B0704020202020204" pitchFamily="34" charset="0"/>
              <a:ea typeface="SimSun" pitchFamily="2" charset="-122"/>
            </a:endParaRPr>
          </a:p>
        </p:txBody>
      </p:sp>
      <p:sp>
        <p:nvSpPr>
          <p:cNvPr id="661510" name="Rectangle 6"/>
          <p:cNvSpPr>
            <a:spLocks noChangeArrowheads="1"/>
          </p:cNvSpPr>
          <p:nvPr/>
        </p:nvSpPr>
        <p:spPr bwMode="auto">
          <a:xfrm>
            <a:off x="125413" y="1949450"/>
            <a:ext cx="8923337"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0"/>
              </a:spcBef>
              <a:buClr>
                <a:schemeClr val="bg2"/>
              </a:buClr>
              <a:buFont typeface="Wingdings" panose="05000000000000000000" pitchFamily="2" charset="2"/>
              <a:buNone/>
            </a:pPr>
            <a:endParaRPr kumimoji="1" lang="zh-CN" altLang="en-US" sz="1800">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Char char="w"/>
            </a:pPr>
            <a:r>
              <a:rPr lang="en-US" altLang="zh-CN">
                <a:solidFill>
                  <a:srgbClr val="FF3399"/>
                </a:solidFill>
                <a:latin typeface="Arial" panose="020B0704020202020204" pitchFamily="34" charset="0"/>
              </a:rPr>
              <a:t>【</a:t>
            </a:r>
            <a:r>
              <a:rPr lang="zh-CN" altLang="en-US">
                <a:solidFill>
                  <a:srgbClr val="FF3399"/>
                </a:solidFill>
                <a:latin typeface="Arial" panose="020B0704020202020204" pitchFamily="34" charset="0"/>
              </a:rPr>
              <a:t>例</a:t>
            </a:r>
            <a:r>
              <a:rPr lang="en-US" altLang="zh-CN">
                <a:solidFill>
                  <a:srgbClr val="FF3399"/>
                </a:solidFill>
                <a:latin typeface="Arial" panose="020B0704020202020204" pitchFamily="34" charset="0"/>
              </a:rPr>
              <a:t>】</a:t>
            </a:r>
            <a:r>
              <a:rPr lang="en-US" altLang="zh-CN">
                <a:latin typeface="Arial" panose="020B0704020202020204" pitchFamily="34" charset="0"/>
              </a:rPr>
              <a:t> </a:t>
            </a:r>
            <a:r>
              <a:rPr kumimoji="1" lang="en-US" altLang="zh-CN">
                <a:latin typeface="Arial" panose="020B0704020202020204" pitchFamily="34" charset="0"/>
              </a:rPr>
              <a:t>4</a:t>
            </a:r>
            <a:r>
              <a:rPr kumimoji="1" lang="zh-CN" altLang="en-US">
                <a:latin typeface="Arial" panose="020B0704020202020204" pitchFamily="34" charset="0"/>
              </a:rPr>
              <a:t>输入与非门</a:t>
            </a:r>
            <a:endParaRPr kumimoji="1" lang="en-US" altLang="zh-CN">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None/>
            </a:pPr>
            <a:r>
              <a:rPr kumimoji="1" lang="zh-CN" altLang="en-US">
                <a:latin typeface="Arial" panose="020B0704020202020204" pitchFamily="34" charset="0"/>
              </a:rPr>
              <a:t>                </a:t>
            </a:r>
            <a:r>
              <a:rPr kumimoji="1" lang="en-US" altLang="zh-CN">
                <a:solidFill>
                  <a:srgbClr val="CC0066"/>
                </a:solidFill>
                <a:latin typeface="Arial" panose="020B0704020202020204" pitchFamily="34" charset="0"/>
              </a:rPr>
              <a:t>assign y = ! (a &amp;&amp; b &amp;&amp; c &amp;&amp; d);</a:t>
            </a:r>
            <a:endParaRPr kumimoji="1" lang="en-US" altLang="zh-CN">
              <a:solidFill>
                <a:srgbClr val="CC0066"/>
              </a:solidFill>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Char char="w"/>
            </a:pPr>
            <a:r>
              <a:rPr kumimoji="1" lang="zh-CN" altLang="en-US">
                <a:latin typeface="Arial" panose="020B0704020202020204" pitchFamily="34" charset="0"/>
              </a:rPr>
              <a:t>连续赋值语句的“</a:t>
            </a:r>
            <a:r>
              <a:rPr kumimoji="1" lang="en-US" altLang="zh-CN">
                <a:latin typeface="Arial" panose="020B0704020202020204" pitchFamily="34" charset="0"/>
              </a:rPr>
              <a:t>=”</a:t>
            </a:r>
            <a:r>
              <a:rPr kumimoji="1" lang="zh-CN" altLang="en-US">
                <a:latin typeface="Arial" panose="020B0704020202020204" pitchFamily="34" charset="0"/>
              </a:rPr>
              <a:t>号两边的变量都应该是</a:t>
            </a:r>
            <a:r>
              <a:rPr kumimoji="1" lang="en-US" altLang="zh-CN">
                <a:latin typeface="Arial" panose="020B0704020202020204" pitchFamily="34" charset="0"/>
              </a:rPr>
              <a:t>wire</a:t>
            </a:r>
            <a:r>
              <a:rPr kumimoji="1" lang="zh-CN" altLang="en-US">
                <a:latin typeface="Arial" panose="020B0704020202020204" pitchFamily="34" charset="0"/>
              </a:rPr>
              <a:t>型变量。</a:t>
            </a:r>
            <a:endParaRPr kumimoji="1" lang="zh-CN" altLang="en-US">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Char char="w"/>
            </a:pPr>
            <a:r>
              <a:rPr kumimoji="1" lang="zh-CN" altLang="en-US">
                <a:latin typeface="Arial" panose="020B0704020202020204" pitchFamily="34" charset="0"/>
              </a:rPr>
              <a:t>在执行中，输出</a:t>
            </a:r>
            <a:r>
              <a:rPr kumimoji="1" lang="en-US" altLang="zh-CN">
                <a:latin typeface="Arial" panose="020B0704020202020204" pitchFamily="34" charset="0"/>
              </a:rPr>
              <a:t>y</a:t>
            </a:r>
            <a:r>
              <a:rPr kumimoji="1" lang="zh-CN" altLang="en-US">
                <a:latin typeface="Arial" panose="020B0704020202020204" pitchFamily="34" charset="0"/>
              </a:rPr>
              <a:t>的变化跟随输入</a:t>
            </a:r>
            <a:r>
              <a:rPr kumimoji="1" lang="en-US" altLang="zh-CN">
                <a:latin typeface="Arial" panose="020B0704020202020204" pitchFamily="34" charset="0"/>
              </a:rPr>
              <a:t>a</a:t>
            </a:r>
            <a:r>
              <a:rPr kumimoji="1" lang="zh-CN" altLang="en-US">
                <a:latin typeface="Arial" panose="020B0704020202020204" pitchFamily="34" charset="0"/>
              </a:rPr>
              <a:t>、</a:t>
            </a:r>
            <a:r>
              <a:rPr kumimoji="1" lang="en-US" altLang="zh-CN">
                <a:latin typeface="Arial" panose="020B0704020202020204" pitchFamily="34" charset="0"/>
              </a:rPr>
              <a:t>b</a:t>
            </a:r>
            <a:r>
              <a:rPr kumimoji="1" lang="zh-CN" altLang="en-US">
                <a:latin typeface="Arial" panose="020B0704020202020204" pitchFamily="34" charset="0"/>
              </a:rPr>
              <a:t>、</a:t>
            </a:r>
            <a:r>
              <a:rPr kumimoji="1" lang="en-US" altLang="zh-CN">
                <a:latin typeface="Arial" panose="020B0704020202020204" pitchFamily="34" charset="0"/>
              </a:rPr>
              <a:t>c</a:t>
            </a:r>
            <a:r>
              <a:rPr kumimoji="1" lang="zh-CN" altLang="en-US">
                <a:latin typeface="Arial" panose="020B0704020202020204" pitchFamily="34" charset="0"/>
              </a:rPr>
              <a:t>、</a:t>
            </a:r>
            <a:r>
              <a:rPr kumimoji="1" lang="en-US" altLang="zh-CN">
                <a:latin typeface="Arial" panose="020B0704020202020204" pitchFamily="34" charset="0"/>
              </a:rPr>
              <a:t>d</a:t>
            </a:r>
            <a:r>
              <a:rPr kumimoji="1" lang="zh-CN" altLang="en-US">
                <a:latin typeface="Arial" panose="020B0704020202020204" pitchFamily="34" charset="0"/>
              </a:rPr>
              <a:t>的变化而变化，反映了信息传送的连续性。</a:t>
            </a:r>
            <a:endParaRPr kumimoji="1" lang="zh-CN" altLang="en-US">
              <a:latin typeface="Arial" panose="020B0704020202020204" pitchFamily="34" charset="0"/>
            </a:endParaRPr>
          </a:p>
        </p:txBody>
      </p:sp>
      <p:sp>
        <p:nvSpPr>
          <p:cNvPr id="661511" name="Text Box 7"/>
          <p:cNvSpPr txBox="1">
            <a:spLocks noChangeArrowheads="1"/>
          </p:cNvSpPr>
          <p:nvPr/>
        </p:nvSpPr>
        <p:spPr bwMode="auto">
          <a:xfrm>
            <a:off x="1058863" y="1614488"/>
            <a:ext cx="3822700"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kumimoji="1" lang="en-US" altLang="zh-CN" sz="2000">
                <a:solidFill>
                  <a:srgbClr val="FF0066"/>
                </a:solidFill>
                <a:latin typeface="Arial" panose="020B0704020202020204" pitchFamily="34" charset="0"/>
              </a:rPr>
              <a:t>assign</a:t>
            </a:r>
            <a:r>
              <a:rPr kumimoji="1" lang="en-US" altLang="zh-CN" sz="2000">
                <a:latin typeface="Arial" panose="020B0704020202020204" pitchFamily="34" charset="0"/>
              </a:rPr>
              <a:t>	</a:t>
            </a:r>
            <a:r>
              <a:rPr kumimoji="1" lang="zh-CN" altLang="en-US" sz="2000">
                <a:latin typeface="Arial" panose="020B0704020202020204" pitchFamily="34" charset="0"/>
              </a:rPr>
              <a:t>赋值变量 </a:t>
            </a:r>
            <a:r>
              <a:rPr kumimoji="1" lang="en-US" altLang="zh-CN" sz="2000">
                <a:latin typeface="Arial" panose="020B0704020202020204" pitchFamily="34" charset="0"/>
              </a:rPr>
              <a:t>= </a:t>
            </a:r>
            <a:r>
              <a:rPr kumimoji="1" lang="zh-CN" altLang="en-US" sz="2000">
                <a:latin typeface="Arial" panose="020B0704020202020204" pitchFamily="34" charset="0"/>
              </a:rPr>
              <a:t>表达式</a:t>
            </a:r>
            <a:r>
              <a:rPr kumimoji="1" lang="en-US" altLang="zh-CN" sz="2000">
                <a:latin typeface="Arial" panose="020B0704020202020204" pitchFamily="34" charset="0"/>
              </a:rPr>
              <a:t>;</a:t>
            </a:r>
            <a:endParaRPr kumimoji="1" lang="en-US" altLang="zh-CN" sz="2000">
              <a:latin typeface="Arial" panose="020B0704020202020204" pitchFamily="34" charset="0"/>
            </a:endParaRPr>
          </a:p>
        </p:txBody>
      </p:sp>
      <p:sp>
        <p:nvSpPr>
          <p:cNvPr id="8" name="Text Box 7"/>
          <p:cNvSpPr txBox="1">
            <a:spLocks noChangeArrowheads="1"/>
          </p:cNvSpPr>
          <p:nvPr/>
        </p:nvSpPr>
        <p:spPr bwMode="auto">
          <a:xfrm>
            <a:off x="342900" y="4414838"/>
            <a:ext cx="8515350" cy="1852612"/>
          </a:xfrm>
          <a:prstGeom prst="rect">
            <a:avLst/>
          </a:prstGeom>
          <a:solidFill>
            <a:srgbClr val="99CCFF"/>
          </a:solidFill>
          <a:ln w="12700">
            <a:solidFill>
              <a:schemeClr val="tx1"/>
            </a:solidFill>
            <a:miter lim="800000"/>
          </a:ln>
        </p:spPr>
        <p:txBody>
          <a:bodyPr anchor="b">
            <a:spAutoFit/>
          </a:bodyPr>
          <a:lstStyle/>
          <a:p>
            <a:pPr marL="0" lvl="1" algn="l">
              <a:spcBef>
                <a:spcPct val="0"/>
              </a:spcBef>
              <a:buClr>
                <a:srgbClr val="006666"/>
              </a:buClr>
              <a:buSzPct val="110000"/>
              <a:buFont typeface="Wingdings" panose="05000000000000000000" pitchFamily="2" charset="2"/>
              <a:buNone/>
              <a:defRPr/>
            </a:pPr>
            <a:r>
              <a:rPr lang="en-US" altLang="zh-CN" dirty="0">
                <a:solidFill>
                  <a:srgbClr val="FF3399"/>
                </a:solidFill>
                <a:latin typeface="Arial" panose="020B0704020202020204" pitchFamily="34" charset="0"/>
              </a:rPr>
              <a:t>【</a:t>
            </a:r>
            <a:r>
              <a:rPr lang="zh-CN" altLang="en-US" dirty="0">
                <a:solidFill>
                  <a:srgbClr val="FF3399"/>
                </a:solidFill>
                <a:latin typeface="Arial" panose="020B0704020202020204" pitchFamily="34" charset="0"/>
              </a:rPr>
              <a:t>例</a:t>
            </a:r>
            <a:r>
              <a:rPr lang="en-US" altLang="zh-CN" dirty="0">
                <a:solidFill>
                  <a:srgbClr val="FF3399"/>
                </a:solidFill>
                <a:latin typeface="Arial" panose="020B0704020202020204" pitchFamily="34" charset="0"/>
              </a:rPr>
              <a:t>】</a:t>
            </a:r>
            <a:r>
              <a:rPr lang="en-US" altLang="zh-CN" dirty="0">
                <a:latin typeface="Arial" panose="020B0704020202020204" pitchFamily="34" charset="0"/>
              </a:rPr>
              <a:t> 2</a:t>
            </a:r>
            <a:r>
              <a:rPr lang="zh-CN" altLang="en-US" dirty="0">
                <a:latin typeface="Arial" panose="020B0704020202020204" pitchFamily="34" charset="0"/>
              </a:rPr>
              <a:t>选</a:t>
            </a:r>
            <a:r>
              <a:rPr lang="en-US" altLang="zh-CN" dirty="0">
                <a:latin typeface="Arial" panose="020B0704020202020204" pitchFamily="34" charset="0"/>
              </a:rPr>
              <a:t>1</a:t>
            </a:r>
            <a:r>
              <a:rPr lang="zh-CN" altLang="en-US" dirty="0">
                <a:latin typeface="Arial" panose="020B0704020202020204" pitchFamily="34" charset="0"/>
              </a:rPr>
              <a:t>多路选择器</a:t>
            </a:r>
            <a:endParaRPr lang="en-US" altLang="zh-CN" dirty="0">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None/>
              <a:defRPr/>
            </a:pPr>
            <a:r>
              <a:rPr kumimoji="1" lang="en-US" altLang="zh-CN" sz="2000" dirty="0">
                <a:latin typeface="Arial" panose="020B0704020202020204" pitchFamily="34" charset="0"/>
              </a:rPr>
              <a:t>module mux2_1(</a:t>
            </a:r>
            <a:r>
              <a:rPr kumimoji="1" lang="en-US" altLang="zh-CN" sz="2000" dirty="0" err="1">
                <a:latin typeface="Arial" panose="020B0704020202020204" pitchFamily="34" charset="0"/>
              </a:rPr>
              <a:t>out,a,b,sel</a:t>
            </a:r>
            <a:r>
              <a:rPr kumimoji="1" lang="en-US" altLang="zh-CN" sz="2000" dirty="0">
                <a:latin typeface="Arial" panose="020B0704020202020204" pitchFamily="34" charset="0"/>
              </a:rPr>
              <a:t>);</a:t>
            </a:r>
            <a:endParaRPr kumimoji="1" lang="en-US" altLang="zh-CN" sz="2000" dirty="0">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None/>
              <a:defRPr/>
            </a:pPr>
            <a:r>
              <a:rPr kumimoji="1" lang="en-US" altLang="zh-CN" sz="2000" dirty="0">
                <a:latin typeface="Arial" panose="020B0704020202020204" pitchFamily="34" charset="0"/>
              </a:rPr>
              <a:t>      input </a:t>
            </a:r>
            <a:r>
              <a:rPr kumimoji="1" lang="en-US" altLang="zh-CN" sz="2000" dirty="0" err="1">
                <a:latin typeface="Arial" panose="020B0704020202020204" pitchFamily="34" charset="0"/>
              </a:rPr>
              <a:t>a,b,sel</a:t>
            </a:r>
            <a:r>
              <a:rPr kumimoji="1" lang="en-US" altLang="zh-CN" sz="2000" dirty="0">
                <a:latin typeface="Arial" panose="020B0704020202020204" pitchFamily="34" charset="0"/>
              </a:rPr>
              <a:t>; output out;     //</a:t>
            </a:r>
            <a:r>
              <a:rPr kumimoji="1" lang="zh-CN" altLang="en-US" sz="2000" dirty="0">
                <a:latin typeface="Arial" panose="020B0704020202020204" pitchFamily="34" charset="0"/>
              </a:rPr>
              <a:t>输入、输出信号默认为</a:t>
            </a:r>
            <a:r>
              <a:rPr kumimoji="1" lang="en-US" altLang="zh-CN" sz="2000" dirty="0">
                <a:latin typeface="Arial" panose="020B0704020202020204" pitchFamily="34" charset="0"/>
              </a:rPr>
              <a:t>wire</a:t>
            </a:r>
            <a:r>
              <a:rPr kumimoji="1" lang="zh-CN" altLang="en-US" sz="2000" dirty="0">
                <a:latin typeface="Arial" panose="020B0704020202020204" pitchFamily="34" charset="0"/>
              </a:rPr>
              <a:t>型变量 </a:t>
            </a:r>
            <a:endParaRPr kumimoji="1" lang="en-US" altLang="zh-CN" sz="2000" dirty="0">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None/>
              <a:defRPr/>
            </a:pPr>
            <a:r>
              <a:rPr kumimoji="1" lang="en-US" altLang="zh-CN" sz="2000" dirty="0">
                <a:latin typeface="Arial" panose="020B0704020202020204" pitchFamily="34" charset="0"/>
              </a:rPr>
              <a:t>      </a:t>
            </a:r>
            <a:r>
              <a:rPr kumimoji="1" lang="en-US" altLang="zh-CN" sz="2000" dirty="0">
                <a:solidFill>
                  <a:srgbClr val="CC0066"/>
                </a:solidFill>
                <a:latin typeface="Arial" panose="020B0704020202020204" pitchFamily="34" charset="0"/>
              </a:rPr>
              <a:t>assign out =( </a:t>
            </a:r>
            <a:r>
              <a:rPr kumimoji="1" lang="en-US" altLang="zh-CN" sz="2000" dirty="0" err="1">
                <a:solidFill>
                  <a:srgbClr val="CC0066"/>
                </a:solidFill>
                <a:latin typeface="Arial" panose="020B0704020202020204" pitchFamily="34" charset="0"/>
              </a:rPr>
              <a:t>sel</a:t>
            </a:r>
            <a:r>
              <a:rPr kumimoji="1" lang="en-US" altLang="zh-CN" sz="2000" dirty="0">
                <a:solidFill>
                  <a:srgbClr val="CC0066"/>
                </a:solidFill>
                <a:latin typeface="Arial" panose="020B0704020202020204" pitchFamily="34" charset="0"/>
              </a:rPr>
              <a:t>==0) ? a:b; </a:t>
            </a:r>
            <a:r>
              <a:rPr kumimoji="1" lang="en-US" altLang="zh-CN" sz="2000" dirty="0">
                <a:latin typeface="Arial" panose="020B0704020202020204" pitchFamily="34" charset="0"/>
              </a:rPr>
              <a:t>//</a:t>
            </a:r>
            <a:r>
              <a:rPr kumimoji="1" lang="zh-CN" altLang="en-US" sz="2000" dirty="0">
                <a:latin typeface="Arial" panose="020B0704020202020204" pitchFamily="34" charset="0"/>
              </a:rPr>
              <a:t>若</a:t>
            </a:r>
            <a:r>
              <a:rPr kumimoji="1" lang="en-US" altLang="zh-CN" sz="2000" dirty="0" err="1">
                <a:latin typeface="Arial" panose="020B0704020202020204" pitchFamily="34" charset="0"/>
              </a:rPr>
              <a:t>sel</a:t>
            </a:r>
            <a:r>
              <a:rPr kumimoji="1" lang="zh-CN" altLang="en-US" sz="2000" dirty="0">
                <a:latin typeface="Arial" panose="020B0704020202020204" pitchFamily="34" charset="0"/>
              </a:rPr>
              <a:t>为</a:t>
            </a:r>
            <a:r>
              <a:rPr kumimoji="1" lang="en-US" altLang="zh-CN" sz="2000" dirty="0">
                <a:latin typeface="Arial" panose="020B0704020202020204" pitchFamily="34" charset="0"/>
              </a:rPr>
              <a:t>0</a:t>
            </a:r>
            <a:r>
              <a:rPr kumimoji="1" lang="zh-CN" altLang="en-US" sz="2000" dirty="0">
                <a:latin typeface="Arial" panose="020B0704020202020204" pitchFamily="34" charset="0"/>
              </a:rPr>
              <a:t>，则</a:t>
            </a:r>
            <a:r>
              <a:rPr kumimoji="1" lang="en-US" altLang="zh-CN" sz="2000" dirty="0">
                <a:latin typeface="Arial" panose="020B0704020202020204" pitchFamily="34" charset="0"/>
              </a:rPr>
              <a:t>out=a</a:t>
            </a:r>
            <a:r>
              <a:rPr kumimoji="1" lang="zh-CN" altLang="en-US" sz="2000" dirty="0">
                <a:latin typeface="Arial" panose="020B0704020202020204" pitchFamily="34" charset="0"/>
              </a:rPr>
              <a:t>；否则</a:t>
            </a:r>
            <a:r>
              <a:rPr kumimoji="1" lang="en-US" altLang="zh-CN" sz="2000" dirty="0">
                <a:latin typeface="Arial" panose="020B0704020202020204" pitchFamily="34" charset="0"/>
              </a:rPr>
              <a:t>out=b</a:t>
            </a:r>
            <a:endParaRPr kumimoji="1" lang="en-US" altLang="zh-CN" sz="2000" dirty="0">
              <a:latin typeface="Arial" panose="020B0704020202020204" pitchFamily="34" charset="0"/>
            </a:endParaRPr>
          </a:p>
          <a:p>
            <a:pPr marL="742950" lvl="1" indent="-285750" algn="l">
              <a:spcBef>
                <a:spcPct val="0"/>
              </a:spcBef>
              <a:buClr>
                <a:srgbClr val="006666"/>
              </a:buClr>
              <a:buSzPct val="110000"/>
              <a:buFont typeface="Wingdings" panose="05000000000000000000" pitchFamily="2" charset="2"/>
              <a:buNone/>
              <a:defRPr/>
            </a:pPr>
            <a:r>
              <a:rPr kumimoji="1" lang="en-US" altLang="zh-CN" sz="2000" dirty="0" err="1">
                <a:latin typeface="Arial" panose="020B0704020202020204" pitchFamily="34" charset="0"/>
              </a:rPr>
              <a:t>endmodule</a:t>
            </a:r>
            <a:endParaRPr kumimoji="1" lang="en-US" altLang="zh-CN" sz="2000" dirty="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61511"/>
                                        </p:tgtEl>
                                        <p:attrNameLst>
                                          <p:attrName>style.visibility</p:attrName>
                                        </p:attrNameLst>
                                      </p:cBhvr>
                                      <p:to>
                                        <p:strVal val="visible"/>
                                      </p:to>
                                    </p:set>
                                    <p:animEffect transition="in" filter="barn(outHorizontal)">
                                      <p:cBhvr>
                                        <p:cTn id="7" dur="500"/>
                                        <p:tgtEl>
                                          <p:spTgt spid="6615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61510"/>
                                        </p:tgtEl>
                                        <p:attrNameLst>
                                          <p:attrName>style.visibility</p:attrName>
                                        </p:attrNameLst>
                                      </p:cBhvr>
                                      <p:to>
                                        <p:strVal val="visible"/>
                                      </p:to>
                                    </p:set>
                                    <p:anim calcmode="lin" valueType="num">
                                      <p:cBhvr additive="base">
                                        <p:cTn id="12" dur="500" fill="hold"/>
                                        <p:tgtEl>
                                          <p:spTgt spid="661510"/>
                                        </p:tgtEl>
                                        <p:attrNameLst>
                                          <p:attrName>ppt_x</p:attrName>
                                        </p:attrNameLst>
                                      </p:cBhvr>
                                      <p:tavLst>
                                        <p:tav tm="0">
                                          <p:val>
                                            <p:strVal val="0-#ppt_w/2"/>
                                          </p:val>
                                        </p:tav>
                                        <p:tav tm="100000">
                                          <p:val>
                                            <p:strVal val="#ppt_x"/>
                                          </p:val>
                                        </p:tav>
                                      </p:tavLst>
                                    </p:anim>
                                    <p:anim calcmode="lin" valueType="num">
                                      <p:cBhvr additive="base">
                                        <p:cTn id="13"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0" grpId="0" autoUpdateAnimBg="0"/>
      <p:bldP spid="661511" grpId="0" animBg="1"/>
      <p:bldP spid="8"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238F1C1-B77E-45AE-B741-BBC7C7F6F44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4995"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panose="020B0704020202020204" pitchFamily="34" charset="0"/>
                <a:ea typeface="黑体" pitchFamily="2" charset="-122"/>
              </a:rPr>
              <a:t>3</a:t>
            </a:r>
            <a:r>
              <a:rPr lang="zh-CN" altLang="en-US" smtClean="0">
                <a:solidFill>
                  <a:srgbClr val="FFCC00"/>
                </a:solidFill>
                <a:latin typeface="Arial" panose="020B0704020202020204" pitchFamily="34" charset="0"/>
                <a:ea typeface="黑体" pitchFamily="2" charset="-122"/>
              </a:rPr>
              <a:t>、过程赋值语句</a:t>
            </a:r>
            <a:endParaRPr lang="zh-CN" altLang="en-US" smtClean="0">
              <a:solidFill>
                <a:srgbClr val="FFCC00"/>
              </a:solidFill>
              <a:latin typeface="Arial" panose="020B0704020202020204" pitchFamily="34" charset="0"/>
              <a:ea typeface="黑体" pitchFamily="2" charset="-122"/>
            </a:endParaRPr>
          </a:p>
        </p:txBody>
      </p:sp>
      <p:sp>
        <p:nvSpPr>
          <p:cNvPr id="84996" name="Rectangle 3"/>
          <p:cNvSpPr>
            <a:spLocks noGrp="1" noChangeArrowheads="1"/>
          </p:cNvSpPr>
          <p:nvPr>
            <p:ph type="body" idx="1"/>
          </p:nvPr>
        </p:nvSpPr>
        <p:spPr>
          <a:xfrm>
            <a:off x="220663" y="1166813"/>
            <a:ext cx="8564562" cy="2082800"/>
          </a:xfrm>
        </p:spPr>
        <p:txBody>
          <a:bodyPr/>
          <a:lstStyle/>
          <a:p>
            <a:pPr algn="just">
              <a:lnSpc>
                <a:spcPct val="110000"/>
              </a:lnSpc>
              <a:spcBef>
                <a:spcPct val="0"/>
              </a:spcBef>
              <a:buFont typeface="Wingdings" panose="05000000000000000000" pitchFamily="2" charset="2"/>
              <a:buNone/>
            </a:pPr>
            <a:r>
              <a:rPr kumimoji="1" lang="en-US" altLang="zh-CN" sz="2400" smtClean="0">
                <a:solidFill>
                  <a:srgbClr val="CC3300"/>
                </a:solidFill>
                <a:latin typeface="Arial" panose="020B0704020202020204" pitchFamily="34" charset="0"/>
                <a:ea typeface="SimSun" pitchFamily="2" charset="-122"/>
              </a:rPr>
              <a:t>3</a:t>
            </a:r>
            <a:r>
              <a:rPr kumimoji="1" lang="zh-CN" altLang="en-US" sz="2400" smtClean="0">
                <a:solidFill>
                  <a:srgbClr val="CC3300"/>
                </a:solidFill>
                <a:latin typeface="Arial" panose="020B0704020202020204" pitchFamily="34" charset="0"/>
                <a:ea typeface="SimSun" pitchFamily="2" charset="-122"/>
              </a:rPr>
              <a:t>、</a:t>
            </a:r>
            <a:r>
              <a:rPr kumimoji="1" lang="zh-CN" altLang="zh-CN" sz="2400" smtClean="0">
                <a:solidFill>
                  <a:srgbClr val="CC3300"/>
                </a:solidFill>
                <a:latin typeface="Arial" panose="020B0704020202020204" pitchFamily="34" charset="0"/>
                <a:ea typeface="SimSun" pitchFamily="2" charset="-122"/>
              </a:rPr>
              <a:t>过程赋值语句</a:t>
            </a:r>
            <a:endParaRPr kumimoji="1" lang="zh-CN" altLang="en-US" sz="2400" smtClean="0">
              <a:solidFill>
                <a:srgbClr val="CC3300"/>
              </a:solidFill>
              <a:latin typeface="Arial" panose="020B0704020202020204" pitchFamily="34" charset="0"/>
              <a:ea typeface="SimSun" pitchFamily="2" charset="-122"/>
            </a:endParaRPr>
          </a:p>
          <a:p>
            <a:pPr algn="just">
              <a:lnSpc>
                <a:spcPct val="110000"/>
              </a:lnSpc>
              <a:spcBef>
                <a:spcPct val="0"/>
              </a:spcBef>
              <a:buFont typeface="Wingdings" panose="05000000000000000000" pitchFamily="2" charset="2"/>
              <a:buNone/>
            </a:pPr>
            <a:r>
              <a:rPr lang="zh-CN" altLang="en-US" sz="2000" smtClean="0">
                <a:latin typeface="Arial" panose="020B0704020202020204" pitchFamily="34" charset="0"/>
                <a:ea typeface="SimSun" pitchFamily="2" charset="-122"/>
              </a:rPr>
              <a:t>     </a:t>
            </a:r>
            <a:r>
              <a:rPr lang="zh-CN" altLang="en-US" sz="2200" smtClean="0">
                <a:latin typeface="Arial" panose="020B0704020202020204" pitchFamily="34" charset="0"/>
                <a:ea typeface="SimSun" pitchFamily="2" charset="-122"/>
              </a:rPr>
              <a:t>用于对</a:t>
            </a:r>
            <a:r>
              <a:rPr lang="en-US" altLang="zh-CN" sz="2200" smtClean="0">
                <a:solidFill>
                  <a:srgbClr val="CC0066"/>
                </a:solidFill>
                <a:latin typeface="Arial" panose="020B0704020202020204" pitchFamily="34" charset="0"/>
                <a:ea typeface="SimSun" pitchFamily="2" charset="-122"/>
              </a:rPr>
              <a:t>reg</a:t>
            </a:r>
            <a:r>
              <a:rPr lang="zh-CN" altLang="en-US" sz="2200" smtClean="0">
                <a:latin typeface="Arial" panose="020B0704020202020204" pitchFamily="34" charset="0"/>
                <a:ea typeface="SimSun" pitchFamily="2" charset="-122"/>
              </a:rPr>
              <a:t>型变量赋值，</a:t>
            </a:r>
            <a:r>
              <a:rPr kumimoji="1" lang="zh-CN" altLang="en-US" sz="2200" smtClean="0">
                <a:latin typeface="Arial" panose="020B0704020202020204" pitchFamily="34" charset="0"/>
                <a:ea typeface="SimSun" pitchFamily="2" charset="-122"/>
              </a:rPr>
              <a:t>过程赋值语句出现在</a:t>
            </a:r>
            <a:r>
              <a:rPr kumimoji="1" lang="en-US" altLang="zh-CN" sz="2200" smtClean="0">
                <a:latin typeface="Arial" panose="020B0704020202020204" pitchFamily="34" charset="0"/>
                <a:ea typeface="SimSun" pitchFamily="2" charset="-122"/>
              </a:rPr>
              <a:t>initial</a:t>
            </a:r>
            <a:r>
              <a:rPr kumimoji="1" lang="zh-CN" altLang="en-US" sz="2200" smtClean="0">
                <a:latin typeface="Arial" panose="020B0704020202020204" pitchFamily="34" charset="0"/>
                <a:ea typeface="SimSun" pitchFamily="2" charset="-122"/>
              </a:rPr>
              <a:t>和</a:t>
            </a:r>
            <a:r>
              <a:rPr kumimoji="1" lang="en-US" altLang="zh-CN" sz="2200" smtClean="0">
                <a:latin typeface="Arial" panose="020B0704020202020204" pitchFamily="34" charset="0"/>
                <a:ea typeface="SimSun" pitchFamily="2" charset="-122"/>
              </a:rPr>
              <a:t>always</a:t>
            </a:r>
            <a:r>
              <a:rPr kumimoji="1" lang="zh-CN" altLang="en-US" sz="2200" smtClean="0">
                <a:latin typeface="Arial" panose="020B0704020202020204" pitchFamily="34" charset="0"/>
                <a:ea typeface="SimSun" pitchFamily="2" charset="-122"/>
              </a:rPr>
              <a:t>块语句中，</a:t>
            </a:r>
            <a:r>
              <a:rPr lang="zh-CN" altLang="en-US" sz="2200" smtClean="0">
                <a:latin typeface="Arial" panose="020B0704020202020204" pitchFamily="34" charset="0"/>
                <a:ea typeface="SimSun" pitchFamily="2" charset="-122"/>
              </a:rPr>
              <a:t>有两种赋值方式：</a:t>
            </a:r>
            <a:endParaRPr lang="zh-CN" altLang="en-US" sz="2200" smtClean="0">
              <a:latin typeface="Arial" panose="020B0704020202020204" pitchFamily="34" charset="0"/>
              <a:ea typeface="SimSun" pitchFamily="2" charset="-122"/>
            </a:endParaRPr>
          </a:p>
          <a:p>
            <a:pPr lvl="1">
              <a:lnSpc>
                <a:spcPct val="110000"/>
              </a:lnSpc>
            </a:pPr>
            <a:r>
              <a:rPr lang="zh-CN" altLang="en-US" smtClean="0">
                <a:solidFill>
                  <a:srgbClr val="CC0066"/>
                </a:solidFill>
                <a:latin typeface="Arial" panose="020B0704020202020204" pitchFamily="34" charset="0"/>
                <a:ea typeface="SimSun" pitchFamily="2" charset="-122"/>
              </a:rPr>
              <a:t>阻塞（</a:t>
            </a:r>
            <a:r>
              <a:rPr lang="zh-CN" altLang="zh-CN" smtClean="0">
                <a:solidFill>
                  <a:srgbClr val="CC0066"/>
                </a:solidFill>
                <a:latin typeface="Arial" panose="020B0704020202020204" pitchFamily="34" charset="0"/>
                <a:ea typeface="SimSun" pitchFamily="2" charset="-122"/>
              </a:rPr>
              <a:t>blocking</a:t>
            </a:r>
            <a:r>
              <a:rPr lang="zh-CN" altLang="en-US" smtClean="0">
                <a:solidFill>
                  <a:srgbClr val="CC0066"/>
                </a:solidFill>
                <a:latin typeface="Arial" panose="020B0704020202020204" pitchFamily="34" charset="0"/>
                <a:ea typeface="SimSun" pitchFamily="2" charset="-122"/>
              </a:rPr>
              <a:t>）</a:t>
            </a:r>
            <a:r>
              <a:rPr lang="zh-CN" altLang="zh-CN" smtClean="0">
                <a:solidFill>
                  <a:srgbClr val="CC0066"/>
                </a:solidFill>
                <a:latin typeface="Arial" panose="020B0704020202020204" pitchFamily="34" charset="0"/>
                <a:ea typeface="SimSun" pitchFamily="2" charset="-122"/>
              </a:rPr>
              <a:t>赋值</a:t>
            </a:r>
            <a:r>
              <a:rPr lang="zh-CN" altLang="zh-CN" smtClean="0">
                <a:latin typeface="Arial" panose="020B0704020202020204" pitchFamily="34" charset="0"/>
                <a:ea typeface="SimSun" pitchFamily="2" charset="-122"/>
              </a:rPr>
              <a:t>方式：</a:t>
            </a:r>
            <a:endParaRPr lang="zh-CN" altLang="zh-CN" smtClean="0">
              <a:latin typeface="Arial" panose="020B0704020202020204" pitchFamily="34" charset="0"/>
              <a:ea typeface="SimSun" pitchFamily="2" charset="-122"/>
            </a:endParaRPr>
          </a:p>
          <a:p>
            <a:pPr>
              <a:lnSpc>
                <a:spcPct val="110000"/>
              </a:lnSpc>
              <a:buFont typeface="Wingdings" panose="05000000000000000000" pitchFamily="2" charset="2"/>
              <a:buNone/>
            </a:pPr>
            <a:r>
              <a:rPr lang="zh-CN" altLang="zh-CN" sz="2400" smtClean="0">
                <a:latin typeface="Arial" panose="020B0704020202020204" pitchFamily="34" charset="0"/>
                <a:ea typeface="SimSun" pitchFamily="2" charset="-122"/>
              </a:rPr>
              <a:t> </a:t>
            </a:r>
            <a:r>
              <a:rPr lang="zh-CN" altLang="en-US" sz="2400" smtClean="0">
                <a:latin typeface="Arial" panose="020B0704020202020204" pitchFamily="34" charset="0"/>
                <a:ea typeface="SimSun" pitchFamily="2" charset="-122"/>
              </a:rPr>
              <a:t>           赋值符号为</a:t>
            </a:r>
            <a:r>
              <a:rPr lang="en-US" altLang="zh-CN" sz="2400" smtClean="0">
                <a:solidFill>
                  <a:srgbClr val="CC0066"/>
                </a:solidFill>
                <a:latin typeface="Arial" panose="020B0704020202020204" pitchFamily="34" charset="0"/>
                <a:ea typeface="SimSun" pitchFamily="2" charset="-122"/>
              </a:rPr>
              <a:t>=</a:t>
            </a:r>
            <a:r>
              <a:rPr lang="zh-CN" altLang="en-US" sz="2400" smtClean="0">
                <a:latin typeface="Arial" panose="020B0704020202020204" pitchFamily="34" charset="0"/>
                <a:ea typeface="SimSun" pitchFamily="2" charset="-122"/>
              </a:rPr>
              <a:t>，如</a:t>
            </a:r>
            <a:r>
              <a:rPr lang="zh-CN" altLang="zh-CN" sz="2400" smtClean="0">
                <a:latin typeface="Arial" panose="020B0704020202020204" pitchFamily="34" charset="0"/>
                <a:ea typeface="SimSun" pitchFamily="2" charset="-122"/>
              </a:rPr>
              <a:t> b </a:t>
            </a:r>
            <a:r>
              <a:rPr lang="zh-CN" altLang="zh-CN" sz="2400" smtClean="0">
                <a:solidFill>
                  <a:srgbClr val="CC0066"/>
                </a:solidFill>
                <a:latin typeface="Arial" panose="020B0704020202020204" pitchFamily="34" charset="0"/>
                <a:ea typeface="SimSun" pitchFamily="2" charset="-122"/>
              </a:rPr>
              <a:t>= </a:t>
            </a:r>
            <a:r>
              <a:rPr lang="zh-CN" altLang="zh-CN" sz="2400" smtClean="0">
                <a:latin typeface="Arial" panose="020B0704020202020204" pitchFamily="34" charset="0"/>
                <a:ea typeface="SimSun" pitchFamily="2" charset="-122"/>
              </a:rPr>
              <a:t>a </a:t>
            </a:r>
            <a:r>
              <a:rPr lang="zh-CN" altLang="en-US" sz="2400" smtClean="0">
                <a:latin typeface="Arial" panose="020B0704020202020204" pitchFamily="34" charset="0"/>
                <a:ea typeface="SimSun" pitchFamily="2" charset="-122"/>
              </a:rPr>
              <a:t>;</a:t>
            </a:r>
            <a:r>
              <a:rPr lang="zh-CN" altLang="zh-CN" sz="2400" b="0" smtClean="0">
                <a:latin typeface="Arial" panose="020B0704020202020204" pitchFamily="34" charset="0"/>
                <a:ea typeface="方正姚体" pitchFamily="2" charset="-122"/>
              </a:rPr>
              <a:t> </a:t>
            </a:r>
            <a:endParaRPr lang="en-US" altLang="zh-CN" sz="2400" b="0" smtClean="0">
              <a:latin typeface="Arial" panose="020B0704020202020204" pitchFamily="34" charset="0"/>
              <a:ea typeface="方正姚体" pitchFamily="2" charset="-122"/>
            </a:endParaRPr>
          </a:p>
        </p:txBody>
      </p:sp>
      <p:sp>
        <p:nvSpPr>
          <p:cNvPr id="659460" name="Text Box 4"/>
          <p:cNvSpPr txBox="1">
            <a:spLocks noChangeArrowheads="1"/>
          </p:cNvSpPr>
          <p:nvPr/>
        </p:nvSpPr>
        <p:spPr bwMode="auto">
          <a:xfrm>
            <a:off x="1196975" y="3360738"/>
            <a:ext cx="3311525"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kumimoji="1" lang="zh-CN" altLang="en-US" sz="2000"/>
              <a:t>赋值</a:t>
            </a:r>
            <a:r>
              <a:rPr kumimoji="1" lang="zh-CN" altLang="en-US" sz="2000">
                <a:latin typeface="Arial" panose="020B0704020202020204" pitchFamily="34" charset="0"/>
              </a:rPr>
              <a:t>变量 </a:t>
            </a:r>
            <a:r>
              <a:rPr kumimoji="1" lang="en-US" altLang="zh-CN" sz="2000">
                <a:latin typeface="Arial" panose="020B0704020202020204" pitchFamily="34" charset="0"/>
              </a:rPr>
              <a:t>= </a:t>
            </a:r>
            <a:r>
              <a:rPr kumimoji="1" lang="zh-CN" altLang="en-US" sz="2000">
                <a:latin typeface="Arial" panose="020B0704020202020204" pitchFamily="34" charset="0"/>
              </a:rPr>
              <a:t>表达式</a:t>
            </a:r>
            <a:r>
              <a:rPr kumimoji="1" lang="en-US" altLang="zh-CN" sz="2000">
                <a:latin typeface="Arial" panose="020B0704020202020204" pitchFamily="34" charset="0"/>
              </a:rPr>
              <a:t>;</a:t>
            </a:r>
            <a:endParaRPr kumimoji="1" lang="en-US" altLang="zh-CN" sz="2000">
              <a:latin typeface="Arial" panose="020B0704020202020204" pitchFamily="34" charset="0"/>
            </a:endParaRPr>
          </a:p>
        </p:txBody>
      </p:sp>
      <p:sp>
        <p:nvSpPr>
          <p:cNvPr id="659463" name="Rectangle 7"/>
          <p:cNvSpPr>
            <a:spLocks noChangeArrowheads="1"/>
          </p:cNvSpPr>
          <p:nvPr/>
        </p:nvSpPr>
        <p:spPr bwMode="auto">
          <a:xfrm>
            <a:off x="220663" y="4081463"/>
            <a:ext cx="77724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buClr>
                <a:srgbClr val="006666"/>
              </a:buClr>
              <a:buSzPct val="110000"/>
              <a:buFont typeface="Wingdings" panose="05000000000000000000" pitchFamily="2" charset="2"/>
              <a:buChar char="w"/>
            </a:pPr>
            <a:r>
              <a:rPr lang="zh-CN" altLang="en-US">
                <a:solidFill>
                  <a:srgbClr val="CC0066"/>
                </a:solidFill>
                <a:latin typeface="Arial" panose="020B0704020202020204" pitchFamily="34" charset="0"/>
              </a:rPr>
              <a:t>非阻塞（</a:t>
            </a:r>
            <a:r>
              <a:rPr lang="zh-CN" altLang="zh-CN">
                <a:solidFill>
                  <a:srgbClr val="CC0066"/>
                </a:solidFill>
                <a:latin typeface="Arial" panose="020B0704020202020204" pitchFamily="34" charset="0"/>
              </a:rPr>
              <a:t>non-blocking</a:t>
            </a:r>
            <a:r>
              <a:rPr lang="zh-CN" altLang="en-US">
                <a:solidFill>
                  <a:srgbClr val="CC0066"/>
                </a:solidFill>
                <a:latin typeface="Arial" panose="020B0704020202020204" pitchFamily="34" charset="0"/>
              </a:rPr>
              <a:t>）</a:t>
            </a:r>
            <a:r>
              <a:rPr lang="zh-CN" altLang="zh-CN">
                <a:solidFill>
                  <a:srgbClr val="CC0066"/>
                </a:solidFill>
                <a:latin typeface="Arial" panose="020B0704020202020204" pitchFamily="34" charset="0"/>
              </a:rPr>
              <a:t>赋值</a:t>
            </a:r>
            <a:r>
              <a:rPr lang="zh-CN" altLang="zh-CN">
                <a:latin typeface="Arial" panose="020B0704020202020204" pitchFamily="34" charset="0"/>
              </a:rPr>
              <a:t>方式：</a:t>
            </a:r>
            <a:endParaRPr lang="zh-CN" altLang="zh-CN">
              <a:latin typeface="Arial" panose="020B0704020202020204" pitchFamily="34" charset="0"/>
            </a:endParaRPr>
          </a:p>
          <a:p>
            <a:pPr marL="342900" indent="-342900" algn="l">
              <a:buClr>
                <a:schemeClr val="bg2"/>
              </a:buClr>
              <a:buFont typeface="Wingdings" panose="05000000000000000000" pitchFamily="2" charset="2"/>
              <a:buNone/>
            </a:pPr>
            <a:r>
              <a:rPr lang="zh-CN" altLang="zh-CN">
                <a:latin typeface="Arial" panose="020B0704020202020204" pitchFamily="34" charset="0"/>
              </a:rPr>
              <a:t> </a:t>
            </a:r>
            <a:r>
              <a:rPr lang="zh-CN" altLang="en-US">
                <a:latin typeface="Arial" panose="020B0704020202020204" pitchFamily="34" charset="0"/>
              </a:rPr>
              <a:t>           赋值符号为</a:t>
            </a:r>
            <a:r>
              <a:rPr lang="en-US" altLang="zh-CN">
                <a:solidFill>
                  <a:srgbClr val="CC0066"/>
                </a:solidFill>
                <a:latin typeface="Arial" panose="020B0704020202020204" pitchFamily="34" charset="0"/>
              </a:rPr>
              <a:t>&lt;=</a:t>
            </a:r>
            <a:r>
              <a:rPr lang="zh-CN" altLang="en-US">
                <a:latin typeface="Arial" panose="020B0704020202020204" pitchFamily="34" charset="0"/>
              </a:rPr>
              <a:t>，如</a:t>
            </a:r>
            <a:r>
              <a:rPr lang="zh-CN" altLang="zh-CN">
                <a:latin typeface="Arial" panose="020B0704020202020204" pitchFamily="34" charset="0"/>
              </a:rPr>
              <a:t> b </a:t>
            </a:r>
            <a:r>
              <a:rPr lang="zh-CN" altLang="zh-CN">
                <a:solidFill>
                  <a:srgbClr val="CC0066"/>
                </a:solidFill>
                <a:latin typeface="Arial" panose="020B0704020202020204" pitchFamily="34" charset="0"/>
              </a:rPr>
              <a:t>&lt;=</a:t>
            </a:r>
            <a:r>
              <a:rPr lang="zh-CN" altLang="zh-CN">
                <a:latin typeface="Arial" panose="020B0704020202020204" pitchFamily="34" charset="0"/>
              </a:rPr>
              <a:t> a </a:t>
            </a:r>
            <a:r>
              <a:rPr lang="zh-CN" altLang="en-US">
                <a:latin typeface="Arial" panose="020B0704020202020204" pitchFamily="34" charset="0"/>
              </a:rPr>
              <a:t>;</a:t>
            </a:r>
            <a:r>
              <a:rPr lang="zh-CN" altLang="zh-CN">
                <a:latin typeface="Arial" panose="020B0704020202020204" pitchFamily="34" charset="0"/>
              </a:rPr>
              <a:t> </a:t>
            </a:r>
            <a:endParaRPr lang="en-US" altLang="zh-CN">
              <a:latin typeface="Arial" panose="020B0704020202020204" pitchFamily="34" charset="0"/>
            </a:endParaRPr>
          </a:p>
        </p:txBody>
      </p:sp>
      <p:sp>
        <p:nvSpPr>
          <p:cNvPr id="659464" name="Text Box 8"/>
          <p:cNvSpPr txBox="1">
            <a:spLocks noChangeArrowheads="1"/>
          </p:cNvSpPr>
          <p:nvPr/>
        </p:nvSpPr>
        <p:spPr bwMode="auto">
          <a:xfrm>
            <a:off x="1230313" y="5129213"/>
            <a:ext cx="3311525" cy="4064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kumimoji="1" lang="zh-CN" altLang="en-US" sz="2000"/>
              <a:t>赋值变量 </a:t>
            </a:r>
            <a:r>
              <a:rPr kumimoji="1" lang="en-US" altLang="zh-CN" sz="2000"/>
              <a:t>&lt;= </a:t>
            </a:r>
            <a:r>
              <a:rPr kumimoji="1" lang="zh-CN" altLang="en-US" sz="2000"/>
              <a:t>表达式</a:t>
            </a:r>
            <a:r>
              <a:rPr kumimoji="1" lang="en-US" altLang="zh-CN" sz="2000">
                <a:latin typeface="Arial" panose="020B0704020202020204" pitchFamily="34" charset="0"/>
              </a:rPr>
              <a:t>;</a:t>
            </a:r>
            <a:endParaRPr kumimoji="1" lang="en-US" altLang="zh-CN"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barn(outHorizontal)">
                                      <p:cBhvr>
                                        <p:cTn id="7" dur="500"/>
                                        <p:tgtEl>
                                          <p:spTgt spid="6594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59463"/>
                                        </p:tgtEl>
                                        <p:attrNameLst>
                                          <p:attrName>style.visibility</p:attrName>
                                        </p:attrNameLst>
                                      </p:cBhvr>
                                      <p:to>
                                        <p:strVal val="visible"/>
                                      </p:to>
                                    </p:set>
                                    <p:anim calcmode="lin" valueType="num">
                                      <p:cBhvr additive="base">
                                        <p:cTn id="12" dur="500" fill="hold"/>
                                        <p:tgtEl>
                                          <p:spTgt spid="659463"/>
                                        </p:tgtEl>
                                        <p:attrNameLst>
                                          <p:attrName>ppt_x</p:attrName>
                                        </p:attrNameLst>
                                      </p:cBhvr>
                                      <p:tavLst>
                                        <p:tav tm="0">
                                          <p:val>
                                            <p:strVal val="0-#ppt_w/2"/>
                                          </p:val>
                                        </p:tav>
                                        <p:tav tm="100000">
                                          <p:val>
                                            <p:strVal val="#ppt_x"/>
                                          </p:val>
                                        </p:tav>
                                      </p:tavLst>
                                    </p:anim>
                                    <p:anim calcmode="lin" valueType="num">
                                      <p:cBhvr additive="base">
                                        <p:cTn id="13" dur="500" fill="hold"/>
                                        <p:tgtEl>
                                          <p:spTgt spid="65946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42" fill="hold" grpId="0" nodeType="afterEffect">
                                  <p:stCondLst>
                                    <p:cond delay="0"/>
                                  </p:stCondLst>
                                  <p:childTnLst>
                                    <p:set>
                                      <p:cBhvr>
                                        <p:cTn id="16" dur="1" fill="hold">
                                          <p:stCondLst>
                                            <p:cond delay="0"/>
                                          </p:stCondLst>
                                        </p:cTn>
                                        <p:tgtEl>
                                          <p:spTgt spid="659464"/>
                                        </p:tgtEl>
                                        <p:attrNameLst>
                                          <p:attrName>style.visibility</p:attrName>
                                        </p:attrNameLst>
                                      </p:cBhvr>
                                      <p:to>
                                        <p:strVal val="visible"/>
                                      </p:to>
                                    </p:set>
                                    <p:animEffect transition="in" filter="barn(outHorizontal)">
                                      <p:cBhvr>
                                        <p:cTn id="17" dur="500"/>
                                        <p:tgtEl>
                                          <p:spTgt spid="65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0" grpId="0" animBg="1"/>
      <p:bldP spid="659463" grpId="0" autoUpdateAnimBg="0"/>
      <p:bldP spid="65946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9D0324F-7C05-430C-8D89-4475062F50B6}"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6019" name="Rectangle 2"/>
          <p:cNvSpPr>
            <a:spLocks noGrp="1" noChangeArrowheads="1"/>
          </p:cNvSpPr>
          <p:nvPr>
            <p:ph type="title"/>
          </p:nvPr>
        </p:nvSpPr>
        <p:spPr>
          <a:xfrm>
            <a:off x="1731963" y="241300"/>
            <a:ext cx="7772400" cy="677863"/>
          </a:xfrm>
        </p:spPr>
        <p:txBody>
          <a:bodyPr/>
          <a:lstStyle/>
          <a:p>
            <a:r>
              <a:rPr lang="zh-CN" altLang="en-US" smtClean="0">
                <a:solidFill>
                  <a:srgbClr val="FFCC00"/>
                </a:solidFill>
                <a:latin typeface="Arial" panose="020B0704020202020204" pitchFamily="34" charset="0"/>
                <a:ea typeface="黑体" pitchFamily="2" charset="-122"/>
              </a:rPr>
              <a:t>非阻塞赋值与阻塞</a:t>
            </a:r>
            <a:r>
              <a:rPr lang="zh-CN" altLang="zh-CN" smtClean="0">
                <a:solidFill>
                  <a:srgbClr val="FFCC00"/>
                </a:solidFill>
                <a:latin typeface="Arial" panose="020B0704020202020204" pitchFamily="34" charset="0"/>
                <a:ea typeface="黑体" pitchFamily="2" charset="-122"/>
              </a:rPr>
              <a:t>赋值的区别</a:t>
            </a:r>
            <a:endParaRPr lang="zh-CN" altLang="en-US" smtClean="0">
              <a:solidFill>
                <a:srgbClr val="FFCC00"/>
              </a:solidFill>
              <a:latin typeface="Arial" panose="020B0704020202020204" pitchFamily="34" charset="0"/>
              <a:ea typeface="黑体" pitchFamily="2" charset="-122"/>
            </a:endParaRPr>
          </a:p>
        </p:txBody>
      </p:sp>
      <p:sp>
        <p:nvSpPr>
          <p:cNvPr id="457731" name="Rectangle 3"/>
          <p:cNvSpPr>
            <a:spLocks noGrp="1" noChangeArrowheads="1"/>
          </p:cNvSpPr>
          <p:nvPr>
            <p:ph type="body" idx="1"/>
          </p:nvPr>
        </p:nvSpPr>
        <p:spPr>
          <a:xfrm>
            <a:off x="222250" y="1122363"/>
            <a:ext cx="5845175" cy="2330450"/>
          </a:xfrm>
        </p:spPr>
        <p:txBody>
          <a:bodyPr/>
          <a:lstStyle/>
          <a:p>
            <a:pPr marL="530225" indent="-530225" algn="just">
              <a:lnSpc>
                <a:spcPct val="110000"/>
              </a:lnSpc>
              <a:buClr>
                <a:schemeClr val="hlink"/>
              </a:buClr>
              <a:buFont typeface="Wingdings" panose="05000000000000000000" pitchFamily="2" charset="2"/>
              <a:buNone/>
              <a:defRPr/>
            </a:pPr>
            <a:r>
              <a:rPr lang="zh-CN" altLang="en-US" sz="2400" dirty="0" smtClean="0"/>
              <a:t>（</a:t>
            </a:r>
            <a:r>
              <a:rPr lang="en-US" altLang="zh-CN" sz="2400" dirty="0" smtClean="0"/>
              <a:t>1</a:t>
            </a:r>
            <a:r>
              <a:rPr lang="zh-CN" altLang="en-US" sz="2400" dirty="0" smtClean="0"/>
              <a:t>）非</a:t>
            </a:r>
            <a:r>
              <a:rPr lang="zh-CN" altLang="en-US" sz="2400" dirty="0" smtClean="0">
                <a:latin typeface="SimSun" pitchFamily="2" charset="-122"/>
              </a:rPr>
              <a:t>阻塞</a:t>
            </a:r>
            <a:r>
              <a:rPr lang="zh-CN" altLang="zh-CN" sz="2400" dirty="0" smtClean="0">
                <a:latin typeface="SimSun" pitchFamily="2" charset="-122"/>
              </a:rPr>
              <a:t>赋值方式</a:t>
            </a:r>
            <a:endParaRPr lang="zh-CN" altLang="zh-CN" sz="2400" dirty="0" smtClean="0">
              <a:latin typeface="SimSun" pitchFamily="2" charset="-122"/>
            </a:endParaRPr>
          </a:p>
          <a:p>
            <a:pPr marL="530225" indent="-530225">
              <a:spcBef>
                <a:spcPct val="0"/>
              </a:spcBef>
              <a:buFont typeface="Wingdings" panose="05000000000000000000" pitchFamily="2" charset="2"/>
              <a:buNone/>
              <a:defRPr/>
            </a:pPr>
            <a:r>
              <a:rPr lang="zh-CN" altLang="zh-CN" sz="2400" dirty="0" smtClean="0"/>
              <a:t> </a:t>
            </a:r>
            <a:r>
              <a:rPr lang="zh-CN" altLang="en-US" sz="2400" dirty="0" smtClean="0"/>
              <a:t>   </a:t>
            </a:r>
            <a:r>
              <a:rPr lang="zh-CN" altLang="zh-CN" sz="2400" dirty="0" smtClean="0">
                <a:effectLst>
                  <a:outerShdw blurRad="38100" dist="38100" dir="2700000" algn="tl">
                    <a:srgbClr val="C0C0C0"/>
                  </a:outerShdw>
                </a:effectLst>
              </a:rPr>
              <a:t>always @(posedge clk)  </a:t>
            </a:r>
            <a:endParaRPr lang="zh-CN" altLang="zh-CN" sz="2400" dirty="0" smtClean="0">
              <a:effectLst>
                <a:outerShdw blurRad="38100" dist="38100" dir="2700000" algn="tl">
                  <a:srgbClr val="C0C0C0"/>
                </a:outerShdw>
              </a:effectLst>
            </a:endParaRPr>
          </a:p>
          <a:p>
            <a:pPr marL="530225" indent="-530225">
              <a:spcBef>
                <a:spcPct val="0"/>
              </a:spcBef>
              <a:buFont typeface="Wingdings" panose="05000000000000000000"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begin  </a:t>
            </a:r>
            <a:endParaRPr lang="zh-CN" altLang="zh-CN" sz="2400" dirty="0" smtClean="0">
              <a:effectLst>
                <a:outerShdw blurRad="38100" dist="38100" dir="2700000" algn="tl">
                  <a:srgbClr val="C0C0C0"/>
                </a:outerShdw>
              </a:effectLst>
            </a:endParaRPr>
          </a:p>
          <a:p>
            <a:pPr marL="530225" indent="-530225">
              <a:spcBef>
                <a:spcPct val="0"/>
              </a:spcBef>
              <a:buFont typeface="Wingdings" panose="05000000000000000000"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b </a:t>
            </a:r>
            <a:r>
              <a:rPr lang="zh-CN" altLang="zh-CN" sz="2400" dirty="0" smtClean="0">
                <a:solidFill>
                  <a:srgbClr val="CC0066"/>
                </a:solidFill>
                <a:effectLst>
                  <a:outerShdw blurRad="38100" dist="38100" dir="2700000" algn="tl">
                    <a:srgbClr val="C0C0C0"/>
                  </a:outerShdw>
                </a:effectLst>
              </a:rPr>
              <a:t>&lt;= </a:t>
            </a:r>
            <a:r>
              <a:rPr lang="zh-CN" altLang="zh-CN" sz="2400" dirty="0" smtClean="0">
                <a:effectLst>
                  <a:outerShdw blurRad="38100" dist="38100" dir="2700000" algn="tl">
                    <a:srgbClr val="C0C0C0"/>
                  </a:outerShdw>
                </a:effectLst>
              </a:rPr>
              <a:t>a; </a:t>
            </a:r>
            <a:endParaRPr lang="zh-CN" altLang="zh-CN" sz="2400" dirty="0" smtClean="0">
              <a:effectLst>
                <a:outerShdw blurRad="38100" dist="38100" dir="2700000" algn="tl">
                  <a:srgbClr val="C0C0C0"/>
                </a:outerShdw>
              </a:effectLst>
            </a:endParaRPr>
          </a:p>
          <a:p>
            <a:pPr marL="530225" indent="-530225">
              <a:spcBef>
                <a:spcPct val="0"/>
              </a:spcBef>
              <a:buFont typeface="Wingdings" panose="05000000000000000000"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c </a:t>
            </a:r>
            <a:r>
              <a:rPr lang="zh-CN" altLang="zh-CN" sz="2400" dirty="0" smtClean="0">
                <a:solidFill>
                  <a:srgbClr val="CC0066"/>
                </a:solidFill>
                <a:effectLst>
                  <a:outerShdw blurRad="38100" dist="38100" dir="2700000" algn="tl">
                    <a:srgbClr val="C0C0C0"/>
                  </a:outerShdw>
                </a:effectLst>
              </a:rPr>
              <a:t>&lt;= </a:t>
            </a:r>
            <a:r>
              <a:rPr lang="zh-CN" altLang="zh-CN" sz="2400" dirty="0" smtClean="0">
                <a:effectLst>
                  <a:outerShdw blurRad="38100" dist="38100" dir="2700000" algn="tl">
                    <a:srgbClr val="C0C0C0"/>
                  </a:outerShdw>
                </a:effectLst>
              </a:rPr>
              <a:t>b;</a:t>
            </a:r>
            <a:endParaRPr lang="zh-CN" altLang="zh-CN" sz="2400" dirty="0" smtClean="0">
              <a:effectLst>
                <a:outerShdw blurRad="38100" dist="38100" dir="2700000" algn="tl">
                  <a:srgbClr val="C0C0C0"/>
                </a:outerShdw>
              </a:effectLst>
            </a:endParaRPr>
          </a:p>
          <a:p>
            <a:pPr marL="530225" indent="-530225">
              <a:spcBef>
                <a:spcPct val="0"/>
              </a:spcBef>
              <a:buFont typeface="Wingdings" panose="05000000000000000000"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end</a:t>
            </a:r>
            <a:endParaRPr lang="en-US" altLang="zh-CN" sz="2400" dirty="0" smtClean="0"/>
          </a:p>
        </p:txBody>
      </p:sp>
      <p:grpSp>
        <p:nvGrpSpPr>
          <p:cNvPr id="2" name="Group 4"/>
          <p:cNvGrpSpPr/>
          <p:nvPr/>
        </p:nvGrpSpPr>
        <p:grpSpPr bwMode="auto">
          <a:xfrm>
            <a:off x="4151313" y="1355725"/>
            <a:ext cx="4800600" cy="2362200"/>
            <a:chOff x="2544" y="1632"/>
            <a:chExt cx="3024" cy="1488"/>
          </a:xfrm>
        </p:grpSpPr>
        <p:sp>
          <p:nvSpPr>
            <p:cNvPr id="457733" name="Rectangle 5"/>
            <p:cNvSpPr>
              <a:spLocks noChangeArrowheads="1"/>
            </p:cNvSpPr>
            <p:nvPr/>
          </p:nvSpPr>
          <p:spPr bwMode="auto">
            <a:xfrm>
              <a:off x="2544" y="1632"/>
              <a:ext cx="3024" cy="1488"/>
            </a:xfrm>
            <a:prstGeom prst="rect">
              <a:avLst/>
            </a:prstGeom>
            <a:solidFill>
              <a:srgbClr val="99CCFF"/>
            </a:solidFill>
            <a:ln w="9525">
              <a:noFill/>
              <a:miter lim="800000"/>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a:solidFill>
                  <a:srgbClr val="FF33CC"/>
                </a:solidFill>
                <a:latin typeface="Tahoma" panose="020B0604030504040204" pitchFamily="34" charset="0"/>
                <a:ea typeface="SimSun" pitchFamily="2" charset="-122"/>
              </a:endParaRPr>
            </a:p>
          </p:txBody>
        </p:sp>
        <p:sp>
          <p:nvSpPr>
            <p:cNvPr id="86028" name="Line 6"/>
            <p:cNvSpPr>
              <a:spLocks noChangeShapeType="1"/>
            </p:cNvSpPr>
            <p:nvPr/>
          </p:nvSpPr>
          <p:spPr bwMode="auto">
            <a:xfrm>
              <a:off x="3936" y="2496"/>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29" name="Text Box 7"/>
            <p:cNvSpPr txBox="1">
              <a:spLocks noChangeArrowheads="1"/>
            </p:cNvSpPr>
            <p:nvPr/>
          </p:nvSpPr>
          <p:spPr bwMode="auto">
            <a:xfrm>
              <a:off x="2832" y="2016"/>
              <a:ext cx="38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clk</a:t>
              </a:r>
              <a:endParaRPr kumimoji="1" lang="en-US" altLang="zh-CN" sz="2000" b="0">
                <a:latin typeface="Times New Roman" panose="02020803070505020304" pitchFamily="18" charset="0"/>
              </a:endParaRPr>
            </a:p>
          </p:txBody>
        </p:sp>
        <p:sp>
          <p:nvSpPr>
            <p:cNvPr id="86030" name="Text Box 8"/>
            <p:cNvSpPr txBox="1">
              <a:spLocks noChangeArrowheads="1"/>
            </p:cNvSpPr>
            <p:nvPr/>
          </p:nvSpPr>
          <p:spPr bwMode="auto">
            <a:xfrm>
              <a:off x="3360"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DFF</a:t>
              </a:r>
              <a:endParaRPr kumimoji="1" lang="en-US" altLang="zh-CN" sz="2000" b="0">
                <a:latin typeface="Times New Roman" panose="02020803070505020304" pitchFamily="18" charset="0"/>
              </a:endParaRPr>
            </a:p>
          </p:txBody>
        </p:sp>
        <p:sp>
          <p:nvSpPr>
            <p:cNvPr id="86031" name="Text Box 9"/>
            <p:cNvSpPr txBox="1">
              <a:spLocks noChangeArrowheads="1"/>
            </p:cNvSpPr>
            <p:nvPr/>
          </p:nvSpPr>
          <p:spPr bwMode="auto">
            <a:xfrm>
              <a:off x="5376" y="2496"/>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c</a:t>
              </a:r>
              <a:endParaRPr kumimoji="1" lang="en-US" altLang="zh-CN" sz="2000" b="0">
                <a:solidFill>
                  <a:schemeClr val="bg2"/>
                </a:solidFill>
                <a:latin typeface="Times New Roman" panose="02020803070505020304" pitchFamily="18" charset="0"/>
              </a:endParaRPr>
            </a:p>
          </p:txBody>
        </p:sp>
        <p:sp>
          <p:nvSpPr>
            <p:cNvPr id="86032" name="Rectangle 10"/>
            <p:cNvSpPr>
              <a:spLocks noChangeArrowheads="1"/>
            </p:cNvSpPr>
            <p:nvPr/>
          </p:nvSpPr>
          <p:spPr bwMode="auto">
            <a:xfrm>
              <a:off x="3264"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86033" name="Line 11"/>
            <p:cNvSpPr>
              <a:spLocks noChangeShapeType="1"/>
            </p:cNvSpPr>
            <p:nvPr/>
          </p:nvSpPr>
          <p:spPr bwMode="auto">
            <a:xfrm>
              <a:off x="2832" y="2496"/>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4" name="Line 12"/>
            <p:cNvSpPr>
              <a:spLocks noChangeShapeType="1"/>
            </p:cNvSpPr>
            <p:nvPr/>
          </p:nvSpPr>
          <p:spPr bwMode="auto">
            <a:xfrm>
              <a:off x="4176" y="2304"/>
              <a:ext cx="1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5" name="Line 13"/>
            <p:cNvSpPr>
              <a:spLocks noChangeShapeType="1"/>
            </p:cNvSpPr>
            <p:nvPr/>
          </p:nvSpPr>
          <p:spPr bwMode="auto">
            <a:xfrm>
              <a:off x="2832" y="2304"/>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6" name="Text Box 14"/>
            <p:cNvSpPr txBox="1">
              <a:spLocks noChangeArrowheads="1"/>
            </p:cNvSpPr>
            <p:nvPr/>
          </p:nvSpPr>
          <p:spPr bwMode="auto">
            <a:xfrm>
              <a:off x="3264"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D      </a:t>
              </a:r>
              <a:endParaRPr kumimoji="1" lang="en-US" altLang="zh-CN" sz="2000" b="0">
                <a:latin typeface="Times New Roman" panose="02020803070505020304" pitchFamily="18" charset="0"/>
              </a:endParaRPr>
            </a:p>
          </p:txBody>
        </p:sp>
        <p:sp>
          <p:nvSpPr>
            <p:cNvPr id="86037" name="Text Box 15"/>
            <p:cNvSpPr txBox="1">
              <a:spLocks noChangeArrowheads="1"/>
            </p:cNvSpPr>
            <p:nvPr/>
          </p:nvSpPr>
          <p:spPr bwMode="auto">
            <a:xfrm>
              <a:off x="3696"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Q</a:t>
              </a:r>
              <a:endParaRPr kumimoji="1" lang="en-US" altLang="zh-CN" sz="2000" b="0">
                <a:latin typeface="Times New Roman" panose="02020803070505020304" pitchFamily="18" charset="0"/>
              </a:endParaRPr>
            </a:p>
          </p:txBody>
        </p:sp>
        <p:sp>
          <p:nvSpPr>
            <p:cNvPr id="86038" name="Line 16"/>
            <p:cNvSpPr>
              <a:spLocks noChangeShapeType="1"/>
            </p:cNvSpPr>
            <p:nvPr/>
          </p:nvSpPr>
          <p:spPr bwMode="auto">
            <a:xfrm>
              <a:off x="3264" y="2256"/>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39" name="Line 17"/>
            <p:cNvSpPr>
              <a:spLocks noChangeShapeType="1"/>
            </p:cNvSpPr>
            <p:nvPr/>
          </p:nvSpPr>
          <p:spPr bwMode="auto">
            <a:xfrm flipH="1">
              <a:off x="3264" y="2304"/>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0" name="Rectangle 18"/>
            <p:cNvSpPr>
              <a:spLocks noChangeArrowheads="1"/>
            </p:cNvSpPr>
            <p:nvPr/>
          </p:nvSpPr>
          <p:spPr bwMode="auto">
            <a:xfrm>
              <a:off x="4320" y="216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86041" name="Line 19"/>
            <p:cNvSpPr>
              <a:spLocks noChangeShapeType="1"/>
            </p:cNvSpPr>
            <p:nvPr/>
          </p:nvSpPr>
          <p:spPr bwMode="auto">
            <a:xfrm>
              <a:off x="4992" y="2544"/>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2" name="Line 20"/>
            <p:cNvSpPr>
              <a:spLocks noChangeShapeType="1"/>
            </p:cNvSpPr>
            <p:nvPr/>
          </p:nvSpPr>
          <p:spPr bwMode="auto">
            <a:xfrm>
              <a:off x="3120" y="1920"/>
              <a:ext cx="105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3" name="Text Box 21"/>
            <p:cNvSpPr txBox="1">
              <a:spLocks noChangeArrowheads="1"/>
            </p:cNvSpPr>
            <p:nvPr/>
          </p:nvSpPr>
          <p:spPr bwMode="auto">
            <a:xfrm>
              <a:off x="4320" y="235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D      </a:t>
              </a:r>
              <a:endParaRPr kumimoji="1" lang="en-US" altLang="zh-CN" sz="2000" b="0">
                <a:latin typeface="Times New Roman" panose="02020803070505020304" pitchFamily="18" charset="0"/>
              </a:endParaRPr>
            </a:p>
          </p:txBody>
        </p:sp>
        <p:sp>
          <p:nvSpPr>
            <p:cNvPr id="86044" name="Text Box 22"/>
            <p:cNvSpPr txBox="1">
              <a:spLocks noChangeArrowheads="1"/>
            </p:cNvSpPr>
            <p:nvPr/>
          </p:nvSpPr>
          <p:spPr bwMode="auto">
            <a:xfrm>
              <a:off x="4704" y="235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Q</a:t>
              </a:r>
              <a:endParaRPr kumimoji="1" lang="en-US" altLang="zh-CN" sz="2000" b="0">
                <a:latin typeface="Times New Roman" panose="02020803070505020304" pitchFamily="18" charset="0"/>
              </a:endParaRPr>
            </a:p>
          </p:txBody>
        </p:sp>
        <p:sp>
          <p:nvSpPr>
            <p:cNvPr id="86045" name="Line 23"/>
            <p:cNvSpPr>
              <a:spLocks noChangeShapeType="1"/>
            </p:cNvSpPr>
            <p:nvPr/>
          </p:nvSpPr>
          <p:spPr bwMode="auto">
            <a:xfrm>
              <a:off x="4320" y="2256"/>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6" name="Line 24"/>
            <p:cNvSpPr>
              <a:spLocks noChangeShapeType="1"/>
            </p:cNvSpPr>
            <p:nvPr/>
          </p:nvSpPr>
          <p:spPr bwMode="auto">
            <a:xfrm flipH="1">
              <a:off x="4320" y="2304"/>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7" name="Line 25"/>
            <p:cNvSpPr>
              <a:spLocks noChangeShapeType="1"/>
            </p:cNvSpPr>
            <p:nvPr/>
          </p:nvSpPr>
          <p:spPr bwMode="auto">
            <a:xfrm>
              <a:off x="4176" y="19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8" name="Line 26"/>
            <p:cNvSpPr>
              <a:spLocks noChangeShapeType="1"/>
            </p:cNvSpPr>
            <p:nvPr/>
          </p:nvSpPr>
          <p:spPr bwMode="auto">
            <a:xfrm>
              <a:off x="3120" y="19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6049" name="Text Box 27"/>
            <p:cNvSpPr txBox="1">
              <a:spLocks noChangeArrowheads="1"/>
            </p:cNvSpPr>
            <p:nvPr/>
          </p:nvSpPr>
          <p:spPr bwMode="auto">
            <a:xfrm>
              <a:off x="28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a</a:t>
              </a:r>
              <a:endParaRPr kumimoji="1" lang="en-US" altLang="zh-CN" sz="2000" b="0">
                <a:solidFill>
                  <a:schemeClr val="bg2"/>
                </a:solidFill>
                <a:latin typeface="Times New Roman" panose="02020803070505020304" pitchFamily="18" charset="0"/>
              </a:endParaRPr>
            </a:p>
          </p:txBody>
        </p:sp>
        <p:sp>
          <p:nvSpPr>
            <p:cNvPr id="86050" name="Text Box 28"/>
            <p:cNvSpPr txBox="1">
              <a:spLocks noChangeArrowheads="1"/>
            </p:cNvSpPr>
            <p:nvPr/>
          </p:nvSpPr>
          <p:spPr bwMode="auto">
            <a:xfrm>
              <a:off x="4032" y="254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b</a:t>
              </a:r>
              <a:endParaRPr kumimoji="1" lang="en-US" altLang="zh-CN" sz="2000" b="0">
                <a:latin typeface="Times New Roman" panose="02020803070505020304" pitchFamily="18" charset="0"/>
              </a:endParaRPr>
            </a:p>
          </p:txBody>
        </p:sp>
        <p:sp>
          <p:nvSpPr>
            <p:cNvPr id="86051" name="Text Box 29"/>
            <p:cNvSpPr txBox="1">
              <a:spLocks noChangeArrowheads="1"/>
            </p:cNvSpPr>
            <p:nvPr/>
          </p:nvSpPr>
          <p:spPr bwMode="auto">
            <a:xfrm>
              <a:off x="4464" y="264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DFF</a:t>
              </a:r>
              <a:endParaRPr kumimoji="1" lang="en-US" altLang="zh-CN" sz="2000" b="0">
                <a:latin typeface="Times New Roman" panose="02020803070505020304" pitchFamily="18" charset="0"/>
              </a:endParaRPr>
            </a:p>
          </p:txBody>
        </p:sp>
      </p:grpSp>
      <p:sp>
        <p:nvSpPr>
          <p:cNvPr id="457758" name="AutoShape 30"/>
          <p:cNvSpPr>
            <a:spLocks noChangeArrowheads="1"/>
          </p:cNvSpPr>
          <p:nvPr/>
        </p:nvSpPr>
        <p:spPr bwMode="auto">
          <a:xfrm>
            <a:off x="1998663" y="3106738"/>
            <a:ext cx="1947862" cy="889000"/>
          </a:xfrm>
          <a:prstGeom prst="wedgeRoundRectCallout">
            <a:avLst>
              <a:gd name="adj1" fmla="val -43889"/>
              <a:gd name="adj2" fmla="val -6946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90000"/>
              </a:lnSpc>
              <a:spcBef>
                <a:spcPct val="0"/>
              </a:spcBef>
              <a:buClrTx/>
              <a:buFontTx/>
              <a:buNone/>
            </a:pPr>
            <a:r>
              <a:rPr kumimoji="1" lang="zh-CN" altLang="en-US" sz="2000">
                <a:latin typeface="Tahoma" panose="020B0604030504040204" pitchFamily="34" charset="0"/>
                <a:ea typeface="楷体_GB2312" pitchFamily="49" charset="-122"/>
              </a:rPr>
              <a:t>非阻塞</a:t>
            </a:r>
            <a:r>
              <a:rPr kumimoji="1" lang="zh-CN" altLang="zh-CN" sz="2000">
                <a:latin typeface="Tahoma" panose="020B0604030504040204" pitchFamily="34" charset="0"/>
                <a:ea typeface="楷体_GB2312" pitchFamily="49" charset="-122"/>
              </a:rPr>
              <a:t>赋值</a:t>
            </a:r>
            <a:r>
              <a:rPr kumimoji="1" lang="zh-CN" altLang="en-US" sz="2000">
                <a:latin typeface="Tahoma" panose="020B0604030504040204" pitchFamily="34" charset="0"/>
                <a:ea typeface="楷体_GB2312" pitchFamily="49" charset="-122"/>
              </a:rPr>
              <a:t>在</a:t>
            </a:r>
            <a:r>
              <a:rPr kumimoji="1" lang="zh-CN" altLang="en-US" sz="2000">
                <a:solidFill>
                  <a:srgbClr val="CC0066"/>
                </a:solidFill>
                <a:latin typeface="Tahoma" panose="020B0604030504040204" pitchFamily="34" charset="0"/>
                <a:ea typeface="楷体_GB2312" pitchFamily="49" charset="-122"/>
              </a:rPr>
              <a:t>块</a:t>
            </a:r>
            <a:r>
              <a:rPr kumimoji="1" lang="zh-CN" altLang="en-US" sz="2000">
                <a:latin typeface="Tahoma" panose="020B0604030504040204" pitchFamily="34" charset="0"/>
                <a:ea typeface="楷体_GB2312" pitchFamily="49" charset="-122"/>
              </a:rPr>
              <a:t>结束时才完成赋值操作！</a:t>
            </a:r>
            <a:endParaRPr kumimoji="1" lang="zh-CN" altLang="en-US" sz="2000">
              <a:latin typeface="Tahoma" panose="020B0604030504040204" pitchFamily="34" charset="0"/>
              <a:ea typeface="楷体_GB2312" pitchFamily="49" charset="-122"/>
            </a:endParaRPr>
          </a:p>
        </p:txBody>
      </p:sp>
      <p:sp>
        <p:nvSpPr>
          <p:cNvPr id="457759" name="Rectangle 31"/>
          <p:cNvSpPr>
            <a:spLocks noChangeArrowheads="1"/>
          </p:cNvSpPr>
          <p:nvPr/>
        </p:nvSpPr>
        <p:spPr bwMode="auto">
          <a:xfrm>
            <a:off x="1098550" y="5530850"/>
            <a:ext cx="6958013" cy="1158875"/>
          </a:xfrm>
          <a:prstGeom prst="rect">
            <a:avLst/>
          </a:prstGeom>
          <a:solidFill>
            <a:srgbClr val="FFD7AF"/>
          </a:solidFill>
          <a:ln w="9525">
            <a:solidFill>
              <a:schemeClr val="tx1"/>
            </a:solidFill>
            <a:miter lim="800000"/>
          </a:ln>
          <a:effectLst>
            <a:prstShdw prst="shdw13" dist="53882" dir="13500000">
              <a:schemeClr val="bg2"/>
            </a:prstShdw>
          </a:effectLst>
        </p:spPr>
        <p:txBody>
          <a:bodyPr>
            <a:spAutoFit/>
          </a:bodyPr>
          <a:lstStyle/>
          <a:p>
            <a:pPr marL="265430" indent="-265430" algn="l">
              <a:lnSpc>
                <a:spcPct val="105000"/>
              </a:lnSpc>
              <a:spcBef>
                <a:spcPct val="0"/>
              </a:spcBef>
              <a:buClr>
                <a:srgbClr val="006666"/>
              </a:buClr>
              <a:buSzPct val="110000"/>
              <a:buFont typeface="Wingdings" panose="05000000000000000000" pitchFamily="2" charset="2"/>
              <a:buChar char="w"/>
            </a:pPr>
            <a:r>
              <a:rPr lang="en-US" altLang="zh-CN" sz="2200">
                <a:latin typeface="Arial" panose="020B0704020202020204" pitchFamily="34" charset="0"/>
                <a:ea typeface="楷体_GB2312" pitchFamily="49" charset="-122"/>
              </a:rPr>
              <a:t>c</a:t>
            </a:r>
            <a:r>
              <a:rPr lang="zh-CN" altLang="en-US" sz="2200">
                <a:latin typeface="Arial" panose="020B0704020202020204" pitchFamily="34" charset="0"/>
                <a:ea typeface="楷体_GB2312" pitchFamily="49" charset="-122"/>
              </a:rPr>
              <a:t>的值比</a:t>
            </a:r>
            <a:r>
              <a:rPr lang="en-US" altLang="zh-CN" sz="2200">
                <a:latin typeface="Arial" panose="020B0704020202020204" pitchFamily="34" charset="0"/>
                <a:ea typeface="楷体_GB2312" pitchFamily="49" charset="-122"/>
              </a:rPr>
              <a:t>b</a:t>
            </a:r>
            <a:r>
              <a:rPr lang="zh-CN" altLang="en-US" sz="2200">
                <a:latin typeface="Arial" panose="020B0704020202020204" pitchFamily="34" charset="0"/>
                <a:ea typeface="楷体_GB2312" pitchFamily="49" charset="-122"/>
              </a:rPr>
              <a:t>的值落后一个时钟周期！</a:t>
            </a:r>
            <a:endParaRPr lang="zh-CN" altLang="en-US" sz="2200">
              <a:latin typeface="Arial" panose="020B0704020202020204" pitchFamily="34" charset="0"/>
              <a:ea typeface="楷体_GB2312" pitchFamily="49" charset="-122"/>
            </a:endParaRPr>
          </a:p>
          <a:p>
            <a:pPr marL="265430" indent="-265430" algn="l">
              <a:lnSpc>
                <a:spcPct val="105000"/>
              </a:lnSpc>
              <a:spcBef>
                <a:spcPct val="0"/>
              </a:spcBef>
              <a:buClr>
                <a:srgbClr val="006666"/>
              </a:buClr>
              <a:buSzPct val="110000"/>
              <a:buFont typeface="Wingdings" panose="05000000000000000000" pitchFamily="2" charset="2"/>
              <a:buChar char="w"/>
            </a:pPr>
            <a:r>
              <a:rPr lang="zh-CN" altLang="en-US" sz="2200">
                <a:latin typeface="Arial" panose="020B0704020202020204" pitchFamily="34" charset="0"/>
                <a:ea typeface="楷体_GB2312" pitchFamily="49" charset="-122"/>
              </a:rPr>
              <a:t>若块内有多条赋值语句，则在块结束时同时赋值。</a:t>
            </a:r>
            <a:endParaRPr lang="zh-CN" altLang="en-US" sz="2200">
              <a:latin typeface="Arial" panose="020B0704020202020204" pitchFamily="34" charset="0"/>
              <a:ea typeface="楷体_GB2312" pitchFamily="49" charset="-122"/>
            </a:endParaRPr>
          </a:p>
          <a:p>
            <a:pPr marL="265430" indent="-265430" algn="l">
              <a:lnSpc>
                <a:spcPct val="105000"/>
              </a:lnSpc>
              <a:spcBef>
                <a:spcPct val="0"/>
              </a:spcBef>
              <a:buClr>
                <a:srgbClr val="006666"/>
              </a:buClr>
              <a:buSzPct val="110000"/>
              <a:buFont typeface="Wingdings" panose="05000000000000000000" pitchFamily="2" charset="2"/>
              <a:buChar char="w"/>
            </a:pPr>
            <a:r>
              <a:rPr lang="zh-CN" altLang="en-US" sz="2200">
                <a:latin typeface="Arial" panose="020B0704020202020204" pitchFamily="34" charset="0"/>
                <a:ea typeface="楷体_GB2312" pitchFamily="49" charset="-122"/>
              </a:rPr>
              <a:t>多条非阻塞赋值语句</a:t>
            </a:r>
            <a:r>
              <a:rPr lang="zh-CN" altLang="en-US" sz="2200">
                <a:solidFill>
                  <a:srgbClr val="CC0066"/>
                </a:solidFill>
                <a:latin typeface="Arial" panose="020B0704020202020204" pitchFamily="34" charset="0"/>
                <a:ea typeface="楷体_GB2312" pitchFamily="49" charset="-122"/>
              </a:rPr>
              <a:t>并行</a:t>
            </a:r>
            <a:r>
              <a:rPr lang="zh-CN" altLang="en-US" sz="2200">
                <a:latin typeface="Arial" panose="020B0704020202020204" pitchFamily="34" charset="0"/>
                <a:ea typeface="楷体_GB2312" pitchFamily="49" charset="-122"/>
              </a:rPr>
              <a:t>执行！</a:t>
            </a:r>
            <a:endParaRPr lang="zh-CN" altLang="en-US" sz="2200">
              <a:latin typeface="Arial" panose="020B0704020202020204" pitchFamily="34" charset="0"/>
              <a:ea typeface="楷体_GB2312" pitchFamily="49" charset="-122"/>
            </a:endParaRPr>
          </a:p>
        </p:txBody>
      </p:sp>
      <p:pic>
        <p:nvPicPr>
          <p:cNvPr id="457760"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2475" y="4140200"/>
            <a:ext cx="7686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7762" name="AutoShape 34"/>
          <p:cNvSpPr>
            <a:spLocks noChangeArrowheads="1"/>
          </p:cNvSpPr>
          <p:nvPr/>
        </p:nvSpPr>
        <p:spPr bwMode="auto">
          <a:xfrm>
            <a:off x="2682875" y="4806950"/>
            <a:ext cx="96838" cy="280988"/>
          </a:xfrm>
          <a:prstGeom prst="curvedRightArrow">
            <a:avLst>
              <a:gd name="adj1" fmla="val 58033"/>
              <a:gd name="adj2" fmla="val 116065"/>
              <a:gd name="adj3" fmla="val 33333"/>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57763" name="AutoShape 35"/>
          <p:cNvSpPr>
            <a:spLocks noChangeArrowheads="1"/>
          </p:cNvSpPr>
          <p:nvPr/>
        </p:nvSpPr>
        <p:spPr bwMode="auto">
          <a:xfrm>
            <a:off x="3128963" y="4986338"/>
            <a:ext cx="96837" cy="280987"/>
          </a:xfrm>
          <a:prstGeom prst="curvedRightArrow">
            <a:avLst>
              <a:gd name="adj1" fmla="val 58033"/>
              <a:gd name="adj2" fmla="val 116066"/>
              <a:gd name="adj3" fmla="val 33333"/>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7731"/>
                                        </p:tgtEl>
                                        <p:attrNameLst>
                                          <p:attrName>style.visibility</p:attrName>
                                        </p:attrNameLst>
                                      </p:cBhvr>
                                      <p:to>
                                        <p:strVal val="visible"/>
                                      </p:to>
                                    </p:set>
                                    <p:anim calcmode="lin" valueType="num">
                                      <p:cBhvr additive="base">
                                        <p:cTn id="7" dur="500" fill="hold"/>
                                        <p:tgtEl>
                                          <p:spTgt spid="457731"/>
                                        </p:tgtEl>
                                        <p:attrNameLst>
                                          <p:attrName>ppt_x</p:attrName>
                                        </p:attrNameLst>
                                      </p:cBhvr>
                                      <p:tavLst>
                                        <p:tav tm="0">
                                          <p:val>
                                            <p:strVal val="0-#ppt_w/2"/>
                                          </p:val>
                                        </p:tav>
                                        <p:tav tm="100000">
                                          <p:val>
                                            <p:strVal val="#ppt_x"/>
                                          </p:val>
                                        </p:tav>
                                      </p:tavLst>
                                    </p:anim>
                                    <p:anim calcmode="lin" valueType="num">
                                      <p:cBhvr additive="base">
                                        <p:cTn id="8" dur="500" fill="hold"/>
                                        <p:tgtEl>
                                          <p:spTgt spid="4577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7758"/>
                                        </p:tgtEl>
                                        <p:attrNameLst>
                                          <p:attrName>style.visibility</p:attrName>
                                        </p:attrNameLst>
                                      </p:cBhvr>
                                      <p:to>
                                        <p:strVal val="visible"/>
                                      </p:to>
                                    </p:set>
                                    <p:animEffect transition="in" filter="dissolve">
                                      <p:cBhvr>
                                        <p:cTn id="13" dur="500"/>
                                        <p:tgtEl>
                                          <p:spTgt spid="45775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57760"/>
                                        </p:tgtEl>
                                        <p:attrNameLst>
                                          <p:attrName>style.visibility</p:attrName>
                                        </p:attrNameLst>
                                      </p:cBhvr>
                                      <p:to>
                                        <p:strVal val="visible"/>
                                      </p:to>
                                    </p:set>
                                    <p:animEffect transition="in" filter="blinds(horizontal)">
                                      <p:cBhvr>
                                        <p:cTn id="24" dur="500"/>
                                        <p:tgtEl>
                                          <p:spTgt spid="4577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57762"/>
                                        </p:tgtEl>
                                        <p:attrNameLst>
                                          <p:attrName>style.visibility</p:attrName>
                                        </p:attrNameLst>
                                      </p:cBhvr>
                                      <p:to>
                                        <p:strVal val="visible"/>
                                      </p:to>
                                    </p:set>
                                    <p:animEffect transition="in" filter="wipe(up)">
                                      <p:cBhvr>
                                        <p:cTn id="29" dur="500"/>
                                        <p:tgtEl>
                                          <p:spTgt spid="45776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57763"/>
                                        </p:tgtEl>
                                        <p:attrNameLst>
                                          <p:attrName>style.visibility</p:attrName>
                                        </p:attrNameLst>
                                      </p:cBhvr>
                                      <p:to>
                                        <p:strVal val="visible"/>
                                      </p:to>
                                    </p:set>
                                    <p:animEffect transition="in" filter="wipe(up)">
                                      <p:cBhvr>
                                        <p:cTn id="34" dur="500"/>
                                        <p:tgtEl>
                                          <p:spTgt spid="457763"/>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457759"/>
                                        </p:tgtEl>
                                        <p:attrNameLst>
                                          <p:attrName>style.visibility</p:attrName>
                                        </p:attrNameLst>
                                      </p:cBhvr>
                                      <p:to>
                                        <p:strVal val="visible"/>
                                      </p:to>
                                    </p:set>
                                    <p:anim calcmode="lin" valueType="num">
                                      <p:cBhvr>
                                        <p:cTn id="39" dur="500" fill="hold"/>
                                        <p:tgtEl>
                                          <p:spTgt spid="457759"/>
                                        </p:tgtEl>
                                        <p:attrNameLst>
                                          <p:attrName>ppt_w</p:attrName>
                                        </p:attrNameLst>
                                      </p:cBhvr>
                                      <p:tavLst>
                                        <p:tav tm="0">
                                          <p:val>
                                            <p:fltVal val="0"/>
                                          </p:val>
                                        </p:tav>
                                        <p:tav tm="100000">
                                          <p:val>
                                            <p:strVal val="#ppt_w"/>
                                          </p:val>
                                        </p:tav>
                                      </p:tavLst>
                                    </p:anim>
                                    <p:anim calcmode="lin" valueType="num">
                                      <p:cBhvr>
                                        <p:cTn id="40" dur="500" fill="hold"/>
                                        <p:tgtEl>
                                          <p:spTgt spid="4577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autoUpdateAnimBg="0"/>
      <p:bldP spid="457758" grpId="0" animBg="1"/>
      <p:bldP spid="457759" grpId="0" animBg="1" autoUpdateAnimBg="0"/>
      <p:bldP spid="457762" grpId="0" animBg="1"/>
      <p:bldP spid="45776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FE50532-1270-40FD-A6E1-B3221844E6D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7043" name="Rectangle 2"/>
          <p:cNvSpPr>
            <a:spLocks noGrp="1" noChangeArrowheads="1"/>
          </p:cNvSpPr>
          <p:nvPr>
            <p:ph type="title"/>
          </p:nvPr>
        </p:nvSpPr>
        <p:spPr>
          <a:xfrm>
            <a:off x="1701800" y="260350"/>
            <a:ext cx="7772400" cy="677863"/>
          </a:xfrm>
        </p:spPr>
        <p:txBody>
          <a:bodyPr/>
          <a:lstStyle/>
          <a:p>
            <a:r>
              <a:rPr lang="zh-CN" altLang="en-US" smtClean="0">
                <a:solidFill>
                  <a:srgbClr val="FFCC00"/>
                </a:solidFill>
                <a:latin typeface="Arial" panose="020B0704020202020204" pitchFamily="34" charset="0"/>
                <a:ea typeface="黑体" pitchFamily="2" charset="-122"/>
              </a:rPr>
              <a:t>非阻塞赋值与阻塞</a:t>
            </a:r>
            <a:r>
              <a:rPr lang="zh-CN" altLang="zh-CN" smtClean="0">
                <a:solidFill>
                  <a:srgbClr val="FFCC00"/>
                </a:solidFill>
                <a:latin typeface="Arial" panose="020B0704020202020204" pitchFamily="34" charset="0"/>
                <a:ea typeface="黑体" pitchFamily="2" charset="-122"/>
              </a:rPr>
              <a:t>赋值的区别</a:t>
            </a:r>
            <a:r>
              <a:rPr lang="zh-CN" altLang="en-US" smtClean="0">
                <a:solidFill>
                  <a:srgbClr val="FFCC00"/>
                </a:solidFill>
                <a:latin typeface="Arial" panose="020B0704020202020204" pitchFamily="34" charset="0"/>
                <a:ea typeface="黑体" pitchFamily="2" charset="-122"/>
              </a:rPr>
              <a:t>（续）</a:t>
            </a:r>
            <a:endParaRPr lang="en-US" altLang="zh-CN" smtClean="0">
              <a:solidFill>
                <a:srgbClr val="FFCC00"/>
              </a:solidFill>
              <a:latin typeface="Arial" panose="020B0704020202020204" pitchFamily="34" charset="0"/>
              <a:ea typeface="黑体" pitchFamily="2" charset="-122"/>
            </a:endParaRPr>
          </a:p>
        </p:txBody>
      </p:sp>
      <p:sp>
        <p:nvSpPr>
          <p:cNvPr id="459779" name="Rectangle 3"/>
          <p:cNvSpPr>
            <a:spLocks noGrp="1" noChangeArrowheads="1"/>
          </p:cNvSpPr>
          <p:nvPr>
            <p:ph type="body" idx="1"/>
          </p:nvPr>
        </p:nvSpPr>
        <p:spPr>
          <a:xfrm>
            <a:off x="441325" y="977900"/>
            <a:ext cx="4016375" cy="2170113"/>
          </a:xfrm>
        </p:spPr>
        <p:txBody>
          <a:bodyPr/>
          <a:lstStyle/>
          <a:p>
            <a:pPr algn="just">
              <a:lnSpc>
                <a:spcPct val="110000"/>
              </a:lnSpc>
              <a:spcBef>
                <a:spcPct val="0"/>
              </a:spcBef>
              <a:buFont typeface="Wingdings" panose="05000000000000000000" pitchFamily="2" charset="2"/>
              <a:buNone/>
              <a:defRPr/>
            </a:pPr>
            <a:r>
              <a:rPr lang="zh-CN" altLang="en-US" sz="2400" dirty="0" smtClean="0">
                <a:latin typeface="Arial" panose="020B0704020202020204" pitchFamily="34" charset="0"/>
              </a:rPr>
              <a:t>（</a:t>
            </a:r>
            <a:r>
              <a:rPr lang="en-US" altLang="zh-CN" sz="2400" dirty="0" smtClean="0">
                <a:latin typeface="Arial" panose="020B0704020202020204" pitchFamily="34" charset="0"/>
              </a:rPr>
              <a:t>2</a:t>
            </a:r>
            <a:r>
              <a:rPr lang="zh-CN" altLang="en-US" sz="2400" dirty="0" smtClean="0">
                <a:latin typeface="Arial" panose="020B0704020202020204" pitchFamily="34" charset="0"/>
              </a:rPr>
              <a:t>）</a:t>
            </a:r>
            <a:r>
              <a:rPr lang="zh-CN" altLang="en-US" sz="2400" dirty="0" smtClean="0">
                <a:latin typeface="SimSun" pitchFamily="2" charset="-122"/>
              </a:rPr>
              <a:t>阻塞</a:t>
            </a:r>
            <a:r>
              <a:rPr lang="zh-CN" altLang="zh-CN" sz="2400" dirty="0" smtClean="0">
                <a:latin typeface="SimSun" pitchFamily="2" charset="-122"/>
              </a:rPr>
              <a:t>赋值方式</a:t>
            </a:r>
            <a:endParaRPr lang="zh-CN" altLang="zh-CN" sz="2400" dirty="0" smtClean="0">
              <a:latin typeface="SimSun" pitchFamily="2" charset="-122"/>
            </a:endParaRPr>
          </a:p>
          <a:p>
            <a:pPr>
              <a:lnSpc>
                <a:spcPct val="95000"/>
              </a:lnSpc>
              <a:spcBef>
                <a:spcPct val="0"/>
              </a:spcBef>
              <a:buFont typeface="Wingdings" panose="05000000000000000000" pitchFamily="2" charset="2"/>
              <a:buNone/>
              <a:defRPr/>
            </a:pPr>
            <a:r>
              <a:rPr lang="zh-CN" altLang="zh-CN" sz="2400" dirty="0" smtClean="0">
                <a:latin typeface="Arial" panose="020B0704020202020204" pitchFamily="34" charset="0"/>
              </a:rPr>
              <a:t> </a:t>
            </a:r>
            <a:r>
              <a:rPr lang="zh-CN" altLang="en-US" sz="2400" dirty="0" smtClean="0">
                <a:latin typeface="Arial" panose="020B0704020202020204" pitchFamily="34" charset="0"/>
              </a:rPr>
              <a:t>   </a:t>
            </a:r>
            <a:r>
              <a:rPr lang="zh-CN" altLang="zh-CN" sz="2000" dirty="0" smtClean="0">
                <a:effectLst>
                  <a:outerShdw blurRad="38100" dist="38100" dir="2700000" algn="tl">
                    <a:srgbClr val="C0C0C0"/>
                  </a:outerShdw>
                </a:effectLst>
                <a:latin typeface="Arial" panose="020B0704020202020204" pitchFamily="34" charset="0"/>
              </a:rPr>
              <a:t>always @(posedge clk)  </a:t>
            </a:r>
            <a:endParaRPr lang="zh-CN" altLang="zh-CN" sz="2000" dirty="0" smtClean="0">
              <a:effectLst>
                <a:outerShdw blurRad="38100" dist="38100" dir="2700000" algn="tl">
                  <a:srgbClr val="C0C0C0"/>
                </a:outerShdw>
              </a:effectLst>
              <a:latin typeface="Arial" panose="020B0704020202020204" pitchFamily="34" charset="0"/>
            </a:endParaRPr>
          </a:p>
          <a:p>
            <a:pPr>
              <a:lnSpc>
                <a:spcPct val="95000"/>
              </a:lnSpc>
              <a:spcBef>
                <a:spcPct val="0"/>
              </a:spcBef>
              <a:buFont typeface="Wingdings" panose="05000000000000000000" pitchFamily="2" charset="2"/>
              <a:buNone/>
              <a:defRPr/>
            </a:pPr>
            <a:r>
              <a:rPr lang="zh-CN" altLang="zh-CN" sz="2000" dirty="0" smtClean="0">
                <a:effectLst>
                  <a:outerShdw blurRad="38100" dist="38100" dir="2700000" algn="tl">
                    <a:srgbClr val="C0C0C0"/>
                  </a:outerShdw>
                </a:effectLst>
                <a:latin typeface="Arial" panose="020B0704020202020204" pitchFamily="34" charset="0"/>
              </a:rPr>
              <a:t>        </a:t>
            </a:r>
            <a:r>
              <a:rPr lang="en-US" altLang="zh-CN" sz="2000" dirty="0" smtClean="0">
                <a:effectLst>
                  <a:outerShdw blurRad="38100" dist="38100" dir="2700000" algn="tl">
                    <a:srgbClr val="C0C0C0"/>
                  </a:outerShdw>
                </a:effectLst>
                <a:latin typeface="Arial" panose="020B0704020202020204" pitchFamily="34" charset="0"/>
              </a:rPr>
              <a:t>	</a:t>
            </a:r>
            <a:r>
              <a:rPr lang="zh-CN" altLang="zh-CN" sz="2000" dirty="0" smtClean="0">
                <a:effectLst>
                  <a:outerShdw blurRad="38100" dist="38100" dir="2700000" algn="tl">
                    <a:srgbClr val="C0C0C0"/>
                  </a:outerShdw>
                </a:effectLst>
                <a:latin typeface="Arial" panose="020B0704020202020204" pitchFamily="34" charset="0"/>
              </a:rPr>
              <a:t>begin  </a:t>
            </a:r>
            <a:endParaRPr lang="zh-CN" altLang="zh-CN" sz="2000" dirty="0" smtClean="0">
              <a:effectLst>
                <a:outerShdw blurRad="38100" dist="38100" dir="2700000" algn="tl">
                  <a:srgbClr val="C0C0C0"/>
                </a:outerShdw>
              </a:effectLst>
              <a:latin typeface="Arial" panose="020B0704020202020204" pitchFamily="34" charset="0"/>
            </a:endParaRPr>
          </a:p>
          <a:p>
            <a:pPr>
              <a:lnSpc>
                <a:spcPct val="95000"/>
              </a:lnSpc>
              <a:spcBef>
                <a:spcPct val="0"/>
              </a:spcBef>
              <a:buFont typeface="Wingdings" panose="05000000000000000000" pitchFamily="2" charset="2"/>
              <a:buNone/>
              <a:defRPr/>
            </a:pPr>
            <a:r>
              <a:rPr lang="zh-CN" altLang="zh-CN" sz="2000" dirty="0" smtClean="0">
                <a:effectLst>
                  <a:outerShdw blurRad="38100" dist="38100" dir="2700000" algn="tl">
                    <a:srgbClr val="C0C0C0"/>
                  </a:outerShdw>
                </a:effectLst>
                <a:latin typeface="Arial" panose="020B0704020202020204" pitchFamily="34" charset="0"/>
              </a:rPr>
              <a:t>              </a:t>
            </a:r>
            <a:r>
              <a:rPr lang="en-US" altLang="zh-CN" sz="2000" dirty="0" smtClean="0">
                <a:effectLst>
                  <a:outerShdw blurRad="38100" dist="38100" dir="2700000" algn="tl">
                    <a:srgbClr val="C0C0C0"/>
                  </a:outerShdw>
                </a:effectLst>
                <a:latin typeface="Arial" panose="020B0704020202020204" pitchFamily="34" charset="0"/>
              </a:rPr>
              <a:t>  </a:t>
            </a:r>
            <a:r>
              <a:rPr lang="zh-CN" altLang="zh-CN" sz="2000" dirty="0" smtClean="0">
                <a:effectLst>
                  <a:outerShdw blurRad="38100" dist="38100" dir="2700000" algn="tl">
                    <a:srgbClr val="C0C0C0"/>
                  </a:outerShdw>
                </a:effectLst>
                <a:latin typeface="Arial" panose="020B0704020202020204" pitchFamily="34" charset="0"/>
              </a:rPr>
              <a:t>b </a:t>
            </a:r>
            <a:r>
              <a:rPr lang="zh-CN" altLang="zh-CN" sz="2000" dirty="0" smtClean="0">
                <a:solidFill>
                  <a:srgbClr val="CC0066"/>
                </a:solidFill>
                <a:effectLst>
                  <a:outerShdw blurRad="38100" dist="38100" dir="2700000" algn="tl">
                    <a:srgbClr val="C0C0C0"/>
                  </a:outerShdw>
                </a:effectLst>
                <a:latin typeface="Arial" panose="020B0704020202020204" pitchFamily="34" charset="0"/>
              </a:rPr>
              <a:t>= </a:t>
            </a:r>
            <a:r>
              <a:rPr lang="zh-CN" altLang="zh-CN" sz="2000" dirty="0" smtClean="0">
                <a:effectLst>
                  <a:outerShdw blurRad="38100" dist="38100" dir="2700000" algn="tl">
                    <a:srgbClr val="C0C0C0"/>
                  </a:outerShdw>
                </a:effectLst>
                <a:latin typeface="Arial" panose="020B0704020202020204" pitchFamily="34" charset="0"/>
              </a:rPr>
              <a:t>a; </a:t>
            </a:r>
            <a:endParaRPr lang="zh-CN" altLang="zh-CN" sz="2000" dirty="0" smtClean="0">
              <a:effectLst>
                <a:outerShdw blurRad="38100" dist="38100" dir="2700000" algn="tl">
                  <a:srgbClr val="C0C0C0"/>
                </a:outerShdw>
              </a:effectLst>
              <a:latin typeface="Arial" panose="020B0704020202020204" pitchFamily="34" charset="0"/>
            </a:endParaRPr>
          </a:p>
          <a:p>
            <a:pPr>
              <a:lnSpc>
                <a:spcPct val="95000"/>
              </a:lnSpc>
              <a:spcBef>
                <a:spcPct val="0"/>
              </a:spcBef>
              <a:buFont typeface="Wingdings" panose="05000000000000000000" pitchFamily="2" charset="2"/>
              <a:buNone/>
              <a:defRPr/>
            </a:pPr>
            <a:r>
              <a:rPr lang="zh-CN" altLang="zh-CN" sz="2000" dirty="0" smtClean="0">
                <a:effectLst>
                  <a:outerShdw blurRad="38100" dist="38100" dir="2700000" algn="tl">
                    <a:srgbClr val="C0C0C0"/>
                  </a:outerShdw>
                </a:effectLst>
                <a:latin typeface="Arial" panose="020B0704020202020204" pitchFamily="34" charset="0"/>
              </a:rPr>
              <a:t>              </a:t>
            </a:r>
            <a:r>
              <a:rPr lang="en-US" altLang="zh-CN" sz="2000" dirty="0" smtClean="0">
                <a:effectLst>
                  <a:outerShdw blurRad="38100" dist="38100" dir="2700000" algn="tl">
                    <a:srgbClr val="C0C0C0"/>
                  </a:outerShdw>
                </a:effectLst>
                <a:latin typeface="Arial" panose="020B0704020202020204" pitchFamily="34" charset="0"/>
              </a:rPr>
              <a:t>  </a:t>
            </a:r>
            <a:r>
              <a:rPr lang="zh-CN" altLang="zh-CN" sz="2000" dirty="0" smtClean="0">
                <a:effectLst>
                  <a:outerShdw blurRad="38100" dist="38100" dir="2700000" algn="tl">
                    <a:srgbClr val="C0C0C0"/>
                  </a:outerShdw>
                </a:effectLst>
                <a:latin typeface="Arial" panose="020B0704020202020204" pitchFamily="34" charset="0"/>
              </a:rPr>
              <a:t>c </a:t>
            </a:r>
            <a:r>
              <a:rPr lang="zh-CN" altLang="zh-CN" sz="2000" dirty="0" smtClean="0">
                <a:solidFill>
                  <a:srgbClr val="CC0066"/>
                </a:solidFill>
                <a:effectLst>
                  <a:outerShdw blurRad="38100" dist="38100" dir="2700000" algn="tl">
                    <a:srgbClr val="C0C0C0"/>
                  </a:outerShdw>
                </a:effectLst>
                <a:latin typeface="Arial" panose="020B0704020202020204" pitchFamily="34" charset="0"/>
              </a:rPr>
              <a:t>= </a:t>
            </a:r>
            <a:r>
              <a:rPr lang="zh-CN" altLang="zh-CN" sz="2000" dirty="0" smtClean="0">
                <a:effectLst>
                  <a:outerShdw blurRad="38100" dist="38100" dir="2700000" algn="tl">
                    <a:srgbClr val="C0C0C0"/>
                  </a:outerShdw>
                </a:effectLst>
                <a:latin typeface="Arial" panose="020B0704020202020204" pitchFamily="34" charset="0"/>
              </a:rPr>
              <a:t>b;</a:t>
            </a:r>
            <a:endParaRPr lang="zh-CN" altLang="zh-CN" sz="2000" dirty="0" smtClean="0">
              <a:effectLst>
                <a:outerShdw blurRad="38100" dist="38100" dir="2700000" algn="tl">
                  <a:srgbClr val="C0C0C0"/>
                </a:outerShdw>
              </a:effectLst>
              <a:latin typeface="Arial" panose="020B0704020202020204" pitchFamily="34" charset="0"/>
            </a:endParaRPr>
          </a:p>
          <a:p>
            <a:pPr>
              <a:lnSpc>
                <a:spcPct val="95000"/>
              </a:lnSpc>
              <a:spcBef>
                <a:spcPct val="0"/>
              </a:spcBef>
              <a:buFont typeface="Wingdings" panose="05000000000000000000" pitchFamily="2" charset="2"/>
              <a:buNone/>
              <a:defRPr/>
            </a:pPr>
            <a:r>
              <a:rPr lang="zh-CN" altLang="zh-CN" sz="2000" dirty="0" smtClean="0">
                <a:effectLst>
                  <a:outerShdw blurRad="38100" dist="38100" dir="2700000" algn="tl">
                    <a:srgbClr val="C0C0C0"/>
                  </a:outerShdw>
                </a:effectLst>
                <a:latin typeface="Arial" panose="020B0704020202020204" pitchFamily="34" charset="0"/>
              </a:rPr>
              <a:t>        </a:t>
            </a:r>
            <a:r>
              <a:rPr lang="en-US" altLang="zh-CN" sz="2000" dirty="0" smtClean="0">
                <a:effectLst>
                  <a:outerShdw blurRad="38100" dist="38100" dir="2700000" algn="tl">
                    <a:srgbClr val="C0C0C0"/>
                  </a:outerShdw>
                </a:effectLst>
                <a:latin typeface="Arial" panose="020B0704020202020204" pitchFamily="34" charset="0"/>
              </a:rPr>
              <a:t>    </a:t>
            </a:r>
            <a:r>
              <a:rPr lang="zh-CN" altLang="zh-CN" sz="2000" dirty="0" smtClean="0">
                <a:effectLst>
                  <a:outerShdw blurRad="38100" dist="38100" dir="2700000" algn="tl">
                    <a:srgbClr val="C0C0C0"/>
                  </a:outerShdw>
                </a:effectLst>
                <a:latin typeface="Arial" panose="020B0704020202020204" pitchFamily="34" charset="0"/>
              </a:rPr>
              <a:t>en</a:t>
            </a:r>
            <a:r>
              <a:rPr lang="en-US" altLang="zh-CN" sz="2000" dirty="0" smtClean="0">
                <a:effectLst>
                  <a:outerShdw blurRad="38100" dist="38100" dir="2700000" algn="tl">
                    <a:srgbClr val="C0C0C0"/>
                  </a:outerShdw>
                </a:effectLst>
                <a:latin typeface="Arial" panose="020B0704020202020204" pitchFamily="34" charset="0"/>
              </a:rPr>
              <a:t>d</a:t>
            </a:r>
            <a:endParaRPr lang="en-US" altLang="zh-CN" sz="2000" dirty="0" smtClean="0">
              <a:latin typeface="Arial" panose="020B0704020202020204" pitchFamily="34" charset="0"/>
            </a:endParaRPr>
          </a:p>
        </p:txBody>
      </p:sp>
      <p:sp>
        <p:nvSpPr>
          <p:cNvPr id="459780" name="AutoShape 4"/>
          <p:cNvSpPr>
            <a:spLocks noChangeArrowheads="1"/>
          </p:cNvSpPr>
          <p:nvPr/>
        </p:nvSpPr>
        <p:spPr bwMode="auto">
          <a:xfrm>
            <a:off x="1862138" y="2797175"/>
            <a:ext cx="2133600" cy="896938"/>
          </a:xfrm>
          <a:prstGeom prst="wedgeRoundRectCallout">
            <a:avLst>
              <a:gd name="adj1" fmla="val -43153"/>
              <a:gd name="adj2" fmla="val -7265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2000">
                <a:latin typeface="Tahoma" panose="020B0604030504040204" pitchFamily="34" charset="0"/>
                <a:ea typeface="楷体_GB2312" pitchFamily="49" charset="-122"/>
              </a:rPr>
              <a:t>阻塞</a:t>
            </a:r>
            <a:r>
              <a:rPr kumimoji="1" lang="zh-CN" altLang="zh-CN" sz="2000">
                <a:latin typeface="Tahoma" panose="020B0604030504040204" pitchFamily="34" charset="0"/>
                <a:ea typeface="楷体_GB2312" pitchFamily="49" charset="-122"/>
              </a:rPr>
              <a:t>赋值</a:t>
            </a:r>
            <a:r>
              <a:rPr lang="zh-CN" altLang="zh-CN" sz="2000">
                <a:latin typeface="仿宋_GB2312" pitchFamily="49" charset="-122"/>
                <a:ea typeface="楷体_GB2312" pitchFamily="49" charset="-122"/>
              </a:rPr>
              <a:t>在</a:t>
            </a:r>
            <a:r>
              <a:rPr kumimoji="1" lang="zh-CN" altLang="en-US" sz="2000">
                <a:solidFill>
                  <a:srgbClr val="CC3300"/>
                </a:solidFill>
                <a:latin typeface="Tahoma" panose="020B0604030504040204" pitchFamily="34" charset="0"/>
                <a:ea typeface="楷体_GB2312" pitchFamily="49" charset="-122"/>
              </a:rPr>
              <a:t>该语句</a:t>
            </a:r>
            <a:r>
              <a:rPr kumimoji="1" lang="zh-CN" altLang="en-US" sz="2000">
                <a:latin typeface="Tahoma" panose="020B0604030504040204" pitchFamily="34" charset="0"/>
                <a:ea typeface="楷体_GB2312" pitchFamily="49" charset="-122"/>
              </a:rPr>
              <a:t>结束时就完成赋值操作！</a:t>
            </a:r>
            <a:endParaRPr kumimoji="1" lang="zh-CN" altLang="en-US" sz="2000">
              <a:latin typeface="Tahoma" panose="020B0604030504040204" pitchFamily="34" charset="0"/>
              <a:ea typeface="楷体_GB2312" pitchFamily="49" charset="-122"/>
            </a:endParaRPr>
          </a:p>
        </p:txBody>
      </p:sp>
      <p:grpSp>
        <p:nvGrpSpPr>
          <p:cNvPr id="2" name="Group 5"/>
          <p:cNvGrpSpPr/>
          <p:nvPr/>
        </p:nvGrpSpPr>
        <p:grpSpPr bwMode="auto">
          <a:xfrm>
            <a:off x="4752975" y="1355725"/>
            <a:ext cx="3657600" cy="1676400"/>
            <a:chOff x="2640" y="2640"/>
            <a:chExt cx="2304" cy="1056"/>
          </a:xfrm>
        </p:grpSpPr>
        <p:sp>
          <p:nvSpPr>
            <p:cNvPr id="459782" name="Rectangle 6"/>
            <p:cNvSpPr>
              <a:spLocks noChangeArrowheads="1"/>
            </p:cNvSpPr>
            <p:nvPr/>
          </p:nvSpPr>
          <p:spPr bwMode="auto">
            <a:xfrm>
              <a:off x="2640" y="2640"/>
              <a:ext cx="2304" cy="1056"/>
            </a:xfrm>
            <a:prstGeom prst="rect">
              <a:avLst/>
            </a:prstGeom>
            <a:solidFill>
              <a:srgbClr val="99CCFF"/>
            </a:solidFill>
            <a:ln w="9525">
              <a:noFill/>
              <a:miter lim="800000"/>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a:solidFill>
                  <a:srgbClr val="FF33CC"/>
                </a:solidFill>
                <a:latin typeface="Tahoma" panose="020B0604030504040204" pitchFamily="34" charset="0"/>
                <a:ea typeface="SimSun" pitchFamily="2" charset="-122"/>
              </a:endParaRPr>
            </a:p>
          </p:txBody>
        </p:sp>
        <p:sp>
          <p:nvSpPr>
            <p:cNvPr id="87051" name="Line 7"/>
            <p:cNvSpPr>
              <a:spLocks noChangeShapeType="1"/>
            </p:cNvSpPr>
            <p:nvPr/>
          </p:nvSpPr>
          <p:spPr bwMode="auto">
            <a:xfrm>
              <a:off x="3936" y="3216"/>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52" name="Text Box 8"/>
            <p:cNvSpPr txBox="1">
              <a:spLocks noChangeArrowheads="1"/>
            </p:cNvSpPr>
            <p:nvPr/>
          </p:nvSpPr>
          <p:spPr bwMode="auto">
            <a:xfrm>
              <a:off x="2832" y="27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clk</a:t>
              </a:r>
              <a:endParaRPr kumimoji="1" lang="en-US" altLang="zh-CN" sz="2000" b="0">
                <a:solidFill>
                  <a:schemeClr val="bg2"/>
                </a:solidFill>
                <a:latin typeface="Times New Roman" panose="02020803070505020304" pitchFamily="18" charset="0"/>
              </a:endParaRPr>
            </a:p>
          </p:txBody>
        </p:sp>
        <p:sp>
          <p:nvSpPr>
            <p:cNvPr id="87053" name="Text Box 9"/>
            <p:cNvSpPr txBox="1">
              <a:spLocks noChangeArrowheads="1"/>
            </p:cNvSpPr>
            <p:nvPr/>
          </p:nvSpPr>
          <p:spPr bwMode="auto">
            <a:xfrm>
              <a:off x="3360" y="3360"/>
              <a:ext cx="43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DFF</a:t>
              </a:r>
              <a:endParaRPr kumimoji="1" lang="en-US" altLang="zh-CN" sz="2000" b="0">
                <a:solidFill>
                  <a:schemeClr val="bg2"/>
                </a:solidFill>
                <a:latin typeface="Times New Roman" panose="02020803070505020304" pitchFamily="18" charset="0"/>
              </a:endParaRPr>
            </a:p>
          </p:txBody>
        </p:sp>
        <p:sp>
          <p:nvSpPr>
            <p:cNvPr id="87054" name="Text Box 10"/>
            <p:cNvSpPr txBox="1">
              <a:spLocks noChangeArrowheads="1"/>
            </p:cNvSpPr>
            <p:nvPr/>
          </p:nvSpPr>
          <p:spPr bwMode="auto">
            <a:xfrm>
              <a:off x="4656"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c</a:t>
              </a:r>
              <a:endParaRPr kumimoji="1" lang="en-US" altLang="zh-CN" sz="2000" b="0">
                <a:solidFill>
                  <a:schemeClr val="bg2"/>
                </a:solidFill>
                <a:latin typeface="Times New Roman" panose="02020803070505020304" pitchFamily="18" charset="0"/>
              </a:endParaRPr>
            </a:p>
          </p:txBody>
        </p:sp>
        <p:sp>
          <p:nvSpPr>
            <p:cNvPr id="87055" name="Rectangle 11"/>
            <p:cNvSpPr>
              <a:spLocks noChangeArrowheads="1"/>
            </p:cNvSpPr>
            <p:nvPr/>
          </p:nvSpPr>
          <p:spPr bwMode="auto">
            <a:xfrm>
              <a:off x="3264" y="2880"/>
              <a:ext cx="672" cy="48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CN" altLang="en-US"/>
            </a:p>
          </p:txBody>
        </p:sp>
        <p:sp>
          <p:nvSpPr>
            <p:cNvPr id="87056" name="Line 12"/>
            <p:cNvSpPr>
              <a:spLocks noChangeShapeType="1"/>
            </p:cNvSpPr>
            <p:nvPr/>
          </p:nvSpPr>
          <p:spPr bwMode="auto">
            <a:xfrm>
              <a:off x="2832" y="3216"/>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57" name="Line 13"/>
            <p:cNvSpPr>
              <a:spLocks noChangeShapeType="1"/>
            </p:cNvSpPr>
            <p:nvPr/>
          </p:nvSpPr>
          <p:spPr bwMode="auto">
            <a:xfrm>
              <a:off x="2832" y="3024"/>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58" name="Text Box 14"/>
            <p:cNvSpPr txBox="1">
              <a:spLocks noChangeArrowheads="1"/>
            </p:cNvSpPr>
            <p:nvPr/>
          </p:nvSpPr>
          <p:spPr bwMode="auto">
            <a:xfrm>
              <a:off x="3264" y="3072"/>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D      </a:t>
              </a:r>
              <a:endParaRPr kumimoji="1" lang="en-US" altLang="zh-CN" sz="2000" b="0">
                <a:latin typeface="Times New Roman" panose="02020803070505020304" pitchFamily="18" charset="0"/>
              </a:endParaRPr>
            </a:p>
          </p:txBody>
        </p:sp>
        <p:sp>
          <p:nvSpPr>
            <p:cNvPr id="87059" name="Text Box 15"/>
            <p:cNvSpPr txBox="1">
              <a:spLocks noChangeArrowheads="1"/>
            </p:cNvSpPr>
            <p:nvPr/>
          </p:nvSpPr>
          <p:spPr bwMode="auto">
            <a:xfrm>
              <a:off x="3696" y="3072"/>
              <a:ext cx="192" cy="250"/>
            </a:xfrm>
            <a:prstGeom prst="rect">
              <a:avLst/>
            </a:prstGeom>
            <a:solidFill>
              <a:srgbClr val="99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latin typeface="Times New Roman" panose="02020803070505020304" pitchFamily="18" charset="0"/>
                </a:rPr>
                <a:t>Q</a:t>
              </a:r>
              <a:endParaRPr kumimoji="1" lang="en-US" altLang="zh-CN" sz="2000" b="0">
                <a:latin typeface="Times New Roman" panose="02020803070505020304" pitchFamily="18" charset="0"/>
              </a:endParaRPr>
            </a:p>
          </p:txBody>
        </p:sp>
        <p:sp>
          <p:nvSpPr>
            <p:cNvPr id="87060" name="Line 16"/>
            <p:cNvSpPr>
              <a:spLocks noChangeShapeType="1"/>
            </p:cNvSpPr>
            <p:nvPr/>
          </p:nvSpPr>
          <p:spPr bwMode="auto">
            <a:xfrm>
              <a:off x="3264" y="2976"/>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1" name="Line 17"/>
            <p:cNvSpPr>
              <a:spLocks noChangeShapeType="1"/>
            </p:cNvSpPr>
            <p:nvPr/>
          </p:nvSpPr>
          <p:spPr bwMode="auto">
            <a:xfrm flipH="1">
              <a:off x="3264" y="3024"/>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2" name="Line 18"/>
            <p:cNvSpPr>
              <a:spLocks noChangeShapeType="1"/>
            </p:cNvSpPr>
            <p:nvPr/>
          </p:nvSpPr>
          <p:spPr bwMode="auto">
            <a:xfrm>
              <a:off x="4272" y="3360"/>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3" name="Text Box 19"/>
            <p:cNvSpPr txBox="1">
              <a:spLocks noChangeArrowheads="1"/>
            </p:cNvSpPr>
            <p:nvPr/>
          </p:nvSpPr>
          <p:spPr bwMode="auto">
            <a:xfrm>
              <a:off x="2832" y="326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a</a:t>
              </a:r>
              <a:endParaRPr kumimoji="1" lang="en-US" altLang="zh-CN" sz="2000" b="0">
                <a:latin typeface="Times New Roman" panose="02020803070505020304" pitchFamily="18" charset="0"/>
              </a:endParaRPr>
            </a:p>
          </p:txBody>
        </p:sp>
        <p:sp>
          <p:nvSpPr>
            <p:cNvPr id="87064" name="Text Box 20"/>
            <p:cNvSpPr txBox="1">
              <a:spLocks noChangeArrowheads="1"/>
            </p:cNvSpPr>
            <p:nvPr/>
          </p:nvSpPr>
          <p:spPr bwMode="auto">
            <a:xfrm>
              <a:off x="4656" y="2784"/>
              <a:ext cx="192"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b</a:t>
              </a:r>
              <a:endParaRPr kumimoji="1" lang="en-US" altLang="zh-CN" sz="2000" b="0">
                <a:latin typeface="Times New Roman" panose="02020803070505020304" pitchFamily="18" charset="0"/>
              </a:endParaRPr>
            </a:p>
          </p:txBody>
        </p:sp>
        <p:sp>
          <p:nvSpPr>
            <p:cNvPr id="87065" name="Line 21"/>
            <p:cNvSpPr>
              <a:spLocks noChangeShapeType="1"/>
            </p:cNvSpPr>
            <p:nvPr/>
          </p:nvSpPr>
          <p:spPr bwMode="auto">
            <a:xfrm>
              <a:off x="4272" y="3024"/>
              <a:ext cx="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87066" name="Line 22"/>
            <p:cNvSpPr>
              <a:spLocks noChangeShapeType="1"/>
            </p:cNvSpPr>
            <p:nvPr/>
          </p:nvSpPr>
          <p:spPr bwMode="auto">
            <a:xfrm>
              <a:off x="4272" y="3024"/>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459799" name="Rectangle 23"/>
          <p:cNvSpPr>
            <a:spLocks noChangeArrowheads="1"/>
          </p:cNvSpPr>
          <p:nvPr/>
        </p:nvSpPr>
        <p:spPr bwMode="auto">
          <a:xfrm>
            <a:off x="796925" y="4946650"/>
            <a:ext cx="7396163" cy="1863725"/>
          </a:xfrm>
          <a:prstGeom prst="rect">
            <a:avLst/>
          </a:prstGeom>
          <a:solidFill>
            <a:srgbClr val="FFD7AF"/>
          </a:solidFill>
          <a:ln w="9525">
            <a:solidFill>
              <a:schemeClr val="tx1"/>
            </a:solidFill>
            <a:miter lim="800000"/>
          </a:ln>
          <a:effectLst>
            <a:prstShdw prst="shdw13" dist="53882" dir="13500000">
              <a:schemeClr val="bg2"/>
            </a:prstShdw>
          </a:effectLst>
        </p:spPr>
        <p:txBody>
          <a:bodyPr>
            <a:spAutoFit/>
          </a:bodyPr>
          <a:lstStyle/>
          <a:p>
            <a:pPr marL="265430" indent="-265430" algn="l">
              <a:lnSpc>
                <a:spcPct val="105000"/>
              </a:lnSpc>
              <a:spcBef>
                <a:spcPct val="0"/>
              </a:spcBef>
              <a:buClr>
                <a:srgbClr val="006666"/>
              </a:buClr>
              <a:buSzPct val="110000"/>
              <a:buFont typeface="Wingdings" panose="05000000000000000000" pitchFamily="2" charset="2"/>
              <a:buChar char="w"/>
            </a:pPr>
            <a:r>
              <a:rPr lang="en-US" altLang="zh-CN" sz="2200">
                <a:latin typeface="Arial" panose="020B0704020202020204" pitchFamily="34" charset="0"/>
                <a:ea typeface="楷体_GB2312" pitchFamily="49" charset="-122"/>
              </a:rPr>
              <a:t>c</a:t>
            </a:r>
            <a:r>
              <a:rPr lang="zh-CN" altLang="en-US" sz="2200">
                <a:latin typeface="Arial" panose="020B0704020202020204" pitchFamily="34" charset="0"/>
                <a:ea typeface="楷体_GB2312" pitchFamily="49" charset="-122"/>
              </a:rPr>
              <a:t>的值与</a:t>
            </a:r>
            <a:r>
              <a:rPr lang="en-US" altLang="zh-CN" sz="2200">
                <a:latin typeface="Arial" panose="020B0704020202020204" pitchFamily="34" charset="0"/>
                <a:ea typeface="楷体_GB2312" pitchFamily="49" charset="-122"/>
              </a:rPr>
              <a:t>b</a:t>
            </a:r>
            <a:r>
              <a:rPr lang="zh-CN" altLang="en-US" sz="2200">
                <a:latin typeface="Arial" panose="020B0704020202020204" pitchFamily="34" charset="0"/>
                <a:ea typeface="楷体_GB2312" pitchFamily="49" charset="-122"/>
              </a:rPr>
              <a:t>的值</a:t>
            </a:r>
            <a:r>
              <a:rPr lang="zh-CN" altLang="en-US" sz="2200">
                <a:latin typeface="楷体_GB2312" pitchFamily="49" charset="-122"/>
                <a:ea typeface="楷体_GB2312" pitchFamily="49" charset="-122"/>
              </a:rPr>
              <a:t>一样！</a:t>
            </a:r>
            <a:endParaRPr lang="zh-CN" altLang="en-US" sz="2200">
              <a:latin typeface="楷体_GB2312" pitchFamily="49" charset="-122"/>
              <a:ea typeface="楷体_GB2312" pitchFamily="49" charset="-122"/>
            </a:endParaRPr>
          </a:p>
          <a:p>
            <a:pPr marL="265430" indent="-265430" algn="l">
              <a:lnSpc>
                <a:spcPct val="105000"/>
              </a:lnSpc>
              <a:spcBef>
                <a:spcPct val="0"/>
              </a:spcBef>
              <a:buClr>
                <a:srgbClr val="006666"/>
              </a:buClr>
              <a:buSzPct val="110000"/>
              <a:buFont typeface="Wingdings" panose="05000000000000000000" pitchFamily="2" charset="2"/>
              <a:buChar char="w"/>
            </a:pPr>
            <a:r>
              <a:rPr lang="zh-CN" altLang="en-US" sz="2200">
                <a:latin typeface="楷体_GB2312" pitchFamily="49" charset="-122"/>
                <a:ea typeface="楷体_GB2312" pitchFamily="49" charset="-122"/>
              </a:rPr>
              <a:t>在一个块语句中，如果有多条阻塞</a:t>
            </a:r>
            <a:r>
              <a:rPr lang="zh-CN" altLang="zh-CN" sz="2200">
                <a:latin typeface="楷体_GB2312" pitchFamily="49" charset="-122"/>
                <a:ea typeface="楷体_GB2312" pitchFamily="49" charset="-122"/>
              </a:rPr>
              <a:t>赋值语句，在前面的赋值语句没有完成之前，后面的语句就不能被执行，就像被阻塞了一样，因此称为</a:t>
            </a:r>
            <a:r>
              <a:rPr lang="zh-CN" altLang="en-US" sz="2200">
                <a:solidFill>
                  <a:srgbClr val="FF0000"/>
                </a:solidFill>
                <a:latin typeface="楷体_GB2312" pitchFamily="49" charset="-122"/>
                <a:ea typeface="楷体_GB2312" pitchFamily="49" charset="-122"/>
              </a:rPr>
              <a:t>阻塞</a:t>
            </a:r>
            <a:r>
              <a:rPr lang="zh-CN" altLang="zh-CN" sz="2200">
                <a:solidFill>
                  <a:srgbClr val="FF0000"/>
                </a:solidFill>
                <a:latin typeface="楷体_GB2312" pitchFamily="49" charset="-122"/>
                <a:ea typeface="楷体_GB2312" pitchFamily="49" charset="-122"/>
              </a:rPr>
              <a:t>赋值方式</a:t>
            </a:r>
            <a:r>
              <a:rPr lang="zh-CN" altLang="zh-CN" sz="2200">
                <a:latin typeface="楷体_GB2312" pitchFamily="49" charset="-122"/>
                <a:ea typeface="楷体_GB2312" pitchFamily="49" charset="-122"/>
              </a:rPr>
              <a:t>。</a:t>
            </a:r>
            <a:endParaRPr lang="zh-CN" altLang="en-US" sz="2200">
              <a:latin typeface="楷体_GB2312" pitchFamily="49" charset="-122"/>
              <a:ea typeface="楷体_GB2312" pitchFamily="49" charset="-122"/>
            </a:endParaRPr>
          </a:p>
          <a:p>
            <a:pPr marL="265430" indent="-265430" algn="l">
              <a:lnSpc>
                <a:spcPct val="105000"/>
              </a:lnSpc>
              <a:spcBef>
                <a:spcPct val="0"/>
              </a:spcBef>
              <a:buClr>
                <a:srgbClr val="006666"/>
              </a:buClr>
              <a:buSzPct val="110000"/>
              <a:buFont typeface="Wingdings" panose="05000000000000000000" pitchFamily="2" charset="2"/>
              <a:buChar char="w"/>
            </a:pPr>
            <a:r>
              <a:rPr lang="zh-CN" altLang="en-US" sz="2200">
                <a:latin typeface="楷体_GB2312" pitchFamily="49" charset="-122"/>
                <a:ea typeface="楷体_GB2312" pitchFamily="49" charset="-122"/>
              </a:rPr>
              <a:t>多条阻塞赋值语句</a:t>
            </a:r>
            <a:r>
              <a:rPr lang="zh-CN" altLang="en-US" sz="2200">
                <a:solidFill>
                  <a:srgbClr val="CC0066"/>
                </a:solidFill>
                <a:latin typeface="楷体_GB2312" pitchFamily="49" charset="-122"/>
                <a:ea typeface="楷体_GB2312" pitchFamily="49" charset="-122"/>
              </a:rPr>
              <a:t>顺序</a:t>
            </a:r>
            <a:r>
              <a:rPr lang="zh-CN" altLang="en-US" sz="2200">
                <a:latin typeface="楷体_GB2312" pitchFamily="49" charset="-122"/>
                <a:ea typeface="楷体_GB2312" pitchFamily="49" charset="-122"/>
              </a:rPr>
              <a:t>执行！</a:t>
            </a:r>
            <a:endParaRPr lang="zh-CN" altLang="en-US" sz="2200">
              <a:latin typeface="楷体_GB2312" pitchFamily="49" charset="-122"/>
              <a:ea typeface="楷体_GB2312" pitchFamily="49" charset="-122"/>
            </a:endParaRPr>
          </a:p>
        </p:txBody>
      </p:sp>
      <p:pic>
        <p:nvPicPr>
          <p:cNvPr id="459800" name="Picture 2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5013" y="3675063"/>
            <a:ext cx="734377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1" name="Oval 25"/>
          <p:cNvSpPr>
            <a:spLocks noChangeArrowheads="1"/>
          </p:cNvSpPr>
          <p:nvPr/>
        </p:nvSpPr>
        <p:spPr bwMode="auto">
          <a:xfrm>
            <a:off x="2776538" y="4413250"/>
            <a:ext cx="88900" cy="45085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9779"/>
                                        </p:tgtEl>
                                        <p:attrNameLst>
                                          <p:attrName>style.visibility</p:attrName>
                                        </p:attrNameLst>
                                      </p:cBhvr>
                                      <p:to>
                                        <p:strVal val="visible"/>
                                      </p:to>
                                    </p:set>
                                    <p:anim calcmode="lin" valueType="num">
                                      <p:cBhvr additive="base">
                                        <p:cTn id="7" dur="500" fill="hold"/>
                                        <p:tgtEl>
                                          <p:spTgt spid="459779"/>
                                        </p:tgtEl>
                                        <p:attrNameLst>
                                          <p:attrName>ppt_x</p:attrName>
                                        </p:attrNameLst>
                                      </p:cBhvr>
                                      <p:tavLst>
                                        <p:tav tm="0">
                                          <p:val>
                                            <p:strVal val="0-#ppt_w/2"/>
                                          </p:val>
                                        </p:tav>
                                        <p:tav tm="100000">
                                          <p:val>
                                            <p:strVal val="#ppt_x"/>
                                          </p:val>
                                        </p:tav>
                                      </p:tavLst>
                                    </p:anim>
                                    <p:anim calcmode="lin" valueType="num">
                                      <p:cBhvr additive="base">
                                        <p:cTn id="8" dur="500" fill="hold"/>
                                        <p:tgtEl>
                                          <p:spTgt spid="4597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9780"/>
                                        </p:tgtEl>
                                        <p:attrNameLst>
                                          <p:attrName>style.visibility</p:attrName>
                                        </p:attrNameLst>
                                      </p:cBhvr>
                                      <p:to>
                                        <p:strVal val="visible"/>
                                      </p:to>
                                    </p:set>
                                    <p:animEffect transition="in" filter="dissolve">
                                      <p:cBhvr>
                                        <p:cTn id="13" dur="500"/>
                                        <p:tgtEl>
                                          <p:spTgt spid="45978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59800"/>
                                        </p:tgtEl>
                                        <p:attrNameLst>
                                          <p:attrName>style.visibility</p:attrName>
                                        </p:attrNameLst>
                                      </p:cBhvr>
                                      <p:to>
                                        <p:strVal val="visible"/>
                                      </p:to>
                                    </p:set>
                                    <p:animEffect transition="in" filter="blinds(horizontal)">
                                      <p:cBhvr>
                                        <p:cTn id="24" dur="500"/>
                                        <p:tgtEl>
                                          <p:spTgt spid="45980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59799"/>
                                        </p:tgtEl>
                                        <p:attrNameLst>
                                          <p:attrName>style.visibility</p:attrName>
                                        </p:attrNameLst>
                                      </p:cBhvr>
                                      <p:to>
                                        <p:strVal val="visible"/>
                                      </p:to>
                                    </p:set>
                                    <p:anim calcmode="lin" valueType="num">
                                      <p:cBhvr additive="base">
                                        <p:cTn id="29" dur="500" fill="hold"/>
                                        <p:tgtEl>
                                          <p:spTgt spid="459799"/>
                                        </p:tgtEl>
                                        <p:attrNameLst>
                                          <p:attrName>ppt_x</p:attrName>
                                        </p:attrNameLst>
                                      </p:cBhvr>
                                      <p:tavLst>
                                        <p:tav tm="0">
                                          <p:val>
                                            <p:strVal val="0-#ppt_w/2"/>
                                          </p:val>
                                        </p:tav>
                                        <p:tav tm="100000">
                                          <p:val>
                                            <p:strVal val="#ppt_x"/>
                                          </p:val>
                                        </p:tav>
                                      </p:tavLst>
                                    </p:anim>
                                    <p:anim calcmode="lin" valueType="num">
                                      <p:cBhvr additive="base">
                                        <p:cTn id="30" dur="500" fill="hold"/>
                                        <p:tgtEl>
                                          <p:spTgt spid="45979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59801"/>
                                        </p:tgtEl>
                                        <p:attrNameLst>
                                          <p:attrName>style.visibility</p:attrName>
                                        </p:attrNameLst>
                                      </p:cBhvr>
                                      <p:to>
                                        <p:strVal val="visible"/>
                                      </p:to>
                                    </p:set>
                                    <p:anim calcmode="lin" valueType="num">
                                      <p:cBhvr>
                                        <p:cTn id="35" dur="500" fill="hold"/>
                                        <p:tgtEl>
                                          <p:spTgt spid="459801"/>
                                        </p:tgtEl>
                                        <p:attrNameLst>
                                          <p:attrName>ppt_w</p:attrName>
                                        </p:attrNameLst>
                                      </p:cBhvr>
                                      <p:tavLst>
                                        <p:tav tm="0">
                                          <p:val>
                                            <p:fltVal val="0"/>
                                          </p:val>
                                        </p:tav>
                                        <p:tav tm="100000">
                                          <p:val>
                                            <p:strVal val="#ppt_w"/>
                                          </p:val>
                                        </p:tav>
                                      </p:tavLst>
                                    </p:anim>
                                    <p:anim calcmode="lin" valueType="num">
                                      <p:cBhvr>
                                        <p:cTn id="36" dur="500" fill="hold"/>
                                        <p:tgtEl>
                                          <p:spTgt spid="4598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autoUpdateAnimBg="0"/>
      <p:bldP spid="459780" grpId="0" animBg="1"/>
      <p:bldP spid="459799" grpId="0" animBg="1" autoUpdateAnimBg="0"/>
      <p:bldP spid="45980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72F38F7-DF05-4856-83F0-417FD6BDDE5D}"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8067" name="Rectangle 2"/>
          <p:cNvSpPr>
            <a:spLocks noGrp="1" noChangeArrowheads="1"/>
          </p:cNvSpPr>
          <p:nvPr>
            <p:ph type="title"/>
          </p:nvPr>
        </p:nvSpPr>
        <p:spPr>
          <a:xfrm>
            <a:off x="1660525" y="260350"/>
            <a:ext cx="7772400" cy="677863"/>
          </a:xfrm>
        </p:spPr>
        <p:txBody>
          <a:bodyPr/>
          <a:lstStyle/>
          <a:p>
            <a:r>
              <a:rPr lang="zh-CN" altLang="en-US" smtClean="0">
                <a:solidFill>
                  <a:srgbClr val="FFCC00"/>
                </a:solidFill>
                <a:latin typeface="Arial" panose="020B0704020202020204" pitchFamily="34" charset="0"/>
                <a:ea typeface="黑体" pitchFamily="2" charset="-122"/>
              </a:rPr>
              <a:t>非阻塞</a:t>
            </a:r>
            <a:r>
              <a:rPr lang="zh-CN" altLang="zh-CN" smtClean="0">
                <a:solidFill>
                  <a:srgbClr val="FFCC00"/>
                </a:solidFill>
                <a:latin typeface="Arial" panose="020B0704020202020204" pitchFamily="34" charset="0"/>
                <a:ea typeface="黑体" pitchFamily="2" charset="-122"/>
              </a:rPr>
              <a:t>赋值与</a:t>
            </a:r>
            <a:r>
              <a:rPr lang="zh-CN" altLang="en-US" smtClean="0">
                <a:solidFill>
                  <a:srgbClr val="FFCC00"/>
                </a:solidFill>
                <a:latin typeface="Arial" panose="020B0704020202020204" pitchFamily="34" charset="0"/>
                <a:ea typeface="黑体" pitchFamily="2" charset="-122"/>
              </a:rPr>
              <a:t>阻塞</a:t>
            </a:r>
            <a:r>
              <a:rPr lang="zh-CN" altLang="zh-CN" smtClean="0">
                <a:solidFill>
                  <a:srgbClr val="FFCC00"/>
                </a:solidFill>
                <a:latin typeface="Arial" panose="020B0704020202020204" pitchFamily="34" charset="0"/>
                <a:ea typeface="黑体" pitchFamily="2" charset="-122"/>
              </a:rPr>
              <a:t>赋值方式的主要区别</a:t>
            </a:r>
            <a:endParaRPr lang="zh-CN" altLang="en-US" smtClean="0">
              <a:solidFill>
                <a:srgbClr val="FFCC00"/>
              </a:solidFill>
              <a:latin typeface="Arial" panose="020B0704020202020204" pitchFamily="34" charset="0"/>
              <a:ea typeface="黑体" pitchFamily="2" charset="-122"/>
            </a:endParaRPr>
          </a:p>
        </p:txBody>
      </p:sp>
      <p:sp>
        <p:nvSpPr>
          <p:cNvPr id="461827" name="Rectangle 3"/>
          <p:cNvSpPr>
            <a:spLocks noGrp="1" noChangeArrowheads="1"/>
          </p:cNvSpPr>
          <p:nvPr>
            <p:ph type="body" idx="1"/>
          </p:nvPr>
        </p:nvSpPr>
        <p:spPr>
          <a:xfrm>
            <a:off x="476250" y="1290638"/>
            <a:ext cx="8189913" cy="3895725"/>
          </a:xfrm>
          <a:solidFill>
            <a:srgbClr val="FFFFCC"/>
          </a:solidFill>
          <a:effectLst>
            <a:prstShdw prst="shdw13" dist="53882" dir="13500000">
              <a:srgbClr val="808080">
                <a:alpha val="50000"/>
              </a:srgbClr>
            </a:prstShdw>
          </a:effectLst>
        </p:spPr>
        <p:txBody>
          <a:bodyPr/>
          <a:lstStyle/>
          <a:p>
            <a:pPr lvl="1" algn="just">
              <a:lnSpc>
                <a:spcPct val="110000"/>
              </a:lnSpc>
              <a:spcBef>
                <a:spcPct val="0"/>
              </a:spcBef>
            </a:pPr>
            <a:r>
              <a:rPr lang="zh-CN" altLang="en-US" smtClean="0">
                <a:solidFill>
                  <a:srgbClr val="CC0066"/>
                </a:solidFill>
                <a:latin typeface="Arial" panose="020B0704020202020204" pitchFamily="34" charset="0"/>
                <a:ea typeface="楷体_GB2312" pitchFamily="49" charset="-122"/>
              </a:rPr>
              <a:t>非阻塞</a:t>
            </a:r>
            <a:r>
              <a:rPr lang="zh-CN" altLang="en-US" smtClean="0">
                <a:latin typeface="Arial" panose="020B0704020202020204" pitchFamily="34" charset="0"/>
                <a:ea typeface="楷体_GB2312" pitchFamily="49" charset="-122"/>
              </a:rPr>
              <a:t>（</a:t>
            </a:r>
            <a:r>
              <a:rPr lang="zh-CN" altLang="zh-CN" smtClean="0">
                <a:latin typeface="Arial" panose="020B0704020202020204" pitchFamily="34" charset="0"/>
                <a:ea typeface="楷体_GB2312" pitchFamily="49" charset="-122"/>
              </a:rPr>
              <a:t>non-blocking)赋值方式 ( b&lt;= a)</a:t>
            </a:r>
            <a:endParaRPr lang="zh-CN" altLang="en-US" smtClean="0">
              <a:latin typeface="Arial" panose="020B0704020202020204" pitchFamily="34" charset="0"/>
              <a:ea typeface="楷体_GB2312" pitchFamily="49" charset="-122"/>
            </a:endParaRPr>
          </a:p>
          <a:p>
            <a:pPr lvl="2">
              <a:lnSpc>
                <a:spcPct val="80000"/>
              </a:lnSpc>
            </a:pPr>
            <a:r>
              <a:rPr lang="zh-CN" altLang="zh-CN" sz="2200" smtClean="0">
                <a:latin typeface="Arial" panose="020B0704020202020204" pitchFamily="34" charset="0"/>
                <a:ea typeface="楷体_GB2312" pitchFamily="49" charset="-122"/>
              </a:rPr>
              <a:t>b的值被赋成新值a的操作, 并不是立刻完成的，而是在块结束时才完成；</a:t>
            </a:r>
            <a:endParaRPr lang="zh-CN" altLang="en-US" sz="2200" smtClean="0">
              <a:latin typeface="Arial" panose="020B0704020202020204" pitchFamily="34" charset="0"/>
              <a:ea typeface="楷体_GB2312" pitchFamily="49" charset="-122"/>
            </a:endParaRPr>
          </a:p>
          <a:p>
            <a:pPr lvl="2">
              <a:lnSpc>
                <a:spcPct val="80000"/>
              </a:lnSpc>
            </a:pPr>
            <a:r>
              <a:rPr lang="zh-CN" altLang="en-US" sz="2200" smtClean="0">
                <a:latin typeface="Arial" panose="020B0704020202020204" pitchFamily="34" charset="0"/>
                <a:ea typeface="楷体_GB2312" pitchFamily="49" charset="-122"/>
              </a:rPr>
              <a:t>块内的多条</a:t>
            </a:r>
            <a:r>
              <a:rPr lang="zh-CN" altLang="zh-CN" sz="2200" smtClean="0">
                <a:latin typeface="Arial" panose="020B0704020202020204" pitchFamily="34" charset="0"/>
                <a:ea typeface="楷体_GB2312" pitchFamily="49" charset="-122"/>
              </a:rPr>
              <a:t>赋值语句在块结束时同时赋值；</a:t>
            </a:r>
            <a:endParaRPr lang="zh-CN" altLang="en-US" sz="2200" smtClean="0">
              <a:latin typeface="Arial" panose="020B0704020202020204" pitchFamily="34" charset="0"/>
              <a:ea typeface="楷体_GB2312" pitchFamily="49" charset="-122"/>
            </a:endParaRPr>
          </a:p>
          <a:p>
            <a:pPr lvl="2">
              <a:lnSpc>
                <a:spcPct val="80000"/>
              </a:lnSpc>
            </a:pPr>
            <a:r>
              <a:rPr lang="zh-CN" altLang="en-US" sz="2200" smtClean="0">
                <a:latin typeface="Arial" panose="020B0704020202020204" pitchFamily="34" charset="0"/>
                <a:ea typeface="楷体_GB2312" pitchFamily="49" charset="-122"/>
              </a:rPr>
              <a:t>多条非阻塞赋值语句</a:t>
            </a:r>
            <a:r>
              <a:rPr lang="zh-CN" altLang="en-US" sz="2200" smtClean="0">
                <a:solidFill>
                  <a:srgbClr val="CC0066"/>
                </a:solidFill>
                <a:latin typeface="Arial" panose="020B0704020202020204" pitchFamily="34" charset="0"/>
                <a:ea typeface="楷体_GB2312" pitchFamily="49" charset="-122"/>
              </a:rPr>
              <a:t>并行</a:t>
            </a:r>
            <a:r>
              <a:rPr lang="zh-CN" altLang="en-US" sz="2200" smtClean="0">
                <a:latin typeface="Arial" panose="020B0704020202020204" pitchFamily="34" charset="0"/>
                <a:ea typeface="楷体_GB2312" pitchFamily="49" charset="-122"/>
              </a:rPr>
              <a:t>执行；</a:t>
            </a:r>
            <a:endParaRPr lang="zh-CN" altLang="en-US" sz="2200" smtClean="0">
              <a:latin typeface="Arial" panose="020B0704020202020204" pitchFamily="34" charset="0"/>
              <a:ea typeface="楷体_GB2312" pitchFamily="49" charset="-122"/>
            </a:endParaRPr>
          </a:p>
          <a:p>
            <a:pPr lvl="2">
              <a:lnSpc>
                <a:spcPct val="80000"/>
              </a:lnSpc>
            </a:pPr>
            <a:r>
              <a:rPr lang="zh-CN" altLang="zh-CN" sz="2200" smtClean="0">
                <a:solidFill>
                  <a:srgbClr val="CC3300"/>
                </a:solidFill>
                <a:latin typeface="Arial" panose="020B0704020202020204" pitchFamily="34" charset="0"/>
                <a:ea typeface="楷体_GB2312" pitchFamily="49" charset="-122"/>
              </a:rPr>
              <a:t>硬件有对应的电路</a:t>
            </a:r>
            <a:r>
              <a:rPr lang="zh-CN" altLang="zh-CN" sz="2200" smtClean="0">
                <a:latin typeface="Arial" panose="020B0704020202020204" pitchFamily="34" charset="0"/>
                <a:ea typeface="楷体_GB2312" pitchFamily="49" charset="-122"/>
              </a:rPr>
              <a:t>。</a:t>
            </a:r>
            <a:endParaRPr lang="zh-CN" altLang="zh-CN" sz="2200" smtClean="0">
              <a:latin typeface="Arial" panose="020B0704020202020204" pitchFamily="34" charset="0"/>
              <a:ea typeface="楷体_GB2312" pitchFamily="49" charset="-122"/>
            </a:endParaRPr>
          </a:p>
          <a:p>
            <a:pPr lvl="1">
              <a:lnSpc>
                <a:spcPct val="80000"/>
              </a:lnSpc>
            </a:pPr>
            <a:r>
              <a:rPr lang="zh-CN" altLang="en-US" smtClean="0">
                <a:solidFill>
                  <a:srgbClr val="CC0066"/>
                </a:solidFill>
                <a:latin typeface="Arial" panose="020B0704020202020204" pitchFamily="34" charset="0"/>
                <a:ea typeface="楷体_GB2312" pitchFamily="49" charset="-122"/>
              </a:rPr>
              <a:t>阻塞</a:t>
            </a:r>
            <a:r>
              <a:rPr lang="zh-CN" altLang="en-US" smtClean="0">
                <a:latin typeface="Arial" panose="020B0704020202020204" pitchFamily="34" charset="0"/>
                <a:ea typeface="楷体_GB2312" pitchFamily="49" charset="-122"/>
              </a:rPr>
              <a:t>（</a:t>
            </a:r>
            <a:r>
              <a:rPr lang="zh-CN" altLang="zh-CN" smtClean="0">
                <a:latin typeface="Arial" panose="020B0704020202020204" pitchFamily="34" charset="0"/>
                <a:ea typeface="楷体_GB2312" pitchFamily="49" charset="-122"/>
              </a:rPr>
              <a:t>blocking)赋值方式 ( b = a)</a:t>
            </a:r>
            <a:endParaRPr lang="zh-CN" altLang="en-US" smtClean="0">
              <a:latin typeface="Arial" panose="020B0704020202020204" pitchFamily="34" charset="0"/>
              <a:ea typeface="楷体_GB2312" pitchFamily="49" charset="-122"/>
            </a:endParaRPr>
          </a:p>
          <a:p>
            <a:pPr lvl="2">
              <a:lnSpc>
                <a:spcPct val="80000"/>
              </a:lnSpc>
            </a:pPr>
            <a:r>
              <a:rPr lang="zh-CN" altLang="zh-CN" sz="2200" smtClean="0">
                <a:latin typeface="Arial" panose="020B0704020202020204" pitchFamily="34" charset="0"/>
                <a:ea typeface="楷体_GB2312" pitchFamily="49" charset="-122"/>
              </a:rPr>
              <a:t>b的值立刻被赋成新值a；</a:t>
            </a:r>
            <a:endParaRPr lang="zh-CN" altLang="en-US" sz="2200" smtClean="0">
              <a:latin typeface="Arial" panose="020B0704020202020204" pitchFamily="34" charset="0"/>
              <a:ea typeface="楷体_GB2312" pitchFamily="49" charset="-122"/>
            </a:endParaRPr>
          </a:p>
          <a:p>
            <a:pPr lvl="2">
              <a:lnSpc>
                <a:spcPct val="80000"/>
              </a:lnSpc>
            </a:pPr>
            <a:r>
              <a:rPr lang="zh-CN" altLang="zh-CN" sz="2200" smtClean="0">
                <a:latin typeface="Arial" panose="020B0704020202020204" pitchFamily="34" charset="0"/>
                <a:ea typeface="楷体_GB2312" pitchFamily="49" charset="-122"/>
              </a:rPr>
              <a:t>完成该赋值语句后才能执行下一句的操作；</a:t>
            </a:r>
            <a:endParaRPr lang="zh-CN" altLang="en-US" sz="2200" smtClean="0">
              <a:latin typeface="Arial" panose="020B0704020202020204" pitchFamily="34" charset="0"/>
              <a:ea typeface="楷体_GB2312" pitchFamily="49" charset="-122"/>
            </a:endParaRPr>
          </a:p>
          <a:p>
            <a:pPr lvl="2">
              <a:lnSpc>
                <a:spcPct val="80000"/>
              </a:lnSpc>
            </a:pPr>
            <a:r>
              <a:rPr lang="zh-CN" altLang="en-US" sz="2200" smtClean="0">
                <a:latin typeface="Arial" panose="020B0704020202020204" pitchFamily="34" charset="0"/>
                <a:ea typeface="楷体_GB2312" pitchFamily="49" charset="-122"/>
              </a:rPr>
              <a:t>多条阻塞赋值语句</a:t>
            </a:r>
            <a:r>
              <a:rPr lang="zh-CN" altLang="en-US" smtClean="0">
                <a:solidFill>
                  <a:srgbClr val="CC0066"/>
                </a:solidFill>
                <a:latin typeface="Arial" panose="020B0704020202020204" pitchFamily="34" charset="0"/>
                <a:ea typeface="楷体_GB2312" pitchFamily="49" charset="-122"/>
              </a:rPr>
              <a:t>顺序</a:t>
            </a:r>
            <a:r>
              <a:rPr lang="zh-CN" altLang="en-US" sz="2200" smtClean="0">
                <a:latin typeface="Arial" panose="020B0704020202020204" pitchFamily="34" charset="0"/>
                <a:ea typeface="楷体_GB2312" pitchFamily="49" charset="-122"/>
              </a:rPr>
              <a:t>执行；</a:t>
            </a:r>
            <a:endParaRPr lang="zh-CN" altLang="en-US" sz="2200" smtClean="0">
              <a:latin typeface="Arial" panose="020B0704020202020204" pitchFamily="34" charset="0"/>
              <a:ea typeface="楷体_GB2312" pitchFamily="49" charset="-122"/>
            </a:endParaRPr>
          </a:p>
          <a:p>
            <a:pPr lvl="2">
              <a:lnSpc>
                <a:spcPct val="80000"/>
              </a:lnSpc>
            </a:pPr>
            <a:r>
              <a:rPr lang="zh-CN" altLang="zh-CN" sz="2200" smtClean="0">
                <a:latin typeface="Arial" panose="020B0704020202020204" pitchFamily="34" charset="0"/>
                <a:ea typeface="楷体_GB2312" pitchFamily="49" charset="-122"/>
              </a:rPr>
              <a:t>硬件没有对应的电路，因而综合结果未知。</a:t>
            </a:r>
            <a:endParaRPr lang="zh-CN" altLang="en-US" sz="2200" smtClean="0">
              <a:latin typeface="Arial" panose="020B0704020202020204" pitchFamily="34" charset="0"/>
              <a:ea typeface="楷体_GB2312" pitchFamily="49" charset="-122"/>
            </a:endParaRPr>
          </a:p>
        </p:txBody>
      </p:sp>
      <p:sp>
        <p:nvSpPr>
          <p:cNvPr id="461829" name="AutoShape 5"/>
          <p:cNvSpPr>
            <a:spLocks noChangeArrowheads="1"/>
          </p:cNvSpPr>
          <p:nvPr/>
        </p:nvSpPr>
        <p:spPr bwMode="auto">
          <a:xfrm>
            <a:off x="1530350" y="5262563"/>
            <a:ext cx="6134100" cy="1084262"/>
          </a:xfrm>
          <a:prstGeom prst="horizontalScroll">
            <a:avLst>
              <a:gd name="adj" fmla="val 12500"/>
            </a:avLst>
          </a:prstGeom>
          <a:solidFill>
            <a:srgbClr val="FFCC99"/>
          </a:solidFill>
          <a:ln w="9525">
            <a:solidFill>
              <a:srgbClr val="CC6600"/>
            </a:solidFill>
            <a:round/>
          </a:ln>
        </p:spPr>
        <p:txBody>
          <a:bodyPr anchor="ctr">
            <a:spAutoFit/>
          </a:bodyPr>
          <a:lstStyle/>
          <a:p>
            <a:pPr marL="281305" indent="-281305" eaLnBrk="1" hangingPunct="1">
              <a:spcBef>
                <a:spcPct val="0"/>
              </a:spcBef>
              <a:buClr>
                <a:srgbClr val="FF0066"/>
              </a:buClr>
              <a:buSzPct val="80000"/>
              <a:buFont typeface="Wingdings" panose="05000000000000000000" pitchFamily="2" charset="2"/>
              <a:buNone/>
            </a:pPr>
            <a:r>
              <a:rPr kumimoji="1" lang="zh-CN" altLang="zh-CN" sz="2200">
                <a:solidFill>
                  <a:schemeClr val="tx2"/>
                </a:solidFill>
                <a:latin typeface="楷体_GB2312" pitchFamily="49" charset="-122"/>
                <a:ea typeface="楷体_GB2312" pitchFamily="49" charset="-122"/>
              </a:rPr>
              <a:t>建议在初学时只使用一种方式，不要混用！</a:t>
            </a:r>
            <a:endParaRPr kumimoji="1" lang="zh-CN" altLang="en-US" sz="2200">
              <a:solidFill>
                <a:schemeClr val="tx2"/>
              </a:solidFill>
              <a:latin typeface="楷体_GB2312" pitchFamily="49" charset="-122"/>
              <a:ea typeface="楷体_GB2312" pitchFamily="49" charset="-122"/>
            </a:endParaRPr>
          </a:p>
          <a:p>
            <a:pPr marL="281305" indent="-281305" eaLnBrk="1" hangingPunct="1">
              <a:spcBef>
                <a:spcPct val="0"/>
              </a:spcBef>
              <a:buClr>
                <a:srgbClr val="FF0066"/>
              </a:buClr>
              <a:buSzPct val="80000"/>
              <a:buFont typeface="Wingdings" panose="05000000000000000000" pitchFamily="2" charset="2"/>
              <a:buNone/>
            </a:pPr>
            <a:r>
              <a:rPr kumimoji="1" lang="zh-CN" altLang="zh-CN" sz="2200">
                <a:solidFill>
                  <a:schemeClr val="tx2"/>
                </a:solidFill>
                <a:latin typeface="楷体_GB2312" pitchFamily="49" charset="-122"/>
                <a:ea typeface="楷体_GB2312" pitchFamily="49" charset="-122"/>
              </a:rPr>
              <a:t>建议在可综合风格的模块中使用</a:t>
            </a:r>
            <a:r>
              <a:rPr kumimoji="1" lang="zh-CN" altLang="en-US" sz="2200">
                <a:solidFill>
                  <a:srgbClr val="CC0066"/>
                </a:solidFill>
                <a:latin typeface="楷体_GB2312" pitchFamily="49" charset="-122"/>
                <a:ea typeface="楷体_GB2312" pitchFamily="49" charset="-122"/>
              </a:rPr>
              <a:t>非阻塞</a:t>
            </a:r>
            <a:r>
              <a:rPr kumimoji="1" lang="zh-CN" altLang="zh-CN" sz="2200">
                <a:solidFill>
                  <a:schemeClr val="tx2"/>
                </a:solidFill>
                <a:latin typeface="楷体_GB2312" pitchFamily="49" charset="-122"/>
                <a:ea typeface="楷体_GB2312" pitchFamily="49" charset="-122"/>
              </a:rPr>
              <a:t>赋值！</a:t>
            </a:r>
            <a:endParaRPr kumimoji="1" lang="zh-CN" altLang="en-US" sz="2200">
              <a:solidFill>
                <a:schemeClr val="tx2"/>
              </a:solidFill>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1827">
                                            <p:bg/>
                                          </p:spTgt>
                                        </p:tgtEl>
                                        <p:attrNameLst>
                                          <p:attrName>style.visibility</p:attrName>
                                        </p:attrNameLst>
                                      </p:cBhvr>
                                      <p:to>
                                        <p:strVal val="visible"/>
                                      </p:to>
                                    </p:set>
                                    <p:anim calcmode="lin" valueType="num">
                                      <p:cBhvr additive="base">
                                        <p:cTn id="7" dur="500" fill="hold"/>
                                        <p:tgtEl>
                                          <p:spTgt spid="461827">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61827">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1827">
                                            <p:txEl>
                                              <p:pRg st="0" end="0"/>
                                            </p:txEl>
                                          </p:spTgt>
                                        </p:tgtEl>
                                        <p:attrNameLst>
                                          <p:attrName>style.visibility</p:attrName>
                                        </p:attrNameLst>
                                      </p:cBhvr>
                                      <p:to>
                                        <p:strVal val="visible"/>
                                      </p:to>
                                    </p:set>
                                    <p:anim calcmode="lin" valueType="num">
                                      <p:cBhvr additive="base">
                                        <p:cTn id="13" dur="500" fill="hold"/>
                                        <p:tgtEl>
                                          <p:spTgt spid="4618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182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61827">
                                            <p:txEl>
                                              <p:pRg st="1" end="1"/>
                                            </p:txEl>
                                          </p:spTgt>
                                        </p:tgtEl>
                                        <p:attrNameLst>
                                          <p:attrName>style.visibility</p:attrName>
                                        </p:attrNameLst>
                                      </p:cBhvr>
                                      <p:to>
                                        <p:strVal val="visible"/>
                                      </p:to>
                                    </p:set>
                                    <p:anim calcmode="lin" valueType="num">
                                      <p:cBhvr additive="base">
                                        <p:cTn id="17" dur="500" fill="hold"/>
                                        <p:tgtEl>
                                          <p:spTgt spid="46182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182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61827">
                                            <p:txEl>
                                              <p:pRg st="2" end="2"/>
                                            </p:txEl>
                                          </p:spTgt>
                                        </p:tgtEl>
                                        <p:attrNameLst>
                                          <p:attrName>style.visibility</p:attrName>
                                        </p:attrNameLst>
                                      </p:cBhvr>
                                      <p:to>
                                        <p:strVal val="visible"/>
                                      </p:to>
                                    </p:set>
                                    <p:anim calcmode="lin" valueType="num">
                                      <p:cBhvr additive="base">
                                        <p:cTn id="21" dur="500" fill="hold"/>
                                        <p:tgtEl>
                                          <p:spTgt spid="46182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6182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61827">
                                            <p:txEl>
                                              <p:pRg st="3" end="3"/>
                                            </p:txEl>
                                          </p:spTgt>
                                        </p:tgtEl>
                                        <p:attrNameLst>
                                          <p:attrName>style.visibility</p:attrName>
                                        </p:attrNameLst>
                                      </p:cBhvr>
                                      <p:to>
                                        <p:strVal val="visible"/>
                                      </p:to>
                                    </p:set>
                                    <p:anim calcmode="lin" valueType="num">
                                      <p:cBhvr additive="base">
                                        <p:cTn id="25" dur="500" fill="hold"/>
                                        <p:tgtEl>
                                          <p:spTgt spid="461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182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61827">
                                            <p:txEl>
                                              <p:pRg st="4" end="4"/>
                                            </p:txEl>
                                          </p:spTgt>
                                        </p:tgtEl>
                                        <p:attrNameLst>
                                          <p:attrName>style.visibility</p:attrName>
                                        </p:attrNameLst>
                                      </p:cBhvr>
                                      <p:to>
                                        <p:strVal val="visible"/>
                                      </p:to>
                                    </p:set>
                                    <p:anim calcmode="lin" valueType="num">
                                      <p:cBhvr additive="base">
                                        <p:cTn id="29" dur="500" fill="hold"/>
                                        <p:tgtEl>
                                          <p:spTgt spid="46182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61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61827">
                                            <p:txEl>
                                              <p:pRg st="5" end="5"/>
                                            </p:txEl>
                                          </p:spTgt>
                                        </p:tgtEl>
                                        <p:attrNameLst>
                                          <p:attrName>style.visibility</p:attrName>
                                        </p:attrNameLst>
                                      </p:cBhvr>
                                      <p:to>
                                        <p:strVal val="visible"/>
                                      </p:to>
                                    </p:set>
                                    <p:anim calcmode="lin" valueType="num">
                                      <p:cBhvr additive="base">
                                        <p:cTn id="35" dur="500" fill="hold"/>
                                        <p:tgtEl>
                                          <p:spTgt spid="46182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61827">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61827">
                                            <p:txEl>
                                              <p:pRg st="6" end="6"/>
                                            </p:txEl>
                                          </p:spTgt>
                                        </p:tgtEl>
                                        <p:attrNameLst>
                                          <p:attrName>style.visibility</p:attrName>
                                        </p:attrNameLst>
                                      </p:cBhvr>
                                      <p:to>
                                        <p:strVal val="visible"/>
                                      </p:to>
                                    </p:set>
                                    <p:anim calcmode="lin" valueType="num">
                                      <p:cBhvr additive="base">
                                        <p:cTn id="39" dur="500" fill="hold"/>
                                        <p:tgtEl>
                                          <p:spTgt spid="46182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6182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61827">
                                            <p:txEl>
                                              <p:pRg st="7" end="7"/>
                                            </p:txEl>
                                          </p:spTgt>
                                        </p:tgtEl>
                                        <p:attrNameLst>
                                          <p:attrName>style.visibility</p:attrName>
                                        </p:attrNameLst>
                                      </p:cBhvr>
                                      <p:to>
                                        <p:strVal val="visible"/>
                                      </p:to>
                                    </p:set>
                                    <p:anim calcmode="lin" valueType="num">
                                      <p:cBhvr additive="base">
                                        <p:cTn id="43" dur="500" fill="hold"/>
                                        <p:tgtEl>
                                          <p:spTgt spid="46182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61827">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61827">
                                            <p:txEl>
                                              <p:pRg st="8" end="8"/>
                                            </p:txEl>
                                          </p:spTgt>
                                        </p:tgtEl>
                                        <p:attrNameLst>
                                          <p:attrName>style.visibility</p:attrName>
                                        </p:attrNameLst>
                                      </p:cBhvr>
                                      <p:to>
                                        <p:strVal val="visible"/>
                                      </p:to>
                                    </p:set>
                                    <p:anim calcmode="lin" valueType="num">
                                      <p:cBhvr additive="base">
                                        <p:cTn id="47" dur="500" fill="hold"/>
                                        <p:tgtEl>
                                          <p:spTgt spid="461827">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61827">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61827">
                                            <p:txEl>
                                              <p:pRg st="9" end="9"/>
                                            </p:txEl>
                                          </p:spTgt>
                                        </p:tgtEl>
                                        <p:attrNameLst>
                                          <p:attrName>style.visibility</p:attrName>
                                        </p:attrNameLst>
                                      </p:cBhvr>
                                      <p:to>
                                        <p:strVal val="visible"/>
                                      </p:to>
                                    </p:set>
                                    <p:anim calcmode="lin" valueType="num">
                                      <p:cBhvr additive="base">
                                        <p:cTn id="51" dur="500" fill="hold"/>
                                        <p:tgtEl>
                                          <p:spTgt spid="461827">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6182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461829"/>
                                        </p:tgtEl>
                                        <p:attrNameLst>
                                          <p:attrName>style.visibility</p:attrName>
                                        </p:attrNameLst>
                                      </p:cBhvr>
                                      <p:to>
                                        <p:strVal val="visible"/>
                                      </p:to>
                                    </p:set>
                                    <p:animEffect transition="in" filter="barn(outVertical)">
                                      <p:cBhvr>
                                        <p:cTn id="57" dur="500"/>
                                        <p:tgtEl>
                                          <p:spTgt spid="461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ldLvl="2" animBg="1" autoUpdateAnimBg="0" build="p"/>
      <p:bldP spid="461829"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6D98DE7-D33C-4E0C-8CF5-B3E24AF1863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63874" name="Rectangle 2"/>
          <p:cNvSpPr>
            <a:spLocks noGrp="1" noChangeArrowheads="1"/>
          </p:cNvSpPr>
          <p:nvPr>
            <p:ph type="title"/>
          </p:nvPr>
        </p:nvSpPr>
        <p:spPr>
          <a:xfrm>
            <a:off x="1768475" y="242888"/>
            <a:ext cx="7772400" cy="677862"/>
          </a:xfrm>
        </p:spPr>
        <p:txBody>
          <a:bodyPr/>
          <a:lstStyle/>
          <a:p>
            <a:r>
              <a:rPr lang="zh-CN" altLang="en-US" smtClean="0">
                <a:solidFill>
                  <a:srgbClr val="FFCC00"/>
                </a:solidFill>
                <a:latin typeface="Arial" panose="020B0704020202020204" pitchFamily="34" charset="0"/>
                <a:ea typeface="黑体" pitchFamily="2" charset="-122"/>
              </a:rPr>
              <a:t>三、条件语句</a:t>
            </a:r>
            <a:endParaRPr lang="zh-CN" altLang="en-US" smtClean="0">
              <a:solidFill>
                <a:srgbClr val="FFCC00"/>
              </a:solidFill>
              <a:latin typeface="Arial" panose="020B0704020202020204" pitchFamily="34" charset="0"/>
              <a:ea typeface="黑体" pitchFamily="2" charset="-122"/>
            </a:endParaRPr>
          </a:p>
        </p:txBody>
      </p:sp>
      <p:sp>
        <p:nvSpPr>
          <p:cNvPr id="463876" name="AutoShape 4"/>
          <p:cNvSpPr>
            <a:spLocks noChangeArrowheads="1"/>
          </p:cNvSpPr>
          <p:nvPr/>
        </p:nvSpPr>
        <p:spPr bwMode="auto">
          <a:xfrm>
            <a:off x="3124200" y="2232025"/>
            <a:ext cx="1735138" cy="614363"/>
          </a:xfrm>
          <a:prstGeom prst="wedgeRoundRectCallout">
            <a:avLst>
              <a:gd name="adj1" fmla="val -107824"/>
              <a:gd name="adj2" fmla="val 71963"/>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楷体_GB2312" pitchFamily="49" charset="-122"/>
                <a:ea typeface="楷体_GB2312" pitchFamily="49" charset="-122"/>
              </a:rPr>
              <a:t>对于每个判定只有</a:t>
            </a:r>
            <a:r>
              <a:rPr lang="zh-CN" altLang="en-US" sz="1800">
                <a:solidFill>
                  <a:srgbClr val="CC3300"/>
                </a:solidFill>
                <a:latin typeface="楷体_GB2312" pitchFamily="49" charset="-122"/>
                <a:ea typeface="楷体_GB2312" pitchFamily="49" charset="-122"/>
              </a:rPr>
              <a:t>两</a:t>
            </a:r>
            <a:r>
              <a:rPr lang="zh-CN" altLang="en-US" sz="1800">
                <a:latin typeface="楷体_GB2312" pitchFamily="49" charset="-122"/>
                <a:ea typeface="楷体_GB2312" pitchFamily="49" charset="-122"/>
              </a:rPr>
              <a:t>个分支</a:t>
            </a:r>
            <a:endParaRPr kumimoji="1" lang="zh-CN" altLang="en-US" sz="1800">
              <a:latin typeface="楷体_GB2312" pitchFamily="49" charset="-122"/>
              <a:ea typeface="楷体_GB2312" pitchFamily="49" charset="-122"/>
            </a:endParaRPr>
          </a:p>
        </p:txBody>
      </p:sp>
      <p:sp>
        <p:nvSpPr>
          <p:cNvPr id="89093" name="AutoShape 5"/>
          <p:cNvSpPr>
            <a:spLocks noChangeArrowheads="1"/>
          </p:cNvSpPr>
          <p:nvPr/>
        </p:nvSpPr>
        <p:spPr bwMode="auto">
          <a:xfrm>
            <a:off x="1511300" y="1017588"/>
            <a:ext cx="6300788" cy="1173162"/>
          </a:xfrm>
          <a:prstGeom prst="horizontalScroll">
            <a:avLst>
              <a:gd name="adj" fmla="val 12500"/>
            </a:avLst>
          </a:prstGeom>
          <a:solidFill>
            <a:srgbClr val="FFCC99"/>
          </a:solidFill>
          <a:ln w="9525">
            <a:solidFill>
              <a:srgbClr val="CC6600"/>
            </a:solidFill>
            <a:round/>
          </a:ln>
        </p:spPr>
        <p:txBody>
          <a:bodyPr anchor="ctr">
            <a:spAutoFit/>
          </a:bodyPr>
          <a:lstStyle/>
          <a:p>
            <a:pPr eaLnBrk="1" hangingPunct="1">
              <a:buClr>
                <a:srgbClr val="3333FF"/>
              </a:buClr>
              <a:buFont typeface="Wingdings" panose="05000000000000000000" pitchFamily="2" charset="2"/>
              <a:buNone/>
            </a:pPr>
            <a:r>
              <a:rPr lang="zh-CN" altLang="zh-CN" sz="2200">
                <a:latin typeface="Arial" panose="020B0704020202020204" pitchFamily="34" charset="0"/>
                <a:ea typeface="楷体_GB2312" pitchFamily="49" charset="-122"/>
              </a:rPr>
              <a:t>条件语句分为两种：</a:t>
            </a:r>
            <a:r>
              <a:rPr lang="en-US" altLang="zh-CN" sz="2200">
                <a:solidFill>
                  <a:srgbClr val="CC0000"/>
                </a:solidFill>
                <a:latin typeface="Arial" panose="020B0704020202020204" pitchFamily="34" charset="0"/>
                <a:ea typeface="楷体_GB2312" pitchFamily="49" charset="-122"/>
              </a:rPr>
              <a:t>if-else</a:t>
            </a:r>
            <a:r>
              <a:rPr lang="zh-CN" altLang="zh-CN" sz="2200">
                <a:latin typeface="Arial" panose="020B0704020202020204" pitchFamily="34" charset="0"/>
                <a:ea typeface="楷体_GB2312" pitchFamily="49" charset="-122"/>
              </a:rPr>
              <a:t>语句和</a:t>
            </a:r>
            <a:r>
              <a:rPr lang="en-US" altLang="zh-CN" sz="2200">
                <a:solidFill>
                  <a:srgbClr val="CC0000"/>
                </a:solidFill>
                <a:latin typeface="Arial" panose="020B0704020202020204" pitchFamily="34" charset="0"/>
                <a:ea typeface="楷体_GB2312" pitchFamily="49" charset="-122"/>
              </a:rPr>
              <a:t>case</a:t>
            </a:r>
            <a:r>
              <a:rPr lang="zh-CN" altLang="zh-CN" sz="2200">
                <a:latin typeface="Arial" panose="020B0704020202020204" pitchFamily="34" charset="0"/>
                <a:ea typeface="楷体_GB2312" pitchFamily="49" charset="-122"/>
              </a:rPr>
              <a:t>语句；</a:t>
            </a:r>
            <a:endParaRPr lang="zh-CN" altLang="en-US" sz="2200">
              <a:latin typeface="Arial" panose="020B0704020202020204" pitchFamily="34" charset="0"/>
              <a:ea typeface="楷体_GB2312" pitchFamily="49" charset="-122"/>
            </a:endParaRPr>
          </a:p>
          <a:p>
            <a:pPr eaLnBrk="1" hangingPunct="1">
              <a:buClr>
                <a:srgbClr val="3333FF"/>
              </a:buClr>
              <a:buFont typeface="Wingdings" panose="05000000000000000000" pitchFamily="2" charset="2"/>
              <a:buNone/>
            </a:pPr>
            <a:r>
              <a:rPr lang="zh-CN" altLang="en-US" sz="2200">
                <a:latin typeface="Arial" panose="020B0704020202020204" pitchFamily="34" charset="0"/>
                <a:ea typeface="楷体_GB2312" pitchFamily="49" charset="-122"/>
              </a:rPr>
              <a:t>它们都是顺序语句，应放在“</a:t>
            </a:r>
            <a:r>
              <a:rPr lang="en-US" altLang="zh-CN" sz="2200">
                <a:solidFill>
                  <a:srgbClr val="CC0000"/>
                </a:solidFill>
                <a:latin typeface="Arial" panose="020B0704020202020204" pitchFamily="34" charset="0"/>
                <a:ea typeface="楷体_GB2312" pitchFamily="49" charset="-122"/>
              </a:rPr>
              <a:t>always</a:t>
            </a:r>
            <a:r>
              <a:rPr lang="en-US" altLang="zh-CN" sz="2200">
                <a:latin typeface="Arial" panose="020B0704020202020204" pitchFamily="34" charset="0"/>
                <a:ea typeface="楷体_GB2312" pitchFamily="49" charset="-122"/>
              </a:rPr>
              <a:t>”</a:t>
            </a:r>
            <a:r>
              <a:rPr lang="zh-CN" altLang="en-US" sz="2200">
                <a:latin typeface="Arial" panose="020B0704020202020204" pitchFamily="34" charset="0"/>
                <a:ea typeface="楷体_GB2312" pitchFamily="49" charset="-122"/>
              </a:rPr>
              <a:t>块内！</a:t>
            </a:r>
            <a:endParaRPr lang="zh-CN" altLang="en-US" sz="2200">
              <a:latin typeface="Arial" panose="020B0704020202020204" pitchFamily="34" charset="0"/>
              <a:ea typeface="楷体_GB2312" pitchFamily="49" charset="-122"/>
            </a:endParaRPr>
          </a:p>
        </p:txBody>
      </p:sp>
      <p:sp>
        <p:nvSpPr>
          <p:cNvPr id="463878" name="Rectangle 6"/>
          <p:cNvSpPr>
            <a:spLocks noChangeArrowheads="1"/>
          </p:cNvSpPr>
          <p:nvPr/>
        </p:nvSpPr>
        <p:spPr bwMode="auto">
          <a:xfrm>
            <a:off x="647700" y="2852738"/>
            <a:ext cx="7958138"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00000"/>
              </a:lnSpc>
              <a:buClr>
                <a:schemeClr val="bg2"/>
              </a:buClr>
              <a:buFont typeface="Wingdings" panose="05000000000000000000" pitchFamily="2" charset="2"/>
              <a:buNone/>
            </a:pPr>
            <a:r>
              <a:rPr lang="en-US" altLang="zh-CN">
                <a:solidFill>
                  <a:srgbClr val="CC3300"/>
                </a:solidFill>
                <a:latin typeface="Arial" panose="020B0704020202020204" pitchFamily="34" charset="0"/>
              </a:rPr>
              <a:t>1</a:t>
            </a:r>
            <a:r>
              <a:rPr lang="zh-CN" altLang="en-US">
                <a:solidFill>
                  <a:srgbClr val="CC3300"/>
                </a:solidFill>
                <a:latin typeface="Arial" panose="020B0704020202020204" pitchFamily="34" charset="0"/>
              </a:rPr>
              <a:t>、</a:t>
            </a:r>
            <a:r>
              <a:rPr lang="en-US" altLang="zh-CN">
                <a:solidFill>
                  <a:srgbClr val="CC3300"/>
                </a:solidFill>
                <a:latin typeface="Arial" panose="020B0704020202020204" pitchFamily="34" charset="0"/>
              </a:rPr>
              <a:t> if-else</a:t>
            </a:r>
            <a:r>
              <a:rPr lang="zh-CN" altLang="en-US">
                <a:solidFill>
                  <a:srgbClr val="CC3300"/>
                </a:solidFill>
                <a:latin typeface="Arial" panose="020B0704020202020204" pitchFamily="34" charset="0"/>
              </a:rPr>
              <a:t>语句</a:t>
            </a:r>
            <a:endParaRPr lang="zh-CN" altLang="en-US">
              <a:solidFill>
                <a:srgbClr val="CC3300"/>
              </a:solidFill>
              <a:latin typeface="Arial" panose="020B0704020202020204" pitchFamily="34" charset="0"/>
            </a:endParaRPr>
          </a:p>
          <a:p>
            <a:pPr marL="342900" indent="-342900">
              <a:spcBef>
                <a:spcPct val="0"/>
              </a:spcBef>
              <a:buClr>
                <a:schemeClr val="bg2"/>
              </a:buClr>
              <a:buFont typeface="Wingdings" panose="05000000000000000000" pitchFamily="2" charset="2"/>
              <a:buChar char="v"/>
            </a:pPr>
            <a:r>
              <a:rPr lang="zh-CN" altLang="zh-CN" sz="2200">
                <a:latin typeface="Arial" panose="020B0704020202020204" pitchFamily="34" charset="0"/>
              </a:rPr>
              <a:t>判定所给条件是否满足，根据判定的结果（真或假）决定执行给出的两种操作之一。</a:t>
            </a:r>
            <a:endParaRPr lang="zh-CN" altLang="en-US" sz="2200">
              <a:latin typeface="Arial" panose="020B0704020202020204" pitchFamily="34" charset="0"/>
            </a:endParaRPr>
          </a:p>
          <a:p>
            <a:pPr marL="342900" indent="-342900">
              <a:spcBef>
                <a:spcPct val="0"/>
              </a:spcBef>
              <a:buClr>
                <a:schemeClr val="bg2"/>
              </a:buClr>
              <a:buFont typeface="Wingdings" panose="05000000000000000000" pitchFamily="2" charset="2"/>
              <a:buChar char="v"/>
            </a:pPr>
            <a:r>
              <a:rPr lang="en-US" altLang="zh-CN" sz="2200">
                <a:latin typeface="Arial" panose="020B0704020202020204" pitchFamily="34" charset="0"/>
              </a:rPr>
              <a:t>if-else</a:t>
            </a:r>
            <a:r>
              <a:rPr lang="zh-CN" altLang="en-US" sz="2200">
                <a:latin typeface="Arial" panose="020B0704020202020204" pitchFamily="34" charset="0"/>
              </a:rPr>
              <a:t>语句有</a:t>
            </a:r>
            <a:r>
              <a:rPr lang="en-US" altLang="zh-CN" sz="2200">
                <a:solidFill>
                  <a:srgbClr val="CC0066"/>
                </a:solidFill>
                <a:latin typeface="Arial" panose="020B0704020202020204" pitchFamily="34" charset="0"/>
              </a:rPr>
              <a:t>3</a:t>
            </a:r>
            <a:r>
              <a:rPr lang="zh-CN" altLang="en-US" sz="2200">
                <a:latin typeface="Arial" panose="020B0704020202020204" pitchFamily="34" charset="0"/>
              </a:rPr>
              <a:t>种形式，格式与</a:t>
            </a:r>
            <a:r>
              <a:rPr lang="en-US" altLang="zh-CN" sz="2200">
                <a:latin typeface="Arial" panose="020B0704020202020204" pitchFamily="34" charset="0"/>
              </a:rPr>
              <a:t>C</a:t>
            </a:r>
            <a:r>
              <a:rPr lang="zh-CN" altLang="en-US" sz="2200">
                <a:latin typeface="Arial" panose="020B0704020202020204" pitchFamily="34" charset="0"/>
              </a:rPr>
              <a:t>语言中的</a:t>
            </a:r>
            <a:r>
              <a:rPr lang="en-US" altLang="zh-CN" sz="2200">
                <a:latin typeface="Arial" panose="020B0704020202020204" pitchFamily="34" charset="0"/>
              </a:rPr>
              <a:t>if-else</a:t>
            </a:r>
            <a:r>
              <a:rPr lang="zh-CN" altLang="en-US" sz="2200">
                <a:latin typeface="Arial" panose="020B0704020202020204" pitchFamily="34" charset="0"/>
              </a:rPr>
              <a:t>语句类似</a:t>
            </a:r>
            <a:endParaRPr lang="zh-CN" altLang="en-US" sz="2200">
              <a:latin typeface="Arial" panose="020B0704020202020204" pitchFamily="34" charset="0"/>
            </a:endParaRPr>
          </a:p>
          <a:p>
            <a:pPr marL="742950" lvl="1" indent="-285750" algn="l">
              <a:lnSpc>
                <a:spcPct val="100000"/>
              </a:lnSpc>
              <a:buClr>
                <a:srgbClr val="006666"/>
              </a:buClr>
              <a:buSzPct val="110000"/>
              <a:buFont typeface="Wingdings" panose="05000000000000000000" pitchFamily="2" charset="2"/>
              <a:buChar char="w"/>
            </a:pPr>
            <a:r>
              <a:rPr lang="zh-CN" altLang="en-US" sz="2000">
                <a:latin typeface="Arial" panose="020B0704020202020204" pitchFamily="34" charset="0"/>
              </a:rPr>
              <a:t>其中“表达式”为逻辑表达式或关系表达式，或一位的变量。</a:t>
            </a:r>
            <a:endParaRPr lang="zh-CN" altLang="en-US" sz="2000">
              <a:latin typeface="Arial" panose="020B0704020202020204" pitchFamily="34" charset="0"/>
            </a:endParaRPr>
          </a:p>
          <a:p>
            <a:pPr marL="742950" lvl="1" indent="-285750" algn="l">
              <a:lnSpc>
                <a:spcPct val="100000"/>
              </a:lnSpc>
              <a:buClr>
                <a:srgbClr val="006666"/>
              </a:buClr>
              <a:buSzPct val="110000"/>
              <a:buFont typeface="Wingdings" panose="05000000000000000000" pitchFamily="2" charset="2"/>
              <a:buChar char="w"/>
            </a:pPr>
            <a:r>
              <a:rPr lang="zh-CN" altLang="en-US" sz="2000">
                <a:latin typeface="Arial" panose="020B0704020202020204" pitchFamily="34" charset="0"/>
              </a:rPr>
              <a:t>若表达式的值为</a:t>
            </a:r>
            <a:r>
              <a:rPr lang="en-US" altLang="zh-CN" sz="2000">
                <a:latin typeface="Arial" panose="020B0704020202020204" pitchFamily="34" charset="0"/>
              </a:rPr>
              <a:t>0</a:t>
            </a:r>
            <a:r>
              <a:rPr lang="zh-CN" altLang="en-US" sz="2000">
                <a:latin typeface="Arial" panose="020B0704020202020204" pitchFamily="34" charset="0"/>
              </a:rPr>
              <a:t>、或</a:t>
            </a:r>
            <a:r>
              <a:rPr lang="en-US" altLang="zh-CN" sz="2000">
                <a:latin typeface="Arial" panose="020B0704020202020204" pitchFamily="34" charset="0"/>
              </a:rPr>
              <a:t>x</a:t>
            </a:r>
            <a:r>
              <a:rPr lang="zh-CN" altLang="en-US" sz="2000">
                <a:latin typeface="Arial" panose="020B0704020202020204" pitchFamily="34" charset="0"/>
              </a:rPr>
              <a:t>、或</a:t>
            </a:r>
            <a:r>
              <a:rPr lang="en-US" altLang="zh-CN" sz="2000">
                <a:latin typeface="Arial" panose="020B0704020202020204" pitchFamily="34" charset="0"/>
              </a:rPr>
              <a:t>z</a:t>
            </a:r>
            <a:r>
              <a:rPr lang="zh-CN" altLang="en-US" sz="2000">
                <a:latin typeface="Arial" panose="020B0704020202020204" pitchFamily="34" charset="0"/>
              </a:rPr>
              <a:t>，则</a:t>
            </a:r>
            <a:r>
              <a:rPr lang="zh-CN" altLang="zh-CN" sz="2000">
                <a:latin typeface="Arial" panose="020B0704020202020204" pitchFamily="34" charset="0"/>
              </a:rPr>
              <a:t>判定的</a:t>
            </a:r>
            <a:r>
              <a:rPr lang="zh-CN" altLang="en-US" sz="2000">
                <a:latin typeface="Arial" panose="020B0704020202020204" pitchFamily="34" charset="0"/>
              </a:rPr>
              <a:t>结果为“假”；若为</a:t>
            </a:r>
            <a:r>
              <a:rPr lang="en-US" altLang="zh-CN" sz="2000">
                <a:latin typeface="Arial" panose="020B0704020202020204" pitchFamily="34" charset="0"/>
              </a:rPr>
              <a:t>1</a:t>
            </a:r>
            <a:r>
              <a:rPr lang="zh-CN" altLang="en-US" sz="2000">
                <a:latin typeface="Arial" panose="020B0704020202020204" pitchFamily="34" charset="0"/>
              </a:rPr>
              <a:t>，则结果为“真”。</a:t>
            </a:r>
            <a:endParaRPr lang="zh-CN" altLang="en-US" sz="2000">
              <a:latin typeface="Arial" panose="020B0704020202020204" pitchFamily="34" charset="0"/>
            </a:endParaRPr>
          </a:p>
          <a:p>
            <a:pPr marL="742950" lvl="1" indent="-285750" algn="l">
              <a:lnSpc>
                <a:spcPct val="100000"/>
              </a:lnSpc>
              <a:buClr>
                <a:srgbClr val="006666"/>
              </a:buClr>
              <a:buSzPct val="110000"/>
              <a:buFont typeface="Wingdings" panose="05000000000000000000" pitchFamily="2" charset="2"/>
              <a:buChar char="w"/>
            </a:pPr>
            <a:r>
              <a:rPr lang="zh-CN" altLang="en-US" sz="2000">
                <a:latin typeface="Arial" panose="020B0704020202020204" pitchFamily="34" charset="0"/>
              </a:rPr>
              <a:t>执行的</a:t>
            </a:r>
            <a:r>
              <a:rPr lang="zh-CN" altLang="zh-CN" sz="2000">
                <a:latin typeface="Arial" panose="020B0704020202020204" pitchFamily="34" charset="0"/>
              </a:rPr>
              <a:t>语句可为单句，也可为多句；多句时一定要用“</a:t>
            </a:r>
            <a:r>
              <a:rPr lang="en-US" altLang="zh-CN" sz="2000">
                <a:latin typeface="Arial" panose="020B0704020202020204" pitchFamily="34" charset="0"/>
              </a:rPr>
              <a:t>begin_end”</a:t>
            </a:r>
            <a:r>
              <a:rPr lang="zh-CN" altLang="en-US" sz="2000">
                <a:latin typeface="Arial" panose="020B0704020202020204" pitchFamily="34" charset="0"/>
              </a:rPr>
              <a:t>语句括起来，形成一个复合块语句。</a:t>
            </a:r>
            <a:endParaRPr lang="zh-CN" altLang="en-US"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additive="base">
                                        <p:cTn id="7" dur="500" fill="hold"/>
                                        <p:tgtEl>
                                          <p:spTgt spid="463874"/>
                                        </p:tgtEl>
                                        <p:attrNameLst>
                                          <p:attrName>ppt_x</p:attrName>
                                        </p:attrNameLst>
                                      </p:cBhvr>
                                      <p:tavLst>
                                        <p:tav tm="0">
                                          <p:val>
                                            <p:strVal val="#ppt_x"/>
                                          </p:val>
                                        </p:tav>
                                        <p:tav tm="100000">
                                          <p:val>
                                            <p:strVal val="#ppt_x"/>
                                          </p:val>
                                        </p:tav>
                                      </p:tavLst>
                                    </p:anim>
                                    <p:anim calcmode="lin" valueType="num">
                                      <p:cBhvr additive="base">
                                        <p:cTn id="8" dur="500" fill="hold"/>
                                        <p:tgtEl>
                                          <p:spTgt spid="463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3878"/>
                                        </p:tgtEl>
                                        <p:attrNameLst>
                                          <p:attrName>style.visibility</p:attrName>
                                        </p:attrNameLst>
                                      </p:cBhvr>
                                      <p:to>
                                        <p:strVal val="visible"/>
                                      </p:to>
                                    </p:set>
                                    <p:anim calcmode="lin" valueType="num">
                                      <p:cBhvr additive="base">
                                        <p:cTn id="13" dur="500" fill="hold"/>
                                        <p:tgtEl>
                                          <p:spTgt spid="463878"/>
                                        </p:tgtEl>
                                        <p:attrNameLst>
                                          <p:attrName>ppt_x</p:attrName>
                                        </p:attrNameLst>
                                      </p:cBhvr>
                                      <p:tavLst>
                                        <p:tav tm="0">
                                          <p:val>
                                            <p:strVal val="0-#ppt_w/2"/>
                                          </p:val>
                                        </p:tav>
                                        <p:tav tm="100000">
                                          <p:val>
                                            <p:strVal val="#ppt_x"/>
                                          </p:val>
                                        </p:tav>
                                      </p:tavLst>
                                    </p:anim>
                                    <p:anim calcmode="lin" valueType="num">
                                      <p:cBhvr additive="base">
                                        <p:cTn id="14" dur="500" fill="hold"/>
                                        <p:tgtEl>
                                          <p:spTgt spid="4638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3876"/>
                                        </p:tgtEl>
                                        <p:attrNameLst>
                                          <p:attrName>style.visibility</p:attrName>
                                        </p:attrNameLst>
                                      </p:cBhvr>
                                      <p:to>
                                        <p:strVal val="visible"/>
                                      </p:to>
                                    </p:set>
                                    <p:animEffect transition="in" filter="dissolve">
                                      <p:cBhvr>
                                        <p:cTn id="19"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p:bldP spid="463876" grpId="0" animBg="1"/>
      <p:bldP spid="46387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5811B63E-AB47-4DD2-A21A-5E1886006210}"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0115" name="Rectangle 2"/>
          <p:cNvSpPr>
            <a:spLocks noGrp="1" noChangeArrowheads="1"/>
          </p:cNvSpPr>
          <p:nvPr>
            <p:ph type="title"/>
          </p:nvPr>
        </p:nvSpPr>
        <p:spPr>
          <a:xfrm>
            <a:off x="1731963" y="257175"/>
            <a:ext cx="7772400" cy="677863"/>
          </a:xfrm>
        </p:spPr>
        <p:txBody>
          <a:bodyPr/>
          <a:lstStyle/>
          <a:p>
            <a:r>
              <a:rPr lang="en-US" altLang="zh-CN" smtClean="0">
                <a:solidFill>
                  <a:srgbClr val="FFCC00"/>
                </a:solidFill>
                <a:latin typeface="Arial" panose="020B0704020202020204" pitchFamily="34" charset="0"/>
                <a:ea typeface="黑体" pitchFamily="2" charset="-122"/>
              </a:rPr>
              <a:t>if-else</a:t>
            </a:r>
            <a:r>
              <a:rPr lang="zh-CN" altLang="en-US" smtClean="0">
                <a:solidFill>
                  <a:srgbClr val="FFCC00"/>
                </a:solidFill>
                <a:latin typeface="Arial" panose="020B0704020202020204" pitchFamily="34" charset="0"/>
                <a:ea typeface="黑体" pitchFamily="2" charset="-122"/>
              </a:rPr>
              <a:t>语句的表示方式</a:t>
            </a:r>
            <a:endParaRPr lang="zh-CN" altLang="en-US" smtClean="0">
              <a:solidFill>
                <a:srgbClr val="FFCC00"/>
              </a:solidFill>
              <a:latin typeface="Arial" panose="020B0704020202020204" pitchFamily="34" charset="0"/>
              <a:ea typeface="黑体" pitchFamily="2" charset="-122"/>
            </a:endParaRPr>
          </a:p>
        </p:txBody>
      </p:sp>
      <p:sp>
        <p:nvSpPr>
          <p:cNvPr id="465923" name="Rectangle 3"/>
          <p:cNvSpPr>
            <a:spLocks noGrp="1" noChangeArrowheads="1"/>
          </p:cNvSpPr>
          <p:nvPr>
            <p:ph type="body" idx="1"/>
          </p:nvPr>
        </p:nvSpPr>
        <p:spPr>
          <a:xfrm>
            <a:off x="600075" y="4822825"/>
            <a:ext cx="8328025" cy="1719263"/>
          </a:xfrm>
        </p:spPr>
        <p:txBody>
          <a:bodyPr/>
          <a:lstStyle/>
          <a:p>
            <a:pPr algn="just">
              <a:lnSpc>
                <a:spcPct val="110000"/>
              </a:lnSpc>
            </a:pPr>
            <a:r>
              <a:rPr lang="zh-CN" altLang="en-US" sz="2400" smtClean="0">
                <a:latin typeface="Arial" panose="020B0704020202020204" pitchFamily="34" charset="0"/>
                <a:ea typeface="SimSun" pitchFamily="2" charset="-122"/>
              </a:rPr>
              <a:t>允许一定形式的表达式简写方式，如：</a:t>
            </a:r>
            <a:endParaRPr lang="zh-CN" altLang="en-US" sz="2400" smtClean="0">
              <a:latin typeface="Arial" panose="020B0704020202020204" pitchFamily="34" charset="0"/>
              <a:ea typeface="SimSun" pitchFamily="2" charset="-122"/>
            </a:endParaRPr>
          </a:p>
          <a:p>
            <a:pPr lvl="1" algn="just">
              <a:lnSpc>
                <a:spcPct val="110000"/>
              </a:lnSpc>
              <a:spcBef>
                <a:spcPct val="10000"/>
              </a:spcBef>
            </a:pPr>
            <a:r>
              <a:rPr lang="en-US" altLang="zh-CN" sz="2200" smtClean="0">
                <a:latin typeface="Arial" panose="020B0704020202020204" pitchFamily="34" charset="0"/>
                <a:ea typeface="SimSun" pitchFamily="2" charset="-122"/>
              </a:rPr>
              <a:t>if(expression) </a:t>
            </a:r>
            <a:r>
              <a:rPr lang="zh-CN" altLang="en-US" sz="2200" smtClean="0">
                <a:latin typeface="Arial" panose="020B0704020202020204" pitchFamily="34" charset="0"/>
                <a:ea typeface="SimSun" pitchFamily="2" charset="-122"/>
              </a:rPr>
              <a:t>等同于</a:t>
            </a:r>
            <a:r>
              <a:rPr lang="en-US" altLang="zh-CN" sz="2200" smtClean="0">
                <a:latin typeface="Arial" panose="020B0704020202020204" pitchFamily="34" charset="0"/>
                <a:ea typeface="SimSun" pitchFamily="2" charset="-122"/>
              </a:rPr>
              <a:t>if(expression = = 1) </a:t>
            </a:r>
            <a:endParaRPr lang="en-US" altLang="zh-CN" sz="2200" smtClean="0">
              <a:latin typeface="Arial" panose="020B0704020202020204" pitchFamily="34" charset="0"/>
              <a:ea typeface="SimSun" pitchFamily="2" charset="-122"/>
            </a:endParaRPr>
          </a:p>
          <a:p>
            <a:pPr lvl="1" algn="just">
              <a:lnSpc>
                <a:spcPct val="110000"/>
              </a:lnSpc>
              <a:spcBef>
                <a:spcPct val="10000"/>
              </a:spcBef>
            </a:pPr>
            <a:r>
              <a:rPr lang="en-US" altLang="zh-CN" sz="2200" smtClean="0">
                <a:latin typeface="Arial" panose="020B0704020202020204" pitchFamily="34" charset="0"/>
                <a:ea typeface="SimSun" pitchFamily="2" charset="-122"/>
              </a:rPr>
              <a:t>if(! expression) </a:t>
            </a:r>
            <a:r>
              <a:rPr lang="zh-CN" altLang="en-US" sz="2200" smtClean="0">
                <a:latin typeface="Arial" panose="020B0704020202020204" pitchFamily="34" charset="0"/>
                <a:ea typeface="SimSun" pitchFamily="2" charset="-122"/>
              </a:rPr>
              <a:t>等同于</a:t>
            </a:r>
            <a:r>
              <a:rPr lang="en-US" altLang="zh-CN" sz="2200" smtClean="0">
                <a:latin typeface="Arial" panose="020B0704020202020204" pitchFamily="34" charset="0"/>
                <a:ea typeface="SimSun" pitchFamily="2" charset="-122"/>
              </a:rPr>
              <a:t>if(expression ! = 1)</a:t>
            </a:r>
            <a:r>
              <a:rPr lang="en-US" altLang="zh-CN" smtClean="0">
                <a:latin typeface="Arial" panose="020B0704020202020204" pitchFamily="34" charset="0"/>
                <a:ea typeface="SimSun" pitchFamily="2" charset="-122"/>
              </a:rPr>
              <a:t> </a:t>
            </a:r>
            <a:endParaRPr lang="en-US" altLang="zh-CN" smtClean="0">
              <a:latin typeface="Arial" panose="020B0704020202020204" pitchFamily="34" charset="0"/>
              <a:ea typeface="SimSun" pitchFamily="2" charset="-122"/>
            </a:endParaRPr>
          </a:p>
        </p:txBody>
      </p:sp>
      <p:sp>
        <p:nvSpPr>
          <p:cNvPr id="465924" name="Text Box 4"/>
          <p:cNvSpPr txBox="1">
            <a:spLocks noChangeArrowheads="1"/>
          </p:cNvSpPr>
          <p:nvPr/>
        </p:nvSpPr>
        <p:spPr bwMode="auto">
          <a:xfrm>
            <a:off x="838200" y="1768475"/>
            <a:ext cx="2819400" cy="436563"/>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if </a:t>
            </a:r>
            <a:r>
              <a:rPr lang="en-US" altLang="zh-CN" sz="2000">
                <a:latin typeface="Arial" panose="020B0704020202020204" pitchFamily="34" charset="0"/>
              </a:rPr>
              <a:t>(</a:t>
            </a:r>
            <a:r>
              <a:rPr lang="zh-CN" altLang="en-US" sz="2000">
                <a:latin typeface="Arial" panose="020B0704020202020204" pitchFamily="34" charset="0"/>
              </a:rPr>
              <a:t>表达式</a:t>
            </a:r>
            <a:r>
              <a:rPr lang="en-US" altLang="zh-CN" sz="2000">
                <a:latin typeface="Arial" panose="020B0704020202020204" pitchFamily="34" charset="0"/>
              </a:rPr>
              <a:t>) </a:t>
            </a:r>
            <a:r>
              <a:rPr lang="zh-CN" altLang="en-US" sz="2000">
                <a:latin typeface="Arial" panose="020B0704020202020204" pitchFamily="34" charset="0"/>
              </a:rPr>
              <a:t>语句</a:t>
            </a:r>
            <a:r>
              <a:rPr lang="en-US" altLang="zh-CN" sz="2000">
                <a:latin typeface="Arial" panose="020B0704020202020204" pitchFamily="34" charset="0"/>
              </a:rPr>
              <a:t>1</a:t>
            </a:r>
            <a:r>
              <a:rPr lang="zh-CN" altLang="en-US" sz="2000">
                <a:latin typeface="Arial" panose="020B0704020202020204" pitchFamily="34" charset="0"/>
              </a:rPr>
              <a:t>；</a:t>
            </a:r>
            <a:endParaRPr lang="zh-CN" altLang="en-US" sz="2000">
              <a:latin typeface="Arial" panose="020B0704020202020204" pitchFamily="34" charset="0"/>
            </a:endParaRPr>
          </a:p>
        </p:txBody>
      </p:sp>
      <p:sp>
        <p:nvSpPr>
          <p:cNvPr id="465925" name="Text Box 5"/>
          <p:cNvSpPr txBox="1">
            <a:spLocks noChangeArrowheads="1"/>
          </p:cNvSpPr>
          <p:nvPr/>
        </p:nvSpPr>
        <p:spPr bwMode="auto">
          <a:xfrm>
            <a:off x="914400" y="2806700"/>
            <a:ext cx="2895600" cy="771525"/>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if </a:t>
            </a:r>
            <a:r>
              <a:rPr lang="en-US" altLang="zh-CN" sz="2000">
                <a:latin typeface="Arial" panose="020B0704020202020204" pitchFamily="34" charset="0"/>
              </a:rPr>
              <a:t>(</a:t>
            </a:r>
            <a:r>
              <a:rPr lang="zh-CN" altLang="en-US" sz="2000">
                <a:latin typeface="Arial" panose="020B0704020202020204" pitchFamily="34" charset="0"/>
              </a:rPr>
              <a:t>表达式</a:t>
            </a:r>
            <a:r>
              <a:rPr lang="en-US" altLang="zh-CN" sz="2000">
                <a:latin typeface="Arial" panose="020B0704020202020204" pitchFamily="34" charset="0"/>
              </a:rPr>
              <a:t>1) </a:t>
            </a:r>
            <a:r>
              <a:rPr lang="zh-CN" altLang="en-US" sz="2000">
                <a:latin typeface="Arial" panose="020B0704020202020204" pitchFamily="34" charset="0"/>
              </a:rPr>
              <a:t>语句</a:t>
            </a:r>
            <a:r>
              <a:rPr lang="en-US" altLang="zh-CN" sz="2000">
                <a:latin typeface="Arial" panose="020B0704020202020204" pitchFamily="34" charset="0"/>
              </a:rPr>
              <a:t>1</a:t>
            </a:r>
            <a:r>
              <a:rPr lang="zh-CN" altLang="en-US" sz="2000">
                <a:latin typeface="Arial" panose="020B0704020202020204" pitchFamily="34" charset="0"/>
              </a:rPr>
              <a:t>；</a:t>
            </a:r>
            <a:endParaRPr lang="zh-CN" altLang="en-US" sz="2000">
              <a:latin typeface="Arial" panose="020B0704020202020204" pitchFamily="34" charset="0"/>
            </a:endParaRPr>
          </a:p>
          <a:p>
            <a:pPr>
              <a:spcBef>
                <a:spcPct val="0"/>
              </a:spcBef>
              <a:buClrTx/>
              <a:buFontTx/>
              <a:buNone/>
            </a:pPr>
            <a:r>
              <a:rPr lang="en-US" altLang="zh-CN" sz="2000">
                <a:solidFill>
                  <a:srgbClr val="FF0066"/>
                </a:solidFill>
                <a:latin typeface="Arial" panose="020B0704020202020204" pitchFamily="34" charset="0"/>
              </a:rPr>
              <a:t>else</a:t>
            </a:r>
            <a:r>
              <a:rPr lang="en-US" altLang="zh-CN" sz="2000">
                <a:latin typeface="Arial" panose="020B0704020202020204" pitchFamily="34" charset="0"/>
              </a:rPr>
              <a:t> 	       </a:t>
            </a:r>
            <a:r>
              <a:rPr lang="zh-CN" altLang="en-US" sz="2000">
                <a:latin typeface="Arial" panose="020B0704020202020204" pitchFamily="34" charset="0"/>
              </a:rPr>
              <a:t>语句</a:t>
            </a:r>
            <a:r>
              <a:rPr lang="en-US" altLang="zh-CN" sz="2000">
                <a:latin typeface="Arial" panose="020B0704020202020204" pitchFamily="34" charset="0"/>
              </a:rPr>
              <a:t>2</a:t>
            </a:r>
            <a:r>
              <a:rPr lang="zh-CN" altLang="en-US" sz="2000">
                <a:latin typeface="Arial" panose="020B0704020202020204" pitchFamily="34" charset="0"/>
              </a:rPr>
              <a:t>；</a:t>
            </a:r>
            <a:endParaRPr lang="zh-CN" altLang="en-US" sz="2000">
              <a:latin typeface="Arial" panose="020B0704020202020204" pitchFamily="34" charset="0"/>
            </a:endParaRPr>
          </a:p>
        </p:txBody>
      </p:sp>
      <p:sp>
        <p:nvSpPr>
          <p:cNvPr id="465926" name="Text Box 6"/>
          <p:cNvSpPr txBox="1">
            <a:spLocks noChangeArrowheads="1"/>
          </p:cNvSpPr>
          <p:nvPr/>
        </p:nvSpPr>
        <p:spPr bwMode="auto">
          <a:xfrm>
            <a:off x="4824413" y="2173288"/>
            <a:ext cx="3429000" cy="16256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rPr>
              <a:t>if </a:t>
            </a:r>
            <a:r>
              <a:rPr lang="en-US" altLang="zh-CN" sz="2000">
                <a:latin typeface="Arial" panose="020B0704020202020204" pitchFamily="34" charset="0"/>
              </a:rPr>
              <a:t>(</a:t>
            </a:r>
            <a:r>
              <a:rPr lang="zh-CN" altLang="en-US" sz="2000">
                <a:latin typeface="Arial" panose="020B0704020202020204" pitchFamily="34" charset="0"/>
              </a:rPr>
              <a:t>表达式</a:t>
            </a:r>
            <a:r>
              <a:rPr lang="en-US" altLang="zh-CN" sz="2000">
                <a:latin typeface="Arial" panose="020B0704020202020204" pitchFamily="34" charset="0"/>
              </a:rPr>
              <a:t>1) </a:t>
            </a:r>
            <a:r>
              <a:rPr lang="zh-CN" altLang="en-US" sz="2000">
                <a:latin typeface="Arial" panose="020B0704020202020204" pitchFamily="34" charset="0"/>
              </a:rPr>
              <a:t>语句</a:t>
            </a:r>
            <a:r>
              <a:rPr lang="en-US" altLang="zh-CN" sz="2000">
                <a:latin typeface="Arial" panose="020B0704020202020204" pitchFamily="34" charset="0"/>
              </a:rPr>
              <a:t>1</a:t>
            </a:r>
            <a:r>
              <a:rPr lang="zh-CN" altLang="en-US" sz="2000">
                <a:latin typeface="Arial" panose="020B0704020202020204" pitchFamily="34" charset="0"/>
              </a:rPr>
              <a:t>；</a:t>
            </a:r>
            <a:endParaRPr lang="zh-CN" altLang="en-US" sz="2000">
              <a:latin typeface="Arial" panose="020B0704020202020204" pitchFamily="34" charset="0"/>
            </a:endParaRPr>
          </a:p>
          <a:p>
            <a:pPr>
              <a:lnSpc>
                <a:spcPct val="100000"/>
              </a:lnSpc>
              <a:spcBef>
                <a:spcPct val="0"/>
              </a:spcBef>
              <a:buClrTx/>
              <a:buFontTx/>
              <a:buNone/>
            </a:pPr>
            <a:r>
              <a:rPr lang="en-US" altLang="zh-CN" sz="2000">
                <a:solidFill>
                  <a:srgbClr val="FF0066"/>
                </a:solidFill>
                <a:latin typeface="Arial" panose="020B0704020202020204" pitchFamily="34" charset="0"/>
              </a:rPr>
              <a:t>else if </a:t>
            </a:r>
            <a:r>
              <a:rPr lang="en-US" altLang="zh-CN" sz="2000">
                <a:latin typeface="Arial" panose="020B0704020202020204" pitchFamily="34" charset="0"/>
              </a:rPr>
              <a:t>(</a:t>
            </a:r>
            <a:r>
              <a:rPr lang="zh-CN" altLang="en-US" sz="2000">
                <a:latin typeface="Arial" panose="020B0704020202020204" pitchFamily="34" charset="0"/>
              </a:rPr>
              <a:t>表达式</a:t>
            </a:r>
            <a:r>
              <a:rPr lang="en-US" altLang="zh-CN" sz="2000">
                <a:latin typeface="Arial" panose="020B0704020202020204" pitchFamily="34" charset="0"/>
              </a:rPr>
              <a:t>2) </a:t>
            </a:r>
            <a:r>
              <a:rPr lang="zh-CN" altLang="en-US" sz="2000">
                <a:latin typeface="Arial" panose="020B0704020202020204" pitchFamily="34" charset="0"/>
              </a:rPr>
              <a:t>语句</a:t>
            </a:r>
            <a:r>
              <a:rPr lang="en-US" altLang="zh-CN" sz="2000">
                <a:latin typeface="Arial" panose="020B0704020202020204" pitchFamily="34" charset="0"/>
              </a:rPr>
              <a:t>2</a:t>
            </a:r>
            <a:r>
              <a:rPr lang="zh-CN" altLang="en-US" sz="2000">
                <a:latin typeface="Arial" panose="020B0704020202020204" pitchFamily="34" charset="0"/>
              </a:rPr>
              <a:t>；</a:t>
            </a:r>
            <a:endParaRPr lang="zh-CN" altLang="en-US" sz="2000">
              <a:latin typeface="Arial" panose="020B0704020202020204" pitchFamily="34" charset="0"/>
            </a:endParaRPr>
          </a:p>
          <a:p>
            <a:pPr>
              <a:lnSpc>
                <a:spcPct val="100000"/>
              </a:lnSpc>
              <a:spcBef>
                <a:spcPct val="0"/>
              </a:spcBef>
              <a:buClrTx/>
              <a:buFontTx/>
              <a:buNone/>
            </a:pPr>
            <a:r>
              <a:rPr lang="en-US" altLang="zh-CN" sz="2000">
                <a:solidFill>
                  <a:srgbClr val="FF0066"/>
                </a:solidFill>
                <a:latin typeface="Arial" panose="020B0704020202020204" pitchFamily="34" charset="0"/>
              </a:rPr>
              <a:t>else if </a:t>
            </a:r>
            <a:r>
              <a:rPr lang="en-US" altLang="zh-CN" sz="2000">
                <a:latin typeface="Arial" panose="020B0704020202020204" pitchFamily="34" charset="0"/>
              </a:rPr>
              <a:t>(</a:t>
            </a:r>
            <a:r>
              <a:rPr lang="zh-CN" altLang="en-US" sz="2000">
                <a:latin typeface="Arial" panose="020B0704020202020204" pitchFamily="34" charset="0"/>
              </a:rPr>
              <a:t>表达式</a:t>
            </a:r>
            <a:r>
              <a:rPr lang="en-US" altLang="zh-CN" sz="2000">
                <a:latin typeface="Arial" panose="020B0704020202020204" pitchFamily="34" charset="0"/>
              </a:rPr>
              <a:t>3) </a:t>
            </a:r>
            <a:r>
              <a:rPr lang="zh-CN" altLang="en-US" sz="2000">
                <a:latin typeface="Arial" panose="020B0704020202020204" pitchFamily="34" charset="0"/>
              </a:rPr>
              <a:t>语句</a:t>
            </a:r>
            <a:r>
              <a:rPr lang="en-US" altLang="zh-CN" sz="2000">
                <a:latin typeface="Arial" panose="020B0704020202020204" pitchFamily="34" charset="0"/>
              </a:rPr>
              <a:t>3</a:t>
            </a:r>
            <a:r>
              <a:rPr lang="zh-CN" altLang="en-US" sz="2000">
                <a:latin typeface="Arial" panose="020B0704020202020204" pitchFamily="34" charset="0"/>
              </a:rPr>
              <a:t>；</a:t>
            </a:r>
            <a:endParaRPr lang="zh-CN" altLang="en-US" sz="2000">
              <a:latin typeface="Arial" panose="020B0704020202020204" pitchFamily="34" charset="0"/>
            </a:endParaRPr>
          </a:p>
          <a:p>
            <a:pPr>
              <a:lnSpc>
                <a:spcPct val="10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a:t>
            </a:r>
            <a:endParaRPr lang="en-US" altLang="zh-CN" sz="2000">
              <a:latin typeface="Arial" panose="020B0704020202020204" pitchFamily="34" charset="0"/>
            </a:endParaRPr>
          </a:p>
          <a:p>
            <a:pPr>
              <a:lnSpc>
                <a:spcPct val="100000"/>
              </a:lnSpc>
              <a:spcBef>
                <a:spcPct val="0"/>
              </a:spcBef>
              <a:buClrTx/>
              <a:buFontTx/>
              <a:buNone/>
            </a:pPr>
            <a:r>
              <a:rPr lang="en-US" altLang="zh-CN" sz="2000">
                <a:solidFill>
                  <a:srgbClr val="FF0066"/>
                </a:solidFill>
                <a:latin typeface="Arial" panose="020B0704020202020204" pitchFamily="34" charset="0"/>
              </a:rPr>
              <a:t>else </a:t>
            </a:r>
            <a:r>
              <a:rPr lang="en-US" altLang="zh-CN" sz="2000">
                <a:latin typeface="Arial" panose="020B0704020202020204" pitchFamily="34" charset="0"/>
              </a:rPr>
              <a:t> </a:t>
            </a:r>
            <a:r>
              <a:rPr lang="zh-CN" altLang="en-US" sz="2000">
                <a:latin typeface="Arial" panose="020B0704020202020204" pitchFamily="34" charset="0"/>
              </a:rPr>
              <a:t>语句</a:t>
            </a:r>
            <a:r>
              <a:rPr lang="en-US" altLang="zh-CN" sz="2000">
                <a:latin typeface="Arial" panose="020B0704020202020204" pitchFamily="34" charset="0"/>
              </a:rPr>
              <a:t>n</a:t>
            </a:r>
            <a:r>
              <a:rPr lang="zh-CN" altLang="en-US" sz="2000">
                <a:latin typeface="Arial" panose="020B0704020202020204" pitchFamily="34" charset="0"/>
              </a:rPr>
              <a:t>；</a:t>
            </a:r>
            <a:endParaRPr lang="zh-CN" altLang="en-US" sz="2000">
              <a:latin typeface="Arial" panose="020B0704020202020204" pitchFamily="34" charset="0"/>
            </a:endParaRPr>
          </a:p>
        </p:txBody>
      </p:sp>
      <p:sp>
        <p:nvSpPr>
          <p:cNvPr id="465927" name="Text Box 7"/>
          <p:cNvSpPr txBox="1">
            <a:spLocks noChangeArrowheads="1"/>
          </p:cNvSpPr>
          <p:nvPr/>
        </p:nvSpPr>
        <p:spPr bwMode="auto">
          <a:xfrm>
            <a:off x="457200" y="1271588"/>
            <a:ext cx="371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a:solidFill>
                  <a:srgbClr val="CC0000"/>
                </a:solidFill>
                <a:latin typeface="Arial" panose="020B0704020202020204" pitchFamily="34" charset="0"/>
              </a:rPr>
              <a:t>方式</a:t>
            </a:r>
            <a:r>
              <a:rPr lang="en-US" altLang="zh-CN">
                <a:solidFill>
                  <a:srgbClr val="CC0000"/>
                </a:solidFill>
                <a:latin typeface="Arial" panose="020B0704020202020204" pitchFamily="34" charset="0"/>
              </a:rPr>
              <a:t>1</a:t>
            </a:r>
            <a:r>
              <a:rPr lang="zh-CN" altLang="en-US">
                <a:solidFill>
                  <a:srgbClr val="CC0000"/>
                </a:solidFill>
                <a:latin typeface="Arial" panose="020B0704020202020204" pitchFamily="34" charset="0"/>
              </a:rPr>
              <a:t>（非完整性</a:t>
            </a:r>
            <a:r>
              <a:rPr lang="en-US" altLang="zh-CN">
                <a:solidFill>
                  <a:srgbClr val="CC0000"/>
                </a:solidFill>
                <a:latin typeface="Arial" panose="020B0704020202020204" pitchFamily="34" charset="0"/>
              </a:rPr>
              <a:t>IF</a:t>
            </a:r>
            <a:r>
              <a:rPr lang="zh-CN" altLang="en-US">
                <a:solidFill>
                  <a:srgbClr val="CC0000"/>
                </a:solidFill>
                <a:latin typeface="Arial" panose="020B0704020202020204" pitchFamily="34" charset="0"/>
              </a:rPr>
              <a:t>语句）</a:t>
            </a:r>
            <a:r>
              <a:rPr lang="zh-CN" altLang="en-US">
                <a:latin typeface="Arial" panose="020B0704020202020204" pitchFamily="34" charset="0"/>
              </a:rPr>
              <a:t>：</a:t>
            </a:r>
            <a:endParaRPr lang="zh-CN" altLang="en-US">
              <a:latin typeface="Arial" panose="020B0704020202020204" pitchFamily="34" charset="0"/>
            </a:endParaRPr>
          </a:p>
        </p:txBody>
      </p:sp>
      <p:sp>
        <p:nvSpPr>
          <p:cNvPr id="465928" name="Text Box 8"/>
          <p:cNvSpPr txBox="1">
            <a:spLocks noChangeArrowheads="1"/>
          </p:cNvSpPr>
          <p:nvPr/>
        </p:nvSpPr>
        <p:spPr bwMode="auto">
          <a:xfrm>
            <a:off x="400050" y="2308225"/>
            <a:ext cx="472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a:solidFill>
                  <a:srgbClr val="CC0000"/>
                </a:solidFill>
                <a:latin typeface="Arial" panose="020B0704020202020204" pitchFamily="34" charset="0"/>
              </a:rPr>
              <a:t>方式</a:t>
            </a:r>
            <a:r>
              <a:rPr lang="en-US" altLang="zh-CN">
                <a:solidFill>
                  <a:srgbClr val="CC0000"/>
                </a:solidFill>
                <a:latin typeface="Arial" panose="020B0704020202020204" pitchFamily="34" charset="0"/>
              </a:rPr>
              <a:t>2</a:t>
            </a:r>
            <a:r>
              <a:rPr lang="zh-CN" altLang="en-US">
                <a:solidFill>
                  <a:srgbClr val="CC0000"/>
                </a:solidFill>
                <a:latin typeface="Arial" panose="020B0704020202020204" pitchFamily="34" charset="0"/>
              </a:rPr>
              <a:t> （二重选择的</a:t>
            </a:r>
            <a:r>
              <a:rPr lang="en-US" altLang="zh-CN">
                <a:solidFill>
                  <a:srgbClr val="CC0000"/>
                </a:solidFill>
                <a:latin typeface="Arial" panose="020B0704020202020204" pitchFamily="34" charset="0"/>
              </a:rPr>
              <a:t>IF</a:t>
            </a:r>
            <a:r>
              <a:rPr lang="zh-CN" altLang="en-US">
                <a:solidFill>
                  <a:srgbClr val="CC0000"/>
                </a:solidFill>
                <a:latin typeface="Arial" panose="020B0704020202020204" pitchFamily="34" charset="0"/>
              </a:rPr>
              <a:t>语句） </a:t>
            </a:r>
            <a:r>
              <a:rPr lang="zh-CN" altLang="en-US">
                <a:latin typeface="Arial" panose="020B0704020202020204" pitchFamily="34" charset="0"/>
              </a:rPr>
              <a:t>：</a:t>
            </a:r>
            <a:endParaRPr lang="zh-CN" altLang="en-US">
              <a:latin typeface="Arial" panose="020B0704020202020204" pitchFamily="34" charset="0"/>
            </a:endParaRPr>
          </a:p>
        </p:txBody>
      </p:sp>
      <p:sp>
        <p:nvSpPr>
          <p:cNvPr id="465929" name="Text Box 9"/>
          <p:cNvSpPr txBox="1">
            <a:spLocks noChangeArrowheads="1"/>
          </p:cNvSpPr>
          <p:nvPr/>
        </p:nvSpPr>
        <p:spPr bwMode="auto">
          <a:xfrm>
            <a:off x="4457700" y="1127125"/>
            <a:ext cx="2578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a:solidFill>
                  <a:srgbClr val="CC0000"/>
                </a:solidFill>
                <a:latin typeface="Arial" panose="020B0704020202020204" pitchFamily="34" charset="0"/>
              </a:rPr>
              <a:t>方式</a:t>
            </a:r>
            <a:r>
              <a:rPr lang="en-US" altLang="zh-CN">
                <a:solidFill>
                  <a:srgbClr val="CC0000"/>
                </a:solidFill>
                <a:latin typeface="Arial" panose="020B0704020202020204" pitchFamily="34" charset="0"/>
              </a:rPr>
              <a:t>3</a:t>
            </a:r>
            <a:r>
              <a:rPr lang="zh-CN" altLang="en-US">
                <a:solidFill>
                  <a:srgbClr val="CC0000"/>
                </a:solidFill>
                <a:latin typeface="Arial" panose="020B0704020202020204" pitchFamily="34" charset="0"/>
              </a:rPr>
              <a:t> （多重选择的</a:t>
            </a:r>
            <a:r>
              <a:rPr lang="en-US" altLang="zh-CN">
                <a:solidFill>
                  <a:srgbClr val="CC0000"/>
                </a:solidFill>
                <a:latin typeface="Arial" panose="020B0704020202020204" pitchFamily="34" charset="0"/>
              </a:rPr>
              <a:t>IF</a:t>
            </a:r>
            <a:r>
              <a:rPr lang="zh-CN" altLang="en-US">
                <a:solidFill>
                  <a:srgbClr val="CC0000"/>
                </a:solidFill>
                <a:latin typeface="Arial" panose="020B0704020202020204" pitchFamily="34" charset="0"/>
              </a:rPr>
              <a:t>语句） </a:t>
            </a:r>
            <a:r>
              <a:rPr lang="zh-CN" altLang="en-US">
                <a:latin typeface="Arial" panose="020B0704020202020204" pitchFamily="34" charset="0"/>
              </a:rPr>
              <a:t>：</a:t>
            </a:r>
            <a:endParaRPr lang="zh-CN" altLang="en-US">
              <a:latin typeface="Arial" panose="020B0704020202020204" pitchFamily="34" charset="0"/>
            </a:endParaRPr>
          </a:p>
        </p:txBody>
      </p:sp>
      <p:sp>
        <p:nvSpPr>
          <p:cNvPr id="465930" name="AutoShape 10"/>
          <p:cNvSpPr>
            <a:spLocks noChangeArrowheads="1"/>
          </p:cNvSpPr>
          <p:nvPr/>
        </p:nvSpPr>
        <p:spPr bwMode="auto">
          <a:xfrm>
            <a:off x="7011988" y="1033463"/>
            <a:ext cx="1865312" cy="987425"/>
          </a:xfrm>
          <a:prstGeom prst="wedgeRoundRectCallout">
            <a:avLst>
              <a:gd name="adj1" fmla="val -81407"/>
              <a:gd name="adj2" fmla="val 16560"/>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ea typeface="楷体_GB2312" pitchFamily="49" charset="-122"/>
              </a:rPr>
              <a:t>适于对</a:t>
            </a:r>
            <a:r>
              <a:rPr lang="zh-CN" altLang="en-US" sz="2000">
                <a:solidFill>
                  <a:srgbClr val="CC0066"/>
                </a:solidFill>
                <a:ea typeface="楷体_GB2312" pitchFamily="49" charset="-122"/>
              </a:rPr>
              <a:t>不同的条件</a:t>
            </a:r>
            <a:r>
              <a:rPr lang="zh-CN" altLang="en-US" sz="2000">
                <a:ea typeface="楷体_GB2312" pitchFamily="49" charset="-122"/>
              </a:rPr>
              <a:t>，执行不同的语句</a:t>
            </a:r>
            <a:endParaRPr kumimoji="1" lang="zh-CN" altLang="en-US" sz="2000">
              <a:latin typeface="Tahoma" panose="020B0604030504040204" pitchFamily="34" charset="0"/>
              <a:ea typeface="楷体_GB2312" pitchFamily="49" charset="-122"/>
            </a:endParaRPr>
          </a:p>
        </p:txBody>
      </p:sp>
      <p:sp>
        <p:nvSpPr>
          <p:cNvPr id="465931" name="Text Box 11"/>
          <p:cNvSpPr txBox="1">
            <a:spLocks noChangeArrowheads="1"/>
          </p:cNvSpPr>
          <p:nvPr/>
        </p:nvSpPr>
        <p:spPr bwMode="auto">
          <a:xfrm>
            <a:off x="1789113" y="4010025"/>
            <a:ext cx="5492750" cy="771525"/>
          </a:xfrm>
          <a:prstGeom prst="rect">
            <a:avLst/>
          </a:prstGeom>
          <a:solidFill>
            <a:srgbClr val="FFCC99"/>
          </a:solidFill>
          <a:ln w="9525">
            <a:solidFill>
              <a:schemeClr val="tx1"/>
            </a:solidFill>
            <a:miter lim="800000"/>
          </a:ln>
          <a:effectLst>
            <a:prstShdw prst="shdw13" dist="53882" dir="13500000">
              <a:schemeClr val="bg2"/>
            </a:prstShdw>
          </a:effectLst>
        </p:spPr>
        <p:txBody>
          <a:bodyPr anchor="b">
            <a:spAutoFit/>
          </a:bodyPr>
          <a:lstStyle>
            <a:lvl1pPr marL="357505" indent="-357505">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hlink"/>
              </a:buClr>
              <a:buFont typeface="Wingdings" panose="05000000000000000000" pitchFamily="2" charset="2"/>
              <a:buChar char="v"/>
            </a:pPr>
            <a:r>
              <a:rPr lang="en-US" altLang="zh-CN" sz="2200">
                <a:latin typeface="Arial" panose="020B0704020202020204" pitchFamily="34" charset="0"/>
                <a:ea typeface="楷体_GB2312" pitchFamily="49" charset="-122"/>
              </a:rPr>
              <a:t>else</a:t>
            </a:r>
            <a:r>
              <a:rPr lang="zh-CN" altLang="en-US" sz="2200">
                <a:latin typeface="Arial" panose="020B0704020202020204" pitchFamily="34" charset="0"/>
                <a:ea typeface="楷体_GB2312" pitchFamily="49" charset="-122"/>
              </a:rPr>
              <a:t>子句不能作为语句单独使用，它是</a:t>
            </a:r>
            <a:r>
              <a:rPr lang="en-US" altLang="zh-CN" sz="2200">
                <a:latin typeface="Arial" panose="020B0704020202020204" pitchFamily="34" charset="0"/>
                <a:ea typeface="楷体_GB2312" pitchFamily="49" charset="-122"/>
              </a:rPr>
              <a:t>if </a:t>
            </a:r>
            <a:r>
              <a:rPr lang="zh-CN" altLang="en-US" sz="2200">
                <a:latin typeface="Arial" panose="020B0704020202020204" pitchFamily="34" charset="0"/>
                <a:ea typeface="楷体_GB2312" pitchFamily="49" charset="-122"/>
              </a:rPr>
              <a:t>语句的一部分，必须与</a:t>
            </a:r>
            <a:r>
              <a:rPr lang="en-US" altLang="zh-CN" sz="2200">
                <a:latin typeface="Arial" panose="020B0704020202020204" pitchFamily="34" charset="0"/>
                <a:ea typeface="楷体_GB2312" pitchFamily="49" charset="-122"/>
              </a:rPr>
              <a:t>if</a:t>
            </a:r>
            <a:r>
              <a:rPr lang="zh-CN" altLang="en-US" sz="2200">
                <a:latin typeface="Arial" panose="020B0704020202020204" pitchFamily="34" charset="0"/>
                <a:ea typeface="楷体_GB2312" pitchFamily="49" charset="-122"/>
              </a:rPr>
              <a:t>配对使用</a:t>
            </a:r>
            <a:r>
              <a:rPr lang="en-US" altLang="zh-CN" sz="2200">
                <a:latin typeface="Arial" panose="020B0704020202020204" pitchFamily="34" charset="0"/>
                <a:ea typeface="楷体_GB2312" pitchFamily="49" charset="-122"/>
              </a:rPr>
              <a:t>!</a:t>
            </a:r>
            <a:endParaRPr lang="en-US" altLang="zh-CN" sz="22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5927"/>
                                        </p:tgtEl>
                                        <p:attrNameLst>
                                          <p:attrName>style.visibility</p:attrName>
                                        </p:attrNameLst>
                                      </p:cBhvr>
                                      <p:to>
                                        <p:strVal val="visible"/>
                                      </p:to>
                                    </p:set>
                                    <p:anim calcmode="lin" valueType="num">
                                      <p:cBhvr>
                                        <p:cTn id="7" dur="500" fill="hold"/>
                                        <p:tgtEl>
                                          <p:spTgt spid="465927"/>
                                        </p:tgtEl>
                                        <p:attrNameLst>
                                          <p:attrName>ppt_w</p:attrName>
                                        </p:attrNameLst>
                                      </p:cBhvr>
                                      <p:tavLst>
                                        <p:tav tm="0">
                                          <p:val>
                                            <p:fltVal val="0"/>
                                          </p:val>
                                        </p:tav>
                                        <p:tav tm="100000">
                                          <p:val>
                                            <p:strVal val="#ppt_w"/>
                                          </p:val>
                                        </p:tav>
                                      </p:tavLst>
                                    </p:anim>
                                    <p:anim calcmode="lin" valueType="num">
                                      <p:cBhvr>
                                        <p:cTn id="8" dur="500" fill="hold"/>
                                        <p:tgtEl>
                                          <p:spTgt spid="46592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wipe(left)">
                                      <p:cBhvr>
                                        <p:cTn id="12" dur="500"/>
                                        <p:tgtEl>
                                          <p:spTgt spid="46592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65928"/>
                                        </p:tgtEl>
                                        <p:attrNameLst>
                                          <p:attrName>style.visibility</p:attrName>
                                        </p:attrNameLst>
                                      </p:cBhvr>
                                      <p:to>
                                        <p:strVal val="visible"/>
                                      </p:to>
                                    </p:set>
                                    <p:anim calcmode="lin" valueType="num">
                                      <p:cBhvr>
                                        <p:cTn id="17" dur="500" fill="hold"/>
                                        <p:tgtEl>
                                          <p:spTgt spid="465928"/>
                                        </p:tgtEl>
                                        <p:attrNameLst>
                                          <p:attrName>ppt_w</p:attrName>
                                        </p:attrNameLst>
                                      </p:cBhvr>
                                      <p:tavLst>
                                        <p:tav tm="0">
                                          <p:val>
                                            <p:fltVal val="0"/>
                                          </p:val>
                                        </p:tav>
                                        <p:tav tm="100000">
                                          <p:val>
                                            <p:strVal val="#ppt_w"/>
                                          </p:val>
                                        </p:tav>
                                      </p:tavLst>
                                    </p:anim>
                                    <p:anim calcmode="lin" valueType="num">
                                      <p:cBhvr>
                                        <p:cTn id="18" dur="500" fill="hold"/>
                                        <p:tgtEl>
                                          <p:spTgt spid="465928"/>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65925"/>
                                        </p:tgtEl>
                                        <p:attrNameLst>
                                          <p:attrName>style.visibility</p:attrName>
                                        </p:attrNameLst>
                                      </p:cBhvr>
                                      <p:to>
                                        <p:strVal val="visible"/>
                                      </p:to>
                                    </p:set>
                                    <p:animEffect transition="in" filter="wipe(left)">
                                      <p:cBhvr>
                                        <p:cTn id="22" dur="500"/>
                                        <p:tgtEl>
                                          <p:spTgt spid="46592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65929"/>
                                        </p:tgtEl>
                                        <p:attrNameLst>
                                          <p:attrName>style.visibility</p:attrName>
                                        </p:attrNameLst>
                                      </p:cBhvr>
                                      <p:to>
                                        <p:strVal val="visible"/>
                                      </p:to>
                                    </p:set>
                                    <p:anim calcmode="lin" valueType="num">
                                      <p:cBhvr>
                                        <p:cTn id="27" dur="500" fill="hold"/>
                                        <p:tgtEl>
                                          <p:spTgt spid="465929"/>
                                        </p:tgtEl>
                                        <p:attrNameLst>
                                          <p:attrName>ppt_w</p:attrName>
                                        </p:attrNameLst>
                                      </p:cBhvr>
                                      <p:tavLst>
                                        <p:tav tm="0">
                                          <p:val>
                                            <p:fltVal val="0"/>
                                          </p:val>
                                        </p:tav>
                                        <p:tav tm="100000">
                                          <p:val>
                                            <p:strVal val="#ppt_w"/>
                                          </p:val>
                                        </p:tav>
                                      </p:tavLst>
                                    </p:anim>
                                    <p:anim calcmode="lin" valueType="num">
                                      <p:cBhvr>
                                        <p:cTn id="28" dur="500" fill="hold"/>
                                        <p:tgtEl>
                                          <p:spTgt spid="465929"/>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65926"/>
                                        </p:tgtEl>
                                        <p:attrNameLst>
                                          <p:attrName>style.visibility</p:attrName>
                                        </p:attrNameLst>
                                      </p:cBhvr>
                                      <p:to>
                                        <p:strVal val="visible"/>
                                      </p:to>
                                    </p:set>
                                    <p:animEffect transition="in" filter="wipe(left)">
                                      <p:cBhvr>
                                        <p:cTn id="32" dur="500"/>
                                        <p:tgtEl>
                                          <p:spTgt spid="4659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5930"/>
                                        </p:tgtEl>
                                        <p:attrNameLst>
                                          <p:attrName>style.visibility</p:attrName>
                                        </p:attrNameLst>
                                      </p:cBhvr>
                                      <p:to>
                                        <p:strVal val="visible"/>
                                      </p:to>
                                    </p:set>
                                    <p:animEffect transition="in" filter="dissolve">
                                      <p:cBhvr>
                                        <p:cTn id="37" dur="500"/>
                                        <p:tgtEl>
                                          <p:spTgt spid="465930"/>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65931"/>
                                        </p:tgtEl>
                                        <p:attrNameLst>
                                          <p:attrName>style.visibility</p:attrName>
                                        </p:attrNameLst>
                                      </p:cBhvr>
                                      <p:to>
                                        <p:strVal val="visible"/>
                                      </p:to>
                                    </p:set>
                                    <p:anim calcmode="lin" valueType="num">
                                      <p:cBhvr>
                                        <p:cTn id="42" dur="500" fill="hold"/>
                                        <p:tgtEl>
                                          <p:spTgt spid="465931"/>
                                        </p:tgtEl>
                                        <p:attrNameLst>
                                          <p:attrName>ppt_w</p:attrName>
                                        </p:attrNameLst>
                                      </p:cBhvr>
                                      <p:tavLst>
                                        <p:tav tm="0">
                                          <p:val>
                                            <p:fltVal val="0"/>
                                          </p:val>
                                        </p:tav>
                                        <p:tav tm="100000">
                                          <p:val>
                                            <p:strVal val="#ppt_w"/>
                                          </p:val>
                                        </p:tav>
                                      </p:tavLst>
                                    </p:anim>
                                    <p:anim calcmode="lin" valueType="num">
                                      <p:cBhvr>
                                        <p:cTn id="43" dur="500" fill="hold"/>
                                        <p:tgtEl>
                                          <p:spTgt spid="465931"/>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65923">
                                            <p:txEl>
                                              <p:pRg st="0" end="0"/>
                                            </p:txEl>
                                          </p:spTgt>
                                        </p:tgtEl>
                                        <p:attrNameLst>
                                          <p:attrName>style.visibility</p:attrName>
                                        </p:attrNameLst>
                                      </p:cBhvr>
                                      <p:to>
                                        <p:strVal val="visible"/>
                                      </p:to>
                                    </p:set>
                                    <p:anim calcmode="lin" valueType="num">
                                      <p:cBhvr additive="base">
                                        <p:cTn id="48" dur="500" fill="hold"/>
                                        <p:tgtEl>
                                          <p:spTgt spid="465923">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65923">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65923">
                                            <p:txEl>
                                              <p:pRg st="1" end="1"/>
                                            </p:txEl>
                                          </p:spTgt>
                                        </p:tgtEl>
                                        <p:attrNameLst>
                                          <p:attrName>style.visibility</p:attrName>
                                        </p:attrNameLst>
                                      </p:cBhvr>
                                      <p:to>
                                        <p:strVal val="visible"/>
                                      </p:to>
                                    </p:set>
                                    <p:anim calcmode="lin" valueType="num">
                                      <p:cBhvr additive="base">
                                        <p:cTn id="52"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65923">
                                            <p:txEl>
                                              <p:pRg st="1" end="1"/>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65923">
                                            <p:txEl>
                                              <p:pRg st="2" end="2"/>
                                            </p:txEl>
                                          </p:spTgt>
                                        </p:tgtEl>
                                        <p:attrNameLst>
                                          <p:attrName>style.visibility</p:attrName>
                                        </p:attrNameLst>
                                      </p:cBhvr>
                                      <p:to>
                                        <p:strVal val="visible"/>
                                      </p:to>
                                    </p:set>
                                    <p:anim calcmode="lin" valueType="num">
                                      <p:cBhvr additive="base">
                                        <p:cTn id="56" dur="500" fill="hold"/>
                                        <p:tgtEl>
                                          <p:spTgt spid="465923">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659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autoUpdateAnimBg="0" build="p"/>
      <p:bldP spid="465924" grpId="0" animBg="1"/>
      <p:bldP spid="465925" grpId="0" animBg="1"/>
      <p:bldP spid="465926" grpId="0" animBg="1"/>
      <p:bldP spid="465927" grpId="0" autoUpdateAnimBg="0"/>
      <p:bldP spid="465928" grpId="0" autoUpdateAnimBg="0"/>
      <p:bldP spid="465929" grpId="0" autoUpdateAnimBg="0"/>
      <p:bldP spid="465930" grpId="0" animBg="1"/>
      <p:bldP spid="46593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26B5413F-FDBC-4B64-876A-A1DDA41E10E1}"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124"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panose="020B0704020202020204" pitchFamily="34" charset="0"/>
                <a:ea typeface="黑体" pitchFamily="2" charset="-122"/>
              </a:rPr>
              <a:t>if-else</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470019" name="Rectangle 3"/>
          <p:cNvSpPr>
            <a:spLocks noGrp="1" noChangeArrowheads="1"/>
          </p:cNvSpPr>
          <p:nvPr>
            <p:ph type="body" idx="1"/>
          </p:nvPr>
        </p:nvSpPr>
        <p:spPr>
          <a:xfrm>
            <a:off x="790575" y="938213"/>
            <a:ext cx="8010525" cy="490537"/>
          </a:xfrm>
        </p:spPr>
        <p:txBody>
          <a:bodyPr/>
          <a:lstStyle/>
          <a:p>
            <a:pPr algn="just">
              <a:lnSpc>
                <a:spcPct val="110000"/>
              </a:lnSpc>
              <a:buFont typeface="Wingdings" panose="05000000000000000000" pitchFamily="2" charset="2"/>
              <a:buNone/>
            </a:pPr>
            <a:r>
              <a:rPr lang="en-US" altLang="zh-CN" sz="2200" smtClean="0">
                <a:solidFill>
                  <a:srgbClr val="FF0066"/>
                </a:solidFill>
                <a:latin typeface="Arial" panose="020B0704020202020204" pitchFamily="34" charset="0"/>
                <a:ea typeface="SimSun" pitchFamily="2" charset="-122"/>
              </a:rPr>
              <a:t>【</a:t>
            </a:r>
            <a:r>
              <a:rPr lang="zh-CN" altLang="en-US" sz="2200" smtClean="0">
                <a:solidFill>
                  <a:srgbClr val="FF0066"/>
                </a:solidFill>
                <a:latin typeface="Arial" panose="020B0704020202020204" pitchFamily="34" charset="0"/>
                <a:ea typeface="SimSun" pitchFamily="2" charset="-122"/>
              </a:rPr>
              <a:t>例</a:t>
            </a:r>
            <a:r>
              <a:rPr lang="en-US" altLang="zh-CN" sz="2200" smtClean="0">
                <a:solidFill>
                  <a:srgbClr val="FF0066"/>
                </a:solidFill>
                <a:latin typeface="Arial" panose="020B0704020202020204" pitchFamily="34" charset="0"/>
                <a:ea typeface="SimSun" pitchFamily="2" charset="-122"/>
              </a:rPr>
              <a:t>2.30】</a:t>
            </a:r>
            <a:r>
              <a:rPr lang="zh-CN" altLang="en-US" sz="2200" smtClean="0">
                <a:latin typeface="Arial" panose="020B0704020202020204" pitchFamily="34" charset="0"/>
                <a:ea typeface="SimSun" pitchFamily="2" charset="-122"/>
              </a:rPr>
              <a:t>模为</a:t>
            </a:r>
            <a:r>
              <a:rPr lang="en-US" altLang="zh-CN" sz="2200" smtClean="0">
                <a:latin typeface="Arial" panose="020B0704020202020204" pitchFamily="34" charset="0"/>
                <a:ea typeface="SimSun" pitchFamily="2" charset="-122"/>
              </a:rPr>
              <a:t>60</a:t>
            </a:r>
            <a:r>
              <a:rPr lang="zh-CN" altLang="en-US" sz="2200" smtClean="0">
                <a:latin typeface="Arial" panose="020B0704020202020204" pitchFamily="34" charset="0"/>
                <a:ea typeface="SimSun" pitchFamily="2" charset="-122"/>
              </a:rPr>
              <a:t>的</a:t>
            </a:r>
            <a:r>
              <a:rPr lang="en-US" altLang="zh-CN" sz="2200" smtClean="0">
                <a:latin typeface="Arial" panose="020B0704020202020204" pitchFamily="34" charset="0"/>
                <a:ea typeface="SimSun" pitchFamily="2" charset="-122"/>
              </a:rPr>
              <a:t>BCD</a:t>
            </a:r>
            <a:r>
              <a:rPr lang="zh-CN" altLang="en-US" sz="2200" smtClean="0">
                <a:latin typeface="Arial" panose="020B0704020202020204" pitchFamily="34" charset="0"/>
                <a:ea typeface="SimSun" pitchFamily="2" charset="-122"/>
              </a:rPr>
              <a:t>码加法计数器（同步） </a:t>
            </a:r>
            <a:r>
              <a:rPr lang="en-US" altLang="zh-CN" sz="2400" smtClean="0">
                <a:solidFill>
                  <a:srgbClr val="FF0000"/>
                </a:solidFill>
                <a:latin typeface="Arial" panose="020B0704020202020204" pitchFamily="34" charset="0"/>
                <a:ea typeface="SimSun" pitchFamily="2" charset="-122"/>
              </a:rPr>
              <a:t>count60.v</a:t>
            </a:r>
            <a:endParaRPr lang="en-US" altLang="zh-CN" sz="2400" smtClean="0">
              <a:solidFill>
                <a:srgbClr val="FF0000"/>
              </a:solidFill>
              <a:latin typeface="Arial" panose="020B0704020202020204" pitchFamily="34" charset="0"/>
              <a:ea typeface="SimSun" pitchFamily="2" charset="-122"/>
            </a:endParaRPr>
          </a:p>
        </p:txBody>
      </p:sp>
      <p:graphicFrame>
        <p:nvGraphicFramePr>
          <p:cNvPr id="470020" name="Object 4"/>
          <p:cNvGraphicFramePr>
            <a:graphicFrameLocks noChangeAspect="1"/>
          </p:cNvGraphicFramePr>
          <p:nvPr/>
        </p:nvGraphicFramePr>
        <p:xfrm>
          <a:off x="479425" y="1319213"/>
          <a:ext cx="8124825" cy="5276850"/>
        </p:xfrm>
        <a:graphic>
          <a:graphicData uri="http://schemas.openxmlformats.org/presentationml/2006/ole">
            <mc:AlternateContent xmlns:mc="http://schemas.openxmlformats.org/markup-compatibility/2006">
              <mc:Choice xmlns:v="urn:schemas-microsoft-com:vml" Requires="v">
                <p:oleObj spid="_x0000_s5138" name="位图图像" r:id="rId1" imgW="7115175" imgH="4619625" progId="PBrush">
                  <p:embed/>
                </p:oleObj>
              </mc:Choice>
              <mc:Fallback>
                <p:oleObj name="位图图像" r:id="rId1" imgW="7115175" imgH="4619625" progId="PBrush">
                  <p:embed/>
                  <p:pic>
                    <p:nvPicPr>
                      <p:cNvPr id="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1319213"/>
                        <a:ext cx="81248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0021" name="AutoShape 5"/>
          <p:cNvSpPr>
            <a:spLocks noChangeArrowheads="1"/>
          </p:cNvSpPr>
          <p:nvPr/>
        </p:nvSpPr>
        <p:spPr bwMode="auto">
          <a:xfrm>
            <a:off x="6259513" y="5640388"/>
            <a:ext cx="1973262" cy="987425"/>
          </a:xfrm>
          <a:prstGeom prst="wedgeRoundRectCallout">
            <a:avLst>
              <a:gd name="adj1" fmla="val -146458"/>
              <a:gd name="adj2" fmla="val 162"/>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en-US" altLang="zh-CN" sz="1800">
                <a:latin typeface="Arial" panose="020B0704020202020204" pitchFamily="34" charset="0"/>
                <a:ea typeface="楷体_GB2312" pitchFamily="49" charset="-122"/>
              </a:rPr>
              <a:t>always</a:t>
            </a:r>
            <a:r>
              <a:rPr lang="zh-CN" altLang="en-US" sz="1800">
                <a:latin typeface="Arial" panose="020B0704020202020204" pitchFamily="34" charset="0"/>
                <a:ea typeface="楷体_GB2312" pitchFamily="49" charset="-122"/>
              </a:rPr>
              <a:t>块语句和</a:t>
            </a:r>
            <a:r>
              <a:rPr lang="en-US" altLang="zh-CN" sz="1800">
                <a:latin typeface="Arial" panose="020B0704020202020204" pitchFamily="34" charset="0"/>
                <a:ea typeface="楷体_GB2312" pitchFamily="49" charset="-122"/>
              </a:rPr>
              <a:t>assign</a:t>
            </a:r>
            <a:r>
              <a:rPr lang="zh-CN" altLang="en-US" sz="1800">
                <a:latin typeface="Arial" panose="020B0704020202020204" pitchFamily="34" charset="0"/>
                <a:ea typeface="楷体_GB2312" pitchFamily="49" charset="-122"/>
              </a:rPr>
              <a:t>语句是并行执行的！</a:t>
            </a:r>
            <a:endParaRPr lang="zh-CN" altLang="en-US" sz="1800">
              <a:latin typeface="Arial" panose="020B0704020202020204" pitchFamily="34" charset="0"/>
              <a:ea typeface="楷体_GB2312" pitchFamily="49" charset="-122"/>
            </a:endParaRPr>
          </a:p>
        </p:txBody>
      </p:sp>
      <p:sp>
        <p:nvSpPr>
          <p:cNvPr id="470022" name="Rectangle 6"/>
          <p:cNvSpPr>
            <a:spLocks noChangeArrowheads="1"/>
          </p:cNvSpPr>
          <p:nvPr/>
        </p:nvSpPr>
        <p:spPr bwMode="auto">
          <a:xfrm>
            <a:off x="1189038" y="2816225"/>
            <a:ext cx="3527425" cy="3105150"/>
          </a:xfrm>
          <a:prstGeom prst="rect">
            <a:avLst/>
          </a:prstGeom>
          <a:noFill/>
          <a:ln w="19050">
            <a:solidFill>
              <a:srgbClr val="FF0066"/>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0023" name="AutoShape 7"/>
          <p:cNvSpPr>
            <a:spLocks noChangeArrowheads="1"/>
          </p:cNvSpPr>
          <p:nvPr/>
        </p:nvSpPr>
        <p:spPr bwMode="auto">
          <a:xfrm>
            <a:off x="5307013" y="2073275"/>
            <a:ext cx="1865312" cy="987425"/>
          </a:xfrm>
          <a:prstGeom prst="wedgeRoundRectCallout">
            <a:avLst>
              <a:gd name="adj1" fmla="val -80130"/>
              <a:gd name="adj2" fmla="val 45981"/>
              <a:gd name="adj3" fmla="val 16667"/>
            </a:avLst>
          </a:prstGeom>
          <a:solidFill>
            <a:srgbClr val="FFFF99"/>
          </a:solidFill>
          <a:ln w="9525">
            <a:solidFill>
              <a:srgbClr val="996600"/>
            </a:solidFill>
            <a:miter lim="800000"/>
          </a:ln>
          <a:effectLst>
            <a:prstShdw prst="shdw17" dist="17961" dir="2700000">
              <a:srgbClr val="5C3D00"/>
            </a:prstShdw>
          </a:effectLst>
        </p:spPr>
        <p:txBody>
          <a:bodyPr anchor="b"/>
          <a:lstStyle/>
          <a:p>
            <a:pPr algn="l" eaLnBrk="1" hangingPunct="1">
              <a:lnSpc>
                <a:spcPct val="100000"/>
              </a:lnSpc>
              <a:spcBef>
                <a:spcPct val="0"/>
              </a:spcBef>
              <a:buClrTx/>
              <a:buFontTx/>
              <a:buNone/>
            </a:pPr>
            <a:r>
              <a:rPr lang="zh-CN" altLang="en-US" sz="1800">
                <a:latin typeface="Arial" panose="020B0704020202020204" pitchFamily="34" charset="0"/>
                <a:ea typeface="楷体_GB2312" pitchFamily="49" charset="-122"/>
              </a:rPr>
              <a:t>在</a:t>
            </a:r>
            <a:r>
              <a:rPr lang="en-US" altLang="zh-CN" sz="1800">
                <a:latin typeface="Arial" panose="020B0704020202020204" pitchFamily="34" charset="0"/>
                <a:ea typeface="楷体_GB2312" pitchFamily="49" charset="-122"/>
              </a:rPr>
              <a:t>always</a:t>
            </a:r>
            <a:r>
              <a:rPr lang="zh-CN" altLang="en-US" sz="1800">
                <a:latin typeface="Arial" panose="020B0704020202020204" pitchFamily="34" charset="0"/>
                <a:ea typeface="楷体_GB2312" pitchFamily="49" charset="-122"/>
              </a:rPr>
              <a:t>块内的语句是顺序执行的</a:t>
            </a:r>
            <a:r>
              <a:rPr lang="zh-CN" altLang="en-US" sz="2000">
                <a:latin typeface="Arial" panose="020B0704020202020204" pitchFamily="34" charset="0"/>
                <a:ea typeface="楷体_GB2312" pitchFamily="49" charset="-122"/>
              </a:rPr>
              <a:t>！</a:t>
            </a:r>
            <a:endParaRPr kumimoji="1" lang="zh-CN" altLang="en-US" sz="2000">
              <a:latin typeface="Arial" panose="020B0704020202020204" pitchFamily="34" charset="0"/>
              <a:ea typeface="楷体_GB2312" pitchFamily="49" charset="-122"/>
            </a:endParaRPr>
          </a:p>
        </p:txBody>
      </p:sp>
      <p:sp>
        <p:nvSpPr>
          <p:cNvPr id="470024" name="AutoShape 8"/>
          <p:cNvSpPr>
            <a:spLocks noChangeArrowheads="1"/>
          </p:cNvSpPr>
          <p:nvPr/>
        </p:nvSpPr>
        <p:spPr bwMode="auto">
          <a:xfrm>
            <a:off x="3130550" y="2257425"/>
            <a:ext cx="1760538" cy="658813"/>
          </a:xfrm>
          <a:prstGeom prst="wedgeRoundRectCallout">
            <a:avLst>
              <a:gd name="adj1" fmla="val -78134"/>
              <a:gd name="adj2" fmla="val 90963"/>
              <a:gd name="adj3" fmla="val 16667"/>
            </a:avLst>
          </a:prstGeom>
          <a:solidFill>
            <a:srgbClr val="FFE5FF"/>
          </a:solidFill>
          <a:ln w="9525">
            <a:solidFill>
              <a:srgbClr val="CC6600"/>
            </a:solidFill>
            <a:miter lim="800000"/>
          </a:ln>
          <a:effectLst>
            <a:prstShdw prst="shdw17" dist="17961" dir="2700000">
              <a:srgbClr val="7A3D00"/>
            </a:prstShdw>
          </a:effectLst>
        </p:spPr>
        <p:txBody>
          <a:bodyPr anchor="b"/>
          <a:lstStyle/>
          <a:p>
            <a:pPr algn="l" eaLnBrk="1" hangingPunct="1">
              <a:lnSpc>
                <a:spcPct val="90000"/>
              </a:lnSpc>
              <a:spcBef>
                <a:spcPct val="0"/>
              </a:spcBef>
              <a:buClrTx/>
              <a:buFontTx/>
              <a:buNone/>
            </a:pPr>
            <a:r>
              <a:rPr lang="zh-CN" altLang="en-US" sz="1800">
                <a:latin typeface="Arial" panose="020B0704020202020204" pitchFamily="34" charset="0"/>
                <a:ea typeface="楷体_GB2312" pitchFamily="49" charset="-122"/>
              </a:rPr>
              <a:t>复位信号的优先级最高！</a:t>
            </a:r>
            <a:endParaRPr lang="zh-CN" altLang="en-US" sz="1800">
              <a:latin typeface="Arial" panose="020B0704020202020204" pitchFamily="34" charset="0"/>
              <a:ea typeface="楷体_GB2312" pitchFamily="49" charset="-122"/>
            </a:endParaRPr>
          </a:p>
        </p:txBody>
      </p:sp>
      <p:sp>
        <p:nvSpPr>
          <p:cNvPr id="470025" name="Oval 9"/>
          <p:cNvSpPr>
            <a:spLocks noChangeArrowheads="1"/>
          </p:cNvSpPr>
          <p:nvPr/>
        </p:nvSpPr>
        <p:spPr bwMode="auto">
          <a:xfrm>
            <a:off x="1631950" y="3136900"/>
            <a:ext cx="995363" cy="196850"/>
          </a:xfrm>
          <a:prstGeom prst="ellipse">
            <a:avLst/>
          </a:prstGeom>
          <a:noFill/>
          <a:ln w="1905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0019"/>
                                        </p:tgtEl>
                                        <p:attrNameLst>
                                          <p:attrName>style.visibility</p:attrName>
                                        </p:attrNameLst>
                                      </p:cBhvr>
                                      <p:to>
                                        <p:strVal val="visible"/>
                                      </p:to>
                                    </p:set>
                                    <p:anim calcmode="lin" valueType="num">
                                      <p:cBhvr additive="base">
                                        <p:cTn id="7" dur="500" fill="hold"/>
                                        <p:tgtEl>
                                          <p:spTgt spid="470019"/>
                                        </p:tgtEl>
                                        <p:attrNameLst>
                                          <p:attrName>ppt_x</p:attrName>
                                        </p:attrNameLst>
                                      </p:cBhvr>
                                      <p:tavLst>
                                        <p:tav tm="0">
                                          <p:val>
                                            <p:strVal val="0-#ppt_w/2"/>
                                          </p:val>
                                        </p:tav>
                                        <p:tav tm="100000">
                                          <p:val>
                                            <p:strVal val="#ppt_x"/>
                                          </p:val>
                                        </p:tav>
                                      </p:tavLst>
                                    </p:anim>
                                    <p:anim calcmode="lin" valueType="num">
                                      <p:cBhvr additive="base">
                                        <p:cTn id="8" dur="500" fill="hold"/>
                                        <p:tgtEl>
                                          <p:spTgt spid="4700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70020"/>
                                        </p:tgtEl>
                                        <p:attrNameLst>
                                          <p:attrName>style.visibility</p:attrName>
                                        </p:attrNameLst>
                                      </p:cBhvr>
                                      <p:to>
                                        <p:strVal val="visible"/>
                                      </p:to>
                                    </p:set>
                                    <p:anim calcmode="lin" valueType="num">
                                      <p:cBhvr additive="base">
                                        <p:cTn id="12" dur="500" fill="hold"/>
                                        <p:tgtEl>
                                          <p:spTgt spid="470020"/>
                                        </p:tgtEl>
                                        <p:attrNameLst>
                                          <p:attrName>ppt_x</p:attrName>
                                        </p:attrNameLst>
                                      </p:cBhvr>
                                      <p:tavLst>
                                        <p:tav tm="0">
                                          <p:val>
                                            <p:strVal val="#ppt_x"/>
                                          </p:val>
                                        </p:tav>
                                        <p:tav tm="100000">
                                          <p:val>
                                            <p:strVal val="#ppt_x"/>
                                          </p:val>
                                        </p:tav>
                                      </p:tavLst>
                                    </p:anim>
                                    <p:anim calcmode="lin" valueType="num">
                                      <p:cBhvr additive="base">
                                        <p:cTn id="13" dur="500" fill="hold"/>
                                        <p:tgtEl>
                                          <p:spTgt spid="4700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70022"/>
                                        </p:tgtEl>
                                        <p:attrNameLst>
                                          <p:attrName>style.visibility</p:attrName>
                                        </p:attrNameLst>
                                      </p:cBhvr>
                                      <p:to>
                                        <p:strVal val="visible"/>
                                      </p:to>
                                    </p:set>
                                    <p:anim calcmode="lin" valueType="num">
                                      <p:cBhvr>
                                        <p:cTn id="18" dur="500" fill="hold"/>
                                        <p:tgtEl>
                                          <p:spTgt spid="470022"/>
                                        </p:tgtEl>
                                        <p:attrNameLst>
                                          <p:attrName>ppt_w</p:attrName>
                                        </p:attrNameLst>
                                      </p:cBhvr>
                                      <p:tavLst>
                                        <p:tav tm="0">
                                          <p:val>
                                            <p:fltVal val="0"/>
                                          </p:val>
                                        </p:tav>
                                        <p:tav tm="100000">
                                          <p:val>
                                            <p:strVal val="#ppt_w"/>
                                          </p:val>
                                        </p:tav>
                                      </p:tavLst>
                                    </p:anim>
                                    <p:anim calcmode="lin" valueType="num">
                                      <p:cBhvr>
                                        <p:cTn id="19" dur="500" fill="hold"/>
                                        <p:tgtEl>
                                          <p:spTgt spid="470022"/>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470023"/>
                                        </p:tgtEl>
                                        <p:attrNameLst>
                                          <p:attrName>style.visibility</p:attrName>
                                        </p:attrNameLst>
                                      </p:cBhvr>
                                      <p:to>
                                        <p:strVal val="visible"/>
                                      </p:to>
                                    </p:set>
                                    <p:animEffect transition="in" filter="dissolve">
                                      <p:cBhvr>
                                        <p:cTn id="23" dur="500"/>
                                        <p:tgtEl>
                                          <p:spTgt spid="47002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70021"/>
                                        </p:tgtEl>
                                        <p:attrNameLst>
                                          <p:attrName>style.visibility</p:attrName>
                                        </p:attrNameLst>
                                      </p:cBhvr>
                                      <p:to>
                                        <p:strVal val="visible"/>
                                      </p:to>
                                    </p:set>
                                    <p:animEffect transition="in" filter="dissolve">
                                      <p:cBhvr>
                                        <p:cTn id="28" dur="500"/>
                                        <p:tgtEl>
                                          <p:spTgt spid="47002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70025"/>
                                        </p:tgtEl>
                                        <p:attrNameLst>
                                          <p:attrName>style.visibility</p:attrName>
                                        </p:attrNameLst>
                                      </p:cBhvr>
                                      <p:to>
                                        <p:strVal val="visible"/>
                                      </p:to>
                                    </p:set>
                                    <p:anim calcmode="lin" valueType="num">
                                      <p:cBhvr>
                                        <p:cTn id="33" dur="500" fill="hold"/>
                                        <p:tgtEl>
                                          <p:spTgt spid="470025"/>
                                        </p:tgtEl>
                                        <p:attrNameLst>
                                          <p:attrName>ppt_w</p:attrName>
                                        </p:attrNameLst>
                                      </p:cBhvr>
                                      <p:tavLst>
                                        <p:tav tm="0">
                                          <p:val>
                                            <p:fltVal val="0"/>
                                          </p:val>
                                        </p:tav>
                                        <p:tav tm="100000">
                                          <p:val>
                                            <p:strVal val="#ppt_w"/>
                                          </p:val>
                                        </p:tav>
                                      </p:tavLst>
                                    </p:anim>
                                    <p:anim calcmode="lin" valueType="num">
                                      <p:cBhvr>
                                        <p:cTn id="34" dur="500" fill="hold"/>
                                        <p:tgtEl>
                                          <p:spTgt spid="470025"/>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70024"/>
                                        </p:tgtEl>
                                        <p:attrNameLst>
                                          <p:attrName>style.visibility</p:attrName>
                                        </p:attrNameLst>
                                      </p:cBhvr>
                                      <p:to>
                                        <p:strVal val="visible"/>
                                      </p:to>
                                    </p:set>
                                    <p:animEffect transition="in" filter="dissolve">
                                      <p:cBhvr>
                                        <p:cTn id="38" dur="500"/>
                                        <p:tgtEl>
                                          <p:spTgt spid="470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autoUpdateAnimBg="0"/>
      <p:bldP spid="470021" grpId="0" animBg="1"/>
      <p:bldP spid="470022" grpId="0" animBg="1"/>
      <p:bldP spid="470023" grpId="0" animBg="1" autoUpdateAnimBg="0"/>
      <p:bldP spid="470024" grpId="0" animBg="1"/>
      <p:bldP spid="47002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767CCF3-14D2-4C2F-B3B6-CCDFA41DEE2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1507" name="Rectangle 2"/>
          <p:cNvSpPr>
            <a:spLocks noGrp="1" noChangeArrowheads="1"/>
          </p:cNvSpPr>
          <p:nvPr>
            <p:ph type="title" idx="4294967295"/>
          </p:nvPr>
        </p:nvSpPr>
        <p:spPr>
          <a:xfrm>
            <a:off x="1836738" y="233363"/>
            <a:ext cx="7323137" cy="677862"/>
          </a:xfrm>
        </p:spPr>
        <p:txBody>
          <a:bodyPr anchor="b"/>
          <a:lstStyle/>
          <a:p>
            <a:pPr eaLnBrk="1" hangingPunct="1"/>
            <a:r>
              <a:rPr lang="en-US" altLang="zh-CN" smtClean="0">
                <a:solidFill>
                  <a:srgbClr val="FFCC00"/>
                </a:solidFill>
                <a:latin typeface="Arial" panose="020B0704020202020204" pitchFamily="34" charset="0"/>
                <a:ea typeface="黑体" pitchFamily="2" charset="-122"/>
              </a:rPr>
              <a:t>Verilog HDL</a:t>
            </a:r>
            <a:r>
              <a:rPr lang="zh-CN" altLang="en-US" smtClean="0">
                <a:solidFill>
                  <a:srgbClr val="FFCC00"/>
                </a:solidFill>
                <a:latin typeface="Arial" panose="020B0704020202020204" pitchFamily="34" charset="0"/>
                <a:ea typeface="黑体" pitchFamily="2" charset="-122"/>
              </a:rPr>
              <a:t>与</a:t>
            </a:r>
            <a:r>
              <a:rPr lang="en-US" altLang="zh-CN" smtClean="0">
                <a:solidFill>
                  <a:srgbClr val="FFCC00"/>
                </a:solidFill>
                <a:latin typeface="Arial" panose="020B0704020202020204" pitchFamily="34" charset="0"/>
                <a:ea typeface="黑体" pitchFamily="2" charset="-122"/>
              </a:rPr>
              <a:t>C</a:t>
            </a:r>
            <a:r>
              <a:rPr lang="zh-CN" altLang="en-US" smtClean="0">
                <a:solidFill>
                  <a:srgbClr val="FFCC00"/>
                </a:solidFill>
                <a:latin typeface="Arial" panose="020B0704020202020204" pitchFamily="34" charset="0"/>
                <a:ea typeface="黑体" pitchFamily="2" charset="-122"/>
              </a:rPr>
              <a:t>语言的比较</a:t>
            </a:r>
            <a:endParaRPr lang="zh-CN" altLang="en-US" smtClean="0">
              <a:solidFill>
                <a:srgbClr val="FFCC00"/>
              </a:solidFill>
              <a:latin typeface="Arial" panose="020B0704020202020204" pitchFamily="34" charset="0"/>
              <a:ea typeface="黑体" pitchFamily="2" charset="-122"/>
            </a:endParaRPr>
          </a:p>
        </p:txBody>
      </p:sp>
      <p:sp>
        <p:nvSpPr>
          <p:cNvPr id="1584131" name="Rectangle 3"/>
          <p:cNvSpPr>
            <a:spLocks noGrp="1" noChangeArrowheads="1"/>
          </p:cNvSpPr>
          <p:nvPr>
            <p:ph type="body" idx="4294967295"/>
          </p:nvPr>
        </p:nvSpPr>
        <p:spPr>
          <a:xfrm>
            <a:off x="985838" y="1050925"/>
            <a:ext cx="7754937" cy="500063"/>
          </a:xfrm>
        </p:spPr>
        <p:txBody>
          <a:bodyPr/>
          <a:lstStyle/>
          <a:p>
            <a:pPr marL="360680" indent="-360680" algn="just">
              <a:lnSpc>
                <a:spcPct val="120000"/>
              </a:lnSpc>
              <a:buClr>
                <a:schemeClr val="hlink"/>
              </a:buClr>
            </a:pPr>
            <a:r>
              <a:rPr lang="zh-CN" altLang="en-US" sz="2400" smtClean="0">
                <a:latin typeface="Arial" panose="020B0704020202020204" pitchFamily="34" charset="0"/>
                <a:ea typeface="SimSun" pitchFamily="2" charset="-122"/>
              </a:rPr>
              <a:t>语句及函数的比较</a:t>
            </a:r>
            <a:endParaRPr lang="en-US" altLang="zh-CN" sz="2400" smtClean="0">
              <a:latin typeface="Arial" panose="020B0704020202020204" pitchFamily="34" charset="0"/>
              <a:ea typeface="SimSun" pitchFamily="2" charset="-122"/>
            </a:endParaRPr>
          </a:p>
        </p:txBody>
      </p:sp>
      <p:graphicFrame>
        <p:nvGraphicFramePr>
          <p:cNvPr id="746536" name="Group 40"/>
          <p:cNvGraphicFramePr>
            <a:graphicFrameLocks noGrp="1"/>
          </p:cNvGraphicFramePr>
          <p:nvPr/>
        </p:nvGraphicFramePr>
        <p:xfrm>
          <a:off x="304800" y="1558925"/>
          <a:ext cx="8572501" cy="4572000"/>
        </p:xfrm>
        <a:graphic>
          <a:graphicData uri="http://schemas.openxmlformats.org/drawingml/2006/table">
            <a:tbl>
              <a:tblPr/>
              <a:tblGrid>
                <a:gridCol w="2193911"/>
                <a:gridCol w="2945644"/>
                <a:gridCol w="3432946"/>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CC3300"/>
                          </a:solidFill>
                          <a:effectLst/>
                          <a:latin typeface="Arial" panose="020B0704020202020204" pitchFamily="34" charset="0"/>
                          <a:ea typeface="楷体_GB2312" pitchFamily="49" charset="-122"/>
                          <a:cs typeface="Arial" panose="020B0704020202020204" pitchFamily="34" charset="0"/>
                        </a:rPr>
                        <a:t>语句及函数</a:t>
                      </a:r>
                      <a:endParaRPr kumimoji="0" lang="zh-CN" altLang="en-US" sz="2400" b="1" i="0" u="none" strike="noStrike" cap="none" normalizeH="0" baseline="0" dirty="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CC3300"/>
                          </a:solidFill>
                          <a:effectLst/>
                          <a:latin typeface="Arial" panose="020B0704020202020204" pitchFamily="34" charset="0"/>
                          <a:ea typeface="SimSun" pitchFamily="2" charset="-122"/>
                          <a:cs typeface="Arial" panose="020B0704020202020204" pitchFamily="34" charset="0"/>
                        </a:rPr>
                        <a:t>C</a:t>
                      </a:r>
                      <a:r>
                        <a:rPr kumimoji="0" lang="zh-CN" altLang="en-US" sz="2400" b="1" i="0" u="none" strike="noStrike" cap="none" normalizeH="0" baseline="0" dirty="0" smtClean="0">
                          <a:ln>
                            <a:noFill/>
                          </a:ln>
                          <a:solidFill>
                            <a:srgbClr val="CC3300"/>
                          </a:solidFill>
                          <a:effectLst/>
                          <a:latin typeface="Arial" panose="020B0704020202020204" pitchFamily="34" charset="0"/>
                          <a:ea typeface="楷体_GB2312" pitchFamily="49" charset="-122"/>
                          <a:cs typeface="Arial" panose="020B0704020202020204" pitchFamily="34" charset="0"/>
                        </a:rPr>
                        <a:t>语言</a:t>
                      </a:r>
                      <a:endParaRPr kumimoji="0" lang="zh-CN" altLang="en-US" sz="2400" b="1" i="0" u="none" strike="noStrike" cap="none" normalizeH="0" baseline="0" dirty="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CC3300"/>
                          </a:solidFill>
                          <a:effectLst/>
                          <a:latin typeface="Arial" panose="020B0704020202020204" pitchFamily="34" charset="0"/>
                          <a:ea typeface="SimSun" pitchFamily="2" charset="-122"/>
                          <a:cs typeface="Arial" panose="020B0704020202020204" pitchFamily="34" charset="0"/>
                        </a:rPr>
                        <a:t>Verilog HDL</a:t>
                      </a:r>
                      <a:endParaRPr kumimoji="0" lang="zh-CN" altLang="en-US" sz="2400" b="1" i="0" u="none" strike="noStrike" cap="none" normalizeH="0" baseline="0" smtClean="0">
                        <a:ln>
                          <a:noFill/>
                        </a:ln>
                        <a:solidFill>
                          <a:srgbClr val="CC3300"/>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函数</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无参函数，有参函数</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rPr>
                        <a:t>function</a:t>
                      </a:r>
                      <a:r>
                        <a:rPr kumimoji="0" lang="zh-CN" altLang="en-US" sz="2400" b="1" i="0" u="none" strike="noStrike"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rPr>
                        <a:t>块语句</a:t>
                      </a:r>
                      <a:endParaRPr kumimoji="0" lang="zh-CN" altLang="en-US" sz="2400" b="1" i="0" u="none" strike="noStrike"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赋值语句</a:t>
                      </a:r>
                      <a:endPar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dirty="0" smtClean="0"/>
                        <a:t>赋值</a:t>
                      </a:r>
                      <a:r>
                        <a:rPr kumimoji="1" lang="zh-CN" altLang="en-US" sz="2400" b="1" dirty="0" smtClean="0">
                          <a:latin typeface="Arial" panose="020B0704020202020204" pitchFamily="34" charset="0"/>
                        </a:rPr>
                        <a:t>变量 </a:t>
                      </a:r>
                      <a:r>
                        <a:rPr kumimoji="1" lang="en-US" altLang="zh-CN" sz="2400" b="1" dirty="0" smtClean="0">
                          <a:latin typeface="Arial" panose="020B0704020202020204" pitchFamily="34" charset="0"/>
                        </a:rPr>
                        <a:t>= </a:t>
                      </a:r>
                      <a:r>
                        <a:rPr kumimoji="1" lang="zh-CN" altLang="en-US" sz="2400" b="1" dirty="0" smtClean="0">
                          <a:latin typeface="Arial" panose="020B0704020202020204" pitchFamily="34" charset="0"/>
                        </a:rPr>
                        <a:t>表达式</a:t>
                      </a:r>
                      <a:r>
                        <a:rPr kumimoji="1" lang="en-US" altLang="zh-CN" sz="2400" b="1" dirty="0" smtClean="0">
                          <a:latin typeface="Arial" panose="020B0704020202020204" pitchFamily="34" charset="0"/>
                        </a:rPr>
                        <a:t>;</a:t>
                      </a:r>
                      <a:endParaRPr kumimoji="1" lang="en-US" altLang="zh-CN" sz="2400" b="1" dirty="0" smtClean="0">
                        <a:latin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阻塞</a:t>
                      </a:r>
                      <a:r>
                        <a:rPr kumimoji="0" lang="zh-CN" altLang="zh-CN"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赋值</a:t>
                      </a:r>
                      <a:r>
                        <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a:t>
                      </a:r>
                      <a:r>
                        <a:rPr kumimoji="0" lang="zh-CN" altLang="en-US" sz="2400" b="1" i="0" u="none" strike="noStrike" kern="1200"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rPr>
                        <a:t>非阻塞</a:t>
                      </a:r>
                      <a:r>
                        <a:rPr kumimoji="0" lang="zh-CN" altLang="zh-CN" sz="2400" b="1" i="0" u="none" strike="noStrike" kern="1200"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rPr>
                        <a:t>赋值</a:t>
                      </a:r>
                      <a:endParaRPr kumimoji="0" lang="zh-CN" altLang="en-US" sz="2400" b="1" i="0" u="none" strike="noStrike" kern="1200"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条件语句</a:t>
                      </a:r>
                      <a:endPar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if-else</a:t>
                      </a:r>
                      <a:endPar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if-else</a:t>
                      </a:r>
                      <a:endPar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条件</a:t>
                      </a: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语句</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switch</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kern="1200"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rPr>
                        <a:t>case</a:t>
                      </a:r>
                      <a:endParaRPr kumimoji="0" lang="zh-CN" altLang="en-US" sz="2400" b="1" i="0" u="none" strike="noStrike" kern="1200" cap="none" normalizeH="0" baseline="0" dirty="0" smtClean="0">
                        <a:ln>
                          <a:noFill/>
                        </a:ln>
                        <a:solidFill>
                          <a:srgbClr val="FF0066"/>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循环语句</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for</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for</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循环语句</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704020202020204" pitchFamily="34" charset="0"/>
                          <a:ea typeface="SimSun" pitchFamily="2" charset="-122"/>
                          <a:cs typeface="Arial" panose="020B0704020202020204" pitchFamily="34" charset="0"/>
                        </a:rPr>
                        <a:t>while</a:t>
                      </a:r>
                      <a:endParaRPr kumimoji="0" lang="zh-CN" altLang="en-US" sz="2400" b="1" i="0" u="none" strike="noStrike" cap="none" normalizeH="0" baseline="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704020202020204" pitchFamily="34" charset="0"/>
                          <a:ea typeface="SimSun" pitchFamily="2" charset="-122"/>
                          <a:cs typeface="Arial" panose="020B0704020202020204" pitchFamily="34" charset="0"/>
                        </a:rPr>
                        <a:t>while</a:t>
                      </a:r>
                      <a:endParaRPr kumimoji="0" lang="zh-CN" altLang="en-US" sz="2400" b="1" i="0" u="none" strike="noStrike" cap="none" normalizeH="0" baseline="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中止语句</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704020202020204" pitchFamily="34" charset="0"/>
                          <a:ea typeface="SimSun" pitchFamily="2" charset="-122"/>
                          <a:cs typeface="Arial" panose="020B0704020202020204" pitchFamily="34" charset="0"/>
                        </a:rPr>
                        <a:t>break</a:t>
                      </a:r>
                      <a:endParaRPr kumimoji="0" lang="zh-CN" altLang="en-US" sz="2400" b="1" i="0" u="none" strike="noStrike" cap="none" normalizeH="0" baseline="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break</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宏定义语句</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define</a:t>
                      </a:r>
                      <a:r>
                        <a:rPr lang="zh-CN" altLang="zh-CN" sz="1800" b="1" kern="1200" dirty="0" smtClean="0">
                          <a:solidFill>
                            <a:schemeClr val="tx1"/>
                          </a:solidFill>
                          <a:latin typeface="+mn-lt"/>
                          <a:ea typeface="+mn-ea"/>
                          <a:cs typeface="+mn-cs"/>
                        </a:rPr>
                        <a:t>（以符号</a:t>
                      </a:r>
                      <a:r>
                        <a:rPr lang="en-US" altLang="zh-CN" sz="1800" b="1" kern="1200" dirty="0" smtClean="0">
                          <a:solidFill>
                            <a:srgbClr val="FF0066"/>
                          </a:solidFill>
                          <a:latin typeface="+mn-lt"/>
                          <a:ea typeface="+mn-ea"/>
                          <a:cs typeface="+mn-cs"/>
                        </a:rPr>
                        <a:t>#</a:t>
                      </a:r>
                      <a:r>
                        <a:rPr lang="zh-CN" altLang="zh-CN" sz="1800" b="1" kern="1200" dirty="0" smtClean="0">
                          <a:solidFill>
                            <a:schemeClr val="tx1"/>
                          </a:solidFill>
                          <a:latin typeface="+mn-lt"/>
                          <a:ea typeface="+mn-ea"/>
                          <a:cs typeface="+mn-cs"/>
                        </a:rPr>
                        <a:t>开头）</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define</a:t>
                      </a:r>
                      <a:r>
                        <a:rPr lang="zh-CN" altLang="zh-CN" sz="1800" b="1" kern="1200" dirty="0" smtClean="0">
                          <a:solidFill>
                            <a:schemeClr val="tx1"/>
                          </a:solidFill>
                          <a:latin typeface="+mn-lt"/>
                          <a:ea typeface="+mn-ea"/>
                          <a:cs typeface="+mn-cs"/>
                        </a:rPr>
                        <a:t>（以符号</a:t>
                      </a:r>
                      <a:r>
                        <a:rPr lang="en-US" altLang="zh-CN" sz="1800" b="1" kern="1200" dirty="0" smtClean="0">
                          <a:solidFill>
                            <a:srgbClr val="FF0000"/>
                          </a:solidFill>
                          <a:latin typeface="+mn-lt"/>
                          <a:ea typeface="+mn-ea"/>
                          <a:cs typeface="+mn-cs"/>
                        </a:rPr>
                        <a:t>’</a:t>
                      </a:r>
                      <a:r>
                        <a:rPr lang="zh-CN" altLang="zh-CN" sz="1800" b="1" kern="1200" dirty="0" smtClean="0">
                          <a:solidFill>
                            <a:schemeClr val="tx1"/>
                          </a:solidFill>
                          <a:latin typeface="+mn-lt"/>
                          <a:ea typeface="+mn-ea"/>
                          <a:cs typeface="+mn-cs"/>
                        </a:rPr>
                        <a:t>开头）</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rPr>
                        <a:t>格式输出函数</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err="1" smtClean="0">
                          <a:ln>
                            <a:noFill/>
                          </a:ln>
                          <a:solidFill>
                            <a:schemeClr val="tx1"/>
                          </a:solidFill>
                          <a:effectLst/>
                          <a:latin typeface="Arial" panose="020B0704020202020204" pitchFamily="34" charset="0"/>
                          <a:ea typeface="SimSun" pitchFamily="2" charset="-122"/>
                          <a:cs typeface="Arial" panose="020B0704020202020204" pitchFamily="34" charset="0"/>
                        </a:rPr>
                        <a:t>printf</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err="1" smtClean="0">
                          <a:ln>
                            <a:noFill/>
                          </a:ln>
                          <a:solidFill>
                            <a:schemeClr val="tx1"/>
                          </a:solidFill>
                          <a:effectLst/>
                          <a:latin typeface="Arial" panose="020B0704020202020204" pitchFamily="34" charset="0"/>
                          <a:ea typeface="SimSun" pitchFamily="2" charset="-122"/>
                          <a:cs typeface="Arial" panose="020B0704020202020204" pitchFamily="34" charset="0"/>
                        </a:rPr>
                        <a:t>printf</a:t>
                      </a:r>
                      <a:endParaRPr kumimoji="0" lang="zh-CN" altLang="en-US" sz="2400" b="1" i="0" u="none" strike="noStrike" cap="none" normalizeH="0" baseline="0" dirty="0" smtClean="0">
                        <a:ln>
                          <a:noFill/>
                        </a:ln>
                        <a:solidFill>
                          <a:schemeClr val="tx1"/>
                        </a:solidFill>
                        <a:effectLst/>
                        <a:latin typeface="Arial" panose="020B0704020202020204" pitchFamily="34" charset="0"/>
                        <a:ea typeface="SimSun" pitchFamily="2"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4131"/>
                                        </p:tgtEl>
                                        <p:attrNameLst>
                                          <p:attrName>style.visibility</p:attrName>
                                        </p:attrNameLst>
                                      </p:cBhvr>
                                      <p:to>
                                        <p:strVal val="visible"/>
                                      </p:to>
                                    </p:set>
                                    <p:anim calcmode="lin" valueType="num">
                                      <p:cBhvr additive="base">
                                        <p:cTn id="7" dur="500" fill="hold"/>
                                        <p:tgtEl>
                                          <p:spTgt spid="1584131"/>
                                        </p:tgtEl>
                                        <p:attrNameLst>
                                          <p:attrName>ppt_x</p:attrName>
                                        </p:attrNameLst>
                                      </p:cBhvr>
                                      <p:tavLst>
                                        <p:tav tm="0">
                                          <p:val>
                                            <p:strVal val="0-#ppt_w/2"/>
                                          </p:val>
                                        </p:tav>
                                        <p:tav tm="100000">
                                          <p:val>
                                            <p:strVal val="#ppt_x"/>
                                          </p:val>
                                        </p:tav>
                                      </p:tavLst>
                                    </p:anim>
                                    <p:anim calcmode="lin" valueType="num">
                                      <p:cBhvr additive="base">
                                        <p:cTn id="8" dur="500" fill="hold"/>
                                        <p:tgtEl>
                                          <p:spTgt spid="158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D9B656C-4FB7-449C-9DB0-E79E5706AEB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graphicFrame>
        <p:nvGraphicFramePr>
          <p:cNvPr id="2310146" name="Object 2"/>
          <p:cNvGraphicFramePr>
            <a:graphicFrameLocks noChangeAspect="1"/>
          </p:cNvGraphicFramePr>
          <p:nvPr/>
        </p:nvGraphicFramePr>
        <p:xfrm>
          <a:off x="466725" y="2014538"/>
          <a:ext cx="8367713" cy="3000375"/>
        </p:xfrm>
        <a:graphic>
          <a:graphicData uri="http://schemas.openxmlformats.org/presentationml/2006/ole">
            <mc:AlternateContent xmlns:mc="http://schemas.openxmlformats.org/markup-compatibility/2006">
              <mc:Choice xmlns:v="urn:schemas-microsoft-com:vml" Requires="v">
                <p:oleObj spid="_x0000_s6165" name="位图图像" r:id="rId1" imgW="7372350" imgH="1876425" progId="PBrush">
                  <p:embed/>
                </p:oleObj>
              </mc:Choice>
              <mc:Fallback>
                <p:oleObj name="位图图像" r:id="rId1" imgW="7372350" imgH="1876425" progId="PBrush">
                  <p:embed/>
                  <p:pic>
                    <p:nvPicPr>
                      <p:cNvPr id="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2014538"/>
                        <a:ext cx="836771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Rectangle 3"/>
          <p:cNvSpPr>
            <a:spLocks noGrp="1" noChangeArrowheads="1"/>
          </p:cNvSpPr>
          <p:nvPr>
            <p:ph type="title" idx="4294967295"/>
          </p:nvPr>
        </p:nvSpPr>
        <p:spPr>
          <a:xfrm>
            <a:off x="1792288" y="249238"/>
            <a:ext cx="7199312" cy="677862"/>
          </a:xfrm>
        </p:spPr>
        <p:txBody>
          <a:bodyPr anchor="b"/>
          <a:lstStyle/>
          <a:p>
            <a:pPr eaLnBrk="1" hangingPunct="1"/>
            <a:r>
              <a:rPr lang="en-US" altLang="zh-CN" smtClean="0">
                <a:solidFill>
                  <a:srgbClr val="FFCC00"/>
                </a:solidFill>
                <a:latin typeface="Arial" panose="020B0704020202020204" pitchFamily="34" charset="0"/>
                <a:ea typeface="黑体" pitchFamily="2" charset="-122"/>
              </a:rPr>
              <a:t>count60.v</a:t>
            </a:r>
            <a:r>
              <a:rPr lang="zh-CN" altLang="en-US" smtClean="0">
                <a:solidFill>
                  <a:srgbClr val="FFCC00"/>
                </a:solidFill>
                <a:latin typeface="Arial" panose="020B0704020202020204" pitchFamily="34" charset="0"/>
                <a:ea typeface="黑体" pitchFamily="2" charset="-122"/>
              </a:rPr>
              <a:t>的仿真波形</a:t>
            </a:r>
            <a:endParaRPr lang="zh-CN" altLang="en-US" smtClean="0">
              <a:solidFill>
                <a:srgbClr val="FFCC00"/>
              </a:solidFill>
              <a:latin typeface="Arial" panose="020B0704020202020204" pitchFamily="34" charset="0"/>
              <a:ea typeface="黑体" pitchFamily="2" charset="-122"/>
            </a:endParaRPr>
          </a:p>
        </p:txBody>
      </p:sp>
      <p:sp>
        <p:nvSpPr>
          <p:cNvPr id="2310148" name="Rectangle 4"/>
          <p:cNvSpPr>
            <a:spLocks noGrp="1" noChangeArrowheads="1"/>
          </p:cNvSpPr>
          <p:nvPr>
            <p:ph type="body" idx="4294967295"/>
          </p:nvPr>
        </p:nvSpPr>
        <p:spPr>
          <a:xfrm>
            <a:off x="76200" y="752475"/>
            <a:ext cx="8915400" cy="1077913"/>
          </a:xfrm>
        </p:spPr>
        <p:txBody>
          <a:bodyPr/>
          <a:lstStyle/>
          <a:p>
            <a:pPr algn="just" eaLnBrk="1" hangingPunct="1">
              <a:lnSpc>
                <a:spcPct val="110000"/>
              </a:lnSpc>
              <a:buFont typeface="Wingdings" panose="05000000000000000000" pitchFamily="2" charset="2"/>
              <a:buNone/>
            </a:pPr>
            <a:endParaRPr lang="en-US" altLang="zh-CN" smtClean="0">
              <a:latin typeface="SimSun" pitchFamily="2" charset="-122"/>
              <a:ea typeface="SimSun" pitchFamily="2" charset="-122"/>
            </a:endParaRPr>
          </a:p>
          <a:p>
            <a:pPr lvl="1" algn="just">
              <a:lnSpc>
                <a:spcPct val="110000"/>
              </a:lnSpc>
              <a:spcBef>
                <a:spcPct val="0"/>
              </a:spcBef>
            </a:pPr>
            <a:r>
              <a:rPr lang="en-US" altLang="zh-CN" sz="2600" smtClean="0">
                <a:latin typeface="Arial" panose="020B0704020202020204" pitchFamily="34" charset="0"/>
                <a:ea typeface="SimSun" pitchFamily="2" charset="-122"/>
                <a:cs typeface="Arial" panose="020B0704020202020204" pitchFamily="34" charset="0"/>
              </a:rPr>
              <a:t>cin</a:t>
            </a:r>
            <a:r>
              <a:rPr lang="zh-CN" altLang="en-US" sz="2600" smtClean="0">
                <a:latin typeface="Arial" panose="020B0704020202020204" pitchFamily="34" charset="0"/>
                <a:ea typeface="SimSun" pitchFamily="2" charset="-122"/>
                <a:cs typeface="Arial" panose="020B0704020202020204" pitchFamily="34" charset="0"/>
              </a:rPr>
              <a:t>为来自下一级计数器的进位</a:t>
            </a:r>
            <a:endParaRPr lang="zh-CN" altLang="en-US" sz="2600" smtClean="0">
              <a:latin typeface="Arial" panose="020B0704020202020204" pitchFamily="34" charset="0"/>
              <a:ea typeface="SimSun" pitchFamily="2" charset="-122"/>
              <a:cs typeface="Arial" panose="020B0704020202020204" pitchFamily="34" charset="0"/>
            </a:endParaRPr>
          </a:p>
        </p:txBody>
      </p:sp>
      <p:sp>
        <p:nvSpPr>
          <p:cNvPr id="2310150" name="AutoShape 6"/>
          <p:cNvSpPr>
            <a:spLocks noChangeArrowheads="1"/>
          </p:cNvSpPr>
          <p:nvPr/>
        </p:nvSpPr>
        <p:spPr bwMode="auto">
          <a:xfrm>
            <a:off x="2116138" y="5214938"/>
            <a:ext cx="711200" cy="346075"/>
          </a:xfrm>
          <a:prstGeom prst="wedgeRoundRectCallout">
            <a:avLst>
              <a:gd name="adj1" fmla="val 47546"/>
              <a:gd name="adj2" fmla="val -12752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600">
                <a:latin typeface="Tahoma" panose="020B0604030504040204" pitchFamily="34" charset="0"/>
                <a:ea typeface="楷体_GB2312" pitchFamily="49" charset="-122"/>
              </a:rPr>
              <a:t>置数</a:t>
            </a:r>
            <a:endParaRPr kumimoji="1" lang="zh-CN" altLang="en-US" sz="1600">
              <a:solidFill>
                <a:srgbClr val="CC3300"/>
              </a:solidFill>
              <a:latin typeface="方正姚体" pitchFamily="2" charset="-122"/>
              <a:ea typeface="楷体_GB2312" pitchFamily="49" charset="-122"/>
            </a:endParaRPr>
          </a:p>
        </p:txBody>
      </p:sp>
      <p:sp>
        <p:nvSpPr>
          <p:cNvPr id="2310151" name="AutoShape 7"/>
          <p:cNvSpPr>
            <a:spLocks noChangeArrowheads="1"/>
          </p:cNvSpPr>
          <p:nvPr/>
        </p:nvSpPr>
        <p:spPr bwMode="auto">
          <a:xfrm>
            <a:off x="6083300" y="5094288"/>
            <a:ext cx="1203325" cy="346075"/>
          </a:xfrm>
          <a:prstGeom prst="wedgeRoundRectCallout">
            <a:avLst>
              <a:gd name="adj1" fmla="val -2241"/>
              <a:gd name="adj2" fmla="val -211009"/>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800">
                <a:solidFill>
                  <a:srgbClr val="CC3300"/>
                </a:solidFill>
                <a:latin typeface="楷体_GB2312" pitchFamily="49" charset="-122"/>
                <a:ea typeface="楷体_GB2312" pitchFamily="49" charset="-122"/>
              </a:rPr>
              <a:t>进位输出</a:t>
            </a:r>
            <a:endParaRPr lang="zh-CN" altLang="en-US" sz="1800">
              <a:solidFill>
                <a:srgbClr val="CC3300"/>
              </a:solidFill>
              <a:latin typeface="楷体_GB2312" pitchFamily="49" charset="-122"/>
              <a:ea typeface="楷体_GB2312" pitchFamily="49" charset="-122"/>
            </a:endParaRPr>
          </a:p>
        </p:txBody>
      </p:sp>
      <p:sp>
        <p:nvSpPr>
          <p:cNvPr id="2310152" name="Oval 8"/>
          <p:cNvSpPr>
            <a:spLocks noChangeArrowheads="1"/>
          </p:cNvSpPr>
          <p:nvPr/>
        </p:nvSpPr>
        <p:spPr bwMode="auto">
          <a:xfrm>
            <a:off x="2640013" y="4668838"/>
            <a:ext cx="404812" cy="301625"/>
          </a:xfrm>
          <a:prstGeom prst="ellipse">
            <a:avLst/>
          </a:pr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sp>
        <p:nvSpPr>
          <p:cNvPr id="2310153" name="Oval 9"/>
          <p:cNvSpPr>
            <a:spLocks noChangeArrowheads="1"/>
          </p:cNvSpPr>
          <p:nvPr/>
        </p:nvSpPr>
        <p:spPr bwMode="auto">
          <a:xfrm>
            <a:off x="6461125" y="4259263"/>
            <a:ext cx="379413" cy="288925"/>
          </a:xfrm>
          <a:prstGeom prst="ellipse">
            <a:avLst/>
          </a:pr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grpSp>
        <p:nvGrpSpPr>
          <p:cNvPr id="2" name="Group 10"/>
          <p:cNvGrpSpPr/>
          <p:nvPr/>
        </p:nvGrpSpPr>
        <p:grpSpPr bwMode="auto">
          <a:xfrm>
            <a:off x="1736725" y="3341688"/>
            <a:ext cx="877888" cy="1839912"/>
            <a:chOff x="3648" y="2208"/>
            <a:chExt cx="627" cy="912"/>
          </a:xfrm>
        </p:grpSpPr>
        <p:sp>
          <p:nvSpPr>
            <p:cNvPr id="6156" name="AutoShape 11"/>
            <p:cNvSpPr>
              <a:spLocks noChangeArrowheads="1"/>
            </p:cNvSpPr>
            <p:nvPr/>
          </p:nvSpPr>
          <p:spPr bwMode="auto">
            <a:xfrm>
              <a:off x="3648" y="2208"/>
              <a:ext cx="528" cy="912"/>
            </a:xfrm>
            <a:prstGeom prst="curvedRightArrow">
              <a:avLst>
                <a:gd name="adj1" fmla="val 34545"/>
                <a:gd name="adj2" fmla="val 69091"/>
                <a:gd name="adj3" fmla="val 33333"/>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sp>
          <p:nvSpPr>
            <p:cNvPr id="6157" name="AutoShape 12"/>
            <p:cNvSpPr>
              <a:spLocks noChangeArrowheads="1"/>
            </p:cNvSpPr>
            <p:nvPr/>
          </p:nvSpPr>
          <p:spPr bwMode="auto">
            <a:xfrm rot="-1851159">
              <a:off x="3935" y="2781"/>
              <a:ext cx="340" cy="227"/>
            </a:xfrm>
            <a:prstGeom prst="triangle">
              <a:avLst>
                <a:gd name="adj" fmla="val 50000"/>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grpSp>
      <p:sp>
        <p:nvSpPr>
          <p:cNvPr id="2310157" name="AutoShape 13"/>
          <p:cNvSpPr>
            <a:spLocks noChangeArrowheads="1"/>
          </p:cNvSpPr>
          <p:nvPr/>
        </p:nvSpPr>
        <p:spPr bwMode="auto">
          <a:xfrm>
            <a:off x="2905125" y="4181475"/>
            <a:ext cx="2082800" cy="363538"/>
          </a:xfrm>
          <a:prstGeom prst="wedgeRoundRectCallout">
            <a:avLst>
              <a:gd name="adj1" fmla="val -36130"/>
              <a:gd name="adj2" fmla="val -113319"/>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600">
                <a:latin typeface="Arial" panose="020B0704020202020204" pitchFamily="34" charset="0"/>
              </a:rPr>
              <a:t>当</a:t>
            </a:r>
            <a:r>
              <a:rPr lang="en-US" altLang="zh-CN" sz="1600">
                <a:latin typeface="Arial" panose="020B0704020202020204" pitchFamily="34" charset="0"/>
              </a:rPr>
              <a:t>cin=1</a:t>
            </a:r>
            <a:r>
              <a:rPr lang="zh-CN" altLang="en-US" sz="1600">
                <a:latin typeface="Arial" panose="020B0704020202020204" pitchFamily="34" charset="0"/>
              </a:rPr>
              <a:t>则加</a:t>
            </a:r>
            <a:r>
              <a:rPr lang="en-US" altLang="zh-CN" sz="1600">
                <a:latin typeface="Arial" panose="020B0704020202020204" pitchFamily="34" charset="0"/>
              </a:rPr>
              <a:t>1</a:t>
            </a:r>
            <a:r>
              <a:rPr lang="zh-CN" altLang="en-US" sz="1600">
                <a:latin typeface="Arial" panose="020B0704020202020204" pitchFamily="34" charset="0"/>
              </a:rPr>
              <a:t>计数</a:t>
            </a:r>
            <a:endParaRPr kumimoji="1" lang="zh-CN" altLang="en-US" sz="1600">
              <a:solidFill>
                <a:srgbClr val="CC3300"/>
              </a:solidFill>
              <a:latin typeface="Arial" panose="020B0704020202020204" pitchFamily="34"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10148"/>
                                        </p:tgtEl>
                                        <p:attrNameLst>
                                          <p:attrName>style.visibility</p:attrName>
                                        </p:attrNameLst>
                                      </p:cBhvr>
                                      <p:to>
                                        <p:strVal val="visible"/>
                                      </p:to>
                                    </p:set>
                                    <p:anim calcmode="lin" valueType="num">
                                      <p:cBhvr additive="base">
                                        <p:cTn id="7" dur="500" fill="hold"/>
                                        <p:tgtEl>
                                          <p:spTgt spid="2310148"/>
                                        </p:tgtEl>
                                        <p:attrNameLst>
                                          <p:attrName>ppt_x</p:attrName>
                                        </p:attrNameLst>
                                      </p:cBhvr>
                                      <p:tavLst>
                                        <p:tav tm="0">
                                          <p:val>
                                            <p:strVal val="0-#ppt_w/2"/>
                                          </p:val>
                                        </p:tav>
                                        <p:tav tm="100000">
                                          <p:val>
                                            <p:strVal val="#ppt_x"/>
                                          </p:val>
                                        </p:tav>
                                      </p:tavLst>
                                    </p:anim>
                                    <p:anim calcmode="lin" valueType="num">
                                      <p:cBhvr additive="base">
                                        <p:cTn id="8" dur="500" fill="hold"/>
                                        <p:tgtEl>
                                          <p:spTgt spid="23101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310146"/>
                                        </p:tgtEl>
                                        <p:attrNameLst>
                                          <p:attrName>style.visibility</p:attrName>
                                        </p:attrNameLst>
                                      </p:cBhvr>
                                      <p:to>
                                        <p:strVal val="visible"/>
                                      </p:to>
                                    </p:set>
                                    <p:anim calcmode="lin" valueType="num">
                                      <p:cBhvr additive="base">
                                        <p:cTn id="12" dur="500" fill="hold"/>
                                        <p:tgtEl>
                                          <p:spTgt spid="2310146"/>
                                        </p:tgtEl>
                                        <p:attrNameLst>
                                          <p:attrName>ppt_x</p:attrName>
                                        </p:attrNameLst>
                                      </p:cBhvr>
                                      <p:tavLst>
                                        <p:tav tm="0">
                                          <p:val>
                                            <p:strVal val="0-#ppt_w/2"/>
                                          </p:val>
                                        </p:tav>
                                        <p:tav tm="100000">
                                          <p:val>
                                            <p:strVal val="#ppt_x"/>
                                          </p:val>
                                        </p:tav>
                                      </p:tavLst>
                                    </p:anim>
                                    <p:anim calcmode="lin" valueType="num">
                                      <p:cBhvr additive="base">
                                        <p:cTn id="13" dur="500" fill="hold"/>
                                        <p:tgtEl>
                                          <p:spTgt spid="231014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ppt_h/2"/>
                                          </p:val>
                                        </p:tav>
                                        <p:tav tm="100000">
                                          <p:val>
                                            <p:strVal val="#ppt_y"/>
                                          </p:val>
                                        </p:tav>
                                      </p:tavLst>
                                    </p:anim>
                                    <p:anim calcmode="lin" valueType="num">
                                      <p:cBhvr>
                                        <p:cTn id="20" dur="500" fill="hold"/>
                                        <p:tgtEl>
                                          <p:spTgt spid="2"/>
                                        </p:tgtEl>
                                        <p:attrNameLst>
                                          <p:attrName>ppt_w</p:attrName>
                                        </p:attrNameLst>
                                      </p:cBhvr>
                                      <p:tavLst>
                                        <p:tav tm="0">
                                          <p:val>
                                            <p:strVal val="#ppt_w"/>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2310152"/>
                                        </p:tgtEl>
                                        <p:attrNameLst>
                                          <p:attrName>style.visibility</p:attrName>
                                        </p:attrNameLst>
                                      </p:cBhvr>
                                      <p:to>
                                        <p:strVal val="visible"/>
                                      </p:to>
                                    </p:set>
                                    <p:anim calcmode="lin" valueType="num">
                                      <p:cBhvr>
                                        <p:cTn id="25" dur="500" fill="hold"/>
                                        <p:tgtEl>
                                          <p:spTgt spid="2310152"/>
                                        </p:tgtEl>
                                        <p:attrNameLst>
                                          <p:attrName>ppt_w</p:attrName>
                                        </p:attrNameLst>
                                      </p:cBhvr>
                                      <p:tavLst>
                                        <p:tav tm="0">
                                          <p:val>
                                            <p:fltVal val="0"/>
                                          </p:val>
                                        </p:tav>
                                        <p:tav tm="100000">
                                          <p:val>
                                            <p:strVal val="#ppt_w"/>
                                          </p:val>
                                        </p:tav>
                                      </p:tavLst>
                                    </p:anim>
                                    <p:anim calcmode="lin" valueType="num">
                                      <p:cBhvr>
                                        <p:cTn id="26" dur="500" fill="hold"/>
                                        <p:tgtEl>
                                          <p:spTgt spid="2310152"/>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310150"/>
                                        </p:tgtEl>
                                        <p:attrNameLst>
                                          <p:attrName>style.visibility</p:attrName>
                                        </p:attrNameLst>
                                      </p:cBhvr>
                                      <p:to>
                                        <p:strVal val="visible"/>
                                      </p:to>
                                    </p:set>
                                    <p:animEffect transition="in" filter="dissolve">
                                      <p:cBhvr>
                                        <p:cTn id="30" dur="500"/>
                                        <p:tgtEl>
                                          <p:spTgt spid="231015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310157"/>
                                        </p:tgtEl>
                                        <p:attrNameLst>
                                          <p:attrName>style.visibility</p:attrName>
                                        </p:attrNameLst>
                                      </p:cBhvr>
                                      <p:to>
                                        <p:strVal val="visible"/>
                                      </p:to>
                                    </p:set>
                                    <p:animEffect transition="in" filter="dissolve">
                                      <p:cBhvr>
                                        <p:cTn id="35" dur="500"/>
                                        <p:tgtEl>
                                          <p:spTgt spid="2310157"/>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2310153"/>
                                        </p:tgtEl>
                                        <p:attrNameLst>
                                          <p:attrName>style.visibility</p:attrName>
                                        </p:attrNameLst>
                                      </p:cBhvr>
                                      <p:to>
                                        <p:strVal val="visible"/>
                                      </p:to>
                                    </p:set>
                                    <p:anim calcmode="lin" valueType="num">
                                      <p:cBhvr>
                                        <p:cTn id="40" dur="500" fill="hold"/>
                                        <p:tgtEl>
                                          <p:spTgt spid="2310153"/>
                                        </p:tgtEl>
                                        <p:attrNameLst>
                                          <p:attrName>ppt_w</p:attrName>
                                        </p:attrNameLst>
                                      </p:cBhvr>
                                      <p:tavLst>
                                        <p:tav tm="0">
                                          <p:val>
                                            <p:fltVal val="0"/>
                                          </p:val>
                                        </p:tav>
                                        <p:tav tm="100000">
                                          <p:val>
                                            <p:strVal val="#ppt_w"/>
                                          </p:val>
                                        </p:tav>
                                      </p:tavLst>
                                    </p:anim>
                                    <p:anim calcmode="lin" valueType="num">
                                      <p:cBhvr>
                                        <p:cTn id="41" dur="500" fill="hold"/>
                                        <p:tgtEl>
                                          <p:spTgt spid="2310153"/>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2310151"/>
                                        </p:tgtEl>
                                        <p:attrNameLst>
                                          <p:attrName>style.visibility</p:attrName>
                                        </p:attrNameLst>
                                      </p:cBhvr>
                                      <p:to>
                                        <p:strVal val="visible"/>
                                      </p:to>
                                    </p:set>
                                    <p:animEffect transition="in" filter="dissolve">
                                      <p:cBhvr>
                                        <p:cTn id="45" dur="500"/>
                                        <p:tgtEl>
                                          <p:spTgt spid="2310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148" grpId="0" autoUpdateAnimBg="0"/>
      <p:bldP spid="2310150" grpId="0" animBg="1" autoUpdateAnimBg="0"/>
      <p:bldP spid="2310151" grpId="0" animBg="1" autoUpdateAnimBg="0"/>
      <p:bldP spid="2310152" grpId="0" animBg="1"/>
      <p:bldP spid="2310153" grpId="0" animBg="1"/>
      <p:bldP spid="2310157"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690A5B4-62D4-47D9-95DB-FEBF69D33DD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1139"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panose="020B0704020202020204" pitchFamily="34" charset="0"/>
                <a:ea typeface="黑体" pitchFamily="2" charset="-122"/>
              </a:rPr>
              <a:t>if-else</a:t>
            </a:r>
            <a:r>
              <a:rPr lang="zh-CN" altLang="en-US" smtClean="0">
                <a:solidFill>
                  <a:srgbClr val="FFCC00"/>
                </a:solidFill>
                <a:latin typeface="Arial" panose="020B0704020202020204" pitchFamily="34" charset="0"/>
                <a:ea typeface="黑体" pitchFamily="2" charset="-122"/>
              </a:rPr>
              <a:t>语句使用注意事项</a:t>
            </a:r>
            <a:endParaRPr lang="zh-CN" altLang="en-US" smtClean="0">
              <a:solidFill>
                <a:srgbClr val="FFCC00"/>
              </a:solidFill>
              <a:latin typeface="Arial" panose="020B0704020202020204" pitchFamily="34" charset="0"/>
              <a:ea typeface="黑体" pitchFamily="2" charset="-122"/>
            </a:endParaRPr>
          </a:p>
        </p:txBody>
      </p:sp>
      <p:sp>
        <p:nvSpPr>
          <p:cNvPr id="472067" name="Rectangle 3"/>
          <p:cNvSpPr>
            <a:spLocks noGrp="1" noChangeArrowheads="1"/>
          </p:cNvSpPr>
          <p:nvPr>
            <p:ph type="body" idx="1"/>
          </p:nvPr>
        </p:nvSpPr>
        <p:spPr>
          <a:xfrm>
            <a:off x="558800" y="1335088"/>
            <a:ext cx="8162925" cy="4916487"/>
          </a:xfrm>
          <a:solidFill>
            <a:srgbClr val="FFCC99"/>
          </a:solidFill>
          <a:effectLst>
            <a:prstShdw prst="shdw13" dist="53882" dir="13500000">
              <a:srgbClr val="808080"/>
            </a:prstShdw>
          </a:effectLst>
        </p:spPr>
        <p:txBody>
          <a:bodyPr/>
          <a:lstStyle/>
          <a:p>
            <a:pPr algn="just">
              <a:lnSpc>
                <a:spcPct val="110000"/>
              </a:lnSpc>
              <a:spcBef>
                <a:spcPct val="0"/>
              </a:spcBef>
              <a:buClr>
                <a:schemeClr val="hlink"/>
              </a:buClr>
            </a:pPr>
            <a:r>
              <a:rPr lang="zh-CN" altLang="en-US" sz="2400" smtClean="0">
                <a:latin typeface="Arial" panose="020B0704020202020204" pitchFamily="34" charset="0"/>
                <a:ea typeface="楷体_GB2312" pitchFamily="49" charset="-122"/>
              </a:rPr>
              <a:t>注意：</a:t>
            </a:r>
            <a:r>
              <a:rPr lang="en-US" altLang="zh-CN" sz="2400" smtClean="0">
                <a:latin typeface="Arial" panose="020B0704020202020204" pitchFamily="34" charset="0"/>
                <a:ea typeface="楷体_GB2312" pitchFamily="49" charset="-122"/>
              </a:rPr>
              <a:t>if (reset)</a:t>
            </a:r>
            <a:endParaRPr lang="en-US" altLang="zh-CN" sz="2400" smtClean="0">
              <a:latin typeface="Arial" panose="020B0704020202020204" pitchFamily="34" charset="0"/>
              <a:ea typeface="楷体_GB2312" pitchFamily="49" charset="-122"/>
            </a:endParaRPr>
          </a:p>
          <a:p>
            <a:pPr algn="just">
              <a:lnSpc>
                <a:spcPct val="110000"/>
              </a:lnSpc>
              <a:spcBef>
                <a:spcPct val="0"/>
              </a:spcBef>
              <a:buClr>
                <a:schemeClr val="hlink"/>
              </a:buClr>
              <a:buFont typeface="Wingdings" panose="05000000000000000000" pitchFamily="2" charset="2"/>
              <a:buNone/>
            </a:pPr>
            <a:r>
              <a:rPr lang="en-US" altLang="zh-CN" sz="2400" smtClean="0">
                <a:latin typeface="Arial" panose="020B0704020202020204" pitchFamily="34" charset="0"/>
                <a:ea typeface="楷体_GB2312" pitchFamily="49" charset="-122"/>
              </a:rPr>
              <a:t>                else if (load)</a:t>
            </a:r>
            <a:endParaRPr lang="en-US" altLang="zh-CN" sz="2400" smtClean="0">
              <a:latin typeface="Arial" panose="020B0704020202020204" pitchFamily="34" charset="0"/>
              <a:ea typeface="楷体_GB2312" pitchFamily="49" charset="-122"/>
            </a:endParaRPr>
          </a:p>
          <a:p>
            <a:pPr algn="just">
              <a:lnSpc>
                <a:spcPct val="110000"/>
              </a:lnSpc>
              <a:spcBef>
                <a:spcPct val="0"/>
              </a:spcBef>
              <a:buClr>
                <a:schemeClr val="hlink"/>
              </a:buClr>
              <a:buFont typeface="Wingdings" panose="05000000000000000000" pitchFamily="2" charset="2"/>
              <a:buNone/>
            </a:pPr>
            <a:r>
              <a:rPr lang="en-US" altLang="zh-CN" sz="2400" smtClean="0">
                <a:latin typeface="Arial" panose="020B0704020202020204" pitchFamily="34" charset="0"/>
                <a:ea typeface="楷体_GB2312" pitchFamily="49" charset="-122"/>
              </a:rPr>
              <a:t>                else if (cin)</a:t>
            </a:r>
            <a:endParaRPr lang="en-US" altLang="zh-CN" sz="2400" smtClean="0">
              <a:latin typeface="Arial" panose="020B0704020202020204" pitchFamily="34" charset="0"/>
              <a:ea typeface="楷体_GB2312" pitchFamily="49" charset="-122"/>
            </a:endParaRPr>
          </a:p>
          <a:p>
            <a:pPr algn="just">
              <a:lnSpc>
                <a:spcPct val="110000"/>
              </a:lnSpc>
              <a:spcBef>
                <a:spcPct val="0"/>
              </a:spcBef>
              <a:buClr>
                <a:schemeClr val="hlink"/>
              </a:buClr>
              <a:buFont typeface="Wingdings" panose="05000000000000000000" pitchFamily="2" charset="2"/>
              <a:buNone/>
            </a:pPr>
            <a:r>
              <a:rPr lang="en-US" altLang="zh-CN" sz="2400" smtClean="0">
                <a:latin typeface="Arial" panose="020B0704020202020204" pitchFamily="34" charset="0"/>
                <a:ea typeface="楷体_GB2312" pitchFamily="49" charset="-122"/>
              </a:rPr>
              <a:t>    </a:t>
            </a:r>
            <a:r>
              <a:rPr lang="zh-CN" altLang="en-US" sz="2400" smtClean="0">
                <a:latin typeface="Arial" panose="020B0704020202020204" pitchFamily="34" charset="0"/>
                <a:ea typeface="楷体_GB2312" pitchFamily="49" charset="-122"/>
              </a:rPr>
              <a:t>不要写成</a:t>
            </a:r>
            <a:r>
              <a:rPr lang="en-US" altLang="zh-CN" sz="2400" smtClean="0">
                <a:latin typeface="Arial" panose="020B0704020202020204" pitchFamily="34" charset="0"/>
                <a:ea typeface="楷体_GB2312" pitchFamily="49" charset="-122"/>
              </a:rPr>
              <a:t>3</a:t>
            </a:r>
            <a:r>
              <a:rPr lang="zh-CN" altLang="en-US" sz="2400" smtClean="0">
                <a:latin typeface="Arial" panose="020B0704020202020204" pitchFamily="34" charset="0"/>
                <a:ea typeface="楷体_GB2312" pitchFamily="49" charset="-122"/>
              </a:rPr>
              <a:t>个并列的</a:t>
            </a:r>
            <a:r>
              <a:rPr lang="en-US" altLang="zh-CN" sz="2400" smtClean="0">
                <a:latin typeface="Arial" panose="020B0704020202020204" pitchFamily="34" charset="0"/>
                <a:ea typeface="楷体_GB2312" pitchFamily="49" charset="-122"/>
              </a:rPr>
              <a:t>if</a:t>
            </a:r>
            <a:r>
              <a:rPr lang="zh-CN" altLang="en-US" sz="2400" smtClean="0">
                <a:latin typeface="Arial" panose="020B0704020202020204" pitchFamily="34" charset="0"/>
                <a:ea typeface="楷体_GB2312" pitchFamily="49" charset="-122"/>
              </a:rPr>
              <a:t>语句：</a:t>
            </a:r>
            <a:endParaRPr lang="zh-CN" altLang="en-US" sz="2400" smtClean="0">
              <a:latin typeface="Arial" panose="020B0704020202020204" pitchFamily="34" charset="0"/>
              <a:ea typeface="楷体_GB2312" pitchFamily="49" charset="-122"/>
            </a:endParaRPr>
          </a:p>
          <a:p>
            <a:pPr algn="just">
              <a:lnSpc>
                <a:spcPct val="110000"/>
              </a:lnSpc>
              <a:spcBef>
                <a:spcPct val="0"/>
              </a:spcBef>
              <a:buClr>
                <a:schemeClr val="hlink"/>
              </a:buClr>
              <a:buFont typeface="Wingdings" panose="05000000000000000000" pitchFamily="2" charset="2"/>
              <a:buNone/>
            </a:pPr>
            <a:r>
              <a:rPr lang="zh-CN" altLang="en-US" sz="2400" smtClean="0">
                <a:latin typeface="Arial" panose="020B0704020202020204" pitchFamily="34" charset="0"/>
                <a:ea typeface="楷体_GB2312" pitchFamily="49" charset="-122"/>
              </a:rPr>
              <a:t>                 </a:t>
            </a:r>
            <a:r>
              <a:rPr lang="en-US" altLang="zh-CN" sz="2400" smtClean="0">
                <a:latin typeface="Arial" panose="020B0704020202020204" pitchFamily="34" charset="0"/>
                <a:ea typeface="楷体_GB2312" pitchFamily="49" charset="-122"/>
              </a:rPr>
              <a:t>if (reset)</a:t>
            </a:r>
            <a:endParaRPr lang="en-US" altLang="zh-CN" sz="2400" smtClean="0">
              <a:latin typeface="Arial" panose="020B0704020202020204" pitchFamily="34" charset="0"/>
              <a:ea typeface="楷体_GB2312" pitchFamily="49" charset="-122"/>
            </a:endParaRPr>
          </a:p>
          <a:p>
            <a:pPr algn="just">
              <a:lnSpc>
                <a:spcPct val="110000"/>
              </a:lnSpc>
              <a:spcBef>
                <a:spcPct val="0"/>
              </a:spcBef>
              <a:buClr>
                <a:schemeClr val="hlink"/>
              </a:buClr>
              <a:buFont typeface="Wingdings" panose="05000000000000000000" pitchFamily="2" charset="2"/>
              <a:buNone/>
            </a:pPr>
            <a:r>
              <a:rPr lang="en-US" altLang="zh-CN" sz="2400" smtClean="0">
                <a:latin typeface="Arial" panose="020B0704020202020204" pitchFamily="34" charset="0"/>
                <a:ea typeface="楷体_GB2312" pitchFamily="49" charset="-122"/>
              </a:rPr>
              <a:t>                 if (load)</a:t>
            </a:r>
            <a:endParaRPr lang="en-US" altLang="zh-CN" sz="2400" smtClean="0">
              <a:latin typeface="Arial" panose="020B0704020202020204" pitchFamily="34" charset="0"/>
              <a:ea typeface="楷体_GB2312" pitchFamily="49" charset="-122"/>
            </a:endParaRPr>
          </a:p>
          <a:p>
            <a:pPr algn="just">
              <a:lnSpc>
                <a:spcPct val="110000"/>
              </a:lnSpc>
              <a:spcBef>
                <a:spcPct val="0"/>
              </a:spcBef>
              <a:buClr>
                <a:schemeClr val="hlink"/>
              </a:buClr>
              <a:buFont typeface="Wingdings" panose="05000000000000000000" pitchFamily="2" charset="2"/>
              <a:buNone/>
            </a:pPr>
            <a:r>
              <a:rPr lang="en-US" altLang="zh-CN" sz="2400" smtClean="0">
                <a:latin typeface="Arial" panose="020B0704020202020204" pitchFamily="34" charset="0"/>
                <a:ea typeface="楷体_GB2312" pitchFamily="49" charset="-122"/>
              </a:rPr>
              <a:t>                 if (cin)</a:t>
            </a:r>
            <a:endParaRPr lang="en-US" altLang="zh-CN" sz="2400" smtClean="0">
              <a:latin typeface="Arial" panose="020B0704020202020204" pitchFamily="34" charset="0"/>
              <a:ea typeface="楷体_GB2312" pitchFamily="49" charset="-122"/>
            </a:endParaRPr>
          </a:p>
          <a:p>
            <a:pPr algn="just">
              <a:lnSpc>
                <a:spcPct val="110000"/>
              </a:lnSpc>
              <a:spcBef>
                <a:spcPct val="0"/>
              </a:spcBef>
              <a:buClr>
                <a:schemeClr val="hlink"/>
              </a:buClr>
            </a:pPr>
            <a:r>
              <a:rPr lang="zh-CN" altLang="en-US" sz="2400" smtClean="0">
                <a:latin typeface="Arial" panose="020B0704020202020204" pitchFamily="34" charset="0"/>
                <a:ea typeface="楷体_GB2312" pitchFamily="49" charset="-122"/>
              </a:rPr>
              <a:t>因为这样写则是同时对</a:t>
            </a:r>
            <a:r>
              <a:rPr lang="en-US" altLang="zh-CN" sz="2400" smtClean="0">
                <a:latin typeface="Arial" panose="020B0704020202020204" pitchFamily="34" charset="0"/>
                <a:ea typeface="楷体_GB2312" pitchFamily="49" charset="-122"/>
              </a:rPr>
              <a:t>3</a:t>
            </a:r>
            <a:r>
              <a:rPr lang="zh-CN" altLang="en-US" sz="2400" smtClean="0">
                <a:latin typeface="Arial" panose="020B0704020202020204" pitchFamily="34" charset="0"/>
                <a:ea typeface="楷体_GB2312" pitchFamily="49" charset="-122"/>
              </a:rPr>
              <a:t>个信号</a:t>
            </a:r>
            <a:r>
              <a:rPr lang="en-US" altLang="zh-CN" sz="2400" smtClean="0">
                <a:latin typeface="Arial" panose="020B0704020202020204" pitchFamily="34" charset="0"/>
                <a:ea typeface="楷体_GB2312" pitchFamily="49" charset="-122"/>
              </a:rPr>
              <a:t>reset</a:t>
            </a:r>
            <a:r>
              <a:rPr lang="zh-CN" altLang="en-US" sz="2400" smtClean="0">
                <a:latin typeface="Arial" panose="020B0704020202020204" pitchFamily="34" charset="0"/>
                <a:ea typeface="楷体_GB2312" pitchFamily="49" charset="-122"/>
              </a:rPr>
              <a:t>、</a:t>
            </a:r>
            <a:r>
              <a:rPr lang="en-US" altLang="zh-CN" sz="2400" smtClean="0">
                <a:latin typeface="Arial" panose="020B0704020202020204" pitchFamily="34" charset="0"/>
                <a:ea typeface="楷体_GB2312" pitchFamily="49" charset="-122"/>
              </a:rPr>
              <a:t>load</a:t>
            </a:r>
            <a:r>
              <a:rPr lang="zh-CN" altLang="en-US" sz="2400" smtClean="0">
                <a:latin typeface="Arial" panose="020B0704020202020204" pitchFamily="34" charset="0"/>
                <a:ea typeface="楷体_GB2312" pitchFamily="49" charset="-122"/>
              </a:rPr>
              <a:t>和</a:t>
            </a:r>
            <a:r>
              <a:rPr lang="en-US" altLang="zh-CN" sz="2400" smtClean="0">
                <a:latin typeface="Arial" panose="020B0704020202020204" pitchFamily="34" charset="0"/>
                <a:ea typeface="楷体_GB2312" pitchFamily="49" charset="-122"/>
              </a:rPr>
              <a:t>cin</a:t>
            </a:r>
            <a:r>
              <a:rPr lang="zh-CN" altLang="en-US" sz="2400" smtClean="0">
                <a:latin typeface="Arial" panose="020B0704020202020204" pitchFamily="34" charset="0"/>
                <a:ea typeface="楷体_GB2312" pitchFamily="49" charset="-122"/>
              </a:rPr>
              <a:t>进行判断，现实中很可能出现三者同时为“</a:t>
            </a:r>
            <a:r>
              <a:rPr lang="en-US" altLang="zh-CN" sz="2400" smtClean="0">
                <a:latin typeface="Arial" panose="020B0704020202020204" pitchFamily="34" charset="0"/>
                <a:ea typeface="楷体_GB2312" pitchFamily="49" charset="-122"/>
              </a:rPr>
              <a:t>1”</a:t>
            </a:r>
            <a:r>
              <a:rPr lang="zh-CN" altLang="en-US" sz="2400" smtClean="0">
                <a:latin typeface="Arial" panose="020B0704020202020204" pitchFamily="34" charset="0"/>
                <a:ea typeface="楷体_GB2312" pitchFamily="49" charset="-122"/>
              </a:rPr>
              <a:t>的情况，即</a:t>
            </a:r>
            <a:r>
              <a:rPr lang="en-US" altLang="zh-CN" sz="2400" smtClean="0">
                <a:latin typeface="Arial" panose="020B0704020202020204" pitchFamily="34" charset="0"/>
                <a:ea typeface="楷体_GB2312" pitchFamily="49" charset="-122"/>
              </a:rPr>
              <a:t>3</a:t>
            </a:r>
            <a:r>
              <a:rPr lang="zh-CN" altLang="en-US" sz="2400" smtClean="0">
                <a:latin typeface="Arial" panose="020B0704020202020204" pitchFamily="34" charset="0"/>
                <a:ea typeface="楷体_GB2312" pitchFamily="49" charset="-122"/>
              </a:rPr>
              <a:t>个条件同时满足，则应该同时执行它们对应的执行语句，但</a:t>
            </a:r>
            <a:r>
              <a:rPr lang="en-US" altLang="zh-CN" sz="2400" smtClean="0">
                <a:latin typeface="Arial" panose="020B0704020202020204" pitchFamily="34" charset="0"/>
                <a:ea typeface="楷体_GB2312" pitchFamily="49" charset="-122"/>
              </a:rPr>
              <a:t>3</a:t>
            </a:r>
            <a:r>
              <a:rPr lang="zh-CN" altLang="en-US" sz="2400" smtClean="0">
                <a:latin typeface="Arial" panose="020B0704020202020204" pitchFamily="34" charset="0"/>
                <a:ea typeface="楷体_GB2312" pitchFamily="49" charset="-122"/>
              </a:rPr>
              <a:t>条执行语句是对同一个信号</a:t>
            </a:r>
            <a:r>
              <a:rPr lang="en-US" altLang="zh-CN" sz="2400" smtClean="0">
                <a:latin typeface="Arial" panose="020B0704020202020204" pitchFamily="34" charset="0"/>
                <a:ea typeface="楷体_GB2312" pitchFamily="49" charset="-122"/>
              </a:rPr>
              <a:t>qout</a:t>
            </a:r>
            <a:r>
              <a:rPr lang="zh-CN" altLang="en-US" sz="2400" smtClean="0">
                <a:latin typeface="Arial" panose="020B0704020202020204" pitchFamily="34" charset="0"/>
                <a:ea typeface="楷体_GB2312" pitchFamily="49" charset="-122"/>
              </a:rPr>
              <a:t>赋不同的值，显然相互矛盾。故编译时会报错！</a:t>
            </a:r>
            <a:endParaRPr lang="zh-CN" altLang="en-US" sz="2400" smtClean="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barn(outHorizontal)">
                                      <p:cBhvr>
                                        <p:cTn id="7" dur="500"/>
                                        <p:tgtEl>
                                          <p:spTgt spid="47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8EA178C-E4F6-45D3-9439-B2217ABC2FBC}"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2163" name="Rectangle 2"/>
          <p:cNvSpPr>
            <a:spLocks noGrp="1" noChangeArrowheads="1"/>
          </p:cNvSpPr>
          <p:nvPr>
            <p:ph type="title"/>
          </p:nvPr>
        </p:nvSpPr>
        <p:spPr>
          <a:xfrm>
            <a:off x="1695450" y="266700"/>
            <a:ext cx="7772400" cy="677863"/>
          </a:xfrm>
        </p:spPr>
        <p:txBody>
          <a:bodyPr/>
          <a:lstStyle/>
          <a:p>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case</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2299908" name="AutoShape 4"/>
          <p:cNvSpPr>
            <a:spLocks noChangeArrowheads="1"/>
          </p:cNvSpPr>
          <p:nvPr/>
        </p:nvSpPr>
        <p:spPr bwMode="auto">
          <a:xfrm>
            <a:off x="2230438" y="1046163"/>
            <a:ext cx="2236787" cy="457200"/>
          </a:xfrm>
          <a:prstGeom prst="wedgeRoundRectCallout">
            <a:avLst>
              <a:gd name="adj1" fmla="val -36588"/>
              <a:gd name="adj2" fmla="val -98264"/>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solidFill>
                  <a:srgbClr val="CC3300"/>
                </a:solidFill>
                <a:ea typeface="楷体_GB2312" pitchFamily="49" charset="-122"/>
              </a:rPr>
              <a:t>多</a:t>
            </a:r>
            <a:r>
              <a:rPr lang="zh-CN" altLang="en-US" sz="2000">
                <a:ea typeface="楷体_GB2312" pitchFamily="49" charset="-122"/>
              </a:rPr>
              <a:t>分支选择语句</a:t>
            </a:r>
            <a:endParaRPr kumimoji="1" lang="zh-CN" altLang="en-US" sz="2000">
              <a:latin typeface="Tahoma" panose="020B0604030504040204" pitchFamily="34" charset="0"/>
              <a:ea typeface="楷体_GB2312" pitchFamily="49" charset="-122"/>
            </a:endParaRPr>
          </a:p>
        </p:txBody>
      </p:sp>
      <p:sp>
        <p:nvSpPr>
          <p:cNvPr id="2299911" name="Rectangle 7"/>
          <p:cNvSpPr>
            <a:spLocks noChangeArrowheads="1"/>
          </p:cNvSpPr>
          <p:nvPr/>
        </p:nvSpPr>
        <p:spPr bwMode="auto">
          <a:xfrm>
            <a:off x="534988" y="1898650"/>
            <a:ext cx="782478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chemeClr val="bg2"/>
              </a:buClr>
              <a:buFont typeface="Wingdings" panose="05000000000000000000" pitchFamily="2" charset="2"/>
              <a:buChar char="v"/>
            </a:pPr>
            <a:r>
              <a:rPr lang="zh-CN" altLang="zh-CN">
                <a:latin typeface="Arial" panose="020B0704020202020204" pitchFamily="34" charset="0"/>
              </a:rPr>
              <a:t>当敏感表达式取不同的值时</a:t>
            </a:r>
            <a:r>
              <a:rPr lang="en-US" altLang="zh-CN">
                <a:latin typeface="Arial" panose="020B0704020202020204" pitchFamily="34" charset="0"/>
              </a:rPr>
              <a:t>,</a:t>
            </a:r>
            <a:r>
              <a:rPr lang="zh-CN" altLang="zh-CN">
                <a:latin typeface="Arial" panose="020B0704020202020204" pitchFamily="34" charset="0"/>
              </a:rPr>
              <a:t> 执行不同的语句。</a:t>
            </a:r>
            <a:endParaRPr lang="zh-CN" altLang="en-US">
              <a:latin typeface="Arial" panose="020B0704020202020204" pitchFamily="34" charset="0"/>
            </a:endParaRPr>
          </a:p>
          <a:p>
            <a:pPr marL="342900" indent="-342900" eaLnBrk="1" hangingPunct="1">
              <a:buClr>
                <a:schemeClr val="bg2"/>
              </a:buClr>
              <a:buFont typeface="Wingdings" panose="05000000000000000000" pitchFamily="2" charset="2"/>
              <a:buChar char="v"/>
            </a:pPr>
            <a:r>
              <a:rPr lang="zh-CN" altLang="en-US">
                <a:solidFill>
                  <a:srgbClr val="CC0000"/>
                </a:solidFill>
                <a:latin typeface="Arial" panose="020B0704020202020204" pitchFamily="34" charset="0"/>
              </a:rPr>
              <a:t>功能</a:t>
            </a:r>
            <a:r>
              <a:rPr lang="zh-CN" altLang="en-US">
                <a:latin typeface="Arial" panose="020B0704020202020204" pitchFamily="34" charset="0"/>
              </a:rPr>
              <a:t>：当某个或某组（控制）信号取不同的值时，给另一个（输出）信号赋不同的值。常用于</a:t>
            </a:r>
            <a:r>
              <a:rPr lang="zh-CN" altLang="en-US">
                <a:solidFill>
                  <a:srgbClr val="CC0066"/>
                </a:solidFill>
                <a:latin typeface="Arial" panose="020B0704020202020204" pitchFamily="34" charset="0"/>
              </a:rPr>
              <a:t>多条件</a:t>
            </a:r>
            <a:r>
              <a:rPr lang="zh-CN" altLang="en-US">
                <a:latin typeface="Arial" panose="020B0704020202020204" pitchFamily="34" charset="0"/>
              </a:rPr>
              <a:t>译码电路（如译码器、数据选择器、状态机、微处理器的指令译码）！</a:t>
            </a:r>
            <a:endParaRPr lang="en-US" altLang="zh-CN">
              <a:latin typeface="Arial" panose="020B0704020202020204" pitchFamily="34" charset="0"/>
            </a:endParaRPr>
          </a:p>
        </p:txBody>
      </p:sp>
      <p:sp>
        <p:nvSpPr>
          <p:cNvPr id="2299912" name="AutoShape 8" descr="80%"/>
          <p:cNvSpPr>
            <a:spLocks noChangeArrowheads="1"/>
          </p:cNvSpPr>
          <p:nvPr/>
        </p:nvSpPr>
        <p:spPr bwMode="auto">
          <a:xfrm rot="-479700">
            <a:off x="4951413" y="627063"/>
            <a:ext cx="3408362" cy="1376362"/>
          </a:xfrm>
          <a:prstGeom prst="star16">
            <a:avLst>
              <a:gd name="adj" fmla="val 37500"/>
            </a:avLst>
          </a:prstGeom>
          <a:pattFill prst="pct80">
            <a:fgClr>
              <a:srgbClr val="FFCCFF"/>
            </a:fgClr>
            <a:bgClr>
              <a:schemeClr val="bg1"/>
            </a:bgClr>
          </a:pattFill>
          <a:ln w="9525">
            <a:noFill/>
            <a:miter lim="800000"/>
          </a:ln>
          <a:effectLst>
            <a:outerShdw dist="35921" dir="2700000" algn="ctr" rotWithShape="0">
              <a:schemeClr val="bg2"/>
            </a:outerShdw>
          </a:effectLst>
        </p:spPr>
        <p:txBody>
          <a:bodyPr wrap="none" anchor="ctr" anchorCtr="1"/>
          <a:lstStyle/>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适于对</a:t>
            </a:r>
            <a:r>
              <a:rPr kumimoji="1" lang="zh-CN" altLang="en-US" sz="2000">
                <a:solidFill>
                  <a:srgbClr val="FF3399"/>
                </a:solidFill>
                <a:latin typeface="华文新魏" pitchFamily="2" charset="-122"/>
                <a:ea typeface="华文新魏" pitchFamily="2" charset="-122"/>
              </a:rPr>
              <a:t>同一组</a:t>
            </a:r>
            <a:r>
              <a:rPr kumimoji="1" lang="zh-CN" altLang="en-US" sz="2000">
                <a:latin typeface="华文新魏" pitchFamily="2" charset="-122"/>
                <a:ea typeface="华文新魏" pitchFamily="2" charset="-122"/>
              </a:rPr>
              <a:t>控制</a:t>
            </a:r>
            <a:endParaRPr kumimoji="1" lang="zh-CN" altLang="en-US" sz="2000">
              <a:latin typeface="华文新魏" pitchFamily="2" charset="-122"/>
              <a:ea typeface="华文新魏" pitchFamily="2" charset="-122"/>
            </a:endParaRPr>
          </a:p>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信号取不同的值时，</a:t>
            </a:r>
            <a:endParaRPr kumimoji="1" lang="zh-CN" altLang="en-US" sz="2000">
              <a:latin typeface="华文新魏" pitchFamily="2" charset="-122"/>
              <a:ea typeface="华文新魏" pitchFamily="2" charset="-122"/>
            </a:endParaRPr>
          </a:p>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输出取不同的值！</a:t>
            </a:r>
            <a:endParaRPr kumimoji="1" lang="zh-CN" altLang="en-US" sz="2000">
              <a:latin typeface="华文新魏" pitchFamily="2" charset="-122"/>
              <a:ea typeface="华文新魏" pitchFamily="2" charset="-122"/>
            </a:endParaRPr>
          </a:p>
        </p:txBody>
      </p:sp>
      <p:graphicFrame>
        <p:nvGraphicFramePr>
          <p:cNvPr id="12" name="图示 11"/>
          <p:cNvGraphicFramePr/>
          <p:nvPr/>
        </p:nvGraphicFramePr>
        <p:xfrm>
          <a:off x="99140" y="4158751"/>
          <a:ext cx="4774140" cy="20675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299913" name="AutoShape 9"/>
          <p:cNvSpPr>
            <a:spLocks noChangeArrowheads="1"/>
          </p:cNvSpPr>
          <p:nvPr/>
        </p:nvSpPr>
        <p:spPr bwMode="auto">
          <a:xfrm rot="-76865">
            <a:off x="4865688" y="4664075"/>
            <a:ext cx="4452937" cy="1471613"/>
          </a:xfrm>
          <a:prstGeom prst="cloudCallout">
            <a:avLst>
              <a:gd name="adj1" fmla="val -43713"/>
              <a:gd name="adj2" fmla="val -76134"/>
            </a:avLst>
          </a:prstGeom>
          <a:solidFill>
            <a:srgbClr val="FFFF99"/>
          </a:solidFill>
          <a:ln w="9525">
            <a:solidFill>
              <a:schemeClr val="accent2"/>
            </a:solidFill>
            <a:round/>
          </a:ln>
        </p:spPr>
        <p:txBody>
          <a:bodyPr/>
          <a:lstStyle/>
          <a:p>
            <a:pPr algn="l" eaLnBrk="1" hangingPunct="1">
              <a:lnSpc>
                <a:spcPct val="100000"/>
              </a:lnSpc>
              <a:buClr>
                <a:schemeClr val="tx1"/>
              </a:buClr>
              <a:buSzPct val="80000"/>
              <a:buFont typeface="Wingdings" panose="05000000000000000000" pitchFamily="2" charset="2"/>
              <a:buNone/>
            </a:pPr>
            <a:r>
              <a:rPr kumimoji="1" lang="en-US" altLang="zh-CN">
                <a:solidFill>
                  <a:srgbClr val="800000"/>
                </a:solidFill>
                <a:latin typeface="Tahoma" panose="020B0604030504040204" pitchFamily="34" charset="0"/>
                <a:ea typeface="华文行楷" pitchFamily="2" charset="-122"/>
              </a:rPr>
              <a:t>case</a:t>
            </a:r>
            <a:r>
              <a:rPr kumimoji="1" lang="zh-CN" altLang="en-US">
                <a:solidFill>
                  <a:srgbClr val="800000"/>
                </a:solidFill>
                <a:latin typeface="Tahoma" panose="020B0604030504040204" pitchFamily="34" charset="0"/>
                <a:ea typeface="华文行楷" pitchFamily="2" charset="-122"/>
              </a:rPr>
              <a:t>语句与</a:t>
            </a:r>
            <a:r>
              <a:rPr kumimoji="1" lang="en-US" altLang="zh-CN">
                <a:solidFill>
                  <a:srgbClr val="800000"/>
                </a:solidFill>
                <a:latin typeface="Tahoma" panose="020B0604030504040204" pitchFamily="34" charset="0"/>
                <a:ea typeface="华文行楷" pitchFamily="2" charset="-122"/>
              </a:rPr>
              <a:t>if-else</a:t>
            </a:r>
            <a:r>
              <a:rPr kumimoji="1" lang="zh-CN" altLang="en-US">
                <a:solidFill>
                  <a:srgbClr val="800000"/>
                </a:solidFill>
                <a:latin typeface="Tahoma" panose="020B0604030504040204" pitchFamily="34" charset="0"/>
                <a:ea typeface="华文行楷" pitchFamily="2" charset="-122"/>
              </a:rPr>
              <a:t>语句有什么区别呢？</a:t>
            </a:r>
            <a:endParaRPr kumimoji="1" lang="zh-CN" altLang="en-US">
              <a:solidFill>
                <a:srgbClr val="800000"/>
              </a:solidFill>
              <a:latin typeface="Tahoma" panose="020B0604030504040204" pitchFamily="34" charset="0"/>
              <a:ea typeface="华文行楷" pitchFamily="2" charset="-122"/>
            </a:endParaRPr>
          </a:p>
        </p:txBody>
      </p:sp>
      <p:sp>
        <p:nvSpPr>
          <p:cNvPr id="2299914" name="Text Box 10"/>
          <p:cNvSpPr txBox="1">
            <a:spLocks noChangeArrowheads="1"/>
          </p:cNvSpPr>
          <p:nvPr/>
        </p:nvSpPr>
        <p:spPr bwMode="auto">
          <a:xfrm rot="-903972">
            <a:off x="4899025" y="3749675"/>
            <a:ext cx="14335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sz="6600" b="0">
                <a:solidFill>
                  <a:srgbClr val="FF3300"/>
                </a:solidFill>
                <a:sym typeface="Symbol" pitchFamily="18" charset="2"/>
              </a:rPr>
              <a:t></a:t>
            </a:r>
            <a:endParaRPr lang="en-US" altLang="zh-CN" sz="6600" b="0">
              <a:solidFill>
                <a:srgbClr val="FF3300"/>
              </a:solidFill>
              <a:sym typeface="Symbol" pitchFamily="18"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99908"/>
                                        </p:tgtEl>
                                        <p:attrNameLst>
                                          <p:attrName>style.visibility</p:attrName>
                                        </p:attrNameLst>
                                      </p:cBhvr>
                                      <p:to>
                                        <p:strVal val="visible"/>
                                      </p:to>
                                    </p:set>
                                    <p:animEffect transition="in" filter="dissolve">
                                      <p:cBhvr>
                                        <p:cTn id="7" dur="500"/>
                                        <p:tgtEl>
                                          <p:spTgt spid="22999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99911"/>
                                        </p:tgtEl>
                                        <p:attrNameLst>
                                          <p:attrName>style.visibility</p:attrName>
                                        </p:attrNameLst>
                                      </p:cBhvr>
                                      <p:to>
                                        <p:strVal val="visible"/>
                                      </p:to>
                                    </p:set>
                                    <p:anim calcmode="lin" valueType="num">
                                      <p:cBhvr additive="base">
                                        <p:cTn id="12" dur="500" fill="hold"/>
                                        <p:tgtEl>
                                          <p:spTgt spid="2299911"/>
                                        </p:tgtEl>
                                        <p:attrNameLst>
                                          <p:attrName>ppt_x</p:attrName>
                                        </p:attrNameLst>
                                      </p:cBhvr>
                                      <p:tavLst>
                                        <p:tav tm="0">
                                          <p:val>
                                            <p:strVal val="0-#ppt_w/2"/>
                                          </p:val>
                                        </p:tav>
                                        <p:tav tm="100000">
                                          <p:val>
                                            <p:strVal val="#ppt_x"/>
                                          </p:val>
                                        </p:tav>
                                      </p:tavLst>
                                    </p:anim>
                                    <p:anim calcmode="lin" valueType="num">
                                      <p:cBhvr additive="base">
                                        <p:cTn id="13" dur="500" fill="hold"/>
                                        <p:tgtEl>
                                          <p:spTgt spid="22999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299912"/>
                                        </p:tgtEl>
                                        <p:attrNameLst>
                                          <p:attrName>style.visibility</p:attrName>
                                        </p:attrNameLst>
                                      </p:cBhvr>
                                      <p:to>
                                        <p:strVal val="visible"/>
                                      </p:to>
                                    </p:set>
                                    <p:anim calcmode="lin" valueType="num">
                                      <p:cBhvr>
                                        <p:cTn id="18" dur="500" fill="hold"/>
                                        <p:tgtEl>
                                          <p:spTgt spid="2299912"/>
                                        </p:tgtEl>
                                        <p:attrNameLst>
                                          <p:attrName>ppt_w</p:attrName>
                                        </p:attrNameLst>
                                      </p:cBhvr>
                                      <p:tavLst>
                                        <p:tav tm="0">
                                          <p:val>
                                            <p:fltVal val="0"/>
                                          </p:val>
                                        </p:tav>
                                        <p:tav tm="100000">
                                          <p:val>
                                            <p:strVal val="#ppt_w"/>
                                          </p:val>
                                        </p:tav>
                                      </p:tavLst>
                                    </p:anim>
                                    <p:anim calcmode="lin" valueType="num">
                                      <p:cBhvr>
                                        <p:cTn id="19" dur="500" fill="hold"/>
                                        <p:tgtEl>
                                          <p:spTgt spid="229991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299914"/>
                                        </p:tgtEl>
                                        <p:attrNameLst>
                                          <p:attrName>style.visibility</p:attrName>
                                        </p:attrNameLst>
                                      </p:cBhvr>
                                      <p:to>
                                        <p:strVal val="visible"/>
                                      </p:to>
                                    </p:set>
                                    <p:anim calcmode="lin" valueType="num">
                                      <p:cBhvr>
                                        <p:cTn id="30" dur="500" fill="hold"/>
                                        <p:tgtEl>
                                          <p:spTgt spid="2299914"/>
                                        </p:tgtEl>
                                        <p:attrNameLst>
                                          <p:attrName>ppt_w</p:attrName>
                                        </p:attrNameLst>
                                      </p:cBhvr>
                                      <p:tavLst>
                                        <p:tav tm="0">
                                          <p:val>
                                            <p:fltVal val="0"/>
                                          </p:val>
                                        </p:tav>
                                        <p:tav tm="100000">
                                          <p:val>
                                            <p:strVal val="#ppt_w"/>
                                          </p:val>
                                        </p:tav>
                                      </p:tavLst>
                                    </p:anim>
                                    <p:anim calcmode="lin" valueType="num">
                                      <p:cBhvr>
                                        <p:cTn id="31" dur="500" fill="hold"/>
                                        <p:tgtEl>
                                          <p:spTgt spid="2299914"/>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299913"/>
                                        </p:tgtEl>
                                        <p:attrNameLst>
                                          <p:attrName>style.visibility</p:attrName>
                                        </p:attrNameLst>
                                      </p:cBhvr>
                                      <p:to>
                                        <p:strVal val="visible"/>
                                      </p:to>
                                    </p:set>
                                    <p:animEffect transition="in" filter="dissolve">
                                      <p:cBhvr>
                                        <p:cTn id="35" dur="500"/>
                                        <p:tgtEl>
                                          <p:spTgt spid="229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8" grpId="0" animBg="1"/>
      <p:bldP spid="2299911" grpId="0" autoUpdateAnimBg="0"/>
      <p:bldP spid="2299912" grpId="0" animBg="1" autoUpdateAnimBg="0"/>
      <p:bldGraphic spid="12" grpId="0">
        <p:bldAsOne/>
      </p:bldGraphic>
      <p:bldP spid="2299913" grpId="0" animBg="1" autoUpdateAnimBg="0"/>
      <p:bldP spid="229991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7ACBEEB3-A4BA-4DAE-9370-33DA6EC9DB9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3187" name="Rectangle 2"/>
          <p:cNvSpPr>
            <a:spLocks noGrp="1" noChangeArrowheads="1"/>
          </p:cNvSpPr>
          <p:nvPr>
            <p:ph type="title"/>
          </p:nvPr>
        </p:nvSpPr>
        <p:spPr>
          <a:xfrm>
            <a:off x="1695450" y="241300"/>
            <a:ext cx="7772400" cy="677863"/>
          </a:xfrm>
        </p:spPr>
        <p:txBody>
          <a:bodyPr/>
          <a:lstStyle/>
          <a:p>
            <a:r>
              <a:rPr lang="en-US" altLang="zh-CN" smtClean="0">
                <a:solidFill>
                  <a:srgbClr val="FFCC00"/>
                </a:solidFill>
                <a:latin typeface="Arial" panose="020B0704020202020204" pitchFamily="34" charset="0"/>
                <a:ea typeface="黑体" pitchFamily="2" charset="-122"/>
              </a:rPr>
              <a:t>case</a:t>
            </a:r>
            <a:r>
              <a:rPr lang="zh-CN" altLang="en-US" smtClean="0">
                <a:solidFill>
                  <a:srgbClr val="FFCC00"/>
                </a:solidFill>
                <a:latin typeface="Arial" panose="020B0704020202020204" pitchFamily="34" charset="0"/>
                <a:ea typeface="黑体" pitchFamily="2" charset="-122"/>
              </a:rPr>
              <a:t>语句的语法格式</a:t>
            </a:r>
            <a:endParaRPr lang="zh-CN" altLang="en-US" smtClean="0">
              <a:solidFill>
                <a:srgbClr val="FFCC00"/>
              </a:solidFill>
              <a:latin typeface="Arial" panose="020B0704020202020204" pitchFamily="34" charset="0"/>
              <a:ea typeface="黑体" pitchFamily="2" charset="-122"/>
            </a:endParaRPr>
          </a:p>
        </p:txBody>
      </p:sp>
      <p:sp>
        <p:nvSpPr>
          <p:cNvPr id="2299909" name="Text Box 5"/>
          <p:cNvSpPr txBox="1">
            <a:spLocks noChangeArrowheads="1"/>
          </p:cNvSpPr>
          <p:nvPr/>
        </p:nvSpPr>
        <p:spPr bwMode="auto">
          <a:xfrm>
            <a:off x="1114425" y="1068388"/>
            <a:ext cx="2870200" cy="22352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nSpc>
                <a:spcPct val="100000"/>
              </a:lnSpc>
              <a:spcBef>
                <a:spcPct val="0"/>
              </a:spcBef>
              <a:buClrTx/>
              <a:buFontTx/>
              <a:buNone/>
            </a:pPr>
            <a:r>
              <a:rPr lang="en-US" altLang="zh-CN" sz="2000">
                <a:solidFill>
                  <a:srgbClr val="FF0066"/>
                </a:solidFill>
                <a:latin typeface="Arial" panose="020B0704020202020204" pitchFamily="34" charset="0"/>
                <a:cs typeface="Arial" panose="020B0704020202020204" pitchFamily="34" charset="0"/>
              </a:rPr>
              <a:t>case</a:t>
            </a:r>
            <a:r>
              <a:rPr lang="zh-CN" altLang="en-US" sz="2000">
                <a:latin typeface="Arial" panose="020B0704020202020204" pitchFamily="34" charset="0"/>
                <a:cs typeface="Arial" panose="020B0704020202020204" pitchFamily="34" charset="0"/>
              </a:rPr>
              <a:t>（敏感表达式） </a:t>
            </a:r>
            <a:endParaRPr lang="zh-CN" altLang="en-US" sz="2000">
              <a:latin typeface="Arial" panose="020B0704020202020204" pitchFamily="34" charset="0"/>
              <a:cs typeface="Arial" panose="020B0704020202020204" pitchFamily="34" charset="0"/>
            </a:endParaRPr>
          </a:p>
          <a:p>
            <a:pPr>
              <a:lnSpc>
                <a:spcPct val="100000"/>
              </a:lnSpc>
              <a:spcBef>
                <a:spcPct val="0"/>
              </a:spcBef>
              <a:buClrTx/>
              <a:buFontTx/>
              <a:buNone/>
            </a:pPr>
            <a:r>
              <a:rPr lang="zh-CN" altLang="en-US" sz="2000">
                <a:latin typeface="Arial" panose="020B0704020202020204" pitchFamily="34" charset="0"/>
                <a:cs typeface="Arial" panose="020B0704020202020204" pitchFamily="34" charset="0"/>
              </a:rPr>
              <a:t>    值</a:t>
            </a:r>
            <a:r>
              <a:rPr lang="en-US" altLang="zh-CN" sz="2000">
                <a:latin typeface="Arial" panose="020B0704020202020204" pitchFamily="34" charset="0"/>
                <a:cs typeface="Arial" panose="020B0704020202020204" pitchFamily="34" charset="0"/>
              </a:rPr>
              <a:t>1</a:t>
            </a:r>
            <a:r>
              <a:rPr lang="zh-CN" altLang="en-US" sz="2000">
                <a:latin typeface="Arial" panose="020B0704020202020204" pitchFamily="34" charset="0"/>
                <a:cs typeface="Arial" panose="020B0704020202020204" pitchFamily="34" charset="0"/>
              </a:rPr>
              <a:t>：语句</a:t>
            </a:r>
            <a:r>
              <a:rPr lang="en-US" altLang="zh-CN" sz="2000">
                <a:latin typeface="Arial" panose="020B0704020202020204" pitchFamily="34" charset="0"/>
                <a:cs typeface="Arial" panose="020B0704020202020204" pitchFamily="34" charset="0"/>
              </a:rPr>
              <a:t>1</a:t>
            </a:r>
            <a:r>
              <a:rPr lang="zh-CN" altLang="en-US" sz="2000">
                <a:latin typeface="Arial" panose="020B0704020202020204" pitchFamily="34" charset="0"/>
                <a:cs typeface="Arial" panose="020B0704020202020204" pitchFamily="34" charset="0"/>
              </a:rPr>
              <a:t>；</a:t>
            </a:r>
            <a:endParaRPr lang="zh-CN" altLang="en-US" sz="2000">
              <a:latin typeface="Arial" panose="020B0704020202020204" pitchFamily="34" charset="0"/>
              <a:cs typeface="Arial" panose="020B0704020202020204" pitchFamily="34" charset="0"/>
            </a:endParaRPr>
          </a:p>
          <a:p>
            <a:pPr>
              <a:lnSpc>
                <a:spcPct val="100000"/>
              </a:lnSpc>
              <a:spcBef>
                <a:spcPct val="0"/>
              </a:spcBef>
              <a:buClrTx/>
              <a:buFontTx/>
              <a:buNone/>
            </a:pPr>
            <a:r>
              <a:rPr lang="zh-CN" altLang="en-US" sz="2000">
                <a:latin typeface="Arial" panose="020B0704020202020204" pitchFamily="34" charset="0"/>
                <a:cs typeface="Arial" panose="020B0704020202020204" pitchFamily="34" charset="0"/>
              </a:rPr>
              <a:t>    值</a:t>
            </a:r>
            <a:r>
              <a:rPr lang="en-US" altLang="zh-CN" sz="2000">
                <a:latin typeface="Arial" panose="020B0704020202020204" pitchFamily="34" charset="0"/>
                <a:cs typeface="Arial" panose="020B0704020202020204" pitchFamily="34" charset="0"/>
              </a:rPr>
              <a:t>2</a:t>
            </a:r>
            <a:r>
              <a:rPr lang="zh-CN" altLang="en-US" sz="2000">
                <a:latin typeface="Arial" panose="020B0704020202020204" pitchFamily="34" charset="0"/>
                <a:cs typeface="Arial" panose="020B0704020202020204" pitchFamily="34" charset="0"/>
              </a:rPr>
              <a:t>：语句</a:t>
            </a:r>
            <a:r>
              <a:rPr lang="en-US" altLang="zh-CN" sz="2000">
                <a:latin typeface="Arial" panose="020B0704020202020204" pitchFamily="34" charset="0"/>
                <a:cs typeface="Arial" panose="020B0704020202020204" pitchFamily="34" charset="0"/>
              </a:rPr>
              <a:t>2</a:t>
            </a:r>
            <a:r>
              <a:rPr lang="zh-CN" altLang="en-US" sz="2000">
                <a:latin typeface="Arial" panose="020B0704020202020204" pitchFamily="34" charset="0"/>
                <a:cs typeface="Arial" panose="020B0704020202020204" pitchFamily="34" charset="0"/>
              </a:rPr>
              <a:t>；</a:t>
            </a:r>
            <a:endParaRPr lang="zh-CN" altLang="en-US" sz="2000">
              <a:latin typeface="Arial" panose="020B0704020202020204" pitchFamily="34" charset="0"/>
              <a:cs typeface="Arial" panose="020B0704020202020204" pitchFamily="34" charset="0"/>
            </a:endParaRPr>
          </a:p>
          <a:p>
            <a:pPr>
              <a:lnSpc>
                <a:spcPct val="100000"/>
              </a:lnSpc>
              <a:spcBef>
                <a:spcPct val="0"/>
              </a:spcBef>
              <a:buClrTx/>
              <a:buFontTx/>
              <a:buNone/>
            </a:pPr>
            <a:r>
              <a:rPr lang="zh-CN" altLang="en-US" sz="2000">
                <a:latin typeface="Arial" panose="020B0704020202020204" pitchFamily="34" charset="0"/>
                <a:cs typeface="Arial" panose="020B0704020202020204" pitchFamily="34" charset="0"/>
              </a:rPr>
              <a:t>      </a:t>
            </a:r>
            <a:r>
              <a:rPr lang="en-US" altLang="zh-CN" sz="2000">
                <a:latin typeface="Arial" panose="020B0704020202020204" pitchFamily="34" charset="0"/>
                <a:cs typeface="Arial" panose="020B0704020202020204" pitchFamily="34" charset="0"/>
              </a:rPr>
              <a:t>…</a:t>
            </a:r>
            <a:endParaRPr lang="en-US" altLang="zh-CN" sz="2000">
              <a:latin typeface="Arial" panose="020B0704020202020204" pitchFamily="34" charset="0"/>
              <a:cs typeface="Arial" panose="020B0704020202020204" pitchFamily="34" charset="0"/>
            </a:endParaRPr>
          </a:p>
          <a:p>
            <a:pPr>
              <a:lnSpc>
                <a:spcPct val="100000"/>
              </a:lnSpc>
              <a:spcBef>
                <a:spcPct val="0"/>
              </a:spcBef>
              <a:buClrTx/>
              <a:buFontTx/>
              <a:buNone/>
            </a:pPr>
            <a:r>
              <a:rPr lang="en-US" altLang="zh-CN" sz="2000">
                <a:latin typeface="Arial" panose="020B0704020202020204" pitchFamily="34" charset="0"/>
                <a:cs typeface="Arial" panose="020B0704020202020204" pitchFamily="34" charset="0"/>
              </a:rPr>
              <a:t>    </a:t>
            </a:r>
            <a:r>
              <a:rPr lang="zh-CN" altLang="en-US" sz="2000">
                <a:latin typeface="Arial" panose="020B0704020202020204" pitchFamily="34" charset="0"/>
                <a:cs typeface="Arial" panose="020B0704020202020204" pitchFamily="34" charset="0"/>
              </a:rPr>
              <a:t>值</a:t>
            </a:r>
            <a:r>
              <a:rPr lang="en-US" altLang="zh-CN" sz="2000">
                <a:latin typeface="Arial" panose="020B0704020202020204" pitchFamily="34" charset="0"/>
                <a:cs typeface="Arial" panose="020B0704020202020204" pitchFamily="34" charset="0"/>
              </a:rPr>
              <a:t>n</a:t>
            </a:r>
            <a:r>
              <a:rPr lang="zh-CN" altLang="en-US" sz="2000">
                <a:latin typeface="Arial" panose="020B0704020202020204" pitchFamily="34" charset="0"/>
                <a:cs typeface="Arial" panose="020B0704020202020204" pitchFamily="34" charset="0"/>
              </a:rPr>
              <a:t>：语句</a:t>
            </a:r>
            <a:r>
              <a:rPr lang="en-US" altLang="zh-CN" sz="2000">
                <a:latin typeface="Arial" panose="020B0704020202020204" pitchFamily="34" charset="0"/>
                <a:cs typeface="Arial" panose="020B0704020202020204" pitchFamily="34" charset="0"/>
              </a:rPr>
              <a:t>n</a:t>
            </a:r>
            <a:r>
              <a:rPr lang="zh-CN" altLang="en-US" sz="2000">
                <a:latin typeface="Arial" panose="020B0704020202020204" pitchFamily="34" charset="0"/>
                <a:cs typeface="Arial" panose="020B0704020202020204" pitchFamily="34" charset="0"/>
              </a:rPr>
              <a:t>；</a:t>
            </a:r>
            <a:endParaRPr lang="zh-CN" altLang="en-US" sz="2000">
              <a:latin typeface="Arial" panose="020B0704020202020204" pitchFamily="34" charset="0"/>
              <a:cs typeface="Arial" panose="020B0704020202020204" pitchFamily="34" charset="0"/>
            </a:endParaRPr>
          </a:p>
          <a:p>
            <a:pPr>
              <a:lnSpc>
                <a:spcPct val="100000"/>
              </a:lnSpc>
              <a:spcBef>
                <a:spcPct val="0"/>
              </a:spcBef>
              <a:buClrTx/>
              <a:buFontTx/>
              <a:buNone/>
            </a:pPr>
            <a:r>
              <a:rPr lang="zh-CN" altLang="en-US" sz="2000">
                <a:solidFill>
                  <a:srgbClr val="FF0066"/>
                </a:solidFill>
                <a:latin typeface="Arial" panose="020B0704020202020204" pitchFamily="34" charset="0"/>
                <a:cs typeface="Arial" panose="020B0704020202020204" pitchFamily="34" charset="0"/>
              </a:rPr>
              <a:t>    </a:t>
            </a:r>
            <a:r>
              <a:rPr lang="en-US" altLang="zh-CN" sz="2000">
                <a:solidFill>
                  <a:srgbClr val="FF9900"/>
                </a:solidFill>
                <a:latin typeface="Arial" panose="020B0704020202020204" pitchFamily="34" charset="0"/>
                <a:cs typeface="Arial" panose="020B0704020202020204" pitchFamily="34" charset="0"/>
              </a:rPr>
              <a:t>default</a:t>
            </a:r>
            <a:r>
              <a:rPr lang="en-US" altLang="zh-CN" sz="2000">
                <a:latin typeface="Arial" panose="020B0704020202020204" pitchFamily="34" charset="0"/>
                <a:cs typeface="Arial" panose="020B0704020202020204" pitchFamily="34" charset="0"/>
              </a:rPr>
              <a:t>:</a:t>
            </a:r>
            <a:r>
              <a:rPr lang="en-US" altLang="zh-CN" sz="2000">
                <a:solidFill>
                  <a:srgbClr val="FF0066"/>
                </a:solidFill>
                <a:latin typeface="Arial" panose="020B0704020202020204" pitchFamily="34" charset="0"/>
                <a:cs typeface="Arial" panose="020B0704020202020204" pitchFamily="34" charset="0"/>
              </a:rPr>
              <a:t> </a:t>
            </a:r>
            <a:r>
              <a:rPr lang="zh-CN" altLang="en-US" sz="2000">
                <a:latin typeface="Arial" panose="020B0704020202020204" pitchFamily="34" charset="0"/>
                <a:cs typeface="Arial" panose="020B0704020202020204" pitchFamily="34" charset="0"/>
              </a:rPr>
              <a:t>语句</a:t>
            </a:r>
            <a:r>
              <a:rPr lang="en-US" altLang="zh-CN" sz="2000">
                <a:latin typeface="Arial" panose="020B0704020202020204" pitchFamily="34" charset="0"/>
                <a:cs typeface="Arial" panose="020B0704020202020204" pitchFamily="34" charset="0"/>
              </a:rPr>
              <a:t>n+1</a:t>
            </a:r>
            <a:r>
              <a:rPr lang="zh-CN" altLang="en-US" sz="2000">
                <a:latin typeface="Arial" panose="020B0704020202020204" pitchFamily="34" charset="0"/>
                <a:cs typeface="Arial" panose="020B0704020202020204" pitchFamily="34" charset="0"/>
              </a:rPr>
              <a:t>；</a:t>
            </a:r>
            <a:endParaRPr lang="zh-CN" altLang="en-US" sz="2000">
              <a:latin typeface="Arial" panose="020B0704020202020204" pitchFamily="34" charset="0"/>
              <a:cs typeface="Arial" panose="020B0704020202020204" pitchFamily="34" charset="0"/>
            </a:endParaRPr>
          </a:p>
          <a:p>
            <a:pPr>
              <a:lnSpc>
                <a:spcPct val="100000"/>
              </a:lnSpc>
              <a:spcBef>
                <a:spcPct val="0"/>
              </a:spcBef>
              <a:buClrTx/>
              <a:buFontTx/>
              <a:buNone/>
            </a:pPr>
            <a:r>
              <a:rPr lang="en-US" altLang="zh-CN" sz="2000">
                <a:solidFill>
                  <a:srgbClr val="FF0066"/>
                </a:solidFill>
                <a:latin typeface="Arial" panose="020B0704020202020204" pitchFamily="34" charset="0"/>
                <a:cs typeface="Arial" panose="020B0704020202020204" pitchFamily="34" charset="0"/>
              </a:rPr>
              <a:t>endcase</a:t>
            </a:r>
            <a:endParaRPr lang="en-US" altLang="zh-CN" sz="2000">
              <a:solidFill>
                <a:srgbClr val="FF0066"/>
              </a:solidFill>
              <a:latin typeface="Arial" panose="020B0704020202020204" pitchFamily="34" charset="0"/>
              <a:cs typeface="Arial" panose="020B0704020202020204" pitchFamily="34" charset="0"/>
            </a:endParaRPr>
          </a:p>
        </p:txBody>
      </p:sp>
      <p:sp>
        <p:nvSpPr>
          <p:cNvPr id="2301955" name="Rectangle 3"/>
          <p:cNvSpPr>
            <a:spLocks noChangeArrowheads="1"/>
          </p:cNvSpPr>
          <p:nvPr/>
        </p:nvSpPr>
        <p:spPr bwMode="auto">
          <a:xfrm>
            <a:off x="395288" y="3430588"/>
            <a:ext cx="8266112" cy="3011487"/>
          </a:xfrm>
          <a:prstGeom prst="rect">
            <a:avLst/>
          </a:prstGeom>
          <a:solidFill>
            <a:srgbClr val="FFFFCC"/>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Clr>
                <a:schemeClr val="bg2"/>
              </a:buClr>
              <a:buFont typeface="Wingdings" panose="05000000000000000000" pitchFamily="2" charset="2"/>
              <a:buChar char="v"/>
            </a:pPr>
            <a:r>
              <a:rPr kumimoji="1" lang="zh-CN" altLang="en-US" sz="2000">
                <a:latin typeface="Arial" panose="020B0704020202020204" pitchFamily="34" charset="0"/>
                <a:ea typeface="楷体_GB2312" pitchFamily="49" charset="-122"/>
                <a:cs typeface="Arial" panose="020B0704020202020204" pitchFamily="34" charset="0"/>
              </a:rPr>
              <a:t>说明：</a:t>
            </a:r>
            <a:endParaRPr kumimoji="1" lang="zh-CN" altLang="en-US" sz="2000">
              <a:latin typeface="Arial" panose="020B0704020202020204" pitchFamily="34" charset="0"/>
              <a:ea typeface="楷体_GB2312" pitchFamily="49" charset="-122"/>
              <a:cs typeface="Arial" panose="020B0704020202020204" pitchFamily="34" charset="0"/>
            </a:endParaRPr>
          </a:p>
          <a:p>
            <a:pPr marL="742950" lvl="1" indent="-285750" algn="l" eaLnBrk="1" hangingPunct="1">
              <a:lnSpc>
                <a:spcPct val="90000"/>
              </a:lnSpc>
              <a:buClr>
                <a:srgbClr val="006666"/>
              </a:buClr>
              <a:buSzPct val="110000"/>
              <a:buFont typeface="Wingdings" panose="05000000000000000000" pitchFamily="2" charset="2"/>
              <a:buChar char="w"/>
            </a:pPr>
            <a:r>
              <a:rPr kumimoji="1" lang="zh-CN" altLang="en-US" sz="2000">
                <a:latin typeface="Arial" panose="020B0704020202020204" pitchFamily="34" charset="0"/>
                <a:ea typeface="楷体_GB2312" pitchFamily="49" charset="-122"/>
                <a:cs typeface="Arial" panose="020B0704020202020204" pitchFamily="34" charset="0"/>
              </a:rPr>
              <a:t>其中“</a:t>
            </a:r>
            <a:r>
              <a:rPr kumimoji="1" lang="zh-CN" altLang="en-US" sz="2000">
                <a:solidFill>
                  <a:srgbClr val="CC0066"/>
                </a:solidFill>
                <a:latin typeface="Arial" panose="020B0704020202020204" pitchFamily="34" charset="0"/>
                <a:ea typeface="楷体_GB2312" pitchFamily="49" charset="-122"/>
                <a:cs typeface="Arial" panose="020B0704020202020204" pitchFamily="34" charset="0"/>
              </a:rPr>
              <a:t>敏感</a:t>
            </a:r>
            <a:r>
              <a:rPr kumimoji="1" lang="zh-CN" altLang="en-US" sz="2000">
                <a:latin typeface="Arial" panose="020B0704020202020204" pitchFamily="34" charset="0"/>
                <a:ea typeface="楷体_GB2312" pitchFamily="49" charset="-122"/>
                <a:cs typeface="Arial" panose="020B0704020202020204" pitchFamily="34" charset="0"/>
              </a:rPr>
              <a:t>表达式”又称为“</a:t>
            </a:r>
            <a:r>
              <a:rPr kumimoji="1" lang="zh-CN" altLang="en-US" sz="2000">
                <a:solidFill>
                  <a:srgbClr val="CC0066"/>
                </a:solidFill>
                <a:latin typeface="Arial" panose="020B0704020202020204" pitchFamily="34" charset="0"/>
                <a:ea typeface="楷体_GB2312" pitchFamily="49" charset="-122"/>
                <a:cs typeface="Arial" panose="020B0704020202020204" pitchFamily="34" charset="0"/>
              </a:rPr>
              <a:t>控制</a:t>
            </a:r>
            <a:r>
              <a:rPr kumimoji="1" lang="zh-CN" altLang="en-US" sz="2000">
                <a:latin typeface="Arial" panose="020B0704020202020204" pitchFamily="34" charset="0"/>
                <a:ea typeface="楷体_GB2312" pitchFamily="49" charset="-122"/>
                <a:cs typeface="Arial" panose="020B0704020202020204" pitchFamily="34" charset="0"/>
              </a:rPr>
              <a:t>表达式”，通常表示为控制信号的某些位。当有多个信号时，可用位拼接符将它们连接起来： </a:t>
            </a:r>
            <a:endParaRPr kumimoji="1" lang="zh-CN" altLang="en-US" sz="2000">
              <a:latin typeface="Arial" panose="020B0704020202020204" pitchFamily="34" charset="0"/>
              <a:ea typeface="楷体_GB2312" pitchFamily="49" charset="-122"/>
              <a:cs typeface="Arial" panose="020B0704020202020204" pitchFamily="34" charset="0"/>
            </a:endParaRPr>
          </a:p>
          <a:p>
            <a:pPr marL="742950" lvl="1" indent="-285750" algn="l" eaLnBrk="1" hangingPunct="1">
              <a:lnSpc>
                <a:spcPct val="90000"/>
              </a:lnSpc>
              <a:buClr>
                <a:srgbClr val="006666"/>
              </a:buClr>
              <a:buSzPct val="110000"/>
              <a:buFont typeface="Wingdings" panose="05000000000000000000" pitchFamily="2" charset="2"/>
              <a:buChar char="w"/>
            </a:pPr>
            <a:r>
              <a:rPr kumimoji="1" lang="en-US" altLang="zh-CN" sz="2000">
                <a:solidFill>
                  <a:srgbClr val="FF0066"/>
                </a:solidFill>
                <a:latin typeface="Arial" panose="020B0704020202020204" pitchFamily="34" charset="0"/>
              </a:rPr>
              <a:t>【</a:t>
            </a:r>
            <a:r>
              <a:rPr kumimoji="1" lang="zh-CN" altLang="en-US" sz="2000">
                <a:solidFill>
                  <a:srgbClr val="FF0066"/>
                </a:solidFill>
                <a:latin typeface="Arial" panose="020B0704020202020204" pitchFamily="34" charset="0"/>
              </a:rPr>
              <a:t>例</a:t>
            </a:r>
            <a:r>
              <a:rPr kumimoji="1" lang="en-US" altLang="zh-CN" sz="2000">
                <a:solidFill>
                  <a:srgbClr val="FF0066"/>
                </a:solidFill>
                <a:latin typeface="Arial" panose="020B0704020202020204" pitchFamily="34" charset="0"/>
              </a:rPr>
              <a:t>】</a:t>
            </a:r>
            <a:r>
              <a:rPr kumimoji="1" lang="zh-CN" altLang="en-US" sz="2000">
                <a:latin typeface="Arial" panose="020B0704020202020204" pitchFamily="34" charset="0"/>
                <a:ea typeface="楷体_GB2312" pitchFamily="49" charset="-122"/>
              </a:rPr>
              <a:t> </a:t>
            </a:r>
            <a:r>
              <a:rPr kumimoji="1" lang="en-US" altLang="zh-CN" sz="2000">
                <a:latin typeface="Arial" panose="020B0704020202020204" pitchFamily="34" charset="0"/>
                <a:ea typeface="楷体_GB2312" pitchFamily="49" charset="-122"/>
              </a:rPr>
              <a:t>case({D3,D2,D1,D0})</a:t>
            </a:r>
            <a:endParaRPr kumimoji="1" lang="en-US" altLang="zh-CN" sz="2000">
              <a:latin typeface="Arial" panose="020B0704020202020204" pitchFamily="34" charset="0"/>
              <a:ea typeface="楷体_GB2312" pitchFamily="49" charset="-122"/>
            </a:endParaRPr>
          </a:p>
          <a:p>
            <a:pPr marL="742950" lvl="1" indent="-285750" algn="l" eaLnBrk="1" hangingPunct="1">
              <a:lnSpc>
                <a:spcPct val="90000"/>
              </a:lnSpc>
              <a:buClr>
                <a:srgbClr val="006666"/>
              </a:buClr>
              <a:buSzPct val="110000"/>
              <a:buFont typeface="Wingdings" panose="05000000000000000000" pitchFamily="2" charset="2"/>
              <a:buChar char="w"/>
            </a:pPr>
            <a:r>
              <a:rPr kumimoji="1" lang="zh-CN" altLang="en-US" sz="2000">
                <a:latin typeface="Arial" panose="020B0704020202020204" pitchFamily="34" charset="0"/>
                <a:ea typeface="楷体_GB2312" pitchFamily="49" charset="-122"/>
              </a:rPr>
              <a:t>值</a:t>
            </a:r>
            <a:r>
              <a:rPr kumimoji="1" lang="en-US" altLang="zh-CN" sz="2000">
                <a:latin typeface="Arial" panose="020B0704020202020204" pitchFamily="34" charset="0"/>
                <a:ea typeface="楷体_GB2312" pitchFamily="49" charset="-122"/>
              </a:rPr>
              <a:t>1~</a:t>
            </a:r>
            <a:r>
              <a:rPr kumimoji="1" lang="zh-CN" altLang="en-US" sz="2000">
                <a:latin typeface="Arial" panose="020B0704020202020204" pitchFamily="34" charset="0"/>
                <a:ea typeface="楷体_GB2312" pitchFamily="49" charset="-122"/>
              </a:rPr>
              <a:t>值</a:t>
            </a:r>
            <a:r>
              <a:rPr kumimoji="1" lang="en-US" altLang="zh-CN" sz="2000">
                <a:latin typeface="Arial" panose="020B0704020202020204" pitchFamily="34" charset="0"/>
                <a:ea typeface="楷体_GB2312" pitchFamily="49" charset="-122"/>
              </a:rPr>
              <a:t>n</a:t>
            </a:r>
            <a:r>
              <a:rPr kumimoji="1" lang="zh-CN" altLang="en-US" sz="2000">
                <a:latin typeface="Arial" panose="020B0704020202020204" pitchFamily="34" charset="0"/>
                <a:ea typeface="楷体_GB2312" pitchFamily="49" charset="-122"/>
              </a:rPr>
              <a:t>称为</a:t>
            </a:r>
            <a:r>
              <a:rPr kumimoji="1" lang="zh-CN" altLang="en-US" sz="2000">
                <a:solidFill>
                  <a:srgbClr val="CC0066"/>
                </a:solidFill>
                <a:latin typeface="Arial" panose="020B0704020202020204" pitchFamily="34" charset="0"/>
                <a:ea typeface="楷体_GB2312" pitchFamily="49" charset="-122"/>
              </a:rPr>
              <a:t>分支</a:t>
            </a:r>
            <a:r>
              <a:rPr kumimoji="1" lang="zh-CN" altLang="en-US" sz="2000">
                <a:latin typeface="Arial" panose="020B0704020202020204" pitchFamily="34" charset="0"/>
                <a:ea typeface="楷体_GB2312" pitchFamily="49" charset="-122"/>
              </a:rPr>
              <a:t>表达式，用控制信号的具体状态值表示，因此又称为</a:t>
            </a:r>
            <a:r>
              <a:rPr kumimoji="1" lang="zh-CN" altLang="en-US" sz="2000">
                <a:solidFill>
                  <a:srgbClr val="CC0066"/>
                </a:solidFill>
                <a:latin typeface="Arial" panose="020B0704020202020204" pitchFamily="34" charset="0"/>
                <a:ea typeface="楷体_GB2312" pitchFamily="49" charset="-122"/>
              </a:rPr>
              <a:t>常量</a:t>
            </a:r>
            <a:r>
              <a:rPr kumimoji="1" lang="zh-CN" altLang="en-US" sz="2000">
                <a:latin typeface="Arial" panose="020B0704020202020204" pitchFamily="34" charset="0"/>
                <a:ea typeface="楷体_GB2312" pitchFamily="49" charset="-122"/>
              </a:rPr>
              <a:t>表达式。</a:t>
            </a:r>
            <a:endParaRPr kumimoji="1" lang="zh-CN" altLang="en-US" sz="2000">
              <a:latin typeface="Arial" panose="020B0704020202020204" pitchFamily="34" charset="0"/>
              <a:ea typeface="楷体_GB2312" pitchFamily="49" charset="-122"/>
            </a:endParaRPr>
          </a:p>
          <a:p>
            <a:pPr marL="742950" lvl="1" indent="-285750" algn="l" eaLnBrk="1" hangingPunct="1">
              <a:lnSpc>
                <a:spcPct val="90000"/>
              </a:lnSpc>
              <a:buClr>
                <a:srgbClr val="006666"/>
              </a:buClr>
              <a:buSzPct val="110000"/>
              <a:buFont typeface="Wingdings" panose="05000000000000000000" pitchFamily="2" charset="2"/>
              <a:buChar char="w"/>
            </a:pPr>
            <a:r>
              <a:rPr kumimoji="1" lang="en-US" altLang="zh-CN" sz="2000">
                <a:latin typeface="Arial" panose="020B0704020202020204" pitchFamily="34" charset="0"/>
                <a:ea typeface="楷体_GB2312" pitchFamily="49" charset="-122"/>
              </a:rPr>
              <a:t>default</a:t>
            </a:r>
            <a:r>
              <a:rPr kumimoji="1" lang="zh-CN" altLang="en-US" sz="2000">
                <a:latin typeface="Arial" panose="020B0704020202020204" pitchFamily="34" charset="0"/>
                <a:ea typeface="楷体_GB2312" pitchFamily="49" charset="-122"/>
              </a:rPr>
              <a:t>项可有可无，一个</a:t>
            </a:r>
            <a:r>
              <a:rPr kumimoji="1" lang="en-US" altLang="zh-CN" sz="2000">
                <a:latin typeface="Arial" panose="020B0704020202020204" pitchFamily="34" charset="0"/>
                <a:ea typeface="楷体_GB2312" pitchFamily="49" charset="-122"/>
              </a:rPr>
              <a:t>case</a:t>
            </a:r>
            <a:r>
              <a:rPr kumimoji="1" lang="zh-CN" altLang="en-US" sz="2000">
                <a:latin typeface="Arial" panose="020B0704020202020204" pitchFamily="34" charset="0"/>
                <a:ea typeface="楷体_GB2312" pitchFamily="49" charset="-122"/>
              </a:rPr>
              <a:t>语句里只能有一个</a:t>
            </a:r>
            <a:r>
              <a:rPr kumimoji="1" lang="en-US" altLang="zh-CN" sz="2000">
                <a:latin typeface="Arial" panose="020B0704020202020204" pitchFamily="34" charset="0"/>
                <a:ea typeface="楷体_GB2312" pitchFamily="49" charset="-122"/>
              </a:rPr>
              <a:t>default</a:t>
            </a:r>
            <a:r>
              <a:rPr kumimoji="1" lang="zh-CN" altLang="en-US" sz="2000">
                <a:latin typeface="Arial" panose="020B0704020202020204" pitchFamily="34" charset="0"/>
                <a:ea typeface="楷体_GB2312" pitchFamily="49" charset="-122"/>
              </a:rPr>
              <a:t>项</a:t>
            </a:r>
            <a:r>
              <a:rPr kumimoji="1" lang="en-US" altLang="zh-CN" sz="2000">
                <a:latin typeface="Arial" panose="020B0704020202020204" pitchFamily="34" charset="0"/>
                <a:ea typeface="楷体_GB2312" pitchFamily="49" charset="-122"/>
              </a:rPr>
              <a:t>!</a:t>
            </a:r>
            <a:endParaRPr kumimoji="1" lang="en-US" altLang="zh-CN" sz="2000">
              <a:latin typeface="Arial" panose="020B0704020202020204" pitchFamily="34" charset="0"/>
              <a:ea typeface="楷体_GB2312" pitchFamily="49" charset="-122"/>
            </a:endParaRPr>
          </a:p>
          <a:p>
            <a:pPr marL="742950" lvl="1" indent="-285750" algn="l" eaLnBrk="1" hangingPunct="1">
              <a:lnSpc>
                <a:spcPct val="90000"/>
              </a:lnSpc>
              <a:buClr>
                <a:srgbClr val="006666"/>
              </a:buClr>
              <a:buSzPct val="110000"/>
              <a:buFont typeface="Wingdings" panose="05000000000000000000" pitchFamily="2" charset="2"/>
              <a:buChar char="w"/>
            </a:pPr>
            <a:r>
              <a:rPr kumimoji="1" lang="zh-CN" altLang="en-US" sz="2000">
                <a:latin typeface="Arial" panose="020B0704020202020204" pitchFamily="34" charset="0"/>
                <a:ea typeface="楷体_GB2312" pitchFamily="49" charset="-122"/>
              </a:rPr>
              <a:t>值</a:t>
            </a:r>
            <a:r>
              <a:rPr kumimoji="1" lang="en-US" altLang="zh-CN" sz="2000">
                <a:latin typeface="Arial" panose="020B0704020202020204" pitchFamily="34" charset="0"/>
                <a:ea typeface="楷体_GB2312" pitchFamily="49" charset="-122"/>
              </a:rPr>
              <a:t>1~</a:t>
            </a:r>
            <a:r>
              <a:rPr kumimoji="1" lang="zh-CN" altLang="en-US" sz="2000">
                <a:latin typeface="Arial" panose="020B0704020202020204" pitchFamily="34" charset="0"/>
                <a:ea typeface="楷体_GB2312" pitchFamily="49" charset="-122"/>
              </a:rPr>
              <a:t>值</a:t>
            </a:r>
            <a:r>
              <a:rPr kumimoji="1" lang="en-US" altLang="zh-CN" sz="2000">
                <a:latin typeface="Arial" panose="020B0704020202020204" pitchFamily="34" charset="0"/>
                <a:ea typeface="楷体_GB2312" pitchFamily="49" charset="-122"/>
              </a:rPr>
              <a:t>n</a:t>
            </a:r>
            <a:r>
              <a:rPr kumimoji="1" lang="zh-CN" altLang="en-US" sz="2000">
                <a:latin typeface="Arial" panose="020B0704020202020204" pitchFamily="34" charset="0"/>
                <a:ea typeface="楷体_GB2312" pitchFamily="49" charset="-122"/>
              </a:rPr>
              <a:t>必须互不相同，否则矛盾。</a:t>
            </a:r>
            <a:endParaRPr kumimoji="1" lang="zh-CN" altLang="en-US" sz="2000">
              <a:latin typeface="Arial" panose="020B0704020202020204" pitchFamily="34" charset="0"/>
              <a:ea typeface="楷体_GB2312" pitchFamily="49" charset="-122"/>
            </a:endParaRPr>
          </a:p>
          <a:p>
            <a:pPr marL="742950" lvl="1" indent="-285750" algn="l" eaLnBrk="1" hangingPunct="1">
              <a:lnSpc>
                <a:spcPct val="90000"/>
              </a:lnSpc>
              <a:buClr>
                <a:srgbClr val="006666"/>
              </a:buClr>
              <a:buSzPct val="110000"/>
              <a:buFont typeface="Wingdings" panose="05000000000000000000" pitchFamily="2" charset="2"/>
              <a:buChar char="w"/>
            </a:pPr>
            <a:r>
              <a:rPr kumimoji="1" lang="zh-CN" altLang="en-US" sz="2000">
                <a:latin typeface="Arial" panose="020B0704020202020204" pitchFamily="34" charset="0"/>
                <a:ea typeface="楷体_GB2312" pitchFamily="49" charset="-122"/>
              </a:rPr>
              <a:t>值</a:t>
            </a:r>
            <a:r>
              <a:rPr kumimoji="1" lang="en-US" altLang="zh-CN" sz="2000">
                <a:latin typeface="Arial" panose="020B0704020202020204" pitchFamily="34" charset="0"/>
                <a:ea typeface="楷体_GB2312" pitchFamily="49" charset="-122"/>
              </a:rPr>
              <a:t>1~</a:t>
            </a:r>
            <a:r>
              <a:rPr kumimoji="1" lang="zh-CN" altLang="en-US" sz="2000">
                <a:latin typeface="Arial" panose="020B0704020202020204" pitchFamily="34" charset="0"/>
                <a:ea typeface="楷体_GB2312" pitchFamily="49" charset="-122"/>
              </a:rPr>
              <a:t>值</a:t>
            </a:r>
            <a:r>
              <a:rPr kumimoji="1" lang="en-US" altLang="zh-CN" sz="2000">
                <a:latin typeface="Arial" panose="020B0704020202020204" pitchFamily="34" charset="0"/>
                <a:ea typeface="楷体_GB2312" pitchFamily="49" charset="-122"/>
              </a:rPr>
              <a:t>n</a:t>
            </a:r>
            <a:r>
              <a:rPr kumimoji="1" lang="zh-CN" altLang="en-US" sz="2000">
                <a:latin typeface="Arial" panose="020B0704020202020204" pitchFamily="34" charset="0"/>
                <a:ea typeface="楷体_GB2312" pitchFamily="49" charset="-122"/>
              </a:rPr>
              <a:t>的位宽必须相等，且与控制表达式的位宽相同。</a:t>
            </a:r>
            <a:endParaRPr kumimoji="1" lang="zh-CN" altLang="en-US" sz="2000">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99909"/>
                                        </p:tgtEl>
                                        <p:attrNameLst>
                                          <p:attrName>style.visibility</p:attrName>
                                        </p:attrNameLst>
                                      </p:cBhvr>
                                      <p:to>
                                        <p:strVal val="visible"/>
                                      </p:to>
                                    </p:set>
                                    <p:anim calcmode="lin" valueType="num">
                                      <p:cBhvr additive="base">
                                        <p:cTn id="7" dur="500" fill="hold"/>
                                        <p:tgtEl>
                                          <p:spTgt spid="2299909"/>
                                        </p:tgtEl>
                                        <p:attrNameLst>
                                          <p:attrName>ppt_x</p:attrName>
                                        </p:attrNameLst>
                                      </p:cBhvr>
                                      <p:tavLst>
                                        <p:tav tm="0">
                                          <p:val>
                                            <p:strVal val="#ppt_x"/>
                                          </p:val>
                                        </p:tav>
                                        <p:tav tm="100000">
                                          <p:val>
                                            <p:strVal val="#ppt_x"/>
                                          </p:val>
                                        </p:tav>
                                      </p:tavLst>
                                    </p:anim>
                                    <p:anim calcmode="lin" valueType="num">
                                      <p:cBhvr additive="base">
                                        <p:cTn id="8" dur="500" fill="hold"/>
                                        <p:tgtEl>
                                          <p:spTgt spid="22999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01955"/>
                                        </p:tgtEl>
                                        <p:attrNameLst>
                                          <p:attrName>style.visibility</p:attrName>
                                        </p:attrNameLst>
                                      </p:cBhvr>
                                      <p:to>
                                        <p:strVal val="visible"/>
                                      </p:to>
                                    </p:set>
                                    <p:anim calcmode="lin" valueType="num">
                                      <p:cBhvr additive="base">
                                        <p:cTn id="12" dur="500" fill="hold"/>
                                        <p:tgtEl>
                                          <p:spTgt spid="2301955"/>
                                        </p:tgtEl>
                                        <p:attrNameLst>
                                          <p:attrName>ppt_x</p:attrName>
                                        </p:attrNameLst>
                                      </p:cBhvr>
                                      <p:tavLst>
                                        <p:tav tm="0">
                                          <p:val>
                                            <p:strVal val="#ppt_x"/>
                                          </p:val>
                                        </p:tav>
                                        <p:tav tm="100000">
                                          <p:val>
                                            <p:strVal val="#ppt_x"/>
                                          </p:val>
                                        </p:tav>
                                      </p:tavLst>
                                    </p:anim>
                                    <p:anim calcmode="lin" valueType="num">
                                      <p:cBhvr additive="base">
                                        <p:cTn id="13" dur="500" fill="hold"/>
                                        <p:tgtEl>
                                          <p:spTgt spid="2301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9" grpId="0" animBg="1"/>
      <p:bldP spid="230195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F5A55D91-BD13-472C-970E-C4D130112EAB}"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4211" name="Rectangle 2"/>
          <p:cNvSpPr>
            <a:spLocks noGrp="1" noChangeArrowheads="1"/>
          </p:cNvSpPr>
          <p:nvPr>
            <p:ph type="title"/>
          </p:nvPr>
        </p:nvSpPr>
        <p:spPr>
          <a:xfrm>
            <a:off x="1692275" y="230188"/>
            <a:ext cx="7772400" cy="677862"/>
          </a:xfrm>
        </p:spPr>
        <p:txBody>
          <a:bodyPr/>
          <a:lstStyle/>
          <a:p>
            <a:r>
              <a:rPr lang="en-US" altLang="zh-CN" smtClean="0">
                <a:solidFill>
                  <a:srgbClr val="FFCC00"/>
                </a:solidFill>
                <a:latin typeface="Arial" panose="020B0704020202020204" pitchFamily="34" charset="0"/>
                <a:ea typeface="黑体" pitchFamily="2" charset="-122"/>
              </a:rPr>
              <a:t>casez</a:t>
            </a:r>
            <a:r>
              <a:rPr lang="zh-CN" altLang="en-US" smtClean="0">
                <a:solidFill>
                  <a:srgbClr val="FFCC00"/>
                </a:solidFill>
                <a:latin typeface="Arial" panose="020B0704020202020204" pitchFamily="34" charset="0"/>
                <a:ea typeface="黑体" pitchFamily="2" charset="-122"/>
              </a:rPr>
              <a:t>与</a:t>
            </a:r>
            <a:r>
              <a:rPr lang="en-US" altLang="zh-CN" smtClean="0">
                <a:solidFill>
                  <a:srgbClr val="FFCC00"/>
                </a:solidFill>
                <a:latin typeface="Arial" panose="020B0704020202020204" pitchFamily="34" charset="0"/>
                <a:ea typeface="黑体" pitchFamily="2" charset="-122"/>
              </a:rPr>
              <a:t>casex</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478211" name="Rectangle 3"/>
          <p:cNvSpPr>
            <a:spLocks noGrp="1" noChangeArrowheads="1"/>
          </p:cNvSpPr>
          <p:nvPr>
            <p:ph type="body" idx="1"/>
          </p:nvPr>
        </p:nvSpPr>
        <p:spPr>
          <a:xfrm>
            <a:off x="273050" y="1374775"/>
            <a:ext cx="3636963" cy="506413"/>
          </a:xfrm>
        </p:spPr>
        <p:txBody>
          <a:bodyPr/>
          <a:lstStyle/>
          <a:p>
            <a:pPr algn="just">
              <a:lnSpc>
                <a:spcPct val="110000"/>
              </a:lnSpc>
              <a:buFont typeface="Wingdings" panose="05000000000000000000" pitchFamily="2" charset="2"/>
              <a:buNone/>
            </a:pPr>
            <a:r>
              <a:rPr lang="zh-CN" altLang="en-US" sz="2400" smtClean="0">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2</a:t>
            </a:r>
            <a:r>
              <a:rPr lang="zh-CN" altLang="en-US" sz="2400" smtClean="0">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casez</a:t>
            </a:r>
            <a:r>
              <a:rPr lang="zh-CN" altLang="en-US" sz="2400" smtClean="0">
                <a:latin typeface="Arial" panose="020B0704020202020204" pitchFamily="34" charset="0"/>
                <a:ea typeface="SimSun" pitchFamily="2" charset="-122"/>
              </a:rPr>
              <a:t>与</a:t>
            </a:r>
            <a:r>
              <a:rPr lang="en-US" altLang="zh-CN" sz="2400" smtClean="0">
                <a:latin typeface="Arial" panose="020B0704020202020204" pitchFamily="34" charset="0"/>
                <a:ea typeface="SimSun" pitchFamily="2" charset="-122"/>
              </a:rPr>
              <a:t>casex</a:t>
            </a:r>
            <a:r>
              <a:rPr lang="zh-CN" altLang="en-US" sz="2400" smtClean="0">
                <a:latin typeface="Arial" panose="020B0704020202020204" pitchFamily="34" charset="0"/>
                <a:ea typeface="SimSun" pitchFamily="2" charset="-122"/>
              </a:rPr>
              <a:t>语句</a:t>
            </a:r>
            <a:endParaRPr lang="zh-CN" altLang="en-US" sz="2400" smtClean="0">
              <a:latin typeface="Arial" panose="020B0704020202020204" pitchFamily="34" charset="0"/>
              <a:ea typeface="SimSun" pitchFamily="2" charset="-122"/>
            </a:endParaRPr>
          </a:p>
        </p:txBody>
      </p:sp>
      <p:sp>
        <p:nvSpPr>
          <p:cNvPr id="478212" name="AutoShape 4"/>
          <p:cNvSpPr>
            <a:spLocks noChangeArrowheads="1"/>
          </p:cNvSpPr>
          <p:nvPr/>
        </p:nvSpPr>
        <p:spPr bwMode="auto">
          <a:xfrm>
            <a:off x="4487863" y="1711325"/>
            <a:ext cx="3497262" cy="412750"/>
          </a:xfrm>
          <a:prstGeom prst="wedgeRoundRectCallout">
            <a:avLst>
              <a:gd name="adj1" fmla="val -70338"/>
              <a:gd name="adj2" fmla="val -60000"/>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200">
                <a:latin typeface="楷体_GB2312" pitchFamily="49" charset="-122"/>
                <a:ea typeface="楷体_GB2312" pitchFamily="49" charset="-122"/>
              </a:rPr>
              <a:t>是</a:t>
            </a:r>
            <a:r>
              <a:rPr lang="en-US" altLang="zh-CN" sz="2200">
                <a:latin typeface="Arial" panose="020B0704020202020204" pitchFamily="34" charset="0"/>
                <a:ea typeface="楷体_GB2312" pitchFamily="49" charset="-122"/>
              </a:rPr>
              <a:t>case</a:t>
            </a:r>
            <a:r>
              <a:rPr lang="zh-CN" altLang="en-US" sz="2200">
                <a:latin typeface="Arial" panose="020B0704020202020204" pitchFamily="34" charset="0"/>
                <a:ea typeface="楷体_GB2312" pitchFamily="49" charset="-122"/>
              </a:rPr>
              <a:t>语句</a:t>
            </a:r>
            <a:r>
              <a:rPr lang="zh-CN" altLang="en-US" sz="2200">
                <a:latin typeface="楷体_GB2312" pitchFamily="49" charset="-122"/>
                <a:ea typeface="楷体_GB2312" pitchFamily="49" charset="-122"/>
              </a:rPr>
              <a:t>的两种变体</a:t>
            </a:r>
            <a:endParaRPr lang="zh-CN" altLang="en-US" sz="2200">
              <a:latin typeface="楷体_GB2312" pitchFamily="49" charset="-122"/>
              <a:ea typeface="楷体_GB2312" pitchFamily="49" charset="-122"/>
            </a:endParaRPr>
          </a:p>
        </p:txBody>
      </p:sp>
      <p:sp>
        <p:nvSpPr>
          <p:cNvPr id="478213" name="Rectangle 5"/>
          <p:cNvSpPr>
            <a:spLocks noChangeArrowheads="1"/>
          </p:cNvSpPr>
          <p:nvPr/>
        </p:nvSpPr>
        <p:spPr bwMode="auto">
          <a:xfrm>
            <a:off x="773113" y="2362200"/>
            <a:ext cx="747077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10000"/>
              </a:spcBef>
              <a:buClr>
                <a:schemeClr val="bg2"/>
              </a:buClr>
              <a:buFont typeface="Wingdings" panose="05000000000000000000" pitchFamily="2" charset="2"/>
              <a:buChar char="v"/>
            </a:pPr>
            <a:r>
              <a:rPr lang="zh-CN" altLang="en-US">
                <a:latin typeface="Arial" panose="020B0704020202020204" pitchFamily="34" charset="0"/>
              </a:rPr>
              <a:t>在</a:t>
            </a:r>
            <a:r>
              <a:rPr lang="en-US" altLang="zh-CN">
                <a:solidFill>
                  <a:srgbClr val="CC0066"/>
                </a:solidFill>
                <a:latin typeface="Arial" panose="020B0704020202020204" pitchFamily="34" charset="0"/>
              </a:rPr>
              <a:t>case</a:t>
            </a:r>
            <a:r>
              <a:rPr lang="zh-CN" altLang="en-US">
                <a:latin typeface="Arial" panose="020B0704020202020204" pitchFamily="34" charset="0"/>
              </a:rPr>
              <a:t>语句中，分支表达式每一位的值都是确定的（或者为</a:t>
            </a:r>
            <a:r>
              <a:rPr lang="en-US" altLang="zh-CN">
                <a:latin typeface="Arial" panose="020B0704020202020204" pitchFamily="34" charset="0"/>
              </a:rPr>
              <a:t>0</a:t>
            </a:r>
            <a:r>
              <a:rPr lang="zh-CN" altLang="en-US">
                <a:latin typeface="Arial" panose="020B0704020202020204" pitchFamily="34" charset="0"/>
              </a:rPr>
              <a:t>，或者为</a:t>
            </a:r>
            <a:r>
              <a:rPr lang="en-US" altLang="zh-CN">
                <a:latin typeface="Arial" panose="020B0704020202020204" pitchFamily="34" charset="0"/>
              </a:rPr>
              <a:t>1</a:t>
            </a:r>
            <a:r>
              <a:rPr lang="zh-CN" altLang="en-US">
                <a:latin typeface="Arial" panose="020B0704020202020204" pitchFamily="34" charset="0"/>
              </a:rPr>
              <a:t>）；</a:t>
            </a:r>
            <a:endParaRPr lang="zh-CN" altLang="en-US">
              <a:latin typeface="Arial" panose="020B0704020202020204" pitchFamily="34" charset="0"/>
            </a:endParaRPr>
          </a:p>
          <a:p>
            <a:pPr marL="342900" indent="-342900">
              <a:spcBef>
                <a:spcPct val="10000"/>
              </a:spcBef>
              <a:buClr>
                <a:schemeClr val="bg2"/>
              </a:buClr>
              <a:buFont typeface="Wingdings" panose="05000000000000000000" pitchFamily="2" charset="2"/>
              <a:buChar char="v"/>
            </a:pPr>
            <a:r>
              <a:rPr lang="zh-CN" altLang="en-US">
                <a:latin typeface="Arial" panose="020B0704020202020204" pitchFamily="34" charset="0"/>
              </a:rPr>
              <a:t>在</a:t>
            </a:r>
            <a:r>
              <a:rPr lang="en-US" altLang="zh-CN">
                <a:solidFill>
                  <a:srgbClr val="CC0066"/>
                </a:solidFill>
                <a:latin typeface="Arial" panose="020B0704020202020204" pitchFamily="34" charset="0"/>
              </a:rPr>
              <a:t>casez</a:t>
            </a:r>
            <a:r>
              <a:rPr lang="zh-CN" altLang="en-US">
                <a:latin typeface="Arial" panose="020B0704020202020204" pitchFamily="34" charset="0"/>
              </a:rPr>
              <a:t>语句中，若分支表达式某些位的值为高阻值</a:t>
            </a:r>
            <a:r>
              <a:rPr lang="en-US" altLang="zh-CN">
                <a:solidFill>
                  <a:srgbClr val="CC0066"/>
                </a:solidFill>
                <a:latin typeface="Arial" panose="020B0704020202020204" pitchFamily="34" charset="0"/>
              </a:rPr>
              <a:t>z</a:t>
            </a:r>
            <a:r>
              <a:rPr lang="zh-CN" altLang="en-US">
                <a:latin typeface="Arial" panose="020B0704020202020204" pitchFamily="34" charset="0"/>
              </a:rPr>
              <a:t>，则不考虑对这些位的比较</a:t>
            </a:r>
            <a:r>
              <a:rPr kumimoji="1" lang="zh-CN" altLang="en-US"/>
              <a:t>，只关注其他位的比较结果</a:t>
            </a:r>
            <a:r>
              <a:rPr lang="zh-CN" altLang="en-US">
                <a:latin typeface="Arial" panose="020B0704020202020204" pitchFamily="34" charset="0"/>
              </a:rPr>
              <a:t>；</a:t>
            </a:r>
            <a:endParaRPr lang="zh-CN" altLang="en-US">
              <a:latin typeface="Arial" panose="020B0704020202020204" pitchFamily="34" charset="0"/>
            </a:endParaRPr>
          </a:p>
          <a:p>
            <a:pPr marL="342900" indent="-342900">
              <a:spcBef>
                <a:spcPct val="10000"/>
              </a:spcBef>
              <a:buClr>
                <a:schemeClr val="bg2"/>
              </a:buClr>
              <a:buFont typeface="Wingdings" panose="05000000000000000000" pitchFamily="2" charset="2"/>
              <a:buChar char="v"/>
            </a:pPr>
            <a:r>
              <a:rPr lang="zh-CN" altLang="en-US">
                <a:latin typeface="Arial" panose="020B0704020202020204" pitchFamily="34" charset="0"/>
              </a:rPr>
              <a:t>在</a:t>
            </a:r>
            <a:r>
              <a:rPr lang="en-US" altLang="zh-CN">
                <a:solidFill>
                  <a:srgbClr val="CC0066"/>
                </a:solidFill>
                <a:latin typeface="Arial" panose="020B0704020202020204" pitchFamily="34" charset="0"/>
              </a:rPr>
              <a:t>casex</a:t>
            </a:r>
            <a:r>
              <a:rPr lang="zh-CN" altLang="en-US">
                <a:latin typeface="Arial" panose="020B0704020202020204" pitchFamily="34" charset="0"/>
              </a:rPr>
              <a:t>语句中，若分支表达式某些位的值为</a:t>
            </a:r>
            <a:r>
              <a:rPr lang="en-US" altLang="zh-CN">
                <a:solidFill>
                  <a:srgbClr val="CC0066"/>
                </a:solidFill>
                <a:latin typeface="Arial" panose="020B0704020202020204" pitchFamily="34" charset="0"/>
              </a:rPr>
              <a:t>z</a:t>
            </a:r>
            <a:r>
              <a:rPr lang="zh-CN" altLang="en-US">
                <a:latin typeface="Arial" panose="020B0704020202020204" pitchFamily="34" charset="0"/>
              </a:rPr>
              <a:t>或不定值</a:t>
            </a:r>
            <a:r>
              <a:rPr lang="en-US" altLang="zh-CN">
                <a:solidFill>
                  <a:srgbClr val="CC0066"/>
                </a:solidFill>
                <a:latin typeface="Arial" panose="020B0704020202020204" pitchFamily="34" charset="0"/>
              </a:rPr>
              <a:t>x</a:t>
            </a:r>
            <a:r>
              <a:rPr lang="zh-CN" altLang="en-US">
                <a:latin typeface="Arial" panose="020B0704020202020204" pitchFamily="34" charset="0"/>
              </a:rPr>
              <a:t>，则不考虑对这些位的比较</a:t>
            </a:r>
            <a:r>
              <a:rPr kumimoji="1" lang="zh-CN" altLang="en-US"/>
              <a:t>，只关注其他位的比较结果</a:t>
            </a:r>
            <a:r>
              <a:rPr lang="zh-CN" altLang="en-US">
                <a:latin typeface="Arial" panose="020B0704020202020204" pitchFamily="34" charset="0"/>
              </a:rPr>
              <a:t>。</a:t>
            </a:r>
            <a:endParaRPr lang="zh-CN" altLang="en-US">
              <a:latin typeface="Arial" panose="020B0704020202020204" pitchFamily="34" charset="0"/>
            </a:endParaRPr>
          </a:p>
          <a:p>
            <a:pPr marL="342900" indent="-342900">
              <a:spcBef>
                <a:spcPct val="10000"/>
              </a:spcBef>
              <a:buClr>
                <a:schemeClr val="bg2"/>
              </a:buClr>
              <a:buFont typeface="Wingdings" panose="05000000000000000000" pitchFamily="2" charset="2"/>
              <a:buChar char="v"/>
            </a:pPr>
            <a:r>
              <a:rPr lang="zh-CN" altLang="en-US">
                <a:latin typeface="Arial" panose="020B0704020202020204" pitchFamily="34" charset="0"/>
              </a:rPr>
              <a:t>在分支表达式中，可用“</a:t>
            </a:r>
            <a:r>
              <a:rPr lang="en-US" altLang="zh-CN">
                <a:solidFill>
                  <a:srgbClr val="CC0066"/>
                </a:solidFill>
                <a:latin typeface="Arial" panose="020B0704020202020204" pitchFamily="34" charset="0"/>
              </a:rPr>
              <a:t>?</a:t>
            </a:r>
            <a:r>
              <a:rPr lang="en-US" altLang="zh-CN">
                <a:latin typeface="Arial" panose="020B0704020202020204" pitchFamily="34" charset="0"/>
              </a:rPr>
              <a:t>”</a:t>
            </a:r>
            <a:r>
              <a:rPr lang="zh-CN" altLang="en-US">
                <a:latin typeface="Arial" panose="020B0704020202020204" pitchFamily="34" charset="0"/>
              </a:rPr>
              <a:t>来标识</a:t>
            </a:r>
            <a:r>
              <a:rPr lang="en-US" altLang="zh-CN">
                <a:latin typeface="Arial" panose="020B0704020202020204" pitchFamily="34" charset="0"/>
              </a:rPr>
              <a:t>x</a:t>
            </a:r>
            <a:r>
              <a:rPr lang="zh-CN" altLang="en-US">
                <a:latin typeface="Arial" panose="020B0704020202020204" pitchFamily="34" charset="0"/>
              </a:rPr>
              <a:t>或</a:t>
            </a:r>
            <a:r>
              <a:rPr lang="en-US" altLang="zh-CN">
                <a:latin typeface="Arial" panose="020B0704020202020204" pitchFamily="34" charset="0"/>
              </a:rPr>
              <a:t>z</a:t>
            </a:r>
            <a:r>
              <a:rPr lang="zh-CN" altLang="en-US">
                <a:latin typeface="Arial" panose="020B0704020202020204" pitchFamily="34" charset="0"/>
              </a:rPr>
              <a:t>。</a:t>
            </a:r>
            <a:endParaRPr lang="zh-CN" altLang="en-US">
              <a:latin typeface="Arial" panose="020B0704020202020204" pitchFamily="34" charset="0"/>
            </a:endParaRPr>
          </a:p>
          <a:p>
            <a:pPr marL="342900" indent="-342900">
              <a:spcBef>
                <a:spcPct val="10000"/>
              </a:spcBef>
              <a:buClr>
                <a:srgbClr val="FF0066"/>
              </a:buClr>
              <a:buFont typeface="Wingdings" panose="05000000000000000000" pitchFamily="2" charset="2"/>
              <a:buNone/>
            </a:pPr>
            <a:r>
              <a:rPr lang="zh-CN" altLang="en-US"/>
              <a:t>  </a:t>
            </a: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8211"/>
                                        </p:tgtEl>
                                        <p:attrNameLst>
                                          <p:attrName>style.visibility</p:attrName>
                                        </p:attrNameLst>
                                      </p:cBhvr>
                                      <p:to>
                                        <p:strVal val="visible"/>
                                      </p:to>
                                    </p:set>
                                    <p:anim calcmode="lin" valueType="num">
                                      <p:cBhvr additive="base">
                                        <p:cTn id="7" dur="500" fill="hold"/>
                                        <p:tgtEl>
                                          <p:spTgt spid="478211"/>
                                        </p:tgtEl>
                                        <p:attrNameLst>
                                          <p:attrName>ppt_x</p:attrName>
                                        </p:attrNameLst>
                                      </p:cBhvr>
                                      <p:tavLst>
                                        <p:tav tm="0">
                                          <p:val>
                                            <p:strVal val="0-#ppt_w/2"/>
                                          </p:val>
                                        </p:tav>
                                        <p:tav tm="100000">
                                          <p:val>
                                            <p:strVal val="#ppt_x"/>
                                          </p:val>
                                        </p:tav>
                                      </p:tavLst>
                                    </p:anim>
                                    <p:anim calcmode="lin" valueType="num">
                                      <p:cBhvr additive="base">
                                        <p:cTn id="8" dur="500" fill="hold"/>
                                        <p:tgtEl>
                                          <p:spTgt spid="4782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78212"/>
                                        </p:tgtEl>
                                        <p:attrNameLst>
                                          <p:attrName>style.visibility</p:attrName>
                                        </p:attrNameLst>
                                      </p:cBhvr>
                                      <p:to>
                                        <p:strVal val="visible"/>
                                      </p:to>
                                    </p:set>
                                    <p:animEffect transition="in" filter="dissolve">
                                      <p:cBhvr>
                                        <p:cTn id="12" dur="500"/>
                                        <p:tgtEl>
                                          <p:spTgt spid="4782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8213">
                                            <p:txEl>
                                              <p:pRg st="0" end="0"/>
                                            </p:txEl>
                                          </p:spTgt>
                                        </p:tgtEl>
                                        <p:attrNameLst>
                                          <p:attrName>style.visibility</p:attrName>
                                        </p:attrNameLst>
                                      </p:cBhvr>
                                      <p:to>
                                        <p:strVal val="visible"/>
                                      </p:to>
                                    </p:set>
                                    <p:animEffect transition="in" filter="wipe(left)">
                                      <p:cBhvr>
                                        <p:cTn id="17" dur="500"/>
                                        <p:tgtEl>
                                          <p:spTgt spid="4782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8213">
                                            <p:txEl>
                                              <p:pRg st="1" end="1"/>
                                            </p:txEl>
                                          </p:spTgt>
                                        </p:tgtEl>
                                        <p:attrNameLst>
                                          <p:attrName>style.visibility</p:attrName>
                                        </p:attrNameLst>
                                      </p:cBhvr>
                                      <p:to>
                                        <p:strVal val="visible"/>
                                      </p:to>
                                    </p:set>
                                    <p:animEffect transition="in" filter="wipe(left)">
                                      <p:cBhvr>
                                        <p:cTn id="22" dur="500"/>
                                        <p:tgtEl>
                                          <p:spTgt spid="4782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8213">
                                            <p:txEl>
                                              <p:pRg st="2" end="2"/>
                                            </p:txEl>
                                          </p:spTgt>
                                        </p:tgtEl>
                                        <p:attrNameLst>
                                          <p:attrName>style.visibility</p:attrName>
                                        </p:attrNameLst>
                                      </p:cBhvr>
                                      <p:to>
                                        <p:strVal val="visible"/>
                                      </p:to>
                                    </p:set>
                                    <p:animEffect transition="in" filter="wipe(left)">
                                      <p:cBhvr>
                                        <p:cTn id="27" dur="500"/>
                                        <p:tgtEl>
                                          <p:spTgt spid="47821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8213">
                                            <p:txEl>
                                              <p:pRg st="3" end="3"/>
                                            </p:txEl>
                                          </p:spTgt>
                                        </p:tgtEl>
                                        <p:attrNameLst>
                                          <p:attrName>style.visibility</p:attrName>
                                        </p:attrNameLst>
                                      </p:cBhvr>
                                      <p:to>
                                        <p:strVal val="visible"/>
                                      </p:to>
                                    </p:set>
                                    <p:animEffect transition="in" filter="wipe(left)">
                                      <p:cBhvr>
                                        <p:cTn id="32" dur="500"/>
                                        <p:tgtEl>
                                          <p:spTgt spid="47821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8213">
                                            <p:txEl>
                                              <p:pRg st="4" end="4"/>
                                            </p:txEl>
                                          </p:spTgt>
                                        </p:tgtEl>
                                        <p:attrNameLst>
                                          <p:attrName>style.visibility</p:attrName>
                                        </p:attrNameLst>
                                      </p:cBhvr>
                                      <p:to>
                                        <p:strVal val="visible"/>
                                      </p:to>
                                    </p:set>
                                    <p:animEffect transition="in" filter="wipe(left)">
                                      <p:cBhvr>
                                        <p:cTn id="37" dur="500"/>
                                        <p:tgtEl>
                                          <p:spTgt spid="4782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utoUpdateAnimBg="0"/>
      <p:bldP spid="478212" grpId="0" animBg="1"/>
      <p:bldP spid="478213" grpId="0" bldLvl="2" autoUpdateAnimBg="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04537770-6B9F-4307-8F91-EADFF7E6039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5235" name="Rectangle 2"/>
          <p:cNvSpPr>
            <a:spLocks noGrp="1" noChangeArrowheads="1"/>
          </p:cNvSpPr>
          <p:nvPr>
            <p:ph type="title"/>
          </p:nvPr>
        </p:nvSpPr>
        <p:spPr>
          <a:xfrm>
            <a:off x="1727200" y="260350"/>
            <a:ext cx="7772400" cy="677863"/>
          </a:xfrm>
        </p:spPr>
        <p:txBody>
          <a:bodyPr/>
          <a:lstStyle/>
          <a:p>
            <a:r>
              <a:rPr lang="en-US" altLang="zh-CN" smtClean="0">
                <a:solidFill>
                  <a:srgbClr val="FFCC00"/>
                </a:solidFill>
                <a:latin typeface="Arial" panose="020B0704020202020204" pitchFamily="34" charset="0"/>
                <a:ea typeface="黑体" pitchFamily="2" charset="-122"/>
              </a:rPr>
              <a:t>casez</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480259" name="Text Box 3"/>
          <p:cNvSpPr txBox="1">
            <a:spLocks noChangeArrowheads="1"/>
          </p:cNvSpPr>
          <p:nvPr/>
        </p:nvSpPr>
        <p:spPr bwMode="auto">
          <a:xfrm>
            <a:off x="2008188" y="1557338"/>
            <a:ext cx="5119687" cy="4676775"/>
          </a:xfrm>
          <a:prstGeom prst="rect">
            <a:avLst/>
          </a:prstGeom>
          <a:solidFill>
            <a:srgbClr val="CCE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0"/>
              </a:spcBef>
              <a:buClrTx/>
              <a:buFontTx/>
              <a:buNone/>
            </a:pPr>
            <a:r>
              <a:rPr lang="en-US" altLang="zh-CN" sz="2000">
                <a:latin typeface="Times New Roman" panose="02020803070505020304" pitchFamily="18" charset="0"/>
              </a:rPr>
              <a:t>module mux_z(out,a,b,c,d,select);</a:t>
            </a:r>
            <a:endParaRPr lang="en-US" altLang="zh-CN" sz="2000">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      output out;</a:t>
            </a:r>
            <a:endParaRPr lang="en-US" altLang="zh-CN" sz="2000">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      input a,b,c,d;</a:t>
            </a:r>
            <a:endParaRPr lang="en-US" altLang="zh-CN" sz="2000">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      input[3:0] select;</a:t>
            </a:r>
            <a:endParaRPr lang="en-US" altLang="zh-CN" sz="2000">
              <a:latin typeface="Times New Roman" panose="02020803070505020304" pitchFamily="18" charset="0"/>
            </a:endParaRPr>
          </a:p>
          <a:p>
            <a:pPr algn="l" eaLnBrk="1" hangingPunct="1">
              <a:lnSpc>
                <a:spcPct val="100000"/>
              </a:lnSpc>
              <a:spcBef>
                <a:spcPct val="0"/>
              </a:spcBef>
              <a:buClrTx/>
              <a:buFontTx/>
              <a:buNone/>
            </a:pPr>
            <a:r>
              <a:rPr lang="en-US" altLang="zh-CN" sz="2000">
                <a:solidFill>
                  <a:srgbClr val="FF0000"/>
                </a:solidFill>
                <a:latin typeface="Times New Roman" panose="02020803070505020304" pitchFamily="18" charset="0"/>
              </a:rPr>
              <a:t>      reg out;               </a:t>
            </a:r>
            <a:r>
              <a:rPr lang="en-US" altLang="zh-CN" sz="2000">
                <a:latin typeface="Times New Roman" panose="02020803070505020304" pitchFamily="18" charset="0"/>
              </a:rPr>
              <a:t>//</a:t>
            </a:r>
            <a:r>
              <a:rPr lang="zh-CN" altLang="en-US" sz="2000">
                <a:latin typeface="Times New Roman" panose="02020803070505020304" pitchFamily="18" charset="0"/>
              </a:rPr>
              <a:t>必须声明</a:t>
            </a:r>
            <a:endParaRPr lang="zh-CN" altLang="en-US" sz="2000">
              <a:latin typeface="Times New Roman" panose="02020803070505020304" pitchFamily="18" charset="0"/>
            </a:endParaRPr>
          </a:p>
          <a:p>
            <a:pPr algn="l" eaLnBrk="1" hangingPunct="1">
              <a:lnSpc>
                <a:spcPct val="100000"/>
              </a:lnSpc>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always@ (select[3:0] or a or b or c or d)</a:t>
            </a:r>
            <a:endParaRPr lang="en-US" altLang="zh-CN" sz="2000">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     begin</a:t>
            </a:r>
            <a:endParaRPr lang="en-US" altLang="zh-CN" sz="2000">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         </a:t>
            </a:r>
            <a:r>
              <a:rPr lang="en-US" altLang="zh-CN" sz="2000">
                <a:solidFill>
                  <a:srgbClr val="FF0066"/>
                </a:solidFill>
                <a:latin typeface="Times New Roman" panose="02020803070505020304" pitchFamily="18" charset="0"/>
              </a:rPr>
              <a:t>casez (select)</a:t>
            </a:r>
            <a:endParaRPr lang="en-US" altLang="zh-CN" sz="2000">
              <a:solidFill>
                <a:srgbClr val="FF0066"/>
              </a:solidFill>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             4’b???1: out = a</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lnSpc>
                <a:spcPct val="100000"/>
              </a:lnSpc>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4’b??1? : out = b</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lnSpc>
                <a:spcPct val="100000"/>
              </a:lnSpc>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4’b? 1?? : out = c</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lnSpc>
                <a:spcPct val="100000"/>
              </a:lnSpc>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4’b 1??? : out = d</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lnSpc>
                <a:spcPct val="100000"/>
              </a:lnSpc>
              <a:spcBef>
                <a:spcPct val="0"/>
              </a:spcBef>
              <a:buClrTx/>
              <a:buFontTx/>
              <a:buNone/>
            </a:pPr>
            <a:r>
              <a:rPr lang="zh-CN" altLang="en-US" sz="2000">
                <a:latin typeface="Times New Roman" panose="02020803070505020304" pitchFamily="18" charset="0"/>
              </a:rPr>
              <a:t>         </a:t>
            </a:r>
            <a:r>
              <a:rPr lang="en-US" altLang="zh-CN" sz="2000">
                <a:solidFill>
                  <a:srgbClr val="FF0066"/>
                </a:solidFill>
                <a:latin typeface="Times New Roman" panose="02020803070505020304" pitchFamily="18" charset="0"/>
              </a:rPr>
              <a:t>endcase</a:t>
            </a:r>
            <a:endParaRPr lang="en-US" altLang="zh-CN" sz="2000">
              <a:solidFill>
                <a:srgbClr val="FF0066"/>
              </a:solidFill>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     end</a:t>
            </a:r>
            <a:endParaRPr lang="en-US" altLang="zh-CN" sz="2000">
              <a:latin typeface="Times New Roman" panose="02020803070505020304" pitchFamily="18" charset="0"/>
            </a:endParaRPr>
          </a:p>
          <a:p>
            <a:pPr algn="l" eaLnBrk="1" hangingPunct="1">
              <a:lnSpc>
                <a:spcPct val="100000"/>
              </a:lnSpc>
              <a:spcBef>
                <a:spcPct val="0"/>
              </a:spcBef>
              <a:buClrTx/>
              <a:buFontTx/>
              <a:buNone/>
            </a:pPr>
            <a:r>
              <a:rPr lang="en-US" altLang="zh-CN" sz="2000">
                <a:latin typeface="Times New Roman" panose="02020803070505020304" pitchFamily="18" charset="0"/>
              </a:rPr>
              <a:t>endmodule</a:t>
            </a:r>
            <a:endParaRPr lang="en-US" altLang="zh-CN" sz="2000">
              <a:latin typeface="Times New Roman" panose="02020803070505020304" pitchFamily="18" charset="0"/>
            </a:endParaRPr>
          </a:p>
        </p:txBody>
      </p:sp>
      <p:sp>
        <p:nvSpPr>
          <p:cNvPr id="95237" name="Rectangle 4"/>
          <p:cNvSpPr>
            <a:spLocks noChangeArrowheads="1"/>
          </p:cNvSpPr>
          <p:nvPr/>
        </p:nvSpPr>
        <p:spPr bwMode="auto">
          <a:xfrm>
            <a:off x="1108075" y="982663"/>
            <a:ext cx="5807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lgn="l" eaLnBrk="1" hangingPunct="1">
              <a:lnSpc>
                <a:spcPct val="100000"/>
              </a:lnSpc>
              <a:spcBef>
                <a:spcPct val="0"/>
              </a:spcBef>
              <a:buClrTx/>
              <a:buFontTx/>
              <a:buNone/>
            </a:pPr>
            <a:r>
              <a:rPr lang="en-US" altLang="zh-CN">
                <a:solidFill>
                  <a:srgbClr val="FF0066"/>
                </a:solidFill>
              </a:rPr>
              <a:t>【</a:t>
            </a:r>
            <a:r>
              <a:rPr lang="zh-CN" altLang="en-US">
                <a:solidFill>
                  <a:srgbClr val="FF0066"/>
                </a:solidFill>
              </a:rPr>
              <a:t>例</a:t>
            </a:r>
            <a:r>
              <a:rPr kumimoji="1" lang="en-US" altLang="zh-CN">
                <a:solidFill>
                  <a:srgbClr val="FF0066"/>
                </a:solidFill>
                <a:latin typeface="Arial" panose="020B0704020202020204" pitchFamily="34" charset="0"/>
              </a:rPr>
              <a:t>2.31</a:t>
            </a:r>
            <a:r>
              <a:rPr lang="en-US" altLang="zh-CN">
                <a:solidFill>
                  <a:srgbClr val="FF0066"/>
                </a:solidFill>
              </a:rPr>
              <a:t>】</a:t>
            </a:r>
            <a:r>
              <a:rPr lang="zh-CN" altLang="en-US">
                <a:latin typeface="Arial" panose="020B0704020202020204" pitchFamily="34" charset="0"/>
              </a:rPr>
              <a:t>用</a:t>
            </a:r>
            <a:r>
              <a:rPr lang="en-US" altLang="zh-CN">
                <a:latin typeface="Arial" panose="020B0704020202020204" pitchFamily="34" charset="0"/>
              </a:rPr>
              <a:t>casez</a:t>
            </a:r>
            <a:r>
              <a:rPr lang="zh-CN" altLang="en-US"/>
              <a:t>描述的数据选择器</a:t>
            </a:r>
            <a:endParaRPr lang="zh-CN" altLang="en-US"/>
          </a:p>
        </p:txBody>
      </p:sp>
      <p:sp>
        <p:nvSpPr>
          <p:cNvPr id="480261" name="AutoShape 5"/>
          <p:cNvSpPr>
            <a:spLocks noChangeArrowheads="1"/>
          </p:cNvSpPr>
          <p:nvPr/>
        </p:nvSpPr>
        <p:spPr bwMode="auto">
          <a:xfrm>
            <a:off x="4427538" y="5300663"/>
            <a:ext cx="1647825" cy="769937"/>
          </a:xfrm>
          <a:prstGeom prst="wedgeRoundRectCallout">
            <a:avLst>
              <a:gd name="adj1" fmla="val -92486"/>
              <a:gd name="adj2" fmla="val -54125"/>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ea typeface="楷体_GB2312" pitchFamily="49" charset="-122"/>
              </a:rPr>
              <a:t>这里</a:t>
            </a:r>
            <a:r>
              <a:rPr lang="zh-CN" altLang="en-US" sz="2000">
                <a:latin typeface="Times New Roman" panose="02020803070505020304" pitchFamily="18" charset="0"/>
                <a:ea typeface="楷体_GB2312" pitchFamily="49" charset="-122"/>
              </a:rPr>
              <a:t>“</a:t>
            </a:r>
            <a:r>
              <a:rPr lang="en-US" altLang="zh-CN" sz="2000">
                <a:ea typeface="楷体_GB2312" pitchFamily="49" charset="-122"/>
              </a:rPr>
              <a:t>?</a:t>
            </a:r>
            <a:r>
              <a:rPr lang="en-US" altLang="zh-CN" sz="2000">
                <a:latin typeface="Times New Roman" panose="02020803070505020304" pitchFamily="18" charset="0"/>
                <a:ea typeface="楷体_GB2312" pitchFamily="49" charset="-122"/>
              </a:rPr>
              <a:t>”</a:t>
            </a:r>
            <a:r>
              <a:rPr lang="zh-CN" altLang="en-US" sz="2000">
                <a:ea typeface="楷体_GB2312" pitchFamily="49" charset="-122"/>
              </a:rPr>
              <a:t>表示高阻态</a:t>
            </a:r>
            <a:endParaRPr kumimoji="1" lang="zh-CN" altLang="en-US" sz="2000">
              <a:latin typeface="Tahoma" panose="020B060403050404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0259"/>
                                        </p:tgtEl>
                                        <p:attrNameLst>
                                          <p:attrName>style.visibility</p:attrName>
                                        </p:attrNameLst>
                                      </p:cBhvr>
                                      <p:to>
                                        <p:strVal val="visible"/>
                                      </p:to>
                                    </p:set>
                                    <p:anim calcmode="lin" valueType="num">
                                      <p:cBhvr additive="base">
                                        <p:cTn id="7" dur="500" fill="hold"/>
                                        <p:tgtEl>
                                          <p:spTgt spid="480259"/>
                                        </p:tgtEl>
                                        <p:attrNameLst>
                                          <p:attrName>ppt_x</p:attrName>
                                        </p:attrNameLst>
                                      </p:cBhvr>
                                      <p:tavLst>
                                        <p:tav tm="0">
                                          <p:val>
                                            <p:strVal val="#ppt_x"/>
                                          </p:val>
                                        </p:tav>
                                        <p:tav tm="100000">
                                          <p:val>
                                            <p:strVal val="#ppt_x"/>
                                          </p:val>
                                        </p:tav>
                                      </p:tavLst>
                                    </p:anim>
                                    <p:anim calcmode="lin" valueType="num">
                                      <p:cBhvr additive="base">
                                        <p:cTn id="8" dur="500" fill="hold"/>
                                        <p:tgtEl>
                                          <p:spTgt spid="4802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80261"/>
                                        </p:tgtEl>
                                        <p:attrNameLst>
                                          <p:attrName>style.visibility</p:attrName>
                                        </p:attrNameLst>
                                      </p:cBhvr>
                                      <p:to>
                                        <p:strVal val="visible"/>
                                      </p:to>
                                    </p:set>
                                    <p:animEffect transition="in" filter="dissolve">
                                      <p:cBhvr>
                                        <p:cTn id="13" dur="500"/>
                                        <p:tgtEl>
                                          <p:spTgt spid="48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animBg="1" autoUpdateAnimBg="0"/>
      <p:bldP spid="48026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7C35050-D184-4D78-8612-F41B33DB643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6259" name="Rectangle 2"/>
          <p:cNvSpPr>
            <a:spLocks noGrp="1" noChangeArrowheads="1"/>
          </p:cNvSpPr>
          <p:nvPr>
            <p:ph type="title"/>
          </p:nvPr>
        </p:nvSpPr>
        <p:spPr>
          <a:xfrm>
            <a:off x="1692275" y="246063"/>
            <a:ext cx="7135813" cy="677862"/>
          </a:xfrm>
        </p:spPr>
        <p:txBody>
          <a:bodyPr/>
          <a:lstStyle/>
          <a:p>
            <a:r>
              <a:rPr lang="zh-CN" altLang="en-US" smtClean="0">
                <a:solidFill>
                  <a:srgbClr val="FFCC00"/>
                </a:solidFill>
                <a:latin typeface="Arial" panose="020B0704020202020204" pitchFamily="34" charset="0"/>
                <a:ea typeface="黑体" pitchFamily="2" charset="-122"/>
              </a:rPr>
              <a:t>使用条件语句注意事项</a:t>
            </a:r>
            <a:endParaRPr lang="zh-CN" altLang="en-US" smtClean="0">
              <a:solidFill>
                <a:srgbClr val="FFCC00"/>
              </a:solidFill>
              <a:latin typeface="Arial" panose="020B0704020202020204" pitchFamily="34" charset="0"/>
              <a:ea typeface="黑体" pitchFamily="2" charset="-122"/>
            </a:endParaRPr>
          </a:p>
        </p:txBody>
      </p:sp>
      <p:sp>
        <p:nvSpPr>
          <p:cNvPr id="7" name="AutoShape 4"/>
          <p:cNvSpPr>
            <a:spLocks noChangeArrowheads="1"/>
          </p:cNvSpPr>
          <p:nvPr/>
        </p:nvSpPr>
        <p:spPr bwMode="gray">
          <a:xfrm>
            <a:off x="1109663" y="1474788"/>
            <a:ext cx="6915150" cy="4440237"/>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lgn="l" eaLnBrk="1" hangingPunct="1">
              <a:lnSpc>
                <a:spcPct val="100000"/>
              </a:lnSpc>
              <a:spcBef>
                <a:spcPct val="0"/>
              </a:spcBef>
              <a:buClrTx/>
              <a:buFontTx/>
              <a:buNone/>
              <a:defRPr/>
            </a:pPr>
            <a:endParaRPr lang="zh-CN" altLang="en-US" sz="1600">
              <a:solidFill>
                <a:srgbClr val="FF33CC"/>
              </a:solidFill>
              <a:latin typeface="Tahoma" panose="020B0604030504040204" pitchFamily="34" charset="0"/>
            </a:endParaRPr>
          </a:p>
        </p:txBody>
      </p:sp>
      <p:pic>
        <p:nvPicPr>
          <p:cNvPr id="96261" name="AutoShap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gray">
          <a:xfrm>
            <a:off x="2816225" y="1204913"/>
            <a:ext cx="39497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9"/>
          <p:cNvSpPr txBox="1">
            <a:spLocks noChangeArrowheads="1"/>
          </p:cNvSpPr>
          <p:nvPr/>
        </p:nvSpPr>
        <p:spPr bwMode="auto">
          <a:xfrm rot="-5400000">
            <a:off x="4576762" y="-107949"/>
            <a:ext cx="70802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a typeface="华文楷体" panose="02010600040101010101" pitchFamily="2" charset="-122"/>
            </a:endParaRPr>
          </a:p>
        </p:txBody>
      </p:sp>
      <p:sp>
        <p:nvSpPr>
          <p:cNvPr id="12" name="Text Box 8"/>
          <p:cNvSpPr txBox="1">
            <a:spLocks noChangeArrowheads="1"/>
          </p:cNvSpPr>
          <p:nvPr/>
        </p:nvSpPr>
        <p:spPr bwMode="gray">
          <a:xfrm>
            <a:off x="1997075" y="2979738"/>
            <a:ext cx="184150" cy="517525"/>
          </a:xfrm>
          <a:prstGeom prst="rect">
            <a:avLst/>
          </a:prstGeom>
          <a:noFill/>
          <a:ln w="9525" algn="ctr">
            <a:noFill/>
            <a:miter lim="800000"/>
          </a:ln>
          <a:effectLst/>
        </p:spPr>
        <p:txBody>
          <a:bodyPr wrap="none">
            <a:spAutoFit/>
          </a:bodyPr>
          <a:lstStyle/>
          <a:p>
            <a:pPr algn="l">
              <a:lnSpc>
                <a:spcPct val="100000"/>
              </a:lnSpc>
              <a:spcBef>
                <a:spcPct val="0"/>
              </a:spcBef>
              <a:buClrTx/>
              <a:buFontTx/>
              <a:buNone/>
              <a:defRPr/>
            </a:pPr>
            <a:endParaRPr lang="en-US" altLang="zh-CN" sz="2800">
              <a:solidFill>
                <a:srgbClr val="FFFFFF"/>
              </a:solidFill>
              <a:effectLst>
                <a:outerShdw blurRad="38100" dist="38100" dir="2700000" algn="tl">
                  <a:srgbClr val="C0C0C0"/>
                </a:outerShdw>
              </a:effectLst>
              <a:latin typeface="Tahoma" panose="020B0604030504040204" pitchFamily="34" charset="0"/>
            </a:endParaRPr>
          </a:p>
        </p:txBody>
      </p:sp>
      <p:sp>
        <p:nvSpPr>
          <p:cNvPr id="96264" name="Rectangle 3"/>
          <p:cNvSpPr>
            <a:spLocks noGrp="1" noChangeArrowheads="1"/>
          </p:cNvSpPr>
          <p:nvPr>
            <p:ph type="body" idx="1"/>
          </p:nvPr>
        </p:nvSpPr>
        <p:spPr>
          <a:xfrm>
            <a:off x="1395413" y="1724025"/>
            <a:ext cx="6392862" cy="4400550"/>
          </a:xfrm>
        </p:spPr>
        <p:txBody>
          <a:bodyPr/>
          <a:lstStyle/>
          <a:p>
            <a:pPr>
              <a:buFont typeface="Wingdings" panose="05000000000000000000" pitchFamily="2" charset="2"/>
              <a:buNone/>
            </a:pPr>
            <a:endParaRPr lang="zh-CN" altLang="en-US" sz="2400" smtClean="0">
              <a:latin typeface="SimSun" pitchFamily="2" charset="-122"/>
              <a:ea typeface="SimSun" pitchFamily="2" charset="-122"/>
            </a:endParaRPr>
          </a:p>
          <a:p>
            <a:pPr algn="just">
              <a:lnSpc>
                <a:spcPct val="120000"/>
              </a:lnSpc>
              <a:spcBef>
                <a:spcPct val="10000"/>
              </a:spcBef>
            </a:pPr>
            <a:r>
              <a:rPr lang="zh-CN" altLang="zh-CN" sz="2400" smtClean="0">
                <a:latin typeface="Arial" panose="020B0704020202020204" pitchFamily="34" charset="0"/>
                <a:ea typeface="楷体_GB2312" pitchFamily="49" charset="-122"/>
              </a:rPr>
              <a:t>应注意列出</a:t>
            </a:r>
            <a:r>
              <a:rPr lang="zh-CN" altLang="zh-CN" sz="2400" smtClean="0">
                <a:solidFill>
                  <a:srgbClr val="CC0066"/>
                </a:solidFill>
                <a:latin typeface="Arial" panose="020B0704020202020204" pitchFamily="34" charset="0"/>
                <a:ea typeface="楷体_GB2312" pitchFamily="49" charset="-122"/>
              </a:rPr>
              <a:t>所有</a:t>
            </a:r>
            <a:r>
              <a:rPr lang="zh-CN" altLang="zh-CN" sz="2400" smtClean="0">
                <a:latin typeface="Arial" panose="020B0704020202020204" pitchFamily="34" charset="0"/>
                <a:ea typeface="楷体_GB2312" pitchFamily="49" charset="-122"/>
              </a:rPr>
              <a:t>条件分支，否则当条件不满足时，编译器会生成一个锁存器保持原值！</a:t>
            </a:r>
            <a:endParaRPr lang="zh-CN" altLang="en-US" sz="2400" smtClean="0">
              <a:latin typeface="Arial" panose="020B0704020202020204" pitchFamily="34" charset="0"/>
              <a:ea typeface="楷体_GB2312" pitchFamily="49" charset="-122"/>
            </a:endParaRPr>
          </a:p>
          <a:p>
            <a:pPr algn="just">
              <a:lnSpc>
                <a:spcPct val="120000"/>
              </a:lnSpc>
              <a:spcBef>
                <a:spcPct val="10000"/>
              </a:spcBef>
            </a:pPr>
            <a:r>
              <a:rPr lang="zh-CN" altLang="en-US" sz="2400" smtClean="0">
                <a:latin typeface="Arial" panose="020B0704020202020204" pitchFamily="34" charset="0"/>
                <a:ea typeface="楷体_GB2312" pitchFamily="49" charset="-122"/>
              </a:rPr>
              <a:t>在设计时序电路时只需列出条件满足时执行什么语句即可，如计数器：条件满足时加</a:t>
            </a:r>
            <a:r>
              <a:rPr lang="en-US" altLang="zh-CN" sz="2400" smtClean="0">
                <a:latin typeface="Arial" panose="020B0704020202020204" pitchFamily="34" charset="0"/>
                <a:ea typeface="楷体_GB2312" pitchFamily="49" charset="-122"/>
              </a:rPr>
              <a:t>1</a:t>
            </a:r>
            <a:r>
              <a:rPr lang="zh-CN" altLang="en-US" sz="2400" smtClean="0">
                <a:latin typeface="Arial" panose="020B0704020202020204" pitchFamily="34" charset="0"/>
                <a:ea typeface="楷体_GB2312" pitchFamily="49" charset="-122"/>
              </a:rPr>
              <a:t>，否则保持原值不变。</a:t>
            </a:r>
            <a:endParaRPr lang="zh-CN" altLang="en-US" sz="2400" smtClean="0">
              <a:latin typeface="Arial" panose="020B0704020202020204" pitchFamily="34" charset="0"/>
              <a:ea typeface="楷体_GB2312" pitchFamily="49" charset="-122"/>
            </a:endParaRPr>
          </a:p>
          <a:p>
            <a:pPr algn="just">
              <a:lnSpc>
                <a:spcPct val="120000"/>
              </a:lnSpc>
              <a:spcBef>
                <a:spcPct val="10000"/>
              </a:spcBef>
            </a:pPr>
            <a:r>
              <a:rPr lang="zh-CN" altLang="zh-CN" sz="2400" smtClean="0">
                <a:latin typeface="Arial" panose="020B0704020202020204" pitchFamily="34" charset="0"/>
                <a:ea typeface="楷体_GB2312" pitchFamily="49" charset="-122"/>
              </a:rPr>
              <a:t>而在</a:t>
            </a:r>
            <a:r>
              <a:rPr lang="zh-CN" altLang="zh-CN" sz="2400" smtClean="0">
                <a:solidFill>
                  <a:srgbClr val="CC0066"/>
                </a:solidFill>
                <a:latin typeface="Arial" panose="020B0704020202020204" pitchFamily="34" charset="0"/>
                <a:ea typeface="楷体_GB2312" pitchFamily="49" charset="-122"/>
              </a:rPr>
              <a:t>组合</a:t>
            </a:r>
            <a:r>
              <a:rPr lang="zh-CN" altLang="zh-CN" sz="2400" smtClean="0">
                <a:latin typeface="Arial" panose="020B0704020202020204" pitchFamily="34" charset="0"/>
                <a:ea typeface="楷体_GB2312" pitchFamily="49" charset="-122"/>
              </a:rPr>
              <a:t>电路设计中，应避免</a:t>
            </a:r>
            <a:r>
              <a:rPr lang="zh-CN" altLang="en-US" sz="2400" smtClean="0">
                <a:latin typeface="Arial" panose="020B0704020202020204" pitchFamily="34" charset="0"/>
                <a:ea typeface="楷体_GB2312" pitchFamily="49" charset="-122"/>
              </a:rPr>
              <a:t>生成隐含</a:t>
            </a:r>
            <a:r>
              <a:rPr lang="zh-CN" altLang="en-US" sz="2400" smtClean="0">
                <a:solidFill>
                  <a:srgbClr val="CC0066"/>
                </a:solidFill>
                <a:latin typeface="Arial" panose="020B0704020202020204" pitchFamily="34" charset="0"/>
                <a:ea typeface="楷体_GB2312" pitchFamily="49" charset="-122"/>
              </a:rPr>
              <a:t>锁存器</a:t>
            </a:r>
            <a:r>
              <a:rPr lang="zh-CN" altLang="zh-CN" sz="2400" smtClean="0">
                <a:latin typeface="Arial" panose="020B0704020202020204" pitchFamily="34" charset="0"/>
                <a:ea typeface="楷体_GB2312" pitchFamily="49" charset="-122"/>
              </a:rPr>
              <a:t>！有效的方法是在</a:t>
            </a:r>
            <a:r>
              <a:rPr lang="en-US" altLang="zh-CN" sz="2400" smtClean="0">
                <a:solidFill>
                  <a:srgbClr val="CC0066"/>
                </a:solidFill>
                <a:latin typeface="Arial" panose="020B0704020202020204" pitchFamily="34" charset="0"/>
                <a:ea typeface="楷体_GB2312" pitchFamily="49" charset="-122"/>
              </a:rPr>
              <a:t>if</a:t>
            </a:r>
            <a:r>
              <a:rPr lang="zh-CN" altLang="en-US" sz="2400" smtClean="0">
                <a:latin typeface="Arial" panose="020B0704020202020204" pitchFamily="34" charset="0"/>
                <a:ea typeface="楷体_GB2312" pitchFamily="49" charset="-122"/>
              </a:rPr>
              <a:t>语句最后写上</a:t>
            </a:r>
            <a:r>
              <a:rPr lang="en-US" altLang="zh-CN" sz="2400" smtClean="0">
                <a:solidFill>
                  <a:srgbClr val="CC0066"/>
                </a:solidFill>
                <a:latin typeface="Arial" panose="020B0704020202020204" pitchFamily="34" charset="0"/>
                <a:ea typeface="楷体_GB2312" pitchFamily="49" charset="-122"/>
              </a:rPr>
              <a:t>else</a:t>
            </a:r>
            <a:r>
              <a:rPr lang="zh-CN" altLang="en-US" sz="2400" smtClean="0">
                <a:latin typeface="Arial" panose="020B0704020202020204" pitchFamily="34" charset="0"/>
                <a:ea typeface="楷体_GB2312" pitchFamily="49" charset="-122"/>
              </a:rPr>
              <a:t>项；在</a:t>
            </a:r>
            <a:r>
              <a:rPr lang="en-US" altLang="zh-CN" sz="2400" smtClean="0">
                <a:solidFill>
                  <a:srgbClr val="CC0066"/>
                </a:solidFill>
                <a:latin typeface="Arial" panose="020B0704020202020204" pitchFamily="34" charset="0"/>
                <a:ea typeface="楷体_GB2312" pitchFamily="49" charset="-122"/>
              </a:rPr>
              <a:t>case</a:t>
            </a:r>
            <a:r>
              <a:rPr lang="zh-CN" altLang="en-US" sz="2400" smtClean="0">
                <a:latin typeface="Arial" panose="020B0704020202020204" pitchFamily="34" charset="0"/>
                <a:ea typeface="楷体_GB2312" pitchFamily="49" charset="-122"/>
              </a:rPr>
              <a:t>语句最后写上</a:t>
            </a:r>
            <a:r>
              <a:rPr lang="en-US" altLang="zh-CN" sz="2400" smtClean="0">
                <a:solidFill>
                  <a:srgbClr val="CC0066"/>
                </a:solidFill>
                <a:latin typeface="Arial" panose="020B0704020202020204" pitchFamily="34" charset="0"/>
                <a:ea typeface="楷体_GB2312" pitchFamily="49" charset="-122"/>
              </a:rPr>
              <a:t>default</a:t>
            </a:r>
            <a:r>
              <a:rPr lang="zh-CN" altLang="en-US" sz="2400" smtClean="0">
                <a:latin typeface="Arial" panose="020B0704020202020204" pitchFamily="34" charset="0"/>
                <a:ea typeface="楷体_GB2312" pitchFamily="49" charset="-122"/>
              </a:rPr>
              <a:t>项。</a:t>
            </a:r>
            <a:endParaRPr lang="zh-CN" altLang="en-US" sz="2400" smtClean="0">
              <a:latin typeface="Arial" panose="020B0704020202020204" pitchFamily="34" charset="0"/>
              <a:ea typeface="楷体_GB2312" pitchFamily="49" charset="-122"/>
            </a:endParaRPr>
          </a:p>
        </p:txBody>
      </p:sp>
      <p:sp>
        <p:nvSpPr>
          <p:cNvPr id="96265" name="TextBox 14"/>
          <p:cNvSpPr txBox="1">
            <a:spLocks noChangeArrowheads="1"/>
          </p:cNvSpPr>
          <p:nvPr/>
        </p:nvSpPr>
        <p:spPr bwMode="auto">
          <a:xfrm>
            <a:off x="3005138" y="1335088"/>
            <a:ext cx="334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0"/>
              </a:spcBef>
              <a:buClrTx/>
              <a:buFontTx/>
              <a:buNone/>
            </a:pPr>
            <a:r>
              <a:rPr lang="zh-CN" altLang="en-US">
                <a:solidFill>
                  <a:schemeClr val="bg1"/>
                </a:solidFill>
                <a:latin typeface="Tahoma" panose="020B0604030504040204" pitchFamily="34" charset="0"/>
                <a:ea typeface="楷体_GB2312" pitchFamily="49" charset="-122"/>
              </a:rPr>
              <a:t>使用条件语句注意事项</a:t>
            </a:r>
            <a:endParaRPr lang="zh-CN" altLang="en-US">
              <a:solidFill>
                <a:schemeClr val="bg1"/>
              </a:solidFill>
              <a:latin typeface="Tahoma" panose="020B0604030504040204" pitchFamily="34" charset="0"/>
              <a:ea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699823DA-0977-4EA4-8B78-573562B5FBC8}"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grpSp>
        <p:nvGrpSpPr>
          <p:cNvPr id="2" name="Group 58"/>
          <p:cNvGrpSpPr/>
          <p:nvPr/>
        </p:nvGrpSpPr>
        <p:grpSpPr bwMode="auto">
          <a:xfrm>
            <a:off x="4913313" y="3027363"/>
            <a:ext cx="3794125" cy="1930400"/>
            <a:chOff x="2976" y="2672"/>
            <a:chExt cx="2390" cy="1216"/>
          </a:xfrm>
        </p:grpSpPr>
        <p:sp>
          <p:nvSpPr>
            <p:cNvPr id="97306" name="Text Box 6"/>
            <p:cNvSpPr txBox="1">
              <a:spLocks noChangeArrowheads="1"/>
            </p:cNvSpPr>
            <p:nvPr/>
          </p:nvSpPr>
          <p:spPr bwMode="auto">
            <a:xfrm>
              <a:off x="2976" y="2672"/>
              <a:ext cx="2390" cy="1216"/>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20000"/>
                </a:lnSpc>
                <a:spcBef>
                  <a:spcPct val="0"/>
                </a:spcBef>
                <a:buClrTx/>
                <a:buFontTx/>
                <a:buNone/>
              </a:pPr>
              <a:r>
                <a:rPr lang="en-US" altLang="zh-CN" sz="2000">
                  <a:latin typeface="Times New Roman" panose="02020803070505020304" pitchFamily="18" charset="0"/>
                </a:rPr>
                <a:t>always@ (al or d) </a:t>
              </a:r>
              <a:endParaRPr lang="en-US" altLang="zh-CN" sz="2000">
                <a:latin typeface="Times New Roman" panose="02020803070505020304" pitchFamily="18" charset="0"/>
              </a:endParaRPr>
            </a:p>
            <a:p>
              <a:pPr algn="l" eaLnBrk="1" hangingPunct="1">
                <a:lnSpc>
                  <a:spcPct val="120000"/>
                </a:lnSpc>
                <a:spcBef>
                  <a:spcPct val="0"/>
                </a:spcBef>
                <a:buClrTx/>
                <a:buFontTx/>
                <a:buNone/>
              </a:pPr>
              <a:r>
                <a:rPr lang="en-US" altLang="zh-CN" sz="2000">
                  <a:latin typeface="Times New Roman" panose="02020803070505020304" pitchFamily="18" charset="0"/>
                </a:rPr>
                <a:t>    begin</a:t>
              </a:r>
              <a:endParaRPr lang="en-US" altLang="zh-CN" sz="2000">
                <a:latin typeface="Times New Roman" panose="02020803070505020304" pitchFamily="18" charset="0"/>
              </a:endParaRPr>
            </a:p>
            <a:p>
              <a:pPr algn="l" eaLnBrk="1" hangingPunct="1">
                <a:lnSpc>
                  <a:spcPct val="120000"/>
                </a:lnSpc>
                <a:spcBef>
                  <a:spcPct val="0"/>
                </a:spcBef>
                <a:buClrTx/>
                <a:buFontTx/>
                <a:buNone/>
              </a:pPr>
              <a:r>
                <a:rPr lang="en-US" altLang="zh-CN" sz="2000">
                  <a:latin typeface="Times New Roman" panose="02020803070505020304" pitchFamily="18" charset="0"/>
                </a:rPr>
                <a:t>        if(al)  q&lt;=d</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lnSpc>
                  <a:spcPct val="120000"/>
                </a:lnSpc>
                <a:spcBef>
                  <a:spcPct val="0"/>
                </a:spcBef>
                <a:buClrTx/>
                <a:buFontTx/>
                <a:buNone/>
              </a:pPr>
              <a:r>
                <a:rPr lang="zh-CN" altLang="en-US" sz="2000">
                  <a:latin typeface="Times New Roman" panose="02020803070505020304" pitchFamily="18" charset="0"/>
                </a:rPr>
                <a:t>        </a:t>
              </a:r>
              <a:r>
                <a:rPr lang="en-US" altLang="zh-CN" sz="2000">
                  <a:solidFill>
                    <a:srgbClr val="FF0066"/>
                  </a:solidFill>
                  <a:latin typeface="Times New Roman" panose="02020803070505020304" pitchFamily="18" charset="0"/>
                </a:rPr>
                <a:t>else    q&lt;=0</a:t>
              </a:r>
              <a:r>
                <a:rPr lang="zh-CN" altLang="en-US" sz="2000">
                  <a:solidFill>
                    <a:srgbClr val="FF0066"/>
                  </a:solidFill>
                  <a:latin typeface="Times New Roman" panose="02020803070505020304" pitchFamily="18" charset="0"/>
                </a:rPr>
                <a:t>；</a:t>
              </a:r>
              <a:endParaRPr lang="zh-CN" altLang="en-US" sz="2000">
                <a:solidFill>
                  <a:srgbClr val="FF0066"/>
                </a:solidFill>
                <a:latin typeface="Times New Roman" panose="02020803070505020304" pitchFamily="18" charset="0"/>
              </a:endParaRPr>
            </a:p>
            <a:p>
              <a:pPr algn="l" eaLnBrk="1" hangingPunct="1">
                <a:lnSpc>
                  <a:spcPct val="120000"/>
                </a:lnSpc>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end</a:t>
              </a:r>
              <a:endParaRPr lang="en-US" altLang="zh-CN" sz="2000">
                <a:latin typeface="Times New Roman" panose="02020803070505020304" pitchFamily="18" charset="0"/>
              </a:endParaRPr>
            </a:p>
          </p:txBody>
        </p:sp>
        <p:sp>
          <p:nvSpPr>
            <p:cNvPr id="97307" name="Rectangle 37"/>
            <p:cNvSpPr>
              <a:spLocks noChangeArrowheads="1"/>
            </p:cNvSpPr>
            <p:nvPr/>
          </p:nvSpPr>
          <p:spPr bwMode="auto">
            <a:xfrm>
              <a:off x="4317" y="2762"/>
              <a:ext cx="934" cy="94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1" hangingPunct="1">
                <a:lnSpc>
                  <a:spcPct val="100000"/>
                </a:lnSpc>
                <a:spcBef>
                  <a:spcPct val="0"/>
                </a:spcBef>
                <a:buClrTx/>
                <a:buFontTx/>
                <a:buNone/>
              </a:pPr>
              <a:endParaRPr lang="en-US" altLang="zh-CN" sz="1600">
                <a:solidFill>
                  <a:srgbClr val="FF33CC"/>
                </a:solidFill>
                <a:latin typeface="Tahoma" panose="020B0604030504040204" pitchFamily="34" charset="0"/>
              </a:endParaRPr>
            </a:p>
          </p:txBody>
        </p:sp>
        <p:sp>
          <p:nvSpPr>
            <p:cNvPr id="97308" name="Line 38"/>
            <p:cNvSpPr>
              <a:spLocks noChangeShapeType="1"/>
            </p:cNvSpPr>
            <p:nvPr/>
          </p:nvSpPr>
          <p:spPr bwMode="auto">
            <a:xfrm>
              <a:off x="4839" y="3118"/>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9" name="Text Box 39"/>
            <p:cNvSpPr txBox="1">
              <a:spLocks noChangeArrowheads="1"/>
            </p:cNvSpPr>
            <p:nvPr/>
          </p:nvSpPr>
          <p:spPr bwMode="auto">
            <a:xfrm>
              <a:off x="4333" y="317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0</a:t>
              </a:r>
              <a:endParaRPr kumimoji="1" lang="en-US" altLang="zh-CN" sz="2000" b="0">
                <a:latin typeface="Times New Roman" panose="02020803070505020304" pitchFamily="18" charset="0"/>
              </a:endParaRPr>
            </a:p>
          </p:txBody>
        </p:sp>
        <p:sp>
          <p:nvSpPr>
            <p:cNvPr id="97310" name="Text Box 40"/>
            <p:cNvSpPr txBox="1">
              <a:spLocks noChangeArrowheads="1"/>
            </p:cNvSpPr>
            <p:nvPr/>
          </p:nvSpPr>
          <p:spPr bwMode="auto">
            <a:xfrm>
              <a:off x="4337" y="2801"/>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1800" b="0">
                  <a:solidFill>
                    <a:schemeClr val="bg2"/>
                  </a:solidFill>
                  <a:latin typeface="Times New Roman" panose="02020803070505020304" pitchFamily="18" charset="0"/>
                </a:rPr>
                <a:t>d</a:t>
              </a:r>
              <a:endParaRPr kumimoji="1" lang="en-US" altLang="zh-CN" sz="1800" b="0">
                <a:latin typeface="Times New Roman" panose="02020803070505020304" pitchFamily="18" charset="0"/>
              </a:endParaRPr>
            </a:p>
          </p:txBody>
        </p:sp>
        <p:sp>
          <p:nvSpPr>
            <p:cNvPr id="97311" name="Line 42"/>
            <p:cNvSpPr>
              <a:spLocks noChangeShapeType="1"/>
            </p:cNvSpPr>
            <p:nvPr/>
          </p:nvSpPr>
          <p:spPr bwMode="auto">
            <a:xfrm>
              <a:off x="4450" y="3198"/>
              <a:ext cx="184"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12" name="Line 43"/>
            <p:cNvSpPr>
              <a:spLocks noChangeShapeType="1"/>
            </p:cNvSpPr>
            <p:nvPr/>
          </p:nvSpPr>
          <p:spPr bwMode="auto">
            <a:xfrm>
              <a:off x="4457" y="3007"/>
              <a:ext cx="1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13" name="Text Box 48"/>
            <p:cNvSpPr txBox="1">
              <a:spLocks noChangeArrowheads="1"/>
            </p:cNvSpPr>
            <p:nvPr/>
          </p:nvSpPr>
          <p:spPr bwMode="auto">
            <a:xfrm>
              <a:off x="4784" y="3289"/>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al</a:t>
              </a:r>
              <a:endParaRPr kumimoji="1" lang="en-US" altLang="zh-CN" sz="2000" b="0">
                <a:solidFill>
                  <a:schemeClr val="bg2"/>
                </a:solidFill>
                <a:latin typeface="Times New Roman" panose="02020803070505020304" pitchFamily="18" charset="0"/>
              </a:endParaRPr>
            </a:p>
          </p:txBody>
        </p:sp>
        <p:sp>
          <p:nvSpPr>
            <p:cNvPr id="97314" name="Text Box 49"/>
            <p:cNvSpPr txBox="1">
              <a:spLocks noChangeArrowheads="1"/>
            </p:cNvSpPr>
            <p:nvPr/>
          </p:nvSpPr>
          <p:spPr bwMode="auto">
            <a:xfrm>
              <a:off x="4942" y="285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q</a:t>
              </a:r>
              <a:endParaRPr kumimoji="1" lang="en-US" altLang="zh-CN" sz="2000" b="0">
                <a:latin typeface="Times New Roman" panose="02020803070505020304" pitchFamily="18" charset="0"/>
              </a:endParaRPr>
            </a:p>
          </p:txBody>
        </p:sp>
        <p:sp>
          <p:nvSpPr>
            <p:cNvPr id="97315" name="AutoShape 52"/>
            <p:cNvSpPr>
              <a:spLocks noChangeArrowheads="1"/>
            </p:cNvSpPr>
            <p:nvPr/>
          </p:nvSpPr>
          <p:spPr bwMode="auto">
            <a:xfrm rot="-5448763">
              <a:off x="4468" y="3003"/>
              <a:ext cx="535" cy="2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1 w 21600"/>
                <a:gd name="T13" fmla="*/ 4542 h 21600"/>
                <a:gd name="T14" fmla="*/ 17119 w 21600"/>
                <a:gd name="T15" fmla="*/ 1705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7316" name="Line 53"/>
            <p:cNvSpPr>
              <a:spLocks noChangeShapeType="1"/>
            </p:cNvSpPr>
            <p:nvPr/>
          </p:nvSpPr>
          <p:spPr bwMode="auto">
            <a:xfrm>
              <a:off x="4740" y="3308"/>
              <a:ext cx="0" cy="1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b"/>
            <a:lstStyle/>
            <a:p>
              <a:endParaRPr lang="zh-CN" altLang="en-US"/>
            </a:p>
          </p:txBody>
        </p:sp>
        <p:sp>
          <p:nvSpPr>
            <p:cNvPr id="97317" name="Text Box 54"/>
            <p:cNvSpPr txBox="1">
              <a:spLocks noChangeArrowheads="1"/>
            </p:cNvSpPr>
            <p:nvPr/>
          </p:nvSpPr>
          <p:spPr bwMode="auto">
            <a:xfrm>
              <a:off x="4371" y="3491"/>
              <a:ext cx="9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sz="1600">
                  <a:solidFill>
                    <a:srgbClr val="CC3300"/>
                  </a:solidFill>
                  <a:latin typeface="Tahoma" panose="020B0604030504040204" pitchFamily="34" charset="0"/>
                </a:rPr>
                <a:t>multiplexer</a:t>
              </a:r>
              <a:endParaRPr lang="en-US" altLang="zh-CN" sz="1600">
                <a:solidFill>
                  <a:srgbClr val="CC3300"/>
                </a:solidFill>
                <a:latin typeface="Tahoma" panose="020B0604030504040204" pitchFamily="34" charset="0"/>
              </a:endParaRPr>
            </a:p>
          </p:txBody>
        </p:sp>
      </p:grpSp>
      <p:sp>
        <p:nvSpPr>
          <p:cNvPr id="97284" name="Rectangle 2"/>
          <p:cNvSpPr>
            <a:spLocks noGrp="1" noChangeArrowheads="1"/>
          </p:cNvSpPr>
          <p:nvPr>
            <p:ph type="title" idx="4294967295"/>
          </p:nvPr>
        </p:nvSpPr>
        <p:spPr>
          <a:xfrm>
            <a:off x="1878013" y="195263"/>
            <a:ext cx="6532562" cy="677862"/>
          </a:xfrm>
        </p:spPr>
        <p:txBody>
          <a:bodyPr anchor="b"/>
          <a:lstStyle/>
          <a:p>
            <a:pPr eaLnBrk="1" hangingPunct="1"/>
            <a:r>
              <a:rPr lang="zh-CN" altLang="en-US" smtClean="0">
                <a:solidFill>
                  <a:srgbClr val="FFCC00"/>
                </a:solidFill>
                <a:latin typeface="Arial" panose="020B0704020202020204" pitchFamily="34" charset="0"/>
                <a:ea typeface="黑体" pitchFamily="2" charset="-122"/>
              </a:rPr>
              <a:t>如何正确使用</a:t>
            </a:r>
            <a:r>
              <a:rPr lang="en-US" altLang="zh-CN" smtClean="0">
                <a:solidFill>
                  <a:srgbClr val="FFCC00"/>
                </a:solidFill>
                <a:latin typeface="Arial" panose="020B0704020202020204" pitchFamily="34" charset="0"/>
                <a:ea typeface="黑体" pitchFamily="2" charset="-122"/>
              </a:rPr>
              <a:t>if</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1721347" name="Rectangle 3"/>
          <p:cNvSpPr>
            <a:spLocks noGrp="1" noChangeArrowheads="1"/>
          </p:cNvSpPr>
          <p:nvPr>
            <p:ph type="body" idx="4294967295"/>
          </p:nvPr>
        </p:nvSpPr>
        <p:spPr>
          <a:xfrm>
            <a:off x="365125" y="1385888"/>
            <a:ext cx="7331075" cy="976312"/>
          </a:xfrm>
          <a:effectLst>
            <a:prstShdw prst="shdw13" dist="53882" dir="13500000">
              <a:schemeClr val="bg2"/>
            </a:prstShdw>
          </a:effectLst>
        </p:spPr>
        <p:txBody>
          <a:bodyPr/>
          <a:lstStyle/>
          <a:p>
            <a:pPr eaLnBrk="1" hangingPunct="1">
              <a:lnSpc>
                <a:spcPct val="120000"/>
              </a:lnSpc>
              <a:spcBef>
                <a:spcPct val="0"/>
              </a:spcBef>
              <a:buClrTx/>
              <a:buFontTx/>
              <a:buNone/>
            </a:pPr>
            <a:r>
              <a:rPr lang="en-US" altLang="zh-CN" sz="2400" smtClean="0">
                <a:solidFill>
                  <a:srgbClr val="FF0066"/>
                </a:solidFill>
                <a:latin typeface="Arial" panose="020B0704020202020204" pitchFamily="34" charset="0"/>
                <a:ea typeface="SimSun" pitchFamily="2" charset="-122"/>
              </a:rPr>
              <a:t>【</a:t>
            </a:r>
            <a:r>
              <a:rPr lang="zh-CN" altLang="en-US" sz="24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2.32</a:t>
            </a:r>
            <a:r>
              <a:rPr lang="en-US" altLang="zh-CN" sz="2400" smtClean="0">
                <a:solidFill>
                  <a:srgbClr val="FF0066"/>
                </a:solidFill>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 </a:t>
            </a:r>
            <a:r>
              <a:rPr lang="zh-CN" altLang="en-US" sz="2400" smtClean="0">
                <a:latin typeface="Arial" panose="020B0704020202020204" pitchFamily="34" charset="0"/>
                <a:ea typeface="SimSun" pitchFamily="2" charset="-122"/>
              </a:rPr>
              <a:t>用</a:t>
            </a:r>
            <a:r>
              <a:rPr lang="en-US" altLang="zh-CN" sz="2400" smtClean="0">
                <a:latin typeface="Arial" panose="020B0704020202020204" pitchFamily="34" charset="0"/>
                <a:ea typeface="SimSun" pitchFamily="2" charset="-122"/>
              </a:rPr>
              <a:t>if</a:t>
            </a:r>
            <a:r>
              <a:rPr lang="zh-CN" altLang="en-US" sz="2400" smtClean="0">
                <a:latin typeface="Arial" panose="020B0704020202020204" pitchFamily="34" charset="0"/>
                <a:ea typeface="SimSun" pitchFamily="2" charset="-122"/>
              </a:rPr>
              <a:t>语句设计一个二选一的数据选择器（从输入</a:t>
            </a:r>
            <a:r>
              <a:rPr lang="en-US" altLang="zh-CN" sz="2400" smtClean="0">
                <a:latin typeface="Arial" panose="020B0704020202020204" pitchFamily="34" charset="0"/>
                <a:ea typeface="SimSun" pitchFamily="2" charset="-122"/>
              </a:rPr>
              <a:t>d</a:t>
            </a:r>
            <a:r>
              <a:rPr lang="zh-CN" altLang="en-US" sz="2400" smtClean="0">
                <a:latin typeface="Arial" panose="020B0704020202020204" pitchFamily="34" charset="0"/>
                <a:ea typeface="SimSun" pitchFamily="2" charset="-122"/>
              </a:rPr>
              <a:t>和</a:t>
            </a:r>
            <a:r>
              <a:rPr lang="en-US" altLang="zh-CN" sz="2400" smtClean="0">
                <a:latin typeface="Arial" panose="020B0704020202020204" pitchFamily="34" charset="0"/>
                <a:ea typeface="SimSun" pitchFamily="2" charset="-122"/>
              </a:rPr>
              <a:t>0</a:t>
            </a:r>
            <a:r>
              <a:rPr lang="zh-CN" altLang="en-US" sz="2400" smtClean="0">
                <a:latin typeface="Arial" panose="020B0704020202020204" pitchFamily="34" charset="0"/>
                <a:ea typeface="SimSun" pitchFamily="2" charset="-122"/>
              </a:rPr>
              <a:t>中选择一个输出）</a:t>
            </a:r>
            <a:endParaRPr lang="zh-CN" altLang="en-US" sz="2400" smtClean="0">
              <a:latin typeface="华文新魏" pitchFamily="2" charset="-122"/>
              <a:ea typeface="华文新魏" pitchFamily="2" charset="-122"/>
            </a:endParaRPr>
          </a:p>
        </p:txBody>
      </p:sp>
      <p:sp>
        <p:nvSpPr>
          <p:cNvPr id="1721349" name="Text Box 5"/>
          <p:cNvSpPr txBox="1">
            <a:spLocks noChangeArrowheads="1"/>
          </p:cNvSpPr>
          <p:nvPr/>
        </p:nvSpPr>
        <p:spPr bwMode="auto">
          <a:xfrm>
            <a:off x="363538" y="2581275"/>
            <a:ext cx="3705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生成了不想要的锁存器：</a:t>
            </a:r>
            <a:endParaRPr lang="zh-CN" altLang="en-US" sz="2200">
              <a:latin typeface="楷体_GB2312" pitchFamily="49" charset="-122"/>
              <a:ea typeface="楷体_GB2312" pitchFamily="49" charset="-122"/>
            </a:endParaRPr>
          </a:p>
        </p:txBody>
      </p:sp>
      <p:sp>
        <p:nvSpPr>
          <p:cNvPr id="1721351" name="Text Box 7"/>
          <p:cNvSpPr txBox="1">
            <a:spLocks noChangeArrowheads="1"/>
          </p:cNvSpPr>
          <p:nvPr/>
        </p:nvSpPr>
        <p:spPr bwMode="auto">
          <a:xfrm>
            <a:off x="5003800" y="2503488"/>
            <a:ext cx="25177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不会生成锁存器：</a:t>
            </a:r>
            <a:endParaRPr lang="zh-CN" altLang="en-US" sz="2200">
              <a:latin typeface="楷体_GB2312" pitchFamily="49" charset="-122"/>
              <a:ea typeface="楷体_GB2312" pitchFamily="49" charset="-122"/>
            </a:endParaRPr>
          </a:p>
        </p:txBody>
      </p:sp>
      <p:grpSp>
        <p:nvGrpSpPr>
          <p:cNvPr id="3" name="Group 56"/>
          <p:cNvGrpSpPr/>
          <p:nvPr/>
        </p:nvGrpSpPr>
        <p:grpSpPr bwMode="auto">
          <a:xfrm>
            <a:off x="423863" y="3173413"/>
            <a:ext cx="3792537" cy="1781175"/>
            <a:chOff x="294" y="2687"/>
            <a:chExt cx="2389" cy="1122"/>
          </a:xfrm>
        </p:grpSpPr>
        <p:sp>
          <p:nvSpPr>
            <p:cNvPr id="97291" name="Text Box 4"/>
            <p:cNvSpPr txBox="1">
              <a:spLocks noChangeArrowheads="1"/>
            </p:cNvSpPr>
            <p:nvPr/>
          </p:nvSpPr>
          <p:spPr bwMode="auto">
            <a:xfrm>
              <a:off x="294" y="2687"/>
              <a:ext cx="2389" cy="1122"/>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sz="2000">
                  <a:latin typeface="Times New Roman" panose="02020803070505020304" pitchFamily="18" charset="0"/>
                </a:rPr>
                <a:t>always@ (al or d)</a:t>
              </a:r>
              <a:endParaRPr lang="en-US" altLang="zh-CN" sz="2000">
                <a:latin typeface="Times New Roman" panose="02020803070505020304" pitchFamily="18" charset="0"/>
              </a:endParaRPr>
            </a:p>
            <a:p>
              <a:pPr algn="l" eaLnBrk="1" hangingPunct="1">
                <a:lnSpc>
                  <a:spcPct val="100000"/>
                </a:lnSpc>
                <a:spcBef>
                  <a:spcPct val="50000"/>
                </a:spcBef>
                <a:buClrTx/>
                <a:buFontTx/>
                <a:buNone/>
              </a:pPr>
              <a:r>
                <a:rPr lang="en-US" altLang="zh-CN" sz="2000">
                  <a:latin typeface="Times New Roman" panose="02020803070505020304" pitchFamily="18" charset="0"/>
                </a:rPr>
                <a:t>   begin</a:t>
              </a:r>
              <a:endParaRPr lang="en-US" altLang="zh-CN" sz="2000">
                <a:latin typeface="Times New Roman" panose="02020803070505020304" pitchFamily="18" charset="0"/>
              </a:endParaRPr>
            </a:p>
            <a:p>
              <a:pPr algn="l" eaLnBrk="1" hangingPunct="1">
                <a:lnSpc>
                  <a:spcPct val="100000"/>
                </a:lnSpc>
                <a:spcBef>
                  <a:spcPct val="50000"/>
                </a:spcBef>
                <a:buClrTx/>
                <a:buFontTx/>
                <a:buNone/>
              </a:pPr>
              <a:r>
                <a:rPr lang="en-US" altLang="zh-CN" sz="2000">
                  <a:latin typeface="Times New Roman" panose="02020803070505020304" pitchFamily="18" charset="0"/>
                </a:rPr>
                <a:t>        if(al)  q&lt;=d</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lnSpc>
                  <a:spcPct val="100000"/>
                </a:lnSpc>
                <a:spcBef>
                  <a:spcPct val="5000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end</a:t>
              </a:r>
              <a:endParaRPr lang="en-US" altLang="zh-CN" sz="2000">
                <a:latin typeface="Times New Roman" panose="02020803070505020304" pitchFamily="18" charset="0"/>
              </a:endParaRPr>
            </a:p>
          </p:txBody>
        </p:sp>
        <p:grpSp>
          <p:nvGrpSpPr>
            <p:cNvPr id="97292" name="Group 51"/>
            <p:cNvGrpSpPr/>
            <p:nvPr/>
          </p:nvGrpSpPr>
          <p:grpSpPr bwMode="auto">
            <a:xfrm>
              <a:off x="1513" y="2905"/>
              <a:ext cx="1059" cy="804"/>
              <a:chOff x="2516" y="1045"/>
              <a:chExt cx="1059" cy="804"/>
            </a:xfrm>
          </p:grpSpPr>
          <p:sp>
            <p:nvSpPr>
              <p:cNvPr id="97293" name="Rectangle 11"/>
              <p:cNvSpPr>
                <a:spLocks noChangeArrowheads="1"/>
              </p:cNvSpPr>
              <p:nvPr/>
            </p:nvSpPr>
            <p:spPr bwMode="auto">
              <a:xfrm>
                <a:off x="2534" y="1045"/>
                <a:ext cx="1041" cy="78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1" hangingPunct="1">
                  <a:lnSpc>
                    <a:spcPct val="100000"/>
                  </a:lnSpc>
                  <a:spcBef>
                    <a:spcPct val="0"/>
                  </a:spcBef>
                  <a:buClrTx/>
                  <a:buFontTx/>
                  <a:buNone/>
                </a:pPr>
                <a:endParaRPr lang="en-US" altLang="zh-CN" sz="1600">
                  <a:solidFill>
                    <a:srgbClr val="FF33CC"/>
                  </a:solidFill>
                  <a:latin typeface="Tahoma" panose="020B0604030504040204" pitchFamily="34" charset="0"/>
                </a:endParaRPr>
              </a:p>
            </p:txBody>
          </p:sp>
          <p:sp>
            <p:nvSpPr>
              <p:cNvPr id="97294" name="Line 12"/>
              <p:cNvSpPr>
                <a:spLocks noChangeShapeType="1"/>
              </p:cNvSpPr>
              <p:nvPr/>
            </p:nvSpPr>
            <p:spPr bwMode="auto">
              <a:xfrm>
                <a:off x="3294" y="1384"/>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5" name="Text Box 13"/>
              <p:cNvSpPr txBox="1">
                <a:spLocks noChangeArrowheads="1"/>
              </p:cNvSpPr>
              <p:nvPr/>
            </p:nvSpPr>
            <p:spPr bwMode="auto">
              <a:xfrm>
                <a:off x="2550" y="1453"/>
                <a:ext cx="38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d</a:t>
                </a:r>
                <a:endParaRPr kumimoji="1" lang="en-US" altLang="zh-CN" sz="2000" b="0">
                  <a:latin typeface="Times New Roman" panose="02020803070505020304" pitchFamily="18" charset="0"/>
                </a:endParaRPr>
              </a:p>
            </p:txBody>
          </p:sp>
          <p:sp>
            <p:nvSpPr>
              <p:cNvPr id="97296" name="Text Box 14"/>
              <p:cNvSpPr txBox="1">
                <a:spLocks noChangeArrowheads="1"/>
              </p:cNvSpPr>
              <p:nvPr/>
            </p:nvSpPr>
            <p:spPr bwMode="auto">
              <a:xfrm>
                <a:off x="2882" y="161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1800" b="0">
                    <a:solidFill>
                      <a:srgbClr val="CC3300"/>
                    </a:solidFill>
                    <a:latin typeface="Times New Roman" panose="02020803070505020304" pitchFamily="18" charset="0"/>
                  </a:rPr>
                  <a:t>DFF</a:t>
                </a:r>
                <a:endParaRPr kumimoji="1" lang="en-US" altLang="zh-CN" sz="1800" b="0">
                  <a:solidFill>
                    <a:srgbClr val="CC3300"/>
                  </a:solidFill>
                  <a:latin typeface="Times New Roman" panose="02020803070505020304" pitchFamily="18" charset="0"/>
                </a:endParaRPr>
              </a:p>
            </p:txBody>
          </p:sp>
          <p:sp>
            <p:nvSpPr>
              <p:cNvPr id="97297" name="Rectangle 16"/>
              <p:cNvSpPr>
                <a:spLocks noChangeArrowheads="1"/>
              </p:cNvSpPr>
              <p:nvPr/>
            </p:nvSpPr>
            <p:spPr bwMode="auto">
              <a:xfrm>
                <a:off x="2835" y="1146"/>
                <a:ext cx="466" cy="48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sp>
            <p:nvSpPr>
              <p:cNvPr id="97298" name="Line 17"/>
              <p:cNvSpPr>
                <a:spLocks noChangeShapeType="1"/>
              </p:cNvSpPr>
              <p:nvPr/>
            </p:nvSpPr>
            <p:spPr bwMode="auto">
              <a:xfrm>
                <a:off x="2651" y="1481"/>
                <a:ext cx="184"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9" name="Line 19"/>
              <p:cNvSpPr>
                <a:spLocks noChangeShapeType="1"/>
              </p:cNvSpPr>
              <p:nvPr/>
            </p:nvSpPr>
            <p:spPr bwMode="auto">
              <a:xfrm>
                <a:off x="2658" y="1290"/>
                <a:ext cx="1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0" name="Text Box 20"/>
              <p:cNvSpPr txBox="1">
                <a:spLocks noChangeArrowheads="1"/>
              </p:cNvSpPr>
              <p:nvPr/>
            </p:nvSpPr>
            <p:spPr bwMode="auto">
              <a:xfrm>
                <a:off x="2835" y="1338"/>
                <a:ext cx="21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1800" b="0">
                    <a:latin typeface="Times New Roman" panose="02020803070505020304" pitchFamily="18" charset="0"/>
                  </a:rPr>
                  <a:t>D</a:t>
                </a:r>
                <a:r>
                  <a:rPr kumimoji="1" lang="en-US" altLang="zh-CN" sz="2000" b="0">
                    <a:latin typeface="Times New Roman" panose="02020803070505020304" pitchFamily="18" charset="0"/>
                  </a:rPr>
                  <a:t>  </a:t>
                </a:r>
                <a:endParaRPr kumimoji="1" lang="en-US" altLang="zh-CN" sz="2000" b="0">
                  <a:latin typeface="Times New Roman" panose="02020803070505020304" pitchFamily="18" charset="0"/>
                </a:endParaRPr>
              </a:p>
            </p:txBody>
          </p:sp>
          <p:sp>
            <p:nvSpPr>
              <p:cNvPr id="97301" name="Text Box 21"/>
              <p:cNvSpPr txBox="1">
                <a:spLocks noChangeArrowheads="1"/>
              </p:cNvSpPr>
              <p:nvPr/>
            </p:nvSpPr>
            <p:spPr bwMode="auto">
              <a:xfrm>
                <a:off x="3055" y="1256"/>
                <a:ext cx="216" cy="23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1800" b="0">
                    <a:latin typeface="Times New Roman" panose="02020803070505020304" pitchFamily="18" charset="0"/>
                  </a:rPr>
                  <a:t>Q</a:t>
                </a:r>
                <a:endParaRPr kumimoji="1" lang="en-US" altLang="zh-CN" sz="1800" b="0">
                  <a:latin typeface="Times New Roman" panose="02020803070505020304" pitchFamily="18" charset="0"/>
                </a:endParaRPr>
              </a:p>
            </p:txBody>
          </p:sp>
          <p:sp>
            <p:nvSpPr>
              <p:cNvPr id="97302" name="Line 22"/>
              <p:cNvSpPr>
                <a:spLocks noChangeShapeType="1"/>
              </p:cNvSpPr>
              <p:nvPr/>
            </p:nvSpPr>
            <p:spPr bwMode="auto">
              <a:xfrm>
                <a:off x="2835" y="1242"/>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3" name="Line 23"/>
              <p:cNvSpPr>
                <a:spLocks noChangeShapeType="1"/>
              </p:cNvSpPr>
              <p:nvPr/>
            </p:nvSpPr>
            <p:spPr bwMode="auto">
              <a:xfrm flipH="1">
                <a:off x="2835" y="1290"/>
                <a:ext cx="144"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304" name="Text Box 33"/>
              <p:cNvSpPr txBox="1">
                <a:spLocks noChangeArrowheads="1"/>
              </p:cNvSpPr>
              <p:nvPr/>
            </p:nvSpPr>
            <p:spPr bwMode="auto">
              <a:xfrm>
                <a:off x="2516" y="1045"/>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al</a:t>
                </a:r>
                <a:endParaRPr kumimoji="1" lang="en-US" altLang="zh-CN" sz="2000" b="0">
                  <a:solidFill>
                    <a:schemeClr val="bg2"/>
                  </a:solidFill>
                  <a:latin typeface="Times New Roman" panose="02020803070505020304" pitchFamily="18" charset="0"/>
                </a:endParaRPr>
              </a:p>
            </p:txBody>
          </p:sp>
          <p:sp>
            <p:nvSpPr>
              <p:cNvPr id="97305" name="Text Box 34"/>
              <p:cNvSpPr txBox="1">
                <a:spLocks noChangeArrowheads="1"/>
              </p:cNvSpPr>
              <p:nvPr/>
            </p:nvSpPr>
            <p:spPr bwMode="auto">
              <a:xfrm>
                <a:off x="3356" y="110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anose="02020803070505020304" pitchFamily="18" charset="0"/>
                  </a:rPr>
                  <a:t>q</a:t>
                </a:r>
                <a:endParaRPr kumimoji="1" lang="en-US" altLang="zh-CN" sz="2000" b="0">
                  <a:latin typeface="Times New Roman" panose="02020803070505020304" pitchFamily="18" charset="0"/>
                </a:endParaRPr>
              </a:p>
            </p:txBody>
          </p:sp>
        </p:grpSp>
      </p:grpSp>
      <p:sp>
        <p:nvSpPr>
          <p:cNvPr id="1721353" name="AutoShape 9"/>
          <p:cNvSpPr>
            <a:spLocks noChangeArrowheads="1"/>
          </p:cNvSpPr>
          <p:nvPr/>
        </p:nvSpPr>
        <p:spPr bwMode="auto">
          <a:xfrm>
            <a:off x="1454150" y="5130800"/>
            <a:ext cx="1763713" cy="644525"/>
          </a:xfrm>
          <a:prstGeom prst="wedgeRectCallout">
            <a:avLst>
              <a:gd name="adj1" fmla="val -48921"/>
              <a:gd name="adj2" fmla="val -15615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kumimoji="1" lang="zh-CN" altLang="en-US" sz="2000">
                <a:latin typeface="Times New Roman" panose="02020803070505020304" pitchFamily="18" charset="0"/>
                <a:ea typeface="华文楷体" panose="02010600040101010101" pitchFamily="2" charset="-122"/>
              </a:rPr>
              <a:t>当</a:t>
            </a:r>
            <a:r>
              <a:rPr kumimoji="1" lang="en-US" altLang="zh-CN" sz="2000">
                <a:latin typeface="Times New Roman" panose="02020803070505020304" pitchFamily="18" charset="0"/>
                <a:ea typeface="华文楷体" panose="02010600040101010101" pitchFamily="2" charset="-122"/>
              </a:rPr>
              <a:t>al</a:t>
            </a:r>
            <a:r>
              <a:rPr kumimoji="1" lang="zh-CN" altLang="en-US" sz="2000">
                <a:latin typeface="Times New Roman" panose="02020803070505020304" pitchFamily="18" charset="0"/>
                <a:ea typeface="华文楷体" panose="02010600040101010101" pitchFamily="2" charset="-122"/>
              </a:rPr>
              <a:t>为</a:t>
            </a:r>
            <a:r>
              <a:rPr kumimoji="1" lang="en-US" altLang="zh-CN" sz="2000">
                <a:latin typeface="Times New Roman" panose="02020803070505020304" pitchFamily="18" charset="0"/>
                <a:ea typeface="华文楷体" panose="02010600040101010101" pitchFamily="2" charset="-122"/>
              </a:rPr>
              <a:t>0</a:t>
            </a:r>
            <a:r>
              <a:rPr kumimoji="1" lang="zh-CN" altLang="en-US" sz="2000">
                <a:latin typeface="Times New Roman" panose="02020803070505020304" pitchFamily="18" charset="0"/>
                <a:ea typeface="华文楷体" panose="02010600040101010101" pitchFamily="2" charset="-122"/>
              </a:rPr>
              <a:t>时，</a:t>
            </a:r>
            <a:r>
              <a:rPr kumimoji="1" lang="en-US" altLang="zh-CN" sz="2000">
                <a:latin typeface="Times New Roman" panose="02020803070505020304" pitchFamily="18" charset="0"/>
                <a:ea typeface="华文楷体" panose="02010600040101010101" pitchFamily="2" charset="-122"/>
              </a:rPr>
              <a:t>q</a:t>
            </a:r>
            <a:r>
              <a:rPr kumimoji="1" lang="zh-CN" altLang="en-US" sz="2000">
                <a:latin typeface="Times New Roman" panose="02020803070505020304" pitchFamily="18" charset="0"/>
                <a:ea typeface="华文楷体" panose="02010600040101010101" pitchFamily="2" charset="-122"/>
              </a:rPr>
              <a:t>保持原值！</a:t>
            </a:r>
            <a:endParaRPr kumimoji="1" lang="zh-CN" altLang="en-US" sz="2000">
              <a:latin typeface="Times New Roman" panose="02020803070505020304" pitchFamily="18" charset="0"/>
              <a:ea typeface="华文楷体" panose="02010600040101010101" pitchFamily="2" charset="-122"/>
            </a:endParaRPr>
          </a:p>
        </p:txBody>
      </p:sp>
      <p:sp>
        <p:nvSpPr>
          <p:cNvPr id="1721403" name="AutoShape 59"/>
          <p:cNvSpPr>
            <a:spLocks noChangeArrowheads="1"/>
          </p:cNvSpPr>
          <p:nvPr/>
        </p:nvSpPr>
        <p:spPr bwMode="auto">
          <a:xfrm>
            <a:off x="5462588" y="5126038"/>
            <a:ext cx="2895600" cy="381000"/>
          </a:xfrm>
          <a:prstGeom prst="wedgeRectCallout">
            <a:avLst>
              <a:gd name="adj1" fmla="val -40569"/>
              <a:gd name="adj2" fmla="val -211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kumimoji="1" lang="zh-CN" altLang="en-US" sz="2000">
                <a:latin typeface="Times New Roman" panose="02020803070505020304" pitchFamily="18" charset="0"/>
                <a:ea typeface="华文楷体" panose="02010600040101010101" pitchFamily="2" charset="-122"/>
              </a:rPr>
              <a:t>当</a:t>
            </a:r>
            <a:r>
              <a:rPr kumimoji="1" lang="en-US" altLang="zh-CN" sz="2000">
                <a:latin typeface="Times New Roman" panose="02020803070505020304" pitchFamily="18" charset="0"/>
                <a:ea typeface="华文楷体" panose="02010600040101010101" pitchFamily="2" charset="-122"/>
              </a:rPr>
              <a:t>al</a:t>
            </a:r>
            <a:r>
              <a:rPr kumimoji="1" lang="zh-CN" altLang="en-US" sz="2000">
                <a:latin typeface="Times New Roman" panose="02020803070505020304" pitchFamily="18" charset="0"/>
                <a:ea typeface="华文楷体" panose="02010600040101010101" pitchFamily="2" charset="-122"/>
              </a:rPr>
              <a:t>为</a:t>
            </a:r>
            <a:r>
              <a:rPr kumimoji="1" lang="en-US" altLang="zh-CN" sz="2000">
                <a:latin typeface="Times New Roman" panose="02020803070505020304" pitchFamily="18" charset="0"/>
                <a:ea typeface="华文楷体" panose="02010600040101010101" pitchFamily="2" charset="-122"/>
              </a:rPr>
              <a:t>0</a:t>
            </a:r>
            <a:r>
              <a:rPr kumimoji="1" lang="zh-CN" altLang="en-US" sz="2000">
                <a:latin typeface="Times New Roman" panose="02020803070505020304" pitchFamily="18" charset="0"/>
                <a:ea typeface="华文楷体" panose="02010600040101010101" pitchFamily="2" charset="-122"/>
              </a:rPr>
              <a:t>时，</a:t>
            </a:r>
            <a:r>
              <a:rPr kumimoji="1" lang="en-US" altLang="zh-CN" sz="2000">
                <a:latin typeface="Times New Roman" panose="02020803070505020304" pitchFamily="18" charset="0"/>
                <a:ea typeface="华文楷体" panose="02010600040101010101" pitchFamily="2" charset="-122"/>
              </a:rPr>
              <a:t>q</a:t>
            </a:r>
            <a:r>
              <a:rPr kumimoji="1" lang="zh-CN" altLang="en-US" sz="2000">
                <a:latin typeface="Times New Roman" panose="02020803070505020304" pitchFamily="18" charset="0"/>
                <a:ea typeface="华文楷体" panose="02010600040101010101" pitchFamily="2" charset="-122"/>
              </a:rPr>
              <a:t>等于</a:t>
            </a:r>
            <a:r>
              <a:rPr kumimoji="1" lang="en-US" altLang="zh-CN" sz="2000">
                <a:latin typeface="Times New Roman" panose="02020803070505020304" pitchFamily="18" charset="0"/>
                <a:ea typeface="华文楷体" panose="02010600040101010101" pitchFamily="2" charset="-122"/>
              </a:rPr>
              <a:t>0</a:t>
            </a:r>
            <a:r>
              <a:rPr kumimoji="1" lang="zh-CN" altLang="en-US" sz="2000">
                <a:latin typeface="Times New Roman" panose="02020803070505020304" pitchFamily="18" charset="0"/>
                <a:ea typeface="华文楷体" panose="02010600040101010101" pitchFamily="2" charset="-122"/>
              </a:rPr>
              <a:t>！</a:t>
            </a:r>
            <a:endParaRPr kumimoji="1" lang="zh-CN" altLang="en-US" sz="2000">
              <a:latin typeface="Times New Roman" panose="02020803070505020304" pitchFamily="18" charset="0"/>
              <a:ea typeface="华文楷体" panose="0201060004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1347"/>
                                        </p:tgtEl>
                                        <p:attrNameLst>
                                          <p:attrName>style.visibility</p:attrName>
                                        </p:attrNameLst>
                                      </p:cBhvr>
                                      <p:to>
                                        <p:strVal val="visible"/>
                                      </p:to>
                                    </p:set>
                                    <p:anim calcmode="lin" valueType="num">
                                      <p:cBhvr>
                                        <p:cTn id="7" dur="500" fill="hold"/>
                                        <p:tgtEl>
                                          <p:spTgt spid="1721347"/>
                                        </p:tgtEl>
                                        <p:attrNameLst>
                                          <p:attrName>ppt_w</p:attrName>
                                        </p:attrNameLst>
                                      </p:cBhvr>
                                      <p:tavLst>
                                        <p:tav tm="0">
                                          <p:val>
                                            <p:fltVal val="0"/>
                                          </p:val>
                                        </p:tav>
                                        <p:tav tm="100000">
                                          <p:val>
                                            <p:strVal val="#ppt_w"/>
                                          </p:val>
                                        </p:tav>
                                      </p:tavLst>
                                    </p:anim>
                                    <p:anim calcmode="lin" valueType="num">
                                      <p:cBhvr>
                                        <p:cTn id="8" dur="500" fill="hold"/>
                                        <p:tgtEl>
                                          <p:spTgt spid="172134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1349"/>
                                        </p:tgtEl>
                                        <p:attrNameLst>
                                          <p:attrName>style.visibility</p:attrName>
                                        </p:attrNameLst>
                                      </p:cBhvr>
                                      <p:to>
                                        <p:strVal val="visible"/>
                                      </p:to>
                                    </p:set>
                                    <p:anim calcmode="lin" valueType="num">
                                      <p:cBhvr additive="base">
                                        <p:cTn id="13" dur="500" fill="hold"/>
                                        <p:tgtEl>
                                          <p:spTgt spid="1721349"/>
                                        </p:tgtEl>
                                        <p:attrNameLst>
                                          <p:attrName>ppt_x</p:attrName>
                                        </p:attrNameLst>
                                      </p:cBhvr>
                                      <p:tavLst>
                                        <p:tav tm="0">
                                          <p:val>
                                            <p:strVal val="0-#ppt_w/2"/>
                                          </p:val>
                                        </p:tav>
                                        <p:tav tm="100000">
                                          <p:val>
                                            <p:strVal val="#ppt_x"/>
                                          </p:val>
                                        </p:tav>
                                      </p:tavLst>
                                    </p:anim>
                                    <p:anim calcmode="lin" valueType="num">
                                      <p:cBhvr additive="base">
                                        <p:cTn id="14" dur="500" fill="hold"/>
                                        <p:tgtEl>
                                          <p:spTgt spid="172134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1353"/>
                                        </p:tgtEl>
                                        <p:attrNameLst>
                                          <p:attrName>style.visibility</p:attrName>
                                        </p:attrNameLst>
                                      </p:cBhvr>
                                      <p:to>
                                        <p:strVal val="visible"/>
                                      </p:to>
                                    </p:set>
                                    <p:animEffect transition="in" filter="dissolve">
                                      <p:cBhvr>
                                        <p:cTn id="24" dur="500"/>
                                        <p:tgtEl>
                                          <p:spTgt spid="172135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1351"/>
                                        </p:tgtEl>
                                        <p:attrNameLst>
                                          <p:attrName>style.visibility</p:attrName>
                                        </p:attrNameLst>
                                      </p:cBhvr>
                                      <p:to>
                                        <p:strVal val="visible"/>
                                      </p:to>
                                    </p:set>
                                    <p:anim calcmode="lin" valueType="num">
                                      <p:cBhvr additive="base">
                                        <p:cTn id="29" dur="500" fill="hold"/>
                                        <p:tgtEl>
                                          <p:spTgt spid="1721351"/>
                                        </p:tgtEl>
                                        <p:attrNameLst>
                                          <p:attrName>ppt_x</p:attrName>
                                        </p:attrNameLst>
                                      </p:cBhvr>
                                      <p:tavLst>
                                        <p:tav tm="0">
                                          <p:val>
                                            <p:strVal val="1+#ppt_w/2"/>
                                          </p:val>
                                        </p:tav>
                                        <p:tav tm="100000">
                                          <p:val>
                                            <p:strVal val="#ppt_x"/>
                                          </p:val>
                                        </p:tav>
                                      </p:tavLst>
                                    </p:anim>
                                    <p:anim calcmode="lin" valueType="num">
                                      <p:cBhvr additive="base">
                                        <p:cTn id="30" dur="500" fill="hold"/>
                                        <p:tgtEl>
                                          <p:spTgt spid="172135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1+#ppt_w/2"/>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721403"/>
                                        </p:tgtEl>
                                        <p:attrNameLst>
                                          <p:attrName>style.visibility</p:attrName>
                                        </p:attrNameLst>
                                      </p:cBhvr>
                                      <p:to>
                                        <p:strVal val="visible"/>
                                      </p:to>
                                    </p:set>
                                    <p:animEffect transition="in" filter="dissolve">
                                      <p:cBhvr>
                                        <p:cTn id="40" dur="500"/>
                                        <p:tgtEl>
                                          <p:spTgt spid="1721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7" grpId="0"/>
      <p:bldP spid="1721349" grpId="0" autoUpdateAnimBg="0"/>
      <p:bldP spid="1721351" grpId="0" autoUpdateAnimBg="0"/>
      <p:bldP spid="1721353" grpId="0" animBg="1" autoUpdateAnimBg="0"/>
      <p:bldP spid="1721403"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12D85703-B540-4D0C-9701-A6F5549E436A}"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98307" name="Rectangle 2"/>
          <p:cNvSpPr>
            <a:spLocks noGrp="1" noChangeArrowheads="1"/>
          </p:cNvSpPr>
          <p:nvPr>
            <p:ph type="title" idx="4294967295"/>
          </p:nvPr>
        </p:nvSpPr>
        <p:spPr>
          <a:xfrm>
            <a:off x="1831975" y="211138"/>
            <a:ext cx="6626225" cy="677862"/>
          </a:xfrm>
        </p:spPr>
        <p:txBody>
          <a:bodyPr anchor="b"/>
          <a:lstStyle/>
          <a:p>
            <a:pPr eaLnBrk="1" hangingPunct="1"/>
            <a:r>
              <a:rPr lang="zh-CN" altLang="en-US" smtClean="0">
                <a:solidFill>
                  <a:srgbClr val="FFCC00"/>
                </a:solidFill>
                <a:latin typeface="Arial" panose="020B0704020202020204" pitchFamily="34" charset="0"/>
                <a:ea typeface="黑体" pitchFamily="2" charset="-122"/>
              </a:rPr>
              <a:t>如何正确使用</a:t>
            </a:r>
            <a:r>
              <a:rPr lang="en-US" altLang="zh-CN" smtClean="0">
                <a:solidFill>
                  <a:srgbClr val="FFCC00"/>
                </a:solidFill>
                <a:latin typeface="Arial" panose="020B0704020202020204" pitchFamily="34" charset="0"/>
                <a:ea typeface="黑体" pitchFamily="2" charset="-122"/>
              </a:rPr>
              <a:t>case</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1723396" name="Text Box 4"/>
          <p:cNvSpPr txBox="1">
            <a:spLocks noChangeArrowheads="1"/>
          </p:cNvSpPr>
          <p:nvPr/>
        </p:nvSpPr>
        <p:spPr bwMode="auto">
          <a:xfrm>
            <a:off x="600075" y="2347913"/>
            <a:ext cx="3429000" cy="1749425"/>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10000"/>
              </a:spcBef>
              <a:buClrTx/>
              <a:buFontTx/>
              <a:buNone/>
            </a:pPr>
            <a:r>
              <a:rPr lang="en-US" altLang="zh-CN" sz="2000">
                <a:latin typeface="Times New Roman" panose="02020803070505020304" pitchFamily="18" charset="0"/>
              </a:rPr>
              <a:t>always@ (sel[1:0] or a or b)</a:t>
            </a:r>
            <a:endParaRPr lang="en-US" altLang="zh-CN" sz="2000">
              <a:latin typeface="Times New Roman" panose="02020803070505020304" pitchFamily="18" charset="0"/>
            </a:endParaRPr>
          </a:p>
          <a:p>
            <a:pPr algn="l" eaLnBrk="1" hangingPunct="1">
              <a:lnSpc>
                <a:spcPct val="100000"/>
              </a:lnSpc>
              <a:spcBef>
                <a:spcPct val="10000"/>
              </a:spcBef>
              <a:buClrTx/>
              <a:buFontTx/>
              <a:buNone/>
            </a:pPr>
            <a:r>
              <a:rPr lang="en-US" altLang="zh-CN" sz="2000">
                <a:latin typeface="Times New Roman" panose="02020803070505020304" pitchFamily="18" charset="0"/>
              </a:rPr>
              <a:t>   case(sel[1:0])</a:t>
            </a:r>
            <a:endParaRPr lang="en-US" altLang="zh-CN" sz="2000">
              <a:latin typeface="Times New Roman" panose="02020803070505020304" pitchFamily="18" charset="0"/>
            </a:endParaRPr>
          </a:p>
          <a:p>
            <a:pPr algn="l" eaLnBrk="1" hangingPunct="1">
              <a:lnSpc>
                <a:spcPct val="100000"/>
              </a:lnSpc>
              <a:spcBef>
                <a:spcPct val="10000"/>
              </a:spcBef>
              <a:buClrTx/>
              <a:buFontTx/>
              <a:buNone/>
            </a:pPr>
            <a:r>
              <a:rPr lang="en-US" altLang="zh-CN" sz="2000">
                <a:latin typeface="Times New Roman" panose="02020803070505020304" pitchFamily="18" charset="0"/>
              </a:rPr>
              <a:t>        2’b00: q&lt;=a</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lnSpc>
                <a:spcPct val="100000"/>
              </a:lnSpc>
              <a:spcBef>
                <a:spcPct val="1000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2’b11: q&lt;=b</a:t>
            </a:r>
            <a:r>
              <a:rPr lang="zh-CN" altLang="en-US" sz="2000">
                <a:latin typeface="Times New Roman" panose="02020803070505020304" pitchFamily="18" charset="0"/>
              </a:rPr>
              <a:t>； </a:t>
            </a:r>
            <a:endParaRPr lang="zh-CN" altLang="en-US" sz="2000">
              <a:latin typeface="Times New Roman" panose="02020803070505020304" pitchFamily="18" charset="0"/>
            </a:endParaRPr>
          </a:p>
          <a:p>
            <a:pPr algn="l" eaLnBrk="1" hangingPunct="1">
              <a:lnSpc>
                <a:spcPct val="100000"/>
              </a:lnSpc>
              <a:spcBef>
                <a:spcPct val="1000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endcase</a:t>
            </a:r>
            <a:endParaRPr lang="en-US" altLang="zh-CN" sz="2000">
              <a:latin typeface="Times New Roman" panose="02020803070505020304" pitchFamily="18" charset="0"/>
            </a:endParaRPr>
          </a:p>
        </p:txBody>
      </p:sp>
      <p:sp>
        <p:nvSpPr>
          <p:cNvPr id="1723397" name="Text Box 5"/>
          <p:cNvSpPr txBox="1">
            <a:spLocks noChangeArrowheads="1"/>
          </p:cNvSpPr>
          <p:nvPr/>
        </p:nvSpPr>
        <p:spPr bwMode="auto">
          <a:xfrm>
            <a:off x="741363" y="1830388"/>
            <a:ext cx="3352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生成了不想要的锁存器：</a:t>
            </a:r>
            <a:endParaRPr lang="zh-CN" altLang="en-US" sz="2200">
              <a:latin typeface="楷体_GB2312" pitchFamily="49" charset="-122"/>
              <a:ea typeface="楷体_GB2312" pitchFamily="49" charset="-122"/>
            </a:endParaRPr>
          </a:p>
        </p:txBody>
      </p:sp>
      <p:sp>
        <p:nvSpPr>
          <p:cNvPr id="1723398" name="Text Box 6"/>
          <p:cNvSpPr txBox="1">
            <a:spLocks noChangeArrowheads="1"/>
          </p:cNvSpPr>
          <p:nvPr/>
        </p:nvSpPr>
        <p:spPr bwMode="auto">
          <a:xfrm>
            <a:off x="4954588" y="2300288"/>
            <a:ext cx="3276600" cy="2114550"/>
          </a:xfrm>
          <a:prstGeom prst="rect">
            <a:avLst/>
          </a:prstGeom>
          <a:solidFill>
            <a:srgbClr val="99CC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spcBef>
                <a:spcPct val="0"/>
              </a:spcBef>
              <a:buClrTx/>
              <a:buFontTx/>
              <a:buNone/>
            </a:pPr>
            <a:r>
              <a:rPr lang="en-US" altLang="zh-CN" sz="2000">
                <a:latin typeface="Times New Roman" panose="02020803070505020304" pitchFamily="18" charset="0"/>
              </a:rPr>
              <a:t>always@ (sel[1:0] or a or b)</a:t>
            </a:r>
            <a:endParaRPr lang="en-US" altLang="zh-CN" sz="2000">
              <a:latin typeface="Times New Roman" panose="02020803070505020304" pitchFamily="18" charset="0"/>
            </a:endParaRPr>
          </a:p>
          <a:p>
            <a:pPr algn="l" eaLnBrk="1" hangingPunct="1">
              <a:spcBef>
                <a:spcPct val="0"/>
              </a:spcBef>
              <a:buClrTx/>
              <a:buFontTx/>
              <a:buNone/>
            </a:pPr>
            <a:r>
              <a:rPr lang="en-US" altLang="zh-CN" sz="2000">
                <a:latin typeface="Times New Roman" panose="02020803070505020304" pitchFamily="18" charset="0"/>
              </a:rPr>
              <a:t>   case(sel[1:0])</a:t>
            </a:r>
            <a:endParaRPr lang="en-US" altLang="zh-CN" sz="2000">
              <a:latin typeface="Times New Roman" panose="02020803070505020304" pitchFamily="18" charset="0"/>
            </a:endParaRPr>
          </a:p>
          <a:p>
            <a:pPr algn="l" eaLnBrk="1" hangingPunct="1">
              <a:spcBef>
                <a:spcPct val="0"/>
              </a:spcBef>
              <a:buClrTx/>
              <a:buFontTx/>
              <a:buNone/>
            </a:pPr>
            <a:r>
              <a:rPr lang="en-US" altLang="zh-CN" sz="2000">
                <a:latin typeface="Times New Roman" panose="02020803070505020304" pitchFamily="18" charset="0"/>
              </a:rPr>
              <a:t>        2’b00:   q&lt;=a</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2’b11:   q&lt;=b</a:t>
            </a:r>
            <a:r>
              <a:rPr lang="zh-CN" altLang="en-US" sz="2000">
                <a:latin typeface="Times New Roman" panose="02020803070505020304" pitchFamily="18" charset="0"/>
              </a:rPr>
              <a:t>；</a:t>
            </a:r>
            <a:endParaRPr lang="zh-CN" altLang="en-US" sz="2000">
              <a:latin typeface="Times New Roman" panose="02020803070505020304" pitchFamily="18" charset="0"/>
            </a:endParaRPr>
          </a:p>
          <a:p>
            <a:pPr algn="l" eaLnBrk="1" hangingPunct="1">
              <a:spcBef>
                <a:spcPct val="0"/>
              </a:spcBef>
              <a:buClrTx/>
              <a:buFontTx/>
              <a:buNone/>
            </a:pPr>
            <a:r>
              <a:rPr lang="zh-CN" altLang="en-US" sz="2000">
                <a:latin typeface="Times New Roman" panose="02020803070505020304" pitchFamily="18" charset="0"/>
              </a:rPr>
              <a:t>        </a:t>
            </a:r>
            <a:r>
              <a:rPr lang="en-US" altLang="zh-CN" sz="2000">
                <a:solidFill>
                  <a:srgbClr val="FF0066"/>
                </a:solidFill>
                <a:latin typeface="Times New Roman" panose="02020803070505020304" pitchFamily="18" charset="0"/>
              </a:rPr>
              <a:t>default: q&lt;=’b0</a:t>
            </a:r>
            <a:r>
              <a:rPr lang="zh-CN" altLang="en-US" sz="2000">
                <a:solidFill>
                  <a:srgbClr val="FF0066"/>
                </a:solidFill>
                <a:latin typeface="Times New Roman" panose="02020803070505020304" pitchFamily="18" charset="0"/>
              </a:rPr>
              <a:t>；</a:t>
            </a:r>
            <a:endParaRPr lang="zh-CN" altLang="en-US" sz="2000">
              <a:solidFill>
                <a:srgbClr val="FF0066"/>
              </a:solidFill>
              <a:latin typeface="Times New Roman" panose="02020803070505020304" pitchFamily="18" charset="0"/>
            </a:endParaRPr>
          </a:p>
          <a:p>
            <a:pPr algn="l" eaLnBrk="1" hangingPunct="1">
              <a:spcBef>
                <a:spcPct val="0"/>
              </a:spcBef>
              <a:buClrTx/>
              <a:buFontTx/>
              <a:buNone/>
            </a:pPr>
            <a:r>
              <a:rPr lang="zh-CN" altLang="en-US" sz="2000">
                <a:latin typeface="Times New Roman" panose="02020803070505020304" pitchFamily="18" charset="0"/>
              </a:rPr>
              <a:t>   </a:t>
            </a:r>
            <a:r>
              <a:rPr lang="en-US" altLang="zh-CN" sz="2000">
                <a:latin typeface="Times New Roman" panose="02020803070505020304" pitchFamily="18" charset="0"/>
              </a:rPr>
              <a:t>endcase</a:t>
            </a:r>
            <a:endParaRPr lang="en-US" altLang="zh-CN" sz="2000">
              <a:latin typeface="Times New Roman" panose="02020803070505020304" pitchFamily="18" charset="0"/>
            </a:endParaRPr>
          </a:p>
        </p:txBody>
      </p:sp>
      <p:sp>
        <p:nvSpPr>
          <p:cNvPr id="1723399" name="Text Box 7"/>
          <p:cNvSpPr txBox="1">
            <a:spLocks noChangeArrowheads="1"/>
          </p:cNvSpPr>
          <p:nvPr/>
        </p:nvSpPr>
        <p:spPr bwMode="auto">
          <a:xfrm>
            <a:off x="5235575" y="1797050"/>
            <a:ext cx="2593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不会生成锁存器：</a:t>
            </a:r>
            <a:endParaRPr lang="zh-CN" altLang="en-US" sz="2200">
              <a:latin typeface="楷体_GB2312" pitchFamily="49" charset="-122"/>
              <a:ea typeface="楷体_GB2312" pitchFamily="49" charset="-122"/>
            </a:endParaRPr>
          </a:p>
        </p:txBody>
      </p:sp>
      <p:sp>
        <p:nvSpPr>
          <p:cNvPr id="1723400" name="Text Box 8"/>
          <p:cNvSpPr txBox="1">
            <a:spLocks noChangeArrowheads="1"/>
          </p:cNvSpPr>
          <p:nvPr/>
        </p:nvSpPr>
        <p:spPr bwMode="auto">
          <a:xfrm>
            <a:off x="339725" y="1157288"/>
            <a:ext cx="7032625" cy="534987"/>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20000"/>
              </a:lnSpc>
              <a:spcBef>
                <a:spcPct val="0"/>
              </a:spcBef>
              <a:buClrTx/>
              <a:buFontTx/>
              <a:buNone/>
            </a:pPr>
            <a:r>
              <a:rPr kumimoji="1" lang="en-US" altLang="zh-CN">
                <a:solidFill>
                  <a:srgbClr val="FF0066"/>
                </a:solidFill>
                <a:latin typeface="Arial" panose="020B0704020202020204" pitchFamily="34" charset="0"/>
              </a:rPr>
              <a:t>【</a:t>
            </a:r>
            <a:r>
              <a:rPr kumimoji="1" lang="zh-CN" altLang="en-US">
                <a:solidFill>
                  <a:srgbClr val="FF0066"/>
                </a:solidFill>
                <a:latin typeface="Arial" panose="020B0704020202020204" pitchFamily="34" charset="0"/>
              </a:rPr>
              <a:t>例</a:t>
            </a:r>
            <a:r>
              <a:rPr kumimoji="1" lang="en-US" altLang="zh-CN">
                <a:solidFill>
                  <a:srgbClr val="FF0066"/>
                </a:solidFill>
                <a:latin typeface="Arial" panose="020B0704020202020204" pitchFamily="34" charset="0"/>
              </a:rPr>
              <a:t>2.33】</a:t>
            </a:r>
            <a:r>
              <a:rPr lang="en-US" altLang="zh-CN" sz="2000">
                <a:latin typeface="Arial" panose="020B0704020202020204" pitchFamily="34" charset="0"/>
              </a:rPr>
              <a:t> </a:t>
            </a:r>
            <a:r>
              <a:rPr lang="zh-CN" altLang="en-US" sz="2000">
                <a:latin typeface="Arial" panose="020B0704020202020204" pitchFamily="34" charset="0"/>
              </a:rPr>
              <a:t>使用</a:t>
            </a:r>
            <a:r>
              <a:rPr lang="en-US" altLang="zh-CN" sz="2000">
                <a:latin typeface="Arial" panose="020B0704020202020204" pitchFamily="34" charset="0"/>
              </a:rPr>
              <a:t>case</a:t>
            </a:r>
            <a:r>
              <a:rPr lang="zh-CN" altLang="en-US" sz="2000">
                <a:latin typeface="Arial" panose="020B0704020202020204" pitchFamily="34" charset="0"/>
              </a:rPr>
              <a:t>语句</a:t>
            </a:r>
            <a:r>
              <a:rPr lang="zh-CN" altLang="en-US" sz="2000">
                <a:latin typeface="Tahoma" panose="020B0604030504040204" pitchFamily="34" charset="0"/>
              </a:rPr>
              <a:t>设计一个</a:t>
            </a:r>
            <a:r>
              <a:rPr lang="zh-CN" altLang="en-US" sz="2000">
                <a:latin typeface="Arial" panose="020B0704020202020204" pitchFamily="34" charset="0"/>
              </a:rPr>
              <a:t>三选一的数据</a:t>
            </a:r>
            <a:r>
              <a:rPr lang="zh-CN" altLang="en-US" sz="2000">
                <a:latin typeface="Tahoma" panose="020B0604030504040204" pitchFamily="34" charset="0"/>
              </a:rPr>
              <a:t>选择器</a:t>
            </a:r>
            <a:endParaRPr lang="zh-CN" altLang="en-US" sz="2000">
              <a:latin typeface="Tahoma" panose="020B0604030504040204" pitchFamily="34" charset="0"/>
            </a:endParaRPr>
          </a:p>
        </p:txBody>
      </p:sp>
      <p:sp>
        <p:nvSpPr>
          <p:cNvPr id="1723401" name="AutoShape 9"/>
          <p:cNvSpPr>
            <a:spLocks noChangeArrowheads="1"/>
          </p:cNvSpPr>
          <p:nvPr/>
        </p:nvSpPr>
        <p:spPr bwMode="auto">
          <a:xfrm>
            <a:off x="1690688" y="4141788"/>
            <a:ext cx="2895600" cy="685800"/>
          </a:xfrm>
          <a:prstGeom prst="wedgeRectCallout">
            <a:avLst>
              <a:gd name="adj1" fmla="val -46764"/>
              <a:gd name="adj2" fmla="val -10740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kumimoji="1" lang="zh-CN" altLang="en-US" sz="2000">
                <a:latin typeface="Times New Roman" panose="02020803070505020304" pitchFamily="18" charset="0"/>
                <a:ea typeface="华文楷体" panose="02010600040101010101" pitchFamily="2" charset="-122"/>
              </a:rPr>
              <a:t>当</a:t>
            </a:r>
            <a:r>
              <a:rPr kumimoji="1" lang="en-US" altLang="zh-CN" sz="2000">
                <a:latin typeface="Times New Roman" panose="02020803070505020304" pitchFamily="18" charset="0"/>
                <a:ea typeface="华文楷体" panose="02010600040101010101" pitchFamily="2" charset="-122"/>
              </a:rPr>
              <a:t>sel</a:t>
            </a:r>
            <a:r>
              <a:rPr kumimoji="1" lang="zh-CN" altLang="en-US" sz="2000">
                <a:latin typeface="Times New Roman" panose="02020803070505020304" pitchFamily="18" charset="0"/>
                <a:ea typeface="华文楷体" panose="02010600040101010101" pitchFamily="2" charset="-122"/>
              </a:rPr>
              <a:t>为</a:t>
            </a:r>
            <a:r>
              <a:rPr kumimoji="1" lang="en-US" altLang="zh-CN" sz="2000">
                <a:latin typeface="Times New Roman" panose="02020803070505020304" pitchFamily="18" charset="0"/>
                <a:ea typeface="华文楷体" panose="02010600040101010101" pitchFamily="2" charset="-122"/>
              </a:rPr>
              <a:t>00</a:t>
            </a:r>
            <a:r>
              <a:rPr kumimoji="1" lang="zh-CN" altLang="en-US" sz="2000">
                <a:latin typeface="Times New Roman" panose="02020803070505020304" pitchFamily="18" charset="0"/>
                <a:ea typeface="华文楷体" panose="02010600040101010101" pitchFamily="2" charset="-122"/>
              </a:rPr>
              <a:t>或</a:t>
            </a:r>
            <a:r>
              <a:rPr kumimoji="1" lang="en-US" altLang="zh-CN" sz="2000">
                <a:latin typeface="Times New Roman" panose="02020803070505020304" pitchFamily="18" charset="0"/>
                <a:ea typeface="华文楷体" panose="02010600040101010101" pitchFamily="2" charset="-122"/>
              </a:rPr>
              <a:t>11</a:t>
            </a:r>
            <a:r>
              <a:rPr kumimoji="1" lang="zh-CN" altLang="en-US" sz="2000">
                <a:latin typeface="Times New Roman" panose="02020803070505020304" pitchFamily="18" charset="0"/>
                <a:ea typeface="华文楷体" panose="02010600040101010101" pitchFamily="2" charset="-122"/>
              </a:rPr>
              <a:t>以外的值时，</a:t>
            </a:r>
            <a:r>
              <a:rPr kumimoji="1" lang="en-US" altLang="zh-CN" sz="2000">
                <a:latin typeface="Times New Roman" panose="02020803070505020304" pitchFamily="18" charset="0"/>
                <a:ea typeface="华文楷体" panose="02010600040101010101" pitchFamily="2" charset="-122"/>
              </a:rPr>
              <a:t>q</a:t>
            </a:r>
            <a:r>
              <a:rPr kumimoji="1" lang="zh-CN" altLang="en-US" sz="2000">
                <a:latin typeface="Times New Roman" panose="02020803070505020304" pitchFamily="18" charset="0"/>
                <a:ea typeface="华文楷体" panose="02010600040101010101" pitchFamily="2" charset="-122"/>
              </a:rPr>
              <a:t>保持原值！</a:t>
            </a:r>
            <a:endParaRPr kumimoji="1" lang="zh-CN" altLang="en-US" sz="2000">
              <a:latin typeface="Times New Roman" panose="02020803070505020304" pitchFamily="18" charset="0"/>
              <a:ea typeface="华文楷体" panose="02010600040101010101" pitchFamily="2" charset="-122"/>
            </a:endParaRPr>
          </a:p>
        </p:txBody>
      </p:sp>
      <p:sp>
        <p:nvSpPr>
          <p:cNvPr id="1723403" name="AutoShape 11"/>
          <p:cNvSpPr>
            <a:spLocks noGrp="1" noChangeArrowheads="1"/>
          </p:cNvSpPr>
          <p:nvPr>
            <p:ph type="body" idx="4294967295"/>
          </p:nvPr>
        </p:nvSpPr>
        <p:spPr>
          <a:xfrm>
            <a:off x="968375" y="4714875"/>
            <a:ext cx="7156450" cy="1762125"/>
          </a:xfrm>
          <a:prstGeom prst="horizontalScroll">
            <a:avLst>
              <a:gd name="adj" fmla="val 12500"/>
            </a:avLst>
          </a:prstGeom>
          <a:solidFill>
            <a:srgbClr val="FFFF99"/>
          </a:solidFill>
          <a:ln>
            <a:solidFill>
              <a:srgbClr val="FFC000"/>
            </a:solidFill>
            <a:round/>
          </a:ln>
        </p:spPr>
        <p:txBody>
          <a:bodyPr/>
          <a:lstStyle/>
          <a:p>
            <a:pPr marL="0" indent="195580" algn="just" eaLnBrk="1" hangingPunct="1">
              <a:lnSpc>
                <a:spcPct val="110000"/>
              </a:lnSpc>
              <a:spcBef>
                <a:spcPct val="0"/>
              </a:spcBef>
            </a:pPr>
            <a:r>
              <a:rPr lang="zh-CN" altLang="en-US" smtClean="0">
                <a:latin typeface="Arial" panose="020B0704020202020204" pitchFamily="34" charset="0"/>
                <a:ea typeface="华文新魏" pitchFamily="2" charset="-122"/>
                <a:cs typeface="Arial" panose="020B0704020202020204" pitchFamily="34" charset="0"/>
              </a:rPr>
              <a:t>避免生成锁存器的</a:t>
            </a:r>
            <a:r>
              <a:rPr lang="zh-CN" altLang="en-US" smtClean="0">
                <a:solidFill>
                  <a:srgbClr val="FF0066"/>
                </a:solidFill>
                <a:latin typeface="Arial" panose="020B0704020202020204" pitchFamily="34" charset="0"/>
                <a:ea typeface="华文新魏" pitchFamily="2" charset="-122"/>
                <a:cs typeface="Arial" panose="020B0704020202020204" pitchFamily="34" charset="0"/>
              </a:rPr>
              <a:t>原则</a:t>
            </a:r>
            <a:r>
              <a:rPr lang="zh-CN" altLang="en-US" smtClean="0">
                <a:latin typeface="Arial" panose="020B0704020202020204" pitchFamily="34" charset="0"/>
                <a:ea typeface="华文新魏" pitchFamily="2" charset="-122"/>
                <a:cs typeface="Arial" panose="020B0704020202020204" pitchFamily="34" charset="0"/>
              </a:rPr>
              <a:t>：</a:t>
            </a:r>
            <a:endParaRPr lang="zh-CN" altLang="en-US" smtClean="0">
              <a:latin typeface="Arial" panose="020B0704020202020204" pitchFamily="34" charset="0"/>
              <a:ea typeface="华文新魏" pitchFamily="2" charset="-122"/>
              <a:cs typeface="Arial" panose="020B0704020202020204" pitchFamily="34" charset="0"/>
            </a:endParaRPr>
          </a:p>
          <a:p>
            <a:pPr marL="386080" lvl="1" indent="234950" algn="just" eaLnBrk="1" hangingPunct="1">
              <a:lnSpc>
                <a:spcPct val="110000"/>
              </a:lnSpc>
              <a:spcBef>
                <a:spcPct val="0"/>
              </a:spcBef>
            </a:pPr>
            <a:r>
              <a:rPr lang="zh-CN" altLang="en-US" smtClean="0">
                <a:latin typeface="Arial" panose="020B0704020202020204" pitchFamily="34" charset="0"/>
                <a:ea typeface="华文新魏" pitchFamily="2" charset="-122"/>
                <a:cs typeface="Arial" panose="020B0704020202020204" pitchFamily="34" charset="0"/>
              </a:rPr>
              <a:t>如果用到</a:t>
            </a:r>
            <a:r>
              <a:rPr lang="en-US" altLang="zh-CN" smtClean="0">
                <a:solidFill>
                  <a:srgbClr val="CC3300"/>
                </a:solidFill>
                <a:latin typeface="Arial" panose="020B0704020202020204" pitchFamily="34" charset="0"/>
                <a:ea typeface="华文新魏" pitchFamily="2" charset="-122"/>
                <a:cs typeface="Arial" panose="020B0704020202020204" pitchFamily="34" charset="0"/>
              </a:rPr>
              <a:t>if</a:t>
            </a:r>
            <a:r>
              <a:rPr lang="zh-CN" altLang="en-US" smtClean="0">
                <a:latin typeface="Arial" panose="020B0704020202020204" pitchFamily="34" charset="0"/>
                <a:ea typeface="华文新魏" pitchFamily="2" charset="-122"/>
                <a:cs typeface="Arial" panose="020B0704020202020204" pitchFamily="34" charset="0"/>
              </a:rPr>
              <a:t>语句，最好写上</a:t>
            </a:r>
            <a:r>
              <a:rPr lang="en-US" altLang="zh-CN" smtClean="0">
                <a:solidFill>
                  <a:srgbClr val="CC3300"/>
                </a:solidFill>
                <a:latin typeface="Arial" panose="020B0704020202020204" pitchFamily="34" charset="0"/>
                <a:ea typeface="华文新魏" pitchFamily="2" charset="-122"/>
                <a:cs typeface="Arial" panose="020B0704020202020204" pitchFamily="34" charset="0"/>
              </a:rPr>
              <a:t>else</a:t>
            </a:r>
            <a:r>
              <a:rPr lang="zh-CN" altLang="en-US" smtClean="0">
                <a:latin typeface="Arial" panose="020B0704020202020204" pitchFamily="34" charset="0"/>
                <a:ea typeface="华文新魏" pitchFamily="2" charset="-122"/>
                <a:cs typeface="Arial" panose="020B0704020202020204" pitchFamily="34" charset="0"/>
              </a:rPr>
              <a:t>项；</a:t>
            </a:r>
            <a:endParaRPr lang="zh-CN" altLang="en-US" smtClean="0">
              <a:latin typeface="Arial" panose="020B0704020202020204" pitchFamily="34" charset="0"/>
              <a:ea typeface="华文新魏" pitchFamily="2" charset="-122"/>
              <a:cs typeface="Arial" panose="020B0704020202020204" pitchFamily="34" charset="0"/>
            </a:endParaRPr>
          </a:p>
          <a:p>
            <a:pPr marL="386080" lvl="1" indent="234950" algn="just" eaLnBrk="1" hangingPunct="1">
              <a:lnSpc>
                <a:spcPct val="110000"/>
              </a:lnSpc>
              <a:spcBef>
                <a:spcPct val="0"/>
              </a:spcBef>
            </a:pPr>
            <a:r>
              <a:rPr lang="zh-CN" altLang="en-US" smtClean="0">
                <a:latin typeface="Arial" panose="020B0704020202020204" pitchFamily="34" charset="0"/>
                <a:ea typeface="华文新魏" pitchFamily="2" charset="-122"/>
                <a:cs typeface="Arial" panose="020B0704020202020204" pitchFamily="34" charset="0"/>
              </a:rPr>
              <a:t>如果用到</a:t>
            </a:r>
            <a:r>
              <a:rPr lang="en-US" altLang="zh-CN" smtClean="0">
                <a:solidFill>
                  <a:srgbClr val="CC3300"/>
                </a:solidFill>
                <a:latin typeface="Arial" panose="020B0704020202020204" pitchFamily="34" charset="0"/>
                <a:ea typeface="华文新魏" pitchFamily="2" charset="-122"/>
                <a:cs typeface="Arial" panose="020B0704020202020204" pitchFamily="34" charset="0"/>
              </a:rPr>
              <a:t>case</a:t>
            </a:r>
            <a:r>
              <a:rPr lang="zh-CN" altLang="en-US" smtClean="0">
                <a:latin typeface="Arial" panose="020B0704020202020204" pitchFamily="34" charset="0"/>
                <a:ea typeface="华文新魏" pitchFamily="2" charset="-122"/>
                <a:cs typeface="Arial" panose="020B0704020202020204" pitchFamily="34" charset="0"/>
              </a:rPr>
              <a:t>语句，最好写上</a:t>
            </a:r>
            <a:r>
              <a:rPr lang="en-US" altLang="zh-CN" smtClean="0">
                <a:solidFill>
                  <a:srgbClr val="CC3300"/>
                </a:solidFill>
                <a:latin typeface="Arial" panose="020B0704020202020204" pitchFamily="34" charset="0"/>
                <a:ea typeface="华文新魏" pitchFamily="2" charset="-122"/>
                <a:cs typeface="Arial" panose="020B0704020202020204" pitchFamily="34" charset="0"/>
              </a:rPr>
              <a:t>default</a:t>
            </a:r>
            <a:r>
              <a:rPr lang="zh-CN" altLang="en-US" smtClean="0">
                <a:latin typeface="Arial" panose="020B0704020202020204" pitchFamily="34" charset="0"/>
                <a:ea typeface="华文新魏" pitchFamily="2" charset="-122"/>
                <a:cs typeface="Arial" panose="020B0704020202020204" pitchFamily="34" charset="0"/>
              </a:rPr>
              <a:t>项。</a:t>
            </a:r>
            <a:endParaRPr lang="zh-CN" altLang="en-US" smtClean="0">
              <a:latin typeface="Arial" panose="020B0704020202020204" pitchFamily="34" charset="0"/>
              <a:ea typeface="华文新魏" pitchFamily="2" charset="-122"/>
              <a:cs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3400"/>
                                        </p:tgtEl>
                                        <p:attrNameLst>
                                          <p:attrName>style.visibility</p:attrName>
                                        </p:attrNameLst>
                                      </p:cBhvr>
                                      <p:to>
                                        <p:strVal val="visible"/>
                                      </p:to>
                                    </p:set>
                                    <p:anim calcmode="lin" valueType="num">
                                      <p:cBhvr>
                                        <p:cTn id="7" dur="500" fill="hold"/>
                                        <p:tgtEl>
                                          <p:spTgt spid="1723400"/>
                                        </p:tgtEl>
                                        <p:attrNameLst>
                                          <p:attrName>ppt_w</p:attrName>
                                        </p:attrNameLst>
                                      </p:cBhvr>
                                      <p:tavLst>
                                        <p:tav tm="0">
                                          <p:val>
                                            <p:fltVal val="0"/>
                                          </p:val>
                                        </p:tav>
                                        <p:tav tm="100000">
                                          <p:val>
                                            <p:strVal val="#ppt_w"/>
                                          </p:val>
                                        </p:tav>
                                      </p:tavLst>
                                    </p:anim>
                                    <p:anim calcmode="lin" valueType="num">
                                      <p:cBhvr>
                                        <p:cTn id="8" dur="500" fill="hold"/>
                                        <p:tgtEl>
                                          <p:spTgt spid="172340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3397"/>
                                        </p:tgtEl>
                                        <p:attrNameLst>
                                          <p:attrName>style.visibility</p:attrName>
                                        </p:attrNameLst>
                                      </p:cBhvr>
                                      <p:to>
                                        <p:strVal val="visible"/>
                                      </p:to>
                                    </p:set>
                                    <p:anim calcmode="lin" valueType="num">
                                      <p:cBhvr additive="base">
                                        <p:cTn id="13" dur="500" fill="hold"/>
                                        <p:tgtEl>
                                          <p:spTgt spid="1723397"/>
                                        </p:tgtEl>
                                        <p:attrNameLst>
                                          <p:attrName>ppt_x</p:attrName>
                                        </p:attrNameLst>
                                      </p:cBhvr>
                                      <p:tavLst>
                                        <p:tav tm="0">
                                          <p:val>
                                            <p:strVal val="0-#ppt_w/2"/>
                                          </p:val>
                                        </p:tav>
                                        <p:tav tm="100000">
                                          <p:val>
                                            <p:strVal val="#ppt_x"/>
                                          </p:val>
                                        </p:tav>
                                      </p:tavLst>
                                    </p:anim>
                                    <p:anim calcmode="lin" valueType="num">
                                      <p:cBhvr additive="base">
                                        <p:cTn id="14" dur="500" fill="hold"/>
                                        <p:tgtEl>
                                          <p:spTgt spid="172339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723396"/>
                                        </p:tgtEl>
                                        <p:attrNameLst>
                                          <p:attrName>style.visibility</p:attrName>
                                        </p:attrNameLst>
                                      </p:cBhvr>
                                      <p:to>
                                        <p:strVal val="visible"/>
                                      </p:to>
                                    </p:set>
                                    <p:anim calcmode="lin" valueType="num">
                                      <p:cBhvr additive="base">
                                        <p:cTn id="18" dur="500" fill="hold"/>
                                        <p:tgtEl>
                                          <p:spTgt spid="1723396"/>
                                        </p:tgtEl>
                                        <p:attrNameLst>
                                          <p:attrName>ppt_x</p:attrName>
                                        </p:attrNameLst>
                                      </p:cBhvr>
                                      <p:tavLst>
                                        <p:tav tm="0">
                                          <p:val>
                                            <p:strVal val="0-#ppt_w/2"/>
                                          </p:val>
                                        </p:tav>
                                        <p:tav tm="100000">
                                          <p:val>
                                            <p:strVal val="#ppt_x"/>
                                          </p:val>
                                        </p:tav>
                                      </p:tavLst>
                                    </p:anim>
                                    <p:anim calcmode="lin" valueType="num">
                                      <p:cBhvr additive="base">
                                        <p:cTn id="19" dur="500" fill="hold"/>
                                        <p:tgtEl>
                                          <p:spTgt spid="172339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3401"/>
                                        </p:tgtEl>
                                        <p:attrNameLst>
                                          <p:attrName>style.visibility</p:attrName>
                                        </p:attrNameLst>
                                      </p:cBhvr>
                                      <p:to>
                                        <p:strVal val="visible"/>
                                      </p:to>
                                    </p:set>
                                    <p:animEffect transition="in" filter="dissolve">
                                      <p:cBhvr>
                                        <p:cTn id="24" dur="500"/>
                                        <p:tgtEl>
                                          <p:spTgt spid="172340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3399"/>
                                        </p:tgtEl>
                                        <p:attrNameLst>
                                          <p:attrName>style.visibility</p:attrName>
                                        </p:attrNameLst>
                                      </p:cBhvr>
                                      <p:to>
                                        <p:strVal val="visible"/>
                                      </p:to>
                                    </p:set>
                                    <p:anim calcmode="lin" valueType="num">
                                      <p:cBhvr additive="base">
                                        <p:cTn id="29" dur="500" fill="hold"/>
                                        <p:tgtEl>
                                          <p:spTgt spid="1723399"/>
                                        </p:tgtEl>
                                        <p:attrNameLst>
                                          <p:attrName>ppt_x</p:attrName>
                                        </p:attrNameLst>
                                      </p:cBhvr>
                                      <p:tavLst>
                                        <p:tav tm="0">
                                          <p:val>
                                            <p:strVal val="1+#ppt_w/2"/>
                                          </p:val>
                                        </p:tav>
                                        <p:tav tm="100000">
                                          <p:val>
                                            <p:strVal val="#ppt_x"/>
                                          </p:val>
                                        </p:tav>
                                      </p:tavLst>
                                    </p:anim>
                                    <p:anim calcmode="lin" valueType="num">
                                      <p:cBhvr additive="base">
                                        <p:cTn id="30" dur="500" fill="hold"/>
                                        <p:tgtEl>
                                          <p:spTgt spid="1723399"/>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1723398"/>
                                        </p:tgtEl>
                                        <p:attrNameLst>
                                          <p:attrName>style.visibility</p:attrName>
                                        </p:attrNameLst>
                                      </p:cBhvr>
                                      <p:to>
                                        <p:strVal val="visible"/>
                                      </p:to>
                                    </p:set>
                                    <p:anim calcmode="lin" valueType="num">
                                      <p:cBhvr additive="base">
                                        <p:cTn id="34" dur="500" fill="hold"/>
                                        <p:tgtEl>
                                          <p:spTgt spid="1723398"/>
                                        </p:tgtEl>
                                        <p:attrNameLst>
                                          <p:attrName>ppt_x</p:attrName>
                                        </p:attrNameLst>
                                      </p:cBhvr>
                                      <p:tavLst>
                                        <p:tav tm="0">
                                          <p:val>
                                            <p:strVal val="1+#ppt_w/2"/>
                                          </p:val>
                                        </p:tav>
                                        <p:tav tm="100000">
                                          <p:val>
                                            <p:strVal val="#ppt_x"/>
                                          </p:val>
                                        </p:tav>
                                      </p:tavLst>
                                    </p:anim>
                                    <p:anim calcmode="lin" valueType="num">
                                      <p:cBhvr additive="base">
                                        <p:cTn id="35" dur="500" fill="hold"/>
                                        <p:tgtEl>
                                          <p:spTgt spid="172339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723403"/>
                                        </p:tgtEl>
                                        <p:attrNameLst>
                                          <p:attrName>style.visibility</p:attrName>
                                        </p:attrNameLst>
                                      </p:cBhvr>
                                      <p:to>
                                        <p:strVal val="visible"/>
                                      </p:to>
                                    </p:set>
                                    <p:anim calcmode="lin" valueType="num">
                                      <p:cBhvr>
                                        <p:cTn id="40" dur="500" fill="hold"/>
                                        <p:tgtEl>
                                          <p:spTgt spid="1723403"/>
                                        </p:tgtEl>
                                        <p:attrNameLst>
                                          <p:attrName>ppt_w</p:attrName>
                                        </p:attrNameLst>
                                      </p:cBhvr>
                                      <p:tavLst>
                                        <p:tav tm="0">
                                          <p:val>
                                            <p:fltVal val="0"/>
                                          </p:val>
                                        </p:tav>
                                        <p:tav tm="100000">
                                          <p:val>
                                            <p:strVal val="#ppt_w"/>
                                          </p:val>
                                        </p:tav>
                                      </p:tavLst>
                                    </p:anim>
                                    <p:anim calcmode="lin" valueType="num">
                                      <p:cBhvr>
                                        <p:cTn id="41" dur="500" fill="hold"/>
                                        <p:tgtEl>
                                          <p:spTgt spid="17234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396" grpId="0" animBg="1" autoUpdateAnimBg="0"/>
      <p:bldP spid="1723397" grpId="0" autoUpdateAnimBg="0"/>
      <p:bldP spid="1723398" grpId="0" animBg="1" autoUpdateAnimBg="0"/>
      <p:bldP spid="1723399" grpId="0" autoUpdateAnimBg="0"/>
      <p:bldP spid="1723400" grpId="0"/>
      <p:bldP spid="1723401" grpId="0" animBg="1" autoUpdateAnimBg="0"/>
      <p:bldP spid="1723403"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7607F929-0144-4F03-B4D2-6F54220604EE}"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84354" name="Rectangle 2"/>
          <p:cNvSpPr>
            <a:spLocks noGrp="1" noChangeArrowheads="1"/>
          </p:cNvSpPr>
          <p:nvPr>
            <p:ph type="title"/>
          </p:nvPr>
        </p:nvSpPr>
        <p:spPr>
          <a:xfrm>
            <a:off x="1727200" y="195263"/>
            <a:ext cx="7772400" cy="677862"/>
          </a:xfrm>
        </p:spPr>
        <p:txBody>
          <a:bodyPr/>
          <a:lstStyle/>
          <a:p>
            <a:r>
              <a:rPr lang="zh-CN" altLang="en-US" smtClean="0">
                <a:solidFill>
                  <a:srgbClr val="FFCC00"/>
                </a:solidFill>
                <a:latin typeface="Arial" panose="020B0704020202020204" pitchFamily="34" charset="0"/>
                <a:ea typeface="黑体" pitchFamily="2" charset="-122"/>
              </a:rPr>
              <a:t>四、循环语句</a:t>
            </a:r>
            <a:endParaRPr lang="zh-CN" altLang="en-US" smtClean="0">
              <a:solidFill>
                <a:srgbClr val="FFCC00"/>
              </a:solidFill>
              <a:latin typeface="Arial" panose="020B0704020202020204" pitchFamily="34" charset="0"/>
              <a:ea typeface="黑体" pitchFamily="2" charset="-122"/>
            </a:endParaRPr>
          </a:p>
        </p:txBody>
      </p:sp>
      <p:sp>
        <p:nvSpPr>
          <p:cNvPr id="484355" name="Rectangle 3"/>
          <p:cNvSpPr>
            <a:spLocks noGrp="1" noChangeArrowheads="1"/>
          </p:cNvSpPr>
          <p:nvPr>
            <p:ph type="body" idx="1"/>
          </p:nvPr>
        </p:nvSpPr>
        <p:spPr>
          <a:xfrm>
            <a:off x="304800" y="681038"/>
            <a:ext cx="8839200" cy="5795962"/>
          </a:xfrm>
        </p:spPr>
        <p:txBody>
          <a:bodyPr/>
          <a:lstStyle/>
          <a:p>
            <a:pPr marL="195580" indent="-195580" algn="just">
              <a:lnSpc>
                <a:spcPct val="110000"/>
              </a:lnSpc>
              <a:buFont typeface="Wingdings" panose="05000000000000000000" pitchFamily="2" charset="2"/>
              <a:buNone/>
              <a:tabLst>
                <a:tab pos="664845" algn="l"/>
              </a:tabLst>
            </a:pPr>
            <a:endParaRPr lang="zh-CN" altLang="en-US" sz="2400" smtClean="0">
              <a:latin typeface="SimSun" pitchFamily="2" charset="-122"/>
              <a:ea typeface="SimSun" pitchFamily="2" charset="-122"/>
            </a:endParaRPr>
          </a:p>
          <a:p>
            <a:pPr marL="195580" indent="-195580" algn="just">
              <a:lnSpc>
                <a:spcPts val="3000"/>
              </a:lnSpc>
              <a:spcBef>
                <a:spcPct val="0"/>
              </a:spcBef>
              <a:tabLst>
                <a:tab pos="664845" algn="l"/>
              </a:tabLst>
            </a:pPr>
            <a:r>
              <a:rPr lang="zh-CN" altLang="zh-CN" sz="2400" smtClean="0">
                <a:latin typeface="Arial" panose="020B0704020202020204" pitchFamily="34" charset="0"/>
                <a:ea typeface="SimSun" pitchFamily="2" charset="-122"/>
              </a:rPr>
              <a:t>循环语句</a:t>
            </a:r>
            <a:r>
              <a:rPr lang="zh-CN" altLang="en-US" sz="2400" smtClean="0">
                <a:latin typeface="Arial" panose="020B0704020202020204" pitchFamily="34" charset="0"/>
                <a:ea typeface="SimSun" pitchFamily="2" charset="-122"/>
              </a:rPr>
              <a:t>用来控制语句的执行次数。</a:t>
            </a:r>
            <a:r>
              <a:rPr lang="zh-CN" altLang="zh-CN" sz="2400" smtClean="0">
                <a:latin typeface="Arial" panose="020B0704020202020204" pitchFamily="34" charset="0"/>
                <a:ea typeface="SimSun" pitchFamily="2" charset="-122"/>
              </a:rPr>
              <a:t>分为</a:t>
            </a:r>
            <a:r>
              <a:rPr lang="en-US" altLang="zh-CN" sz="2400" smtClean="0">
                <a:solidFill>
                  <a:srgbClr val="CC0066"/>
                </a:solidFill>
                <a:latin typeface="Arial" panose="020B0704020202020204" pitchFamily="34" charset="0"/>
                <a:ea typeface="SimSun" pitchFamily="2" charset="-122"/>
              </a:rPr>
              <a:t>4</a:t>
            </a:r>
            <a:r>
              <a:rPr lang="zh-CN" altLang="zh-CN" sz="2400" smtClean="0">
                <a:latin typeface="Arial" panose="020B0704020202020204" pitchFamily="34" charset="0"/>
                <a:ea typeface="SimSun" pitchFamily="2" charset="-122"/>
              </a:rPr>
              <a:t>种：</a:t>
            </a:r>
            <a:endParaRPr lang="zh-CN" altLang="en-US" sz="2400" smtClean="0">
              <a:latin typeface="Arial" panose="020B0704020202020204" pitchFamily="34" charset="0"/>
              <a:ea typeface="SimSun" pitchFamily="2" charset="-122"/>
            </a:endParaRPr>
          </a:p>
          <a:p>
            <a:pPr marL="665480" lvl="1" indent="-279400" algn="just">
              <a:lnSpc>
                <a:spcPts val="3000"/>
              </a:lnSpc>
              <a:spcBef>
                <a:spcPct val="0"/>
              </a:spcBef>
              <a:tabLst>
                <a:tab pos="664845" algn="l"/>
              </a:tabLst>
            </a:pPr>
            <a:r>
              <a:rPr lang="en-US" altLang="zh-CN" sz="2200" smtClean="0">
                <a:solidFill>
                  <a:srgbClr val="CC0066"/>
                </a:solidFill>
                <a:latin typeface="Arial" panose="020B0704020202020204" pitchFamily="34" charset="0"/>
                <a:ea typeface="SimSun" pitchFamily="2" charset="-122"/>
              </a:rPr>
              <a:t>for</a:t>
            </a:r>
            <a:r>
              <a:rPr lang="zh-CN" altLang="zh-CN" sz="2200" smtClean="0">
                <a:latin typeface="Arial" panose="020B0704020202020204" pitchFamily="34" charset="0"/>
                <a:ea typeface="SimSun" pitchFamily="2" charset="-122"/>
              </a:rPr>
              <a:t>语句</a:t>
            </a:r>
            <a:r>
              <a:rPr lang="en-US" altLang="zh-CN" sz="2200" smtClean="0">
                <a:latin typeface="Arial" panose="020B0704020202020204" pitchFamily="34" charset="0"/>
                <a:ea typeface="SimSun" pitchFamily="2" charset="-122"/>
              </a:rPr>
              <a:t>——</a:t>
            </a:r>
            <a:r>
              <a:rPr lang="zh-CN" altLang="en-US" sz="2200" smtClean="0">
                <a:latin typeface="Arial" panose="020B0704020202020204" pitchFamily="34" charset="0"/>
                <a:ea typeface="SimSun" pitchFamily="2" charset="-122"/>
              </a:rPr>
              <a:t>有条件的循环语句。通过</a:t>
            </a:r>
            <a:r>
              <a:rPr lang="en-US" altLang="zh-CN" sz="2200" smtClean="0">
                <a:latin typeface="Arial" panose="020B0704020202020204" pitchFamily="34" charset="0"/>
                <a:ea typeface="SimSun" pitchFamily="2" charset="-122"/>
              </a:rPr>
              <a:t>3</a:t>
            </a:r>
            <a:r>
              <a:rPr lang="zh-CN" altLang="en-US" sz="2200" smtClean="0">
                <a:latin typeface="Arial" panose="020B0704020202020204" pitchFamily="34" charset="0"/>
                <a:ea typeface="SimSun" pitchFamily="2" charset="-122"/>
              </a:rPr>
              <a:t>个步骤来决定语句的循环执行：</a:t>
            </a:r>
            <a:endParaRPr lang="zh-CN" altLang="en-US" sz="2200" smtClean="0">
              <a:latin typeface="Arial" panose="020B0704020202020204" pitchFamily="34" charset="0"/>
              <a:ea typeface="SimSun" pitchFamily="2" charset="-122"/>
            </a:endParaRPr>
          </a:p>
          <a:p>
            <a:pPr marL="1044575" lvl="2" indent="-184150" algn="just">
              <a:lnSpc>
                <a:spcPts val="3000"/>
              </a:lnSpc>
              <a:spcBef>
                <a:spcPct val="0"/>
              </a:spcBef>
              <a:tabLst>
                <a:tab pos="664845" algn="l"/>
              </a:tabLst>
            </a:pP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1</a:t>
            </a:r>
            <a:r>
              <a:rPr lang="zh-CN" altLang="en-US" sz="2200" smtClean="0">
                <a:latin typeface="Arial" panose="020B0704020202020204" pitchFamily="34" charset="0"/>
                <a:ea typeface="SimSun" pitchFamily="2" charset="-122"/>
              </a:rPr>
              <a:t>）给控制循环次数的变量赋初值。</a:t>
            </a:r>
            <a:endParaRPr lang="zh-CN" altLang="en-US" sz="2200" smtClean="0">
              <a:latin typeface="Arial" panose="020B0704020202020204" pitchFamily="34" charset="0"/>
              <a:ea typeface="SimSun" pitchFamily="2" charset="-122"/>
            </a:endParaRPr>
          </a:p>
          <a:p>
            <a:pPr marL="1044575" lvl="2" indent="-184150" algn="just">
              <a:lnSpc>
                <a:spcPts val="3000"/>
              </a:lnSpc>
              <a:spcBef>
                <a:spcPct val="0"/>
              </a:spcBef>
              <a:tabLst>
                <a:tab pos="664845" algn="l"/>
              </a:tabLst>
            </a:pP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2</a:t>
            </a:r>
            <a:r>
              <a:rPr lang="zh-CN" altLang="en-US" sz="2200" smtClean="0">
                <a:latin typeface="Arial" panose="020B0704020202020204" pitchFamily="34" charset="0"/>
                <a:ea typeface="SimSun" pitchFamily="2" charset="-122"/>
              </a:rPr>
              <a:t>）判定循环执行条件，若为假则跳出循环；若为真，则执行指定的语句后，转到第（</a:t>
            </a:r>
            <a:r>
              <a:rPr lang="en-US" altLang="zh-CN" sz="2200" smtClean="0">
                <a:latin typeface="Arial" panose="020B0704020202020204" pitchFamily="34" charset="0"/>
                <a:ea typeface="SimSun" pitchFamily="2" charset="-122"/>
              </a:rPr>
              <a:t>3</a:t>
            </a:r>
            <a:r>
              <a:rPr lang="zh-CN" altLang="en-US" sz="2200" smtClean="0">
                <a:latin typeface="Arial" panose="020B0704020202020204" pitchFamily="34" charset="0"/>
                <a:ea typeface="SimSun" pitchFamily="2" charset="-122"/>
              </a:rPr>
              <a:t>）步。</a:t>
            </a:r>
            <a:endParaRPr lang="zh-CN" altLang="en-US" sz="2200" smtClean="0">
              <a:latin typeface="Arial" panose="020B0704020202020204" pitchFamily="34" charset="0"/>
              <a:ea typeface="SimSun" pitchFamily="2" charset="-122"/>
            </a:endParaRPr>
          </a:p>
          <a:p>
            <a:pPr marL="1044575" lvl="2" indent="-184150" algn="just">
              <a:lnSpc>
                <a:spcPts val="3000"/>
              </a:lnSpc>
              <a:spcBef>
                <a:spcPct val="0"/>
              </a:spcBef>
              <a:tabLst>
                <a:tab pos="664845" algn="l"/>
              </a:tabLst>
            </a:pPr>
            <a:r>
              <a:rPr lang="zh-CN" altLang="en-US" sz="2200" smtClean="0">
                <a:latin typeface="Arial" panose="020B0704020202020204" pitchFamily="34" charset="0"/>
                <a:ea typeface="SimSun" pitchFamily="2" charset="-122"/>
              </a:rPr>
              <a:t>（</a:t>
            </a:r>
            <a:r>
              <a:rPr lang="en-US" altLang="zh-CN" sz="2200" smtClean="0">
                <a:latin typeface="Arial" panose="020B0704020202020204" pitchFamily="34" charset="0"/>
                <a:ea typeface="SimSun" pitchFamily="2" charset="-122"/>
              </a:rPr>
              <a:t>3</a:t>
            </a:r>
            <a:r>
              <a:rPr lang="zh-CN" altLang="en-US" sz="2200" smtClean="0">
                <a:latin typeface="Arial" panose="020B0704020202020204" pitchFamily="34" charset="0"/>
                <a:ea typeface="SimSun" pitchFamily="2" charset="-122"/>
              </a:rPr>
              <a:t>）修改循环变量的值，返回第（</a:t>
            </a:r>
            <a:r>
              <a:rPr lang="en-US" altLang="zh-CN" sz="2200" smtClean="0">
                <a:latin typeface="Arial" panose="020B0704020202020204" pitchFamily="34" charset="0"/>
                <a:ea typeface="SimSun" pitchFamily="2" charset="-122"/>
              </a:rPr>
              <a:t>2</a:t>
            </a:r>
            <a:r>
              <a:rPr lang="zh-CN" altLang="en-US" sz="2200" smtClean="0">
                <a:latin typeface="Arial" panose="020B0704020202020204" pitchFamily="34" charset="0"/>
                <a:ea typeface="SimSun" pitchFamily="2" charset="-122"/>
              </a:rPr>
              <a:t>）步。</a:t>
            </a:r>
            <a:endParaRPr lang="zh-CN" altLang="en-US" sz="2200" smtClean="0">
              <a:latin typeface="Arial" panose="020B0704020202020204" pitchFamily="34" charset="0"/>
              <a:ea typeface="SimSun" pitchFamily="2" charset="-122"/>
            </a:endParaRPr>
          </a:p>
          <a:p>
            <a:pPr marL="665480" lvl="1" indent="-279400" algn="just">
              <a:lnSpc>
                <a:spcPts val="3000"/>
              </a:lnSpc>
              <a:spcBef>
                <a:spcPct val="0"/>
              </a:spcBef>
              <a:tabLst>
                <a:tab pos="664845" algn="l"/>
              </a:tabLst>
            </a:pPr>
            <a:r>
              <a:rPr lang="en-US" altLang="zh-CN" sz="2200" smtClean="0">
                <a:solidFill>
                  <a:srgbClr val="CC0066"/>
                </a:solidFill>
                <a:latin typeface="Arial" panose="020B0704020202020204" pitchFamily="34" charset="0"/>
                <a:ea typeface="SimSun" pitchFamily="2" charset="-122"/>
              </a:rPr>
              <a:t>repeat</a:t>
            </a:r>
            <a:r>
              <a:rPr lang="zh-CN" altLang="zh-CN" sz="2200" smtClean="0">
                <a:latin typeface="Arial" panose="020B0704020202020204" pitchFamily="34" charset="0"/>
                <a:ea typeface="SimSun" pitchFamily="2" charset="-122"/>
              </a:rPr>
              <a:t>语句——连续执行一条语句</a:t>
            </a:r>
            <a:r>
              <a:rPr lang="en-US" altLang="zh-CN" sz="2200" smtClean="0">
                <a:latin typeface="Arial" panose="020B0704020202020204" pitchFamily="34" charset="0"/>
                <a:ea typeface="SimSun" pitchFamily="2" charset="-122"/>
              </a:rPr>
              <a:t>n</a:t>
            </a:r>
            <a:r>
              <a:rPr lang="zh-CN" altLang="en-US" sz="2200" smtClean="0">
                <a:latin typeface="Arial" panose="020B0704020202020204" pitchFamily="34" charset="0"/>
                <a:ea typeface="SimSun" pitchFamily="2" charset="-122"/>
              </a:rPr>
              <a:t>次</a:t>
            </a:r>
            <a:endParaRPr lang="zh-CN" altLang="en-US" sz="2200" smtClean="0">
              <a:latin typeface="Arial" panose="020B0704020202020204" pitchFamily="34" charset="0"/>
              <a:ea typeface="SimSun" pitchFamily="2" charset="-122"/>
            </a:endParaRPr>
          </a:p>
          <a:p>
            <a:pPr marL="665480" lvl="1" indent="-279400" algn="just">
              <a:lnSpc>
                <a:spcPts val="3000"/>
              </a:lnSpc>
              <a:spcBef>
                <a:spcPct val="0"/>
              </a:spcBef>
              <a:tabLst>
                <a:tab pos="664845" algn="l"/>
              </a:tabLst>
            </a:pPr>
            <a:r>
              <a:rPr lang="en-US" altLang="zh-CN" sz="2200" smtClean="0">
                <a:solidFill>
                  <a:srgbClr val="CC0066"/>
                </a:solidFill>
                <a:latin typeface="Arial" panose="020B0704020202020204" pitchFamily="34" charset="0"/>
                <a:ea typeface="SimSun" pitchFamily="2" charset="-122"/>
              </a:rPr>
              <a:t>while</a:t>
            </a:r>
            <a:r>
              <a:rPr lang="zh-CN" altLang="en-US" sz="2200" smtClean="0">
                <a:latin typeface="Arial" panose="020B0704020202020204" pitchFamily="34" charset="0"/>
                <a:ea typeface="SimSun" pitchFamily="2" charset="-122"/>
              </a:rPr>
              <a:t>语句</a:t>
            </a:r>
            <a:r>
              <a:rPr lang="en-US" altLang="zh-CN" sz="2200" smtClean="0">
                <a:latin typeface="Arial" panose="020B0704020202020204" pitchFamily="34" charset="0"/>
                <a:ea typeface="SimSun" pitchFamily="2" charset="-122"/>
              </a:rPr>
              <a:t>——</a:t>
            </a:r>
            <a:r>
              <a:rPr lang="zh-CN" altLang="en-US" sz="2200" smtClean="0">
                <a:latin typeface="Arial" panose="020B0704020202020204" pitchFamily="34" charset="0"/>
                <a:ea typeface="SimSun" pitchFamily="2" charset="-122"/>
              </a:rPr>
              <a:t>执行一条语句直到某个条件不满足。首先判断循环执行条件表达式是否为真，若为真，则执行后面的语句或语句块，直到条件表达式不为真；若不为真，则其后的语句一次也不被执行！</a:t>
            </a:r>
            <a:endParaRPr lang="zh-CN" altLang="en-US" sz="2200" smtClean="0">
              <a:latin typeface="Arial" panose="020B0704020202020204" pitchFamily="34" charset="0"/>
              <a:ea typeface="SimSun" pitchFamily="2" charset="-122"/>
            </a:endParaRPr>
          </a:p>
          <a:p>
            <a:pPr marL="665480" lvl="1" indent="-279400" algn="just">
              <a:lnSpc>
                <a:spcPts val="3000"/>
              </a:lnSpc>
              <a:spcBef>
                <a:spcPct val="0"/>
              </a:spcBef>
              <a:tabLst>
                <a:tab pos="664845" algn="l"/>
              </a:tabLst>
            </a:pPr>
            <a:r>
              <a:rPr lang="en-US" altLang="zh-CN" sz="2200" smtClean="0">
                <a:solidFill>
                  <a:srgbClr val="CC0066"/>
                </a:solidFill>
                <a:latin typeface="Arial" panose="020B0704020202020204" pitchFamily="34" charset="0"/>
                <a:ea typeface="SimSun" pitchFamily="2" charset="-122"/>
              </a:rPr>
              <a:t>forever</a:t>
            </a:r>
            <a:r>
              <a:rPr lang="zh-CN" altLang="en-US" sz="2200" smtClean="0">
                <a:latin typeface="Arial" panose="020B0704020202020204" pitchFamily="34" charset="0"/>
                <a:ea typeface="SimSun" pitchFamily="2" charset="-122"/>
              </a:rPr>
              <a:t>语句</a:t>
            </a:r>
            <a:r>
              <a:rPr lang="en-US" altLang="zh-CN" sz="2200" smtClean="0">
                <a:latin typeface="Arial" panose="020B0704020202020204" pitchFamily="34" charset="0"/>
                <a:ea typeface="SimSun" pitchFamily="2" charset="-122"/>
              </a:rPr>
              <a:t>——</a:t>
            </a:r>
            <a:r>
              <a:rPr lang="zh-CN" altLang="en-US" sz="2200" smtClean="0">
                <a:latin typeface="Arial" panose="020B0704020202020204" pitchFamily="34" charset="0"/>
                <a:ea typeface="SimSun" pitchFamily="2" charset="-122"/>
              </a:rPr>
              <a:t>无限连续地执行语句，可用</a:t>
            </a:r>
            <a:r>
              <a:rPr lang="en-US" altLang="zh-CN" sz="2200" smtClean="0">
                <a:latin typeface="Arial" panose="020B0704020202020204" pitchFamily="34" charset="0"/>
                <a:ea typeface="SimSun" pitchFamily="2" charset="-122"/>
              </a:rPr>
              <a:t>disable</a:t>
            </a:r>
            <a:r>
              <a:rPr lang="zh-CN" altLang="en-US" sz="2200" smtClean="0">
                <a:latin typeface="Arial" panose="020B0704020202020204" pitchFamily="34" charset="0"/>
                <a:ea typeface="SimSun" pitchFamily="2" charset="-122"/>
              </a:rPr>
              <a:t>语句中断！多用在</a:t>
            </a:r>
            <a:r>
              <a:rPr lang="en-US" altLang="zh-CN" sz="2200" smtClean="0">
                <a:latin typeface="Arial" panose="020B0704020202020204" pitchFamily="34" charset="0"/>
                <a:ea typeface="SimSun" pitchFamily="2" charset="-122"/>
              </a:rPr>
              <a:t>initial</a:t>
            </a:r>
            <a:r>
              <a:rPr lang="zh-CN" altLang="en-US" sz="2200" smtClean="0">
                <a:latin typeface="Arial" panose="020B0704020202020204" pitchFamily="34" charset="0"/>
                <a:ea typeface="SimSun" pitchFamily="2" charset="-122"/>
              </a:rPr>
              <a:t>块中，以生成时钟等周期性波形</a:t>
            </a:r>
            <a:endParaRPr lang="zh-CN" altLang="en-US" sz="2200"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4354"/>
                                        </p:tgtEl>
                                        <p:attrNameLst>
                                          <p:attrName>style.visibility</p:attrName>
                                        </p:attrNameLst>
                                      </p:cBhvr>
                                      <p:to>
                                        <p:strVal val="visible"/>
                                      </p:to>
                                    </p:set>
                                    <p:anim calcmode="lin" valueType="num">
                                      <p:cBhvr additive="base">
                                        <p:cTn id="7" dur="500" fill="hold"/>
                                        <p:tgtEl>
                                          <p:spTgt spid="484354"/>
                                        </p:tgtEl>
                                        <p:attrNameLst>
                                          <p:attrName>ppt_x</p:attrName>
                                        </p:attrNameLst>
                                      </p:cBhvr>
                                      <p:tavLst>
                                        <p:tav tm="0">
                                          <p:val>
                                            <p:strVal val="#ppt_x"/>
                                          </p:val>
                                        </p:tav>
                                        <p:tav tm="100000">
                                          <p:val>
                                            <p:strVal val="#ppt_x"/>
                                          </p:val>
                                        </p:tav>
                                      </p:tavLst>
                                    </p:anim>
                                    <p:anim calcmode="lin" valueType="num">
                                      <p:cBhvr additive="base">
                                        <p:cTn id="8" dur="500" fill="hold"/>
                                        <p:tgtEl>
                                          <p:spTgt spid="4843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4355"/>
                                        </p:tgtEl>
                                        <p:attrNameLst>
                                          <p:attrName>style.visibility</p:attrName>
                                        </p:attrNameLst>
                                      </p:cBhvr>
                                      <p:to>
                                        <p:strVal val="visible"/>
                                      </p:to>
                                    </p:set>
                                    <p:anim calcmode="lin" valueType="num">
                                      <p:cBhvr additive="base">
                                        <p:cTn id="12" dur="500" fill="hold"/>
                                        <p:tgtEl>
                                          <p:spTgt spid="484355"/>
                                        </p:tgtEl>
                                        <p:attrNameLst>
                                          <p:attrName>ppt_x</p:attrName>
                                        </p:attrNameLst>
                                      </p:cBhvr>
                                      <p:tavLst>
                                        <p:tav tm="0">
                                          <p:val>
                                            <p:strVal val="0-#ppt_w/2"/>
                                          </p:val>
                                        </p:tav>
                                        <p:tav tm="100000">
                                          <p:val>
                                            <p:strVal val="#ppt_x"/>
                                          </p:val>
                                        </p:tav>
                                      </p:tavLst>
                                    </p:anim>
                                    <p:anim calcmode="lin" valueType="num">
                                      <p:cBhvr additive="base">
                                        <p:cTn id="13" dur="500" fill="hold"/>
                                        <p:tgtEl>
                                          <p:spTgt spid="484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p:bldP spid="4843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F5807A49-2DFF-4DDA-BFBE-7AC2702947D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22531" name="Rectangle 2"/>
          <p:cNvSpPr>
            <a:spLocks noGrp="1" noChangeArrowheads="1"/>
          </p:cNvSpPr>
          <p:nvPr>
            <p:ph type="title" idx="4294967295"/>
          </p:nvPr>
        </p:nvSpPr>
        <p:spPr>
          <a:xfrm>
            <a:off x="1833563" y="236538"/>
            <a:ext cx="7107237" cy="677862"/>
          </a:xfrm>
        </p:spPr>
        <p:txBody>
          <a:bodyPr anchor="b"/>
          <a:lstStyle/>
          <a:p>
            <a:pPr eaLnBrk="1" hangingPunct="1"/>
            <a:r>
              <a:rPr lang="zh-CN" altLang="en-US" smtClean="0">
                <a:solidFill>
                  <a:srgbClr val="FFCC00"/>
                </a:solidFill>
                <a:latin typeface="Arial" panose="020B0704020202020204" pitchFamily="34" charset="0"/>
                <a:ea typeface="黑体" pitchFamily="2" charset="-122"/>
              </a:rPr>
              <a:t>运算符的比较</a:t>
            </a:r>
            <a:endParaRPr lang="zh-CN" altLang="en-US" smtClean="0">
              <a:solidFill>
                <a:srgbClr val="FFCC00"/>
              </a:solidFill>
              <a:latin typeface="Arial" panose="020B0704020202020204" pitchFamily="34" charset="0"/>
              <a:ea typeface="黑体" pitchFamily="2" charset="-122"/>
            </a:endParaRPr>
          </a:p>
        </p:txBody>
      </p:sp>
      <p:graphicFrame>
        <p:nvGraphicFramePr>
          <p:cNvPr id="748741" name="Group 197"/>
          <p:cNvGraphicFramePr>
            <a:graphicFrameLocks noGrp="1"/>
          </p:cNvGraphicFramePr>
          <p:nvPr/>
        </p:nvGraphicFramePr>
        <p:xfrm>
          <a:off x="317500" y="1165225"/>
          <a:ext cx="8518525" cy="4759325"/>
        </p:xfrm>
        <a:graphic>
          <a:graphicData uri="http://schemas.openxmlformats.org/drawingml/2006/table">
            <a:tbl>
              <a:tblPr/>
              <a:tblGrid>
                <a:gridCol w="984250"/>
                <a:gridCol w="1828800"/>
                <a:gridCol w="1230313"/>
                <a:gridCol w="1087437"/>
                <a:gridCol w="1638300"/>
                <a:gridCol w="1749425"/>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CC3300"/>
                          </a:solidFill>
                          <a:effectLst/>
                          <a:latin typeface="Arial" panose="020B0704020202020204" pitchFamily="34" charset="0"/>
                          <a:ea typeface="楷体_GB2312" pitchFamily="49" charset="-122"/>
                          <a:cs typeface="Arial" panose="020B0704020202020204" pitchFamily="34" charset="0"/>
                        </a:rPr>
                        <a:t>C</a:t>
                      </a:r>
                      <a:r>
                        <a:rPr kumimoji="0" lang="zh-CN" altLang="en-US" sz="2000" b="1" i="0" u="none" strike="noStrike" cap="none" normalizeH="0" baseline="0" dirty="0" smtClean="0">
                          <a:ln>
                            <a:noFill/>
                          </a:ln>
                          <a:solidFill>
                            <a:srgbClr val="CC3300"/>
                          </a:solidFill>
                          <a:effectLst/>
                          <a:latin typeface="Arial" panose="020B0704020202020204" pitchFamily="34" charset="0"/>
                          <a:ea typeface="楷体_GB2312" pitchFamily="49" charset="-122"/>
                          <a:cs typeface="Arial" panose="020B0704020202020204" pitchFamily="34" charset="0"/>
                        </a:rPr>
                        <a:t>语言</a:t>
                      </a:r>
                      <a:endParaRPr kumimoji="0" lang="zh-CN" altLang="en-US" sz="2000" b="1" i="0" u="none" strike="noStrike" cap="none" normalizeH="0" baseline="0" dirty="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rPr>
                        <a:t>Verilog HDL</a:t>
                      </a:r>
                      <a:endPar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rPr>
                        <a:t>功能</a:t>
                      </a:r>
                      <a:endPar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rPr>
                        <a:t>C</a:t>
                      </a:r>
                      <a:r>
                        <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rPr>
                        <a:t>语言</a:t>
                      </a:r>
                      <a:endPar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rPr>
                        <a:t>Verilog HDL</a:t>
                      </a:r>
                      <a:endPar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rPr>
                        <a:t>功能</a:t>
                      </a:r>
                      <a:endParaRPr kumimoji="0" lang="zh-CN" altLang="en-US" sz="2000" b="1" i="0" u="none" strike="noStrike" cap="none" normalizeH="0" baseline="0" smtClean="0">
                        <a:ln>
                          <a:noFill/>
                        </a:ln>
                        <a:solidFill>
                          <a:srgbClr val="CC3300"/>
                        </a:solidFill>
                        <a:effectLst/>
                        <a:latin typeface="Arial" panose="020B0704020202020204" pitchFamily="34" charset="0"/>
                        <a:ea typeface="楷体_GB2312" pitchFamily="49" charset="-122"/>
                        <a:cs typeface="Arial" panose="020B0704020202020204" pitchFamily="34" charset="0"/>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加</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&lt;=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&lt;=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小于等于</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减</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等于</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乘</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不等于</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除</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按位取反</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取模</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&amp;</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&amp;</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按位与</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逻辑非</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按位或</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&amp;&amp;</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SimSun" pitchFamily="2" charset="-122"/>
                        </a:rPr>
                        <a:t>&amp;&amp;</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逻辑与</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按位异或</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逻辑或</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&lt;&lt;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&lt;&lt;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rPr>
                        <a:t>左移</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&gt;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&gt;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大于</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&gt;&gt;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&gt;&gt;</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右移</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&lt;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&lt;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小于</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等同于</a:t>
                      </a:r>
                      <a:r>
                        <a:rPr kumimoji="0" lang="en-US" altLang="zh-CN" sz="2000" b="1" i="0" u="none" strike="noStrike" cap="none" normalizeH="0" baseline="0" dirty="0" smtClean="0">
                          <a:ln>
                            <a:noFill/>
                          </a:ln>
                          <a:solidFill>
                            <a:schemeClr val="tx1"/>
                          </a:solidFill>
                          <a:effectLst/>
                          <a:latin typeface="Arial" panose="020B0704020202020204" pitchFamily="34" charset="0"/>
                          <a:ea typeface="楷体_GB2312" pitchFamily="49" charset="-122"/>
                        </a:rPr>
                        <a:t>if-else</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&gt;=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704020202020204" pitchFamily="34" charset="0"/>
                          <a:ea typeface="SimSun" pitchFamily="2" charset="-122"/>
                        </a:rPr>
                        <a:t>&gt;=</a:t>
                      </a:r>
                      <a:endParaRPr kumimoji="0" lang="zh-CN" altLang="en-US" sz="2000" b="1" i="0" u="none" strike="noStrike" cap="none" normalizeH="0" baseline="0" smtClean="0">
                        <a:ln>
                          <a:noFill/>
                        </a:ln>
                        <a:solidFill>
                          <a:schemeClr val="tx1"/>
                        </a:solidFill>
                        <a:effectLst/>
                        <a:latin typeface="Arial" panose="020B0704020202020204" pitchFamily="34" charset="0"/>
                        <a:ea typeface="SimSun"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rPr>
                        <a:t>大于等于</a:t>
                      </a: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704020202020204"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smtClean="0">
                        <a:ln>
                          <a:noFill/>
                        </a:ln>
                        <a:solidFill>
                          <a:schemeClr val="tx1"/>
                        </a:solidFill>
                        <a:effectLst/>
                        <a:latin typeface="Arial" panose="020B0704020202020204"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bl>
          </a:graphicData>
        </a:graphic>
      </p:graphicFrame>
      <p:sp>
        <p:nvSpPr>
          <p:cNvPr id="2228228" name="AutoShape 4"/>
          <p:cNvSpPr>
            <a:spLocks noChangeArrowheads="1"/>
          </p:cNvSpPr>
          <p:nvPr/>
        </p:nvSpPr>
        <p:spPr bwMode="auto">
          <a:xfrm>
            <a:off x="1157288" y="5886450"/>
            <a:ext cx="6972300" cy="636588"/>
          </a:xfrm>
          <a:prstGeom prst="horizontalScroll">
            <a:avLst>
              <a:gd name="adj" fmla="val 12500"/>
            </a:avLst>
          </a:prstGeom>
          <a:solidFill>
            <a:srgbClr val="FFCC66"/>
          </a:solidFill>
          <a:ln w="9525">
            <a:solidFill>
              <a:srgbClr val="FF6600"/>
            </a:solidFill>
            <a:round/>
          </a:ln>
        </p:spPr>
        <p:txBody>
          <a:bodyPr anchor="ctr">
            <a:spAutoFit/>
          </a:bodyPr>
          <a:lstStyle/>
          <a:p>
            <a:pPr marL="290830" indent="-290830" algn="ctr" eaLnBrk="1" hangingPunct="1">
              <a:spcAft>
                <a:spcPct val="20000"/>
              </a:spcAft>
              <a:buClr>
                <a:srgbClr val="3333FF"/>
              </a:buClr>
              <a:buFont typeface="Wingdings" panose="05000000000000000000" pitchFamily="2" charset="2"/>
              <a:buNone/>
            </a:pPr>
            <a:r>
              <a:rPr kumimoji="1" lang="en-US" altLang="zh-CN">
                <a:solidFill>
                  <a:srgbClr val="CC3300"/>
                </a:solidFill>
                <a:latin typeface="Arial" panose="020B0704020202020204" pitchFamily="34" charset="0"/>
                <a:ea typeface="黑体" pitchFamily="2" charset="-122"/>
              </a:rPr>
              <a:t>Verilog HDL</a:t>
            </a:r>
            <a:r>
              <a:rPr kumimoji="1" lang="zh-CN" altLang="en-US">
                <a:solidFill>
                  <a:srgbClr val="CC3300"/>
                </a:solidFill>
                <a:latin typeface="Arial" panose="020B0704020202020204" pitchFamily="34" charset="0"/>
                <a:ea typeface="黑体" pitchFamily="2" charset="-122"/>
              </a:rPr>
              <a:t>与</a:t>
            </a:r>
            <a:r>
              <a:rPr kumimoji="1" lang="en-US" altLang="zh-CN">
                <a:solidFill>
                  <a:srgbClr val="CC3300"/>
                </a:solidFill>
                <a:latin typeface="Arial" panose="020B0704020202020204" pitchFamily="34" charset="0"/>
                <a:ea typeface="黑体" pitchFamily="2" charset="-122"/>
              </a:rPr>
              <a:t>C</a:t>
            </a:r>
            <a:r>
              <a:rPr kumimoji="1" lang="zh-CN" altLang="en-US">
                <a:solidFill>
                  <a:srgbClr val="CC3300"/>
                </a:solidFill>
                <a:latin typeface="Arial" panose="020B0704020202020204" pitchFamily="34" charset="0"/>
                <a:ea typeface="黑体" pitchFamily="2" charset="-122"/>
              </a:rPr>
              <a:t>语言的运算符几乎完全相同！</a:t>
            </a:r>
            <a:endParaRPr kumimoji="1" lang="zh-CN" altLang="en-US">
              <a:solidFill>
                <a:schemeClr val="tx2"/>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28228"/>
                                        </p:tgtEl>
                                        <p:attrNameLst>
                                          <p:attrName>style.visibility</p:attrName>
                                        </p:attrNameLst>
                                      </p:cBhvr>
                                      <p:to>
                                        <p:strVal val="visible"/>
                                      </p:to>
                                    </p:set>
                                    <p:animEffect transition="in" filter="barn(outVertical)">
                                      <p:cBhvr>
                                        <p:cTn id="7" dur="500"/>
                                        <p:tgtEl>
                                          <p:spTgt spid="222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8228"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388DBAF9-C80E-40E7-A967-BEB7C600A54F}"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86402"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panose="020B0704020202020204" pitchFamily="34" charset="0"/>
                <a:ea typeface="黑体" pitchFamily="2" charset="-122"/>
              </a:rPr>
              <a:t>1</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for</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100356" name="Rectangle 3"/>
          <p:cNvSpPr>
            <a:spLocks noGrp="1" noChangeArrowheads="1"/>
          </p:cNvSpPr>
          <p:nvPr>
            <p:ph type="body" idx="1"/>
          </p:nvPr>
        </p:nvSpPr>
        <p:spPr>
          <a:xfrm>
            <a:off x="327025" y="1339850"/>
            <a:ext cx="8816975" cy="503238"/>
          </a:xfrm>
        </p:spPr>
        <p:txBody>
          <a:bodyPr/>
          <a:lstStyle/>
          <a:p>
            <a:pPr marL="457200" indent="-457200" algn="just">
              <a:lnSpc>
                <a:spcPct val="110000"/>
              </a:lnSpc>
              <a:buFont typeface="Wingdings" panose="05000000000000000000" pitchFamily="2" charset="2"/>
              <a:buNone/>
            </a:pPr>
            <a:r>
              <a:rPr lang="zh-CN" altLang="en-US" sz="2200" smtClean="0">
                <a:solidFill>
                  <a:srgbClr val="FF0000"/>
                </a:solidFill>
                <a:latin typeface="Arial" panose="020B0704020202020204" pitchFamily="34" charset="0"/>
                <a:ea typeface="SimSun" pitchFamily="2" charset="-122"/>
              </a:rPr>
              <a:t>功能</a:t>
            </a:r>
            <a:r>
              <a:rPr lang="zh-CN" altLang="en-US" sz="2200" smtClean="0">
                <a:latin typeface="Arial" panose="020B0704020202020204" pitchFamily="34" charset="0"/>
                <a:ea typeface="SimSun" pitchFamily="2" charset="-122"/>
              </a:rPr>
              <a:t>：一般用途的循环语句，允许一条或更多的语句被重复地执行。</a:t>
            </a:r>
            <a:endParaRPr lang="zh-CN" altLang="en-US" sz="2200" smtClean="0">
              <a:latin typeface="Arial" panose="020B0704020202020204" pitchFamily="34" charset="0"/>
              <a:ea typeface="SimSun" pitchFamily="2" charset="-122"/>
            </a:endParaRPr>
          </a:p>
        </p:txBody>
      </p:sp>
      <p:sp>
        <p:nvSpPr>
          <p:cNvPr id="486404" name="Text Box 4"/>
          <p:cNvSpPr txBox="1">
            <a:spLocks noChangeArrowheads="1"/>
          </p:cNvSpPr>
          <p:nvPr/>
        </p:nvSpPr>
        <p:spPr bwMode="auto">
          <a:xfrm>
            <a:off x="2646363" y="1952625"/>
            <a:ext cx="5105400" cy="436563"/>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for</a:t>
            </a:r>
            <a:r>
              <a:rPr lang="en-US" altLang="zh-CN" sz="2000">
                <a:latin typeface="Arial" panose="020B0704020202020204" pitchFamily="34" charset="0"/>
              </a:rPr>
              <a:t> </a:t>
            </a:r>
            <a:r>
              <a:rPr lang="zh-CN" altLang="en-US" sz="2000">
                <a:latin typeface="Arial" panose="020B0704020202020204" pitchFamily="34" charset="0"/>
              </a:rPr>
              <a:t> </a:t>
            </a:r>
            <a:r>
              <a:rPr lang="en-US" altLang="zh-CN" sz="2000">
                <a:latin typeface="Arial" panose="020B0704020202020204" pitchFamily="34" charset="0"/>
              </a:rPr>
              <a:t>(</a:t>
            </a:r>
            <a:r>
              <a:rPr lang="zh-CN" altLang="en-US" sz="2000">
                <a:latin typeface="Arial" panose="020B0704020202020204" pitchFamily="34" charset="0"/>
              </a:rPr>
              <a:t>表达式</a:t>
            </a:r>
            <a:r>
              <a:rPr lang="en-US" altLang="zh-CN" sz="2000">
                <a:latin typeface="Arial" panose="020B0704020202020204" pitchFamily="34" charset="0"/>
              </a:rPr>
              <a:t>1;</a:t>
            </a:r>
            <a:r>
              <a:rPr lang="zh-CN" altLang="en-US" sz="2000">
                <a:latin typeface="Arial" panose="020B0704020202020204" pitchFamily="34" charset="0"/>
              </a:rPr>
              <a:t>表达式</a:t>
            </a:r>
            <a:r>
              <a:rPr lang="en-US" altLang="zh-CN" sz="2000">
                <a:latin typeface="Arial" panose="020B0704020202020204" pitchFamily="34" charset="0"/>
              </a:rPr>
              <a:t>2;</a:t>
            </a:r>
            <a:r>
              <a:rPr lang="zh-CN" altLang="en-US" sz="2000">
                <a:latin typeface="Arial" panose="020B0704020202020204" pitchFamily="34" charset="0"/>
              </a:rPr>
              <a:t>表达式</a:t>
            </a:r>
            <a:r>
              <a:rPr lang="en-US" altLang="zh-CN" sz="2000">
                <a:latin typeface="Arial" panose="020B0704020202020204" pitchFamily="34" charset="0"/>
              </a:rPr>
              <a:t>3) </a:t>
            </a:r>
            <a:r>
              <a:rPr lang="zh-CN" altLang="en-US" sz="2000">
                <a:latin typeface="Arial" panose="020B0704020202020204" pitchFamily="34" charset="0"/>
              </a:rPr>
              <a:t>语句</a:t>
            </a:r>
            <a:endParaRPr lang="zh-CN" altLang="en-US" sz="2000">
              <a:latin typeface="Arial" panose="020B0704020202020204" pitchFamily="34" charset="0"/>
            </a:endParaRPr>
          </a:p>
        </p:txBody>
      </p:sp>
      <p:sp>
        <p:nvSpPr>
          <p:cNvPr id="486405" name="Text Box 5"/>
          <p:cNvSpPr txBox="1">
            <a:spLocks noChangeArrowheads="1"/>
          </p:cNvSpPr>
          <p:nvPr/>
        </p:nvSpPr>
        <p:spPr bwMode="auto">
          <a:xfrm>
            <a:off x="2646363" y="2573338"/>
            <a:ext cx="5791200" cy="1106487"/>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for</a:t>
            </a:r>
            <a:r>
              <a:rPr lang="zh-CN" altLang="en-US" sz="2000">
                <a:latin typeface="Arial" panose="020B0704020202020204" pitchFamily="34" charset="0"/>
              </a:rPr>
              <a:t> </a:t>
            </a:r>
            <a:r>
              <a:rPr lang="en-US" altLang="zh-CN" sz="2000">
                <a:latin typeface="Arial" panose="020B0704020202020204" pitchFamily="34" charset="0"/>
              </a:rPr>
              <a:t>(</a:t>
            </a:r>
            <a:r>
              <a:rPr lang="zh-CN" altLang="en-US" sz="2000">
                <a:latin typeface="Arial" panose="020B0704020202020204" pitchFamily="34" charset="0"/>
              </a:rPr>
              <a:t>循环指针 </a:t>
            </a:r>
            <a:r>
              <a:rPr lang="en-US" altLang="zh-CN" sz="2000">
                <a:latin typeface="Arial" panose="020B0704020202020204" pitchFamily="34" charset="0"/>
              </a:rPr>
              <a:t>= </a:t>
            </a:r>
            <a:r>
              <a:rPr lang="zh-CN" altLang="en-US" sz="2000">
                <a:latin typeface="Arial" panose="020B0704020202020204" pitchFamily="34" charset="0"/>
              </a:rPr>
              <a:t>初值</a:t>
            </a:r>
            <a:r>
              <a:rPr lang="en-US" altLang="zh-CN" sz="2000">
                <a:latin typeface="Arial" panose="020B0704020202020204" pitchFamily="34" charset="0"/>
              </a:rPr>
              <a:t>; </a:t>
            </a:r>
            <a:r>
              <a:rPr lang="zh-CN" altLang="en-US" sz="2000">
                <a:latin typeface="Arial" panose="020B0704020202020204" pitchFamily="34" charset="0"/>
              </a:rPr>
              <a:t>循环指针 </a:t>
            </a:r>
            <a:r>
              <a:rPr lang="en-US" altLang="zh-CN" sz="2000">
                <a:latin typeface="Arial" panose="020B0704020202020204" pitchFamily="34" charset="0"/>
              </a:rPr>
              <a:t>&lt; </a:t>
            </a:r>
            <a:r>
              <a:rPr lang="zh-CN" altLang="en-US" sz="2000">
                <a:latin typeface="Arial" panose="020B0704020202020204" pitchFamily="34" charset="0"/>
              </a:rPr>
              <a:t>终值</a:t>
            </a:r>
            <a:r>
              <a:rPr lang="en-US" altLang="zh-CN" sz="2000">
                <a:latin typeface="Arial" panose="020B0704020202020204" pitchFamily="34" charset="0"/>
              </a:rPr>
              <a:t>; </a:t>
            </a:r>
            <a:r>
              <a:rPr lang="zh-CN" altLang="en-US" sz="2000">
                <a:latin typeface="Arial" panose="020B0704020202020204" pitchFamily="34" charset="0"/>
              </a:rPr>
              <a:t>循环指针 </a:t>
            </a:r>
            <a:r>
              <a:rPr lang="en-US" altLang="zh-CN" sz="2000">
                <a:latin typeface="Arial" panose="020B0704020202020204" pitchFamily="34" charset="0"/>
              </a:rPr>
              <a:t>= </a:t>
            </a:r>
            <a:r>
              <a:rPr lang="zh-CN" altLang="en-US" sz="2000">
                <a:latin typeface="Arial" panose="020B0704020202020204" pitchFamily="34" charset="0"/>
              </a:rPr>
              <a:t>循环指针 </a:t>
            </a:r>
            <a:r>
              <a:rPr lang="en-US" altLang="zh-CN" sz="2000">
                <a:latin typeface="Arial" panose="020B0704020202020204" pitchFamily="34" charset="0"/>
              </a:rPr>
              <a:t>+ </a:t>
            </a:r>
            <a:r>
              <a:rPr lang="zh-CN" altLang="en-US" sz="2000">
                <a:latin typeface="Arial" panose="020B0704020202020204" pitchFamily="34" charset="0"/>
              </a:rPr>
              <a:t>步长值</a:t>
            </a:r>
            <a:r>
              <a:rPr lang="en-US" altLang="zh-CN" sz="2000">
                <a:latin typeface="Arial" panose="020B0704020202020204" pitchFamily="34" charset="0"/>
              </a:rPr>
              <a:t>)</a:t>
            </a:r>
            <a:endParaRPr lang="en-US" altLang="zh-CN" sz="2000">
              <a:latin typeface="Arial" panose="020B0704020202020204" pitchFamily="34" charset="0"/>
            </a:endParaRPr>
          </a:p>
          <a:p>
            <a:pPr>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begin  </a:t>
            </a:r>
            <a:r>
              <a:rPr lang="zh-CN" altLang="en-US" sz="2000">
                <a:latin typeface="Arial" panose="020B0704020202020204" pitchFamily="34" charset="0"/>
              </a:rPr>
              <a:t>执行语句</a:t>
            </a:r>
            <a:r>
              <a:rPr lang="en-US" altLang="zh-CN" sz="2000">
                <a:latin typeface="Arial" panose="020B0704020202020204" pitchFamily="34" charset="0"/>
              </a:rPr>
              <a:t>;  end</a:t>
            </a:r>
            <a:endParaRPr lang="en-US" altLang="zh-CN" sz="2000">
              <a:latin typeface="Arial" panose="020B0704020202020204" pitchFamily="34" charset="0"/>
            </a:endParaRPr>
          </a:p>
        </p:txBody>
      </p:sp>
      <p:sp>
        <p:nvSpPr>
          <p:cNvPr id="486406" name="AutoShape 6"/>
          <p:cNvSpPr>
            <a:spLocks noChangeArrowheads="1"/>
          </p:cNvSpPr>
          <p:nvPr/>
        </p:nvSpPr>
        <p:spPr bwMode="auto">
          <a:xfrm>
            <a:off x="6402388" y="3760788"/>
            <a:ext cx="1371600" cy="457200"/>
          </a:xfrm>
          <a:prstGeom prst="wedgeRoundRectCallout">
            <a:avLst>
              <a:gd name="adj1" fmla="val -59144"/>
              <a:gd name="adj2" fmla="val -84375"/>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solidFill>
                  <a:srgbClr val="FF0066"/>
                </a:solidFill>
                <a:latin typeface="楷体_GB2312" pitchFamily="49" charset="-122"/>
                <a:ea typeface="楷体_GB2312" pitchFamily="49" charset="-122"/>
              </a:rPr>
              <a:t>两</a:t>
            </a:r>
            <a:r>
              <a:rPr lang="zh-CN" altLang="en-US" sz="2000">
                <a:latin typeface="楷体_GB2312" pitchFamily="49" charset="-122"/>
                <a:ea typeface="楷体_GB2312" pitchFamily="49" charset="-122"/>
              </a:rPr>
              <a:t>条语句</a:t>
            </a:r>
            <a:endParaRPr kumimoji="1" lang="zh-CN" altLang="en-US" sz="2000">
              <a:latin typeface="楷体_GB2312" pitchFamily="49" charset="-122"/>
              <a:ea typeface="楷体_GB2312" pitchFamily="49" charset="-122"/>
            </a:endParaRPr>
          </a:p>
        </p:txBody>
      </p:sp>
      <p:sp>
        <p:nvSpPr>
          <p:cNvPr id="486407" name="Text Box 7"/>
          <p:cNvSpPr txBox="1">
            <a:spLocks noChangeArrowheads="1"/>
          </p:cNvSpPr>
          <p:nvPr/>
        </p:nvSpPr>
        <p:spPr bwMode="auto">
          <a:xfrm>
            <a:off x="652463" y="1974850"/>
            <a:ext cx="1631950" cy="457200"/>
          </a:xfrm>
          <a:prstGeom prst="rect">
            <a:avLst/>
          </a:prstGeom>
          <a:noFill/>
          <a:ln w="9525">
            <a:noFill/>
            <a:miter lim="800000"/>
          </a:ln>
          <a:effectLst/>
        </p:spPr>
        <p:txBody>
          <a:bodyPr anchor="b">
            <a:spAutoFit/>
          </a:bodyPr>
          <a:lstStyle/>
          <a:p>
            <a:pPr marL="281305" indent="-281305" algn="l" eaLnBrk="1" hangingPunct="1">
              <a:lnSpc>
                <a:spcPct val="100000"/>
              </a:lnSpc>
              <a:spcBef>
                <a:spcPct val="50000"/>
              </a:spcBef>
              <a:buClr>
                <a:srgbClr val="3333FF"/>
              </a:buClr>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一般形式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486408" name="Text Box 8"/>
          <p:cNvSpPr txBox="1">
            <a:spLocks noChangeArrowheads="1"/>
          </p:cNvSpPr>
          <p:nvPr/>
        </p:nvSpPr>
        <p:spPr bwMode="auto">
          <a:xfrm>
            <a:off x="327025" y="2992438"/>
            <a:ext cx="2198688" cy="457200"/>
          </a:xfrm>
          <a:prstGeom prst="rect">
            <a:avLst/>
          </a:prstGeom>
          <a:noFill/>
          <a:ln w="9525">
            <a:noFill/>
            <a:miter lim="800000"/>
          </a:ln>
          <a:effectLst/>
        </p:spPr>
        <p:txBody>
          <a:bodyPr anchor="b">
            <a:spAutoFit/>
          </a:bodyPr>
          <a:lstStyle/>
          <a:p>
            <a:pPr marL="281305" indent="-281305" algn="l" eaLnBrk="1" hangingPunct="1">
              <a:lnSpc>
                <a:spcPct val="100000"/>
              </a:lnSpc>
              <a:spcBef>
                <a:spcPct val="50000"/>
              </a:spcBef>
              <a:buClr>
                <a:srgbClr val="3333FF"/>
              </a:buClr>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简单应用形式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486409" name="Rectangle 9"/>
          <p:cNvSpPr>
            <a:spLocks noChangeArrowheads="1"/>
          </p:cNvSpPr>
          <p:nvPr/>
        </p:nvSpPr>
        <p:spPr bwMode="auto">
          <a:xfrm>
            <a:off x="228600" y="4616450"/>
            <a:ext cx="873601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Clr>
                <a:schemeClr val="bg2"/>
              </a:buClr>
              <a:buSzPct val="80000"/>
              <a:buFont typeface="Wingdings" panose="05000000000000000000" pitchFamily="2" charset="2"/>
              <a:buNone/>
            </a:pPr>
            <a:r>
              <a:rPr lang="zh-CN" altLang="en-US" sz="2200">
                <a:solidFill>
                  <a:srgbClr val="FF0000"/>
                </a:solidFill>
                <a:latin typeface="Arial" panose="020B0704020202020204" pitchFamily="34" charset="0"/>
              </a:rPr>
              <a:t>规则</a:t>
            </a:r>
            <a:r>
              <a:rPr lang="zh-CN" altLang="en-US" sz="2200">
                <a:latin typeface="Arial" panose="020B0704020202020204" pitchFamily="34" charset="0"/>
              </a:rPr>
              <a:t>：当</a:t>
            </a:r>
            <a:r>
              <a:rPr lang="en-US" altLang="zh-CN" sz="2200">
                <a:latin typeface="Arial" panose="020B0704020202020204" pitchFamily="34" charset="0"/>
              </a:rPr>
              <a:t>for</a:t>
            </a:r>
            <a:r>
              <a:rPr lang="zh-CN" altLang="en-US" sz="2200">
                <a:latin typeface="Arial" panose="020B0704020202020204" pitchFamily="34" charset="0"/>
              </a:rPr>
              <a:t>循环开始执行时，循环变量已赋予初值。在每一次循环执行之前（包括第一次），都必须检查表达式</a:t>
            </a:r>
            <a:r>
              <a:rPr lang="en-US" altLang="zh-CN" sz="2200">
                <a:latin typeface="Arial" panose="020B0704020202020204" pitchFamily="34" charset="0"/>
              </a:rPr>
              <a:t>2</a:t>
            </a:r>
            <a:r>
              <a:rPr lang="zh-CN" altLang="en-US" sz="2200">
                <a:latin typeface="Arial" panose="020B0704020202020204" pitchFamily="34" charset="0"/>
              </a:rPr>
              <a:t>（循环执行条件），若它为假（</a:t>
            </a:r>
            <a:r>
              <a:rPr lang="en-US" altLang="zh-CN" sz="2200">
                <a:latin typeface="Arial" panose="020B0704020202020204" pitchFamily="34" charset="0"/>
              </a:rPr>
              <a:t>0</a:t>
            </a:r>
            <a:r>
              <a:rPr lang="zh-CN" altLang="en-US" sz="2200">
                <a:latin typeface="Arial" panose="020B0704020202020204" pitchFamily="34" charset="0"/>
              </a:rPr>
              <a:t>、</a:t>
            </a:r>
            <a:r>
              <a:rPr lang="en-US" altLang="zh-CN" sz="2200">
                <a:latin typeface="Arial" panose="020B0704020202020204" pitchFamily="34" charset="0"/>
              </a:rPr>
              <a:t>x</a:t>
            </a:r>
            <a:r>
              <a:rPr lang="zh-CN" altLang="en-US" sz="2200">
                <a:latin typeface="Arial" panose="020B0704020202020204" pitchFamily="34" charset="0"/>
              </a:rPr>
              <a:t>或</a:t>
            </a:r>
            <a:r>
              <a:rPr lang="en-US" altLang="zh-CN" sz="2200">
                <a:latin typeface="Arial" panose="020B0704020202020204" pitchFamily="34" charset="0"/>
              </a:rPr>
              <a:t>z</a:t>
            </a:r>
            <a:r>
              <a:rPr lang="zh-CN" altLang="en-US" sz="2200">
                <a:latin typeface="Arial" panose="020B0704020202020204" pitchFamily="34" charset="0"/>
              </a:rPr>
              <a:t>），则立刻退出循环。而在每一次循环执行之后，都要使循环变量增值。</a:t>
            </a:r>
            <a:endParaRPr lang="zh-CN" altLang="en-US" sz="2200">
              <a:latin typeface="Arial" panose="020B0704020202020204" pitchFamily="34" charset="0"/>
            </a:endParaRPr>
          </a:p>
        </p:txBody>
      </p:sp>
      <p:sp>
        <p:nvSpPr>
          <p:cNvPr id="486410" name="Text Box 10"/>
          <p:cNvSpPr txBox="1">
            <a:spLocks noChangeArrowheads="1"/>
          </p:cNvSpPr>
          <p:nvPr/>
        </p:nvSpPr>
        <p:spPr bwMode="auto">
          <a:xfrm>
            <a:off x="631825" y="3863975"/>
            <a:ext cx="3886200" cy="457200"/>
          </a:xfrm>
          <a:prstGeom prst="rect">
            <a:avLst/>
          </a:prstGeom>
          <a:solidFill>
            <a:srgbClr val="FFCC99"/>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en-US" altLang="zh-CN">
                <a:latin typeface="Arial" panose="020B0704020202020204" pitchFamily="34" charset="0"/>
                <a:ea typeface="楷体_GB2312" pitchFamily="49" charset="-122"/>
              </a:rPr>
              <a:t>for</a:t>
            </a:r>
            <a:r>
              <a:rPr lang="zh-CN" altLang="en-US">
                <a:latin typeface="Arial" panose="020B0704020202020204" pitchFamily="34" charset="0"/>
                <a:ea typeface="楷体_GB2312" pitchFamily="49" charset="-122"/>
              </a:rPr>
              <a:t>语句比</a:t>
            </a:r>
            <a:r>
              <a:rPr lang="en-US" altLang="zh-CN">
                <a:latin typeface="Arial" panose="020B0704020202020204" pitchFamily="34" charset="0"/>
                <a:ea typeface="楷体_GB2312" pitchFamily="49" charset="-122"/>
              </a:rPr>
              <a:t>while</a:t>
            </a:r>
            <a:r>
              <a:rPr lang="zh-CN" altLang="en-US">
                <a:latin typeface="Arial" panose="020B0704020202020204" pitchFamily="34" charset="0"/>
                <a:ea typeface="楷体_GB2312" pitchFamily="49" charset="-122"/>
              </a:rPr>
              <a:t>语句简洁！</a:t>
            </a:r>
            <a:endParaRPr lang="zh-CN" altLang="en-US">
              <a:latin typeface="Arial" panose="020B0704020202020204"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6402"/>
                                        </p:tgtEl>
                                        <p:attrNameLst>
                                          <p:attrName>style.visibility</p:attrName>
                                        </p:attrNameLst>
                                      </p:cBhvr>
                                      <p:to>
                                        <p:strVal val="visible"/>
                                      </p:to>
                                    </p:set>
                                    <p:anim calcmode="lin" valueType="num">
                                      <p:cBhvr additive="base">
                                        <p:cTn id="7" dur="500" fill="hold"/>
                                        <p:tgtEl>
                                          <p:spTgt spid="486402"/>
                                        </p:tgtEl>
                                        <p:attrNameLst>
                                          <p:attrName>ppt_x</p:attrName>
                                        </p:attrNameLst>
                                      </p:cBhvr>
                                      <p:tavLst>
                                        <p:tav tm="0">
                                          <p:val>
                                            <p:strVal val="#ppt_x"/>
                                          </p:val>
                                        </p:tav>
                                        <p:tav tm="100000">
                                          <p:val>
                                            <p:strVal val="#ppt_x"/>
                                          </p:val>
                                        </p:tav>
                                      </p:tavLst>
                                    </p:anim>
                                    <p:anim calcmode="lin" valueType="num">
                                      <p:cBhvr additive="base">
                                        <p:cTn id="8" dur="500" fill="hold"/>
                                        <p:tgtEl>
                                          <p:spTgt spid="4864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86407"/>
                                        </p:tgtEl>
                                        <p:attrNameLst>
                                          <p:attrName>style.visibility</p:attrName>
                                        </p:attrNameLst>
                                      </p:cBhvr>
                                      <p:to>
                                        <p:strVal val="visible"/>
                                      </p:to>
                                    </p:set>
                                    <p:animEffect transition="in" filter="dissolve">
                                      <p:cBhvr>
                                        <p:cTn id="13" dur="500"/>
                                        <p:tgtEl>
                                          <p:spTgt spid="48640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wipe(left)">
                                      <p:cBhvr>
                                        <p:cTn id="17" dur="500"/>
                                        <p:tgtEl>
                                          <p:spTgt spid="4864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6408"/>
                                        </p:tgtEl>
                                        <p:attrNameLst>
                                          <p:attrName>style.visibility</p:attrName>
                                        </p:attrNameLst>
                                      </p:cBhvr>
                                      <p:to>
                                        <p:strVal val="visible"/>
                                      </p:to>
                                    </p:set>
                                    <p:animEffect transition="in" filter="dissolve">
                                      <p:cBhvr>
                                        <p:cTn id="22" dur="500"/>
                                        <p:tgtEl>
                                          <p:spTgt spid="48640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86405"/>
                                        </p:tgtEl>
                                        <p:attrNameLst>
                                          <p:attrName>style.visibility</p:attrName>
                                        </p:attrNameLst>
                                      </p:cBhvr>
                                      <p:to>
                                        <p:strVal val="visible"/>
                                      </p:to>
                                    </p:set>
                                    <p:animEffect transition="in" filter="wipe(left)">
                                      <p:cBhvr>
                                        <p:cTn id="26" dur="500"/>
                                        <p:tgtEl>
                                          <p:spTgt spid="48640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86406"/>
                                        </p:tgtEl>
                                        <p:attrNameLst>
                                          <p:attrName>style.visibility</p:attrName>
                                        </p:attrNameLst>
                                      </p:cBhvr>
                                      <p:to>
                                        <p:strVal val="visible"/>
                                      </p:to>
                                    </p:set>
                                    <p:animEffect transition="in" filter="dissolve">
                                      <p:cBhvr>
                                        <p:cTn id="31" dur="500"/>
                                        <p:tgtEl>
                                          <p:spTgt spid="486406"/>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86410"/>
                                        </p:tgtEl>
                                        <p:attrNameLst>
                                          <p:attrName>style.visibility</p:attrName>
                                        </p:attrNameLst>
                                      </p:cBhvr>
                                      <p:to>
                                        <p:strVal val="visible"/>
                                      </p:to>
                                    </p:set>
                                    <p:anim calcmode="lin" valueType="num">
                                      <p:cBhvr>
                                        <p:cTn id="36" dur="500" fill="hold"/>
                                        <p:tgtEl>
                                          <p:spTgt spid="486410"/>
                                        </p:tgtEl>
                                        <p:attrNameLst>
                                          <p:attrName>ppt_w</p:attrName>
                                        </p:attrNameLst>
                                      </p:cBhvr>
                                      <p:tavLst>
                                        <p:tav tm="0">
                                          <p:val>
                                            <p:fltVal val="0"/>
                                          </p:val>
                                        </p:tav>
                                        <p:tav tm="100000">
                                          <p:val>
                                            <p:strVal val="#ppt_w"/>
                                          </p:val>
                                        </p:tav>
                                      </p:tavLst>
                                    </p:anim>
                                    <p:anim calcmode="lin" valueType="num">
                                      <p:cBhvr>
                                        <p:cTn id="37" dur="500" fill="hold"/>
                                        <p:tgtEl>
                                          <p:spTgt spid="486410"/>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86409"/>
                                        </p:tgtEl>
                                        <p:attrNameLst>
                                          <p:attrName>style.visibility</p:attrName>
                                        </p:attrNameLst>
                                      </p:cBhvr>
                                      <p:to>
                                        <p:strVal val="visible"/>
                                      </p:to>
                                    </p:set>
                                    <p:anim calcmode="lin" valueType="num">
                                      <p:cBhvr additive="base">
                                        <p:cTn id="42" dur="500" fill="hold"/>
                                        <p:tgtEl>
                                          <p:spTgt spid="486409"/>
                                        </p:tgtEl>
                                        <p:attrNameLst>
                                          <p:attrName>ppt_x</p:attrName>
                                        </p:attrNameLst>
                                      </p:cBhvr>
                                      <p:tavLst>
                                        <p:tav tm="0">
                                          <p:val>
                                            <p:strVal val="#ppt_x"/>
                                          </p:val>
                                        </p:tav>
                                        <p:tav tm="100000">
                                          <p:val>
                                            <p:strVal val="#ppt_x"/>
                                          </p:val>
                                        </p:tav>
                                      </p:tavLst>
                                    </p:anim>
                                    <p:anim calcmode="lin" valueType="num">
                                      <p:cBhvr additive="base">
                                        <p:cTn id="43" dur="500" fill="hold"/>
                                        <p:tgtEl>
                                          <p:spTgt spid="486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486404" grpId="0" animBg="1"/>
      <p:bldP spid="486405" grpId="0" animBg="1"/>
      <p:bldP spid="486406" grpId="0" animBg="1"/>
      <p:bldP spid="486407" grpId="0" autoUpdateAnimBg="0"/>
      <p:bldP spid="486408" grpId="0" autoUpdateAnimBg="0"/>
      <p:bldP spid="486409" grpId="0"/>
      <p:bldP spid="486410"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8FE4649F-40D2-4473-A4EE-D9C5DDF8FA2E}"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01379" name="Rectangle 2"/>
          <p:cNvSpPr>
            <a:spLocks noGrp="1" noChangeArrowheads="1"/>
          </p:cNvSpPr>
          <p:nvPr>
            <p:ph type="title"/>
          </p:nvPr>
        </p:nvSpPr>
        <p:spPr>
          <a:xfrm>
            <a:off x="1728788" y="225425"/>
            <a:ext cx="7772400" cy="677863"/>
          </a:xfrm>
        </p:spPr>
        <p:txBody>
          <a:bodyPr/>
          <a:lstStyle/>
          <a:p>
            <a:r>
              <a:rPr lang="en-US" altLang="zh-CN" smtClean="0">
                <a:solidFill>
                  <a:srgbClr val="FFCC00"/>
                </a:solidFill>
                <a:latin typeface="Arial" panose="020B0704020202020204" pitchFamily="34" charset="0"/>
                <a:ea typeface="黑体" pitchFamily="2" charset="-122"/>
              </a:rPr>
              <a:t>for</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490499" name="Rectangle 3"/>
          <p:cNvSpPr>
            <a:spLocks noGrp="1" noChangeArrowheads="1"/>
          </p:cNvSpPr>
          <p:nvPr>
            <p:ph type="body" idx="1"/>
          </p:nvPr>
        </p:nvSpPr>
        <p:spPr>
          <a:xfrm>
            <a:off x="354013" y="1096963"/>
            <a:ext cx="8510587" cy="466725"/>
          </a:xfrm>
        </p:spPr>
        <p:txBody>
          <a:bodyPr/>
          <a:lstStyle/>
          <a:p>
            <a:pPr marL="377825" lvl="1" indent="-182880">
              <a:lnSpc>
                <a:spcPct val="105000"/>
              </a:lnSpc>
              <a:spcBef>
                <a:spcPct val="5000"/>
              </a:spcBef>
              <a:buFont typeface="Wingdings" panose="05000000000000000000" pitchFamily="2" charset="2"/>
              <a:buNone/>
            </a:pPr>
            <a:r>
              <a:rPr lang="en-US" altLang="zh-CN" sz="2000" smtClean="0">
                <a:solidFill>
                  <a:srgbClr val="FF0066"/>
                </a:solidFill>
                <a:latin typeface="Arial" panose="020B0704020202020204" pitchFamily="34" charset="0"/>
                <a:ea typeface="SimSun" pitchFamily="2" charset="-122"/>
              </a:rPr>
              <a:t>【</a:t>
            </a:r>
            <a:r>
              <a:rPr lang="zh-CN" altLang="en-US" sz="2000" smtClean="0">
                <a:solidFill>
                  <a:srgbClr val="FF0066"/>
                </a:solidFill>
                <a:latin typeface="Arial" panose="020B0704020202020204" pitchFamily="34" charset="0"/>
                <a:ea typeface="SimSun" pitchFamily="2" charset="-122"/>
              </a:rPr>
              <a:t>例</a:t>
            </a:r>
            <a:r>
              <a:rPr kumimoji="1" lang="en-US" altLang="zh-CN" sz="2000" smtClean="0">
                <a:solidFill>
                  <a:srgbClr val="FF0066"/>
                </a:solidFill>
                <a:latin typeface="Arial" panose="020B0704020202020204" pitchFamily="34" charset="0"/>
                <a:ea typeface="SimSun" pitchFamily="2" charset="-122"/>
              </a:rPr>
              <a:t>2.34</a:t>
            </a:r>
            <a:r>
              <a:rPr lang="en-US" altLang="zh-CN" sz="2000" smtClean="0">
                <a:solidFill>
                  <a:srgbClr val="FF0066"/>
                </a:solidFill>
                <a:latin typeface="Arial" panose="020B0704020202020204" pitchFamily="34" charset="0"/>
                <a:ea typeface="SimSun" pitchFamily="2" charset="-122"/>
              </a:rPr>
              <a:t>】</a:t>
            </a:r>
            <a:r>
              <a:rPr lang="zh-CN" altLang="en-US" sz="2000" smtClean="0">
                <a:latin typeface="Arial" panose="020B0704020202020204" pitchFamily="34" charset="0"/>
                <a:ea typeface="SimSun" pitchFamily="2" charset="-122"/>
              </a:rPr>
              <a:t>用</a:t>
            </a:r>
            <a:r>
              <a:rPr lang="en-US" altLang="zh-CN" sz="2000" smtClean="0">
                <a:latin typeface="Arial" panose="020B0704020202020204" pitchFamily="34" charset="0"/>
                <a:ea typeface="SimSun" pitchFamily="2" charset="-122"/>
              </a:rPr>
              <a:t>for</a:t>
            </a:r>
            <a:r>
              <a:rPr lang="zh-CN" altLang="en-US" sz="2000" smtClean="0">
                <a:latin typeface="Arial" panose="020B0704020202020204" pitchFamily="34" charset="0"/>
                <a:ea typeface="SimSun" pitchFamily="2" charset="-122"/>
              </a:rPr>
              <a:t>语句描述的</a:t>
            </a:r>
            <a:r>
              <a:rPr lang="en-US" altLang="zh-CN" sz="2000" smtClean="0">
                <a:latin typeface="Arial" panose="020B0704020202020204" pitchFamily="34" charset="0"/>
                <a:ea typeface="SimSun" pitchFamily="2" charset="-122"/>
              </a:rPr>
              <a:t>7</a:t>
            </a:r>
            <a:r>
              <a:rPr lang="zh-CN" altLang="en-US" sz="2000" smtClean="0">
                <a:latin typeface="Arial" panose="020B0704020202020204" pitchFamily="34" charset="0"/>
                <a:ea typeface="SimSun" pitchFamily="2" charset="-122"/>
              </a:rPr>
              <a:t>人投票表决器：若超过</a:t>
            </a:r>
            <a:r>
              <a:rPr lang="en-US" altLang="zh-CN" sz="2000" smtClean="0">
                <a:latin typeface="Arial" panose="020B0704020202020204" pitchFamily="34" charset="0"/>
                <a:ea typeface="SimSun" pitchFamily="2" charset="-122"/>
              </a:rPr>
              <a:t>4</a:t>
            </a:r>
            <a:r>
              <a:rPr lang="zh-CN" altLang="en-US" sz="2000" smtClean="0">
                <a:latin typeface="Arial" panose="020B0704020202020204" pitchFamily="34" charset="0"/>
                <a:ea typeface="SimSun" pitchFamily="2" charset="-122"/>
              </a:rPr>
              <a:t>人（含</a:t>
            </a:r>
            <a:r>
              <a:rPr lang="en-US" altLang="zh-CN" sz="2000" smtClean="0">
                <a:latin typeface="Arial" panose="020B0704020202020204" pitchFamily="34" charset="0"/>
                <a:ea typeface="SimSun" pitchFamily="2" charset="-122"/>
              </a:rPr>
              <a:t>4</a:t>
            </a:r>
            <a:r>
              <a:rPr lang="zh-CN" altLang="en-US" sz="2000" smtClean="0">
                <a:latin typeface="Arial" panose="020B0704020202020204" pitchFamily="34" charset="0"/>
                <a:ea typeface="SimSun" pitchFamily="2" charset="-122"/>
              </a:rPr>
              <a:t>人）投赞成票，则表决通过。</a:t>
            </a:r>
            <a:endParaRPr lang="zh-CN" altLang="en-US" sz="2000" smtClean="0">
              <a:latin typeface="Arial" panose="020B0704020202020204" pitchFamily="34" charset="0"/>
              <a:ea typeface="SimSun" pitchFamily="2" charset="-122"/>
            </a:endParaRPr>
          </a:p>
        </p:txBody>
      </p:sp>
      <p:sp>
        <p:nvSpPr>
          <p:cNvPr id="490500" name="Text Box 4"/>
          <p:cNvSpPr txBox="1">
            <a:spLocks noChangeArrowheads="1"/>
          </p:cNvSpPr>
          <p:nvPr/>
        </p:nvSpPr>
        <p:spPr bwMode="auto">
          <a:xfrm>
            <a:off x="323850" y="1881188"/>
            <a:ext cx="8510588" cy="4224337"/>
          </a:xfrm>
          <a:prstGeom prst="rect">
            <a:avLst/>
          </a:prstGeom>
          <a:solidFill>
            <a:srgbClr val="ADD6FF"/>
          </a:solidFill>
          <a:ln w="12700">
            <a:solidFill>
              <a:schemeClr val="tx1"/>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eaLnBrk="1" hangingPunct="1">
              <a:lnSpc>
                <a:spcPct val="90000"/>
              </a:lnSpc>
              <a:buClr>
                <a:srgbClr val="3333FF"/>
              </a:buClr>
              <a:buFont typeface="Wingdings" panose="05000000000000000000" pitchFamily="2" charset="2"/>
              <a:buNone/>
            </a:pPr>
            <a:r>
              <a:rPr lang="en-US" altLang="zh-CN" sz="2000">
                <a:latin typeface="Arial" panose="020B0704020202020204" pitchFamily="34" charset="0"/>
              </a:rPr>
              <a:t>module  vote7 ( pass,vote ); 	</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output pass;	</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input [6:0] vote; 				</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reg[2:0] sum;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为</a:t>
            </a:r>
            <a:r>
              <a:rPr lang="en-US" altLang="zh-CN" sz="2000" b="0">
                <a:latin typeface="方正姚体" pitchFamily="2" charset="-122"/>
                <a:ea typeface="方正姚体" pitchFamily="2" charset="-122"/>
              </a:rPr>
              <a:t>reg</a:t>
            </a:r>
            <a:r>
              <a:rPr lang="zh-CN" altLang="en-US" sz="2000" b="0">
                <a:latin typeface="方正姚体" pitchFamily="2" charset="-122"/>
                <a:ea typeface="方正姚体" pitchFamily="2" charset="-122"/>
              </a:rPr>
              <a:t>型变量，用于统计赞成的人数</a:t>
            </a:r>
            <a:endParaRPr lang="zh-CN" altLang="en-US" sz="2000" b="0">
              <a:latin typeface="方正姚体" pitchFamily="2" charset="-122"/>
              <a:ea typeface="方正姚体" pitchFamily="2" charset="-122"/>
            </a:endParaRPr>
          </a:p>
          <a:p>
            <a:pPr>
              <a:lnSpc>
                <a:spcPct val="9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integer i; 	         </a:t>
            </a:r>
            <a:r>
              <a:rPr lang="en-US" altLang="zh-CN" sz="2000" b="0">
                <a:latin typeface="方正姚体" pitchFamily="2" charset="-122"/>
                <a:ea typeface="方正姚体" pitchFamily="2" charset="-122"/>
              </a:rPr>
              <a:t>// </a:t>
            </a:r>
            <a:r>
              <a:rPr lang="zh-CN" altLang="en-US" sz="2000" b="0">
                <a:latin typeface="方正姚体" pitchFamily="2" charset="-122"/>
                <a:ea typeface="方正姚体" pitchFamily="2" charset="-122"/>
              </a:rPr>
              <a:t>循环变量</a:t>
            </a:r>
            <a:endParaRPr lang="zh-CN" altLang="en-US" sz="2000" b="0">
              <a:latin typeface="方正姚体" pitchFamily="2" charset="-122"/>
              <a:ea typeface="方正姚体" pitchFamily="2" charset="-122"/>
            </a:endParaRPr>
          </a:p>
          <a:p>
            <a:pPr>
              <a:lnSpc>
                <a:spcPct val="9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reg pass;</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always @(vote)</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begin</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sum = 3’b000;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初值为</a:t>
            </a:r>
            <a:r>
              <a:rPr lang="en-US" altLang="zh-CN" sz="2000" b="0">
                <a:latin typeface="方正姚体" pitchFamily="2" charset="-122"/>
                <a:ea typeface="方正姚体" pitchFamily="2" charset="-122"/>
              </a:rPr>
              <a:t>0</a:t>
            </a:r>
            <a:endParaRPr lang="en-US" altLang="zh-CN" sz="2000" b="0">
              <a:latin typeface="方正姚体" pitchFamily="2" charset="-122"/>
              <a:ea typeface="方正姚体" pitchFamily="2" charset="-122"/>
            </a:endParaRPr>
          </a:p>
          <a:p>
            <a:pPr>
              <a:lnSpc>
                <a:spcPct val="90000"/>
              </a:lnSpc>
              <a:spcBef>
                <a:spcPct val="0"/>
              </a:spcBef>
              <a:buClrTx/>
              <a:buFontTx/>
              <a:buNone/>
            </a:pPr>
            <a:r>
              <a:rPr lang="en-US" altLang="zh-CN" sz="2000">
                <a:latin typeface="Arial" panose="020B0704020202020204" pitchFamily="34" charset="0"/>
              </a:rPr>
              <a:t>              </a:t>
            </a:r>
            <a:r>
              <a:rPr lang="en-US" altLang="zh-CN" sz="2000">
                <a:solidFill>
                  <a:srgbClr val="FF0066"/>
                </a:solidFill>
                <a:latin typeface="Arial" panose="020B0704020202020204" pitchFamily="34" charset="0"/>
              </a:rPr>
              <a:t>for(i = 0;i&lt;=6;i = i+1)</a:t>
            </a:r>
            <a:r>
              <a:rPr lang="en-US" altLang="zh-CN" sz="2000">
                <a:latin typeface="Arial" panose="020B0704020202020204" pitchFamily="34" charset="0"/>
              </a:rPr>
              <a:t>                </a:t>
            </a:r>
            <a:r>
              <a:rPr lang="en-US" altLang="zh-CN" sz="2000" b="0">
                <a:latin typeface="方正姚体" pitchFamily="2" charset="-122"/>
                <a:ea typeface="方正姚体" pitchFamily="2" charset="-122"/>
              </a:rPr>
              <a:t>//for</a:t>
            </a:r>
            <a:r>
              <a:rPr lang="zh-CN" altLang="en-US" sz="2000" b="0">
                <a:latin typeface="方正姚体" pitchFamily="2" charset="-122"/>
                <a:ea typeface="方正姚体" pitchFamily="2" charset="-122"/>
              </a:rPr>
              <a:t>语句</a:t>
            </a:r>
            <a:endParaRPr lang="zh-CN" altLang="en-US" sz="2000" b="0">
              <a:latin typeface="方正姚体" pitchFamily="2" charset="-122"/>
              <a:ea typeface="方正姚体" pitchFamily="2" charset="-122"/>
            </a:endParaRPr>
          </a:p>
          <a:p>
            <a:pPr>
              <a:lnSpc>
                <a:spcPct val="90000"/>
              </a:lnSpc>
              <a:spcBef>
                <a:spcPct val="0"/>
              </a:spcBef>
              <a:buClrTx/>
              <a:buFontTx/>
              <a:buNone/>
            </a:pPr>
            <a:r>
              <a:rPr lang="zh-CN" altLang="en-US" sz="2000">
                <a:latin typeface="Arial" panose="020B0704020202020204" pitchFamily="34" charset="0"/>
              </a:rPr>
              <a:t>	    </a:t>
            </a:r>
            <a:r>
              <a:rPr lang="en-US" altLang="zh-CN" sz="2000">
                <a:latin typeface="Arial" panose="020B0704020202020204" pitchFamily="34" charset="0"/>
              </a:rPr>
              <a:t>if(vote[i])      sum = sum+1; </a:t>
            </a:r>
            <a:r>
              <a:rPr lang="en-US" altLang="zh-CN" sz="2000" b="0">
                <a:latin typeface="方正姚体" pitchFamily="2" charset="-122"/>
                <a:ea typeface="方正姚体" pitchFamily="2" charset="-122"/>
              </a:rPr>
              <a:t>//</a:t>
            </a:r>
            <a:r>
              <a:rPr lang="zh-CN" altLang="en-US" sz="2000" b="0">
                <a:latin typeface="方正姚体" pitchFamily="2" charset="-122"/>
                <a:ea typeface="方正姚体" pitchFamily="2" charset="-122"/>
              </a:rPr>
              <a:t>只要有人投赞成票，则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加</a:t>
            </a:r>
            <a:r>
              <a:rPr lang="en-US" altLang="zh-CN" sz="2000" b="0">
                <a:latin typeface="方正姚体" pitchFamily="2" charset="-122"/>
                <a:ea typeface="方正姚体" pitchFamily="2" charset="-122"/>
              </a:rPr>
              <a:t>1</a:t>
            </a:r>
            <a:r>
              <a:rPr lang="en-US" altLang="zh-CN" sz="2000">
                <a:latin typeface="Arial" panose="020B0704020202020204" pitchFamily="34" charset="0"/>
              </a:rPr>
              <a:t>                                                    </a:t>
            </a:r>
            <a:endParaRPr lang="en-US" altLang="zh-CN" sz="2000" b="0">
              <a:latin typeface="方正姚体" pitchFamily="2" charset="-122"/>
              <a:ea typeface="方正姚体" pitchFamily="2" charset="-122"/>
            </a:endParaRPr>
          </a:p>
          <a:p>
            <a:pPr>
              <a:lnSpc>
                <a:spcPct val="90000"/>
              </a:lnSpc>
              <a:spcBef>
                <a:spcPct val="0"/>
              </a:spcBef>
              <a:buClrTx/>
              <a:buFontTx/>
              <a:buNone/>
            </a:pPr>
            <a:r>
              <a:rPr lang="en-US" altLang="zh-CN" sz="2000">
                <a:latin typeface="Arial" panose="020B0704020202020204" pitchFamily="34" charset="0"/>
              </a:rPr>
              <a:t>              </a:t>
            </a:r>
            <a:r>
              <a:rPr lang="en-US" altLang="zh-CN" sz="2000">
                <a:solidFill>
                  <a:srgbClr val="CC3300"/>
                </a:solidFill>
                <a:latin typeface="Arial" panose="020B0704020202020204" pitchFamily="34" charset="0"/>
              </a:rPr>
              <a:t>if(sum &gt;=3’d4)</a:t>
            </a:r>
            <a:r>
              <a:rPr lang="en-US" altLang="zh-CN" sz="2000">
                <a:latin typeface="Arial" panose="020B0704020202020204" pitchFamily="34" charset="0"/>
              </a:rPr>
              <a:t>     pass =1’b 1;  </a:t>
            </a:r>
            <a:r>
              <a:rPr lang="en-US" altLang="zh-CN" sz="2000" b="0">
                <a:latin typeface="方正姚体" pitchFamily="2" charset="-122"/>
                <a:ea typeface="方正姚体" pitchFamily="2" charset="-122"/>
              </a:rPr>
              <a:t>//</a:t>
            </a:r>
            <a:r>
              <a:rPr lang="zh-CN" altLang="en-US" sz="2000" b="0">
                <a:latin typeface="方正姚体" pitchFamily="2" charset="-122"/>
                <a:ea typeface="方正姚体" pitchFamily="2" charset="-122"/>
              </a:rPr>
              <a:t>若超过</a:t>
            </a:r>
            <a:r>
              <a:rPr lang="en-US" altLang="zh-CN" sz="2000" b="0">
                <a:latin typeface="方正姚体" pitchFamily="2" charset="-122"/>
                <a:ea typeface="方正姚体" pitchFamily="2" charset="-122"/>
              </a:rPr>
              <a:t>4</a:t>
            </a:r>
            <a:r>
              <a:rPr lang="zh-CN" altLang="en-US" sz="2000" b="0">
                <a:latin typeface="方正姚体" pitchFamily="2" charset="-122"/>
                <a:ea typeface="方正姚体" pitchFamily="2" charset="-122"/>
              </a:rPr>
              <a:t>人赞成，则表决通过</a:t>
            </a:r>
            <a:r>
              <a:rPr lang="zh-CN" altLang="en-US" sz="2000">
                <a:latin typeface="Arial" panose="020B0704020202020204" pitchFamily="34" charset="0"/>
              </a:rPr>
              <a:t>	 </a:t>
            </a:r>
            <a:endParaRPr lang="zh-CN" altLang="en-US"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else                 	    pass =1’b 0;</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         end</a:t>
            </a:r>
            <a:endParaRPr lang="en-US" altLang="zh-CN" sz="2000">
              <a:latin typeface="Arial" panose="020B0704020202020204" pitchFamily="34" charset="0"/>
            </a:endParaRPr>
          </a:p>
          <a:p>
            <a:pPr>
              <a:lnSpc>
                <a:spcPct val="90000"/>
              </a:lnSpc>
              <a:spcBef>
                <a:spcPct val="0"/>
              </a:spcBef>
              <a:buClrTx/>
              <a:buFontTx/>
              <a:buNone/>
            </a:pPr>
            <a:r>
              <a:rPr lang="en-US" altLang="zh-CN" sz="2000">
                <a:latin typeface="Arial" panose="020B0704020202020204" pitchFamily="34" charset="0"/>
              </a:rPr>
              <a:t>endmodule</a:t>
            </a:r>
            <a:endParaRPr lang="en-US" altLang="zh-CN" sz="2000">
              <a:latin typeface="Arial" panose="020B0704020202020204" pitchFamily="34" charset="0"/>
            </a:endParaRPr>
          </a:p>
        </p:txBody>
      </p:sp>
      <p:sp>
        <p:nvSpPr>
          <p:cNvPr id="490502" name="Rectangle 6"/>
          <p:cNvSpPr>
            <a:spLocks noChangeArrowheads="1"/>
          </p:cNvSpPr>
          <p:nvPr/>
        </p:nvSpPr>
        <p:spPr bwMode="auto">
          <a:xfrm>
            <a:off x="1331913" y="4400550"/>
            <a:ext cx="3492500" cy="609600"/>
          </a:xfrm>
          <a:prstGeom prst="rect">
            <a:avLst/>
          </a:prstGeom>
          <a:noFill/>
          <a:ln w="1905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AutoShape 5"/>
          <p:cNvSpPr>
            <a:spLocks noChangeArrowheads="1"/>
          </p:cNvSpPr>
          <p:nvPr/>
        </p:nvSpPr>
        <p:spPr bwMode="auto">
          <a:xfrm>
            <a:off x="3876675" y="3524250"/>
            <a:ext cx="2743200" cy="381000"/>
          </a:xfrm>
          <a:prstGeom prst="wedgeRectCallout">
            <a:avLst>
              <a:gd name="adj1" fmla="val -45426"/>
              <a:gd name="adj2" fmla="val -12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zh-CN" altLang="en-US" sz="2000">
                <a:solidFill>
                  <a:srgbClr val="CC3300"/>
                </a:solidFill>
                <a:latin typeface="楷体_GB2312" pitchFamily="49" charset="-122"/>
                <a:ea typeface="楷体_GB2312" pitchFamily="49" charset="-122"/>
              </a:rPr>
              <a:t>将循环变量</a:t>
            </a:r>
            <a:r>
              <a:rPr lang="zh-CN" altLang="en-US" sz="2000">
                <a:solidFill>
                  <a:srgbClr val="CC3300"/>
                </a:solidFill>
                <a:latin typeface="Arial" panose="020B0704020202020204" pitchFamily="34" charset="0"/>
                <a:ea typeface="楷体_GB2312" pitchFamily="49" charset="-122"/>
              </a:rPr>
              <a:t>定义</a:t>
            </a:r>
            <a:r>
              <a:rPr lang="zh-CN" altLang="en-US" sz="2000">
                <a:solidFill>
                  <a:srgbClr val="CC3300"/>
                </a:solidFill>
                <a:latin typeface="楷体_GB2312" pitchFamily="49" charset="-122"/>
                <a:ea typeface="楷体_GB2312" pitchFamily="49" charset="-122"/>
              </a:rPr>
              <a:t>为整型</a:t>
            </a:r>
            <a:endParaRPr lang="en-US" altLang="zh-CN" sz="2000">
              <a:latin typeface="Arial" panose="020B07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0499"/>
                                        </p:tgtEl>
                                        <p:attrNameLst>
                                          <p:attrName>style.visibility</p:attrName>
                                        </p:attrNameLst>
                                      </p:cBhvr>
                                      <p:to>
                                        <p:strVal val="visible"/>
                                      </p:to>
                                    </p:set>
                                    <p:anim calcmode="lin" valueType="num">
                                      <p:cBhvr additive="base">
                                        <p:cTn id="7" dur="500" fill="hold"/>
                                        <p:tgtEl>
                                          <p:spTgt spid="490499"/>
                                        </p:tgtEl>
                                        <p:attrNameLst>
                                          <p:attrName>ppt_x</p:attrName>
                                        </p:attrNameLst>
                                      </p:cBhvr>
                                      <p:tavLst>
                                        <p:tav tm="0">
                                          <p:val>
                                            <p:strVal val="0-#ppt_w/2"/>
                                          </p:val>
                                        </p:tav>
                                        <p:tav tm="100000">
                                          <p:val>
                                            <p:strVal val="#ppt_x"/>
                                          </p:val>
                                        </p:tav>
                                      </p:tavLst>
                                    </p:anim>
                                    <p:anim calcmode="lin" valueType="num">
                                      <p:cBhvr additive="base">
                                        <p:cTn id="8" dur="500" fill="hold"/>
                                        <p:tgtEl>
                                          <p:spTgt spid="4904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90500"/>
                                        </p:tgtEl>
                                        <p:attrNameLst>
                                          <p:attrName>style.visibility</p:attrName>
                                        </p:attrNameLst>
                                      </p:cBhvr>
                                      <p:to>
                                        <p:strVal val="visible"/>
                                      </p:to>
                                    </p:set>
                                    <p:anim calcmode="lin" valueType="num">
                                      <p:cBhvr additive="base">
                                        <p:cTn id="12" dur="500" fill="hold"/>
                                        <p:tgtEl>
                                          <p:spTgt spid="490500"/>
                                        </p:tgtEl>
                                        <p:attrNameLst>
                                          <p:attrName>ppt_x</p:attrName>
                                        </p:attrNameLst>
                                      </p:cBhvr>
                                      <p:tavLst>
                                        <p:tav tm="0">
                                          <p:val>
                                            <p:strVal val="0-#ppt_w/2"/>
                                          </p:val>
                                        </p:tav>
                                        <p:tav tm="100000">
                                          <p:val>
                                            <p:strVal val="#ppt_x"/>
                                          </p:val>
                                        </p:tav>
                                      </p:tavLst>
                                    </p:anim>
                                    <p:anim calcmode="lin" valueType="num">
                                      <p:cBhvr additive="base">
                                        <p:cTn id="13" dur="500" fill="hold"/>
                                        <p:tgtEl>
                                          <p:spTgt spid="49050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0502"/>
                                        </p:tgtEl>
                                        <p:attrNameLst>
                                          <p:attrName>style.visibility</p:attrName>
                                        </p:attrNameLst>
                                      </p:cBhvr>
                                      <p:to>
                                        <p:strVal val="visible"/>
                                      </p:to>
                                    </p:set>
                                    <p:anim calcmode="lin" valueType="num">
                                      <p:cBhvr>
                                        <p:cTn id="18" dur="500" fill="hold"/>
                                        <p:tgtEl>
                                          <p:spTgt spid="490502"/>
                                        </p:tgtEl>
                                        <p:attrNameLst>
                                          <p:attrName>ppt_w</p:attrName>
                                        </p:attrNameLst>
                                      </p:cBhvr>
                                      <p:tavLst>
                                        <p:tav tm="0">
                                          <p:val>
                                            <p:fltVal val="0"/>
                                          </p:val>
                                        </p:tav>
                                        <p:tav tm="100000">
                                          <p:val>
                                            <p:strVal val="#ppt_w"/>
                                          </p:val>
                                        </p:tav>
                                      </p:tavLst>
                                    </p:anim>
                                    <p:anim calcmode="lin" valueType="num">
                                      <p:cBhvr>
                                        <p:cTn id="19" dur="500" fill="hold"/>
                                        <p:tgtEl>
                                          <p:spTgt spid="49050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autoUpdateAnimBg="0"/>
      <p:bldP spid="490500" grpId="0" animBg="1" autoUpdateAnimBg="0"/>
      <p:bldP spid="490502" grpId="0" animBg="1"/>
      <p:bldP spid="8"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93389DFB-2D4F-412B-846A-716387F8E979}"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02403" name="Rectangle 2"/>
          <p:cNvSpPr>
            <a:spLocks noGrp="1" noChangeArrowheads="1"/>
          </p:cNvSpPr>
          <p:nvPr>
            <p:ph type="title" idx="4294967295"/>
          </p:nvPr>
        </p:nvSpPr>
        <p:spPr>
          <a:xfrm>
            <a:off x="1831975" y="223838"/>
            <a:ext cx="6626225" cy="677862"/>
          </a:xfrm>
        </p:spPr>
        <p:txBody>
          <a:bodyPr anchor="b"/>
          <a:lstStyle/>
          <a:p>
            <a:pPr eaLnBrk="1" hangingPunct="1"/>
            <a:r>
              <a:rPr lang="zh-CN" altLang="en-US" smtClean="0">
                <a:solidFill>
                  <a:srgbClr val="FFCC00"/>
                </a:solidFill>
                <a:latin typeface="Arial" panose="020B0704020202020204" pitchFamily="34" charset="0"/>
                <a:ea typeface="黑体" pitchFamily="2" charset="-122"/>
              </a:rPr>
              <a:t>用</a:t>
            </a:r>
            <a:r>
              <a:rPr lang="en-US" altLang="zh-CN" smtClean="0">
                <a:solidFill>
                  <a:srgbClr val="FFCC00"/>
                </a:solidFill>
                <a:latin typeface="Arial" panose="020B0704020202020204" pitchFamily="34" charset="0"/>
                <a:ea typeface="黑体" pitchFamily="2" charset="-122"/>
              </a:rPr>
              <a:t>for</a:t>
            </a:r>
            <a:r>
              <a:rPr lang="zh-CN" altLang="en-US" smtClean="0">
                <a:solidFill>
                  <a:srgbClr val="FFCC00"/>
                </a:solidFill>
                <a:latin typeface="Arial" panose="020B0704020202020204" pitchFamily="34" charset="0"/>
                <a:ea typeface="黑体" pitchFamily="2" charset="-122"/>
              </a:rPr>
              <a:t>语句实现两个</a:t>
            </a:r>
            <a:r>
              <a:rPr lang="en-US" altLang="zh-CN" smtClean="0">
                <a:solidFill>
                  <a:srgbClr val="FFCC00"/>
                </a:solidFill>
                <a:latin typeface="Arial" panose="020B0704020202020204" pitchFamily="34" charset="0"/>
                <a:ea typeface="黑体" pitchFamily="2" charset="-122"/>
              </a:rPr>
              <a:t>8</a:t>
            </a:r>
            <a:r>
              <a:rPr lang="zh-CN" altLang="en-US" smtClean="0">
                <a:solidFill>
                  <a:srgbClr val="FFCC00"/>
                </a:solidFill>
                <a:latin typeface="Arial" panose="020B0704020202020204" pitchFamily="34" charset="0"/>
                <a:ea typeface="黑体" pitchFamily="2" charset="-122"/>
              </a:rPr>
              <a:t>位二进制数乘法</a:t>
            </a:r>
            <a:endParaRPr lang="zh-CN" altLang="en-US" smtClean="0">
              <a:solidFill>
                <a:srgbClr val="FFCC00"/>
              </a:solidFill>
              <a:latin typeface="Arial" panose="020B0704020202020204" pitchFamily="34" charset="0"/>
              <a:ea typeface="黑体" pitchFamily="2" charset="-122"/>
            </a:endParaRPr>
          </a:p>
        </p:txBody>
      </p:sp>
      <p:pic>
        <p:nvPicPr>
          <p:cNvPr id="2334724" name="Picture 4" descr="mult_for_v"/>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47800" y="1524000"/>
            <a:ext cx="6400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25" name="AutoShape 5"/>
          <p:cNvSpPr>
            <a:spLocks noChangeArrowheads="1"/>
          </p:cNvSpPr>
          <p:nvPr/>
        </p:nvSpPr>
        <p:spPr bwMode="auto">
          <a:xfrm>
            <a:off x="3209925" y="5829300"/>
            <a:ext cx="2743200" cy="381000"/>
          </a:xfrm>
          <a:prstGeom prst="wedgeRectCallout">
            <a:avLst>
              <a:gd name="adj1" fmla="val -42648"/>
              <a:gd name="adj2" fmla="val -18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zh-CN" altLang="en-US" sz="2000"/>
              <a:t>等同于</a:t>
            </a:r>
            <a:r>
              <a:rPr lang="en-US" altLang="zh-CN" sz="2000">
                <a:latin typeface="Arial" panose="020B0704020202020204" pitchFamily="34" charset="0"/>
              </a:rPr>
              <a:t>if(b[i]= =1) </a:t>
            </a:r>
            <a:endParaRPr lang="en-US" altLang="zh-CN" sz="2000">
              <a:latin typeface="Arial" panose="020B0704020202020204" pitchFamily="34" charset="0"/>
            </a:endParaRPr>
          </a:p>
        </p:txBody>
      </p:sp>
      <p:sp>
        <p:nvSpPr>
          <p:cNvPr id="2334726" name="AutoShape 6"/>
          <p:cNvSpPr>
            <a:spLocks noChangeArrowheads="1"/>
          </p:cNvSpPr>
          <p:nvPr/>
        </p:nvSpPr>
        <p:spPr bwMode="auto">
          <a:xfrm>
            <a:off x="6159500" y="5761038"/>
            <a:ext cx="1905000" cy="914400"/>
          </a:xfrm>
          <a:prstGeom prst="wedgeRectCallout">
            <a:avLst>
              <a:gd name="adj1" fmla="val -21083"/>
              <a:gd name="adj2" fmla="val -10208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en-US" altLang="zh-CN" sz="1800">
                <a:latin typeface="方正姚体" pitchFamily="2" charset="-122"/>
                <a:ea typeface="方正姚体" pitchFamily="2" charset="-122"/>
              </a:rPr>
              <a:t>a</a:t>
            </a:r>
            <a:r>
              <a:rPr lang="zh-CN" altLang="en-US" sz="1800">
                <a:latin typeface="方正姚体" pitchFamily="2" charset="-122"/>
                <a:ea typeface="方正姚体" pitchFamily="2" charset="-122"/>
              </a:rPr>
              <a:t>左移</a:t>
            </a:r>
            <a:r>
              <a:rPr lang="en-US" altLang="zh-CN" sz="1800">
                <a:latin typeface="方正姚体" pitchFamily="2" charset="-122"/>
                <a:ea typeface="方正姚体" pitchFamily="2" charset="-122"/>
              </a:rPr>
              <a:t>(i-1) </a:t>
            </a:r>
            <a:r>
              <a:rPr lang="zh-CN" altLang="en-US" sz="1800">
                <a:latin typeface="方正姚体" pitchFamily="2" charset="-122"/>
                <a:ea typeface="方正姚体" pitchFamily="2" charset="-122"/>
              </a:rPr>
              <a:t>位，同时用（</a:t>
            </a:r>
            <a:r>
              <a:rPr lang="en-US" altLang="zh-CN" sz="1800">
                <a:latin typeface="方正姚体" pitchFamily="2" charset="-122"/>
                <a:ea typeface="方正姚体" pitchFamily="2" charset="-122"/>
              </a:rPr>
              <a:t>i-1</a:t>
            </a:r>
            <a:r>
              <a:rPr lang="zh-CN" altLang="en-US" sz="1800">
                <a:latin typeface="方正姚体" pitchFamily="2" charset="-122"/>
                <a:ea typeface="方正姚体" pitchFamily="2" charset="-122"/>
              </a:rPr>
              <a:t>）个</a:t>
            </a:r>
            <a:r>
              <a:rPr lang="en-US" altLang="zh-CN" sz="1800">
                <a:latin typeface="方正姚体" pitchFamily="2" charset="-122"/>
                <a:ea typeface="方正姚体" pitchFamily="2" charset="-122"/>
              </a:rPr>
              <a:t>0</a:t>
            </a:r>
            <a:r>
              <a:rPr lang="zh-CN" altLang="en-US" sz="1800">
                <a:latin typeface="方正姚体" pitchFamily="2" charset="-122"/>
                <a:ea typeface="方正姚体" pitchFamily="2" charset="-122"/>
              </a:rPr>
              <a:t>填补移出的位</a:t>
            </a:r>
            <a:endParaRPr lang="zh-CN" altLang="en-US" sz="1800">
              <a:latin typeface="方正姚体" pitchFamily="2" charset="-122"/>
              <a:ea typeface="方正姚体" pitchFamily="2" charset="-122"/>
            </a:endParaRPr>
          </a:p>
        </p:txBody>
      </p:sp>
      <p:sp>
        <p:nvSpPr>
          <p:cNvPr id="2334727" name="AutoShape 7"/>
          <p:cNvSpPr>
            <a:spLocks noChangeArrowheads="1"/>
          </p:cNvSpPr>
          <p:nvPr/>
        </p:nvSpPr>
        <p:spPr bwMode="auto">
          <a:xfrm>
            <a:off x="5867400" y="3048000"/>
            <a:ext cx="2827338" cy="381000"/>
          </a:xfrm>
          <a:prstGeom prst="wedgeRectCallout">
            <a:avLst>
              <a:gd name="adj1" fmla="val -85037"/>
              <a:gd name="adj2" fmla="val 5417"/>
            </a:avLst>
          </a:prstGeom>
          <a:solidFill>
            <a:srgbClr val="FFCCFF"/>
          </a:solidFill>
          <a:ln w="9525">
            <a:solidFill>
              <a:srgbClr val="00FFFF"/>
            </a:solidFill>
            <a:miter lim="800000"/>
          </a:ln>
        </p:spPr>
        <p:txBody>
          <a:bodyPr anchor="b"/>
          <a:lstStyle/>
          <a:p>
            <a:pPr algn="ctr" eaLnBrk="1" hangingPunct="1">
              <a:lnSpc>
                <a:spcPct val="100000"/>
              </a:lnSpc>
              <a:spcBef>
                <a:spcPct val="0"/>
              </a:spcBef>
              <a:buClrTx/>
              <a:buFontTx/>
              <a:buNone/>
            </a:pPr>
            <a:r>
              <a:rPr lang="en-US" altLang="zh-CN" sz="2000">
                <a:latin typeface="Arial" panose="020B0704020202020204" pitchFamily="34" charset="0"/>
              </a:rPr>
              <a:t>a</a:t>
            </a:r>
            <a:r>
              <a:rPr lang="zh-CN" altLang="en-US" sz="2000">
                <a:latin typeface="Arial" panose="020B0704020202020204" pitchFamily="34" charset="0"/>
              </a:rPr>
              <a:t>为被乘数，</a:t>
            </a:r>
            <a:r>
              <a:rPr lang="en-US" altLang="zh-CN" sz="2000">
                <a:latin typeface="Arial" panose="020B0704020202020204" pitchFamily="34" charset="0"/>
              </a:rPr>
              <a:t>b</a:t>
            </a:r>
            <a:r>
              <a:rPr lang="zh-CN" altLang="en-US" sz="2000">
                <a:latin typeface="Arial" panose="020B0704020202020204" pitchFamily="34" charset="0"/>
              </a:rPr>
              <a:t>为乘数 </a:t>
            </a:r>
            <a:endParaRPr lang="zh-CN" altLang="en-US" sz="2000">
              <a:latin typeface="Arial" panose="020B0704020202020204" pitchFamily="34" charset="0"/>
            </a:endParaRPr>
          </a:p>
        </p:txBody>
      </p:sp>
      <p:sp>
        <p:nvSpPr>
          <p:cNvPr id="2334728" name="Rectangle 8"/>
          <p:cNvSpPr>
            <a:spLocks noChangeArrowheads="1"/>
          </p:cNvSpPr>
          <p:nvPr/>
        </p:nvSpPr>
        <p:spPr bwMode="auto">
          <a:xfrm>
            <a:off x="2490788" y="4826000"/>
            <a:ext cx="5399087" cy="558800"/>
          </a:xfrm>
          <a:prstGeom prst="rect">
            <a:avLst/>
          </a:prstGeom>
          <a:noFill/>
          <a:ln w="1905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anose="020B0604030504040204" pitchFamily="34" charset="0"/>
            </a:endParaRPr>
          </a:p>
        </p:txBody>
      </p:sp>
      <p:sp>
        <p:nvSpPr>
          <p:cNvPr id="102409" name="Rectangle 9"/>
          <p:cNvSpPr>
            <a:spLocks noGrp="1" noChangeArrowheads="1"/>
          </p:cNvSpPr>
          <p:nvPr>
            <p:ph type="body" idx="4294967295"/>
          </p:nvPr>
        </p:nvSpPr>
        <p:spPr>
          <a:xfrm>
            <a:off x="569913" y="1073150"/>
            <a:ext cx="8574087" cy="579438"/>
          </a:xfrm>
        </p:spPr>
        <p:txBody>
          <a:bodyPr/>
          <a:lstStyle/>
          <a:p>
            <a:pPr eaLnBrk="1" hangingPunct="1">
              <a:buSzPct val="80000"/>
              <a:buFont typeface="Wingdings" panose="05000000000000000000" pitchFamily="2" charset="2"/>
              <a:buNone/>
            </a:pPr>
            <a:r>
              <a:rPr lang="en-US" altLang="zh-CN" sz="2400" smtClean="0">
                <a:solidFill>
                  <a:srgbClr val="FF0066"/>
                </a:solidFill>
                <a:latin typeface="Arial" panose="020B0704020202020204" pitchFamily="34" charset="0"/>
                <a:ea typeface="SimSun" pitchFamily="2" charset="-122"/>
              </a:rPr>
              <a:t>【</a:t>
            </a:r>
            <a:r>
              <a:rPr lang="zh-CN" altLang="en-US" sz="24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2.35</a:t>
            </a:r>
            <a:r>
              <a:rPr lang="en-US" altLang="zh-CN" sz="2400" smtClean="0">
                <a:solidFill>
                  <a:srgbClr val="FF0066"/>
                </a:solidFill>
                <a:latin typeface="Arial" panose="020B0704020202020204" pitchFamily="34" charset="0"/>
                <a:ea typeface="SimSun" pitchFamily="2" charset="-122"/>
              </a:rPr>
              <a:t> 】</a:t>
            </a:r>
            <a:r>
              <a:rPr lang="zh-CN" altLang="en-US" sz="2400" smtClean="0">
                <a:latin typeface="Arial" panose="020B0704020202020204" pitchFamily="34" charset="0"/>
                <a:ea typeface="SimSun" pitchFamily="2" charset="-122"/>
              </a:rPr>
              <a:t>用</a:t>
            </a:r>
            <a:r>
              <a:rPr lang="en-US" altLang="zh-CN" sz="2400" smtClean="0">
                <a:latin typeface="Arial" panose="020B0704020202020204" pitchFamily="34" charset="0"/>
                <a:ea typeface="SimSun" pitchFamily="2" charset="-122"/>
              </a:rPr>
              <a:t>for</a:t>
            </a:r>
            <a:r>
              <a:rPr lang="zh-CN" altLang="en-US" sz="2400" smtClean="0">
                <a:latin typeface="Arial" panose="020B0704020202020204" pitchFamily="34" charset="0"/>
                <a:ea typeface="SimSun" pitchFamily="2" charset="-122"/>
              </a:rPr>
              <a:t>语句实现两个</a:t>
            </a:r>
            <a:r>
              <a:rPr lang="en-US" altLang="zh-CN" sz="2400" smtClean="0">
                <a:latin typeface="Arial" panose="020B0704020202020204" pitchFamily="34" charset="0"/>
                <a:ea typeface="SimSun" pitchFamily="2" charset="-122"/>
              </a:rPr>
              <a:t>8</a:t>
            </a:r>
            <a:r>
              <a:rPr lang="zh-CN" altLang="en-US" sz="2400" smtClean="0">
                <a:latin typeface="Arial" panose="020B0704020202020204" pitchFamily="34" charset="0"/>
                <a:ea typeface="SimSun" pitchFamily="2" charset="-122"/>
              </a:rPr>
              <a:t>位二进制数乘法</a:t>
            </a:r>
            <a:endParaRPr lang="zh-CN" altLang="en-US" sz="2400" smtClean="0">
              <a:latin typeface="Arial" panose="020B0704020202020204" pitchFamily="34"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34724"/>
                                        </p:tgtEl>
                                        <p:attrNameLst>
                                          <p:attrName>style.visibility</p:attrName>
                                        </p:attrNameLst>
                                      </p:cBhvr>
                                      <p:to>
                                        <p:strVal val="visible"/>
                                      </p:to>
                                    </p:set>
                                    <p:anim calcmode="lin" valueType="num">
                                      <p:cBhvr additive="base">
                                        <p:cTn id="7" dur="500" fill="hold"/>
                                        <p:tgtEl>
                                          <p:spTgt spid="2334724"/>
                                        </p:tgtEl>
                                        <p:attrNameLst>
                                          <p:attrName>ppt_x</p:attrName>
                                        </p:attrNameLst>
                                      </p:cBhvr>
                                      <p:tavLst>
                                        <p:tav tm="0">
                                          <p:val>
                                            <p:strVal val="#ppt_x"/>
                                          </p:val>
                                        </p:tav>
                                        <p:tav tm="100000">
                                          <p:val>
                                            <p:strVal val="#ppt_x"/>
                                          </p:val>
                                        </p:tav>
                                      </p:tavLst>
                                    </p:anim>
                                    <p:anim calcmode="lin" valueType="num">
                                      <p:cBhvr additive="base">
                                        <p:cTn id="8" dur="500" fill="hold"/>
                                        <p:tgtEl>
                                          <p:spTgt spid="23347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34727"/>
                                        </p:tgtEl>
                                        <p:attrNameLst>
                                          <p:attrName>style.visibility</p:attrName>
                                        </p:attrNameLst>
                                      </p:cBhvr>
                                      <p:to>
                                        <p:strVal val="visible"/>
                                      </p:to>
                                    </p:set>
                                    <p:animEffect transition="in" filter="dissolve">
                                      <p:cBhvr>
                                        <p:cTn id="13" dur="500"/>
                                        <p:tgtEl>
                                          <p:spTgt spid="233472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334728"/>
                                        </p:tgtEl>
                                        <p:attrNameLst>
                                          <p:attrName>style.visibility</p:attrName>
                                        </p:attrNameLst>
                                      </p:cBhvr>
                                      <p:to>
                                        <p:strVal val="visible"/>
                                      </p:to>
                                    </p:set>
                                    <p:anim calcmode="lin" valueType="num">
                                      <p:cBhvr>
                                        <p:cTn id="18" dur="500" fill="hold"/>
                                        <p:tgtEl>
                                          <p:spTgt spid="2334728"/>
                                        </p:tgtEl>
                                        <p:attrNameLst>
                                          <p:attrName>ppt_w</p:attrName>
                                        </p:attrNameLst>
                                      </p:cBhvr>
                                      <p:tavLst>
                                        <p:tav tm="0">
                                          <p:val>
                                            <p:fltVal val="0"/>
                                          </p:val>
                                        </p:tav>
                                        <p:tav tm="100000">
                                          <p:val>
                                            <p:strVal val="#ppt_w"/>
                                          </p:val>
                                        </p:tav>
                                      </p:tavLst>
                                    </p:anim>
                                    <p:anim calcmode="lin" valueType="num">
                                      <p:cBhvr>
                                        <p:cTn id="19" dur="500" fill="hold"/>
                                        <p:tgtEl>
                                          <p:spTgt spid="233472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334725"/>
                                        </p:tgtEl>
                                        <p:attrNameLst>
                                          <p:attrName>style.visibility</p:attrName>
                                        </p:attrNameLst>
                                      </p:cBhvr>
                                      <p:to>
                                        <p:strVal val="visible"/>
                                      </p:to>
                                    </p:set>
                                    <p:animEffect transition="in" filter="dissolve">
                                      <p:cBhvr>
                                        <p:cTn id="24" dur="500"/>
                                        <p:tgtEl>
                                          <p:spTgt spid="233472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334726"/>
                                        </p:tgtEl>
                                        <p:attrNameLst>
                                          <p:attrName>style.visibility</p:attrName>
                                        </p:attrNameLst>
                                      </p:cBhvr>
                                      <p:to>
                                        <p:strVal val="visible"/>
                                      </p:to>
                                    </p:set>
                                    <p:animEffect transition="in" filter="dissolve">
                                      <p:cBhvr>
                                        <p:cTn id="29" dur="500"/>
                                        <p:tgtEl>
                                          <p:spTgt spid="233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25" grpId="0" animBg="1" autoUpdateAnimBg="0"/>
      <p:bldP spid="2334726" grpId="0" animBg="1" autoUpdateAnimBg="0"/>
      <p:bldP spid="2334727" grpId="0" animBg="1" autoUpdateAnimBg="0"/>
      <p:bldP spid="2334728"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507D408F-D93B-4E71-8716-6B8F3544B4F8}"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92546" name="Rectangle 2"/>
          <p:cNvSpPr>
            <a:spLocks noGrp="1" noChangeArrowheads="1"/>
          </p:cNvSpPr>
          <p:nvPr>
            <p:ph type="title"/>
          </p:nvPr>
        </p:nvSpPr>
        <p:spPr>
          <a:xfrm>
            <a:off x="1731963" y="260350"/>
            <a:ext cx="7772400" cy="677863"/>
          </a:xfrm>
        </p:spPr>
        <p:txBody>
          <a:bodyPr/>
          <a:lstStyle/>
          <a:p>
            <a:r>
              <a:rPr lang="en-US" altLang="zh-CN" smtClean="0">
                <a:solidFill>
                  <a:srgbClr val="FFCC00"/>
                </a:solidFill>
                <a:latin typeface="Arial" panose="020B0704020202020204" pitchFamily="34" charset="0"/>
                <a:ea typeface="黑体" pitchFamily="2" charset="-122"/>
              </a:rPr>
              <a:t>2</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repeat</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492547" name="Rectangle 3"/>
          <p:cNvSpPr>
            <a:spLocks noGrp="1" noChangeArrowheads="1"/>
          </p:cNvSpPr>
          <p:nvPr>
            <p:ph type="body" idx="1"/>
          </p:nvPr>
        </p:nvSpPr>
        <p:spPr>
          <a:xfrm>
            <a:off x="530225" y="1292225"/>
            <a:ext cx="7051675" cy="1833563"/>
          </a:xfrm>
        </p:spPr>
        <p:txBody>
          <a:bodyPr/>
          <a:lstStyle/>
          <a:p>
            <a:pPr algn="just">
              <a:lnSpc>
                <a:spcPct val="110000"/>
              </a:lnSpc>
              <a:spcBef>
                <a:spcPct val="10000"/>
              </a:spcBef>
              <a:buFont typeface="Wingdings" panose="05000000000000000000" pitchFamily="2" charset="2"/>
              <a:buNone/>
            </a:pPr>
            <a:endParaRPr lang="zh-CN" altLang="en-US" sz="2400" smtClean="0">
              <a:solidFill>
                <a:srgbClr val="CC3300"/>
              </a:solidFill>
              <a:latin typeface="Arial" panose="020B0704020202020204" pitchFamily="34" charset="0"/>
              <a:ea typeface="SimSun" pitchFamily="2" charset="-122"/>
            </a:endParaRPr>
          </a:p>
          <a:p>
            <a:pPr algn="just">
              <a:lnSpc>
                <a:spcPct val="110000"/>
              </a:lnSpc>
              <a:spcBef>
                <a:spcPct val="10000"/>
              </a:spcBef>
            </a:pPr>
            <a:r>
              <a:rPr lang="zh-CN" altLang="en-US" sz="2400" smtClean="0">
                <a:solidFill>
                  <a:srgbClr val="FF0000"/>
                </a:solidFill>
                <a:latin typeface="SimSun" pitchFamily="2" charset="-122"/>
                <a:ea typeface="SimSun" pitchFamily="2" charset="-122"/>
              </a:rPr>
              <a:t>功能</a:t>
            </a:r>
            <a:r>
              <a:rPr lang="zh-CN" altLang="en-US" sz="2400" smtClean="0">
                <a:latin typeface="SimSun" pitchFamily="2" charset="-122"/>
                <a:ea typeface="SimSun" pitchFamily="2" charset="-122"/>
              </a:rPr>
              <a:t>：把</a:t>
            </a:r>
            <a:r>
              <a:rPr lang="zh-CN" altLang="zh-CN" sz="2400" smtClean="0">
                <a:latin typeface="SimSun" pitchFamily="2" charset="-122"/>
                <a:ea typeface="SimSun" pitchFamily="2" charset="-122"/>
              </a:rPr>
              <a:t>一条或多条语句</a:t>
            </a:r>
            <a:r>
              <a:rPr lang="zh-CN" altLang="zh-CN" sz="2400" smtClean="0">
                <a:solidFill>
                  <a:srgbClr val="CC0066"/>
                </a:solidFill>
                <a:latin typeface="SimSun" pitchFamily="2" charset="-122"/>
                <a:ea typeface="SimSun" pitchFamily="2" charset="-122"/>
              </a:rPr>
              <a:t>连续</a:t>
            </a:r>
            <a:r>
              <a:rPr lang="zh-CN" altLang="zh-CN" sz="2400" smtClean="0">
                <a:latin typeface="SimSun" pitchFamily="2" charset="-122"/>
                <a:ea typeface="SimSun" pitchFamily="2" charset="-122"/>
              </a:rPr>
              <a:t>执行</a:t>
            </a:r>
            <a:r>
              <a:rPr lang="zh-CN" altLang="en-US" sz="2400" smtClean="0">
                <a:latin typeface="SimSun" pitchFamily="2" charset="-122"/>
                <a:ea typeface="SimSun" pitchFamily="2" charset="-122"/>
              </a:rPr>
              <a:t>指定的次数。</a:t>
            </a:r>
            <a:endParaRPr lang="zh-CN" altLang="en-US" sz="2400" smtClean="0">
              <a:latin typeface="SimSun" pitchFamily="2" charset="-122"/>
              <a:ea typeface="SimSun" pitchFamily="2" charset="-122"/>
            </a:endParaRPr>
          </a:p>
          <a:p>
            <a:pPr algn="just">
              <a:lnSpc>
                <a:spcPct val="110000"/>
              </a:lnSpc>
              <a:spcBef>
                <a:spcPct val="10000"/>
              </a:spcBef>
            </a:pPr>
            <a:r>
              <a:rPr lang="zh-CN" altLang="en-US" sz="2400" smtClean="0">
                <a:solidFill>
                  <a:srgbClr val="FF0000"/>
                </a:solidFill>
                <a:latin typeface="SimSun" pitchFamily="2" charset="-122"/>
                <a:ea typeface="SimSun" pitchFamily="2" charset="-122"/>
              </a:rPr>
              <a:t>规则</a:t>
            </a:r>
            <a:r>
              <a:rPr lang="zh-CN" altLang="en-US" sz="2400" smtClean="0">
                <a:latin typeface="SimSun" pitchFamily="2" charset="-122"/>
                <a:ea typeface="SimSun" pitchFamily="2" charset="-122"/>
              </a:rPr>
              <a:t>：</a:t>
            </a:r>
            <a:r>
              <a:rPr lang="zh-CN" altLang="en-US" sz="2400" smtClean="0">
                <a:latin typeface="Arial" panose="020B0704020202020204" pitchFamily="34" charset="0"/>
                <a:ea typeface="SimSun" pitchFamily="2" charset="-122"/>
              </a:rPr>
              <a:t>重复执行的次数由循环次数表达式的值决定，若该值为</a:t>
            </a:r>
            <a:r>
              <a:rPr lang="en-US" altLang="zh-CN" sz="2400" smtClean="0">
                <a:latin typeface="Arial" panose="020B0704020202020204" pitchFamily="34" charset="0"/>
                <a:ea typeface="SimSun" pitchFamily="2" charset="-122"/>
              </a:rPr>
              <a:t>0</a:t>
            </a:r>
            <a:r>
              <a:rPr lang="zh-CN" altLang="en-US" sz="2400" smtClean="0">
                <a:latin typeface="Arial" panose="020B0704020202020204" pitchFamily="34" charset="0"/>
                <a:ea typeface="SimSun" pitchFamily="2" charset="-122"/>
              </a:rPr>
              <a:t>、</a:t>
            </a:r>
            <a:r>
              <a:rPr lang="en-US" altLang="zh-CN" sz="2400" smtClean="0">
                <a:latin typeface="Arial" panose="020B0704020202020204" pitchFamily="34" charset="0"/>
                <a:ea typeface="SimSun" pitchFamily="2" charset="-122"/>
              </a:rPr>
              <a:t>x</a:t>
            </a:r>
            <a:r>
              <a:rPr lang="zh-CN" altLang="en-US" sz="2400" smtClean="0">
                <a:latin typeface="Arial" panose="020B0704020202020204" pitchFamily="34" charset="0"/>
                <a:ea typeface="SimSun" pitchFamily="2" charset="-122"/>
              </a:rPr>
              <a:t>或</a:t>
            </a:r>
            <a:r>
              <a:rPr lang="en-US" altLang="zh-CN" sz="2400" smtClean="0">
                <a:latin typeface="Arial" panose="020B0704020202020204" pitchFamily="34" charset="0"/>
                <a:ea typeface="SimSun" pitchFamily="2" charset="-122"/>
              </a:rPr>
              <a:t>z</a:t>
            </a:r>
            <a:r>
              <a:rPr lang="zh-CN" altLang="en-US" sz="2400" smtClean="0">
                <a:latin typeface="Arial" panose="020B0704020202020204" pitchFamily="34" charset="0"/>
                <a:ea typeface="SimSun" pitchFamily="2" charset="-122"/>
              </a:rPr>
              <a:t>，则</a:t>
            </a:r>
            <a:r>
              <a:rPr lang="zh-CN" altLang="en-US" sz="2400" smtClean="0">
                <a:latin typeface="SimSun" pitchFamily="2" charset="-122"/>
                <a:ea typeface="SimSun" pitchFamily="2" charset="-122"/>
              </a:rPr>
              <a:t>不会重复执行。</a:t>
            </a:r>
            <a:endParaRPr lang="zh-CN" altLang="en-US" sz="2400" smtClean="0">
              <a:latin typeface="SimSun" pitchFamily="2" charset="-122"/>
              <a:ea typeface="SimSun" pitchFamily="2" charset="-122"/>
            </a:endParaRPr>
          </a:p>
        </p:txBody>
      </p:sp>
      <p:sp>
        <p:nvSpPr>
          <p:cNvPr id="492548" name="Text Box 4"/>
          <p:cNvSpPr txBox="1">
            <a:spLocks noChangeArrowheads="1"/>
          </p:cNvSpPr>
          <p:nvPr/>
        </p:nvSpPr>
        <p:spPr bwMode="auto">
          <a:xfrm>
            <a:off x="2252663" y="3341688"/>
            <a:ext cx="3962400" cy="436562"/>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Tx/>
              <a:buFontTx/>
              <a:buNone/>
            </a:pPr>
            <a:r>
              <a:rPr lang="en-US" altLang="zh-CN" sz="2000">
                <a:solidFill>
                  <a:srgbClr val="FF0066"/>
                </a:solidFill>
                <a:latin typeface="Arial" panose="020B0704020202020204" pitchFamily="34" charset="0"/>
              </a:rPr>
              <a:t>repeat</a:t>
            </a:r>
            <a:r>
              <a:rPr lang="en-US" altLang="zh-CN" sz="2000">
                <a:latin typeface="Arial" panose="020B0704020202020204" pitchFamily="34" charset="0"/>
              </a:rPr>
              <a:t> </a:t>
            </a:r>
            <a:r>
              <a:rPr lang="zh-CN" altLang="en-US" sz="2000">
                <a:latin typeface="Arial" panose="020B0704020202020204" pitchFamily="34" charset="0"/>
              </a:rPr>
              <a:t> </a:t>
            </a:r>
            <a:r>
              <a:rPr lang="en-US" altLang="zh-CN" sz="2000">
                <a:latin typeface="Arial" panose="020B0704020202020204" pitchFamily="34" charset="0"/>
              </a:rPr>
              <a:t>(</a:t>
            </a:r>
            <a:r>
              <a:rPr lang="zh-CN" altLang="en-US" sz="2000">
                <a:latin typeface="Arial" panose="020B0704020202020204" pitchFamily="34" charset="0"/>
              </a:rPr>
              <a:t>循环</a:t>
            </a:r>
            <a:r>
              <a:rPr lang="zh-CN" altLang="en-US" sz="2000">
                <a:solidFill>
                  <a:srgbClr val="FF6600"/>
                </a:solidFill>
                <a:latin typeface="Arial" panose="020B0704020202020204" pitchFamily="34" charset="0"/>
              </a:rPr>
              <a:t>次数</a:t>
            </a:r>
            <a:r>
              <a:rPr lang="zh-CN" altLang="en-US" sz="2000">
                <a:latin typeface="Arial" panose="020B0704020202020204" pitchFamily="34" charset="0"/>
              </a:rPr>
              <a:t>表达式</a:t>
            </a:r>
            <a:r>
              <a:rPr lang="en-US" altLang="zh-CN" sz="2000">
                <a:latin typeface="Arial" panose="020B0704020202020204" pitchFamily="34" charset="0"/>
              </a:rPr>
              <a:t>) </a:t>
            </a:r>
            <a:r>
              <a:rPr lang="zh-CN" altLang="en-US" sz="2000">
                <a:latin typeface="Arial" panose="020B0704020202020204" pitchFamily="34" charset="0"/>
              </a:rPr>
              <a:t>语句</a:t>
            </a:r>
            <a:endParaRPr lang="zh-CN" altLang="en-US" sz="2000">
              <a:latin typeface="Arial" panose="020B0704020202020204" pitchFamily="34" charset="0"/>
            </a:endParaRPr>
          </a:p>
        </p:txBody>
      </p:sp>
      <p:sp>
        <p:nvSpPr>
          <p:cNvPr id="492549" name="Text Box 5"/>
          <p:cNvSpPr txBox="1">
            <a:spLocks noChangeArrowheads="1"/>
          </p:cNvSpPr>
          <p:nvPr/>
        </p:nvSpPr>
        <p:spPr bwMode="auto">
          <a:xfrm>
            <a:off x="2328863" y="4149725"/>
            <a:ext cx="3429000" cy="13208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a:lnSpc>
                <a:spcPct val="100000"/>
              </a:lnSpc>
              <a:spcBef>
                <a:spcPct val="0"/>
              </a:spcBef>
              <a:buClrTx/>
              <a:buFontTx/>
              <a:buNone/>
            </a:pPr>
            <a:r>
              <a:rPr lang="en-US" altLang="zh-CN" sz="2000">
                <a:solidFill>
                  <a:srgbClr val="FF0066"/>
                </a:solidFill>
                <a:latin typeface="Arial" panose="020B0704020202020204" pitchFamily="34" charset="0"/>
              </a:rPr>
              <a:t>repeat </a:t>
            </a:r>
            <a:r>
              <a:rPr lang="en-US" altLang="zh-CN" sz="2000"/>
              <a:t>(</a:t>
            </a:r>
            <a:r>
              <a:rPr lang="zh-CN" altLang="en-US" sz="2000">
                <a:latin typeface="Arial" panose="020B0704020202020204" pitchFamily="34" charset="0"/>
              </a:rPr>
              <a:t>循环</a:t>
            </a:r>
            <a:r>
              <a:rPr lang="zh-CN" altLang="en-US" sz="2000">
                <a:solidFill>
                  <a:srgbClr val="FF6600"/>
                </a:solidFill>
                <a:latin typeface="Arial" panose="020B0704020202020204" pitchFamily="34" charset="0"/>
              </a:rPr>
              <a:t>次数</a:t>
            </a:r>
            <a:r>
              <a:rPr lang="zh-CN" altLang="en-US" sz="2000">
                <a:latin typeface="Arial" panose="020B0704020202020204" pitchFamily="34" charset="0"/>
              </a:rPr>
              <a:t>表达式</a:t>
            </a:r>
            <a:r>
              <a:rPr lang="en-US" altLang="zh-CN" sz="2000"/>
              <a:t>)</a:t>
            </a:r>
            <a:endParaRPr lang="zh-CN" altLang="en-US" sz="2000">
              <a:latin typeface="Arial" panose="020B0704020202020204" pitchFamily="34" charset="0"/>
            </a:endParaRPr>
          </a:p>
          <a:p>
            <a:pPr algn="l">
              <a:lnSpc>
                <a:spcPct val="100000"/>
              </a:lnSpc>
              <a:spcBef>
                <a:spcPct val="0"/>
              </a:spcBef>
              <a:buClrTx/>
              <a:buFontTx/>
              <a:buNone/>
            </a:pPr>
            <a:r>
              <a:rPr lang="zh-CN" altLang="en-US" sz="2000">
                <a:latin typeface="Arial" panose="020B0704020202020204" pitchFamily="34" charset="0"/>
              </a:rPr>
              <a:t>   </a:t>
            </a:r>
            <a:r>
              <a:rPr lang="en-US" altLang="zh-CN" sz="2000">
                <a:solidFill>
                  <a:srgbClr val="FF6600"/>
                </a:solidFill>
                <a:latin typeface="Arial" panose="020B0704020202020204" pitchFamily="34" charset="0"/>
              </a:rPr>
              <a:t>begin</a:t>
            </a:r>
            <a:endParaRPr lang="en-US" altLang="zh-CN" sz="2000">
              <a:solidFill>
                <a:srgbClr val="FF6600"/>
              </a:solidFill>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endParaRPr lang="en-US" altLang="zh-CN" sz="2000">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r>
              <a:rPr lang="en-US" altLang="zh-CN" sz="2000">
                <a:solidFill>
                  <a:srgbClr val="FF6600"/>
                </a:solidFill>
                <a:latin typeface="Arial" panose="020B0704020202020204" pitchFamily="34" charset="0"/>
              </a:rPr>
              <a:t>end</a:t>
            </a:r>
            <a:endParaRPr lang="en-US" altLang="zh-CN" sz="2000">
              <a:solidFill>
                <a:srgbClr val="FF6600"/>
              </a:solidFill>
              <a:latin typeface="Arial" panose="020B0704020202020204" pitchFamily="34" charset="0"/>
            </a:endParaRPr>
          </a:p>
        </p:txBody>
      </p:sp>
      <p:sp>
        <p:nvSpPr>
          <p:cNvPr id="492550" name="AutoShape 6"/>
          <p:cNvSpPr>
            <a:spLocks noChangeArrowheads="1"/>
          </p:cNvSpPr>
          <p:nvPr/>
        </p:nvSpPr>
        <p:spPr bwMode="auto">
          <a:xfrm>
            <a:off x="4176713" y="5707063"/>
            <a:ext cx="2771775" cy="493712"/>
          </a:xfrm>
          <a:prstGeom prst="wedgeRoundRectCallout">
            <a:avLst>
              <a:gd name="adj1" fmla="val -79037"/>
              <a:gd name="adj2" fmla="val -185046"/>
              <a:gd name="adj3" fmla="val 16667"/>
            </a:avLst>
          </a:prstGeom>
          <a:solidFill>
            <a:srgbClr val="FFFF99"/>
          </a:solidFill>
          <a:ln w="9525">
            <a:solidFill>
              <a:srgbClr val="CC6600"/>
            </a:solidFill>
            <a:miter lim="800000"/>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楷体_GB2312" pitchFamily="49" charset="-122"/>
                <a:ea typeface="楷体_GB2312" pitchFamily="49" charset="-122"/>
              </a:rPr>
              <a:t>执行语句为</a:t>
            </a:r>
            <a:r>
              <a:rPr lang="zh-CN" altLang="en-US" sz="2000">
                <a:solidFill>
                  <a:srgbClr val="FF0066"/>
                </a:solidFill>
                <a:latin typeface="楷体_GB2312" pitchFamily="49" charset="-122"/>
                <a:ea typeface="楷体_GB2312" pitchFamily="49" charset="-122"/>
              </a:rPr>
              <a:t>多</a:t>
            </a:r>
            <a:r>
              <a:rPr lang="zh-CN" altLang="en-US" sz="2000">
                <a:latin typeface="楷体_GB2312" pitchFamily="49" charset="-122"/>
                <a:ea typeface="楷体_GB2312" pitchFamily="49" charset="-122"/>
              </a:rPr>
              <a:t>条语句</a:t>
            </a:r>
            <a:endParaRPr kumimoji="1" lang="zh-CN" altLang="en-US" sz="2000">
              <a:latin typeface="楷体_GB2312" pitchFamily="49" charset="-122"/>
              <a:ea typeface="楷体_GB2312" pitchFamily="49" charset="-122"/>
            </a:endParaRPr>
          </a:p>
        </p:txBody>
      </p:sp>
      <p:sp>
        <p:nvSpPr>
          <p:cNvPr id="492551" name="Text Box 7"/>
          <p:cNvSpPr txBox="1">
            <a:spLocks noChangeArrowheads="1"/>
          </p:cNvSpPr>
          <p:nvPr/>
        </p:nvSpPr>
        <p:spPr bwMode="auto">
          <a:xfrm>
            <a:off x="1643063" y="4418013"/>
            <a:ext cx="609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1305" indent="-281305">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
                <a:srgbClr val="3333FF"/>
              </a:buClr>
              <a:buFont typeface="Wingdings" panose="05000000000000000000" pitchFamily="2" charset="2"/>
              <a:buNone/>
            </a:pPr>
            <a:r>
              <a:rPr lang="zh-CN" altLang="en-US" sz="2200"/>
              <a:t>或</a:t>
            </a:r>
            <a:endParaRPr lang="zh-CN" altLang="en-US" sz="2200"/>
          </a:p>
        </p:txBody>
      </p:sp>
      <p:sp>
        <p:nvSpPr>
          <p:cNvPr id="492552" name="Rectangle 8"/>
          <p:cNvSpPr>
            <a:spLocks noChangeArrowheads="1"/>
          </p:cNvSpPr>
          <p:nvPr/>
        </p:nvSpPr>
        <p:spPr bwMode="auto">
          <a:xfrm>
            <a:off x="1143000" y="3321050"/>
            <a:ext cx="819150" cy="446088"/>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492555" name="AutoShape 11"/>
          <p:cNvSpPr>
            <a:spLocks noChangeArrowheads="1"/>
          </p:cNvSpPr>
          <p:nvPr/>
        </p:nvSpPr>
        <p:spPr bwMode="auto">
          <a:xfrm rot="-479700">
            <a:off x="5741988" y="681038"/>
            <a:ext cx="3402012" cy="1152525"/>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200">
                <a:solidFill>
                  <a:srgbClr val="000000"/>
                </a:solidFill>
                <a:latin typeface="华文新魏" pitchFamily="2" charset="-122"/>
                <a:ea typeface="华文新魏" pitchFamily="2" charset="-122"/>
              </a:rPr>
              <a:t>只有部分综合工具可以综合此语句！</a:t>
            </a:r>
            <a:endParaRPr kumimoji="1" lang="zh-CN" altLang="en-US" sz="2200">
              <a:solidFill>
                <a:srgbClr val="000000"/>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2546"/>
                                        </p:tgtEl>
                                        <p:attrNameLst>
                                          <p:attrName>style.visibility</p:attrName>
                                        </p:attrNameLst>
                                      </p:cBhvr>
                                      <p:to>
                                        <p:strVal val="visible"/>
                                      </p:to>
                                    </p:set>
                                    <p:anim calcmode="lin" valueType="num">
                                      <p:cBhvr additive="base">
                                        <p:cTn id="7" dur="500" fill="hold"/>
                                        <p:tgtEl>
                                          <p:spTgt spid="492546"/>
                                        </p:tgtEl>
                                        <p:attrNameLst>
                                          <p:attrName>ppt_x</p:attrName>
                                        </p:attrNameLst>
                                      </p:cBhvr>
                                      <p:tavLst>
                                        <p:tav tm="0">
                                          <p:val>
                                            <p:strVal val="#ppt_x"/>
                                          </p:val>
                                        </p:tav>
                                        <p:tav tm="100000">
                                          <p:val>
                                            <p:strVal val="#ppt_x"/>
                                          </p:val>
                                        </p:tav>
                                      </p:tavLst>
                                    </p:anim>
                                    <p:anim calcmode="lin" valueType="num">
                                      <p:cBhvr additive="base">
                                        <p:cTn id="8" dur="500" fill="hold"/>
                                        <p:tgtEl>
                                          <p:spTgt spid="49254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2547"/>
                                        </p:tgtEl>
                                        <p:attrNameLst>
                                          <p:attrName>style.visibility</p:attrName>
                                        </p:attrNameLst>
                                      </p:cBhvr>
                                      <p:to>
                                        <p:strVal val="visible"/>
                                      </p:to>
                                    </p:set>
                                    <p:anim calcmode="lin" valueType="num">
                                      <p:cBhvr additive="base">
                                        <p:cTn id="12" dur="500" fill="hold"/>
                                        <p:tgtEl>
                                          <p:spTgt spid="492547"/>
                                        </p:tgtEl>
                                        <p:attrNameLst>
                                          <p:attrName>ppt_x</p:attrName>
                                        </p:attrNameLst>
                                      </p:cBhvr>
                                      <p:tavLst>
                                        <p:tav tm="0">
                                          <p:val>
                                            <p:strVal val="0-#ppt_w/2"/>
                                          </p:val>
                                        </p:tav>
                                        <p:tav tm="100000">
                                          <p:val>
                                            <p:strVal val="#ppt_x"/>
                                          </p:val>
                                        </p:tav>
                                      </p:tavLst>
                                    </p:anim>
                                    <p:anim calcmode="lin" valueType="num">
                                      <p:cBhvr additive="base">
                                        <p:cTn id="13" dur="500" fill="hold"/>
                                        <p:tgtEl>
                                          <p:spTgt spid="49254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2552"/>
                                        </p:tgtEl>
                                        <p:attrNameLst>
                                          <p:attrName>style.visibility</p:attrName>
                                        </p:attrNameLst>
                                      </p:cBhvr>
                                      <p:to>
                                        <p:strVal val="visible"/>
                                      </p:to>
                                    </p:set>
                                    <p:anim calcmode="lin" valueType="num">
                                      <p:cBhvr>
                                        <p:cTn id="18" dur="500" fill="hold"/>
                                        <p:tgtEl>
                                          <p:spTgt spid="492552"/>
                                        </p:tgtEl>
                                        <p:attrNameLst>
                                          <p:attrName>ppt_w</p:attrName>
                                        </p:attrNameLst>
                                      </p:cBhvr>
                                      <p:tavLst>
                                        <p:tav tm="0">
                                          <p:val>
                                            <p:fltVal val="0"/>
                                          </p:val>
                                        </p:tav>
                                        <p:tav tm="100000">
                                          <p:val>
                                            <p:strVal val="#ppt_w"/>
                                          </p:val>
                                        </p:tav>
                                      </p:tavLst>
                                    </p:anim>
                                    <p:anim calcmode="lin" valueType="num">
                                      <p:cBhvr>
                                        <p:cTn id="19" dur="500" fill="hold"/>
                                        <p:tgtEl>
                                          <p:spTgt spid="492552"/>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2548"/>
                                        </p:tgtEl>
                                        <p:attrNameLst>
                                          <p:attrName>style.visibility</p:attrName>
                                        </p:attrNameLst>
                                      </p:cBhvr>
                                      <p:to>
                                        <p:strVal val="visible"/>
                                      </p:to>
                                    </p:set>
                                    <p:animEffect transition="in" filter="wipe(left)">
                                      <p:cBhvr>
                                        <p:cTn id="23" dur="500"/>
                                        <p:tgtEl>
                                          <p:spTgt spid="49254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2551"/>
                                        </p:tgtEl>
                                        <p:attrNameLst>
                                          <p:attrName>style.visibility</p:attrName>
                                        </p:attrNameLst>
                                      </p:cBhvr>
                                      <p:to>
                                        <p:strVal val="visible"/>
                                      </p:to>
                                    </p:set>
                                    <p:animEffect transition="in" filter="dissolve">
                                      <p:cBhvr>
                                        <p:cTn id="28" dur="500"/>
                                        <p:tgtEl>
                                          <p:spTgt spid="49255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92549"/>
                                        </p:tgtEl>
                                        <p:attrNameLst>
                                          <p:attrName>style.visibility</p:attrName>
                                        </p:attrNameLst>
                                      </p:cBhvr>
                                      <p:to>
                                        <p:strVal val="visible"/>
                                      </p:to>
                                    </p:set>
                                    <p:animEffect transition="in" filter="wipe(left)">
                                      <p:cBhvr>
                                        <p:cTn id="32" dur="500"/>
                                        <p:tgtEl>
                                          <p:spTgt spid="49254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2550"/>
                                        </p:tgtEl>
                                        <p:attrNameLst>
                                          <p:attrName>style.visibility</p:attrName>
                                        </p:attrNameLst>
                                      </p:cBhvr>
                                      <p:to>
                                        <p:strVal val="visible"/>
                                      </p:to>
                                    </p:set>
                                    <p:animEffect transition="in" filter="dissolve">
                                      <p:cBhvr>
                                        <p:cTn id="37" dur="500"/>
                                        <p:tgtEl>
                                          <p:spTgt spid="492550"/>
                                        </p:tgtEl>
                                      </p:cBhvr>
                                    </p:animEffect>
                                  </p:childTnLst>
                                  <p:subTnLst>
                                    <p:set>
                                      <p:cBhvr override="childStyle">
                                        <p:cTn dur="1" fill="hold" display="0" masterRel="nextClick" afterEffect="1"/>
                                        <p:tgtEl>
                                          <p:spTgt spid="49255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92555"/>
                                        </p:tgtEl>
                                        <p:attrNameLst>
                                          <p:attrName>style.visibility</p:attrName>
                                        </p:attrNameLst>
                                      </p:cBhvr>
                                      <p:to>
                                        <p:strVal val="visible"/>
                                      </p:to>
                                    </p:set>
                                    <p:anim calcmode="lin" valueType="num">
                                      <p:cBhvr>
                                        <p:cTn id="42" dur="500" fill="hold"/>
                                        <p:tgtEl>
                                          <p:spTgt spid="492555"/>
                                        </p:tgtEl>
                                        <p:attrNameLst>
                                          <p:attrName>ppt_w</p:attrName>
                                        </p:attrNameLst>
                                      </p:cBhvr>
                                      <p:tavLst>
                                        <p:tav tm="0">
                                          <p:val>
                                            <p:fltVal val="0"/>
                                          </p:val>
                                        </p:tav>
                                        <p:tav tm="100000">
                                          <p:val>
                                            <p:strVal val="#ppt_w"/>
                                          </p:val>
                                        </p:tav>
                                      </p:tavLst>
                                    </p:anim>
                                    <p:anim calcmode="lin" valueType="num">
                                      <p:cBhvr>
                                        <p:cTn id="43" dur="500" fill="hold"/>
                                        <p:tgtEl>
                                          <p:spTgt spid="4925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p:bldP spid="492547" grpId="0" autoUpdateAnimBg="0"/>
      <p:bldP spid="492548" grpId="0" animBg="1"/>
      <p:bldP spid="492549" grpId="0" animBg="1"/>
      <p:bldP spid="492550" grpId="0" animBg="1"/>
      <p:bldP spid="492551" grpId="0" autoUpdateAnimBg="0"/>
      <p:bldP spid="492552" grpId="0" animBg="1" autoUpdateAnimBg="0"/>
      <p:bldP spid="492555"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4D3298EB-09E9-442D-B620-DFF8BC4A991E}"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7172" name="Rectangle 2"/>
          <p:cNvSpPr>
            <a:spLocks noGrp="1" noChangeArrowheads="1"/>
          </p:cNvSpPr>
          <p:nvPr>
            <p:ph type="title"/>
          </p:nvPr>
        </p:nvSpPr>
        <p:spPr>
          <a:xfrm>
            <a:off x="1768475" y="260350"/>
            <a:ext cx="7772400" cy="677863"/>
          </a:xfrm>
        </p:spPr>
        <p:txBody>
          <a:bodyPr/>
          <a:lstStyle/>
          <a:p>
            <a:r>
              <a:rPr lang="en-US" altLang="zh-CN" smtClean="0">
                <a:solidFill>
                  <a:srgbClr val="FFCC00"/>
                </a:solidFill>
                <a:latin typeface="Arial" panose="020B0704020202020204" pitchFamily="34" charset="0"/>
                <a:ea typeface="黑体" pitchFamily="2" charset="-122"/>
              </a:rPr>
              <a:t>repeat</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7173" name="Rectangle 3"/>
          <p:cNvSpPr>
            <a:spLocks noGrp="1" noChangeArrowheads="1"/>
          </p:cNvSpPr>
          <p:nvPr>
            <p:ph type="body" idx="1"/>
          </p:nvPr>
        </p:nvSpPr>
        <p:spPr>
          <a:xfrm>
            <a:off x="557213" y="1077913"/>
            <a:ext cx="8281987" cy="585787"/>
          </a:xfrm>
        </p:spPr>
        <p:txBody>
          <a:bodyPr/>
          <a:lstStyle/>
          <a:p>
            <a:pPr marL="0" indent="0" algn="just">
              <a:lnSpc>
                <a:spcPct val="90000"/>
              </a:lnSpc>
              <a:spcBef>
                <a:spcPct val="0"/>
              </a:spcBef>
              <a:buClrTx/>
              <a:buFontTx/>
              <a:buNone/>
            </a:pPr>
            <a:r>
              <a:rPr lang="en-US" altLang="zh-CN" sz="2200" smtClean="0">
                <a:solidFill>
                  <a:srgbClr val="FF0066"/>
                </a:solidFill>
                <a:latin typeface="Arial" panose="020B0704020202020204" pitchFamily="34" charset="0"/>
                <a:ea typeface="SimSun" pitchFamily="2" charset="-122"/>
              </a:rPr>
              <a:t>【</a:t>
            </a:r>
            <a:r>
              <a:rPr lang="zh-CN" altLang="en-US" sz="2200" smtClean="0">
                <a:solidFill>
                  <a:srgbClr val="FF0066"/>
                </a:solidFill>
                <a:latin typeface="Arial" panose="020B0704020202020204" pitchFamily="34" charset="0"/>
                <a:ea typeface="SimSun" pitchFamily="2" charset="-122"/>
              </a:rPr>
              <a:t>例</a:t>
            </a:r>
            <a:r>
              <a:rPr lang="en-US" altLang="zh-CN" sz="2200" smtClean="0">
                <a:solidFill>
                  <a:srgbClr val="FF0066"/>
                </a:solidFill>
                <a:latin typeface="Arial" panose="020B0704020202020204" pitchFamily="34" charset="0"/>
                <a:ea typeface="SimSun" pitchFamily="2" charset="-122"/>
              </a:rPr>
              <a:t>2.36】</a:t>
            </a:r>
            <a:r>
              <a:rPr lang="zh-CN" altLang="en-US" sz="2200" smtClean="0">
                <a:latin typeface="SimSun" pitchFamily="2" charset="-122"/>
                <a:ea typeface="SimSun" pitchFamily="2" charset="-122"/>
              </a:rPr>
              <a:t>用</a:t>
            </a:r>
            <a:r>
              <a:rPr lang="en-US" altLang="zh-CN" sz="2200" smtClean="0">
                <a:latin typeface="Arial" panose="020B0704020202020204" pitchFamily="34" charset="0"/>
                <a:ea typeface="SimSun" pitchFamily="2" charset="-122"/>
              </a:rPr>
              <a:t>repeat</a:t>
            </a:r>
            <a:r>
              <a:rPr lang="zh-CN" altLang="en-US" sz="2200" smtClean="0">
                <a:latin typeface="Arial" panose="020B0704020202020204" pitchFamily="34" charset="0"/>
                <a:ea typeface="SimSun" pitchFamily="2" charset="-122"/>
              </a:rPr>
              <a:t>语句和移位操作实现两个</a:t>
            </a:r>
            <a:r>
              <a:rPr lang="en-US" altLang="zh-CN" sz="2200" smtClean="0">
                <a:latin typeface="Arial" panose="020B0704020202020204" pitchFamily="34" charset="0"/>
                <a:ea typeface="SimSun" pitchFamily="2" charset="-122"/>
              </a:rPr>
              <a:t>8</a:t>
            </a:r>
            <a:r>
              <a:rPr lang="zh-CN" altLang="en-US" sz="2200" smtClean="0">
                <a:latin typeface="Arial" panose="020B0704020202020204" pitchFamily="34" charset="0"/>
                <a:ea typeface="SimSun" pitchFamily="2" charset="-122"/>
              </a:rPr>
              <a:t>位</a:t>
            </a:r>
            <a:r>
              <a:rPr lang="zh-CN" altLang="en-US" sz="2200" smtClean="0">
                <a:latin typeface="SimSun" pitchFamily="2" charset="-122"/>
                <a:ea typeface="SimSun" pitchFamily="2" charset="-122"/>
              </a:rPr>
              <a:t>二进制数乘法</a:t>
            </a:r>
            <a:endParaRPr lang="zh-CN" altLang="en-US" sz="2200" smtClean="0">
              <a:latin typeface="SimSun" pitchFamily="2" charset="-122"/>
              <a:ea typeface="SimSun" pitchFamily="2" charset="-122"/>
            </a:endParaRPr>
          </a:p>
        </p:txBody>
      </p:sp>
      <p:sp>
        <p:nvSpPr>
          <p:cNvPr id="494596" name="Text Box 4"/>
          <p:cNvSpPr txBox="1">
            <a:spLocks noChangeArrowheads="1"/>
          </p:cNvSpPr>
          <p:nvPr/>
        </p:nvSpPr>
        <p:spPr bwMode="auto">
          <a:xfrm>
            <a:off x="2541588" y="6353175"/>
            <a:ext cx="4267200" cy="457200"/>
          </a:xfrm>
          <a:prstGeom prst="rect">
            <a:avLst/>
          </a:prstGeom>
          <a:solidFill>
            <a:srgbClr val="FFCC99"/>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lnSpc>
                <a:spcPct val="100000"/>
              </a:lnSpc>
              <a:spcBef>
                <a:spcPct val="50000"/>
              </a:spcBef>
              <a:buClrTx/>
              <a:buFontTx/>
              <a:buNone/>
            </a:pPr>
            <a:r>
              <a:rPr lang="zh-CN" altLang="en-US">
                <a:solidFill>
                  <a:srgbClr val="FF3399"/>
                </a:solidFill>
                <a:latin typeface="楷体_GB2312" pitchFamily="49" charset="-122"/>
                <a:ea typeface="楷体_GB2312" pitchFamily="49" charset="-122"/>
              </a:rPr>
              <a:t>注</a:t>
            </a:r>
            <a:r>
              <a:rPr lang="zh-CN" altLang="en-US">
                <a:latin typeface="楷体_GB2312" pitchFamily="49" charset="-122"/>
                <a:ea typeface="楷体_GB2312" pitchFamily="49" charset="-122"/>
              </a:rPr>
              <a:t>：不如采用</a:t>
            </a:r>
            <a:r>
              <a:rPr lang="en-US" altLang="zh-CN">
                <a:latin typeface="Arial" panose="020B0704020202020204" pitchFamily="34" charset="0"/>
                <a:ea typeface="楷体_GB2312" pitchFamily="49" charset="-122"/>
              </a:rPr>
              <a:t>for</a:t>
            </a:r>
            <a:r>
              <a:rPr lang="zh-CN" altLang="en-US">
                <a:latin typeface="Arial" panose="020B0704020202020204" pitchFamily="34" charset="0"/>
                <a:ea typeface="楷体_GB2312" pitchFamily="49" charset="-122"/>
              </a:rPr>
              <a:t>语句</a:t>
            </a:r>
            <a:r>
              <a:rPr lang="zh-CN" altLang="en-US">
                <a:latin typeface="楷体_GB2312" pitchFamily="49" charset="-122"/>
                <a:ea typeface="楷体_GB2312" pitchFamily="49" charset="-122"/>
              </a:rPr>
              <a:t>简单！</a:t>
            </a:r>
            <a:endParaRPr lang="zh-CN" altLang="en-US">
              <a:latin typeface="楷体_GB2312" pitchFamily="49" charset="-122"/>
              <a:ea typeface="楷体_GB2312" pitchFamily="49" charset="-122"/>
            </a:endParaRPr>
          </a:p>
        </p:txBody>
      </p:sp>
      <p:graphicFrame>
        <p:nvGraphicFramePr>
          <p:cNvPr id="494597" name="Object 5"/>
          <p:cNvGraphicFramePr>
            <a:graphicFrameLocks noChangeAspect="1"/>
          </p:cNvGraphicFramePr>
          <p:nvPr/>
        </p:nvGraphicFramePr>
        <p:xfrm>
          <a:off x="727075" y="1493838"/>
          <a:ext cx="7731125" cy="4792662"/>
        </p:xfrm>
        <a:graphic>
          <a:graphicData uri="http://schemas.openxmlformats.org/presentationml/2006/ole">
            <mc:AlternateContent xmlns:mc="http://schemas.openxmlformats.org/markup-compatibility/2006">
              <mc:Choice xmlns:v="urn:schemas-microsoft-com:vml" Requires="v">
                <p:oleObj spid="_x0000_s7183" name="位图图像" r:id="rId1" imgW="6191250" imgH="3838575" progId="PBrush">
                  <p:embed/>
                </p:oleObj>
              </mc:Choice>
              <mc:Fallback>
                <p:oleObj name="位图图像" r:id="rId1" imgW="6191250" imgH="3838575" progId="PBrush">
                  <p:embed/>
                  <p:pic>
                    <p:nvPicPr>
                      <p:cNvPr id="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 y="1493838"/>
                        <a:ext cx="7731125"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4598" name="Rectangle 6"/>
          <p:cNvSpPr>
            <a:spLocks noChangeArrowheads="1"/>
          </p:cNvSpPr>
          <p:nvPr/>
        </p:nvSpPr>
        <p:spPr bwMode="auto">
          <a:xfrm>
            <a:off x="1931988" y="4318000"/>
            <a:ext cx="3300412" cy="1336675"/>
          </a:xfrm>
          <a:prstGeom prst="rect">
            <a:avLst/>
          </a:prstGeom>
          <a:noFill/>
          <a:ln w="1905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94597"/>
                                        </p:tgtEl>
                                        <p:attrNameLst>
                                          <p:attrName>style.visibility</p:attrName>
                                        </p:attrNameLst>
                                      </p:cBhvr>
                                      <p:to>
                                        <p:strVal val="visible"/>
                                      </p:to>
                                    </p:set>
                                    <p:anim calcmode="lin" valueType="num">
                                      <p:cBhvr additive="base">
                                        <p:cTn id="7" dur="500" fill="hold"/>
                                        <p:tgtEl>
                                          <p:spTgt spid="494597"/>
                                        </p:tgtEl>
                                        <p:attrNameLst>
                                          <p:attrName>ppt_x</p:attrName>
                                        </p:attrNameLst>
                                      </p:cBhvr>
                                      <p:tavLst>
                                        <p:tav tm="0">
                                          <p:val>
                                            <p:strVal val="#ppt_x"/>
                                          </p:val>
                                        </p:tav>
                                        <p:tav tm="100000">
                                          <p:val>
                                            <p:strVal val="#ppt_x"/>
                                          </p:val>
                                        </p:tav>
                                      </p:tavLst>
                                    </p:anim>
                                    <p:anim calcmode="lin" valueType="num">
                                      <p:cBhvr additive="base">
                                        <p:cTn id="8" dur="500" fill="hold"/>
                                        <p:tgtEl>
                                          <p:spTgt spid="4945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94598"/>
                                        </p:tgtEl>
                                        <p:attrNameLst>
                                          <p:attrName>style.visibility</p:attrName>
                                        </p:attrNameLst>
                                      </p:cBhvr>
                                      <p:to>
                                        <p:strVal val="visible"/>
                                      </p:to>
                                    </p:set>
                                    <p:anim calcmode="lin" valueType="num">
                                      <p:cBhvr>
                                        <p:cTn id="13" dur="500" fill="hold"/>
                                        <p:tgtEl>
                                          <p:spTgt spid="494598"/>
                                        </p:tgtEl>
                                        <p:attrNameLst>
                                          <p:attrName>ppt_w</p:attrName>
                                        </p:attrNameLst>
                                      </p:cBhvr>
                                      <p:tavLst>
                                        <p:tav tm="0">
                                          <p:val>
                                            <p:fltVal val="0"/>
                                          </p:val>
                                        </p:tav>
                                        <p:tav tm="100000">
                                          <p:val>
                                            <p:strVal val="#ppt_w"/>
                                          </p:val>
                                        </p:tav>
                                      </p:tavLst>
                                    </p:anim>
                                    <p:anim calcmode="lin" valueType="num">
                                      <p:cBhvr>
                                        <p:cTn id="14" dur="500" fill="hold"/>
                                        <p:tgtEl>
                                          <p:spTgt spid="49459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4596"/>
                                        </p:tgtEl>
                                        <p:attrNameLst>
                                          <p:attrName>style.visibility</p:attrName>
                                        </p:attrNameLst>
                                      </p:cBhvr>
                                      <p:to>
                                        <p:strVal val="visible"/>
                                      </p:to>
                                    </p:set>
                                    <p:anim calcmode="lin" valueType="num">
                                      <p:cBhvr>
                                        <p:cTn id="19" dur="500" fill="hold"/>
                                        <p:tgtEl>
                                          <p:spTgt spid="494596"/>
                                        </p:tgtEl>
                                        <p:attrNameLst>
                                          <p:attrName>ppt_w</p:attrName>
                                        </p:attrNameLst>
                                      </p:cBhvr>
                                      <p:tavLst>
                                        <p:tav tm="0">
                                          <p:val>
                                            <p:fltVal val="0"/>
                                          </p:val>
                                        </p:tav>
                                        <p:tav tm="100000">
                                          <p:val>
                                            <p:strVal val="#ppt_w"/>
                                          </p:val>
                                        </p:tav>
                                      </p:tavLst>
                                    </p:anim>
                                    <p:anim calcmode="lin" valueType="num">
                                      <p:cBhvr>
                                        <p:cTn id="20" dur="500" fill="hold"/>
                                        <p:tgtEl>
                                          <p:spTgt spid="4945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nimBg="1" autoUpdateAnimBg="0"/>
      <p:bldP spid="494598"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76CEB02-CAC7-4F09-A8F0-89655526E724}"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496642" name="Rectangle 2"/>
          <p:cNvSpPr>
            <a:spLocks noGrp="1" noChangeArrowheads="1"/>
          </p:cNvSpPr>
          <p:nvPr>
            <p:ph type="title"/>
          </p:nvPr>
        </p:nvSpPr>
        <p:spPr>
          <a:xfrm>
            <a:off x="1731963" y="257175"/>
            <a:ext cx="7772400" cy="677863"/>
          </a:xfrm>
        </p:spPr>
        <p:txBody>
          <a:bodyPr/>
          <a:lstStyle/>
          <a:p>
            <a:r>
              <a:rPr lang="en-US" altLang="zh-CN" smtClean="0">
                <a:solidFill>
                  <a:srgbClr val="FFCC00"/>
                </a:solidFill>
                <a:latin typeface="Arial" panose="020B0704020202020204" pitchFamily="34" charset="0"/>
                <a:ea typeface="黑体" pitchFamily="2" charset="-122"/>
              </a:rPr>
              <a:t>3</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 while</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496643" name="Rectangle 3"/>
          <p:cNvSpPr>
            <a:spLocks noGrp="1" noChangeArrowheads="1"/>
          </p:cNvSpPr>
          <p:nvPr>
            <p:ph type="body" idx="1"/>
          </p:nvPr>
        </p:nvSpPr>
        <p:spPr>
          <a:xfrm>
            <a:off x="328613" y="657225"/>
            <a:ext cx="8378825" cy="2336800"/>
          </a:xfrm>
        </p:spPr>
        <p:txBody>
          <a:bodyPr/>
          <a:lstStyle/>
          <a:p>
            <a:pPr algn="just">
              <a:lnSpc>
                <a:spcPct val="110000"/>
              </a:lnSpc>
              <a:buFont typeface="Wingdings" panose="05000000000000000000" pitchFamily="2" charset="2"/>
              <a:buNone/>
            </a:pPr>
            <a:endParaRPr lang="zh-CN" altLang="en-US" smtClean="0">
              <a:solidFill>
                <a:srgbClr val="CC3300"/>
              </a:solidFill>
              <a:latin typeface="Arial" panose="020B0704020202020204" pitchFamily="34" charset="0"/>
              <a:ea typeface="SimSun" pitchFamily="2" charset="-122"/>
            </a:endParaRPr>
          </a:p>
          <a:p>
            <a:pPr algn="just">
              <a:lnSpc>
                <a:spcPct val="110000"/>
              </a:lnSpc>
              <a:spcBef>
                <a:spcPct val="0"/>
              </a:spcBef>
            </a:pPr>
            <a:r>
              <a:rPr lang="zh-CN" altLang="en-US" sz="2000" smtClean="0">
                <a:solidFill>
                  <a:srgbClr val="FF0000"/>
                </a:solidFill>
                <a:latin typeface="Arial" panose="020B0704020202020204" pitchFamily="34" charset="0"/>
                <a:ea typeface="SimSun" pitchFamily="2" charset="-122"/>
              </a:rPr>
              <a:t>功能</a:t>
            </a:r>
            <a:r>
              <a:rPr lang="zh-CN" altLang="en-US" sz="2000" smtClean="0">
                <a:latin typeface="Arial" panose="020B0704020202020204" pitchFamily="34" charset="0"/>
                <a:ea typeface="SimSun" pitchFamily="2" charset="-122"/>
              </a:rPr>
              <a:t>：</a:t>
            </a:r>
            <a:r>
              <a:rPr lang="zh-CN" altLang="zh-CN" sz="2000" smtClean="0">
                <a:solidFill>
                  <a:srgbClr val="CC0066"/>
                </a:solidFill>
                <a:latin typeface="SimSun" pitchFamily="2" charset="-122"/>
                <a:ea typeface="SimSun" pitchFamily="2" charset="-122"/>
              </a:rPr>
              <a:t>有条件</a:t>
            </a:r>
            <a:r>
              <a:rPr lang="zh-CN" altLang="zh-CN" sz="2000" smtClean="0">
                <a:latin typeface="SimSun" pitchFamily="2" charset="-122"/>
                <a:ea typeface="SimSun" pitchFamily="2" charset="-122"/>
              </a:rPr>
              <a:t>地执行一条或多条语句。</a:t>
            </a:r>
            <a:r>
              <a:rPr lang="zh-CN" altLang="en-US" sz="2000" smtClean="0">
                <a:latin typeface="SimSun" pitchFamily="2" charset="-122"/>
                <a:ea typeface="SimSun" pitchFamily="2" charset="-122"/>
              </a:rPr>
              <a:t>只要循环执行条件表达式为真，则循环语句就重复执行！</a:t>
            </a:r>
            <a:endParaRPr lang="zh-CN" altLang="en-US" sz="2000" smtClean="0">
              <a:latin typeface="SimSun" pitchFamily="2" charset="-122"/>
              <a:ea typeface="SimSun" pitchFamily="2" charset="-122"/>
            </a:endParaRPr>
          </a:p>
          <a:p>
            <a:pPr algn="just">
              <a:lnSpc>
                <a:spcPct val="110000"/>
              </a:lnSpc>
              <a:spcBef>
                <a:spcPct val="0"/>
              </a:spcBef>
            </a:pPr>
            <a:r>
              <a:rPr lang="zh-CN" altLang="en-US" sz="2000" smtClean="0">
                <a:solidFill>
                  <a:srgbClr val="FF0000"/>
                </a:solidFill>
                <a:latin typeface="Arial" panose="020B0704020202020204" pitchFamily="34" charset="0"/>
                <a:ea typeface="SimSun" pitchFamily="2" charset="-122"/>
              </a:rPr>
              <a:t>规则</a:t>
            </a:r>
            <a:r>
              <a:rPr lang="zh-CN" altLang="en-US" sz="2000" smtClean="0">
                <a:latin typeface="Arial" panose="020B0704020202020204" pitchFamily="34" charset="0"/>
                <a:ea typeface="SimSun" pitchFamily="2" charset="-122"/>
              </a:rPr>
              <a:t>：</a:t>
            </a:r>
            <a:r>
              <a:rPr lang="zh-CN" altLang="en-US" sz="2000" smtClean="0">
                <a:latin typeface="SimSun" pitchFamily="2" charset="-122"/>
                <a:ea typeface="SimSun" pitchFamily="2" charset="-122"/>
              </a:rPr>
              <a:t>首先判断循环执行条件表达式是否为真。若为真，则执行后面的语句或语句块；然后再回头判断循环执行条件表达式是否为真，若为真，再执行一次后面的语句；如此不断，直到条件表达式不为真。</a:t>
            </a:r>
            <a:endParaRPr lang="zh-CN" altLang="en-US" sz="2000" smtClean="0">
              <a:latin typeface="SimSun" pitchFamily="2" charset="-122"/>
              <a:ea typeface="SimSun" pitchFamily="2" charset="-122"/>
            </a:endParaRPr>
          </a:p>
        </p:txBody>
      </p:sp>
      <p:sp>
        <p:nvSpPr>
          <p:cNvPr id="496645" name="Text Box 5"/>
          <p:cNvSpPr txBox="1">
            <a:spLocks noChangeArrowheads="1"/>
          </p:cNvSpPr>
          <p:nvPr/>
        </p:nvSpPr>
        <p:spPr bwMode="auto">
          <a:xfrm>
            <a:off x="2386013" y="2997200"/>
            <a:ext cx="3810000" cy="13208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a:lnSpc>
                <a:spcPct val="100000"/>
              </a:lnSpc>
              <a:spcBef>
                <a:spcPct val="0"/>
              </a:spcBef>
              <a:buClrTx/>
              <a:buFontTx/>
              <a:buNone/>
            </a:pPr>
            <a:r>
              <a:rPr lang="en-US" altLang="zh-CN" sz="2000">
                <a:solidFill>
                  <a:srgbClr val="FF0066"/>
                </a:solidFill>
                <a:latin typeface="Arial" panose="020B0704020202020204" pitchFamily="34" charset="0"/>
              </a:rPr>
              <a:t>while</a:t>
            </a:r>
            <a:r>
              <a:rPr lang="en-US" altLang="zh-CN" sz="2000">
                <a:latin typeface="Arial" panose="020B0704020202020204" pitchFamily="34" charset="0"/>
              </a:rPr>
              <a:t> (</a:t>
            </a:r>
            <a:r>
              <a:rPr lang="zh-CN" altLang="en-US" sz="2000">
                <a:latin typeface="Arial" panose="020B0704020202020204" pitchFamily="34" charset="0"/>
              </a:rPr>
              <a:t>循环执行</a:t>
            </a:r>
            <a:r>
              <a:rPr lang="zh-CN" altLang="en-US" sz="2000">
                <a:solidFill>
                  <a:srgbClr val="FF6600"/>
                </a:solidFill>
                <a:latin typeface="Arial" panose="020B0704020202020204" pitchFamily="34" charset="0"/>
              </a:rPr>
              <a:t>条件</a:t>
            </a:r>
            <a:r>
              <a:rPr lang="zh-CN" altLang="en-US" sz="2000">
                <a:latin typeface="Arial" panose="020B0704020202020204" pitchFamily="34" charset="0"/>
              </a:rPr>
              <a:t>表达式</a:t>
            </a:r>
            <a:r>
              <a:rPr lang="en-US" altLang="zh-CN" sz="2000">
                <a:latin typeface="Arial" panose="020B0704020202020204" pitchFamily="34" charset="0"/>
              </a:rPr>
              <a:t>)</a:t>
            </a:r>
            <a:endParaRPr lang="en-US" altLang="zh-CN" sz="2000">
              <a:latin typeface="Arial" panose="020B0704020202020204" pitchFamily="34" charset="0"/>
            </a:endParaRPr>
          </a:p>
          <a:p>
            <a:pPr algn="l">
              <a:lnSpc>
                <a:spcPct val="100000"/>
              </a:lnSpc>
              <a:spcBef>
                <a:spcPct val="0"/>
              </a:spcBef>
              <a:buClrTx/>
              <a:buFontTx/>
              <a:buNone/>
            </a:pPr>
            <a:r>
              <a:rPr lang="zh-CN" altLang="en-US" sz="2000">
                <a:latin typeface="Arial" panose="020B0704020202020204" pitchFamily="34" charset="0"/>
              </a:rPr>
              <a:t>    </a:t>
            </a:r>
            <a:r>
              <a:rPr lang="en-US" altLang="zh-CN" sz="2000">
                <a:solidFill>
                  <a:srgbClr val="FF6600"/>
                </a:solidFill>
                <a:latin typeface="Arial" panose="020B0704020202020204" pitchFamily="34" charset="0"/>
              </a:rPr>
              <a:t>begin</a:t>
            </a:r>
            <a:endParaRPr lang="en-US" altLang="zh-CN" sz="2000">
              <a:solidFill>
                <a:srgbClr val="FF6600"/>
              </a:solidFill>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endParaRPr lang="en-US" altLang="zh-CN" sz="2000">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r>
              <a:rPr lang="en-US" altLang="zh-CN" sz="2000">
                <a:solidFill>
                  <a:srgbClr val="FF6600"/>
                </a:solidFill>
                <a:latin typeface="Arial" panose="020B0704020202020204" pitchFamily="34" charset="0"/>
              </a:rPr>
              <a:t>end</a:t>
            </a:r>
            <a:endParaRPr lang="en-US" altLang="zh-CN" sz="2000">
              <a:solidFill>
                <a:srgbClr val="FF6600"/>
              </a:solidFill>
              <a:latin typeface="Arial" panose="020B0704020202020204" pitchFamily="34" charset="0"/>
            </a:endParaRPr>
          </a:p>
        </p:txBody>
      </p:sp>
      <p:sp>
        <p:nvSpPr>
          <p:cNvPr id="496647" name="Rectangle 7"/>
          <p:cNvSpPr>
            <a:spLocks noChangeArrowheads="1"/>
          </p:cNvSpPr>
          <p:nvPr/>
        </p:nvSpPr>
        <p:spPr bwMode="auto">
          <a:xfrm>
            <a:off x="1208088" y="3322638"/>
            <a:ext cx="819150" cy="446087"/>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496648" name="Rectangle 8"/>
          <p:cNvSpPr>
            <a:spLocks noChangeArrowheads="1"/>
          </p:cNvSpPr>
          <p:nvPr/>
        </p:nvSpPr>
        <p:spPr bwMode="auto">
          <a:xfrm>
            <a:off x="185738" y="4459288"/>
            <a:ext cx="8707437" cy="1993900"/>
          </a:xfrm>
          <a:prstGeom prst="rect">
            <a:avLst/>
          </a:prstGeom>
          <a:solidFill>
            <a:srgbClr val="FFCC99"/>
          </a:soli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663575" indent="-663575" algn="l">
              <a:spcBef>
                <a:spcPct val="0"/>
              </a:spcBef>
              <a:buClrTx/>
              <a:buFontTx/>
              <a:buNone/>
            </a:pPr>
            <a:r>
              <a:rPr lang="en-US" altLang="zh-CN" sz="2200">
                <a:solidFill>
                  <a:srgbClr val="FF3399"/>
                </a:solidFill>
                <a:latin typeface="Arial" panose="020B0704020202020204" pitchFamily="34" charset="0"/>
                <a:ea typeface="楷体_GB2312" pitchFamily="49" charset="-122"/>
              </a:rPr>
              <a:t>1</a:t>
            </a:r>
            <a:r>
              <a:rPr lang="en-US" altLang="zh-CN" sz="2200">
                <a:latin typeface="Arial" panose="020B0704020202020204" pitchFamily="34" charset="0"/>
                <a:ea typeface="楷体_GB2312" pitchFamily="49" charset="-122"/>
              </a:rPr>
              <a:t>.</a:t>
            </a:r>
            <a:r>
              <a:rPr lang="zh-CN" altLang="en-US" sz="2200">
                <a:latin typeface="Arial" panose="020B0704020202020204" pitchFamily="34" charset="0"/>
                <a:ea typeface="楷体_GB2312" pitchFamily="49" charset="-122"/>
              </a:rPr>
              <a:t>首先判断循环执行条件表达式是否为真，若不为真，则其后的语句一次也不被执行！</a:t>
            </a:r>
            <a:endParaRPr lang="zh-CN" altLang="en-US" sz="2200">
              <a:latin typeface="Arial" panose="020B0704020202020204" pitchFamily="34" charset="0"/>
              <a:ea typeface="楷体_GB2312" pitchFamily="49" charset="-122"/>
            </a:endParaRPr>
          </a:p>
          <a:p>
            <a:pPr marL="663575" indent="-663575" algn="l">
              <a:spcBef>
                <a:spcPct val="0"/>
              </a:spcBef>
              <a:buClrTx/>
              <a:buFontTx/>
              <a:buNone/>
            </a:pPr>
            <a:r>
              <a:rPr lang="en-US" altLang="zh-CN" sz="2200">
                <a:solidFill>
                  <a:srgbClr val="FF3399"/>
                </a:solidFill>
                <a:latin typeface="Arial" panose="020B0704020202020204" pitchFamily="34" charset="0"/>
                <a:ea typeface="楷体_GB2312" pitchFamily="49" charset="-122"/>
              </a:rPr>
              <a:t>2</a:t>
            </a:r>
            <a:r>
              <a:rPr lang="en-US" altLang="zh-CN" sz="2200">
                <a:latin typeface="Arial" panose="020B0704020202020204" pitchFamily="34" charset="0"/>
                <a:ea typeface="楷体_GB2312" pitchFamily="49" charset="-122"/>
              </a:rPr>
              <a:t>.</a:t>
            </a:r>
            <a:r>
              <a:rPr lang="zh-CN" altLang="en-US" sz="2200">
                <a:latin typeface="Arial" panose="020B0704020202020204" pitchFamily="34" charset="0"/>
                <a:ea typeface="楷体_GB2312" pitchFamily="49" charset="-122"/>
              </a:rPr>
              <a:t>在执行语句中，必须有一条改变循环执行条件表达式的值的语句！</a:t>
            </a:r>
            <a:endParaRPr lang="zh-CN" altLang="en-US" sz="2200">
              <a:latin typeface="Arial" panose="020B0704020202020204" pitchFamily="34" charset="0"/>
              <a:ea typeface="楷体_GB2312" pitchFamily="49" charset="-122"/>
            </a:endParaRPr>
          </a:p>
          <a:p>
            <a:pPr marL="663575" indent="-663575">
              <a:spcBef>
                <a:spcPct val="0"/>
              </a:spcBef>
              <a:buClr>
                <a:srgbClr val="FF0066"/>
              </a:buClr>
              <a:buFont typeface="Wingdings" panose="05000000000000000000" pitchFamily="2" charset="2"/>
              <a:buNone/>
            </a:pPr>
            <a:r>
              <a:rPr lang="en-US" altLang="zh-CN" sz="2200">
                <a:solidFill>
                  <a:srgbClr val="FF3399"/>
                </a:solidFill>
                <a:latin typeface="Arial" panose="020B0704020202020204" pitchFamily="34" charset="0"/>
                <a:ea typeface="楷体_GB2312" pitchFamily="49" charset="-122"/>
              </a:rPr>
              <a:t>3</a:t>
            </a:r>
            <a:r>
              <a:rPr lang="en-US" altLang="zh-CN" sz="2200">
                <a:latin typeface="Arial" panose="020B0704020202020204" pitchFamily="34" charset="0"/>
                <a:ea typeface="楷体_GB2312" pitchFamily="49" charset="-122"/>
              </a:rPr>
              <a:t>.while</a:t>
            </a:r>
            <a:r>
              <a:rPr lang="zh-CN" altLang="en-US" sz="2200">
                <a:latin typeface="Arial" panose="020B0704020202020204" pitchFamily="34" charset="0"/>
                <a:ea typeface="楷体_GB2312" pitchFamily="49" charset="-122"/>
              </a:rPr>
              <a:t>语句只有当循环块有事件控制（即</a:t>
            </a:r>
            <a:r>
              <a:rPr lang="en-US" altLang="zh-CN" sz="2200">
                <a:latin typeface="Arial" panose="020B0704020202020204" pitchFamily="34" charset="0"/>
                <a:ea typeface="楷体_GB2312" pitchFamily="49" charset="-122"/>
              </a:rPr>
              <a:t>@</a:t>
            </a:r>
            <a:r>
              <a:rPr lang="zh-CN" altLang="en-US" sz="2200">
                <a:latin typeface="Arial" panose="020B0704020202020204" pitchFamily="34" charset="0"/>
                <a:ea typeface="楷体_GB2312" pitchFamily="49" charset="-122"/>
              </a:rPr>
              <a:t>（</a:t>
            </a:r>
            <a:r>
              <a:rPr lang="en-US" altLang="zh-CN" sz="2200">
                <a:latin typeface="Arial" panose="020B0704020202020204" pitchFamily="34" charset="0"/>
                <a:ea typeface="楷体_GB2312" pitchFamily="49" charset="-122"/>
              </a:rPr>
              <a:t>posedge clock</a:t>
            </a:r>
            <a:r>
              <a:rPr lang="zh-CN" altLang="en-US" sz="2200">
                <a:latin typeface="Arial" panose="020B0704020202020204" pitchFamily="34" charset="0"/>
                <a:ea typeface="楷体_GB2312" pitchFamily="49" charset="-122"/>
              </a:rPr>
              <a:t>））时才可综合！</a:t>
            </a:r>
            <a:endParaRPr lang="zh-CN" altLang="en-US" sz="2200">
              <a:latin typeface="Arial" panose="020B0704020202020204" pitchFamily="34" charset="0"/>
              <a:ea typeface="楷体_GB2312" pitchFamily="49" charset="-122"/>
            </a:endParaRPr>
          </a:p>
        </p:txBody>
      </p:sp>
      <p:sp>
        <p:nvSpPr>
          <p:cNvPr id="496649" name="AutoShape 9"/>
          <p:cNvSpPr>
            <a:spLocks noChangeArrowheads="1"/>
          </p:cNvSpPr>
          <p:nvPr/>
        </p:nvSpPr>
        <p:spPr bwMode="auto">
          <a:xfrm rot="21120300">
            <a:off x="6042025" y="2990850"/>
            <a:ext cx="3465513" cy="1250950"/>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marL="179705" lvl="1" algn="l">
              <a:lnSpc>
                <a:spcPct val="100000"/>
              </a:lnSpc>
              <a:spcBef>
                <a:spcPct val="30000"/>
              </a:spcBef>
              <a:buClrTx/>
              <a:buFontTx/>
              <a:buNone/>
              <a:defRPr/>
            </a:pPr>
            <a:r>
              <a:rPr kumimoji="1" lang="en-US" altLang="zh-CN" sz="2200">
                <a:solidFill>
                  <a:srgbClr val="000000"/>
                </a:solidFill>
                <a:latin typeface="华文新魏" pitchFamily="2" charset="-122"/>
                <a:ea typeface="华文新魏" pitchFamily="2" charset="-122"/>
              </a:rPr>
              <a:t>while</a:t>
            </a:r>
            <a:r>
              <a:rPr kumimoji="1" lang="zh-CN" altLang="en-US" sz="2200">
                <a:solidFill>
                  <a:srgbClr val="000000"/>
                </a:solidFill>
                <a:latin typeface="华文新魏" pitchFamily="2" charset="-122"/>
                <a:ea typeface="华文新魏" pitchFamily="2" charset="-122"/>
              </a:rPr>
              <a:t>语句通常用在测试文件中！</a:t>
            </a:r>
            <a:endParaRPr kumimoji="1" lang="zh-CN" altLang="en-US" sz="2200">
              <a:solidFill>
                <a:srgbClr val="000000"/>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6642"/>
                                        </p:tgtEl>
                                        <p:attrNameLst>
                                          <p:attrName>style.visibility</p:attrName>
                                        </p:attrNameLst>
                                      </p:cBhvr>
                                      <p:to>
                                        <p:strVal val="visible"/>
                                      </p:to>
                                    </p:set>
                                    <p:anim calcmode="lin" valueType="num">
                                      <p:cBhvr additive="base">
                                        <p:cTn id="7" dur="500" fill="hold"/>
                                        <p:tgtEl>
                                          <p:spTgt spid="496642"/>
                                        </p:tgtEl>
                                        <p:attrNameLst>
                                          <p:attrName>ppt_x</p:attrName>
                                        </p:attrNameLst>
                                      </p:cBhvr>
                                      <p:tavLst>
                                        <p:tav tm="0">
                                          <p:val>
                                            <p:strVal val="#ppt_x"/>
                                          </p:val>
                                        </p:tav>
                                        <p:tav tm="100000">
                                          <p:val>
                                            <p:strVal val="#ppt_x"/>
                                          </p:val>
                                        </p:tav>
                                      </p:tavLst>
                                    </p:anim>
                                    <p:anim calcmode="lin" valueType="num">
                                      <p:cBhvr additive="base">
                                        <p:cTn id="8" dur="500" fill="hold"/>
                                        <p:tgtEl>
                                          <p:spTgt spid="49664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6643"/>
                                        </p:tgtEl>
                                        <p:attrNameLst>
                                          <p:attrName>style.visibility</p:attrName>
                                        </p:attrNameLst>
                                      </p:cBhvr>
                                      <p:to>
                                        <p:strVal val="visible"/>
                                      </p:to>
                                    </p:set>
                                    <p:anim calcmode="lin" valueType="num">
                                      <p:cBhvr additive="base">
                                        <p:cTn id="12" dur="500" fill="hold"/>
                                        <p:tgtEl>
                                          <p:spTgt spid="496643"/>
                                        </p:tgtEl>
                                        <p:attrNameLst>
                                          <p:attrName>ppt_x</p:attrName>
                                        </p:attrNameLst>
                                      </p:cBhvr>
                                      <p:tavLst>
                                        <p:tav tm="0">
                                          <p:val>
                                            <p:strVal val="0-#ppt_w/2"/>
                                          </p:val>
                                        </p:tav>
                                        <p:tav tm="100000">
                                          <p:val>
                                            <p:strVal val="#ppt_x"/>
                                          </p:val>
                                        </p:tav>
                                      </p:tavLst>
                                    </p:anim>
                                    <p:anim calcmode="lin" valueType="num">
                                      <p:cBhvr additive="base">
                                        <p:cTn id="13" dur="500" fill="hold"/>
                                        <p:tgtEl>
                                          <p:spTgt spid="4966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6647"/>
                                        </p:tgtEl>
                                        <p:attrNameLst>
                                          <p:attrName>style.visibility</p:attrName>
                                        </p:attrNameLst>
                                      </p:cBhvr>
                                      <p:to>
                                        <p:strVal val="visible"/>
                                      </p:to>
                                    </p:set>
                                    <p:anim calcmode="lin" valueType="num">
                                      <p:cBhvr>
                                        <p:cTn id="18" dur="500" fill="hold"/>
                                        <p:tgtEl>
                                          <p:spTgt spid="496647"/>
                                        </p:tgtEl>
                                        <p:attrNameLst>
                                          <p:attrName>ppt_w</p:attrName>
                                        </p:attrNameLst>
                                      </p:cBhvr>
                                      <p:tavLst>
                                        <p:tav tm="0">
                                          <p:val>
                                            <p:fltVal val="0"/>
                                          </p:val>
                                        </p:tav>
                                        <p:tav tm="100000">
                                          <p:val>
                                            <p:strVal val="#ppt_w"/>
                                          </p:val>
                                        </p:tav>
                                      </p:tavLst>
                                    </p:anim>
                                    <p:anim calcmode="lin" valueType="num">
                                      <p:cBhvr>
                                        <p:cTn id="19" dur="500" fill="hold"/>
                                        <p:tgtEl>
                                          <p:spTgt spid="496647"/>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6645"/>
                                        </p:tgtEl>
                                        <p:attrNameLst>
                                          <p:attrName>style.visibility</p:attrName>
                                        </p:attrNameLst>
                                      </p:cBhvr>
                                      <p:to>
                                        <p:strVal val="visible"/>
                                      </p:to>
                                    </p:set>
                                    <p:animEffect transition="in" filter="wipe(left)">
                                      <p:cBhvr>
                                        <p:cTn id="23" dur="500"/>
                                        <p:tgtEl>
                                          <p:spTgt spid="49664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96648"/>
                                        </p:tgtEl>
                                        <p:attrNameLst>
                                          <p:attrName>style.visibility</p:attrName>
                                        </p:attrNameLst>
                                      </p:cBhvr>
                                      <p:to>
                                        <p:strVal val="visible"/>
                                      </p:to>
                                    </p:set>
                                    <p:animEffect transition="in" filter="barn(outVertical)">
                                      <p:cBhvr>
                                        <p:cTn id="28" dur="500"/>
                                        <p:tgtEl>
                                          <p:spTgt spid="496648"/>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96649"/>
                                        </p:tgtEl>
                                        <p:attrNameLst>
                                          <p:attrName>style.visibility</p:attrName>
                                        </p:attrNameLst>
                                      </p:cBhvr>
                                      <p:to>
                                        <p:strVal val="visible"/>
                                      </p:to>
                                    </p:set>
                                    <p:anim calcmode="lin" valueType="num">
                                      <p:cBhvr>
                                        <p:cTn id="33" dur="500" fill="hold"/>
                                        <p:tgtEl>
                                          <p:spTgt spid="496649"/>
                                        </p:tgtEl>
                                        <p:attrNameLst>
                                          <p:attrName>ppt_w</p:attrName>
                                        </p:attrNameLst>
                                      </p:cBhvr>
                                      <p:tavLst>
                                        <p:tav tm="0">
                                          <p:val>
                                            <p:fltVal val="0"/>
                                          </p:val>
                                        </p:tav>
                                        <p:tav tm="100000">
                                          <p:val>
                                            <p:strVal val="#ppt_w"/>
                                          </p:val>
                                        </p:tav>
                                      </p:tavLst>
                                    </p:anim>
                                    <p:anim calcmode="lin" valueType="num">
                                      <p:cBhvr>
                                        <p:cTn id="34" dur="500" fill="hold"/>
                                        <p:tgtEl>
                                          <p:spTgt spid="4966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p:bldP spid="496643" grpId="0" autoUpdateAnimBg="0"/>
      <p:bldP spid="496645" grpId="0" animBg="1"/>
      <p:bldP spid="496647" grpId="0" animBg="1" autoUpdateAnimBg="0"/>
      <p:bldP spid="496648" grpId="0" animBg="1" autoUpdateAnimBg="0"/>
      <p:bldP spid="496649"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51724277-724B-4769-98AB-DE6B03832BBE}"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00738" name="Text Box 2"/>
          <p:cNvSpPr txBox="1">
            <a:spLocks noChangeArrowheads="1"/>
          </p:cNvSpPr>
          <p:nvPr/>
        </p:nvSpPr>
        <p:spPr bwMode="auto">
          <a:xfrm>
            <a:off x="642938" y="1724025"/>
            <a:ext cx="7432675" cy="5048250"/>
          </a:xfrm>
          <a:prstGeom prst="rect">
            <a:avLst/>
          </a:prstGeom>
          <a:solidFill>
            <a:srgbClr val="ADD6FF"/>
          </a:solidFill>
          <a:ln w="12700">
            <a:solidFill>
              <a:schemeClr val="tx1"/>
            </a:solidFill>
            <a:miter lim="800000"/>
          </a:ln>
          <a:effectLst>
            <a:outerShdw dist="107763" dir="2700000" algn="ctr" rotWithShape="0">
              <a:schemeClr val="bg2"/>
            </a:outerShdw>
          </a:effectLst>
        </p:spPr>
        <p:txBody>
          <a:bodyPr anchor="b">
            <a:spAutoFit/>
          </a:bodyPr>
          <a:lstStyle/>
          <a:p>
            <a:pPr eaLnBrk="1" hangingPunct="1">
              <a:lnSpc>
                <a:spcPct val="90000"/>
              </a:lnSpc>
              <a:buClr>
                <a:srgbClr val="3333FF"/>
              </a:buClr>
              <a:buFont typeface="Wingdings" panose="05000000000000000000" pitchFamily="2" charset="2"/>
              <a:buNone/>
              <a:defRPr/>
            </a:pPr>
            <a:r>
              <a:rPr lang="en-US" altLang="zh-CN" sz="2000" dirty="0">
                <a:latin typeface="Arial" panose="020B0704020202020204" pitchFamily="34" charset="0"/>
                <a:ea typeface="SimSun" pitchFamily="2" charset="-122"/>
              </a:rPr>
              <a:t>module  count1s_while ( </a:t>
            </a:r>
            <a:r>
              <a:rPr lang="en-US" altLang="zh-CN" sz="2000" dirty="0" err="1">
                <a:latin typeface="Arial" panose="020B0704020202020204" pitchFamily="34" charset="0"/>
                <a:ea typeface="SimSun" pitchFamily="2" charset="-122"/>
              </a:rPr>
              <a:t>count,rega,clk</a:t>
            </a:r>
            <a:r>
              <a:rPr lang="en-US" altLang="zh-CN" sz="2000" dirty="0">
                <a:latin typeface="Arial" panose="020B0704020202020204" pitchFamily="34" charset="0"/>
                <a:ea typeface="SimSun" pitchFamily="2" charset="-122"/>
              </a:rPr>
              <a:t> ); 	</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output[3:0] count;	</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input [7:0]   </a:t>
            </a:r>
            <a:r>
              <a:rPr lang="en-US" altLang="zh-CN" sz="2000" dirty="0" err="1">
                <a:latin typeface="Arial" panose="020B0704020202020204" pitchFamily="34" charset="0"/>
                <a:ea typeface="SimSun" pitchFamily="2" charset="-122"/>
              </a:rPr>
              <a:t>rega</a:t>
            </a:r>
            <a:r>
              <a:rPr lang="en-US" altLang="zh-CN" sz="2000" dirty="0">
                <a:latin typeface="Arial" panose="020B0704020202020204" pitchFamily="34" charset="0"/>
                <a:ea typeface="SimSun" pitchFamily="2" charset="-122"/>
              </a:rPr>
              <a:t>; </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input </a:t>
            </a:r>
            <a:r>
              <a:rPr lang="en-US" altLang="zh-CN" sz="2000" dirty="0" err="1">
                <a:latin typeface="Arial" panose="020B0704020202020204" pitchFamily="34" charset="0"/>
                <a:ea typeface="SimSun" pitchFamily="2" charset="-122"/>
              </a:rPr>
              <a:t>clk</a:t>
            </a:r>
            <a:r>
              <a:rPr lang="en-US" altLang="zh-CN" sz="2000" dirty="0">
                <a:latin typeface="Arial" panose="020B0704020202020204" pitchFamily="34" charset="0"/>
                <a:ea typeface="SimSun" pitchFamily="2" charset="-122"/>
              </a:rPr>
              <a:t>;</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a:t>
            </a:r>
            <a:r>
              <a:rPr lang="en-US" altLang="zh-CN" sz="2000" dirty="0" err="1">
                <a:latin typeface="Arial" panose="020B0704020202020204" pitchFamily="34" charset="0"/>
                <a:ea typeface="SimSun" pitchFamily="2" charset="-122"/>
              </a:rPr>
              <a:t>reg</a:t>
            </a:r>
            <a:r>
              <a:rPr lang="en-US" altLang="zh-CN" sz="2000" dirty="0">
                <a:latin typeface="Arial" panose="020B0704020202020204" pitchFamily="34" charset="0"/>
                <a:ea typeface="SimSun" pitchFamily="2" charset="-122"/>
              </a:rPr>
              <a:t>[3:0]      count;</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always @(</a:t>
            </a:r>
            <a:r>
              <a:rPr lang="en-US" altLang="zh-CN" sz="2000" dirty="0" err="1">
                <a:latin typeface="Arial" panose="020B0704020202020204" pitchFamily="34" charset="0"/>
                <a:ea typeface="SimSun" pitchFamily="2" charset="-122"/>
              </a:rPr>
              <a:t>posedge</a:t>
            </a:r>
            <a:r>
              <a:rPr lang="en-US" altLang="zh-CN" sz="2000" dirty="0">
                <a:latin typeface="Arial" panose="020B0704020202020204" pitchFamily="34" charset="0"/>
                <a:ea typeface="SimSun" pitchFamily="2" charset="-122"/>
              </a:rPr>
              <a:t> </a:t>
            </a:r>
            <a:r>
              <a:rPr lang="en-US" altLang="zh-CN" sz="2000" dirty="0" err="1">
                <a:latin typeface="Arial" panose="020B0704020202020204" pitchFamily="34" charset="0"/>
                <a:ea typeface="SimSun" pitchFamily="2" charset="-122"/>
              </a:rPr>
              <a:t>clk</a:t>
            </a:r>
            <a:r>
              <a:rPr lang="en-US" altLang="zh-CN" sz="2000" dirty="0">
                <a:latin typeface="Arial" panose="020B0704020202020204" pitchFamily="34" charset="0"/>
                <a:ea typeface="SimSun" pitchFamily="2" charset="-122"/>
              </a:rPr>
              <a:t>)				</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begin:count1</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a:t>
            </a:r>
            <a:r>
              <a:rPr lang="en-US" altLang="zh-CN" sz="2000" dirty="0" err="1">
                <a:latin typeface="Arial" panose="020B0704020202020204" pitchFamily="34" charset="0"/>
                <a:ea typeface="SimSun" pitchFamily="2" charset="-122"/>
              </a:rPr>
              <a:t>reg</a:t>
            </a:r>
            <a:r>
              <a:rPr lang="en-US" altLang="zh-CN" sz="2000" dirty="0">
                <a:latin typeface="Arial" panose="020B0704020202020204" pitchFamily="34" charset="0"/>
                <a:ea typeface="SimSun" pitchFamily="2" charset="-122"/>
              </a:rPr>
              <a:t>[7:0] </a:t>
            </a:r>
            <a:r>
              <a:rPr lang="en-US" altLang="zh-CN" sz="2000" dirty="0" err="1">
                <a:latin typeface="Arial" panose="020B0704020202020204" pitchFamily="34" charset="0"/>
                <a:ea typeface="SimSun" pitchFamily="2" charset="-122"/>
              </a:rPr>
              <a:t>tempreg</a:t>
            </a:r>
            <a:r>
              <a:rPr lang="en-US" altLang="zh-CN" sz="2000" dirty="0">
                <a:latin typeface="Arial" panose="020B0704020202020204" pitchFamily="34" charset="0"/>
                <a:ea typeface="SimSun"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用作循环执行条件表达式</a:t>
            </a:r>
            <a:endParaRPr lang="zh-CN" altLang="en-US" sz="2000" b="0" dirty="0">
              <a:latin typeface="方正姚体" pitchFamily="2" charset="-122"/>
              <a:ea typeface="方正姚体" pitchFamily="2" charset="-122"/>
            </a:endParaRPr>
          </a:p>
          <a:p>
            <a:pPr>
              <a:lnSpc>
                <a:spcPct val="90000"/>
              </a:lnSpc>
              <a:spcBef>
                <a:spcPct val="0"/>
              </a:spcBef>
              <a:buClrTx/>
              <a:buFontTx/>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count = 0;                      </a:t>
            </a:r>
            <a:r>
              <a:rPr lang="en-US" altLang="zh-CN" sz="2000" b="0" dirty="0">
                <a:latin typeface="方正姚体" pitchFamily="2" charset="-122"/>
                <a:ea typeface="方正姚体" pitchFamily="2" charset="-122"/>
              </a:rPr>
              <a:t>// count</a:t>
            </a:r>
            <a:r>
              <a:rPr lang="zh-CN" altLang="en-US" sz="2000" b="0" dirty="0">
                <a:latin typeface="方正姚体" pitchFamily="2" charset="-122"/>
                <a:ea typeface="方正姚体" pitchFamily="2" charset="-122"/>
              </a:rPr>
              <a:t>初值为</a:t>
            </a:r>
            <a:r>
              <a:rPr lang="en-US" altLang="zh-CN" sz="2000" b="0" dirty="0">
                <a:latin typeface="方正姚体" pitchFamily="2" charset="-122"/>
                <a:ea typeface="方正姚体" pitchFamily="2" charset="-122"/>
              </a:rPr>
              <a:t>0</a:t>
            </a:r>
            <a:endParaRPr lang="en-US" altLang="zh-CN" sz="2000" b="0" dirty="0">
              <a:latin typeface="方正姚体" pitchFamily="2" charset="-122"/>
              <a:ea typeface="方正姚体"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a:t>
            </a:r>
            <a:r>
              <a:rPr lang="en-US" altLang="zh-CN" sz="2000" dirty="0" err="1">
                <a:latin typeface="Arial" panose="020B0704020202020204" pitchFamily="34" charset="0"/>
                <a:ea typeface="SimSun" pitchFamily="2" charset="-122"/>
              </a:rPr>
              <a:t>tempreg</a:t>
            </a:r>
            <a:r>
              <a:rPr lang="en-US" altLang="zh-CN" sz="2000" dirty="0">
                <a:latin typeface="Arial" panose="020B0704020202020204" pitchFamily="34" charset="0"/>
                <a:ea typeface="SimSun" pitchFamily="2" charset="-122"/>
              </a:rPr>
              <a:t> = </a:t>
            </a:r>
            <a:r>
              <a:rPr lang="en-US" altLang="zh-CN" sz="2000" dirty="0" err="1">
                <a:latin typeface="Arial" panose="020B0704020202020204" pitchFamily="34" charset="0"/>
                <a:ea typeface="SimSun" pitchFamily="2" charset="-122"/>
              </a:rPr>
              <a:t>rega</a:t>
            </a:r>
            <a:r>
              <a:rPr lang="en-US" altLang="zh-CN" sz="2000" dirty="0">
                <a:latin typeface="Arial" panose="020B0704020202020204" pitchFamily="34" charset="0"/>
                <a:ea typeface="SimSun" pitchFamily="2" charset="-122"/>
              </a:rPr>
              <a:t>;           </a:t>
            </a:r>
            <a:r>
              <a:rPr lang="en-US" altLang="zh-CN" sz="2000" b="0" dirty="0">
                <a:latin typeface="方正姚体" pitchFamily="2" charset="-122"/>
                <a:ea typeface="方正姚体" pitchFamily="2" charset="-122"/>
              </a:rPr>
              <a:t>//  </a:t>
            </a:r>
            <a:r>
              <a:rPr lang="en-US" altLang="zh-CN" sz="2000" b="0" dirty="0" err="1">
                <a:latin typeface="方正姚体" pitchFamily="2" charset="-122"/>
                <a:ea typeface="方正姚体" pitchFamily="2" charset="-122"/>
              </a:rPr>
              <a:t>tempreg</a:t>
            </a:r>
            <a:r>
              <a:rPr lang="en-US" altLang="zh-CN" sz="2000" b="0" dirty="0">
                <a:latin typeface="方正姚体" pitchFamily="2" charset="-122"/>
                <a:ea typeface="方正姚体" pitchFamily="2" charset="-122"/>
              </a:rPr>
              <a:t> </a:t>
            </a:r>
            <a:r>
              <a:rPr lang="zh-CN" altLang="en-US" sz="2000" b="0" dirty="0">
                <a:latin typeface="方正姚体" pitchFamily="2" charset="-122"/>
                <a:ea typeface="方正姚体" pitchFamily="2" charset="-122"/>
              </a:rPr>
              <a:t>初值为</a:t>
            </a:r>
            <a:r>
              <a:rPr lang="en-US" altLang="zh-CN" sz="2000" b="0" dirty="0" err="1">
                <a:latin typeface="方正姚体" pitchFamily="2" charset="-122"/>
                <a:ea typeface="方正姚体" pitchFamily="2" charset="-122"/>
              </a:rPr>
              <a:t>rega</a:t>
            </a:r>
            <a:endParaRPr lang="en-US" altLang="zh-CN" sz="2000" b="0" dirty="0">
              <a:latin typeface="方正姚体" pitchFamily="2" charset="-122"/>
              <a:ea typeface="方正姚体"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a:t>
            </a:r>
            <a:r>
              <a:rPr lang="en-US" altLang="zh-CN" sz="2000" dirty="0">
                <a:solidFill>
                  <a:srgbClr val="FF0066"/>
                </a:solidFill>
                <a:latin typeface="Arial" panose="020B0704020202020204" pitchFamily="34" charset="0"/>
                <a:ea typeface="SimSun" pitchFamily="2" charset="-122"/>
              </a:rPr>
              <a:t>while(</a:t>
            </a:r>
            <a:r>
              <a:rPr lang="en-US" altLang="zh-CN" sz="2000" dirty="0" err="1">
                <a:solidFill>
                  <a:srgbClr val="FF0066"/>
                </a:solidFill>
                <a:latin typeface="Arial" panose="020B0704020202020204" pitchFamily="34" charset="0"/>
                <a:ea typeface="SimSun" pitchFamily="2" charset="-122"/>
              </a:rPr>
              <a:t>tempreg</a:t>
            </a:r>
            <a:r>
              <a:rPr lang="en-US" altLang="zh-CN" sz="2000" dirty="0">
                <a:solidFill>
                  <a:srgbClr val="FF0066"/>
                </a:solidFill>
                <a:latin typeface="Arial" panose="020B0704020202020204" pitchFamily="34" charset="0"/>
                <a:ea typeface="SimSun" pitchFamily="2" charset="-122"/>
              </a:rPr>
              <a:t>)</a:t>
            </a:r>
            <a:r>
              <a:rPr lang="en-US" altLang="zh-CN" sz="2000" dirty="0">
                <a:latin typeface="Arial" panose="020B0704020202020204" pitchFamily="34" charset="0"/>
                <a:ea typeface="SimSun" pitchFamily="2" charset="-122"/>
              </a:rPr>
              <a:t>            </a:t>
            </a:r>
            <a:r>
              <a:rPr lang="en-US" altLang="zh-CN" sz="2000" b="0" dirty="0">
                <a:latin typeface="方正姚体" pitchFamily="2" charset="-122"/>
                <a:ea typeface="方正姚体" pitchFamily="2" charset="-122"/>
              </a:rPr>
              <a:t>// </a:t>
            </a:r>
            <a:r>
              <a:rPr lang="zh-CN" altLang="en-US" sz="2000" b="0" dirty="0">
                <a:latin typeface="方正姚体" pitchFamily="2" charset="-122"/>
                <a:ea typeface="方正姚体" pitchFamily="2" charset="-122"/>
              </a:rPr>
              <a:t>若</a:t>
            </a:r>
            <a:r>
              <a:rPr lang="en-US" altLang="zh-CN" sz="2000" b="0" dirty="0" err="1">
                <a:latin typeface="方正姚体" pitchFamily="2" charset="-122"/>
                <a:ea typeface="方正姚体" pitchFamily="2" charset="-122"/>
              </a:rPr>
              <a:t>tempreg</a:t>
            </a:r>
            <a:r>
              <a:rPr lang="zh-CN" altLang="en-US" sz="2000" b="0" dirty="0">
                <a:latin typeface="方正姚体" pitchFamily="2" charset="-122"/>
                <a:ea typeface="方正姚体" pitchFamily="2" charset="-122"/>
              </a:rPr>
              <a:t>非</a:t>
            </a:r>
            <a:r>
              <a:rPr lang="en-US" altLang="zh-CN" sz="2000" b="0" dirty="0">
                <a:latin typeface="方正姚体" pitchFamily="2" charset="-122"/>
                <a:ea typeface="方正姚体" pitchFamily="2" charset="-122"/>
              </a:rPr>
              <a:t>0</a:t>
            </a:r>
            <a:r>
              <a:rPr lang="zh-CN" altLang="en-US" sz="2000" b="0" dirty="0">
                <a:latin typeface="方正姚体" pitchFamily="2" charset="-122"/>
                <a:ea typeface="方正姚体" pitchFamily="2" charset="-122"/>
              </a:rPr>
              <a:t>，则执行以下语句</a:t>
            </a:r>
            <a:endParaRPr lang="zh-CN" altLang="en-US" sz="2000" b="0" dirty="0">
              <a:latin typeface="方正姚体" pitchFamily="2" charset="-122"/>
              <a:ea typeface="方正姚体" pitchFamily="2" charset="-122"/>
            </a:endParaRPr>
          </a:p>
          <a:p>
            <a:pPr>
              <a:lnSpc>
                <a:spcPct val="90000"/>
              </a:lnSpc>
              <a:spcBef>
                <a:spcPct val="0"/>
              </a:spcBef>
              <a:buClrTx/>
              <a:buFontTx/>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begin</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if(</a:t>
            </a:r>
            <a:r>
              <a:rPr lang="en-US" altLang="zh-CN" sz="2000" dirty="0" err="1">
                <a:latin typeface="Arial" panose="020B0704020202020204" pitchFamily="34" charset="0"/>
                <a:ea typeface="SimSun" pitchFamily="2" charset="-122"/>
              </a:rPr>
              <a:t>tempreg</a:t>
            </a:r>
            <a:r>
              <a:rPr lang="en-US" altLang="zh-CN" sz="2000" dirty="0">
                <a:latin typeface="Arial" panose="020B0704020202020204" pitchFamily="34" charset="0"/>
                <a:ea typeface="SimSun" pitchFamily="2" charset="-122"/>
              </a:rPr>
              <a:t>[0])      count = count+1; </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只要</a:t>
            </a:r>
            <a:r>
              <a:rPr lang="en-US" altLang="zh-CN" sz="2000" b="0" dirty="0" err="1">
                <a:latin typeface="方正姚体" pitchFamily="2" charset="-122"/>
                <a:ea typeface="方正姚体" pitchFamily="2" charset="-122"/>
              </a:rPr>
              <a:t>tempreg</a:t>
            </a:r>
            <a:r>
              <a:rPr lang="zh-CN" altLang="en-US" sz="2000" b="0" dirty="0">
                <a:latin typeface="方正姚体" pitchFamily="2" charset="-122"/>
                <a:ea typeface="方正姚体" pitchFamily="2" charset="-122"/>
              </a:rPr>
              <a:t>最低位为</a:t>
            </a:r>
            <a:r>
              <a:rPr lang="en-US" altLang="zh-CN" sz="2000" b="0" dirty="0">
                <a:latin typeface="方正姚体" pitchFamily="2" charset="-122"/>
                <a:ea typeface="方正姚体" pitchFamily="2" charset="-122"/>
              </a:rPr>
              <a:t>1</a:t>
            </a:r>
            <a:r>
              <a:rPr lang="zh-CN" altLang="en-US" sz="2000" b="0" dirty="0">
                <a:latin typeface="方正姚体" pitchFamily="2" charset="-122"/>
                <a:ea typeface="方正姚体" pitchFamily="2" charset="-122"/>
              </a:rPr>
              <a:t>，则 </a:t>
            </a:r>
            <a:r>
              <a:rPr lang="en-US" altLang="zh-CN" sz="2000" b="0" dirty="0">
                <a:latin typeface="方正姚体" pitchFamily="2" charset="-122"/>
                <a:ea typeface="方正姚体" pitchFamily="2" charset="-122"/>
              </a:rPr>
              <a:t>count</a:t>
            </a:r>
            <a:r>
              <a:rPr lang="zh-CN" altLang="en-US" sz="2000" b="0" dirty="0">
                <a:latin typeface="方正姚体" pitchFamily="2" charset="-122"/>
                <a:ea typeface="方正姚体" pitchFamily="2" charset="-122"/>
              </a:rPr>
              <a:t>加</a:t>
            </a:r>
            <a:r>
              <a:rPr lang="en-US" altLang="zh-CN" sz="2000" b="0" dirty="0">
                <a:latin typeface="方正姚体" pitchFamily="2" charset="-122"/>
                <a:ea typeface="方正姚体" pitchFamily="2" charset="-122"/>
              </a:rPr>
              <a:t>1</a:t>
            </a:r>
            <a:endParaRPr lang="en-US" altLang="zh-CN" sz="2000" b="0" dirty="0">
              <a:latin typeface="方正姚体" pitchFamily="2" charset="-122"/>
              <a:ea typeface="方正姚体"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a:t>
            </a:r>
            <a:r>
              <a:rPr lang="en-US" altLang="zh-CN" sz="2000" dirty="0" err="1">
                <a:solidFill>
                  <a:srgbClr val="FF0066"/>
                </a:solidFill>
                <a:latin typeface="Arial" panose="020B0704020202020204" pitchFamily="34" charset="0"/>
                <a:ea typeface="SimSun" pitchFamily="2" charset="-122"/>
              </a:rPr>
              <a:t>tempreg</a:t>
            </a:r>
            <a:r>
              <a:rPr lang="en-US" altLang="zh-CN" sz="2000" dirty="0">
                <a:solidFill>
                  <a:srgbClr val="FF0066"/>
                </a:solidFill>
                <a:latin typeface="Arial" panose="020B0704020202020204" pitchFamily="34" charset="0"/>
                <a:ea typeface="SimSun" pitchFamily="2" charset="-122"/>
              </a:rPr>
              <a:t> = </a:t>
            </a:r>
            <a:r>
              <a:rPr lang="en-US" altLang="zh-CN" sz="2000" dirty="0" err="1">
                <a:solidFill>
                  <a:srgbClr val="FF0066"/>
                </a:solidFill>
                <a:latin typeface="Arial" panose="020B0704020202020204" pitchFamily="34" charset="0"/>
                <a:ea typeface="SimSun" pitchFamily="2" charset="-122"/>
              </a:rPr>
              <a:t>tempreg</a:t>
            </a:r>
            <a:r>
              <a:rPr lang="en-US" altLang="zh-CN" sz="2000" dirty="0">
                <a:solidFill>
                  <a:srgbClr val="FF0066"/>
                </a:solidFill>
                <a:latin typeface="Arial" panose="020B0704020202020204" pitchFamily="34" charset="0"/>
                <a:ea typeface="SimSun" pitchFamily="2" charset="-122"/>
              </a:rPr>
              <a:t> &gt;&gt;1;</a:t>
            </a:r>
            <a:r>
              <a:rPr lang="en-US" altLang="zh-CN" sz="2000" dirty="0">
                <a:latin typeface="Arial" panose="020B0704020202020204" pitchFamily="34" charset="0"/>
                <a:ea typeface="SimSun"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右移</a:t>
            </a:r>
            <a:r>
              <a:rPr lang="en-US" altLang="zh-CN" sz="2000" b="0" dirty="0">
                <a:latin typeface="方正姚体" pitchFamily="2" charset="-122"/>
                <a:ea typeface="方正姚体" pitchFamily="2" charset="-122"/>
              </a:rPr>
              <a:t>1</a:t>
            </a:r>
            <a:r>
              <a:rPr lang="zh-CN" altLang="en-US" sz="2000" b="0" dirty="0">
                <a:latin typeface="方正姚体" pitchFamily="2" charset="-122"/>
                <a:ea typeface="方正姚体" pitchFamily="2" charset="-122"/>
              </a:rPr>
              <a:t>位	</a:t>
            </a:r>
            <a:endParaRPr lang="zh-CN" altLang="en-US" sz="2000" b="0" dirty="0">
              <a:latin typeface="方正姚体" pitchFamily="2" charset="-122"/>
              <a:ea typeface="方正姚体" pitchFamily="2" charset="-122"/>
            </a:endParaRPr>
          </a:p>
          <a:p>
            <a:pPr>
              <a:lnSpc>
                <a:spcPct val="90000"/>
              </a:lnSpc>
              <a:spcBef>
                <a:spcPct val="0"/>
              </a:spcBef>
              <a:buClrTx/>
              <a:buFontTx/>
              <a:buNone/>
              <a:defRPr/>
            </a:pPr>
            <a:r>
              <a:rPr lang="zh-CN" altLang="en-US" sz="2000" dirty="0">
                <a:latin typeface="Arial" panose="020B0704020202020204" pitchFamily="34" charset="0"/>
                <a:ea typeface="SimSun" pitchFamily="2" charset="-122"/>
              </a:rPr>
              <a:t>                </a:t>
            </a:r>
            <a:r>
              <a:rPr lang="en-US" altLang="zh-CN" sz="2000" dirty="0">
                <a:latin typeface="Arial" panose="020B0704020202020204" pitchFamily="34" charset="0"/>
                <a:ea typeface="SimSun" pitchFamily="2" charset="-122"/>
              </a:rPr>
              <a:t>end</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a:latin typeface="Arial" panose="020B0704020202020204" pitchFamily="34" charset="0"/>
                <a:ea typeface="SimSun" pitchFamily="2" charset="-122"/>
              </a:rPr>
              <a:t>        end</a:t>
            </a:r>
            <a:endParaRPr lang="en-US" altLang="zh-CN" sz="2000" dirty="0">
              <a:latin typeface="Arial" panose="020B0704020202020204" pitchFamily="34" charset="0"/>
              <a:ea typeface="SimSun" pitchFamily="2" charset="-122"/>
            </a:endParaRPr>
          </a:p>
          <a:p>
            <a:pPr>
              <a:lnSpc>
                <a:spcPct val="90000"/>
              </a:lnSpc>
              <a:spcBef>
                <a:spcPct val="0"/>
              </a:spcBef>
              <a:buClrTx/>
              <a:buFontTx/>
              <a:buNone/>
              <a:defRPr/>
            </a:pPr>
            <a:r>
              <a:rPr lang="en-US" altLang="zh-CN" sz="2000" dirty="0" err="1">
                <a:latin typeface="Arial" panose="020B0704020202020204" pitchFamily="34" charset="0"/>
                <a:ea typeface="SimSun" pitchFamily="2" charset="-122"/>
              </a:rPr>
              <a:t>endmodule</a:t>
            </a:r>
            <a:endParaRPr lang="en-US" altLang="zh-CN" dirty="0">
              <a:latin typeface="Times New Roman" panose="02020803070505020304" pitchFamily="18" charset="0"/>
              <a:ea typeface="SimSun" pitchFamily="2" charset="-122"/>
            </a:endParaRPr>
          </a:p>
        </p:txBody>
      </p:sp>
      <p:sp>
        <p:nvSpPr>
          <p:cNvPr id="105476" name="Rectangle 3"/>
          <p:cNvSpPr>
            <a:spLocks noGrp="1" noChangeArrowheads="1"/>
          </p:cNvSpPr>
          <p:nvPr>
            <p:ph type="title"/>
          </p:nvPr>
        </p:nvSpPr>
        <p:spPr>
          <a:xfrm>
            <a:off x="1660525" y="230188"/>
            <a:ext cx="7772400" cy="677862"/>
          </a:xfrm>
        </p:spPr>
        <p:txBody>
          <a:bodyPr/>
          <a:lstStyle/>
          <a:p>
            <a:r>
              <a:rPr lang="en-US" altLang="zh-CN" smtClean="0">
                <a:solidFill>
                  <a:srgbClr val="FFCC00"/>
                </a:solidFill>
                <a:latin typeface="Arial" panose="020B0704020202020204" pitchFamily="34" charset="0"/>
                <a:ea typeface="黑体" pitchFamily="2" charset="-122"/>
              </a:rPr>
              <a:t>while</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105477" name="Rectangle 4"/>
          <p:cNvSpPr>
            <a:spLocks noGrp="1" noChangeArrowheads="1"/>
          </p:cNvSpPr>
          <p:nvPr>
            <p:ph type="body" idx="1"/>
          </p:nvPr>
        </p:nvSpPr>
        <p:spPr>
          <a:xfrm>
            <a:off x="0" y="1117600"/>
            <a:ext cx="8915400" cy="487363"/>
          </a:xfrm>
        </p:spPr>
        <p:txBody>
          <a:bodyPr/>
          <a:lstStyle/>
          <a:p>
            <a:pPr lvl="1">
              <a:lnSpc>
                <a:spcPct val="105000"/>
              </a:lnSpc>
              <a:buFont typeface="Wingdings" panose="05000000000000000000" pitchFamily="2" charset="2"/>
              <a:buNone/>
            </a:pPr>
            <a:r>
              <a:rPr lang="en-US" altLang="zh-CN" smtClean="0">
                <a:solidFill>
                  <a:srgbClr val="FF0066"/>
                </a:solidFill>
                <a:latin typeface="Arial" panose="020B0704020202020204" pitchFamily="34" charset="0"/>
                <a:ea typeface="SimSun" pitchFamily="2" charset="-122"/>
              </a:rPr>
              <a:t>【</a:t>
            </a:r>
            <a:r>
              <a:rPr lang="zh-CN" altLang="en-US" smtClean="0">
                <a:solidFill>
                  <a:srgbClr val="FF0066"/>
                </a:solidFill>
                <a:latin typeface="Arial" panose="020B0704020202020204" pitchFamily="34" charset="0"/>
                <a:ea typeface="SimSun" pitchFamily="2" charset="-122"/>
              </a:rPr>
              <a:t>例</a:t>
            </a:r>
            <a:r>
              <a:rPr kumimoji="1" lang="en-US" altLang="zh-CN" smtClean="0">
                <a:solidFill>
                  <a:srgbClr val="FF0066"/>
                </a:solidFill>
                <a:latin typeface="Arial" panose="020B0704020202020204" pitchFamily="34" charset="0"/>
                <a:ea typeface="SimSun" pitchFamily="2" charset="-122"/>
              </a:rPr>
              <a:t>2.37</a:t>
            </a:r>
            <a:r>
              <a:rPr lang="en-US" altLang="zh-CN" smtClean="0">
                <a:solidFill>
                  <a:srgbClr val="FF0066"/>
                </a:solidFill>
                <a:latin typeface="Arial" panose="020B0704020202020204" pitchFamily="34" charset="0"/>
                <a:ea typeface="SimSun" pitchFamily="2" charset="-122"/>
              </a:rPr>
              <a:t>】</a:t>
            </a:r>
            <a:r>
              <a:rPr lang="zh-CN" altLang="en-US" sz="2200" smtClean="0">
                <a:latin typeface="SimSun" pitchFamily="2" charset="-122"/>
                <a:ea typeface="SimSun" pitchFamily="2" charset="-122"/>
              </a:rPr>
              <a:t>用</a:t>
            </a:r>
            <a:r>
              <a:rPr lang="en-US" altLang="zh-CN" sz="2200" smtClean="0">
                <a:latin typeface="Arial" panose="020B0704020202020204" pitchFamily="34" charset="0"/>
                <a:ea typeface="SimSun" pitchFamily="2" charset="-122"/>
              </a:rPr>
              <a:t>while</a:t>
            </a:r>
            <a:r>
              <a:rPr lang="zh-CN" altLang="en-US" sz="2200" smtClean="0">
                <a:latin typeface="Arial" panose="020B0704020202020204" pitchFamily="34" charset="0"/>
                <a:ea typeface="SimSun" pitchFamily="2" charset="-122"/>
              </a:rPr>
              <a:t>语句对一个</a:t>
            </a:r>
            <a:r>
              <a:rPr lang="en-US" altLang="zh-CN" sz="2200" smtClean="0">
                <a:latin typeface="Arial" panose="020B0704020202020204" pitchFamily="34" charset="0"/>
                <a:ea typeface="SimSun" pitchFamily="2" charset="-122"/>
              </a:rPr>
              <a:t>8</a:t>
            </a:r>
            <a:r>
              <a:rPr lang="zh-CN" altLang="en-US" sz="2200" smtClean="0">
                <a:latin typeface="SimSun" pitchFamily="2" charset="-122"/>
                <a:ea typeface="SimSun" pitchFamily="2" charset="-122"/>
              </a:rPr>
              <a:t>位二进制数中值为</a:t>
            </a:r>
            <a:r>
              <a:rPr lang="en-US" altLang="zh-CN" sz="2200" smtClean="0">
                <a:latin typeface="Arial" panose="020B0704020202020204" pitchFamily="34" charset="0"/>
                <a:ea typeface="SimSun" pitchFamily="2" charset="-122"/>
              </a:rPr>
              <a:t>1</a:t>
            </a:r>
            <a:r>
              <a:rPr lang="zh-CN" altLang="en-US" sz="2200" smtClean="0">
                <a:latin typeface="SimSun" pitchFamily="2" charset="-122"/>
                <a:ea typeface="SimSun" pitchFamily="2" charset="-122"/>
              </a:rPr>
              <a:t>的位进行计数</a:t>
            </a:r>
            <a:endParaRPr lang="zh-CN" altLang="en-US" sz="2200" smtClean="0">
              <a:latin typeface="SimSun" pitchFamily="2" charset="-122"/>
              <a:ea typeface="SimSun" pitchFamily="2" charset="-122"/>
            </a:endParaRPr>
          </a:p>
        </p:txBody>
      </p:sp>
      <p:sp>
        <p:nvSpPr>
          <p:cNvPr id="500741" name="AutoShape 5"/>
          <p:cNvSpPr>
            <a:spLocks noChangeArrowheads="1"/>
          </p:cNvSpPr>
          <p:nvPr/>
        </p:nvSpPr>
        <p:spPr bwMode="auto">
          <a:xfrm>
            <a:off x="3667125" y="6211888"/>
            <a:ext cx="3962400" cy="381000"/>
          </a:xfrm>
          <a:prstGeom prst="wedgeRectCallout">
            <a:avLst>
              <a:gd name="adj1" fmla="val -48718"/>
              <a:gd name="adj2" fmla="val -132917"/>
            </a:avLst>
          </a:prstGeom>
          <a:solidFill>
            <a:srgbClr val="FFFF99"/>
          </a:solidFill>
          <a:ln w="9525">
            <a:solidFill>
              <a:srgbClr val="CC6600"/>
            </a:solidFill>
            <a:miter lim="800000"/>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改变循环执行条件表达式的值</a:t>
            </a:r>
            <a:endParaRPr lang="zh-CN" altLang="en-US" sz="2000">
              <a:latin typeface="楷体_GB2312" pitchFamily="49" charset="-122"/>
              <a:ea typeface="楷体_GB2312" pitchFamily="49" charset="-122"/>
            </a:endParaRPr>
          </a:p>
        </p:txBody>
      </p:sp>
      <p:sp>
        <p:nvSpPr>
          <p:cNvPr id="500742" name="AutoShape 6"/>
          <p:cNvSpPr>
            <a:spLocks noChangeArrowheads="1"/>
          </p:cNvSpPr>
          <p:nvPr/>
        </p:nvSpPr>
        <p:spPr bwMode="auto">
          <a:xfrm rot="-76865">
            <a:off x="5303838" y="2020888"/>
            <a:ext cx="3549650" cy="1106487"/>
          </a:xfrm>
          <a:prstGeom prst="cloudCallout">
            <a:avLst>
              <a:gd name="adj1" fmla="val -65773"/>
              <a:gd name="adj2" fmla="val 66477"/>
            </a:avLst>
          </a:prstGeom>
          <a:solidFill>
            <a:srgbClr val="FFFF99"/>
          </a:solidFill>
          <a:ln w="9525">
            <a:solidFill>
              <a:srgbClr val="CC6600"/>
            </a:solidFill>
            <a:round/>
          </a:ln>
        </p:spPr>
        <p:txBody>
          <a:bodyPr/>
          <a:lstStyle/>
          <a:p>
            <a:pPr algn="l" eaLnBrk="1" hangingPunct="1">
              <a:lnSpc>
                <a:spcPct val="100000"/>
              </a:lnSpc>
              <a:buClr>
                <a:schemeClr val="tx1"/>
              </a:buClr>
              <a:buSzPct val="80000"/>
              <a:buFont typeface="Wingdings" panose="05000000000000000000" pitchFamily="2" charset="2"/>
              <a:buNone/>
            </a:pPr>
            <a:r>
              <a:rPr kumimoji="1" lang="zh-CN" altLang="en-US">
                <a:solidFill>
                  <a:srgbClr val="800000"/>
                </a:solidFill>
                <a:latin typeface="Tahoma" panose="020B0604030504040204" pitchFamily="34" charset="0"/>
                <a:ea typeface="华文行楷" pitchFamily="2" charset="-122"/>
              </a:rPr>
              <a:t>如何用</a:t>
            </a:r>
            <a:r>
              <a:rPr kumimoji="1" lang="en-US" altLang="zh-CN">
                <a:solidFill>
                  <a:srgbClr val="FF0066"/>
                </a:solidFill>
                <a:latin typeface="Tahoma" panose="020B0604030504040204" pitchFamily="34" charset="0"/>
                <a:ea typeface="华文行楷" pitchFamily="2" charset="-122"/>
              </a:rPr>
              <a:t>for</a:t>
            </a:r>
            <a:r>
              <a:rPr kumimoji="1" lang="zh-CN" altLang="en-US">
                <a:solidFill>
                  <a:srgbClr val="800000"/>
                </a:solidFill>
                <a:latin typeface="Tahoma" panose="020B0604030504040204" pitchFamily="34" charset="0"/>
                <a:ea typeface="华文行楷" pitchFamily="2" charset="-122"/>
              </a:rPr>
              <a:t>语句改写此程序呢？</a:t>
            </a:r>
            <a:endParaRPr kumimoji="1" lang="zh-CN" altLang="en-US">
              <a:solidFill>
                <a:srgbClr val="800000"/>
              </a:solidFill>
              <a:latin typeface="Tahoma" panose="020B0604030504040204" pitchFamily="34" charset="0"/>
              <a:ea typeface="华文行楷" pitchFamily="2" charset="-122"/>
            </a:endParaRPr>
          </a:p>
        </p:txBody>
      </p:sp>
      <p:sp>
        <p:nvSpPr>
          <p:cNvPr id="500743" name="Rectangle 7"/>
          <p:cNvSpPr>
            <a:spLocks noChangeArrowheads="1"/>
          </p:cNvSpPr>
          <p:nvPr/>
        </p:nvSpPr>
        <p:spPr bwMode="auto">
          <a:xfrm>
            <a:off x="1474788" y="4503738"/>
            <a:ext cx="3638550" cy="1643062"/>
          </a:xfrm>
          <a:prstGeom prst="rect">
            <a:avLst/>
          </a:prstGeom>
          <a:noFill/>
          <a:ln w="1905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00738"/>
                                        </p:tgtEl>
                                        <p:attrNameLst>
                                          <p:attrName>style.visibility</p:attrName>
                                        </p:attrNameLst>
                                      </p:cBhvr>
                                      <p:to>
                                        <p:strVal val="visible"/>
                                      </p:to>
                                    </p:set>
                                    <p:anim calcmode="lin" valueType="num">
                                      <p:cBhvr additive="base">
                                        <p:cTn id="7" dur="500" fill="hold"/>
                                        <p:tgtEl>
                                          <p:spTgt spid="500738"/>
                                        </p:tgtEl>
                                        <p:attrNameLst>
                                          <p:attrName>ppt_x</p:attrName>
                                        </p:attrNameLst>
                                      </p:cBhvr>
                                      <p:tavLst>
                                        <p:tav tm="0">
                                          <p:val>
                                            <p:strVal val="0-#ppt_w/2"/>
                                          </p:val>
                                        </p:tav>
                                        <p:tav tm="100000">
                                          <p:val>
                                            <p:strVal val="#ppt_x"/>
                                          </p:val>
                                        </p:tav>
                                      </p:tavLst>
                                    </p:anim>
                                    <p:anim calcmode="lin" valueType="num">
                                      <p:cBhvr additive="base">
                                        <p:cTn id="8" dur="500" fill="hold"/>
                                        <p:tgtEl>
                                          <p:spTgt spid="500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00741"/>
                                        </p:tgtEl>
                                        <p:attrNameLst>
                                          <p:attrName>style.visibility</p:attrName>
                                        </p:attrNameLst>
                                      </p:cBhvr>
                                      <p:to>
                                        <p:strVal val="visible"/>
                                      </p:to>
                                    </p:set>
                                    <p:animEffect transition="in" filter="dissolve">
                                      <p:cBhvr>
                                        <p:cTn id="13" dur="500"/>
                                        <p:tgtEl>
                                          <p:spTgt spid="50074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00743"/>
                                        </p:tgtEl>
                                        <p:attrNameLst>
                                          <p:attrName>style.visibility</p:attrName>
                                        </p:attrNameLst>
                                      </p:cBhvr>
                                      <p:to>
                                        <p:strVal val="visible"/>
                                      </p:to>
                                    </p:set>
                                    <p:anim calcmode="lin" valueType="num">
                                      <p:cBhvr>
                                        <p:cTn id="18" dur="500" fill="hold"/>
                                        <p:tgtEl>
                                          <p:spTgt spid="500743"/>
                                        </p:tgtEl>
                                        <p:attrNameLst>
                                          <p:attrName>ppt_w</p:attrName>
                                        </p:attrNameLst>
                                      </p:cBhvr>
                                      <p:tavLst>
                                        <p:tav tm="0">
                                          <p:val>
                                            <p:fltVal val="0"/>
                                          </p:val>
                                        </p:tav>
                                        <p:tav tm="100000">
                                          <p:val>
                                            <p:strVal val="#ppt_w"/>
                                          </p:val>
                                        </p:tav>
                                      </p:tavLst>
                                    </p:anim>
                                    <p:anim calcmode="lin" valueType="num">
                                      <p:cBhvr>
                                        <p:cTn id="19" dur="500" fill="hold"/>
                                        <p:tgtEl>
                                          <p:spTgt spid="50074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00742"/>
                                        </p:tgtEl>
                                        <p:attrNameLst>
                                          <p:attrName>style.visibility</p:attrName>
                                        </p:attrNameLst>
                                      </p:cBhvr>
                                      <p:to>
                                        <p:strVal val="visible"/>
                                      </p:to>
                                    </p:set>
                                    <p:animEffect transition="in" filter="dissolve">
                                      <p:cBhvr>
                                        <p:cTn id="24" dur="500"/>
                                        <p:tgtEl>
                                          <p:spTgt spid="50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nimBg="1" autoUpdateAnimBg="0"/>
      <p:bldP spid="500741" grpId="0" animBg="1"/>
      <p:bldP spid="500742" grpId="0" animBg="1" autoUpdateAnimBg="0"/>
      <p:bldP spid="500743"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B238ED1C-BEFC-40E9-A8F0-3F25292C0332}"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8196" name="Rectangle 2"/>
          <p:cNvSpPr>
            <a:spLocks noGrp="1" noChangeArrowheads="1"/>
          </p:cNvSpPr>
          <p:nvPr>
            <p:ph type="title"/>
          </p:nvPr>
        </p:nvSpPr>
        <p:spPr>
          <a:xfrm>
            <a:off x="1660525" y="225425"/>
            <a:ext cx="7772400" cy="677863"/>
          </a:xfrm>
        </p:spPr>
        <p:txBody>
          <a:bodyPr/>
          <a:lstStyle/>
          <a:p>
            <a:r>
              <a:rPr lang="zh-CN" altLang="en-US" smtClean="0">
                <a:solidFill>
                  <a:srgbClr val="FFCC00"/>
                </a:solidFill>
                <a:latin typeface="Arial" panose="020B0704020202020204" pitchFamily="34" charset="0"/>
                <a:ea typeface="黑体" pitchFamily="2" charset="-122"/>
              </a:rPr>
              <a:t>用</a:t>
            </a:r>
            <a:r>
              <a:rPr lang="en-US" altLang="zh-CN" smtClean="0">
                <a:solidFill>
                  <a:srgbClr val="FFCC00"/>
                </a:solidFill>
                <a:latin typeface="Arial" panose="020B0704020202020204" pitchFamily="34" charset="0"/>
                <a:ea typeface="黑体" pitchFamily="2" charset="-122"/>
              </a:rPr>
              <a:t>for</a:t>
            </a:r>
            <a:r>
              <a:rPr lang="zh-CN" altLang="en-US" smtClean="0">
                <a:solidFill>
                  <a:srgbClr val="FFCC00"/>
                </a:solidFill>
                <a:latin typeface="Arial" panose="020B0704020202020204" pitchFamily="34" charset="0"/>
                <a:ea typeface="黑体" pitchFamily="2" charset="-122"/>
              </a:rPr>
              <a:t>语句对</a:t>
            </a:r>
            <a:r>
              <a:rPr lang="en-US" altLang="zh-CN" smtClean="0">
                <a:solidFill>
                  <a:srgbClr val="FFCC00"/>
                </a:solidFill>
                <a:latin typeface="Arial" panose="020B0704020202020204" pitchFamily="34" charset="0"/>
                <a:ea typeface="黑体" pitchFamily="2" charset="-122"/>
              </a:rPr>
              <a:t>8</a:t>
            </a:r>
            <a:r>
              <a:rPr lang="zh-CN" altLang="en-US" smtClean="0">
                <a:solidFill>
                  <a:srgbClr val="FFCC00"/>
                </a:solidFill>
                <a:latin typeface="Arial" panose="020B0704020202020204" pitchFamily="34" charset="0"/>
                <a:ea typeface="黑体" pitchFamily="2" charset="-122"/>
              </a:rPr>
              <a:t>位二进制数中值为</a:t>
            </a:r>
            <a:r>
              <a:rPr lang="en-US" altLang="zh-CN" smtClean="0">
                <a:solidFill>
                  <a:srgbClr val="FFCC00"/>
                </a:solidFill>
                <a:latin typeface="Arial" panose="020B0704020202020204" pitchFamily="34" charset="0"/>
                <a:ea typeface="黑体" pitchFamily="2" charset="-122"/>
              </a:rPr>
              <a:t>1</a:t>
            </a:r>
            <a:r>
              <a:rPr lang="zh-CN" altLang="en-US" smtClean="0">
                <a:solidFill>
                  <a:srgbClr val="FFCC00"/>
                </a:solidFill>
                <a:latin typeface="Arial" panose="020B0704020202020204" pitchFamily="34" charset="0"/>
                <a:ea typeface="黑体" pitchFamily="2" charset="-122"/>
              </a:rPr>
              <a:t>的位进行计数</a:t>
            </a:r>
            <a:endParaRPr lang="zh-CN" altLang="en-US" smtClean="0">
              <a:solidFill>
                <a:srgbClr val="FFCC00"/>
              </a:solidFill>
              <a:latin typeface="Arial" panose="020B0704020202020204" pitchFamily="34" charset="0"/>
              <a:ea typeface="黑体" pitchFamily="2" charset="-122"/>
            </a:endParaRPr>
          </a:p>
        </p:txBody>
      </p:sp>
      <p:sp>
        <p:nvSpPr>
          <p:cNvPr id="8197" name="Rectangle 3"/>
          <p:cNvSpPr>
            <a:spLocks noGrp="1" noChangeArrowheads="1"/>
          </p:cNvSpPr>
          <p:nvPr>
            <p:ph type="body" idx="1"/>
          </p:nvPr>
        </p:nvSpPr>
        <p:spPr>
          <a:xfrm>
            <a:off x="388938" y="1509713"/>
            <a:ext cx="8489950" cy="585787"/>
          </a:xfrm>
        </p:spPr>
        <p:txBody>
          <a:bodyPr/>
          <a:lstStyle/>
          <a:p>
            <a:pPr marL="0" indent="0" algn="just">
              <a:spcBef>
                <a:spcPct val="0"/>
              </a:spcBef>
              <a:buClrTx/>
              <a:buFontTx/>
              <a:buNone/>
            </a:pPr>
            <a:r>
              <a:rPr lang="en-US" altLang="zh-CN" sz="2400" smtClean="0">
                <a:solidFill>
                  <a:srgbClr val="FF0066"/>
                </a:solidFill>
                <a:latin typeface="Arial" panose="020B0704020202020204" pitchFamily="34" charset="0"/>
                <a:ea typeface="SimSun" pitchFamily="2" charset="-122"/>
              </a:rPr>
              <a:t>【</a:t>
            </a:r>
            <a:r>
              <a:rPr lang="zh-CN" altLang="en-US" sz="2400" smtClean="0">
                <a:solidFill>
                  <a:srgbClr val="FF0066"/>
                </a:solidFill>
                <a:latin typeface="Arial" panose="020B0704020202020204" pitchFamily="34" charset="0"/>
                <a:ea typeface="SimSun" pitchFamily="2" charset="-122"/>
              </a:rPr>
              <a:t>例</a:t>
            </a:r>
            <a:r>
              <a:rPr kumimoji="1" lang="en-US" altLang="zh-CN" sz="2400" smtClean="0">
                <a:solidFill>
                  <a:srgbClr val="FF0066"/>
                </a:solidFill>
                <a:latin typeface="Arial" panose="020B0704020202020204" pitchFamily="34" charset="0"/>
                <a:ea typeface="SimSun" pitchFamily="2" charset="-122"/>
              </a:rPr>
              <a:t>2.38</a:t>
            </a:r>
            <a:r>
              <a:rPr lang="en-US" altLang="zh-CN" sz="2400" smtClean="0">
                <a:solidFill>
                  <a:srgbClr val="FF0066"/>
                </a:solidFill>
                <a:latin typeface="Arial" panose="020B0704020202020204" pitchFamily="34" charset="0"/>
                <a:ea typeface="SimSun" pitchFamily="2" charset="-122"/>
              </a:rPr>
              <a:t>】</a:t>
            </a:r>
            <a:r>
              <a:rPr lang="zh-CN" altLang="en-US" sz="2200" smtClean="0">
                <a:latin typeface="SimSun" pitchFamily="2" charset="-122"/>
                <a:ea typeface="SimSun" pitchFamily="2" charset="-122"/>
              </a:rPr>
              <a:t>用</a:t>
            </a:r>
            <a:r>
              <a:rPr lang="en-US" altLang="zh-CN" sz="2200" smtClean="0">
                <a:latin typeface="Arial" panose="020B0704020202020204" pitchFamily="34" charset="0"/>
                <a:ea typeface="SimSun" pitchFamily="2" charset="-122"/>
              </a:rPr>
              <a:t>for</a:t>
            </a:r>
            <a:r>
              <a:rPr lang="zh-CN" altLang="en-US" sz="2200" smtClean="0">
                <a:latin typeface="Arial" panose="020B0704020202020204" pitchFamily="34" charset="0"/>
                <a:ea typeface="SimSun" pitchFamily="2" charset="-122"/>
              </a:rPr>
              <a:t>语句对一个</a:t>
            </a:r>
            <a:r>
              <a:rPr lang="en-US" altLang="zh-CN" sz="2200" smtClean="0">
                <a:latin typeface="Arial" panose="020B0704020202020204" pitchFamily="34" charset="0"/>
                <a:ea typeface="SimSun" pitchFamily="2" charset="-122"/>
              </a:rPr>
              <a:t>8</a:t>
            </a:r>
            <a:r>
              <a:rPr lang="zh-CN" altLang="en-US" sz="2200" smtClean="0">
                <a:latin typeface="Arial" panose="020B0704020202020204" pitchFamily="34" charset="0"/>
                <a:ea typeface="SimSun" pitchFamily="2" charset="-122"/>
              </a:rPr>
              <a:t>位二进制数中值为</a:t>
            </a:r>
            <a:r>
              <a:rPr lang="en-US" altLang="zh-CN" sz="2200" smtClean="0">
                <a:latin typeface="Arial" panose="020B0704020202020204" pitchFamily="34" charset="0"/>
                <a:ea typeface="SimSun" pitchFamily="2" charset="-122"/>
              </a:rPr>
              <a:t>1</a:t>
            </a:r>
            <a:r>
              <a:rPr lang="zh-CN" altLang="en-US" sz="2200" smtClean="0">
                <a:latin typeface="Arial" panose="020B0704020202020204" pitchFamily="34" charset="0"/>
                <a:ea typeface="SimSun" pitchFamily="2" charset="-122"/>
              </a:rPr>
              <a:t>的</a:t>
            </a:r>
            <a:r>
              <a:rPr lang="zh-CN" altLang="en-US" sz="2200" smtClean="0">
                <a:latin typeface="SimSun" pitchFamily="2" charset="-122"/>
                <a:ea typeface="SimSun" pitchFamily="2" charset="-122"/>
              </a:rPr>
              <a:t>位进行计数。</a:t>
            </a:r>
            <a:endParaRPr lang="zh-CN" altLang="en-US" sz="2200" smtClean="0">
              <a:latin typeface="SimSun" pitchFamily="2" charset="-122"/>
              <a:ea typeface="SimSun" pitchFamily="2" charset="-122"/>
            </a:endParaRPr>
          </a:p>
        </p:txBody>
      </p:sp>
      <p:graphicFrame>
        <p:nvGraphicFramePr>
          <p:cNvPr id="502788" name="Object 4"/>
          <p:cNvGraphicFramePr>
            <a:graphicFrameLocks noChangeAspect="1"/>
          </p:cNvGraphicFramePr>
          <p:nvPr/>
        </p:nvGraphicFramePr>
        <p:xfrm>
          <a:off x="285750" y="1989138"/>
          <a:ext cx="8567738" cy="4200525"/>
        </p:xfrm>
        <a:graphic>
          <a:graphicData uri="http://schemas.openxmlformats.org/presentationml/2006/ole">
            <mc:AlternateContent xmlns:mc="http://schemas.openxmlformats.org/markup-compatibility/2006">
              <mc:Choice xmlns:v="urn:schemas-microsoft-com:vml" Requires="v">
                <p:oleObj spid="_x0000_s8207" name="位图图像" r:id="rId1" imgW="5381625" imgH="2638425" progId="PBrush">
                  <p:embed/>
                </p:oleObj>
              </mc:Choice>
              <mc:Fallback>
                <p:oleObj name="位图图像" r:id="rId1" imgW="5381625" imgH="2638425" progId="PBrush">
                  <p:embed/>
                  <p:pic>
                    <p:nvPicPr>
                      <p:cNvPr id="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989138"/>
                        <a:ext cx="8567738"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790" name="Rectangle 6"/>
          <p:cNvSpPr>
            <a:spLocks noChangeArrowheads="1"/>
          </p:cNvSpPr>
          <p:nvPr/>
        </p:nvSpPr>
        <p:spPr bwMode="auto">
          <a:xfrm>
            <a:off x="1625600" y="4622800"/>
            <a:ext cx="3722688" cy="693738"/>
          </a:xfrm>
          <a:prstGeom prst="rect">
            <a:avLst/>
          </a:prstGeom>
          <a:noFill/>
          <a:ln w="1905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28581" name="AutoShape 5"/>
          <p:cNvSpPr>
            <a:spLocks noChangeArrowheads="1"/>
          </p:cNvSpPr>
          <p:nvPr/>
        </p:nvSpPr>
        <p:spPr bwMode="auto">
          <a:xfrm rot="-479700">
            <a:off x="6046788" y="727075"/>
            <a:ext cx="2655887" cy="827088"/>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800">
                <a:solidFill>
                  <a:srgbClr val="000000"/>
                </a:solidFill>
                <a:latin typeface="华文新魏" pitchFamily="2" charset="-122"/>
                <a:ea typeface="华文新魏" pitchFamily="2" charset="-122"/>
              </a:rPr>
              <a:t>简单！</a:t>
            </a:r>
            <a:endParaRPr lang="zh-CN" altLang="en-US" sz="280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02788"/>
                                        </p:tgtEl>
                                        <p:attrNameLst>
                                          <p:attrName>style.visibility</p:attrName>
                                        </p:attrNameLst>
                                      </p:cBhvr>
                                      <p:to>
                                        <p:strVal val="visible"/>
                                      </p:to>
                                    </p:set>
                                    <p:anim calcmode="lin" valueType="num">
                                      <p:cBhvr additive="base">
                                        <p:cTn id="7" dur="500" fill="hold"/>
                                        <p:tgtEl>
                                          <p:spTgt spid="502788"/>
                                        </p:tgtEl>
                                        <p:attrNameLst>
                                          <p:attrName>ppt_x</p:attrName>
                                        </p:attrNameLst>
                                      </p:cBhvr>
                                      <p:tavLst>
                                        <p:tav tm="0">
                                          <p:val>
                                            <p:strVal val="#ppt_x"/>
                                          </p:val>
                                        </p:tav>
                                        <p:tav tm="100000">
                                          <p:val>
                                            <p:strVal val="#ppt_x"/>
                                          </p:val>
                                        </p:tav>
                                      </p:tavLst>
                                    </p:anim>
                                    <p:anim calcmode="lin" valueType="num">
                                      <p:cBhvr additive="base">
                                        <p:cTn id="8" dur="500" fill="hold"/>
                                        <p:tgtEl>
                                          <p:spTgt spid="5027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2790"/>
                                        </p:tgtEl>
                                        <p:attrNameLst>
                                          <p:attrName>style.visibility</p:attrName>
                                        </p:attrNameLst>
                                      </p:cBhvr>
                                      <p:to>
                                        <p:strVal val="visible"/>
                                      </p:to>
                                    </p:set>
                                    <p:anim calcmode="lin" valueType="num">
                                      <p:cBhvr>
                                        <p:cTn id="13" dur="500" fill="hold"/>
                                        <p:tgtEl>
                                          <p:spTgt spid="502790"/>
                                        </p:tgtEl>
                                        <p:attrNameLst>
                                          <p:attrName>ppt_w</p:attrName>
                                        </p:attrNameLst>
                                      </p:cBhvr>
                                      <p:tavLst>
                                        <p:tav tm="0">
                                          <p:val>
                                            <p:fltVal val="0"/>
                                          </p:val>
                                        </p:tav>
                                        <p:tav tm="100000">
                                          <p:val>
                                            <p:strVal val="#ppt_w"/>
                                          </p:val>
                                        </p:tav>
                                      </p:tavLst>
                                    </p:anim>
                                    <p:anim calcmode="lin" valueType="num">
                                      <p:cBhvr>
                                        <p:cTn id="14" dur="500" fill="hold"/>
                                        <p:tgtEl>
                                          <p:spTgt spid="50279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328581"/>
                                        </p:tgtEl>
                                        <p:attrNameLst>
                                          <p:attrName>style.visibility</p:attrName>
                                        </p:attrNameLst>
                                      </p:cBhvr>
                                      <p:to>
                                        <p:strVal val="visible"/>
                                      </p:to>
                                    </p:set>
                                    <p:anim calcmode="lin" valueType="num">
                                      <p:cBhvr>
                                        <p:cTn id="19" dur="500" fill="hold"/>
                                        <p:tgtEl>
                                          <p:spTgt spid="2328581"/>
                                        </p:tgtEl>
                                        <p:attrNameLst>
                                          <p:attrName>ppt_w</p:attrName>
                                        </p:attrNameLst>
                                      </p:cBhvr>
                                      <p:tavLst>
                                        <p:tav tm="0">
                                          <p:val>
                                            <p:fltVal val="0"/>
                                          </p:val>
                                        </p:tav>
                                        <p:tav tm="100000">
                                          <p:val>
                                            <p:strVal val="#ppt_w"/>
                                          </p:val>
                                        </p:tav>
                                      </p:tavLst>
                                    </p:anim>
                                    <p:anim calcmode="lin" valueType="num">
                                      <p:cBhvr>
                                        <p:cTn id="20" dur="500" fill="hold"/>
                                        <p:tgtEl>
                                          <p:spTgt spid="23285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0" grpId="0" animBg="1"/>
      <p:bldP spid="2328581"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EFF8BA1C-A9D0-46DC-B112-CAC51A4D4593}"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504834" name="Rectangle 2"/>
          <p:cNvSpPr>
            <a:spLocks noGrp="1" noChangeArrowheads="1"/>
          </p:cNvSpPr>
          <p:nvPr>
            <p:ph type="title"/>
          </p:nvPr>
        </p:nvSpPr>
        <p:spPr>
          <a:xfrm>
            <a:off x="1768475" y="246063"/>
            <a:ext cx="7772400" cy="677862"/>
          </a:xfrm>
        </p:spPr>
        <p:txBody>
          <a:bodyPr/>
          <a:lstStyle/>
          <a:p>
            <a:r>
              <a:rPr lang="en-US" altLang="zh-CN" smtClean="0">
                <a:solidFill>
                  <a:srgbClr val="FFCC00"/>
                </a:solidFill>
                <a:latin typeface="Arial" panose="020B0704020202020204" pitchFamily="34" charset="0"/>
                <a:ea typeface="黑体" pitchFamily="2" charset="-122"/>
              </a:rPr>
              <a:t>4</a:t>
            </a:r>
            <a:r>
              <a:rPr lang="zh-CN" altLang="en-US" smtClean="0">
                <a:solidFill>
                  <a:srgbClr val="FFCC00"/>
                </a:solidFill>
                <a:latin typeface="Arial" panose="020B0704020202020204" pitchFamily="34" charset="0"/>
                <a:ea typeface="黑体" pitchFamily="2" charset="-122"/>
              </a:rPr>
              <a:t>、</a:t>
            </a:r>
            <a:r>
              <a:rPr lang="en-US" altLang="zh-CN" smtClean="0">
                <a:solidFill>
                  <a:srgbClr val="FFCC00"/>
                </a:solidFill>
                <a:latin typeface="Arial" panose="020B0704020202020204" pitchFamily="34" charset="0"/>
                <a:ea typeface="黑体" pitchFamily="2" charset="-122"/>
              </a:rPr>
              <a:t> forever</a:t>
            </a:r>
            <a:r>
              <a:rPr lang="zh-CN" altLang="en-US" smtClean="0">
                <a:solidFill>
                  <a:srgbClr val="FFCC00"/>
                </a:solidFill>
                <a:latin typeface="Arial" panose="020B0704020202020204" pitchFamily="34" charset="0"/>
                <a:ea typeface="黑体" pitchFamily="2" charset="-122"/>
              </a:rPr>
              <a:t>语句</a:t>
            </a:r>
            <a:endParaRPr lang="zh-CN" altLang="en-US" smtClean="0">
              <a:solidFill>
                <a:srgbClr val="FFCC00"/>
              </a:solidFill>
              <a:latin typeface="Arial" panose="020B0704020202020204" pitchFamily="34" charset="0"/>
              <a:ea typeface="黑体" pitchFamily="2" charset="-122"/>
            </a:endParaRPr>
          </a:p>
        </p:txBody>
      </p:sp>
      <p:sp>
        <p:nvSpPr>
          <p:cNvPr id="106500" name="Rectangle 3"/>
          <p:cNvSpPr>
            <a:spLocks noGrp="1" noChangeArrowheads="1"/>
          </p:cNvSpPr>
          <p:nvPr>
            <p:ph type="body" idx="1"/>
          </p:nvPr>
        </p:nvSpPr>
        <p:spPr>
          <a:xfrm>
            <a:off x="455613" y="765175"/>
            <a:ext cx="7788275" cy="1138238"/>
          </a:xfrm>
        </p:spPr>
        <p:txBody>
          <a:bodyPr/>
          <a:lstStyle/>
          <a:p>
            <a:pPr algn="just">
              <a:lnSpc>
                <a:spcPct val="110000"/>
              </a:lnSpc>
              <a:buFont typeface="Wingdings" panose="05000000000000000000" pitchFamily="2" charset="2"/>
              <a:buNone/>
            </a:pPr>
            <a:endParaRPr lang="zh-CN" altLang="en-US" sz="2400" smtClean="0">
              <a:latin typeface="SimSun" pitchFamily="2" charset="-122"/>
              <a:ea typeface="SimSun" pitchFamily="2" charset="-122"/>
            </a:endParaRPr>
          </a:p>
          <a:p>
            <a:pPr algn="just">
              <a:lnSpc>
                <a:spcPct val="110000"/>
              </a:lnSpc>
              <a:spcBef>
                <a:spcPct val="0"/>
              </a:spcBef>
            </a:pPr>
            <a:r>
              <a:rPr lang="zh-CN" altLang="en-US" sz="2400" smtClean="0">
                <a:solidFill>
                  <a:srgbClr val="FF0000"/>
                </a:solidFill>
                <a:latin typeface="Arial" panose="020B0704020202020204" pitchFamily="34" charset="0"/>
                <a:ea typeface="SimSun" pitchFamily="2" charset="-122"/>
              </a:rPr>
              <a:t>功能</a:t>
            </a:r>
            <a:r>
              <a:rPr lang="zh-CN" altLang="en-US" sz="2400" smtClean="0">
                <a:latin typeface="Arial" panose="020B0704020202020204" pitchFamily="34" charset="0"/>
                <a:ea typeface="SimSun" pitchFamily="2" charset="-122"/>
              </a:rPr>
              <a:t>：</a:t>
            </a:r>
            <a:r>
              <a:rPr lang="zh-CN" altLang="en-US" sz="2400" smtClean="0">
                <a:solidFill>
                  <a:srgbClr val="CC0066"/>
                </a:solidFill>
                <a:latin typeface="SimSun" pitchFamily="2" charset="-122"/>
                <a:ea typeface="SimSun" pitchFamily="2" charset="-122"/>
              </a:rPr>
              <a:t>无条件</a:t>
            </a:r>
            <a:r>
              <a:rPr lang="zh-CN" altLang="en-US" sz="2400" smtClean="0">
                <a:latin typeface="SimSun" pitchFamily="2" charset="-122"/>
                <a:ea typeface="SimSun" pitchFamily="2" charset="-122"/>
              </a:rPr>
              <a:t>连续执行</a:t>
            </a:r>
            <a:r>
              <a:rPr lang="en-US" altLang="zh-CN" sz="2400" smtClean="0">
                <a:latin typeface="Arial" panose="020B0704020202020204" pitchFamily="34" charset="0"/>
                <a:ea typeface="SimSun" pitchFamily="2" charset="-122"/>
              </a:rPr>
              <a:t>forever</a:t>
            </a:r>
            <a:r>
              <a:rPr lang="zh-CN" altLang="en-US" sz="2400" smtClean="0">
                <a:latin typeface="Arial" panose="020B0704020202020204" pitchFamily="34" charset="0"/>
                <a:ea typeface="SimSun" pitchFamily="2" charset="-122"/>
              </a:rPr>
              <a:t>后面</a:t>
            </a:r>
            <a:r>
              <a:rPr lang="zh-CN" altLang="en-US" sz="2400" smtClean="0">
                <a:latin typeface="SimSun" pitchFamily="2" charset="-122"/>
                <a:ea typeface="SimSun" pitchFamily="2" charset="-122"/>
              </a:rPr>
              <a:t>的语句或语句块。</a:t>
            </a:r>
            <a:endParaRPr lang="zh-CN" altLang="en-US" sz="2400" smtClean="0">
              <a:latin typeface="SimSun" pitchFamily="2" charset="-122"/>
              <a:ea typeface="SimSun" pitchFamily="2" charset="-122"/>
            </a:endParaRPr>
          </a:p>
        </p:txBody>
      </p:sp>
      <p:sp>
        <p:nvSpPr>
          <p:cNvPr id="504837" name="Text Box 5"/>
          <p:cNvSpPr txBox="1">
            <a:spLocks noChangeArrowheads="1"/>
          </p:cNvSpPr>
          <p:nvPr/>
        </p:nvSpPr>
        <p:spPr bwMode="auto">
          <a:xfrm>
            <a:off x="2659063" y="1860550"/>
            <a:ext cx="1682750" cy="1320800"/>
          </a:xfrm>
          <a:prstGeom prst="rect">
            <a:avLst/>
          </a:prstGeom>
          <a:solidFill>
            <a:srgbClr val="66FFCC"/>
          </a:solidFill>
          <a:ln w="9525">
            <a:solidFill>
              <a:srgbClr val="CC6600"/>
            </a:solidFill>
            <a:miter lim="800000"/>
          </a:ln>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a:lnSpc>
                <a:spcPct val="100000"/>
              </a:lnSpc>
              <a:spcBef>
                <a:spcPct val="0"/>
              </a:spcBef>
              <a:buClrTx/>
              <a:buFontTx/>
              <a:buNone/>
            </a:pPr>
            <a:r>
              <a:rPr lang="en-US" altLang="zh-CN" sz="2000">
                <a:solidFill>
                  <a:srgbClr val="FF0066"/>
                </a:solidFill>
                <a:latin typeface="Arial" panose="020B0704020202020204" pitchFamily="34" charset="0"/>
              </a:rPr>
              <a:t>forever</a:t>
            </a:r>
            <a:r>
              <a:rPr lang="en-US" altLang="zh-CN" sz="2000">
                <a:latin typeface="Arial" panose="020B0704020202020204" pitchFamily="34" charset="0"/>
              </a:rPr>
              <a:t> </a:t>
            </a:r>
            <a:endParaRPr lang="en-US" altLang="zh-CN" sz="2000">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r>
              <a:rPr lang="en-US" altLang="zh-CN" sz="2000">
                <a:solidFill>
                  <a:srgbClr val="FF6600"/>
                </a:solidFill>
                <a:latin typeface="Arial" panose="020B0704020202020204" pitchFamily="34" charset="0"/>
              </a:rPr>
              <a:t>begin</a:t>
            </a:r>
            <a:endParaRPr lang="en-US" altLang="zh-CN" sz="2000">
              <a:solidFill>
                <a:srgbClr val="FF6600"/>
              </a:solidFill>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endParaRPr lang="en-US" altLang="zh-CN" sz="2000">
              <a:latin typeface="Arial" panose="020B0704020202020204" pitchFamily="34" charset="0"/>
            </a:endParaRPr>
          </a:p>
          <a:p>
            <a:pPr algn="l">
              <a:lnSpc>
                <a:spcPct val="100000"/>
              </a:lnSpc>
              <a:spcBef>
                <a:spcPct val="0"/>
              </a:spcBef>
              <a:buClrTx/>
              <a:buFontTx/>
              <a:buNone/>
            </a:pPr>
            <a:r>
              <a:rPr lang="en-US" altLang="zh-CN" sz="2000">
                <a:latin typeface="Arial" panose="020B0704020202020204" pitchFamily="34" charset="0"/>
              </a:rPr>
              <a:t>   </a:t>
            </a:r>
            <a:r>
              <a:rPr lang="en-US" altLang="zh-CN" sz="2000">
                <a:solidFill>
                  <a:srgbClr val="FF6600"/>
                </a:solidFill>
                <a:latin typeface="Arial" panose="020B0704020202020204" pitchFamily="34" charset="0"/>
              </a:rPr>
              <a:t>end</a:t>
            </a:r>
            <a:endParaRPr lang="en-US" altLang="zh-CN" sz="2000">
              <a:solidFill>
                <a:srgbClr val="FF6600"/>
              </a:solidFill>
              <a:latin typeface="Arial" panose="020B0704020202020204" pitchFamily="34" charset="0"/>
            </a:endParaRPr>
          </a:p>
        </p:txBody>
      </p:sp>
      <p:sp>
        <p:nvSpPr>
          <p:cNvPr id="504839" name="Text Box 7"/>
          <p:cNvSpPr txBox="1">
            <a:spLocks noChangeArrowheads="1"/>
          </p:cNvSpPr>
          <p:nvPr/>
        </p:nvSpPr>
        <p:spPr bwMode="auto">
          <a:xfrm>
            <a:off x="576263" y="3392488"/>
            <a:ext cx="7935912"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374650" indent="-374650">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spcBef>
                <a:spcPct val="0"/>
              </a:spcBef>
              <a:buClr>
                <a:srgbClr val="006666"/>
              </a:buClr>
              <a:buFont typeface="Wingdings" panose="05000000000000000000" pitchFamily="2" charset="2"/>
              <a:buChar char="w"/>
            </a:pPr>
            <a:r>
              <a:rPr lang="en-US" altLang="zh-CN" sz="2200">
                <a:latin typeface="Arial" panose="020B0704020202020204" pitchFamily="34" charset="0"/>
                <a:ea typeface="楷体_GB2312" pitchFamily="49" charset="-122"/>
              </a:rPr>
              <a:t>forever</a:t>
            </a:r>
            <a:r>
              <a:rPr lang="zh-CN" altLang="en-US" sz="2200">
                <a:latin typeface="Arial" panose="020B0704020202020204" pitchFamily="34" charset="0"/>
                <a:ea typeface="楷体_GB2312" pitchFamily="49" charset="-122"/>
              </a:rPr>
              <a:t>循环应包括定时控制或能够使其自身停止循环，否则循环将无限进行下去！</a:t>
            </a:r>
            <a:endParaRPr lang="zh-CN" altLang="en-US" sz="2200">
              <a:latin typeface="Arial" panose="020B0704020202020204" pitchFamily="34" charset="0"/>
              <a:ea typeface="楷体_GB2312" pitchFamily="49" charset="-122"/>
            </a:endParaRPr>
          </a:p>
          <a:p>
            <a:pPr>
              <a:spcBef>
                <a:spcPct val="0"/>
              </a:spcBef>
              <a:buClr>
                <a:srgbClr val="006666"/>
              </a:buClr>
              <a:buFont typeface="Wingdings" panose="05000000000000000000" pitchFamily="2" charset="2"/>
              <a:buChar char="w"/>
            </a:pPr>
            <a:r>
              <a:rPr lang="zh-CN" altLang="en-US" sz="2200">
                <a:latin typeface="Arial" panose="020B0704020202020204" pitchFamily="34" charset="0"/>
                <a:ea typeface="楷体_GB2312" pitchFamily="49" charset="-122"/>
              </a:rPr>
              <a:t>常用在测试文件中产生周期性的波形，作为</a:t>
            </a:r>
            <a:r>
              <a:rPr lang="zh-CN" altLang="en-US" sz="2200">
                <a:solidFill>
                  <a:srgbClr val="CC0066"/>
                </a:solidFill>
                <a:latin typeface="Arial" panose="020B0704020202020204" pitchFamily="34" charset="0"/>
                <a:ea typeface="楷体_GB2312" pitchFamily="49" charset="-122"/>
              </a:rPr>
              <a:t>仿真激励</a:t>
            </a:r>
            <a:r>
              <a:rPr lang="zh-CN" altLang="en-US" sz="2200">
                <a:latin typeface="Arial" panose="020B0704020202020204" pitchFamily="34" charset="0"/>
                <a:ea typeface="楷体_GB2312" pitchFamily="49" charset="-122"/>
              </a:rPr>
              <a:t>信号。</a:t>
            </a:r>
            <a:endParaRPr lang="zh-CN" altLang="en-US" sz="2200">
              <a:latin typeface="Arial" panose="020B0704020202020204" pitchFamily="34" charset="0"/>
              <a:ea typeface="楷体_GB2312" pitchFamily="49" charset="-122"/>
            </a:endParaRPr>
          </a:p>
          <a:p>
            <a:pPr>
              <a:spcBef>
                <a:spcPct val="0"/>
              </a:spcBef>
              <a:buClr>
                <a:srgbClr val="006666"/>
              </a:buClr>
              <a:buFont typeface="Wingdings" panose="05000000000000000000" pitchFamily="2" charset="2"/>
              <a:buChar char="w"/>
            </a:pPr>
            <a:r>
              <a:rPr lang="zh-CN" altLang="en-US" sz="2200">
                <a:latin typeface="Arial" panose="020B0704020202020204" pitchFamily="34" charset="0"/>
                <a:ea typeface="楷体_GB2312" pitchFamily="49" charset="-122"/>
              </a:rPr>
              <a:t>可综合性：尽管</a:t>
            </a:r>
            <a:r>
              <a:rPr lang="en-US" altLang="zh-CN" sz="2200">
                <a:latin typeface="Arial" panose="020B0704020202020204" pitchFamily="34" charset="0"/>
                <a:ea typeface="楷体_GB2312" pitchFamily="49" charset="-122"/>
              </a:rPr>
              <a:t>Quartus II</a:t>
            </a:r>
            <a:r>
              <a:rPr lang="zh-CN" altLang="en-US" sz="2200">
                <a:latin typeface="Arial" panose="020B0704020202020204" pitchFamily="34" charset="0"/>
                <a:ea typeface="楷体_GB2312" pitchFamily="49" charset="-122"/>
              </a:rPr>
              <a:t>支持该语句，但</a:t>
            </a:r>
            <a:r>
              <a:rPr lang="zh-CN" altLang="en-US" sz="2200">
                <a:solidFill>
                  <a:srgbClr val="CC0066"/>
                </a:solidFill>
                <a:latin typeface="Arial" panose="020B0704020202020204" pitchFamily="34" charset="0"/>
                <a:ea typeface="楷体_GB2312" pitchFamily="49" charset="-122"/>
              </a:rPr>
              <a:t>一般情况下是不可综合的</a:t>
            </a:r>
            <a:r>
              <a:rPr lang="zh-CN" altLang="en-US" sz="2200">
                <a:latin typeface="Arial" panose="020B0704020202020204" pitchFamily="34" charset="0"/>
                <a:ea typeface="楷体_GB2312" pitchFamily="49" charset="-122"/>
              </a:rPr>
              <a:t>！如果</a:t>
            </a:r>
            <a:r>
              <a:rPr lang="en-US" altLang="zh-CN" sz="2200">
                <a:latin typeface="Arial" panose="020B0704020202020204" pitchFamily="34" charset="0"/>
                <a:ea typeface="楷体_GB2312" pitchFamily="49" charset="-122"/>
              </a:rPr>
              <a:t>forever</a:t>
            </a:r>
            <a:r>
              <a:rPr lang="zh-CN" altLang="en-US" sz="2200">
                <a:latin typeface="Arial" panose="020B0704020202020204" pitchFamily="34" charset="0"/>
                <a:ea typeface="楷体_GB2312" pitchFamily="49" charset="-122"/>
              </a:rPr>
              <a:t>循环被</a:t>
            </a:r>
            <a:r>
              <a:rPr lang="en-US" altLang="zh-CN" sz="2200">
                <a:latin typeface="Arial" panose="020B0704020202020204" pitchFamily="34" charset="0"/>
                <a:ea typeface="楷体_GB2312" pitchFamily="49" charset="-122"/>
              </a:rPr>
              <a:t>@(posedge clock)</a:t>
            </a:r>
            <a:r>
              <a:rPr lang="zh-CN" altLang="en-US" sz="2200">
                <a:latin typeface="Arial" panose="020B0704020202020204" pitchFamily="34" charset="0"/>
                <a:ea typeface="楷体_GB2312" pitchFamily="49" charset="-122"/>
              </a:rPr>
              <a:t>形式的时间控制打断，则是可综合的。</a:t>
            </a:r>
            <a:endParaRPr lang="zh-CN" altLang="en-US" sz="2200">
              <a:latin typeface="Arial" panose="020B0704020202020204" pitchFamily="34" charset="0"/>
              <a:ea typeface="楷体_GB2312" pitchFamily="49" charset="-122"/>
            </a:endParaRPr>
          </a:p>
        </p:txBody>
      </p:sp>
      <p:sp>
        <p:nvSpPr>
          <p:cNvPr id="504840" name="Rectangle 8"/>
          <p:cNvSpPr>
            <a:spLocks noChangeArrowheads="1"/>
          </p:cNvSpPr>
          <p:nvPr/>
        </p:nvSpPr>
        <p:spPr bwMode="auto">
          <a:xfrm>
            <a:off x="1419225" y="2216150"/>
            <a:ext cx="819150" cy="446088"/>
          </a:xfrm>
          <a:prstGeom prst="rect">
            <a:avLst/>
          </a:prstGeom>
          <a:noFill/>
          <a:ln w="25400">
            <a:solidFill>
              <a:srgbClr val="FF9900"/>
            </a:solidFill>
            <a:miter lim="800000"/>
          </a:ln>
          <a:effectLst/>
        </p:spPr>
        <p:txBody>
          <a:bodyPr wrap="none">
            <a:spAutoFit/>
          </a:bodyPr>
          <a:lstStyle/>
          <a:p>
            <a:pPr algn="l" eaLnBrk="1" hangingPunct="1">
              <a:lnSpc>
                <a:spcPct val="90000"/>
              </a:lnSpc>
              <a:spcBef>
                <a:spcPct val="30000"/>
              </a:spcBef>
              <a:buClr>
                <a:schemeClr val="tx2"/>
              </a:buClr>
              <a:buSzPct val="85000"/>
              <a:buFont typeface="Wingdings" panose="05000000000000000000"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endPar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endParaRPr>
          </a:p>
        </p:txBody>
      </p:sp>
      <p:sp>
        <p:nvSpPr>
          <p:cNvPr id="504841" name="AutoShape 9"/>
          <p:cNvSpPr>
            <a:spLocks noChangeArrowheads="1"/>
          </p:cNvSpPr>
          <p:nvPr/>
        </p:nvSpPr>
        <p:spPr bwMode="auto">
          <a:xfrm rot="21120300">
            <a:off x="5187950" y="1781175"/>
            <a:ext cx="3702050" cy="1250950"/>
          </a:xfrm>
          <a:prstGeom prst="star16">
            <a:avLst>
              <a:gd name="adj" fmla="val 37500"/>
            </a:avLst>
          </a:prstGeom>
          <a:gradFill rotWithShape="0">
            <a:gsLst>
              <a:gs pos="0">
                <a:srgbClr val="FFCF01"/>
              </a:gs>
              <a:gs pos="100000">
                <a:srgbClr val="FFFF00"/>
              </a:gs>
            </a:gsLst>
            <a:lin ang="2700000" scaled="1"/>
          </a:gradFill>
          <a:ln w="9525">
            <a:noFill/>
            <a:miter lim="800000"/>
          </a:ln>
          <a:effectLst>
            <a:outerShdw dist="35921" dir="2700000" algn="ctr" rotWithShape="0">
              <a:schemeClr val="bg2"/>
            </a:outerShdw>
          </a:effectLst>
        </p:spPr>
        <p:txBody>
          <a:bodyPr anchor="ctr" anchorCtr="1"/>
          <a:lstStyle/>
          <a:p>
            <a:pPr marL="179705" lvl="1" algn="l">
              <a:lnSpc>
                <a:spcPct val="100000"/>
              </a:lnSpc>
              <a:spcBef>
                <a:spcPct val="30000"/>
              </a:spcBef>
              <a:buClrTx/>
              <a:buFontTx/>
              <a:buNone/>
              <a:defRPr/>
            </a:pPr>
            <a:r>
              <a:rPr kumimoji="1" lang="en-US" altLang="zh-CN" sz="2200">
                <a:solidFill>
                  <a:srgbClr val="000000"/>
                </a:solidFill>
                <a:latin typeface="华文新魏" pitchFamily="2" charset="-122"/>
                <a:ea typeface="华文新魏" pitchFamily="2" charset="-122"/>
              </a:rPr>
              <a:t>forever</a:t>
            </a:r>
            <a:r>
              <a:rPr kumimoji="1" lang="zh-CN" altLang="en-US" sz="2200">
                <a:solidFill>
                  <a:srgbClr val="000000"/>
                </a:solidFill>
                <a:latin typeface="华文新魏" pitchFamily="2" charset="-122"/>
                <a:ea typeface="华文新魏" pitchFamily="2" charset="-122"/>
              </a:rPr>
              <a:t>语句通常用在测试文件中！</a:t>
            </a:r>
            <a:endParaRPr kumimoji="1" lang="zh-CN" altLang="en-US" sz="2200">
              <a:solidFill>
                <a:srgbClr val="000000"/>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4834"/>
                                        </p:tgtEl>
                                        <p:attrNameLst>
                                          <p:attrName>style.visibility</p:attrName>
                                        </p:attrNameLst>
                                      </p:cBhvr>
                                      <p:to>
                                        <p:strVal val="visible"/>
                                      </p:to>
                                    </p:set>
                                    <p:anim calcmode="lin" valueType="num">
                                      <p:cBhvr additive="base">
                                        <p:cTn id="7" dur="500" fill="hold"/>
                                        <p:tgtEl>
                                          <p:spTgt spid="504834"/>
                                        </p:tgtEl>
                                        <p:attrNameLst>
                                          <p:attrName>ppt_x</p:attrName>
                                        </p:attrNameLst>
                                      </p:cBhvr>
                                      <p:tavLst>
                                        <p:tav tm="0">
                                          <p:val>
                                            <p:strVal val="#ppt_x"/>
                                          </p:val>
                                        </p:tav>
                                        <p:tav tm="100000">
                                          <p:val>
                                            <p:strVal val="#ppt_x"/>
                                          </p:val>
                                        </p:tav>
                                      </p:tavLst>
                                    </p:anim>
                                    <p:anim calcmode="lin" valueType="num">
                                      <p:cBhvr additive="base">
                                        <p:cTn id="8" dur="500" fill="hold"/>
                                        <p:tgtEl>
                                          <p:spTgt spid="5048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4840"/>
                                        </p:tgtEl>
                                        <p:attrNameLst>
                                          <p:attrName>style.visibility</p:attrName>
                                        </p:attrNameLst>
                                      </p:cBhvr>
                                      <p:to>
                                        <p:strVal val="visible"/>
                                      </p:to>
                                    </p:set>
                                    <p:anim calcmode="lin" valueType="num">
                                      <p:cBhvr>
                                        <p:cTn id="13" dur="500" fill="hold"/>
                                        <p:tgtEl>
                                          <p:spTgt spid="504840"/>
                                        </p:tgtEl>
                                        <p:attrNameLst>
                                          <p:attrName>ppt_w</p:attrName>
                                        </p:attrNameLst>
                                      </p:cBhvr>
                                      <p:tavLst>
                                        <p:tav tm="0">
                                          <p:val>
                                            <p:fltVal val="0"/>
                                          </p:val>
                                        </p:tav>
                                        <p:tav tm="100000">
                                          <p:val>
                                            <p:strVal val="#ppt_w"/>
                                          </p:val>
                                        </p:tav>
                                      </p:tavLst>
                                    </p:anim>
                                    <p:anim calcmode="lin" valueType="num">
                                      <p:cBhvr>
                                        <p:cTn id="14" dur="500" fill="hold"/>
                                        <p:tgtEl>
                                          <p:spTgt spid="504840"/>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04837"/>
                                        </p:tgtEl>
                                        <p:attrNameLst>
                                          <p:attrName>style.visibility</p:attrName>
                                        </p:attrNameLst>
                                      </p:cBhvr>
                                      <p:to>
                                        <p:strVal val="visible"/>
                                      </p:to>
                                    </p:set>
                                    <p:animEffect transition="in" filter="wipe(left)">
                                      <p:cBhvr>
                                        <p:cTn id="18" dur="500"/>
                                        <p:tgtEl>
                                          <p:spTgt spid="50483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04839"/>
                                        </p:tgtEl>
                                        <p:attrNameLst>
                                          <p:attrName>style.visibility</p:attrName>
                                        </p:attrNameLst>
                                      </p:cBhvr>
                                      <p:to>
                                        <p:strVal val="visible"/>
                                      </p:to>
                                    </p:set>
                                    <p:anim calcmode="lin" valueType="num">
                                      <p:cBhvr additive="base">
                                        <p:cTn id="23" dur="500" fill="hold"/>
                                        <p:tgtEl>
                                          <p:spTgt spid="504839"/>
                                        </p:tgtEl>
                                        <p:attrNameLst>
                                          <p:attrName>ppt_x</p:attrName>
                                        </p:attrNameLst>
                                      </p:cBhvr>
                                      <p:tavLst>
                                        <p:tav tm="0">
                                          <p:val>
                                            <p:strVal val="0-#ppt_w/2"/>
                                          </p:val>
                                        </p:tav>
                                        <p:tav tm="100000">
                                          <p:val>
                                            <p:strVal val="#ppt_x"/>
                                          </p:val>
                                        </p:tav>
                                      </p:tavLst>
                                    </p:anim>
                                    <p:anim calcmode="lin" valueType="num">
                                      <p:cBhvr additive="base">
                                        <p:cTn id="24" dur="500" fill="hold"/>
                                        <p:tgtEl>
                                          <p:spTgt spid="50483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504841"/>
                                        </p:tgtEl>
                                        <p:attrNameLst>
                                          <p:attrName>style.visibility</p:attrName>
                                        </p:attrNameLst>
                                      </p:cBhvr>
                                      <p:to>
                                        <p:strVal val="visible"/>
                                      </p:to>
                                    </p:set>
                                    <p:anim calcmode="lin" valueType="num">
                                      <p:cBhvr>
                                        <p:cTn id="29" dur="500" fill="hold"/>
                                        <p:tgtEl>
                                          <p:spTgt spid="504841"/>
                                        </p:tgtEl>
                                        <p:attrNameLst>
                                          <p:attrName>ppt_w</p:attrName>
                                        </p:attrNameLst>
                                      </p:cBhvr>
                                      <p:tavLst>
                                        <p:tav tm="0">
                                          <p:val>
                                            <p:fltVal val="0"/>
                                          </p:val>
                                        </p:tav>
                                        <p:tav tm="100000">
                                          <p:val>
                                            <p:strVal val="#ppt_w"/>
                                          </p:val>
                                        </p:tav>
                                      </p:tavLst>
                                    </p:anim>
                                    <p:anim calcmode="lin" valueType="num">
                                      <p:cBhvr>
                                        <p:cTn id="30" dur="500" fill="hold"/>
                                        <p:tgtEl>
                                          <p:spTgt spid="5048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p:bldP spid="504837" grpId="0" animBg="1"/>
      <p:bldP spid="504839" grpId="0" autoUpdateAnimBg="0"/>
      <p:bldP spid="504840" grpId="0" animBg="1" autoUpdateAnimBg="0"/>
      <p:bldP spid="504841"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fld id="{A028D700-A52D-4D42-8E8B-67BCF7ECFF3D}" type="slidenum">
              <a:rPr lang="ko-KR" altLang="en-US" sz="1600" smtClean="0">
                <a:solidFill>
                  <a:schemeClr val="accent2"/>
                </a:solidFill>
                <a:latin typeface="Verdana" panose="020B0604030504040204" pitchFamily="34" charset="0"/>
                <a:ea typeface="Gulim" pitchFamily="34" charset="-127"/>
              </a:rPr>
            </a:fld>
            <a:endParaRPr lang="en-US" altLang="ko-KR" sz="1600" smtClean="0">
              <a:solidFill>
                <a:schemeClr val="accent2"/>
              </a:solidFill>
              <a:latin typeface="Verdana" panose="020B0604030504040204" pitchFamily="34" charset="0"/>
              <a:ea typeface="Gulim" pitchFamily="34" charset="-127"/>
            </a:endParaRPr>
          </a:p>
        </p:txBody>
      </p:sp>
      <p:sp>
        <p:nvSpPr>
          <p:cNvPr id="107523" name="Rectangle 2"/>
          <p:cNvSpPr>
            <a:spLocks noGrp="1" noChangeArrowheads="1"/>
          </p:cNvSpPr>
          <p:nvPr>
            <p:ph type="title"/>
          </p:nvPr>
        </p:nvSpPr>
        <p:spPr>
          <a:xfrm>
            <a:off x="1692275" y="266700"/>
            <a:ext cx="7772400" cy="677863"/>
          </a:xfrm>
        </p:spPr>
        <p:txBody>
          <a:bodyPr/>
          <a:lstStyle/>
          <a:p>
            <a:r>
              <a:rPr lang="en-US" altLang="zh-CN" smtClean="0">
                <a:solidFill>
                  <a:srgbClr val="FFCC00"/>
                </a:solidFill>
                <a:latin typeface="Arial" panose="020B0704020202020204" pitchFamily="34" charset="0"/>
                <a:ea typeface="黑体" pitchFamily="2" charset="-122"/>
              </a:rPr>
              <a:t>forever</a:t>
            </a:r>
            <a:r>
              <a:rPr lang="zh-CN" altLang="en-US" smtClean="0">
                <a:solidFill>
                  <a:srgbClr val="FFCC00"/>
                </a:solidFill>
                <a:latin typeface="Arial" panose="020B0704020202020204" pitchFamily="34" charset="0"/>
                <a:ea typeface="黑体" pitchFamily="2" charset="-122"/>
              </a:rPr>
              <a:t>语句举例</a:t>
            </a:r>
            <a:endParaRPr lang="zh-CN" altLang="en-US" smtClean="0">
              <a:solidFill>
                <a:srgbClr val="FFCC00"/>
              </a:solidFill>
              <a:latin typeface="Arial" panose="020B0704020202020204" pitchFamily="34" charset="0"/>
              <a:ea typeface="黑体" pitchFamily="2" charset="-122"/>
            </a:endParaRPr>
          </a:p>
        </p:txBody>
      </p:sp>
      <p:sp>
        <p:nvSpPr>
          <p:cNvPr id="107524" name="Rectangle 3"/>
          <p:cNvSpPr>
            <a:spLocks noGrp="1" noChangeArrowheads="1"/>
          </p:cNvSpPr>
          <p:nvPr>
            <p:ph type="body" idx="1"/>
          </p:nvPr>
        </p:nvSpPr>
        <p:spPr>
          <a:xfrm>
            <a:off x="846138" y="1111250"/>
            <a:ext cx="7486650" cy="714375"/>
          </a:xfrm>
        </p:spPr>
        <p:txBody>
          <a:bodyPr/>
          <a:lstStyle/>
          <a:p>
            <a:pPr algn="just">
              <a:lnSpc>
                <a:spcPct val="110000"/>
              </a:lnSpc>
            </a:pPr>
            <a:r>
              <a:rPr lang="en-US" altLang="zh-CN" sz="2400" smtClean="0">
                <a:latin typeface="Arial" panose="020B0704020202020204" pitchFamily="34" charset="0"/>
                <a:ea typeface="SimSun" pitchFamily="2" charset="-122"/>
              </a:rPr>
              <a:t>forever</a:t>
            </a:r>
            <a:r>
              <a:rPr lang="zh-CN" altLang="en-US" sz="2400" smtClean="0">
                <a:latin typeface="Arial" panose="020B0704020202020204" pitchFamily="34" charset="0"/>
                <a:ea typeface="SimSun" pitchFamily="2" charset="-122"/>
              </a:rPr>
              <a:t>语句在测试文件中描述时钟很有用！</a:t>
            </a:r>
            <a:endParaRPr lang="zh-CN" altLang="en-US" sz="2400" smtClean="0">
              <a:latin typeface="Arial" panose="020B0704020202020204" pitchFamily="34" charset="0"/>
              <a:ea typeface="SimSun" pitchFamily="2" charset="-122"/>
            </a:endParaRPr>
          </a:p>
        </p:txBody>
      </p:sp>
      <p:sp>
        <p:nvSpPr>
          <p:cNvPr id="506884" name="Text Box 4"/>
          <p:cNvSpPr txBox="1">
            <a:spLocks noChangeArrowheads="1"/>
          </p:cNvSpPr>
          <p:nvPr/>
        </p:nvSpPr>
        <p:spPr bwMode="auto">
          <a:xfrm>
            <a:off x="1274763" y="4968875"/>
            <a:ext cx="6745287" cy="1379538"/>
          </a:xfrm>
          <a:prstGeom prst="rect">
            <a:avLst/>
          </a:prstGeom>
          <a:solidFill>
            <a:srgbClr val="FFCC99"/>
          </a:solidFill>
          <a:ln w="9525">
            <a:solidFill>
              <a:schemeClr val="tx1"/>
            </a:solidFill>
            <a:miter lim="800000"/>
          </a:ln>
          <a:effectLst>
            <a:prstShdw prst="shdw13" dist="53882" dir="13500000">
              <a:schemeClr val="bg2"/>
            </a:prstShdw>
          </a:effectLst>
        </p:spPr>
        <p:txBody>
          <a:bodyPr anchor="b">
            <a:spAutoFit/>
          </a:bodyPr>
          <a:lstStyle>
            <a:lvl1pPr>
              <a:defRPr sz="2400" b="1">
                <a:solidFill>
                  <a:schemeClr val="tx1"/>
                </a:solidFill>
                <a:latin typeface="SimSun" pitchFamily="2" charset="-122"/>
                <a:ea typeface="SimSun" pitchFamily="2" charset="-122"/>
              </a:defRPr>
            </a:lvl1pPr>
            <a:lvl2pPr marL="742950" indent="-285750">
              <a:defRPr sz="2400" b="1">
                <a:solidFill>
                  <a:schemeClr val="tx1"/>
                </a:solidFill>
                <a:latin typeface="SimSun" pitchFamily="2" charset="-122"/>
                <a:ea typeface="SimSun" pitchFamily="2" charset="-122"/>
              </a:defRPr>
            </a:lvl2pPr>
            <a:lvl3pPr marL="1143000" indent="-228600">
              <a:defRPr sz="2400" b="1">
                <a:solidFill>
                  <a:schemeClr val="tx1"/>
                </a:solidFill>
                <a:latin typeface="SimSun" pitchFamily="2" charset="-122"/>
                <a:ea typeface="SimSun" pitchFamily="2" charset="-122"/>
              </a:defRPr>
            </a:lvl3pPr>
            <a:lvl4pPr marL="1600200" indent="-228600">
              <a:defRPr sz="2400" b="1">
                <a:solidFill>
                  <a:schemeClr val="tx1"/>
                </a:solidFill>
                <a:latin typeface="SimSun" pitchFamily="2" charset="-122"/>
                <a:ea typeface="SimSun" pitchFamily="2" charset="-122"/>
              </a:defRPr>
            </a:lvl4pPr>
            <a:lvl5pPr marL="2057400" indent="-228600">
              <a:defRPr sz="2400" b="1">
                <a:solidFill>
                  <a:schemeClr val="tx1"/>
                </a:solidFill>
                <a:latin typeface="SimSun" pitchFamily="2" charset="-122"/>
                <a:ea typeface="SimSun"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SimSun" pitchFamily="2" charset="-122"/>
                <a:ea typeface="SimSun" pitchFamily="2" charset="-122"/>
              </a:defRPr>
            </a:lvl9pPr>
          </a:lstStyle>
          <a:p>
            <a:pPr algn="l" eaLnBrk="1" hangingPunct="1">
              <a:spcBef>
                <a:spcPct val="10000"/>
              </a:spcBef>
              <a:buClr>
                <a:srgbClr val="FF0066"/>
              </a:buClr>
              <a:buFont typeface="Wingdings" panose="05000000000000000000" pitchFamily="2" charset="2"/>
              <a:buChar char="v"/>
            </a:pPr>
            <a:r>
              <a:rPr lang="zh-CN" altLang="en-US">
                <a:latin typeface="Arial" panose="020B0704020202020204" pitchFamily="34" charset="0"/>
                <a:ea typeface="楷体_GB2312" pitchFamily="49" charset="-122"/>
              </a:rPr>
              <a:t>常用</a:t>
            </a:r>
            <a:r>
              <a:rPr lang="en-US" altLang="zh-CN">
                <a:latin typeface="Arial" panose="020B0704020202020204" pitchFamily="34" charset="0"/>
                <a:ea typeface="楷体_GB2312" pitchFamily="49" charset="-122"/>
              </a:rPr>
              <a:t>disable</a:t>
            </a:r>
            <a:r>
              <a:rPr lang="zh-CN" altLang="en-US">
                <a:latin typeface="Arial" panose="020B0704020202020204" pitchFamily="34" charset="0"/>
                <a:ea typeface="楷体_GB2312" pitchFamily="49" charset="-122"/>
              </a:rPr>
              <a:t>语句跳出循环！</a:t>
            </a:r>
            <a:endParaRPr lang="zh-CN" altLang="en-US">
              <a:latin typeface="Arial" panose="020B0704020202020204" pitchFamily="34" charset="0"/>
              <a:ea typeface="楷体_GB2312" pitchFamily="49" charset="-122"/>
            </a:endParaRPr>
          </a:p>
          <a:p>
            <a:pPr algn="l" eaLnBrk="1" hangingPunct="1">
              <a:spcBef>
                <a:spcPct val="10000"/>
              </a:spcBef>
              <a:buClr>
                <a:srgbClr val="FF0066"/>
              </a:buClr>
              <a:buFont typeface="Wingdings" panose="05000000000000000000" pitchFamily="2" charset="2"/>
              <a:buChar char="v"/>
            </a:pPr>
            <a:r>
              <a:rPr lang="zh-CN" altLang="en-US">
                <a:latin typeface="Arial" panose="020B0704020202020204" pitchFamily="34" charset="0"/>
                <a:ea typeface="楷体_GB2312" pitchFamily="49" charset="-122"/>
              </a:rPr>
              <a:t>不同于</a:t>
            </a:r>
            <a:r>
              <a:rPr lang="en-US" altLang="zh-CN">
                <a:latin typeface="Arial" panose="020B0704020202020204" pitchFamily="34" charset="0"/>
                <a:ea typeface="楷体_GB2312" pitchFamily="49" charset="-122"/>
              </a:rPr>
              <a:t>always</a:t>
            </a:r>
            <a:r>
              <a:rPr lang="zh-CN" altLang="en-US">
                <a:latin typeface="Arial" panose="020B0704020202020204" pitchFamily="34" charset="0"/>
                <a:ea typeface="楷体_GB2312" pitchFamily="49" charset="-122"/>
              </a:rPr>
              <a:t>语句，不能独立写在程序中，</a:t>
            </a:r>
            <a:endParaRPr lang="zh-CN" altLang="en-US">
              <a:latin typeface="Arial" panose="020B0704020202020204" pitchFamily="34" charset="0"/>
              <a:ea typeface="楷体_GB2312" pitchFamily="49" charset="-122"/>
            </a:endParaRPr>
          </a:p>
          <a:p>
            <a:pPr algn="l" eaLnBrk="1" hangingPunct="1">
              <a:spcBef>
                <a:spcPct val="10000"/>
              </a:spcBef>
              <a:buClrTx/>
              <a:buFontTx/>
              <a:buNone/>
            </a:pPr>
            <a:r>
              <a:rPr lang="zh-CN" altLang="en-US">
                <a:latin typeface="Arial" panose="020B0704020202020204" pitchFamily="34" charset="0"/>
                <a:ea typeface="楷体_GB2312" pitchFamily="49" charset="-122"/>
              </a:rPr>
              <a:t>    一般用在</a:t>
            </a:r>
            <a:r>
              <a:rPr lang="en-US" altLang="zh-CN">
                <a:solidFill>
                  <a:srgbClr val="FF0066"/>
                </a:solidFill>
                <a:latin typeface="Arial" panose="020B0704020202020204" pitchFamily="34" charset="0"/>
                <a:ea typeface="楷体_GB2312" pitchFamily="49" charset="-122"/>
              </a:rPr>
              <a:t>initial</a:t>
            </a:r>
            <a:r>
              <a:rPr lang="zh-CN" altLang="en-US">
                <a:latin typeface="Arial" panose="020B0704020202020204" pitchFamily="34" charset="0"/>
                <a:ea typeface="楷体_GB2312" pitchFamily="49" charset="-122"/>
              </a:rPr>
              <a:t>语句块中！</a:t>
            </a:r>
            <a:endParaRPr lang="zh-CN" altLang="en-US">
              <a:latin typeface="Arial" panose="020B0704020202020204" pitchFamily="34" charset="0"/>
              <a:ea typeface="楷体_GB2312" pitchFamily="49" charset="-122"/>
            </a:endParaRPr>
          </a:p>
        </p:txBody>
      </p:sp>
      <p:sp>
        <p:nvSpPr>
          <p:cNvPr id="506885" name="Text Box 5"/>
          <p:cNvSpPr txBox="1">
            <a:spLocks noChangeArrowheads="1"/>
          </p:cNvSpPr>
          <p:nvPr/>
        </p:nvSpPr>
        <p:spPr bwMode="auto">
          <a:xfrm>
            <a:off x="2487613" y="1663700"/>
            <a:ext cx="3922712" cy="3032125"/>
          </a:xfrm>
          <a:prstGeom prst="rect">
            <a:avLst/>
          </a:prstGeom>
          <a:solidFill>
            <a:srgbClr val="ADD6FF"/>
          </a:solidFill>
          <a:ln w="12700">
            <a:solidFill>
              <a:schemeClr val="tx1"/>
            </a:solidFill>
            <a:miter lim="800000"/>
          </a:ln>
          <a:effectLst>
            <a:outerShdw dist="107763" dir="2700000" algn="ctr" rotWithShape="0">
              <a:schemeClr val="bg2"/>
            </a:outerShdw>
          </a:effectLst>
        </p:spPr>
        <p:txBody>
          <a:bodyPr anchor="b">
            <a:spAutoFit/>
          </a:bodyPr>
          <a:lstStyle/>
          <a:p>
            <a:pPr eaLnBrk="1" hangingPunct="1">
              <a:lnSpc>
                <a:spcPct val="90000"/>
              </a:lnSpc>
              <a:buClr>
                <a:srgbClr val="3333FF"/>
              </a:buClr>
              <a:buFont typeface="Wingdings" panose="05000000000000000000" pitchFamily="2" charset="2"/>
              <a:buNone/>
              <a:defRPr/>
            </a:pPr>
            <a:r>
              <a:rPr lang="en-US" altLang="zh-CN" sz="2000" dirty="0">
                <a:solidFill>
                  <a:srgbClr val="E43600"/>
                </a:solidFill>
                <a:latin typeface="Times New Roman" panose="02020803070505020304" pitchFamily="18" charset="0"/>
                <a:ea typeface="SimSun" pitchFamily="2" charset="-122"/>
              </a:rPr>
              <a:t>initial</a:t>
            </a:r>
            <a:endParaRPr lang="en-US" altLang="zh-CN" sz="2000" dirty="0">
              <a:solidFill>
                <a:srgbClr val="E43600"/>
              </a:solidFill>
              <a:latin typeface="Times New Roman" panose="02020803070505020304" pitchFamily="18" charset="0"/>
              <a:ea typeface="SimSun" pitchFamily="2" charset="-122"/>
            </a:endParaRPr>
          </a:p>
          <a:p>
            <a:pPr eaLnBrk="1" hangingPunct="1">
              <a:lnSpc>
                <a:spcPct val="90000"/>
              </a:lnSpc>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begin : Clocking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r>
              <a:rPr lang="en-US" altLang="zh-CN" sz="2000" dirty="0" err="1">
                <a:latin typeface="Times New Roman" panose="02020803070505020304" pitchFamily="18" charset="0"/>
                <a:ea typeface="SimSun" pitchFamily="2" charset="-122"/>
              </a:rPr>
              <a:t>clk</a:t>
            </a:r>
            <a:r>
              <a:rPr lang="en-US" altLang="zh-CN" sz="2000" dirty="0">
                <a:latin typeface="Times New Roman" panose="02020803070505020304" pitchFamily="18" charset="0"/>
                <a:ea typeface="SimSun" pitchFamily="2" charset="-122"/>
              </a:rPr>
              <a:t> = 0;</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r>
              <a:rPr lang="en-US" altLang="zh-CN" sz="2000" dirty="0">
                <a:solidFill>
                  <a:srgbClr val="FF3399"/>
                </a:solidFill>
                <a:latin typeface="Times New Roman" panose="02020803070505020304" pitchFamily="18" charset="0"/>
                <a:ea typeface="SimSun" pitchFamily="2" charset="-122"/>
              </a:rPr>
              <a:t>forever</a:t>
            </a:r>
            <a:r>
              <a:rPr lang="en-US" altLang="zh-CN" sz="2000" dirty="0">
                <a:latin typeface="Times New Roman" panose="02020803070505020304" pitchFamily="18" charset="0"/>
                <a:ea typeface="SimSun" pitchFamily="2" charset="-122"/>
              </a:rPr>
              <a:t> #10 </a:t>
            </a:r>
            <a:r>
              <a:rPr lang="en-US" altLang="zh-CN" sz="2000" dirty="0" err="1">
                <a:latin typeface="Times New Roman" panose="02020803070505020304" pitchFamily="18" charset="0"/>
                <a:ea typeface="SimSun" pitchFamily="2" charset="-122"/>
              </a:rPr>
              <a:t>clk</a:t>
            </a:r>
            <a:r>
              <a:rPr lang="en-US" altLang="zh-CN" sz="2000" dirty="0">
                <a:latin typeface="Times New Roman" panose="02020803070505020304" pitchFamily="18" charset="0"/>
                <a:ea typeface="SimSun" pitchFamily="2" charset="-122"/>
              </a:rPr>
              <a:t> = !</a:t>
            </a:r>
            <a:r>
              <a:rPr lang="en-US" altLang="zh-CN" sz="2000" dirty="0" err="1">
                <a:latin typeface="Times New Roman" panose="02020803070505020304" pitchFamily="18" charset="0"/>
                <a:ea typeface="SimSun" pitchFamily="2" charset="-122"/>
              </a:rPr>
              <a:t>clk</a:t>
            </a:r>
            <a:r>
              <a:rPr lang="en-US" altLang="zh-CN" sz="2000" dirty="0">
                <a:latin typeface="Times New Roman" panose="02020803070505020304" pitchFamily="18" charset="0"/>
                <a:ea typeface="SimSun" pitchFamily="2" charset="-122"/>
              </a:rPr>
              <a:t>;</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end</a:t>
            </a:r>
            <a:endParaRPr lang="en-US" altLang="zh-CN" sz="2000" dirty="0">
              <a:latin typeface="Times New Roman" panose="02020803070505020304" pitchFamily="18" charset="0"/>
              <a:ea typeface="SimSun" pitchFamily="2" charset="-122"/>
            </a:endParaRPr>
          </a:p>
          <a:p>
            <a:pPr eaLnBrk="1" hangingPunct="1">
              <a:lnSpc>
                <a:spcPct val="90000"/>
              </a:lnSpc>
              <a:buClr>
                <a:srgbClr val="3333FF"/>
              </a:buClr>
              <a:buFont typeface="Wingdings" panose="05000000000000000000" pitchFamily="2" charset="2"/>
              <a:buNone/>
              <a:defRPr/>
            </a:pPr>
            <a:r>
              <a:rPr lang="en-US" altLang="zh-CN" sz="2000" dirty="0">
                <a:solidFill>
                  <a:srgbClr val="E43600"/>
                </a:solidFill>
                <a:latin typeface="Times New Roman" panose="02020803070505020304" pitchFamily="18" charset="0"/>
                <a:ea typeface="SimSun" pitchFamily="2" charset="-122"/>
              </a:rPr>
              <a:t>initial</a:t>
            </a:r>
            <a:endParaRPr lang="en-US" altLang="zh-CN" sz="2000" dirty="0">
              <a:solidFill>
                <a:srgbClr val="E43600"/>
              </a:solidFill>
              <a:latin typeface="Times New Roman" panose="02020803070505020304" pitchFamily="18" charset="0"/>
              <a:ea typeface="SimSun" pitchFamily="2" charset="-122"/>
            </a:endParaRPr>
          </a:p>
          <a:p>
            <a:pPr eaLnBrk="1" hangingPunct="1">
              <a:lnSpc>
                <a:spcPct val="90000"/>
              </a:lnSpc>
              <a:buClr>
                <a:srgbClr val="3333FF"/>
              </a:buClr>
              <a:buFont typeface="Wingdings" panose="05000000000000000000" pitchFamily="2" charset="2"/>
              <a:buNone/>
              <a:defRPr/>
            </a:pPr>
            <a:r>
              <a:rPr lang="en-US" altLang="zh-CN" sz="2000" dirty="0">
                <a:latin typeface="Times New Roman" panose="02020803070505020304" pitchFamily="18" charset="0"/>
                <a:ea typeface="SimSun" pitchFamily="2" charset="-122"/>
              </a:rPr>
              <a:t>   begin : Stimulus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endParaRPr lang="en-US" altLang="zh-CN" sz="2000" dirty="0">
              <a:latin typeface="Times New Roman" panose="02020803070505020304" pitchFamily="18" charset="0"/>
              <a:ea typeface="SimSun" pitchFamily="2" charset="-122"/>
            </a:endParaRPr>
          </a:p>
          <a:p>
            <a:pPr>
              <a:lnSpc>
                <a:spcPct val="90000"/>
              </a:lnSpc>
              <a:spcBef>
                <a:spcPct val="0"/>
              </a:spcBef>
              <a:buClrTx/>
              <a:buFontTx/>
              <a:buNone/>
              <a:defRPr/>
            </a:pPr>
            <a:r>
              <a:rPr lang="en-US" altLang="zh-CN" sz="2000" dirty="0">
                <a:latin typeface="Times New Roman" panose="02020803070505020304" pitchFamily="18" charset="0"/>
                <a:ea typeface="SimSun" pitchFamily="2" charset="-122"/>
              </a:rPr>
              <a:t>       </a:t>
            </a:r>
            <a:r>
              <a:rPr lang="en-US" altLang="zh-CN" sz="2000" dirty="0">
                <a:solidFill>
                  <a:srgbClr val="FF3399"/>
                </a:solidFill>
                <a:latin typeface="Times New Roman" panose="02020803070505020304" pitchFamily="18" charset="0"/>
                <a:ea typeface="SimSun" pitchFamily="2" charset="-122"/>
              </a:rPr>
              <a:t>disable</a:t>
            </a:r>
            <a:r>
              <a:rPr lang="en-US" altLang="zh-CN" sz="2000" dirty="0">
                <a:latin typeface="Times New Roman" panose="02020803070505020304" pitchFamily="18" charset="0"/>
                <a:ea typeface="SimSun" pitchFamily="2" charset="-122"/>
              </a:rPr>
              <a:t> Clocking; // </a:t>
            </a:r>
            <a:r>
              <a:rPr lang="zh-CN" altLang="en-US" sz="2000" dirty="0">
                <a:latin typeface="Times New Roman" panose="02020803070505020304" pitchFamily="18" charset="0"/>
                <a:ea typeface="SimSun" pitchFamily="2" charset="-122"/>
              </a:rPr>
              <a:t>停止时钟</a:t>
            </a:r>
            <a:endParaRPr lang="zh-CN" altLang="en-US" sz="2000" dirty="0">
              <a:latin typeface="Times New Roman" panose="02020803070505020304" pitchFamily="18" charset="0"/>
              <a:ea typeface="SimSun" pitchFamily="2" charset="-122"/>
            </a:endParaRPr>
          </a:p>
          <a:p>
            <a:pPr>
              <a:lnSpc>
                <a:spcPct val="90000"/>
              </a:lnSpc>
              <a:spcBef>
                <a:spcPct val="0"/>
              </a:spcBef>
              <a:buClrTx/>
              <a:buFontTx/>
              <a:buNone/>
              <a:defRPr/>
            </a:pPr>
            <a:r>
              <a:rPr lang="zh-CN" altLang="en-US" sz="2000" dirty="0">
                <a:latin typeface="Times New Roman" panose="02020803070505020304" pitchFamily="18" charset="0"/>
                <a:ea typeface="SimSun" pitchFamily="2" charset="-122"/>
              </a:rPr>
              <a:t>   </a:t>
            </a:r>
            <a:r>
              <a:rPr lang="en-US" altLang="zh-CN" sz="2000" dirty="0">
                <a:latin typeface="Times New Roman" panose="02020803070505020304" pitchFamily="18" charset="0"/>
                <a:ea typeface="SimSun" pitchFamily="2" charset="-122"/>
              </a:rPr>
              <a:t>end </a:t>
            </a:r>
            <a:endParaRPr lang="en-US" altLang="zh-CN" sz="2000" dirty="0">
              <a:latin typeface="Times New Roman" panose="02020803070505020304" pitchFamily="18" charset="0"/>
              <a:ea typeface="SimSun"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06885"/>
                                        </p:tgtEl>
                                        <p:attrNameLst>
                                          <p:attrName>style.visibility</p:attrName>
                                        </p:attrNameLst>
                                      </p:cBhvr>
                                      <p:to>
                                        <p:strVal val="visible"/>
                                      </p:to>
                                    </p:set>
                                    <p:anim calcmode="lin" valueType="num">
                                      <p:cBhvr additive="base">
                                        <p:cTn id="7" dur="500" fill="hold"/>
                                        <p:tgtEl>
                                          <p:spTgt spid="506885"/>
                                        </p:tgtEl>
                                        <p:attrNameLst>
                                          <p:attrName>ppt_x</p:attrName>
                                        </p:attrNameLst>
                                      </p:cBhvr>
                                      <p:tavLst>
                                        <p:tav tm="0">
                                          <p:val>
                                            <p:strVal val="1+#ppt_w/2"/>
                                          </p:val>
                                        </p:tav>
                                        <p:tav tm="100000">
                                          <p:val>
                                            <p:strVal val="#ppt_x"/>
                                          </p:val>
                                        </p:tav>
                                      </p:tavLst>
                                    </p:anim>
                                    <p:anim calcmode="lin" valueType="num">
                                      <p:cBhvr additive="base">
                                        <p:cTn id="8" dur="500" fill="hold"/>
                                        <p:tgtEl>
                                          <p:spTgt spid="50688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6884"/>
                                        </p:tgtEl>
                                        <p:attrNameLst>
                                          <p:attrName>style.visibility</p:attrName>
                                        </p:attrNameLst>
                                      </p:cBhvr>
                                      <p:to>
                                        <p:strVal val="visible"/>
                                      </p:to>
                                    </p:set>
                                    <p:anim calcmode="lin" valueType="num">
                                      <p:cBhvr>
                                        <p:cTn id="13" dur="500" fill="hold"/>
                                        <p:tgtEl>
                                          <p:spTgt spid="506884"/>
                                        </p:tgtEl>
                                        <p:attrNameLst>
                                          <p:attrName>ppt_w</p:attrName>
                                        </p:attrNameLst>
                                      </p:cBhvr>
                                      <p:tavLst>
                                        <p:tav tm="0">
                                          <p:val>
                                            <p:fltVal val="0"/>
                                          </p:val>
                                        </p:tav>
                                        <p:tav tm="100000">
                                          <p:val>
                                            <p:strVal val="#ppt_w"/>
                                          </p:val>
                                        </p:tav>
                                      </p:tavLst>
                                    </p:anim>
                                    <p:anim calcmode="lin" valueType="num">
                                      <p:cBhvr>
                                        <p:cTn id="14" dur="500" fill="hold"/>
                                        <p:tgtEl>
                                          <p:spTgt spid="5068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animBg="1" autoUpdateAnimBg="0"/>
      <p:bldP spid="506885" grpId="0" animBg="1"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r" defTabSz="914400" rtl="0" eaLnBrk="0" fontAlgn="base" latinLnBrk="0" hangingPunct="0">
          <a:lnSpc>
            <a:spcPct val="100000"/>
          </a:lnSpc>
          <a:spcBef>
            <a:spcPct val="0"/>
          </a:spcBef>
          <a:spcAft>
            <a:spcPct val="0"/>
          </a:spcAft>
          <a:buClrTx/>
          <a:buSzTx/>
          <a:buFontTx/>
          <a:buNone/>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323846"/>
        </a:dk2>
        <a:lt2>
          <a:srgbClr val="003D3C"/>
        </a:lt2>
        <a:accent1>
          <a:srgbClr val="F6E884"/>
        </a:accent1>
        <a:accent2>
          <a:srgbClr val="E79C39"/>
        </a:accent2>
        <a:accent3>
          <a:srgbClr val="FFFFFF"/>
        </a:accent3>
        <a:accent4>
          <a:srgbClr val="000000"/>
        </a:accent4>
        <a:accent5>
          <a:srgbClr val="FAF2C2"/>
        </a:accent5>
        <a:accent6>
          <a:srgbClr val="D18D33"/>
        </a:accent6>
        <a:hlink>
          <a:srgbClr val="663300"/>
        </a:hlink>
        <a:folHlink>
          <a:srgbClr val="B2B2B2"/>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323846"/>
        </a:dk2>
        <a:lt2>
          <a:srgbClr val="003D3C"/>
        </a:lt2>
        <a:accent1>
          <a:srgbClr val="C5FF8B"/>
        </a:accent1>
        <a:accent2>
          <a:srgbClr val="7DD9B6"/>
        </a:accent2>
        <a:accent3>
          <a:srgbClr val="FFFFFF"/>
        </a:accent3>
        <a:accent4>
          <a:srgbClr val="000000"/>
        </a:accent4>
        <a:accent5>
          <a:srgbClr val="DFFFC4"/>
        </a:accent5>
        <a:accent6>
          <a:srgbClr val="71C4A5"/>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xp模板">
  <a:themeElements>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xp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803070505020304" pitchFamily="18" charset="0"/>
            <a:ea typeface="SimSun"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803070505020304" pitchFamily="18" charset="0"/>
            <a:ea typeface="SimSun" pitchFamily="2" charset="-122"/>
          </a:defRPr>
        </a:defPPr>
      </a:lstStyle>
    </a:lnDef>
  </a:objectDefaults>
  <a:extraClrSchemeLst>
    <a:extraClrScheme>
      <a:clrScheme name="gxp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xp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xp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xp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xp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xp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spPr>
      <a:bodyPr vert="horz" wrap="none" lIns="91440" tIns="45720" rIns="91440" bIns="45720" numCol="1" anchor="ctr" anchorCtr="0" compatLnSpc="1"/>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defRPr kumimoji="0" lang="zh-CN" altLang="en-US" sz="2800" b="0" i="0" u="none" strike="noStrike" cap="none" normalizeH="0" baseline="0" smtClean="0">
            <a:ln>
              <a:noFill/>
            </a:ln>
            <a:solidFill>
              <a:schemeClr val="tx1"/>
            </a:solidFill>
            <a:effectLst/>
            <a:latin typeface="Times New Roman" panose="02020803070505020304" pitchFamily="18" charset="0"/>
            <a:ea typeface="SimSun" pitchFamily="2" charset="-122"/>
            <a:sym typeface="Wingdings" panose="05000000000000000000"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spPr>
      <a:bodyPr vert="horz" wrap="none" lIns="91440" tIns="45720" rIns="91440" bIns="45720" numCol="1" anchor="ctr" anchorCtr="0" compatLnSpc="1"/>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defRPr kumimoji="0" lang="zh-CN" altLang="en-US" sz="2800" b="0" i="0" u="none" strike="noStrike" cap="none" normalizeH="0" baseline="0" smtClean="0">
            <a:ln>
              <a:noFill/>
            </a:ln>
            <a:solidFill>
              <a:schemeClr val="tx1"/>
            </a:solidFill>
            <a:effectLst/>
            <a:latin typeface="Times New Roman" panose="02020803070505020304" pitchFamily="18" charset="0"/>
            <a:ea typeface="SimSun" pitchFamily="2" charset="-122"/>
            <a:sym typeface="Wingdings" panose="05000000000000000000"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33180</Words>
  <Application>WPS Presentation</Application>
  <PresentationFormat>全屏显示(4:3)</PresentationFormat>
  <Paragraphs>2986</Paragraphs>
  <Slides>122</Slides>
  <Notes>122</Notes>
  <HiddenSlides>2</HiddenSlides>
  <MMClips>0</MMClips>
  <ScaleCrop>false</ScaleCrop>
  <HeadingPairs>
    <vt:vector size="8" baseType="variant">
      <vt:variant>
        <vt:lpstr>已用的字体</vt:lpstr>
      </vt:variant>
      <vt:variant>
        <vt:i4>37</vt:i4>
      </vt:variant>
      <vt:variant>
        <vt:lpstr>主题</vt:lpstr>
      </vt:variant>
      <vt:variant>
        <vt:i4>3</vt:i4>
      </vt:variant>
      <vt:variant>
        <vt:lpstr>嵌入 OLE 服务器</vt:lpstr>
      </vt:variant>
      <vt:variant>
        <vt:i4>13</vt:i4>
      </vt:variant>
      <vt:variant>
        <vt:lpstr>幻灯片标题</vt:lpstr>
      </vt:variant>
      <vt:variant>
        <vt:i4>122</vt:i4>
      </vt:variant>
    </vt:vector>
  </HeadingPairs>
  <TitlesOfParts>
    <vt:vector size="175" baseType="lpstr">
      <vt:lpstr>Arial</vt:lpstr>
      <vt:lpstr>SimSun</vt:lpstr>
      <vt:lpstr>Wingdings</vt:lpstr>
      <vt:lpstr>汉仪书宋二KW</vt:lpstr>
      <vt:lpstr>Lucida Sans Unicode</vt:lpstr>
      <vt:lpstr>苹方-简</vt:lpstr>
      <vt:lpstr>굴림</vt:lpstr>
      <vt:lpstr>Apple SD Gothic Neo</vt:lpstr>
      <vt:lpstr>Verdana</vt:lpstr>
      <vt:lpstr>Gulim</vt:lpstr>
      <vt:lpstr>Times New Roman</vt:lpstr>
      <vt:lpstr>Times New Roman</vt:lpstr>
      <vt:lpstr>楷体_GB2312</vt:lpstr>
      <vt:lpstr>汉仪楷体简</vt:lpstr>
      <vt:lpstr>黑体</vt:lpstr>
      <vt:lpstr>SimSun</vt:lpstr>
      <vt:lpstr>汉仪中黑KW</vt:lpstr>
      <vt:lpstr>Cambria</vt:lpstr>
      <vt:lpstr>Cambria Math</vt:lpstr>
      <vt:lpstr>Kingsoft Math</vt:lpstr>
      <vt:lpstr>华文楷体</vt:lpstr>
      <vt:lpstr>方正姚体</vt:lpstr>
      <vt:lpstr>华文新魏</vt:lpstr>
      <vt:lpstr>Tahoma</vt:lpstr>
      <vt:lpstr>华文行楷</vt:lpstr>
      <vt:lpstr>华文彩云</vt:lpstr>
      <vt:lpstr>Symbol</vt:lpstr>
      <vt:lpstr>仿宋_GB2312</vt:lpstr>
      <vt:lpstr>方正仿宋_GBK</vt:lpstr>
      <vt:lpstr>宋体-简</vt:lpstr>
      <vt:lpstr>微软雅黑</vt:lpstr>
      <vt:lpstr>汉仪旗黑</vt:lpstr>
      <vt:lpstr>Arial Unicode MS</vt:lpstr>
      <vt:lpstr>SimSun</vt:lpstr>
      <vt:lpstr>SimSun</vt:lpstr>
      <vt:lpstr>Kingsoft Sign</vt:lpstr>
      <vt:lpstr>Malgun Gothic</vt:lpstr>
      <vt:lpstr>Office 主题</vt:lpstr>
      <vt:lpstr>gxp模板</vt:lpstr>
      <vt:lpstr>3_gxp模板-2</vt:lpstr>
      <vt:lpstr>Word.Document.12</vt:lpstr>
      <vt:lpstr>PBrush</vt:lpstr>
      <vt:lpstr>PBrush</vt:lpstr>
      <vt:lpstr>Equation.3</vt:lpstr>
      <vt:lpstr>Equation.3</vt:lpstr>
      <vt:lpstr>PBrush</vt:lpstr>
      <vt:lpstr>PBrush</vt:lpstr>
      <vt:lpstr>PBrush</vt:lpstr>
      <vt:lpstr>PBrush</vt:lpstr>
      <vt:lpstr>PBrush</vt:lpstr>
      <vt:lpstr>PBrush</vt:lpstr>
      <vt:lpstr>PBrush</vt:lpstr>
      <vt:lpstr>PBrush</vt:lpstr>
      <vt:lpstr>PowerPoint 演示文稿</vt:lpstr>
      <vt:lpstr>提纲</vt:lpstr>
      <vt:lpstr>简单的Verilog HDL例子</vt:lpstr>
      <vt:lpstr>硬件描述语言简介</vt:lpstr>
      <vt:lpstr>Verilog HDL 与VHDL的比较</vt:lpstr>
      <vt:lpstr>Verilog HDL简介</vt:lpstr>
      <vt:lpstr>Verilog HDL的特点</vt:lpstr>
      <vt:lpstr>Verilog HDL与C语言的比较</vt:lpstr>
      <vt:lpstr>运算符的比较</vt:lpstr>
      <vt:lpstr>2.5.1  Verilog HDL基本结构</vt:lpstr>
      <vt:lpstr>简单的Verilog HDL例子（1/3）</vt:lpstr>
      <vt:lpstr>简单的Verilog HDL例子（2/3）</vt:lpstr>
      <vt:lpstr>简单的Verilog HDL例子（3/3）</vt:lpstr>
      <vt:lpstr>Verilog HDL基本结构总结</vt:lpstr>
      <vt:lpstr>二、Verilog HDL模块的结构</vt:lpstr>
      <vt:lpstr>模块端口定义与I/O说明</vt:lpstr>
      <vt:lpstr>信号类型声明与功能描述</vt:lpstr>
      <vt:lpstr>逻辑功能定义</vt:lpstr>
      <vt:lpstr>逻辑功能定义（续）</vt:lpstr>
      <vt:lpstr>Verilog HDL程序的三种描述方式</vt:lpstr>
      <vt:lpstr>三、 Verilog HDL模块的模板</vt:lpstr>
      <vt:lpstr>Verilog HDL模块的模板（续）</vt:lpstr>
      <vt:lpstr> 2.5.2  Verilog HDL的词法</vt:lpstr>
      <vt:lpstr>二、常数</vt:lpstr>
      <vt:lpstr>x和z值</vt:lpstr>
      <vt:lpstr>实数（Real）</vt:lpstr>
      <vt:lpstr>三、字符串</vt:lpstr>
      <vt:lpstr>四、标识符 </vt:lpstr>
      <vt:lpstr>五、关键字</vt:lpstr>
      <vt:lpstr>六、运算符及表达式</vt:lpstr>
      <vt:lpstr>1、算术运算符</vt:lpstr>
      <vt:lpstr>2、逻辑运算符</vt:lpstr>
      <vt:lpstr>3、位运算符</vt:lpstr>
      <vt:lpstr>4、关系运算符</vt:lpstr>
      <vt:lpstr>5、等值运算符</vt:lpstr>
      <vt:lpstr>6、缩减（缩位）运算符</vt:lpstr>
      <vt:lpstr>7、移位运算符</vt:lpstr>
      <vt:lpstr>8、条件运算符</vt:lpstr>
      <vt:lpstr>9、位拼接运算符</vt:lpstr>
      <vt:lpstr>运算符的优先级</vt:lpstr>
      <vt:lpstr>七、 Verilog HDL数据对象</vt:lpstr>
      <vt:lpstr>变量</vt:lpstr>
      <vt:lpstr>nets型变量</vt:lpstr>
      <vt:lpstr>wire型变量</vt:lpstr>
      <vt:lpstr>wire型向量（总线）</vt:lpstr>
      <vt:lpstr>register型变量</vt:lpstr>
      <vt:lpstr>register型变量与nets型变量的区别</vt:lpstr>
      <vt:lpstr>reg型变量</vt:lpstr>
      <vt:lpstr>reg型变量生成触发器和组合逻辑举例</vt:lpstr>
      <vt:lpstr>memory型变量</vt:lpstr>
      <vt:lpstr>2.5.3  Verilog HDL常用语句</vt:lpstr>
      <vt:lpstr>Verilog HDL常用语句</vt:lpstr>
      <vt:lpstr>一、结构声明语句</vt:lpstr>
      <vt:lpstr>always块语句</vt:lpstr>
      <vt:lpstr>敏感信号表达式</vt:lpstr>
      <vt:lpstr>always语句举例（1/2）</vt:lpstr>
      <vt:lpstr>always语句举例（2/2）</vt:lpstr>
      <vt:lpstr>always块语句使用注意事项</vt:lpstr>
      <vt:lpstr>2、initial语句</vt:lpstr>
      <vt:lpstr>initial语句举例</vt:lpstr>
      <vt:lpstr>3、task语句</vt:lpstr>
      <vt:lpstr>task语句使用注意事项</vt:lpstr>
      <vt:lpstr>task语句举例</vt:lpstr>
      <vt:lpstr>4个4位二进制输入数据的冒泡排序源程序</vt:lpstr>
      <vt:lpstr>sort4.v的测试文件</vt:lpstr>
      <vt:lpstr>sort4.v的仿真波形task_Top.wlf</vt:lpstr>
      <vt:lpstr>4、function语句</vt:lpstr>
      <vt:lpstr>function语句举例</vt:lpstr>
      <vt:lpstr>函数的使用规则</vt:lpstr>
      <vt:lpstr>任务与函数的区别</vt:lpstr>
      <vt:lpstr>二、赋值语句</vt:lpstr>
      <vt:lpstr>2、连续赋值语句（assign语句）</vt:lpstr>
      <vt:lpstr>3、过程赋值语句</vt:lpstr>
      <vt:lpstr>非阻塞赋值与阻塞赋值的区别</vt:lpstr>
      <vt:lpstr>非阻塞赋值与阻塞赋值的区别（续）</vt:lpstr>
      <vt:lpstr>非阻塞赋值与阻塞赋值方式的主要区别</vt:lpstr>
      <vt:lpstr>三、条件语句</vt:lpstr>
      <vt:lpstr>if-else语句的表示方式</vt:lpstr>
      <vt:lpstr>if-else语句举例</vt:lpstr>
      <vt:lpstr>count60.v的仿真波形</vt:lpstr>
      <vt:lpstr>if-else语句使用注意事项</vt:lpstr>
      <vt:lpstr>2、case语句</vt:lpstr>
      <vt:lpstr>case语句的语法格式</vt:lpstr>
      <vt:lpstr>casez与casex语句</vt:lpstr>
      <vt:lpstr>casez语句举例</vt:lpstr>
      <vt:lpstr>使用条件语句注意事项</vt:lpstr>
      <vt:lpstr>如何正确使用if语句？</vt:lpstr>
      <vt:lpstr>如何正确使用case语句？</vt:lpstr>
      <vt:lpstr>四、循环语句</vt:lpstr>
      <vt:lpstr>1、for语句</vt:lpstr>
      <vt:lpstr>for语句举例</vt:lpstr>
      <vt:lpstr>用for语句实现两个8位二进制数乘法</vt:lpstr>
      <vt:lpstr>2、repeat语句</vt:lpstr>
      <vt:lpstr>repeat语句举例</vt:lpstr>
      <vt:lpstr>3、 while语句</vt:lpstr>
      <vt:lpstr>while语句举例</vt:lpstr>
      <vt:lpstr>用for语句对8位二进制数中值为1的位进行计数</vt:lpstr>
      <vt:lpstr>4、 forever语句</vt:lpstr>
      <vt:lpstr>forever语句举例</vt:lpstr>
      <vt:lpstr>同一循环的不同实现方式</vt:lpstr>
      <vt:lpstr>五、语句的顺序执行与并行执行</vt:lpstr>
      <vt:lpstr>语句的顺序执行举例</vt:lpstr>
      <vt:lpstr>语句的顺序执行的功能仿真</vt:lpstr>
      <vt:lpstr>2、语句的并行执行</vt:lpstr>
      <vt:lpstr>2.5.4  不同抽象级别的Verilog HDL模型</vt:lpstr>
      <vt:lpstr>Verilog HDL的行为描述和结构描述</vt:lpstr>
      <vt:lpstr>1、Verilog HDL的门级描述</vt:lpstr>
      <vt:lpstr>门原语调用举例（1/2）</vt:lpstr>
      <vt:lpstr>门原语调用举例（2/2）</vt:lpstr>
      <vt:lpstr>2、Verilog HDL的行为描述</vt:lpstr>
      <vt:lpstr>（1）算法级抽象—逻辑表达式</vt:lpstr>
      <vt:lpstr>（2）系统级抽象—case语句</vt:lpstr>
      <vt:lpstr>（3）算法级抽象—条件运算符</vt:lpstr>
      <vt:lpstr>不同抽象级别的Verilog HDL模型小结</vt:lpstr>
      <vt:lpstr>思  考</vt:lpstr>
      <vt:lpstr>本章小结（1/7）</vt:lpstr>
      <vt:lpstr>本章小结（2/7）</vt:lpstr>
      <vt:lpstr>本章小结（3/7）</vt:lpstr>
      <vt:lpstr>本章小结（4/7）</vt:lpstr>
      <vt:lpstr>本章小结（5/7）</vt:lpstr>
      <vt:lpstr>本章小结（6/7）</vt:lpstr>
      <vt:lpstr>本章小结（7/7）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문보라</dc:creator>
  <cp:lastModifiedBy>cloudsky</cp:lastModifiedBy>
  <cp:revision>1828</cp:revision>
  <dcterms:created xsi:type="dcterms:W3CDTF">2022-04-22T03:10:22Z</dcterms:created>
  <dcterms:modified xsi:type="dcterms:W3CDTF">2022-04-22T03:10:22Z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1033-4.1.2.6545</vt:lpwstr>
  </property>
</Properties>
</file>