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336" r:id="rId3"/>
    <p:sldId id="332" r:id="rId4"/>
    <p:sldId id="330" r:id="rId5"/>
    <p:sldId id="326" r:id="rId6"/>
    <p:sldId id="333" r:id="rId7"/>
    <p:sldId id="322" r:id="rId8"/>
    <p:sldId id="328" r:id="rId9"/>
    <p:sldId id="323" r:id="rId10"/>
    <p:sldId id="324" r:id="rId11"/>
    <p:sldId id="321" r:id="rId12"/>
    <p:sldId id="331" r:id="rId13"/>
    <p:sldId id="334" r:id="rId14"/>
    <p:sldId id="335" r:id="rId15"/>
    <p:sldId id="329" r:id="rId16"/>
    <p:sldId id="327" r:id="rId17"/>
    <p:sldId id="279" r:id="rId18"/>
    <p:sldId id="337" r:id="rId19"/>
    <p:sldId id="33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99B814-F31B-4A80-9DBD-82A772E81A08}">
          <p14:sldIdLst>
            <p14:sldId id="256"/>
            <p14:sldId id="336"/>
          </p14:sldIdLst>
        </p14:section>
        <p14:section name="Untitled Section" id="{BA92AC0D-8AF3-4875-9882-59A3D56D025D}">
          <p14:sldIdLst>
            <p14:sldId id="332"/>
            <p14:sldId id="330"/>
            <p14:sldId id="326"/>
            <p14:sldId id="333"/>
            <p14:sldId id="322"/>
            <p14:sldId id="328"/>
            <p14:sldId id="323"/>
            <p14:sldId id="324"/>
            <p14:sldId id="321"/>
            <p14:sldId id="331"/>
            <p14:sldId id="334"/>
            <p14:sldId id="335"/>
            <p14:sldId id="329"/>
            <p14:sldId id="327"/>
            <p14:sldId id="279"/>
            <p14:sldId id="337"/>
            <p14:sldId id="33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33" autoAdjust="0"/>
    <p:restoredTop sz="94660"/>
  </p:normalViewPr>
  <p:slideViewPr>
    <p:cSldViewPr snapToGrid="0">
      <p:cViewPr varScale="1">
        <p:scale>
          <a:sx n="53" d="100"/>
          <a:sy n="53" d="100"/>
        </p:scale>
        <p:origin x="114" y="1236"/>
      </p:cViewPr>
      <p:guideLst/>
    </p:cSldViewPr>
  </p:slideViewPr>
  <p:notesTextViewPr>
    <p:cViewPr>
      <p:scale>
        <a:sx n="1" d="1"/>
        <a:sy n="1" d="1"/>
      </p:scale>
      <p:origin x="0" y="0"/>
    </p:cViewPr>
  </p:notesTextViewPr>
  <p:sorterViewPr>
    <p:cViewPr>
      <p:scale>
        <a:sx n="100" d="100"/>
        <a:sy n="100" d="100"/>
      </p:scale>
      <p:origin x="0" y="-179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C7610-FEE5-4C21-84F2-C6B7CB1C7438}" type="datetimeFigureOut">
              <a:rPr lang="de-AT" smtClean="0"/>
              <a:t>14.01.2016</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A5186-DF0D-4970-8279-04A519CEACA9}" type="slidenum">
              <a:rPr lang="de-AT" smtClean="0"/>
              <a:t>‹#›</a:t>
            </a:fld>
            <a:endParaRPr lang="de-AT"/>
          </a:p>
        </p:txBody>
      </p:sp>
    </p:spTree>
    <p:extLst>
      <p:ext uri="{BB962C8B-B14F-4D97-AF65-F5344CB8AC3E}">
        <p14:creationId xmlns:p14="http://schemas.microsoft.com/office/powerpoint/2010/main" val="3662632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1/14/2016</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1/14/2016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1/14/2016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1/14/2016</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1/14/2016</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1/14/2016</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1/14/2016</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InliNe Assembler</a:t>
            </a:r>
            <a:endParaRPr lang="de-AT" dirty="0"/>
          </a:p>
        </p:txBody>
      </p:sp>
      <p:sp>
        <p:nvSpPr>
          <p:cNvPr id="3" name="Subtitle 2"/>
          <p:cNvSpPr>
            <a:spLocks noGrp="1"/>
          </p:cNvSpPr>
          <p:nvPr>
            <p:ph type="subTitle" idx="1"/>
          </p:nvPr>
        </p:nvSpPr>
        <p:spPr>
          <a:xfrm>
            <a:off x="1371600" y="4696492"/>
            <a:ext cx="9448800" cy="685800"/>
          </a:xfrm>
        </p:spPr>
        <p:txBody>
          <a:bodyPr/>
          <a:lstStyle/>
          <a:p>
            <a:pPr algn="ctr"/>
            <a:r>
              <a:rPr lang="de-AT" dirty="0" smtClean="0"/>
              <a:t>By Landsteiner</a:t>
            </a:r>
            <a:endParaRPr lang="de-AT" dirty="0"/>
          </a:p>
        </p:txBody>
      </p:sp>
      <p:sp>
        <p:nvSpPr>
          <p:cNvPr id="4" name="Rectangle 3"/>
          <p:cNvSpPr/>
          <p:nvPr/>
        </p:nvSpPr>
        <p:spPr>
          <a:xfrm>
            <a:off x="4886617" y="95346"/>
            <a:ext cx="2418766" cy="3170099"/>
          </a:xfrm>
          <a:prstGeom prst="rect">
            <a:avLst/>
          </a:prstGeom>
          <a:noFill/>
        </p:spPr>
        <p:txBody>
          <a:bodyPr wrap="square" lIns="91440" tIns="45720" rIns="91440" bIns="45720">
            <a:spAutoFit/>
          </a:bodyPr>
          <a:lstStyle/>
          <a:p>
            <a:pPr algn="ctr"/>
            <a:r>
              <a:rPr lang="en-US" sz="200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a:t>
            </a:r>
            <a:endParaRPr lang="en-US" sz="20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TextBox 4"/>
          <p:cNvSpPr txBox="1"/>
          <p:nvPr/>
        </p:nvSpPr>
        <p:spPr>
          <a:xfrm>
            <a:off x="5772033" y="2346621"/>
            <a:ext cx="647934" cy="369332"/>
          </a:xfrm>
          <a:prstGeom prst="rect">
            <a:avLst/>
          </a:prstGeom>
          <a:noFill/>
        </p:spPr>
        <p:txBody>
          <a:bodyPr wrap="none" rtlCol="0">
            <a:spAutoFit/>
          </a:bodyPr>
          <a:lstStyle/>
          <a:p>
            <a:r>
              <a:rPr lang="de-AT" dirty="0" smtClean="0"/>
              <a:t>asm</a:t>
            </a:r>
            <a:endParaRPr lang="de-AT" dirty="0"/>
          </a:p>
        </p:txBody>
      </p:sp>
      <p:sp>
        <p:nvSpPr>
          <p:cNvPr id="6" name="TextBox 5"/>
          <p:cNvSpPr txBox="1"/>
          <p:nvPr/>
        </p:nvSpPr>
        <p:spPr>
          <a:xfrm>
            <a:off x="5765442" y="764710"/>
            <a:ext cx="647934" cy="369332"/>
          </a:xfrm>
          <a:prstGeom prst="rect">
            <a:avLst/>
          </a:prstGeom>
          <a:noFill/>
        </p:spPr>
        <p:txBody>
          <a:bodyPr wrap="none" rtlCol="0">
            <a:spAutoFit/>
          </a:bodyPr>
          <a:lstStyle/>
          <a:p>
            <a:r>
              <a:rPr lang="de-AT" dirty="0" smtClean="0"/>
              <a:t>asm</a:t>
            </a:r>
            <a:endParaRPr lang="de-AT" dirty="0"/>
          </a:p>
        </p:txBody>
      </p:sp>
      <p:sp>
        <p:nvSpPr>
          <p:cNvPr id="7" name="Rectangle 6"/>
          <p:cNvSpPr/>
          <p:nvPr/>
        </p:nvSpPr>
        <p:spPr>
          <a:xfrm>
            <a:off x="3120065" y="63453"/>
            <a:ext cx="2418766" cy="3170099"/>
          </a:xfrm>
          <a:prstGeom prst="rect">
            <a:avLst/>
          </a:prstGeom>
          <a:noFill/>
        </p:spPr>
        <p:txBody>
          <a:bodyPr wrap="square" lIns="91440" tIns="45720" rIns="91440" bIns="45720">
            <a:spAutoFit/>
          </a:bodyPr>
          <a:lstStyle/>
          <a:p>
            <a:pPr algn="ctr"/>
            <a:r>
              <a:rPr lang="en-US" sz="200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a:t>
            </a:r>
            <a:endParaRPr lang="en-US" sz="20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Rectangle 7"/>
          <p:cNvSpPr/>
          <p:nvPr/>
        </p:nvSpPr>
        <p:spPr>
          <a:xfrm>
            <a:off x="1141867" y="-2435"/>
            <a:ext cx="2418766" cy="3170099"/>
          </a:xfrm>
          <a:prstGeom prst="rect">
            <a:avLst/>
          </a:prstGeom>
          <a:noFill/>
        </p:spPr>
        <p:txBody>
          <a:bodyPr wrap="square" lIns="91440" tIns="45720" rIns="91440" bIns="45720">
            <a:spAutoFit/>
          </a:bodyPr>
          <a:lstStyle/>
          <a:p>
            <a:pPr algn="ctr"/>
            <a:r>
              <a:rPr lang="en-US" sz="20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G</a:t>
            </a:r>
            <a:endParaRPr lang="en-US" sz="20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2161" y="949376"/>
            <a:ext cx="2967677" cy="1860981"/>
          </a:xfrm>
          <a:prstGeom prst="rect">
            <a:avLst/>
          </a:prstGeom>
        </p:spPr>
      </p:pic>
      <p:sp>
        <p:nvSpPr>
          <p:cNvPr id="9" name="TextBox 8"/>
          <p:cNvSpPr txBox="1"/>
          <p:nvPr/>
        </p:nvSpPr>
        <p:spPr>
          <a:xfrm>
            <a:off x="4694789" y="3628501"/>
            <a:ext cx="8082420" cy="769441"/>
          </a:xfrm>
          <a:prstGeom prst="rect">
            <a:avLst/>
          </a:prstGeom>
          <a:noFill/>
        </p:spPr>
        <p:txBody>
          <a:bodyPr wrap="square" rtlCol="0">
            <a:spAutoFit/>
          </a:bodyPr>
          <a:lstStyle/>
          <a:p>
            <a:r>
              <a:rPr lang="de-AT" sz="4400" dirty="0" smtClean="0"/>
              <a:t>extended asm statements</a:t>
            </a:r>
            <a:endParaRPr lang="de-AT" sz="4400" dirty="0"/>
          </a:p>
        </p:txBody>
      </p:sp>
    </p:spTree>
    <p:extLst>
      <p:ext uri="{BB962C8B-B14F-4D97-AF65-F5344CB8AC3E}">
        <p14:creationId xmlns:p14="http://schemas.microsoft.com/office/powerpoint/2010/main" val="3812934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AT" dirty="0"/>
              <a:t>Auf was man Achten sollte</a:t>
            </a:r>
          </a:p>
        </p:txBody>
      </p:sp>
      <p:sp>
        <p:nvSpPr>
          <p:cNvPr id="3" name="Content Placeholder 2"/>
          <p:cNvSpPr>
            <a:spLocks noGrp="1"/>
          </p:cNvSpPr>
          <p:nvPr>
            <p:ph idx="1"/>
          </p:nvPr>
        </p:nvSpPr>
        <p:spPr>
          <a:xfrm>
            <a:off x="685799" y="1797125"/>
            <a:ext cx="10820400" cy="4024125"/>
          </a:xfrm>
        </p:spPr>
        <p:txBody>
          <a:bodyPr/>
          <a:lstStyle/>
          <a:p>
            <a:r>
              <a:rPr lang="de-AT" dirty="0" smtClean="0"/>
              <a:t>Die Benutzung vom Spezial-Register __tmp_reg__ ist ein sinnvoller Ausweg zu Clobbers.</a:t>
            </a:r>
          </a:p>
          <a:p>
            <a:r>
              <a:rPr lang="de-AT" dirty="0" smtClean="0"/>
              <a:t>Allgemein ist die Benutzung von solchen Registern geeignet, um sehr effizienten Code zu generieren. So deutet zum Beispiel im __SREG__ das Bit </a:t>
            </a:r>
            <a:r>
              <a:rPr lang="de-AT" b="1" dirty="0"/>
              <a:t>Zero </a:t>
            </a:r>
            <a:r>
              <a:rPr lang="de-AT" b="1" dirty="0" smtClean="0"/>
              <a:t>Flag Z </a:t>
            </a:r>
            <a:r>
              <a:rPr lang="de-AT" dirty="0" smtClean="0"/>
              <a:t>das letze Rechenergebnis der ALU auf Null an. Dies ist sinnvoll, wenn man vor gehabt hätte, eine Variable auf null zu überprüfen.</a:t>
            </a:r>
          </a:p>
          <a:p>
            <a:endParaRPr lang="de-AT" dirty="0"/>
          </a:p>
        </p:txBody>
      </p:sp>
      <p:pic>
        <p:nvPicPr>
          <p:cNvPr id="6" name="Picture 5"/>
          <p:cNvPicPr>
            <a:picLocks noChangeAspect="1"/>
          </p:cNvPicPr>
          <p:nvPr/>
        </p:nvPicPr>
        <p:blipFill>
          <a:blip r:embed="rId2"/>
          <a:stretch>
            <a:fillRect/>
          </a:stretch>
        </p:blipFill>
        <p:spPr>
          <a:xfrm>
            <a:off x="1640919" y="3809187"/>
            <a:ext cx="8910159" cy="1460276"/>
          </a:xfrm>
          <a:prstGeom prst="rect">
            <a:avLst/>
          </a:prstGeom>
        </p:spPr>
      </p:pic>
    </p:spTree>
    <p:extLst>
      <p:ext uri="{BB962C8B-B14F-4D97-AF65-F5344CB8AC3E}">
        <p14:creationId xmlns:p14="http://schemas.microsoft.com/office/powerpoint/2010/main" val="3385322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AT" dirty="0" smtClean="0"/>
              <a:t>Wann volatile ?</a:t>
            </a:r>
            <a:endParaRPr lang="de-AT" dirty="0"/>
          </a:p>
        </p:txBody>
      </p:sp>
      <p:sp>
        <p:nvSpPr>
          <p:cNvPr id="3" name="Content Placeholder 2"/>
          <p:cNvSpPr>
            <a:spLocks noGrp="1"/>
          </p:cNvSpPr>
          <p:nvPr>
            <p:ph idx="1"/>
          </p:nvPr>
        </p:nvSpPr>
        <p:spPr/>
        <p:txBody>
          <a:bodyPr/>
          <a:lstStyle/>
          <a:p>
            <a:r>
              <a:rPr lang="de-AT" dirty="0" smtClean="0"/>
              <a:t>Wenn es wahrscheinlich ist, dass der Optimierer keine zukünftige Verwendung für die Ausgangsvariabeln erkennt.</a:t>
            </a:r>
          </a:p>
          <a:p>
            <a:endParaRPr lang="de-AT" dirty="0"/>
          </a:p>
          <a:p>
            <a:r>
              <a:rPr lang="de-AT" dirty="0" smtClean="0"/>
              <a:t>Wenn der Optimierer meinen könnte das sich der Output gar nie ändert.</a:t>
            </a:r>
          </a:p>
          <a:p>
            <a:endParaRPr lang="de-AT" dirty="0"/>
          </a:p>
          <a:p>
            <a:endParaRPr lang="de-AT" dirty="0" smtClean="0"/>
          </a:p>
          <a:p>
            <a:r>
              <a:rPr lang="de-AT" dirty="0" smtClean="0"/>
              <a:t>Wenn Code erzeugt wird, der gewünschte Seiteneffekte erzeugen soll, welche vom Optimierer aber als ungünstig erkannt werden.</a:t>
            </a:r>
            <a:endParaRPr lang="de-AT" dirty="0"/>
          </a:p>
        </p:txBody>
      </p:sp>
    </p:spTree>
    <p:extLst>
      <p:ext uri="{BB962C8B-B14F-4D97-AF65-F5344CB8AC3E}">
        <p14:creationId xmlns:p14="http://schemas.microsoft.com/office/powerpoint/2010/main" val="781417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597" y="328858"/>
            <a:ext cx="8610600" cy="1293028"/>
          </a:xfrm>
        </p:spPr>
        <p:txBody>
          <a:bodyPr/>
          <a:lstStyle/>
          <a:p>
            <a:pPr algn="ctr"/>
            <a:r>
              <a:rPr lang="de-AT" dirty="0" smtClean="0"/>
              <a:t>Assembler </a:t>
            </a:r>
            <a:r>
              <a:rPr lang="de-AT" dirty="0"/>
              <a:t>Template</a:t>
            </a:r>
          </a:p>
        </p:txBody>
      </p:sp>
      <p:sp>
        <p:nvSpPr>
          <p:cNvPr id="3" name="Content Placeholder 2"/>
          <p:cNvSpPr>
            <a:spLocks noGrp="1"/>
          </p:cNvSpPr>
          <p:nvPr>
            <p:ph idx="1"/>
          </p:nvPr>
        </p:nvSpPr>
        <p:spPr>
          <a:xfrm>
            <a:off x="0" y="1146220"/>
            <a:ext cx="11351654" cy="5396247"/>
          </a:xfrm>
        </p:spPr>
        <p:txBody>
          <a:bodyPr>
            <a:normAutofit fontScale="92500" lnSpcReduction="10000"/>
          </a:bodyPr>
          <a:lstStyle/>
          <a:p>
            <a:r>
              <a:rPr lang="de-AT" dirty="0" smtClean="0"/>
              <a:t>Besteht </a:t>
            </a:r>
            <a:r>
              <a:rPr lang="de-AT" dirty="0"/>
              <a:t>aus mindestens einer </a:t>
            </a:r>
            <a:r>
              <a:rPr lang="de-AT" dirty="0" smtClean="0"/>
              <a:t>Zeichenkette, welche eine Assembler- Anweisung beinhaltet.</a:t>
            </a:r>
            <a:endParaRPr lang="de-AT" dirty="0"/>
          </a:p>
          <a:p>
            <a:r>
              <a:rPr lang="de-AT" dirty="0" smtClean="0"/>
              <a:t>Beispiel sehr sehr einfach: </a:t>
            </a:r>
          </a:p>
          <a:p>
            <a:endParaRPr lang="de-AT" dirty="0" smtClean="0"/>
          </a:p>
          <a:p>
            <a:r>
              <a:rPr lang="de-AT" dirty="0" smtClean="0"/>
              <a:t>Beispiel sehr einfach: 	</a:t>
            </a:r>
            <a:r>
              <a:rPr lang="de-AT" dirty="0" smtClean="0">
                <a:solidFill>
                  <a:srgbClr val="008000"/>
                </a:solidFill>
                <a:latin typeface="NimbusMonL-Regu"/>
              </a:rPr>
              <a:t>asm</a:t>
            </a:r>
            <a:r>
              <a:rPr lang="de-AT" dirty="0">
                <a:solidFill>
                  <a:srgbClr val="000000"/>
                </a:solidFill>
                <a:latin typeface="NimbusMonL-Regu"/>
              </a:rPr>
              <a:t>(</a:t>
            </a:r>
            <a:r>
              <a:rPr lang="de-AT" dirty="0">
                <a:solidFill>
                  <a:srgbClr val="002040"/>
                </a:solidFill>
                <a:latin typeface="NimbusMonL-Regu"/>
              </a:rPr>
              <a:t>"in %[retval], %[port]" </a:t>
            </a:r>
            <a:r>
              <a:rPr lang="de-AT" dirty="0" smtClean="0">
                <a:solidFill>
                  <a:srgbClr val="000000"/>
                </a:solidFill>
                <a:latin typeface="NimbusMonL-Regu"/>
              </a:rPr>
              <a:t>:</a:t>
            </a:r>
          </a:p>
          <a:p>
            <a:pPr marL="0" indent="0">
              <a:buNone/>
            </a:pPr>
            <a:r>
              <a:rPr lang="de-AT" dirty="0" smtClean="0">
                <a:solidFill>
                  <a:srgbClr val="000000"/>
                </a:solidFill>
                <a:latin typeface="NimbusMonL-Regu"/>
              </a:rPr>
              <a:t>			     	[retval] </a:t>
            </a:r>
            <a:r>
              <a:rPr lang="de-AT" dirty="0" smtClean="0">
                <a:solidFill>
                  <a:srgbClr val="002040"/>
                </a:solidFill>
                <a:latin typeface="NimbusMonL-Regu"/>
              </a:rPr>
              <a:t>"=r" </a:t>
            </a:r>
            <a:r>
              <a:rPr lang="de-AT" dirty="0" smtClean="0">
                <a:solidFill>
                  <a:srgbClr val="000000"/>
                </a:solidFill>
                <a:latin typeface="NimbusMonL-Regu"/>
              </a:rPr>
              <a:t>(value) :</a:t>
            </a:r>
          </a:p>
          <a:p>
            <a:pPr marL="0" indent="0">
              <a:buNone/>
            </a:pPr>
            <a:r>
              <a:rPr lang="de-AT" dirty="0">
                <a:solidFill>
                  <a:srgbClr val="000000"/>
                </a:solidFill>
                <a:latin typeface="NimbusMonL-Regu"/>
              </a:rPr>
              <a:t>	</a:t>
            </a:r>
            <a:r>
              <a:rPr lang="de-AT" dirty="0" smtClean="0">
                <a:solidFill>
                  <a:srgbClr val="000000"/>
                </a:solidFill>
                <a:latin typeface="NimbusMonL-Regu"/>
              </a:rPr>
              <a:t>		    	 [</a:t>
            </a:r>
            <a:r>
              <a:rPr lang="de-AT" dirty="0">
                <a:solidFill>
                  <a:srgbClr val="000000"/>
                </a:solidFill>
                <a:latin typeface="NimbusMonL-Regu"/>
              </a:rPr>
              <a:t>port] </a:t>
            </a:r>
            <a:r>
              <a:rPr lang="de-AT" dirty="0">
                <a:solidFill>
                  <a:srgbClr val="002040"/>
                </a:solidFill>
                <a:latin typeface="NimbusMonL-Regu"/>
              </a:rPr>
              <a:t>"I" </a:t>
            </a:r>
            <a:r>
              <a:rPr lang="de-AT" dirty="0">
                <a:solidFill>
                  <a:srgbClr val="000000"/>
                </a:solidFill>
                <a:latin typeface="NimbusMonL-Regu"/>
              </a:rPr>
              <a:t>(_SFR_IO_ADDR(PORTD)) </a:t>
            </a:r>
            <a:r>
              <a:rPr lang="de-AT" dirty="0" smtClean="0">
                <a:solidFill>
                  <a:srgbClr val="000000"/>
                </a:solidFill>
                <a:latin typeface="NimbusMonL-Regu"/>
              </a:rPr>
              <a:t>);</a:t>
            </a:r>
            <a:endParaRPr lang="de-AT" dirty="0" smtClean="0"/>
          </a:p>
          <a:p>
            <a:r>
              <a:rPr lang="de-AT" dirty="0" smtClean="0"/>
              <a:t>Beispiel einfach: 		</a:t>
            </a:r>
            <a:r>
              <a:rPr lang="it-IT" dirty="0" smtClean="0">
                <a:solidFill>
                  <a:srgbClr val="008000"/>
                </a:solidFill>
                <a:latin typeface="NimbusMonL-Regu"/>
              </a:rPr>
              <a:t>asm </a:t>
            </a:r>
            <a:r>
              <a:rPr lang="it-IT" dirty="0">
                <a:solidFill>
                  <a:srgbClr val="008000"/>
                </a:solidFill>
                <a:latin typeface="NimbusMonL-Regu"/>
              </a:rPr>
              <a:t>volatile</a:t>
            </a:r>
            <a:r>
              <a:rPr lang="it-IT" dirty="0">
                <a:solidFill>
                  <a:srgbClr val="000000"/>
                </a:solidFill>
                <a:latin typeface="NimbusMonL-Regu"/>
              </a:rPr>
              <a:t>(</a:t>
            </a:r>
            <a:r>
              <a:rPr lang="it-IT" dirty="0">
                <a:solidFill>
                  <a:srgbClr val="002040"/>
                </a:solidFill>
                <a:latin typeface="NimbusMonL-Regu"/>
              </a:rPr>
              <a:t>"mov __tmp_reg__, %A0</a:t>
            </a:r>
            <a:r>
              <a:rPr lang="it-IT" dirty="0" smtClean="0">
                <a:solidFill>
                  <a:srgbClr val="002040"/>
                </a:solidFill>
                <a:latin typeface="NimbusMonL-Regu"/>
              </a:rPr>
              <a:t>"</a:t>
            </a:r>
            <a:endParaRPr lang="it-IT" dirty="0">
              <a:solidFill>
                <a:srgbClr val="002040"/>
              </a:solidFill>
              <a:latin typeface="NimbusMonL-Regu"/>
            </a:endParaRPr>
          </a:p>
          <a:p>
            <a:pPr marL="0" indent="0">
              <a:buNone/>
            </a:pPr>
            <a:r>
              <a:rPr lang="de-AT" dirty="0" smtClean="0">
                <a:solidFill>
                  <a:srgbClr val="002040"/>
                </a:solidFill>
                <a:latin typeface="NimbusMonL-Regu"/>
              </a:rPr>
              <a:t>				"</a:t>
            </a:r>
            <a:r>
              <a:rPr lang="de-AT" dirty="0">
                <a:solidFill>
                  <a:srgbClr val="002040"/>
                </a:solidFill>
                <a:latin typeface="NimbusMonL-Regu"/>
              </a:rPr>
              <a:t>mov %A0, %B0</a:t>
            </a:r>
            <a:r>
              <a:rPr lang="de-AT" dirty="0" smtClean="0">
                <a:solidFill>
                  <a:srgbClr val="002040"/>
                </a:solidFill>
                <a:latin typeface="NimbusMonL-Regu"/>
              </a:rPr>
              <a:t>"</a:t>
            </a:r>
          </a:p>
          <a:p>
            <a:pPr marL="0" indent="0">
              <a:buNone/>
            </a:pPr>
            <a:r>
              <a:rPr lang="de-AT" dirty="0" smtClean="0">
                <a:solidFill>
                  <a:srgbClr val="002040"/>
                </a:solidFill>
                <a:latin typeface="NimbusMonL-Regu"/>
              </a:rPr>
              <a:t>				"</a:t>
            </a:r>
            <a:r>
              <a:rPr lang="de-AT" dirty="0">
                <a:solidFill>
                  <a:srgbClr val="002040"/>
                </a:solidFill>
                <a:latin typeface="NimbusMonL-Regu"/>
              </a:rPr>
              <a:t>mov %B0, __tmp_reg</a:t>
            </a:r>
            <a:r>
              <a:rPr lang="de-AT" dirty="0" smtClean="0">
                <a:solidFill>
                  <a:srgbClr val="002040"/>
                </a:solidFill>
                <a:latin typeface="NimbusMonL-Regu"/>
              </a:rPr>
              <a:t>__"</a:t>
            </a:r>
          </a:p>
          <a:p>
            <a:pPr marL="0" indent="0">
              <a:buNone/>
            </a:pPr>
            <a:r>
              <a:rPr lang="de-AT" dirty="0" smtClean="0">
                <a:solidFill>
                  <a:srgbClr val="000000"/>
                </a:solidFill>
                <a:latin typeface="NimbusMonL-Regu"/>
              </a:rPr>
              <a:t>				: </a:t>
            </a:r>
            <a:r>
              <a:rPr lang="de-AT" dirty="0" smtClean="0">
                <a:solidFill>
                  <a:srgbClr val="002040"/>
                </a:solidFill>
                <a:latin typeface="NimbusMonL-Regu"/>
              </a:rPr>
              <a:t>"=r" </a:t>
            </a:r>
            <a:r>
              <a:rPr lang="de-AT" dirty="0" smtClean="0">
                <a:solidFill>
                  <a:srgbClr val="000000"/>
                </a:solidFill>
                <a:latin typeface="NimbusMonL-Regu"/>
              </a:rPr>
              <a:t>(value)</a:t>
            </a:r>
          </a:p>
          <a:p>
            <a:pPr marL="0" indent="0">
              <a:buNone/>
            </a:pPr>
            <a:r>
              <a:rPr lang="de-AT" dirty="0" smtClean="0">
                <a:solidFill>
                  <a:srgbClr val="000000"/>
                </a:solidFill>
                <a:latin typeface="NimbusMonL-Regu"/>
              </a:rPr>
              <a:t>				: </a:t>
            </a:r>
            <a:r>
              <a:rPr lang="de-AT" dirty="0">
                <a:solidFill>
                  <a:srgbClr val="002040"/>
                </a:solidFill>
                <a:latin typeface="NimbusMonL-Regu"/>
              </a:rPr>
              <a:t>"0" </a:t>
            </a:r>
            <a:r>
              <a:rPr lang="de-AT" dirty="0">
                <a:solidFill>
                  <a:srgbClr val="000000"/>
                </a:solidFill>
                <a:latin typeface="NimbusMonL-Regu"/>
              </a:rPr>
              <a:t>(value</a:t>
            </a:r>
            <a:r>
              <a:rPr lang="de-AT" dirty="0" smtClean="0">
                <a:solidFill>
                  <a:srgbClr val="000000"/>
                </a:solidFill>
                <a:latin typeface="NimbusMonL-Regu"/>
              </a:rPr>
              <a:t>));</a:t>
            </a:r>
          </a:p>
          <a:p>
            <a:pPr marL="0" indent="0" algn="ctr">
              <a:buNone/>
            </a:pPr>
            <a:r>
              <a:rPr lang="de-AT" dirty="0" smtClean="0"/>
              <a:t>Extra: Hier wird mit </a:t>
            </a:r>
            <a:r>
              <a:rPr lang="de-AT" dirty="0">
                <a:solidFill>
                  <a:srgbClr val="002040"/>
                </a:solidFill>
                <a:latin typeface="NimbusMonL-Regu"/>
              </a:rPr>
              <a:t>"</a:t>
            </a:r>
            <a:r>
              <a:rPr lang="de-AT" dirty="0" smtClean="0">
                <a:solidFill>
                  <a:srgbClr val="002040"/>
                </a:solidFill>
                <a:latin typeface="NimbusMonL-Regu"/>
              </a:rPr>
              <a:t>0" </a:t>
            </a:r>
            <a:r>
              <a:rPr lang="de-AT" dirty="0"/>
              <a:t>mitgeteilt das </a:t>
            </a:r>
            <a:r>
              <a:rPr lang="de-AT" dirty="0" smtClean="0"/>
              <a:t>value</a:t>
            </a:r>
            <a:r>
              <a:rPr lang="de-AT" dirty="0"/>
              <a:t>zugleich als Ausgang und Eingang fungieren </a:t>
            </a:r>
            <a:r>
              <a:rPr lang="de-AT" dirty="0" smtClean="0"/>
              <a:t>soll.</a:t>
            </a:r>
          </a:p>
          <a:p>
            <a:pPr marL="0" indent="0" algn="ctr">
              <a:buNone/>
            </a:pPr>
            <a:r>
              <a:rPr lang="de-AT" dirty="0" smtClean="0"/>
              <a:t>Das ermöglicht das Vertauschen von High – und Low Byte.</a:t>
            </a:r>
            <a:endParaRPr lang="de-AT" dirty="0"/>
          </a:p>
        </p:txBody>
      </p:sp>
      <p:pic>
        <p:nvPicPr>
          <p:cNvPr id="6" name="Picture 5"/>
          <p:cNvPicPr>
            <a:picLocks noChangeAspect="1"/>
          </p:cNvPicPr>
          <p:nvPr/>
        </p:nvPicPr>
        <p:blipFill>
          <a:blip r:embed="rId2"/>
          <a:stretch>
            <a:fillRect/>
          </a:stretch>
        </p:blipFill>
        <p:spPr>
          <a:xfrm>
            <a:off x="3252951" y="1146220"/>
            <a:ext cx="7364606" cy="1603387"/>
          </a:xfrm>
          <a:prstGeom prst="rect">
            <a:avLst/>
          </a:prstGeom>
        </p:spPr>
      </p:pic>
    </p:spTree>
    <p:extLst>
      <p:ext uri="{BB962C8B-B14F-4D97-AF65-F5344CB8AC3E}">
        <p14:creationId xmlns:p14="http://schemas.microsoft.com/office/powerpoint/2010/main" val="2029244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90152"/>
            <a:ext cx="8610600" cy="1293028"/>
          </a:xfrm>
        </p:spPr>
        <p:txBody>
          <a:bodyPr/>
          <a:lstStyle/>
          <a:p>
            <a:pPr algn="ctr"/>
            <a:r>
              <a:rPr lang="de-AT" dirty="0" smtClean="0"/>
              <a:t>NUN ERFOLGT PRAXIS</a:t>
            </a:r>
            <a:endParaRPr lang="de-AT" dirty="0"/>
          </a:p>
        </p:txBody>
      </p:sp>
      <p:sp>
        <p:nvSpPr>
          <p:cNvPr id="4" name="Content Placeholder 3"/>
          <p:cNvSpPr txBox="1">
            <a:spLocks noGrp="1"/>
          </p:cNvSpPr>
          <p:nvPr>
            <p:ph idx="1"/>
          </p:nvPr>
        </p:nvSpPr>
        <p:spPr>
          <a:xfrm>
            <a:off x="244698" y="1202888"/>
            <a:ext cx="11822806" cy="4760278"/>
          </a:xfrm>
          <a:prstGeom prst="rect">
            <a:avLst/>
          </a:prstGeom>
          <a:noFill/>
        </p:spPr>
        <p:txBody>
          <a:bodyPr wrap="square" rtlCol="0">
            <a:spAutoFit/>
          </a:bodyPr>
          <a:lstStyle/>
          <a:p>
            <a:pPr marL="0" indent="0">
              <a:buNone/>
            </a:pPr>
            <a:r>
              <a:rPr lang="it-IT" sz="6000" dirty="0">
                <a:solidFill>
                  <a:srgbClr val="008000"/>
                </a:solidFill>
                <a:latin typeface="NimbusMonL-Regu"/>
              </a:rPr>
              <a:t>asm volatile</a:t>
            </a:r>
            <a:r>
              <a:rPr lang="it-IT" sz="6000" dirty="0">
                <a:solidFill>
                  <a:srgbClr val="000000"/>
                </a:solidFill>
                <a:latin typeface="NimbusMonL-Regu"/>
              </a:rPr>
              <a:t>(</a:t>
            </a:r>
            <a:r>
              <a:rPr lang="it-IT" sz="6000" dirty="0">
                <a:solidFill>
                  <a:srgbClr val="002040"/>
                </a:solidFill>
                <a:latin typeface="NimbusMonL-Regu"/>
              </a:rPr>
              <a:t>"in %0,%1</a:t>
            </a:r>
            <a:r>
              <a:rPr lang="it-IT" sz="6000" dirty="0" smtClean="0">
                <a:solidFill>
                  <a:srgbClr val="002040"/>
                </a:solidFill>
                <a:latin typeface="NimbusMonL-Regu"/>
              </a:rPr>
              <a:t>"</a:t>
            </a:r>
            <a:endParaRPr lang="it-IT" sz="6000" dirty="0">
              <a:solidFill>
                <a:srgbClr val="002040"/>
              </a:solidFill>
              <a:latin typeface="NimbusMonL-Regu"/>
            </a:endParaRPr>
          </a:p>
          <a:p>
            <a:pPr marL="0" indent="0">
              <a:buNone/>
            </a:pPr>
            <a:r>
              <a:rPr lang="de-AT" sz="6000" dirty="0" smtClean="0">
                <a:solidFill>
                  <a:srgbClr val="002040"/>
                </a:solidFill>
                <a:latin typeface="NimbusMonL-Regu"/>
              </a:rPr>
              <a:t>    		 "</a:t>
            </a:r>
            <a:r>
              <a:rPr lang="de-AT" sz="6000" dirty="0">
                <a:solidFill>
                  <a:srgbClr val="002040"/>
                </a:solidFill>
                <a:latin typeface="NimbusMonL-Regu"/>
              </a:rPr>
              <a:t>out %1, %2" </a:t>
            </a:r>
            <a:r>
              <a:rPr lang="de-AT" sz="6000" dirty="0" smtClean="0">
                <a:solidFill>
                  <a:srgbClr val="000000"/>
                </a:solidFill>
                <a:latin typeface="NimbusMonL-Regu"/>
              </a:rPr>
              <a:t>: 	</a:t>
            </a:r>
          </a:p>
          <a:p>
            <a:pPr marL="0" indent="0">
              <a:buNone/>
            </a:pPr>
            <a:r>
              <a:rPr lang="de-AT" sz="6000" dirty="0" smtClean="0">
                <a:solidFill>
                  <a:srgbClr val="002040"/>
                </a:solidFill>
                <a:latin typeface="NimbusMonL-Regu"/>
              </a:rPr>
              <a:t>"=&amp;</a:t>
            </a:r>
            <a:r>
              <a:rPr lang="de-AT" sz="6000" dirty="0">
                <a:solidFill>
                  <a:srgbClr val="002040"/>
                </a:solidFill>
                <a:latin typeface="NimbusMonL-Regu"/>
              </a:rPr>
              <a:t>r" </a:t>
            </a:r>
            <a:r>
              <a:rPr lang="de-AT" sz="6000" dirty="0">
                <a:solidFill>
                  <a:srgbClr val="000000"/>
                </a:solidFill>
                <a:latin typeface="NimbusMonL-Regu"/>
              </a:rPr>
              <a:t>(input</a:t>
            </a:r>
            <a:r>
              <a:rPr lang="de-AT" sz="6000" dirty="0" smtClean="0">
                <a:solidFill>
                  <a:srgbClr val="000000"/>
                </a:solidFill>
                <a:latin typeface="NimbusMonL-Regu"/>
              </a:rPr>
              <a:t>): </a:t>
            </a:r>
          </a:p>
          <a:p>
            <a:pPr marL="0" indent="0">
              <a:buNone/>
            </a:pPr>
            <a:r>
              <a:rPr lang="de-AT" sz="6000" dirty="0" smtClean="0">
                <a:solidFill>
                  <a:srgbClr val="002040"/>
                </a:solidFill>
                <a:latin typeface="NimbusMonL-Regu"/>
              </a:rPr>
              <a:t>"</a:t>
            </a:r>
            <a:r>
              <a:rPr lang="de-AT" sz="6000" dirty="0">
                <a:solidFill>
                  <a:srgbClr val="002040"/>
                </a:solidFill>
                <a:latin typeface="NimbusMonL-Regu"/>
              </a:rPr>
              <a:t>I" </a:t>
            </a:r>
            <a:r>
              <a:rPr lang="de-AT" sz="6000" dirty="0">
                <a:solidFill>
                  <a:srgbClr val="000000"/>
                </a:solidFill>
                <a:latin typeface="NimbusMonL-Regu"/>
              </a:rPr>
              <a:t>(_SFR_IO_ADDR(port</a:t>
            </a:r>
            <a:r>
              <a:rPr lang="de-AT" sz="6000" dirty="0" smtClean="0">
                <a:solidFill>
                  <a:srgbClr val="000000"/>
                </a:solidFill>
                <a:latin typeface="NimbusMonL-Regu"/>
              </a:rPr>
              <a:t>)),</a:t>
            </a:r>
          </a:p>
          <a:p>
            <a:pPr marL="0" indent="0">
              <a:buNone/>
            </a:pPr>
            <a:r>
              <a:rPr lang="de-AT" sz="6000" dirty="0" smtClean="0">
                <a:solidFill>
                  <a:srgbClr val="002040"/>
                </a:solidFill>
                <a:latin typeface="NimbusMonL-Regu"/>
              </a:rPr>
              <a:t>"r" </a:t>
            </a:r>
            <a:r>
              <a:rPr lang="de-AT" sz="6000" dirty="0" smtClean="0">
                <a:solidFill>
                  <a:srgbClr val="000000"/>
                </a:solidFill>
                <a:latin typeface="NimbusMonL-Regu"/>
              </a:rPr>
              <a:t>(</a:t>
            </a:r>
            <a:r>
              <a:rPr lang="de-AT" sz="6000" dirty="0">
                <a:solidFill>
                  <a:srgbClr val="000000"/>
                </a:solidFill>
                <a:latin typeface="NimbusMonL-Regu"/>
              </a:rPr>
              <a:t>output</a:t>
            </a:r>
            <a:r>
              <a:rPr lang="de-AT" sz="6000" dirty="0" smtClean="0">
                <a:solidFill>
                  <a:srgbClr val="000000"/>
                </a:solidFill>
                <a:latin typeface="NimbusMonL-Regu"/>
              </a:rPr>
              <a:t>) );</a:t>
            </a:r>
            <a:endParaRPr lang="de-AT" sz="6000" dirty="0">
              <a:solidFill>
                <a:srgbClr val="000000"/>
              </a:solidFill>
              <a:latin typeface="NimbusMonL-Regu"/>
            </a:endParaRPr>
          </a:p>
        </p:txBody>
      </p:sp>
    </p:spTree>
    <p:extLst>
      <p:ext uri="{BB962C8B-B14F-4D97-AF65-F5344CB8AC3E}">
        <p14:creationId xmlns:p14="http://schemas.microsoft.com/office/powerpoint/2010/main" val="856968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339370"/>
            <a:ext cx="8610600" cy="1293028"/>
          </a:xfrm>
        </p:spPr>
        <p:txBody>
          <a:bodyPr/>
          <a:lstStyle/>
          <a:p>
            <a:pPr algn="ctr"/>
            <a:r>
              <a:rPr lang="de-AT" dirty="0" smtClean="0"/>
              <a:t>Beschreibung</a:t>
            </a:r>
            <a:endParaRPr lang="de-AT" dirty="0"/>
          </a:p>
        </p:txBody>
      </p:sp>
      <p:sp>
        <p:nvSpPr>
          <p:cNvPr id="3" name="Content Placeholder 2"/>
          <p:cNvSpPr>
            <a:spLocks noGrp="1"/>
          </p:cNvSpPr>
          <p:nvPr>
            <p:ph idx="1"/>
          </p:nvPr>
        </p:nvSpPr>
        <p:spPr>
          <a:xfrm>
            <a:off x="685800" y="1287888"/>
            <a:ext cx="10820400" cy="4930798"/>
          </a:xfrm>
        </p:spPr>
        <p:txBody>
          <a:bodyPr>
            <a:normAutofit/>
          </a:bodyPr>
          <a:lstStyle/>
          <a:p>
            <a:r>
              <a:rPr lang="de-AT" dirty="0" smtClean="0"/>
              <a:t>Alle folgenden Operanten referenziern auf defines </a:t>
            </a:r>
            <a:r>
              <a:rPr lang="de-AT" dirty="0"/>
              <a:t>oder </a:t>
            </a:r>
            <a:r>
              <a:rPr lang="de-AT" dirty="0" smtClean="0"/>
              <a:t>Deklarationen außerhalb des extended asm statements.</a:t>
            </a:r>
          </a:p>
          <a:p>
            <a:r>
              <a:rPr lang="de-AT" dirty="0" smtClean="0"/>
              <a:t>Vom Eingabe Operant port (z.B. PORTB), wird in den Ausgangs Operant input (z.B. char character;) eingelesen. Es ist hier ein wichtiger Modifier gewähtl worden. Der </a:t>
            </a:r>
            <a:r>
              <a:rPr lang="de-AT" dirty="0"/>
              <a:t>mit "=&amp;r" (</a:t>
            </a:r>
            <a:r>
              <a:rPr lang="de-AT" dirty="0" smtClean="0"/>
              <a:t>input)definierte Ausgang wurde mit =&amp; statt nur mit = modifiziert. Die Bedeutung ist wie bereits erwähnt, dass vom Compiler ein Register </a:t>
            </a:r>
            <a:r>
              <a:rPr lang="de-AT" dirty="0"/>
              <a:t>gewählt wird</a:t>
            </a:r>
            <a:r>
              <a:rPr lang="de-AT" dirty="0" smtClean="0"/>
              <a:t>, welches ausschließlich für Ausgänge verfügbar ist.</a:t>
            </a:r>
          </a:p>
          <a:p>
            <a:r>
              <a:rPr lang="de-AT" dirty="0" smtClean="0"/>
              <a:t>Nun zeigt sich der Bedarf:</a:t>
            </a:r>
          </a:p>
          <a:p>
            <a:r>
              <a:rPr lang="de-AT" dirty="0" smtClean="0"/>
              <a:t>In der zweiten Anweisung wird der Eingang output, welcher ohne genannter Technik der bereits überschriebene Ausgang output wäre, auf den Eingang port geschrieben. !Die Ausnahme, auf den Eingang port schreiben zu können, erfolgt durch </a:t>
            </a:r>
            <a:r>
              <a:rPr lang="de-AT" dirty="0"/>
              <a:t>das </a:t>
            </a:r>
            <a:r>
              <a:rPr lang="de-AT" dirty="0" smtClean="0"/>
              <a:t>Compiler-Attribut </a:t>
            </a:r>
            <a:r>
              <a:rPr lang="de-AT" sz="2400" dirty="0" smtClean="0">
                <a:solidFill>
                  <a:srgbClr val="000000"/>
                </a:solidFill>
                <a:latin typeface="NimbusMonL-Regu"/>
              </a:rPr>
              <a:t>_</a:t>
            </a:r>
            <a:r>
              <a:rPr lang="de-AT" sz="2400" dirty="0">
                <a:solidFill>
                  <a:srgbClr val="000000"/>
                </a:solidFill>
                <a:latin typeface="NimbusMonL-Regu"/>
              </a:rPr>
              <a:t>SFR_IO_ADDR</a:t>
            </a:r>
            <a:endParaRPr lang="de-AT" dirty="0"/>
          </a:p>
        </p:txBody>
      </p:sp>
    </p:spTree>
    <p:extLst>
      <p:ext uri="{BB962C8B-B14F-4D97-AF65-F5344CB8AC3E}">
        <p14:creationId xmlns:p14="http://schemas.microsoft.com/office/powerpoint/2010/main" val="2038428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584069"/>
            <a:ext cx="8610600" cy="1293028"/>
          </a:xfrm>
        </p:spPr>
        <p:txBody>
          <a:bodyPr/>
          <a:lstStyle/>
          <a:p>
            <a:pPr algn="ctr"/>
            <a:r>
              <a:rPr lang="de-AT" dirty="0" smtClean="0"/>
              <a:t>Hilfreiche Tipps</a:t>
            </a:r>
            <a:endParaRPr lang="de-AT" dirty="0"/>
          </a:p>
        </p:txBody>
      </p:sp>
      <p:sp>
        <p:nvSpPr>
          <p:cNvPr id="3" name="Content Placeholder 2"/>
          <p:cNvSpPr>
            <a:spLocks noGrp="1"/>
          </p:cNvSpPr>
          <p:nvPr>
            <p:ph idx="1"/>
          </p:nvPr>
        </p:nvSpPr>
        <p:spPr/>
        <p:txBody>
          <a:bodyPr>
            <a:normAutofit/>
          </a:bodyPr>
          <a:lstStyle/>
          <a:p>
            <a:r>
              <a:rPr lang="en-US" dirty="0" err="1" smtClean="0"/>
              <a:t>Wenn</a:t>
            </a:r>
            <a:r>
              <a:rPr lang="en-US" dirty="0"/>
              <a:t> </a:t>
            </a:r>
            <a:r>
              <a:rPr lang="en-US" dirty="0" err="1" smtClean="0"/>
              <a:t>mehrere</a:t>
            </a:r>
            <a:r>
              <a:rPr lang="en-US" dirty="0" smtClean="0"/>
              <a:t> Constraints </a:t>
            </a:r>
            <a:r>
              <a:rPr lang="en-US" dirty="0" err="1"/>
              <a:t>a</a:t>
            </a:r>
            <a:r>
              <a:rPr lang="en-US" dirty="0" err="1" smtClean="0"/>
              <a:t>ngegeben</a:t>
            </a:r>
            <a:r>
              <a:rPr lang="en-US" dirty="0" smtClean="0"/>
              <a:t> </a:t>
            </a:r>
            <a:r>
              <a:rPr lang="en-US" dirty="0" err="1" smtClean="0"/>
              <a:t>werden</a:t>
            </a:r>
            <a:r>
              <a:rPr lang="en-US" dirty="0" smtClean="0"/>
              <a:t>, so </a:t>
            </a:r>
            <a:r>
              <a:rPr lang="en-US" dirty="0" err="1" smtClean="0"/>
              <a:t>ist</a:t>
            </a:r>
            <a:r>
              <a:rPr lang="en-US" dirty="0" smtClean="0"/>
              <a:t> der Compiler </a:t>
            </a:r>
            <a:r>
              <a:rPr lang="en-US" dirty="0" err="1" smtClean="0"/>
              <a:t>befähigt</a:t>
            </a:r>
            <a:r>
              <a:rPr lang="en-US" dirty="0" smtClean="0"/>
              <a:t>, den </a:t>
            </a:r>
            <a:r>
              <a:rPr lang="en-US" dirty="0" err="1" smtClean="0"/>
              <a:t>effizientesten</a:t>
            </a:r>
            <a:r>
              <a:rPr lang="en-US" dirty="0" smtClean="0"/>
              <a:t> Ort </a:t>
            </a:r>
            <a:r>
              <a:rPr lang="en-US" dirty="0" err="1" smtClean="0"/>
              <a:t>für</a:t>
            </a:r>
            <a:r>
              <a:rPr lang="en-US" dirty="0" smtClean="0"/>
              <a:t> den </a:t>
            </a:r>
            <a:r>
              <a:rPr lang="en-US" dirty="0" err="1" smtClean="0"/>
              <a:t>Operanten</a:t>
            </a:r>
            <a:r>
              <a:rPr lang="en-US" dirty="0" smtClean="0"/>
              <a:t>, </a:t>
            </a:r>
            <a:r>
              <a:rPr lang="en-US" dirty="0" err="1" smtClean="0"/>
              <a:t>bezogen</a:t>
            </a:r>
            <a:r>
              <a:rPr lang="en-US" dirty="0" smtClean="0"/>
              <a:t> auf den </a:t>
            </a:r>
            <a:r>
              <a:rPr lang="en-US" dirty="0" err="1" smtClean="0"/>
              <a:t>aktuellen</a:t>
            </a:r>
            <a:r>
              <a:rPr lang="en-US" dirty="0" smtClean="0"/>
              <a:t> </a:t>
            </a:r>
            <a:r>
              <a:rPr lang="en-US" dirty="0" err="1" smtClean="0"/>
              <a:t>Kontext</a:t>
            </a:r>
            <a:r>
              <a:rPr lang="en-US" dirty="0" smtClean="0"/>
              <a:t>, </a:t>
            </a:r>
            <a:r>
              <a:rPr lang="en-US" dirty="0" err="1" smtClean="0"/>
              <a:t>auszuwählen</a:t>
            </a:r>
            <a:r>
              <a:rPr lang="en-US" dirty="0" smtClean="0"/>
              <a:t>. </a:t>
            </a:r>
            <a:r>
              <a:rPr lang="en-US" dirty="0" err="1" smtClean="0"/>
              <a:t>Besteht</a:t>
            </a:r>
            <a:r>
              <a:rPr lang="en-US" dirty="0" smtClean="0"/>
              <a:t> also </a:t>
            </a:r>
            <a:r>
              <a:rPr lang="en-US" dirty="0" err="1" smtClean="0"/>
              <a:t>Unsicherheit</a:t>
            </a:r>
            <a:r>
              <a:rPr lang="en-US" dirty="0" smtClean="0"/>
              <a:t> </a:t>
            </a:r>
            <a:r>
              <a:rPr lang="en-US" dirty="0" err="1" smtClean="0"/>
              <a:t>kann</a:t>
            </a:r>
            <a:r>
              <a:rPr lang="en-US" dirty="0" smtClean="0"/>
              <a:t> man </a:t>
            </a:r>
            <a:r>
              <a:rPr lang="en-US" dirty="0" err="1" smtClean="0"/>
              <a:t>zum</a:t>
            </a:r>
            <a:r>
              <a:rPr lang="en-US" dirty="0" smtClean="0"/>
              <a:t> </a:t>
            </a:r>
            <a:r>
              <a:rPr lang="en-US" dirty="0" err="1" smtClean="0"/>
              <a:t>Beispiel</a:t>
            </a:r>
            <a:r>
              <a:rPr lang="en-US" dirty="0" smtClean="0"/>
              <a:t> </a:t>
            </a:r>
            <a:r>
              <a:rPr lang="en-US" dirty="0" err="1" smtClean="0"/>
              <a:t>mit</a:t>
            </a:r>
            <a:r>
              <a:rPr lang="en-US" dirty="0" smtClean="0"/>
              <a:t> “=</a:t>
            </a:r>
            <a:r>
              <a:rPr lang="en-US" dirty="0" err="1" smtClean="0"/>
              <a:t>rm</a:t>
            </a:r>
            <a:r>
              <a:rPr lang="en-US" dirty="0" smtClean="0"/>
              <a:t>”, den Compiler </a:t>
            </a:r>
            <a:r>
              <a:rPr lang="en-US" dirty="0" err="1" smtClean="0"/>
              <a:t>entscheiden</a:t>
            </a:r>
            <a:r>
              <a:rPr lang="en-US" dirty="0" smtClean="0"/>
              <a:t> </a:t>
            </a:r>
            <a:r>
              <a:rPr lang="en-US" dirty="0" err="1" smtClean="0"/>
              <a:t>lassen</a:t>
            </a:r>
            <a:r>
              <a:rPr lang="en-US" dirty="0" smtClean="0"/>
              <a:t> </a:t>
            </a:r>
            <a:r>
              <a:rPr lang="en-US" dirty="0" err="1" smtClean="0"/>
              <a:t>ob</a:t>
            </a:r>
            <a:r>
              <a:rPr lang="en-US" dirty="0" smtClean="0"/>
              <a:t> </a:t>
            </a:r>
            <a:r>
              <a:rPr lang="en-US" dirty="0" err="1" smtClean="0"/>
              <a:t>ein</a:t>
            </a:r>
            <a:r>
              <a:rPr lang="en-US" dirty="0" smtClean="0"/>
              <a:t> Register </a:t>
            </a:r>
            <a:r>
              <a:rPr lang="en-US" dirty="0" err="1" smtClean="0"/>
              <a:t>oder</a:t>
            </a:r>
            <a:r>
              <a:rPr lang="en-US" dirty="0" smtClean="0"/>
              <a:t> der Memory </a:t>
            </a:r>
            <a:r>
              <a:rPr lang="en-US" dirty="0" err="1" smtClean="0"/>
              <a:t>ausgewählt</a:t>
            </a:r>
            <a:r>
              <a:rPr lang="en-US" dirty="0" smtClean="0"/>
              <a:t> </a:t>
            </a:r>
            <a:r>
              <a:rPr lang="en-US" dirty="0" err="1" smtClean="0"/>
              <a:t>wird</a:t>
            </a:r>
            <a:r>
              <a:rPr lang="en-US" dirty="0" smtClean="0"/>
              <a:t>.</a:t>
            </a:r>
          </a:p>
          <a:p>
            <a:r>
              <a:rPr lang="en-US" dirty="0" err="1" smtClean="0"/>
              <a:t>Es</a:t>
            </a:r>
            <a:r>
              <a:rPr lang="en-US" dirty="0" smtClean="0"/>
              <a:t> </a:t>
            </a:r>
            <a:r>
              <a:rPr lang="en-US" dirty="0" err="1" smtClean="0"/>
              <a:t>ist</a:t>
            </a:r>
            <a:r>
              <a:rPr lang="en-US" dirty="0" smtClean="0"/>
              <a:t> </a:t>
            </a:r>
            <a:r>
              <a:rPr lang="en-US" dirty="0" err="1" smtClean="0"/>
              <a:t>ratsam</a:t>
            </a:r>
            <a:r>
              <a:rPr lang="en-US" dirty="0" smtClean="0"/>
              <a:t>, </a:t>
            </a:r>
            <a:r>
              <a:rPr lang="en-US" dirty="0" err="1" smtClean="0"/>
              <a:t>sich</a:t>
            </a:r>
            <a:r>
              <a:rPr lang="en-US" dirty="0" smtClean="0"/>
              <a:t> </a:t>
            </a:r>
            <a:r>
              <a:rPr lang="en-US" dirty="0" err="1" smtClean="0"/>
              <a:t>zu</a:t>
            </a:r>
            <a:r>
              <a:rPr lang="en-US" dirty="0" smtClean="0"/>
              <a:t> </a:t>
            </a:r>
            <a:r>
              <a:rPr lang="en-US" dirty="0" err="1" smtClean="0"/>
              <a:t>informieren</a:t>
            </a:r>
            <a:r>
              <a:rPr lang="en-US" dirty="0" smtClean="0"/>
              <a:t>, </a:t>
            </a:r>
            <a:r>
              <a:rPr lang="en-US" dirty="0" err="1" smtClean="0"/>
              <a:t>welchen</a:t>
            </a:r>
            <a:r>
              <a:rPr lang="en-US" dirty="0" smtClean="0"/>
              <a:t> Assembler-</a:t>
            </a:r>
            <a:r>
              <a:rPr lang="en-US" dirty="0" err="1" smtClean="0"/>
              <a:t>Dialekt</a:t>
            </a:r>
            <a:r>
              <a:rPr lang="en-US" dirty="0" smtClean="0"/>
              <a:t> das System </a:t>
            </a:r>
            <a:r>
              <a:rPr lang="en-US" dirty="0" err="1" smtClean="0"/>
              <a:t>unterstützt</a:t>
            </a:r>
            <a:r>
              <a:rPr lang="en-US" dirty="0" smtClean="0"/>
              <a:t>.</a:t>
            </a:r>
          </a:p>
          <a:p>
            <a:r>
              <a:rPr lang="en-US" dirty="0" err="1" smtClean="0"/>
              <a:t>Im</a:t>
            </a:r>
            <a:r>
              <a:rPr lang="en-US" dirty="0" smtClean="0"/>
              <a:t> </a:t>
            </a:r>
            <a:r>
              <a:rPr lang="en-US" dirty="0" err="1" smtClean="0"/>
              <a:t>Handbuch</a:t>
            </a:r>
            <a:r>
              <a:rPr lang="en-US" dirty="0" smtClean="0"/>
              <a:t> “</a:t>
            </a:r>
            <a:r>
              <a:rPr lang="en-US" dirty="0" err="1" smtClean="0"/>
              <a:t>atmel</a:t>
            </a:r>
            <a:r>
              <a:rPr lang="en-US" dirty="0" smtClean="0"/>
              <a:t> 0856 </a:t>
            </a:r>
            <a:r>
              <a:rPr lang="en-US" dirty="0" err="1" smtClean="0"/>
              <a:t>avr</a:t>
            </a:r>
            <a:r>
              <a:rPr lang="en-US" dirty="0" smtClean="0"/>
              <a:t> instruction set” </a:t>
            </a:r>
            <a:r>
              <a:rPr lang="en-US" dirty="0" err="1" smtClean="0"/>
              <a:t>existiert</a:t>
            </a:r>
            <a:r>
              <a:rPr lang="en-US" dirty="0" smtClean="0"/>
              <a:t> </a:t>
            </a:r>
            <a:r>
              <a:rPr lang="en-US" dirty="0" err="1" smtClean="0"/>
              <a:t>eine</a:t>
            </a:r>
            <a:r>
              <a:rPr lang="en-US" dirty="0"/>
              <a:t> </a:t>
            </a:r>
            <a:r>
              <a:rPr lang="en-US" dirty="0" err="1" smtClean="0"/>
              <a:t>komplette</a:t>
            </a:r>
            <a:r>
              <a:rPr lang="en-US" dirty="0" smtClean="0"/>
              <a:t> </a:t>
            </a:r>
            <a:r>
              <a:rPr lang="en-US" dirty="0" err="1" smtClean="0"/>
              <a:t>Übersicht</a:t>
            </a:r>
            <a:r>
              <a:rPr lang="en-US" dirty="0" smtClean="0"/>
              <a:t> von Assembler-</a:t>
            </a:r>
            <a:r>
              <a:rPr lang="en-US" dirty="0" err="1" smtClean="0"/>
              <a:t>Befehlen</a:t>
            </a:r>
            <a:r>
              <a:rPr lang="en-US" dirty="0" smtClean="0"/>
              <a:t>.</a:t>
            </a:r>
          </a:p>
          <a:p>
            <a:r>
              <a:rPr lang="en-US" dirty="0" smtClean="0"/>
              <a:t>Das Forum AVR-Freaks </a:t>
            </a:r>
            <a:r>
              <a:rPr lang="en-US" dirty="0" err="1" smtClean="0"/>
              <a:t>ist</a:t>
            </a:r>
            <a:r>
              <a:rPr lang="en-US" dirty="0" smtClean="0"/>
              <a:t> </a:t>
            </a:r>
            <a:r>
              <a:rPr lang="en-US" dirty="0" err="1" smtClean="0"/>
              <a:t>ein</a:t>
            </a:r>
            <a:r>
              <a:rPr lang="en-US" dirty="0" smtClean="0"/>
              <a:t> </a:t>
            </a:r>
            <a:r>
              <a:rPr lang="en-US" dirty="0" err="1" smtClean="0"/>
              <a:t>guter</a:t>
            </a:r>
            <a:r>
              <a:rPr lang="en-US" dirty="0" smtClean="0"/>
              <a:t> </a:t>
            </a:r>
            <a:r>
              <a:rPr lang="en-US" dirty="0" err="1" smtClean="0"/>
              <a:t>Anlaufpunkt</a:t>
            </a:r>
            <a:r>
              <a:rPr lang="en-US" dirty="0" smtClean="0"/>
              <a:t> </a:t>
            </a:r>
            <a:r>
              <a:rPr lang="en-US" dirty="0" err="1" smtClean="0"/>
              <a:t>für</a:t>
            </a:r>
            <a:r>
              <a:rPr lang="en-US" dirty="0" smtClean="0"/>
              <a:t> </a:t>
            </a:r>
            <a:r>
              <a:rPr lang="en-US" dirty="0" err="1" smtClean="0"/>
              <a:t>Nachforschungen</a:t>
            </a:r>
            <a:r>
              <a:rPr lang="en-US" dirty="0" smtClean="0"/>
              <a:t>.</a:t>
            </a:r>
          </a:p>
          <a:p>
            <a:endParaRPr lang="de-AT" dirty="0"/>
          </a:p>
        </p:txBody>
      </p:sp>
    </p:spTree>
    <p:extLst>
      <p:ext uri="{BB962C8B-B14F-4D97-AF65-F5344CB8AC3E}">
        <p14:creationId xmlns:p14="http://schemas.microsoft.com/office/powerpoint/2010/main" val="8050943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AT" dirty="0" smtClean="0"/>
              <a:t>Quellen-Angabe</a:t>
            </a:r>
            <a:endParaRPr lang="de-AT" dirty="0"/>
          </a:p>
        </p:txBody>
      </p:sp>
      <p:sp>
        <p:nvSpPr>
          <p:cNvPr id="3" name="Content Placeholder 2"/>
          <p:cNvSpPr>
            <a:spLocks noGrp="1"/>
          </p:cNvSpPr>
          <p:nvPr>
            <p:ph idx="1"/>
          </p:nvPr>
        </p:nvSpPr>
        <p:spPr/>
        <p:txBody>
          <a:bodyPr/>
          <a:lstStyle/>
          <a:p>
            <a:r>
              <a:rPr lang="de-AT" sz="4000" dirty="0" smtClean="0"/>
              <a:t>avr-libc-user-manual-1.8.1.pdf</a:t>
            </a:r>
          </a:p>
          <a:p>
            <a:r>
              <a:rPr lang="de-AT" sz="4000" dirty="0" smtClean="0"/>
              <a:t>Neueste GCC Dokumentation</a:t>
            </a:r>
          </a:p>
          <a:p>
            <a:r>
              <a:rPr lang="de-AT" sz="4000" dirty="0" smtClean="0"/>
              <a:t>atmel-0856-avr-instruction-set-manual.pdf</a:t>
            </a:r>
          </a:p>
          <a:p>
            <a:r>
              <a:rPr lang="de-AT" sz="4000" dirty="0" smtClean="0"/>
              <a:t>AVR-Freaks Forum</a:t>
            </a:r>
            <a:endParaRPr lang="de-AT" sz="4000" dirty="0"/>
          </a:p>
          <a:p>
            <a:endParaRPr lang="de-AT" dirty="0"/>
          </a:p>
        </p:txBody>
      </p:sp>
    </p:spTree>
    <p:extLst>
      <p:ext uri="{BB962C8B-B14F-4D97-AF65-F5344CB8AC3E}">
        <p14:creationId xmlns:p14="http://schemas.microsoft.com/office/powerpoint/2010/main" val="1904963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8864" y="403764"/>
            <a:ext cx="8610600" cy="1293028"/>
          </a:xfrm>
        </p:spPr>
        <p:txBody>
          <a:bodyPr/>
          <a:lstStyle/>
          <a:p>
            <a:pPr algn="ctr"/>
            <a:r>
              <a:rPr lang="de-AT" dirty="0" smtClean="0"/>
              <a:t>WeiterführendeR Link</a:t>
            </a:r>
            <a:endParaRPr lang="de-AT" dirty="0"/>
          </a:p>
        </p:txBody>
      </p:sp>
      <p:sp>
        <p:nvSpPr>
          <p:cNvPr id="4" name="TextBox 3"/>
          <p:cNvSpPr txBox="1"/>
          <p:nvPr/>
        </p:nvSpPr>
        <p:spPr>
          <a:xfrm>
            <a:off x="987552" y="1999704"/>
            <a:ext cx="10104249" cy="3046988"/>
          </a:xfrm>
          <a:prstGeom prst="rect">
            <a:avLst/>
          </a:prstGeom>
          <a:noFill/>
        </p:spPr>
        <p:txBody>
          <a:bodyPr wrap="square" rtlCol="0">
            <a:spAutoFit/>
          </a:bodyPr>
          <a:lstStyle/>
          <a:p>
            <a:r>
              <a:rPr lang="de-AT" sz="9600" dirty="0">
                <a:solidFill>
                  <a:srgbClr val="FF00FF"/>
                </a:solidFill>
                <a:latin typeface="NimbusMonL-Regu"/>
              </a:rPr>
              <a:t>http://gcc.gnu.org/onlinedocs/</a:t>
            </a:r>
            <a:endParaRPr lang="de-AT" sz="9600" dirty="0"/>
          </a:p>
        </p:txBody>
      </p:sp>
    </p:spTree>
    <p:extLst>
      <p:ext uri="{BB962C8B-B14F-4D97-AF65-F5344CB8AC3E}">
        <p14:creationId xmlns:p14="http://schemas.microsoft.com/office/powerpoint/2010/main" val="276185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86915" y="1897714"/>
            <a:ext cx="8610600" cy="3653080"/>
          </a:xfrm>
        </p:spPr>
        <p:txBody>
          <a:bodyPr>
            <a:normAutofit/>
          </a:bodyPr>
          <a:lstStyle/>
          <a:p>
            <a:pPr algn="ctr"/>
            <a:r>
              <a:rPr lang="de-AT" sz="9600" dirty="0" smtClean="0"/>
              <a:t>FraGEN und ANtworten</a:t>
            </a:r>
            <a:endParaRPr lang="de-AT" sz="9600" dirty="0"/>
          </a:p>
        </p:txBody>
      </p:sp>
    </p:spTree>
    <p:extLst>
      <p:ext uri="{BB962C8B-B14F-4D97-AF65-F5344CB8AC3E}">
        <p14:creationId xmlns:p14="http://schemas.microsoft.com/office/powerpoint/2010/main" val="3395018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93950" y="1674254"/>
            <a:ext cx="10012251" cy="3577108"/>
          </a:xfrm>
        </p:spPr>
        <p:txBody>
          <a:bodyPr>
            <a:noAutofit/>
          </a:bodyPr>
          <a:lstStyle/>
          <a:p>
            <a:pPr algn="ctr"/>
            <a:r>
              <a:rPr lang="de-AT" sz="8800" dirty="0" smtClean="0"/>
              <a:t>Danke für eure Aufmerksamkeit!</a:t>
            </a:r>
            <a:endParaRPr lang="de-AT" sz="8800" dirty="0"/>
          </a:p>
        </p:txBody>
      </p:sp>
    </p:spTree>
    <p:extLst>
      <p:ext uri="{BB962C8B-B14F-4D97-AF65-F5344CB8AC3E}">
        <p14:creationId xmlns:p14="http://schemas.microsoft.com/office/powerpoint/2010/main" val="3290743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a:off x="1790700" y="300734"/>
            <a:ext cx="8610600" cy="1293028"/>
          </a:xfrm>
        </p:spPr>
        <p:txBody>
          <a:bodyPr>
            <a:normAutofit/>
          </a:bodyPr>
          <a:lstStyle/>
          <a:p>
            <a:pPr algn="ctr"/>
            <a:r>
              <a:rPr lang="de-AT" sz="6000" dirty="0" smtClean="0"/>
              <a:t>?Warum?</a:t>
            </a:r>
            <a:endParaRPr lang="de-AT" sz="6000" dirty="0"/>
          </a:p>
        </p:txBody>
      </p:sp>
      <p:sp>
        <p:nvSpPr>
          <p:cNvPr id="3" name="Content Placeholder 2"/>
          <p:cNvSpPr>
            <a:spLocks noGrp="1"/>
          </p:cNvSpPr>
          <p:nvPr>
            <p:ph idx="1"/>
          </p:nvPr>
        </p:nvSpPr>
        <p:spPr/>
        <p:txBody>
          <a:bodyPr/>
          <a:lstStyle/>
          <a:p>
            <a:pPr marL="0" indent="0" algn="ctr">
              <a:buNone/>
            </a:pPr>
            <a:r>
              <a:rPr lang="en-US" sz="4400" dirty="0" err="1" smtClean="0"/>
              <a:t>Erstellung</a:t>
            </a:r>
            <a:r>
              <a:rPr lang="en-US" sz="4400" dirty="0" smtClean="0"/>
              <a:t> von </a:t>
            </a:r>
            <a:r>
              <a:rPr lang="en-US" sz="4400" dirty="0" err="1" smtClean="0"/>
              <a:t>sehr</a:t>
            </a:r>
            <a:r>
              <a:rPr lang="en-US" sz="4400" dirty="0" smtClean="0"/>
              <a:t> </a:t>
            </a:r>
            <a:r>
              <a:rPr lang="en-US" sz="4400" dirty="0" err="1" smtClean="0"/>
              <a:t>kompakten</a:t>
            </a:r>
            <a:r>
              <a:rPr lang="en-US" sz="4400" dirty="0" smtClean="0"/>
              <a:t>, </a:t>
            </a:r>
            <a:r>
              <a:rPr lang="en-US" sz="4400" dirty="0" err="1" smtClean="0"/>
              <a:t>stabilen</a:t>
            </a:r>
            <a:r>
              <a:rPr lang="en-US" sz="4400" dirty="0" smtClean="0"/>
              <a:t>, und </a:t>
            </a:r>
            <a:r>
              <a:rPr lang="en-US" sz="4400" dirty="0" err="1" smtClean="0"/>
              <a:t>effizienten</a:t>
            </a:r>
            <a:r>
              <a:rPr lang="en-US" sz="4400" dirty="0" smtClean="0"/>
              <a:t> Code.</a:t>
            </a:r>
          </a:p>
          <a:p>
            <a:pPr marL="0" indent="0" algn="ctr">
              <a:buNone/>
            </a:pPr>
            <a:r>
              <a:rPr lang="en-US" sz="4400" dirty="0"/>
              <a:t>-</a:t>
            </a:r>
            <a:endParaRPr lang="en-US" sz="4400" dirty="0" smtClean="0"/>
          </a:p>
          <a:p>
            <a:pPr marL="0" indent="0" algn="ctr">
              <a:buNone/>
            </a:pPr>
            <a:r>
              <a:rPr lang="en-US" sz="4400" dirty="0" err="1" smtClean="0"/>
              <a:t>Nutzung</a:t>
            </a:r>
            <a:r>
              <a:rPr lang="en-US" sz="4400" dirty="0" smtClean="0"/>
              <a:t> von </a:t>
            </a:r>
            <a:r>
              <a:rPr lang="en-US" sz="4400" dirty="0" err="1" smtClean="0"/>
              <a:t>Anweisungen</a:t>
            </a:r>
            <a:r>
              <a:rPr lang="en-US" sz="4400" dirty="0" smtClean="0"/>
              <a:t> die </a:t>
            </a:r>
            <a:r>
              <a:rPr lang="en-US" sz="4400" dirty="0" err="1" smtClean="0"/>
              <a:t>über</a:t>
            </a:r>
            <a:r>
              <a:rPr lang="en-US" sz="4400" dirty="0" smtClean="0"/>
              <a:t>  AVR-GCC </a:t>
            </a:r>
            <a:r>
              <a:rPr lang="en-US" sz="4400" dirty="0" err="1" smtClean="0"/>
              <a:t>einfach</a:t>
            </a:r>
            <a:r>
              <a:rPr lang="en-US" sz="4400" dirty="0" smtClean="0"/>
              <a:t> </a:t>
            </a:r>
            <a:r>
              <a:rPr lang="en-US" sz="4400" dirty="0" err="1" smtClean="0"/>
              <a:t>nicht</a:t>
            </a:r>
            <a:r>
              <a:rPr lang="en-US" sz="4400" dirty="0" smtClean="0"/>
              <a:t> </a:t>
            </a:r>
            <a:r>
              <a:rPr lang="en-US" sz="4400" dirty="0" err="1" smtClean="0"/>
              <a:t>direkt</a:t>
            </a:r>
            <a:r>
              <a:rPr lang="en-US" sz="4400" dirty="0" smtClean="0"/>
              <a:t> </a:t>
            </a:r>
            <a:r>
              <a:rPr lang="en-US" sz="4400" dirty="0" err="1" smtClean="0"/>
              <a:t>erreichbar</a:t>
            </a:r>
            <a:r>
              <a:rPr lang="en-US" sz="4400" dirty="0" smtClean="0"/>
              <a:t> </a:t>
            </a:r>
            <a:r>
              <a:rPr lang="en-US" sz="4400" dirty="0" err="1" smtClean="0"/>
              <a:t>sind</a:t>
            </a:r>
            <a:r>
              <a:rPr lang="en-US" sz="4400" dirty="0" smtClean="0"/>
              <a:t>.</a:t>
            </a:r>
          </a:p>
        </p:txBody>
      </p:sp>
    </p:spTree>
    <p:extLst>
      <p:ext uri="{BB962C8B-B14F-4D97-AF65-F5344CB8AC3E}">
        <p14:creationId xmlns:p14="http://schemas.microsoft.com/office/powerpoint/2010/main" val="608683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901532"/>
            <a:ext cx="8610600" cy="1293028"/>
          </a:xfrm>
        </p:spPr>
        <p:txBody>
          <a:bodyPr>
            <a:normAutofit fontScale="90000"/>
          </a:bodyPr>
          <a:lstStyle/>
          <a:p>
            <a:pPr algn="ctr"/>
            <a:r>
              <a:rPr lang="de-AT" dirty="0" smtClean="0"/>
              <a:t>ErKLÄRUNG von asm Anweisungen anhand von Beispielen</a:t>
            </a:r>
            <a:endParaRPr lang="de-AT" dirty="0"/>
          </a:p>
        </p:txBody>
      </p:sp>
      <p:sp>
        <p:nvSpPr>
          <p:cNvPr id="3" name="Content Placeholder 2"/>
          <p:cNvSpPr>
            <a:spLocks noGrp="1"/>
          </p:cNvSpPr>
          <p:nvPr>
            <p:ph idx="1"/>
          </p:nvPr>
        </p:nvSpPr>
        <p:spPr/>
        <p:txBody>
          <a:bodyPr/>
          <a:lstStyle/>
          <a:p>
            <a:r>
              <a:rPr lang="de-AT" b="1" dirty="0" smtClean="0"/>
              <a:t>MOV</a:t>
            </a:r>
            <a:r>
              <a:rPr lang="de-AT" dirty="0" smtClean="0"/>
              <a:t> – Führt eine Kopie vom rechten Argument zum Linken aus.</a:t>
            </a:r>
          </a:p>
          <a:p>
            <a:r>
              <a:rPr lang="de-AT" b="1" dirty="0" smtClean="0"/>
              <a:t>SBIW </a:t>
            </a:r>
            <a:r>
              <a:rPr lang="de-AT" dirty="0" smtClean="0"/>
              <a:t>– Ein Register Paar (Beispiel Pointer Register 16 Bit) erfährt eine 			Subtraktion.</a:t>
            </a:r>
          </a:p>
          <a:p>
            <a:r>
              <a:rPr lang="de-AT" b="1" dirty="0" smtClean="0"/>
              <a:t>In </a:t>
            </a:r>
            <a:r>
              <a:rPr lang="de-AT" dirty="0" smtClean="0"/>
              <a:t>– Ladet Daten vom </a:t>
            </a:r>
            <a:r>
              <a:rPr lang="en-US" dirty="0" smtClean="0"/>
              <a:t>I/O </a:t>
            </a:r>
            <a:r>
              <a:rPr lang="en-US" dirty="0"/>
              <a:t>Space (Ports, Timers, Configuration Registers, etc</a:t>
            </a:r>
            <a:r>
              <a:rPr lang="en-US" dirty="0" smtClean="0"/>
              <a:t>.)</a:t>
            </a:r>
          </a:p>
          <a:p>
            <a:endParaRPr lang="en-US" b="1" dirty="0"/>
          </a:p>
          <a:p>
            <a:pPr marL="0" indent="0" algn="ctr">
              <a:buNone/>
            </a:pPr>
            <a:r>
              <a:rPr lang="en-US" sz="2400" u="sng" dirty="0" err="1" smtClean="0"/>
              <a:t>Amerkung</a:t>
            </a:r>
            <a:r>
              <a:rPr lang="en-US" sz="2400" u="sng" dirty="0" smtClean="0"/>
              <a:t>:</a:t>
            </a:r>
          </a:p>
          <a:p>
            <a:pPr marL="0" indent="0" algn="ctr">
              <a:buNone/>
            </a:pPr>
            <a:r>
              <a:rPr lang="en-US" dirty="0" err="1" smtClean="0"/>
              <a:t>Beim</a:t>
            </a:r>
            <a:r>
              <a:rPr lang="en-US" dirty="0" smtClean="0"/>
              <a:t> AVR ASSEMBLER-</a:t>
            </a:r>
            <a:r>
              <a:rPr lang="en-US" dirty="0" err="1" smtClean="0"/>
              <a:t>Dialekt</a:t>
            </a:r>
            <a:r>
              <a:rPr lang="en-US" dirty="0" smtClean="0"/>
              <a:t> </a:t>
            </a:r>
            <a:r>
              <a:rPr lang="en-US" dirty="0" err="1" smtClean="0"/>
              <a:t>liegt</a:t>
            </a:r>
            <a:r>
              <a:rPr lang="en-US" dirty="0" smtClean="0"/>
              <a:t> </a:t>
            </a:r>
            <a:r>
              <a:rPr lang="en-US" dirty="0" err="1" smtClean="0"/>
              <a:t>überwiegend</a:t>
            </a:r>
            <a:r>
              <a:rPr lang="en-US" dirty="0" smtClean="0"/>
              <a:t> </a:t>
            </a:r>
            <a:r>
              <a:rPr lang="en-US" dirty="0" err="1" smtClean="0"/>
              <a:t>ein</a:t>
            </a:r>
            <a:r>
              <a:rPr lang="en-US" dirty="0"/>
              <a:t> </a:t>
            </a:r>
            <a:r>
              <a:rPr lang="en-US" dirty="0" err="1" smtClean="0"/>
              <a:t>Rechtsassoziatives</a:t>
            </a:r>
            <a:r>
              <a:rPr lang="en-US" dirty="0" smtClean="0"/>
              <a:t> </a:t>
            </a:r>
            <a:r>
              <a:rPr lang="en-US" dirty="0" err="1" smtClean="0"/>
              <a:t>Verhalten</a:t>
            </a:r>
            <a:r>
              <a:rPr lang="en-US" dirty="0" smtClean="0"/>
              <a:t> der </a:t>
            </a:r>
            <a:r>
              <a:rPr lang="en-US" dirty="0" err="1" smtClean="0"/>
              <a:t>Anweisungen</a:t>
            </a:r>
            <a:r>
              <a:rPr lang="en-US" dirty="0" smtClean="0"/>
              <a:t> </a:t>
            </a:r>
            <a:r>
              <a:rPr lang="en-US" dirty="0" err="1" smtClean="0"/>
              <a:t>vor</a:t>
            </a:r>
            <a:r>
              <a:rPr lang="en-US" dirty="0" smtClean="0"/>
              <a:t>. </a:t>
            </a:r>
            <a:endParaRPr lang="de-AT" dirty="0" smtClean="0"/>
          </a:p>
          <a:p>
            <a:pPr marL="457200" lvl="1" indent="0">
              <a:buNone/>
            </a:pPr>
            <a:endParaRPr lang="de-AT" dirty="0"/>
          </a:p>
          <a:p>
            <a:pPr marL="457200" lvl="1" indent="0">
              <a:buNone/>
            </a:pPr>
            <a:endParaRPr lang="de-AT" b="1" dirty="0" smtClean="0"/>
          </a:p>
          <a:p>
            <a:pPr marL="457200" lvl="1" indent="0">
              <a:buNone/>
            </a:pPr>
            <a:endParaRPr lang="de-AT" b="1" dirty="0"/>
          </a:p>
          <a:p>
            <a:pPr marL="457200" lvl="1" indent="0">
              <a:buNone/>
            </a:pPr>
            <a:endParaRPr lang="de-AT" b="1" dirty="0" smtClean="0"/>
          </a:p>
          <a:p>
            <a:pPr marL="457200" lvl="1" indent="0">
              <a:buNone/>
            </a:pPr>
            <a:endParaRPr lang="de-AT" b="1" dirty="0"/>
          </a:p>
          <a:p>
            <a:pPr marL="457200" lvl="1" indent="0">
              <a:buNone/>
            </a:pPr>
            <a:endParaRPr lang="de-AT" b="1" dirty="0"/>
          </a:p>
        </p:txBody>
      </p:sp>
    </p:spTree>
    <p:extLst>
      <p:ext uri="{BB962C8B-B14F-4D97-AF65-F5344CB8AC3E}">
        <p14:creationId xmlns:p14="http://schemas.microsoft.com/office/powerpoint/2010/main" val="3895021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326492"/>
            <a:ext cx="8610600" cy="1293028"/>
          </a:xfrm>
        </p:spPr>
        <p:txBody>
          <a:bodyPr/>
          <a:lstStyle/>
          <a:p>
            <a:pPr algn="ctr"/>
            <a:r>
              <a:rPr lang="de-AT" dirty="0" smtClean="0"/>
              <a:t>Operanten</a:t>
            </a:r>
            <a:endParaRPr lang="de-AT" dirty="0"/>
          </a:p>
        </p:txBody>
      </p:sp>
      <p:sp>
        <p:nvSpPr>
          <p:cNvPr id="3" name="Content Placeholder 2"/>
          <p:cNvSpPr>
            <a:spLocks noGrp="1"/>
          </p:cNvSpPr>
          <p:nvPr>
            <p:ph idx="1"/>
          </p:nvPr>
        </p:nvSpPr>
        <p:spPr>
          <a:xfrm>
            <a:off x="685800" y="1493950"/>
            <a:ext cx="10820400" cy="4724736"/>
          </a:xfrm>
        </p:spPr>
        <p:txBody>
          <a:bodyPr/>
          <a:lstStyle/>
          <a:p>
            <a:r>
              <a:rPr lang="de-AT" dirty="0" smtClean="0"/>
              <a:t>Die wichtigsten, in richtig </a:t>
            </a:r>
            <a:r>
              <a:rPr lang="de-AT" dirty="0"/>
              <a:t>zu </a:t>
            </a:r>
            <a:r>
              <a:rPr lang="de-AT" dirty="0" smtClean="0"/>
              <a:t>verwendender Reihenfolge, sind die Augänge und Eingänge. </a:t>
            </a:r>
          </a:p>
          <a:p>
            <a:r>
              <a:rPr lang="de-AT" dirty="0" smtClean="0"/>
              <a:t>Falls einer der beiden nicht verwendet wird, so ist </a:t>
            </a:r>
            <a:r>
              <a:rPr lang="de-AT" dirty="0"/>
              <a:t>zumindest </a:t>
            </a:r>
            <a:r>
              <a:rPr lang="de-AT" dirty="0" smtClean="0"/>
              <a:t>ein Doppelpunkte anzugeben.</a:t>
            </a:r>
            <a:endParaRPr lang="de-AT" dirty="0"/>
          </a:p>
        </p:txBody>
      </p:sp>
      <p:pic>
        <p:nvPicPr>
          <p:cNvPr id="4" name="Picture 3"/>
          <p:cNvPicPr>
            <a:picLocks noChangeAspect="1"/>
          </p:cNvPicPr>
          <p:nvPr/>
        </p:nvPicPr>
        <p:blipFill>
          <a:blip r:embed="rId2"/>
          <a:stretch>
            <a:fillRect/>
          </a:stretch>
        </p:blipFill>
        <p:spPr>
          <a:xfrm>
            <a:off x="4686300" y="4834541"/>
            <a:ext cx="2819400" cy="1619250"/>
          </a:xfrm>
          <a:prstGeom prst="rect">
            <a:avLst/>
          </a:prstGeom>
        </p:spPr>
      </p:pic>
    </p:spTree>
    <p:extLst>
      <p:ext uri="{BB962C8B-B14F-4D97-AF65-F5344CB8AC3E}">
        <p14:creationId xmlns:p14="http://schemas.microsoft.com/office/powerpoint/2010/main" val="2318940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094" y="287854"/>
            <a:ext cx="8610600" cy="1293028"/>
          </a:xfrm>
        </p:spPr>
        <p:txBody>
          <a:bodyPr/>
          <a:lstStyle/>
          <a:p>
            <a:pPr algn="ctr"/>
            <a:r>
              <a:rPr lang="de-AT" dirty="0" smtClean="0"/>
              <a:t>Modifier + Constraints </a:t>
            </a:r>
            <a:endParaRPr lang="de-AT" dirty="0"/>
          </a:p>
        </p:txBody>
      </p:sp>
      <p:sp>
        <p:nvSpPr>
          <p:cNvPr id="3" name="Content Placeholder 2"/>
          <p:cNvSpPr>
            <a:spLocks noGrp="1"/>
          </p:cNvSpPr>
          <p:nvPr>
            <p:ph idx="1"/>
          </p:nvPr>
        </p:nvSpPr>
        <p:spPr>
          <a:xfrm>
            <a:off x="412124" y="1339403"/>
            <a:ext cx="11158470" cy="5293217"/>
          </a:xfrm>
        </p:spPr>
        <p:txBody>
          <a:bodyPr>
            <a:normAutofit/>
          </a:bodyPr>
          <a:lstStyle/>
          <a:p>
            <a:r>
              <a:rPr lang="de-AT" dirty="0" smtClean="0"/>
              <a:t>Constraints werden den Operanten vorgestellt generell gilt folgendes Shema.</a:t>
            </a:r>
          </a:p>
          <a:p>
            <a:r>
              <a:rPr lang="de-AT" dirty="0"/>
              <a:t>[ [asmSymbolicName] ] constraint (cvariablename</a:t>
            </a:r>
            <a:r>
              <a:rPr lang="de-AT" dirty="0" smtClean="0"/>
              <a:t>)</a:t>
            </a:r>
          </a:p>
          <a:p>
            <a:r>
              <a:rPr lang="de-AT" dirty="0" smtClean="0"/>
              <a:t>Sie sind sehr vielfältig und beschreiben Orte für das allozieren sowie die Verwendung des Operanten.</a:t>
            </a:r>
          </a:p>
          <a:p>
            <a:r>
              <a:rPr lang="de-AT" dirty="0" smtClean="0"/>
              <a:t>Folgende Modifier sind als Prefix verwendbar.</a:t>
            </a:r>
          </a:p>
          <a:p>
            <a:r>
              <a:rPr lang="de-AT" dirty="0" smtClean="0"/>
              <a:t>= Write Only gut für Ausgänge</a:t>
            </a:r>
          </a:p>
          <a:p>
            <a:r>
              <a:rPr lang="de-AT" dirty="0" smtClean="0"/>
              <a:t>NVA Read Only</a:t>
            </a:r>
          </a:p>
          <a:p>
            <a:r>
              <a:rPr lang="de-AT" dirty="0"/>
              <a:t>&amp; </a:t>
            </a:r>
            <a:r>
              <a:rPr lang="de-AT" dirty="0" smtClean="0"/>
              <a:t>alloziertes Register sollte nur für den Output verwendet werden</a:t>
            </a:r>
          </a:p>
          <a:p>
            <a:r>
              <a:rPr lang="de-AT" dirty="0" smtClean="0"/>
              <a:t>+ Read/Write nur für Ausgang</a:t>
            </a:r>
          </a:p>
          <a:p>
            <a:pPr marL="0" indent="0" algn="ctr">
              <a:buNone/>
            </a:pPr>
            <a:endParaRPr lang="de-AT" dirty="0"/>
          </a:p>
          <a:p>
            <a:r>
              <a:rPr lang="de-AT" dirty="0" smtClean="0"/>
              <a:t>Es wird vom Compiler nicht angenommen das Eingänge überschrieben werden. (Jedoch möglich !)</a:t>
            </a:r>
          </a:p>
          <a:p>
            <a:endParaRPr lang="de-AT" dirty="0"/>
          </a:p>
        </p:txBody>
      </p:sp>
    </p:spTree>
    <p:extLst>
      <p:ext uri="{BB962C8B-B14F-4D97-AF65-F5344CB8AC3E}">
        <p14:creationId xmlns:p14="http://schemas.microsoft.com/office/powerpoint/2010/main" val="211702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AT" dirty="0" smtClean="0"/>
              <a:t>Symbolische Logik von asm statements</a:t>
            </a:r>
            <a:endParaRPr lang="de-AT" dirty="0"/>
          </a:p>
        </p:txBody>
      </p:sp>
      <p:sp>
        <p:nvSpPr>
          <p:cNvPr id="3" name="Content Placeholder 2"/>
          <p:cNvSpPr>
            <a:spLocks noGrp="1"/>
          </p:cNvSpPr>
          <p:nvPr>
            <p:ph idx="1"/>
          </p:nvPr>
        </p:nvSpPr>
        <p:spPr/>
        <p:txBody>
          <a:bodyPr/>
          <a:lstStyle/>
          <a:p>
            <a:r>
              <a:rPr lang="de-AT" dirty="0" smtClean="0"/>
              <a:t>Sofern man für seine </a:t>
            </a:r>
            <a:r>
              <a:rPr lang="de-AT" dirty="0"/>
              <a:t>Operanten </a:t>
            </a:r>
            <a:r>
              <a:rPr lang="de-AT" dirty="0" smtClean="0"/>
              <a:t>keine symbolische Namen </a:t>
            </a:r>
            <a:r>
              <a:rPr lang="de-AT" dirty="0"/>
              <a:t>[ [asmSymbolicName] ] constraint (cvariablename) </a:t>
            </a:r>
            <a:r>
              <a:rPr lang="de-AT" dirty="0" smtClean="0"/>
              <a:t>                                              	[</a:t>
            </a:r>
            <a:r>
              <a:rPr lang="de-AT" dirty="0"/>
              <a:t>port] </a:t>
            </a:r>
            <a:r>
              <a:rPr lang="de-AT" dirty="0" smtClean="0"/>
              <a:t>			"</a:t>
            </a:r>
            <a:r>
              <a:rPr lang="de-AT" dirty="0"/>
              <a:t>I" </a:t>
            </a:r>
            <a:r>
              <a:rPr lang="de-AT" dirty="0" smtClean="0"/>
              <a:t>		(_</a:t>
            </a:r>
            <a:r>
              <a:rPr lang="de-AT" dirty="0"/>
              <a:t>SFR_IO_ADDR(PORTD</a:t>
            </a:r>
            <a:r>
              <a:rPr lang="de-AT" dirty="0" smtClean="0"/>
              <a:t>))</a:t>
            </a:r>
          </a:p>
          <a:p>
            <a:r>
              <a:rPr lang="de-AT" dirty="0"/>
              <a:t>v</a:t>
            </a:r>
            <a:r>
              <a:rPr lang="de-AT" dirty="0" smtClean="0"/>
              <a:t>erwendet, gilt, von oben nach unten, im Assembler Template, dasselbe was bei Arrays gilt: 0, 1, 2, 3 und steigend . Bedeutet, die Assembler-Anweisungen beziehen sich dann mit diesen Zahlen auf den ersten Operanten -0- bis zum Letzen, gebunden an die Definitions-Reihenfolge.</a:t>
            </a:r>
          </a:p>
          <a:p>
            <a:r>
              <a:rPr lang="de-AT" dirty="0" smtClean="0"/>
              <a:t>Es gibt auch eine kombinierte Logik, welche verwendet wird um das Low Byte, dazwischenliegende Bytes oder das High Byte anzusprechen.</a:t>
            </a:r>
          </a:p>
          <a:p>
            <a:r>
              <a:rPr lang="de-AT" dirty="0" smtClean="0"/>
              <a:t>Beispiel Low- bis High Byte für Operanten Eins, wenn Register 32 Byte groß ist:</a:t>
            </a:r>
          </a:p>
          <a:p>
            <a:pPr marL="0" indent="0" algn="ctr">
              <a:buNone/>
            </a:pPr>
            <a:r>
              <a:rPr lang="de-AT" dirty="0">
                <a:solidFill>
                  <a:srgbClr val="002040"/>
                </a:solidFill>
                <a:latin typeface="NimbusMonL-Regu"/>
              </a:rPr>
              <a:t>%</a:t>
            </a:r>
            <a:r>
              <a:rPr lang="de-AT" dirty="0" smtClean="0">
                <a:solidFill>
                  <a:srgbClr val="002040"/>
                </a:solidFill>
                <a:latin typeface="NimbusMonL-Regu"/>
              </a:rPr>
              <a:t>A0, %B0,</a:t>
            </a:r>
            <a:r>
              <a:rPr lang="de-AT" dirty="0">
                <a:solidFill>
                  <a:srgbClr val="002040"/>
                </a:solidFill>
                <a:latin typeface="NimbusMonL-Regu"/>
              </a:rPr>
              <a:t> </a:t>
            </a:r>
            <a:r>
              <a:rPr lang="de-AT" dirty="0" smtClean="0">
                <a:solidFill>
                  <a:srgbClr val="002040"/>
                </a:solidFill>
                <a:latin typeface="NimbusMonL-Regu"/>
              </a:rPr>
              <a:t>%</a:t>
            </a:r>
            <a:r>
              <a:rPr lang="de-AT" dirty="0">
                <a:solidFill>
                  <a:srgbClr val="002040"/>
                </a:solidFill>
                <a:latin typeface="NimbusMonL-Regu"/>
              </a:rPr>
              <a:t>C</a:t>
            </a:r>
            <a:r>
              <a:rPr lang="de-AT" dirty="0" smtClean="0">
                <a:solidFill>
                  <a:srgbClr val="002040"/>
                </a:solidFill>
                <a:latin typeface="NimbusMonL-Regu"/>
              </a:rPr>
              <a:t>0,</a:t>
            </a:r>
            <a:r>
              <a:rPr lang="de-AT" dirty="0">
                <a:solidFill>
                  <a:srgbClr val="002040"/>
                </a:solidFill>
                <a:latin typeface="NimbusMonL-Regu"/>
              </a:rPr>
              <a:t> </a:t>
            </a:r>
            <a:r>
              <a:rPr lang="de-AT" dirty="0" smtClean="0">
                <a:solidFill>
                  <a:srgbClr val="002040"/>
                </a:solidFill>
                <a:latin typeface="NimbusMonL-Regu"/>
              </a:rPr>
              <a:t>%D0</a:t>
            </a:r>
            <a:r>
              <a:rPr lang="de-AT" dirty="0" smtClean="0"/>
              <a:t> </a:t>
            </a:r>
          </a:p>
          <a:p>
            <a:endParaRPr lang="de-AT" dirty="0"/>
          </a:p>
        </p:txBody>
      </p:sp>
    </p:spTree>
    <p:extLst>
      <p:ext uri="{BB962C8B-B14F-4D97-AF65-F5344CB8AC3E}">
        <p14:creationId xmlns:p14="http://schemas.microsoft.com/office/powerpoint/2010/main" val="1659072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AT" dirty="0" smtClean="0"/>
              <a:t>Auf was man Achten sollte</a:t>
            </a:r>
            <a:endParaRPr lang="de-AT" dirty="0"/>
          </a:p>
        </p:txBody>
      </p:sp>
      <p:sp>
        <p:nvSpPr>
          <p:cNvPr id="3" name="Content Placeholder 2"/>
          <p:cNvSpPr>
            <a:spLocks noGrp="1"/>
          </p:cNvSpPr>
          <p:nvPr>
            <p:ph idx="1"/>
          </p:nvPr>
        </p:nvSpPr>
        <p:spPr/>
        <p:txBody>
          <a:bodyPr/>
          <a:lstStyle/>
          <a:p>
            <a:r>
              <a:rPr lang="de-AT" dirty="0" smtClean="0"/>
              <a:t>Das der Compiler asm Positionen relativ zueinander neu anordnen kann. </a:t>
            </a:r>
            <a:r>
              <a:rPr lang="de-AT" dirty="0"/>
              <a:t>Und somit müssen Anweisungen, welche einer Reihenfolge bedürfen, in </a:t>
            </a:r>
            <a:r>
              <a:rPr lang="de-AT" dirty="0" smtClean="0"/>
              <a:t>einem </a:t>
            </a:r>
            <a:r>
              <a:rPr lang="de-AT" dirty="0"/>
              <a:t>asm Statement geschrieben werden. </a:t>
            </a:r>
            <a:r>
              <a:rPr lang="de-AT" dirty="0" smtClean="0"/>
              <a:t>(Künstliche Abhängigkeiten sind ein Ausweg)</a:t>
            </a:r>
          </a:p>
          <a:p>
            <a:r>
              <a:rPr lang="de-AT" dirty="0" smtClean="0"/>
              <a:t>Der Compiler weiß nicht die Zusammenhänge von außenstehenden Referenzen und deren Benutzung in asm. Deshalb kann es passieren, dass außerhalb stehende Referenzen </a:t>
            </a:r>
            <a:r>
              <a:rPr lang="de-AT" dirty="0"/>
              <a:t>O</a:t>
            </a:r>
            <a:r>
              <a:rPr lang="de-AT" dirty="0" smtClean="0"/>
              <a:t>ptimierung erfahren. Somit kann es nötig werden, die außerhalb stehenden Referenzen ebenfalls mit volatile zu versehen, um dem zu entgehen.</a:t>
            </a:r>
            <a:endParaRPr lang="de-AT" dirty="0"/>
          </a:p>
        </p:txBody>
      </p:sp>
    </p:spTree>
    <p:extLst>
      <p:ext uri="{BB962C8B-B14F-4D97-AF65-F5344CB8AC3E}">
        <p14:creationId xmlns:p14="http://schemas.microsoft.com/office/powerpoint/2010/main" val="1883759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AT" dirty="0"/>
              <a:t>Auf was man Achten sollte</a:t>
            </a:r>
          </a:p>
        </p:txBody>
      </p:sp>
      <p:sp>
        <p:nvSpPr>
          <p:cNvPr id="3" name="Content Placeholder 2"/>
          <p:cNvSpPr>
            <a:spLocks noGrp="1"/>
          </p:cNvSpPr>
          <p:nvPr>
            <p:ph idx="1"/>
          </p:nvPr>
        </p:nvSpPr>
        <p:spPr/>
        <p:txBody>
          <a:bodyPr/>
          <a:lstStyle/>
          <a:p>
            <a:r>
              <a:rPr lang="de-AT" dirty="0" smtClean="0"/>
              <a:t>GCC generiert Duplikationen oder </a:t>
            </a:r>
            <a:r>
              <a:rPr lang="de-AT" dirty="0"/>
              <a:t>entfernt </a:t>
            </a:r>
            <a:r>
              <a:rPr lang="de-AT" dirty="0" smtClean="0"/>
              <a:t>solche möglicherweise im Rahmen der Optimierung. Aushilfe ist vor allem besser aufgebauter Code.</a:t>
            </a:r>
          </a:p>
          <a:p>
            <a:endParaRPr lang="de-AT" dirty="0"/>
          </a:p>
        </p:txBody>
      </p:sp>
    </p:spTree>
    <p:extLst>
      <p:ext uri="{BB962C8B-B14F-4D97-AF65-F5344CB8AC3E}">
        <p14:creationId xmlns:p14="http://schemas.microsoft.com/office/powerpoint/2010/main" val="978874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AT" dirty="0"/>
              <a:t>Auf was man Achten sollte</a:t>
            </a:r>
          </a:p>
        </p:txBody>
      </p:sp>
      <p:sp>
        <p:nvSpPr>
          <p:cNvPr id="3" name="Content Placeholder 2"/>
          <p:cNvSpPr>
            <a:spLocks noGrp="1"/>
          </p:cNvSpPr>
          <p:nvPr>
            <p:ph idx="1"/>
          </p:nvPr>
        </p:nvSpPr>
        <p:spPr/>
        <p:txBody>
          <a:bodyPr/>
          <a:lstStyle/>
          <a:p>
            <a:r>
              <a:rPr lang="de-AT" dirty="0" smtClean="0"/>
              <a:t>Extended asm kann nur innerhalb einer Funktion verwendet werden.</a:t>
            </a:r>
          </a:p>
          <a:p>
            <a:endParaRPr lang="de-AT" dirty="0"/>
          </a:p>
          <a:p>
            <a:r>
              <a:rPr lang="de-AT" dirty="0" smtClean="0"/>
              <a:t>Der &amp; constraint qualifier ist für jene Ausgänge zu benutzen, wo sichergestellt sein soll, dass sich diese nicht mit den Eingängen überlappen. GCC alloziert eventuell </a:t>
            </a:r>
            <a:r>
              <a:rPr lang="de-AT" dirty="0"/>
              <a:t>den </a:t>
            </a:r>
            <a:r>
              <a:rPr lang="de-AT" dirty="0" smtClean="0"/>
              <a:t>Ausgangs-Operator mit dem selben Register, welches bereits für einen davon unabhängigen Eingangs-Operator Verwendung findet. GCC nimmt dabei an, dass die Eingänge vor den Ausgängen verarbeitet werden. </a:t>
            </a:r>
          </a:p>
          <a:p>
            <a:pPr marL="0" indent="0" algn="ctr">
              <a:buNone/>
            </a:pPr>
            <a:r>
              <a:rPr lang="de-AT" dirty="0" smtClean="0"/>
              <a:t>Weiter unten wird die Anwendung gezeigt.</a:t>
            </a:r>
            <a:endParaRPr lang="de-AT" dirty="0"/>
          </a:p>
        </p:txBody>
      </p:sp>
    </p:spTree>
    <p:extLst>
      <p:ext uri="{BB962C8B-B14F-4D97-AF65-F5344CB8AC3E}">
        <p14:creationId xmlns:p14="http://schemas.microsoft.com/office/powerpoint/2010/main" val="622101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816</Words>
  <Application>Microsoft Office PowerPoint</Application>
  <PresentationFormat>Widescreen</PresentationFormat>
  <Paragraphs>102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NimbusMonL-Regu</vt:lpstr>
      <vt:lpstr>Vapor Trail</vt:lpstr>
      <vt:lpstr>InliNe Assembler</vt:lpstr>
      <vt:lpstr>?Warum?</vt:lpstr>
      <vt:lpstr>ErKLÄRUNG von asm Anweisungen anhand von Beispielen</vt:lpstr>
      <vt:lpstr>Operanten</vt:lpstr>
      <vt:lpstr>Modifier + Constraints </vt:lpstr>
      <vt:lpstr>Symbolische Logik von asm statements</vt:lpstr>
      <vt:lpstr>Auf was man Achten sollte</vt:lpstr>
      <vt:lpstr>Auf was man Achten sollte</vt:lpstr>
      <vt:lpstr>Auf was man Achten sollte</vt:lpstr>
      <vt:lpstr>Auf was man Achten sollte</vt:lpstr>
      <vt:lpstr>Wann volatile ?</vt:lpstr>
      <vt:lpstr>Assembler Template</vt:lpstr>
      <vt:lpstr>NUN ERFOLGT PRAXIS</vt:lpstr>
      <vt:lpstr>Beschreibung</vt:lpstr>
      <vt:lpstr>Hilfreiche Tipps</vt:lpstr>
      <vt:lpstr>Quellen-Angabe</vt:lpstr>
      <vt:lpstr>WeiterführendeR Link</vt:lpstr>
      <vt:lpstr>FraGEN und ANtworten</vt:lpstr>
      <vt:lpstr>Danke für eure Aufmerksamkeit!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InliNe Assembler</dc:title>
  <dc:creator>1</dc:creator>
  <cp:lastModifiedBy>1</cp:lastModifiedBy>
  <cp:revision>112</cp:revision>
  <dcterms:created xsi:type="dcterms:W3CDTF">2016-01-07T15:22:56Z</dcterms:created>
  <dcterms:modified xsi:type="dcterms:W3CDTF">2016-01-13T23:48:53Z</dcterms:modified>
</cp:coreProperties>
</file>