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eo"/>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eo"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eo"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eo"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eo"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eo" altLang="ko-KR" b="1">
                <a:solidFill>
                  <a:schemeClr val="tx1">
                    <a:lumMod val="50000"/>
                    <a:lumOff val="50000"/>
                  </a:schemeClr>
                </a:solidFill>
              </a:rPr>
              <a:t>No.1</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La</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Vorto</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de</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eo" altLang="ko-KR" sz="4400"/>
              <a:t>Dio</a:t>
            </a:r>
          </a:p>
          <a:p>
            <a:pPr xmlns:a="http://schemas.openxmlformats.org/drawingml/2006/main" algn="ctr"/>
            <a:r xmlns:a="http://schemas.openxmlformats.org/drawingml/2006/main">
              <a:rPr lang="eo" altLang="ko-KR" sz="4400"/>
              <a:t>Farita</a:t>
            </a:r>
          </a:p>
          <a:p>
            <a:pPr xmlns:a="http://schemas.openxmlformats.org/drawingml/2006/main" algn="ctr"/>
            <a:r xmlns:a="http://schemas.openxmlformats.org/drawingml/2006/main">
              <a:rPr lang="eo" altLang="ko-KR" sz="4400"/>
              <a:t>La mondo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La hodiaŭa</a:t>
            </a:r>
            <a:r xmlns:a="http://schemas.openxmlformats.org/drawingml/2006/main">
              <a:rPr lang="eo" altLang="en-US" sz="4000">
                <a:solidFill>
                  <a:srgbClr val="FF0000"/>
                </a:solidFill>
              </a:rPr>
              <a:t> </a:t>
            </a:r>
            <a:r xmlns:a="http://schemas.openxmlformats.org/drawingml/2006/main">
              <a:rPr lang="eo" altLang="ko-KR" sz="4000">
                <a:solidFill>
                  <a:srgbClr val="FF0000"/>
                </a:solidFill>
              </a:rPr>
              <a:t>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En la komenco Dio kreis</a:t>
            </a:r>
          </a:p>
          <a:p>
            <a:r xmlns:a="http://schemas.openxmlformats.org/drawingml/2006/main">
              <a:rPr lang="eo" altLang="ko-KR" sz="3600">
                <a:solidFill>
                  <a:schemeClr val="tx1">
                    <a:lumMod val="65000"/>
                    <a:lumOff val="35000"/>
                  </a:schemeClr>
                </a:solidFill>
              </a:rPr>
              <a:t>la ĉielo kaj la tero.</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eo" altLang="ko-KR" sz="2800">
                <a:solidFill>
                  <a:schemeClr val="tx1">
                    <a:lumMod val="65000"/>
                    <a:lumOff val="35000"/>
                  </a:schemeClr>
                </a:solidFill>
              </a:rPr>
              <a:t>Genezo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Rebeka, edzino de Isaak, naskis ĝemelojn. La nomo de la unua filo estis Esav kaj la dua estis Jakob.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Esav ŝatis ĉasi. Do, li amis subĉielajn agadojn. Sed, Jakobo estis trankvila viro, restante hejme.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Iun tagon, kiam Jakob kuiris kuiraĵon, Esav revenis hejmen malsata post ĉasado.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eo" altLang="ko-KR" sz="2400">
                <a:solidFill>
                  <a:schemeClr val="tx1">
                    <a:lumMod val="65000"/>
                    <a:lumOff val="35000"/>
                  </a:schemeClr>
                </a:solidFill>
              </a:rPr>
              <a:t>“Donu al mi kuiraĵon!”, “Unue vendu al mi vian unuenaskitecon. Tiam mi donos al vi kelkajn.” Esav estis tiel malsata, ke li vendis sian unuenaskitecon por unu pelvo da ruĝa kuiraĵo.</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eo" altLang="ko-KR" sz="2600">
                <a:solidFill>
                  <a:schemeClr val="tx1">
                    <a:lumMod val="65000"/>
                    <a:lumOff val="35000"/>
                  </a:schemeClr>
                </a:solidFill>
              </a:rPr>
              <a:t>Fine, Jakobo trompis sian patron por ricevi la benon. Fine, li ricevis la benon. Ĉiuj ĉi aferoj okazis per la providenco de Dio.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eo" altLang="ko-KR" sz="3600">
                <a:solidFill>
                  <a:srgbClr val="ff0000"/>
                </a:solidFill>
              </a:rPr>
              <a:t>Hodiaŭa Leciono</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eo" altLang="ko-KR" sz="3600">
                <a:solidFill>
                  <a:schemeClr val="tx1">
                    <a:lumMod val="65000"/>
                    <a:lumOff val="35000"/>
                  </a:schemeClr>
                </a:solidFill>
              </a:rPr>
              <a:t>Esav pensis, ke solvi malsatan problemon estas pli grava ol ricevi la spiritan benon.</a:t>
            </a:r>
            <a:r xmlns:a="http://schemas.openxmlformats.org/drawingml/2006/main">
              <a:rPr lang="eo"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Fine,</a:t>
            </a:r>
            <a:r xmlns:a="http://schemas.openxmlformats.org/drawingml/2006/main">
              <a:rPr lang="eo" altLang="en-US" sz="3600">
                <a:solidFill>
                  <a:schemeClr val="tx1">
                    <a:lumMod val="65000"/>
                    <a:lumOff val="35000"/>
                  </a:schemeClr>
                </a:solidFill>
              </a:rPr>
              <a:t> </a:t>
            </a:r>
            <a:r xmlns:a="http://schemas.openxmlformats.org/drawingml/2006/main">
              <a:rPr lang="eo" altLang="ko-KR" sz="3600">
                <a:solidFill>
                  <a:schemeClr val="tx1">
                    <a:lumMod val="65000"/>
                    <a:lumOff val="35000"/>
                  </a:schemeClr>
                </a:solidFill>
              </a:rPr>
              <a:t>Jakobo</a:t>
            </a:r>
            <a:r xmlns:a="http://schemas.openxmlformats.org/drawingml/2006/main">
              <a:rPr lang="eo" altLang="en-US" sz="3600">
                <a:solidFill>
                  <a:schemeClr val="tx1">
                    <a:lumMod val="65000"/>
                    <a:lumOff val="35000"/>
                  </a:schemeClr>
                </a:solidFill>
              </a:rPr>
              <a:t> </a:t>
            </a:r>
            <a:r xmlns:a="http://schemas.openxmlformats.org/drawingml/2006/main">
              <a:rPr lang="eo" altLang="ko-KR" sz="3600">
                <a:solidFill>
                  <a:schemeClr val="tx1">
                    <a:lumMod val="65000"/>
                    <a:lumOff val="35000"/>
                  </a:schemeClr>
                </a:solidFill>
              </a:rPr>
              <a:t>fariĝis</a:t>
            </a:r>
            <a:r xmlns:a="http://schemas.openxmlformats.org/drawingml/2006/main">
              <a:rPr lang="eo" altLang="en-US" sz="3600">
                <a:solidFill>
                  <a:schemeClr val="tx1">
                    <a:lumMod val="65000"/>
                    <a:lumOff val="35000"/>
                  </a:schemeClr>
                </a:solidFill>
              </a:rPr>
              <a:t> </a:t>
            </a:r>
            <a:r xmlns:a="http://schemas.openxmlformats.org/drawingml/2006/main">
              <a:rPr lang="eo" altLang="ko-KR" sz="3600">
                <a:solidFill>
                  <a:schemeClr val="tx1">
                    <a:lumMod val="65000"/>
                    <a:lumOff val="35000"/>
                  </a:schemeClr>
                </a:solidFill>
              </a:rPr>
              <a:t>la</a:t>
            </a:r>
            <a:r xmlns:a="http://schemas.openxmlformats.org/drawingml/2006/main">
              <a:rPr lang="eo" altLang="en-US" sz="3600">
                <a:solidFill>
                  <a:schemeClr val="tx1">
                    <a:lumMod val="65000"/>
                    <a:lumOff val="35000"/>
                  </a:schemeClr>
                </a:solidFill>
              </a:rPr>
              <a:t> </a:t>
            </a:r>
            <a:r xmlns:a="http://schemas.openxmlformats.org/drawingml/2006/main">
              <a:rPr lang="eo" altLang="ko-KR" sz="3600">
                <a:solidFill>
                  <a:schemeClr val="tx1">
                    <a:lumMod val="65000"/>
                    <a:lumOff val="35000"/>
                  </a:schemeClr>
                </a:solidFill>
              </a:rPr>
              <a:t>prapatro de la Izraelidoj.</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Kion vi opinias pli grava?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La beno esti filoj de Dio ne povas esti anstataŭita de io ajn.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o" altLang="ko-KR" sz="3200"/>
              <a:t>Dio estas?</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rgbClr val="c00000"/>
                </a:solidFill>
              </a:rPr>
              <a:t>Dio</a:t>
            </a:r>
            <a:r xmlns:a="http://schemas.openxmlformats.org/drawingml/2006/main">
              <a:rPr lang="eo" altLang="en-US" sz="3600">
                <a:solidFill>
                  <a:srgbClr val="c00000"/>
                </a:solidFill>
              </a:rPr>
              <a:t> </a:t>
            </a:r>
            <a:r xmlns:a="http://schemas.openxmlformats.org/drawingml/2006/main">
              <a:rPr lang="eo" altLang="ko-KR" sz="3600">
                <a:solidFill>
                  <a:srgbClr val="c00000"/>
                </a:solidFill>
              </a:rPr>
              <a:t>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Dio plenumas Sian propran volon malgraŭ la eraro kaj malvera de homoj.</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t>
            </a:r>
            <a:r xmlns:a="http://schemas.openxmlformats.org/drawingml/2006/main">
              <a:rPr lang="eo" altLang="en-US" sz="4000">
                <a:solidFill>
                  <a:srgbClr val="ff0000"/>
                </a:solidFill>
              </a:rPr>
              <a:t> </a:t>
            </a:r>
            <a:r xmlns:a="http://schemas.openxmlformats.org/drawingml/2006/main">
              <a:rPr lang="eo" altLang="ko-KR" sz="4000">
                <a:solidFill>
                  <a:srgbClr val="ff0000"/>
                </a:solidFill>
              </a:rPr>
              <a:t>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Ĉar kion Esav vendis sian unuenaskitecon?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nudelo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pano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viando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dk1"/>
                </a:solidFill>
              </a:rPr>
              <a:t>④ </a:t>
            </a:r>
            <a:r xmlns:a="http://schemas.openxmlformats.org/drawingml/2006/main">
              <a:rPr lang="eo" altLang="ko-KR" sz="2800">
                <a:solidFill>
                  <a:schemeClr val="dk1"/>
                </a:solidFill>
              </a:rPr>
              <a:t>ruĝa stufaĵo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rgbClr val="ff0000"/>
                </a:solidFill>
              </a:rPr>
              <a:t>④ </a:t>
            </a:r>
            <a:r xmlns:a="http://schemas.openxmlformats.org/drawingml/2006/main">
              <a:rPr lang="eo" altLang="ko-KR" sz="2800">
                <a:solidFill>
                  <a:srgbClr val="ff0000"/>
                </a:solidFill>
              </a:rPr>
              <a:t>ruĝa stufaĵo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La hodiaŭa</a:t>
            </a:r>
            <a:r xmlns:a="http://schemas.openxmlformats.org/drawingml/2006/main">
              <a:rPr lang="eo" altLang="en-US" sz="4000">
                <a:solidFill>
                  <a:srgbClr val="ff0000"/>
                </a:solidFill>
              </a:rPr>
              <a:t> </a:t>
            </a:r>
            <a:r xmlns:a="http://schemas.openxmlformats.org/drawingml/2006/main">
              <a:rPr lang="eo" altLang="ko-KR" sz="4000">
                <a:solidFill>
                  <a:srgbClr val="ff0000"/>
                </a:solidFill>
              </a:rPr>
              <a:t>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bg1">
                    <a:lumMod val="50000"/>
                  </a:schemeClr>
                </a:solidFill>
              </a:rPr>
              <a:t>Tiam Jakob donis al Esav iom da pano kaj iom da lentokufaĵo.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Li manĝis kaj trinkis, kaj poste leviĝis kaj foriris.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Do Esav malestimis sian unuenaskitecon.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eo" altLang="ko-KR" b="1">
                <a:solidFill>
                  <a:schemeClr val="tx1">
                    <a:lumMod val="50000"/>
                    <a:lumOff val="50000"/>
                  </a:schemeClr>
                </a:solidFill>
              </a:rPr>
              <a:t>N-ro 11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eo" altLang="ko-KR" sz="4400"/>
              <a:t>La Sonĝo de Jakobo</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Bible Kids No.2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t>Ili manĝis la malpermesitan frukton</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eo" altLang="ko-KR" sz="3600"/>
              <a:t>Li havis sonĝon, en kiu li vidis ŝtuparon ripozantan sur la tero, kun ĝia supro atingas la ĉielon, kaj la anĝeloj de Dio supreniris kaj malsupreniris sur ĝi.</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28:</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Jakob trompis sian fraton per mensogo. Li timis esti mortigita. Do, li fuĝis de hejme al sia onklo en Haran.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Nokte, prenante tien ŝtonon, li dormis metante ĝin sub la kapon kiel kusenon. Li estis sola tie sen familio. Do li timis kaj sentis sin soleca.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Jakobo vidis anĝelojn de Dio suprenirantaj kaj malsuprenirantaj ŝtuparon sur la tero al la ĉielo.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Li aŭdis la voĉon de Dio: "Mi estas kun vi, kaj mi gardos vin kien ajn vi iros."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Kiam li vekiĝis matene, li adorkliniĝis al Dio, kiu promesis, ke li estos kun li, kaj li donis gloron al Dio.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eo" altLang="ko-KR" sz="3600">
                <a:solidFill>
                  <a:schemeClr val="tx1">
                    <a:lumMod val="65000"/>
                    <a:lumOff val="35000"/>
                  </a:schemeClr>
                </a:solidFill>
              </a:rPr>
              <a:t>Kiel Dio estis kun Jakob, kiu timis esti sola,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Nia Patro Dio ankaŭ zorgu pri ni kiam ni estas solaj.</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Kiel Jakobo, ni devus honori kaj doni gloron al Dio, kiu ĉiam estas kun ni.</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eo" altLang="ko-KR" sz="3200"/>
              <a:t>Dio estas?</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Dio estas kun ni ie ajn kaj iam ajn.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o" altLang="ko-KR" sz="3600">
                <a:solidFill>
                  <a:schemeClr val="tx1">
                    <a:lumMod val="65000"/>
                    <a:lumOff val="35000"/>
                  </a:schemeClr>
                </a:solidFill>
              </a:rPr>
              <a:t>Dio ĉiam zorgas pri ni.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La hodiaŭa</a:t>
            </a:r>
            <a:r xmlns:a="http://schemas.openxmlformats.org/drawingml/2006/main">
              <a:rPr lang="eo" altLang="en-US" sz="4000">
                <a:solidFill>
                  <a:srgbClr val="ff0000"/>
                </a:solidFill>
              </a:rPr>
              <a:t> </a:t>
            </a:r>
            <a:r xmlns:a="http://schemas.openxmlformats.org/drawingml/2006/main">
              <a:rPr lang="eo" altLang="ko-KR" sz="4000">
                <a:solidFill>
                  <a:srgbClr val="ff0000"/>
                </a:solidFill>
              </a:rPr>
              <a:t>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Kiam Jakob dormis, kion li prenis kiel kusenon?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ligno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dk1"/>
                </a:solidFill>
              </a:rPr>
              <a:t>② </a:t>
            </a:r>
            <a:r xmlns:a="http://schemas.openxmlformats.org/drawingml/2006/main">
              <a:rPr lang="eo" altLang="ko-KR" sz="2800">
                <a:solidFill>
                  <a:schemeClr val="dk1"/>
                </a:solidFill>
              </a:rPr>
              <a:t>ŝtono</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sako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haŭto de besto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rgbClr val="ff0000"/>
                </a:solidFill>
              </a:rPr>
              <a:t>② </a:t>
            </a:r>
            <a:r xmlns:a="http://schemas.openxmlformats.org/drawingml/2006/main">
              <a:rPr lang="eo" altLang="ko-KR" sz="2800">
                <a:solidFill>
                  <a:srgbClr val="ff0000"/>
                </a:solidFill>
              </a:rPr>
              <a:t>ŝtono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eo" altLang="ko-KR" sz="3600"/>
              <a:t>Li havis sonĝon, en kiu li vidis ŝtuparon ripozantan sur la tero, kun ĝia supro atingas la ĉielon, kaj la anĝeloj de Dio supreniris kaj malsupreniris sur ĝi.</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28:</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kreis la homon laŭ Sia bildo, laŭ la bildo de Dio Li kreis lin;</a:t>
            </a:r>
          </a:p>
          <a:p>
            <a:r xmlns:a="http://schemas.openxmlformats.org/drawingml/2006/main">
              <a:rPr lang="eo" altLang="ko-KR" sz="3600">
                <a:solidFill>
                  <a:schemeClr val="tx1">
                    <a:lumMod val="65000"/>
                    <a:lumOff val="35000"/>
                  </a:schemeClr>
                </a:solidFill>
              </a:rPr>
              <a:t>masklon kaj inon li kreis ilin.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eo" altLang="ko-KR" b="1">
                <a:solidFill>
                  <a:schemeClr val="tx1">
                    <a:lumMod val="50000"/>
                    <a:lumOff val="50000"/>
                  </a:schemeClr>
                </a:solidFill>
              </a:rPr>
              <a:t>n-ro 12</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La</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Vorto</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de</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eo" altLang="ko-KR" sz="4400"/>
              <a:t>Jozefo Vendita de Liaj Fratoj</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bg1">
                    <a:lumMod val="50000"/>
                  </a:schemeClr>
                </a:solidFill>
              </a:rPr>
              <a:t>“Venu nun, ni mortigu lin kaj ĵetu lin en unu el ĉi tiuj cisternoj</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kaj diru, ke feroca besto formanĝis lin.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Tiam ni vidos kio venas de liaj sonĝoj."</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 37: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Jakob havis dek du filojn. Li amis Jozefon pli ol ĉiujn siajn aliajn filojn. Do, li faris riĉe belan ŝtofon por Jozef</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Liaj fratoj malamis lin multe ĉar ilia patro amis lin speciale. “Ni vendu Jozefon. Ni diru al patro, ke li mortis.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Ili vendis Jozefon kiel sklavon al komercistoj venintaj.</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o" altLang="ko-KR" sz="2800">
                <a:solidFill>
                  <a:schemeClr val="tx1">
                    <a:lumMod val="65000"/>
                    <a:lumOff val="35000"/>
                  </a:schemeClr>
                </a:solidFill>
              </a:rPr>
              <a:t>Aŭdinte tion, Jakobo estis profunde malĝoja.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Jozefo vivis malfacilan vivon kiel sklavo. Tamen, li kredis kaj fidis je Dio sen fari ajnan pekon.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eo" altLang="ko-KR" sz="2400">
                <a:solidFill>
                  <a:schemeClr val="tx1">
                    <a:lumMod val="65000"/>
                    <a:lumOff val="35000"/>
                  </a:schemeClr>
                </a:solidFill>
              </a:rPr>
              <a:t>Jozefo estis sendita en malliberejon pro falsa akuzo.</a:t>
            </a:r>
            <a:r xmlns:a="http://schemas.openxmlformats.org/drawingml/2006/main">
              <a:rPr lang="eo" altLang="en-US" sz="2400">
                <a:solidFill>
                  <a:schemeClr val="tx1">
                    <a:lumMod val="65000"/>
                    <a:lumOff val="35000"/>
                  </a:schemeClr>
                </a:solidFill>
              </a:rPr>
              <a:t> </a:t>
            </a:r>
            <a:r xmlns:a="http://schemas.openxmlformats.org/drawingml/2006/main">
              <a:rPr lang="eo" altLang="ko-KR" sz="2400">
                <a:solidFill>
                  <a:schemeClr val="tx1">
                    <a:lumMod val="65000"/>
                    <a:lumOff val="35000"/>
                  </a:schemeClr>
                </a:solidFill>
              </a:rPr>
              <a:t>Tamen, li provis esti justa antaŭ Dio eĉ en la malliberejo. Dio ne forgesis Jozefon kaj Dio havis mirindajn planojn por li.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eo" altLang="ko-KR" sz="3200">
                <a:solidFill>
                  <a:schemeClr val="tx1">
                    <a:lumMod val="65000"/>
                    <a:lumOff val="35000"/>
                  </a:schemeClr>
                </a:solidFill>
              </a:rPr>
              <a:t>Jozef estis malamata kaj vendita kiel sklavo de siaj propraj fratoj. Li ankaŭ estis metita en malliberejon pro falsa akuzo.</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eo" altLang="ko-KR" sz="3200">
                <a:solidFill>
                  <a:schemeClr val="tx1">
                    <a:lumMod val="65000"/>
                    <a:lumOff val="35000"/>
                  </a:schemeClr>
                </a:solidFill>
              </a:rPr>
              <a:t>Tamen li fidis je Dio kaj des pli klopodis ne fari pekon.</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eo" altLang="ko-KR" sz="3200">
                <a:solidFill>
                  <a:schemeClr val="tx1">
                    <a:lumMod val="65000"/>
                    <a:lumOff val="35000"/>
                  </a:schemeClr>
                </a:solidFill>
              </a:rPr>
              <a:t>Ni eble renkontos iujn malfacilaĵojn.</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eo" altLang="ko-KR" sz="3200">
                <a:solidFill>
                  <a:schemeClr val="tx1">
                    <a:lumMod val="65000"/>
                    <a:lumOff val="35000"/>
                  </a:schemeClr>
                </a:solidFill>
              </a:rPr>
              <a:t>Ni ne faru pekon kaj petu helpon al nia patro Dio, kiu volonte aŭskultas nian preĝon.</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o" altLang="ko-KR" sz="3200"/>
              <a:t>Dio estas?</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rgbClr val="c00000"/>
                </a:solidFill>
              </a:rPr>
              <a:t>Nia Patro 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Nia Patro Dio havas mirindajn planojn por ni eĉ en malfacilaj tempoj.</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Kion donis Jakob nur al Jozef inter siaj dek du filoj?</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ludiloj</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Biblio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riĉe bela tuko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mono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rgbClr val="ff0000"/>
                </a:solidFill>
              </a:rPr>
              <a:t>③ </a:t>
            </a:r>
            <a:r xmlns:a="http://schemas.openxmlformats.org/drawingml/2006/main">
              <a:rPr lang="eo" altLang="ko-KR" sz="2800">
                <a:solidFill>
                  <a:srgbClr val="ff0000"/>
                </a:solidFill>
              </a:rPr>
              <a:t>riĉe bela tuko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400">
                <a:solidFill>
                  <a:schemeClr val="tx1">
                    <a:lumMod val="65000"/>
                    <a:lumOff val="35000"/>
                  </a:schemeClr>
                </a:solidFill>
              </a:rPr>
              <a:t>Adamo kaj Eva estis la plej bonaj estaĵoj inter la estaĵoj de Dio.</a:t>
            </a:r>
          </a:p>
          <a:p>
            <a:r xmlns:a="http://schemas.openxmlformats.org/drawingml/2006/main">
              <a:rPr lang="eo" altLang="ko-KR" sz="2400">
                <a:solidFill>
                  <a:schemeClr val="tx1">
                    <a:lumMod val="65000"/>
                    <a:lumOff val="35000"/>
                  </a:schemeClr>
                </a:solidFill>
              </a:rPr>
              <a:t>Ĉar ili estis kreitaj laŭ la bildo de Dio.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bg1">
                    <a:lumMod val="50000"/>
                  </a:schemeClr>
                </a:solidFill>
              </a:rPr>
              <a:t>“Venu nun, ni mortigu lin kaj ĵetu lin en unu el ĉi tiuj cisternoj</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kaj diru, ke feroca besto formanĝis lin.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Tiam ni vidos kio venas de liaj sonĝoj."</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 37: 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eo" altLang="ko-KR" b="1">
                <a:solidFill>
                  <a:schemeClr val="tx1">
                    <a:lumMod val="50000"/>
                    <a:lumOff val="50000"/>
                  </a:schemeClr>
                </a:solidFill>
              </a:rPr>
              <a:t>n-ro 13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eo" altLang="ko-KR" sz="4400"/>
              <a:t>Jozefo iĝis ĉefministro en Egiptujo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eo" altLang="ko-KR" sz="3600"/>
              <a:t>Tiam Faraono diris al Jozef:Mi starigis vin per la tuta lando Egipta.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41:</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Faraono, la reĝo de Egiptujo, havis sonĝon. 7 grasaj bovinoj kaj post tio eliris 7 malbelaj bovinoj. 7 malbelaj bovinoj manĝis 7 grasajn bovinojn. Estis tre stranga sonĝo.</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eo" altLang="ko-KR" sz="2400">
                <a:solidFill>
                  <a:schemeClr val="tx1">
                    <a:lumMod val="65000"/>
                    <a:lumOff val="35000"/>
                  </a:schemeClr>
                </a:solidFill>
              </a:rPr>
              <a:t>Neniu povis interpreti lian sonĝon en la palaco. La ĉefvenisto, kiu estis helpita de Jozef, prezentis lin al la reĝo.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Dio donis al Jozef saĝon. Do, li povis interpreti la signifon de la sonĝo kaj rakontis ĝin al la reĝo.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Faraono estis tiel kortuŝita, ke li nomumis Jozefon, kiu estis kaptito, al la dua plej alta pozicio de la lando.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Jozef fariĝis la ĉefministro de Egiptujo kaj regis super la lando bone kun la saĝeco Dio donis al li.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eo" altLang="ko-KR" sz="3600">
                <a:solidFill>
                  <a:schemeClr val="tx1">
                    <a:lumMod val="65000"/>
                    <a:lumOff val="35000"/>
                  </a:schemeClr>
                </a:solidFill>
              </a:rPr>
              <a:t>Dio havis la mirindajn planojn por Jozefo.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Kiam ni alfrontas iujn malfacilaĵojn, ni ankaŭ ne estu seniluziigitaj,</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sed devus atendi la mirindajn planojn de Dio por ni kaj kredi je Dio..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o" altLang="ko-KR" sz="3200"/>
              <a:t>Dio estas?</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rgbClr val="c00000"/>
                </a:solidFill>
              </a:rPr>
              <a:t>Dio faras laŭ Sia volo.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La humiluloj estos altigitaj kaj la altuloj malaltiĝos.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000">
                <a:solidFill>
                  <a:schemeClr val="tx1">
                    <a:lumMod val="65000"/>
                    <a:lumOff val="35000"/>
                  </a:schemeClr>
                </a:solidFill>
              </a:rPr>
              <a:t>Dio diris al la viro:</a:t>
            </a:r>
            <a:r xmlns:a="http://schemas.openxmlformats.org/drawingml/2006/main">
              <a:rPr lang="eo" altLang="en-US" sz="2000">
                <a:solidFill>
                  <a:schemeClr val="tx1">
                    <a:lumMod val="65000"/>
                    <a:lumOff val="35000"/>
                  </a:schemeClr>
                </a:solidFill>
              </a:rPr>
              <a:t> </a:t>
            </a:r>
            <a:r xmlns:a="http://schemas.openxmlformats.org/drawingml/2006/main">
              <a:rPr lang="eo" altLang="ko-KR" sz="2000">
                <a:solidFill>
                  <a:schemeClr val="tx1">
                    <a:lumMod val="65000"/>
                    <a:lumOff val="35000"/>
                  </a:schemeClr>
                </a:solidFill>
              </a:rPr>
              <a:t>""Vi rajtas manĝi el iu ajn arbo en la ĝardeno; sed </a:t>
            </a:r>
            <a:r xmlns:a="http://schemas.openxmlformats.org/drawingml/2006/main">
              <a:rPr lang="eo" altLang="ko-KR" sz="2000" u="sng">
                <a:solidFill>
                  <a:schemeClr val="tx1">
                    <a:lumMod val="65000"/>
                    <a:lumOff val="35000"/>
                  </a:schemeClr>
                </a:solidFill>
              </a:rPr>
              <a:t>vi ne devas manĝi el la arbo de scio pri bono kaj malbono, ĉar kiam vi manĝos el ĝi, vi certe mortos </a:t>
            </a:r>
            <a:r xmlns:a="http://schemas.openxmlformats.org/drawingml/2006/main">
              <a:rPr lang="eo"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Kiuj bestoj aperis en la sonĝo de Faraono?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birdo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hundo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ĉevalo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bovino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rgbClr val="ff0000"/>
                </a:solidFill>
              </a:rPr>
              <a:t>④ </a:t>
            </a:r>
            <a:r xmlns:a="http://schemas.openxmlformats.org/drawingml/2006/main">
              <a:rPr lang="eo" altLang="ko-KR" sz="2800">
                <a:solidFill>
                  <a:srgbClr val="ff0000"/>
                </a:solidFill>
              </a:rPr>
              <a:t>bovino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eo" altLang="ko-KR" sz="3600"/>
              <a:t>Tiam Faraono diris al Jozef:</a:t>
            </a:r>
            <a:endParaRPr xmlns:a="http://schemas.openxmlformats.org/drawingml/2006/main" lang="en-US" altLang="ko-KR" sz="3600"/>
          </a:p>
          <a:p>
            <a:pPr xmlns:a="http://schemas.openxmlformats.org/drawingml/2006/main" lvl="0">
              <a:defRPr/>
            </a:pPr>
            <a:r xmlns:a="http://schemas.openxmlformats.org/drawingml/2006/main">
              <a:rPr lang="eo" altLang="ko-KR" sz="3600"/>
              <a:t>"Per ĉi tio Mi starigis vin super la tuta lando Egipta."</a:t>
            </a:r>
            <a:endParaRPr xmlns:a="http://schemas.openxmlformats.org/drawingml/2006/main" lang="en-US" altLang="ko-KR" sz="3600"/>
          </a:p>
          <a:p>
            <a:pPr xmlns:a="http://schemas.openxmlformats.org/drawingml/2006/main" lvl="0">
              <a:defRPr/>
            </a:pPr>
            <a:r xmlns:a="http://schemas.openxmlformats.org/drawingml/2006/main">
              <a:rPr lang="eo"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41:</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eo" altLang="ko-KR" b="1">
                <a:solidFill>
                  <a:schemeClr val="tx1">
                    <a:lumMod val="50000"/>
                    <a:lumOff val="50000"/>
                  </a:schemeClr>
                </a:solidFill>
              </a:rPr>
              <a:t>Ne.</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14</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eo" altLang="ko-KR" sz="4400"/>
              <a:t>Jozefo Renkontis Siajn Fratojn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bg1">
                    <a:lumMod val="50000"/>
                  </a:schemeClr>
                </a:solidFill>
              </a:rPr>
              <a:t>Kvankam Jozef rekonis siajn fratojn, ili ne rekonis lin.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42:</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Faraono nomumis Jozefon kiel ĉefministron de Egiptujo. Jozefo kontrolis dum la 7 jaroj severan malsatkatastrofon saĝe.</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eo" altLang="ko-KR" sz="2600">
                <a:solidFill>
                  <a:schemeClr val="tx1">
                    <a:lumMod val="65000"/>
                    <a:lumOff val="35000"/>
                  </a:schemeClr>
                </a:solidFill>
              </a:rPr>
              <a:t>Tamen ne estis greno en Kanaan pro malsato. Ili devis malsupreniri Egiptujon por preni iom da greno por manĝi. La fratoj de Jozef iris Egiptujon, por aĉeti ankaŭ manĝaĵojn.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Kvankam Jozef rekonis siajn fratojn, ili ne rekonis lin.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Jozefo diris al ili, kiu li estas. Ili ektimis rigardante lin kaj sentis timon pri li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eo" altLang="ko-KR" sz="2600">
                <a:solidFill>
                  <a:schemeClr val="tx1">
                    <a:lumMod val="65000"/>
                    <a:lumOff val="35000"/>
                  </a:schemeClr>
                </a:solidFill>
              </a:rPr>
              <a:t>Jozef rekonis kial Dio sendis lin al Egiptujo. Li pardonis siajn fratojn kaj prenis sian tutan familion en Egiptujon kaj zorgis pri ili sendanĝere.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eo" altLang="ko-KR" sz="3600">
                <a:solidFill>
                  <a:schemeClr val="tx1">
                    <a:lumMod val="65000"/>
                    <a:lumOff val="35000"/>
                  </a:schemeClr>
                </a:solidFill>
              </a:rPr>
              <a:t>Jozef pardonis siajn fratojn, kiuj traktis lin malbone kaj amis ilin laŭ la volo de Dio.</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Ni devas pardoni niajn familiojn kaj amikojn kaj ami ilin.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Sed, Satano alivestita kiel serpento tentis Eva.</a:t>
            </a:r>
          </a:p>
          <a:p>
            <a:r xmlns:a="http://schemas.openxmlformats.org/drawingml/2006/main">
              <a:rPr lang="eo" altLang="ko-KR" sz="2800">
                <a:solidFill>
                  <a:schemeClr val="tx1">
                    <a:lumMod val="65000"/>
                    <a:lumOff val="35000"/>
                  </a:schemeClr>
                </a:solidFill>
              </a:rPr>
              <a:t>Fine, Eva manĝis la frukton.</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o" altLang="ko-KR" sz="3200"/>
              <a:t>Dio estas?</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Pardonas nin kaj amas nin.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La ĉefministro de kiu lando fariĝis Jozefo?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Egiptio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Israelo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Persio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Babilono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rgbClr val="ff0000"/>
                </a:solidFill>
              </a:rPr>
              <a:t>① </a:t>
            </a:r>
            <a:r xmlns:a="http://schemas.openxmlformats.org/drawingml/2006/main">
              <a:rPr lang="eo" altLang="ko-KR" sz="2800">
                <a:solidFill>
                  <a:srgbClr val="ff0000"/>
                </a:solidFill>
              </a:rPr>
              <a:t>Egiptio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bg1">
                    <a:lumMod val="50000"/>
                  </a:schemeClr>
                </a:solidFill>
              </a:rPr>
              <a:t>Kvankam Jozef rekonis siajn fratojn, ili ne rekonis lin.</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42:</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eo" altLang="ko-KR" b="1">
                <a:solidFill>
                  <a:schemeClr val="tx1">
                    <a:lumMod val="50000"/>
                    <a:lumOff val="50000"/>
                  </a:schemeClr>
                </a:solidFill>
              </a:rPr>
              <a:t>No.15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eo" altLang="ko-KR" sz="4400"/>
              <a:t>Infano Kiu estis savita de la Akvo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Kiam la infano maljuniĝis, ŝi prenis lin al la filino de Faraono kaj li fariĝis ŝia filo. Ŝi donis al li la nomon Moseo, dirante: Mi eltiris lin el la akvo.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Eliro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Egipta Reĝo, Faraono, ordonis forĵeti ĉiujn hebreajn novnaskitajn knabojn en la riveron Nilo kaj lasi ilin esti mortigitaj.</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Joĥebed, la patrino de Moseo, ne havis alian elekton ol lasi sian filon esti forportita sur la rivero Nilo.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En tiu tempo, Egipta princino hazarde vidis la bebon dum ŝi banis sin en la rivero. Ŝi intencis kreskigi la knabon.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Lia fratino vidis princinon preni la knabeton el la korbo. Ŝi prezentis sian realan patrinon, Jochebed, por mamnutri la knabeton por ŝi.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Kiam la infano maljuniĝis, li estis prenita reen al princino por iĝi ŝia filo. Ŝi donis al li la nomon Moseo, dirante: Mi eltiris lin el la akvo. Moseo kreskis en Egiptujo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Palaco.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Kaj Eva donis alian al Adam.</a:t>
            </a:r>
          </a:p>
          <a:p>
            <a:r xmlns:a="http://schemas.openxmlformats.org/drawingml/2006/main">
              <a:rPr lang="eo" altLang="ko-KR" sz="2800">
                <a:solidFill>
                  <a:schemeClr val="tx1">
                    <a:lumMod val="65000"/>
                    <a:lumOff val="35000"/>
                  </a:schemeClr>
                </a:solidFill>
              </a:rPr>
              <a:t>Ankaŭ Adamo manĝis ĝin.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eo" altLang="ko-KR" sz="3600">
                <a:solidFill>
                  <a:schemeClr val="tx1">
                    <a:lumMod val="65000"/>
                    <a:lumOff val="35000"/>
                  </a:schemeClr>
                </a:solidFill>
              </a:rPr>
              <a:t>Dio savis Moseon.</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Dio savis nin per Sia mirinda saĝeco kaj potenco (providenco).</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Ni kredu, ke la planoj de Dio estas pli grandaj kaj pli perfektaj ol miaj ĉiam.</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o" altLang="ko-KR" sz="3200"/>
              <a:t>Kiu estas 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eo" altLang="ko-KR" sz="3600">
                <a:solidFill>
                  <a:schemeClr val="tx1">
                    <a:lumMod val="65000"/>
                    <a:lumOff val="35000"/>
                  </a:schemeClr>
                </a:solidFill>
              </a:rPr>
              <a:t>Li estas la ĉiopova Dio, kiu plenumas Sian volon malgraŭ ajna malhelpo.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Kio okazis al la infano, kiu estis forportita en la akvo?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Li estis dronita kaj manĝita de fiŝoj.</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Birdoj savis la infanon.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Dio savis la infanon de la ĉielo.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Princino de Egiptujo vidis kaj savis lin.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rgbClr val="ff0000"/>
                </a:solidFill>
              </a:rPr>
              <a:t>④ </a:t>
            </a:r>
            <a:r xmlns:a="http://schemas.openxmlformats.org/drawingml/2006/main">
              <a:rPr lang="eo" altLang="ko-KR" sz="2800">
                <a:solidFill>
                  <a:srgbClr val="ff0000"/>
                </a:solidFill>
              </a:rPr>
              <a:t>Princino de Egiptujo vidis kaj savis lin.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Kiam la infano maljuniĝis, ŝi prenis lin al la filino de Faraono kaj li fariĝis ŝia filo. Ŝi donis al li la nomon Moseo, dirante: Mi eltiris lin el la akvo.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Eliro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400">
                <a:solidFill>
                  <a:schemeClr val="tx1">
                    <a:lumMod val="65000"/>
                    <a:lumOff val="35000"/>
                  </a:schemeClr>
                </a:solidFill>
              </a:rPr>
              <a:t>Dio forpelis ilin el Eden, ĉar ili ne aŭskultis Dion.</a:t>
            </a:r>
          </a:p>
          <a:p>
            <a:r xmlns:a="http://schemas.openxmlformats.org/drawingml/2006/main">
              <a:rPr lang="eo" altLang="ko-KR" sz="2400">
                <a:solidFill>
                  <a:schemeClr val="tx1">
                    <a:lumMod val="65000"/>
                    <a:lumOff val="35000"/>
                  </a:schemeClr>
                </a:solidFill>
              </a:rPr>
              <a:t>De tiu tempo, Peko venis en la mondon.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t>Hodiaŭa </a:t>
            </a:r>
            <a:r xmlns:a="http://schemas.openxmlformats.org/drawingml/2006/main">
              <a:rPr lang="eo" altLang="ko-KR" sz="2800" b="1"/>
              <a:t>Leciono</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solidFill>
                  <a:schemeClr val="tx1">
                    <a:lumMod val="65000"/>
                    <a:lumOff val="35000"/>
                  </a:schemeClr>
                </a:solidFill>
              </a:rPr>
              <a:t>Peko venis en la mondon ĉar Adam kaj Eva ne obeis la ordonon de Dio.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Ĉu mi obeas la vorton de Dio?</a:t>
            </a:r>
          </a:p>
          <a:p>
            <a:pPr xmlns:a="http://schemas.openxmlformats.org/drawingml/2006/main" algn="ctr"/>
            <a:r xmlns:a="http://schemas.openxmlformats.org/drawingml/2006/main">
              <a:rPr lang="eo" altLang="ko-KR" sz="3200">
                <a:solidFill>
                  <a:schemeClr val="tx1">
                    <a:lumMod val="65000"/>
                    <a:lumOff val="35000"/>
                  </a:schemeClr>
                </a:solidFill>
              </a:rPr>
              <a:t>Se mi kredas je Dio, mi devas obei la vorton de Dio.</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Dio estas?</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Malŝatas malobeon.</a:t>
            </a:r>
          </a:p>
          <a:p>
            <a:r xmlns:a="http://schemas.openxmlformats.org/drawingml/2006/main">
              <a:rPr lang="eo" altLang="ko-KR" sz="3600">
                <a:solidFill>
                  <a:schemeClr val="tx1">
                    <a:lumMod val="65000"/>
                    <a:lumOff val="35000"/>
                  </a:schemeClr>
                </a:solidFill>
              </a:rPr>
              <a:t>Benas la homon, kiu obeas Lian vorton.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t>La hodiaŭa</a:t>
            </a:r>
            <a:r xmlns:a="http://schemas.openxmlformats.org/drawingml/2006/main">
              <a:rPr lang="eo" altLang="en-US" sz="4000"/>
              <a:t> </a:t>
            </a:r>
            <a:r xmlns:a="http://schemas.openxmlformats.org/drawingml/2006/main">
              <a:rPr lang="eo" altLang="ko-KR" sz="4000"/>
              <a:t>Vorto</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En la komenco Dio kreis</a:t>
            </a:r>
          </a:p>
          <a:p>
            <a:r xmlns:a="http://schemas.openxmlformats.org/drawingml/2006/main">
              <a:rPr lang="eo" altLang="ko-KR" sz="3600">
                <a:solidFill>
                  <a:schemeClr val="tx1">
                    <a:lumMod val="65000"/>
                    <a:lumOff val="35000"/>
                  </a:schemeClr>
                </a:solidFill>
              </a:rPr>
              <a:t>la ĉielo kaj la tero.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eo" altLang="ko-KR" sz="2800">
                <a:solidFill>
                  <a:schemeClr val="tx1">
                    <a:lumMod val="65000"/>
                    <a:lumOff val="35000"/>
                  </a:schemeClr>
                </a:solidFill>
              </a:rPr>
              <a:t>Genezo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ko-KR" sz="3200">
                <a:solidFill>
                  <a:schemeClr val="tx1">
                    <a:lumMod val="65000"/>
                    <a:lumOff val="35000"/>
                  </a:schemeClr>
                </a:solidFill>
              </a:rPr>
              <a:t>Kion Dio diris, ke ili ne manĝu al la homaro?</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frukto</a:t>
            </a:r>
            <a:r xmlns:a="http://schemas.openxmlformats.org/drawingml/2006/main">
              <a:rPr lang="eo"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viando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legomo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dk1"/>
                </a:solidFill>
              </a:rPr>
              <a:t>④ </a:t>
            </a:r>
            <a:r xmlns:a="http://schemas.openxmlformats.org/drawingml/2006/main">
              <a:rPr lang="eo" altLang="ko-KR" sz="2800">
                <a:solidFill>
                  <a:schemeClr val="dk1"/>
                </a:solidFill>
              </a:rPr>
              <a:t>la frukto de la scio pri bono kaj malbono</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rgbClr val="FF0000"/>
                </a:solidFill>
              </a:rPr>
              <a:t>④ </a:t>
            </a:r>
            <a:r xmlns:a="http://schemas.openxmlformats.org/drawingml/2006/main">
              <a:rPr lang="eo" altLang="ko-KR" sz="2800">
                <a:solidFill>
                  <a:srgbClr val="FF0000"/>
                </a:solidFill>
              </a:rPr>
              <a:t>la frukto de la scio pri bono kaj malbono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kreis la homon laŭ Sia bildo, laŭ la bildo de Dio Li kreis lin;</a:t>
            </a:r>
          </a:p>
          <a:p>
            <a:r xmlns:a="http://schemas.openxmlformats.org/drawingml/2006/main">
              <a:rPr lang="eo" altLang="ko-KR" sz="3600">
                <a:solidFill>
                  <a:schemeClr val="tx1">
                    <a:lumMod val="65000"/>
                    <a:lumOff val="35000"/>
                  </a:schemeClr>
                </a:solidFill>
              </a:rPr>
              <a:t>masklon kaj inon li kreis ilin.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No.3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t>Noa faris Grandan Ŝipon (keston) sur la Alta Monto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t>La hodiaŭa</a:t>
            </a:r>
            <a:r xmlns:a="http://schemas.openxmlformats.org/drawingml/2006/main">
              <a:rPr lang="eo" altLang="en-US" sz="4000"/>
              <a:t> </a:t>
            </a:r>
            <a:r xmlns:a="http://schemas.openxmlformats.org/drawingml/2006/main">
              <a:rPr lang="eo" altLang="ko-KR" sz="4000"/>
              <a:t>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Tiam la Eternulo diris al Noa: Eniru en la arkeon, vi kaj via tuta familio, ĉar Mi trovis vin justa en ĉi tiu generacio.</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(Genezo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ko-KR" sz="2800">
                <a:solidFill>
                  <a:schemeClr val="tx1">
                    <a:lumMod val="65000"/>
                    <a:lumOff val="35000"/>
                  </a:schemeClr>
                </a:solidFill>
              </a:rPr>
              <a:t>Dio vidis, ke ĉiuj homoj sur la tero koruptis siajn vojojn. Dio diris al Noa: Mi pereigos kaj homojn kaj la teron. Faru grandan ŝipon sur la monto!“</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Noa komencis fari ŝipon sur la monto ĝuste kiel Dio ordonis al li. Homoj opiniis, ke li estas freneza.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Noa lasis ĉiun specon de estaĵo eniri en la ŝipon kun la 8 familianoj de Noa kiel Dio ordonis.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La pluvo daŭre venis sur la teron dum 40 tagoj kiel Dio diris.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ko-KR" sz="2800">
                <a:solidFill>
                  <a:schemeClr val="tx1">
                    <a:lumMod val="65000"/>
                    <a:lumOff val="35000"/>
                  </a:schemeClr>
                </a:solidFill>
              </a:rPr>
              <a:t>Fine, la tero estis kovrita de akvo. Ĉiu vivanto, kiu moviĝis sur la tero, mortis. Nur Noa restis, kaj tiuj kun li en la arkeo.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solidFill>
                  <a:srgbClr val="FF0000"/>
                </a:solidFill>
              </a:rPr>
              <a:t>Hodiaŭa Leciono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solidFill>
                  <a:schemeClr val="tx1">
                    <a:lumMod val="65000"/>
                    <a:lumOff val="35000"/>
                  </a:schemeClr>
                </a:solidFill>
              </a:rPr>
              <a:t>Homoj ne aŭskultis Noaĥon, kiu donis al ili ŝancon esti savitaj de granda inundo.</a:t>
            </a:r>
          </a:p>
          <a:p>
            <a:pPr xmlns:a="http://schemas.openxmlformats.org/drawingml/2006/main" algn="ctr"/>
            <a:r xmlns:a="http://schemas.openxmlformats.org/drawingml/2006/main">
              <a:rPr lang="eo" altLang="ko-KR" sz="3200">
                <a:solidFill>
                  <a:schemeClr val="tx1">
                    <a:lumMod val="65000"/>
                    <a:lumOff val="35000"/>
                  </a:schemeClr>
                </a:solidFill>
              </a:rPr>
              <a:t>Ili nur diris, ke Noa estis freneza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Kiam vi transdonas la evangelion al amikoj, ili eble ne bone aŭskultas vin.</a:t>
            </a:r>
          </a:p>
          <a:p>
            <a:pPr xmlns:a="http://schemas.openxmlformats.org/drawingml/2006/main" algn="ctr"/>
            <a:r xmlns:a="http://schemas.openxmlformats.org/drawingml/2006/main">
              <a:rPr lang="eo" altLang="ko-KR" sz="3200">
                <a:solidFill>
                  <a:schemeClr val="tx1">
                    <a:lumMod val="65000"/>
                    <a:lumOff val="35000"/>
                  </a:schemeClr>
                </a:solidFill>
              </a:rPr>
              <a:t>Sed, finfine, ili scios, ke la vorto de Dio estas vera.</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En la komenco, mallumo estis super la surfaco.</a:t>
            </a:r>
          </a:p>
          <a:p>
            <a:r xmlns:a="http://schemas.openxmlformats.org/drawingml/2006/main">
              <a:rPr lang="eo" altLang="ko-KR" sz="2800">
                <a:solidFill>
                  <a:schemeClr val="tx1">
                    <a:lumMod val="65000"/>
                    <a:lumOff val="35000"/>
                  </a:schemeClr>
                </a:solidFill>
              </a:rPr>
              <a:t>Estis neniu viro, neniu lumo. Estis nenio.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Dio ?</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malamas la pekon kaj juĝas la pekon.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o" altLang="ko-KR" sz="4000"/>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ko-KR" sz="3200">
                <a:solidFill>
                  <a:schemeClr val="tx1">
                    <a:lumMod val="65000"/>
                    <a:lumOff val="35000"/>
                  </a:schemeClr>
                </a:solidFill>
              </a:rPr>
              <a:t>Kion Dio diris al Noa fari?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dk1"/>
                </a:solidFill>
              </a:rPr>
              <a:t>① </a:t>
            </a:r>
            <a:r xmlns:a="http://schemas.openxmlformats.org/drawingml/2006/main">
              <a:rPr lang="eo" altLang="ko-KR" sz="2800">
                <a:solidFill>
                  <a:schemeClr val="dk1"/>
                </a:solidFill>
              </a:rPr>
              <a:t>Ŝipo (Kesto)</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Aŭto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Domo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Biciklo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rgbClr val="FF0000"/>
                </a:solidFill>
              </a:rPr>
              <a:t>① </a:t>
            </a:r>
            <a:r xmlns:a="http://schemas.openxmlformats.org/drawingml/2006/main">
              <a:rPr lang="eo" altLang="ko-KR" sz="2800">
                <a:solidFill>
                  <a:srgbClr val="FF0000"/>
                </a:solidFill>
              </a:rPr>
              <a:t>Ŝipo (Kesto)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Tiam la Eternulo diris al Noa: Eniru en la arkeon, vi kaj via tuta familio, ĉar Mi trovis vin justa en ĉi tiu generacio.</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Genezo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No.4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t>La Ĉielarko estis la Interligo de Dio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600">
                <a:solidFill>
                  <a:srgbClr val="FF0000"/>
                </a:solidFill>
              </a:rPr>
              <a:t>La hodiaŭa</a:t>
            </a:r>
            <a:r xmlns:a="http://schemas.openxmlformats.org/drawingml/2006/main">
              <a:rPr lang="eo" altLang="ko-KR" sz="4000">
                <a:solidFill>
                  <a:srgbClr val="FF0000"/>
                </a:solidFill>
              </a:rPr>
              <a:t> </a:t>
            </a:r>
            <a:r xmlns:a="http://schemas.openxmlformats.org/drawingml/2006/main">
              <a:rPr lang="eo" altLang="ko-KR" sz="3600">
                <a:solidFill>
                  <a:srgbClr val="FF0000"/>
                </a:solidFill>
              </a:rPr>
              <a:t>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Kiam ajn la ĉielarko aperos en la nuboj, Mi ĝin vidos kaj rememoros la eternan interligon inter Dio kaj ĉiuj vivantaj estaĵoj sur la tero.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Ĉiu vivaĵo estis ekstermita, nur Noa kaj tiuj, kiuj estis kun li en la arkeo, restis.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La pluvo daŭre venis sur la teron dum 40 tagoj.</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ko-KR" sz="2800">
                <a:solidFill>
                  <a:schemeClr val="tx1">
                    <a:lumMod val="65000"/>
                    <a:lumOff val="35000"/>
                  </a:schemeClr>
                </a:solidFill>
              </a:rPr>
              <a:t>Post kiam la pluvo ĉesis, Noa sendis kolombon.</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o" altLang="ko-KR" sz="2800">
                <a:solidFill>
                  <a:schemeClr val="tx1">
                    <a:lumMod val="65000"/>
                    <a:lumOff val="35000"/>
                  </a:schemeClr>
                </a:solidFill>
              </a:rPr>
              <a:t>La kolombo revenis al li kun freŝa olivfolio en sia beko. Noa sciis: "La akvo retiriĝis de la tero!"</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Noa eliris kun sia familio, kaj adorkliniĝis al Dio. "Dankon, Dio, ke vi donis al ni novan mondon."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ko-KR" sz="2800">
                <a:solidFill>
                  <a:schemeClr val="tx1">
                    <a:lumMod val="65000"/>
                    <a:lumOff val="35000"/>
                  </a:schemeClr>
                </a:solidFill>
              </a:rPr>
              <a:t>Dio montris al li ĉielarkon kiel la signon de la interligo kaj beno. "Vivu feliĉe en la nova mondo!"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Dio diris: "Estu lumo,"</a:t>
            </a:r>
          </a:p>
          <a:p>
            <a:r xmlns:a="http://schemas.openxmlformats.org/drawingml/2006/main">
              <a:rPr lang="eo" altLang="ko-KR" sz="2800">
                <a:solidFill>
                  <a:schemeClr val="tx1">
                    <a:lumMod val="65000"/>
                    <a:lumOff val="35000"/>
                  </a:schemeClr>
                </a:solidFill>
              </a:rPr>
              <a:t>kaj estis lumo.</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solidFill>
                  <a:srgbClr val="FF0000"/>
                </a:solidFill>
              </a:rPr>
              <a:t>Hodiaŭa Leciono</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solidFill>
                  <a:schemeClr val="tx1">
                    <a:lumMod val="65000"/>
                    <a:lumOff val="35000"/>
                  </a:schemeClr>
                </a:solidFill>
              </a:rPr>
              <a:t>Dio savis Noaĥon kaj lian familion.</a:t>
            </a:r>
          </a:p>
          <a:p>
            <a:pPr xmlns:a="http://schemas.openxmlformats.org/drawingml/2006/main" algn="ctr"/>
            <a:r xmlns:a="http://schemas.openxmlformats.org/drawingml/2006/main">
              <a:rPr lang="eo" altLang="ko-KR" sz="3200">
                <a:solidFill>
                  <a:schemeClr val="tx1">
                    <a:lumMod val="65000"/>
                    <a:lumOff val="35000"/>
                  </a:schemeClr>
                </a:solidFill>
              </a:rPr>
              <a:t>Dio promesis, ke Li benos ilin kaj faros novan mondon per ili.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Dio ankaŭ savis nin per Jesuo.</a:t>
            </a:r>
          </a:p>
          <a:p>
            <a:pPr xmlns:a="http://schemas.openxmlformats.org/drawingml/2006/main" algn="ctr"/>
            <a:r xmlns:a="http://schemas.openxmlformats.org/drawingml/2006/main">
              <a:rPr lang="eo" altLang="ko-KR" sz="3200">
                <a:solidFill>
                  <a:schemeClr val="tx1">
                    <a:lumMod val="65000"/>
                    <a:lumOff val="35000"/>
                  </a:schemeClr>
                </a:solidFill>
              </a:rPr>
              <a:t>Ni devas kredi, ke Dio faros Sian novan mondon per ni.</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Eternulo 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 Eternulo..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la Eternulo estas nia Patro, kiu savas kaj benas abunde Siajn amatajn infanojn, kiam ni kredas al Li.</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o" altLang="ko-KR" sz="4000"/>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ko-KR" sz="3200">
                <a:solidFill>
                  <a:schemeClr val="tx1">
                    <a:lumMod val="65000"/>
                    <a:lumOff val="35000"/>
                  </a:schemeClr>
                </a:solidFill>
              </a:rPr>
              <a:t>Kion sendis Noa por vidi, ke la tero estas sekigita?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Aglo</a:t>
            </a:r>
            <a:r xmlns:a="http://schemas.openxmlformats.org/drawingml/2006/main">
              <a:rPr lang="eo"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Pasero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dk1"/>
                </a:solidFill>
              </a:rPr>
              <a:t>③ </a:t>
            </a:r>
            <a:r xmlns:a="http://schemas.openxmlformats.org/drawingml/2006/main">
              <a:rPr lang="eo" altLang="ko-KR" sz="2800">
                <a:solidFill>
                  <a:schemeClr val="dk1"/>
                </a:solidFill>
              </a:rPr>
              <a:t>Kolombo</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Anaso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rgbClr val="FF0000"/>
                </a:solidFill>
              </a:rPr>
              <a:t>③ </a:t>
            </a:r>
            <a:r xmlns:a="http://schemas.openxmlformats.org/drawingml/2006/main">
              <a:rPr lang="eo" altLang="ko-KR" sz="2800">
                <a:solidFill>
                  <a:srgbClr val="FF0000"/>
                </a:solidFill>
              </a:rPr>
              <a:t>Kolombo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600"/>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Kiam ajn la ĉielarko aperos en la nuboj, Mi ĝin vidos kaj rememoros la eternan interligon inter Dio kaj ĉiuj vivantaj estaĵoj sur la tero.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No.5</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La</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Vorto</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de</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600"/>
              <a:t>Homoj kiuj konstruis</a:t>
            </a:r>
          </a:p>
          <a:p>
            <a:pPr xmlns:a="http://schemas.openxmlformats.org/drawingml/2006/main" algn="ctr"/>
            <a:r xmlns:a="http://schemas.openxmlformats.org/drawingml/2006/main">
              <a:rPr lang="eo" altLang="ko-KR" sz="3600"/>
              <a:t>La Babelo Turo</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Tial ĝi estis nomita Babel, ĉar tie la Eternulo konfuzis</a:t>
            </a:r>
          </a:p>
          <a:p>
            <a:r xmlns:a="http://schemas.openxmlformats.org/drawingml/2006/main">
              <a:rPr lang="eo" altLang="ko-KR" sz="3600">
                <a:solidFill>
                  <a:schemeClr val="tx1">
                    <a:lumMod val="65000"/>
                    <a:lumOff val="35000"/>
                  </a:schemeClr>
                </a:solidFill>
              </a:rPr>
              <a:t>la lingvo de la tuta mondo. De tie la Eternulo disjxetis ilin</a:t>
            </a:r>
          </a:p>
          <a:p>
            <a:r xmlns:a="http://schemas.openxmlformats.org/drawingml/2006/main">
              <a:rPr lang="eo" altLang="ko-KR" sz="3600">
                <a:solidFill>
                  <a:schemeClr val="tx1">
                    <a:lumMod val="65000"/>
                    <a:lumOff val="35000"/>
                  </a:schemeClr>
                </a:solidFill>
              </a:rPr>
              <a:t>super la supraĵo de la tuta tero.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Homoj volis esti pli grandaj kaj pli famaj ol Dio. Do, Ili komencis konstrui altan turon.</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Tiel, ili konstruis la turon entute.</a:t>
            </a:r>
          </a:p>
          <a:p>
            <a:r xmlns:a="http://schemas.openxmlformats.org/drawingml/2006/main">
              <a:rPr lang="eo" altLang="ko-KR" sz="2800">
                <a:solidFill>
                  <a:schemeClr val="tx1">
                    <a:lumMod val="65000"/>
                    <a:lumOff val="35000"/>
                  </a:schemeClr>
                </a:solidFill>
              </a:rPr>
              <a:t>“Ni montru nin al la mondo. Ni estas tiel bonegaj!”</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Tamen, kiam Dio vidis ilian arogantecon, Li konfuzis ilian lingvon, por ke ili ne komprenu unu la alian.</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ko-KR" sz="2800">
                <a:solidFill>
                  <a:schemeClr val="tx1">
                    <a:lumMod val="65000"/>
                    <a:lumOff val="35000"/>
                  </a:schemeClr>
                </a:solidFill>
              </a:rPr>
              <a:t>Ĉar ili ne povis kompreni unu la alian, ili ne povis kunlabori. Fine ili disiĝis sur la supraĵo de la tero. Ĝis nun la lingvoj de la mondo estas malsamaj inter si.</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En la unua tago, Dio apartigis la lumon de la mallumo. Li faris la tutan mondon dum ses tagoj.</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o"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o"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o"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o"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o"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eo"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o" altLang="ko-KR" sz="4000"/>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o" altLang="ko-KR" sz="3600">
                <a:solidFill>
                  <a:schemeClr val="tx1">
                    <a:lumMod val="65000"/>
                    <a:lumOff val="35000"/>
                  </a:schemeClr>
                </a:solidFill>
              </a:rPr>
              <a:t>Homoj volas esti pli grandaj kaj pli altaj ol Dio.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Ĉi tiu menso estas nomita "aroganteco".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Dio malamas 'arogantecon'.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La malo de aroganteco estas 'humileco'.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Ni devus esti 'humila' antaŭ Dio por plaĉi al Li.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Eternulo 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 Eternulo..</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la Eternulo estas pli granda kaj pli saĝa ol ni.</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eo" altLang="ko-KR" sz="3600">
                <a:solidFill>
                  <a:schemeClr val="tx1">
                    <a:lumMod val="65000"/>
                    <a:lumOff val="35000"/>
                  </a:schemeClr>
                </a:solidFill>
              </a:rPr>
              <a:t>Ni ne povas esti pli saĝaj ol Dio kvankam ni kombinas nian tutan saĝon.</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ko-KR" sz="3600">
                <a:solidFill>
                  <a:schemeClr val="tx1">
                    <a:lumMod val="65000"/>
                    <a:lumOff val="35000"/>
                  </a:schemeClr>
                </a:solidFill>
              </a:rPr>
              <a:t>Kial ili ne povis fini la turon?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Dio kaŭzis la inundon kiam ili faris ĝin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Dio estigis fajron kiam ili faris ĝin.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Dio faris tertremon kiam ili faris ĝin.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dk1"/>
                </a:solidFill>
              </a:rPr>
              <a:t>④ </a:t>
            </a:r>
            <a:r xmlns:a="http://schemas.openxmlformats.org/drawingml/2006/main">
              <a:rPr lang="eo" altLang="ko-KR" sz="2800">
                <a:solidFill>
                  <a:schemeClr val="dk1"/>
                </a:solidFill>
              </a:rPr>
              <a:t>Dio faris ilin ne kompreni unu la alian kiam ili faris ĝin.</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rgbClr val="FF0000"/>
                </a:solidFill>
              </a:rPr>
              <a:t>④ </a:t>
            </a:r>
            <a:r xmlns:a="http://schemas.openxmlformats.org/drawingml/2006/main">
              <a:rPr lang="eo" altLang="ko-KR" sz="2800">
                <a:solidFill>
                  <a:srgbClr val="FF0000"/>
                </a:solidFill>
              </a:rPr>
              <a:t>Dio faris ilin ne kompreni unu la alian kiam ili faris ĝin.</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o" altLang="ko-KR" sz="4000">
                <a:solidFill>
                  <a:srgbClr val="FF0000"/>
                </a:solidFill>
              </a:rPr>
              <a:t>La hodiaŭa</a:t>
            </a:r>
            <a:r xmlns:a="http://schemas.openxmlformats.org/drawingml/2006/main">
              <a:rPr lang="eo" altLang="en-US" sz="4000">
                <a:solidFill>
                  <a:srgbClr val="FF0000"/>
                </a:solidFill>
              </a:rPr>
              <a:t> </a:t>
            </a:r>
            <a:r xmlns:a="http://schemas.openxmlformats.org/drawingml/2006/main">
              <a:rPr lang="eo" altLang="ko-KR" sz="4000">
                <a:solidFill>
                  <a:srgbClr val="FF0000"/>
                </a:solidFill>
              </a:rPr>
              <a:t>Vorto</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ko-KR" sz="3600">
                <a:solidFill>
                  <a:schemeClr val="tx1">
                    <a:lumMod val="65000"/>
                    <a:lumOff val="35000"/>
                  </a:schemeClr>
                </a:solidFill>
              </a:rPr>
              <a:t>Tial ĝi estis nomita Babel, ĉar tie la Eternulo konfuzis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o" altLang="ko-KR" sz="3600">
                <a:solidFill>
                  <a:schemeClr val="tx1">
                    <a:lumMod val="65000"/>
                    <a:lumOff val="35000"/>
                  </a:schemeClr>
                </a:solidFill>
              </a:rPr>
              <a:t>la lingvo de la tuta mondo. De tie la Eternulo disjxetis ilin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o" altLang="ko-KR" sz="3600">
                <a:solidFill>
                  <a:schemeClr val="tx1">
                    <a:lumMod val="65000"/>
                    <a:lumOff val="35000"/>
                  </a:schemeClr>
                </a:solidFill>
              </a:rPr>
              <a:t>super la supraĵo de la tuta tero.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eo" altLang="ko-KR" b="1">
                <a:solidFill>
                  <a:schemeClr val="tx1">
                    <a:lumMod val="50000"/>
                    <a:lumOff val="50000"/>
                  </a:schemeClr>
                </a:solidFill>
              </a:rPr>
              <a:t>No.6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eo" altLang="ko-KR" sz="4400"/>
              <a:t>Dio vokis Abrahamon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La Eternulo diris al Abram: Foriru vian landon, vian popolon kaj vian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o" altLang="ko-KR" sz="3600">
                <a:solidFill>
                  <a:schemeClr val="tx1">
                    <a:lumMod val="65000"/>
                    <a:lumOff val="35000"/>
                  </a:schemeClr>
                </a:solidFill>
              </a:rPr>
              <a:t>la domon de patro kaj iru al la lando, kiun mi montros al vi.</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Ur de la Ĥaldeoj estis la urbo adoranta idolon.</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o" altLang="ko-KR" sz="2800">
                <a:solidFill>
                  <a:schemeClr val="tx1">
                    <a:lumMod val="65000"/>
                    <a:lumOff val="35000"/>
                  </a:schemeClr>
                </a:solidFill>
              </a:rPr>
              <a:t>Abraham naskiĝis kaj loĝis tie.</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Unu tagon, la Sinjoro, la Eternulo, diris al li: Foriru de via lando, kaj Mi benos vin.</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Kvankam Abraham ne sciis kien iri, li obeis la vorton de Dio kaj foriris kiel la Eternulo diris al li.</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Li suferis multajn malfacilajn aferojn dum li vojaĝis sed Dio protektis lin sekure.</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eo" altLang="ko-KR" sz="2500">
                <a:solidFill>
                  <a:schemeClr val="tx1">
                    <a:lumMod val="65000"/>
                    <a:lumOff val="35000"/>
                  </a:schemeClr>
                </a:solidFill>
              </a:rPr>
              <a:t>Ĉiuj specoj de bestoj kaj plantoj, birdoj kaj fiŝoj estas plenaj sur la tero, en la maro kaj en la ĉielo. Dio rigardis ĉion, kion li faris kaj diris: "Tre bone!"</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Fine, Abraham alvenis la landon Kanaanan. Li loĝis tie. "Dankon, Dio."</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La hodiaŭa</a:t>
            </a:r>
            <a:r xmlns:a="http://schemas.openxmlformats.org/drawingml/2006/main">
              <a:rPr lang="eo" altLang="en-US" sz="4000">
                <a:solidFill>
                  <a:srgbClr val="ff0000"/>
                </a:solidFill>
              </a:rPr>
              <a:t> </a:t>
            </a:r>
            <a:r xmlns:a="http://schemas.openxmlformats.org/drawingml/2006/main">
              <a:rPr lang="eo" altLang="ko-KR" sz="4000">
                <a:solidFill>
                  <a:srgbClr val="ff0000"/>
                </a:solidFill>
              </a:rPr>
              <a:t>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eo" altLang="ko-KR" sz="3600">
                <a:solidFill>
                  <a:schemeClr val="tx1">
                    <a:lumMod val="65000"/>
                    <a:lumOff val="35000"/>
                  </a:schemeClr>
                </a:solidFill>
              </a:rPr>
              <a:t>Abraham forlasis sian hejmurbon kun obeado de la vorto de Dio.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Tiel, ni</a:t>
            </a:r>
            <a:r xmlns:a="http://schemas.openxmlformats.org/drawingml/2006/main">
              <a:rPr lang="eo" altLang="en-US" sz="3600">
                <a:solidFill>
                  <a:schemeClr val="tx1">
                    <a:lumMod val="65000"/>
                    <a:lumOff val="35000"/>
                  </a:schemeClr>
                </a:solidFill>
              </a:rPr>
              <a:t> </a:t>
            </a:r>
            <a:r xmlns:a="http://schemas.openxmlformats.org/drawingml/2006/main">
              <a:rPr lang="eo" altLang="ko-KR" sz="3600">
                <a:solidFill>
                  <a:schemeClr val="tx1">
                    <a:lumMod val="65000"/>
                    <a:lumOff val="35000"/>
                  </a:schemeClr>
                </a:solidFill>
              </a:rPr>
              <a:t>devus kredi je Dio kaj obei Lian vorton.</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Ni devus havi la deziron obei la vorton de Dio en ajna momento.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eo" altLang="ko-KR" sz="3200"/>
              <a:t>la Eternulo estas 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rgbClr val="c00000"/>
                </a:solidFill>
              </a:rPr>
              <a:t>la Eternulo</a:t>
            </a:r>
            <a:r xmlns:a="http://schemas.openxmlformats.org/drawingml/2006/main">
              <a:rPr lang="eo" altLang="en-US" sz="3600">
                <a:solidFill>
                  <a:srgbClr val="c00000"/>
                </a:solidFill>
              </a:rPr>
              <a:t> </a:t>
            </a:r>
            <a:r xmlns:a="http://schemas.openxmlformats.org/drawingml/2006/main">
              <a:rPr lang="eo"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Li estas nia Patro, kiu plenumas Sian promeson je ajna prezo.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Kie naskiĝis Abraham?</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Kanaano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Haran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Israelo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dk1"/>
                </a:solidFill>
              </a:rPr>
              <a:t>④ </a:t>
            </a:r>
            <a:r xmlns:a="http://schemas.openxmlformats.org/drawingml/2006/main">
              <a:rPr lang="eo" altLang="ko-KR" sz="2800">
                <a:solidFill>
                  <a:schemeClr val="dk1"/>
                </a:solidFill>
              </a:rPr>
              <a:t>Ur de la HXaldeoj</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rgbClr val="ff0000"/>
                </a:solidFill>
              </a:rPr>
              <a:t>④ </a:t>
            </a:r>
            <a:r xmlns:a="http://schemas.openxmlformats.org/drawingml/2006/main">
              <a:rPr lang="eo" altLang="ko-KR" sz="2800">
                <a:solidFill>
                  <a:srgbClr val="ff0000"/>
                </a:solidFill>
              </a:rPr>
              <a:t>Ur de la HXaldeoj</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La hodiaŭa</a:t>
            </a:r>
            <a:r xmlns:a="http://schemas.openxmlformats.org/drawingml/2006/main">
              <a:rPr lang="eo" altLang="en-US" sz="4000">
                <a:solidFill>
                  <a:srgbClr val="ff0000"/>
                </a:solidFill>
              </a:rPr>
              <a:t> </a:t>
            </a:r>
            <a:r xmlns:a="http://schemas.openxmlformats.org/drawingml/2006/main">
              <a:rPr lang="eo" altLang="ko-KR" sz="4000">
                <a:solidFill>
                  <a:srgbClr val="ff0000"/>
                </a:solidFill>
              </a:rPr>
              <a:t>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Dio la Eternulo diris al Abram:Foriru de via lando, de via popolo kaj de la domo de via patro, kaj iru en la landon, kiun Mi montros al vi.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eo" altLang="ko-KR" b="1">
                <a:solidFill>
                  <a:schemeClr val="tx1">
                    <a:lumMod val="50000"/>
                    <a:lumOff val="50000"/>
                  </a:schemeClr>
                </a:solidFill>
              </a:rPr>
              <a:t>N-ro 7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eo" altLang="ko-KR" sz="4400"/>
              <a:t>Isaak, la Promesita Filo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La hodiaŭa</a:t>
            </a:r>
            <a:r xmlns:a="http://schemas.openxmlformats.org/drawingml/2006/main">
              <a:rPr lang="eo" altLang="en-US" sz="4000">
                <a:solidFill>
                  <a:srgbClr val="ff0000"/>
                </a:solidFill>
              </a:rPr>
              <a:t> </a:t>
            </a:r>
            <a:r xmlns:a="http://schemas.openxmlformats.org/drawingml/2006/main">
              <a:rPr lang="eo" altLang="ko-KR" sz="4000">
                <a:solidFill>
                  <a:srgbClr val="ff0000"/>
                </a:solidFill>
              </a:rPr>
              <a:t>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Abraham havis la agxon de cent jaroj, kiam naskigxis al li lia filo Isaak.</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eo" altLang="ko-KR" sz="2600">
                <a:solidFill>
                  <a:schemeClr val="tx1">
                    <a:lumMod val="65000"/>
                    <a:lumOff val="35000"/>
                  </a:schemeClr>
                </a:solidFill>
              </a:rPr>
              <a:t>Dio promesis al Abraham, ke Dio donos al li infanojn tiom da kiel steloj en la nokta ĉielo.</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eo" altLang="ko-KR" sz="2600">
                <a:solidFill>
                  <a:schemeClr val="tx1">
                    <a:lumMod val="65000"/>
                    <a:lumOff val="35000"/>
                  </a:schemeClr>
                </a:solidFill>
              </a:rPr>
              <a:t>Sed, li havis neniun infanon ĝis li estis 100 jarojn maljuna.</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Iun tagon, Dio prenis Abrahamon eksteren nokte.</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o" altLang="ko-KR" sz="2800">
                <a:solidFill>
                  <a:schemeClr val="tx1">
                    <a:lumMod val="65000"/>
                    <a:lumOff val="35000"/>
                  </a:schemeClr>
                </a:solidFill>
              </a:rPr>
              <a:t>“Rigardu supren al la ĉielo. Ĉu vi povas kalkuli la stelojn?"</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Dio promesis al li doni ankaŭ la belan teron.</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3600"/>
              <a:t>Hodiaŭa </a:t>
            </a:r>
            <a:r xmlns:a="http://schemas.openxmlformats.org/drawingml/2006/main">
              <a:rPr lang="eo" altLang="ko-KR" sz="4000"/>
              <a:t>Leciono</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eo" altLang="ko-KR" sz="2800">
                <a:solidFill>
                  <a:schemeClr val="tx1">
                    <a:lumMod val="65000"/>
                    <a:lumOff val="35000"/>
                  </a:schemeClr>
                </a:solidFill>
              </a:rPr>
              <a:t>Kiu kreis la mondon?</a:t>
            </a:r>
          </a:p>
          <a:p>
            <a:pPr xmlns:a="http://schemas.openxmlformats.org/drawingml/2006/main" algn="ctr"/>
            <a:r xmlns:a="http://schemas.openxmlformats.org/drawingml/2006/main">
              <a:rPr lang="eo" altLang="ko-KR" sz="2800">
                <a:solidFill>
                  <a:schemeClr val="tx1">
                    <a:lumMod val="65000"/>
                    <a:lumOff val="35000"/>
                  </a:schemeClr>
                </a:solidFill>
              </a:rPr>
              <a:t>Dio kreis la mondon.</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o" altLang="ko-KR" sz="2800">
                <a:solidFill>
                  <a:schemeClr val="tx1">
                    <a:lumMod val="65000"/>
                    <a:lumOff val="35000"/>
                  </a:schemeClr>
                </a:solidFill>
              </a:rPr>
              <a:t>Kiu tenas la mondon en ordo?</a:t>
            </a:r>
          </a:p>
          <a:p>
            <a:pPr xmlns:a="http://schemas.openxmlformats.org/drawingml/2006/main" algn="ctr"/>
            <a:r xmlns:a="http://schemas.openxmlformats.org/drawingml/2006/main">
              <a:rPr lang="eo" altLang="ko-KR" sz="2800">
                <a:solidFill>
                  <a:schemeClr val="tx1">
                    <a:lumMod val="65000"/>
                    <a:lumOff val="35000"/>
                  </a:schemeClr>
                </a:solidFill>
              </a:rPr>
              <a:t>Dio tenas la mondon en ordo.</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o" altLang="ko-KR" sz="2800">
                <a:solidFill>
                  <a:schemeClr val="tx1">
                    <a:lumMod val="65000"/>
                    <a:lumOff val="35000"/>
                  </a:schemeClr>
                </a:solidFill>
              </a:rPr>
              <a:t>La mondo ne estis farita per si mem.</a:t>
            </a:r>
          </a:p>
          <a:p>
            <a:pPr xmlns:a="http://schemas.openxmlformats.org/drawingml/2006/main" algn="ctr"/>
            <a:r xmlns:a="http://schemas.openxmlformats.org/drawingml/2006/main">
              <a:rPr lang="eo" altLang="ko-KR" sz="2800">
                <a:solidFill>
                  <a:schemeClr val="tx1">
                    <a:lumMod val="65000"/>
                    <a:lumOff val="35000"/>
                  </a:schemeClr>
                </a:solidFill>
              </a:rPr>
              <a:t>La mondo ne povas esti movita per si mem.</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2800">
                <a:solidFill>
                  <a:schemeClr val="tx1">
                    <a:lumMod val="65000"/>
                    <a:lumOff val="35000"/>
                  </a:schemeClr>
                </a:solidFill>
              </a:rPr>
              <a:t>Ni memoru, ke Dio kreis la tutan mondon kaj ankoraŭ regas ilin ĉiujn.</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“Viaj infanoj estos tiom, kiom la steloj en la ĉielo, kaj la sabloj sur la marbordo.” Abraham kredis la promeson de la Eternulo.</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eo" altLang="ko-KR" sz="2600">
                <a:solidFill>
                  <a:schemeClr val="tx1">
                    <a:lumMod val="65000"/>
                    <a:lumOff val="35000"/>
                  </a:schemeClr>
                </a:solidFill>
              </a:rPr>
              <a:t>Dio plenumis Sian promeson. Sara naskis filon al Abraham. Abraham donis la nomon </a:t>
            </a:r>
            <a:r xmlns:a="http://schemas.openxmlformats.org/drawingml/2006/main">
              <a:rPr lang="eo" altLang="ko-KR" sz="2600" b="1">
                <a:solidFill>
                  <a:schemeClr val="tx1">
                    <a:lumMod val="65000"/>
                    <a:lumOff val="35000"/>
                  </a:schemeClr>
                </a:solidFill>
              </a:rPr>
              <a:t>Isaak </a:t>
            </a:r>
            <a:r xmlns:a="http://schemas.openxmlformats.org/drawingml/2006/main">
              <a:rPr lang="eo" altLang="ko-KR" sz="2600">
                <a:solidFill>
                  <a:schemeClr val="tx1">
                    <a:lumMod val="65000"/>
                    <a:lumOff val="35000"/>
                  </a:schemeClr>
                </a:solidFill>
              </a:rPr>
              <a:t>kiu signifas </a:t>
            </a:r>
            <a:r xmlns:a="http://schemas.openxmlformats.org/drawingml/2006/main">
              <a:rPr lang="eo" altLang="ko-KR" sz="2600" b="1">
                <a:solidFill>
                  <a:schemeClr val="tx1">
                    <a:lumMod val="65000"/>
                    <a:lumOff val="35000"/>
                  </a:schemeClr>
                </a:solidFill>
              </a:rPr>
              <a:t>Ĝojon </a:t>
            </a:r>
            <a:r xmlns:a="http://schemas.openxmlformats.org/drawingml/2006/main">
              <a:rPr lang="eo"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La hodiaŭa</a:t>
            </a:r>
            <a:r xmlns:a="http://schemas.openxmlformats.org/drawingml/2006/main">
              <a:rPr lang="eo" altLang="en-US" sz="4000">
                <a:solidFill>
                  <a:srgbClr val="ff0000"/>
                </a:solidFill>
              </a:rPr>
              <a:t> </a:t>
            </a:r>
            <a:r xmlns:a="http://schemas.openxmlformats.org/drawingml/2006/main">
              <a:rPr lang="eo" altLang="ko-KR" sz="4000">
                <a:solidFill>
                  <a:srgbClr val="ff0000"/>
                </a:solidFill>
              </a:rPr>
              <a:t>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eo" altLang="ko-KR" sz="3600">
                <a:solidFill>
                  <a:schemeClr val="tx1">
                    <a:lumMod val="65000"/>
                    <a:lumOff val="35000"/>
                  </a:schemeClr>
                </a:solidFill>
              </a:rPr>
              <a:t>Abraham vere kredis je la promeso de Dio kvankam ĝi aspektis neebla al li.</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Dio estis tre feliĉa kiam Li vidis la kredon de Abraham. Dio donis al li Isaak, la promesitan filon.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Dio certe plenumas Sian promeson, kvankam ĝi aspektis neebla por ni.</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o" altLang="ko-KR" sz="3200"/>
              <a:t>Dio estas…</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rgbClr val="c00000"/>
                </a:solidFill>
              </a:rPr>
              <a:t>Dio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Ĉiopova (kapabla fari ĉion)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Kiom da jaroj havis Abraham kiam li havis Isaak?</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rgbClr val="ff0000"/>
                </a:solidFill>
              </a:rPr>
              <a:t>④ </a:t>
            </a:r>
            <a:r xmlns:a="http://schemas.openxmlformats.org/drawingml/2006/main">
              <a:rPr lang="eo"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Abraham havis la agxon de cent jaroj, kiam naskigxis al li lia filo Isaak.</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 21: 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eo" altLang="ko-KR" b="1">
                <a:solidFill>
                  <a:schemeClr val="tx1">
                    <a:lumMod val="50000"/>
                    <a:lumOff val="50000"/>
                  </a:schemeClr>
                </a:solidFill>
              </a:rPr>
              <a:t>N-ro 8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eo" altLang="ko-KR" sz="3900"/>
              <a:t>Abraham ofertis Isaak al Dio</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Tiam Dio diris: Prenu vian filon, vian solan filon, Isaak, kiun vi amas;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o" altLang="ko-KR" sz="3600">
                <a:solidFill>
                  <a:schemeClr val="tx1">
                    <a:lumMod val="65000"/>
                    <a:lumOff val="35000"/>
                  </a:schemeClr>
                </a:solidFill>
              </a:rPr>
              <a:t>kaj iru al la regiono Morija. Oferu lin tie kiel bruloferon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o" altLang="ko-KR" sz="3600">
                <a:solidFill>
                  <a:schemeClr val="tx1">
                    <a:lumMod val="65000"/>
                    <a:lumOff val="35000"/>
                  </a:schemeClr>
                </a:solidFill>
              </a:rPr>
              <a:t>sur unu el la montoj mi rakontos al vi.”</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Iun tagon, Dio diris al Abraham:</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eo" altLang="ko-KR" sz="2800">
                <a:solidFill>
                  <a:schemeClr val="tx1">
                    <a:lumMod val="65000"/>
                    <a:lumOff val="35000"/>
                  </a:schemeClr>
                </a:solidFill>
              </a:rPr>
              <a:t>"Oferu al Mi vian solan filon kiel bruloferon."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Abraham amis Isaak tiom multe ke li estis malfacila kiam li aŭdis de Dio. Sed li decidis obei al Dio.</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eo" altLang="ko-KR" sz="3200"/>
              <a:t>Kiu estas 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eo" altLang="ko-KR" sz="3600">
                <a:solidFill>
                  <a:srgbClr val="C00000"/>
                </a:solidFill>
              </a:rPr>
              <a:t>Li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la kreinto kiu faris la tutan mondon inkluzive de mi.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Abraham ligis Isaak kaj metis lin sur la altaron, kaj li provis mortigi lin. En tiu sama momento,</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“Abraham, Abraham, ne mortigu lin. Ne faru ion al li. Nun mi scias, ke vi timas kaj amas Dion.” Ĉi tio estis la provo, kiun Dio faris al Abraham.</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eo" altLang="ko-KR" sz="2600">
                <a:solidFill>
                  <a:schemeClr val="tx1">
                    <a:lumMod val="65000"/>
                    <a:lumOff val="35000"/>
                  </a:schemeClr>
                </a:solidFill>
              </a:rPr>
              <a:t>"Dankon, Dio!" Dio akceptis la kredon de Abraham ĝoje. Dio faris lin praulo de ĉiuj kredantoj.</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eo" altLang="ko-KR" sz="3200">
                <a:solidFill>
                  <a:schemeClr val="tx1">
                    <a:lumMod val="65000"/>
                    <a:lumOff val="35000"/>
                  </a:schemeClr>
                </a:solidFill>
              </a:rPr>
              <a:t>Abraham amis Isaak tiom multe, sed estis pli grave por li obei la Dian Vorton.</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eo" altLang="ko-KR" sz="3200">
                <a:solidFill>
                  <a:schemeClr val="tx1">
                    <a:lumMod val="65000"/>
                    <a:lumOff val="35000"/>
                  </a:schemeClr>
                </a:solidFill>
              </a:rPr>
              <a:t>Mi amu Dion pli ol iun alian aferon, kaj pli ol ajnan alian homon en la mondo.</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o" altLang="ko-KR" sz="3200"/>
              <a:t>Dio estas?</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rgbClr val="c00000"/>
                </a:solidFill>
              </a:rPr>
              <a:t>Dio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Nia patro, kiu plifortigas nian kredon per provo.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t>La hodiaŭa</a:t>
            </a:r>
            <a:r xmlns:a="http://schemas.openxmlformats.org/drawingml/2006/main">
              <a:rPr lang="eo" altLang="en-US" sz="4000"/>
              <a:t> </a:t>
            </a:r>
            <a:r xmlns:a="http://schemas.openxmlformats.org/drawingml/2006/main">
              <a:rPr lang="eo" altLang="ko-KR" sz="4000"/>
              <a:t>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eo" altLang="ko-KR" sz="3200">
                <a:solidFill>
                  <a:schemeClr val="tx1">
                    <a:lumMod val="65000"/>
                    <a:lumOff val="35000"/>
                  </a:schemeClr>
                </a:solidFill>
              </a:rPr>
              <a:t>Kion Dio diris al Abraham oferi kiel bruloferon?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dk1"/>
                </a:solidFill>
              </a:rPr>
              <a:t>① </a:t>
            </a:r>
            <a:r xmlns:a="http://schemas.openxmlformats.org/drawingml/2006/main">
              <a:rPr lang="eo" altLang="ko-KR" sz="2800">
                <a:solidFill>
                  <a:schemeClr val="dk1"/>
                </a:solidFill>
              </a:rPr>
              <a:t>Filo</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Edzino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Hundo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Ŝafo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rgbClr val="ff0000"/>
                </a:solidFill>
              </a:rPr>
              <a:t>① </a:t>
            </a:r>
            <a:r xmlns:a="http://schemas.openxmlformats.org/drawingml/2006/main">
              <a:rPr lang="eo" altLang="ko-KR" sz="2800">
                <a:solidFill>
                  <a:srgbClr val="ff0000"/>
                </a:solidFill>
              </a:rPr>
              <a:t>Filo</a:t>
            </a:r>
            <a:r xmlns:a="http://schemas.openxmlformats.org/drawingml/2006/main">
              <a:rPr lang="eo"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Tiam Dio diris: Prenu vian filon, vian solan filon, Isaak, kiun vi amas;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o" altLang="ko-KR" sz="3600">
                <a:solidFill>
                  <a:schemeClr val="tx1">
                    <a:lumMod val="65000"/>
                    <a:lumOff val="35000"/>
                  </a:schemeClr>
                </a:solidFill>
              </a:rPr>
              <a:t>kaj iru al la regiono Morija. Oferu lin tie kiel bruloferon</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eo" altLang="ko-KR" sz="3600">
                <a:solidFill>
                  <a:schemeClr val="tx1">
                    <a:lumMod val="65000"/>
                    <a:lumOff val="35000"/>
                  </a:schemeClr>
                </a:solidFill>
              </a:rPr>
              <a:t>sur unu el la montoj mi rakontos al vi.”</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eo" altLang="ko-KR" b="1">
                <a:solidFill>
                  <a:schemeClr val="tx1">
                    <a:lumMod val="50000"/>
                    <a:lumOff val="50000"/>
                  </a:schemeClr>
                </a:solidFill>
              </a:rPr>
              <a:t>n-ro 9</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La</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Vorto</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de</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eo" altLang="ko-KR" sz="4400"/>
              <a:t>Isaak ne kverelis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bg1">
                    <a:lumMod val="50000"/>
                  </a:schemeClr>
                </a:solidFill>
              </a:rPr>
              <a:t>Li foriris de tie kaj fosis alian puton, kaj neniu kverelis pri ĝi.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Li donis al ĝi la nomon Reĥobot, dirante:Nun la Eternulo donis al ni lokon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kaj ni floros en la lando."</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26:</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La</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putoj</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estis</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do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grava,</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ĉar</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ili</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povus</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akiri</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freŝaj</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akvo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en la dezerto. Isaak havis la putojn heredatajn de sia patro.</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Per kio Dio faris la mondon?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ŝtono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akvo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polvo</a:t>
            </a:r>
            <a:r xmlns:a="http://schemas.openxmlformats.org/drawingml/2006/main">
              <a:rPr lang="eo"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vorto</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rgbClr val="FF0000"/>
                </a:solidFill>
              </a:rPr>
              <a:t>④ </a:t>
            </a:r>
            <a:r xmlns:a="http://schemas.openxmlformats.org/drawingml/2006/main">
              <a:rPr lang="eo" altLang="ko-KR" sz="2800">
                <a:solidFill>
                  <a:srgbClr val="FF0000"/>
                </a:solidFill>
              </a:rPr>
              <a:t>vorto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Tamen la Filiŝtoj enviis lin. Do, ili plenigis la putojn per tero.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Sed, Isaak ne kverelis kun ili. Li malproksimiĝis kaj fosis la puton. Li malkovris puton de freŝa akvo.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eo" altLang="ko-KR" sz="2800">
                <a:solidFill>
                  <a:schemeClr val="tx1">
                    <a:lumMod val="65000"/>
                    <a:lumOff val="35000"/>
                  </a:schemeClr>
                </a:solidFill>
              </a:rPr>
              <a:t>En ĉi tiu tempo, la aliaj homoj prenis la puton de Isaak. Sed, li ankaŭ ne kverelis kun ili.</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eo" altLang="ko-KR" sz="2600">
                <a:solidFill>
                  <a:schemeClr val="tx1">
                    <a:lumMod val="65000"/>
                    <a:lumOff val="35000"/>
                  </a:schemeClr>
                </a:solidFill>
              </a:rPr>
              <a:t>Dio benis Isaak. Li denove fosis alian puton. Dio donis al li freŝan akvon de tie. Isaak konstruis altaron kaj donis dankon.</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eo" altLang="ko-KR" sz="3600">
                <a:solidFill>
                  <a:schemeClr val="tx1">
                    <a:lumMod val="65000"/>
                    <a:lumOff val="35000"/>
                  </a:schemeClr>
                </a:solidFill>
              </a:rPr>
              <a:t>Isaak ne malpacis kun tiuj, kiuj forprenis liajn putojn.</a:t>
            </a:r>
            <a:r xmlns:a="http://schemas.openxmlformats.org/drawingml/2006/main">
              <a:rPr lang="eo"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Dio benis Isaak.</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Ni ankaŭ ne devas kvereli kun aliaj.</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eo" altLang="ko-KR" sz="3600">
                <a:solidFill>
                  <a:schemeClr val="tx1">
                    <a:lumMod val="65000"/>
                    <a:lumOff val="35000"/>
                  </a:schemeClr>
                </a:solidFill>
              </a:rPr>
              <a:t>Ni devas ami kaj pardoni aliajn.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eo" altLang="ko-KR" sz="3200"/>
              <a:t>Dio estas??</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rgbClr val="c00000"/>
                </a:solidFill>
              </a:rPr>
              <a:t>Dio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Li malamas tiujn, kiuj kverelas kun aliaj.</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eo" altLang="ko-KR" sz="3600">
                <a:solidFill>
                  <a:schemeClr val="tx1">
                    <a:lumMod val="65000"/>
                    <a:lumOff val="35000"/>
                  </a:schemeClr>
                </a:solidFill>
              </a:rPr>
              <a:t>Li amas tiujn, kiuj amas unu la alian.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tx1">
                    <a:lumMod val="65000"/>
                    <a:lumOff val="35000"/>
                  </a:schemeClr>
                </a:solidFill>
              </a:rPr>
              <a:t>Pro kio Isaak suferis malfacilan tempon?</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domo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ŝafido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dk1"/>
                </a:solidFill>
              </a:rPr>
              <a:t>③ </a:t>
            </a:r>
            <a:r xmlns:a="http://schemas.openxmlformats.org/drawingml/2006/main">
              <a:rPr lang="eo" altLang="ko-KR" sz="2800">
                <a:solidFill>
                  <a:schemeClr val="dk1"/>
                </a:solidFill>
              </a:rPr>
              <a:t>bone</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familio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eo" altLang="en-US" sz="2800">
                <a:solidFill>
                  <a:srgbClr val="ff0000"/>
                </a:solidFill>
              </a:rPr>
              <a:t>③ </a:t>
            </a:r>
            <a:r xmlns:a="http://schemas.openxmlformats.org/drawingml/2006/main">
              <a:rPr lang="eo" altLang="ko-KR" sz="2800">
                <a:solidFill>
                  <a:srgbClr val="ff0000"/>
                </a:solidFill>
              </a:rPr>
              <a:t>bone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bg1">
                    <a:lumMod val="50000"/>
                  </a:schemeClr>
                </a:solidFill>
              </a:rPr>
              <a:t>Li foriris de tie kaj fosis alian puton, kaj neniu kverelis pri ĝi.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Li donis al ĝi la nomon Reĥobot, dirante:Nun la Eternulo donis al ni lokon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kaj ni floros en la lando."</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tx1">
                    <a:lumMod val="65000"/>
                    <a:lumOff val="35000"/>
                  </a:schemeClr>
                </a:solidFill>
              </a:rPr>
              <a:t>Genezo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26:</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eo" altLang="ko-KR" b="1">
                <a:solidFill>
                  <a:schemeClr val="tx1">
                    <a:lumMod val="50000"/>
                    <a:lumOff val="50000"/>
                  </a:schemeClr>
                </a:solidFill>
              </a:rPr>
              <a:t>n-ro 10</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La</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Vorto</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de</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eo" altLang="ko-KR" sz="3600"/>
              <a:t>Esav vendis la unuenaskitecon</a:t>
            </a:r>
            <a:endParaRPr xmlns:a="http://schemas.openxmlformats.org/drawingml/2006/main" lang="en-US" altLang="ko-KR" sz="3600"/>
          </a:p>
          <a:p>
            <a:pPr xmlns:a="http://schemas.openxmlformats.org/drawingml/2006/main" algn="ctr">
              <a:defRPr/>
            </a:pPr>
            <a:r xmlns:a="http://schemas.openxmlformats.org/drawingml/2006/main">
              <a:rPr lang="eo" altLang="ko-KR" sz="3600"/>
              <a:t>por la unu pelvo da ruĝa stufaĵo</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eo" altLang="ko-KR" sz="3600">
                <a:solidFill>
                  <a:schemeClr val="bg1">
                    <a:lumMod val="50000"/>
                  </a:schemeClr>
                </a:solidFill>
              </a:rPr>
              <a:t>Tiam Jakob donis al Esav iom da pano kaj iom da lentokufaĵo.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Li manĝis kaj trinkis, kaj poste leviĝis kaj foriris.</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Do Esav malestimis sian unuenaskitecon.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eo"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eo" altLang="ko-KR" sz="2800">
                <a:solidFill>
                  <a:schemeClr val="bg1">
                    <a:lumMod val="50000"/>
                  </a:schemeClr>
                </a:solidFill>
              </a:rPr>
              <a:t>Genezo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