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161"/>
  </p:notesMasterIdLst>
  <p:sldIdLst>
    <p:sldId id="257" r:id="rId6"/>
    <p:sldId id="258" r:id="rId7"/>
    <p:sldId id="259" r:id="rId8"/>
    <p:sldId id="260" r:id="rId9"/>
    <p:sldId id="261" r:id="rId10"/>
    <p:sldId id="262" r:id="rId11"/>
    <p:sldId id="263" r:id="rId12"/>
    <p:sldId id="265" r:id="rId13"/>
    <p:sldId id="266" r:id="rId14"/>
    <p:sldId id="267" r:id="rId15"/>
    <p:sldId id="269" r:id="rId16"/>
    <p:sldId id="280" r:id="rId17"/>
    <p:sldId id="283" r:id="rId18"/>
    <p:sldId id="286" r:id="rId19"/>
    <p:sldId id="289" r:id="rId20"/>
    <p:sldId id="292" r:id="rId21"/>
    <p:sldId id="295" r:id="rId22"/>
    <p:sldId id="298" r:id="rId23"/>
    <p:sldId id="301" r:id="rId24"/>
    <p:sldId id="304" r:id="rId25"/>
    <p:sldId id="307" r:id="rId26"/>
    <p:sldId id="310" r:id="rId27"/>
    <p:sldId id="313" r:id="rId28"/>
    <p:sldId id="316" r:id="rId29"/>
    <p:sldId id="319" r:id="rId30"/>
    <p:sldId id="322" r:id="rId31"/>
    <p:sldId id="325" r:id="rId32"/>
    <p:sldId id="328" r:id="rId33"/>
    <p:sldId id="331" r:id="rId34"/>
    <p:sldId id="334" r:id="rId35"/>
    <p:sldId id="337" r:id="rId36"/>
    <p:sldId id="340" r:id="rId37"/>
    <p:sldId id="343" r:id="rId38"/>
    <p:sldId id="346" r:id="rId39"/>
    <p:sldId id="349" r:id="rId40"/>
    <p:sldId id="352" r:id="rId41"/>
    <p:sldId id="355" r:id="rId42"/>
    <p:sldId id="358" r:id="rId43"/>
    <p:sldId id="361" r:id="rId44"/>
    <p:sldId id="364" r:id="rId45"/>
    <p:sldId id="367" r:id="rId46"/>
    <p:sldId id="370" r:id="rId47"/>
    <p:sldId id="373" r:id="rId48"/>
    <p:sldId id="376" r:id="rId49"/>
    <p:sldId id="379" r:id="rId50"/>
    <p:sldId id="382" r:id="rId51"/>
    <p:sldId id="385" r:id="rId52"/>
    <p:sldId id="388" r:id="rId53"/>
    <p:sldId id="391" r:id="rId54"/>
    <p:sldId id="394" r:id="rId55"/>
    <p:sldId id="397" r:id="rId56"/>
    <p:sldId id="400" r:id="rId57"/>
    <p:sldId id="403" r:id="rId58"/>
    <p:sldId id="406"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1" r:id="rId132"/>
    <p:sldId id="482" r:id="rId133"/>
    <p:sldId id="483" r:id="rId134"/>
    <p:sldId id="484" r:id="rId135"/>
    <p:sldId id="485" r:id="rId136"/>
    <p:sldId id="486" r:id="rId137"/>
    <p:sldId id="487" r:id="rId138"/>
    <p:sldId id="488" r:id="rId139"/>
    <p:sldId id="489" r:id="rId140"/>
    <p:sldId id="490" r:id="rId141"/>
    <p:sldId id="491" r:id="rId142"/>
    <p:sldId id="492" r:id="rId143"/>
    <p:sldId id="493" r:id="rId144"/>
    <p:sldId id="494" r:id="rId145"/>
    <p:sldId id="495"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Lst>
  <p:sldSz cx="9144000" cy="6858000" type="screen4x3"/>
  <p:notesSz cx="6858000" cy="9144000"/>
  <p:custDataLst>
    <p:tags r:id="rId162"/>
  </p:custDataLst>
  <p:defaultTextStyle>
    <a:defPPr>
      <a:defRPr lang="eo"/>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51" d="100"/>
          <a:sy n="51" d="100"/>
        </p:scale>
        <p:origin x="629" y="3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56EC8-5C02-4F3D-8EF3-5FB3FDD2AB78}"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4CF6D-3FD1-4423-A905-548CA675980E}" type="slidenum">
              <a:rPr lang="ko-KR" altLang="en-US" smtClean="0"/>
              <a:t>‹#›</a:t>
            </a:fld>
            <a:endParaRPr lang="ko-KR" altLang="en-US"/>
          </a:p>
        </p:txBody>
      </p:sp>
    </p:spTree>
    <p:extLst>
      <p:ext uri="{BB962C8B-B14F-4D97-AF65-F5344CB8AC3E}">
        <p14:creationId xmlns:p14="http://schemas.microsoft.com/office/powerpoint/2010/main" val="9316543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4649A64D-2590-4276-B419-970BEAD28F3D}" type="slidenum">
              <a:rPr lang="ko-KR" altLang="en-US" smtClean="0"/>
              <a:t>72</a:t>
            </a:fld>
            <a:endParaRPr lang="ko-KR" altLang="en-US"/>
          </a:p>
        </p:txBody>
      </p:sp>
    </p:spTree>
    <p:extLst>
      <p:ext uri="{BB962C8B-B14F-4D97-AF65-F5344CB8AC3E}">
        <p14:creationId xmlns:p14="http://schemas.microsoft.com/office/powerpoint/2010/main" val="40428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649A64D-2590-4276-B419-970BEAD28F3D}" type="slidenum">
              <a:rPr lang="ko-KR" altLang="en-US" smtClean="0"/>
              <a:t>73</a:t>
            </a:fld>
            <a:endParaRPr lang="ko-KR" altLang="en-US"/>
          </a:p>
        </p:txBody>
      </p:sp>
    </p:spTree>
    <p:extLst>
      <p:ext uri="{BB962C8B-B14F-4D97-AF65-F5344CB8AC3E}">
        <p14:creationId xmlns:p14="http://schemas.microsoft.com/office/powerpoint/2010/main" val="40888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A4ABA2E-8AB2-4619-A1BA-E05CACE4D8CA}" type="slidenum">
              <a:rPr lang="ko-KR" altLang="en-US" smtClean="0"/>
              <a:t>105</a:t>
            </a:fld>
            <a:endParaRPr lang="ko-KR" altLang="en-US"/>
          </a:p>
        </p:txBody>
      </p:sp>
    </p:spTree>
    <p:extLst>
      <p:ext uri="{BB962C8B-B14F-4D97-AF65-F5344CB8AC3E}">
        <p14:creationId xmlns:p14="http://schemas.microsoft.com/office/powerpoint/2010/main" val="299923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xmlns:a="http://schemas.openxmlformats.org/drawingml/2006/main">
              <a:rPr lang="eo" altLang="en-US" err="1"/>
              <a:t>토ㅇ</a:t>
            </a:r>
            <a:endParaRPr xmlns:a="http://schemas.openxmlformats.org/drawingml/2006/main" lang="ko-KR" altLang="en-US"/>
          </a:p>
        </p:txBody>
      </p:sp>
      <p:sp>
        <p:nvSpPr>
          <p:cNvPr id="4" name="슬라이드 번호 개체 틀 3"/>
          <p:cNvSpPr>
            <a:spLocks noGrp="1"/>
          </p:cNvSpPr>
          <p:nvPr>
            <p:ph type="sldNum" sz="quarter" idx="10"/>
          </p:nvPr>
        </p:nvSpPr>
        <p:spPr/>
        <p:txBody>
          <a:bodyPr/>
          <a:lstStyle/>
          <a:p>
            <a:fld id="{0A4F8285-49C5-46D5-AE04-CE546727D6FA}" type="slidenum">
              <a:rPr lang="ko-KR" altLang="en-US" smtClean="0"/>
              <a:t>117</a:t>
            </a:fld>
            <a:endParaRPr lang="ko-KR" altLang="en-US"/>
          </a:p>
        </p:txBody>
      </p:sp>
    </p:spTree>
    <p:extLst>
      <p:ext uri="{BB962C8B-B14F-4D97-AF65-F5344CB8AC3E}">
        <p14:creationId xmlns:p14="http://schemas.microsoft.com/office/powerpoint/2010/main" val="2554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1.jpe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46.xml"/><Relationship Id="rId4" Type="http://schemas.microsoft.com/office/2007/relationships/hdphoto" Target="../media/hdphoto3.wdp"/></Relationships>
</file>

<file path=ppt/slides/_rels/slide11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74.jpe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0.jpe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6.jpe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1.jpe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8.jpe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45.xml"/><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eo" altLang="ko-KR" b="1">
                <a:solidFill>
                  <a:schemeClr val="tx1">
                    <a:lumMod val="50000"/>
                    <a:lumOff val="50000"/>
                  </a:schemeClr>
                </a:solidFill>
              </a:rPr>
              <a:t>Ne.</a:t>
            </a:r>
            <a:r xmlns:a="http://schemas.openxmlformats.org/drawingml/2006/main">
              <a:rPr lang="eo" altLang="en-US" b="1">
                <a:solidFill>
                  <a:schemeClr val="tx1">
                    <a:lumMod val="50000"/>
                    <a:lumOff val="50000"/>
                  </a:schemeClr>
                </a:solidFill>
              </a:rPr>
              <a:t> </a:t>
            </a:r>
            <a:r xmlns:a="http://schemas.openxmlformats.org/drawingml/2006/main">
              <a:rPr lang="eo" altLang="ko-KR" b="1">
                <a:solidFill>
                  <a:schemeClr val="tx1">
                    <a:lumMod val="50000"/>
                    <a:lumOff val="50000"/>
                  </a:schemeClr>
                </a:solidFill>
              </a:rPr>
              <a:t>31 la Vorto de Dio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p>
            <a:pPr xmlns:a="http://schemas.openxmlformats.org/drawingml/2006/main" algn="ctr"/>
            <a:r xmlns:a="http://schemas.openxmlformats.org/drawingml/2006/main">
              <a:rPr lang="eo" altLang="ko-KR" sz="4000"/>
              <a:t>Jonatano,</a:t>
            </a:r>
          </a:p>
          <a:p>
            <a:pPr xmlns:a="http://schemas.openxmlformats.org/drawingml/2006/main" algn="ctr"/>
            <a:r xmlns:a="http://schemas.openxmlformats.org/drawingml/2006/main">
              <a:rPr lang="eo" altLang="ko-KR" sz="4000"/>
              <a:t>La Bona Amiko de Davido</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454"/>
            <a:ext cx="5090405" cy="3599094"/>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eo" altLang="ko-KR" sz="4000">
                <a:solidFill>
                  <a:srgbClr val="FF0000"/>
                </a:solidFill>
              </a:rPr>
              <a:t>Hodiaŭa Kvizo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0830"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73501" y="8062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p>
            <a:r xmlns:a="http://schemas.openxmlformats.org/drawingml/2006/main">
              <a:rPr lang="eo" altLang="ko-KR" sz="3200">
                <a:solidFill>
                  <a:schemeClr val="tx1">
                    <a:lumMod val="65000"/>
                    <a:lumOff val="35000"/>
                  </a:schemeClr>
                </a:solidFill>
              </a:rPr>
              <a:t>Kion Jonatano ne donis al David?</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eo" altLang="en-US" sz="2800">
                <a:solidFill>
                  <a:schemeClr val="tx1">
                    <a:lumMod val="65000"/>
                    <a:lumOff val="35000"/>
                  </a:schemeClr>
                </a:solidFill>
              </a:rPr>
              <a:t>① </a:t>
            </a:r>
            <a:r xmlns:a="http://schemas.openxmlformats.org/drawingml/2006/main">
              <a:rPr lang="eo" altLang="ko-KR" sz="2800">
                <a:solidFill>
                  <a:schemeClr val="tx1">
                    <a:lumMod val="65000"/>
                    <a:lumOff val="35000"/>
                  </a:schemeClr>
                </a:solidFill>
              </a:rPr>
              <a:t>glavo</a:t>
            </a:r>
            <a:r xmlns:a="http://schemas.openxmlformats.org/drawingml/2006/main">
              <a:rPr lang="eo" altLang="en-US" sz="2800">
                <a:solidFill>
                  <a:schemeClr val="tx1">
                    <a:lumMod val="65000"/>
                    <a:lumOff val="35000"/>
                  </a:schemeClr>
                </a:solidFill>
              </a:rPr>
              <a:t> </a:t>
            </a: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eo" altLang="en-US" sz="2800">
                <a:solidFill>
                  <a:schemeClr val="tx1">
                    <a:lumMod val="65000"/>
                    <a:lumOff val="35000"/>
                  </a:schemeClr>
                </a:solidFill>
              </a:rPr>
              <a:t>② </a:t>
            </a:r>
            <a:r xmlns:a="http://schemas.openxmlformats.org/drawingml/2006/main">
              <a:rPr lang="eo" altLang="ko-KR" sz="2800">
                <a:solidFill>
                  <a:schemeClr val="tx1">
                    <a:lumMod val="65000"/>
                    <a:lumOff val="35000"/>
                  </a:schemeClr>
                </a:solidFill>
              </a:rPr>
              <a:t>ŝildo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eo" altLang="en-US" sz="2800">
                <a:solidFill>
                  <a:schemeClr val="tx1">
                    <a:lumMod val="65000"/>
                    <a:lumOff val="35000"/>
                  </a:schemeClr>
                </a:solidFill>
              </a:rPr>
              <a:t>③ </a:t>
            </a:r>
            <a:r xmlns:a="http://schemas.openxmlformats.org/drawingml/2006/main">
              <a:rPr lang="eo" altLang="ko-KR" sz="2800">
                <a:solidFill>
                  <a:schemeClr val="tx1">
                    <a:lumMod val="65000"/>
                    <a:lumOff val="35000"/>
                  </a:schemeClr>
                </a:solidFill>
              </a:rPr>
              <a:t>sago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eo" altLang="en-US" sz="2800">
                <a:solidFill>
                  <a:schemeClr val="tx1">
                    <a:lumMod val="65000"/>
                    <a:lumOff val="35000"/>
                  </a:schemeClr>
                </a:solidFill>
              </a:rPr>
              <a:t>④ </a:t>
            </a:r>
            <a:r xmlns:a="http://schemas.openxmlformats.org/drawingml/2006/main">
              <a:rPr lang="eo" altLang="ko-KR" sz="2800">
                <a:solidFill>
                  <a:schemeClr val="tx1">
                    <a:lumMod val="65000"/>
                    <a:lumOff val="35000"/>
                  </a:schemeClr>
                </a:solidFill>
              </a:rPr>
              <a:t>vestaĵoj</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14797" y="3553852"/>
            <a:ext cx="8712968" cy="523220"/>
          </a:xfrm>
          <a:prstGeom prst="rect">
            <a:avLst/>
          </a:prstGeom>
          <a:noFill/>
        </p:spPr>
        <p:txBody>
          <a:bodyPr wrap="square" rtlCol="0">
            <a:spAutoFit/>
          </a:bodyPr>
          <a:lstStyle/>
          <a:p>
            <a:r xmlns:a="http://schemas.openxmlformats.org/drawingml/2006/main">
              <a:rPr lang="eo" altLang="en-US" sz="2800">
                <a:solidFill>
                  <a:srgbClr val="FF0000"/>
                </a:solidFill>
              </a:rPr>
              <a:t>② </a:t>
            </a:r>
            <a:r xmlns:a="http://schemas.openxmlformats.org/drawingml/2006/main">
              <a:rPr lang="eo" altLang="ko-KR" sz="2800">
                <a:solidFill>
                  <a:srgbClr val="FF0000"/>
                </a:solidFill>
              </a:rPr>
              <a:t>ŝildo</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b="1">
                <a:solidFill>
                  <a:schemeClr val="tx1">
                    <a:lumMod val="50000"/>
                    <a:lumOff val="50000"/>
                  </a:schemeClr>
                </a:solidFill>
              </a:rPr>
              <a:t>N-ro 40 La Vorto de Dio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4400"/>
              <a:t>La kuraĝo de la reĝino Ester.</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556792"/>
            <a:ext cx="5090405" cy="4176464"/>
          </a:xfrm>
          <a:prstGeom prst="rect">
            <a:avLst/>
          </a:prstGeom>
        </p:spPr>
      </p:pic>
    </p:spTree>
    <p:extLst>
      <p:ext uri="{BB962C8B-B14F-4D97-AF65-F5344CB8AC3E}">
        <p14:creationId xmlns:p14="http://schemas.microsoft.com/office/powerpoint/2010/main" val="1043095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4000">
                <a:solidFill>
                  <a:srgbClr val="FF0000"/>
                </a:solidFill>
              </a:rPr>
              <a:t>Hodiaŭa Vorto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solidFill>
                  <a:schemeClr val="tx1">
                    <a:lumMod val="65000"/>
                    <a:lumOff val="35000"/>
                  </a:schemeClr>
                </a:solidFill>
              </a:rPr>
              <a:t>Tiam la reĝo demandis: "Kio estas, reĝino Ester? Kio estas via peto? Eĉ ĝis duono de la regno, ĝi estos donita al vi."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o" altLang="ko-KR" sz="2800">
                <a:solidFill>
                  <a:schemeClr val="tx1">
                    <a:lumMod val="65000"/>
                    <a:lumOff val="35000"/>
                  </a:schemeClr>
                </a:solidFill>
              </a:rPr>
              <a:t>Ester</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160972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517232"/>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800">
                <a:solidFill>
                  <a:schemeClr val="tx1">
                    <a:lumMod val="65000"/>
                    <a:lumOff val="35000"/>
                  </a:schemeClr>
                </a:solidFill>
              </a:rPr>
              <a:t>Estis la tempo, kiam saĝa judino Ester estis la reĝino de Persujo. Tamen, Haman konspiris por detrui la judojn uzante la leĝon de la reĝo.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576751"/>
          </a:xfrm>
          <a:prstGeom prst="rect">
            <a:avLst/>
          </a:prstGeom>
        </p:spPr>
      </p:pic>
    </p:spTree>
    <p:extLst>
      <p:ext uri="{BB962C8B-B14F-4D97-AF65-F5344CB8AC3E}">
        <p14:creationId xmlns:p14="http://schemas.microsoft.com/office/powerpoint/2010/main" val="134604154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042118"/>
            <a:ext cx="8963222" cy="18158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800">
                <a:solidFill>
                  <a:schemeClr val="tx1">
                    <a:lumMod val="65000"/>
                    <a:lumOff val="35000"/>
                  </a:schemeClr>
                </a:solidFill>
              </a:rPr>
              <a:t>Ŝi pensis, 'Mi povas esti mortigita se mi alproksimiĝas al la reĝo sen esti vokita de la reĝo." Tamen, ŝi decidis iri al la reĝo por peti ke ŝiaj homoj estu savitaj, kvankam ĝi estis kontraŭ la leĝo.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4948565"/>
          </a:xfrm>
          <a:prstGeom prst="rect">
            <a:avLst/>
          </a:prstGeom>
        </p:spPr>
      </p:pic>
    </p:spTree>
    <p:extLst>
      <p:ext uri="{BB962C8B-B14F-4D97-AF65-F5344CB8AC3E}">
        <p14:creationId xmlns:p14="http://schemas.microsoft.com/office/powerpoint/2010/main" val="18127804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2309"/>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800">
                <a:solidFill>
                  <a:schemeClr val="tx1">
                    <a:lumMod val="65000"/>
                    <a:lumOff val="35000"/>
                  </a:schemeClr>
                </a:solidFill>
              </a:rPr>
              <a:t>Sed, kiam li vidis la reĝinon Ester starantan sur la korto, li estis tre kontenta pri ŝi kaj diris: "Kio estas via peto? Mi donos ĝin al vi.”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316415"/>
          </a:xfrm>
          <a:prstGeom prst="rect">
            <a:avLst/>
          </a:prstGeom>
        </p:spPr>
      </p:pic>
    </p:spTree>
    <p:extLst>
      <p:ext uri="{BB962C8B-B14F-4D97-AF65-F5344CB8AC3E}">
        <p14:creationId xmlns:p14="http://schemas.microsoft.com/office/powerpoint/2010/main" val="26079122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800">
                <a:solidFill>
                  <a:schemeClr val="tx1">
                    <a:lumMod val="65000"/>
                    <a:lumOff val="35000"/>
                  </a:schemeClr>
                </a:solidFill>
              </a:rPr>
              <a:t>La intrigo de Haman por detrui la judojn estis rivelita fare de la reĝo. Kiel rezulto, li estis malamata fare de reĝo kaj estis mortigita.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3"/>
            <a:ext cx="9127907" cy="5832648"/>
          </a:xfrm>
          <a:prstGeom prst="rect">
            <a:avLst/>
          </a:prstGeom>
        </p:spPr>
      </p:pic>
    </p:spTree>
    <p:extLst>
      <p:ext uri="{BB962C8B-B14F-4D97-AF65-F5344CB8AC3E}">
        <p14:creationId xmlns:p14="http://schemas.microsoft.com/office/powerpoint/2010/main" val="22189028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600">
                <a:solidFill>
                  <a:schemeClr val="tx1">
                    <a:lumMod val="65000"/>
                    <a:lumOff val="35000"/>
                  </a:schemeClr>
                </a:solidFill>
              </a:rPr>
              <a:t>"Dankon, Sinjoro, pro protekti nin!" Pro la kuraĝo de la reĝino Ester, la judoj estis protektitaj.</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3999" cy="5832648"/>
          </a:xfrm>
          <a:prstGeom prst="rect">
            <a:avLst/>
          </a:prstGeom>
        </p:spPr>
      </p:pic>
    </p:spTree>
    <p:extLst>
      <p:ext uri="{BB962C8B-B14F-4D97-AF65-F5344CB8AC3E}">
        <p14:creationId xmlns:p14="http://schemas.microsoft.com/office/powerpoint/2010/main" val="248207391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471"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4000">
                <a:solidFill>
                  <a:srgbClr val="FF0000"/>
                </a:solidFill>
              </a:rPr>
              <a:t>Hodiaŭa Leciono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90814" y="9523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9347" y="7383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3200">
                <a:solidFill>
                  <a:schemeClr val="tx1">
                    <a:lumMod val="65000"/>
                    <a:lumOff val="35000"/>
                  </a:schemeClr>
                </a:solidFill>
              </a:rPr>
              <a:t>Kvankam Ester estis mortigota, ŝi preĝis al Dio, ke li kuraĝe savi sian popolon.</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eo" altLang="ko-KR" sz="3200">
                <a:solidFill>
                  <a:schemeClr val="tx1">
                    <a:lumMod val="65000"/>
                    <a:lumOff val="35000"/>
                  </a:schemeClr>
                </a:solidFill>
              </a:rPr>
              <a:t>Dio savis la judojn de la krizo per la preĝo de Ester per Sia mirinda saĝeco kaj forto.</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eo" altLang="ko-KR" sz="3200">
                <a:solidFill>
                  <a:schemeClr val="tx1">
                    <a:lumMod val="65000"/>
                    <a:lumOff val="35000"/>
                  </a:schemeClr>
                </a:solidFill>
              </a:rPr>
              <a:t>Ni kredu kaj atendu la mirindan helpon kaj savon de Dio en nia ĉiutaga vivo.</a:t>
            </a:r>
          </a:p>
        </p:txBody>
      </p:sp>
    </p:spTree>
    <p:extLst>
      <p:ext uri="{BB962C8B-B14F-4D97-AF65-F5344CB8AC3E}">
        <p14:creationId xmlns:p14="http://schemas.microsoft.com/office/powerpoint/2010/main" val="25687107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4992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3200"/>
              <a:t>Dio?</a:t>
            </a:r>
            <a:r xmlns:a="http://schemas.openxmlformats.org/drawingml/2006/main">
              <a:rPr lang="e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solidFill>
                  <a:srgbClr val="C00000"/>
                </a:solidFill>
              </a:rPr>
              <a:t>Dio estas..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solidFill>
                  <a:schemeClr val="tx1">
                    <a:lumMod val="65000"/>
                    <a:lumOff val="35000"/>
                  </a:schemeClr>
                </a:solidFill>
              </a:rPr>
              <a:t>Dio estas tiu, kiu konservas kaj helpas Sian popolon ĝis la fino.</a:t>
            </a:r>
            <a:r xmlns:a="http://schemas.openxmlformats.org/drawingml/2006/main">
              <a:rPr lang="eo" altLang="en-US" sz="3600">
                <a:solidFill>
                  <a:schemeClr val="tx1">
                    <a:lumMod val="65000"/>
                    <a:lumOff val="35000"/>
                  </a:schemeClr>
                </a:solidFill>
              </a:rPr>
              <a:t> </a:t>
            </a:r>
            <a:endParaRPr xmlns:a="http://schemas.openxmlformats.org/drawingml/2006/main" lang="en-US" altLang="ko-KR" sz="3600">
              <a:solidFill>
                <a:schemeClr val="tx1">
                  <a:lumMod val="65000"/>
                  <a:lumOff val="35000"/>
                </a:schemeClr>
              </a:solidFill>
            </a:endParaRPr>
          </a:p>
          <a:p>
            <a:r xmlns:a="http://schemas.openxmlformats.org/drawingml/2006/main">
              <a:rPr lang="eo" altLang="ko-KR" sz="3600">
                <a:solidFill>
                  <a:schemeClr val="tx1">
                    <a:lumMod val="65000"/>
                    <a:lumOff val="35000"/>
                  </a:schemeClr>
                </a:solidFill>
              </a:rPr>
              <a:t>Dio konservas kaj helpas min ĝis la fino de la mondo.</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452637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140" y="2051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4000">
                <a:solidFill>
                  <a:srgbClr val="FF0000"/>
                </a:solidFill>
              </a:rPr>
              <a:t>Hodiaŭa Kvizo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3863"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56444" y="9938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200">
                <a:solidFill>
                  <a:schemeClr val="tx1">
                    <a:lumMod val="65000"/>
                    <a:lumOff val="35000"/>
                  </a:schemeClr>
                </a:solidFill>
              </a:rPr>
              <a:t>Kio okazis al Ester, kiam ŝi alproksimiĝis al la reĝo sen esti vokita?</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en-US" sz="2800">
                <a:solidFill>
                  <a:schemeClr val="tx1">
                    <a:lumMod val="65000"/>
                    <a:lumOff val="35000"/>
                  </a:schemeClr>
                </a:solidFill>
              </a:rPr>
              <a:t>① </a:t>
            </a:r>
            <a:r xmlns:a="http://schemas.openxmlformats.org/drawingml/2006/main">
              <a:rPr lang="eo" altLang="ko-KR" sz="2800">
                <a:solidFill>
                  <a:schemeClr val="tx1">
                    <a:lumMod val="65000"/>
                    <a:lumOff val="35000"/>
                  </a:schemeClr>
                </a:solidFill>
              </a:rPr>
              <a:t>Ŝi estis mortigota.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en-US" sz="2800">
                <a:solidFill>
                  <a:schemeClr val="tx1">
                    <a:lumMod val="65000"/>
                    <a:lumOff val="35000"/>
                  </a:schemeClr>
                </a:solidFill>
              </a:rPr>
              <a:t>② </a:t>
            </a:r>
            <a:r xmlns:a="http://schemas.openxmlformats.org/drawingml/2006/main">
              <a:rPr lang="eo" altLang="ko-KR" sz="2800">
                <a:solidFill>
                  <a:schemeClr val="tx1">
                    <a:lumMod val="65000"/>
                    <a:lumOff val="35000"/>
                  </a:schemeClr>
                </a:solidFill>
              </a:rPr>
              <a:t>Ŝi estis elpelita.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en-US" sz="2800">
                <a:solidFill>
                  <a:schemeClr val="tx1">
                    <a:lumMod val="65000"/>
                    <a:lumOff val="35000"/>
                  </a:schemeClr>
                </a:solidFill>
              </a:rPr>
              <a:t>③ </a:t>
            </a:r>
            <a:r xmlns:a="http://schemas.openxmlformats.org/drawingml/2006/main">
              <a:rPr lang="eo" altLang="ko-KR" sz="2800">
                <a:solidFill>
                  <a:schemeClr val="tx1">
                    <a:lumMod val="65000"/>
                    <a:lumOff val="35000"/>
                  </a:schemeClr>
                </a:solidFill>
              </a:rPr>
              <a:t>Ŝi ne povis renkonti la reĝon.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en-US" sz="2800">
                <a:solidFill>
                  <a:schemeClr val="tx1">
                    <a:lumMod val="65000"/>
                    <a:lumOff val="35000"/>
                  </a:schemeClr>
                </a:solidFill>
              </a:rPr>
              <a:t>④ </a:t>
            </a:r>
            <a:r xmlns:a="http://schemas.openxmlformats.org/drawingml/2006/main">
              <a:rPr lang="eo" altLang="ko-KR" sz="2800">
                <a:solidFill>
                  <a:schemeClr val="tx1">
                    <a:lumMod val="65000"/>
                    <a:lumOff val="35000"/>
                  </a:schemeClr>
                </a:solidFill>
              </a:rPr>
              <a:t>Ŝi povis diri al la reĝo tion, kion ŝi volas peti.</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en-US" sz="2800">
                <a:solidFill>
                  <a:srgbClr val="FF0000"/>
                </a:solidFill>
              </a:rPr>
              <a:t>④ </a:t>
            </a:r>
            <a:r xmlns:a="http://schemas.openxmlformats.org/drawingml/2006/main">
              <a:rPr lang="eo" altLang="ko-KR" sz="2800">
                <a:solidFill>
                  <a:srgbClr val="FF0000"/>
                </a:solidFill>
              </a:rPr>
              <a:t>Ŝi povis diri al la reĝo tion, kion ŝi volas peti.</a:t>
            </a:r>
          </a:p>
        </p:txBody>
      </p:sp>
    </p:spTree>
    <p:extLst>
      <p:ext uri="{BB962C8B-B14F-4D97-AF65-F5344CB8AC3E}">
        <p14:creationId xmlns:p14="http://schemas.microsoft.com/office/powerpoint/2010/main" val="197055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eo" altLang="ko-KR" sz="4000">
                <a:solidFill>
                  <a:srgbClr val="FF0000"/>
                </a:solidFill>
              </a:rPr>
              <a:t>Hodiaŭa Vorto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eo" altLang="ko-KR" sz="3600">
                <a:solidFill>
                  <a:schemeClr val="tx1">
                    <a:lumMod val="65000"/>
                    <a:lumOff val="35000"/>
                  </a:schemeClr>
                </a:solidFill>
              </a:rPr>
              <a:t>Post kiam David finis paroli kun Saul, Jonatan fariĝis unu en spirito kun David, kaj li amis lin kiel sin mem.</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eo" altLang="ko-KR" sz="2800">
                <a:solidFill>
                  <a:schemeClr val="tx1">
                    <a:lumMod val="65000"/>
                    <a:lumOff val="35000"/>
                  </a:schemeClr>
                </a:solidFill>
              </a:rPr>
              <a:t>1 Samuelo 18:</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6955462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4000">
                <a:solidFill>
                  <a:srgbClr val="FF0000"/>
                </a:solidFill>
              </a:rPr>
              <a:t>Hodiaŭa Vorto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solidFill>
                  <a:schemeClr val="tx1">
                    <a:lumMod val="65000"/>
                    <a:lumOff val="35000"/>
                  </a:schemeClr>
                </a:solidFill>
              </a:rPr>
              <a:t>Tiam la reĝo demandis: "Kio estas, reĝino Ester? Kio estas via peto? Eĉ ĝis duono de la regno, ĝi estos donita al vi."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o" altLang="ko-KR" sz="2800">
                <a:solidFill>
                  <a:schemeClr val="tx1">
                    <a:lumMod val="65000"/>
                    <a:lumOff val="35000"/>
                  </a:schemeClr>
                </a:solidFill>
              </a:rPr>
              <a:t>Ester</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913260"/>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p>
            <a:r xmlns:a="http://schemas.openxmlformats.org/drawingml/2006/main">
              <a:rPr lang="eo" altLang="ko-KR" b="1">
                <a:solidFill>
                  <a:schemeClr val="tx1">
                    <a:lumMod val="50000"/>
                    <a:lumOff val="50000"/>
                  </a:schemeClr>
                </a:solidFill>
              </a:rPr>
              <a:t>N-ro 41 La Vorto de Dio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eo" altLang="ko-KR" sz="4400"/>
              <a:t>Ijob, kiu estis benita de Dio</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124" y="2019469"/>
            <a:ext cx="5021388" cy="3766041"/>
          </a:xfrm>
          <a:prstGeom prst="rect">
            <a:avLst/>
          </a:prstGeom>
        </p:spPr>
      </p:pic>
    </p:spTree>
    <p:extLst>
      <p:ext uri="{BB962C8B-B14F-4D97-AF65-F5344CB8AC3E}">
        <p14:creationId xmlns:p14="http://schemas.microsoft.com/office/powerpoint/2010/main" val="623478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eo" altLang="ko-KR" sz="4000">
                <a:solidFill>
                  <a:srgbClr val="FF0000"/>
                </a:solidFill>
              </a:rPr>
              <a:t>Hodiaŭa Vorto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eo" altLang="ko-KR" sz="3600">
                <a:solidFill>
                  <a:schemeClr val="tx1">
                    <a:lumMod val="65000"/>
                    <a:lumOff val="35000"/>
                  </a:schemeClr>
                </a:solidFill>
              </a:rPr>
              <a:t>En la lando Uc loĝis viro, kies nomo estis Ijob. Ĉi tiu viro estis senriproĉa kaj justa; li timis Dion kaj evitis malbonon.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eo" altLang="ko-KR" sz="2800">
                <a:solidFill>
                  <a:schemeClr val="tx1">
                    <a:lumMod val="65000"/>
                    <a:lumOff val="35000"/>
                  </a:schemeClr>
                </a:solidFill>
              </a:rPr>
              <a:t>Ijob</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4374727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84995"/>
          </a:xfrm>
          <a:prstGeom prst="rect">
            <a:avLst/>
          </a:prstGeom>
          <a:noFill/>
        </p:spPr>
        <p:txBody>
          <a:bodyPr wrap="square" rtlCol="0">
            <a:spAutoFit/>
          </a:bodyPr>
          <a:lstStyle/>
          <a:p>
            <a:r xmlns:a="http://schemas.openxmlformats.org/drawingml/2006/main">
              <a:rPr lang="eo" altLang="ko-KR" sz="2800">
                <a:solidFill>
                  <a:schemeClr val="tx1">
                    <a:lumMod val="65000"/>
                    <a:lumOff val="35000"/>
                  </a:schemeClr>
                </a:solidFill>
              </a:rPr>
              <a:t>Ijob, kiu loĝis en la lando Uc de la orienta lando, estis la plej riĉa. Li timis Dion kaj senriproĉan kaj justan.</a:t>
            </a:r>
            <a:endParaRPr xmlns:a="http://schemas.openxmlformats.org/drawingml/2006/main" lang="ko-KR" altLang="en-US" sz="2800">
              <a:solidFill>
                <a:schemeClr val="tx1">
                  <a:lumMod val="65000"/>
                  <a:lumOff val="3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45224"/>
          </a:xfrm>
          <a:prstGeom prst="rect">
            <a:avLst/>
          </a:prstGeom>
        </p:spPr>
      </p:pic>
    </p:spTree>
    <p:extLst>
      <p:ext uri="{BB962C8B-B14F-4D97-AF65-F5344CB8AC3E}">
        <p14:creationId xmlns:p14="http://schemas.microsoft.com/office/powerpoint/2010/main" val="161387967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3" y="5859269"/>
            <a:ext cx="8963222" cy="954107"/>
          </a:xfrm>
          <a:prstGeom prst="rect">
            <a:avLst/>
          </a:prstGeom>
          <a:noFill/>
        </p:spPr>
        <p:txBody>
          <a:bodyPr wrap="square" rtlCol="0">
            <a:spAutoFit/>
          </a:bodyPr>
          <a:lstStyle/>
          <a:p>
            <a:r xmlns:a="http://schemas.openxmlformats.org/drawingml/2006/main">
              <a:rPr lang="eo" altLang="ko-KR" sz="2800">
                <a:solidFill>
                  <a:schemeClr val="tx1">
                    <a:lumMod val="65000"/>
                    <a:lumOff val="35000"/>
                  </a:schemeClr>
                </a:solidFill>
              </a:rPr>
              <a:t>“Ĉar vi benis Ijobon, li timis vin! Ĉu Ijob timas Dion por nenio? Satano konspiris por testi Ijobon.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41839" t="-807" r="37242" b="69865"/>
          <a:stretch>
            <a:fillRect/>
          </a:stretch>
        </p:blipFill>
        <p:spPr>
          <a:xfrm>
            <a:off x="6444208" y="0"/>
            <a:ext cx="1872209" cy="4194260"/>
          </a:xfrm>
          <a:prstGeom prst="rect">
            <a:avLst/>
          </a:prstGeom>
        </p:spPr>
      </p:pic>
      <p:pic>
        <p:nvPicPr>
          <p:cNvPr id="4" name="그림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44868" y="1340768"/>
            <a:ext cx="3420033" cy="4221603"/>
          </a:xfrm>
          <a:prstGeom prst="rect">
            <a:avLst/>
          </a:prstGeom>
        </p:spPr>
      </p:pic>
    </p:spTree>
    <p:extLst>
      <p:ext uri="{BB962C8B-B14F-4D97-AF65-F5344CB8AC3E}">
        <p14:creationId xmlns:p14="http://schemas.microsoft.com/office/powerpoint/2010/main" val="832329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661248"/>
            <a:ext cx="9054634" cy="830997"/>
          </a:xfrm>
          <a:prstGeom prst="rect">
            <a:avLst/>
          </a:prstGeom>
          <a:noFill/>
        </p:spPr>
        <p:txBody>
          <a:bodyPr wrap="square" rtlCol="0">
            <a:spAutoFit/>
          </a:bodyPr>
          <a:lstStyle/>
          <a:p>
            <a:r xmlns:a="http://schemas.openxmlformats.org/drawingml/2006/main">
              <a:rPr lang="eo" altLang="ko-KR" sz="2400">
                <a:solidFill>
                  <a:schemeClr val="tx1">
                    <a:lumMod val="65000"/>
                    <a:lumOff val="35000"/>
                  </a:schemeClr>
                </a:solidFill>
              </a:rPr>
              <a:t>Satano forprenis ĉion subite, siajn infanojn kaj ĉiujn liajn posedaĵojn. Li fariĝis la plej mizera viro en la mondo.</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0"/>
            <a:ext cx="9127908" cy="5733256"/>
          </a:xfrm>
          <a:prstGeom prst="rect">
            <a:avLst/>
          </a:prstGeom>
        </p:spPr>
      </p:pic>
    </p:spTree>
    <p:extLst>
      <p:ext uri="{BB962C8B-B14F-4D97-AF65-F5344CB8AC3E}">
        <p14:creationId xmlns:p14="http://schemas.microsoft.com/office/powerpoint/2010/main" val="233800966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8194"/>
            <a:ext cx="9054634" cy="1292662"/>
          </a:xfrm>
          <a:prstGeom prst="rect">
            <a:avLst/>
          </a:prstGeom>
          <a:noFill/>
        </p:spPr>
        <p:txBody>
          <a:bodyPr wrap="square" rtlCol="0">
            <a:spAutoFit/>
          </a:bodyPr>
          <a:lstStyle/>
          <a:p>
            <a:r xmlns:a="http://schemas.openxmlformats.org/drawingml/2006/main">
              <a:rPr lang="eo" altLang="ko-KR" sz="2600">
                <a:solidFill>
                  <a:schemeClr val="tx1">
                    <a:lumMod val="65000"/>
                    <a:lumOff val="35000"/>
                  </a:schemeClr>
                </a:solidFill>
              </a:rPr>
              <a:t>Lia edzino foriris lin dirante ke "Malbenu Dion kaj mortu!" La amikoj de Ijob venis kaj kulpigis lin, sed Ijob fidis Dion kiel ĉiam.</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783"/>
            <a:ext cx="7380312" cy="4612433"/>
          </a:xfrm>
          <a:prstGeom prst="rect">
            <a:avLst/>
          </a:prstGeom>
        </p:spPr>
      </p:pic>
    </p:spTree>
    <p:extLst>
      <p:ext uri="{BB962C8B-B14F-4D97-AF65-F5344CB8AC3E}">
        <p14:creationId xmlns:p14="http://schemas.microsoft.com/office/powerpoint/2010/main" val="44618685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104581"/>
            <a:ext cx="9054634" cy="1692771"/>
          </a:xfrm>
          <a:prstGeom prst="rect">
            <a:avLst/>
          </a:prstGeom>
          <a:noFill/>
        </p:spPr>
        <p:txBody>
          <a:bodyPr wrap="square" rtlCol="0">
            <a:spAutoFit/>
          </a:bodyPr>
          <a:lstStyle/>
          <a:p>
            <a:r xmlns:a="http://schemas.openxmlformats.org/drawingml/2006/main">
              <a:rPr lang="eo" altLang="ko-KR" sz="2600">
                <a:solidFill>
                  <a:schemeClr val="tx1">
                    <a:lumMod val="65000"/>
                    <a:lumOff val="35000"/>
                  </a:schemeClr>
                </a:solidFill>
              </a:rPr>
              <a:t>Estis la tempoj en mizero kaj amareco. Tamen Ijob trapasis la provon kaj Dio donis al li multe pli grandan benon ol antaŭe. Li fariĝis homo, kiu timis Dion ol iam antaŭe.</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l="5363" t="5029" r="3490" b="21216"/>
          <a:stretch>
            <a:fillRect/>
          </a:stretch>
        </p:blipFill>
        <p:spPr>
          <a:xfrm>
            <a:off x="73274" y="116632"/>
            <a:ext cx="8891214" cy="4968552"/>
          </a:xfrm>
          <a:prstGeom prst="rect">
            <a:avLst/>
          </a:prstGeom>
        </p:spPr>
      </p:pic>
    </p:spTree>
    <p:extLst>
      <p:ext uri="{BB962C8B-B14F-4D97-AF65-F5344CB8AC3E}">
        <p14:creationId xmlns:p14="http://schemas.microsoft.com/office/powerpoint/2010/main" val="39913409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8450" y="214767"/>
            <a:ext cx="4053592" cy="707886"/>
          </a:xfrm>
          <a:prstGeom prst="rect">
            <a:avLst/>
          </a:prstGeom>
          <a:noFill/>
        </p:spPr>
        <p:txBody>
          <a:bodyPr wrap="square" rtlCol="0">
            <a:spAutoFit/>
          </a:bodyPr>
          <a:lstStyle/>
          <a:p>
            <a:pPr xmlns:a="http://schemas.openxmlformats.org/drawingml/2006/main" algn="ctr"/>
            <a:r xmlns:a="http://schemas.openxmlformats.org/drawingml/2006/main">
              <a:rPr lang="eo" altLang="ko-KR" sz="4000">
                <a:solidFill>
                  <a:srgbClr val="FF0000"/>
                </a:solidFill>
              </a:rPr>
              <a:t>Hodiaŭa Leciono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0090"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9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4524315"/>
          </a:xfrm>
          <a:prstGeom prst="rect">
            <a:avLst/>
          </a:prstGeom>
          <a:noFill/>
        </p:spPr>
        <p:txBody>
          <a:bodyPr wrap="square" rtlCol="0">
            <a:spAutoFit/>
          </a:bodyPr>
          <a:lstStyle/>
          <a:p>
            <a:pPr xmlns:a="http://schemas.openxmlformats.org/drawingml/2006/main" algn="ctr"/>
            <a:r xmlns:a="http://schemas.openxmlformats.org/drawingml/2006/main">
              <a:rPr lang="eo" altLang="ko-KR" sz="3200">
                <a:solidFill>
                  <a:schemeClr val="tx1">
                    <a:lumMod val="65000"/>
                    <a:lumOff val="35000"/>
                  </a:schemeClr>
                </a:solidFill>
              </a:rPr>
              <a:t>Kvankam Ijob estis justa viro, Satano donis al li problemojn.</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eo" altLang="ko-KR" sz="3200">
                <a:solidFill>
                  <a:schemeClr val="tx1">
                    <a:lumMod val="65000"/>
                    <a:lumOff val="35000"/>
                  </a:schemeClr>
                </a:solidFill>
              </a:rPr>
              <a:t>Malgraŭ malfacilaĵoj, Ijob kredis je Dio kaj estis pacienca en Dio.</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eo" altLang="ko-KR" sz="3200">
                <a:solidFill>
                  <a:schemeClr val="tx1">
                    <a:lumMod val="65000"/>
                    <a:lumOff val="35000"/>
                  </a:schemeClr>
                </a:solidFill>
              </a:rPr>
              <a:t>Tiuj malfacilaĵoj povas veni sur nin.</a:t>
            </a:r>
          </a:p>
          <a:p>
            <a:pPr xmlns:a="http://schemas.openxmlformats.org/drawingml/2006/main" algn="ctr"/>
            <a:r xmlns:a="http://schemas.openxmlformats.org/drawingml/2006/main">
              <a:rPr lang="eo" altLang="ko-KR" sz="3200">
                <a:solidFill>
                  <a:schemeClr val="tx1">
                    <a:lumMod val="65000"/>
                    <a:lumOff val="35000"/>
                  </a:schemeClr>
                </a:solidFill>
              </a:rPr>
              <a:t>En tiu tempo, ni devas kredi je Dio kaj esti paciencaj en Dio.</a:t>
            </a:r>
          </a:p>
        </p:txBody>
      </p:sp>
    </p:spTree>
    <p:extLst>
      <p:ext uri="{BB962C8B-B14F-4D97-AF65-F5344CB8AC3E}">
        <p14:creationId xmlns:p14="http://schemas.microsoft.com/office/powerpoint/2010/main" val="3219889444"/>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8346" y="205543"/>
            <a:ext cx="4053592" cy="584775"/>
          </a:xfrm>
          <a:prstGeom prst="rect">
            <a:avLst/>
          </a:prstGeom>
          <a:noFill/>
        </p:spPr>
        <p:txBody>
          <a:bodyPr wrap="square" rtlCol="0">
            <a:spAutoFit/>
          </a:bodyPr>
          <a:lstStyle/>
          <a:p>
            <a:pPr xmlns:a="http://schemas.openxmlformats.org/drawingml/2006/main" algn="ctr"/>
            <a:r xmlns:a="http://schemas.openxmlformats.org/drawingml/2006/main">
              <a:rPr lang="eo" altLang="ko-KR" sz="3200"/>
              <a:t>Dio?</a:t>
            </a:r>
            <a:r xmlns:a="http://schemas.openxmlformats.org/drawingml/2006/main">
              <a:rPr lang="e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25885"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81348"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eo" altLang="ko-KR" sz="3600">
                <a:solidFill>
                  <a:srgbClr val="C00000"/>
                </a:solidFill>
              </a:rPr>
              <a:t>Dio estas..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eo" altLang="ko-KR" sz="3600">
                <a:solidFill>
                  <a:schemeClr val="tx1">
                    <a:lumMod val="65000"/>
                    <a:lumOff val="35000"/>
                  </a:schemeClr>
                </a:solidFill>
              </a:rPr>
              <a:t>Dio estas tiu</a:t>
            </a:r>
          </a:p>
          <a:p>
            <a:r xmlns:a="http://schemas.openxmlformats.org/drawingml/2006/main">
              <a:rPr lang="eo" altLang="ko-KR" sz="3600">
                <a:solidFill>
                  <a:schemeClr val="tx1">
                    <a:lumMod val="65000"/>
                    <a:lumOff val="35000"/>
                  </a:schemeClr>
                </a:solidFill>
              </a:rPr>
              <a:t>kiu povas fari nin riĉaj aŭ malriĉaj laŭ Lia propra volo.</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8025269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1844825"/>
            <a:ext cx="5044008" cy="3896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b="1">
                <a:solidFill>
                  <a:schemeClr val="tx1">
                    <a:lumMod val="50000"/>
                    <a:lumOff val="50000"/>
                  </a:schemeClr>
                </a:solidFill>
              </a:rPr>
              <a:t>N-ro 32 La Vorto de Dio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4400"/>
              <a:t>Salomono kiu ricevis Saĝecon kiel Donacon.</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eo" altLang="ko-KR" sz="4000">
                <a:solidFill>
                  <a:srgbClr val="FF0000"/>
                </a:solidFill>
              </a:rPr>
              <a:t>Hodiaŭa Kvizo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71345"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78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p>
            <a:r xmlns:a="http://schemas.openxmlformats.org/drawingml/2006/main">
              <a:rPr lang="eo" altLang="ko-KR" sz="3600">
                <a:solidFill>
                  <a:schemeClr val="tx1">
                    <a:lumMod val="65000"/>
                    <a:lumOff val="35000"/>
                  </a:schemeClr>
                </a:solidFill>
              </a:rPr>
              <a:t>Kiu estas malĝusta pri Ijob?</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eo" altLang="en-US" sz="2800">
                <a:solidFill>
                  <a:schemeClr val="tx1">
                    <a:lumMod val="65000"/>
                    <a:lumOff val="35000"/>
                  </a:schemeClr>
                </a:solidFill>
              </a:rPr>
              <a:t>① </a:t>
            </a:r>
            <a:r xmlns:a="http://schemas.openxmlformats.org/drawingml/2006/main">
              <a:rPr lang="eo" altLang="ko-KR" sz="2800">
                <a:solidFill>
                  <a:schemeClr val="tx1">
                    <a:lumMod val="65000"/>
                    <a:lumOff val="35000"/>
                  </a:schemeClr>
                </a:solidFill>
              </a:rPr>
              <a:t>Li estis riĉa.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eo" altLang="en-US" sz="2800">
                <a:solidFill>
                  <a:schemeClr val="tx1">
                    <a:lumMod val="65000"/>
                    <a:lumOff val="35000"/>
                  </a:schemeClr>
                </a:solidFill>
              </a:rPr>
              <a:t>② </a:t>
            </a:r>
            <a:r xmlns:a="http://schemas.openxmlformats.org/drawingml/2006/main">
              <a:rPr lang="eo" altLang="ko-KR" sz="2800">
                <a:solidFill>
                  <a:schemeClr val="tx1">
                    <a:lumMod val="65000"/>
                    <a:lumOff val="35000"/>
                  </a:schemeClr>
                </a:solidFill>
              </a:rPr>
              <a:t>Li loĝis en la orienta lando.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eo" altLang="en-US" sz="2800">
                <a:solidFill>
                  <a:schemeClr val="tx1">
                    <a:lumMod val="65000"/>
                    <a:lumOff val="35000"/>
                  </a:schemeClr>
                </a:solidFill>
              </a:rPr>
              <a:t>③ </a:t>
            </a:r>
            <a:r xmlns:a="http://schemas.openxmlformats.org/drawingml/2006/main">
              <a:rPr lang="eo" altLang="ko-KR" sz="2800">
                <a:solidFill>
                  <a:schemeClr val="tx1">
                    <a:lumMod val="65000"/>
                    <a:lumOff val="35000"/>
                  </a:schemeClr>
                </a:solidFill>
              </a:rPr>
              <a:t>Li estis reĝo.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eo" altLang="en-US" sz="2800">
                <a:solidFill>
                  <a:schemeClr val="tx1">
                    <a:lumMod val="65000"/>
                    <a:lumOff val="35000"/>
                  </a:schemeClr>
                </a:solidFill>
              </a:rPr>
              <a:t>④ </a:t>
            </a:r>
            <a:r xmlns:a="http://schemas.openxmlformats.org/drawingml/2006/main">
              <a:rPr lang="eo" altLang="ko-KR" sz="2800">
                <a:solidFill>
                  <a:schemeClr val="tx1">
                    <a:lumMod val="65000"/>
                    <a:lumOff val="35000"/>
                  </a:schemeClr>
                </a:solidFill>
              </a:rPr>
              <a:t>Li timis Dion.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p>
            <a:r xmlns:a="http://schemas.openxmlformats.org/drawingml/2006/main">
              <a:rPr lang="eo" altLang="en-US" sz="2800">
                <a:solidFill>
                  <a:srgbClr val="FF0000"/>
                </a:solidFill>
              </a:rPr>
              <a:t>③ </a:t>
            </a:r>
            <a:r xmlns:a="http://schemas.openxmlformats.org/drawingml/2006/main">
              <a:rPr lang="eo" altLang="ko-KR" sz="2800">
                <a:solidFill>
                  <a:srgbClr val="FF0000"/>
                </a:solidFill>
              </a:rPr>
              <a:t>Li estis reĝo.</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524775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eo" altLang="ko-KR" sz="4000">
                <a:solidFill>
                  <a:srgbClr val="FF0000"/>
                </a:solidFill>
              </a:rPr>
              <a:t>Hodiaŭa Vorto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eo" altLang="ko-KR" sz="3600">
                <a:solidFill>
                  <a:schemeClr val="tx1">
                    <a:lumMod val="65000"/>
                    <a:lumOff val="35000"/>
                  </a:schemeClr>
                </a:solidFill>
              </a:rPr>
              <a:t>En la lando Uc loĝis viro, kies nomo estis Ijob. Ĉi tiu viro estis senriproĉa kaj justa; li timis Dion kaj evitis malbonon.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eo" altLang="ko-KR" sz="2800">
                <a:solidFill>
                  <a:schemeClr val="tx1">
                    <a:lumMod val="65000"/>
                    <a:lumOff val="35000"/>
                  </a:schemeClr>
                </a:solidFill>
              </a:rPr>
              <a:t>Ijob</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52847842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b="1">
                <a:solidFill>
                  <a:schemeClr val="tx1">
                    <a:lumMod val="50000"/>
                    <a:lumOff val="50000"/>
                  </a:schemeClr>
                </a:solidFill>
              </a:rPr>
              <a:t>NE. 42 La Vorto de Dio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4400"/>
              <a:t>Daniel rifuzis manĝi la manĝaĵon de King.</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626" y="1782108"/>
            <a:ext cx="5069886" cy="3951148"/>
          </a:xfrm>
          <a:prstGeom prst="rect">
            <a:avLst/>
          </a:prstGeom>
        </p:spPr>
      </p:pic>
    </p:spTree>
    <p:extLst>
      <p:ext uri="{BB962C8B-B14F-4D97-AF65-F5344CB8AC3E}">
        <p14:creationId xmlns:p14="http://schemas.microsoft.com/office/powerpoint/2010/main" val="11046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4000">
                <a:solidFill>
                  <a:srgbClr val="FF0000"/>
                </a:solidFill>
              </a:rPr>
              <a:t>Hodiaŭa Vorto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solidFill>
                  <a:schemeClr val="tx1">
                    <a:lumMod val="65000"/>
                    <a:lumOff val="35000"/>
                  </a:schemeClr>
                </a:solidFill>
              </a:rPr>
              <a:t>Sed Daniel decidis ne malpurigi sin per la reĝaj manĝaĵoj kaj vino, kaj li petis de la ĉefoficisto permeson ne malpurigi sin tiel.</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o" altLang="ko-KR" sz="2800">
                <a:solidFill>
                  <a:schemeClr val="tx1">
                    <a:lumMod val="65000"/>
                    <a:lumOff val="35000"/>
                  </a:schemeClr>
                </a:solidFill>
              </a:rPr>
              <a:t>Danielo</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5754398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58" y="5611505"/>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500">
                <a:solidFill>
                  <a:schemeClr val="tx1">
                    <a:lumMod val="65000"/>
                    <a:lumOff val="35000"/>
                  </a:schemeClr>
                </a:solidFill>
              </a:rPr>
              <a:t>Daniel kaj liaj tri amikoj estis alportitaj al Babel kiel kaptitoj. La reĝo ordonis al siaj oficistoj instrui ilin doni al ili manĝaĵon kaj vinon de la reĝo.</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8" y="0"/>
            <a:ext cx="9143999" cy="5504743"/>
          </a:xfrm>
          <a:prstGeom prst="rect">
            <a:avLst/>
          </a:prstGeom>
        </p:spPr>
      </p:pic>
    </p:spTree>
    <p:extLst>
      <p:ext uri="{BB962C8B-B14F-4D97-AF65-F5344CB8AC3E}">
        <p14:creationId xmlns:p14="http://schemas.microsoft.com/office/powerpoint/2010/main" val="31968533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400">
                <a:solidFill>
                  <a:schemeClr val="tx1">
                    <a:lumMod val="65000"/>
                    <a:lumOff val="35000"/>
                  </a:schemeClr>
                </a:solidFill>
              </a:rPr>
              <a:t>"Ni volas ne manĝi manĝaĵojn malpermesitajn de la leĝo de Dio!" Daniel kaj liaj tri amikoj petis de la ĉefoficisto permeson ne malpurigi sin tiel.</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1026" t="2143" r="1026" b="2034"/>
          <a:stretch>
            <a:fillRect/>
          </a:stretch>
        </p:blipFill>
        <p:spPr>
          <a:xfrm>
            <a:off x="0" y="-1680"/>
            <a:ext cx="9144000" cy="5302888"/>
          </a:xfrm>
          <a:prstGeom prst="rect">
            <a:avLst/>
          </a:prstGeom>
        </p:spPr>
      </p:pic>
    </p:spTree>
    <p:extLst>
      <p:ext uri="{BB962C8B-B14F-4D97-AF65-F5344CB8AC3E}">
        <p14:creationId xmlns:p14="http://schemas.microsoft.com/office/powerpoint/2010/main" val="1071940077"/>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02" y="553876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600">
                <a:solidFill>
                  <a:schemeClr val="tx1">
                    <a:lumMod val="65000"/>
                    <a:lumOff val="35000"/>
                  </a:schemeClr>
                </a:solidFill>
              </a:rPr>
              <a:t>Danielo kaj liaj tri amikoj manĝis legomojn kaj akvon anstataŭ manĝi manĝaĵon ofertitan al Idol. Dio taksis ilin kaj donis al ili pli da saĝo.</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460431"/>
          </a:xfrm>
          <a:prstGeom prst="rect">
            <a:avLst/>
          </a:prstGeom>
        </p:spPr>
      </p:pic>
    </p:spTree>
    <p:extLst>
      <p:ext uri="{BB962C8B-B14F-4D97-AF65-F5344CB8AC3E}">
        <p14:creationId xmlns:p14="http://schemas.microsoft.com/office/powerpoint/2010/main" val="168882304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3" y="5517232"/>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500">
                <a:solidFill>
                  <a:schemeClr val="tx1">
                    <a:lumMod val="65000"/>
                    <a:lumOff val="35000"/>
                  </a:schemeClr>
                </a:solidFill>
              </a:rPr>
              <a:t>"Kiel saĝaj ili estas!" La reĝo ne povis ne miri, ke ili aspektis pli sanaj kaj pli saĝaj ol iuj aliaj junuloj, kiuj manĝis la reĝan manĝaĵon.</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2875" r="1969" b="3704"/>
          <a:stretch>
            <a:fillRect/>
          </a:stretch>
        </p:blipFill>
        <p:spPr>
          <a:xfrm>
            <a:off x="0" y="0"/>
            <a:ext cx="9144000" cy="5373216"/>
          </a:xfrm>
          <a:prstGeom prst="rect">
            <a:avLst/>
          </a:prstGeom>
        </p:spPr>
      </p:pic>
    </p:spTree>
    <p:extLst>
      <p:ext uri="{BB962C8B-B14F-4D97-AF65-F5344CB8AC3E}">
        <p14:creationId xmlns:p14="http://schemas.microsoft.com/office/powerpoint/2010/main" val="36218351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0290"/>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600">
                <a:solidFill>
                  <a:schemeClr val="tx1">
                    <a:lumMod val="65000"/>
                    <a:lumOff val="35000"/>
                  </a:schemeClr>
                </a:solidFill>
              </a:rPr>
              <a:t>De tiam Daniel kaj liaj tri amikoj zorgis pri gravaj aferoj de Babel kaj sanktigis sin antaŭ Dio.</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544615"/>
          </a:xfrm>
          <a:prstGeom prst="rect">
            <a:avLst/>
          </a:prstGeom>
        </p:spPr>
      </p:pic>
    </p:spTree>
    <p:extLst>
      <p:ext uri="{BB962C8B-B14F-4D97-AF65-F5344CB8AC3E}">
        <p14:creationId xmlns:p14="http://schemas.microsoft.com/office/powerpoint/2010/main" val="331637804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4000">
                <a:solidFill>
                  <a:srgbClr val="FF0000"/>
                </a:solidFill>
              </a:rPr>
              <a:t>Hodiaŭa Leciono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3499"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200">
                <a:solidFill>
                  <a:schemeClr val="tx1">
                    <a:lumMod val="65000"/>
                    <a:lumOff val="35000"/>
                  </a:schemeClr>
                </a:solidFill>
              </a:rPr>
              <a:t>Daniel kaj liaj tri amikoj decidis konservi la leĝon de Dio sub la situacio de eĉ kaptito.</a:t>
            </a:r>
          </a:p>
          <a:p>
            <a:r xmlns:a="http://schemas.openxmlformats.org/drawingml/2006/main">
              <a:rPr lang="eo" altLang="ko-KR" sz="3200">
                <a:solidFill>
                  <a:schemeClr val="tx1">
                    <a:lumMod val="65000"/>
                    <a:lumOff val="35000"/>
                  </a:schemeClr>
                </a:solidFill>
              </a:rPr>
              <a:t>Tiam, ili fariĝis pli sanaj kaj pli saĝaj ol iuj aliaj viroj kiuj manĝis la reĝan manĝaĵon.</a:t>
            </a:r>
          </a:p>
          <a:p>
            <a:r xmlns:a="http://schemas.openxmlformats.org/drawingml/2006/main">
              <a:rPr lang="eo" altLang="ko-KR" sz="3200">
                <a:solidFill>
                  <a:schemeClr val="tx1">
                    <a:lumMod val="65000"/>
                    <a:lumOff val="35000"/>
                  </a:schemeClr>
                </a:solidFill>
              </a:rPr>
              <a:t>Ni devas obei Dion en ajna cirkonstanco.</a:t>
            </a:r>
          </a:p>
          <a:p>
            <a:r xmlns:a="http://schemas.openxmlformats.org/drawingml/2006/main">
              <a:rPr lang="eo" altLang="ko-KR" sz="3200">
                <a:solidFill>
                  <a:schemeClr val="tx1">
                    <a:lumMod val="65000"/>
                    <a:lumOff val="35000"/>
                  </a:schemeClr>
                </a:solidFill>
              </a:rPr>
              <a:t>Estas nenio grava ol ami Dion.</a:t>
            </a:r>
          </a:p>
        </p:txBody>
      </p:sp>
    </p:spTree>
    <p:extLst>
      <p:ext uri="{BB962C8B-B14F-4D97-AF65-F5344CB8AC3E}">
        <p14:creationId xmlns:p14="http://schemas.microsoft.com/office/powerpoint/2010/main" val="2212564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4000">
                <a:solidFill>
                  <a:srgbClr val="FF0000"/>
                </a:solidFill>
              </a:rPr>
              <a:t>Hodiaŭa Vorto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solidFill>
                  <a:schemeClr val="tx1">
                    <a:lumMod val="65000"/>
                    <a:lumOff val="35000"/>
                  </a:schemeClr>
                </a:solidFill>
              </a:rPr>
              <a:t>La reĝo Salomono estis pli granda en riĉeco kaj saĝo ol ĉiuj aliaj reĝoj de la tero.</a:t>
            </a:r>
            <a:r xmlns:a="http://schemas.openxmlformats.org/drawingml/2006/main">
              <a:rPr lang="eo"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o" altLang="ko-KR" sz="2800">
                <a:solidFill>
                  <a:schemeClr val="tx1">
                    <a:lumMod val="65000"/>
                    <a:lumOff val="35000"/>
                  </a:schemeClr>
                </a:solidFill>
              </a:rPr>
              <a:t>2 Kronikoj 9:</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7195" y="152345"/>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3200"/>
              <a:t>Monda Organizaĵo pri Sano</a:t>
            </a:r>
            <a:r xmlns:a="http://schemas.openxmlformats.org/drawingml/2006/main">
              <a:rPr lang="eo" altLang="en-US" sz="3200"/>
              <a:t> </a:t>
            </a:r>
            <a:r xmlns:a="http://schemas.openxmlformats.org/drawingml/2006/main">
              <a:rPr lang="eo" altLang="ko-KR" sz="3200"/>
              <a:t>estas</a:t>
            </a:r>
            <a:r xmlns:a="http://schemas.openxmlformats.org/drawingml/2006/main">
              <a:rPr lang="eo" altLang="en-US" sz="3200"/>
              <a:t> </a:t>
            </a:r>
            <a:r xmlns:a="http://schemas.openxmlformats.org/drawingml/2006/main">
              <a:rPr lang="eo" altLang="ko-KR" sz="3200"/>
              <a:t>Dio?</a:t>
            </a:r>
            <a:r xmlns:a="http://schemas.openxmlformats.org/drawingml/2006/main">
              <a:rPr lang="e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solidFill>
                  <a:srgbClr val="C00000"/>
                </a:solidFill>
              </a:rPr>
              <a:t>Dio estas..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solidFill>
                  <a:schemeClr val="tx1">
                    <a:lumMod val="65000"/>
                    <a:lumOff val="35000"/>
                  </a:schemeClr>
                </a:solidFill>
              </a:rPr>
              <a:t>Dio estas tiu, kiu povas esti en ĉiuj lokoj samtempe (ĉioĉeesto). Kaj li estas ĉiopova.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585564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4000">
                <a:solidFill>
                  <a:srgbClr val="FF0000"/>
                </a:solidFill>
              </a:rPr>
              <a:t>Hodiaŭa Kvizo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13900"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691680" y="8179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106857"/>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solidFill>
                  <a:schemeClr val="tx1">
                    <a:lumMod val="65000"/>
                    <a:lumOff val="35000"/>
                  </a:schemeClr>
                </a:solidFill>
              </a:rPr>
              <a:t>Kian manĝaĵon Daniel kaj liaj tri amikoj manĝis anstataŭ la manĝaĵo de reĝo?</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2536" y="276901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en-US" sz="2800">
                <a:solidFill>
                  <a:schemeClr val="tx1">
                    <a:lumMod val="65000"/>
                    <a:lumOff val="35000"/>
                  </a:schemeClr>
                </a:solidFill>
              </a:rPr>
              <a:t>① </a:t>
            </a:r>
            <a:r xmlns:a="http://schemas.openxmlformats.org/drawingml/2006/main">
              <a:rPr lang="eo" altLang="ko-KR" sz="2800">
                <a:solidFill>
                  <a:schemeClr val="tx1">
                    <a:lumMod val="65000"/>
                    <a:lumOff val="35000"/>
                  </a:schemeClr>
                </a:solidFill>
              </a:rPr>
              <a:t>akvo kaj legomoj</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en-US" sz="2800">
                <a:solidFill>
                  <a:schemeClr val="tx1">
                    <a:lumMod val="65000"/>
                    <a:lumOff val="35000"/>
                  </a:schemeClr>
                </a:solidFill>
              </a:rPr>
              <a:t>② </a:t>
            </a:r>
            <a:r xmlns:a="http://schemas.openxmlformats.org/drawingml/2006/main">
              <a:rPr lang="eo" altLang="ko-KR" sz="2800">
                <a:solidFill>
                  <a:schemeClr val="tx1">
                    <a:lumMod val="65000"/>
                    <a:lumOff val="35000"/>
                  </a:schemeClr>
                </a:solidFill>
              </a:rPr>
              <a:t>kuketo kaj kolao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en-US" sz="2800">
                <a:solidFill>
                  <a:schemeClr val="tx1">
                    <a:lumMod val="65000"/>
                    <a:lumOff val="35000"/>
                  </a:schemeClr>
                </a:solidFill>
              </a:rPr>
              <a:t>③ </a:t>
            </a:r>
            <a:r xmlns:a="http://schemas.openxmlformats.org/drawingml/2006/main">
              <a:rPr lang="eo" altLang="ko-KR" sz="2800">
                <a:solidFill>
                  <a:schemeClr val="tx1">
                    <a:lumMod val="65000"/>
                    <a:lumOff val="35000"/>
                  </a:schemeClr>
                </a:solidFill>
              </a:rPr>
              <a:t>nudelo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6768" y="514994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en-US" sz="2800">
                <a:solidFill>
                  <a:schemeClr val="tx1">
                    <a:lumMod val="65000"/>
                    <a:lumOff val="35000"/>
                  </a:schemeClr>
                </a:solidFill>
              </a:rPr>
              <a:t>④ </a:t>
            </a:r>
            <a:r xmlns:a="http://schemas.openxmlformats.org/drawingml/2006/main">
              <a:rPr lang="eo" altLang="ko-KR" sz="2800">
                <a:solidFill>
                  <a:schemeClr val="tx1">
                    <a:lumMod val="65000"/>
                    <a:lumOff val="35000"/>
                  </a:schemeClr>
                </a:solidFill>
              </a:rPr>
              <a:t>rizo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2536" y="2769012"/>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en-US" sz="2800">
                <a:solidFill>
                  <a:srgbClr val="FF0000"/>
                </a:solidFill>
              </a:rPr>
              <a:t>① </a:t>
            </a:r>
            <a:r xmlns:a="http://schemas.openxmlformats.org/drawingml/2006/main">
              <a:rPr lang="eo" altLang="ko-KR" sz="2800">
                <a:solidFill>
                  <a:srgbClr val="FF0000"/>
                </a:solidFill>
              </a:rPr>
              <a:t>akvo kaj legomoj</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673032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4000">
                <a:solidFill>
                  <a:srgbClr val="FF0000"/>
                </a:solidFill>
              </a:rPr>
              <a:t>Hodiaŭa Vorto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solidFill>
                  <a:schemeClr val="tx1">
                    <a:lumMod val="65000"/>
                    <a:lumOff val="35000"/>
                  </a:schemeClr>
                </a:solidFill>
              </a:rPr>
              <a:t>Sed Daniel decidis ne malpurigi sin per la reĝaj manĝaĵoj kaj vino, kaj li petis de la ĉefoficisto permeson ne malpurigi sin tiel.</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o" altLang="ko-KR" sz="2800">
                <a:solidFill>
                  <a:schemeClr val="tx1">
                    <a:lumMod val="65000"/>
                    <a:lumOff val="35000"/>
                  </a:schemeClr>
                </a:solidFill>
              </a:rPr>
              <a:t>Danielo</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0862058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b="1">
                <a:solidFill>
                  <a:schemeClr val="tx1">
                    <a:lumMod val="50000"/>
                    <a:lumOff val="50000"/>
                  </a:schemeClr>
                </a:solidFill>
              </a:rPr>
              <a:t>N-ro 43 La Vorto de Dio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4400"/>
              <a:t>Danielo de la Leona Nesto</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195944"/>
            <a:ext cx="5090405" cy="4978742"/>
          </a:xfrm>
          <a:prstGeom prst="rect">
            <a:avLst/>
          </a:prstGeom>
        </p:spPr>
      </p:pic>
    </p:spTree>
    <p:extLst>
      <p:ext uri="{BB962C8B-B14F-4D97-AF65-F5344CB8AC3E}">
        <p14:creationId xmlns:p14="http://schemas.microsoft.com/office/powerpoint/2010/main" val="1699946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4000">
                <a:solidFill>
                  <a:srgbClr val="FF0000"/>
                </a:solidFill>
              </a:rPr>
              <a:t>Hodiaŭa Vorto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solidFill>
                  <a:schemeClr val="tx1">
                    <a:lumMod val="65000"/>
                    <a:lumOff val="35000"/>
                  </a:schemeClr>
                </a:solidFill>
              </a:rPr>
              <a:t>La reĝo estis tre ĝoja kaj ordonis levi Danielon el la kavo. Kaj kiam Daniel estis levita el la kavo, neniu vundo estis trovita sur li, ĉar li fidis sian Dion.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o" altLang="ko-KR" sz="2800">
                <a:solidFill>
                  <a:schemeClr val="tx1">
                    <a:lumMod val="65000"/>
                    <a:lumOff val="35000"/>
                  </a:schemeClr>
                </a:solidFill>
              </a:rPr>
              <a:t>Danielo</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6:</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0162762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80496"/>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500">
                <a:solidFill>
                  <a:schemeClr val="tx1">
                    <a:lumMod val="65000"/>
                    <a:lumOff val="35000"/>
                  </a:schemeClr>
                </a:solidFill>
              </a:rPr>
              <a:t>Estis homoj en Babel, kiuj malamis Danielon, kiu estis kaptita kaj fariĝis ĉefministro. Ili volis mortigi Danielon.</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89"/>
            <a:ext cx="8682450" cy="5432735"/>
          </a:xfrm>
          <a:prstGeom prst="rect">
            <a:avLst/>
          </a:prstGeom>
        </p:spPr>
      </p:pic>
    </p:spTree>
    <p:extLst>
      <p:ext uri="{BB962C8B-B14F-4D97-AF65-F5344CB8AC3E}">
        <p14:creationId xmlns:p14="http://schemas.microsoft.com/office/powerpoint/2010/main" val="356448283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400">
                <a:solidFill>
                  <a:schemeClr val="tx1">
                    <a:lumMod val="65000"/>
                    <a:lumOff val="35000"/>
                  </a:schemeClr>
                </a:solidFill>
              </a:rPr>
              <a:t>'' Ĉiu, kiu kliniĝos antaŭ io alia ol la reĝo, estos ĵetita en la leonkavon!' Daniel ne ĉesis preĝi trifoje ĉiutage, kvankam li tion sciis.</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5380614"/>
          </a:xfrm>
          <a:prstGeom prst="rect">
            <a:avLst/>
          </a:prstGeom>
        </p:spPr>
      </p:pic>
    </p:spTree>
    <p:extLst>
      <p:ext uri="{BB962C8B-B14F-4D97-AF65-F5344CB8AC3E}">
        <p14:creationId xmlns:p14="http://schemas.microsoft.com/office/powerpoint/2010/main" val="375726447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800">
                <a:solidFill>
                  <a:schemeClr val="tx1">
                    <a:lumMod val="65000"/>
                    <a:lumOff val="35000"/>
                  </a:schemeClr>
                </a:solidFill>
              </a:rPr>
              <a:t>Do finfine, Danielo estis ĵetita en la timigan leonkavon.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 y="-15207"/>
            <a:ext cx="9144000" cy="5892480"/>
          </a:xfrm>
          <a:prstGeom prst="rect">
            <a:avLst/>
          </a:prstGeom>
        </p:spPr>
      </p:pic>
    </p:spTree>
    <p:extLst>
      <p:ext uri="{BB962C8B-B14F-4D97-AF65-F5344CB8AC3E}">
        <p14:creationId xmlns:p14="http://schemas.microsoft.com/office/powerpoint/2010/main" val="5475308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017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500">
                <a:solidFill>
                  <a:schemeClr val="tx1">
                    <a:lumMod val="65000"/>
                    <a:lumOff val="35000"/>
                  </a:schemeClr>
                </a:solidFill>
              </a:rPr>
              <a:t>La reĝo venis al la leonkavo frue la sekvantan matenon kaj demandis: 'Danielo! Ĉu vi estas sekura?' Fakte, la reĝo volis, ke Daniel ne mortu, ĉar li tiom amis Danielon.</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472607"/>
          </a:xfrm>
          <a:prstGeom prst="rect">
            <a:avLst/>
          </a:prstGeom>
        </p:spPr>
      </p:pic>
    </p:spTree>
    <p:extLst>
      <p:ext uri="{BB962C8B-B14F-4D97-AF65-F5344CB8AC3E}">
        <p14:creationId xmlns:p14="http://schemas.microsoft.com/office/powerpoint/2010/main" val="331698695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600">
                <a:solidFill>
                  <a:schemeClr val="tx1">
                    <a:lumMod val="65000"/>
                    <a:lumOff val="35000"/>
                  </a:schemeClr>
                </a:solidFill>
              </a:rPr>
              <a:t>"Mi estas en ordo, ke Dio protektu min!" Daniel ne estis vundita. La reĝo ankaŭ laŭdis la Dion de Daniel.</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832648"/>
          </a:xfrm>
          <a:prstGeom prst="rect">
            <a:avLst/>
          </a:prstGeom>
        </p:spPr>
      </p:pic>
    </p:spTree>
    <p:extLst>
      <p:ext uri="{BB962C8B-B14F-4D97-AF65-F5344CB8AC3E}">
        <p14:creationId xmlns:p14="http://schemas.microsoft.com/office/powerpoint/2010/main" val="2920323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70" y="0"/>
            <a:ext cx="8183323" cy="5805264"/>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800">
                <a:solidFill>
                  <a:schemeClr val="tx1">
                    <a:lumMod val="65000"/>
                    <a:lumOff val="35000"/>
                  </a:schemeClr>
                </a:solidFill>
              </a:rPr>
              <a:t>Salomono fariĝis la tria reĝo de Izrael post la reĝo David.</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4000">
                <a:solidFill>
                  <a:srgbClr val="FF0000"/>
                </a:solidFill>
              </a:rPr>
              <a:t>Hodiaŭa Leciono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936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10651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3200">
                <a:solidFill>
                  <a:schemeClr val="tx1">
                    <a:lumMod val="65000"/>
                    <a:lumOff val="35000"/>
                  </a:schemeClr>
                </a:solidFill>
              </a:rPr>
              <a:t>Daniel, kiu ne kliniĝis antaŭ idoloj,</a:t>
            </a:r>
          </a:p>
          <a:p>
            <a:pPr xmlns:a="http://schemas.openxmlformats.org/drawingml/2006/main" algn="ctr"/>
            <a:r xmlns:a="http://schemas.openxmlformats.org/drawingml/2006/main">
              <a:rPr lang="eo" altLang="ko-KR" sz="3200">
                <a:solidFill>
                  <a:schemeClr val="tx1">
                    <a:lumMod val="65000"/>
                    <a:lumOff val="35000"/>
                  </a:schemeClr>
                </a:solidFill>
              </a:rPr>
              <a:t>poste, estis ĵetita en la leonkavon, sed li estis sekura.</a:t>
            </a:r>
          </a:p>
          <a:p>
            <a:pPr xmlns:a="http://schemas.openxmlformats.org/drawingml/2006/main" algn="ctr"/>
            <a:r xmlns:a="http://schemas.openxmlformats.org/drawingml/2006/main">
              <a:rPr lang="eo" altLang="ko-KR" sz="3200">
                <a:solidFill>
                  <a:schemeClr val="tx1">
                    <a:lumMod val="65000"/>
                    <a:lumOff val="35000"/>
                  </a:schemeClr>
                </a:solidFill>
              </a:rPr>
              <a:t>Pro la fido de Daniel, la babilona reĝo ankaŭ laŭdis Dion</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eo" altLang="ko-KR" sz="3200">
                <a:solidFill>
                  <a:schemeClr val="tx1">
                    <a:lumMod val="65000"/>
                    <a:lumOff val="35000"/>
                  </a:schemeClr>
                </a:solidFill>
              </a:rPr>
              <a:t>Ni devas adori nur Dion kaj</a:t>
            </a:r>
          </a:p>
          <a:p>
            <a:pPr xmlns:a="http://schemas.openxmlformats.org/drawingml/2006/main" algn="ctr"/>
            <a:r xmlns:a="http://schemas.openxmlformats.org/drawingml/2006/main">
              <a:rPr lang="eo" altLang="ko-KR" sz="3200">
                <a:solidFill>
                  <a:schemeClr val="tx1">
                    <a:lumMod val="65000"/>
                    <a:lumOff val="35000"/>
                  </a:schemeClr>
                </a:solidFill>
              </a:rPr>
              <a:t>ni devas fido, kiu ne servas idolojn!</a:t>
            </a:r>
          </a:p>
          <a:p>
            <a:pPr xmlns:a="http://schemas.openxmlformats.org/drawingml/2006/main" algn="ctr"/>
            <a:r xmlns:a="http://schemas.openxmlformats.org/drawingml/2006/main">
              <a:rPr lang="eo" altLang="ko-KR" sz="3200">
                <a:solidFill>
                  <a:schemeClr val="tx1">
                    <a:lumMod val="65000"/>
                    <a:lumOff val="35000"/>
                  </a:schemeClr>
                </a:solidFill>
              </a:rPr>
              <a:t>Tia kredo povas igi aliajn homojn kredi je Dio.</a:t>
            </a:r>
          </a:p>
        </p:txBody>
      </p:sp>
    </p:spTree>
    <p:extLst>
      <p:ext uri="{BB962C8B-B14F-4D97-AF65-F5344CB8AC3E}">
        <p14:creationId xmlns:p14="http://schemas.microsoft.com/office/powerpoint/2010/main" val="386481186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3200"/>
              <a:t>Dio estas?</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solidFill>
                  <a:srgbClr val="C00000"/>
                </a:solidFill>
              </a:rPr>
              <a:t>Dio estas tiu..</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solidFill>
                  <a:schemeClr val="tx1">
                    <a:lumMod val="65000"/>
                    <a:lumOff val="35000"/>
                  </a:schemeClr>
                </a:solidFill>
              </a:rPr>
              <a:t>Dio estas fidinda</a:t>
            </a:r>
            <a:r xmlns:a="http://schemas.openxmlformats.org/drawingml/2006/main">
              <a:rPr lang="eo" altLang="en-US" sz="3600">
                <a:solidFill>
                  <a:schemeClr val="tx1">
                    <a:lumMod val="65000"/>
                    <a:lumOff val="35000"/>
                  </a:schemeClr>
                </a:solidFill>
              </a:rPr>
              <a:t> </a:t>
            </a:r>
            <a:r xmlns:a="http://schemas.openxmlformats.org/drawingml/2006/main">
              <a:rPr lang="eo" altLang="ko-KR" sz="3600">
                <a:solidFill>
                  <a:schemeClr val="tx1">
                    <a:lumMod val="65000"/>
                    <a:lumOff val="35000"/>
                  </a:schemeClr>
                </a:solidFill>
              </a:rPr>
              <a:t>kiu povas savi tiujn, kiuj vere kredas al Li kaj servas al Li.</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46579254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4000">
                <a:solidFill>
                  <a:srgbClr val="FF0000"/>
                </a:solidFill>
              </a:rPr>
              <a:t>Hodiaŭa Kvizo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739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solidFill>
                  <a:schemeClr val="tx1">
                    <a:lumMod val="65000"/>
                    <a:lumOff val="35000"/>
                  </a:schemeClr>
                </a:solidFill>
              </a:rPr>
              <a:t>Kial</a:t>
            </a:r>
            <a:r xmlns:a="http://schemas.openxmlformats.org/drawingml/2006/main">
              <a:rPr lang="eo" altLang="en-US" sz="3600">
                <a:solidFill>
                  <a:schemeClr val="tx1">
                    <a:lumMod val="65000"/>
                    <a:lumOff val="35000"/>
                  </a:schemeClr>
                </a:solidFill>
              </a:rPr>
              <a:t> </a:t>
            </a:r>
            <a:r xmlns:a="http://schemas.openxmlformats.org/drawingml/2006/main">
              <a:rPr lang="eo" altLang="ko-KR" sz="3600">
                <a:solidFill>
                  <a:schemeClr val="tx1">
                    <a:lumMod val="65000"/>
                    <a:lumOff val="35000"/>
                  </a:schemeClr>
                </a:solidFill>
              </a:rPr>
              <a:t>estis</a:t>
            </a:r>
            <a:r xmlns:a="http://schemas.openxmlformats.org/drawingml/2006/main">
              <a:rPr lang="eo" altLang="en-US" sz="3600">
                <a:solidFill>
                  <a:schemeClr val="tx1">
                    <a:lumMod val="65000"/>
                    <a:lumOff val="35000"/>
                  </a:schemeClr>
                </a:solidFill>
              </a:rPr>
              <a:t> </a:t>
            </a:r>
            <a:r xmlns:a="http://schemas.openxmlformats.org/drawingml/2006/main">
              <a:rPr lang="eo" altLang="ko-KR" sz="3600">
                <a:solidFill>
                  <a:schemeClr val="tx1">
                    <a:lumMod val="65000"/>
                    <a:lumOff val="35000"/>
                  </a:schemeClr>
                </a:solidFill>
              </a:rPr>
              <a:t>Danielo ĵetita en la leonkavon?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en-US" sz="2800">
                <a:solidFill>
                  <a:schemeClr val="tx1">
                    <a:lumMod val="65000"/>
                    <a:lumOff val="35000"/>
                  </a:schemeClr>
                </a:solidFill>
              </a:rPr>
              <a:t>① </a:t>
            </a:r>
            <a:r xmlns:a="http://schemas.openxmlformats.org/drawingml/2006/main">
              <a:rPr lang="eo" altLang="ko-KR" sz="2800">
                <a:solidFill>
                  <a:schemeClr val="tx1">
                    <a:lumMod val="65000"/>
                    <a:lumOff val="35000"/>
                  </a:schemeClr>
                </a:solidFill>
              </a:rPr>
              <a:t>Ĉar li mensogis al la reĝo.</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9694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en-US" sz="2800">
                <a:solidFill>
                  <a:schemeClr val="tx1">
                    <a:lumMod val="65000"/>
                    <a:lumOff val="35000"/>
                  </a:schemeClr>
                </a:solidFill>
              </a:rPr>
              <a:t>② </a:t>
            </a:r>
            <a:r xmlns:a="http://schemas.openxmlformats.org/drawingml/2006/main">
              <a:rPr lang="eo" altLang="ko-KR" sz="2800">
                <a:solidFill>
                  <a:schemeClr val="tx1">
                    <a:lumMod val="65000"/>
                    <a:lumOff val="35000"/>
                  </a:schemeClr>
                </a:solidFill>
              </a:rPr>
              <a:t>Ĉar li ne kliniĝis antaŭ la idolo de reĝo.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en-US" sz="2800">
                <a:solidFill>
                  <a:schemeClr val="tx1">
                    <a:lumMod val="65000"/>
                    <a:lumOff val="35000"/>
                  </a:schemeClr>
                </a:solidFill>
              </a:rPr>
              <a:t>③ </a:t>
            </a:r>
            <a:r xmlns:a="http://schemas.openxmlformats.org/drawingml/2006/main">
              <a:rPr lang="eo" altLang="ko-KR" sz="2800">
                <a:solidFill>
                  <a:schemeClr val="tx1">
                    <a:lumMod val="65000"/>
                    <a:lumOff val="35000"/>
                  </a:schemeClr>
                </a:solidFill>
              </a:rPr>
              <a:t>Ĉar li estis mortigonta la reĝon.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en-US" sz="2800">
                <a:solidFill>
                  <a:schemeClr val="tx1">
                    <a:lumMod val="65000"/>
                    <a:lumOff val="35000"/>
                  </a:schemeClr>
                </a:solidFill>
              </a:rPr>
              <a:t>④ </a:t>
            </a:r>
            <a:r xmlns:a="http://schemas.openxmlformats.org/drawingml/2006/main">
              <a:rPr lang="eo" altLang="ko-KR" sz="2800">
                <a:solidFill>
                  <a:schemeClr val="tx1">
                    <a:lumMod val="65000"/>
                    <a:lumOff val="35000"/>
                  </a:schemeClr>
                </a:solidFill>
              </a:rPr>
              <a:t>Ĉar li ne bone adoris Dion.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43979"/>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en-US" sz="2800">
                <a:solidFill>
                  <a:srgbClr val="FF0000"/>
                </a:solidFill>
              </a:rPr>
              <a:t>② </a:t>
            </a:r>
            <a:r xmlns:a="http://schemas.openxmlformats.org/drawingml/2006/main">
              <a:rPr lang="eo" altLang="ko-KR" sz="2800">
                <a:solidFill>
                  <a:srgbClr val="FF0000"/>
                </a:solidFill>
              </a:rPr>
              <a:t>Ĉar li ne kliniĝis antaŭ la idolo de reĝo.</a:t>
            </a:r>
          </a:p>
        </p:txBody>
      </p:sp>
    </p:spTree>
    <p:extLst>
      <p:ext uri="{BB962C8B-B14F-4D97-AF65-F5344CB8AC3E}">
        <p14:creationId xmlns:p14="http://schemas.microsoft.com/office/powerpoint/2010/main" val="361214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4000">
                <a:solidFill>
                  <a:srgbClr val="FF0000"/>
                </a:solidFill>
              </a:rPr>
              <a:t>Hodiaŭa Vorto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solidFill>
                  <a:schemeClr val="tx1">
                    <a:lumMod val="65000"/>
                    <a:lumOff val="35000"/>
                  </a:schemeClr>
                </a:solidFill>
              </a:rPr>
              <a:t>La reĝo estis tre ĝoja kaj ordonis levi Danielon el la kavo. Kaj kiam Daniel estis levita el la kavo, neniu vundo estis trovita sur li, ĉar li fidis sian Dion.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o" altLang="ko-KR" sz="2800">
                <a:solidFill>
                  <a:schemeClr val="tx1">
                    <a:lumMod val="65000"/>
                    <a:lumOff val="35000"/>
                  </a:schemeClr>
                </a:solidFill>
              </a:rPr>
              <a:t>Danielo</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6:</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3266273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b="1">
                <a:solidFill>
                  <a:schemeClr val="tx1">
                    <a:lumMod val="50000"/>
                    <a:lumOff val="50000"/>
                  </a:schemeClr>
                </a:solidFill>
              </a:rPr>
              <a:t>N-ro 44 La Vorto de Dio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4400"/>
              <a:t>Jona, kiu estis en la granda fiŝo</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95" y="1214340"/>
            <a:ext cx="5078055" cy="4969872"/>
          </a:xfrm>
          <a:prstGeom prst="rect">
            <a:avLst/>
          </a:prstGeom>
        </p:spPr>
      </p:pic>
    </p:spTree>
    <p:extLst>
      <p:ext uri="{BB962C8B-B14F-4D97-AF65-F5344CB8AC3E}">
        <p14:creationId xmlns:p14="http://schemas.microsoft.com/office/powerpoint/2010/main" val="1315102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4000">
                <a:solidFill>
                  <a:srgbClr val="FF0000"/>
                </a:solidFill>
              </a:rPr>
              <a:t>Hodiaŭa Vorto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solidFill>
                  <a:schemeClr val="tx1">
                    <a:lumMod val="65000"/>
                    <a:lumOff val="35000"/>
                  </a:schemeClr>
                </a:solidFill>
              </a:rPr>
              <a:t>Sed la Eternulo provizis grandan fisxon por engluti Jona, kaj Jona estis en la fisxo tri tagojn kaj tri noktojn.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o" altLang="ko-KR" sz="2800">
                <a:solidFill>
                  <a:schemeClr val="tx1">
                    <a:lumMod val="65000"/>
                    <a:lumOff val="35000"/>
                  </a:schemeClr>
                </a:solidFill>
              </a:rPr>
              <a:t>Jona</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976862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14" y="537321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500">
                <a:solidFill>
                  <a:schemeClr val="tx1">
                    <a:lumMod val="65000"/>
                    <a:lumOff val="35000"/>
                  </a:schemeClr>
                </a:solidFill>
              </a:rPr>
              <a:t>Unu tagon Dio aperis al Jona kaj diris:</a:t>
            </a:r>
          </a:p>
          <a:p>
            <a:r xmlns:a="http://schemas.openxmlformats.org/drawingml/2006/main">
              <a:rPr lang="eo" altLang="ko-KR" sz="2500">
                <a:solidFill>
                  <a:schemeClr val="tx1">
                    <a:lumMod val="65000"/>
                    <a:lumOff val="35000"/>
                  </a:schemeClr>
                </a:solidFill>
              </a:rPr>
              <a:t>“Iru al la granda urbo Nineve kaj prediku kontraŭ ĝi! Mi savos ilin de ilia malboneco.”</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3"/>
            <a:ext cx="8023179" cy="5112568"/>
          </a:xfrm>
          <a:prstGeom prst="rect">
            <a:avLst/>
          </a:prstGeom>
        </p:spPr>
      </p:pic>
    </p:spTree>
    <p:extLst>
      <p:ext uri="{BB962C8B-B14F-4D97-AF65-F5344CB8AC3E}">
        <p14:creationId xmlns:p14="http://schemas.microsoft.com/office/powerpoint/2010/main" val="22694823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800">
                <a:solidFill>
                  <a:schemeClr val="tx1">
                    <a:lumMod val="65000"/>
                    <a:lumOff val="35000"/>
                  </a:schemeClr>
                </a:solidFill>
              </a:rPr>
              <a:t>Jona ne volis obei Dion. Li iris eksterlanden kaj veturis al Tarŝiŝ, por fuĝi de Dio.</a:t>
            </a:r>
            <a:r xmlns:a="http://schemas.openxmlformats.org/drawingml/2006/main">
              <a:rPr lang="eo" altLang="en-US" sz="2800">
                <a:solidFill>
                  <a:schemeClr val="tx1">
                    <a:lumMod val="65000"/>
                    <a:lumOff val="35000"/>
                  </a:schemeClr>
                </a:solidFill>
              </a:rPr>
              <a:t>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Tree>
    <p:extLst>
      <p:ext uri="{BB962C8B-B14F-4D97-AF65-F5344CB8AC3E}">
        <p14:creationId xmlns:p14="http://schemas.microsoft.com/office/powerpoint/2010/main" val="2712729173"/>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57671"/>
            <a:ext cx="907072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400">
                <a:solidFill>
                  <a:schemeClr val="tx1">
                    <a:lumMod val="65000"/>
                    <a:lumOff val="35000"/>
                  </a:schemeClr>
                </a:solidFill>
              </a:rPr>
              <a:t>Sed, Dio sendis grandan venton kaj ĉiuj el ili devis morti. Maristoj forĵetis Jonan en la maron. Granda fiŝo venis kaj englutis lin.</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Tree>
    <p:extLst>
      <p:ext uri="{BB962C8B-B14F-4D97-AF65-F5344CB8AC3E}">
        <p14:creationId xmlns:p14="http://schemas.microsoft.com/office/powerpoint/2010/main" val="1445069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800">
                <a:solidFill>
                  <a:schemeClr val="tx1">
                    <a:lumMod val="65000"/>
                    <a:lumOff val="35000"/>
                  </a:schemeClr>
                </a:solidFill>
              </a:rPr>
              <a:t>Jonah pentis siajn pekojn dum 3 tagoj ene de la fiŝo.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1" y="35183"/>
            <a:ext cx="8023179" cy="5877272"/>
          </a:xfrm>
          <a:prstGeom prst="rect">
            <a:avLst/>
          </a:prstGeom>
        </p:spPr>
      </p:pic>
    </p:spTree>
    <p:extLst>
      <p:ext uri="{BB962C8B-B14F-4D97-AF65-F5344CB8AC3E}">
        <p14:creationId xmlns:p14="http://schemas.microsoft.com/office/powerpoint/2010/main" val="35463354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 y="44624"/>
            <a:ext cx="9144000" cy="5400600"/>
          </a:xfrm>
          <a:prstGeom prst="rect">
            <a:avLst/>
          </a:prstGeom>
        </p:spPr>
      </p:pic>
      <p:sp>
        <p:nvSpPr>
          <p:cNvPr id="5" name="TextBox 4"/>
          <p:cNvSpPr txBox="1"/>
          <p:nvPr/>
        </p:nvSpPr>
        <p:spPr>
          <a:xfrm>
            <a:off x="90389"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800">
                <a:solidFill>
                  <a:schemeClr val="tx1">
                    <a:lumMod val="65000"/>
                    <a:lumOff val="35000"/>
                  </a:schemeClr>
                </a:solidFill>
              </a:rPr>
              <a:t>"Donu al mi la saĝon por bone gvidi mian popolon." Dio ĝojis, ke Salomono petis ĉi tion. Do, Dio donis al li tion, kion petis Salomono.</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400">
                <a:solidFill>
                  <a:schemeClr val="tx1">
                    <a:lumMod val="65000"/>
                    <a:lumOff val="35000"/>
                  </a:schemeClr>
                </a:solidFill>
              </a:rPr>
              <a:t>La fiŝo vomis lin sur sekan teron. Li iris al Nineve kaj kriegis la mesaĝon de Dio al ili kontraŭvole.</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
            <a:ext cx="9144000" cy="5848597"/>
          </a:xfrm>
          <a:prstGeom prst="rect">
            <a:avLst/>
          </a:prstGeom>
        </p:spPr>
      </p:pic>
    </p:spTree>
    <p:extLst>
      <p:ext uri="{BB962C8B-B14F-4D97-AF65-F5344CB8AC3E}">
        <p14:creationId xmlns:p14="http://schemas.microsoft.com/office/powerpoint/2010/main" val="249280337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22" y="5805585"/>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500">
                <a:solidFill>
                  <a:schemeClr val="tx1">
                    <a:lumMod val="65000"/>
                    <a:lumOff val="35000"/>
                  </a:schemeClr>
                </a:solidFill>
              </a:rPr>
              <a:t>Aŭdinte la averton de Dio, la niniveanoj pentis kaj serĉis la gracon de Dio. Dio pardonis la homojn de Nineve.</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023179" cy="5691657"/>
          </a:xfrm>
          <a:prstGeom prst="rect">
            <a:avLst/>
          </a:prstGeom>
        </p:spPr>
      </p:pic>
    </p:spTree>
    <p:extLst>
      <p:ext uri="{BB962C8B-B14F-4D97-AF65-F5344CB8AC3E}">
        <p14:creationId xmlns:p14="http://schemas.microsoft.com/office/powerpoint/2010/main" val="2881883920"/>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4000">
                <a:solidFill>
                  <a:srgbClr val="FF0000"/>
                </a:solidFill>
              </a:rPr>
              <a:t>Hodiaŭa Leciono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3200">
                <a:solidFill>
                  <a:schemeClr val="tx1">
                    <a:lumMod val="65000"/>
                    <a:lumOff val="35000"/>
                  </a:schemeClr>
                </a:solidFill>
              </a:rPr>
              <a:t>Jona malobeis la Vorton de Dio.</a:t>
            </a:r>
          </a:p>
          <a:p>
            <a:pPr xmlns:a="http://schemas.openxmlformats.org/drawingml/2006/main" algn="ctr"/>
            <a:r xmlns:a="http://schemas.openxmlformats.org/drawingml/2006/main">
              <a:rPr lang="eo" altLang="ko-KR" sz="3200">
                <a:solidFill>
                  <a:schemeClr val="tx1">
                    <a:lumMod val="65000"/>
                    <a:lumOff val="35000"/>
                  </a:schemeClr>
                </a:solidFill>
              </a:rPr>
              <a:t>Sed Dio uzis Jona'n por malobei kaj fine savis la Ninividojn.</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eo" altLang="ko-KR" sz="3200">
                <a:solidFill>
                  <a:schemeClr val="tx1">
                    <a:lumMod val="65000"/>
                    <a:lumOff val="35000"/>
                  </a:schemeClr>
                </a:solidFill>
              </a:rPr>
              <a:t>Estas tempoj, kiam la volo de Dio estas malsama ol tio, kion mi pensas.</a:t>
            </a:r>
          </a:p>
          <a:p>
            <a:pPr xmlns:a="http://schemas.openxmlformats.org/drawingml/2006/main" algn="ctr"/>
            <a:r xmlns:a="http://schemas.openxmlformats.org/drawingml/2006/main">
              <a:rPr lang="eo" altLang="ko-KR" sz="3200">
                <a:solidFill>
                  <a:schemeClr val="tx1">
                    <a:lumMod val="65000"/>
                    <a:lumOff val="35000"/>
                  </a:schemeClr>
                </a:solidFill>
              </a:rPr>
              <a:t>Sed la volo de Dio ĉiam estas ĝusta.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eo" altLang="ko-KR" sz="3200">
                <a:solidFill>
                  <a:schemeClr val="tx1">
                    <a:lumMod val="65000"/>
                    <a:lumOff val="35000"/>
                  </a:schemeClr>
                </a:solidFill>
              </a:rPr>
              <a:t>Ni devas ĉiam esti obeemaj al la volo de Dio.</a:t>
            </a:r>
          </a:p>
        </p:txBody>
      </p:sp>
    </p:spTree>
    <p:extLst>
      <p:ext uri="{BB962C8B-B14F-4D97-AF65-F5344CB8AC3E}">
        <p14:creationId xmlns:p14="http://schemas.microsoft.com/office/powerpoint/2010/main" val="24174743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6677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3200"/>
              <a:t>Kiu estas Dio?</a:t>
            </a:r>
            <a:r xmlns:a="http://schemas.openxmlformats.org/drawingml/2006/main">
              <a:rPr lang="e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solidFill>
                  <a:srgbClr val="C00000"/>
                </a:solidFill>
              </a:rPr>
              <a:t>Dio estas..</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solidFill>
                  <a:schemeClr val="tx1">
                    <a:lumMod val="65000"/>
                    <a:lumOff val="35000"/>
                  </a:schemeClr>
                </a:solidFill>
              </a:rPr>
              <a:t>Dio estas tiu, kiu savas tiujn, kiuj sincere pentas pri siaj pekoj kaj petas pardonon.</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8618413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4000">
                <a:solidFill>
                  <a:srgbClr val="FF0000"/>
                </a:solidFill>
              </a:rPr>
              <a:t>Hodiaŭa Kvizo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solidFill>
                  <a:schemeClr val="tx1">
                    <a:lumMod val="65000"/>
                    <a:lumOff val="35000"/>
                  </a:schemeClr>
                </a:solidFill>
              </a:rPr>
              <a:t>En kies ventro estis Jona dum 3 tagoj?</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en-US" sz="2800">
                <a:solidFill>
                  <a:schemeClr val="tx1">
                    <a:lumMod val="65000"/>
                    <a:lumOff val="35000"/>
                  </a:schemeClr>
                </a:solidFill>
              </a:rPr>
              <a:t>① </a:t>
            </a:r>
            <a:r xmlns:a="http://schemas.openxmlformats.org/drawingml/2006/main">
              <a:rPr lang="eo" altLang="ko-KR" sz="2800">
                <a:solidFill>
                  <a:schemeClr val="tx1">
                    <a:lumMod val="65000"/>
                    <a:lumOff val="35000"/>
                  </a:schemeClr>
                </a:solidFill>
              </a:rPr>
              <a:t>Leono</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en-US" sz="2800">
                <a:solidFill>
                  <a:schemeClr val="tx1">
                    <a:lumMod val="65000"/>
                    <a:lumOff val="35000"/>
                  </a:schemeClr>
                </a:solidFill>
              </a:rPr>
              <a:t>② </a:t>
            </a:r>
            <a:r xmlns:a="http://schemas.openxmlformats.org/drawingml/2006/main">
              <a:rPr lang="eo" altLang="ko-KR" sz="2800">
                <a:solidFill>
                  <a:schemeClr val="tx1">
                    <a:lumMod val="65000"/>
                    <a:lumOff val="35000"/>
                  </a:schemeClr>
                </a:solidFill>
              </a:rPr>
              <a:t>Elefanto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en-US" sz="2800">
                <a:solidFill>
                  <a:schemeClr val="tx1">
                    <a:lumMod val="65000"/>
                    <a:lumOff val="35000"/>
                  </a:schemeClr>
                </a:solidFill>
              </a:rPr>
              <a:t>③ </a:t>
            </a:r>
            <a:r xmlns:a="http://schemas.openxmlformats.org/drawingml/2006/main">
              <a:rPr lang="eo" altLang="ko-KR" sz="2800">
                <a:solidFill>
                  <a:schemeClr val="tx1">
                    <a:lumMod val="65000"/>
                    <a:lumOff val="35000"/>
                  </a:schemeClr>
                </a:solidFill>
              </a:rPr>
              <a:t>Hundo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en-US" sz="2800">
                <a:solidFill>
                  <a:schemeClr val="tx1">
                    <a:lumMod val="65000"/>
                    <a:lumOff val="35000"/>
                  </a:schemeClr>
                </a:solidFill>
              </a:rPr>
              <a:t>④ </a:t>
            </a:r>
            <a:r xmlns:a="http://schemas.openxmlformats.org/drawingml/2006/main">
              <a:rPr lang="eo" altLang="ko-KR" sz="2800">
                <a:solidFill>
                  <a:schemeClr val="tx1">
                    <a:lumMod val="65000"/>
                    <a:lumOff val="35000"/>
                  </a:schemeClr>
                </a:solidFill>
              </a:rPr>
              <a:t>Fiŝo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en-US" sz="2800">
                <a:solidFill>
                  <a:srgbClr val="FF0000"/>
                </a:solidFill>
              </a:rPr>
              <a:t>④ </a:t>
            </a:r>
            <a:r xmlns:a="http://schemas.openxmlformats.org/drawingml/2006/main">
              <a:rPr lang="eo" altLang="ko-KR" sz="2800">
                <a:solidFill>
                  <a:srgbClr val="FF0000"/>
                </a:solidFill>
              </a:rPr>
              <a:t>Fiŝo</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058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4000">
                <a:solidFill>
                  <a:srgbClr val="FF0000"/>
                </a:solidFill>
              </a:rPr>
              <a:t>Hodiaŭa Vorto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solidFill>
                  <a:schemeClr val="tx1">
                    <a:lumMod val="65000"/>
                    <a:lumOff val="35000"/>
                  </a:schemeClr>
                </a:solidFill>
              </a:rPr>
              <a:t>Sed la Eternulo provizis grandan fisxon por engluti Jona, kaj Jona estis en la fisxo tri tagojn kaj tri noktojn.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o" altLang="ko-KR" sz="2800">
                <a:solidFill>
                  <a:schemeClr val="tx1">
                    <a:lumMod val="65000"/>
                    <a:lumOff val="35000"/>
                  </a:schemeClr>
                </a:solidFill>
              </a:rPr>
              <a:t>Jona</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934426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 y="0"/>
            <a:ext cx="8878322" cy="5445224"/>
          </a:xfrm>
          <a:prstGeom prst="rect">
            <a:avLst/>
          </a:prstGeom>
        </p:spPr>
      </p:pic>
      <p:sp>
        <p:nvSpPr>
          <p:cNvPr id="4" name="TextBox 3"/>
          <p:cNvSpPr txBox="1"/>
          <p:nvPr/>
        </p:nvSpPr>
        <p:spPr>
          <a:xfrm>
            <a:off x="89366" y="547424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800">
                <a:solidFill>
                  <a:schemeClr val="tx1">
                    <a:lumMod val="65000"/>
                    <a:lumOff val="35000"/>
                  </a:schemeClr>
                </a:solidFill>
              </a:rPr>
              <a:t>Iun tagon, du virinoj venis al Salomono kun malgranda bebo. Ili batalis ke la bebo estis ŝia bebo antaŭ reĝo.</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7" y="1268760"/>
            <a:ext cx="5278273" cy="3672408"/>
          </a:xfrm>
          <a:prstGeom prst="rect">
            <a:avLst/>
          </a:prstGeom>
        </p:spPr>
      </p:pic>
      <p:sp>
        <p:nvSpPr>
          <p:cNvPr id="4" name="TextBox 3"/>
          <p:cNvSpPr txBox="1"/>
          <p:nvPr/>
        </p:nvSpPr>
        <p:spPr>
          <a:xfrm>
            <a:off x="83840"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800">
                <a:solidFill>
                  <a:schemeClr val="tx1">
                    <a:lumMod val="65000"/>
                    <a:lumOff val="35000"/>
                  </a:schemeClr>
                </a:solidFill>
              </a:rPr>
              <a:t>La reĝo diris: "Ĉar du virinoj insistas, ke la infano estas ŝia infano, tranĉu la infanon en du partojn kaj donu duonon al unu kaj duonon al la alia!"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268760"/>
            <a:ext cx="4320480" cy="367240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2"/>
            <a:ext cx="9144000" cy="4752526"/>
          </a:xfrm>
          <a:prstGeom prst="rect">
            <a:avLst/>
          </a:prstGeom>
        </p:spPr>
      </p:pic>
      <p:sp>
        <p:nvSpPr>
          <p:cNvPr id="4" name="TextBox 3"/>
          <p:cNvSpPr txBox="1"/>
          <p:nvPr/>
        </p:nvSpPr>
        <p:spPr>
          <a:xfrm>
            <a:off x="0" y="4725144"/>
            <a:ext cx="9054634" cy="224676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800">
                <a:solidFill>
                  <a:schemeClr val="tx1">
                    <a:lumMod val="65000"/>
                    <a:lumOff val="35000"/>
                  </a:schemeClr>
                </a:solidFill>
              </a:rPr>
              <a:t>Unu virino estis plenigita de kompato por sia filo. Do, ŝi diris, “Donu la vivan bebon al ŝi. Ne mortigu lin!“ Aŭdinte tion, Salomono decidis, ke la virino estas lia vera patrino. King diris: “Donu la bebon al ŝi. Ŝi estas vera patrino!"</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57729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4000">
                <a:solidFill>
                  <a:srgbClr val="FF0000"/>
                </a:solidFill>
              </a:rPr>
              <a:t>Hodiaŭa Leciono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2022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34163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3600">
                <a:solidFill>
                  <a:schemeClr val="tx1">
                    <a:lumMod val="65000"/>
                    <a:lumOff val="35000"/>
                  </a:schemeClr>
                </a:solidFill>
              </a:rPr>
              <a:t>Salomono petis saĝan koron kaj ne riĉecon aŭ potencon</a:t>
            </a:r>
          </a:p>
          <a:p>
            <a:pPr xmlns:a="http://schemas.openxmlformats.org/drawingml/2006/main" algn="ctr"/>
            <a:r xmlns:a="http://schemas.openxmlformats.org/drawingml/2006/main">
              <a:rPr lang="eo" altLang="ko-KR" sz="3600">
                <a:solidFill>
                  <a:schemeClr val="tx1">
                    <a:lumMod val="65000"/>
                    <a:lumOff val="35000"/>
                  </a:schemeClr>
                </a:solidFill>
              </a:rPr>
              <a:t>regi sian landon.</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eo" altLang="ko-KR" sz="3600">
                <a:solidFill>
                  <a:schemeClr val="tx1">
                    <a:lumMod val="65000"/>
                    <a:lumOff val="35000"/>
                  </a:schemeClr>
                </a:solidFill>
              </a:rPr>
              <a:t>Ni devas preĝi al Dio ne nur por ni mem sed ankaŭ por servi aliajn.</a:t>
            </a:r>
          </a:p>
        </p:txBody>
      </p:sp>
    </p:spTree>
    <p:extLst>
      <p:ext uri="{BB962C8B-B14F-4D97-AF65-F5344CB8AC3E}">
        <p14:creationId xmlns:p14="http://schemas.microsoft.com/office/powerpoint/2010/main" val="3485308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eo" altLang="ko-KR" sz="4000">
                <a:solidFill>
                  <a:srgbClr val="FF0000"/>
                </a:solidFill>
              </a:rPr>
              <a:t>Hodiaŭa Vorto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eo" altLang="ko-KR" sz="3600">
                <a:solidFill>
                  <a:schemeClr val="tx1">
                    <a:lumMod val="65000"/>
                    <a:lumOff val="35000"/>
                  </a:schemeClr>
                </a:solidFill>
              </a:rPr>
              <a:t>Post kiam David finis paroli kun Saul, Jonatan fariĝis unu en spirito kun David, kaj li amis lin kiel sin mem.</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eo" altLang="ko-KR" sz="2800">
                <a:solidFill>
                  <a:schemeClr val="tx1">
                    <a:lumMod val="65000"/>
                    <a:lumOff val="35000"/>
                  </a:schemeClr>
                </a:solidFill>
              </a:rPr>
              <a:t>1 Samuelo 18:</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2101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3200"/>
              <a:t>Dio?</a:t>
            </a:r>
            <a:r xmlns:a="http://schemas.openxmlformats.org/drawingml/2006/main">
              <a:rPr lang="e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solidFill>
                  <a:srgbClr val="C00000"/>
                </a:solidFill>
              </a:rPr>
              <a:t>Dio..</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solidFill>
                  <a:schemeClr val="tx1">
                    <a:lumMod val="65000"/>
                    <a:lumOff val="35000"/>
                  </a:schemeClr>
                </a:solidFill>
              </a:rPr>
              <a:t>Dio estas tiu, kiu povas doni al ni saĝon, kiun vi ne povas akiri el la mondo.</a:t>
            </a:r>
          </a:p>
        </p:txBody>
      </p:sp>
    </p:spTree>
    <p:extLst>
      <p:ext uri="{BB962C8B-B14F-4D97-AF65-F5344CB8AC3E}">
        <p14:creationId xmlns:p14="http://schemas.microsoft.com/office/powerpoint/2010/main" val="32373991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4000">
                <a:solidFill>
                  <a:srgbClr val="FF0000"/>
                </a:solidFill>
              </a:rPr>
              <a:t>Hodiaŭa Kvizo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solidFill>
                  <a:schemeClr val="tx1">
                    <a:lumMod val="65000"/>
                    <a:lumOff val="35000"/>
                  </a:schemeClr>
                </a:solidFill>
              </a:rPr>
              <a:t>Kion Salomono petis al Dio?</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en-US" sz="2800">
                <a:solidFill>
                  <a:schemeClr val="tx1">
                    <a:lumMod val="65000"/>
                    <a:lumOff val="35000"/>
                  </a:schemeClr>
                </a:solidFill>
              </a:rPr>
              <a:t>① </a:t>
            </a:r>
            <a:r xmlns:a="http://schemas.openxmlformats.org/drawingml/2006/main">
              <a:rPr lang="eo" altLang="ko-KR" sz="2800">
                <a:solidFill>
                  <a:schemeClr val="tx1">
                    <a:lumMod val="65000"/>
                    <a:lumOff val="35000"/>
                  </a:schemeClr>
                </a:solidFill>
              </a:rPr>
              <a:t>manĝaĵo</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en-US" sz="2800">
                <a:solidFill>
                  <a:schemeClr val="tx1">
                    <a:lumMod val="65000"/>
                    <a:lumOff val="35000"/>
                  </a:schemeClr>
                </a:solidFill>
              </a:rPr>
              <a:t>② </a:t>
            </a:r>
            <a:r xmlns:a="http://schemas.openxmlformats.org/drawingml/2006/main">
              <a:rPr lang="eo" altLang="ko-KR" sz="2800">
                <a:solidFill>
                  <a:schemeClr val="tx1">
                    <a:lumMod val="65000"/>
                    <a:lumOff val="35000"/>
                  </a:schemeClr>
                </a:solidFill>
              </a:rPr>
              <a:t>riĉeco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en-US" sz="2800">
                <a:solidFill>
                  <a:schemeClr val="tx1">
                    <a:lumMod val="65000"/>
                    <a:lumOff val="35000"/>
                  </a:schemeClr>
                </a:solidFill>
              </a:rPr>
              <a:t>③ </a:t>
            </a:r>
            <a:r xmlns:a="http://schemas.openxmlformats.org/drawingml/2006/main">
              <a:rPr lang="eo" altLang="ko-KR" sz="2800">
                <a:solidFill>
                  <a:schemeClr val="tx1">
                    <a:lumMod val="65000"/>
                    <a:lumOff val="35000"/>
                  </a:schemeClr>
                </a:solidFill>
              </a:rPr>
              <a:t>sano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en-US" sz="2800">
                <a:solidFill>
                  <a:schemeClr val="tx1">
                    <a:lumMod val="65000"/>
                    <a:lumOff val="35000"/>
                  </a:schemeClr>
                </a:solidFill>
              </a:rPr>
              <a:t>④ </a:t>
            </a:r>
            <a:r xmlns:a="http://schemas.openxmlformats.org/drawingml/2006/main">
              <a:rPr lang="eo" altLang="ko-KR" sz="2800">
                <a:solidFill>
                  <a:schemeClr val="tx1">
                    <a:lumMod val="65000"/>
                    <a:lumOff val="35000"/>
                  </a:schemeClr>
                </a:solidFill>
              </a:rPr>
              <a:t>saĝo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en-US" sz="2800">
                <a:solidFill>
                  <a:srgbClr val="FF0000"/>
                </a:solidFill>
              </a:rPr>
              <a:t>④ </a:t>
            </a:r>
            <a:r xmlns:a="http://schemas.openxmlformats.org/drawingml/2006/main">
              <a:rPr lang="eo" altLang="ko-KR" sz="2800">
                <a:solidFill>
                  <a:srgbClr val="FF0000"/>
                </a:solidFill>
              </a:rPr>
              <a:t>saĝo</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4000">
                <a:solidFill>
                  <a:srgbClr val="FF0000"/>
                </a:solidFill>
              </a:rPr>
              <a:t>Hodiaŭa Vorto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solidFill>
                  <a:schemeClr val="tx1">
                    <a:lumMod val="65000"/>
                    <a:lumOff val="35000"/>
                  </a:schemeClr>
                </a:solidFill>
              </a:rPr>
              <a:t>La reĝo Salomono estis pli granda en riĉeco kaj saĝo ol ĉiuj aliaj reĝoj de la tero.</a:t>
            </a:r>
            <a:r xmlns:a="http://schemas.openxmlformats.org/drawingml/2006/main">
              <a:rPr lang="eo"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o" altLang="ko-KR" sz="2800">
                <a:solidFill>
                  <a:schemeClr val="tx1">
                    <a:lumMod val="65000"/>
                    <a:lumOff val="35000"/>
                  </a:schemeClr>
                </a:solidFill>
              </a:rPr>
              <a:t>2 Kronikoj 9:</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81778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2190434"/>
            <a:ext cx="5044008" cy="357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b="1">
                <a:solidFill>
                  <a:schemeClr val="tx1">
                    <a:lumMod val="50000"/>
                    <a:lumOff val="50000"/>
                  </a:schemeClr>
                </a:solidFill>
              </a:rPr>
              <a:t>N-ro 33 La Vorto de Dio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4400"/>
              <a:t>La Templo por la Nomo de Dio</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4000">
                <a:solidFill>
                  <a:srgbClr val="FF0000"/>
                </a:solidFill>
              </a:rPr>
              <a:t>Hodiaŭa Vorto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solidFill>
                  <a:schemeClr val="tx1">
                    <a:lumMod val="65000"/>
                    <a:lumOff val="35000"/>
                  </a:schemeClr>
                </a:solidFill>
              </a:rPr>
              <a:t>Salomono ordonis konstrui templon al la nomo de la Eternulo kaj reĝan palacon al si.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o" altLang="ko-KR" sz="2800">
                <a:solidFill>
                  <a:schemeClr val="tx1">
                    <a:lumMod val="65000"/>
                    <a:lumOff val="35000"/>
                  </a:schemeClr>
                </a:solidFill>
              </a:rPr>
              <a:t>2 Kronikoj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50" y="86616"/>
            <a:ext cx="8155627" cy="5785616"/>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800">
                <a:solidFill>
                  <a:schemeClr val="tx1">
                    <a:lumMod val="65000"/>
                    <a:lumOff val="35000"/>
                  </a:schemeClr>
                </a:solidFill>
              </a:rPr>
              <a:t>Salomono deziris konstrui templon por Dio kiel sia patro, David ordonis.</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32648"/>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800">
                <a:solidFill>
                  <a:schemeClr val="tx1">
                    <a:lumMod val="65000"/>
                    <a:lumOff val="35000"/>
                  </a:schemeClr>
                </a:solidFill>
              </a:rPr>
              <a:t>Do, li ordonis al lertaj ĉarpentistoj alporti la plej bonajn arbojn por la templo.</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4"/>
            <a:ext cx="9144000" cy="5805264"/>
          </a:xfrm>
          <a:prstGeom prst="rect">
            <a:avLst/>
          </a:prstGeom>
        </p:spPr>
      </p:pic>
      <p:sp>
        <p:nvSpPr>
          <p:cNvPr id="4" name="TextBox 3"/>
          <p:cNvSpPr txBox="1"/>
          <p:nvPr/>
        </p:nvSpPr>
        <p:spPr>
          <a:xfrm>
            <a:off x="43716" y="5897950"/>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800">
                <a:solidFill>
                  <a:schemeClr val="tx1">
                    <a:lumMod val="65000"/>
                    <a:lumOff val="35000"/>
                  </a:schemeClr>
                </a:solidFill>
              </a:rPr>
              <a:t>Li pretigis ŝtonojn por la templo. Li petis al lertaj metiistoj alporti grandajn, grandiozajn kaj fortajn ŝtonojn</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800">
                <a:solidFill>
                  <a:schemeClr val="tx1">
                    <a:lumMod val="65000"/>
                    <a:lumOff val="35000"/>
                  </a:schemeClr>
                </a:solidFill>
              </a:rPr>
              <a:t>Kelkaj metiistoj ornamis la templon de Dio per koloraj vestoj kaj ora fadeno.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9144000" cy="5877272"/>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589240"/>
          </a:xfrm>
          <a:prstGeom prst="rect">
            <a:avLst/>
          </a:prstGeom>
        </p:spPr>
      </p:pic>
      <p:sp>
        <p:nvSpPr>
          <p:cNvPr id="5" name="TextBox 4"/>
          <p:cNvSpPr txBox="1"/>
          <p:nvPr/>
        </p:nvSpPr>
        <p:spPr>
          <a:xfrm>
            <a:off x="90390" y="5589240"/>
            <a:ext cx="8963222"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600">
                <a:solidFill>
                  <a:schemeClr val="tx1">
                    <a:lumMod val="65000"/>
                    <a:lumOff val="35000"/>
                  </a:schemeClr>
                </a:solidFill>
              </a:rPr>
              <a:t>Kiam la templo de Dio estis finita, Salomono kaj ĉiuj Izraelidoj adorkliniĝis al Dio kun granda ĝojo.</a:t>
            </a:r>
            <a:r xmlns:a="http://schemas.openxmlformats.org/drawingml/2006/main">
              <a:rPr lang="eo" altLang="en-US" sz="2600">
                <a:solidFill>
                  <a:schemeClr val="tx1">
                    <a:lumMod val="65000"/>
                    <a:lumOff val="35000"/>
                  </a:schemeClr>
                </a:solidFill>
              </a:rPr>
              <a:t> </a:t>
            </a:r>
            <a:r xmlns:a="http://schemas.openxmlformats.org/drawingml/2006/main">
              <a:rPr lang="eo" altLang="ko-KR" sz="2600">
                <a:solidFill>
                  <a:schemeClr val="tx1">
                    <a:lumMod val="65000"/>
                    <a:lumOff val="35000"/>
                  </a:schemeClr>
                </a:solidFill>
              </a:rPr>
              <a:t>“Ho Sinjoro Dio! Venu kaj regu nin ĉi tie!”</a:t>
            </a:r>
            <a:endParaRPr xmlns:a="http://schemas.openxmlformats.org/drawingml/2006/main" lang="ko-KR" altLang="en-US" sz="2600">
              <a:solidFill>
                <a:schemeClr val="tx1">
                  <a:lumMod val="65000"/>
                  <a:lumOff val="35000"/>
                </a:schemeClr>
              </a:solidFill>
            </a:endParaRPr>
          </a:p>
        </p:txBody>
      </p:sp>
    </p:spTree>
    <p:extLst>
      <p:ext uri="{BB962C8B-B14F-4D97-AF65-F5344CB8AC3E}">
        <p14:creationId xmlns:p14="http://schemas.microsoft.com/office/powerpoint/2010/main" val="278712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eo" altLang="ko-KR" sz="2800">
                <a:solidFill>
                  <a:schemeClr val="tx1">
                    <a:lumMod val="65000"/>
                    <a:lumOff val="35000"/>
                  </a:schemeClr>
                </a:solidFill>
              </a:rPr>
              <a:t>David restis en la palaco. Li renkontis Jonatan, kiu estis la filo de la reĝo Saul.</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2" y="-1"/>
            <a:ext cx="7954935" cy="5643245"/>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318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4000">
                <a:solidFill>
                  <a:srgbClr val="FF0000"/>
                </a:solidFill>
              </a:rPr>
              <a:t>Hodiaŭa Leciono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52603" y="10380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3600">
                <a:solidFill>
                  <a:schemeClr val="tx1">
                    <a:lumMod val="65000"/>
                    <a:lumOff val="35000"/>
                  </a:schemeClr>
                </a:solidFill>
              </a:rPr>
              <a:t>Salomono kaj lia popolo montris sian koron de amo al Dio konstruante belan templon por la Sinjoro Dio.</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eo" altLang="ko-KR" sz="3600">
                <a:solidFill>
                  <a:schemeClr val="tx1">
                    <a:lumMod val="65000"/>
                    <a:lumOff val="35000"/>
                  </a:schemeClr>
                </a:solidFill>
              </a:rPr>
              <a:t>Preĝejo estas loko kie ni renkontas Dion kaj ni povas montri nian koron de amo por Dio.</a:t>
            </a:r>
          </a:p>
          <a:p>
            <a:pPr xmlns:a="http://schemas.openxmlformats.org/drawingml/2006/main" algn="ctr"/>
            <a:r xmlns:a="http://schemas.openxmlformats.org/drawingml/2006/main">
              <a:rPr lang="eo" altLang="ko-KR" sz="3600">
                <a:solidFill>
                  <a:schemeClr val="tx1">
                    <a:lumMod val="65000"/>
                    <a:lumOff val="35000"/>
                  </a:schemeClr>
                </a:solidFill>
              </a:rPr>
              <a:t>Ni devas ami nian preĝejon.</a:t>
            </a:r>
          </a:p>
        </p:txBody>
      </p:sp>
    </p:spTree>
    <p:extLst>
      <p:ext uri="{BB962C8B-B14F-4D97-AF65-F5344CB8AC3E}">
        <p14:creationId xmlns:p14="http://schemas.microsoft.com/office/powerpoint/2010/main" val="34853084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4531" y="23496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3200"/>
              <a:t>Dio?</a:t>
            </a:r>
            <a:r xmlns:a="http://schemas.openxmlformats.org/drawingml/2006/main">
              <a:rPr lang="e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solidFill>
                  <a:srgbClr val="C00000"/>
                </a:solidFill>
              </a:rPr>
              <a:t>Dio..</a:t>
            </a:r>
            <a:endParaRPr xmlns:a="http://schemas.openxmlformats.org/drawingml/2006/main" lang="ko-KR" altLang="en-US" sz="3600">
              <a:solidFill>
                <a:srgbClr val="C00000"/>
              </a:solidFill>
            </a:endParaRPr>
          </a:p>
        </p:txBody>
      </p:sp>
      <p:sp>
        <p:nvSpPr>
          <p:cNvPr id="14" name="TextBox 13"/>
          <p:cNvSpPr txBox="1"/>
          <p:nvPr/>
        </p:nvSpPr>
        <p:spPr>
          <a:xfrm>
            <a:off x="395536" y="2683077"/>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solidFill>
                  <a:schemeClr val="tx1">
                    <a:lumMod val="65000"/>
                    <a:lumOff val="35000"/>
                  </a:schemeClr>
                </a:solidFill>
              </a:rPr>
              <a:t>Dio estas tiu, kiu serĉas adorantojn kaj benas ilin.</a:t>
            </a:r>
          </a:p>
        </p:txBody>
      </p:sp>
    </p:spTree>
    <p:extLst>
      <p:ext uri="{BB962C8B-B14F-4D97-AF65-F5344CB8AC3E}">
        <p14:creationId xmlns:p14="http://schemas.microsoft.com/office/powerpoint/2010/main" val="32373991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eo" altLang="ko-KR" sz="4000">
                <a:solidFill>
                  <a:srgbClr val="FF0000"/>
                </a:solidFill>
              </a:rPr>
              <a:t>Hodiaŭa kvizo</a:t>
            </a: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o" altLang="en-US" sz="3600">
                <a:solidFill>
                  <a:schemeClr val="tx1">
                    <a:lumMod val="65000"/>
                    <a:lumOff val="35000"/>
                  </a:schemeClr>
                </a:solidFill>
              </a:rPr>
              <a:t>Kion faris Salomono kaj Israelo por esprimi sian amon al Dio?</a:t>
            </a: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o" altLang="en-US" sz="2800">
                <a:solidFill>
                  <a:schemeClr val="tx1">
                    <a:lumMod val="65000"/>
                    <a:lumOff val="35000"/>
                  </a:schemeClr>
                </a:solidFill>
              </a:rPr>
              <a:t>① </a:t>
            </a:r>
            <a:r xmlns:a="http://schemas.openxmlformats.org/drawingml/2006/main">
              <a:rPr lang="eo" altLang="en-US" sz="2800">
                <a:solidFill>
                  <a:schemeClr val="tx1">
                    <a:lumMod val="65000"/>
                    <a:lumOff val="35000"/>
                  </a:schemeClr>
                </a:solidFill>
              </a:rPr>
              <a:t>Idolo</a:t>
            </a: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o" altLang="en-US" sz="2800">
                <a:solidFill>
                  <a:schemeClr val="tx1">
                    <a:lumMod val="65000"/>
                    <a:lumOff val="35000"/>
                  </a:schemeClr>
                </a:solidFill>
              </a:rPr>
              <a:t>② </a:t>
            </a:r>
            <a:r xmlns:a="http://schemas.openxmlformats.org/drawingml/2006/main">
              <a:rPr lang="eo" altLang="en-US" sz="2800">
                <a:solidFill>
                  <a:schemeClr val="tx1">
                    <a:lumMod val="65000"/>
                    <a:lumOff val="35000"/>
                  </a:schemeClr>
                </a:solidFill>
              </a:rPr>
              <a:t>Palaco</a:t>
            </a: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o" altLang="en-US" sz="2800">
                <a:solidFill>
                  <a:schemeClr val="tx1">
                    <a:lumMod val="65000"/>
                    <a:lumOff val="35000"/>
                  </a:schemeClr>
                </a:solidFill>
              </a:rPr>
              <a:t>③ </a:t>
            </a:r>
            <a:r xmlns:a="http://schemas.openxmlformats.org/drawingml/2006/main">
              <a:rPr lang="eo" altLang="en-US" sz="2800">
                <a:solidFill>
                  <a:schemeClr val="tx1">
                    <a:lumMod val="65000"/>
                    <a:lumOff val="35000"/>
                  </a:schemeClr>
                </a:solidFill>
              </a:rPr>
              <a:t>urbo</a:t>
            </a:r>
          </a:p>
        </p:txBody>
      </p:sp>
      <p:sp>
        <p:nvSpPr>
          <p:cNvPr id="19" name="TextBox 18"/>
          <p:cNvSpPr txBox="1"/>
          <p:nvPr/>
        </p:nvSpPr>
        <p:spPr>
          <a:xfrm>
            <a:off x="307982" y="5070266"/>
            <a:ext cx="8712968" cy="51900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o" altLang="en-US" sz="2800">
                <a:solidFill>
                  <a:schemeClr val="tx1">
                    <a:lumMod val="65000"/>
                    <a:lumOff val="35000"/>
                  </a:schemeClr>
                </a:solidFill>
              </a:rPr>
              <a:t>④ </a:t>
            </a:r>
            <a:r xmlns:a="http://schemas.openxmlformats.org/drawingml/2006/main">
              <a:rPr lang="eo" altLang="en-US" sz="2800">
                <a:solidFill>
                  <a:schemeClr val="tx1">
                    <a:lumMod val="65000"/>
                    <a:lumOff val="35000"/>
                  </a:schemeClr>
                </a:solidFill>
              </a:rPr>
              <a:t>sanktejo</a:t>
            </a:r>
          </a:p>
        </p:txBody>
      </p:sp>
      <p:sp>
        <p:nvSpPr>
          <p:cNvPr id="24" name="TextBox 23"/>
          <p:cNvSpPr txBox="1"/>
          <p:nvPr/>
        </p:nvSpPr>
        <p:spPr>
          <a:xfrm>
            <a:off x="307982" y="5085184"/>
            <a:ext cx="8712968" cy="51780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eo" altLang="en-US" sz="2800">
                <a:solidFill>
                  <a:srgbClr val="FF0000"/>
                </a:solidFill>
              </a:rPr>
              <a:t>④ </a:t>
            </a:r>
            <a:r xmlns:a="http://schemas.openxmlformats.org/drawingml/2006/main">
              <a:rPr lang="eo" altLang="en-US" sz="2800">
                <a:solidFill>
                  <a:srgbClr val="FF0000"/>
                </a:solidFill>
              </a:rPr>
              <a:t>sanktejo</a:t>
            </a:r>
          </a:p>
        </p:txBody>
      </p:sp>
    </p:spTree>
  </p:cSld>
  <p:clrMapOvr>
    <a:masterClrMapping/>
  </p:clrMapOvr>
  <mc:AlternateContent xmlns:mc="http://schemas.openxmlformats.org/markup-compatibility/2006" xmlns:p14="http://schemas.microsoft.com/office/powerpoint/2010/main">
    <mc:Choice Requires="p14">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4000">
                <a:solidFill>
                  <a:srgbClr val="FF0000"/>
                </a:solidFill>
              </a:rPr>
              <a:t>Hodiaŭa Vorto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solidFill>
                  <a:schemeClr val="tx1">
                    <a:lumMod val="65000"/>
                    <a:lumOff val="35000"/>
                  </a:schemeClr>
                </a:solidFill>
              </a:rPr>
              <a:t>Salomono ordonis konstrui templon al la nomo de la Eternulo kaj reĝan palacon al si.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o" altLang="ko-KR" sz="2800">
                <a:solidFill>
                  <a:schemeClr val="tx1">
                    <a:lumMod val="65000"/>
                    <a:lumOff val="35000"/>
                  </a:schemeClr>
                </a:solidFill>
              </a:rPr>
              <a:t>2 Kronikoj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210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b="1">
                <a:solidFill>
                  <a:schemeClr val="tx1">
                    <a:lumMod val="50000"/>
                    <a:lumOff val="50000"/>
                  </a:schemeClr>
                </a:solidFill>
              </a:rPr>
              <a:t>N-ro 34 La Vorto de Dio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178" y="3896114"/>
            <a:ext cx="2234793" cy="2234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92204" y="5373216"/>
            <a:ext cx="2248767" cy="761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4400"/>
              <a:t>Korvoj kiuj alportis panon kaj viandon</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51123"/>
            <a:ext cx="5079600" cy="498618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4000">
                <a:solidFill>
                  <a:srgbClr val="FF0000"/>
                </a:solidFill>
              </a:rPr>
              <a:t>Hodiaŭa Vorto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t>Vi trinkos el la torento, kaj mi ordonis al la korvoj nutri vin tie.</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o" altLang="ko-KR" sz="2800">
                <a:solidFill>
                  <a:schemeClr val="tx1">
                    <a:lumMod val="65000"/>
                    <a:lumOff val="35000"/>
                  </a:schemeClr>
                </a:solidFill>
              </a:rPr>
              <a:t>1 reĝoj</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42" y="5373216"/>
            <a:ext cx="9054634" cy="133882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700">
                <a:solidFill>
                  <a:schemeClr val="tx1">
                    <a:lumMod val="65000"/>
                    <a:lumOff val="35000"/>
                  </a:schemeClr>
                </a:solidFill>
              </a:rPr>
              <a:t>Estis reĝo nomata Aĥab, kiu estis tre malbona antaŭ Dio. Profeto Elija transdonis la vorton de Dio al Ahxab.</a:t>
            </a:r>
            <a:endParaRPr xmlns:a="http://schemas.openxmlformats.org/drawingml/2006/main" lang="ko-KR" altLang="en-US" sz="27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6465"/>
            <a:ext cx="7848872" cy="5036751"/>
          </a:xfrm>
          <a:prstGeom prst="rect">
            <a:avLst/>
          </a:prstGeom>
        </p:spPr>
      </p:pic>
    </p:spTree>
    <p:extLst>
      <p:ext uri="{BB962C8B-B14F-4D97-AF65-F5344CB8AC3E}">
        <p14:creationId xmlns:p14="http://schemas.microsoft.com/office/powerpoint/2010/main" val="4686902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600">
                <a:solidFill>
                  <a:schemeClr val="tx1">
                    <a:lumMod val="65000"/>
                    <a:lumOff val="35000"/>
                  </a:schemeClr>
                </a:solidFill>
              </a:rPr>
              <a:t>"Ne estos pluvo en la lando!" Ĉe tio Aĥab provis mortigi lin. Dio kasxis lin de la regxo Ahxab.</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 y="0"/>
            <a:ext cx="9135737" cy="5775054"/>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800">
                <a:solidFill>
                  <a:schemeClr val="tx1">
                    <a:lumMod val="65000"/>
                    <a:lumOff val="35000"/>
                  </a:schemeClr>
                </a:solidFill>
              </a:rPr>
              <a:t>Elija forkuris al la lando, kie Dio diris.</a:t>
            </a:r>
          </a:p>
          <a:p>
            <a:r xmlns:a="http://schemas.openxmlformats.org/drawingml/2006/main">
              <a:rPr lang="eo" altLang="ko-KR" sz="2800">
                <a:solidFill>
                  <a:schemeClr val="tx1">
                    <a:lumMod val="65000"/>
                    <a:lumOff val="35000"/>
                  </a:schemeClr>
                </a:solidFill>
              </a:rPr>
              <a:t>Sed, li ne povis ricevi manĝaĵon por manĝi tie.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0"/>
            <a:ext cx="9134008" cy="5805264"/>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800">
                <a:solidFill>
                  <a:schemeClr val="tx1">
                    <a:lumMod val="65000"/>
                    <a:lumOff val="35000"/>
                  </a:schemeClr>
                </a:solidFill>
              </a:rPr>
              <a:t>Dio ordonis al la korvoj nutri Elija tie. La korvoj alportis al li panon kaj viandon matene kaj vespere, kaj li trinkis el la torento.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9" y="44624"/>
            <a:ext cx="8109783" cy="5328592"/>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88" y="6995"/>
            <a:ext cx="8200823" cy="5582245"/>
          </a:xfrm>
          <a:prstGeom prst="rect">
            <a:avLst/>
          </a:prstGeom>
        </p:spPr>
      </p:pic>
      <p:sp>
        <p:nvSpPr>
          <p:cNvPr id="5" name="TextBox 4"/>
          <p:cNvSpPr txBox="1"/>
          <p:nvPr/>
        </p:nvSpPr>
        <p:spPr>
          <a:xfrm>
            <a:off x="90389" y="5589240"/>
            <a:ext cx="8963222" cy="954107"/>
          </a:xfrm>
          <a:prstGeom prst="rect">
            <a:avLst/>
          </a:prstGeom>
          <a:noFill/>
        </p:spPr>
        <p:txBody>
          <a:bodyPr wrap="square" rtlCol="0">
            <a:spAutoFit/>
          </a:bodyPr>
          <a:lstStyle/>
          <a:p>
            <a:r xmlns:a="http://schemas.openxmlformats.org/drawingml/2006/main">
              <a:rPr lang="eo" altLang="ko-KR" sz="2800">
                <a:solidFill>
                  <a:schemeClr val="tx1">
                    <a:lumMod val="65000"/>
                    <a:lumOff val="35000"/>
                  </a:schemeClr>
                </a:solidFill>
              </a:rPr>
              <a:t>Jonatano tre ŝatis Davidon. Jonatan fariĝis unu en spirito kun David.</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800">
                <a:solidFill>
                  <a:schemeClr val="tx1">
                    <a:lumMod val="65000"/>
                    <a:lumOff val="35000"/>
                  </a:schemeClr>
                </a:solidFill>
              </a:rPr>
              <a:t>Elija obeis la vorton de Dio riske de sia vivo kaj li havis mirindan sperton pri la protekto de Dio.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7956376" cy="5644267"/>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3817" y="21359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4000">
                <a:solidFill>
                  <a:srgbClr val="FF0000"/>
                </a:solidFill>
              </a:rPr>
              <a:t>Hodiaŭa Leciono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2408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26297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2800">
                <a:solidFill>
                  <a:schemeClr val="tx1">
                    <a:lumMod val="65000"/>
                    <a:lumOff val="35000"/>
                  </a:schemeClr>
                </a:solidFill>
              </a:rPr>
              <a:t>La malbona reĝo, Aĥab malŝatis obei la vorton de Dio. Do, li provis mortigi la profeton de Dio, Elija, kiu diris la vorton de Dio.</a:t>
            </a:r>
            <a:r xmlns:a="http://schemas.openxmlformats.org/drawingml/2006/main">
              <a:rPr lang="eo" altLang="en-US" sz="2800">
                <a:solidFill>
                  <a:schemeClr val="tx1">
                    <a:lumMod val="65000"/>
                    <a:lumOff val="35000"/>
                  </a:schemeClr>
                </a:solidFill>
              </a:rPr>
              <a:t> </a:t>
            </a:r>
            <a:endParaRPr xmlns:a="http://schemas.openxmlformats.org/drawingml/2006/main" lang="en-US" altLang="ko-KR" sz="2800">
              <a:solidFill>
                <a:schemeClr val="tx1">
                  <a:lumMod val="65000"/>
                  <a:lumOff val="35000"/>
                </a:schemeClr>
              </a:solidFill>
            </a:endParaRP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eo" altLang="ko-KR" sz="2800">
                <a:solidFill>
                  <a:schemeClr val="tx1">
                    <a:lumMod val="65000"/>
                    <a:lumOff val="35000"/>
                  </a:schemeClr>
                </a:solidFill>
              </a:rPr>
              <a:t>Sed, Dio protektis kaj prizorgis Elija kun mirinda maniero!</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eo" altLang="ko-KR" sz="2800">
                <a:solidFill>
                  <a:schemeClr val="tx1">
                    <a:lumMod val="65000"/>
                    <a:lumOff val="35000"/>
                  </a:schemeClr>
                </a:solidFill>
              </a:rPr>
              <a:t>Ni devas obei kaj proklami la vorton de Dio en ajna cirkonstanco kiel Elija.</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eo" altLang="ko-KR" sz="2800">
                <a:solidFill>
                  <a:schemeClr val="tx1">
                    <a:lumMod val="65000"/>
                    <a:lumOff val="35000"/>
                  </a:schemeClr>
                </a:solidFill>
              </a:rPr>
              <a:t>Dio certe protektas nin</a:t>
            </a:r>
          </a:p>
          <a:p>
            <a:pPr algn="ct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34853084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3305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3200"/>
              <a:t>Kiu estas Dio?</a:t>
            </a:r>
            <a:r xmlns:a="http://schemas.openxmlformats.org/drawingml/2006/main">
              <a:rPr lang="e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2456" y="8651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2238" y="1809155"/>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solidFill>
                  <a:srgbClr val="C00000"/>
                </a:solidFill>
              </a:rPr>
              <a:t>Dio estas..</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solidFill>
                  <a:schemeClr val="tx1">
                    <a:lumMod val="65000"/>
                    <a:lumOff val="35000"/>
                  </a:schemeClr>
                </a:solidFill>
              </a:rPr>
              <a:t>Dio estas tiu, kiu zorgas pri tiuj, kiuj obeas kaj konservas Liajn vortojn kun mirinda maniero.</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4000">
                <a:solidFill>
                  <a:srgbClr val="FF0000"/>
                </a:solidFill>
              </a:rPr>
              <a:t>Hodiaŭa Kvizo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57850" y="4076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3800" y="10190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solidFill>
                  <a:schemeClr val="tx1">
                    <a:lumMod val="65000"/>
                    <a:lumOff val="35000"/>
                  </a:schemeClr>
                </a:solidFill>
              </a:rPr>
              <a:t>Kiu alportis ion por manĝi al Elija?</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en-US" sz="2800">
                <a:solidFill>
                  <a:schemeClr val="tx1">
                    <a:lumMod val="65000"/>
                    <a:lumOff val="35000"/>
                  </a:schemeClr>
                </a:solidFill>
              </a:rPr>
              <a:t>① </a:t>
            </a:r>
            <a:r xmlns:a="http://schemas.openxmlformats.org/drawingml/2006/main">
              <a:rPr lang="eo" altLang="ko-KR" sz="2800">
                <a:solidFill>
                  <a:schemeClr val="tx1">
                    <a:lumMod val="65000"/>
                    <a:lumOff val="35000"/>
                  </a:schemeClr>
                </a:solidFill>
              </a:rPr>
              <a:t>ĉevalo</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en-US" sz="2800">
                <a:solidFill>
                  <a:schemeClr val="tx1">
                    <a:lumMod val="65000"/>
                    <a:lumOff val="35000"/>
                  </a:schemeClr>
                </a:solidFill>
              </a:rPr>
              <a:t>② </a:t>
            </a:r>
            <a:r xmlns:a="http://schemas.openxmlformats.org/drawingml/2006/main">
              <a:rPr lang="eo" altLang="ko-KR" sz="2800">
                <a:solidFill>
                  <a:schemeClr val="tx1">
                    <a:lumMod val="65000"/>
                    <a:lumOff val="35000"/>
                  </a:schemeClr>
                </a:solidFill>
              </a:rPr>
              <a:t>aglo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en-US" sz="2800">
                <a:solidFill>
                  <a:schemeClr val="tx1">
                    <a:lumMod val="65000"/>
                    <a:lumOff val="35000"/>
                  </a:schemeClr>
                </a:solidFill>
              </a:rPr>
              <a:t>③ </a:t>
            </a:r>
            <a:r xmlns:a="http://schemas.openxmlformats.org/drawingml/2006/main">
              <a:rPr lang="eo" altLang="ko-KR" sz="2800">
                <a:solidFill>
                  <a:schemeClr val="tx1">
                    <a:lumMod val="65000"/>
                    <a:lumOff val="35000"/>
                  </a:schemeClr>
                </a:solidFill>
              </a:rPr>
              <a:t>drako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8077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en-US" sz="2800">
                <a:solidFill>
                  <a:schemeClr val="tx1">
                    <a:lumMod val="65000"/>
                    <a:lumOff val="35000"/>
                  </a:schemeClr>
                </a:solidFill>
              </a:rPr>
              <a:t>④ </a:t>
            </a:r>
            <a:r xmlns:a="http://schemas.openxmlformats.org/drawingml/2006/main">
              <a:rPr lang="eo" altLang="ko-KR" sz="2800">
                <a:solidFill>
                  <a:schemeClr val="tx1">
                    <a:lumMod val="65000"/>
                    <a:lumOff val="35000"/>
                  </a:schemeClr>
                </a:solidFill>
              </a:rPr>
              <a:t>korvo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en-US" sz="2800">
                <a:solidFill>
                  <a:srgbClr val="FF0000"/>
                </a:solidFill>
              </a:rPr>
              <a:t>④ </a:t>
            </a:r>
            <a:r xmlns:a="http://schemas.openxmlformats.org/drawingml/2006/main">
              <a:rPr lang="eo" altLang="ko-KR" sz="2800">
                <a:solidFill>
                  <a:srgbClr val="FF0000"/>
                </a:solidFill>
              </a:rPr>
              <a:t>korvo</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4000">
                <a:solidFill>
                  <a:srgbClr val="FF0000"/>
                </a:solidFill>
              </a:rPr>
              <a:t>Hodiaŭa Vorto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t>Vi trinkos el la torento, kaj mi ordonis al la korvoj nutri vin tie.</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o" altLang="ko-KR" sz="2800">
                <a:solidFill>
                  <a:schemeClr val="tx1">
                    <a:lumMod val="65000"/>
                    <a:lumOff val="35000"/>
                  </a:schemeClr>
                </a:solidFill>
              </a:rPr>
              <a:t>1 reĝoj</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3549566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b="1">
                <a:solidFill>
                  <a:schemeClr val="tx1">
                    <a:lumMod val="50000"/>
                    <a:lumOff val="50000"/>
                  </a:schemeClr>
                </a:solidFill>
              </a:rPr>
              <a:t>N-ro 35 La Vorto de Dio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4400"/>
              <a:t>La Faruno kaj la oleo</a:t>
            </a:r>
          </a:p>
          <a:p>
            <a:pPr xmlns:a="http://schemas.openxmlformats.org/drawingml/2006/main" algn="ctr"/>
            <a:r xmlns:a="http://schemas.openxmlformats.org/drawingml/2006/main">
              <a:rPr lang="eo" altLang="ko-KR" sz="4400"/>
              <a:t>ne estis eluzita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2023760"/>
            <a:ext cx="5090405" cy="3611142"/>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4000">
                <a:solidFill>
                  <a:srgbClr val="FF0000"/>
                </a:solidFill>
              </a:rPr>
              <a:t>Hodiaŭa Vorto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solidFill>
                  <a:schemeClr val="tx1">
                    <a:lumMod val="65000"/>
                    <a:lumOff val="35000"/>
                  </a:schemeClr>
                </a:solidFill>
              </a:rPr>
              <a:t>Iru tuj al Carepta de Cidon kaj restu tie. Mi ordonis al vidvino en tiu loko, ke li provizu al vi manĝaĵon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o" altLang="ko-KR" sz="2800">
                <a:solidFill>
                  <a:schemeClr val="tx1">
                    <a:lumMod val="65000"/>
                    <a:lumOff val="35000"/>
                  </a:schemeClr>
                </a:solidFill>
              </a:rPr>
              <a:t>1 reĝoj</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800">
                <a:solidFill>
                  <a:schemeClr val="tx1">
                    <a:lumMod val="65000"/>
                    <a:lumOff val="35000"/>
                  </a:schemeClr>
                </a:solidFill>
              </a:rPr>
              <a:t>Ne estis pluvo en Izrael, kiel diris la Sinjoro, la Eternulo. Do estis neniu manĝaĵo por homoj por manĝi.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5"/>
            <a:ext cx="9144000" cy="5400600"/>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10" y="5892659"/>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800">
                <a:solidFill>
                  <a:schemeClr val="tx1">
                    <a:lumMod val="65000"/>
                    <a:lumOff val="35000"/>
                  </a:schemeClr>
                </a:solidFill>
              </a:rPr>
              <a:t>Dio la Eternulo sendis Elija al vidvino, kiu loĝis en Carfat.</a:t>
            </a:r>
            <a:endParaRPr xmlns:a="http://schemas.openxmlformats.org/drawingml/2006/main" lang="ko-KR" altLang="en-US" sz="2800">
              <a:solidFill>
                <a:schemeClr val="tx1">
                  <a:lumMod val="65000"/>
                  <a:lumOff val="35000"/>
                </a:scheme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 y="1"/>
            <a:ext cx="9144000" cy="5892658"/>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800">
                <a:solidFill>
                  <a:schemeClr val="tx1">
                    <a:lumMod val="65000"/>
                    <a:lumOff val="35000"/>
                  </a:schemeClr>
                </a:solidFill>
              </a:rPr>
              <a:t>Elija petis, ke ŝi faru por si panon kun nur manpleno da faruno kaj iom da oleo, kiu restis al ŝi.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7908" cy="5892480"/>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02" y="5642393"/>
            <a:ext cx="9054634" cy="954107"/>
          </a:xfrm>
          <a:prstGeom prst="rect">
            <a:avLst/>
          </a:prstGeom>
          <a:noFill/>
        </p:spPr>
        <p:txBody>
          <a:bodyPr wrap="square" rtlCol="0">
            <a:spAutoFit/>
          </a:bodyPr>
          <a:lstStyle/>
          <a:p>
            <a:r xmlns:a="http://schemas.openxmlformats.org/drawingml/2006/main">
              <a:rPr lang="eo" altLang="ko-KR" sz="2800">
                <a:solidFill>
                  <a:schemeClr val="tx1">
                    <a:lumMod val="65000"/>
                    <a:lumOff val="35000"/>
                  </a:schemeClr>
                </a:solidFill>
              </a:rPr>
              <a:t>Jonatan donis al David sian propran glavon kaj sagon. Ĝi signifis ke li vere kredis je David.</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5965"/>
            <a:ext cx="8306266" cy="5600939"/>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97152"/>
            <a:ext cx="9054634" cy="209288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600">
                <a:solidFill>
                  <a:schemeClr val="tx1">
                    <a:lumMod val="65000"/>
                    <a:lumOff val="35000"/>
                  </a:schemeClr>
                </a:solidFill>
              </a:rPr>
              <a:t>Kvankam ŝi ne havis sufiĉe da faruno kaj oleo, per kiuj ili vivis, laŭ la diro de Elija, ŝi faris panon kaj donis ĝin unue al Elija kaj faris por si.</a:t>
            </a:r>
            <a:r xmlns:a="http://schemas.openxmlformats.org/drawingml/2006/main">
              <a:rPr lang="eo" altLang="en-US" sz="2600">
                <a:solidFill>
                  <a:schemeClr val="tx1">
                    <a:lumMod val="65000"/>
                    <a:lumOff val="35000"/>
                  </a:schemeClr>
                </a:solidFill>
              </a:rPr>
              <a:t> </a:t>
            </a:r>
            <a:r xmlns:a="http://schemas.openxmlformats.org/drawingml/2006/main">
              <a:rPr lang="eo" altLang="ko-KR" sz="2600">
                <a:solidFill>
                  <a:schemeClr val="tx1">
                    <a:lumMod val="65000"/>
                    <a:lumOff val="35000"/>
                  </a:schemeClr>
                </a:solidFill>
              </a:rPr>
              <a:t>Tiam, surprize, la kruĉo da faruno kaj la kruĉo da oleo estis</a:t>
            </a:r>
            <a:r xmlns:a="http://schemas.openxmlformats.org/drawingml/2006/main">
              <a:rPr lang="eo" altLang="en-US" sz="2600">
                <a:solidFill>
                  <a:schemeClr val="tx1">
                    <a:lumMod val="65000"/>
                    <a:lumOff val="35000"/>
                  </a:schemeClr>
                </a:solidFill>
              </a:rPr>
              <a:t> </a:t>
            </a:r>
            <a:r xmlns:a="http://schemas.openxmlformats.org/drawingml/2006/main">
              <a:rPr lang="eo" altLang="ko-KR" sz="2600">
                <a:solidFill>
                  <a:schemeClr val="tx1">
                    <a:lumMod val="65000"/>
                    <a:lumOff val="35000"/>
                  </a:schemeClr>
                </a:solidFill>
              </a:rPr>
              <a:t>ne eluzita.</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4824535"/>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43" y="5733256"/>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600">
                <a:solidFill>
                  <a:schemeClr val="tx1">
                    <a:lumMod val="65000"/>
                    <a:lumOff val="35000"/>
                  </a:schemeClr>
                </a:solidFill>
              </a:rPr>
              <a:t>Iun tagon ŝia filo mortis. Sed la Sinjoro Dio lasis la vivon de la knabo reveni al li kaj vivi. Ŝi donis gloron al Dio.</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 y="-99392"/>
            <a:ext cx="9125100" cy="5552556"/>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4000">
                <a:solidFill>
                  <a:srgbClr val="FF0000"/>
                </a:solidFill>
              </a:rPr>
              <a:t>Hodiaŭa Leciono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695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842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3200">
                <a:solidFill>
                  <a:schemeClr val="tx1">
                    <a:lumMod val="65000"/>
                    <a:lumOff val="35000"/>
                  </a:schemeClr>
                </a:solidFill>
              </a:rPr>
              <a:t>La vidvino proponis iom da faruno kaj oleo</a:t>
            </a:r>
          </a:p>
          <a:p>
            <a:pPr xmlns:a="http://schemas.openxmlformats.org/drawingml/2006/main" algn="ctr"/>
            <a:r xmlns:a="http://schemas.openxmlformats.org/drawingml/2006/main">
              <a:rPr lang="eo" altLang="ko-KR" sz="3200">
                <a:solidFill>
                  <a:schemeClr val="tx1">
                    <a:lumMod val="65000"/>
                    <a:lumOff val="35000"/>
                  </a:schemeClr>
                </a:solidFill>
              </a:rPr>
              <a:t>al Dio.</a:t>
            </a:r>
            <a:r xmlns:a="http://schemas.openxmlformats.org/drawingml/2006/main">
              <a:rPr lang="eo" altLang="en-US" sz="3200">
                <a:solidFill>
                  <a:schemeClr val="tx1">
                    <a:lumMod val="65000"/>
                    <a:lumOff val="35000"/>
                  </a:schemeClr>
                </a:solidFill>
              </a:rPr>
              <a:t> </a:t>
            </a:r>
            <a:endParaRPr xmlns:a="http://schemas.openxmlformats.org/drawingml/2006/main" lang="en-US" altLang="ko-KR" sz="3200">
              <a:solidFill>
                <a:schemeClr val="tx1">
                  <a:lumMod val="65000"/>
                  <a:lumOff val="35000"/>
                </a:schemeClr>
              </a:solidFill>
            </a:endParaRPr>
          </a:p>
          <a:p>
            <a:pPr xmlns:a="http://schemas.openxmlformats.org/drawingml/2006/main" algn="ctr"/>
            <a:r xmlns:a="http://schemas.openxmlformats.org/drawingml/2006/main">
              <a:rPr lang="eo" altLang="ko-KR" sz="3200">
                <a:solidFill>
                  <a:schemeClr val="tx1">
                    <a:lumMod val="65000"/>
                    <a:lumOff val="35000"/>
                  </a:schemeClr>
                </a:solidFill>
              </a:rPr>
              <a:t>Tiam ŝi ricevis multe da beno</a:t>
            </a:r>
          </a:p>
          <a:p>
            <a:pPr xmlns:a="http://schemas.openxmlformats.org/drawingml/2006/main" algn="ctr"/>
            <a:r xmlns:a="http://schemas.openxmlformats.org/drawingml/2006/main">
              <a:rPr lang="eo" altLang="ko-KR" sz="3200">
                <a:solidFill>
                  <a:schemeClr val="tx1">
                    <a:lumMod val="65000"/>
                    <a:lumOff val="35000"/>
                  </a:schemeClr>
                </a:solidFill>
              </a:rPr>
              <a:t>preter imago.</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eo" altLang="ko-KR" sz="3200">
                <a:solidFill>
                  <a:schemeClr val="tx1">
                    <a:lumMod val="65000"/>
                    <a:lumOff val="35000"/>
                  </a:schemeClr>
                </a:solidFill>
              </a:rPr>
              <a:t>Kelkfoje, estos momento ni devos doni ion gravan al Dio.</a:t>
            </a:r>
          </a:p>
          <a:p>
            <a:pPr xmlns:a="http://schemas.openxmlformats.org/drawingml/2006/main" algn="ctr"/>
            <a:r xmlns:a="http://schemas.openxmlformats.org/drawingml/2006/main">
              <a:rPr lang="eo" altLang="ko-KR" sz="3200">
                <a:solidFill>
                  <a:schemeClr val="tx1">
                    <a:lumMod val="65000"/>
                    <a:lumOff val="35000"/>
                  </a:schemeClr>
                </a:solidFill>
              </a:rPr>
              <a:t>Tiam, Dio multe benas nin per ĉi tiu ofero kaj ofero.</a:t>
            </a:r>
          </a:p>
        </p:txBody>
      </p:sp>
    </p:spTree>
    <p:extLst>
      <p:ext uri="{BB962C8B-B14F-4D97-AF65-F5344CB8AC3E}">
        <p14:creationId xmlns:p14="http://schemas.microsoft.com/office/powerpoint/2010/main" val="3485308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7389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3200"/>
              <a:t>Kiu estas Dio?</a:t>
            </a:r>
            <a:r xmlns:a="http://schemas.openxmlformats.org/drawingml/2006/main">
              <a:rPr lang="e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solidFill>
                  <a:srgbClr val="C00000"/>
                </a:solidFill>
              </a:rPr>
              <a:t>Dio estas..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solidFill>
                  <a:schemeClr val="tx1">
                    <a:lumMod val="65000"/>
                    <a:lumOff val="35000"/>
                  </a:schemeClr>
                </a:solidFill>
              </a:rPr>
              <a:t>Dio estas tiu, kiu provizas al ni ĉion, kion ni bezonas por vivi per manĝaĵo, vestaĵoj kaj domo, ktp.</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0473" y="25094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4000">
                <a:solidFill>
                  <a:srgbClr val="FF0000"/>
                </a:solidFill>
              </a:rPr>
              <a:t>Hodiaŭa Kvizo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17752" y="12928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7971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200">
                <a:solidFill>
                  <a:schemeClr val="tx1">
                    <a:lumMod val="65000"/>
                    <a:lumOff val="35000"/>
                  </a:schemeClr>
                </a:solidFill>
              </a:rPr>
              <a:t>Al kiu Dio diris al Elija iri??</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en-US" sz="2800">
                <a:solidFill>
                  <a:schemeClr val="tx1">
                    <a:lumMod val="65000"/>
                    <a:lumOff val="35000"/>
                  </a:schemeClr>
                </a:solidFill>
              </a:rPr>
              <a:t>① </a:t>
            </a:r>
            <a:r xmlns:a="http://schemas.openxmlformats.org/drawingml/2006/main">
              <a:rPr lang="eo" altLang="ko-KR" sz="2800">
                <a:solidFill>
                  <a:schemeClr val="tx1">
                    <a:lumMod val="65000"/>
                    <a:lumOff val="35000"/>
                  </a:schemeClr>
                </a:solidFill>
              </a:rPr>
              <a:t>reĝo</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en-US" sz="2800">
                <a:solidFill>
                  <a:schemeClr val="tx1">
                    <a:lumMod val="65000"/>
                    <a:lumOff val="35000"/>
                  </a:schemeClr>
                </a:solidFill>
              </a:rPr>
              <a:t>② </a:t>
            </a:r>
            <a:r xmlns:a="http://schemas.openxmlformats.org/drawingml/2006/main">
              <a:rPr lang="eo" altLang="ko-KR" sz="2800">
                <a:solidFill>
                  <a:schemeClr val="tx1">
                    <a:lumMod val="65000"/>
                    <a:lumOff val="35000"/>
                  </a:schemeClr>
                </a:solidFill>
              </a:rPr>
              <a:t>pastro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en-US" sz="2800">
                <a:solidFill>
                  <a:schemeClr val="tx1">
                    <a:lumMod val="65000"/>
                    <a:lumOff val="35000"/>
                  </a:schemeClr>
                </a:solidFill>
              </a:rPr>
              <a:t>③ </a:t>
            </a:r>
            <a:r xmlns:a="http://schemas.openxmlformats.org/drawingml/2006/main">
              <a:rPr lang="eo" altLang="ko-KR" sz="2800">
                <a:solidFill>
                  <a:schemeClr val="tx1">
                    <a:lumMod val="65000"/>
                    <a:lumOff val="35000"/>
                  </a:schemeClr>
                </a:solidFill>
              </a:rPr>
              <a:t>vidvino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en-US" sz="2800">
                <a:solidFill>
                  <a:schemeClr val="tx1">
                    <a:lumMod val="65000"/>
                    <a:lumOff val="35000"/>
                  </a:schemeClr>
                </a:solidFill>
              </a:rPr>
              <a:t>④ </a:t>
            </a:r>
            <a:r xmlns:a="http://schemas.openxmlformats.org/drawingml/2006/main">
              <a:rPr lang="eo" altLang="ko-KR" sz="2800">
                <a:solidFill>
                  <a:schemeClr val="tx1">
                    <a:lumMod val="65000"/>
                    <a:lumOff val="35000"/>
                  </a:schemeClr>
                </a:solidFill>
              </a:rPr>
              <a:t>ĝenerala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en-US" sz="2800">
                <a:solidFill>
                  <a:srgbClr val="FF0000"/>
                </a:solidFill>
              </a:rPr>
              <a:t>③ </a:t>
            </a:r>
            <a:r xmlns:a="http://schemas.openxmlformats.org/drawingml/2006/main">
              <a:rPr lang="eo" altLang="ko-KR" sz="2800">
                <a:solidFill>
                  <a:srgbClr val="FF0000"/>
                </a:solidFill>
              </a:rPr>
              <a:t>vidvino</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4000">
                <a:solidFill>
                  <a:srgbClr val="FF0000"/>
                </a:solidFill>
              </a:rPr>
              <a:t>Hodiaŭa Vorto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solidFill>
                  <a:schemeClr val="tx1">
                    <a:lumMod val="65000"/>
                    <a:lumOff val="35000"/>
                  </a:schemeClr>
                </a:solidFill>
              </a:rPr>
              <a:t>Iru tuj al Carepta de Cidon kaj restu tie. Mi ordonis al vidvino en tiu loko, ke li provizu al vi manĝaĵon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o" altLang="ko-KR" sz="2800">
                <a:solidFill>
                  <a:schemeClr val="tx1">
                    <a:lumMod val="65000"/>
                    <a:lumOff val="35000"/>
                  </a:schemeClr>
                </a:solidFill>
              </a:rPr>
              <a:t>1 reĝoj</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99156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eo" altLang="ko-KR" b="1">
                <a:solidFill>
                  <a:schemeClr val="tx1">
                    <a:lumMod val="50000"/>
                    <a:lumOff val="50000"/>
                  </a:schemeClr>
                </a:solidFill>
              </a:rPr>
              <a:t>N-ro 36 La Vorto de Dio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eo" altLang="ko-KR" sz="4400"/>
              <a:t>La Fajro Falis malsupren de la Ĉielo</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1782108"/>
            <a:ext cx="5090405" cy="4094446"/>
          </a:xfrm>
          <a:prstGeom prst="rect">
            <a:avLst/>
          </a:prstGeom>
        </p:spPr>
      </p:pic>
    </p:spTree>
    <p:extLst>
      <p:ext uri="{BB962C8B-B14F-4D97-AF65-F5344CB8AC3E}">
        <p14:creationId xmlns:p14="http://schemas.microsoft.com/office/powerpoint/2010/main" val="3387464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eo" altLang="ko-KR" sz="4000">
                <a:solidFill>
                  <a:srgbClr val="FF0000"/>
                </a:solidFill>
              </a:rPr>
              <a:t>Hodiaŭa Vorto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eo" altLang="ko-KR" sz="3600">
                <a:solidFill>
                  <a:schemeClr val="tx1">
                    <a:lumMod val="65000"/>
                    <a:lumOff val="35000"/>
                  </a:schemeClr>
                </a:solidFill>
              </a:rPr>
              <a:t>Tiam falis fajro de la Eternulo kaj forbruligis la oferon, la lignon, la ŝtonojn kaj la grundon, kaj ankaŭ lekis la akvon en la foso.</a:t>
            </a:r>
            <a:r xmlns:a="http://schemas.openxmlformats.org/drawingml/2006/main">
              <a:rPr lang="eo"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eo" altLang="ko-KR" sz="2800">
                <a:solidFill>
                  <a:schemeClr val="tx1">
                    <a:lumMod val="65000"/>
                    <a:lumOff val="35000"/>
                  </a:schemeClr>
                </a:solidFill>
              </a:rPr>
              <a:t>1 reĝoj</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967939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eo" altLang="ko-KR" sz="2800">
                <a:solidFill>
                  <a:schemeClr val="tx1">
                    <a:lumMod val="65000"/>
                    <a:lumOff val="35000"/>
                  </a:schemeClr>
                </a:solidFill>
              </a:rPr>
              <a:t>Dio sendis Elijan al la malbona reĝo Aĥab de Izrael. "Vi ekkos, kiu estas vera Dio!"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19672" y="612091"/>
            <a:ext cx="5760639" cy="4513256"/>
          </a:xfrm>
          <a:prstGeom prst="rect">
            <a:avLst/>
          </a:prstGeom>
        </p:spPr>
      </p:pic>
    </p:spTree>
    <p:extLst>
      <p:ext uri="{BB962C8B-B14F-4D97-AF65-F5344CB8AC3E}">
        <p14:creationId xmlns:p14="http://schemas.microsoft.com/office/powerpoint/2010/main" val="33250814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27384"/>
            <a:ext cx="9144000" cy="5544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73274" y="5445224"/>
            <a:ext cx="8963222" cy="1384995"/>
          </a:xfrm>
          <a:prstGeom prst="rect">
            <a:avLst/>
          </a:prstGeom>
          <a:noFill/>
        </p:spPr>
        <p:txBody>
          <a:bodyPr wrap="square" rtlCol="0">
            <a:spAutoFit/>
          </a:bodyPr>
          <a:lstStyle/>
          <a:p>
            <a:r xmlns:a="http://schemas.openxmlformats.org/drawingml/2006/main">
              <a:rPr lang="eo" altLang="ko-KR" sz="2800">
                <a:solidFill>
                  <a:schemeClr val="tx1">
                    <a:lumMod val="65000"/>
                    <a:lumOff val="35000"/>
                  </a:schemeClr>
                </a:solidFill>
              </a:rPr>
              <a:t>Elija batalis kontraŭ 850 falsaj profetoj de idol-adorantoj. "La dio, kiu respondas per fajro, estas vera Dio!"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000" t="2274" r="4206" b="2641"/>
          <a:stretch>
            <a:fillRect/>
          </a:stretch>
        </p:blipFill>
        <p:spPr>
          <a:xfrm>
            <a:off x="1475656" y="-27384"/>
            <a:ext cx="6048672" cy="5544616"/>
          </a:xfrm>
          <a:prstGeom prst="rect">
            <a:avLst/>
          </a:prstGeom>
        </p:spPr>
      </p:pic>
    </p:spTree>
    <p:extLst>
      <p:ext uri="{BB962C8B-B14F-4D97-AF65-F5344CB8AC3E}">
        <p14:creationId xmlns:p14="http://schemas.microsoft.com/office/powerpoint/2010/main" val="2338665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9240"/>
            <a:ext cx="8659098" cy="954107"/>
          </a:xfrm>
          <a:prstGeom prst="rect">
            <a:avLst/>
          </a:prstGeom>
          <a:noFill/>
        </p:spPr>
        <p:txBody>
          <a:bodyPr wrap="square" rtlCol="0">
            <a:spAutoFit/>
          </a:bodyPr>
          <a:lstStyle/>
          <a:p>
            <a:r xmlns:a="http://schemas.openxmlformats.org/drawingml/2006/main">
              <a:rPr lang="eo" altLang="ko-KR" sz="2800">
                <a:solidFill>
                  <a:schemeClr val="tx1">
                    <a:lumMod val="65000"/>
                    <a:lumOff val="35000"/>
                  </a:schemeClr>
                </a:solidFill>
              </a:rPr>
              <a:t>Jonatan donis siajn multekostajn vestojn al David. Ĝi montris la profundan amikecon de Jonatan al David.</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17" y="-28712"/>
            <a:ext cx="7614765" cy="540192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eo" altLang="ko-KR" sz="2800">
                <a:solidFill>
                  <a:schemeClr val="tx1">
                    <a:lumMod val="65000"/>
                    <a:lumOff val="35000"/>
                  </a:schemeClr>
                </a:solidFill>
              </a:rPr>
              <a:t>850 profetoj vokis sur la nomo de sia dio kaj dancis ĉirkaŭ la altar sed ekzistis neniu fajrorespondo.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9512" y="-15208"/>
            <a:ext cx="8603181" cy="5388424"/>
          </a:xfrm>
          <a:prstGeom prst="rect">
            <a:avLst/>
          </a:prstGeom>
        </p:spPr>
      </p:pic>
    </p:spTree>
    <p:extLst>
      <p:ext uri="{BB962C8B-B14F-4D97-AF65-F5344CB8AC3E}">
        <p14:creationId xmlns:p14="http://schemas.microsoft.com/office/powerpoint/2010/main" val="11816000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eo" altLang="ko-KR" sz="2800">
                <a:solidFill>
                  <a:schemeClr val="tx1">
                    <a:lumMod val="65000"/>
                    <a:lumOff val="35000"/>
                  </a:schemeClr>
                </a:solidFill>
              </a:rPr>
              <a:t>Estis la vico de Elija. Elija preĝis al la ĉielo. Tiam, la fajro de Dio falis kaj forbruligis la oferon sur la altaro.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27908" cy="5400599"/>
          </a:xfrm>
          <a:prstGeom prst="rect">
            <a:avLst/>
          </a:prstGeom>
        </p:spPr>
      </p:pic>
    </p:spTree>
    <p:extLst>
      <p:ext uri="{BB962C8B-B14F-4D97-AF65-F5344CB8AC3E}">
        <p14:creationId xmlns:p14="http://schemas.microsoft.com/office/powerpoint/2010/main" val="47942635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p>
            <a:r xmlns:a="http://schemas.openxmlformats.org/drawingml/2006/main">
              <a:rPr lang="eo" altLang="ko-KR" sz="2600">
                <a:solidFill>
                  <a:schemeClr val="tx1">
                    <a:lumMod val="65000"/>
                    <a:lumOff val="35000"/>
                  </a:schemeClr>
                </a:solidFill>
              </a:rPr>
              <a:t>"Jehovo estas la vera Dio!" La Izraelidoj pentis siajn pekojn kaj donis gloron al Dio.</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2" y="-27383"/>
            <a:ext cx="6610334" cy="5832648"/>
          </a:xfrm>
          <a:prstGeom prst="rect">
            <a:avLst/>
          </a:prstGeom>
        </p:spPr>
      </p:pic>
    </p:spTree>
    <p:extLst>
      <p:ext uri="{BB962C8B-B14F-4D97-AF65-F5344CB8AC3E}">
        <p14:creationId xmlns:p14="http://schemas.microsoft.com/office/powerpoint/2010/main" val="916028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eo" altLang="ko-KR" sz="4000">
                <a:solidFill>
                  <a:srgbClr val="FF0000"/>
                </a:solidFill>
              </a:rPr>
              <a:t>Hodiaŭa Leciono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1960" y="573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0754" y="2765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p>
            <a:pPr xmlns:a="http://schemas.openxmlformats.org/drawingml/2006/main" algn="ctr"/>
            <a:r xmlns:a="http://schemas.openxmlformats.org/drawingml/2006/main">
              <a:rPr lang="eo" altLang="ko-KR" sz="3200">
                <a:solidFill>
                  <a:schemeClr val="tx1">
                    <a:lumMod val="65000"/>
                    <a:lumOff val="35000"/>
                  </a:schemeClr>
                </a:solidFill>
              </a:rPr>
              <a:t>Falsaj dioj povis fari nenion.</a:t>
            </a:r>
          </a:p>
          <a:p>
            <a:pPr xmlns:a="http://schemas.openxmlformats.org/drawingml/2006/main" algn="ctr"/>
            <a:r xmlns:a="http://schemas.openxmlformats.org/drawingml/2006/main">
              <a:rPr lang="eo" altLang="ko-KR" sz="3200">
                <a:solidFill>
                  <a:schemeClr val="tx1">
                    <a:lumMod val="65000"/>
                    <a:lumOff val="35000"/>
                  </a:schemeClr>
                </a:solidFill>
              </a:rPr>
              <a:t>Por</a:t>
            </a:r>
            <a:r xmlns:a="http://schemas.openxmlformats.org/drawingml/2006/main">
              <a:rPr lang="eo" altLang="en-US" sz="3200">
                <a:solidFill>
                  <a:schemeClr val="tx1">
                    <a:lumMod val="65000"/>
                    <a:lumOff val="35000"/>
                  </a:schemeClr>
                </a:solidFill>
              </a:rPr>
              <a:t> </a:t>
            </a:r>
            <a:r xmlns:a="http://schemas.openxmlformats.org/drawingml/2006/main">
              <a:rPr lang="eo" altLang="ko-KR" sz="3200">
                <a:solidFill>
                  <a:schemeClr val="tx1">
                    <a:lumMod val="65000"/>
                    <a:lumOff val="35000"/>
                  </a:schemeClr>
                </a:solidFill>
              </a:rPr>
              <a:t>ili</a:t>
            </a:r>
            <a:r xmlns:a="http://schemas.openxmlformats.org/drawingml/2006/main">
              <a:rPr lang="eo" altLang="en-US" sz="3200">
                <a:solidFill>
                  <a:schemeClr val="tx1">
                    <a:lumMod val="65000"/>
                    <a:lumOff val="35000"/>
                  </a:schemeClr>
                </a:solidFill>
              </a:rPr>
              <a:t> </a:t>
            </a:r>
            <a:r xmlns:a="http://schemas.openxmlformats.org/drawingml/2006/main">
              <a:rPr lang="eo" altLang="ko-KR" sz="3200">
                <a:solidFill>
                  <a:schemeClr val="tx1">
                    <a:lumMod val="65000"/>
                    <a:lumOff val="35000"/>
                  </a:schemeClr>
                </a:solidFill>
              </a:rPr>
              <a:t>havis</a:t>
            </a:r>
            <a:r xmlns:a="http://schemas.openxmlformats.org/drawingml/2006/main">
              <a:rPr lang="eo" altLang="en-US" sz="3200">
                <a:solidFill>
                  <a:schemeClr val="tx1">
                    <a:lumMod val="65000"/>
                    <a:lumOff val="35000"/>
                  </a:schemeClr>
                </a:solidFill>
              </a:rPr>
              <a:t> </a:t>
            </a:r>
            <a:r xmlns:a="http://schemas.openxmlformats.org/drawingml/2006/main">
              <a:rPr lang="eo" altLang="ko-KR" sz="3200">
                <a:solidFill>
                  <a:schemeClr val="tx1">
                    <a:lumMod val="65000"/>
                    <a:lumOff val="35000"/>
                  </a:schemeClr>
                </a:solidFill>
              </a:rPr>
              <a:t>ne</a:t>
            </a:r>
            <a:r xmlns:a="http://schemas.openxmlformats.org/drawingml/2006/main">
              <a:rPr lang="eo" altLang="en-US" sz="3200">
                <a:solidFill>
                  <a:schemeClr val="tx1">
                    <a:lumMod val="65000"/>
                    <a:lumOff val="35000"/>
                  </a:schemeClr>
                </a:solidFill>
              </a:rPr>
              <a:t> </a:t>
            </a:r>
            <a:r xmlns:a="http://schemas.openxmlformats.org/drawingml/2006/main">
              <a:rPr lang="eo" altLang="ko-KR" sz="3200">
                <a:solidFill>
                  <a:schemeClr val="tx1">
                    <a:lumMod val="65000"/>
                    <a:lumOff val="35000"/>
                  </a:schemeClr>
                </a:solidFill>
              </a:rPr>
              <a:t>potenco.</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eo" altLang="ko-KR" sz="3200">
                <a:solidFill>
                  <a:schemeClr val="tx1">
                    <a:lumMod val="65000"/>
                    <a:lumOff val="35000"/>
                  </a:schemeClr>
                </a:solidFill>
              </a:rPr>
              <a:t>Dio estas Ĉiopova.</a:t>
            </a:r>
          </a:p>
          <a:p>
            <a:pPr xmlns:a="http://schemas.openxmlformats.org/drawingml/2006/main" algn="ctr"/>
            <a:r xmlns:a="http://schemas.openxmlformats.org/drawingml/2006/main">
              <a:rPr lang="eo" altLang="ko-KR" sz="3200">
                <a:solidFill>
                  <a:schemeClr val="tx1">
                    <a:lumMod val="65000"/>
                    <a:lumOff val="35000"/>
                  </a:schemeClr>
                </a:solidFill>
              </a:rPr>
              <a:t>Ni povas sperti Liajn mirindajn miraklojn kiam ni fidas kaj kredas je Li.</a:t>
            </a:r>
          </a:p>
          <a:p>
            <a:pPr algn="ctr"/>
            <a:endParaRPr lang="en-US" altLang="ko-KR" sz="3200">
              <a:solidFill>
                <a:schemeClr val="tx1">
                  <a:lumMod val="65000"/>
                  <a:lumOff val="35000"/>
                </a:schemeClr>
              </a:solidFill>
            </a:endParaRPr>
          </a:p>
        </p:txBody>
      </p:sp>
    </p:spTree>
    <p:extLst>
      <p:ext uri="{BB962C8B-B14F-4D97-AF65-F5344CB8AC3E}">
        <p14:creationId xmlns:p14="http://schemas.microsoft.com/office/powerpoint/2010/main" val="9015724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eo" altLang="ko-KR" sz="3200"/>
              <a:t>Kiu estas Dio?</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eo" altLang="ko-KR" sz="3600">
                <a:solidFill>
                  <a:srgbClr val="C00000"/>
                </a:solidFill>
              </a:rPr>
              <a:t>Dio estas..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eo" altLang="ko-KR" sz="3600">
                <a:solidFill>
                  <a:schemeClr val="tx1">
                    <a:lumMod val="65000"/>
                    <a:lumOff val="35000"/>
                  </a:schemeClr>
                </a:solidFill>
              </a:rPr>
              <a:t>Li estas la reala kaj vivanta kaj laboranta Dio kiu estas diferenca de la falsaj idoloj.</a:t>
            </a:r>
          </a:p>
        </p:txBody>
      </p:sp>
    </p:spTree>
    <p:extLst>
      <p:ext uri="{BB962C8B-B14F-4D97-AF65-F5344CB8AC3E}">
        <p14:creationId xmlns:p14="http://schemas.microsoft.com/office/powerpoint/2010/main" val="33409077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eo" altLang="ko-KR" sz="4000">
                <a:solidFill>
                  <a:srgbClr val="FF0000"/>
                </a:solidFill>
              </a:rPr>
              <a:t>Hodiaŭa Kvizo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2058"/>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333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p>
            <a:r xmlns:a="http://schemas.openxmlformats.org/drawingml/2006/main">
              <a:rPr lang="eo" altLang="ko-KR" sz="3200">
                <a:solidFill>
                  <a:schemeClr val="tx1">
                    <a:lumMod val="65000"/>
                    <a:lumOff val="35000"/>
                  </a:schemeClr>
                </a:solidFill>
              </a:rPr>
              <a:t>Kio falis de la ĉielo kiam Elija preĝis?</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eo" altLang="en-US" sz="2800">
                <a:solidFill>
                  <a:schemeClr val="tx1">
                    <a:lumMod val="65000"/>
                    <a:lumOff val="35000"/>
                  </a:schemeClr>
                </a:solidFill>
              </a:rPr>
              <a:t>① </a:t>
            </a:r>
            <a:r xmlns:a="http://schemas.openxmlformats.org/drawingml/2006/main">
              <a:rPr lang="eo" altLang="ko-KR" sz="2800">
                <a:solidFill>
                  <a:schemeClr val="tx1">
                    <a:lumMod val="65000"/>
                    <a:lumOff val="35000"/>
                  </a:schemeClr>
                </a:solidFill>
              </a:rPr>
              <a:t>neĝo</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eo" altLang="en-US" sz="2800">
                <a:solidFill>
                  <a:schemeClr val="tx1">
                    <a:lumMod val="65000"/>
                    <a:lumOff val="35000"/>
                  </a:schemeClr>
                </a:solidFill>
              </a:rPr>
              <a:t>② </a:t>
            </a:r>
            <a:r xmlns:a="http://schemas.openxmlformats.org/drawingml/2006/main">
              <a:rPr lang="eo" altLang="ko-KR" sz="2800">
                <a:solidFill>
                  <a:schemeClr val="tx1">
                    <a:lumMod val="65000"/>
                    <a:lumOff val="35000"/>
                  </a:schemeClr>
                </a:solidFill>
              </a:rPr>
              <a:t>pluvo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eo" altLang="en-US" sz="2800">
                <a:solidFill>
                  <a:schemeClr val="tx1">
                    <a:lumMod val="65000"/>
                    <a:lumOff val="35000"/>
                  </a:schemeClr>
                </a:solidFill>
              </a:rPr>
              <a:t>③ </a:t>
            </a:r>
            <a:r xmlns:a="http://schemas.openxmlformats.org/drawingml/2006/main">
              <a:rPr lang="eo" altLang="ko-KR" sz="2800">
                <a:solidFill>
                  <a:schemeClr val="tx1">
                    <a:lumMod val="65000"/>
                    <a:lumOff val="35000"/>
                  </a:schemeClr>
                </a:solidFill>
              </a:rPr>
              <a:t>ŝtono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eo" altLang="en-US" sz="2800">
                <a:solidFill>
                  <a:schemeClr val="tx1">
                    <a:lumMod val="65000"/>
                    <a:lumOff val="35000"/>
                  </a:schemeClr>
                </a:solidFill>
              </a:rPr>
              <a:t>④ </a:t>
            </a:r>
            <a:r xmlns:a="http://schemas.openxmlformats.org/drawingml/2006/main">
              <a:rPr lang="eo" altLang="ko-KR" sz="2800">
                <a:solidFill>
                  <a:schemeClr val="tx1">
                    <a:lumMod val="65000"/>
                    <a:lumOff val="35000"/>
                  </a:schemeClr>
                </a:solidFill>
              </a:rPr>
              <a:t>fajro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p>
            <a:r xmlns:a="http://schemas.openxmlformats.org/drawingml/2006/main">
              <a:rPr lang="eo" altLang="en-US" sz="2800">
                <a:solidFill>
                  <a:srgbClr val="FF0000"/>
                </a:solidFill>
              </a:rPr>
              <a:t>④ </a:t>
            </a:r>
            <a:r xmlns:a="http://schemas.openxmlformats.org/drawingml/2006/main">
              <a:rPr lang="eo" altLang="ko-KR" sz="2800">
                <a:solidFill>
                  <a:srgbClr val="FF0000"/>
                </a:solidFill>
              </a:rPr>
              <a:t>fajro</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38874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eo" altLang="ko-KR" sz="4000">
                <a:solidFill>
                  <a:srgbClr val="FF0000"/>
                </a:solidFill>
              </a:rPr>
              <a:t>Hodiaŭa Vorto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eo" altLang="ko-KR" sz="3600">
                <a:solidFill>
                  <a:schemeClr val="tx1">
                    <a:lumMod val="65000"/>
                    <a:lumOff val="35000"/>
                  </a:schemeClr>
                </a:solidFill>
              </a:rPr>
              <a:t>Tiam falis fajro de la Eternulo kaj forbruligis la oferon, la lignon, la ŝtonojn kaj la grundon, kaj ankaŭ lekis la akvon en la foso.</a:t>
            </a:r>
            <a:r xmlns:a="http://schemas.openxmlformats.org/drawingml/2006/main">
              <a:rPr lang="eo"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eo" altLang="ko-KR" sz="2800">
                <a:solidFill>
                  <a:schemeClr val="tx1">
                    <a:lumMod val="65000"/>
                    <a:lumOff val="35000"/>
                  </a:schemeClr>
                </a:solidFill>
              </a:rPr>
              <a:t>1 reĝoj</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2719330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38437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b="1">
                <a:solidFill>
                  <a:schemeClr val="tx1">
                    <a:lumMod val="50000"/>
                    <a:lumOff val="50000"/>
                  </a:schemeClr>
                </a:solidFill>
              </a:rPr>
              <a:t>NE. 37 La Vorto de Dio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4400"/>
              <a:t>Naaman Resanigita de Lepro</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3928" y="2005816"/>
            <a:ext cx="5220072" cy="3703128"/>
          </a:xfrm>
          <a:prstGeom prst="rect">
            <a:avLst/>
          </a:prstGeom>
          <a:noFill/>
        </p:spPr>
      </p:pic>
    </p:spTree>
    <p:extLst>
      <p:ext uri="{BB962C8B-B14F-4D97-AF65-F5344CB8AC3E}">
        <p14:creationId xmlns:p14="http://schemas.microsoft.com/office/powerpoint/2010/main" val="3195508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4000">
                <a:solidFill>
                  <a:srgbClr val="FF0000"/>
                </a:solidFill>
              </a:rPr>
              <a:t>Hodiaŭa Vorto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solidFill>
                  <a:schemeClr val="tx1">
                    <a:lumMod val="65000"/>
                    <a:lumOff val="35000"/>
                  </a:schemeClr>
                </a:solidFill>
              </a:rPr>
              <a:t>Kaj li malsupreniris kaj trempis sin en Jordan sep fojojn, kiel diris al li la homo de Dio, kaj lia karno resanigxis kaj purigxis kiel tiu de juna knabo.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o" altLang="ko-KR" sz="2800">
                <a:solidFill>
                  <a:schemeClr val="tx1">
                    <a:lumMod val="65000"/>
                    <a:lumOff val="35000"/>
                  </a:schemeClr>
                </a:solidFill>
              </a:rPr>
              <a:t>2 Reĝoj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5880237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64518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400">
                <a:solidFill>
                  <a:schemeClr val="tx1">
                    <a:lumMod val="65000"/>
                    <a:lumOff val="35000"/>
                  </a:schemeClr>
                </a:solidFill>
              </a:rPr>
              <a:t>Naaman estis militestro de la reĝo de Sirio, sed li havis lepron. Li iris al Elisxa, kiu estis la restarigota profeto de Izrael.</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89"/>
            <a:ext cx="9144000" cy="5432735"/>
          </a:xfrm>
          <a:prstGeom prst="rect">
            <a:avLst/>
          </a:prstGeom>
        </p:spPr>
      </p:pic>
    </p:spTree>
    <p:extLst>
      <p:ext uri="{BB962C8B-B14F-4D97-AF65-F5344CB8AC3E}">
        <p14:creationId xmlns:p14="http://schemas.microsoft.com/office/powerpoint/2010/main" val="1492801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59" y="5373216"/>
            <a:ext cx="9054634" cy="1292662"/>
          </a:xfrm>
          <a:prstGeom prst="rect">
            <a:avLst/>
          </a:prstGeom>
          <a:noFill/>
        </p:spPr>
        <p:txBody>
          <a:bodyPr wrap="square" rtlCol="0">
            <a:spAutoFit/>
          </a:bodyPr>
          <a:lstStyle/>
          <a:p>
            <a:r xmlns:a="http://schemas.openxmlformats.org/drawingml/2006/main">
              <a:rPr lang="eo" altLang="ko-KR" sz="2600">
                <a:solidFill>
                  <a:schemeClr val="tx1">
                    <a:lumMod val="65000"/>
                    <a:lumOff val="35000"/>
                  </a:schemeClr>
                </a:solidFill>
              </a:rPr>
              <a:t>David estis en danĝeraj situacioj ĝis morto plurfoje, ĉar reĝo Saul provis mortigi lin. Tamen, li povis eskapi de tiuj danĝeroj kun la helpo de Jonatano.</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820472" cy="5229199"/>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800">
                <a:solidFill>
                  <a:schemeClr val="tx1">
                    <a:lumMod val="65000"/>
                    <a:lumOff val="35000"/>
                  </a:schemeClr>
                </a:solidFill>
              </a:rPr>
              <a:t>Elisxa ne renkontis lin, sed nur diris:Iru, lavu vin sep fojojn en la rivero Jordan.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87990448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14173"/>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800">
                <a:solidFill>
                  <a:schemeClr val="tx1">
                    <a:lumMod val="65000"/>
                    <a:lumOff val="35000"/>
                  </a:schemeClr>
                </a:solidFill>
              </a:rPr>
              <a:t>Naaman ekkoleris kontraŭ la vorto de Elisxa. Sed liaj servantoj diris al li:Iru al la rivero kaj trempu vian korpon, mi petas.</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8188" r="18501"/>
          <a:stretch>
            <a:fillRect/>
          </a:stretch>
        </p:blipFill>
        <p:spPr>
          <a:xfrm>
            <a:off x="311807" y="1052736"/>
            <a:ext cx="2727605" cy="417646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422" y="1196752"/>
            <a:ext cx="6094578" cy="4032448"/>
          </a:xfrm>
          <a:prstGeom prst="rect">
            <a:avLst/>
          </a:prstGeom>
        </p:spPr>
      </p:pic>
    </p:spTree>
    <p:extLst>
      <p:ext uri="{BB962C8B-B14F-4D97-AF65-F5344CB8AC3E}">
        <p14:creationId xmlns:p14="http://schemas.microsoft.com/office/powerpoint/2010/main" val="1395133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800">
                <a:solidFill>
                  <a:schemeClr val="tx1">
                    <a:lumMod val="65000"/>
                    <a:lumOff val="35000"/>
                  </a:schemeClr>
                </a:solidFill>
              </a:rPr>
              <a:t>Naaman trempis sin en Jordan sep fojojn, kiel diris Elisxa kaj liaj servantoj.</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27908" cy="5779052"/>
          </a:xfrm>
          <a:prstGeom prst="rect">
            <a:avLst/>
          </a:prstGeom>
          <a:noFill/>
        </p:spPr>
      </p:pic>
    </p:spTree>
    <p:extLst>
      <p:ext uri="{BB962C8B-B14F-4D97-AF65-F5344CB8AC3E}">
        <p14:creationId xmlns:p14="http://schemas.microsoft.com/office/powerpoint/2010/main" val="1824338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589240"/>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500">
                <a:solidFill>
                  <a:schemeClr val="tx1">
                    <a:lumMod val="65000"/>
                    <a:lumOff val="35000"/>
                  </a:schemeClr>
                </a:solidFill>
              </a:rPr>
              <a:t>Tiam, surprize, lia karno estis restarigita kaj fariĝis pura.</a:t>
            </a:r>
          </a:p>
          <a:p>
            <a:r xmlns:a="http://schemas.openxmlformats.org/drawingml/2006/main">
              <a:rPr lang="eo" altLang="ko-KR" sz="2500">
                <a:solidFill>
                  <a:schemeClr val="tx1">
                    <a:lumMod val="65000"/>
                    <a:lumOff val="35000"/>
                  </a:schemeClr>
                </a:solidFill>
              </a:rPr>
              <a:t>Naaman revenis al Elisxa kaj donis gloron al Dio.</a:t>
            </a:r>
            <a:endParaRPr xmlns:a="http://schemas.openxmlformats.org/drawingml/2006/main" lang="ko-KR" altLang="en-US" sz="2500">
              <a:solidFill>
                <a:schemeClr val="tx1">
                  <a:lumMod val="65000"/>
                  <a:lumOff val="3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4041734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870" y="21331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4000">
                <a:solidFill>
                  <a:srgbClr val="FF0000"/>
                </a:solidFill>
              </a:rPr>
              <a:t>Hodiaŭa Leciono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20560"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3569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3200">
                <a:solidFill>
                  <a:schemeClr val="tx1">
                    <a:lumMod val="65000"/>
                    <a:lumOff val="35000"/>
                  </a:schemeClr>
                </a:solidFill>
              </a:rPr>
              <a:t>Kiam Naaman aŭdis Eliŝa, kiu estis la homo de Dio, kaj obeis lian vorton, li estis benita por esti purigita de sia lepro.</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eo" altLang="ko-KR" sz="3200">
                <a:solidFill>
                  <a:schemeClr val="tx1">
                    <a:lumMod val="65000"/>
                    <a:lumOff val="35000"/>
                  </a:schemeClr>
                </a:solidFill>
              </a:rPr>
              <a:t>Ni vivu ne laŭ nia propra volo,</a:t>
            </a:r>
          </a:p>
          <a:p>
            <a:pPr xmlns:a="http://schemas.openxmlformats.org/drawingml/2006/main" algn="ctr"/>
            <a:r xmlns:a="http://schemas.openxmlformats.org/drawingml/2006/main">
              <a:rPr lang="eo" altLang="ko-KR" sz="3200">
                <a:solidFill>
                  <a:schemeClr val="tx1">
                    <a:lumMod val="65000"/>
                    <a:lumOff val="35000"/>
                  </a:schemeClr>
                </a:solidFill>
              </a:rPr>
              <a:t>sed per la volo de Dio.</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eo" altLang="ko-KR" sz="3200">
                <a:solidFill>
                  <a:schemeClr val="tx1">
                    <a:lumMod val="65000"/>
                    <a:lumOff val="35000"/>
                  </a:schemeClr>
                </a:solidFill>
              </a:rPr>
              <a:t>Kiam ni vivas kaj obeas la vorton de Dio,</a:t>
            </a:r>
          </a:p>
          <a:p>
            <a:pPr xmlns:a="http://schemas.openxmlformats.org/drawingml/2006/main" algn="ctr"/>
            <a:r xmlns:a="http://schemas.openxmlformats.org/drawingml/2006/main">
              <a:rPr lang="eo" altLang="ko-KR" sz="3200">
                <a:solidFill>
                  <a:schemeClr val="tx1">
                    <a:lumMod val="65000"/>
                    <a:lumOff val="35000"/>
                  </a:schemeClr>
                </a:solidFill>
              </a:rPr>
              <a:t>Ni povas esti benitaj per abunda beno, kiun Dio povas havigi al ni.</a:t>
            </a:r>
          </a:p>
        </p:txBody>
      </p:sp>
    </p:spTree>
    <p:extLst>
      <p:ext uri="{BB962C8B-B14F-4D97-AF65-F5344CB8AC3E}">
        <p14:creationId xmlns:p14="http://schemas.microsoft.com/office/powerpoint/2010/main" val="33348672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86375" y="14599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3200">
                <a:solidFill>
                  <a:srgbClr val="FF0000"/>
                </a:solidFill>
              </a:rPr>
              <a:t>Dio?</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6712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4528"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solidFill>
                  <a:srgbClr val="C00000"/>
                </a:solidFill>
              </a:rPr>
              <a:t>Dio estas..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solidFill>
                  <a:schemeClr val="tx1">
                    <a:lumMod val="65000"/>
                    <a:lumOff val="35000"/>
                  </a:schemeClr>
                </a:solidFill>
              </a:rPr>
              <a:t>Dio estas tiu, kiu povas resanigi ĉiun malsanon. Li estas la Ĉiopova Dio, kiu povas resanigi nin.</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4548514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4000">
                <a:solidFill>
                  <a:srgbClr val="FF0000"/>
                </a:solidFill>
              </a:rPr>
              <a:t>Hodiaŭa Kvizo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9171" y="914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2928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solidFill>
                  <a:schemeClr val="tx1">
                    <a:lumMod val="65000"/>
                    <a:lumOff val="35000"/>
                  </a:schemeClr>
                </a:solidFill>
              </a:rPr>
              <a:t>Kiom da fojoj Naaman trempis sin en la rivero Jordan?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en-US" sz="2800">
                <a:solidFill>
                  <a:schemeClr val="tx1">
                    <a:lumMod val="65000"/>
                    <a:lumOff val="35000"/>
                  </a:schemeClr>
                </a:solidFill>
              </a:rPr>
              <a:t>① </a:t>
            </a:r>
            <a:r xmlns:a="http://schemas.openxmlformats.org/drawingml/2006/main">
              <a:rPr lang="eo" altLang="ko-KR" sz="2800">
                <a:solidFill>
                  <a:schemeClr val="tx1">
                    <a:lumMod val="65000"/>
                    <a:lumOff val="35000"/>
                  </a:schemeClr>
                </a:solidFill>
              </a:rPr>
              <a:t>tri fojojn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en-US" sz="2800">
                <a:solidFill>
                  <a:schemeClr val="tx1">
                    <a:lumMod val="65000"/>
                    <a:lumOff val="35000"/>
                  </a:schemeClr>
                </a:solidFill>
              </a:rPr>
              <a:t>② </a:t>
            </a:r>
            <a:r xmlns:a="http://schemas.openxmlformats.org/drawingml/2006/main">
              <a:rPr lang="eo" altLang="ko-KR" sz="2800">
                <a:solidFill>
                  <a:schemeClr val="tx1">
                    <a:lumMod val="65000"/>
                    <a:lumOff val="35000"/>
                  </a:schemeClr>
                </a:solidFill>
              </a:rPr>
              <a:t>unufoje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en-US" sz="2800">
                <a:solidFill>
                  <a:schemeClr val="tx1">
                    <a:lumMod val="65000"/>
                    <a:lumOff val="35000"/>
                  </a:schemeClr>
                </a:solidFill>
              </a:rPr>
              <a:t>③ </a:t>
            </a:r>
            <a:r xmlns:a="http://schemas.openxmlformats.org/drawingml/2006/main">
              <a:rPr lang="eo" altLang="ko-KR" sz="2800">
                <a:solidFill>
                  <a:schemeClr val="tx1">
                    <a:lumMod val="65000"/>
                    <a:lumOff val="35000"/>
                  </a:schemeClr>
                </a:solidFill>
              </a:rPr>
              <a:t>kvin fojojn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en-US" sz="2800">
                <a:solidFill>
                  <a:schemeClr val="tx1">
                    <a:lumMod val="65000"/>
                    <a:lumOff val="35000"/>
                  </a:schemeClr>
                </a:solidFill>
              </a:rPr>
              <a:t>④ </a:t>
            </a:r>
            <a:r xmlns:a="http://schemas.openxmlformats.org/drawingml/2006/main">
              <a:rPr lang="eo" altLang="ko-KR" sz="2800">
                <a:solidFill>
                  <a:schemeClr val="tx1">
                    <a:lumMod val="65000"/>
                    <a:lumOff val="35000"/>
                  </a:schemeClr>
                </a:solidFill>
              </a:rPr>
              <a:t>sep</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fojojn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en-US" sz="2800">
                <a:solidFill>
                  <a:srgbClr val="FF0000"/>
                </a:solidFill>
              </a:rPr>
              <a:t>④ </a:t>
            </a:r>
            <a:r xmlns:a="http://schemas.openxmlformats.org/drawingml/2006/main">
              <a:rPr lang="eo" altLang="ko-KR" sz="2800">
                <a:solidFill>
                  <a:srgbClr val="FF0000"/>
                </a:solidFill>
              </a:rPr>
              <a:t>sep fojojn</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189057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4000">
                <a:solidFill>
                  <a:srgbClr val="FF0000"/>
                </a:solidFill>
              </a:rPr>
              <a:t>Hodiaŭa Vorto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solidFill>
                  <a:schemeClr val="tx1">
                    <a:lumMod val="65000"/>
                    <a:lumOff val="35000"/>
                  </a:schemeClr>
                </a:solidFill>
              </a:rPr>
              <a:t>Kaj li malsupreniris kaj trempis sin en Jordan sep fojojn, kiel diris al li la homo de Dio, kaj lia karno resanigxis kaj purigxis kiel tiu de juna knabo.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o" altLang="ko-KR" sz="2800">
                <a:solidFill>
                  <a:schemeClr val="tx1">
                    <a:lumMod val="65000"/>
                    <a:lumOff val="35000"/>
                  </a:schemeClr>
                </a:solidFill>
              </a:rPr>
              <a:t>2 Reĝoj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8805140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b="1">
                <a:solidFill>
                  <a:schemeClr val="tx1">
                    <a:lumMod val="50000"/>
                    <a:lumOff val="50000"/>
                  </a:schemeClr>
                </a:solidFill>
              </a:rPr>
              <a:t>N-ro 38 La Vorto de Dio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496" y="1772816"/>
            <a:ext cx="4032448"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4400"/>
              <a:t>Riparante la Templon de Dio</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825212"/>
            <a:ext cx="4853136" cy="3805293"/>
          </a:xfrm>
          <a:prstGeom prst="rect">
            <a:avLst/>
          </a:prstGeom>
        </p:spPr>
      </p:pic>
    </p:spTree>
    <p:extLst>
      <p:ext uri="{BB962C8B-B14F-4D97-AF65-F5344CB8AC3E}">
        <p14:creationId xmlns:p14="http://schemas.microsoft.com/office/powerpoint/2010/main" val="1188646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4000">
                <a:solidFill>
                  <a:srgbClr val="FF0000"/>
                </a:solidFill>
              </a:rPr>
              <a:t>Hodiaŭa Vorto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solidFill>
                  <a:schemeClr val="bg1">
                    <a:lumMod val="50000"/>
                  </a:schemeClr>
                </a:solidFill>
              </a:rPr>
              <a:t>Tiam la regxo Joasx alvokis la pastron Jehojada kaj la aliajn pastrojn, kaj demandis ilin:Kial vi ne riparas la damaĝon de la templo? Ne plu prenu monon de viaj trezoristoj, sed transdonu ĝin por la riparo de la templo.</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o" altLang="ko-KR" sz="2800">
                <a:solidFill>
                  <a:schemeClr val="tx1">
                    <a:lumMod val="65000"/>
                    <a:lumOff val="35000"/>
                  </a:schemeClr>
                </a:solidFill>
              </a:rPr>
              <a:t>2 Reĝoj</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76671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eo" altLang="ko-KR" sz="4000">
                <a:solidFill>
                  <a:srgbClr val="FF0000"/>
                </a:solidFill>
              </a:rPr>
              <a:t>Hodiaŭa Leciono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7491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p>
            <a:pPr xmlns:a="http://schemas.openxmlformats.org/drawingml/2006/main" algn="ctr"/>
            <a:r xmlns:a="http://schemas.openxmlformats.org/drawingml/2006/main">
              <a:rPr lang="eo" altLang="ko-KR" sz="3200">
                <a:solidFill>
                  <a:schemeClr val="tx1">
                    <a:lumMod val="65000"/>
                    <a:lumOff val="35000"/>
                  </a:schemeClr>
                </a:solidFill>
              </a:rPr>
              <a:t>Jonatano elektis ne sian egoisman deziron, sed sian amikon, David.</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eo" altLang="ko-KR" sz="3200">
                <a:solidFill>
                  <a:schemeClr val="tx1">
                    <a:lumMod val="65000"/>
                    <a:lumOff val="35000"/>
                  </a:schemeClr>
                </a:solidFill>
              </a:rPr>
              <a:t>Kiel Jonatano,</a:t>
            </a:r>
          </a:p>
          <a:p>
            <a:pPr xmlns:a="http://schemas.openxmlformats.org/drawingml/2006/main" algn="ctr"/>
            <a:r xmlns:a="http://schemas.openxmlformats.org/drawingml/2006/main">
              <a:rPr lang="eo" altLang="ko-KR" sz="3200">
                <a:solidFill>
                  <a:schemeClr val="tx1">
                    <a:lumMod val="65000"/>
                    <a:lumOff val="35000"/>
                  </a:schemeClr>
                </a:solidFill>
              </a:rPr>
              <a:t>ni estu bona amiko por nia amiko.</a:t>
            </a:r>
          </a:p>
        </p:txBody>
      </p:sp>
    </p:spTree>
    <p:extLst>
      <p:ext uri="{BB962C8B-B14F-4D97-AF65-F5344CB8AC3E}">
        <p14:creationId xmlns:p14="http://schemas.microsoft.com/office/powerpoint/2010/main" val="34853084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800" err="1">
                <a:solidFill>
                  <a:schemeClr val="tx1">
                    <a:lumMod val="65000"/>
                    <a:lumOff val="35000"/>
                  </a:schemeClr>
                </a:solidFill>
              </a:rPr>
              <a:t>Joaŝ, la reĝo de Judujo, intencis ripari la templon de Dio, kiu restis difektita.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 y="0"/>
            <a:ext cx="9153464" cy="5864332"/>
          </a:xfrm>
          <a:prstGeom prst="rect">
            <a:avLst/>
          </a:prstGeom>
        </p:spPr>
      </p:pic>
    </p:spTree>
    <p:extLst>
      <p:ext uri="{BB962C8B-B14F-4D97-AF65-F5344CB8AC3E}">
        <p14:creationId xmlns:p14="http://schemas.microsoft.com/office/powerpoint/2010/main" val="426776138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800">
                <a:solidFill>
                  <a:schemeClr val="tx1">
                    <a:lumMod val="65000"/>
                    <a:lumOff val="35000"/>
                  </a:schemeClr>
                </a:solidFill>
              </a:rPr>
              <a:t>Tamen, la buĝeto ne sufiĉis por ripari la templon. Joasx decidis ricevi oferon por riparo de la templo de Dio.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 y="44624"/>
            <a:ext cx="8734546" cy="5400600"/>
          </a:xfrm>
          <a:prstGeom prst="rect">
            <a:avLst/>
          </a:prstGeom>
        </p:spPr>
      </p:pic>
    </p:spTree>
    <p:extLst>
      <p:ext uri="{BB962C8B-B14F-4D97-AF65-F5344CB8AC3E}">
        <p14:creationId xmlns:p14="http://schemas.microsoft.com/office/powerpoint/2010/main" val="41389672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800">
                <a:solidFill>
                  <a:schemeClr val="tx1">
                    <a:lumMod val="65000"/>
                    <a:lumOff val="35000"/>
                  </a:schemeClr>
                </a:solidFill>
              </a:rPr>
              <a:t>Homoj kiuj amis Dion sincere proponis monon por ripari la templon.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85" y="-27383"/>
            <a:ext cx="8323430" cy="5904656"/>
          </a:xfrm>
          <a:prstGeom prst="rect">
            <a:avLst/>
          </a:prstGeom>
        </p:spPr>
      </p:pic>
    </p:spTree>
    <p:extLst>
      <p:ext uri="{BB962C8B-B14F-4D97-AF65-F5344CB8AC3E}">
        <p14:creationId xmlns:p14="http://schemas.microsoft.com/office/powerpoint/2010/main" val="39771217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800">
                <a:solidFill>
                  <a:schemeClr val="tx1">
                    <a:lumMod val="65000"/>
                    <a:lumOff val="35000"/>
                  </a:schemeClr>
                </a:solidFill>
              </a:rPr>
              <a:t>Mono kolektita por la temploriparado estis donita al la laboristoj, kaj ili riparis la templon kun plena honesteco.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1" y="0"/>
            <a:ext cx="8321138" cy="5301208"/>
          </a:xfrm>
          <a:prstGeom prst="rect">
            <a:avLst/>
          </a:prstGeom>
        </p:spPr>
      </p:pic>
    </p:spTree>
    <p:extLst>
      <p:ext uri="{BB962C8B-B14F-4D97-AF65-F5344CB8AC3E}">
        <p14:creationId xmlns:p14="http://schemas.microsoft.com/office/powerpoint/2010/main" val="117934797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5920824"/>
            <a:ext cx="920783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800">
                <a:solidFill>
                  <a:schemeClr val="tx1">
                    <a:lumMod val="65000"/>
                    <a:lumOff val="35000"/>
                  </a:schemeClr>
                </a:solidFill>
              </a:rPr>
              <a:t>"Ŭaŭ! Kia bela templo ĝi estas!” Joaŝ ĝojis pro la penso, ke Dio plaĉos.</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4"/>
            <a:ext cx="9144000" cy="5913150"/>
          </a:xfrm>
          <a:prstGeom prst="rect">
            <a:avLst/>
          </a:prstGeom>
        </p:spPr>
      </p:pic>
    </p:spTree>
    <p:extLst>
      <p:ext uri="{BB962C8B-B14F-4D97-AF65-F5344CB8AC3E}">
        <p14:creationId xmlns:p14="http://schemas.microsoft.com/office/powerpoint/2010/main" val="14726724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4000">
                <a:solidFill>
                  <a:srgbClr val="FF0000"/>
                </a:solidFill>
              </a:rPr>
              <a:t>Hodiaŭa Leciono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9390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8032"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7831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3600" err="1">
                <a:solidFill>
                  <a:schemeClr val="tx1">
                    <a:lumMod val="65000"/>
                    <a:lumOff val="35000"/>
                  </a:schemeClr>
                </a:solidFill>
              </a:rPr>
              <a:t>Joaŝ rigardis la templon de Dio kiel altvaloran lokon, kie homoj adoris Dion.</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eo" altLang="ko-KR" sz="3600">
                <a:solidFill>
                  <a:schemeClr val="tx1">
                    <a:lumMod val="65000"/>
                    <a:lumOff val="35000"/>
                  </a:schemeClr>
                </a:solidFill>
              </a:rPr>
              <a:t>Preĝejo estas la loko, kiun Dio ĉeestas kiam ni adoras Lin.</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eo" altLang="ko-KR" sz="3600">
                <a:solidFill>
                  <a:schemeClr val="tx1">
                    <a:lumMod val="65000"/>
                    <a:lumOff val="35000"/>
                  </a:schemeClr>
                </a:solidFill>
              </a:rPr>
              <a:t>Do, ni devas ami preĝejon kaj konsideri ĝin tre altege.</a:t>
            </a:r>
          </a:p>
        </p:txBody>
      </p:sp>
    </p:spTree>
    <p:extLst>
      <p:ext uri="{BB962C8B-B14F-4D97-AF65-F5344CB8AC3E}">
        <p14:creationId xmlns:p14="http://schemas.microsoft.com/office/powerpoint/2010/main" val="4875427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35967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3200">
                <a:solidFill>
                  <a:srgbClr val="FF0000"/>
                </a:solidFill>
              </a:rPr>
              <a:t>Dio?</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solidFill>
                  <a:srgbClr val="C00000"/>
                </a:solidFill>
              </a:rPr>
              <a:t>Dio estas...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solidFill>
                  <a:schemeClr val="tx1">
                    <a:lumMod val="65000"/>
                    <a:lumOff val="35000"/>
                  </a:schemeClr>
                </a:solidFill>
              </a:rPr>
              <a:t>Dio starigas ĉiun el ni kiel Sian Sanktan Templon.</a:t>
            </a:r>
          </a:p>
          <a:p>
            <a:endParaRPr lang="en-US" altLang="ko-KR" sz="3600">
              <a:solidFill>
                <a:schemeClr val="tx1">
                  <a:lumMod val="65000"/>
                  <a:lumOff val="35000"/>
                </a:schemeClr>
              </a:solidFill>
            </a:endParaRPr>
          </a:p>
          <a:p>
            <a:r xmlns:a="http://schemas.openxmlformats.org/drawingml/2006/main">
              <a:rPr lang="eo" altLang="ko-KR" sz="3600">
                <a:solidFill>
                  <a:schemeClr val="tx1">
                    <a:lumMod val="65000"/>
                    <a:lumOff val="35000"/>
                  </a:schemeClr>
                </a:solidFill>
              </a:rPr>
              <a:t>Dio renkontas tiujn, kiuj Lin adoras.</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41838328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4000">
                <a:solidFill>
                  <a:srgbClr val="FF0000"/>
                </a:solidFill>
              </a:rPr>
              <a:t>Hodiaŭa Kvizo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7235"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0194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solidFill>
                  <a:schemeClr val="tx1">
                    <a:lumMod val="65000"/>
                    <a:lumOff val="35000"/>
                  </a:schemeClr>
                </a:solidFill>
              </a:rPr>
              <a:t>Kion Joaŝ decidis ripari?</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en-US" sz="2800">
                <a:solidFill>
                  <a:schemeClr val="tx1">
                    <a:lumMod val="65000"/>
                    <a:lumOff val="35000"/>
                  </a:schemeClr>
                </a:solidFill>
              </a:rPr>
              <a:t>① </a:t>
            </a:r>
            <a:r xmlns:a="http://schemas.openxmlformats.org/drawingml/2006/main">
              <a:rPr lang="eo" altLang="ko-KR" sz="2800">
                <a:solidFill>
                  <a:schemeClr val="tx1">
                    <a:lumMod val="65000"/>
                    <a:lumOff val="35000"/>
                  </a:schemeClr>
                </a:solidFill>
              </a:rPr>
              <a:t>palaco</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en-US" sz="2800">
                <a:solidFill>
                  <a:schemeClr val="tx1">
                    <a:lumMod val="65000"/>
                    <a:lumOff val="35000"/>
                  </a:schemeClr>
                </a:solidFill>
              </a:rPr>
              <a:t>② </a:t>
            </a:r>
            <a:r xmlns:a="http://schemas.openxmlformats.org/drawingml/2006/main">
              <a:rPr lang="eo" altLang="ko-KR" sz="2800">
                <a:solidFill>
                  <a:schemeClr val="tx1">
                    <a:lumMod val="65000"/>
                    <a:lumOff val="35000"/>
                  </a:schemeClr>
                </a:solidFill>
              </a:rPr>
              <a:t>lia</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ĉambro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en-US" sz="2800">
                <a:solidFill>
                  <a:schemeClr val="tx1">
                    <a:lumMod val="65000"/>
                    <a:lumOff val="35000"/>
                  </a:schemeClr>
                </a:solidFill>
              </a:rPr>
              <a:t>③ </a:t>
            </a:r>
            <a:r xmlns:a="http://schemas.openxmlformats.org/drawingml/2006/main">
              <a:rPr lang="eo" altLang="ko-KR" sz="2800">
                <a:solidFill>
                  <a:schemeClr val="tx1">
                    <a:lumMod val="65000"/>
                    <a:lumOff val="35000"/>
                  </a:schemeClr>
                </a:solidFill>
              </a:rPr>
              <a:t>lernejo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en-US" sz="2800">
                <a:solidFill>
                  <a:schemeClr val="tx1">
                    <a:lumMod val="65000"/>
                    <a:lumOff val="35000"/>
                  </a:schemeClr>
                </a:solidFill>
              </a:rPr>
              <a:t>④ </a:t>
            </a:r>
            <a:r xmlns:a="http://schemas.openxmlformats.org/drawingml/2006/main">
              <a:rPr lang="eo" altLang="ko-KR" sz="2800">
                <a:solidFill>
                  <a:schemeClr val="tx1">
                    <a:lumMod val="65000"/>
                    <a:lumOff val="35000"/>
                  </a:schemeClr>
                </a:solidFill>
              </a:rPr>
              <a:t>Sankta Templo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4276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en-US" sz="2800">
                <a:solidFill>
                  <a:srgbClr val="FF0000"/>
                </a:solidFill>
              </a:rPr>
              <a:t>④ </a:t>
            </a:r>
            <a:r xmlns:a="http://schemas.openxmlformats.org/drawingml/2006/main">
              <a:rPr lang="eo" altLang="ko-KR" sz="2800">
                <a:solidFill>
                  <a:srgbClr val="FF0000"/>
                </a:solidFill>
              </a:rPr>
              <a:t>Sankta Templo</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319561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4000">
                <a:solidFill>
                  <a:srgbClr val="FF0000"/>
                </a:solidFill>
              </a:rPr>
              <a:t>Hodiaŭa Vorto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solidFill>
                  <a:schemeClr val="bg1">
                    <a:lumMod val="50000"/>
                  </a:schemeClr>
                </a:solidFill>
              </a:rPr>
              <a:t>Tiam la regxo Joasx alvokis la pastron Jehojada kaj la aliajn pastrojn, kaj demandis ilin:Kial vi ne riparas la damaĝon de la templo? Ne plu prenu monon de viaj trezoristoj, sed transdonu ĝin por la riparo de la templo.</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o" altLang="ko-KR" sz="2800">
                <a:solidFill>
                  <a:schemeClr val="tx1">
                    <a:lumMod val="65000"/>
                    <a:lumOff val="35000"/>
                  </a:schemeClr>
                </a:solidFill>
              </a:rPr>
              <a:t>2 Reĝoj</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4000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b="1">
                <a:solidFill>
                  <a:schemeClr val="tx1">
                    <a:lumMod val="50000"/>
                    <a:lumOff val="50000"/>
                  </a:schemeClr>
                </a:solidFill>
              </a:rPr>
              <a:t>N-ro 39 La Vorto de Dio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6"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3600"/>
              <a:t>Neĥemja, kiu rekonstruis la muregon de Jerusalem</a:t>
            </a:r>
            <a:endParaRPr xmlns:a="http://schemas.openxmlformats.org/drawingml/2006/main" lang="ko-KR" altLang="en-US"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1956174"/>
            <a:ext cx="5213176" cy="3805293"/>
          </a:xfrm>
          <a:prstGeom prst="rect">
            <a:avLst/>
          </a:prstGeom>
        </p:spPr>
      </p:pic>
    </p:spTree>
    <p:extLst>
      <p:ext uri="{BB962C8B-B14F-4D97-AF65-F5344CB8AC3E}">
        <p14:creationId xmlns:p14="http://schemas.microsoft.com/office/powerpoint/2010/main" val="1319613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eo" altLang="ko-KR" sz="3200"/>
              <a:t>Dio?</a:t>
            </a:r>
            <a:r xmlns:a="http://schemas.openxmlformats.org/drawingml/2006/main">
              <a:rPr lang="e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eo" altLang="ko-KR" sz="3600">
                <a:solidFill>
                  <a:srgbClr val="C00000"/>
                </a:solidFill>
              </a:rPr>
              <a:t>Dio..</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62322"/>
          </a:xfrm>
          <a:prstGeom prst="rect">
            <a:avLst/>
          </a:prstGeom>
          <a:noFill/>
        </p:spPr>
        <p:txBody>
          <a:bodyPr wrap="square" rtlCol="0">
            <a:spAutoFit/>
          </a:bodyPr>
          <a:lstStyle/>
          <a:p>
            <a:r xmlns:a="http://schemas.openxmlformats.org/drawingml/2006/main">
              <a:rPr lang="eo" altLang="ko-KR" sz="3600">
                <a:solidFill>
                  <a:schemeClr val="tx1">
                    <a:lumMod val="65000"/>
                    <a:lumOff val="35000"/>
                  </a:schemeClr>
                </a:solidFill>
              </a:rPr>
              <a:t>Li estas tiu, kiu donas al ni bonajn amikojn.</a:t>
            </a:r>
          </a:p>
          <a:p>
            <a:endParaRPr lang="en-US" altLang="ko-KR" sz="3600">
              <a:solidFill>
                <a:schemeClr val="tx1">
                  <a:lumMod val="65000"/>
                  <a:lumOff val="35000"/>
                </a:schemeClr>
              </a:solidFill>
            </a:endParaRPr>
          </a:p>
          <a:p>
            <a:r xmlns:a="http://schemas.openxmlformats.org/drawingml/2006/main">
              <a:rPr lang="eo" altLang="ko-KR" sz="3600">
                <a:solidFill>
                  <a:schemeClr val="tx1">
                    <a:lumMod val="65000"/>
                    <a:lumOff val="35000"/>
                  </a:schemeClr>
                </a:solidFill>
              </a:rPr>
              <a:t>Danku Dion pro doni al ni bonajn amikojn!</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4000">
                <a:solidFill>
                  <a:srgbClr val="FF0000"/>
                </a:solidFill>
              </a:rPr>
              <a:t>Hodiaŭa Vorto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35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5808" y="1123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solidFill>
                  <a:schemeClr val="bg1">
                    <a:lumMod val="50000"/>
                  </a:schemeClr>
                </a:solidFill>
              </a:rPr>
              <a:t>Mi respondis al la regxo:Se al la regxo placxas, kaj se via servanto akiris liajn favorojn, li sendu min en la urbon de Judujo, kie estas enterigitaj miaj patroj, por ke mi gxin rekonstruu.</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o" altLang="ko-KR" sz="2800">
                <a:solidFill>
                  <a:schemeClr val="tx1">
                    <a:lumMod val="65000"/>
                    <a:lumOff val="35000"/>
                  </a:schemeClr>
                </a:solidFill>
              </a:rPr>
              <a:t>Neĥemja</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110085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800">
                <a:solidFill>
                  <a:schemeClr val="tx1">
                    <a:lumMod val="65000"/>
                    <a:lumOff val="35000"/>
                  </a:schemeClr>
                </a:solidFill>
              </a:rPr>
              <a:t>La persa reĝo donis permeson al la vinisto de la reĝo Neĥemja por rekonstrui la grandurbon kaj citadelon kiuj estis ruinigitaj.</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1"/>
            <a:ext cx="9144000" cy="5432283"/>
          </a:xfrm>
          <a:prstGeom prst="rect">
            <a:avLst/>
          </a:prstGeom>
        </p:spPr>
      </p:pic>
    </p:spTree>
    <p:extLst>
      <p:ext uri="{BB962C8B-B14F-4D97-AF65-F5344CB8AC3E}">
        <p14:creationId xmlns:p14="http://schemas.microsoft.com/office/powerpoint/2010/main" val="1935073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800">
                <a:solidFill>
                  <a:schemeClr val="tx1">
                    <a:lumMod val="65000"/>
                    <a:lumOff val="35000"/>
                  </a:schemeClr>
                </a:solidFill>
              </a:rPr>
              <a:t>Neĥemja</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revenis al Jerusalem kun multaj Izraelidoj kaj rekonstruis la Jerusaleman muron kun ili.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 y="0"/>
            <a:ext cx="9146276" cy="5877272"/>
          </a:xfrm>
          <a:prstGeom prst="rect">
            <a:avLst/>
          </a:prstGeom>
        </p:spPr>
      </p:pic>
    </p:spTree>
    <p:extLst>
      <p:ext uri="{BB962C8B-B14F-4D97-AF65-F5344CB8AC3E}">
        <p14:creationId xmlns:p14="http://schemas.microsoft.com/office/powerpoint/2010/main" val="420961045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908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600">
                <a:solidFill>
                  <a:schemeClr val="tx1">
                    <a:lumMod val="65000"/>
                    <a:lumOff val="35000"/>
                  </a:schemeClr>
                </a:solidFill>
              </a:rPr>
              <a:t>Tamen, ili estis ĝenitaj fare de aliaj triboj kiuj malŝatis la reviviĝon de hebreo. Krome, multaj Izraelidoj eksplodis en plendoj.</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3" y="0"/>
            <a:ext cx="8030349" cy="5301208"/>
          </a:xfrm>
          <a:prstGeom prst="rect">
            <a:avLst/>
          </a:prstGeom>
        </p:spPr>
      </p:pic>
    </p:spTree>
    <p:extLst>
      <p:ext uri="{BB962C8B-B14F-4D97-AF65-F5344CB8AC3E}">
        <p14:creationId xmlns:p14="http://schemas.microsoft.com/office/powerpoint/2010/main" val="21061205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800">
                <a:solidFill>
                  <a:schemeClr val="tx1">
                    <a:lumMod val="65000"/>
                    <a:lumOff val="35000"/>
                  </a:schemeClr>
                </a:solidFill>
              </a:rPr>
              <a:t>Neĥemja petis helpon al Dio. Dio donis al li potencon kaj kuraĝon por fari la laboron.</a:t>
            </a:r>
            <a:endParaRPr xmlns:a="http://schemas.openxmlformats.org/drawingml/2006/main" lang="ko-KR" altLang="en-US" sz="2800">
              <a:solidFill>
                <a:schemeClr val="tx1">
                  <a:lumMod val="65000"/>
                  <a:lumOff val="35000"/>
                </a:schemeClr>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412" y="0"/>
            <a:ext cx="7505176" cy="532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4072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373216"/>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2800">
                <a:solidFill>
                  <a:schemeClr val="tx1">
                    <a:lumMod val="65000"/>
                    <a:lumOff val="35000"/>
                  </a:schemeClr>
                </a:solidFill>
              </a:rPr>
              <a:t>Fine, Neĥemja finis la rekonstruadon de la muro de Jerusalemo kun Izraelidoj. Fininte la muron, li kaj lia popolo ĝoje adoris Dion.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1" y="0"/>
            <a:ext cx="8056084" cy="5157192"/>
          </a:xfrm>
          <a:prstGeom prst="rect">
            <a:avLst/>
          </a:prstGeom>
        </p:spPr>
      </p:pic>
    </p:spTree>
    <p:extLst>
      <p:ext uri="{BB962C8B-B14F-4D97-AF65-F5344CB8AC3E}">
        <p14:creationId xmlns:p14="http://schemas.microsoft.com/office/powerpoint/2010/main" val="165844731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4000">
                <a:solidFill>
                  <a:srgbClr val="FF0000"/>
                </a:solidFill>
              </a:rPr>
              <a:t>Hodiaŭa Leciono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a:off x="6133499"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5">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33089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3600">
                <a:solidFill>
                  <a:schemeClr val="tx1">
                    <a:lumMod val="65000"/>
                    <a:lumOff val="35000"/>
                  </a:schemeClr>
                </a:solidFill>
              </a:rPr>
              <a:t>Neĥemja finis la rekonstruadon de la muro kun la helpo de Dio kvankam estis multaj tumultoj.</a:t>
            </a:r>
          </a:p>
          <a:p>
            <a:pPr xmlns:a="http://schemas.openxmlformats.org/drawingml/2006/main" algn="ctr"/>
            <a:r xmlns:a="http://schemas.openxmlformats.org/drawingml/2006/main">
              <a:rPr lang="eo" altLang="ko-KR" sz="3600">
                <a:solidFill>
                  <a:schemeClr val="tx1">
                    <a:lumMod val="65000"/>
                    <a:lumOff val="35000"/>
                  </a:schemeClr>
                </a:solidFill>
              </a:rPr>
              <a:t>Kiam ni faras la laboron de Dio, ni povas alfronti malfacilajn situaciojn.</a:t>
            </a:r>
          </a:p>
          <a:p>
            <a:pPr xmlns:a="http://schemas.openxmlformats.org/drawingml/2006/main" algn="ctr"/>
            <a:r xmlns:a="http://schemas.openxmlformats.org/drawingml/2006/main">
              <a:rPr lang="eo" altLang="ko-KR" sz="3600">
                <a:solidFill>
                  <a:schemeClr val="tx1">
                    <a:lumMod val="65000"/>
                    <a:lumOff val="35000"/>
                  </a:schemeClr>
                </a:solidFill>
              </a:rPr>
              <a:t>Tamen, se Dio estas kun ni kaj ni estas kun Li, ni povas venki ĉiujn tiujn malfacilaĵojn.</a:t>
            </a:r>
          </a:p>
        </p:txBody>
      </p:sp>
    </p:spTree>
    <p:extLst>
      <p:ext uri="{BB962C8B-B14F-4D97-AF65-F5344CB8AC3E}">
        <p14:creationId xmlns:p14="http://schemas.microsoft.com/office/powerpoint/2010/main" val="412484369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2763" y="217437"/>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3200"/>
              <a:t>Dio?</a:t>
            </a:r>
            <a:r xmlns:a="http://schemas.openxmlformats.org/drawingml/2006/main">
              <a:rPr lang="eo"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0486" y="10716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2752" y="10394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solidFill>
                  <a:srgbClr val="C00000"/>
                </a:solidFill>
              </a:rPr>
              <a:t>Dio estas..</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solidFill>
                  <a:schemeClr val="tx1">
                    <a:lumMod val="65000"/>
                    <a:lumOff val="35000"/>
                  </a:schemeClr>
                </a:solidFill>
              </a:rPr>
              <a:t>Dio estas tiu, kiu helpas nin kaj donas al ni potencon kaj kuraĝon kiam ni preĝas kaj petas helpon en malfacila situacio.</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1528498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4000">
                <a:solidFill>
                  <a:srgbClr val="FF0000"/>
                </a:solidFill>
              </a:rPr>
              <a:t>Hodiaŭa Kvizo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9296" y="5859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272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solidFill>
                  <a:schemeClr val="tx1">
                    <a:lumMod val="65000"/>
                    <a:lumOff val="35000"/>
                  </a:schemeClr>
                </a:solidFill>
              </a:rPr>
              <a:t>Kial Neĥemja revenis al la hejmurbo?</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en-US" sz="2800">
                <a:solidFill>
                  <a:schemeClr val="tx1">
                    <a:lumMod val="65000"/>
                    <a:lumOff val="35000"/>
                  </a:schemeClr>
                </a:solidFill>
              </a:rPr>
              <a:t>① </a:t>
            </a:r>
            <a:r xmlns:a="http://schemas.openxmlformats.org/drawingml/2006/main">
              <a:rPr lang="eo" altLang="ko-KR" sz="2800">
                <a:solidFill>
                  <a:schemeClr val="tx1">
                    <a:lumMod val="65000"/>
                    <a:lumOff val="35000"/>
                  </a:schemeClr>
                </a:solidFill>
              </a:rPr>
              <a:t>vojaĝi..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en-US" sz="2800">
                <a:solidFill>
                  <a:schemeClr val="tx1">
                    <a:lumMod val="65000"/>
                    <a:lumOff val="35000"/>
                  </a:schemeClr>
                </a:solidFill>
              </a:rPr>
              <a:t>② </a:t>
            </a:r>
            <a:r xmlns:a="http://schemas.openxmlformats.org/drawingml/2006/main">
              <a:rPr lang="eo" altLang="ko-KR" sz="2800">
                <a:solidFill>
                  <a:schemeClr val="tx1">
                    <a:lumMod val="65000"/>
                    <a:lumOff val="35000"/>
                  </a:schemeClr>
                </a:solidFill>
              </a:rPr>
              <a:t>iri al lernejo..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en-US" sz="2800">
                <a:solidFill>
                  <a:schemeClr val="tx1">
                    <a:lumMod val="65000"/>
                    <a:lumOff val="35000"/>
                  </a:schemeClr>
                </a:solidFill>
              </a:rPr>
              <a:t>③ </a:t>
            </a:r>
            <a:r xmlns:a="http://schemas.openxmlformats.org/drawingml/2006/main">
              <a:rPr lang="eo" altLang="ko-KR" sz="2800">
                <a:solidFill>
                  <a:schemeClr val="tx1">
                    <a:lumMod val="65000"/>
                    <a:lumOff val="35000"/>
                  </a:schemeClr>
                </a:solidFill>
              </a:rPr>
              <a:t>adori..</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en-US" sz="2800">
                <a:solidFill>
                  <a:schemeClr val="tx1">
                    <a:lumMod val="65000"/>
                    <a:lumOff val="35000"/>
                  </a:schemeClr>
                </a:solidFill>
              </a:rPr>
              <a:t>④ </a:t>
            </a:r>
            <a:r xmlns:a="http://schemas.openxmlformats.org/drawingml/2006/main">
              <a:rPr lang="eo" altLang="ko-KR" sz="2800">
                <a:solidFill>
                  <a:schemeClr val="tx1">
                    <a:lumMod val="65000"/>
                    <a:lumOff val="35000"/>
                  </a:schemeClr>
                </a:solidFill>
              </a:rPr>
              <a:t>rekonstrui la muron de Jerusalemo..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en-US" sz="2800">
                <a:solidFill>
                  <a:srgbClr val="FF0000"/>
                </a:solidFill>
              </a:rPr>
              <a:t>④ </a:t>
            </a:r>
            <a:r xmlns:a="http://schemas.openxmlformats.org/drawingml/2006/main">
              <a:rPr lang="eo" altLang="ko-KR" sz="2800">
                <a:solidFill>
                  <a:srgbClr val="FF0000"/>
                </a:solidFill>
              </a:rPr>
              <a:t>rekonstrui la muron de Jerusalemo..</a:t>
            </a:r>
          </a:p>
        </p:txBody>
      </p:sp>
    </p:spTree>
    <p:extLst>
      <p:ext uri="{BB962C8B-B14F-4D97-AF65-F5344CB8AC3E}">
        <p14:creationId xmlns:p14="http://schemas.microsoft.com/office/powerpoint/2010/main" val="2122782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eo" altLang="ko-KR" sz="4000">
                <a:solidFill>
                  <a:srgbClr val="FF0000"/>
                </a:solidFill>
              </a:rPr>
              <a:t>Hodiaŭa Vorto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4189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43438"/>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eo" altLang="ko-KR" sz="3600">
                <a:solidFill>
                  <a:schemeClr val="bg1">
                    <a:lumMod val="50000"/>
                  </a:schemeClr>
                </a:solidFill>
              </a:rPr>
              <a:t>Mi respondis al la regxo:Se al la regxo placxas, kaj se via servanto akiris liajn favorojn, li sendu min en la urbon de Judujo, kie estas enterigitaj miaj patroj, por ke mi gxin rekonstruu.</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eo" altLang="ko-KR" sz="2800">
                <a:solidFill>
                  <a:schemeClr val="tx1">
                    <a:lumMod val="65000"/>
                    <a:lumOff val="35000"/>
                  </a:schemeClr>
                </a:solidFill>
              </a:rPr>
              <a:t>Neĥemja</a:t>
            </a:r>
            <a:r xmlns:a="http://schemas.openxmlformats.org/drawingml/2006/main">
              <a:rPr lang="eo" altLang="en-US" sz="2800">
                <a:solidFill>
                  <a:schemeClr val="tx1">
                    <a:lumMod val="65000"/>
                    <a:lumOff val="35000"/>
                  </a:schemeClr>
                </a:solidFill>
              </a:rPr>
              <a:t> </a:t>
            </a:r>
            <a:r xmlns:a="http://schemas.openxmlformats.org/drawingml/2006/main">
              <a:rPr lang="eo"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1629178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4345</Words>
  <Application>Microsoft Office PowerPoint</Application>
  <PresentationFormat>화면 슬라이드 쇼(4:3)</PresentationFormat>
  <Paragraphs>428</Paragraphs>
  <Slides>155</Slides>
  <Notes>4</Notes>
  <HiddenSlides>0</HiddenSlides>
  <MMClips>0</MMClips>
  <ScaleCrop>false</ScaleCrop>
  <HeadingPairs>
    <vt:vector size="6" baseType="variant">
      <vt:variant>
        <vt:lpstr>사용한 글꼴</vt:lpstr>
      </vt:variant>
      <vt:variant>
        <vt:i4>2</vt:i4>
      </vt:variant>
      <vt:variant>
        <vt:lpstr>테마</vt:lpstr>
      </vt:variant>
      <vt:variant>
        <vt:i4>5</vt:i4>
      </vt:variant>
      <vt:variant>
        <vt:lpstr>슬라이드 제목</vt:lpstr>
      </vt:variant>
      <vt:variant>
        <vt:i4>155</vt:i4>
      </vt:variant>
    </vt:vector>
  </HeadingPairs>
  <TitlesOfParts>
    <vt:vector size="162" baseType="lpstr">
      <vt:lpstr>맑은 고딕</vt:lpstr>
      <vt:lpstr>Arial</vt:lpstr>
      <vt:lpstr>Office 테마</vt:lpstr>
      <vt:lpstr>Office 테마</vt:lpstr>
      <vt:lpstr>Office 테마</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leo</dc:creator>
  <cp:lastModifiedBy>LG</cp:lastModifiedBy>
  <cp:revision>55</cp:revision>
  <dcterms:created xsi:type="dcterms:W3CDTF">2014-11-24T05:13:47Z</dcterms:created>
  <dcterms:modified xsi:type="dcterms:W3CDTF">2023-09-25T07:43:36Z</dcterms:modified>
</cp:coreProperties>
</file>