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739" r:id="rId1"/>
    <p:sldMasterId id="2147483740" r:id="rId2"/>
    <p:sldMasterId id="2147483741" r:id="rId3"/>
    <p:sldMasterId id="2147483742" r:id="rId4"/>
    <p:sldMasterId id="214748374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Lst>
  <p:sldSz cx="9144000" cy="6858000" type="screen4x3"/>
  <p:notesSz cx="6858000" cy="9144000"/>
  <p:defaultTextStyle>
    <a:defPPr>
      <a:defRPr lang="de"/>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4660"/>
  </p:normalViewPr>
  <p:slideViewPr>
    <p:cSldViewPr>
      <p:cViewPr varScale="1">
        <p:scale>
          <a:sx n="100" d="100"/>
          <a:sy n="100" d="100"/>
        </p:scale>
        <p:origin x="512" y="48"/>
      </p:cViewPr>
      <p:guideLst>
        <p:guide orient="horz" pos="2159"/>
        <p:guide pos="2879"/>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4.xml"  /><Relationship Id="rId100" Type="http://schemas.openxmlformats.org/officeDocument/2006/relationships/slide" Target="slides/slide94.xml"  /><Relationship Id="rId101" Type="http://schemas.openxmlformats.org/officeDocument/2006/relationships/slide" Target="slides/slide95.xml"  /><Relationship Id="rId102" Type="http://schemas.openxmlformats.org/officeDocument/2006/relationships/slide" Target="slides/slide96.xml"  /><Relationship Id="rId103" Type="http://schemas.openxmlformats.org/officeDocument/2006/relationships/slide" Target="slides/slide97.xml"  /><Relationship Id="rId104" Type="http://schemas.openxmlformats.org/officeDocument/2006/relationships/slide" Target="slides/slide98.xml"  /><Relationship Id="rId105" Type="http://schemas.openxmlformats.org/officeDocument/2006/relationships/slide" Target="slides/slide99.xml"  /><Relationship Id="rId106" Type="http://schemas.openxmlformats.org/officeDocument/2006/relationships/slide" Target="slides/slide100.xml"  /><Relationship Id="rId107" Type="http://schemas.openxmlformats.org/officeDocument/2006/relationships/slide" Target="slides/slide101.xml"  /><Relationship Id="rId108" Type="http://schemas.openxmlformats.org/officeDocument/2006/relationships/slide" Target="slides/slide102.xml"  /><Relationship Id="rId109" Type="http://schemas.openxmlformats.org/officeDocument/2006/relationships/slide" Target="slides/slide103.xml"  /><Relationship Id="rId11" Type="http://schemas.openxmlformats.org/officeDocument/2006/relationships/slide" Target="slides/slide5.xml"  /><Relationship Id="rId110" Type="http://schemas.openxmlformats.org/officeDocument/2006/relationships/slide" Target="slides/slide104.xml"  /><Relationship Id="rId111" Type="http://schemas.openxmlformats.org/officeDocument/2006/relationships/slide" Target="slides/slide105.xml"  /><Relationship Id="rId112" Type="http://schemas.openxmlformats.org/officeDocument/2006/relationships/slide" Target="slides/slide106.xml"  /><Relationship Id="rId113" Type="http://schemas.openxmlformats.org/officeDocument/2006/relationships/slide" Target="slides/slide107.xml"  /><Relationship Id="rId114" Type="http://schemas.openxmlformats.org/officeDocument/2006/relationships/slide" Target="slides/slide108.xml"  /><Relationship Id="rId115" Type="http://schemas.openxmlformats.org/officeDocument/2006/relationships/slide" Target="slides/slide109.xml"  /><Relationship Id="rId116" Type="http://schemas.openxmlformats.org/officeDocument/2006/relationships/slide" Target="slides/slide110.xml"  /><Relationship Id="rId117" Type="http://schemas.openxmlformats.org/officeDocument/2006/relationships/slide" Target="slides/slide111.xml"  /><Relationship Id="rId118" Type="http://schemas.openxmlformats.org/officeDocument/2006/relationships/slide" Target="slides/slide112.xml"  /><Relationship Id="rId119" Type="http://schemas.openxmlformats.org/officeDocument/2006/relationships/slide" Target="slides/slide113.xml"  /><Relationship Id="rId12" Type="http://schemas.openxmlformats.org/officeDocument/2006/relationships/slide" Target="slides/slide6.xml"  /><Relationship Id="rId120" Type="http://schemas.openxmlformats.org/officeDocument/2006/relationships/slide" Target="slides/slide114.xml"  /><Relationship Id="rId121" Type="http://schemas.openxmlformats.org/officeDocument/2006/relationships/slide" Target="slides/slide115.xml"  /><Relationship Id="rId122" Type="http://schemas.openxmlformats.org/officeDocument/2006/relationships/slide" Target="slides/slide116.xml"  /><Relationship Id="rId123" Type="http://schemas.openxmlformats.org/officeDocument/2006/relationships/slide" Target="slides/slide117.xml"  /><Relationship Id="rId124" Type="http://schemas.openxmlformats.org/officeDocument/2006/relationships/slide" Target="slides/slide118.xml"  /><Relationship Id="rId125" Type="http://schemas.openxmlformats.org/officeDocument/2006/relationships/slide" Target="slides/slide119.xml"  /><Relationship Id="rId126" Type="http://schemas.openxmlformats.org/officeDocument/2006/relationships/slide" Target="slides/slide120.xml"  /><Relationship Id="rId127" Type="http://schemas.openxmlformats.org/officeDocument/2006/relationships/slide" Target="slides/slide121.xml"  /><Relationship Id="rId128" Type="http://schemas.openxmlformats.org/officeDocument/2006/relationships/slide" Target="slides/slide122.xml"  /><Relationship Id="rId129" Type="http://schemas.openxmlformats.org/officeDocument/2006/relationships/slide" Target="slides/slide123.xml"  /><Relationship Id="rId13" Type="http://schemas.openxmlformats.org/officeDocument/2006/relationships/slide" Target="slides/slide7.xml"  /><Relationship Id="rId130" Type="http://schemas.openxmlformats.org/officeDocument/2006/relationships/slide" Target="slides/slide124.xml"  /><Relationship Id="rId131" Type="http://schemas.openxmlformats.org/officeDocument/2006/relationships/slide" Target="slides/slide125.xml"  /><Relationship Id="rId132" Type="http://schemas.openxmlformats.org/officeDocument/2006/relationships/slide" Target="slides/slide126.xml"  /><Relationship Id="rId133" Type="http://schemas.openxmlformats.org/officeDocument/2006/relationships/slide" Target="slides/slide127.xml"  /><Relationship Id="rId134" Type="http://schemas.openxmlformats.org/officeDocument/2006/relationships/slide" Target="slides/slide128.xml"  /><Relationship Id="rId135" Type="http://schemas.openxmlformats.org/officeDocument/2006/relationships/slide" Target="slides/slide129.xml"  /><Relationship Id="rId136" Type="http://schemas.openxmlformats.org/officeDocument/2006/relationships/slide" Target="slides/slide130.xml"  /><Relationship Id="rId137" Type="http://schemas.openxmlformats.org/officeDocument/2006/relationships/slide" Target="slides/slide131.xml"  /><Relationship Id="rId138" Type="http://schemas.openxmlformats.org/officeDocument/2006/relationships/slide" Target="slides/slide132.xml"  /><Relationship Id="rId139" Type="http://schemas.openxmlformats.org/officeDocument/2006/relationships/slide" Target="slides/slide133.xml"  /><Relationship Id="rId14" Type="http://schemas.openxmlformats.org/officeDocument/2006/relationships/slide" Target="slides/slide8.xml"  /><Relationship Id="rId140" Type="http://schemas.openxmlformats.org/officeDocument/2006/relationships/slide" Target="slides/slide134.xml"  /><Relationship Id="rId141" Type="http://schemas.openxmlformats.org/officeDocument/2006/relationships/slide" Target="slides/slide135.xml"  /><Relationship Id="rId142" Type="http://schemas.openxmlformats.org/officeDocument/2006/relationships/slide" Target="slides/slide136.xml"  /><Relationship Id="rId143" Type="http://schemas.openxmlformats.org/officeDocument/2006/relationships/slide" Target="slides/slide137.xml"  /><Relationship Id="rId144" Type="http://schemas.openxmlformats.org/officeDocument/2006/relationships/slide" Target="slides/slide138.xml"  /><Relationship Id="rId145" Type="http://schemas.openxmlformats.org/officeDocument/2006/relationships/slide" Target="slides/slide139.xml"  /><Relationship Id="rId146" Type="http://schemas.openxmlformats.org/officeDocument/2006/relationships/slide" Target="slides/slide140.xml"  /><Relationship Id="rId147" Type="http://schemas.openxmlformats.org/officeDocument/2006/relationships/slide" Target="slides/slide141.xml"  /><Relationship Id="rId148" Type="http://schemas.openxmlformats.org/officeDocument/2006/relationships/slide" Target="slides/slide142.xml"  /><Relationship Id="rId149" Type="http://schemas.openxmlformats.org/officeDocument/2006/relationships/slide" Target="slides/slide143.xml"  /><Relationship Id="rId15" Type="http://schemas.openxmlformats.org/officeDocument/2006/relationships/slide" Target="slides/slide9.xml"  /><Relationship Id="rId150" Type="http://schemas.openxmlformats.org/officeDocument/2006/relationships/slide" Target="slides/slide144.xml"  /><Relationship Id="rId151" Type="http://schemas.openxmlformats.org/officeDocument/2006/relationships/slide" Target="slides/slide145.xml"  /><Relationship Id="rId152" Type="http://schemas.openxmlformats.org/officeDocument/2006/relationships/slide" Target="slides/slide146.xml"  /><Relationship Id="rId153" Type="http://schemas.openxmlformats.org/officeDocument/2006/relationships/slide" Target="slides/slide147.xml"  /><Relationship Id="rId154" Type="http://schemas.openxmlformats.org/officeDocument/2006/relationships/slide" Target="slides/slide148.xml"  /><Relationship Id="rId155" Type="http://schemas.openxmlformats.org/officeDocument/2006/relationships/slide" Target="slides/slide149.xml"  /><Relationship Id="rId156" Type="http://schemas.openxmlformats.org/officeDocument/2006/relationships/slide" Target="slides/slide150.xml"  /><Relationship Id="rId157" Type="http://schemas.openxmlformats.org/officeDocument/2006/relationships/slide" Target="slides/slide151.xml"  /><Relationship Id="rId158" Type="http://schemas.openxmlformats.org/officeDocument/2006/relationships/slide" Target="slides/slide152.xml"  /><Relationship Id="rId159" Type="http://schemas.openxmlformats.org/officeDocument/2006/relationships/slide" Target="slides/slide153.xml"  /><Relationship Id="rId16" Type="http://schemas.openxmlformats.org/officeDocument/2006/relationships/slide" Target="slides/slide10.xml"  /><Relationship Id="rId160" Type="http://schemas.openxmlformats.org/officeDocument/2006/relationships/slide" Target="slides/slide154.xml"  /><Relationship Id="rId161" Type="http://schemas.openxmlformats.org/officeDocument/2006/relationships/slide" Target="slides/slide155.xml"  /><Relationship Id="rId162" Type="http://schemas.openxmlformats.org/officeDocument/2006/relationships/slide" Target="slides/slide156.xml"  /><Relationship Id="rId163" Type="http://schemas.openxmlformats.org/officeDocument/2006/relationships/slide" Target="slides/slide157.xml"  /><Relationship Id="rId164" Type="http://schemas.openxmlformats.org/officeDocument/2006/relationships/slide" Target="slides/slide158.xml"  /><Relationship Id="rId165" Type="http://schemas.openxmlformats.org/officeDocument/2006/relationships/slide" Target="slides/slide159.xml"  /><Relationship Id="rId166" Type="http://schemas.openxmlformats.org/officeDocument/2006/relationships/slide" Target="slides/slide160.xml"  /><Relationship Id="rId167" Type="http://schemas.openxmlformats.org/officeDocument/2006/relationships/slide" Target="slides/slide161.xml"  /><Relationship Id="rId168" Type="http://schemas.openxmlformats.org/officeDocument/2006/relationships/slide" Target="slides/slide162.xml"  /><Relationship Id="rId169" Type="http://schemas.openxmlformats.org/officeDocument/2006/relationships/slide" Target="slides/slide163.xml"  /><Relationship Id="rId17" Type="http://schemas.openxmlformats.org/officeDocument/2006/relationships/slide" Target="slides/slide11.xml"  /><Relationship Id="rId170" Type="http://schemas.openxmlformats.org/officeDocument/2006/relationships/presProps" Target="presProps.xml"  /><Relationship Id="rId171" Type="http://schemas.openxmlformats.org/officeDocument/2006/relationships/viewProps" Target="viewProps.xml"  /><Relationship Id="rId172" Type="http://schemas.openxmlformats.org/officeDocument/2006/relationships/theme" Target="theme/theme1.xml"  /><Relationship Id="rId173" Type="http://schemas.openxmlformats.org/officeDocument/2006/relationships/tableStyles" Target="tableStyles.xml"  /><Relationship Id="rId18" Type="http://schemas.openxmlformats.org/officeDocument/2006/relationships/slide" Target="slides/slide12.xml"  /><Relationship Id="rId19" Type="http://schemas.openxmlformats.org/officeDocument/2006/relationships/slide" Target="slides/slide13.xml"  /><Relationship Id="rId2" Type="http://schemas.openxmlformats.org/officeDocument/2006/relationships/slideMaster" Target="slideMasters/slideMaster2.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23" Type="http://schemas.openxmlformats.org/officeDocument/2006/relationships/slide" Target="slides/slide17.xml"  /><Relationship Id="rId24" Type="http://schemas.openxmlformats.org/officeDocument/2006/relationships/slide" Target="slides/slide18.xml"  /><Relationship Id="rId25" Type="http://schemas.openxmlformats.org/officeDocument/2006/relationships/slide" Target="slides/slide19.xml"  /><Relationship Id="rId26" Type="http://schemas.openxmlformats.org/officeDocument/2006/relationships/slide" Target="slides/slide20.xml"  /><Relationship Id="rId27" Type="http://schemas.openxmlformats.org/officeDocument/2006/relationships/slide" Target="slides/slide21.xml"  /><Relationship Id="rId28" Type="http://schemas.openxmlformats.org/officeDocument/2006/relationships/slide" Target="slides/slide22.xml"  /><Relationship Id="rId29" Type="http://schemas.openxmlformats.org/officeDocument/2006/relationships/slide" Target="slides/slide23.xml"  /><Relationship Id="rId3" Type="http://schemas.openxmlformats.org/officeDocument/2006/relationships/slideMaster" Target="slideMasters/slideMaster3.xml"  /><Relationship Id="rId30" Type="http://schemas.openxmlformats.org/officeDocument/2006/relationships/slide" Target="slides/slide24.xml"  /><Relationship Id="rId31" Type="http://schemas.openxmlformats.org/officeDocument/2006/relationships/slide" Target="slides/slide25.xml"  /><Relationship Id="rId32" Type="http://schemas.openxmlformats.org/officeDocument/2006/relationships/slide" Target="slides/slide26.xml"  /><Relationship Id="rId33" Type="http://schemas.openxmlformats.org/officeDocument/2006/relationships/slide" Target="slides/slide27.xml"  /><Relationship Id="rId34" Type="http://schemas.openxmlformats.org/officeDocument/2006/relationships/slide" Target="slides/slide28.xml"  /><Relationship Id="rId35" Type="http://schemas.openxmlformats.org/officeDocument/2006/relationships/slide" Target="slides/slide29.xml"  /><Relationship Id="rId36" Type="http://schemas.openxmlformats.org/officeDocument/2006/relationships/slide" Target="slides/slide30.xml"  /><Relationship Id="rId37" Type="http://schemas.openxmlformats.org/officeDocument/2006/relationships/slide" Target="slides/slide31.xml"  /><Relationship Id="rId38" Type="http://schemas.openxmlformats.org/officeDocument/2006/relationships/slide" Target="slides/slide32.xml"  /><Relationship Id="rId39" Type="http://schemas.openxmlformats.org/officeDocument/2006/relationships/slide" Target="slides/slide33.xml"  /><Relationship Id="rId4" Type="http://schemas.openxmlformats.org/officeDocument/2006/relationships/slideMaster" Target="slideMasters/slideMaster4.xml"  /><Relationship Id="rId40" Type="http://schemas.openxmlformats.org/officeDocument/2006/relationships/slide" Target="slides/slide34.xml"  /><Relationship Id="rId41" Type="http://schemas.openxmlformats.org/officeDocument/2006/relationships/slide" Target="slides/slide35.xml"  /><Relationship Id="rId42" Type="http://schemas.openxmlformats.org/officeDocument/2006/relationships/slide" Target="slides/slide36.xml"  /><Relationship Id="rId43" Type="http://schemas.openxmlformats.org/officeDocument/2006/relationships/slide" Target="slides/slide37.xml"  /><Relationship Id="rId44" Type="http://schemas.openxmlformats.org/officeDocument/2006/relationships/slide" Target="slides/slide38.xml"  /><Relationship Id="rId45" Type="http://schemas.openxmlformats.org/officeDocument/2006/relationships/slide" Target="slides/slide39.xml"  /><Relationship Id="rId46" Type="http://schemas.openxmlformats.org/officeDocument/2006/relationships/slide" Target="slides/slide40.xml"  /><Relationship Id="rId47" Type="http://schemas.openxmlformats.org/officeDocument/2006/relationships/slide" Target="slides/slide41.xml"  /><Relationship Id="rId48" Type="http://schemas.openxmlformats.org/officeDocument/2006/relationships/slide" Target="slides/slide42.xml"  /><Relationship Id="rId49" Type="http://schemas.openxmlformats.org/officeDocument/2006/relationships/slide" Target="slides/slide43.xml"  /><Relationship Id="rId5" Type="http://schemas.openxmlformats.org/officeDocument/2006/relationships/slideMaster" Target="slideMasters/slideMaster5.xml"  /><Relationship Id="rId50" Type="http://schemas.openxmlformats.org/officeDocument/2006/relationships/slide" Target="slides/slide44.xml"  /><Relationship Id="rId51" Type="http://schemas.openxmlformats.org/officeDocument/2006/relationships/slide" Target="slides/slide45.xml"  /><Relationship Id="rId52" Type="http://schemas.openxmlformats.org/officeDocument/2006/relationships/slide" Target="slides/slide46.xml"  /><Relationship Id="rId53" Type="http://schemas.openxmlformats.org/officeDocument/2006/relationships/slide" Target="slides/slide47.xml"  /><Relationship Id="rId54" Type="http://schemas.openxmlformats.org/officeDocument/2006/relationships/slide" Target="slides/slide48.xml"  /><Relationship Id="rId55" Type="http://schemas.openxmlformats.org/officeDocument/2006/relationships/slide" Target="slides/slide49.xml"  /><Relationship Id="rId56" Type="http://schemas.openxmlformats.org/officeDocument/2006/relationships/slide" Target="slides/slide50.xml"  /><Relationship Id="rId57" Type="http://schemas.openxmlformats.org/officeDocument/2006/relationships/slide" Target="slides/slide51.xml"  /><Relationship Id="rId58" Type="http://schemas.openxmlformats.org/officeDocument/2006/relationships/slide" Target="slides/slide52.xml"  /><Relationship Id="rId59" Type="http://schemas.openxmlformats.org/officeDocument/2006/relationships/slide" Target="slides/slide53.xml"  /><Relationship Id="rId6" Type="http://schemas.openxmlformats.org/officeDocument/2006/relationships/notesMaster" Target="notesMasters/notesMaster1.xml"  /><Relationship Id="rId60" Type="http://schemas.openxmlformats.org/officeDocument/2006/relationships/slide" Target="slides/slide54.xml"  /><Relationship Id="rId61" Type="http://schemas.openxmlformats.org/officeDocument/2006/relationships/slide" Target="slides/slide55.xml"  /><Relationship Id="rId62" Type="http://schemas.openxmlformats.org/officeDocument/2006/relationships/slide" Target="slides/slide56.xml"  /><Relationship Id="rId63" Type="http://schemas.openxmlformats.org/officeDocument/2006/relationships/slide" Target="slides/slide57.xml"  /><Relationship Id="rId64" Type="http://schemas.openxmlformats.org/officeDocument/2006/relationships/slide" Target="slides/slide58.xml"  /><Relationship Id="rId65" Type="http://schemas.openxmlformats.org/officeDocument/2006/relationships/slide" Target="slides/slide59.xml"  /><Relationship Id="rId66" Type="http://schemas.openxmlformats.org/officeDocument/2006/relationships/slide" Target="slides/slide60.xml"  /><Relationship Id="rId67" Type="http://schemas.openxmlformats.org/officeDocument/2006/relationships/slide" Target="slides/slide61.xml"  /><Relationship Id="rId68" Type="http://schemas.openxmlformats.org/officeDocument/2006/relationships/slide" Target="slides/slide62.xml"  /><Relationship Id="rId69" Type="http://schemas.openxmlformats.org/officeDocument/2006/relationships/slide" Target="slides/slide63.xml"  /><Relationship Id="rId7" Type="http://schemas.openxmlformats.org/officeDocument/2006/relationships/slide" Target="slides/slide1.xml"  /><Relationship Id="rId70" Type="http://schemas.openxmlformats.org/officeDocument/2006/relationships/slide" Target="slides/slide64.xml"  /><Relationship Id="rId71" Type="http://schemas.openxmlformats.org/officeDocument/2006/relationships/slide" Target="slides/slide65.xml"  /><Relationship Id="rId72" Type="http://schemas.openxmlformats.org/officeDocument/2006/relationships/slide" Target="slides/slide66.xml"  /><Relationship Id="rId73" Type="http://schemas.openxmlformats.org/officeDocument/2006/relationships/slide" Target="slides/slide67.xml"  /><Relationship Id="rId74" Type="http://schemas.openxmlformats.org/officeDocument/2006/relationships/slide" Target="slides/slide68.xml"  /><Relationship Id="rId75" Type="http://schemas.openxmlformats.org/officeDocument/2006/relationships/slide" Target="slides/slide69.xml"  /><Relationship Id="rId76" Type="http://schemas.openxmlformats.org/officeDocument/2006/relationships/slide" Target="slides/slide70.xml"  /><Relationship Id="rId77" Type="http://schemas.openxmlformats.org/officeDocument/2006/relationships/slide" Target="slides/slide71.xml"  /><Relationship Id="rId78" Type="http://schemas.openxmlformats.org/officeDocument/2006/relationships/slide" Target="slides/slide72.xml"  /><Relationship Id="rId79" Type="http://schemas.openxmlformats.org/officeDocument/2006/relationships/slide" Target="slides/slide73.xml"  /><Relationship Id="rId8" Type="http://schemas.openxmlformats.org/officeDocument/2006/relationships/slide" Target="slides/slide2.xml"  /><Relationship Id="rId80" Type="http://schemas.openxmlformats.org/officeDocument/2006/relationships/slide" Target="slides/slide74.xml"  /><Relationship Id="rId81" Type="http://schemas.openxmlformats.org/officeDocument/2006/relationships/slide" Target="slides/slide75.xml"  /><Relationship Id="rId82" Type="http://schemas.openxmlformats.org/officeDocument/2006/relationships/slide" Target="slides/slide76.xml"  /><Relationship Id="rId83" Type="http://schemas.openxmlformats.org/officeDocument/2006/relationships/slide" Target="slides/slide77.xml"  /><Relationship Id="rId84" Type="http://schemas.openxmlformats.org/officeDocument/2006/relationships/slide" Target="slides/slide78.xml"  /><Relationship Id="rId85" Type="http://schemas.openxmlformats.org/officeDocument/2006/relationships/slide" Target="slides/slide79.xml"  /><Relationship Id="rId86" Type="http://schemas.openxmlformats.org/officeDocument/2006/relationships/slide" Target="slides/slide80.xml"  /><Relationship Id="rId87" Type="http://schemas.openxmlformats.org/officeDocument/2006/relationships/slide" Target="slides/slide81.xml"  /><Relationship Id="rId88" Type="http://schemas.openxmlformats.org/officeDocument/2006/relationships/slide" Target="slides/slide82.xml"  /><Relationship Id="rId89" Type="http://schemas.openxmlformats.org/officeDocument/2006/relationships/slide" Target="slides/slide83.xml"  /><Relationship Id="rId9" Type="http://schemas.openxmlformats.org/officeDocument/2006/relationships/slide" Target="slides/slide3.xml"  /><Relationship Id="rId90" Type="http://schemas.openxmlformats.org/officeDocument/2006/relationships/slide" Target="slides/slide84.xml"  /><Relationship Id="rId91" Type="http://schemas.openxmlformats.org/officeDocument/2006/relationships/slide" Target="slides/slide85.xml"  /><Relationship Id="rId92" Type="http://schemas.openxmlformats.org/officeDocument/2006/relationships/slide" Target="slides/slide86.xml"  /><Relationship Id="rId93" Type="http://schemas.openxmlformats.org/officeDocument/2006/relationships/slide" Target="slides/slide87.xml"  /><Relationship Id="rId94" Type="http://schemas.openxmlformats.org/officeDocument/2006/relationships/slide" Target="slides/slide88.xml"  /><Relationship Id="rId95" Type="http://schemas.openxmlformats.org/officeDocument/2006/relationships/slide" Target="slides/slide89.xml"  /><Relationship Id="rId96" Type="http://schemas.openxmlformats.org/officeDocument/2006/relationships/slide" Target="slides/slide90.xml"  /><Relationship Id="rId97" Type="http://schemas.openxmlformats.org/officeDocument/2006/relationships/slide" Target="slides/slide91.xml"  /><Relationship Id="rId98" Type="http://schemas.openxmlformats.org/officeDocument/2006/relationships/slide" Target="slides/slide92.xml"  /><Relationship Id="rId99" Type="http://schemas.openxmlformats.org/officeDocument/2006/relationships/slide" Target="slides/slide9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2023-09-25</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5.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60.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de"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DCDA02C3-7181-4BBC-B499-2507BD731811}" type="slidenum">
              <a:rPr lang="en-US" altLang="en-US"/>
              <a:pPr lvl="0">
                <a:defRPr/>
              </a:pPr>
              <a:t>89</a:t>
            </a:fld>
            <a:endParaRPr lang="en-US" altLang="en-US"/>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de"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54B43523-A45E-4944-9CD3-8D5F267B3325}" type="slidenum">
              <a:rPr lang="en-US" altLang="en-US"/>
              <a:pPr lvl="0">
                <a:defRPr/>
              </a:pPr>
              <a:t>115</a:t>
            </a:fld>
            <a:endParaRPr lang="en-US" altLang="en-US"/>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de"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765A6286-6C28-421E-B095-5E659BE659D6}" type="slidenum">
              <a:rPr lang="en-US" altLang="en-US"/>
              <a:pPr lvl="0">
                <a:defRPr/>
              </a:pPr>
              <a:t>125</a:t>
            </a:fld>
            <a:endParaRPr lang="en-US" altLang="en-US"/>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xmlns:a="http://schemas.openxmlformats.org/drawingml/2006/main" lvl="0">
              <a:defRPr/>
            </a:pPr>
            <a:r xmlns:a="http://schemas.openxmlformats.org/drawingml/2006/main">
              <a:rPr lang="de" altLang="en-US"/>
              <a:t/>
            </a:r>
            <a:endParaRPr xmlns:a="http://schemas.openxmlformats.org/drawingml/2006/main" lang="ko-KR" altLang="en-US"/>
          </a:p>
        </p:txBody>
      </p:sp>
      <p:sp>
        <p:nvSpPr>
          <p:cNvPr id="4" name="슬라이드 번호 개체 틀 3"/>
          <p:cNvSpPr>
            <a:spLocks noGrp="1"/>
          </p:cNvSpPr>
          <p:nvPr>
            <p:ph type="sldNum" sz="quarter" idx="5"/>
          </p:nvPr>
        </p:nvSpPr>
        <p:spPr/>
        <p:txBody>
          <a:bodyPr/>
          <a:lstStyle/>
          <a:p>
            <a:pPr lvl="0">
              <a:defRPr/>
            </a:pPr>
            <a:fld id="{97294564-F608-4DA1-BC9F-69A3A77D429B}" type="slidenum">
              <a:rPr lang="en-US" altLang="en-US"/>
              <a:pPr lvl="0">
                <a:defRPr/>
              </a:pPr>
              <a:t>160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제목 슬라이드">
    <p:spTree>
      <p:nvGrpSpPr>
        <p:cNvPr id="1" name=""/>
        <p:cNvGrpSpPr/>
        <p:nvPr/>
      </p:nvGrpSpPr>
      <p:grpSpPr>
        <a:xfrm>
          <a:off x="0" y="0"/>
          <a: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제목 및 내용">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구역 머리글">
    <p:spTree>
      <p:nvGrpSpPr>
        <p:cNvPr id="1" name=""/>
        <p:cNvGrpSpPr/>
        <p:nvPr/>
      </p:nvGrpSpPr>
      <p:grpSpPr>
        <a:xfrm>
          <a:off x="0" y="0"/>
          <a: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콘텐츠 2개">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비교">
    <p:spTree>
      <p:nvGrpSpPr>
        <p:cNvPr id="1" name=""/>
        <p:cNvGrpSpPr/>
        <p:nvPr/>
      </p:nvGrpSpPr>
      <p:grpSpPr>
        <a:xfrm>
          <a:off x="0" y="0"/>
          <a: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제목 및 세로 텍스트">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세로 제목 및 텍스트">
    <p:spTree>
      <p:nvGrpSpPr>
        <p:cNvPr id="1" name=""/>
        <p:cNvGrpSpPr/>
        <p:nvPr/>
      </p:nvGrpSpPr>
      <p:grpSpPr>
        <a:xfrm>
          <a:off x="0" y="0"/>
          <a: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제목만">
    <p:spTree>
      <p:nvGrpSpPr>
        <p:cNvPr id="1" name=""/>
        <p:cNvGrpSpPr/>
        <p:nvPr/>
      </p:nvGrpSpPr>
      <p:grpSpPr>
        <a:xfrm>
          <a:off x="0" y="0"/>
          <a: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빈 화면">
    <p:spTree>
      <p:nvGrpSpPr>
        <p:cNvPr id="1" name=""/>
        <p:cNvGrpSpPr/>
        <p:nvPr/>
      </p:nvGrpSpPr>
      <p:grpSpPr>
        <a:xfrm>
          <a:off x="0" y="0"/>
          <a: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캡션 있는 콘텐츠">
    <p:spTree>
      <p:nvGrpSpPr>
        <p:cNvPr id="1" name=""/>
        <p:cNvGrpSpPr/>
        <p:nvPr/>
      </p:nvGrpSpPr>
      <p:grpSpPr>
        <a:xfrm>
          <a:off x="0" y="0"/>
          <a: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캡션 있는 그림">
    <p:spTree>
      <p:nvGrpSpPr>
        <p:cNvPr id="1" name=""/>
        <p:cNvGrpSpPr/>
        <p:nvPr/>
      </p:nvGrpSpPr>
      <p:grpSpPr>
        <a:xfrm>
          <a:off x="0" y="0"/>
          <a: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2019-10-23</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2019-10-23</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2019-10-28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2019-11-08</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2019-11-19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9.jpeg"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0.png"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1.png"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8.png"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2.png"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3.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7.jpeg"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4.jpeg"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5.jpeg"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6.jpeg"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7.jpeg"  /></Relationships>
</file>

<file path=ppt/slides/_rels/slide115.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46.xml"  /><Relationship Id="rId3" Type="http://schemas.openxmlformats.org/officeDocument/2006/relationships/image" Target="../media/image78.jpeg"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79.jpeg"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0.png"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1.jpeg"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2.jpeg"  /></Relationships>
</file>

<file path=ppt/slides/_rels/slide12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46.xml"  /><Relationship Id="rId3" Type="http://schemas.openxmlformats.org/officeDocument/2006/relationships/image" Target="../media/image83.jpeg"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84.jpeg"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5.png"  /><Relationship Id="rId7" Type="http://schemas.openxmlformats.org/officeDocument/2006/relationships/image" Target="../media/image86.png"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87.png"  /><Relationship Id="rId7" Type="http://schemas.openxmlformats.org/officeDocument/2006/relationships/image" Target="../media/image88.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8.jpeg"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89.jpeg"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0.png"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1.jpeg"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2.jpeg"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3.jpeg"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4.jpeg"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9.jpeg"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95.jpeg"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6.jpeg"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7.jpeg"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8.jpeg"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99.jpeg"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0.jpeg"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0.jpeg"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101.jpeg"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2.jpeg"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3.jpeg"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4.jpeg"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5.jpeg"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106.jpe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1.jpeg"  /></Relationships>
</file>

<file path=ppt/slides/_rels/slide160.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45.xml"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1.png"  /><Relationship Id="rId7" Type="http://schemas.openxmlformats.org/officeDocument/2006/relationships/image" Target="../media/image4.png"  /><Relationship Id="rId8" Type="http://schemas.openxmlformats.org/officeDocument/2006/relationships/image" Target="../media/image5.png"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22.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3.jpe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4.jpe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5.jpe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6.jpe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7.jpe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28.jpe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29.jpe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3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e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5.jpe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5.jpe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6.jpe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7.jpeg"  /><Relationship Id="rId3" Type="http://schemas.openxmlformats.org/officeDocument/2006/relationships/image" Target="../media/image38.jpe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39.jpe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jpeg"  /><Relationship Id="rId5" Type="http://schemas.openxmlformats.org/officeDocument/2006/relationships/image" Target="../media/image11.png"  /><Relationship Id="rId6" Type="http://schemas.openxmlformats.org/officeDocument/2006/relationships/image" Target="../media/image12.png"  /><Relationship Id="rId7" Type="http://schemas.openxmlformats.org/officeDocument/2006/relationships/image" Target="../media/image13.png"  /><Relationship Id="rId8" Type="http://schemas.openxmlformats.org/officeDocument/2006/relationships/image" Target="../media/image14.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40.png"  /><Relationship Id="rId3" Type="http://schemas.openxmlformats.org/officeDocument/2006/relationships/image" Target="../media/image40.png"  /><Relationship Id="rId4" Type="http://schemas.openxmlformats.org/officeDocument/2006/relationships/image" Target="../media/image40.png"  /><Relationship Id="rId5" Type="http://schemas.openxmlformats.org/officeDocument/2006/relationships/image" Target="../media/image40.png"  /><Relationship Id="rId6" Type="http://schemas.openxmlformats.org/officeDocument/2006/relationships/image" Target="../media/image41.png"  /><Relationship Id="rId7" Type="http://schemas.openxmlformats.org/officeDocument/2006/relationships/image" Target="../media/image42.png"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43.jpeg"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4.jpeg"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5.png"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6.png"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43.jpeg"  /><Relationship Id="rId3" Type="http://schemas.openxmlformats.org/officeDocument/2006/relationships/image" Target="../media/image47.jpeg"  /><Relationship Id="rId4" Type="http://schemas.openxmlformats.org/officeDocument/2006/relationships/image" Target="../media/image48.jpeg"  /><Relationship Id="rId5" Type="http://schemas.openxmlformats.org/officeDocument/2006/relationships/image" Target="../media/image49.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eg"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0.png"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1.jpeg"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2.jpeg"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3.jpeg"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4.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5.png"  /><Relationship Id="rId4" Type="http://schemas.openxmlformats.org/officeDocument/2006/relationships/image" Target="../media/image16.png"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5.jpe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6.jpeg"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57.jpeg"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8.jpeg"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5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0.jpe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1.jpeg"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2.jpeg"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3.jpeg"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89.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46.xml"  /><Relationship Id="rId3" Type="http://schemas.openxmlformats.org/officeDocument/2006/relationships/image" Target="../media/image6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4.png"  /><Relationship Id="rId4" Type="http://schemas.openxmlformats.org/officeDocument/2006/relationships/image" Target="../media/image5.png"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5.jpeg"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3.jpeg"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6.jpeg"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67.png"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2.png"  /><Relationship Id="rId7" Type="http://schemas.openxmlformats.org/officeDocument/2006/relationships/image" Target="../media/image2.png"  /><Relationship Id="rId8" Type="http://schemas.openxmlformats.org/officeDocument/2006/relationships/image" Target="../media/image68.png"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png"  /><Relationship Id="rId3" Type="http://schemas.openxmlformats.org/officeDocument/2006/relationships/image" Target="../media/image1.png"  /><Relationship Id="rId4" Type="http://schemas.openxmlformats.org/officeDocument/2006/relationships/image" Target="../media/image1.png"  /><Relationship Id="rId5" Type="http://schemas.openxmlformats.org/officeDocument/2006/relationships/image" Target="../media/image1.png"  /><Relationship Id="rId6" Type="http://schemas.openxmlformats.org/officeDocument/2006/relationships/image" Target="../media/image4.png"  /><Relationship Id="rId7"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736304" cy="369332"/>
          </a:xfrm>
          <a:prstGeom prst="rect">
            <a:avLst/>
          </a:prstGeom>
          <a:noFill/>
        </p:spPr>
        <p:txBody>
          <a:bodyPr wrap="square" rtlCol="0">
            <a:spAutoFit/>
          </a:bodyPr>
          <a:lstStyle/>
          <a:p>
            <a:r xmlns:a="http://schemas.openxmlformats.org/drawingml/2006/main">
              <a:rPr lang="de" altLang="ko-KR" b="1">
                <a:solidFill>
                  <a:schemeClr val="tx1">
                    <a:lumMod val="50000"/>
                    <a:lumOff val="50000"/>
                  </a:schemeClr>
                </a:solidFill>
              </a:rPr>
              <a:t>Nr.1</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Der</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Wort</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von</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p>
            <a:pPr xmlns:a="http://schemas.openxmlformats.org/drawingml/2006/main" algn="ctr"/>
            <a:r xmlns:a="http://schemas.openxmlformats.org/drawingml/2006/main">
              <a:rPr lang="de" altLang="ko-KR" sz="4400"/>
              <a:t>Gott</a:t>
            </a:r>
          </a:p>
          <a:p>
            <a:pPr xmlns:a="http://schemas.openxmlformats.org/drawingml/2006/main" algn="ctr"/>
            <a:r xmlns:a="http://schemas.openxmlformats.org/drawingml/2006/main">
              <a:rPr lang="de" altLang="ko-KR" sz="4400"/>
              <a:t>Gemacht</a:t>
            </a:r>
          </a:p>
          <a:p>
            <a:pPr xmlns:a="http://schemas.openxmlformats.org/drawingml/2006/main" algn="ctr"/>
            <a:r xmlns:a="http://schemas.openxmlformats.org/drawingml/2006/main">
              <a:rPr lang="de" altLang="ko-KR" sz="4400"/>
              <a:t>Die Welt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Picture 2" descr="http://cfile230.uf.daum.net/image/17301C214B58EAE9274230"/>
          <p:cNvPicPr>
            <a:picLocks noChangeAspect="1" noChangeArrowheads="1"/>
          </p:cNvPicPr>
          <p:nvPr/>
        </p:nvPicPr>
        <p:blipFill>
          <a:blip r:embed="rId4"/>
          <a:stretch>
            <a:fillRect/>
          </a:stretch>
        </p:blipFill>
        <p:spPr bwMode="auto">
          <a:xfrm>
            <a:off x="3923928" y="1899123"/>
            <a:ext cx="5220072" cy="3916515"/>
          </a:xfrm>
          <a:prstGeom prst="rect">
            <a:avLst/>
          </a:prstGeom>
          <a:noFill/>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solidFill>
                  <a:srgbClr val="FF0000"/>
                </a:solidFill>
              </a:rPr>
              <a:t>Heute</a:t>
            </a:r>
            <a:r xmlns:a="http://schemas.openxmlformats.org/drawingml/2006/main">
              <a:rPr lang="de" altLang="en-US" sz="4000">
                <a:solidFill>
                  <a:srgbClr val="FF0000"/>
                </a:solidFill>
              </a:rPr>
              <a:t> </a:t>
            </a:r>
            <a:r xmlns:a="http://schemas.openxmlformats.org/drawingml/2006/main">
              <a:rPr lang="de" altLang="ko-KR" sz="4000">
                <a:solidFill>
                  <a:srgbClr val="FF0000"/>
                </a:solidFill>
              </a:rPr>
              <a:t>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2494637"/>
            <a:ext cx="8208912" cy="1200329"/>
          </a:xfrm>
          <a:prstGeom prst="rect">
            <a:avLst/>
          </a:prstGeom>
          <a:noFill/>
        </p:spPr>
        <p:txBody>
          <a:bodyPr wrap="square" rtlCol="0">
            <a:spAutoFit/>
          </a:bodyPr>
          <a:lstStyle/>
          <a:p>
            <a:r xmlns:a="http://schemas.openxmlformats.org/drawingml/2006/main">
              <a:rPr lang="de" altLang="ko-KR" sz="3600">
                <a:solidFill>
                  <a:schemeClr val="tx1">
                    <a:lumMod val="65000"/>
                    <a:lumOff val="35000"/>
                  </a:schemeClr>
                </a:solidFill>
              </a:rPr>
              <a:t>Am Anfang schuf Gott</a:t>
            </a:r>
          </a:p>
          <a:p>
            <a:r xmlns:a="http://schemas.openxmlformats.org/drawingml/2006/main">
              <a:rPr lang="de" altLang="ko-KR" sz="3600">
                <a:solidFill>
                  <a:schemeClr val="tx1">
                    <a:lumMod val="65000"/>
                    <a:lumOff val="35000"/>
                  </a:schemeClr>
                </a:solidFill>
              </a:rPr>
              <a:t>die Himmel und die Erde.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ctr"/>
            <a:r xmlns:a="http://schemas.openxmlformats.org/drawingml/2006/main">
              <a:rPr lang="de" altLang="ko-KR" sz="2800">
                <a:solidFill>
                  <a:schemeClr val="tx1">
                    <a:lumMod val="65000"/>
                    <a:lumOff val="35000"/>
                  </a:schemeClr>
                </a:solidFill>
              </a:rPr>
              <a:t>Genesis 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0545881"/>
      </p:ext>
    </p:extLst>
  </p:cSld>
  <p:clrMapOvr>
    <a:masterClrMapping/>
  </p:clrMapOvr>
  <p:transition/>
  <p:timing/>
</p:sld>
</file>

<file path=ppt/slides/slide10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Isaaks Frau Rebekka gebar Zwillinge. Der erste Sohn hieß Esau und der zweite war Jakob.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3999" cy="58643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Esau jagte gern. Deshalb liebte er Outdoor-Aktivitäten. Aber Jacob war ein ruhiger Mann und blieb zu Hause.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Eines Tages, als Jakob gerade einen Eintopf kochte, kam Esau von der Jagd hungrig nach Hause.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27908"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02" y="5654843"/>
            <a:ext cx="9054634" cy="1182202"/>
          </a:xfrm>
          <a:prstGeom prst="rect">
            <a:avLst/>
          </a:prstGeom>
          <a:noFill/>
        </p:spPr>
        <p:txBody>
          <a:bodyPr wrap="square">
            <a:spAutoFit/>
          </a:bodyPr>
          <a:lstStyle/>
          <a:p>
            <a:pPr xmlns:a="http://schemas.openxmlformats.org/drawingml/2006/main" lvl="0">
              <a:defRPr/>
            </a:pPr>
            <a:r xmlns:a="http://schemas.openxmlformats.org/drawingml/2006/main">
              <a:rPr lang="de" altLang="ko-KR" sz="2400">
                <a:solidFill>
                  <a:schemeClr val="tx1">
                    <a:lumMod val="65000"/>
                    <a:lumOff val="35000"/>
                  </a:schemeClr>
                </a:solidFill>
              </a:rPr>
              <a:t>„Gib mir etwas Eintopf!“, „Verkaufe mir zuerst dein Erstgeburtsrecht.“ Dann werde ich dir welche geben.“ Esau war so hungrig, dass er sein Erstgeburtsrecht für eine Schüssel roten Eintopf verkaufte.</a:t>
            </a:r>
            <a:endParaRPr xmlns:a="http://schemas.openxmlformats.org/drawingml/2006/main" lang="en-US" altLang="ko-KR" sz="24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3558" y="-387424"/>
            <a:ext cx="9127908" cy="575982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de" altLang="ko-KR" sz="2600">
                <a:solidFill>
                  <a:schemeClr val="tx1">
                    <a:lumMod val="65000"/>
                    <a:lumOff val="35000"/>
                  </a:schemeClr>
                </a:solidFill>
              </a:rPr>
              <a:t>Schließlich täuschte Jakob seinen Vater, um den Segen zu erhalten. Endlich bekam er den Segen. All diese Dinge geschahen durch die Vorsehung Gottes.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0"/>
            <a:ext cx="9127908"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46331"/>
          </a:xfrm>
          <a:prstGeom prst="rect">
            <a:avLst/>
          </a:prstGeom>
          <a:noFill/>
        </p:spPr>
        <p:txBody>
          <a:bodyPr wrap="square">
            <a:spAutoFit/>
          </a:bodyPr>
          <a:lstStyle/>
          <a:p>
            <a:pPr xmlns:a="http://schemas.openxmlformats.org/drawingml/2006/main" algn="ctr">
              <a:defRPr/>
            </a:pPr>
            <a:r xmlns:a="http://schemas.openxmlformats.org/drawingml/2006/main">
              <a:rPr lang="de" altLang="ko-KR" sz="3600">
                <a:solidFill>
                  <a:srgbClr val="ff0000"/>
                </a:solidFill>
              </a:rPr>
              <a:t>Die heutige Lektion</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052736"/>
            <a:ext cx="8208912" cy="5031834"/>
          </a:xfrm>
          <a:prstGeom prst="rect">
            <a:avLst/>
          </a:prstGeom>
          <a:noFill/>
        </p:spPr>
        <p:txBody>
          <a:bodyPr wrap="square">
            <a:spAutoFit/>
          </a:bodyPr>
          <a:lstStyle/>
          <a:p>
            <a:pPr xmlns:a="http://schemas.openxmlformats.org/drawingml/2006/main" algn="ctr">
              <a:defRPr/>
            </a:pPr>
            <a:r xmlns:a="http://schemas.openxmlformats.org/drawingml/2006/main">
              <a:rPr lang="de" altLang="ko-KR" sz="3600">
                <a:solidFill>
                  <a:schemeClr val="tx1">
                    <a:lumMod val="65000"/>
                    <a:lumOff val="35000"/>
                  </a:schemeClr>
                </a:solidFill>
              </a:rPr>
              <a:t>Esau hielt es für wichtiger, das Hungerproblem zu lösen, als den spirituellen Segen zu erhalten.</a:t>
            </a:r>
            <a:r xmlns:a="http://schemas.openxmlformats.org/drawingml/2006/main">
              <a:rPr lang="de"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Endlich,</a:t>
            </a:r>
            <a:r xmlns:a="http://schemas.openxmlformats.org/drawingml/2006/main">
              <a:rPr lang="de" altLang="en-US" sz="3600">
                <a:solidFill>
                  <a:schemeClr val="tx1">
                    <a:lumMod val="65000"/>
                    <a:lumOff val="35000"/>
                  </a:schemeClr>
                </a:solidFill>
              </a:rPr>
              <a:t> </a:t>
            </a:r>
            <a:r xmlns:a="http://schemas.openxmlformats.org/drawingml/2006/main">
              <a:rPr lang="de" altLang="ko-KR" sz="3600">
                <a:solidFill>
                  <a:schemeClr val="tx1">
                    <a:lumMod val="65000"/>
                    <a:lumOff val="35000"/>
                  </a:schemeClr>
                </a:solidFill>
              </a:rPr>
              <a:t>Jacob</a:t>
            </a:r>
            <a:r xmlns:a="http://schemas.openxmlformats.org/drawingml/2006/main">
              <a:rPr lang="de" altLang="en-US" sz="3600">
                <a:solidFill>
                  <a:schemeClr val="tx1">
                    <a:lumMod val="65000"/>
                    <a:lumOff val="35000"/>
                  </a:schemeClr>
                </a:solidFill>
              </a:rPr>
              <a:t> </a:t>
            </a:r>
            <a:r xmlns:a="http://schemas.openxmlformats.org/drawingml/2006/main">
              <a:rPr lang="de" altLang="ko-KR" sz="3600">
                <a:solidFill>
                  <a:schemeClr val="tx1">
                    <a:lumMod val="65000"/>
                    <a:lumOff val="35000"/>
                  </a:schemeClr>
                </a:solidFill>
              </a:rPr>
              <a:t>wurde</a:t>
            </a:r>
            <a:r xmlns:a="http://schemas.openxmlformats.org/drawingml/2006/main">
              <a:rPr lang="de" altLang="en-US" sz="3600">
                <a:solidFill>
                  <a:schemeClr val="tx1">
                    <a:lumMod val="65000"/>
                    <a:lumOff val="35000"/>
                  </a:schemeClr>
                </a:solidFill>
              </a:rPr>
              <a:t> </a:t>
            </a:r>
            <a:r xmlns:a="http://schemas.openxmlformats.org/drawingml/2006/main">
              <a:rPr lang="de" altLang="ko-KR" sz="3600">
                <a:solidFill>
                  <a:schemeClr val="tx1">
                    <a:lumMod val="65000"/>
                    <a:lumOff val="35000"/>
                  </a:schemeClr>
                </a:solidFill>
              </a:rPr>
              <a:t>Die</a:t>
            </a:r>
            <a:r xmlns:a="http://schemas.openxmlformats.org/drawingml/2006/main">
              <a:rPr lang="de" altLang="en-US" sz="3600">
                <a:solidFill>
                  <a:schemeClr val="tx1">
                    <a:lumMod val="65000"/>
                    <a:lumOff val="35000"/>
                  </a:schemeClr>
                </a:solidFill>
              </a:rPr>
              <a:t> </a:t>
            </a:r>
            <a:r xmlns:a="http://schemas.openxmlformats.org/drawingml/2006/main">
              <a:rPr lang="de" altLang="ko-KR" sz="3600">
                <a:solidFill>
                  <a:schemeClr val="tx1">
                    <a:lumMod val="65000"/>
                    <a:lumOff val="35000"/>
                  </a:schemeClr>
                </a:solidFill>
              </a:rPr>
              <a:t>Vorfahr der Israeliten.</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Was ist Ihrer Meinung nach wichtiger?</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Der Segen, Kinder Gottes zu sein, kann durch nichts ersetzt werden.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e" altLang="ko-KR" sz="3200"/>
              <a:t>Gott ist?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rgbClr val="c00000"/>
                </a:solidFill>
              </a:rPr>
              <a:t>Gott</a:t>
            </a:r>
            <a:r xmlns:a="http://schemas.openxmlformats.org/drawingml/2006/main">
              <a:rPr lang="de" altLang="en-US" sz="3600">
                <a:solidFill>
                  <a:srgbClr val="c00000"/>
                </a:solidFill>
              </a:rPr>
              <a:t> </a:t>
            </a:r>
            <a:r xmlns:a="http://schemas.openxmlformats.org/drawingml/2006/main">
              <a:rPr lang="de" altLang="ko-KR" sz="3600">
                <a:solidFill>
                  <a:srgbClr val="c00000"/>
                </a:solidFill>
              </a:rPr>
              <a:t>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Gott erfüllt seinen eigenen Willen trotz der Irrtümer und Lügen der Menschen.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Heutige</a:t>
            </a:r>
            <a:r xmlns:a="http://schemas.openxmlformats.org/drawingml/2006/main">
              <a:rPr lang="de" altLang="en-US" sz="4000">
                <a:solidFill>
                  <a:srgbClr val="ff0000"/>
                </a:solidFill>
              </a:rPr>
              <a:t> </a:t>
            </a:r>
            <a:r xmlns:a="http://schemas.openxmlformats.org/drawingml/2006/main">
              <a:rPr lang="de" altLang="ko-KR" sz="4000">
                <a:solidFill>
                  <a:srgbClr val="ff0000"/>
                </a:solidFill>
              </a:rPr>
              <a:t>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Wofür verkaufte Esau sein Erstgeburtsrecht?</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Nudel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Brot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Fleisch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dk1"/>
                </a:solidFill>
              </a:rPr>
              <a:t>④ </a:t>
            </a:r>
            <a:r xmlns:a="http://schemas.openxmlformats.org/drawingml/2006/main">
              <a:rPr lang="de" altLang="ko-KR" sz="2800">
                <a:solidFill>
                  <a:schemeClr val="dk1"/>
                </a:solidFill>
              </a:rPr>
              <a:t>roter Eintopf</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917"/>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rgbClr val="ff0000"/>
                </a:solidFill>
              </a:rPr>
              <a:t>④ </a:t>
            </a:r>
            <a:r xmlns:a="http://schemas.openxmlformats.org/drawingml/2006/main">
              <a:rPr lang="de" altLang="ko-KR" sz="2800">
                <a:solidFill>
                  <a:srgbClr val="ff0000"/>
                </a:solidFill>
              </a:rPr>
              <a:t>roter Eintopf</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Heute</a:t>
            </a:r>
            <a:r xmlns:a="http://schemas.openxmlformats.org/drawingml/2006/main">
              <a:rPr lang="de" altLang="en-US" sz="4000">
                <a:solidFill>
                  <a:srgbClr val="ff0000"/>
                </a:solidFill>
              </a:rPr>
              <a:t> </a:t>
            </a:r>
            <a:r xmlns:a="http://schemas.openxmlformats.org/drawingml/2006/main">
              <a:rPr lang="de" altLang="ko-KR" sz="4000">
                <a:solidFill>
                  <a:srgbClr val="ff0000"/>
                </a:solidFill>
              </a:rPr>
              <a:t>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bg1">
                    <a:lumMod val="50000"/>
                  </a:schemeClr>
                </a:solidFill>
              </a:rPr>
              <a:t>Dann gab Jakob Esau etwas Brot und etwas Linseneintopf.</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e" altLang="ko-KR" sz="3600">
                <a:solidFill>
                  <a:schemeClr val="bg1">
                    <a:lumMod val="50000"/>
                  </a:schemeClr>
                </a:solidFill>
              </a:rPr>
              <a:t>Er aß und trank, dann stand er auf und ging.</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e" altLang="ko-KR" sz="3600">
                <a:solidFill>
                  <a:schemeClr val="bg1">
                    <a:lumMod val="50000"/>
                  </a:schemeClr>
                </a:solidFill>
              </a:rPr>
              <a:t>Daher verachtete Esau sein Erstgeburtsrecht.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de" altLang="ko-KR" b="1">
                <a:solidFill>
                  <a:schemeClr val="tx1">
                    <a:lumMod val="50000"/>
                    <a:lumOff val="50000"/>
                  </a:schemeClr>
                </a:solidFill>
              </a:rPr>
              <a:t>Nr. 11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757788"/>
          </a:xfrm>
          <a:prstGeom prst="rect">
            <a:avLst/>
          </a:prstGeom>
          <a:noFill/>
        </p:spPr>
        <p:txBody>
          <a:bodyPr wrap="square">
            <a:spAutoFit/>
          </a:bodyPr>
          <a:lstStyle/>
          <a:p>
            <a:pPr xmlns:a="http://schemas.openxmlformats.org/drawingml/2006/main" algn="ctr">
              <a:defRPr/>
            </a:pPr>
            <a:r xmlns:a="http://schemas.openxmlformats.org/drawingml/2006/main">
              <a:rPr lang="de" altLang="ko-KR" sz="4400"/>
              <a:t>Jacobs Traum</a:t>
            </a:r>
            <a:endParaRPr xmlns:a="http://schemas.openxmlformats.org/drawingml/2006/main" lang="ko-KR" altLang="en-US" sz="4400"/>
          </a:p>
        </p:txBody>
      </p:sp>
      <p:sp>
        <p:nvSpPr>
          <p:cNvPr id="2" name="직사각형 1"/>
          <p:cNvSpPr/>
          <p:nvPr/>
        </p:nvSpPr>
        <p:spPr>
          <a:xfrm>
            <a:off x="0" y="23842"/>
            <a:ext cx="9236896" cy="10751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427984" y="1412776"/>
            <a:ext cx="4716016" cy="46883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1" y="1412776"/>
            <a:ext cx="387153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Bible Kids Nr.2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632" y="1917001"/>
            <a:ext cx="3931114" cy="132343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t>Sie aßen die verbotene Frucht</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2096615"/>
            <a:ext cx="5090405" cy="370864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de" altLang="ko-KR" sz="3600"/>
              <a:t>Er hatte einen Traum, in dem er eine Treppe sah, die auf der Erde ruhte und deren Spitze bis zum Himmel reichte, und auf der die Engel Gottes auf- und abstiegen</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28:</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Jakob betrog seinen Bruder mit einer Lüge. Er hatte Angst, getötet zu werden. Also floh er von zu Hause zu seinem Onkel nach Haran.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424404" y="12941"/>
            <a:ext cx="8295192" cy="546006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01208"/>
            <a:ext cx="8963222" cy="1374338"/>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Nachts nahm er dort einen Stein und schlief, indem er ihn als Kissen unter seinen Kopf legte. Er war dort allein und ohne Familie. Deshalb hatte er Angst und fühlte sich einsam.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81010" y="260649"/>
            <a:ext cx="8279422" cy="492060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Jakob sah, wie Engel Gottes eine Treppe auf der Erde zum Himmel hinauf- und hinabstiegen.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7383"/>
            <a:ext cx="834993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Er hörte die Stimme Gottes: „Ich bin bei dir und werde über dich wachen, wohin du auch gehst.“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73565"/>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Als er am Morgen aufwachte, betete er Gott an, der versprach, dass er bei ihm sein würde, und er gab Gott die Ehre.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3"/>
          <a:stretch>
            <a:fillRect/>
          </a:stretch>
        </p:blipFill>
        <p:spPr>
          <a:xfrm>
            <a:off x="395884" y="-27383"/>
            <a:ext cx="8352231"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de" altLang="ko-KR" sz="3600">
                <a:solidFill>
                  <a:schemeClr val="tx1">
                    <a:lumMod val="65000"/>
                    <a:lumOff val="35000"/>
                  </a:schemeClr>
                </a:solidFill>
              </a:rPr>
              <a:t>So wie Gott mit Jakob war, der Angst hatte, allein zu sein,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Unser Vatergott kümmert sich auch um uns, wenn wir allein sind.</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Wie Jakob sollten wir Gott ehren und preisen, der immer bei uns ist.</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de" altLang="ko-KR" sz="3200"/>
              <a:t>Gott ist?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rgbClr val="c00000"/>
                </a:solidFill>
              </a:rPr>
              <a:t>Gott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Gott ist überall und jederzeit bei uns.</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e" altLang="ko-KR" sz="3600">
                <a:solidFill>
                  <a:schemeClr val="tx1">
                    <a:lumMod val="65000"/>
                    <a:lumOff val="35000"/>
                  </a:schemeClr>
                </a:solidFill>
              </a:rPr>
              <a:t>Gott kümmert sich immer um uns.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Heute</a:t>
            </a:r>
            <a:r xmlns:a="http://schemas.openxmlformats.org/drawingml/2006/main">
              <a:rPr lang="de" altLang="en-US" sz="4000">
                <a:solidFill>
                  <a:srgbClr val="ff0000"/>
                </a:solidFill>
              </a:rPr>
              <a:t> </a:t>
            </a:r>
            <a:r xmlns:a="http://schemas.openxmlformats.org/drawingml/2006/main">
              <a:rPr lang="de" altLang="ko-KR" sz="4000">
                <a:solidFill>
                  <a:srgbClr val="ff0000"/>
                </a:solidFill>
              </a:rPr>
              <a:t>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Was nahm Jakob als Kissen, als er schlief?</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Holz</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dk1"/>
                </a:solidFill>
              </a:rPr>
              <a:t>② </a:t>
            </a:r>
            <a:r xmlns:a="http://schemas.openxmlformats.org/drawingml/2006/main">
              <a:rPr lang="de" altLang="ko-KR" sz="2800">
                <a:solidFill>
                  <a:schemeClr val="dk1"/>
                </a:solidFill>
              </a:rPr>
              <a:t>Stein</a:t>
            </a:r>
            <a:endParaRPr xmlns:a="http://schemas.openxmlformats.org/drawingml/2006/main" lang="en-US" altLang="ko-KR" sz="2800">
              <a:solidFill>
                <a:schemeClr val="dk1"/>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Tasche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Haut eines Tieres</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73016"/>
            <a:ext cx="8712968" cy="519688"/>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rgbClr val="ff0000"/>
                </a:solidFill>
              </a:rPr>
              <a:t>② </a:t>
            </a:r>
            <a:r xmlns:a="http://schemas.openxmlformats.org/drawingml/2006/main">
              <a:rPr lang="de" altLang="ko-KR" sz="2800">
                <a:solidFill>
                  <a:srgbClr val="ff0000"/>
                </a:solidFill>
              </a:rPr>
              <a:t>Stein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2862322"/>
          </a:xfrm>
          <a:prstGeom prst="rect">
            <a:avLst/>
          </a:prstGeom>
          <a:noFill/>
        </p:spPr>
        <p:txBody>
          <a:bodyPr wrap="square">
            <a:spAutoFit/>
          </a:bodyPr>
          <a:lstStyle/>
          <a:p>
            <a:pPr xmlns:a="http://schemas.openxmlformats.org/drawingml/2006/main" lvl="0">
              <a:defRPr/>
            </a:pPr>
            <a:r xmlns:a="http://schemas.openxmlformats.org/drawingml/2006/main">
              <a:rPr lang="de" altLang="ko-KR" sz="3600"/>
              <a:t>Er hatte einen Traum, in dem er eine Treppe sah, die auf der Erde ruhte und deren Spitze bis zum Himmel reichte, und auf der die Engel Gottes auf- und abstiegen</a:t>
            </a:r>
            <a:endParaRPr xmlns:a="http://schemas.openxmlformats.org/drawingml/2006/main" lang="en-US" altLang="ko-KR"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28:</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schuf den Menschen nach seinem eigenen Bild, nach dem Bild Gottes schuf er ihn;</a:t>
            </a:r>
          </a:p>
          <a:p>
            <a:r xmlns:a="http://schemas.openxmlformats.org/drawingml/2006/main">
              <a:rPr lang="de" altLang="ko-KR" sz="3600">
                <a:solidFill>
                  <a:schemeClr val="tx1">
                    <a:lumMod val="65000"/>
                    <a:lumOff val="35000"/>
                  </a:schemeClr>
                </a:solidFill>
              </a:rPr>
              <a:t>Als Mann und Frau erschuf er sie.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1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de" altLang="ko-KR" b="1">
                <a:solidFill>
                  <a:schemeClr val="tx1">
                    <a:lumMod val="50000"/>
                    <a:lumOff val="50000"/>
                  </a:schemeClr>
                </a:solidFill>
              </a:rPr>
              <a:t>Nr.12</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Der</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Wort</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von</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35496" y="1772816"/>
            <a:ext cx="3931114" cy="2092429"/>
          </a:xfrm>
          <a:prstGeom prst="rect">
            <a:avLst/>
          </a:prstGeom>
          <a:noFill/>
        </p:spPr>
        <p:txBody>
          <a:bodyPr wrap="square">
            <a:spAutoFit/>
          </a:bodyPr>
          <a:lstStyle/>
          <a:p>
            <a:pPr xmlns:a="http://schemas.openxmlformats.org/drawingml/2006/main" algn="ctr">
              <a:defRPr/>
            </a:pPr>
            <a:r xmlns:a="http://schemas.openxmlformats.org/drawingml/2006/main">
              <a:rPr lang="de" altLang="ko-KR" sz="4400"/>
              <a:t>Joseph wurde von seinen Brüdern verkauft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700809"/>
            <a:ext cx="5364088" cy="40540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39015" y="74302"/>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95736" y="115577"/>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bg1">
                    <a:lumMod val="50000"/>
                  </a:schemeClr>
                </a:solidFill>
              </a:rPr>
              <a:t>„Kommt, lasst uns ihn töten und in eine dieser Zisternen werfen.“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e" altLang="ko-KR" sz="3600">
                <a:solidFill>
                  <a:schemeClr val="bg1">
                    <a:lumMod val="50000"/>
                  </a:schemeClr>
                </a:solidFill>
              </a:rPr>
              <a:t>und sagen, dass ein wildes Tier ihn verschlungen hat.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e" altLang="ko-KR" sz="3600">
                <a:solidFill>
                  <a:schemeClr val="bg1">
                    <a:lumMod val="50000"/>
                  </a:schemeClr>
                </a:solidFill>
              </a:rPr>
              <a:t>Dann werden wir sehen, was aus seinen Träumen wird.</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373216"/>
            <a:ext cx="8963222" cy="1368578"/>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Jakob hatte zwölf Söhne. Er liebte Joseph mehr als alle seine anderen Söhne. Also fertigte er für Joseph ein wunderschönes Tuch 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536" y="99789"/>
            <a:ext cx="7947386" cy="51571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7315"/>
            <a:ext cx="8963222" cy="1369255"/>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Seine Brüder hassten ihn sehr, weil ihr Vater ihn besonders liebte. „Lass uns Joseph verkaufen. Sagen wir Vater, dass er gestorben ist.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631679" y="2"/>
            <a:ext cx="7906070" cy="547731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Sie verkauften Joseph als Sklaven an vorbeikommende Händler.</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de" altLang="ko-KR" sz="2800">
                <a:solidFill>
                  <a:schemeClr val="tx1">
                    <a:lumMod val="65000"/>
                    <a:lumOff val="35000"/>
                  </a:schemeClr>
                </a:solidFill>
              </a:rPr>
              <a:t>Als Jacob das hörte, war er zutiefst traurig.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90802"/>
            <a:ext cx="9054634" cy="1374818"/>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Joseph lebte ein hartes Leben als Sklave. Er glaubte jedoch und verließ sich auf Gott, ohne eine Sünde zu begehen.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397034" y="-26570"/>
            <a:ext cx="8349931" cy="554380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2" y="5657671"/>
            <a:ext cx="9054634" cy="1179374"/>
          </a:xfrm>
          <a:prstGeom prst="rect">
            <a:avLst/>
          </a:prstGeom>
          <a:noFill/>
        </p:spPr>
        <p:txBody>
          <a:bodyPr wrap="square">
            <a:spAutoFit/>
          </a:bodyPr>
          <a:lstStyle/>
          <a:p>
            <a:pPr xmlns:a="http://schemas.openxmlformats.org/drawingml/2006/main" lvl="0">
              <a:defRPr/>
            </a:pPr>
            <a:r xmlns:a="http://schemas.openxmlformats.org/drawingml/2006/main">
              <a:rPr lang="de" altLang="ko-KR" sz="2400">
                <a:solidFill>
                  <a:schemeClr val="tx1">
                    <a:lumMod val="65000"/>
                    <a:lumOff val="35000"/>
                  </a:schemeClr>
                </a:solidFill>
              </a:rPr>
              <a:t>Joseph wurde aufgrund einer falschen Anschuldigung ins Gefängnis geschickt.</a:t>
            </a:r>
            <a:r xmlns:a="http://schemas.openxmlformats.org/drawingml/2006/main">
              <a:rPr lang="de" altLang="en-US" sz="2400">
                <a:solidFill>
                  <a:schemeClr val="tx1">
                    <a:lumMod val="65000"/>
                    <a:lumOff val="35000"/>
                  </a:schemeClr>
                </a:solidFill>
              </a:rPr>
              <a:t> </a:t>
            </a:r>
            <a:r xmlns:a="http://schemas.openxmlformats.org/drawingml/2006/main">
              <a:rPr lang="de" altLang="ko-KR" sz="2400">
                <a:solidFill>
                  <a:schemeClr val="tx1">
                    <a:lumMod val="65000"/>
                    <a:lumOff val="35000"/>
                  </a:schemeClr>
                </a:solidFill>
              </a:rPr>
              <a:t>Allerdings versuchte er auch im Gefängnis, vor Gott gerecht zu sein. Gott vergaß Joseph nicht und Gott hatte erstaunliche Pläne mit ihm.</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54461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308213" y="142246"/>
            <a:ext cx="66370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0184" y="112603"/>
            <a:ext cx="767671"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de" altLang="ko-KR" sz="3200">
                <a:solidFill>
                  <a:schemeClr val="tx1">
                    <a:lumMod val="65000"/>
                    <a:lumOff val="35000"/>
                  </a:schemeClr>
                </a:solidFill>
              </a:rPr>
              <a:t>Joseph wurde von seinen eigenen Brüdern gehasst und als Sklave verkauft. Auch er wurde aufgrund einer falschen Anschuldigung ins Gefängnis gesteckt.</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de" altLang="ko-KR" sz="3200">
                <a:solidFill>
                  <a:schemeClr val="tx1">
                    <a:lumMod val="65000"/>
                    <a:lumOff val="35000"/>
                  </a:schemeClr>
                </a:solidFill>
              </a:rPr>
              <a:t>Er vertraute jedoch auf Gott und versuchte umso mehr, keine Sünde zu begehen.</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de" altLang="ko-KR" sz="3200">
                <a:solidFill>
                  <a:schemeClr val="tx1">
                    <a:lumMod val="65000"/>
                    <a:lumOff val="35000"/>
                  </a:schemeClr>
                </a:solidFill>
              </a:rPr>
              <a:t>Wir könnten auf einige Schwierigkeiten stoßen.</a:t>
            </a:r>
            <a:endParaRPr xmlns:a="http://schemas.openxmlformats.org/drawingml/2006/main" lang="en-US" altLang="ko-KR" sz="3200">
              <a:solidFill>
                <a:schemeClr val="tx1">
                  <a:lumMod val="65000"/>
                  <a:lumOff val="35000"/>
                </a:schemeClr>
              </a:solidFill>
            </a:endParaRPr>
          </a:p>
          <a:p>
            <a:pPr xmlns:a="http://schemas.openxmlformats.org/drawingml/2006/main" algn="ctr">
              <a:defRPr/>
            </a:pPr>
            <a:r xmlns:a="http://schemas.openxmlformats.org/drawingml/2006/main">
              <a:rPr lang="de" altLang="ko-KR" sz="3200">
                <a:solidFill>
                  <a:schemeClr val="tx1">
                    <a:lumMod val="65000"/>
                    <a:lumOff val="35000"/>
                  </a:schemeClr>
                </a:solidFill>
              </a:rPr>
              <a:t>Begehen wir keine Sünde und bitten wir unseren Vater Gott um Hilfe, der unser Gebet gerne erhört.</a:t>
            </a:r>
            <a:endParaRPr xmlns:a="http://schemas.openxmlformats.org/drawingml/2006/main"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e" altLang="ko-KR" sz="3200"/>
              <a:t>Gott ist?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rgbClr val="c00000"/>
                </a:solidFill>
              </a:rPr>
              <a:t>Unser Vater Gott..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Unser Vater Gott hat auch in schwierigen Zeiten erstaunliche Pläne für uns.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84168" y="82696"/>
            <a:ext cx="771196"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8" y="112603"/>
            <a:ext cx="839679"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Was gab Jakob von seinen zwölf Söhnen nur Joseph?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Spielzeug</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Bibel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reich schönes Tuch</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Geld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9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rgbClr val="ff0000"/>
                </a:solidFill>
              </a:rPr>
              <a:t>③ </a:t>
            </a:r>
            <a:r xmlns:a="http://schemas.openxmlformats.org/drawingml/2006/main">
              <a:rPr lang="de" altLang="ko-KR" sz="2800">
                <a:solidFill>
                  <a:srgbClr val="ff0000"/>
                </a:solidFill>
              </a:rPr>
              <a:t>reich schönes Tuch</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400">
                <a:solidFill>
                  <a:schemeClr val="tx1">
                    <a:lumMod val="65000"/>
                    <a:lumOff val="35000"/>
                  </a:schemeClr>
                </a:solidFill>
              </a:rPr>
              <a:t>Adam und Eva waren die besten Geschöpfe unter den Geschöpfen Gottes.</a:t>
            </a:r>
          </a:p>
          <a:p>
            <a:r xmlns:a="http://schemas.openxmlformats.org/drawingml/2006/main">
              <a:rPr lang="de" altLang="ko-KR" sz="2400">
                <a:solidFill>
                  <a:schemeClr val="tx1">
                    <a:lumMod val="65000"/>
                    <a:lumOff val="35000"/>
                  </a:schemeClr>
                </a:solidFill>
              </a:rPr>
              <a:t>Denn sie wurden nach Gottes Bild geschaffen.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35848" cy="5589240"/>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1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919231"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3728"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bg1">
                    <a:lumMod val="50000"/>
                  </a:schemeClr>
                </a:solidFill>
              </a:rPr>
              <a:t>„Kommt, lasst uns ihn töten und in eine dieser Zisternen werfen.“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e" altLang="ko-KR" sz="3600">
                <a:solidFill>
                  <a:schemeClr val="bg1">
                    <a:lumMod val="50000"/>
                  </a:schemeClr>
                </a:solidFill>
              </a:rPr>
              <a:t>und sagen, dass ein wildes Tier ihn verschlungen hat.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e" altLang="ko-KR" sz="3600">
                <a:solidFill>
                  <a:schemeClr val="bg1">
                    <a:lumMod val="50000"/>
                  </a:schemeClr>
                </a:solidFill>
              </a:rPr>
              <a:t>Dann werden wir sehen, was aus seinen Träumen wird.</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 37:20)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a:spAutoFit/>
          </a:bodyPr>
          <a:lstStyle/>
          <a:p>
            <a:pPr xmlns:a="http://schemas.openxmlformats.org/drawingml/2006/main" lvl="0">
              <a:defRPr/>
            </a:pPr>
            <a:r xmlns:a="http://schemas.openxmlformats.org/drawingml/2006/main">
              <a:rPr lang="de" altLang="ko-KR" b="1">
                <a:solidFill>
                  <a:schemeClr val="tx1">
                    <a:lumMod val="50000"/>
                    <a:lumOff val="50000"/>
                  </a:schemeClr>
                </a:solidFill>
              </a:rPr>
              <a:t>Nr. 13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60440" cy="2777088"/>
          </a:xfrm>
          <a:prstGeom prst="rect">
            <a:avLst/>
          </a:prstGeom>
          <a:noFill/>
        </p:spPr>
        <p:txBody>
          <a:bodyPr wrap="square">
            <a:spAutoFit/>
          </a:bodyPr>
          <a:lstStyle/>
          <a:p>
            <a:pPr xmlns:a="http://schemas.openxmlformats.org/drawingml/2006/main" algn="ctr">
              <a:defRPr/>
            </a:pPr>
            <a:r xmlns:a="http://schemas.openxmlformats.org/drawingml/2006/main">
              <a:rPr lang="de" altLang="ko-KR" sz="4400"/>
              <a:t>Joseph wurde Premierminister in Ägypten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067944" y="1984486"/>
            <a:ext cx="5364088"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20763" y="9177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89806" y="130084"/>
            <a:ext cx="983695" cy="648072"/>
          </a:xfrm>
          <a:prstGeom prst="rect">
            <a:avLst/>
          </a:prstGeom>
          <a:noFill/>
        </p:spPr>
      </p:pic>
      <p:sp>
        <p:nvSpPr>
          <p:cNvPr id="23" name="TextBox 22"/>
          <p:cNvSpPr txBox="1"/>
          <p:nvPr/>
        </p:nvSpPr>
        <p:spPr>
          <a:xfrm>
            <a:off x="539552" y="1844824"/>
            <a:ext cx="8208912" cy="1734670"/>
          </a:xfrm>
          <a:prstGeom prst="rect">
            <a:avLst/>
          </a:prstGeom>
          <a:noFill/>
        </p:spPr>
        <p:txBody>
          <a:bodyPr wrap="square">
            <a:spAutoFit/>
          </a:bodyPr>
          <a:lstStyle/>
          <a:p>
            <a:pPr xmlns:a="http://schemas.openxmlformats.org/drawingml/2006/main" lvl="0">
              <a:defRPr/>
            </a:pPr>
            <a:r xmlns:a="http://schemas.openxmlformats.org/drawingml/2006/main">
              <a:rPr lang="de" altLang="ko-KR" sz="3600"/>
              <a:t>Da sagte der Pharao zu Joseph: „Hiermit übertrage ich dir die Herrschaft über das ganze Land Ägypten.“</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41:</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212357"/>
            <a:ext cx="8963222" cy="1384995"/>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Pharao, der König von Ägypten, hatte einen Traum. 7 fette Kühe und danach kamen 7 hässliche Kühe heraus. 7 hässliche Kühe haben 7 fette Kühe gefressen. Es war ein sehr seltsamer Traum.</a:t>
            </a:r>
            <a:endParaRPr xmlns:a="http://schemas.openxmlformats.org/drawingml/2006/main" lang="ko-KR" altLang="en-US" sz="2800">
              <a:solidFill>
                <a:schemeClr val="tx1">
                  <a:lumMod val="65000"/>
                  <a:lumOff val="35000"/>
                </a:schemeClr>
              </a:solidFill>
            </a:endParaRPr>
          </a:p>
        </p:txBody>
      </p:sp>
      <p:pic>
        <p:nvPicPr>
          <p:cNvPr id="1026" name="Picture 2" descr="http://www.lambsongs.co.nz/One%20Page%20Bible%20Stories%20Old%20Testament/Joseph's%20&amp;%20Pharaoh's%20Dream.jpg"/>
          <p:cNvPicPr>
            <a:picLocks noChangeAspect="1" noChangeArrowheads="1"/>
          </p:cNvPicPr>
          <p:nvPr/>
        </p:nvPicPr>
        <p:blipFill rotWithShape="1">
          <a:blip r:embed="rId2"/>
          <a:srcRect/>
          <a:stretch>
            <a:fillRect/>
          </a:stretch>
        </p:blipFill>
        <p:spPr>
          <a:xfrm>
            <a:off x="395536" y="260648"/>
            <a:ext cx="8092796" cy="489654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45224"/>
            <a:ext cx="8963222" cy="1182270"/>
          </a:xfrm>
          <a:prstGeom prst="rect">
            <a:avLst/>
          </a:prstGeom>
          <a:noFill/>
        </p:spPr>
        <p:txBody>
          <a:bodyPr wrap="square">
            <a:spAutoFit/>
          </a:bodyPr>
          <a:lstStyle/>
          <a:p>
            <a:pPr xmlns:a="http://schemas.openxmlformats.org/drawingml/2006/main" lvl="0">
              <a:defRPr/>
            </a:pPr>
            <a:r xmlns:a="http://schemas.openxmlformats.org/drawingml/2006/main">
              <a:rPr lang="de" altLang="ko-KR" sz="2400">
                <a:solidFill>
                  <a:schemeClr val="tx1">
                    <a:lumMod val="65000"/>
                    <a:lumOff val="35000"/>
                  </a:schemeClr>
                </a:solidFill>
              </a:rPr>
              <a:t>Niemand konnte seinen Traum im Palast deuten. Der Obermundschenk, dem Joseph zur Seite stand, stellte ihn dem König vor.</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27966" y="1"/>
            <a:ext cx="8313496" cy="54452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Gott gab Joseph Weisheit. So konnte er die Bedeutung des Traums interpretieren und erzählte ihn dem König.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45224"/>
            <a:ext cx="9054634" cy="1372770"/>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Der Pharao war so bewegt, dass er Joseph, den Gefangenen, in die zweithöchste Position des Landes ernannte.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2" cy="547179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Joseph wurde Premierminister Ägyptens und herrschte mit der Weisheit, die Gott ihm gegeben hatte, über das Land.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48214"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5358" y="103694"/>
            <a:ext cx="983695" cy="648072"/>
          </a:xfrm>
          <a:prstGeom prst="rect">
            <a:avLst/>
          </a:prstGeom>
          <a:noFill/>
        </p:spPr>
      </p:pic>
      <p:sp>
        <p:nvSpPr>
          <p:cNvPr id="17" name="TextBox 16"/>
          <p:cNvSpPr txBox="1"/>
          <p:nvPr/>
        </p:nvSpPr>
        <p:spPr>
          <a:xfrm>
            <a:off x="467544" y="1124744"/>
            <a:ext cx="8208912" cy="3931126"/>
          </a:xfrm>
          <a:prstGeom prst="rect">
            <a:avLst/>
          </a:prstGeom>
          <a:noFill/>
        </p:spPr>
        <p:txBody>
          <a:bodyPr wrap="square">
            <a:spAutoFit/>
          </a:bodyPr>
          <a:lstStyle/>
          <a:p>
            <a:pPr xmlns:a="http://schemas.openxmlformats.org/drawingml/2006/main" algn="ctr">
              <a:defRPr/>
            </a:pPr>
            <a:r xmlns:a="http://schemas.openxmlformats.org/drawingml/2006/main">
              <a:rPr lang="de" altLang="ko-KR" sz="3600">
                <a:solidFill>
                  <a:schemeClr val="tx1">
                    <a:lumMod val="65000"/>
                    <a:lumOff val="35000"/>
                  </a:schemeClr>
                </a:solidFill>
              </a:rPr>
              <a:t>Gott hatte erstaunliche Pläne mit Joseph.</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Wenn wir auf Schwierigkeiten stoßen, sollten wir auch nicht enttäuscht sein,</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aber wir sollten Gottes erstaunliche Pläne für uns erwarten und an Gott glauben.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e" altLang="ko-KR" sz="3200"/>
              <a:t>Gott ist?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rgbClr val="c00000"/>
                </a:solidFill>
              </a:rPr>
              <a:t>Gott handelt nach Seinem Willen.</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Die Niedrigen werden erhöht und die Erhabenen werden erniedrigt.</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95"/>
            <a:ext cx="9143999" cy="5798268"/>
          </a:xfrm>
          <a:prstGeom prst="rect">
            <a:avLst/>
          </a:prstGeom>
        </p:spPr>
      </p:pic>
      <p:sp>
        <p:nvSpPr>
          <p:cNvPr id="5" name="TextBox 4"/>
          <p:cNvSpPr txBox="1"/>
          <p:nvPr/>
        </p:nvSpPr>
        <p:spPr>
          <a:xfrm>
            <a:off x="73274" y="5787261"/>
            <a:ext cx="8963222" cy="101566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000">
                <a:solidFill>
                  <a:schemeClr val="tx1">
                    <a:lumMod val="65000"/>
                    <a:lumOff val="35000"/>
                  </a:schemeClr>
                </a:solidFill>
              </a:rPr>
              <a:t>Gott sagte zu dem Mann:</a:t>
            </a:r>
            <a:r xmlns:a="http://schemas.openxmlformats.org/drawingml/2006/main">
              <a:rPr lang="de" altLang="en-US" sz="2000">
                <a:solidFill>
                  <a:schemeClr val="tx1">
                    <a:lumMod val="65000"/>
                    <a:lumOff val="35000"/>
                  </a:schemeClr>
                </a:solidFill>
              </a:rPr>
              <a:t> </a:t>
            </a:r>
            <a:r xmlns:a="http://schemas.openxmlformats.org/drawingml/2006/main">
              <a:rPr lang="de" altLang="ko-KR" sz="2000">
                <a:solidFill>
                  <a:schemeClr val="tx1">
                    <a:lumMod val="65000"/>
                    <a:lumOff val="35000"/>
                  </a:schemeClr>
                </a:solidFill>
              </a:rPr>
              <a:t>„Es steht dir frei, von jedem Baum im Garten zu essen; aber </a:t>
            </a:r>
            <a:r xmlns:a="http://schemas.openxmlformats.org/drawingml/2006/main">
              <a:rPr lang="de" altLang="ko-KR" sz="2000" u="sng">
                <a:solidFill>
                  <a:schemeClr val="tx1">
                    <a:lumMod val="65000"/>
                    <a:lumOff val="35000"/>
                  </a:schemeClr>
                </a:solidFill>
              </a:rPr>
              <a:t>du darfst nicht vom Baum der Erkenntnis von Gut und Böse essen, denn wenn du davon isst, wirst du mit Sicherheit sterben </a:t>
            </a:r>
            <a:r xmlns:a="http://schemas.openxmlformats.org/drawingml/2006/main">
              <a:rPr lang="de" altLang="ko-KR" sz="2000">
                <a:solidFill>
                  <a:schemeClr val="tx1">
                    <a:lumMod val="65000"/>
                    <a:lumOff val="35000"/>
                  </a:schemeClr>
                </a:solidFill>
              </a:rPr>
              <a:t>.“</a:t>
            </a:r>
          </a:p>
        </p:txBody>
      </p:sp>
    </p:spTree>
    <p:extLst>
      <p:ext uri="{BB962C8B-B14F-4D97-AF65-F5344CB8AC3E}">
        <p14:creationId xmlns:p14="http://schemas.microsoft.com/office/powerpoint/2010/main" val="3030085485"/>
      </p:ext>
    </p:extLst>
  </p:cSld>
  <p:clrMapOvr>
    <a:masterClrMapping/>
  </p:clrMapOvr>
  <p:transition/>
  <p:timing/>
</p:sld>
</file>

<file path=ppt/slides/slide1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Welche Tiere erschienen im Traum des Pharaos?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Vogel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Hund</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Pferd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Kuh</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rgbClr val="ff0000"/>
                </a:solidFill>
              </a:rPr>
              <a:t>④ </a:t>
            </a:r>
            <a:r xmlns:a="http://schemas.openxmlformats.org/drawingml/2006/main">
              <a:rPr lang="de" altLang="ko-KR" sz="2800">
                <a:solidFill>
                  <a:srgbClr val="ff0000"/>
                </a:solidFill>
              </a:rPr>
              <a:t>Kuh</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419" y="155837"/>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07888" y="184568"/>
            <a:ext cx="983695" cy="648072"/>
          </a:xfrm>
          <a:prstGeom prst="rect">
            <a:avLst/>
          </a:prstGeom>
          <a:noFill/>
        </p:spPr>
      </p:pic>
      <p:sp>
        <p:nvSpPr>
          <p:cNvPr id="23" name="TextBox 22"/>
          <p:cNvSpPr txBox="1"/>
          <p:nvPr/>
        </p:nvSpPr>
        <p:spPr>
          <a:xfrm>
            <a:off x="539552" y="1844824"/>
            <a:ext cx="8208912" cy="2287121"/>
          </a:xfrm>
          <a:prstGeom prst="rect">
            <a:avLst/>
          </a:prstGeom>
          <a:noFill/>
        </p:spPr>
        <p:txBody>
          <a:bodyPr wrap="square">
            <a:spAutoFit/>
          </a:bodyPr>
          <a:lstStyle/>
          <a:p>
            <a:pPr xmlns:a="http://schemas.openxmlformats.org/drawingml/2006/main" lvl="0">
              <a:defRPr/>
            </a:pPr>
            <a:r xmlns:a="http://schemas.openxmlformats.org/drawingml/2006/main">
              <a:rPr lang="de" altLang="ko-KR" sz="3600"/>
              <a:t>Da sagte Pharao zu Josef:</a:t>
            </a:r>
            <a:endParaRPr xmlns:a="http://schemas.openxmlformats.org/drawingml/2006/main" lang="en-US" altLang="ko-KR" sz="3600"/>
          </a:p>
          <a:p>
            <a:pPr xmlns:a="http://schemas.openxmlformats.org/drawingml/2006/main" lvl="0">
              <a:defRPr/>
            </a:pPr>
            <a:r xmlns:a="http://schemas.openxmlformats.org/drawingml/2006/main">
              <a:rPr lang="de" altLang="ko-KR" sz="3600"/>
              <a:t>„Hiermit übertrage ich dir die Verantwortung für das ganze Land Ägypten.“</a:t>
            </a:r>
            <a:endParaRPr xmlns:a="http://schemas.openxmlformats.org/drawingml/2006/main" lang="en-US" altLang="ko-KR" sz="3600"/>
          </a:p>
          <a:p>
            <a:pPr xmlns:a="http://schemas.openxmlformats.org/drawingml/2006/main" lvl="0">
              <a:defRPr/>
            </a:pPr>
            <a:r xmlns:a="http://schemas.openxmlformats.org/drawingml/2006/main">
              <a:rPr lang="de" altLang="ko-KR" sz="3600"/>
              <a:t>                                                                </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41:</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41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a:spAutoFit/>
          </a:bodyPr>
          <a:lstStyle/>
          <a:p>
            <a:pPr xmlns:a="http://schemas.openxmlformats.org/drawingml/2006/main" lvl="0">
              <a:defRPr/>
            </a:pPr>
            <a:r xmlns:a="http://schemas.openxmlformats.org/drawingml/2006/main">
              <a:rPr lang="de" altLang="ko-KR" b="1">
                <a:solidFill>
                  <a:schemeClr val="tx1">
                    <a:lumMod val="50000"/>
                    <a:lumOff val="50000"/>
                  </a:schemeClr>
                </a:solidFill>
              </a:rPr>
              <a:t>NEIN.</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14</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07504" y="1737390"/>
            <a:ext cx="3931114" cy="2099280"/>
          </a:xfrm>
          <a:prstGeom prst="rect">
            <a:avLst/>
          </a:prstGeom>
          <a:noFill/>
        </p:spPr>
        <p:txBody>
          <a:bodyPr wrap="square">
            <a:spAutoFit/>
          </a:bodyPr>
          <a:lstStyle/>
          <a:p>
            <a:pPr xmlns:a="http://schemas.openxmlformats.org/drawingml/2006/main" algn="ctr">
              <a:defRPr/>
            </a:pPr>
            <a:r xmlns:a="http://schemas.openxmlformats.org/drawingml/2006/main">
              <a:rPr lang="de" altLang="ko-KR" sz="4400"/>
              <a:t>Joseph traf seine Brüder wieder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962735"/>
            <a:ext cx="5364087"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bg1">
                    <a:lumMod val="50000"/>
                  </a:schemeClr>
                </a:solidFill>
              </a:rPr>
              <a:t>Obwohl Joseph seine Brüder erkannte, erkannten sie ihn nicht.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42:</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11"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Der Pharao ernannte Joseph zum Premierminister Ägyptens. Joseph kontrollierte die sieben Jahre andauernde schwere Hungersnot mit Bedacht.</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323529" y="116632"/>
            <a:ext cx="8720504" cy="504056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053" y="5517232"/>
            <a:ext cx="9070726" cy="1281713"/>
          </a:xfrm>
          <a:prstGeom prst="rect">
            <a:avLst/>
          </a:prstGeom>
          <a:noFill/>
        </p:spPr>
        <p:txBody>
          <a:bodyPr wrap="square">
            <a:spAutoFit/>
          </a:bodyPr>
          <a:lstStyle/>
          <a:p>
            <a:pPr xmlns:a="http://schemas.openxmlformats.org/drawingml/2006/main" lvl="0">
              <a:defRPr/>
            </a:pPr>
            <a:r xmlns:a="http://schemas.openxmlformats.org/drawingml/2006/main">
              <a:rPr lang="de" altLang="ko-KR" sz="2600">
                <a:solidFill>
                  <a:schemeClr val="tx1">
                    <a:lumMod val="65000"/>
                    <a:lumOff val="35000"/>
                  </a:schemeClr>
                </a:solidFill>
              </a:rPr>
              <a:t>Wegen der Hungersnot gab es in Kanaan jedoch kein Getreide. Sie mussten nach Ägypten gehen, um Getreide zu essen zu besorgen. Auch Josephs Brüder gingen nach Ägypten, um Lebensmittel zu kaufen.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415252" y="332655"/>
            <a:ext cx="8313496" cy="518457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7" y="5394368"/>
            <a:ext cx="9054634" cy="954107"/>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Obwohl Joseph seine Brüder erkannte, erkannten sie ihn nicht.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5885"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Joseph erzählte ihnen, wer er war. Sie waren erschrocken, als sie ihn ansahen, und hatten Angst vor ihm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397034" y="-26570"/>
            <a:ext cx="8349931" cy="59030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273329"/>
          </a:xfrm>
          <a:prstGeom prst="rect">
            <a:avLst/>
          </a:prstGeom>
          <a:noFill/>
        </p:spPr>
        <p:txBody>
          <a:bodyPr wrap="square">
            <a:spAutoFit/>
          </a:bodyPr>
          <a:lstStyle/>
          <a:p>
            <a:pPr xmlns:a="http://schemas.openxmlformats.org/drawingml/2006/main" lvl="0">
              <a:defRPr/>
            </a:pPr>
            <a:r xmlns:a="http://schemas.openxmlformats.org/drawingml/2006/main">
              <a:rPr lang="de" altLang="ko-KR" sz="2600">
                <a:solidFill>
                  <a:schemeClr val="tx1">
                    <a:lumMod val="65000"/>
                    <a:lumOff val="35000"/>
                  </a:schemeClr>
                </a:solidFill>
              </a:rPr>
              <a:t>Joseph erkannte, warum Gott ihn nach Ägypten schickte. Er vergab seinen Brüdern, nahm seine ganze Familie mit nach Ägypten und kümmerte sich dort sicher um sie.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395884" y="-27383"/>
            <a:ext cx="8352231" cy="54005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228184"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874093" y="70511"/>
            <a:ext cx="983695" cy="648072"/>
          </a:xfrm>
          <a:prstGeom prst="rect">
            <a:avLst/>
          </a:prstGeom>
          <a:noFill/>
        </p:spPr>
      </p:pic>
      <p:sp>
        <p:nvSpPr>
          <p:cNvPr id="17" name="TextBox 16"/>
          <p:cNvSpPr txBox="1"/>
          <p:nvPr/>
        </p:nvSpPr>
        <p:spPr>
          <a:xfrm>
            <a:off x="467544" y="1124744"/>
            <a:ext cx="8208912" cy="3378676"/>
          </a:xfrm>
          <a:prstGeom prst="rect">
            <a:avLst/>
          </a:prstGeom>
          <a:noFill/>
        </p:spPr>
        <p:txBody>
          <a:bodyPr wrap="square">
            <a:spAutoFit/>
          </a:bodyPr>
          <a:lstStyle/>
          <a:p>
            <a:pPr xmlns:a="http://schemas.openxmlformats.org/drawingml/2006/main" algn="ctr">
              <a:defRPr/>
            </a:pPr>
            <a:r xmlns:a="http://schemas.openxmlformats.org/drawingml/2006/main">
              <a:rPr lang="de" altLang="ko-KR" sz="3600">
                <a:solidFill>
                  <a:schemeClr val="tx1">
                    <a:lumMod val="65000"/>
                    <a:lumOff val="35000"/>
                  </a:schemeClr>
                </a:solidFill>
              </a:rPr>
              <a:t>Josef vergab seinen Brüdern, die ihn schlecht behandelt hatten, und liebte sie gemäß Gottes Willen.</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Wir müssen unserer Familie und unseren Freunden vergeben und sie lieben.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Doch der als Schlange verkleidete Satan versuchte Eva.</a:t>
            </a:r>
          </a:p>
          <a:p>
            <a:r xmlns:a="http://schemas.openxmlformats.org/drawingml/2006/main">
              <a:rPr lang="de" altLang="ko-KR" sz="2800">
                <a:solidFill>
                  <a:schemeClr val="tx1">
                    <a:lumMod val="65000"/>
                    <a:lumOff val="35000"/>
                  </a:schemeClr>
                </a:solidFill>
              </a:rPr>
              <a:t>Schließlich aß Eva die Frucht.</a:t>
            </a: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99"/>
            <a:ext cx="9144000"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1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e" altLang="ko-KR" sz="3200"/>
              <a:t>Gott ist?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rgbClr val="c00000"/>
                </a:solidFill>
              </a:rPr>
              <a:t>Gott..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Vergibt uns und liebt uns.</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09200" y="207095"/>
            <a:ext cx="4053592" cy="695875"/>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6326" y="1152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63928" y="67042"/>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Welcher Premierminister wurde Joseph?</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Ägypten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Israel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Persien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Babylon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90801"/>
            <a:ext cx="8712968" cy="512469"/>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rgbClr val="ff0000"/>
                </a:solidFill>
              </a:rPr>
              <a:t>① </a:t>
            </a:r>
            <a:r xmlns:a="http://schemas.openxmlformats.org/drawingml/2006/main">
              <a:rPr lang="de" altLang="ko-KR" sz="2800">
                <a:solidFill>
                  <a:srgbClr val="ff0000"/>
                </a:solidFill>
              </a:rPr>
              <a:t>Ägypten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95785"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28472" y="112603"/>
            <a:ext cx="983695" cy="648072"/>
          </a:xfrm>
          <a:prstGeom prst="rect">
            <a:avLst/>
          </a:prstGeom>
          <a:noFill/>
        </p:spPr>
      </p:pic>
      <p:sp>
        <p:nvSpPr>
          <p:cNvPr id="23" name="TextBox 22"/>
          <p:cNvSpPr txBox="1"/>
          <p:nvPr/>
        </p:nvSpPr>
        <p:spPr>
          <a:xfrm>
            <a:off x="539552" y="1844824"/>
            <a:ext cx="8208912" cy="1182221"/>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bg1">
                    <a:lumMod val="50000"/>
                  </a:schemeClr>
                </a:solidFill>
              </a:rPr>
              <a:t>Obwohl Joseph seine Brüder erkannte, erkannten sie ihn nicht.</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42:</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8</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a:spAutoFit/>
          </a:bodyPr>
          <a:lstStyle/>
          <a:p>
            <a:pPr xmlns:a="http://schemas.openxmlformats.org/drawingml/2006/main" lvl="0">
              <a:defRPr/>
            </a:pPr>
            <a:r xmlns:a="http://schemas.openxmlformats.org/drawingml/2006/main">
              <a:rPr lang="de" altLang="ko-KR" b="1">
                <a:solidFill>
                  <a:schemeClr val="tx1">
                    <a:lumMod val="50000"/>
                    <a:lumOff val="50000"/>
                  </a:schemeClr>
                </a:solidFill>
              </a:rPr>
              <a:t>Nr.15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4221087"/>
            <a:ext cx="2592288" cy="2036385"/>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3931114" cy="2777088"/>
          </a:xfrm>
          <a:prstGeom prst="rect">
            <a:avLst/>
          </a:prstGeom>
          <a:noFill/>
        </p:spPr>
        <p:txBody>
          <a:bodyPr wrap="square">
            <a:spAutoFit/>
          </a:bodyPr>
          <a:lstStyle/>
          <a:p>
            <a:pPr xmlns:a="http://schemas.openxmlformats.org/drawingml/2006/main" algn="ctr">
              <a:defRPr/>
            </a:pPr>
            <a:r xmlns:a="http://schemas.openxmlformats.org/drawingml/2006/main">
              <a:rPr lang="de" altLang="ko-KR" sz="4400"/>
              <a:t>Ein Kind, das aus dem Wasser gerettet wurde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3" name="그림 2"/>
          <p:cNvPicPr>
            <a:picLocks noChangeAspect="1"/>
          </p:cNvPicPr>
          <p:nvPr/>
        </p:nvPicPr>
        <p:blipFill rotWithShape="1">
          <a:blip r:embed="rId8"/>
          <a:stretch>
            <a:fillRect/>
          </a:stretch>
        </p:blipFill>
        <p:spPr>
          <a:xfrm>
            <a:off x="4075130" y="1423351"/>
            <a:ext cx="5033374" cy="488596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Als das Kind älter wurde, brachte sie es zur Tochter des Pharaos und er wurde ihr Sohn. Sie nannte ihn Moses und sagte: „Ich zog ihn aus dem Wasser.“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Exodus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73565"/>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Der ägyptische König Pharao befahl, alle neugeborenen israelitischen Jungen in den Nil zu werfen und sie töten zu lassen.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12941"/>
            <a:ext cx="9144000" cy="543228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Jochebed, Moses‘ Mutter, hatte keine andere Wahl, als ihren Sohn auf dem Nil wegtragen zu lassen.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2714" y="1"/>
            <a:ext cx="9144000"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229200"/>
            <a:ext cx="9054634" cy="1369720"/>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Zu dieser Zeit sah die ägyptische Prinzessin zufällig das Baby, als sie im Fluss badete. Sie hatte vor, den Jungen großzuziehen.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32859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01208"/>
            <a:ext cx="9054634" cy="137391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Seine Schwester sah, wie die Prinzessin den kleinen Jungen aus dem Korb nahm. Sie stellte ihm seine echte Mutter, Jochebed, vor, die den kleinen Jungen für sie stillen sollte.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27383"/>
            <a:ext cx="9144000" cy="51845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02" y="5042118"/>
            <a:ext cx="9054634" cy="1794927"/>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Als das Kind älter wurde, wurde es zur Prinzessin zurückgebracht, um ihr Sohn zu werden. Sie nannte ihn Moses und sagte: „Ich zog ihn aus dem Wasser. Moses wuchs in Ägypten auf</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Palast.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7383"/>
            <a:ext cx="9144000" cy="50405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Und Eva gab Adam ein anderes.</a:t>
            </a:r>
          </a:p>
          <a:p>
            <a:r xmlns:a="http://schemas.openxmlformats.org/drawingml/2006/main">
              <a:rPr lang="de" altLang="ko-KR" sz="2800">
                <a:solidFill>
                  <a:schemeClr val="tx1">
                    <a:lumMod val="65000"/>
                    <a:lumOff val="35000"/>
                  </a:schemeClr>
                </a:solidFill>
              </a:rPr>
              <a:t>Adam hat es auch gegessen.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4" y="0"/>
            <a:ext cx="8392556"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1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3"/>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6"/>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7"/>
          <a:srcRect b="31910"/>
          <a:stretch>
            <a:fillRect/>
          </a:stretch>
        </p:blipFill>
        <p:spPr>
          <a:xfrm>
            <a:off x="6223080" y="49915"/>
            <a:ext cx="951738" cy="648072"/>
          </a:xfrm>
          <a:prstGeom prst="rect">
            <a:avLst/>
          </a:prstGeom>
          <a:noFill/>
        </p:spPr>
      </p:pic>
      <p:pic>
        <p:nvPicPr>
          <p:cNvPr id="22" name="Picture 5" descr="D:\bk\bklogo2_1-1.png"/>
          <p:cNvPicPr>
            <a:picLocks noChangeAspect="1" noChangeArrowheads="1"/>
          </p:cNvPicPr>
          <p:nvPr/>
        </p:nvPicPr>
        <p:blipFill rotWithShape="1">
          <a:blip r:embed="rId8"/>
          <a:srcRect b="31910"/>
          <a:stretch>
            <a:fillRect/>
          </a:stretch>
        </p:blipFill>
        <p:spPr>
          <a:xfrm flipH="1">
            <a:off x="2012172" y="82696"/>
            <a:ext cx="983695" cy="648072"/>
          </a:xfrm>
          <a:prstGeom prst="rect">
            <a:avLst/>
          </a:prstGeom>
          <a:noFill/>
        </p:spPr>
      </p:pic>
      <p:sp>
        <p:nvSpPr>
          <p:cNvPr id="17" name="TextBox 16"/>
          <p:cNvSpPr txBox="1"/>
          <p:nvPr/>
        </p:nvSpPr>
        <p:spPr>
          <a:xfrm>
            <a:off x="467544" y="1484784"/>
            <a:ext cx="8208912" cy="4475961"/>
          </a:xfrm>
          <a:prstGeom prst="rect">
            <a:avLst/>
          </a:prstGeom>
          <a:noFill/>
        </p:spPr>
        <p:txBody>
          <a:bodyPr wrap="square">
            <a:spAutoFit/>
          </a:bodyPr>
          <a:lstStyle/>
          <a:p>
            <a:pPr xmlns:a="http://schemas.openxmlformats.org/drawingml/2006/main" algn="ctr">
              <a:defRPr/>
            </a:pPr>
            <a:r xmlns:a="http://schemas.openxmlformats.org/drawingml/2006/main">
              <a:rPr lang="de" altLang="ko-KR" sz="3600">
                <a:solidFill>
                  <a:schemeClr val="tx1">
                    <a:lumMod val="65000"/>
                    <a:lumOff val="35000"/>
                  </a:schemeClr>
                </a:solidFill>
              </a:rPr>
              <a:t>Gott hat Mose gerettet.</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Gott hat uns mit seiner erstaunlichen Weisheit und Kraft (Vorsehung) gerettet.</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Glauben wir, dass Gottes Pläne immer größer und perfekter sind als meine.</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e" altLang="ko-KR" sz="3200"/>
              <a:t>Wer ist Gott?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rgbClr val="c00000"/>
                </a:solidFill>
              </a:rPr>
              <a:t>Gott..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37926"/>
          </a:xfrm>
          <a:prstGeom prst="rect">
            <a:avLst/>
          </a:prstGeom>
          <a:noFill/>
        </p:spPr>
        <p:txBody>
          <a:bodyPr wrap="square">
            <a:spAutoFit/>
          </a:bodyPr>
          <a:lstStyle/>
          <a:p>
            <a:pPr xmlns:a="http://schemas.openxmlformats.org/drawingml/2006/main" algn="ctr">
              <a:defRPr/>
            </a:pPr>
            <a:r xmlns:a="http://schemas.openxmlformats.org/drawingml/2006/main">
              <a:rPr lang="de" altLang="ko-KR" sz="3600">
                <a:solidFill>
                  <a:schemeClr val="tx1">
                    <a:lumMod val="65000"/>
                    <a:lumOff val="35000"/>
                  </a:schemeClr>
                </a:solidFill>
              </a:rPr>
              <a:t>Er ist der allmächtige Gott, der seinen Willen trotz aller Hindernisse ausführt.</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2942" y="7881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102748"/>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Was ist mit dem Kind passiert, das im Wasser weggetragen wurde?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Er wurde ertränkt und von Fischen gefressen.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Vögel haben das Kind gerettet.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Gott rettete das Kind vom Himmel.</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6047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Die Prinzessin von Ägypten sah und rettete ihn.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rgbClr val="ff0000"/>
                </a:solidFill>
              </a:rPr>
              <a:t>④ </a:t>
            </a:r>
            <a:r xmlns:a="http://schemas.openxmlformats.org/drawingml/2006/main">
              <a:rPr lang="de" altLang="ko-KR" sz="2800">
                <a:solidFill>
                  <a:srgbClr val="ff0000"/>
                </a:solidFill>
              </a:rPr>
              <a:t>Die Prinzessin von Ägypten sah und rettete ihn.</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54787" y="95728"/>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012172" y="54974"/>
            <a:ext cx="983695" cy="648072"/>
          </a:xfrm>
          <a:prstGeom prst="rect">
            <a:avLst/>
          </a:prstGeom>
          <a:noFill/>
        </p:spPr>
      </p:pic>
      <p:sp>
        <p:nvSpPr>
          <p:cNvPr id="23" name="TextBox 22"/>
          <p:cNvSpPr txBox="1"/>
          <p:nvPr/>
        </p:nvSpPr>
        <p:spPr>
          <a:xfrm>
            <a:off x="539552" y="1844824"/>
            <a:ext cx="8208912" cy="2830046"/>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Als das Kind älter wurde, brachte sie es zur Tochter des Pharaos und er wurde ihr Sohn. Sie nannte ihn Moses und sagte: „Ich zog ihn aus dem Wasser.“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Exodus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2:10</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910371"/>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400">
                <a:solidFill>
                  <a:schemeClr val="tx1">
                    <a:lumMod val="65000"/>
                    <a:lumOff val="35000"/>
                  </a:schemeClr>
                </a:solidFill>
              </a:rPr>
              <a:t>Gott vertrieb sie aus Eden, weil sie nicht auf Gott hörten.</a:t>
            </a:r>
          </a:p>
          <a:p>
            <a:r xmlns:a="http://schemas.openxmlformats.org/drawingml/2006/main">
              <a:rPr lang="de" altLang="ko-KR" sz="2400">
                <a:solidFill>
                  <a:schemeClr val="tx1">
                    <a:lumMod val="65000"/>
                    <a:lumOff val="35000"/>
                  </a:schemeClr>
                </a:solidFill>
              </a:rPr>
              <a:t>Von da an kam die Sünde in die Welt.</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 y="0"/>
            <a:ext cx="8288030" cy="5859269"/>
          </a:xfrm>
          <a:prstGeom prst="rect">
            <a:avLst/>
          </a:prstGeom>
        </p:spPr>
      </p:pic>
    </p:spTree>
    <p:extLst>
      <p:ext uri="{BB962C8B-B14F-4D97-AF65-F5344CB8AC3E}">
        <p14:creationId xmlns:p14="http://schemas.microsoft.com/office/powerpoint/2010/main" val="257729391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t>Die heutige </a:t>
            </a:r>
            <a:r xmlns:a="http://schemas.openxmlformats.org/drawingml/2006/main">
              <a:rPr lang="de" altLang="ko-KR" sz="2800" b="1"/>
              <a:t>Lektion</a:t>
            </a:r>
            <a:endParaRPr xmlns:a="http://schemas.openxmlformats.org/drawingml/2006/main" lang="en-US" altLang="ko-KR" sz="4000" b="1"/>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solidFill>
                  <a:schemeClr val="tx1">
                    <a:lumMod val="65000"/>
                    <a:lumOff val="35000"/>
                  </a:schemeClr>
                </a:solidFill>
              </a:rPr>
              <a:t>Die Sünde kam in die Welt, weil Adam und Eva Gottes Gebot nicht befolgten.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Gehorche ich Gottes Wort?</a:t>
            </a:r>
          </a:p>
          <a:p>
            <a:pPr xmlns:a="http://schemas.openxmlformats.org/drawingml/2006/main" algn="ctr"/>
            <a:r xmlns:a="http://schemas.openxmlformats.org/drawingml/2006/main">
              <a:rPr lang="de" altLang="ko-KR" sz="3200">
                <a:solidFill>
                  <a:schemeClr val="tx1">
                    <a:lumMod val="65000"/>
                    <a:lumOff val="35000"/>
                  </a:schemeClr>
                </a:solidFill>
              </a:rPr>
              <a:t>Wenn ich an Gott glaube, muss ich Gottes Wort gehorchen.</a:t>
            </a:r>
          </a:p>
        </p:txBody>
      </p:sp>
    </p:spTree>
    <p:extLst>
      <p:ext uri="{BB962C8B-B14F-4D97-AF65-F5344CB8AC3E}">
        <p14:creationId xmlns:p14="http://schemas.microsoft.com/office/powerpoint/2010/main" val="34853084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t>Gott ist?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Gott..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Mag keinen Ungehorsam.</a:t>
            </a:r>
          </a:p>
          <a:p>
            <a:r xmlns:a="http://schemas.openxmlformats.org/drawingml/2006/main">
              <a:rPr lang="de" altLang="ko-KR" sz="3600">
                <a:solidFill>
                  <a:schemeClr val="tx1">
                    <a:lumMod val="65000"/>
                    <a:lumOff val="35000"/>
                  </a:schemeClr>
                </a:solidFill>
              </a:rPr>
              <a:t>Segnet den Mann, der seinem Wort gehorcht.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4000"/>
              <a:t>Heute</a:t>
            </a:r>
            <a:r xmlns:a="http://schemas.openxmlformats.org/drawingml/2006/main">
              <a:rPr lang="de" altLang="en-US" sz="4000"/>
              <a:t> </a:t>
            </a:r>
            <a:r xmlns:a="http://schemas.openxmlformats.org/drawingml/2006/main">
              <a:rPr lang="de" altLang="ko-KR" sz="4000"/>
              <a:t>Wort</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3782" y="2492896"/>
            <a:ext cx="8208912" cy="1200329"/>
          </a:xfrm>
          <a:prstGeom prst="rect">
            <a:avLst/>
          </a:prstGeom>
          <a:noFill/>
        </p:spPr>
        <p:txBody>
          <a:bodyPr wrap="square" rtlCol="0">
            <a:spAutoFit/>
          </a:bodyPr>
          <a:lstStyle/>
          <a:p>
            <a:r xmlns:a="http://schemas.openxmlformats.org/drawingml/2006/main">
              <a:rPr lang="de" altLang="ko-KR" sz="3600">
                <a:solidFill>
                  <a:schemeClr val="tx1">
                    <a:lumMod val="65000"/>
                    <a:lumOff val="35000"/>
                  </a:schemeClr>
                </a:solidFill>
              </a:rPr>
              <a:t>Am Anfang schuf Gott</a:t>
            </a:r>
          </a:p>
          <a:p>
            <a:r xmlns:a="http://schemas.openxmlformats.org/drawingml/2006/main">
              <a:rPr lang="de" altLang="ko-KR" sz="3600">
                <a:solidFill>
                  <a:schemeClr val="tx1">
                    <a:lumMod val="65000"/>
                    <a:lumOff val="35000"/>
                  </a:schemeClr>
                </a:solidFill>
              </a:rPr>
              <a:t>die Himmel und die Erde.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54277" y="4932133"/>
            <a:ext cx="3850654" cy="523220"/>
          </a:xfrm>
          <a:prstGeom prst="rect">
            <a:avLst/>
          </a:prstGeom>
          <a:noFill/>
        </p:spPr>
        <p:txBody>
          <a:bodyPr wrap="square" rtlCol="0">
            <a:spAutoFit/>
          </a:bodyPr>
          <a:lstStyle/>
          <a:p>
            <a:pPr xmlns:a="http://schemas.openxmlformats.org/drawingml/2006/main" algn="ctr"/>
            <a:r xmlns:a="http://schemas.openxmlformats.org/drawingml/2006/main">
              <a:rPr lang="de" altLang="ko-KR" sz="2800">
                <a:solidFill>
                  <a:schemeClr val="tx1">
                    <a:lumMod val="65000"/>
                    <a:lumOff val="35000"/>
                  </a:schemeClr>
                </a:solidFill>
              </a:rPr>
              <a:t>Genesis 1:1</a:t>
            </a:r>
          </a:p>
        </p:txBody>
      </p:sp>
    </p:spTree>
    <p:extLst>
      <p:ext uri="{BB962C8B-B14F-4D97-AF65-F5344CB8AC3E}">
        <p14:creationId xmlns:p14="http://schemas.microsoft.com/office/powerpoint/2010/main" val="223038097"/>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ko-KR" sz="3200">
                <a:solidFill>
                  <a:schemeClr val="tx1">
                    <a:lumMod val="65000"/>
                    <a:lumOff val="35000"/>
                  </a:schemeClr>
                </a:solidFill>
              </a:rPr>
              <a:t>Was hat Gott gesagt, man solle der Menschheit nichts essen?</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Obst</a:t>
            </a:r>
            <a:r xmlns:a="http://schemas.openxmlformats.org/drawingml/2006/main">
              <a:rPr lang="de"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Fleisch</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Gemüse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dk1"/>
                </a:solidFill>
              </a:rPr>
              <a:t>④ </a:t>
            </a:r>
            <a:r xmlns:a="http://schemas.openxmlformats.org/drawingml/2006/main">
              <a:rPr lang="de" altLang="ko-KR" sz="2800">
                <a:solidFill>
                  <a:schemeClr val="dk1"/>
                </a:solidFill>
              </a:rPr>
              <a:t>die Frucht der Erkenntnis von Gut und Böse</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2003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rgbClr val="FF0000"/>
                </a:solidFill>
              </a:rPr>
              <a:t>④ </a:t>
            </a:r>
            <a:r xmlns:a="http://schemas.openxmlformats.org/drawingml/2006/main">
              <a:rPr lang="de" altLang="ko-KR" sz="2800">
                <a:solidFill>
                  <a:srgbClr val="FF0000"/>
                </a:solidFill>
              </a:rPr>
              <a:t>die Frucht der Erkenntnis von Gut und Böse</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schuf den Menschen nach seinem eigenen Bild, nach dem Bild Gottes schuf er ihn;</a:t>
            </a:r>
          </a:p>
          <a:p>
            <a:r xmlns:a="http://schemas.openxmlformats.org/drawingml/2006/main">
              <a:rPr lang="de" altLang="ko-KR" sz="3600">
                <a:solidFill>
                  <a:schemeClr val="tx1">
                    <a:lumMod val="65000"/>
                    <a:lumOff val="35000"/>
                  </a:schemeClr>
                </a:solidFill>
              </a:rPr>
              <a:t>Als Mann und Frau erschuf er sie.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79072615"/>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79512" y="1412776"/>
            <a:ext cx="280831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Nr.3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5545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t>Noah baute auf dem Hohen Berg ein großes Schiff (eine Arche).</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16833"/>
            <a:ext cx="5090405" cy="3738336"/>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t>Heute</a:t>
            </a:r>
            <a:r xmlns:a="http://schemas.openxmlformats.org/drawingml/2006/main">
              <a:rPr lang="de" altLang="en-US" sz="4000"/>
              <a:t> </a:t>
            </a:r>
            <a:r xmlns:a="http://schemas.openxmlformats.org/drawingml/2006/main">
              <a:rPr lang="de" altLang="ko-KR" sz="4000"/>
              <a:t>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Da sagte der HERR zu Noah: „Geh in die Arche, du und deine ganze Familie, denn ich habe dich in dieser Generation für gerecht befunden.“</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(Genesis 7:1)</a:t>
            </a:r>
            <a:endParaRPr xmlns:a="http://schemas.openxmlformats.org/drawingml/2006/main" lang="en-US" altLang="ko-KR"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301208"/>
            <a:ext cx="8963222"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ko-KR" sz="2800">
                <a:solidFill>
                  <a:schemeClr val="tx1">
                    <a:lumMod val="65000"/>
                    <a:lumOff val="35000"/>
                  </a:schemeClr>
                </a:solidFill>
              </a:rPr>
              <a:t>Gott sah, dass alle Menschen auf der Erde ihre Wege verdorben hatten. Gott sagte zu Noah: „Ich werde sowohl die Menschen als auch die Erde zerstören.“ Baut ein großes Schiff auf dem Berg!“</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580769" y="-1"/>
            <a:ext cx="7982461" cy="5229201"/>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9"/>
          </a:xfrm>
          <a:prstGeom prst="rect">
            <a:avLst/>
          </a:prstGeom>
        </p:spPr>
      </p:pic>
      <p:sp>
        <p:nvSpPr>
          <p:cNvPr id="5" name="TextBox 4"/>
          <p:cNvSpPr txBox="1"/>
          <p:nvPr/>
        </p:nvSpPr>
        <p:spPr>
          <a:xfrm>
            <a:off x="73274" y="5787261"/>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Noah begann auf dem Berg ein Schiff zu bauen, genau wie Gott es ihm befohlen hatte. Die Leute dachten, er sei verrückt.</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Noah ließ jede Art von Lebewesen mit Noahs acht Familienmitgliedern in das Schiff, wie Gott es befohlen hatte.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992" y="-11699"/>
            <a:ext cx="8335008" cy="5892480"/>
          </a:xfrm>
          <a:prstGeom prst="rect">
            <a:avLst/>
          </a:prstGeom>
        </p:spPr>
      </p:pic>
    </p:spTree>
    <p:extLst>
      <p:ext uri="{BB962C8B-B14F-4D97-AF65-F5344CB8AC3E}">
        <p14:creationId xmlns:p14="http://schemas.microsoft.com/office/powerpoint/2010/main" val="2146147376"/>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Der Regen fiel 40 Tage lang auf die Erde, wie Gott sagte.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3" y="-28712"/>
            <a:ext cx="7641114" cy="5401928"/>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229200"/>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ko-KR" sz="2800">
                <a:solidFill>
                  <a:schemeClr val="tx1">
                    <a:lumMod val="65000"/>
                    <a:lumOff val="35000"/>
                  </a:schemeClr>
                </a:solidFill>
              </a:rPr>
              <a:t>Am Ende war die Erde mit Wasser bedeckt. Jedes Lebewesen, das sich auf der Erde bewegte, starb. Nur Noah blieb übrig und diejenigen, die mit ihm in der Arche waren.</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349830" y="0"/>
            <a:ext cx="8444340" cy="5277356"/>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solidFill>
                  <a:srgbClr val="FF0000"/>
                </a:solidFill>
              </a:rPr>
              <a:t>Die heutige Lektion</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solidFill>
                  <a:schemeClr val="tx1">
                    <a:lumMod val="65000"/>
                    <a:lumOff val="35000"/>
                  </a:schemeClr>
                </a:solidFill>
              </a:rPr>
              <a:t>Die Menschen hörten nicht auf Noah, der ihnen die Chance gab, vor einer großen Flut gerettet zu werden.</a:t>
            </a:r>
          </a:p>
          <a:p>
            <a:pPr xmlns:a="http://schemas.openxmlformats.org/drawingml/2006/main" algn="ctr"/>
            <a:r xmlns:a="http://schemas.openxmlformats.org/drawingml/2006/main">
              <a:rPr lang="de" altLang="ko-KR" sz="3200">
                <a:solidFill>
                  <a:schemeClr val="tx1">
                    <a:lumMod val="65000"/>
                    <a:lumOff val="35000"/>
                  </a:schemeClr>
                </a:solidFill>
              </a:rPr>
              <a:t>Sie sagten nur, dass Noah verrückt sei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Wenn Sie Ihren Freunden das Evangelium verkünden, hören Ihnen diese möglicherweise nicht gut zu.</a:t>
            </a:r>
          </a:p>
          <a:p>
            <a:pPr xmlns:a="http://schemas.openxmlformats.org/drawingml/2006/main" algn="ctr"/>
            <a:r xmlns:a="http://schemas.openxmlformats.org/drawingml/2006/main">
              <a:rPr lang="de" altLang="ko-KR" sz="3200">
                <a:solidFill>
                  <a:schemeClr val="tx1">
                    <a:lumMod val="65000"/>
                    <a:lumOff val="35000"/>
                  </a:schemeClr>
                </a:solidFill>
              </a:rPr>
              <a:t>Aber am Ende werden sie wissen, dass Gottes Wort wahr ist.</a:t>
            </a:r>
          </a:p>
        </p:txBody>
      </p:sp>
    </p:spTree>
    <p:extLst>
      <p:ext uri="{BB962C8B-B14F-4D97-AF65-F5344CB8AC3E}">
        <p14:creationId xmlns:p14="http://schemas.microsoft.com/office/powerpoint/2010/main" val="3485308479"/>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p>
            <a:r xmlns:a="http://schemas.openxmlformats.org/drawingml/2006/main">
              <a:rPr lang="de" altLang="ko-KR" sz="2800">
                <a:solidFill>
                  <a:schemeClr val="tx1">
                    <a:lumMod val="65000"/>
                    <a:lumOff val="35000"/>
                  </a:schemeClr>
                </a:solidFill>
              </a:rPr>
              <a:t>Am Anfang lag Dunkelheit über der Oberfläche.</a:t>
            </a:r>
          </a:p>
          <a:p>
            <a:r xmlns:a="http://schemas.openxmlformats.org/drawingml/2006/main">
              <a:rPr lang="de" altLang="ko-KR" sz="2800">
                <a:solidFill>
                  <a:schemeClr val="tx1">
                    <a:lumMod val="65000"/>
                    <a:lumOff val="35000"/>
                  </a:schemeClr>
                </a:solidFill>
              </a:rPr>
              <a:t>Es gab keinen Mann, kein Licht. Da war nichts.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847531"/>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t>Gott ?</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Gott..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Gott hasst die Sünde und richtet sie.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e" altLang="ko-KR" sz="4000"/>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5718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ko-KR" sz="3200">
                <a:solidFill>
                  <a:schemeClr val="tx1">
                    <a:lumMod val="65000"/>
                    <a:lumOff val="35000"/>
                  </a:schemeClr>
                </a:solidFill>
              </a:rPr>
              <a:t>Was sagte Gott zu Noah?</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dk1"/>
                </a:solidFill>
              </a:rPr>
              <a:t>① </a:t>
            </a:r>
            <a:r xmlns:a="http://schemas.openxmlformats.org/drawingml/2006/main">
              <a:rPr lang="de" altLang="ko-KR" sz="2800">
                <a:solidFill>
                  <a:schemeClr val="dk1"/>
                </a:solidFill>
              </a:rPr>
              <a:t>Ein Schiff (Eine Arche)</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Ein Auto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431032"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Ein Haus</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Ein Fahrrad</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rgbClr val="FF0000"/>
                </a:solidFill>
              </a:rPr>
              <a:t>① </a:t>
            </a:r>
            <a:r xmlns:a="http://schemas.openxmlformats.org/drawingml/2006/main">
              <a:rPr lang="de" altLang="ko-KR" sz="2800">
                <a:solidFill>
                  <a:srgbClr val="FF0000"/>
                </a:solidFill>
              </a:rPr>
              <a:t>Ein Schiff (Eine Arche)</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Da sagte der HERR zu Noah: „Geh in die Arche, du und deine ganze Familie, denn ich habe dich in dieser Generation für gerecht befunden.“</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Genesis 7:1</a:t>
            </a:r>
          </a:p>
        </p:txBody>
      </p:sp>
    </p:spTree>
    <p:extLst>
      <p:ext uri="{BB962C8B-B14F-4D97-AF65-F5344CB8AC3E}">
        <p14:creationId xmlns:p14="http://schemas.microsoft.com/office/powerpoint/2010/main" val="1237184341"/>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213918" y="1480138"/>
            <a:ext cx="3095395"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Nr.4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t>Der Regenbogen war der Bund Gottes</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656"/>
            <a:ext cx="5090405" cy="3818608"/>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600">
                <a:solidFill>
                  <a:srgbClr val="FF0000"/>
                </a:solidFill>
              </a:rPr>
              <a:t>Heute</a:t>
            </a:r>
            <a:r xmlns:a="http://schemas.openxmlformats.org/drawingml/2006/main">
              <a:rPr lang="de" altLang="ko-KR" sz="4000">
                <a:solidFill>
                  <a:srgbClr val="FF0000"/>
                </a:solidFill>
              </a:rPr>
              <a:t> </a:t>
            </a:r>
            <a:r xmlns:a="http://schemas.openxmlformats.org/drawingml/2006/main">
              <a:rPr lang="de" altLang="ko-KR" sz="3600">
                <a:solidFill>
                  <a:srgbClr val="FF0000"/>
                </a:solidFill>
              </a:rPr>
              <a:t>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Wann immer der Regenbogen in den Wolken erscheint, werde ich ihn sehen und mich an den ewigen Bund zwischen Gott und allen Lebewesen aller Art auf der Erde erinnern.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Alles Lebewesen wurde ausgelöscht, nur Noah und die mit ihm in der Arche blieben übrig.</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 y="0"/>
            <a:ext cx="9135178" cy="5805264"/>
          </a:xfrm>
          <a:prstGeom prst="rect">
            <a:avLst/>
          </a:prstGeom>
        </p:spPr>
      </p:pic>
    </p:spTree>
    <p:extLst>
      <p:ext uri="{BB962C8B-B14F-4D97-AF65-F5344CB8AC3E}">
        <p14:creationId xmlns:p14="http://schemas.microsoft.com/office/powerpoint/2010/main" val="2453694872"/>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27" y="6995"/>
            <a:ext cx="8201745" cy="5798268"/>
          </a:xfrm>
          <a:prstGeom prst="rect">
            <a:avLst/>
          </a:prstGeom>
        </p:spPr>
      </p:pic>
      <p:sp>
        <p:nvSpPr>
          <p:cNvPr id="5" name="TextBox 4"/>
          <p:cNvSpPr txBox="1"/>
          <p:nvPr/>
        </p:nvSpPr>
        <p:spPr>
          <a:xfrm>
            <a:off x="73274" y="5787261"/>
            <a:ext cx="8963222"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Der Regen fiel 40 Tage lang ununterbrochen auf die Erde.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85184"/>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ko-KR" sz="2800">
                <a:solidFill>
                  <a:schemeClr val="tx1">
                    <a:lumMod val="65000"/>
                    <a:lumOff val="35000"/>
                  </a:schemeClr>
                </a:solidFill>
              </a:rPr>
              <a:t>Als der Regen aufhörte, schickte Noah eine Taube aus.</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de" altLang="ko-KR" sz="2800">
                <a:solidFill>
                  <a:schemeClr val="tx1">
                    <a:lumMod val="65000"/>
                    <a:lumOff val="35000"/>
                  </a:schemeClr>
                </a:solidFill>
              </a:rPr>
              <a:t>Die Taube kehrte mit einem frischen Olivenblatt im Schnabel zu ihm zurück. Noah wusste: „Das Wasser zog sich von der Erde zurück!“</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808992" y="-11699"/>
            <a:ext cx="6931360" cy="4900163"/>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89366"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Noah kam mit seiner Familie heraus und betete Gott an. „Danke, Gott, dass du uns eine neue Welt geschenkt hast.“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712"/>
            <a:ext cx="9144000" cy="5933164"/>
          </a:xfrm>
          <a:prstGeom prst="rect">
            <a:avLst/>
          </a:prstGeom>
        </p:spPr>
      </p:pic>
    </p:spTree>
    <p:extLst>
      <p:ext uri="{BB962C8B-B14F-4D97-AF65-F5344CB8AC3E}">
        <p14:creationId xmlns:p14="http://schemas.microsoft.com/office/powerpoint/2010/main" val="2574512773"/>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445224"/>
            <a:ext cx="9054634" cy="13769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ko-KR" sz="2800">
                <a:solidFill>
                  <a:schemeClr val="tx1">
                    <a:lumMod val="65000"/>
                    <a:lumOff val="35000"/>
                  </a:schemeClr>
                </a:solidFill>
              </a:rPr>
              <a:t>Gott zeigte ihm einen Regenbogen als Zeichen des Bundes und des Segens. „Lebe glücklich in der neuen Welt!“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stretch>
            <a:fillRect/>
          </a:stretch>
        </p:blipFill>
        <p:spPr>
          <a:xfrm>
            <a:off x="-9699" y="0"/>
            <a:ext cx="8758163" cy="5615959"/>
          </a:xfrm>
          <a:prstGeom prst="rect">
            <a:avLst/>
          </a:prstGeom>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1384995"/>
          </a:xfrm>
          <a:prstGeom prst="rect">
            <a:avLst/>
          </a:prstGeom>
          <a:noFill/>
        </p:spPr>
        <p:txBody>
          <a:bodyPr wrap="square" rtlCol="0">
            <a:spAutoFit/>
          </a:bodyPr>
          <a:lstStyle/>
          <a:p>
            <a:r xmlns:a="http://schemas.openxmlformats.org/drawingml/2006/main">
              <a:rPr lang="de" altLang="ko-KR" sz="2800">
                <a:solidFill>
                  <a:schemeClr val="tx1">
                    <a:lumMod val="65000"/>
                    <a:lumOff val="35000"/>
                  </a:schemeClr>
                </a:solidFill>
              </a:rPr>
              <a:t>Gott sagte: „Es werde Licht“</a:t>
            </a:r>
          </a:p>
          <a:p>
            <a:r xmlns:a="http://schemas.openxmlformats.org/drawingml/2006/main">
              <a:rPr lang="de" altLang="ko-KR" sz="2800">
                <a:solidFill>
                  <a:schemeClr val="tx1">
                    <a:lumMod val="65000"/>
                    <a:lumOff val="35000"/>
                  </a:schemeClr>
                </a:solidFill>
              </a:rPr>
              <a:t>und es war Licht.</a:t>
            </a:r>
          </a:p>
          <a:p>
            <a:endParaRPr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030085485"/>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solidFill>
                  <a:srgbClr val="FF0000"/>
                </a:solidFill>
              </a:rPr>
              <a:t>Die heutige Lektion</a:t>
            </a:r>
            <a:endParaRPr xmlns:a="http://schemas.openxmlformats.org/drawingml/2006/main" lang="ko-KR" altLang="en-US" sz="36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solidFill>
                  <a:schemeClr val="tx1">
                    <a:lumMod val="65000"/>
                    <a:lumOff val="35000"/>
                  </a:schemeClr>
                </a:solidFill>
              </a:rPr>
              <a:t>Gott hat Noah und seine Familie gerettet.</a:t>
            </a:r>
          </a:p>
          <a:p>
            <a:pPr xmlns:a="http://schemas.openxmlformats.org/drawingml/2006/main" algn="ctr"/>
            <a:r xmlns:a="http://schemas.openxmlformats.org/drawingml/2006/main">
              <a:rPr lang="de" altLang="ko-KR" sz="3200">
                <a:solidFill>
                  <a:schemeClr val="tx1">
                    <a:lumMod val="65000"/>
                    <a:lumOff val="35000"/>
                  </a:schemeClr>
                </a:solidFill>
              </a:rPr>
              <a:t>Gott versprach, dass er sie segnen und durch sie eine neue Welt erschaffen würde.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3200">
                <a:solidFill>
                  <a:schemeClr val="tx1">
                    <a:lumMod val="65000"/>
                    <a:lumOff val="35000"/>
                  </a:schemeClr>
                </a:solidFill>
              </a:rPr>
              <a:t>Gott hat uns auch durch Jesus gerettet.</a:t>
            </a:r>
          </a:p>
          <a:p>
            <a:pPr xmlns:a="http://schemas.openxmlformats.org/drawingml/2006/main" algn="ctr"/>
            <a:r xmlns:a="http://schemas.openxmlformats.org/drawingml/2006/main">
              <a:rPr lang="de" altLang="ko-KR" sz="3200">
                <a:solidFill>
                  <a:schemeClr val="tx1">
                    <a:lumMod val="65000"/>
                    <a:lumOff val="35000"/>
                  </a:schemeClr>
                </a:solidFill>
              </a:rPr>
              <a:t>Wir müssen glauben, dass Gott durch uns seine neue Welt erschaffen wird.</a:t>
            </a:r>
          </a:p>
        </p:txBody>
      </p:sp>
    </p:spTree>
    <p:extLst>
      <p:ext uri="{BB962C8B-B14F-4D97-AF65-F5344CB8AC3E}">
        <p14:creationId xmlns:p14="http://schemas.microsoft.com/office/powerpoint/2010/main" val="3485308479"/>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t>Jahwe Gott?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Jahwe Gott..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Jahwe Gott ist unser Vater, der seine geliebten Kinder reichlich rettet und segnet, wenn wir an ihn glauben.</a:t>
            </a:r>
          </a:p>
        </p:txBody>
      </p:sp>
    </p:spTree>
    <p:extLst>
      <p:ext uri="{BB962C8B-B14F-4D97-AF65-F5344CB8AC3E}">
        <p14:creationId xmlns:p14="http://schemas.microsoft.com/office/powerpoint/2010/main" val="3237399110"/>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e" altLang="ko-KR" sz="4000"/>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ko-KR" sz="3200">
                <a:solidFill>
                  <a:schemeClr val="tx1">
                    <a:lumMod val="65000"/>
                    <a:lumOff val="35000"/>
                  </a:schemeClr>
                </a:solidFill>
              </a:rPr>
              <a:t>Was sandte Noah aus, um dafür zu sorgen, dass die Erde trocken wurde?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Adler</a:t>
            </a:r>
            <a:r xmlns:a="http://schemas.openxmlformats.org/drawingml/2006/main">
              <a:rPr lang="de"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Spatz</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dk1"/>
                </a:solidFill>
              </a:rPr>
              <a:t>③ </a:t>
            </a:r>
            <a:r xmlns:a="http://schemas.openxmlformats.org/drawingml/2006/main">
              <a:rPr lang="de" altLang="ko-KR" sz="2800">
                <a:solidFill>
                  <a:schemeClr val="dk1"/>
                </a:solidFill>
              </a:rPr>
              <a:t>Taube</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Ente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rgbClr val="FF0000"/>
                </a:solidFill>
              </a:rPr>
              <a:t>③ </a:t>
            </a:r>
            <a:r xmlns:a="http://schemas.openxmlformats.org/drawingml/2006/main">
              <a:rPr lang="de" altLang="ko-KR" sz="2800">
                <a:solidFill>
                  <a:srgbClr val="FF0000"/>
                </a:solidFill>
              </a:rPr>
              <a:t>Taube</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600"/>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Wann immer der Regenbogen in den Wolken erscheint, werde ich ihn sehen und mich an den ewigen Bund zwischen Gott und allen Lebewesen aller Art auf der Erde erinnern.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9:16</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688359053"/>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190182" y="1400842"/>
            <a:ext cx="2869649"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b="1">
                <a:solidFill>
                  <a:schemeClr val="tx1">
                    <a:lumMod val="50000"/>
                    <a:lumOff val="50000"/>
                  </a:schemeClr>
                </a:solidFill>
              </a:rPr>
              <a:t>Nr. 5</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Der</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Wort</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von</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600"/>
              <a:t>Menschen, die gebaut haben</a:t>
            </a:r>
          </a:p>
          <a:p>
            <a:pPr xmlns:a="http://schemas.openxmlformats.org/drawingml/2006/main" algn="ctr"/>
            <a:r xmlns:a="http://schemas.openxmlformats.org/drawingml/2006/main">
              <a:rPr lang="de" altLang="ko-KR" sz="3600"/>
              <a:t>Der Turmbau zu Babel</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descr="http://blogcdn.sharefaith.com/wp-content/uploads/2014/10/Lesson-5-TowerofBabel-4.jp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119252" y="1412776"/>
            <a:ext cx="5023466"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352928"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Deshalb wurde es Babel genannt – weil der HERR dort verwirrte</a:t>
            </a:r>
          </a:p>
          <a:p>
            <a:r xmlns:a="http://schemas.openxmlformats.org/drawingml/2006/main">
              <a:rPr lang="de" altLang="ko-KR" sz="3600">
                <a:solidFill>
                  <a:schemeClr val="tx1">
                    <a:lumMod val="65000"/>
                    <a:lumOff val="35000"/>
                  </a:schemeClr>
                </a:solidFill>
              </a:rPr>
              <a:t>die Sprache der ganzen Welt. Von dort zerstreute der HERR sie</a:t>
            </a:r>
          </a:p>
          <a:p>
            <a:r xmlns:a="http://schemas.openxmlformats.org/drawingml/2006/main">
              <a:rPr lang="de" altLang="ko-KR" sz="3600">
                <a:solidFill>
                  <a:schemeClr val="tx1">
                    <a:lumMod val="65000"/>
                    <a:lumOff val="35000"/>
                  </a:schemeClr>
                </a:solidFill>
              </a:rPr>
              <a:t>über die ganze Erde.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Die Menschen wollten größer und berühmter sein als Gott. Also begannen sie mit dem Bau eines hohen Turms.</a:t>
            </a:r>
          </a:p>
        </p:txBody>
      </p:sp>
      <p:pic>
        <p:nvPicPr>
          <p:cNvPr id="1026" name="Picture 2" descr="http://blogcdn.sharefaith.com/wp-content/uploads/2014/10/Lesson-5-TowerofBabel-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694872"/>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So bauten sie den Turm insgesamt.</a:t>
            </a:r>
          </a:p>
          <a:p>
            <a:r xmlns:a="http://schemas.openxmlformats.org/drawingml/2006/main">
              <a:rPr lang="de" altLang="ko-KR" sz="2800">
                <a:solidFill>
                  <a:schemeClr val="tx1">
                    <a:lumMod val="65000"/>
                    <a:lumOff val="35000"/>
                  </a:schemeClr>
                </a:solidFill>
              </a:rPr>
              <a:t>„Lasst uns uns der Welt zeigen. Wir sind so großartig!“</a:t>
            </a:r>
            <a:endParaRPr xmlns:a="http://schemas.openxmlformats.org/drawingml/2006/main" lang="ko-KR" altLang="en-US" sz="2800">
              <a:solidFill>
                <a:schemeClr val="tx1">
                  <a:lumMod val="65000"/>
                  <a:lumOff val="35000"/>
                </a:schemeClr>
              </a:solidFill>
            </a:endParaRPr>
          </a:p>
        </p:txBody>
      </p:sp>
      <p:pic>
        <p:nvPicPr>
          <p:cNvPr id="2050" name="Picture 2" descr="http://www.freebibleimages.org/storydata/illustrations/FB_Tower_Babel/overview_images/002-tower-babel.jpg?133898658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580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085485"/>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2800">
                <a:solidFill>
                  <a:schemeClr val="tx1">
                    <a:lumMod val="65000"/>
                    <a:lumOff val="35000"/>
                  </a:schemeClr>
                </a:solidFill>
              </a:rPr>
              <a:t>Als Gott jedoch ihre Arroganz sah, verwirrte er ihre Sprache, sodass sie einander nicht verstanden.</a:t>
            </a:r>
            <a:endParaRPr xmlns:a="http://schemas.openxmlformats.org/drawingml/2006/main" lang="ko-KR" altLang="en-US" sz="2800">
              <a:solidFill>
                <a:schemeClr val="tx1">
                  <a:lumMod val="65000"/>
                  <a:lumOff val="35000"/>
                </a:schemeClr>
              </a:solidFill>
            </a:endParaRPr>
          </a:p>
        </p:txBody>
      </p:sp>
      <p:pic>
        <p:nvPicPr>
          <p:cNvPr id="3074" name="Picture 2"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l="49579" t="28896" r="-1793" b="1484"/>
          <a:stretch>
            <a:fillRect/>
          </a:stretch>
        </p:blipFill>
        <p:spPr bwMode="auto">
          <a:xfrm>
            <a:off x="179512" y="476672"/>
            <a:ext cx="5688632" cy="5328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cnote.kr/data/contents/umul/content/3_1299910525.jpg"/>
          <p:cNvPicPr>
            <a:picLocks noChangeAspect="1" noChangeArrowheads="1"/>
          </p:cNvPicPr>
          <p:nvPr/>
        </p:nvPicPr>
        <p:blipFill>
          <a:blip r:embed="rId2">
            <a:extLst>
              <a:ext uri="{28A0092B-C50C-407E-A947-70E740481C1C}">
                <a14:useLocalDpi xmlns:a14="http://schemas.microsoft.com/office/drawing/2010/main" val="0"/>
              </a:ext>
            </a:extLst>
          </a:blip>
          <a:srcRect t="9205" r="51670" b="14080"/>
          <a:stretch>
            <a:fillRect/>
          </a:stretch>
        </p:blipFill>
        <p:spPr bwMode="auto">
          <a:xfrm>
            <a:off x="6012160" y="404664"/>
            <a:ext cx="2661415" cy="3672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771631">
            <a:off x="4710636" y="2167154"/>
            <a:ext cx="55769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5400" b="1">
                <a:solidFill>
                  <a:srgbClr val="C00000"/>
                </a:solidFill>
              </a:rPr>
              <a:t>?</a:t>
            </a:r>
            <a:endParaRPr xmlns:a="http://schemas.openxmlformats.org/drawingml/2006/main" lang="ko-KR" altLang="en-US" sz="2800" b="1">
              <a:solidFill>
                <a:srgbClr val="C00000"/>
              </a:solidFill>
            </a:endParaRPr>
          </a:p>
        </p:txBody>
      </p:sp>
      <p:sp>
        <p:nvSpPr>
          <p:cNvPr id="7" name="TextBox 6"/>
          <p:cNvSpPr txBox="1"/>
          <p:nvPr/>
        </p:nvSpPr>
        <p:spPr>
          <a:xfrm rot="2988010">
            <a:off x="4934229" y="2489605"/>
            <a:ext cx="557690"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4000" b="1">
                <a:solidFill>
                  <a:srgbClr val="C00000"/>
                </a:solidFill>
              </a:rPr>
              <a:t>?</a:t>
            </a:r>
            <a:endParaRPr xmlns:a="http://schemas.openxmlformats.org/drawingml/2006/main" lang="ko-KR" altLang="en-US" b="1">
              <a:solidFill>
                <a:srgbClr val="C00000"/>
              </a:solidFill>
            </a:endParaRPr>
          </a:p>
        </p:txBody>
      </p:sp>
      <p:pic>
        <p:nvPicPr>
          <p:cNvPr id="3078" name="Picture 6" descr="http://www.timelinecoverbanner.com/cliparts/wp-content/digital-scrapbooking/angry-emoticon.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219" y="2515471"/>
            <a:ext cx="422974" cy="35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147376"/>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013176"/>
            <a:ext cx="9054634" cy="179606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ko-KR" sz="2800">
                <a:solidFill>
                  <a:schemeClr val="tx1">
                    <a:lumMod val="65000"/>
                    <a:lumOff val="35000"/>
                  </a:schemeClr>
                </a:solidFill>
              </a:rPr>
              <a:t>Weil sie sich nicht verstanden, konnten sie nicht zusammenarbeiten. Schließlich zerstreuten sie sich über die ganze Erde. Bisher unterscheiden sich die Sprachen der Welt voneinander.</a:t>
            </a:r>
            <a:endParaRPr xmlns:a="http://schemas.openxmlformats.org/drawingml/2006/main" lang="en-US" altLang="ko-KR" sz="2800">
              <a:solidFill>
                <a:schemeClr val="tx1">
                  <a:lumMod val="65000"/>
                  <a:lumOff val="35000"/>
                </a:schemeClr>
              </a:solidFill>
            </a:endParaRPr>
          </a:p>
        </p:txBody>
      </p:sp>
      <p:pic>
        <p:nvPicPr>
          <p:cNvPr id="4098" name="Picture 2" descr="http://www.lausti.com/articles/internet/languages.jpg"/>
          <p:cNvPicPr>
            <a:picLocks noChangeAspect="1" noChangeArrowheads="1"/>
          </p:cNvPicPr>
          <p:nvPr/>
        </p:nvPicPr>
        <p:blipFill>
          <a:blip r:embed="rId2"/>
          <a:stretch>
            <a:fillRect/>
          </a:stretch>
        </p:blipFill>
        <p:spPr>
          <a:xfrm>
            <a:off x="251520" y="0"/>
            <a:ext cx="8136904" cy="5086432"/>
          </a:xfrm>
          <a:prstGeom prst="rect">
            <a:avLst/>
          </a:prstGeom>
          <a:noFill/>
        </p:spPr>
      </p:pic>
    </p:spTree>
  </p:cSld>
  <p:clrMapOvr>
    <a:masterClrMapping/>
  </p:clrMapOvr>
  <mc:AlternateContent>
    <mc:Choice xmlns:p14="http://schemas.microsoft.com/office/powerpoint/2010/main" Requires="p14">
      <p:transition p14:dur="50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877272"/>
            <a:ext cx="9054634" cy="954107"/>
          </a:xfrm>
          <a:prstGeom prst="rect">
            <a:avLst/>
          </a:prstGeom>
          <a:noFill/>
        </p:spPr>
        <p:txBody>
          <a:bodyPr wrap="square" rtlCol="0">
            <a:spAutoFit/>
          </a:bodyPr>
          <a:lstStyle/>
          <a:p>
            <a:r xmlns:a="http://schemas.openxmlformats.org/drawingml/2006/main">
              <a:rPr lang="de" altLang="ko-KR" sz="2800">
                <a:solidFill>
                  <a:schemeClr val="tx1">
                    <a:lumMod val="65000"/>
                    <a:lumOff val="35000"/>
                  </a:schemeClr>
                </a:solidFill>
              </a:rPr>
              <a:t>Am ersten Tag trennte Gott das Licht von der Dunkelheit. Er hat die ganze Welt sechs Tage lang erschaffen.</a:t>
            </a:r>
            <a:endParaRPr xmlns:a="http://schemas.openxmlformats.org/drawingml/2006/main" lang="ko-KR" altLang="en-US" sz="2800">
              <a:solidFill>
                <a:schemeClr val="tx1">
                  <a:lumMod val="65000"/>
                  <a:lumOff val="35000"/>
                </a:schemeClr>
              </a:solidFill>
            </a:endParaRPr>
          </a:p>
        </p:txBody>
      </p:sp>
      <p:sp>
        <p:nvSpPr>
          <p:cNvPr id="5" name="타원 4"/>
          <p:cNvSpPr/>
          <p:nvPr/>
        </p:nvSpPr>
        <p:spPr>
          <a:xfrm>
            <a:off x="1115616" y="3645024"/>
            <a:ext cx="1584176" cy="1034239"/>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p:cNvSpPr/>
          <p:nvPr/>
        </p:nvSpPr>
        <p:spPr>
          <a:xfrm>
            <a:off x="395536" y="836712"/>
            <a:ext cx="1008112" cy="100811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827584" y="1124744"/>
            <a:ext cx="1008112" cy="100811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이중 물결 7"/>
          <p:cNvSpPr/>
          <p:nvPr/>
        </p:nvSpPr>
        <p:spPr>
          <a:xfrm>
            <a:off x="1115616"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이중 물결 8"/>
          <p:cNvSpPr/>
          <p:nvPr/>
        </p:nvSpPr>
        <p:spPr>
          <a:xfrm>
            <a:off x="1907704" y="4221088"/>
            <a:ext cx="792088"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순서도: 지연 9"/>
          <p:cNvSpPr/>
          <p:nvPr/>
        </p:nvSpPr>
        <p:spPr>
          <a:xfrm rot="16200000">
            <a:off x="3131840" y="908721"/>
            <a:ext cx="648072" cy="1224136"/>
          </a:xfrm>
          <a:prstGeom prst="flowChartDelay">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이중 물결 10"/>
          <p:cNvSpPr/>
          <p:nvPr/>
        </p:nvSpPr>
        <p:spPr>
          <a:xfrm>
            <a:off x="2843808" y="1628801"/>
            <a:ext cx="1224136" cy="504056"/>
          </a:xfrm>
          <a:prstGeom prst="doubleWav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Picture 2" descr="http://fc00.deviantart.net/fs70/i/2012/078/0/b/tree_55_png_hq_by_gd08-d4t88oe.png"/>
          <p:cNvPicPr>
            <a:picLocks noChangeAspect="1" noChangeArrowheads="1"/>
          </p:cNvPicPr>
          <p:nvPr/>
        </p:nvPicPr>
        <p:blipFill>
          <a:blip r:embed="rId2"/>
          <a:stretch>
            <a:fillRect/>
          </a:stretch>
        </p:blipFill>
        <p:spPr bwMode="auto">
          <a:xfrm>
            <a:off x="2915816" y="437808"/>
            <a:ext cx="594492" cy="974968"/>
          </a:xfrm>
          <a:prstGeom prst="rect">
            <a:avLst/>
          </a:prstGeom>
          <a:noFill/>
        </p:spPr>
      </p:pic>
      <p:pic>
        <p:nvPicPr>
          <p:cNvPr id="13" name="Picture 2" descr="http://fc00.deviantart.net/fs70/i/2012/078/0/b/tree_55_png_hq_by_gd08-d4t88oe.png"/>
          <p:cNvPicPr>
            <a:picLocks noChangeAspect="1" noChangeArrowheads="1"/>
          </p:cNvPicPr>
          <p:nvPr/>
        </p:nvPicPr>
        <p:blipFill>
          <a:blip r:embed="rId3"/>
          <a:stretch>
            <a:fillRect/>
          </a:stretch>
        </p:blipFill>
        <p:spPr bwMode="auto">
          <a:xfrm>
            <a:off x="3419872" y="836712"/>
            <a:ext cx="370084" cy="606938"/>
          </a:xfrm>
          <a:prstGeom prst="rect">
            <a:avLst/>
          </a:prstGeom>
          <a:noFill/>
        </p:spPr>
      </p:pic>
      <p:pic>
        <p:nvPicPr>
          <p:cNvPr id="14" name="Picture 4" descr="http://us.cdn1.123rf.com/168nwm/yayayoy/yayayoy1009/yayayoy100900042/7821303-sun-moon-star-and-cloud-set.jpg"/>
          <p:cNvPicPr>
            <a:picLocks noChangeAspect="1" noChangeArrowheads="1"/>
          </p:cNvPicPr>
          <p:nvPr/>
        </p:nvPicPr>
        <p:blipFill>
          <a:blip r:embed="rId4"/>
          <a:stretch>
            <a:fillRect/>
          </a:stretch>
        </p:blipFill>
        <p:spPr bwMode="auto">
          <a:xfrm>
            <a:off x="3750804" y="3212976"/>
            <a:ext cx="1973324" cy="1800200"/>
          </a:xfrm>
          <a:prstGeom prst="rect">
            <a:avLst/>
          </a:prstGeom>
          <a:noFill/>
        </p:spPr>
      </p:pic>
      <p:pic>
        <p:nvPicPr>
          <p:cNvPr id="15" name="Picture 6" descr="http://www.tuohoo.com/photo/Cartoon-Icon/twitter-bird-4_%5bfreeiconsweb.net%5d_23853.png"/>
          <p:cNvPicPr>
            <a:picLocks noChangeAspect="1" noChangeArrowheads="1"/>
          </p:cNvPicPr>
          <p:nvPr/>
        </p:nvPicPr>
        <p:blipFill>
          <a:blip r:embed="rId5"/>
          <a:srcRect t="23256" b="23256"/>
          <a:stretch>
            <a:fillRect/>
          </a:stretch>
        </p:blipFill>
        <p:spPr bwMode="auto">
          <a:xfrm>
            <a:off x="5004048" y="764704"/>
            <a:ext cx="1296144" cy="693286"/>
          </a:xfrm>
          <a:prstGeom prst="rect">
            <a:avLst/>
          </a:prstGeom>
          <a:noFill/>
        </p:spPr>
      </p:pic>
      <p:pic>
        <p:nvPicPr>
          <p:cNvPr id="16" name="Picture 8" descr="http://fc01.deviantart.net/fs71/f/2011/298/6/5/pez___fish_png_by_ivettecaro-d4dxuvf.png"/>
          <p:cNvPicPr>
            <a:picLocks noChangeAspect="1" noChangeArrowheads="1"/>
          </p:cNvPicPr>
          <p:nvPr/>
        </p:nvPicPr>
        <p:blipFill>
          <a:blip r:embed="rId6"/>
          <a:srcRect t="10080" b="11801"/>
          <a:stretch>
            <a:fillRect/>
          </a:stretch>
        </p:blipFill>
        <p:spPr bwMode="auto">
          <a:xfrm flipH="1">
            <a:off x="5652120" y="1340768"/>
            <a:ext cx="1152128" cy="1012534"/>
          </a:xfrm>
          <a:prstGeom prst="rect">
            <a:avLst/>
          </a:prstGeom>
          <a:noFill/>
        </p:spPr>
      </p:pic>
      <p:pic>
        <p:nvPicPr>
          <p:cNvPr id="17" name="Picture 10" descr="http://www.fordesigner.com/imguploads/Image/cjbc/zcool/png20080526/1211812556.png"/>
          <p:cNvPicPr>
            <a:picLocks noChangeAspect="1" noChangeArrowheads="1"/>
          </p:cNvPicPr>
          <p:nvPr/>
        </p:nvPicPr>
        <p:blipFill>
          <a:blip r:embed="rId7"/>
          <a:stretch>
            <a:fillRect/>
          </a:stretch>
        </p:blipFill>
        <p:spPr bwMode="auto">
          <a:xfrm>
            <a:off x="6516216" y="3717032"/>
            <a:ext cx="1348408" cy="1348408"/>
          </a:xfrm>
          <a:prstGeom prst="rect">
            <a:avLst/>
          </a:prstGeom>
          <a:noFill/>
        </p:spPr>
      </p:pic>
      <p:pic>
        <p:nvPicPr>
          <p:cNvPr id="18" name="Picture 12" descr="http://sc.admin5.com/uploads/allimg/100203/100ZT348-0.png"/>
          <p:cNvPicPr>
            <a:picLocks noChangeAspect="1" noChangeArrowheads="1"/>
          </p:cNvPicPr>
          <p:nvPr/>
        </p:nvPicPr>
        <p:blipFill>
          <a:blip r:embed="rId8"/>
          <a:stretch>
            <a:fillRect/>
          </a:stretch>
        </p:blipFill>
        <p:spPr bwMode="auto">
          <a:xfrm flipH="1">
            <a:off x="7596336" y="3573016"/>
            <a:ext cx="1231337" cy="1296144"/>
          </a:xfrm>
          <a:prstGeom prst="rect">
            <a:avLst/>
          </a:prstGeom>
          <a:noFill/>
        </p:spPr>
      </p:pic>
      <p:sp>
        <p:nvSpPr>
          <p:cNvPr id="19" name="타원 18"/>
          <p:cNvSpPr/>
          <p:nvPr/>
        </p:nvSpPr>
        <p:spPr>
          <a:xfrm>
            <a:off x="7308304" y="3356992"/>
            <a:ext cx="495347"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막힌 원호 19"/>
          <p:cNvSpPr/>
          <p:nvPr/>
        </p:nvSpPr>
        <p:spPr>
          <a:xfrm>
            <a:off x="7380312"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sp>
        <p:nvSpPr>
          <p:cNvPr id="21" name="막힌 원호 20"/>
          <p:cNvSpPr/>
          <p:nvPr/>
        </p:nvSpPr>
        <p:spPr>
          <a:xfrm>
            <a:off x="7596336" y="3501008"/>
            <a:ext cx="144016" cy="126273"/>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2" name="직선 연결선 21"/>
          <p:cNvCxnSpPr/>
          <p:nvPr/>
        </p:nvCxnSpPr>
        <p:spPr>
          <a:xfrm flipH="1">
            <a:off x="7570209" y="3869757"/>
            <a:ext cx="0" cy="50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7380312" y="3861048"/>
            <a:ext cx="198281" cy="2330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막힌 원호 23"/>
          <p:cNvSpPr/>
          <p:nvPr/>
        </p:nvSpPr>
        <p:spPr>
          <a:xfrm flipV="1">
            <a:off x="7504574" y="3645024"/>
            <a:ext cx="135632" cy="153375"/>
          </a:xfrm>
          <a:prstGeom prst="blockArc">
            <a:avLst>
              <a:gd name="adj1" fmla="val 10800000"/>
              <a:gd name="adj2" fmla="val 21300989"/>
              <a:gd name="adj3" fmla="val 0"/>
            </a:avLst>
          </a:prstGeom>
          <a:solidFill>
            <a:srgbClr val="FF0000"/>
          </a:solid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solidFill>
                <a:schemeClr val="tx1"/>
              </a:solidFill>
            </a:endParaRPr>
          </a:p>
        </p:txBody>
      </p:sp>
      <p:cxnSp>
        <p:nvCxnSpPr>
          <p:cNvPr id="25" name="직선 연결선 24"/>
          <p:cNvCxnSpPr/>
          <p:nvPr/>
        </p:nvCxnSpPr>
        <p:spPr>
          <a:xfrm>
            <a:off x="1475656" y="2348880"/>
            <a:ext cx="360040" cy="11521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직선 연결선 25"/>
          <p:cNvCxnSpPr/>
          <p:nvPr/>
        </p:nvCxnSpPr>
        <p:spPr>
          <a:xfrm flipH="1">
            <a:off x="2267744" y="2348880"/>
            <a:ext cx="864096" cy="11605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직선 연결선 26"/>
          <p:cNvCxnSpPr/>
          <p:nvPr/>
        </p:nvCxnSpPr>
        <p:spPr>
          <a:xfrm>
            <a:off x="3563888" y="2276872"/>
            <a:ext cx="720080" cy="1008112"/>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flipH="1">
            <a:off x="4932040" y="2132856"/>
            <a:ext cx="720080" cy="1304528"/>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a:off x="6588224" y="2420888"/>
            <a:ext cx="576064" cy="1080120"/>
          </a:xfrm>
          <a:prstGeom prst="line">
            <a:avLst/>
          </a:prstGeom>
          <a:ln w="1905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5963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de" altLang="ko-KR" sz="4000" b="1">
                <a:solidFill>
                  <a:srgbClr val="FF0000"/>
                </a:solidFill>
              </a:rPr>
              <a:t>1</a:t>
            </a:r>
            <a:endParaRPr xmlns:a="http://schemas.openxmlformats.org/drawingml/2006/main" lang="ko-KR" altLang="en-US" sz="4000" b="1">
              <a:solidFill>
                <a:srgbClr val="FF0000"/>
              </a:solidFill>
            </a:endParaRPr>
          </a:p>
        </p:txBody>
      </p:sp>
      <p:sp>
        <p:nvSpPr>
          <p:cNvPr id="31" name="TextBox 30"/>
          <p:cNvSpPr txBox="1"/>
          <p:nvPr/>
        </p:nvSpPr>
        <p:spPr>
          <a:xfrm>
            <a:off x="2123728" y="4653136"/>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de" altLang="ko-KR" sz="4000" b="1">
                <a:solidFill>
                  <a:srgbClr val="FF0000"/>
                </a:solidFill>
              </a:rPr>
              <a:t>2</a:t>
            </a:r>
            <a:endParaRPr xmlns:a="http://schemas.openxmlformats.org/drawingml/2006/main" lang="ko-KR" altLang="en-US" sz="4000" b="1">
              <a:solidFill>
                <a:srgbClr val="FF0000"/>
              </a:solidFill>
            </a:endParaRPr>
          </a:p>
        </p:txBody>
      </p:sp>
      <p:sp>
        <p:nvSpPr>
          <p:cNvPr id="32" name="TextBox 31"/>
          <p:cNvSpPr txBox="1"/>
          <p:nvPr/>
        </p:nvSpPr>
        <p:spPr>
          <a:xfrm>
            <a:off x="3707904"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de" altLang="ko-KR" sz="4000" b="1">
                <a:solidFill>
                  <a:srgbClr val="FF0000"/>
                </a:solidFill>
              </a:rPr>
              <a:t>3</a:t>
            </a:r>
            <a:endParaRPr xmlns:a="http://schemas.openxmlformats.org/drawingml/2006/main" lang="ko-KR" altLang="en-US" sz="4000" b="1">
              <a:solidFill>
                <a:srgbClr val="FF0000"/>
              </a:solidFill>
            </a:endParaRPr>
          </a:p>
        </p:txBody>
      </p:sp>
      <p:sp>
        <p:nvSpPr>
          <p:cNvPr id="33" name="TextBox 32"/>
          <p:cNvSpPr txBox="1"/>
          <p:nvPr/>
        </p:nvSpPr>
        <p:spPr>
          <a:xfrm>
            <a:off x="5148064"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de" altLang="ko-KR" sz="4000" b="1">
                <a:solidFill>
                  <a:srgbClr val="FF0000"/>
                </a:solidFill>
              </a:rPr>
              <a:t>4</a:t>
            </a:r>
            <a:endParaRPr xmlns:a="http://schemas.openxmlformats.org/drawingml/2006/main" lang="ko-KR" altLang="en-US" sz="4000" b="1">
              <a:solidFill>
                <a:srgbClr val="FF0000"/>
              </a:solidFill>
            </a:endParaRPr>
          </a:p>
        </p:txBody>
      </p:sp>
      <p:sp>
        <p:nvSpPr>
          <p:cNvPr id="34" name="TextBox 33"/>
          <p:cNvSpPr txBox="1"/>
          <p:nvPr/>
        </p:nvSpPr>
        <p:spPr>
          <a:xfrm>
            <a:off x="6300192" y="404664"/>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de" altLang="ko-KR" sz="4000" b="1">
                <a:solidFill>
                  <a:srgbClr val="FF0000"/>
                </a:solidFill>
              </a:rPr>
              <a:t>5</a:t>
            </a:r>
            <a:endParaRPr xmlns:a="http://schemas.openxmlformats.org/drawingml/2006/main" lang="ko-KR" altLang="en-US" sz="4000" b="1">
              <a:solidFill>
                <a:srgbClr val="FF0000"/>
              </a:solidFill>
            </a:endParaRPr>
          </a:p>
        </p:txBody>
      </p:sp>
      <p:sp>
        <p:nvSpPr>
          <p:cNvPr id="35" name="TextBox 34"/>
          <p:cNvSpPr txBox="1"/>
          <p:nvPr/>
        </p:nvSpPr>
        <p:spPr>
          <a:xfrm>
            <a:off x="8244408" y="4665330"/>
            <a:ext cx="612576" cy="707886"/>
          </a:xfrm>
          <a:prstGeom prst="rect">
            <a:avLst/>
          </a:prstGeom>
          <a:noFill/>
        </p:spPr>
        <p:txBody>
          <a:bodyPr wrap="square" rtlCol="0">
            <a:spAutoFit/>
          </a:bodyPr>
          <a:lstStyle/>
          <a:p>
            <a:pPr xmlns:a="http://schemas.openxmlformats.org/drawingml/2006/main" marL="457200" indent="-457200" algn="ctr"/>
            <a:r xmlns:a="http://schemas.openxmlformats.org/drawingml/2006/main">
              <a:rPr lang="de" altLang="ko-KR" sz="4000" b="1">
                <a:solidFill>
                  <a:srgbClr val="FF0000"/>
                </a:solidFill>
              </a:rPr>
              <a:t>6</a:t>
            </a:r>
            <a:endParaRPr xmlns:a="http://schemas.openxmlformats.org/drawingml/2006/main" lang="ko-KR" altLang="en-US" sz="4000" b="1">
              <a:solidFill>
                <a:srgbClr val="FF0000"/>
              </a:solidFill>
            </a:endParaRPr>
          </a:p>
        </p:txBody>
      </p:sp>
    </p:spTree>
    <p:extLst>
      <p:ext uri="{BB962C8B-B14F-4D97-AF65-F5344CB8AC3E}">
        <p14:creationId xmlns:p14="http://schemas.microsoft.com/office/powerpoint/2010/main" val="2146147376"/>
      </p:ext>
    </p:extLst>
  </p:cSld>
  <p:clrMapOvr>
    <a:masterClrMapping/>
  </p:clrMapOvr>
  <p:transition/>
  <p:timing/>
</p:sld>
</file>

<file path=ppt/slides/slide5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e" altLang="ko-KR" sz="4000"/>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012160" y="49583"/>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148146" y="92439"/>
            <a:ext cx="983695" cy="648072"/>
          </a:xfrm>
          <a:prstGeom prst="rect">
            <a:avLst/>
          </a:prstGeom>
          <a:noFill/>
        </p:spPr>
      </p:pic>
      <p:sp>
        <p:nvSpPr>
          <p:cNvPr id="17" name="TextBox 16"/>
          <p:cNvSpPr txBox="1"/>
          <p:nvPr/>
        </p:nvSpPr>
        <p:spPr>
          <a:xfrm>
            <a:off x="467544" y="1196751"/>
            <a:ext cx="8208912" cy="393951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e" altLang="ko-KR" sz="3600">
                <a:solidFill>
                  <a:schemeClr val="tx1">
                    <a:lumMod val="65000"/>
                    <a:lumOff val="35000"/>
                  </a:schemeClr>
                </a:solidFill>
              </a:rPr>
              <a:t>Die Menschen wollen größer und höher sein als Gott.</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Dieser Geist wird „Arroganz“ genannt.</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Gott hasst „Arroganz“.</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Das Gegenteil von Arroganz ist „Demut“.</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Wir sollten vor Gott „demütig“ sein, um ihm zu gefallen.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de" altLang="ko-KR" sz="3200"/>
              <a:t>Jahwe Gott?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rgbClr val="C00000"/>
                </a:solidFill>
              </a:rPr>
              <a:t>Jahwe Gott..</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307776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de" altLang="ko-KR" sz="3600">
                <a:solidFill>
                  <a:schemeClr val="tx1">
                    <a:lumMod val="65000"/>
                    <a:lumOff val="35000"/>
                  </a:schemeClr>
                </a:solidFill>
              </a:rPr>
              <a:t>Jahwe Gott ist größer und weiser als wir.</a:t>
            </a:r>
            <a:endParaRPr xmlns:a="http://schemas.openxmlformats.org/drawingml/2006/main" lang="en-US" altLang="ko-KR" sz="1400">
              <a:solidFill>
                <a:schemeClr val="tx1">
                  <a:lumMod val="65000"/>
                  <a:lumOff val="35000"/>
                </a:schemeClr>
              </a:solidFill>
            </a:endParaRPr>
          </a:p>
          <a:p>
            <a:endParaRPr lang="en-US" altLang="ko-KR" sz="1400">
              <a:solidFill>
                <a:schemeClr val="tx1">
                  <a:lumMod val="65000"/>
                  <a:lumOff val="35000"/>
                </a:schemeClr>
              </a:solidFill>
            </a:endParaRPr>
          </a:p>
          <a:p>
            <a:r xmlns:a="http://schemas.openxmlformats.org/drawingml/2006/main">
              <a:rPr lang="de" altLang="ko-KR" sz="3600">
                <a:solidFill>
                  <a:schemeClr val="tx1">
                    <a:lumMod val="65000"/>
                    <a:lumOff val="35000"/>
                  </a:schemeClr>
                </a:solidFill>
              </a:rPr>
              <a:t>Wir können nicht klüger sein als Gott, auch wenn wir all unsere Weisheit bündeln.</a:t>
            </a:r>
          </a:p>
        </p:txBody>
      </p:sp>
    </p:spTree>
    <p:extLst>
      <p:ext uri="{BB962C8B-B14F-4D97-AF65-F5344CB8AC3E}">
        <p14:creationId xmlns:p14="http://schemas.microsoft.com/office/powerpoint/2010/main" val="3237399110"/>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ko-KR" sz="3600">
                <a:solidFill>
                  <a:schemeClr val="tx1">
                    <a:lumMod val="65000"/>
                    <a:lumOff val="35000"/>
                  </a:schemeClr>
                </a:solidFill>
              </a:rPr>
              <a:t>Warum konnten sie den Turm nicht fertigstellen?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Gott verursachte die Flut, als sie sie verursachten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Gott ließ ein Feuer ausbrechen, als sie es machten.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Gott verursachte ein Erdbeben, als sie es verursachten.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4654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chemeClr val="dk1"/>
                </a:solidFill>
              </a:rPr>
              <a:t>④ </a:t>
            </a:r>
            <a:r xmlns:a="http://schemas.openxmlformats.org/drawingml/2006/main">
              <a:rPr lang="de" altLang="ko-KR" sz="2800">
                <a:solidFill>
                  <a:schemeClr val="dk1"/>
                </a:solidFill>
              </a:rPr>
              <a:t>Gott hat sie dazu gebracht, einander nicht zu verstehen, als sie es geschafft haben.</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94642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en-US" sz="2800">
                <a:solidFill>
                  <a:srgbClr val="FF0000"/>
                </a:solidFill>
              </a:rPr>
              <a:t>④ </a:t>
            </a:r>
            <a:r xmlns:a="http://schemas.openxmlformats.org/drawingml/2006/main">
              <a:rPr lang="de" altLang="ko-KR" sz="2800">
                <a:solidFill>
                  <a:srgbClr val="FF0000"/>
                </a:solidFill>
              </a:rPr>
              <a:t>Gott hat sie dazu gebracht, einander nicht zu verstehen, als sie es geschafft haben.</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de" altLang="ko-KR" sz="4000">
                <a:solidFill>
                  <a:srgbClr val="FF0000"/>
                </a:solidFill>
              </a:rPr>
              <a:t>Heute</a:t>
            </a:r>
            <a:r xmlns:a="http://schemas.openxmlformats.org/drawingml/2006/main">
              <a:rPr lang="de" altLang="en-US" sz="4000">
                <a:solidFill>
                  <a:srgbClr val="FF0000"/>
                </a:solidFill>
              </a:rPr>
              <a:t> </a:t>
            </a:r>
            <a:r xmlns:a="http://schemas.openxmlformats.org/drawingml/2006/main">
              <a:rPr lang="de" altLang="ko-KR" sz="4000">
                <a:solidFill>
                  <a:srgbClr val="FF0000"/>
                </a:solidFill>
              </a:rPr>
              <a:t>Wort</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83004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de" altLang="ko-KR" sz="3600">
                <a:solidFill>
                  <a:schemeClr val="tx1">
                    <a:lumMod val="65000"/>
                    <a:lumOff val="35000"/>
                  </a:schemeClr>
                </a:solidFill>
              </a:rPr>
              <a:t>Deshalb wurde es Babel genannt – weil der HERR dort verwirrte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e" altLang="ko-KR" sz="3600">
                <a:solidFill>
                  <a:schemeClr val="tx1">
                    <a:lumMod val="65000"/>
                    <a:lumOff val="35000"/>
                  </a:schemeClr>
                </a:solidFill>
              </a:rPr>
              <a:t>die Sprache der ganzen Welt. Von dort zerstreute der HERR sie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e" altLang="ko-KR" sz="3600">
                <a:solidFill>
                  <a:schemeClr val="tx1">
                    <a:lumMod val="65000"/>
                    <a:lumOff val="35000"/>
                  </a:schemeClr>
                </a:solidFill>
              </a:rPr>
              <a:t>über die ganze Erde.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defRPr/>
            </a:pP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11:9</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sld>
</file>

<file path=ppt/slides/slide5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84784"/>
            <a:ext cx="2880320" cy="369332"/>
          </a:xfrm>
          <a:prstGeom prst="rect">
            <a:avLst/>
          </a:prstGeom>
          <a:noFill/>
        </p:spPr>
        <p:txBody>
          <a:bodyPr wrap="square">
            <a:spAutoFit/>
          </a:bodyPr>
          <a:lstStyle/>
          <a:p>
            <a:pPr xmlns:a="http://schemas.openxmlformats.org/drawingml/2006/main" lvl="0">
              <a:defRPr/>
            </a:pPr>
            <a:r xmlns:a="http://schemas.openxmlformats.org/drawingml/2006/main">
              <a:rPr lang="de" altLang="ko-KR" b="1">
                <a:solidFill>
                  <a:schemeClr val="tx1">
                    <a:lumMod val="50000"/>
                    <a:lumOff val="50000"/>
                  </a:schemeClr>
                </a:solidFill>
              </a:rPr>
              <a:t>Nr.6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algn="ctr">
              <a:defRPr/>
            </a:pPr>
            <a:r xmlns:a="http://schemas.openxmlformats.org/drawingml/2006/main">
              <a:rPr lang="de" altLang="ko-KR" sz="4400"/>
              <a:t>Gott rief Abraham</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150555"/>
            <a:ext cx="5023466" cy="334897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287121"/>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Der HERR hatte zu Abram gesagt: „Verlasse dein Land, dein Volk und deine Familie.“</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e" altLang="ko-KR" sz="3600">
                <a:solidFill>
                  <a:schemeClr val="tx1">
                    <a:lumMod val="65000"/>
                    <a:lumOff val="35000"/>
                  </a:schemeClr>
                </a:solidFill>
              </a:rPr>
              <a:t>Zum Haus deines Vaters und geh in das Land, das ich dir zeigen werde.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Ur der Chaldäer war die Stadt der Götzenanbetung.</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de" altLang="ko-KR" sz="2800">
                <a:solidFill>
                  <a:schemeClr val="tx1">
                    <a:lumMod val="65000"/>
                    <a:lumOff val="35000"/>
                  </a:schemeClr>
                </a:solidFill>
              </a:rPr>
              <a:t>Abraham wurde dort geboren und lebte dort.</a:t>
            </a:r>
            <a:endParaRPr xmlns:a="http://schemas.openxmlformats.org/drawingml/2006/main" lang="ko-KR" altLang="en-US"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0" y="0"/>
            <a:ext cx="9144000" cy="570518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Eines Tages hatte Gott der Herr zu ihm gesagt: „Verlasse dein Land, und ich werde dich segnen.“</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Obwohl Abraham nicht wusste, wohin er gehen sollte, gehorchte er Gottes Wort und ging, wie der Herr es ihm gesagt hatte.</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1"/>
            <a:ext cx="9144000" cy="587727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Während seiner Reise erlitt er viele schwierige Dinge, aber Gott beschützte ihn sicher.</a:t>
            </a:r>
            <a:endParaRPr xmlns:a="http://schemas.openxmlformats.org/drawingml/2006/main" lang="en-US" altLang="ko-KR" sz="2800">
              <a:solidFill>
                <a:schemeClr val="tx1">
                  <a:lumMod val="65000"/>
                  <a:lumOff val="35000"/>
                </a:schemeClr>
              </a:solidFill>
            </a:endParaRPr>
          </a:p>
        </p:txBody>
      </p:sp>
      <p:pic>
        <p:nvPicPr>
          <p:cNvPr id="7" name="그림 6"/>
          <p:cNvPicPr>
            <a:picLocks noChangeAspect="1"/>
          </p:cNvPicPr>
          <p:nvPr/>
        </p:nvPicPr>
        <p:blipFill rotWithShape="1">
          <a:blip r:embed="rId2"/>
          <a:stretch>
            <a:fillRect/>
          </a:stretch>
        </p:blipFill>
        <p:spPr>
          <a:xfrm>
            <a:off x="0" y="0"/>
            <a:ext cx="4495428" cy="2996952"/>
          </a:xfrm>
          <a:prstGeom prst="rect">
            <a:avLst/>
          </a:prstGeom>
        </p:spPr>
      </p:pic>
      <p:pic>
        <p:nvPicPr>
          <p:cNvPr id="8" name="그림 7"/>
          <p:cNvPicPr>
            <a:picLocks noChangeAspect="1"/>
          </p:cNvPicPr>
          <p:nvPr/>
        </p:nvPicPr>
        <p:blipFill rotWithShape="1">
          <a:blip r:embed="rId3"/>
          <a:srcRect t="6250"/>
          <a:stretch>
            <a:fillRect/>
          </a:stretch>
        </p:blipFill>
        <p:spPr>
          <a:xfrm>
            <a:off x="4495428" y="0"/>
            <a:ext cx="4648572" cy="2996952"/>
          </a:xfrm>
          <a:prstGeom prst="rect">
            <a:avLst/>
          </a:prstGeom>
        </p:spPr>
      </p:pic>
      <p:pic>
        <p:nvPicPr>
          <p:cNvPr id="9" name="그림 8"/>
          <p:cNvPicPr>
            <a:picLocks noChangeAspect="1"/>
          </p:cNvPicPr>
          <p:nvPr/>
        </p:nvPicPr>
        <p:blipFill rotWithShape="1">
          <a:blip r:embed="rId4"/>
          <a:srcRect t="6250"/>
          <a:stretch>
            <a:fillRect/>
          </a:stretch>
        </p:blipFill>
        <p:spPr>
          <a:xfrm>
            <a:off x="-7272" y="2994465"/>
            <a:ext cx="4509972" cy="2885295"/>
          </a:xfrm>
          <a:prstGeom prst="rect">
            <a:avLst/>
          </a:prstGeom>
        </p:spPr>
      </p:pic>
      <p:pic>
        <p:nvPicPr>
          <p:cNvPr id="10" name="그림 9"/>
          <p:cNvPicPr>
            <a:picLocks noChangeAspect="1"/>
          </p:cNvPicPr>
          <p:nvPr/>
        </p:nvPicPr>
        <p:blipFill rotWithShape="1">
          <a:blip r:embed="rId5"/>
          <a:stretch>
            <a:fillRect/>
          </a:stretch>
        </p:blipFill>
        <p:spPr>
          <a:xfrm>
            <a:off x="4502700" y="2994465"/>
            <a:ext cx="4641300" cy="2882807"/>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3274" y="5589240"/>
            <a:ext cx="9054634" cy="1246495"/>
          </a:xfrm>
          <a:prstGeom prst="rect">
            <a:avLst/>
          </a:prstGeom>
          <a:noFill/>
        </p:spPr>
        <p:txBody>
          <a:bodyPr wrap="square" rtlCol="0">
            <a:spAutoFit/>
          </a:bodyPr>
          <a:lstStyle/>
          <a:p>
            <a:r xmlns:a="http://schemas.openxmlformats.org/drawingml/2006/main">
              <a:rPr lang="de" altLang="ko-KR" sz="2500">
                <a:solidFill>
                  <a:schemeClr val="tx1">
                    <a:lumMod val="65000"/>
                    <a:lumOff val="35000"/>
                  </a:schemeClr>
                </a:solidFill>
              </a:rPr>
              <a:t>Auf der Erde, im Meer und am Himmel gibt es allerlei Tiere und Pflanzen, Vögel und Fische. Gott betrachtete alles, was er geschaffen hatte, und sagte: „Sehr gut!“</a:t>
            </a:r>
            <a:endParaRPr xmlns:a="http://schemas.openxmlformats.org/drawingml/2006/main" lang="ko-KR" altLang="en-US" sz="2500">
              <a:solidFill>
                <a:schemeClr val="tx1">
                  <a:lumMod val="65000"/>
                  <a:lumOff val="35000"/>
                </a:schemeClr>
              </a:solidFill>
            </a:endParaRPr>
          </a:p>
        </p:txBody>
      </p:sp>
      <p:pic>
        <p:nvPicPr>
          <p:cNvPr id="5" name="Picture 2" descr="http://cfile230.uf.daum.net/image/17301C214B58EAE9274230"/>
          <p:cNvPicPr>
            <a:picLocks noChangeAspect="1" noChangeArrowheads="1"/>
          </p:cNvPicPr>
          <p:nvPr/>
        </p:nvPicPr>
        <p:blipFill>
          <a:blip r:embed="rId2"/>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2574512773"/>
      </p:ext>
    </p:extLst>
  </p:cSld>
  <p:clrMapOvr>
    <a:masterClrMapping/>
  </p:clrMapOvr>
  <p:transition/>
  <p:timing/>
</p:sld>
</file>

<file path=ppt/slides/slide6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05264"/>
            <a:ext cx="9054634" cy="954107"/>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Schließlich erreichte Abraham das Land Kanaan. Er lebte dort. "Danke Gott."</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73325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Heute</a:t>
            </a:r>
            <a:r xmlns:a="http://schemas.openxmlformats.org/drawingml/2006/main">
              <a:rPr lang="de" altLang="en-US" sz="4000">
                <a:solidFill>
                  <a:srgbClr val="ff0000"/>
                </a:solidFill>
              </a:rPr>
              <a:t> </a:t>
            </a:r>
            <a:r xmlns:a="http://schemas.openxmlformats.org/drawingml/2006/main">
              <a:rPr lang="de" altLang="ko-KR" sz="4000">
                <a:solidFill>
                  <a:srgbClr val="ff0000"/>
                </a:solidFill>
              </a:rPr>
              <a:t>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3970318"/>
          </a:xfrm>
          <a:prstGeom prst="rect">
            <a:avLst/>
          </a:prstGeom>
          <a:noFill/>
        </p:spPr>
        <p:txBody>
          <a:bodyPr wrap="square">
            <a:spAutoFit/>
          </a:bodyPr>
          <a:lstStyle/>
          <a:p>
            <a:pPr xmlns:a="http://schemas.openxmlformats.org/drawingml/2006/main" algn="ctr">
              <a:defRPr/>
            </a:pPr>
            <a:r xmlns:a="http://schemas.openxmlformats.org/drawingml/2006/main">
              <a:rPr lang="de" altLang="ko-KR" sz="3600">
                <a:solidFill>
                  <a:schemeClr val="tx1">
                    <a:lumMod val="65000"/>
                    <a:lumOff val="35000"/>
                  </a:schemeClr>
                </a:solidFill>
              </a:rPr>
              <a:t>Abraham verließ seine Heimatstadt im Gehorsam gegenüber Gottes Wort.</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So geht es uns</a:t>
            </a:r>
            <a:r xmlns:a="http://schemas.openxmlformats.org/drawingml/2006/main">
              <a:rPr lang="de" altLang="en-US" sz="3600">
                <a:solidFill>
                  <a:schemeClr val="tx1">
                    <a:lumMod val="65000"/>
                    <a:lumOff val="35000"/>
                  </a:schemeClr>
                </a:solidFill>
              </a:rPr>
              <a:t> </a:t>
            </a:r>
            <a:r xmlns:a="http://schemas.openxmlformats.org/drawingml/2006/main">
              <a:rPr lang="de" altLang="ko-KR" sz="3600">
                <a:solidFill>
                  <a:schemeClr val="tx1">
                    <a:lumMod val="65000"/>
                    <a:lumOff val="35000"/>
                  </a:schemeClr>
                </a:solidFill>
              </a:rPr>
              <a:t>sollte an Gott glauben und seinem Wort gehorchen.</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Wir sollten jederzeit den Wunsch haben, dem Wort Gottes zu gehorchen.</a:t>
            </a:r>
            <a:endParaRPr xmlns:a="http://schemas.openxmlformats.org/drawingml/2006/main"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84775"/>
          </a:xfrm>
          <a:prstGeom prst="rect">
            <a:avLst/>
          </a:prstGeom>
          <a:noFill/>
        </p:spPr>
        <p:txBody>
          <a:bodyPr wrap="square">
            <a:spAutoFit/>
          </a:bodyPr>
          <a:lstStyle/>
          <a:p>
            <a:pPr xmlns:a="http://schemas.openxmlformats.org/drawingml/2006/main" algn="ctr">
              <a:defRPr/>
            </a:pPr>
            <a:r xmlns:a="http://schemas.openxmlformats.org/drawingml/2006/main">
              <a:rPr lang="de" altLang="ko-KR" sz="3200"/>
              <a:t>Jahwe Gott ist?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46331"/>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rgbClr val="c00000"/>
                </a:solidFill>
              </a:rPr>
              <a:t>Jahwe</a:t>
            </a:r>
            <a:r xmlns:a="http://schemas.openxmlformats.org/drawingml/2006/main">
              <a:rPr lang="de" altLang="en-US" sz="3600">
                <a:solidFill>
                  <a:srgbClr val="c00000"/>
                </a:solidFill>
              </a:rPr>
              <a:t> </a:t>
            </a:r>
            <a:r xmlns:a="http://schemas.openxmlformats.org/drawingml/2006/main">
              <a:rPr lang="de" altLang="ko-KR" sz="3600">
                <a:solidFill>
                  <a:srgbClr val="c00000"/>
                </a:solidFill>
              </a:rPr>
              <a:t>Gott….</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1200329"/>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Er ist unser Vater, der sein Versprechen um jeden Preis hält.</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Wo wurde Abraham geboren?</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Kanaan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Haran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③Israel </a:t>
            </a:r>
            <a:r xmlns:a="http://schemas.openxmlformats.org/drawingml/2006/main">
              <a:rPr lang="de" altLang="ko-KR" sz="2800">
                <a:solidFill>
                  <a:schemeClr val="tx1">
                    <a:lumMod val="65000"/>
                    <a:lumOff val="35000"/>
                  </a:schemeClr>
                </a:solidFill>
              </a:rPr>
              <a:t>_</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dk1"/>
                </a:solidFill>
              </a:rPr>
              <a:t>④ </a:t>
            </a:r>
            <a:r xmlns:a="http://schemas.openxmlformats.org/drawingml/2006/main">
              <a:rPr lang="de" altLang="ko-KR" sz="2800">
                <a:solidFill>
                  <a:schemeClr val="dk1"/>
                </a:solidFill>
              </a:rPr>
              <a:t>Ur der Chaldäer</a:t>
            </a:r>
            <a:endParaRPr xmlns:a="http://schemas.openxmlformats.org/drawingml/2006/main" lang="en-US" altLang="ko-KR" sz="2800">
              <a:solidFill>
                <a:schemeClr val="dk1"/>
              </a:solidFill>
            </a:endParaRPr>
          </a:p>
        </p:txBody>
      </p:sp>
      <p:sp>
        <p:nvSpPr>
          <p:cNvPr id="24" name="TextBox 23"/>
          <p:cNvSpPr txBox="1"/>
          <p:nvPr/>
        </p:nvSpPr>
        <p:spPr>
          <a:xfrm>
            <a:off x="323528" y="5157192"/>
            <a:ext cx="8712968" cy="518634"/>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rgbClr val="ff0000"/>
                </a:solidFill>
              </a:rPr>
              <a:t>④ </a:t>
            </a:r>
            <a:r xmlns:a="http://schemas.openxmlformats.org/drawingml/2006/main">
              <a:rPr lang="de" altLang="ko-KR" sz="2800">
                <a:solidFill>
                  <a:srgbClr val="ff0000"/>
                </a:solidFill>
              </a:rPr>
              <a:t>Ur der Chaldäer</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Heute</a:t>
            </a:r>
            <a:r xmlns:a="http://schemas.openxmlformats.org/drawingml/2006/main">
              <a:rPr lang="de" altLang="en-US" sz="4000">
                <a:solidFill>
                  <a:srgbClr val="ff0000"/>
                </a:solidFill>
              </a:rPr>
              <a:t> </a:t>
            </a:r>
            <a:r xmlns:a="http://schemas.openxmlformats.org/drawingml/2006/main">
              <a:rPr lang="de" altLang="ko-KR" sz="4000">
                <a:solidFill>
                  <a:srgbClr val="ff0000"/>
                </a:solidFill>
              </a:rPr>
              <a:t>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2308324"/>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Gott, der Herr, hatte zu Abram gesagt: „Verlasse dein Land, dein Volk und das Haus deines Vaters und geh in das Land, das ich dir zeigen werde.“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 12:1</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93358"/>
            <a:ext cx="3672408" cy="369332"/>
          </a:xfrm>
          <a:prstGeom prst="rect">
            <a:avLst/>
          </a:prstGeom>
          <a:noFill/>
        </p:spPr>
        <p:txBody>
          <a:bodyPr wrap="square">
            <a:spAutoFit/>
          </a:bodyPr>
          <a:lstStyle/>
          <a:p>
            <a:pPr xmlns:a="http://schemas.openxmlformats.org/drawingml/2006/main" lvl="0">
              <a:defRPr/>
            </a:pPr>
            <a:r xmlns:a="http://schemas.openxmlformats.org/drawingml/2006/main">
              <a:rPr lang="de" altLang="ko-KR" b="1">
                <a:solidFill>
                  <a:schemeClr val="tx1">
                    <a:lumMod val="50000"/>
                    <a:lumOff val="50000"/>
                  </a:schemeClr>
                </a:solidFill>
              </a:rPr>
              <a:t>Nr. 7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772816"/>
            <a:ext cx="3931114" cy="1425679"/>
          </a:xfrm>
          <a:prstGeom prst="rect">
            <a:avLst/>
          </a:prstGeom>
          <a:noFill/>
        </p:spPr>
        <p:txBody>
          <a:bodyPr wrap="square">
            <a:spAutoFit/>
          </a:bodyPr>
          <a:lstStyle/>
          <a:p>
            <a:pPr xmlns:a="http://schemas.openxmlformats.org/drawingml/2006/main" lvl="0">
              <a:defRPr/>
            </a:pPr>
            <a:r xmlns:a="http://schemas.openxmlformats.org/drawingml/2006/main">
              <a:rPr lang="de" altLang="ko-KR" sz="4400"/>
              <a:t>Isaak, der versprochene Sohn</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17" name="Picture 2"/>
          <p:cNvPicPr>
            <a:picLocks noChangeAspect="1" noChangeArrowheads="1"/>
          </p:cNvPicPr>
          <p:nvPr/>
        </p:nvPicPr>
        <p:blipFill rotWithShape="1">
          <a:blip r:embed="rId8"/>
          <a:stretch>
            <a:fillRect/>
          </a:stretch>
        </p:blipFill>
        <p:spPr>
          <a:xfrm>
            <a:off x="4119252" y="2852936"/>
            <a:ext cx="5023466" cy="3024336"/>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Heute</a:t>
            </a:r>
            <a:r xmlns:a="http://schemas.openxmlformats.org/drawingml/2006/main">
              <a:rPr lang="de" altLang="en-US" sz="4000">
                <a:solidFill>
                  <a:srgbClr val="ff0000"/>
                </a:solidFill>
              </a:rPr>
              <a:t> </a:t>
            </a:r>
            <a:r xmlns:a="http://schemas.openxmlformats.org/drawingml/2006/main">
              <a:rPr lang="de" altLang="ko-KR" sz="4000">
                <a:solidFill>
                  <a:srgbClr val="ff0000"/>
                </a:solidFill>
              </a:rPr>
              <a:t>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734670"/>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Abraham war hundert Jahre alt, als ihm sein Sohn Isaak geboren wurde.</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21:5</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373216"/>
            <a:ext cx="8963222" cy="1281713"/>
          </a:xfrm>
          <a:prstGeom prst="rect">
            <a:avLst/>
          </a:prstGeom>
          <a:noFill/>
        </p:spPr>
        <p:txBody>
          <a:bodyPr wrap="square">
            <a:spAutoFit/>
          </a:bodyPr>
          <a:lstStyle/>
          <a:p>
            <a:pPr xmlns:a="http://schemas.openxmlformats.org/drawingml/2006/main" lvl="0">
              <a:defRPr/>
            </a:pPr>
            <a:r xmlns:a="http://schemas.openxmlformats.org/drawingml/2006/main">
              <a:rPr lang="de" altLang="ko-KR" sz="2600">
                <a:solidFill>
                  <a:schemeClr val="tx1">
                    <a:lumMod val="65000"/>
                    <a:lumOff val="35000"/>
                  </a:schemeClr>
                </a:solidFill>
              </a:rPr>
              <a:t>Gott versprach Abraham, dass Gott ihm Kinder schenken würde, so viele wie Sterne am Nachthimmel.</a:t>
            </a:r>
            <a:endParaRPr xmlns:a="http://schemas.openxmlformats.org/drawingml/2006/main" lang="en-US" altLang="ko-KR" sz="2600">
              <a:solidFill>
                <a:schemeClr val="tx1">
                  <a:lumMod val="65000"/>
                  <a:lumOff val="35000"/>
                </a:schemeClr>
              </a:solidFill>
            </a:endParaRPr>
          </a:p>
          <a:p>
            <a:pPr xmlns:a="http://schemas.openxmlformats.org/drawingml/2006/main" lvl="0">
              <a:defRPr/>
            </a:pPr>
            <a:r xmlns:a="http://schemas.openxmlformats.org/drawingml/2006/main">
              <a:rPr lang="de" altLang="ko-KR" sz="2600">
                <a:solidFill>
                  <a:schemeClr val="tx1">
                    <a:lumMod val="65000"/>
                    <a:lumOff val="35000"/>
                  </a:schemeClr>
                </a:solidFill>
              </a:rPr>
              <a:t>Aber er bekam kein Kind, bis er 100 Jahre alt war.</a:t>
            </a:r>
            <a:endParaRPr xmlns:a="http://schemas.openxmlformats.org/drawingml/2006/main" lang="ko-KR" altLang="en-US" sz="26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tretch>
            <a:fillRect/>
          </a:stretch>
        </p:blipFill>
        <p:spPr>
          <a:xfrm>
            <a:off x="449796" y="0"/>
            <a:ext cx="8244408" cy="52990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Eines Tages führte Gott Abraham nachts nach draußen.</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de" altLang="ko-KR" sz="2800">
                <a:solidFill>
                  <a:schemeClr val="tx1">
                    <a:lumMod val="65000"/>
                    <a:lumOff val="35000"/>
                  </a:schemeClr>
                </a:solidFill>
              </a:rPr>
              <a:t>„Schau zum Himmel hinauf. Kannst du die Sterne zählen?“</a:t>
            </a:r>
            <a:endParaRPr xmlns:a="http://schemas.openxmlformats.org/drawingml/2006/main" lang="ko-KR" altLang="en-US" sz="2800">
              <a:solidFill>
                <a:schemeClr val="tx1">
                  <a:lumMod val="65000"/>
                  <a:lumOff val="35000"/>
                </a:schemeClr>
              </a:solidFill>
            </a:endParaRPr>
          </a:p>
        </p:txBody>
      </p:sp>
      <p:pic>
        <p:nvPicPr>
          <p:cNvPr id="2050" name="Picture 2"/>
          <p:cNvPicPr>
            <a:picLocks noChangeAspect="1" noChangeArrowheads="1"/>
          </p:cNvPicPr>
          <p:nvPr/>
        </p:nvPicPr>
        <p:blipFill rotWithShape="1">
          <a:blip r:embed="rId2"/>
          <a:stretch>
            <a:fillRect/>
          </a:stretch>
        </p:blipFill>
        <p:spPr>
          <a:xfrm>
            <a:off x="727" y="0"/>
            <a:ext cx="9144000" cy="58173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12098"/>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Gott versprach ihm, auch das schöne Land zu geben.</a:t>
            </a:r>
            <a:endParaRPr xmlns:a="http://schemas.openxmlformats.org/drawingml/2006/main" lang="ko-KR" altLang="en-US" sz="2800">
              <a:solidFill>
                <a:schemeClr val="tx1">
                  <a:lumMod val="65000"/>
                  <a:lumOff val="35000"/>
                </a:schemeClr>
              </a:solidFill>
            </a:endParaRPr>
          </a:p>
        </p:txBody>
      </p:sp>
      <p:pic>
        <p:nvPicPr>
          <p:cNvPr id="3074" name="Picture 2"/>
          <p:cNvPicPr>
            <a:picLocks noChangeAspect="1" noChangeArrowheads="1"/>
          </p:cNvPicPr>
          <p:nvPr/>
        </p:nvPicPr>
        <p:blipFill rotWithShape="1">
          <a:blip r:embed="rId2"/>
          <a:stretch>
            <a:fillRect/>
          </a:stretch>
        </p:blipFill>
        <p:spPr>
          <a:xfrm>
            <a:off x="0" y="0"/>
            <a:ext cx="9144000" cy="580526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5204" y="123731"/>
            <a:ext cx="4053592" cy="707886"/>
          </a:xfrm>
          <a:prstGeom prst="rect">
            <a:avLst/>
          </a:prstGeom>
          <a:noFill/>
        </p:spPr>
        <p:txBody>
          <a:bodyPr wrap="square" rtlCol="0">
            <a:spAutoFit/>
          </a:bodyPr>
          <a:lstStyle/>
          <a:p>
            <a:pPr xmlns:a="http://schemas.openxmlformats.org/drawingml/2006/main" algn="ctr"/>
            <a:r xmlns:a="http://schemas.openxmlformats.org/drawingml/2006/main">
              <a:rPr lang="de" altLang="ko-KR" sz="3600"/>
              <a:t>Die heutige </a:t>
            </a:r>
            <a:r xmlns:a="http://schemas.openxmlformats.org/drawingml/2006/main">
              <a:rPr lang="de" altLang="ko-KR" sz="4000"/>
              <a:t>Lektion</a:t>
            </a:r>
            <a:endParaRPr xmlns:a="http://schemas.openxmlformats.org/drawingml/2006/main" lang="ko-KR" altLang="en-US" sz="4000"/>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47704" y="168559"/>
            <a:ext cx="787388" cy="5361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278296" y="168558"/>
            <a:ext cx="885238" cy="58320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p>
            <a:pPr xmlns:a="http://schemas.openxmlformats.org/drawingml/2006/main" algn="ctr"/>
            <a:r xmlns:a="http://schemas.openxmlformats.org/drawingml/2006/main">
              <a:rPr lang="de" altLang="ko-KR" sz="2800">
                <a:solidFill>
                  <a:schemeClr val="tx1">
                    <a:lumMod val="65000"/>
                    <a:lumOff val="35000"/>
                  </a:schemeClr>
                </a:solidFill>
              </a:rPr>
              <a:t>Wer hat die Welt erschaffen?</a:t>
            </a:r>
          </a:p>
          <a:p>
            <a:pPr xmlns:a="http://schemas.openxmlformats.org/drawingml/2006/main" algn="ctr"/>
            <a:r xmlns:a="http://schemas.openxmlformats.org/drawingml/2006/main">
              <a:rPr lang="de" altLang="ko-KR" sz="2800">
                <a:solidFill>
                  <a:schemeClr val="tx1">
                    <a:lumMod val="65000"/>
                    <a:lumOff val="35000"/>
                  </a:schemeClr>
                </a:solidFill>
              </a:rPr>
              <a:t>Gott hat die Welt geschaffen.</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e" altLang="ko-KR" sz="2800">
                <a:solidFill>
                  <a:schemeClr val="tx1">
                    <a:lumMod val="65000"/>
                    <a:lumOff val="35000"/>
                  </a:schemeClr>
                </a:solidFill>
              </a:rPr>
              <a:t>Wer hält die Welt in Ordnung?</a:t>
            </a:r>
          </a:p>
          <a:p>
            <a:pPr xmlns:a="http://schemas.openxmlformats.org/drawingml/2006/main" algn="ctr"/>
            <a:r xmlns:a="http://schemas.openxmlformats.org/drawingml/2006/main">
              <a:rPr lang="de" altLang="ko-KR" sz="2800">
                <a:solidFill>
                  <a:schemeClr val="tx1">
                    <a:lumMod val="65000"/>
                    <a:lumOff val="35000"/>
                  </a:schemeClr>
                </a:solidFill>
              </a:rPr>
              <a:t>Gott hält die Welt in Ordnung.</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de" altLang="ko-KR" sz="2800">
                <a:solidFill>
                  <a:schemeClr val="tx1">
                    <a:lumMod val="65000"/>
                    <a:lumOff val="35000"/>
                  </a:schemeClr>
                </a:solidFill>
              </a:rPr>
              <a:t>Die Welt wurde nicht von selbst geschaffen.</a:t>
            </a:r>
          </a:p>
          <a:p>
            <a:pPr xmlns:a="http://schemas.openxmlformats.org/drawingml/2006/main" algn="ctr"/>
            <a:r xmlns:a="http://schemas.openxmlformats.org/drawingml/2006/main">
              <a:rPr lang="de" altLang="ko-KR" sz="2800">
                <a:solidFill>
                  <a:schemeClr val="tx1">
                    <a:lumMod val="65000"/>
                    <a:lumOff val="35000"/>
                  </a:schemeClr>
                </a:solidFill>
              </a:rPr>
              <a:t>Die Welt kann nicht von alleine bewegt werden.</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de" altLang="ko-KR" sz="2800">
                <a:solidFill>
                  <a:schemeClr val="tx1">
                    <a:lumMod val="65000"/>
                    <a:lumOff val="35000"/>
                  </a:schemeClr>
                </a:solidFill>
              </a:rPr>
              <a:t>Wir sollten uns daran erinnern, dass Gott die ganze Welt geschaffen hat und immer noch die Kontrolle über sie alle hat.</a:t>
            </a:r>
          </a:p>
        </p:txBody>
      </p:sp>
    </p:spTree>
    <p:extLst>
      <p:ext uri="{BB962C8B-B14F-4D97-AF65-F5344CB8AC3E}">
        <p14:creationId xmlns:p14="http://schemas.microsoft.com/office/powerpoint/2010/main" val="3485308479"/>
      </p:ext>
    </p:extLst>
  </p:cSld>
  <p:clrMapOvr>
    <a:masterClrMapping/>
  </p:clrMapOvr>
  <p:transition/>
  <p:timing/>
</p:sld>
</file>

<file path=ppt/slides/slide7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1369348"/>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„Deine Kinder werden so zahlreich sein wie die Sterne am Himmel und der Sand am Meeresufer.“ Abraham glaubte an die Verheißung des Herrn.</a:t>
            </a:r>
            <a:endParaRPr xmlns:a="http://schemas.openxmlformats.org/drawingml/2006/main" lang="ko-KR" altLang="en-US" sz="2800">
              <a:solidFill>
                <a:schemeClr val="tx1">
                  <a:lumMod val="65000"/>
                  <a:lumOff val="35000"/>
                </a:schemeClr>
              </a:solidFill>
            </a:endParaRPr>
          </a:p>
        </p:txBody>
      </p:sp>
      <p:pic>
        <p:nvPicPr>
          <p:cNvPr id="10" name="그림 9"/>
          <p:cNvPicPr>
            <a:picLocks noChangeAspect="1"/>
          </p:cNvPicPr>
          <p:nvPr/>
        </p:nvPicPr>
        <p:blipFill rotWithShape="1">
          <a:blip r:embed="rId2"/>
          <a:stretch>
            <a:fillRect/>
          </a:stretch>
        </p:blipFill>
        <p:spPr>
          <a:xfrm>
            <a:off x="0" y="0"/>
            <a:ext cx="9127908"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873001"/>
          </a:xfrm>
          <a:prstGeom prst="rect">
            <a:avLst/>
          </a:prstGeom>
          <a:noFill/>
        </p:spPr>
        <p:txBody>
          <a:bodyPr wrap="square">
            <a:spAutoFit/>
          </a:bodyPr>
          <a:lstStyle/>
          <a:p>
            <a:pPr xmlns:a="http://schemas.openxmlformats.org/drawingml/2006/main" lvl="0">
              <a:defRPr/>
            </a:pPr>
            <a:r xmlns:a="http://schemas.openxmlformats.org/drawingml/2006/main">
              <a:rPr lang="de" altLang="ko-KR" sz="2600">
                <a:solidFill>
                  <a:schemeClr val="tx1">
                    <a:lumMod val="65000"/>
                    <a:lumOff val="35000"/>
                  </a:schemeClr>
                </a:solidFill>
              </a:rPr>
              <a:t>Gott hielt sein Versprechen. Sarah gebar Abraham einen Sohn. Abraham gab ihm den Namen </a:t>
            </a:r>
            <a:r xmlns:a="http://schemas.openxmlformats.org/drawingml/2006/main">
              <a:rPr lang="de" altLang="ko-KR" sz="2600" b="1">
                <a:solidFill>
                  <a:schemeClr val="tx1">
                    <a:lumMod val="65000"/>
                    <a:lumOff val="35000"/>
                  </a:schemeClr>
                </a:solidFill>
              </a:rPr>
              <a:t>Isaak , was </a:t>
            </a:r>
            <a:r xmlns:a="http://schemas.openxmlformats.org/drawingml/2006/main">
              <a:rPr lang="de" altLang="ko-KR" sz="2600" b="1">
                <a:solidFill>
                  <a:schemeClr val="tx1">
                    <a:lumMod val="65000"/>
                    <a:lumOff val="35000"/>
                  </a:schemeClr>
                </a:solidFill>
              </a:rPr>
              <a:t>Freude </a:t>
            </a:r>
            <a:r xmlns:a="http://schemas.openxmlformats.org/drawingml/2006/main">
              <a:rPr lang="de" altLang="ko-KR" sz="2600">
                <a:solidFill>
                  <a:schemeClr val="tx1">
                    <a:lumMod val="65000"/>
                    <a:lumOff val="35000"/>
                  </a:schemeClr>
                </a:solidFill>
              </a:rPr>
              <a:t>bedeutet </a:t>
            </a:r>
            <a:r xmlns:a="http://schemas.openxmlformats.org/drawingml/2006/main">
              <a:rPr lang="de" altLang="ko-KR" sz="2600">
                <a:solidFill>
                  <a:schemeClr val="tx1">
                    <a:lumMod val="65000"/>
                    <a:lumOff val="35000"/>
                  </a:schemeClr>
                </a:solidFill>
              </a:rPr>
              <a:t>.</a:t>
            </a:r>
            <a:endParaRPr xmlns:a="http://schemas.openxmlformats.org/drawingml/2006/main" lang="en-US" altLang="ko-KR" sz="26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0"/>
            <a:ext cx="9144000" cy="589043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Heute</a:t>
            </a:r>
            <a:r xmlns:a="http://schemas.openxmlformats.org/drawingml/2006/main">
              <a:rPr lang="de" altLang="en-US" sz="4000">
                <a:solidFill>
                  <a:srgbClr val="ff0000"/>
                </a:solidFill>
              </a:rPr>
              <a:t> </a:t>
            </a:r>
            <a:r xmlns:a="http://schemas.openxmlformats.org/drawingml/2006/main">
              <a:rPr lang="de" altLang="ko-KR" sz="4000">
                <a:solidFill>
                  <a:srgbClr val="ff0000"/>
                </a:solidFill>
              </a:rPr>
              <a:t>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484784"/>
            <a:ext cx="8208912" cy="5028410"/>
          </a:xfrm>
          <a:prstGeom prst="rect">
            <a:avLst/>
          </a:prstGeom>
          <a:noFill/>
        </p:spPr>
        <p:txBody>
          <a:bodyPr wrap="square">
            <a:spAutoFit/>
          </a:bodyPr>
          <a:lstStyle/>
          <a:p>
            <a:pPr xmlns:a="http://schemas.openxmlformats.org/drawingml/2006/main" algn="ctr">
              <a:defRPr/>
            </a:pPr>
            <a:r xmlns:a="http://schemas.openxmlformats.org/drawingml/2006/main">
              <a:rPr lang="de" altLang="ko-KR" sz="3600">
                <a:solidFill>
                  <a:schemeClr val="tx1">
                    <a:lumMod val="65000"/>
                    <a:lumOff val="35000"/>
                  </a:schemeClr>
                </a:solidFill>
              </a:rPr>
              <a:t>Abraham glaubte wirklich an Gottes Versprechen, auch wenn es ihm unmöglich vorkam.</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Gott war sehr glücklich, als er Abrahams Glauben sah. Gott gab ihm Isaak, den versprochenen Sohn.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Gott hat sein Versprechen gewiss erfüllt, auch wenn es für uns unmöglich schien.</a:t>
            </a:r>
            <a:endParaRPr xmlns:a="http://schemas.openxmlformats.org/drawingml/2006/main" lang="en-US" altLang="ko-KR" sz="3600">
              <a:solidFill>
                <a:schemeClr val="tx1">
                  <a:lumMod val="65000"/>
                  <a:lumOff val="35000"/>
                </a:schemeClr>
              </a:solidFill>
            </a:endParaRPr>
          </a:p>
          <a:p>
            <a:pPr algn="ctr">
              <a:defRPr/>
            </a:pPr>
            <a:endParaRPr lang="ko-KR" altLang="en-US"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e" altLang="ko-KR" sz="3200"/>
              <a:t>Gott ist…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rgbClr val="c00000"/>
                </a:solidFill>
              </a:rPr>
              <a:t>Gott 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352928" cy="646331"/>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Allmächtig (fähig, alles zu tun)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Wie alt war Abraham, als er Isaak bekam?</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90</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80</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70</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100</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57192"/>
            <a:ext cx="8712968" cy="517802"/>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rgbClr val="ff0000"/>
                </a:solidFill>
              </a:rPr>
              <a:t>④ </a:t>
            </a:r>
            <a:r xmlns:a="http://schemas.openxmlformats.org/drawingml/2006/main">
              <a:rPr lang="de" altLang="ko-KR" sz="2800">
                <a:solidFill>
                  <a:srgbClr val="ff0000"/>
                </a:solidFill>
              </a:rPr>
              <a:t>100</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352928" cy="1182221"/>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Abraham war hundert Jahre alt, als ihm sein Sohn Isaak geboren wurde.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 21: 5)</a:t>
            </a:r>
            <a:endParaRPr xmlns:a="http://schemas.openxmlformats.org/drawingml/2006/main" lang="en-US" altLang="ko-KR"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880320" cy="369332"/>
          </a:xfrm>
          <a:prstGeom prst="rect">
            <a:avLst/>
          </a:prstGeom>
          <a:noFill/>
        </p:spPr>
        <p:txBody>
          <a:bodyPr wrap="square">
            <a:spAutoFit/>
          </a:bodyPr>
          <a:lstStyle/>
          <a:p>
            <a:pPr xmlns:a="http://schemas.openxmlformats.org/drawingml/2006/main" lvl="0">
              <a:defRPr/>
            </a:pPr>
            <a:r xmlns:a="http://schemas.openxmlformats.org/drawingml/2006/main">
              <a:rPr lang="de" altLang="ko-KR" b="1">
                <a:solidFill>
                  <a:schemeClr val="tx1">
                    <a:lumMod val="50000"/>
                    <a:lumOff val="50000"/>
                  </a:schemeClr>
                </a:solidFill>
              </a:rPr>
              <a:t>Nr. 8 Das Wort Gottes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916832"/>
            <a:ext cx="4104456" cy="1281663"/>
          </a:xfrm>
          <a:prstGeom prst="rect">
            <a:avLst/>
          </a:prstGeom>
          <a:noFill/>
        </p:spPr>
        <p:txBody>
          <a:bodyPr wrap="square">
            <a:spAutoFit/>
          </a:bodyPr>
          <a:lstStyle/>
          <a:p>
            <a:pPr xmlns:a="http://schemas.openxmlformats.org/drawingml/2006/main" lvl="0">
              <a:defRPr/>
            </a:pPr>
            <a:r xmlns:a="http://schemas.openxmlformats.org/drawingml/2006/main">
              <a:rPr lang="de" altLang="ko-KR" sz="3900"/>
              <a:t>Abraham bot Isaak Gott an</a:t>
            </a:r>
            <a:endParaRPr xmlns:a="http://schemas.openxmlformats.org/drawingml/2006/main" lang="ko-KR" altLang="en-US" sz="39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7" name="그림 6"/>
          <p:cNvPicPr>
            <a:picLocks noChangeAspect="1"/>
          </p:cNvPicPr>
          <p:nvPr/>
        </p:nvPicPr>
        <p:blipFill rotWithShape="1">
          <a:blip r:embed="rId8"/>
          <a:stretch>
            <a:fillRect/>
          </a:stretch>
        </p:blipFill>
        <p:spPr>
          <a:xfrm>
            <a:off x="4053595" y="2029986"/>
            <a:ext cx="5090405" cy="359868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Dann sagte Gott: „Nimm deinen Sohn, deinen einzigen Sohn, Isaak, den du liebst,</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e" altLang="ko-KR" sz="3600">
                <a:solidFill>
                  <a:schemeClr val="tx1">
                    <a:lumMod val="65000"/>
                    <a:lumOff val="35000"/>
                  </a:schemeClr>
                </a:solidFill>
              </a:rPr>
              <a:t>und geh in die Gegend Morija. Opfere ihn dort als Brandopfer</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e" altLang="ko-KR" sz="3600">
                <a:solidFill>
                  <a:schemeClr val="tx1">
                    <a:lumMod val="65000"/>
                    <a:lumOff val="35000"/>
                  </a:schemeClr>
                </a:solidFill>
              </a:rPr>
              <a:t>auf einem der Berge, von denen ich dir erzählen werde.“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Eines Tages sagte Gott zu Abraham:</a:t>
            </a:r>
            <a:endParaRPr xmlns:a="http://schemas.openxmlformats.org/drawingml/2006/main" lang="en-US" altLang="ko-KR" sz="2800">
              <a:solidFill>
                <a:schemeClr val="tx1">
                  <a:lumMod val="65000"/>
                  <a:lumOff val="35000"/>
                </a:schemeClr>
              </a:solidFill>
            </a:endParaRPr>
          </a:p>
          <a:p>
            <a:pPr xmlns:a="http://schemas.openxmlformats.org/drawingml/2006/main" lvl="0">
              <a:defRPr/>
            </a:pPr>
            <a:r xmlns:a="http://schemas.openxmlformats.org/drawingml/2006/main">
              <a:rPr lang="de" altLang="ko-KR" sz="2800">
                <a:solidFill>
                  <a:schemeClr val="tx1">
                    <a:lumMod val="65000"/>
                    <a:lumOff val="35000"/>
                  </a:schemeClr>
                </a:solidFill>
              </a:rPr>
              <a:t>„Bringt mir euren einzigen Sohn als Brandopfer dar.“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 y="-1"/>
            <a:ext cx="9144001" cy="564324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tretch>
            <a:fillRect/>
          </a:stretch>
        </p:blipFill>
        <p:spPr>
          <a:xfrm>
            <a:off x="0" y="6995"/>
            <a:ext cx="9144000" cy="5798269"/>
          </a:xfrm>
          <a:prstGeom prst="rect">
            <a:avLst/>
          </a:prstGeom>
        </p:spPr>
      </p:pic>
      <p:sp>
        <p:nvSpPr>
          <p:cNvPr id="5" name="TextBox 4"/>
          <p:cNvSpPr txBox="1"/>
          <p:nvPr/>
        </p:nvSpPr>
        <p:spPr>
          <a:xfrm>
            <a:off x="73274" y="5787261"/>
            <a:ext cx="8963222" cy="954107"/>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Abraham liebte Isaak so sehr, dass er hart war, als er von Gott hörte. Aber er beschloss, Gott zu gehorchen.</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p>
            <a:pPr xmlns:a="http://schemas.openxmlformats.org/drawingml/2006/main" algn="ctr"/>
            <a:r xmlns:a="http://schemas.openxmlformats.org/drawingml/2006/main">
              <a:rPr lang="de" altLang="ko-KR" sz="3200"/>
              <a:t>Wer ist Gott?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de" altLang="ko-KR" sz="3600">
                <a:solidFill>
                  <a:srgbClr val="C00000"/>
                </a:solidFill>
              </a:rPr>
              <a:t>Er 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200329"/>
          </a:xfrm>
          <a:prstGeom prst="rect">
            <a:avLst/>
          </a:prstGeom>
          <a:noFill/>
        </p:spPr>
        <p:txBody>
          <a:bodyPr wrap="square" rtlCol="0">
            <a:spAutoFit/>
          </a:bodyPr>
          <a:lstStyle/>
          <a:p>
            <a:r xmlns:a="http://schemas.openxmlformats.org/drawingml/2006/main">
              <a:rPr lang="de" altLang="ko-KR" sz="3600">
                <a:solidFill>
                  <a:schemeClr val="tx1">
                    <a:lumMod val="65000"/>
                    <a:lumOff val="35000"/>
                  </a:schemeClr>
                </a:solidFill>
              </a:rPr>
              <a:t>der Schöpfer, der die ganze Welt erschaffen hat, mich eingeschlossen.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timing/>
</p:sld>
</file>

<file path=ppt/slides/slide8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Abraham fesselte Isaak, legte ihn auf den Altar und versuchte ihn zu töten. In genau diesem Moment,</a:t>
            </a:r>
            <a:endParaRPr xmlns:a="http://schemas.openxmlformats.org/drawingml/2006/main" lang="en-US" altLang="ko-KR"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0" y="-15208"/>
            <a:ext cx="9127908" cy="58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„Abraham, Abraham, töte ihn nicht. Tu ihm nichts. Jetzt weiß ich, dass du Gott fürchtest und liebst.“ Dies war die Prüfung, die Gott Abraham stellte.</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0" y="-28712"/>
            <a:ext cx="9144000" cy="540192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661248"/>
            <a:ext cx="9054634" cy="880521"/>
          </a:xfrm>
          <a:prstGeom prst="rect">
            <a:avLst/>
          </a:prstGeom>
          <a:noFill/>
        </p:spPr>
        <p:txBody>
          <a:bodyPr wrap="square">
            <a:spAutoFit/>
          </a:bodyPr>
          <a:lstStyle/>
          <a:p>
            <a:pPr xmlns:a="http://schemas.openxmlformats.org/drawingml/2006/main" lvl="0">
              <a:defRPr/>
            </a:pPr>
            <a:r xmlns:a="http://schemas.openxmlformats.org/drawingml/2006/main">
              <a:rPr lang="de" altLang="ko-KR" sz="2600">
                <a:solidFill>
                  <a:schemeClr val="tx1">
                    <a:lumMod val="65000"/>
                    <a:lumOff val="35000"/>
                  </a:schemeClr>
                </a:solidFill>
              </a:rPr>
              <a:t>"Danke Gott!" Gott nahm Abrahams Glauben gerne an. Gott machte ihn zum Vorfahren aller Gläubigen.</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28600" y="116631"/>
            <a:ext cx="9099308" cy="560458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17" name="TextBox 16"/>
          <p:cNvSpPr txBox="1"/>
          <p:nvPr/>
        </p:nvSpPr>
        <p:spPr>
          <a:xfrm>
            <a:off x="467544" y="1268760"/>
            <a:ext cx="8208912" cy="3996660"/>
          </a:xfrm>
          <a:prstGeom prst="rect">
            <a:avLst/>
          </a:prstGeom>
          <a:noFill/>
        </p:spPr>
        <p:txBody>
          <a:bodyPr wrap="square">
            <a:spAutoFit/>
          </a:bodyPr>
          <a:lstStyle/>
          <a:p>
            <a:pPr xmlns:a="http://schemas.openxmlformats.org/drawingml/2006/main" algn="ctr">
              <a:defRPr/>
            </a:pPr>
            <a:r xmlns:a="http://schemas.openxmlformats.org/drawingml/2006/main">
              <a:rPr lang="de" altLang="ko-KR" sz="3200">
                <a:solidFill>
                  <a:schemeClr val="tx1">
                    <a:lumMod val="65000"/>
                    <a:lumOff val="35000"/>
                  </a:schemeClr>
                </a:solidFill>
              </a:rPr>
              <a:t>Abraham liebte Isaak so sehr, aber es war ihm wichtiger, dem Wort Gottes zu gehorchen.</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a:p>
            <a:pPr xmlns:a="http://schemas.openxmlformats.org/drawingml/2006/main" algn="ctr">
              <a:defRPr/>
            </a:pPr>
            <a:r xmlns:a="http://schemas.openxmlformats.org/drawingml/2006/main">
              <a:rPr lang="de" altLang="ko-KR" sz="3200">
                <a:solidFill>
                  <a:schemeClr val="tx1">
                    <a:lumMod val="65000"/>
                    <a:lumOff val="35000"/>
                  </a:schemeClr>
                </a:solidFill>
              </a:rPr>
              <a:t>Ich sollte Gott mehr lieben als alles andere und mehr als jeden anderen Menschen auf der Welt.</a:t>
            </a:r>
            <a:endParaRPr xmlns:a="http://schemas.openxmlformats.org/drawingml/2006/main" lang="en-US" altLang="ko-KR" sz="3200">
              <a:solidFill>
                <a:schemeClr val="tx1">
                  <a:lumMod val="65000"/>
                  <a:lumOff val="35000"/>
                </a:schemeClr>
              </a:solidFill>
            </a:endParaRPr>
          </a:p>
          <a:p>
            <a:pPr algn="ctr">
              <a:defRPr/>
            </a:pPr>
            <a:endParaRPr lang="en-US" altLang="ko-KR" sz="32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e" altLang="ko-KR" sz="3200"/>
              <a:t>Gott ist?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rgbClr val="c00000"/>
                </a:solidFill>
              </a:rPr>
              <a:t>Gott ist..</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185476"/>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Unser Vater, der unseren Glauben durch Prüfungen stärkt.</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t>Heute</a:t>
            </a:r>
            <a:r xmlns:a="http://schemas.openxmlformats.org/drawingml/2006/main">
              <a:rPr lang="de" altLang="en-US" sz="4000"/>
              <a:t> </a:t>
            </a:r>
            <a:r xmlns:a="http://schemas.openxmlformats.org/drawingml/2006/main">
              <a:rPr lang="de" altLang="ko-KR" sz="4000"/>
              <a:t>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067152"/>
          </a:xfrm>
          <a:prstGeom prst="rect">
            <a:avLst/>
          </a:prstGeom>
          <a:noFill/>
        </p:spPr>
        <p:txBody>
          <a:bodyPr wrap="square">
            <a:spAutoFit/>
          </a:bodyPr>
          <a:lstStyle/>
          <a:p>
            <a:pPr xmlns:a="http://schemas.openxmlformats.org/drawingml/2006/main" lvl="0">
              <a:defRPr/>
            </a:pPr>
            <a:r xmlns:a="http://schemas.openxmlformats.org/drawingml/2006/main">
              <a:rPr lang="de" altLang="ko-KR" sz="3200">
                <a:solidFill>
                  <a:schemeClr val="tx1">
                    <a:lumMod val="65000"/>
                    <a:lumOff val="35000"/>
                  </a:schemeClr>
                </a:solidFill>
              </a:rPr>
              <a:t>Was sagte Gott zu Abraham, was er als Brandopfer darbringen sollte?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dk1"/>
                </a:solidFill>
              </a:rPr>
              <a:t>① </a:t>
            </a:r>
            <a:r xmlns:a="http://schemas.openxmlformats.org/drawingml/2006/main">
              <a:rPr lang="de" altLang="ko-KR" sz="2800">
                <a:solidFill>
                  <a:schemeClr val="dk1"/>
                </a:solidFill>
              </a:rPr>
              <a:t>Sohn</a:t>
            </a:r>
            <a:endParaRPr xmlns:a="http://schemas.openxmlformats.org/drawingml/2006/main" lang="en-US" altLang="ko-KR" sz="2800">
              <a:solidFill>
                <a:schemeClr val="dk1"/>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Frau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Hund</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Schafe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2780928"/>
            <a:ext cx="8712968" cy="52006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rgbClr val="ff0000"/>
                </a:solidFill>
              </a:rPr>
              <a:t>① </a:t>
            </a:r>
            <a:r xmlns:a="http://schemas.openxmlformats.org/drawingml/2006/main">
              <a:rPr lang="de" altLang="ko-KR" sz="2800">
                <a:solidFill>
                  <a:srgbClr val="ff0000"/>
                </a:solidFill>
              </a:rPr>
              <a:t>Sohn</a:t>
            </a:r>
            <a:r xmlns:a="http://schemas.openxmlformats.org/drawingml/2006/main">
              <a:rPr lang="de" altLang="en-US" sz="2800">
                <a:solidFill>
                  <a:srgbClr val="ff0000"/>
                </a:solidFill>
              </a:rPr>
              <a:t> </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08912" cy="3382496"/>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Dann sagte Gott: „Nimm deinen Sohn, deinen einzigen Sohn, Isaak, den du liebst,</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e" altLang="ko-KR" sz="3600">
                <a:solidFill>
                  <a:schemeClr val="tx1">
                    <a:lumMod val="65000"/>
                    <a:lumOff val="35000"/>
                  </a:schemeClr>
                </a:solidFill>
              </a:rPr>
              <a:t>und geh in die Gegend Morija. Opfere ihn dort als Brandopfer</a:t>
            </a:r>
            <a:endParaRPr xmlns:a="http://schemas.openxmlformats.org/drawingml/2006/main" lang="en-US" altLang="ko-KR" sz="3600">
              <a:solidFill>
                <a:schemeClr val="tx1">
                  <a:lumMod val="65000"/>
                  <a:lumOff val="35000"/>
                </a:schemeClr>
              </a:solidFill>
            </a:endParaRPr>
          </a:p>
          <a:p>
            <a:pPr xmlns:a="http://schemas.openxmlformats.org/drawingml/2006/main" lvl="0">
              <a:defRPr/>
            </a:pPr>
            <a:r xmlns:a="http://schemas.openxmlformats.org/drawingml/2006/main">
              <a:rPr lang="de" altLang="ko-KR" sz="3600">
                <a:solidFill>
                  <a:schemeClr val="tx1">
                    <a:lumMod val="65000"/>
                    <a:lumOff val="35000"/>
                  </a:schemeClr>
                </a:solidFill>
              </a:rPr>
              <a:t>auf einem der Berge, von denen ich dir erzählen werde.“</a:t>
            </a:r>
            <a:endParaRPr xmlns:a="http://schemas.openxmlformats.org/drawingml/2006/main" lang="en-US" altLang="ko-KR" sz="3600">
              <a:solidFill>
                <a:schemeClr val="tx1">
                  <a:lumMod val="65000"/>
                  <a:lumOff val="35000"/>
                </a:schemeClr>
              </a:solidFill>
            </a:endParaRPr>
          </a:p>
        </p:txBody>
      </p:sp>
      <p:sp>
        <p:nvSpPr>
          <p:cNvPr id="24" name="TextBox 23"/>
          <p:cNvSpPr txBox="1"/>
          <p:nvPr/>
        </p:nvSpPr>
        <p:spPr>
          <a:xfrm>
            <a:off x="4952296" y="5243147"/>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 22:2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353036"/>
            <a:ext cx="2880320" cy="359559"/>
          </a:xfrm>
          <a:prstGeom prst="rect">
            <a:avLst/>
          </a:prstGeom>
          <a:noFill/>
        </p:spPr>
        <p:txBody>
          <a:bodyPr wrap="square">
            <a:spAutoFit/>
          </a:bodyPr>
          <a:lstStyle/>
          <a:p>
            <a:pPr xmlns:a="http://schemas.openxmlformats.org/drawingml/2006/main" lvl="0">
              <a:defRPr/>
            </a:pPr>
            <a:r xmlns:a="http://schemas.openxmlformats.org/drawingml/2006/main">
              <a:rPr lang="de" altLang="ko-KR" b="1">
                <a:solidFill>
                  <a:schemeClr val="tx1">
                    <a:lumMod val="50000"/>
                    <a:lumOff val="50000"/>
                  </a:schemeClr>
                </a:solidFill>
              </a:rPr>
              <a:t>Nr.9</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Der</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Wort</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von</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179512" y="1859262"/>
            <a:ext cx="3931114" cy="1424958"/>
          </a:xfrm>
          <a:prstGeom prst="rect">
            <a:avLst/>
          </a:prstGeom>
          <a:noFill/>
        </p:spPr>
        <p:txBody>
          <a:bodyPr wrap="square">
            <a:spAutoFit/>
          </a:bodyPr>
          <a:lstStyle/>
          <a:p>
            <a:pPr xmlns:a="http://schemas.openxmlformats.org/drawingml/2006/main" algn="ctr">
              <a:defRPr/>
            </a:pPr>
            <a:r xmlns:a="http://schemas.openxmlformats.org/drawingml/2006/main">
              <a:rPr lang="de" altLang="ko-KR" sz="4400"/>
              <a:t>Isaac stritt nicht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4648141" y="1964962"/>
            <a:ext cx="4495859" cy="379217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bg1">
                    <a:lumMod val="50000"/>
                  </a:schemeClr>
                </a:solidFill>
              </a:rPr>
              <a:t>Von dort aus zog er weiter und grub einen weiteren Brunnen, und niemand stritt sich darum.</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e" altLang="ko-KR" sz="3600">
                <a:solidFill>
                  <a:schemeClr val="bg1">
                    <a:lumMod val="50000"/>
                  </a:schemeClr>
                </a:solidFill>
              </a:rPr>
              <a:t>Er nannte es Rehoboth und sagte: „Nun hat der HERR uns Raum gegeben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e" altLang="ko-KR" sz="3600">
                <a:solidFill>
                  <a:schemeClr val="bg1">
                    <a:lumMod val="50000"/>
                  </a:schemeClr>
                </a:solidFill>
              </a:rPr>
              <a:t>und wir werden im Land gedeihen.</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26:</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5373216"/>
            <a:ext cx="9054634" cy="1368578"/>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Der</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Brunnen</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war</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Also</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wichtig,</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Weil</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Sie</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könnte</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erhalten</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frisch</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Wasser</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in der Wüste. Isaak hatte die Brunnen von seinem Vater geerbt.</a:t>
            </a:r>
            <a:endParaRPr xmlns:a="http://schemas.openxmlformats.org/drawingml/2006/main" lang="en-US" altLang="ko-KR" sz="2800">
              <a:solidFill>
                <a:schemeClr val="tx1">
                  <a:lumMod val="65000"/>
                  <a:lumOff val="35000"/>
                </a:schemeClr>
              </a:solidFill>
            </a:endParaRPr>
          </a:p>
        </p:txBody>
      </p:sp>
      <p:pic>
        <p:nvPicPr>
          <p:cNvPr id="2" name="그림 1"/>
          <p:cNvPicPr>
            <a:picLocks noChangeAspect="1"/>
          </p:cNvPicPr>
          <p:nvPr/>
        </p:nvPicPr>
        <p:blipFill rotWithShape="1">
          <a:blip r:embed="rId3"/>
          <a:stretch>
            <a:fillRect/>
          </a:stretch>
        </p:blipFill>
        <p:spPr>
          <a:xfrm>
            <a:off x="1331640" y="12576"/>
            <a:ext cx="6696744" cy="52166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646331"/>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Womit hat Gott die Welt geschaffen?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Stein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92180"/>
            <a:ext cx="8424936" cy="51119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Wasser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③ </a:t>
            </a:r>
            <a:r xmlns:a="http://schemas.openxmlformats.org/drawingml/2006/main">
              <a:rPr lang="de" altLang="ko-KR" sz="2800">
                <a:solidFill>
                  <a:schemeClr val="tx1">
                    <a:lumMod val="65000"/>
                    <a:lumOff val="35000"/>
                  </a:schemeClr>
                </a:solidFill>
              </a:rPr>
              <a:t>Staub</a:t>
            </a:r>
            <a:r xmlns:a="http://schemas.openxmlformats.org/drawingml/2006/main">
              <a:rPr lang="de" altLang="en-US" sz="2800">
                <a:solidFill>
                  <a:schemeClr val="tx1">
                    <a:lumMod val="65000"/>
                    <a:lumOff val="35000"/>
                  </a:schemeClr>
                </a:solidFill>
              </a:rPr>
              <a:t> </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Wort</a:t>
            </a:r>
            <a:endParaRPr xmlns:a="http://schemas.openxmlformats.org/drawingml/2006/main" lang="en-US" altLang="ko-KR" sz="2800">
              <a:solidFill>
                <a:schemeClr val="tx1">
                  <a:lumMod val="65000"/>
                  <a:lumOff val="35000"/>
                </a:schemeClr>
              </a:solidFill>
            </a:endParaRPr>
          </a:p>
        </p:txBody>
      </p:sp>
      <p:sp>
        <p:nvSpPr>
          <p:cNvPr id="24" name="TextBox 23"/>
          <p:cNvSpPr txBox="1"/>
          <p:nvPr/>
        </p:nvSpPr>
        <p:spPr>
          <a:xfrm>
            <a:off x="323528" y="5147637"/>
            <a:ext cx="8712968" cy="517833"/>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rgbClr val="FF0000"/>
                </a:solidFill>
              </a:rPr>
              <a:t>④ </a:t>
            </a:r>
            <a:r xmlns:a="http://schemas.openxmlformats.org/drawingml/2006/main">
              <a:rPr lang="de" altLang="ko-KR" sz="2800">
                <a:solidFill>
                  <a:srgbClr val="FF0000"/>
                </a:solidFill>
              </a:rPr>
              <a:t>Wort</a:t>
            </a:r>
            <a:endParaRPr xmlns:a="http://schemas.openxmlformats.org/drawingml/2006/main" lang="ko-KR" altLang="en-US" sz="2800">
              <a:solidFill>
                <a:srgbClr val="FF0000"/>
              </a:solidFill>
            </a:endParaRPr>
          </a:p>
        </p:txBody>
      </p:sp>
    </p:spTree>
  </p:cSld>
  <p:clrMapOvr>
    <a:masterClrMapping/>
  </p:clrMapOvr>
  <mc:AlternateContent>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10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Die Philister beneideten ihn jedoch. Also füllten sie die Brunnen mit Erde.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rotWithShape="1">
          <a:blip r:embed="rId2"/>
          <a:stretch>
            <a:fillRect/>
          </a:stretch>
        </p:blipFill>
        <p:spPr>
          <a:xfrm>
            <a:off x="1523874" y="-27383"/>
            <a:ext cx="6096252" cy="59046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Aber Isaac stritt nicht mit ihnen. Er ging weg und grub den Brunnen. Er entdeckte eine Quelle mit Süßwasser.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566614" y="0"/>
            <a:ext cx="6084046" cy="587727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40722"/>
          </a:xfrm>
          <a:prstGeom prst="rect">
            <a:avLst/>
          </a:prstGeom>
          <a:noFill/>
        </p:spPr>
        <p:txBody>
          <a:bodyPr wrap="square">
            <a:spAutoFit/>
          </a:bodyPr>
          <a:lstStyle/>
          <a:p>
            <a:pPr xmlns:a="http://schemas.openxmlformats.org/drawingml/2006/main" lvl="0">
              <a:defRPr/>
            </a:pPr>
            <a:r xmlns:a="http://schemas.openxmlformats.org/drawingml/2006/main">
              <a:rPr lang="de" altLang="ko-KR" sz="2800">
                <a:solidFill>
                  <a:schemeClr val="tx1">
                    <a:lumMod val="65000"/>
                    <a:lumOff val="35000"/>
                  </a:schemeClr>
                </a:solidFill>
              </a:rPr>
              <a:t>Zu dieser Zeit nahmen die anderen Leute Isaak den Brunnen ab. Aber er stritt sich auch nicht mit ihnen.</a:t>
            </a:r>
            <a:endParaRPr xmlns:a="http://schemas.openxmlformats.org/drawingml/2006/main" lang="en-US" altLang="ko-KR" sz="2800">
              <a:solidFill>
                <a:schemeClr val="tx1">
                  <a:lumMod val="65000"/>
                  <a:lumOff val="35000"/>
                </a:schemeClr>
              </a:solidFill>
            </a:endParaRPr>
          </a:p>
        </p:txBody>
      </p:sp>
      <p:pic>
        <p:nvPicPr>
          <p:cNvPr id="1026" name="Picture 2"/>
          <p:cNvPicPr>
            <a:picLocks noChangeAspect="1" noChangeArrowheads="1"/>
          </p:cNvPicPr>
          <p:nvPr/>
        </p:nvPicPr>
        <p:blipFill rotWithShape="1">
          <a:blip r:embed="rId2"/>
          <a:srcRect l="1640" t="1350" r="1350" b="1350"/>
          <a:stretch>
            <a:fillRect/>
          </a:stretch>
        </p:blipFill>
        <p:spPr>
          <a:xfrm>
            <a:off x="1422537" y="0"/>
            <a:ext cx="6264696" cy="579969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13" y="5565338"/>
            <a:ext cx="9054634" cy="1281232"/>
          </a:xfrm>
          <a:prstGeom prst="rect">
            <a:avLst/>
          </a:prstGeom>
          <a:noFill/>
        </p:spPr>
        <p:txBody>
          <a:bodyPr wrap="square">
            <a:spAutoFit/>
          </a:bodyPr>
          <a:lstStyle/>
          <a:p>
            <a:pPr xmlns:a="http://schemas.openxmlformats.org/drawingml/2006/main" lvl="0">
              <a:defRPr/>
            </a:pPr>
            <a:r xmlns:a="http://schemas.openxmlformats.org/drawingml/2006/main">
              <a:rPr lang="de" altLang="ko-KR" sz="2600">
                <a:solidFill>
                  <a:schemeClr val="tx1">
                    <a:lumMod val="65000"/>
                    <a:lumOff val="35000"/>
                  </a:schemeClr>
                </a:solidFill>
              </a:rPr>
              <a:t>Gott segnete Isaak. Er grub wieder einen weiteren Brunnen. Gott gab ihm von dort frisches Wasser. Isaak baute einen Altar und brachte ein Dankopfer dar.</a:t>
            </a:r>
            <a:endParaRPr xmlns:a="http://schemas.openxmlformats.org/drawingml/2006/main" lang="en-US" altLang="ko-KR" sz="2600">
              <a:solidFill>
                <a:schemeClr val="tx1">
                  <a:lumMod val="65000"/>
                  <a:lumOff val="35000"/>
                </a:schemeClr>
              </a:solidFill>
            </a:endParaRPr>
          </a:p>
        </p:txBody>
      </p:sp>
      <p:pic>
        <p:nvPicPr>
          <p:cNvPr id="3" name="그림 2"/>
          <p:cNvPicPr>
            <a:picLocks noChangeAspect="1"/>
          </p:cNvPicPr>
          <p:nvPr/>
        </p:nvPicPr>
        <p:blipFill rotWithShape="1">
          <a:blip r:embed="rId2"/>
          <a:stretch>
            <a:fillRect/>
          </a:stretch>
        </p:blipFill>
        <p:spPr>
          <a:xfrm>
            <a:off x="1331640" y="1"/>
            <a:ext cx="6370284" cy="551723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123728" y="82696"/>
            <a:ext cx="445976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Die heutige Lektion</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6171606" y="11277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1631880" y="82696"/>
            <a:ext cx="983695" cy="648072"/>
          </a:xfrm>
          <a:prstGeom prst="rect">
            <a:avLst/>
          </a:prstGeom>
          <a:noFill/>
        </p:spPr>
      </p:pic>
      <p:sp>
        <p:nvSpPr>
          <p:cNvPr id="17" name="TextBox 16"/>
          <p:cNvSpPr txBox="1"/>
          <p:nvPr/>
        </p:nvSpPr>
        <p:spPr>
          <a:xfrm>
            <a:off x="467544" y="1124744"/>
            <a:ext cx="8208912" cy="4474051"/>
          </a:xfrm>
          <a:prstGeom prst="rect">
            <a:avLst/>
          </a:prstGeom>
          <a:noFill/>
        </p:spPr>
        <p:txBody>
          <a:bodyPr wrap="square">
            <a:spAutoFit/>
          </a:bodyPr>
          <a:lstStyle/>
          <a:p>
            <a:pPr xmlns:a="http://schemas.openxmlformats.org/drawingml/2006/main" algn="ctr">
              <a:defRPr/>
            </a:pPr>
            <a:r xmlns:a="http://schemas.openxmlformats.org/drawingml/2006/main">
              <a:rPr lang="de" altLang="ko-KR" sz="3600">
                <a:solidFill>
                  <a:schemeClr val="tx1">
                    <a:lumMod val="65000"/>
                    <a:lumOff val="35000"/>
                  </a:schemeClr>
                </a:solidFill>
              </a:rPr>
              <a:t>Isaak stritt sich nicht mit denen, die ihm die Brunnen wegnahmen.</a:t>
            </a:r>
            <a:r xmlns:a="http://schemas.openxmlformats.org/drawingml/2006/main">
              <a:rPr lang="de" altLang="en-US" sz="3600">
                <a:solidFill>
                  <a:schemeClr val="tx1">
                    <a:lumMod val="65000"/>
                    <a:lumOff val="35000"/>
                  </a:schemeClr>
                </a:solidFill>
              </a:rPr>
              <a:t> </a:t>
            </a:r>
            <a:endParaRPr xmlns:a="http://schemas.openxmlformats.org/drawingml/2006/main" lang="ko-KR" altLang="en-US"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Gott segnete Isaak.</a:t>
            </a:r>
            <a:endParaRPr xmlns:a="http://schemas.openxmlformats.org/drawingml/2006/main" lang="en-US" altLang="ko-KR" sz="3600">
              <a:solidFill>
                <a:schemeClr val="tx1">
                  <a:lumMod val="65000"/>
                  <a:lumOff val="35000"/>
                </a:schemeClr>
              </a:solidFill>
            </a:endParaRPr>
          </a:p>
          <a:p>
            <a:pPr algn="ctr">
              <a:defRPr/>
            </a:pPr>
            <a:endParaRPr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Wir dürfen auch nicht mit anderen streiten.</a:t>
            </a:r>
            <a:endParaRPr xmlns:a="http://schemas.openxmlformats.org/drawingml/2006/main" lang="en-US" altLang="ko-KR" sz="3600">
              <a:solidFill>
                <a:schemeClr val="tx1">
                  <a:lumMod val="65000"/>
                  <a:lumOff val="35000"/>
                </a:schemeClr>
              </a:solidFill>
            </a:endParaRPr>
          </a:p>
          <a:p>
            <a:pPr xmlns:a="http://schemas.openxmlformats.org/drawingml/2006/main" algn="ctr">
              <a:defRPr/>
            </a:pPr>
            <a:r xmlns:a="http://schemas.openxmlformats.org/drawingml/2006/main">
              <a:rPr lang="de" altLang="ko-KR" sz="3600">
                <a:solidFill>
                  <a:schemeClr val="tx1">
                    <a:lumMod val="65000"/>
                    <a:lumOff val="35000"/>
                  </a:schemeClr>
                </a:solidFill>
              </a:rPr>
              <a:t>Wir müssen andere lieben und vergeben.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27384"/>
            <a:ext cx="4053592" cy="568404"/>
          </a:xfrm>
          <a:prstGeom prst="rect">
            <a:avLst/>
          </a:prstGeom>
          <a:noFill/>
        </p:spPr>
        <p:txBody>
          <a:bodyPr wrap="square">
            <a:spAutoFit/>
          </a:bodyPr>
          <a:lstStyle/>
          <a:p>
            <a:pPr xmlns:a="http://schemas.openxmlformats.org/drawingml/2006/main" algn="ctr">
              <a:defRPr/>
            </a:pPr>
            <a:r xmlns:a="http://schemas.openxmlformats.org/drawingml/2006/main">
              <a:rPr lang="de" altLang="ko-KR" sz="3200"/>
              <a:t>Gott ist??</a:t>
            </a:r>
            <a:r xmlns:a="http://schemas.openxmlformats.org/drawingml/2006/main">
              <a:rPr lang="de"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95536" y="1772816"/>
            <a:ext cx="8208912" cy="635104"/>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rgbClr val="c00000"/>
                </a:solidFill>
              </a:rPr>
              <a:t>Gott ….</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33301"/>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Er hasst diejenigen, die mit anderen streiten.</a:t>
            </a:r>
            <a:endParaRPr xmlns:a="http://schemas.openxmlformats.org/drawingml/2006/main" lang="en-US" altLang="ko-KR" sz="3600">
              <a:solidFill>
                <a:schemeClr val="tx1">
                  <a:lumMod val="65000"/>
                  <a:lumOff val="35000"/>
                </a:schemeClr>
              </a:solidFill>
            </a:endParaRPr>
          </a:p>
          <a:p>
            <a:pPr lvl="0">
              <a:defRPr/>
            </a:pPr>
            <a:endParaRPr lang="en-US" altLang="ko-KR" sz="3600">
              <a:solidFill>
                <a:schemeClr val="tx1">
                  <a:lumMod val="65000"/>
                  <a:lumOff val="35000"/>
                </a:schemeClr>
              </a:solidFill>
            </a:endParaRPr>
          </a:p>
          <a:p>
            <a:pPr xmlns:a="http://schemas.openxmlformats.org/drawingml/2006/main" lvl="0">
              <a:defRPr/>
            </a:pPr>
            <a:r xmlns:a="http://schemas.openxmlformats.org/drawingml/2006/main">
              <a:rPr lang="de" altLang="ko-KR" sz="3600">
                <a:solidFill>
                  <a:schemeClr val="tx1">
                    <a:lumMod val="65000"/>
                    <a:lumOff val="35000"/>
                  </a:schemeClr>
                </a:solidFill>
              </a:rPr>
              <a:t>Er liebt diejenigen, die sich lieben.</a:t>
            </a:r>
            <a:endParaRPr xmlns:a="http://schemas.openxmlformats.org/drawingml/2006/main" lang="en-US" altLang="ko-KR" sz="36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Quiz</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tx1">
                    <a:lumMod val="65000"/>
                    <a:lumOff val="35000"/>
                  </a:schemeClr>
                </a:solidFill>
              </a:rPr>
              <a:t>Warum hat Isaac eine schwere Zeit durchgemacht?</a:t>
            </a:r>
            <a:endParaRPr xmlns:a="http://schemas.openxmlformats.org/drawingml/2006/main" lang="en-US" altLang="ko-KR" sz="3600">
              <a:solidFill>
                <a:schemeClr val="tx1">
                  <a:lumMod val="65000"/>
                  <a:lumOff val="35000"/>
                </a:schemeClr>
              </a:solidFill>
            </a:endParaRPr>
          </a:p>
        </p:txBody>
      </p:sp>
      <p:sp>
        <p:nvSpPr>
          <p:cNvPr id="15" name="TextBox 14"/>
          <p:cNvSpPr txBox="1"/>
          <p:nvPr/>
        </p:nvSpPr>
        <p:spPr>
          <a:xfrm>
            <a:off x="323528" y="2780928"/>
            <a:ext cx="8424936" cy="512817"/>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① </a:t>
            </a:r>
            <a:r xmlns:a="http://schemas.openxmlformats.org/drawingml/2006/main">
              <a:rPr lang="de" altLang="ko-KR" sz="2800">
                <a:solidFill>
                  <a:schemeClr val="tx1">
                    <a:lumMod val="65000"/>
                    <a:lumOff val="35000"/>
                  </a:schemeClr>
                </a:solidFill>
              </a:rPr>
              <a:t>Haus</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11418"/>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② </a:t>
            </a:r>
            <a:r xmlns:a="http://schemas.openxmlformats.org/drawingml/2006/main">
              <a:rPr lang="de" altLang="ko-KR" sz="2800">
                <a:solidFill>
                  <a:schemeClr val="tx1">
                    <a:lumMod val="65000"/>
                    <a:lumOff val="35000"/>
                  </a:schemeClr>
                </a:solidFill>
              </a:rPr>
              <a:t>Lamm</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dk1"/>
                </a:solidFill>
              </a:rPr>
              <a:t>③ </a:t>
            </a:r>
            <a:r xmlns:a="http://schemas.openxmlformats.org/drawingml/2006/main">
              <a:rPr lang="de" altLang="ko-KR" sz="2800">
                <a:solidFill>
                  <a:schemeClr val="dk1"/>
                </a:solidFill>
              </a:rPr>
              <a:t>gut</a:t>
            </a:r>
            <a:endParaRPr xmlns:a="http://schemas.openxmlformats.org/drawingml/2006/main" lang="en-US" altLang="ko-KR" sz="2800">
              <a:solidFill>
                <a:schemeClr val="dk1"/>
              </a:solidFill>
            </a:endParaRPr>
          </a:p>
        </p:txBody>
      </p:sp>
      <p:sp>
        <p:nvSpPr>
          <p:cNvPr id="19" name="TextBox 18"/>
          <p:cNvSpPr txBox="1"/>
          <p:nvPr/>
        </p:nvSpPr>
        <p:spPr>
          <a:xfrm>
            <a:off x="323528" y="5138028"/>
            <a:ext cx="8712968" cy="523220"/>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chemeClr val="tx1">
                    <a:lumMod val="65000"/>
                    <a:lumOff val="35000"/>
                  </a:schemeClr>
                </a:solidFill>
              </a:rPr>
              <a:t>④ </a:t>
            </a:r>
            <a:r xmlns:a="http://schemas.openxmlformats.org/drawingml/2006/main">
              <a:rPr lang="de" altLang="ko-KR" sz="2800">
                <a:solidFill>
                  <a:schemeClr val="tx1">
                    <a:lumMod val="65000"/>
                    <a:lumOff val="35000"/>
                  </a:schemeClr>
                </a:solidFill>
              </a:rPr>
              <a:t>Familie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19316"/>
          </a:xfrm>
          <a:prstGeom prst="rect">
            <a:avLst/>
          </a:prstGeom>
          <a:noFill/>
        </p:spPr>
        <p:txBody>
          <a:bodyPr wrap="square">
            <a:spAutoFit/>
          </a:bodyPr>
          <a:lstStyle/>
          <a:p>
            <a:pPr xmlns:a="http://schemas.openxmlformats.org/drawingml/2006/main" lvl="0">
              <a:defRPr/>
            </a:pPr>
            <a:r xmlns:a="http://schemas.openxmlformats.org/drawingml/2006/main">
              <a:rPr lang="de" altLang="en-US" sz="2800">
                <a:solidFill>
                  <a:srgbClr val="ff0000"/>
                </a:solidFill>
              </a:rPr>
              <a:t>③ </a:t>
            </a:r>
            <a:r xmlns:a="http://schemas.openxmlformats.org/drawingml/2006/main">
              <a:rPr lang="de" altLang="ko-KR" sz="2800">
                <a:solidFill>
                  <a:srgbClr val="ff0000"/>
                </a:solidFill>
              </a:rPr>
              <a:t>gut</a:t>
            </a:r>
            <a:endParaRPr xmlns:a="http://schemas.openxmlformats.org/drawingml/2006/main" lang="ko-KR" altLang="en-US" sz="2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en-US" altLang="ko-KR"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412776"/>
            <a:ext cx="8208912" cy="3385919"/>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bg1">
                    <a:lumMod val="50000"/>
                  </a:schemeClr>
                </a:solidFill>
              </a:rPr>
              <a:t>Von dort aus zog er weiter und grub einen weiteren Brunnen, und niemand stritt sich darum.</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e" altLang="ko-KR" sz="3600">
                <a:solidFill>
                  <a:schemeClr val="bg1">
                    <a:lumMod val="50000"/>
                  </a:schemeClr>
                </a:solidFill>
              </a:rPr>
              <a:t>Er nannte es Rehoboth und sagte: „Nun hat der HERR uns Raum gegeben</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e" altLang="ko-KR" sz="3600">
                <a:solidFill>
                  <a:schemeClr val="bg1">
                    <a:lumMod val="50000"/>
                  </a:schemeClr>
                </a:solidFill>
              </a:rPr>
              <a:t>und wir werden im Land gedeihen.</a:t>
            </a:r>
            <a:endParaRPr xmlns:a="http://schemas.openxmlformats.org/drawingml/2006/main" lang="en-US" altLang="ko-KR" sz="3600">
              <a:solidFill>
                <a:schemeClr val="bg1">
                  <a:lumMod val="50000"/>
                </a:schemeClr>
              </a:solidFill>
            </a:endParaRPr>
          </a:p>
        </p:txBody>
      </p:sp>
      <p:sp>
        <p:nvSpPr>
          <p:cNvPr id="24" name="TextBox 23"/>
          <p:cNvSpPr txBox="1"/>
          <p:nvPr/>
        </p:nvSpPr>
        <p:spPr>
          <a:xfrm>
            <a:off x="4932040" y="4922004"/>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tx1">
                    <a:lumMod val="65000"/>
                    <a:lumOff val="35000"/>
                  </a:schemeClr>
                </a:solidFill>
              </a:rPr>
              <a:t>Genesis</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26:</a:t>
            </a:r>
            <a:r xmlns:a="http://schemas.openxmlformats.org/drawingml/2006/main">
              <a:rPr lang="de" altLang="en-US" sz="2800">
                <a:solidFill>
                  <a:schemeClr val="tx1">
                    <a:lumMod val="65000"/>
                    <a:lumOff val="35000"/>
                  </a:schemeClr>
                </a:solidFill>
              </a:rPr>
              <a:t> </a:t>
            </a:r>
            <a:r xmlns:a="http://schemas.openxmlformats.org/drawingml/2006/main">
              <a:rPr lang="de"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7388" cy="369332"/>
          </a:xfrm>
          <a:prstGeom prst="rect">
            <a:avLst/>
          </a:prstGeom>
          <a:noFill/>
        </p:spPr>
        <p:txBody>
          <a:bodyPr wrap="square">
            <a:spAutoFit/>
          </a:bodyPr>
          <a:lstStyle/>
          <a:p>
            <a:pPr xmlns:a="http://schemas.openxmlformats.org/drawingml/2006/main" lvl="0">
              <a:defRPr/>
            </a:pPr>
            <a:r xmlns:a="http://schemas.openxmlformats.org/drawingml/2006/main">
              <a:rPr lang="de" altLang="ko-KR" b="1">
                <a:solidFill>
                  <a:schemeClr val="tx1">
                    <a:lumMod val="50000"/>
                    <a:lumOff val="50000"/>
                  </a:schemeClr>
                </a:solidFill>
              </a:rPr>
              <a:t>Nr.10</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Der</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Wort</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von</a:t>
            </a:r>
            <a:r xmlns:a="http://schemas.openxmlformats.org/drawingml/2006/main">
              <a:rPr lang="de" altLang="en-US" b="1">
                <a:solidFill>
                  <a:schemeClr val="tx1">
                    <a:lumMod val="50000"/>
                    <a:lumOff val="50000"/>
                  </a:schemeClr>
                </a:solidFill>
              </a:rPr>
              <a:t> </a:t>
            </a:r>
            <a:r xmlns:a="http://schemas.openxmlformats.org/drawingml/2006/main">
              <a:rPr lang="de" altLang="ko-KR" b="1">
                <a:solidFill>
                  <a:schemeClr val="tx1">
                    <a:lumMod val="50000"/>
                    <a:lumOff val="50000"/>
                  </a:schemeClr>
                </a:solidFill>
              </a:rPr>
              <a:t>Gott</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rot="0">
            <a:off x="-15730" y="23842"/>
            <a:ext cx="9239373" cy="1075197"/>
            <a:chOff x="13147" y="44624"/>
            <a:chExt cx="9311381" cy="1075197"/>
          </a:xfrm>
        </p:grpSpPr>
        <p:pic>
          <p:nvPicPr>
            <p:cNvPr id="1028" name="Picture 4" descr="D:\bk\bacdk1.png"/>
            <p:cNvPicPr>
              <a:picLocks noChangeAspect="1" noChangeArrowheads="1"/>
            </p:cNvPicPr>
            <p:nvPr/>
          </p:nvPicPr>
          <p:blipFill rotWithShape="1">
            <a:blip r:embed="rId2"/>
            <a:srcRect b="32580"/>
            <a:stretch>
              <a:fillRect/>
            </a:stretch>
          </p:blipFill>
          <p:spPr>
            <a:xfrm>
              <a:off x="13147" y="44624"/>
              <a:ext cx="6935117" cy="1075197"/>
            </a:xfrm>
            <a:prstGeom prst="rect">
              <a:avLst/>
            </a:prstGeom>
            <a:noFill/>
          </p:spPr>
        </p:pic>
        <p:pic>
          <p:nvPicPr>
            <p:cNvPr id="9" name="Picture 4" descr="D:\bk\bacdk1.png"/>
            <p:cNvPicPr>
              <a:picLocks noChangeAspect="1" noChangeArrowheads="1"/>
            </p:cNvPicPr>
            <p:nvPr/>
          </p:nvPicPr>
          <p:blipFill rotWithShape="1">
            <a:blip r:embed="rId3"/>
            <a:srcRect r="66060" b="32600"/>
            <a:stretch>
              <a:fillRect/>
            </a:stretch>
          </p:blipFill>
          <p:spPr>
            <a:xfrm>
              <a:off x="6970696" y="44819"/>
              <a:ext cx="2353832" cy="1075002"/>
            </a:xfrm>
            <a:prstGeom prst="rect">
              <a:avLst/>
            </a:prstGeom>
            <a:noFill/>
          </p:spPr>
        </p:pic>
      </p:grpSp>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4"/>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5"/>
            <a:srcRect t="66340" r="66060"/>
            <a:stretch>
              <a:fillRect/>
            </a:stretch>
          </p:blipFill>
          <p:spPr>
            <a:xfrm>
              <a:off x="6970696" y="1102889"/>
              <a:ext cx="2353832" cy="536826"/>
            </a:xfrm>
            <a:prstGeom prst="rect">
              <a:avLst/>
            </a:prstGeom>
            <a:noFill/>
          </p:spPr>
        </p:pic>
      </p:grpSp>
      <p:pic>
        <p:nvPicPr>
          <p:cNvPr id="1029" name="Picture 5" descr="D:\bk\bklogo2_1-1.png"/>
          <p:cNvPicPr>
            <a:picLocks noChangeAspect="1" noChangeArrowheads="1"/>
          </p:cNvPicPr>
          <p:nvPr/>
        </p:nvPicPr>
        <p:blipFill rotWithShape="1">
          <a:blip r:embed="rId6"/>
          <a:srcRect/>
          <a:stretch>
            <a:fillRect/>
          </a:stretch>
        </p:blipFill>
        <p:spPr>
          <a:xfrm>
            <a:off x="717027" y="3665185"/>
            <a:ext cx="2592288" cy="2592288"/>
          </a:xfrm>
          <a:prstGeom prst="rect">
            <a:avLst/>
          </a:prstGeom>
          <a:noFill/>
        </p:spPr>
      </p:pic>
      <p:pic>
        <p:nvPicPr>
          <p:cNvPr id="16" name="Picture 5" descr="D:\bk\bklogo2_1-1.png"/>
          <p:cNvPicPr>
            <a:picLocks noChangeAspect="1" noChangeArrowheads="1"/>
          </p:cNvPicPr>
          <p:nvPr/>
        </p:nvPicPr>
        <p:blipFill rotWithShape="1">
          <a:blip r:embed="rId7"/>
          <a:srcRect t="65930"/>
          <a:stretch>
            <a:fillRect/>
          </a:stretch>
        </p:blipFill>
        <p:spPr>
          <a:xfrm>
            <a:off x="715311" y="5381842"/>
            <a:ext cx="2594003" cy="868597"/>
          </a:xfrm>
          <a:prstGeom prst="rect">
            <a:avLst/>
          </a:prstGeom>
          <a:noFill/>
        </p:spPr>
      </p:pic>
      <p:sp>
        <p:nvSpPr>
          <p:cNvPr id="14" name="TextBox 13"/>
          <p:cNvSpPr txBox="1"/>
          <p:nvPr/>
        </p:nvSpPr>
        <p:spPr>
          <a:xfrm>
            <a:off x="-7186" y="1916832"/>
            <a:ext cx="3931114" cy="2291313"/>
          </a:xfrm>
          <a:prstGeom prst="rect">
            <a:avLst/>
          </a:prstGeom>
          <a:noFill/>
        </p:spPr>
        <p:txBody>
          <a:bodyPr wrap="square">
            <a:spAutoFit/>
          </a:bodyPr>
          <a:lstStyle/>
          <a:p>
            <a:pPr xmlns:a="http://schemas.openxmlformats.org/drawingml/2006/main" algn="ctr">
              <a:defRPr/>
            </a:pPr>
            <a:r xmlns:a="http://schemas.openxmlformats.org/drawingml/2006/main">
              <a:rPr lang="de" altLang="ko-KR" sz="3600"/>
              <a:t>Esau verkaufte das Erstgeburtsrecht</a:t>
            </a:r>
            <a:endParaRPr xmlns:a="http://schemas.openxmlformats.org/drawingml/2006/main" lang="en-US" altLang="ko-KR" sz="3600"/>
          </a:p>
          <a:p>
            <a:pPr xmlns:a="http://schemas.openxmlformats.org/drawingml/2006/main" algn="ctr">
              <a:defRPr/>
            </a:pPr>
            <a:r xmlns:a="http://schemas.openxmlformats.org/drawingml/2006/main">
              <a:rPr lang="de" altLang="ko-KR" sz="3600"/>
              <a:t>für die eine Schüssel roten Eintopf</a:t>
            </a:r>
            <a:endParaRPr xmlns:a="http://schemas.openxmlformats.org/drawingml/2006/main" lang="en-US" altLang="ko-KR"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pic>
        <p:nvPicPr>
          <p:cNvPr id="6" name="그림 5"/>
          <p:cNvPicPr>
            <a:picLocks noChangeAspect="1"/>
          </p:cNvPicPr>
          <p:nvPr/>
        </p:nvPicPr>
        <p:blipFill rotWithShape="1">
          <a:blip r:embed="rId8"/>
          <a:stretch>
            <a:fillRect/>
          </a:stretch>
        </p:blipFill>
        <p:spPr>
          <a:xfrm>
            <a:off x="3773016" y="1847288"/>
            <a:ext cx="5364088" cy="402306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rotWithShape="1">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rot="0">
            <a:off x="-26121" y="6271591"/>
            <a:ext cx="9239373" cy="536826"/>
            <a:chOff x="13147" y="1102889"/>
            <a:chExt cx="9311381" cy="536826"/>
          </a:xfrm>
        </p:grpSpPr>
        <p:pic>
          <p:nvPicPr>
            <p:cNvPr id="12" name="Picture 4" descr="D:\bk\bacdk1.png"/>
            <p:cNvPicPr>
              <a:picLocks noChangeAspect="1" noChangeArrowheads="1"/>
            </p:cNvPicPr>
            <p:nvPr/>
          </p:nvPicPr>
          <p:blipFill rotWithShape="1">
            <a:blip r:embed="rId3"/>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rotWithShape="1">
            <a:blip r:embed="rId4"/>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rotWithShape="1">
          <a:blip r:embed="rId5"/>
          <a:srcRect l="58440" b="32580"/>
          <a:stretch>
            <a:fillRect/>
          </a:stretch>
        </p:blipFill>
        <p:spPr>
          <a:xfrm>
            <a:off x="6609368" y="23843"/>
            <a:ext cx="2534632" cy="884878"/>
          </a:xfrm>
          <a:prstGeom prst="rect">
            <a:avLst/>
          </a:prstGeom>
          <a:noFill/>
        </p:spPr>
      </p:pic>
      <p:sp>
        <p:nvSpPr>
          <p:cNvPr id="20" name="TextBox 19"/>
          <p:cNvSpPr txBox="1"/>
          <p:nvPr/>
        </p:nvSpPr>
        <p:spPr>
          <a:xfrm>
            <a:off x="2529898" y="82696"/>
            <a:ext cx="4053592" cy="696449"/>
          </a:xfrm>
          <a:prstGeom prst="rect">
            <a:avLst/>
          </a:prstGeom>
          <a:noFill/>
        </p:spPr>
        <p:txBody>
          <a:bodyPr wrap="square">
            <a:spAutoFit/>
          </a:bodyPr>
          <a:lstStyle/>
          <a:p>
            <a:pPr xmlns:a="http://schemas.openxmlformats.org/drawingml/2006/main" algn="ctr">
              <a:defRPr/>
            </a:pPr>
            <a:r xmlns:a="http://schemas.openxmlformats.org/drawingml/2006/main">
              <a:rPr lang="de" altLang="ko-KR" sz="4000">
                <a:solidFill>
                  <a:srgbClr val="ff0000"/>
                </a:solidFill>
              </a:rPr>
              <a:t>Das heutige Wort</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rotWithShape="1">
          <a:blip r:embed="rId6"/>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rotWithShape="1">
          <a:blip r:embed="rId7"/>
          <a:srcRect b="31910"/>
          <a:stretch>
            <a:fillRect/>
          </a:stretch>
        </p:blipFill>
        <p:spPr>
          <a:xfrm flipH="1">
            <a:off x="2364169" y="112603"/>
            <a:ext cx="983695" cy="648072"/>
          </a:xfrm>
          <a:prstGeom prst="rect">
            <a:avLst/>
          </a:prstGeom>
          <a:noFill/>
        </p:spPr>
      </p:pic>
      <p:sp>
        <p:nvSpPr>
          <p:cNvPr id="23" name="TextBox 22"/>
          <p:cNvSpPr txBox="1"/>
          <p:nvPr/>
        </p:nvSpPr>
        <p:spPr>
          <a:xfrm>
            <a:off x="539552" y="1844824"/>
            <a:ext cx="8243142" cy="3382496"/>
          </a:xfrm>
          <a:prstGeom prst="rect">
            <a:avLst/>
          </a:prstGeom>
          <a:noFill/>
        </p:spPr>
        <p:txBody>
          <a:bodyPr wrap="square">
            <a:spAutoFit/>
          </a:bodyPr>
          <a:lstStyle/>
          <a:p>
            <a:pPr xmlns:a="http://schemas.openxmlformats.org/drawingml/2006/main" lvl="0">
              <a:defRPr/>
            </a:pPr>
            <a:r xmlns:a="http://schemas.openxmlformats.org/drawingml/2006/main">
              <a:rPr lang="de" altLang="ko-KR" sz="3600">
                <a:solidFill>
                  <a:schemeClr val="bg1">
                    <a:lumMod val="50000"/>
                  </a:schemeClr>
                </a:solidFill>
              </a:rPr>
              <a:t>Dann gab Jakob Esau etwas Brot und etwas Linseneintopf.</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e" altLang="ko-KR" sz="3600">
                <a:solidFill>
                  <a:schemeClr val="bg1">
                    <a:lumMod val="50000"/>
                  </a:schemeClr>
                </a:solidFill>
              </a:rPr>
              <a:t>Er aß und trank, dann stand er auf und ging.</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e" altLang="ko-KR" sz="3600">
                <a:solidFill>
                  <a:schemeClr val="bg1">
                    <a:lumMod val="50000"/>
                  </a:schemeClr>
                </a:solidFill>
              </a:rPr>
              <a:t>Daher verachtete Esau sein Erstgeburtsrecht.</a:t>
            </a:r>
            <a:endParaRPr xmlns:a="http://schemas.openxmlformats.org/drawingml/2006/main" lang="en-US" altLang="ko-KR" sz="3600">
              <a:solidFill>
                <a:schemeClr val="bg1">
                  <a:lumMod val="50000"/>
                </a:schemeClr>
              </a:solidFill>
            </a:endParaRPr>
          </a:p>
          <a:p>
            <a:pPr xmlns:a="http://schemas.openxmlformats.org/drawingml/2006/main" lvl="0">
              <a:defRPr/>
            </a:pPr>
            <a:r xmlns:a="http://schemas.openxmlformats.org/drawingml/2006/main">
              <a:rPr lang="de" altLang="ko-KR" sz="3600">
                <a:solidFill>
                  <a:schemeClr val="bg1">
                    <a:lumMod val="50000"/>
                  </a:schemeClr>
                </a:solidFill>
              </a:rPr>
              <a:t>                                                                 </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30037" y="5513116"/>
            <a:ext cx="3850654" cy="523220"/>
          </a:xfrm>
          <a:prstGeom prst="rect">
            <a:avLst/>
          </a:prstGeom>
          <a:noFill/>
        </p:spPr>
        <p:txBody>
          <a:bodyPr wrap="square">
            <a:spAutoFit/>
          </a:bodyPr>
          <a:lstStyle/>
          <a:p>
            <a:pPr xmlns:a="http://schemas.openxmlformats.org/drawingml/2006/main" algn="r">
              <a:defRPr/>
            </a:pPr>
            <a:r xmlns:a="http://schemas.openxmlformats.org/drawingml/2006/main">
              <a:rPr lang="de" altLang="ko-KR" sz="2800">
                <a:solidFill>
                  <a:schemeClr val="bg1">
                    <a:lumMod val="50000"/>
                  </a:schemeClr>
                </a:solidFill>
              </a:rPr>
              <a:t>Genesis 25:34</a:t>
            </a:r>
            <a:endParaRPr xmlns:a="http://schemas.openxmlformats.org/drawingml/2006/main" lang="ko-KR" altLang="en-US" sz="280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r="http://schemas.openxmlformats.org/officeDocument/2006/relationships"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한컴오피스">
  <a:themeElements>
    <a:clrScheme name="한컴오피스">
      <a:dk1>
        <a:sysClr val="windowText" lastClr="000000"/>
      </a:dk1>
      <a:lt1>
        <a:sysClr val="window" lastClr="ffffff"/>
      </a:lt1>
      <a:dk2>
        <a:srgbClr val="1c3d62"/>
      </a:dk2>
      <a:lt2>
        <a:srgbClr val="e3dcc1"/>
      </a:lt2>
      <a:accent1>
        <a:srgbClr val="315f97"/>
      </a:accent1>
      <a:accent2>
        <a:srgbClr val="c75252"/>
      </a:accent2>
      <a:accent3>
        <a:srgbClr val="e9ae2b"/>
      </a:accent3>
      <a:accent4>
        <a:srgbClr val="699b37"/>
      </a:accent4>
      <a:accent5>
        <a:srgbClr val="358791"/>
      </a:accent5>
      <a:accent6>
        <a:srgbClr val="ca56a7"/>
      </a:accent6>
      <a:hlink>
        <a:srgbClr val="0000ff"/>
      </a:hlink>
      <a:folHlink>
        <a:srgbClr val="800080"/>
      </a:folHlink>
    </a:clrScheme>
    <a:fontScheme name="한컴오피스">
      <a:majorFont>
        <a:latin typeface="함초롬돋움"/>
        <a:ea typeface="함초롬돋움"/>
        <a:cs typeface="Times New Roman"/>
      </a:majorFont>
      <a:minorFont>
        <a:latin typeface="함초롬돋움"/>
        <a:ea typeface="함초롬돋움"/>
        <a:cs typeface="Times New Roman"/>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4947</ep:Words>
  <ep:PresentationFormat>On-screen Show (4:3)</ep:PresentationFormat>
  <ep:Paragraphs>781</ep:Paragraphs>
  <ep:Slides>163</ep:Slides>
  <ep:Notes>6</ep:Notes>
  <ep:TotalTime>0</ep:TotalTime>
  <ep:HiddenSlides>0</ep:HiddenSlides>
  <ep:MMClips>0</ep:MMClips>
  <ep:HeadingPairs>
    <vt:vector size="4" baseType="variant">
      <vt:variant>
        <vt:lpstr>테마</vt:lpstr>
      </vt:variant>
      <vt:variant>
        <vt:i4>5</vt:i4>
      </vt:variant>
      <vt:variant>
        <vt:lpstr>슬라이드 제목</vt:lpstr>
      </vt:variant>
      <vt:variant>
        <vt:i4>163</vt:i4>
      </vt:variant>
    </vt:vector>
  </ep:HeadingPairs>
  <ep:TitlesOfParts>
    <vt:vector size="168" baseType="lpstr">
      <vt:lpstr>Office 테마</vt:lpstr>
      <vt:lpstr>Office 테마</vt:lpstr>
      <vt:lpstr>Office 테마</vt:lpstr>
      <vt:lpstr>Office 테마</vt:lpstr>
      <vt:lpstr>Office 테마</vt:lpstr>
      <vt:lpstr>PowerPoint Presentation</vt:lpstr>
      <vt:lpstr>PowerPoint Presentation</vt:lpstr>
      <vt:lpstr>PowerPoint Presentation</vt:lpstr>
      <vt:lpstr>PowerPoint Presentation</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lpstr>슬라이드 50</vt:lpstr>
      <vt:lpstr>슬라이드 51</vt:lpstr>
      <vt:lpstr>슬라이드 52</vt:lpstr>
      <vt:lpstr>슬라이드 53</vt:lpstr>
      <vt:lpstr>슬라이드 54</vt:lpstr>
      <vt:lpstr>슬라이드 55</vt:lpstr>
      <vt:lpstr>슬라이드 56</vt:lpstr>
      <vt:lpstr>슬라이드 57</vt:lpstr>
      <vt:lpstr>슬라이드 58</vt:lpstr>
      <vt:lpstr>슬라이드 59</vt:lpstr>
      <vt:lpstr>슬라이드 60</vt:lpstr>
      <vt:lpstr>슬라이드 61</vt:lpstr>
      <vt:lpstr>슬라이드 62</vt:lpstr>
      <vt:lpstr>슬라이드 63</vt:lpstr>
      <vt:lpstr>슬라이드 64</vt:lpstr>
      <vt:lpstr>슬라이드 65</vt:lpstr>
      <vt:lpstr>슬라이드 66</vt:lpstr>
      <vt:lpstr>슬라이드 67</vt:lpstr>
      <vt:lpstr>슬라이드 68</vt:lpstr>
      <vt:lpstr>슬라이드 69</vt:lpstr>
      <vt:lpstr>슬라이드 70</vt:lpstr>
      <vt:lpstr>슬라이드 71</vt:lpstr>
      <vt:lpstr>슬라이드 72</vt:lpstr>
      <vt:lpstr>슬라이드 73</vt:lpstr>
      <vt:lpstr>슬라이드 74</vt:lpstr>
      <vt:lpstr>슬라이드 75</vt:lpstr>
      <vt:lpstr>슬라이드 76</vt:lpstr>
      <vt:lpstr>슬라이드 77</vt:lpstr>
      <vt:lpstr>슬라이드 78</vt:lpstr>
      <vt:lpstr>슬라이드 79</vt:lpstr>
      <vt:lpstr>슬라이드 80</vt:lpstr>
      <vt:lpstr>슬라이드 81</vt:lpstr>
      <vt:lpstr>슬라이드 82</vt:lpstr>
      <vt:lpstr>슬라이드 83</vt:lpstr>
      <vt:lpstr>슬라이드 84</vt:lpstr>
      <vt:lpstr>슬라이드 85</vt:lpstr>
      <vt:lpstr>슬라이드 86</vt:lpstr>
      <vt:lpstr>슬라이드 87</vt:lpstr>
      <vt:lpstr>슬라이드 88</vt:lpstr>
      <vt:lpstr>슬라이드 89</vt:lpstr>
      <vt:lpstr>슬라이드 90</vt:lpstr>
      <vt:lpstr>슬라이드 91</vt:lpstr>
      <vt:lpstr>슬라이드 92</vt:lpstr>
      <vt:lpstr>슬라이드 93</vt:lpstr>
      <vt:lpstr>슬라이드 94</vt:lpstr>
      <vt:lpstr>슬라이드 95</vt:lpstr>
      <vt:lpstr>슬라이드 96</vt:lpstr>
      <vt:lpstr>슬라이드 97</vt:lpstr>
      <vt:lpstr>슬라이드 98</vt:lpstr>
      <vt:lpstr>슬라이드 99</vt:lpstr>
      <vt:lpstr>슬라이드 100</vt:lpstr>
      <vt:lpstr>슬라이드 101</vt:lpstr>
      <vt:lpstr>슬라이드 102</vt:lpstr>
      <vt:lpstr>슬라이드 103</vt:lpstr>
      <vt:lpstr>슬라이드 104</vt:lpstr>
      <vt:lpstr>슬라이드 105</vt:lpstr>
      <vt:lpstr>슬라이드 106</vt:lpstr>
      <vt:lpstr>슬라이드 107</vt:lpstr>
      <vt:lpstr>슬라이드 108</vt:lpstr>
      <vt:lpstr>슬라이드 109</vt:lpstr>
      <vt:lpstr>슬라이드 110</vt:lpstr>
      <vt:lpstr>슬라이드 111</vt:lpstr>
      <vt:lpstr>슬라이드 112</vt:lpstr>
      <vt:lpstr>슬라이드 113</vt:lpstr>
      <vt:lpstr>슬라이드 114</vt:lpstr>
      <vt:lpstr>슬라이드 115</vt:lpstr>
      <vt:lpstr>슬라이드 116</vt:lpstr>
      <vt:lpstr>슬라이드 117</vt:lpstr>
      <vt:lpstr>슬라이드 118</vt:lpstr>
      <vt:lpstr>슬라이드 119</vt:lpstr>
      <vt:lpstr>슬라이드 120</vt:lpstr>
      <vt:lpstr>슬라이드 121</vt:lpstr>
      <vt:lpstr>슬라이드 122</vt:lpstr>
      <vt:lpstr>슬라이드 123</vt:lpstr>
      <vt:lpstr>슬라이드 124</vt:lpstr>
      <vt:lpstr>슬라이드 125</vt:lpstr>
      <vt:lpstr>슬라이드 126</vt:lpstr>
      <vt:lpstr>슬라이드 127</vt:lpstr>
      <vt:lpstr>슬라이드 128</vt:lpstr>
      <vt:lpstr>슬라이드 129</vt:lpstr>
      <vt:lpstr>슬라이드 130</vt:lpstr>
      <vt:lpstr>슬라이드 131</vt:lpstr>
      <vt:lpstr>슬라이드 132</vt:lpstr>
      <vt:lpstr>슬라이드 133</vt:lpstr>
      <vt:lpstr>슬라이드 134</vt:lpstr>
      <vt:lpstr>슬라이드 135</vt:lpstr>
      <vt:lpstr>슬라이드 136</vt:lpstr>
      <vt:lpstr>슬라이드 137</vt:lpstr>
      <vt:lpstr>슬라이드 138</vt:lpstr>
      <vt:lpstr>슬라이드 139</vt:lpstr>
      <vt:lpstr>슬라이드 140</vt:lpstr>
      <vt:lpstr>슬라이드 141</vt:lpstr>
      <vt:lpstr>슬라이드 142</vt:lpstr>
      <vt:lpstr>슬라이드 143</vt:lpstr>
      <vt:lpstr>슬라이드 144</vt:lpstr>
      <vt:lpstr>슬라이드 145</vt:lpstr>
      <vt:lpstr>슬라이드 146</vt:lpstr>
      <vt:lpstr>슬라이드 147</vt:lpstr>
      <vt:lpstr>슬라이드 148</vt:lpstr>
      <vt:lpstr>슬라이드 149</vt:lpstr>
      <vt:lpstr>슬라이드 150</vt:lpstr>
      <vt:lpstr>슬라이드 151</vt:lpstr>
      <vt:lpstr>슬라이드 152</vt:lpstr>
      <vt:lpstr>슬라이드 153</vt:lpstr>
      <vt:lpstr>슬라이드 154</vt:lpstr>
      <vt:lpstr>슬라이드 155</vt:lpstr>
      <vt:lpstr>슬라이드 156</vt:lpstr>
      <vt:lpstr>슬라이드 157</vt:lpstr>
      <vt:lpstr>슬라이드 158</vt:lpstr>
      <vt:lpstr>슬라이드 159</vt:lpstr>
      <vt:lpstr>슬라이드 160</vt:lpstr>
      <vt:lpstr>슬라이드 161</vt:lpstr>
      <vt:lpstr>슬라이드 162</vt:lpstr>
      <vt:lpstr>슬라이드 163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2014-11-24T05:13:47.000</dcterms:created>
  <dc:creator>leo</dc:creator>
  <cp:lastModifiedBy>user</cp:lastModifiedBy>
  <dcterms:modified xsi:type="dcterms:W3CDTF">2023-09-25T04:45:14.315</dcterms:modified>
  <cp:revision>55</cp:revision>
  <dc:title>PowerPoint 프레젠테이션</dc:title>
  <cp:version>1000.0000.01</cp:version>
</cp:coreProperties>
</file>