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d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de" altLang="en-US" err="1"/>
              <a:t>Nein</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e" altLang="ko-KR" b="1">
                <a:solidFill>
                  <a:schemeClr val="tx1">
                    <a:lumMod val="50000"/>
                    <a:lumOff val="50000"/>
                  </a:schemeClr>
                </a:solidFill>
              </a:rPr>
              <a:t>NEIN.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31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de" altLang="ko-KR" sz="4000"/>
              <a:t>Jonathan,</a:t>
            </a:r>
          </a:p>
          <a:p>
            <a:pPr xmlns:a="http://schemas.openxmlformats.org/drawingml/2006/main" algn="ctr"/>
            <a:r xmlns:a="http://schemas.openxmlformats.org/drawingml/2006/main">
              <a:rPr lang="de" altLang="ko-KR" sz="4000"/>
              <a:t>Davids guter Freund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de" altLang="ko-KR" sz="3200">
                <a:solidFill>
                  <a:schemeClr val="tx1">
                    <a:lumMod val="65000"/>
                    <a:lumOff val="35000"/>
                  </a:schemeClr>
                </a:solidFill>
              </a:rPr>
              <a:t>Was hat Jonathan David nicht gegeben?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Schwert</a:t>
            </a:r>
            <a:r xmlns:a="http://schemas.openxmlformats.org/drawingml/2006/main">
              <a:rPr lang="de"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Schild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Pfeil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Kleidung</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de" altLang="en-US" sz="2800">
                <a:solidFill>
                  <a:srgbClr val="FF0000"/>
                </a:solidFill>
              </a:rPr>
              <a:t>② </a:t>
            </a:r>
            <a:r xmlns:a="http://schemas.openxmlformats.org/drawingml/2006/main">
              <a:rPr lang="de" altLang="ko-KR" sz="2800">
                <a:solidFill>
                  <a:srgbClr val="FF0000"/>
                </a:solidFill>
              </a:rPr>
              <a:t>Schild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40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Der Mut der Königin Esther.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Dann fragte der König: „Was ist es, Königin Esther? Was ist dein Wunsch? Sogar bis zur Hälfte des Königreichs wird es dir gegeben.“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Esther</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Es war die Zeit, als die weise Jüdin Esther die Königin von Persien war. Haman plante jedoch, die Juden mithilfe des Gesetzes des Königs zu vernichten.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Sie dachte: „Ich könnte getötet werden, wenn ich mich dem König nähere, ohne dass der König ihn ruft.“ Sie beschloss jedoch, zum König zu gehen und um die Rettung ihres Volkes zu bitten, obwohl dies gegen das Gesetz verstieß.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Doch als er Königin Esther im Hof stehen sah, war er sehr zufrieden mit ihr und sagte: „Was ist Ihr Anliegen? Ich werde es dir geben."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Der König enthüllte Hamans Plan, die Juden zu vernichten. Infolgedessen wurde er vom König gehasst und getötet.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„Danke, Herr, dass du uns beschützt!“ Dank des Mutes der Königin Esther wurden die Juden beschützt.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Obwohl Esther getötet werden sollte, betete sie mutig zu Gott, er möge ihr Volk retten.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Gott rettete die Juden durch Esthers Gebet mit seiner wunderbaren Weisheit und Kraft aus der Krise.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Lasst uns glauben und Gottes wunderbare Hilfe und Erlösung in unserem täglichen Leben erwarten.</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derjenige, der sein Volk bis zum Ende bewahrt und ihm hilft.</a:t>
            </a:r>
            <a:r xmlns:a="http://schemas.openxmlformats.org/drawingml/2006/main">
              <a:rPr lang="de"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de" altLang="ko-KR" sz="3600">
                <a:solidFill>
                  <a:schemeClr val="tx1">
                    <a:lumMod val="65000"/>
                    <a:lumOff val="35000"/>
                  </a:schemeClr>
                </a:solidFill>
              </a:rPr>
              <a:t>Gott behütet und hilft mir bis zum Ende der Welt.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200">
                <a:solidFill>
                  <a:schemeClr val="tx1">
                    <a:lumMod val="65000"/>
                    <a:lumOff val="35000"/>
                  </a:schemeClr>
                </a:solidFill>
              </a:rPr>
              <a:t>Was geschah mit Esther, als sie sich dem König näherte, ohne gerufen zu werden?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Sie sollte hingerichtet werden.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Sie wurde vertrieben.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Sie konnte den König nicht treffen.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Sie konnte dem König sagen, was sie erbitten wollte.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Sie konnte dem König sagen, was sie erbitten wollte.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Nachdem David das Gespräch mit Saul beendet hatte, wurde Jonathan im Geiste eins mit David und er liebte ihn wie sich selbst.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1. Samuel 18:</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Dann fragte der König: „Was ist es, Königin Esther? Was ist dein Wunsch? Sogar bis zur Hälfte des Königreichs wird es dir gegeben.“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Esther</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de" altLang="ko-KR" b="1">
                <a:solidFill>
                  <a:schemeClr val="tx1">
                    <a:lumMod val="50000"/>
                    <a:lumOff val="50000"/>
                  </a:schemeClr>
                </a:solidFill>
              </a:rPr>
              <a:t>Nr. 41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e" altLang="ko-KR" sz="4400"/>
              <a:t>Hiob, der von Gott gesegnet wurde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Im Land Uz lebte ein Mann mit Namen Hiob. Dieser Mann war tadellos und aufrichtig; er fürchtete Gott und mied das Böse.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Arbeit</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Hiob, der im Land Uz im Osten lebte, war der Reichste. Er war gottesfürchtig und tadellos und aufrichtig.</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„Weil du Hiob gesegnet hast, fürchtete er dich! Hat Hiob umsonst Angst vor Gott?“ Satan plante, Hiob auf die Probe zu stellen.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de" altLang="ko-KR" sz="2400">
                <a:solidFill>
                  <a:schemeClr val="tx1">
                    <a:lumMod val="65000"/>
                    <a:lumOff val="35000"/>
                  </a:schemeClr>
                </a:solidFill>
              </a:rPr>
              <a:t>Satan nahm ihm über Nacht alles weg, seine Kinder und all seinen Besitz. Er wurde zum elendesten Mann der Welt.</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de" altLang="ko-KR" sz="2600">
                <a:solidFill>
                  <a:schemeClr val="tx1">
                    <a:lumMod val="65000"/>
                    <a:lumOff val="35000"/>
                  </a:schemeClr>
                </a:solidFill>
              </a:rPr>
              <a:t>Seine Frau verließ ihn mit den Worten: „Verfluche Gott und stirb!“ Hiobs Freunde kamen und beschuldigten ihn. Aber Hiob vertraute wie immer auf Gott.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de" altLang="ko-KR" sz="2600">
                <a:solidFill>
                  <a:schemeClr val="tx1">
                    <a:lumMod val="65000"/>
                    <a:lumOff val="35000"/>
                  </a:schemeClr>
                </a:solidFill>
              </a:rPr>
              <a:t>Es waren Zeiten des Elends und der Bitterkeit. Doch Hiob bestand die Prüfung und Gott gab ihm einen viel größeren Segen als zuvor. Er wurde ein Mann, der Gott mehr fürchtete als je zuvor.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de" altLang="ko-KR" sz="3200">
                <a:solidFill>
                  <a:schemeClr val="tx1">
                    <a:lumMod val="65000"/>
                    <a:lumOff val="35000"/>
                  </a:schemeClr>
                </a:solidFill>
              </a:rPr>
              <a:t>Obwohl Hiob ein aufrichtiger Mann war, machte ihm Satan Schwierigkeiten.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Trotz aller Schwierigkeiten glaubte Hiob an Gott und hatte Geduld mit Gott.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Diese Schwierigkeiten können auf uns zukommen.</a:t>
            </a:r>
          </a:p>
          <a:p>
            <a:pPr xmlns:a="http://schemas.openxmlformats.org/drawingml/2006/main" algn="ctr"/>
            <a:r xmlns:a="http://schemas.openxmlformats.org/drawingml/2006/main">
              <a:rPr lang="de" altLang="ko-KR" sz="3200">
                <a:solidFill>
                  <a:schemeClr val="tx1">
                    <a:lumMod val="65000"/>
                    <a:lumOff val="35000"/>
                  </a:schemeClr>
                </a:solidFill>
              </a:rPr>
              <a:t>Zu diesem Zeitpunkt müssen wir an Gott glauben und geduldig mit Gott sein.</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Gott ist derjenige</a:t>
            </a:r>
          </a:p>
          <a:p>
            <a:r xmlns:a="http://schemas.openxmlformats.org/drawingml/2006/main">
              <a:rPr lang="de" altLang="ko-KR" sz="3600">
                <a:solidFill>
                  <a:schemeClr val="tx1">
                    <a:lumMod val="65000"/>
                    <a:lumOff val="35000"/>
                  </a:schemeClr>
                </a:solidFill>
              </a:rPr>
              <a:t>der uns nach seinem Willen reich oder arm machen kann.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32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Salomo, der Weisheit als Geschenk erhielt.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Welche Aussage zu Hiob ist falsch?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Er war reich.</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Er lebte im Ostland.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Er war ein König.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Er hatte Angst vor Gott.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de" altLang="en-US" sz="2800">
                <a:solidFill>
                  <a:srgbClr val="FF0000"/>
                </a:solidFill>
              </a:rPr>
              <a:t>③ </a:t>
            </a:r>
            <a:r xmlns:a="http://schemas.openxmlformats.org/drawingml/2006/main">
              <a:rPr lang="de" altLang="ko-KR" sz="2800">
                <a:solidFill>
                  <a:srgbClr val="FF0000"/>
                </a:solidFill>
              </a:rPr>
              <a:t>Er war ein König.</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Im Land Uz lebte ein Mann mit Namen Hiob. Dieser Mann war tadellos und aufrichtig; er fürchtete Gott und mied das Böse.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Arbeit</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NEIN. 42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Daniel weigerte sich, Kings Essen zu essen.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Doch Daniel beschloss, sich nicht mit den königlichen Speisen und Weinen zu verunreinigen, und bat den obersten Beamten um Erlaubnis, sich auf diese Weise nicht zu verunreinigen.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Daniel</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Daniel und seine drei Freunde wurden als Gefangene nach Babylon gebracht. Der König befahl seinen Beamten, sie darin zu unterrichten, ihnen königliches Essen und Wein zu geben.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„Wir wollen keine Lebensmittel essen, die nach Gottes Gesetz verboten sind!“ Daniel und seine drei Freunde baten den obersten Beamten um Erlaubnis, sich nicht auf diese Weise zu verunreinigen.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Daniel und seine drei Freunde aßen Gemüse und Wasser, anstatt das Essen zu essen, das Idol angeboten wurde. Gott schätzte sie und gab ihnen mehr Weisheit.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„Wie weise sie sind!“ Der König wunderte sich, dass sie gesünder und weiser aussahen als alle anderen jungen Männer, die das königliche Essen aßen.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Seitdem kümmerten sich Daniel und seine drei Freunde um wichtige Dinge in Babylon und hielten sich vor Gott heilig.</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200">
                <a:solidFill>
                  <a:schemeClr val="tx1">
                    <a:lumMod val="65000"/>
                    <a:lumOff val="35000"/>
                  </a:schemeClr>
                </a:solidFill>
              </a:rPr>
              <a:t>Daniel und seine drei Freunde beschlossen, Gottes Gesetz auch in der Situation eines Gefangenen einzuhalten.</a:t>
            </a:r>
          </a:p>
          <a:p>
            <a:r xmlns:a="http://schemas.openxmlformats.org/drawingml/2006/main">
              <a:rPr lang="de" altLang="ko-KR" sz="3200">
                <a:solidFill>
                  <a:schemeClr val="tx1">
                    <a:lumMod val="65000"/>
                    <a:lumOff val="35000"/>
                  </a:schemeClr>
                </a:solidFill>
              </a:rPr>
              <a:t>Dann wurden sie gesünder und weiser als alle anderen Männer, die die königliche Speise aßen.</a:t>
            </a:r>
          </a:p>
          <a:p>
            <a:r xmlns:a="http://schemas.openxmlformats.org/drawingml/2006/main">
              <a:rPr lang="de" altLang="ko-KR" sz="3200">
                <a:solidFill>
                  <a:schemeClr val="tx1">
                    <a:lumMod val="65000"/>
                    <a:lumOff val="35000"/>
                  </a:schemeClr>
                </a:solidFill>
              </a:rPr>
              <a:t>Wir müssen Gott unter allen Umständen gehorchen.</a:t>
            </a:r>
          </a:p>
          <a:p>
            <a:r xmlns:a="http://schemas.openxmlformats.org/drawingml/2006/main">
              <a:rPr lang="de" altLang="ko-KR" sz="3200">
                <a:solidFill>
                  <a:schemeClr val="tx1">
                    <a:lumMod val="65000"/>
                    <a:lumOff val="35000"/>
                  </a:schemeClr>
                </a:solidFill>
              </a:rPr>
              <a:t>Es gibt nichts Wichtigeres, als Gott zu lieben.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König Salomo war an Reichtum und Weisheit größer als alle anderen Könige der Erde.</a:t>
            </a:r>
            <a:r xmlns:a="http://schemas.openxmlformats.org/drawingml/2006/main">
              <a:rPr lang="d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Chronik 9:</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WHO</a:t>
            </a:r>
            <a:r xmlns:a="http://schemas.openxmlformats.org/drawingml/2006/main">
              <a:rPr lang="de" altLang="en-US" sz="3200"/>
              <a:t> </a:t>
            </a:r>
            <a:r xmlns:a="http://schemas.openxmlformats.org/drawingml/2006/main">
              <a:rPr lang="de" altLang="ko-KR" sz="3200"/>
              <a:t>Ist</a:t>
            </a:r>
            <a:r xmlns:a="http://schemas.openxmlformats.org/drawingml/2006/main">
              <a:rPr lang="de" altLang="en-US" sz="3200"/>
              <a:t> </a:t>
            </a: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derjenige, der gleichzeitig an allen Orten sein kann (Allgegenwart). Und er ist allmächtig.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Welches Essen aßen Daniel und seine drei Freunde anstelle des Königsessens?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Wasser und Gemüse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Kekse und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Nudel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Reis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① </a:t>
            </a:r>
            <a:r xmlns:a="http://schemas.openxmlformats.org/drawingml/2006/main">
              <a:rPr lang="de" altLang="ko-KR" sz="2800">
                <a:solidFill>
                  <a:srgbClr val="FF0000"/>
                </a:solidFill>
              </a:rPr>
              <a:t>Wasser und Gemüse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Doch Daniel beschloss, sich nicht mit den königlichen Speisen und Weinen zu verunreinigen, und bat den obersten Beamten um Erlaubnis, sich auf diese Weise nicht zu verunreinigen.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Daniel</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43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Daniel aus der Höhle des Löwen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Der König war überglücklich und befahl, Daniel aus der Höhle zu holen. Und als Daniel aus der Höhle gehoben wurde, wurde keine Wunde an ihm gefunden, weil er auf seinen Gott vertraut hatte.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Daniel</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6:</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Es gab Menschen in Babylon, die Daniel hassten, der in die Gefangenschaft gebracht wurde und Premierminister wurde. Sie wollten Daniel töten.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„Wer sich vor etwas anderem als dem König beugt, wird in die Höhle des Löwen geworfen!“ Daniel hörte nicht auf, dreimal am Tag zu beten, obwohl er es wusste.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Am Ende wurde Daniel in die gruselige Höhle des Löwen geworfen.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Der König kam früh am nächsten Morgen zur Löwengrube und fragte: „Daniel!“ Bist du in Sicherheit?' Tatsächlich wollte der König, dass Daniel nicht starb, weil er Daniel so sehr liebte.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„Ich bin damit einverstanden, dass Gott mich beschützt!“ Daniel wurde nicht verletzt. Der König lobte auch den Gott Daniels.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Salomo wurde der dritte König Israels und trat die Nachfolge von König David an.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Daniel, der sich den Götzen nicht beugte,</a:t>
            </a:r>
          </a:p>
          <a:p>
            <a:pPr xmlns:a="http://schemas.openxmlformats.org/drawingml/2006/main" algn="ctr"/>
            <a:r xmlns:a="http://schemas.openxmlformats.org/drawingml/2006/main">
              <a:rPr lang="de" altLang="ko-KR" sz="3200">
                <a:solidFill>
                  <a:schemeClr val="tx1">
                    <a:lumMod val="65000"/>
                    <a:lumOff val="35000"/>
                  </a:schemeClr>
                </a:solidFill>
              </a:rPr>
              <a:t>Schließlich wurde er in die Höhle des Löwen geworfen, aber er war in Sicherheit.</a:t>
            </a:r>
          </a:p>
          <a:p>
            <a:pPr xmlns:a="http://schemas.openxmlformats.org/drawingml/2006/main" algn="ctr"/>
            <a:r xmlns:a="http://schemas.openxmlformats.org/drawingml/2006/main">
              <a:rPr lang="de" altLang="ko-KR" sz="3200">
                <a:solidFill>
                  <a:schemeClr val="tx1">
                    <a:lumMod val="65000"/>
                    <a:lumOff val="35000"/>
                  </a:schemeClr>
                </a:solidFill>
              </a:rPr>
              <a:t>Wegen Daniels Glauben lobte auch der babylonische König Gott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Wir müssen nur Gott anbeten und</a:t>
            </a:r>
          </a:p>
          <a:p>
            <a:pPr xmlns:a="http://schemas.openxmlformats.org/drawingml/2006/main" algn="ctr"/>
            <a:r xmlns:a="http://schemas.openxmlformats.org/drawingml/2006/main">
              <a:rPr lang="de" altLang="ko-KR" sz="3200">
                <a:solidFill>
                  <a:schemeClr val="tx1">
                    <a:lumMod val="65000"/>
                    <a:lumOff val="35000"/>
                  </a:schemeClr>
                </a:solidFill>
              </a:rPr>
              <a:t>Wir müssen einen Glauben haben, der nicht den Götzen dient!</a:t>
            </a:r>
          </a:p>
          <a:p>
            <a:pPr xmlns:a="http://schemas.openxmlformats.org/drawingml/2006/main" algn="ctr"/>
            <a:r xmlns:a="http://schemas.openxmlformats.org/drawingml/2006/main">
              <a:rPr lang="de" altLang="ko-KR" sz="3200">
                <a:solidFill>
                  <a:schemeClr val="tx1">
                    <a:lumMod val="65000"/>
                    <a:lumOff val="35000"/>
                  </a:schemeClr>
                </a:solidFill>
              </a:rPr>
              <a:t>Diese Art von Glaube kann andere Menschen dazu bringen, an Gott zu glauben.</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 ist?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 derjenige..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ein Verlässlicher</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Wer kann diejenigen retten, die wirklich an ihn glauben und ihm dienen?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Warum</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War</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Daniel in die Höhle des Löwen geworfen?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Weil er den König angelogen hat.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Weil er sich nicht vor dem Götzenbild des Königs beugte.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Weil er den König töten wollte.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Weil er Gott nicht gut verehrte.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② </a:t>
            </a:r>
            <a:r xmlns:a="http://schemas.openxmlformats.org/drawingml/2006/main">
              <a:rPr lang="de" altLang="ko-KR" sz="2800">
                <a:solidFill>
                  <a:srgbClr val="FF0000"/>
                </a:solidFill>
              </a:rPr>
              <a:t>Weil er sich nicht vor dem Götzenbild des Königs beugte.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Der König war überglücklich und befahl, Daniel aus der Höhle zu holen. Und als Daniel aus der Höhle gehoben wurde, wurde keine Wunde an ihm gefunden, weil er auf seinen Gott vertraut hatte.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Daniel</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6:</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44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Jona, der im Inneren des großen Fisches war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Aber der HERR gab einen großen Fisch, um Jona zu verschlingen, und Jona blieb drei Tage und drei Nächte in dem Fisch.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Jona</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Eines Tages erschien Gott Jona und sagte:</a:t>
            </a:r>
          </a:p>
          <a:p>
            <a:r xmlns:a="http://schemas.openxmlformats.org/drawingml/2006/main">
              <a:rPr lang="de" altLang="ko-KR" sz="2500">
                <a:solidFill>
                  <a:schemeClr val="tx1">
                    <a:lumMod val="65000"/>
                    <a:lumOff val="35000"/>
                  </a:schemeClr>
                </a:solidFill>
              </a:rPr>
              <a:t>„Geht in die große Stadt Ninive und predigt dagegen! Ich werde sie von ihrer Bosheit erlösen.“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Jona wollte Gott nicht gehorchen. Er ging ins Ausland und segelte nach Tarschisch, um vor Gott zu fliehen.</a:t>
            </a:r>
            <a:r xmlns:a="http://schemas.openxmlformats.org/drawingml/2006/main">
              <a:rPr lang="de"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Aber Gott schickte einen starken Wind und sie alle sollten sterben. Seeleute warfen Jona ins Meer. Ein großer Fisch kam und verschluckte ihn.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Jona bereute seine Sünden drei Tage lang im Inneren des Fisches.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„Gib mir die Weisheit, mein Volk gut zu führen.“ Gott freute sich, dass Salomo darum gebeten hatte. Also gab Gott ihm, was Salomo verlangte.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Der Fisch erbrach ihn an Land. Er ging nach Ninive und rief ihnen widerwillig die Botschaft Gottes zu.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Als die Niniviten Gottes Warnung hörten, bereuten sie es und suchten Gottes Gnade. Gott vergab den Menschen von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Jona war dem Wort Gottes ungehorsam.</a:t>
            </a:r>
          </a:p>
          <a:p>
            <a:pPr xmlns:a="http://schemas.openxmlformats.org/drawingml/2006/main" algn="ctr"/>
            <a:r xmlns:a="http://schemas.openxmlformats.org/drawingml/2006/main">
              <a:rPr lang="de" altLang="ko-KR" sz="3200">
                <a:solidFill>
                  <a:schemeClr val="tx1">
                    <a:lumMod val="65000"/>
                    <a:lumOff val="35000"/>
                  </a:schemeClr>
                </a:solidFill>
              </a:rPr>
              <a:t>Aber Gott benutzte Jona zum Ungehorsam und rettete schließlich die Niniviten.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Es gibt Zeiten, in denen der Wille Gottes anders ist als ich denke.</a:t>
            </a:r>
          </a:p>
          <a:p>
            <a:pPr xmlns:a="http://schemas.openxmlformats.org/drawingml/2006/main" algn="ctr"/>
            <a:r xmlns:a="http://schemas.openxmlformats.org/drawingml/2006/main">
              <a:rPr lang="de" altLang="ko-KR" sz="3200">
                <a:solidFill>
                  <a:schemeClr val="tx1">
                    <a:lumMod val="65000"/>
                    <a:lumOff val="35000"/>
                  </a:schemeClr>
                </a:solidFill>
              </a:rPr>
              <a:t>Aber Gottes Wille ist immer richtig.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Wir müssen immer dem Willen Gottes gehorchen.</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Wer ist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derjenige, der diejenigen rettet, die aufrichtig von ihren Sünden umkehren und um Vergebung bitten.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In wessen Bauch war Jona drei Tage lang?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Löwe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Fisch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Fisch</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Aber der HERR gab einen großen Fisch, um Jona zu verschlingen, und Jona blieb drei Tage und drei Nächte in dem Fisch.</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Jona</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Eines Tages kamen zwei Frauen mit einem kleinen Baby zu Salomo. Sie kämpften vor dem König dafür, dass das Baby ihr Baby sei.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Der König sagte: „Weil zwei Frauen darauf bestehen, dass das Kind ihr Kind ist, schneide es in zwei Teile und gib die eine Hälfte der einen und die andere Hälfte der anderen!“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Eine Frau war voller Mitgefühl für ihren Sohn. Also sagte sie: „Gib ihr das lebende Baby. Töte ihn nicht!“ Als Solomon dies hörte, entschied er, dass die Frau seine wahre Mutter war. King sagte: „Gib ihr das Baby. Sie ist eine echte Mutter!“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solidFill>
                  <a:schemeClr val="tx1">
                    <a:lumMod val="65000"/>
                    <a:lumOff val="35000"/>
                  </a:schemeClr>
                </a:solidFill>
              </a:rPr>
              <a:t>Salomo verlangte ein weises Herz und nicht Reichtum oder Macht</a:t>
            </a:r>
          </a:p>
          <a:p>
            <a:pPr xmlns:a="http://schemas.openxmlformats.org/drawingml/2006/main" algn="ctr"/>
            <a:r xmlns:a="http://schemas.openxmlformats.org/drawingml/2006/main">
              <a:rPr lang="de" altLang="ko-KR" sz="3600">
                <a:solidFill>
                  <a:schemeClr val="tx1">
                    <a:lumMod val="65000"/>
                    <a:lumOff val="35000"/>
                  </a:schemeClr>
                </a:solidFill>
              </a:rPr>
              <a:t>sein Land zu regieren.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e" altLang="ko-KR" sz="3600">
                <a:solidFill>
                  <a:schemeClr val="tx1">
                    <a:lumMod val="65000"/>
                    <a:lumOff val="35000"/>
                  </a:schemeClr>
                </a:solidFill>
              </a:rPr>
              <a:t>Wir müssen nicht nur für uns selbst zu Gott beten, sondern auch für den Dienst an anderen.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Nachdem David das Gespräch mit Saul beendet hatte, wurde Jonathan im Geiste eins mit David und er liebte ihn wie sich selbst.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1. Samuel 18:</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jemand, der uns Weisheit geben kann, die wir in der Welt nicht erlangen können.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Worum bat Salomo Gott?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Essen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Reichtum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Gesundheit</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Weisheit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Weisheit</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König Salomo war an Reichtum und Weisheit größer als alle anderen Könige der Erde.</a:t>
            </a:r>
            <a:r xmlns:a="http://schemas.openxmlformats.org/drawingml/2006/main">
              <a:rPr lang="d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Chronik 9:</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33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Der Tempel für den Namen Gottes</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Salomo gab den Befehl, einen Tempel für den Namen des HERRN und einen königlichen Palast für sich selbst zu bauen.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Chronik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Salomo wollte einen Tempel für Gott bauen, wie es sein Vater David befohlen hatte.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Also befahl er erfahrenen Zimmerleuten, die besten Bäume für den Tempel zu bringen.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Er bereitete Steine für den Tempel vor. Er bat geschickte Handwerker, große, prächtige und starke Steine mitzubringen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Einige Handwerker schmückten den Tempel Gottes mit farbigen Kleidern und Goldfäden.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Als der Tempel Gottes fertiggestellt war, beteten Salomo und alle Männer Israels Gott mit großer Freude an.</a:t>
            </a:r>
            <a:r xmlns:a="http://schemas.openxmlformats.org/drawingml/2006/main">
              <a:rPr lang="de" altLang="en-US" sz="2600">
                <a:solidFill>
                  <a:schemeClr val="tx1">
                    <a:lumMod val="65000"/>
                    <a:lumOff val="35000"/>
                  </a:schemeClr>
                </a:solidFill>
              </a:rPr>
              <a:t> </a:t>
            </a:r>
            <a:r xmlns:a="http://schemas.openxmlformats.org/drawingml/2006/main">
              <a:rPr lang="de" altLang="ko-KR" sz="2600">
                <a:solidFill>
                  <a:schemeClr val="tx1">
                    <a:lumMod val="65000"/>
                    <a:lumOff val="35000"/>
                  </a:schemeClr>
                </a:solidFill>
              </a:rPr>
              <a:t>„O Herr, Gott! Komm und regiere uns hier!“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David blieb im Palast. Er traf Jonathan, den Sohn von König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solidFill>
                  <a:schemeClr val="tx1">
                    <a:lumMod val="65000"/>
                    <a:lumOff val="35000"/>
                  </a:schemeClr>
                </a:solidFill>
              </a:rPr>
              <a:t>Salomo und sein Volk zeigten ihr Herz der Liebe zu Gott, indem sie einen wunderschönen Tempel für Gott, den Herrn, bauten.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e" altLang="ko-KR" sz="3600">
                <a:solidFill>
                  <a:schemeClr val="tx1">
                    <a:lumMod val="65000"/>
                    <a:lumOff val="35000"/>
                  </a:schemeClr>
                </a:solidFill>
              </a:rPr>
              <a:t>Die Kirche ist ein Ort, an dem wir Gott begegnen und an dem wir unsere Liebe zu Gott zum Ausdruck bringen können.</a:t>
            </a:r>
          </a:p>
          <a:p>
            <a:pPr xmlns:a="http://schemas.openxmlformats.org/drawingml/2006/main" algn="ctr"/>
            <a:r xmlns:a="http://schemas.openxmlformats.org/drawingml/2006/main">
              <a:rPr lang="de" altLang="ko-KR" sz="3600">
                <a:solidFill>
                  <a:schemeClr val="tx1">
                    <a:lumMod val="65000"/>
                    <a:lumOff val="35000"/>
                  </a:schemeClr>
                </a:solidFill>
              </a:rPr>
              <a:t>Wir müssen unsere Kirche lieben.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jemand, der die Anbeter sucht und sie segnet.</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solidFill>
                  <a:srgbClr val="FF0000"/>
                </a:solidFill>
              </a:rPr>
              <a:t>Das heutige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3600">
                <a:solidFill>
                  <a:schemeClr val="tx1">
                    <a:lumMod val="65000"/>
                    <a:lumOff val="35000"/>
                  </a:schemeClr>
                </a:solidFill>
              </a:rPr>
              <a:t>Womit brachten Salomo und Israel ihre Liebe zu Gott zum Ausdruck?</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en-US" sz="2800">
                <a:solidFill>
                  <a:schemeClr val="tx1">
                    <a:lumMod val="65000"/>
                    <a:lumOff val="35000"/>
                  </a:schemeClr>
                </a:solidFill>
              </a:rPr>
              <a:t>Palast</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en-US" sz="2800">
                <a:solidFill>
                  <a:schemeClr val="tx1">
                    <a:lumMod val="65000"/>
                    <a:lumOff val="35000"/>
                  </a:schemeClr>
                </a:solidFill>
              </a:rPr>
              <a:t>Stadt</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en-US" sz="2800">
                <a:solidFill>
                  <a:schemeClr val="tx1">
                    <a:lumMod val="65000"/>
                    <a:lumOff val="35000"/>
                  </a:schemeClr>
                </a:solidFill>
              </a:rPr>
              <a:t>Heiligtum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en-US" sz="2800">
                <a:solidFill>
                  <a:srgbClr val="FF0000"/>
                </a:solidFill>
              </a:rPr>
              <a:t>Heiligtum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Salomo gab den Befehl, einen Tempel für den Namen des HERRN und einen königlichen Palast für sich selbst zu bauen.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Chronik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34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Raben, die Brot und Fleisch brachten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t>Du wirst aus dem Bach trinken, und ich habe den Raben befohlen, dich dort zu füttern.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700">
                <a:solidFill>
                  <a:schemeClr val="tx1">
                    <a:lumMod val="65000"/>
                    <a:lumOff val="35000"/>
                  </a:schemeClr>
                </a:solidFill>
              </a:rPr>
              <a:t>Es gab einen König namens Ahab, der vor Gott sehr böse war. Ein Prophet Elia überbrachte Ahab das Wort Gottes.</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„Es wird keinen Regen geben im Land!“ Daraufhin versuchte Ahab, ihn zu töten. Gott ließ ihn sich vor König Ahab verstecken.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Elia floh in das Land, wohin Gott es gesagt hatte.</a:t>
            </a:r>
          </a:p>
          <a:p>
            <a:r xmlns:a="http://schemas.openxmlformats.org/drawingml/2006/main">
              <a:rPr lang="de" altLang="ko-KR" sz="2800">
                <a:solidFill>
                  <a:schemeClr val="tx1">
                    <a:lumMod val="65000"/>
                    <a:lumOff val="35000"/>
                  </a:schemeClr>
                </a:solidFill>
              </a:rPr>
              <a:t>Aber er konnte dort nichts zu essen bekommen.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Gott befahl den Raben, Elia dort zu füttern. Die Raben brachten ihm morgens und abends Brot und Fleisch, und er trank aus dem Bach.</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Jonathan mochte David sehr. Jonathan wurde im Geiste eins mit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Elia gehorchte Gottes Wort unter Einsatz seines Lebens und hatte eine erstaunliche Erfahrung mit dem Schutz Gottes.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2800">
                <a:solidFill>
                  <a:schemeClr val="tx1">
                    <a:lumMod val="65000"/>
                    <a:lumOff val="35000"/>
                  </a:schemeClr>
                </a:solidFill>
              </a:rPr>
              <a:t>Der böse König Ahab mochte es nicht, Gottes Wort zu befolgen. Also versuchte er, Gottes Propheten, Elia, zu töten, der Gottes Wort verkündet hatte.</a:t>
            </a:r>
            <a:r xmlns:a="http://schemas.openxmlformats.org/drawingml/2006/main">
              <a:rPr lang="de"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Aber Gott beschützte und kümmerte sich auf erstaunliche Weise um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Wir müssen wie Elia in jeder Situation dem Wort Gottes gehorchen und es verkünden.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Gott wird uns sicherlich beschützen</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Wer ist Gott ?</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jemand, der sich auf erstaunliche Weise um diejenigen kümmert, die seinen Worten gehorchen und sie halten.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Wer brachte Elia etwas zu essen?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Pferd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Adler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Drache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Rabe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Rabe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t>Du wirst aus dem Bach trinken, und ich habe den Raben befohlen, dich dort zu füttern.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35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Das Mehl und das Öl</a:t>
            </a:r>
          </a:p>
          <a:p>
            <a:pPr xmlns:a="http://schemas.openxmlformats.org/drawingml/2006/main" algn="ctr"/>
            <a:r xmlns:a="http://schemas.openxmlformats.org/drawingml/2006/main">
              <a:rPr lang="de" altLang="ko-KR" sz="4400"/>
              <a:t>wurde nicht aufgebraucht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Gehe sofort nach Zarephath in Sidon und bleibe dort. Ich habe einer Witwe an diesem Ort befohlen, dich mit Essen zu versorgen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Es gab keinen Regen in Israel, wie Gott der Herr sagte. Es gab also kein Essen für die Menschen.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Gott der Herr sandte Elia zu einer Witwe, die in Zarephath lebte.</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Elia bat sie, sich Brot zu backen, mit nur einer Handvoll Mehl und etwas Öl, das ihr übrig blieb.</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Jonathan gab David sein eigenes Schwert und seinen eigenen Pfeil. Es bedeutete, dass er wirklich an David glaubte.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Obwohl sie nicht genug Mehl und Öl hatte, von denen sie lebten, machte sie laut Elias Aussage etwas Brot und gab es zuerst Elia und machte es sich selbst.</a:t>
            </a:r>
            <a:r xmlns:a="http://schemas.openxmlformats.org/drawingml/2006/main">
              <a:rPr lang="de" altLang="en-US" sz="2600">
                <a:solidFill>
                  <a:schemeClr val="tx1">
                    <a:lumMod val="65000"/>
                    <a:lumOff val="35000"/>
                  </a:schemeClr>
                </a:solidFill>
              </a:rPr>
              <a:t> </a:t>
            </a:r>
            <a:r xmlns:a="http://schemas.openxmlformats.org/drawingml/2006/main">
              <a:rPr lang="de" altLang="ko-KR" sz="2600">
                <a:solidFill>
                  <a:schemeClr val="tx1">
                    <a:lumMod val="65000"/>
                    <a:lumOff val="35000"/>
                  </a:schemeClr>
                </a:solidFill>
              </a:rPr>
              <a:t>Dann waren überraschenderweise der Krug mit Mehl und der Krug mit Öl da</a:t>
            </a:r>
            <a:r xmlns:a="http://schemas.openxmlformats.org/drawingml/2006/main">
              <a:rPr lang="de" altLang="en-US" sz="2600">
                <a:solidFill>
                  <a:schemeClr val="tx1">
                    <a:lumMod val="65000"/>
                    <a:lumOff val="35000"/>
                  </a:schemeClr>
                </a:solidFill>
              </a:rPr>
              <a:t> </a:t>
            </a:r>
            <a:r xmlns:a="http://schemas.openxmlformats.org/drawingml/2006/main">
              <a:rPr lang="de" altLang="ko-KR" sz="2600">
                <a:solidFill>
                  <a:schemeClr val="tx1">
                    <a:lumMod val="65000"/>
                    <a:lumOff val="35000"/>
                  </a:schemeClr>
                </a:solidFill>
              </a:rPr>
              <a:t>nicht aufgebraucht.</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Eines Tages starb ihr Sohn. Aber Gott, der Herr, ließ das Leben des Jungen zu ihm zurückkehren und leben. Sie gab Gott die Ehre.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Die Witwe bot etwas Mehl und Öl an</a:t>
            </a:r>
          </a:p>
          <a:p>
            <a:pPr xmlns:a="http://schemas.openxmlformats.org/drawingml/2006/main" algn="ctr"/>
            <a:r xmlns:a="http://schemas.openxmlformats.org/drawingml/2006/main">
              <a:rPr lang="de" altLang="ko-KR" sz="3200">
                <a:solidFill>
                  <a:schemeClr val="tx1">
                    <a:lumMod val="65000"/>
                    <a:lumOff val="35000"/>
                  </a:schemeClr>
                </a:solidFill>
              </a:rPr>
              <a:t>zu Gott.</a:t>
            </a:r>
            <a:r xmlns:a="http://schemas.openxmlformats.org/drawingml/2006/main">
              <a:rPr lang="de"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Dann erhielt sie viel Segen</a:t>
            </a:r>
          </a:p>
          <a:p>
            <a:pPr xmlns:a="http://schemas.openxmlformats.org/drawingml/2006/main" algn="ctr"/>
            <a:r xmlns:a="http://schemas.openxmlformats.org/drawingml/2006/main">
              <a:rPr lang="de" altLang="ko-KR" sz="3200">
                <a:solidFill>
                  <a:schemeClr val="tx1">
                    <a:lumMod val="65000"/>
                    <a:lumOff val="35000"/>
                  </a:schemeClr>
                </a:solidFill>
              </a:rPr>
              <a:t>Unvorstellbar.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Manchmal gibt es einen Moment, in dem wir Gott etwas Wichtiges geben müssen.</a:t>
            </a:r>
          </a:p>
          <a:p>
            <a:pPr xmlns:a="http://schemas.openxmlformats.org/drawingml/2006/main" algn="ctr"/>
            <a:r xmlns:a="http://schemas.openxmlformats.org/drawingml/2006/main">
              <a:rPr lang="de" altLang="ko-KR" sz="3200">
                <a:solidFill>
                  <a:schemeClr val="tx1">
                    <a:lumMod val="65000"/>
                    <a:lumOff val="35000"/>
                  </a:schemeClr>
                </a:solidFill>
              </a:rPr>
              <a:t>Dann segnet uns Gott durch diese Gabe und dieses Opfer sehr.</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Wer ist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jemand, der uns mit allem versorgt, was wir zum Leben brauchen – Nahrung, Kleidung, Haus usw.</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200">
                <a:solidFill>
                  <a:schemeClr val="tx1">
                    <a:lumMod val="65000"/>
                    <a:lumOff val="35000"/>
                  </a:schemeClr>
                </a:solidFill>
              </a:rPr>
              <a:t>Zu wem sagte Gott zu Elia, er solle gehen?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König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Priester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Witwe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allgemein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③ </a:t>
            </a:r>
            <a:r xmlns:a="http://schemas.openxmlformats.org/drawingml/2006/main">
              <a:rPr lang="de" altLang="ko-KR" sz="2800">
                <a:solidFill>
                  <a:srgbClr val="FF0000"/>
                </a:solidFill>
              </a:rPr>
              <a:t>Witwe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Gehe sofort nach Zarephath in Sidon und bleibe dort. Ich habe einer Witwe an diesem Ort befohlen, dich mit Essen zu versorgen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e" altLang="ko-KR" b="1">
                <a:solidFill>
                  <a:schemeClr val="tx1">
                    <a:lumMod val="50000"/>
                    <a:lumOff val="50000"/>
                  </a:schemeClr>
                </a:solidFill>
              </a:rPr>
              <a:t>Nr. 36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e" altLang="ko-KR" sz="4400"/>
              <a:t>Das Feuer fiel vom Himmel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Da fiel das Feuer des HERRN und verbrannte das Opfer, das Holz, die Steine und die Erde und leckte auch das Wasser im Graben auf.</a:t>
            </a:r>
            <a:r xmlns:a="http://schemas.openxmlformats.org/drawingml/2006/main">
              <a:rPr lang="d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Gott sandte Elia zum bösen König Ahab von Israel. „Du wirst erfahren, wer der wahre Gott ist!“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Elia hat gegen 850 falsche Propheten und Götzenanbeter gekämpft. „Der Gott, der mit Feuer antwortet, ist wahrer Gott!“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Jonathan gab David seine kostbaren Kleider. Es zeigte Jonathans tiefe Freundschaft zu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850 Propheten riefen den Namen ihres Gottes an und tanzten um den Altar, doch es gab keine Feuerreaktion.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Jetzt war Elijah an der Reihe. Elia betete zum Himmel. Dann fiel das Feuer Gottes und verbrannte das Opfer auf dem Altar.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de" altLang="ko-KR" sz="2600">
                <a:solidFill>
                  <a:schemeClr val="tx1">
                    <a:lumMod val="65000"/>
                    <a:lumOff val="35000"/>
                  </a:schemeClr>
                </a:solidFill>
              </a:rPr>
              <a:t>„Jehova ist der wahre Gott!“ Das israelische Volk bereute seine Sünden und gab Gott die Ehre.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de" altLang="ko-KR" sz="3200">
                <a:solidFill>
                  <a:schemeClr val="tx1">
                    <a:lumMod val="65000"/>
                    <a:lumOff val="35000"/>
                  </a:schemeClr>
                </a:solidFill>
              </a:rPr>
              <a:t>Falsche Götter konnten nichts tun.</a:t>
            </a:r>
          </a:p>
          <a:p>
            <a:pPr xmlns:a="http://schemas.openxmlformats.org/drawingml/2006/main" algn="ctr"/>
            <a:r xmlns:a="http://schemas.openxmlformats.org/drawingml/2006/main">
              <a:rPr lang="de" altLang="ko-KR" sz="3200">
                <a:solidFill>
                  <a:schemeClr val="tx1">
                    <a:lumMod val="65000"/>
                    <a:lumOff val="35000"/>
                  </a:schemeClr>
                </a:solidFill>
              </a:rPr>
              <a:t>Für</a:t>
            </a:r>
            <a:r xmlns:a="http://schemas.openxmlformats.org/drawingml/2006/main">
              <a:rPr lang="de" altLang="en-US" sz="3200">
                <a:solidFill>
                  <a:schemeClr val="tx1">
                    <a:lumMod val="65000"/>
                    <a:lumOff val="35000"/>
                  </a:schemeClr>
                </a:solidFill>
              </a:rPr>
              <a:t> </a:t>
            </a:r>
            <a:r xmlns:a="http://schemas.openxmlformats.org/drawingml/2006/main">
              <a:rPr lang="de" altLang="ko-KR" sz="3200">
                <a:solidFill>
                  <a:schemeClr val="tx1">
                    <a:lumMod val="65000"/>
                    <a:lumOff val="35000"/>
                  </a:schemeClr>
                </a:solidFill>
              </a:rPr>
              <a:t>Sie</a:t>
            </a:r>
            <a:r xmlns:a="http://schemas.openxmlformats.org/drawingml/2006/main">
              <a:rPr lang="de" altLang="en-US" sz="3200">
                <a:solidFill>
                  <a:schemeClr val="tx1">
                    <a:lumMod val="65000"/>
                    <a:lumOff val="35000"/>
                  </a:schemeClr>
                </a:solidFill>
              </a:rPr>
              <a:t> </a:t>
            </a:r>
            <a:r xmlns:a="http://schemas.openxmlformats.org/drawingml/2006/main">
              <a:rPr lang="de" altLang="ko-KR" sz="3200">
                <a:solidFill>
                  <a:schemeClr val="tx1">
                    <a:lumMod val="65000"/>
                    <a:lumOff val="35000"/>
                  </a:schemeClr>
                </a:solidFill>
              </a:rPr>
              <a:t>hatte</a:t>
            </a:r>
            <a:r xmlns:a="http://schemas.openxmlformats.org/drawingml/2006/main">
              <a:rPr lang="de" altLang="en-US" sz="3200">
                <a:solidFill>
                  <a:schemeClr val="tx1">
                    <a:lumMod val="65000"/>
                    <a:lumOff val="35000"/>
                  </a:schemeClr>
                </a:solidFill>
              </a:rPr>
              <a:t> </a:t>
            </a:r>
            <a:r xmlns:a="http://schemas.openxmlformats.org/drawingml/2006/main">
              <a:rPr lang="de" altLang="ko-KR" sz="3200">
                <a:solidFill>
                  <a:schemeClr val="tx1">
                    <a:lumMod val="65000"/>
                    <a:lumOff val="35000"/>
                  </a:schemeClr>
                </a:solidFill>
              </a:rPr>
              <a:t>NEIN</a:t>
            </a:r>
            <a:r xmlns:a="http://schemas.openxmlformats.org/drawingml/2006/main">
              <a:rPr lang="de" altLang="en-US" sz="3200">
                <a:solidFill>
                  <a:schemeClr val="tx1">
                    <a:lumMod val="65000"/>
                    <a:lumOff val="35000"/>
                  </a:schemeClr>
                </a:solidFill>
              </a:rPr>
              <a:t> </a:t>
            </a:r>
            <a:r xmlns:a="http://schemas.openxmlformats.org/drawingml/2006/main">
              <a:rPr lang="de" altLang="ko-KR" sz="3200">
                <a:solidFill>
                  <a:schemeClr val="tx1">
                    <a:lumMod val="65000"/>
                    <a:lumOff val="35000"/>
                  </a:schemeClr>
                </a:solidFill>
              </a:rPr>
              <a:t>Leistung.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Gott ist allmächtig.</a:t>
            </a:r>
          </a:p>
          <a:p>
            <a:pPr xmlns:a="http://schemas.openxmlformats.org/drawingml/2006/main" algn="ctr"/>
            <a:r xmlns:a="http://schemas.openxmlformats.org/drawingml/2006/main">
              <a:rPr lang="de" altLang="ko-KR" sz="3200">
                <a:solidFill>
                  <a:schemeClr val="tx1">
                    <a:lumMod val="65000"/>
                    <a:lumOff val="35000"/>
                  </a:schemeClr>
                </a:solidFill>
              </a:rPr>
              <a:t>Wir können seine erstaunlichen Wunder erleben, wenn wir uns auf ihn verlassen und an ihn glauben.</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e" altLang="ko-KR" sz="3200"/>
              <a:t>Wer ist 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Er ist der wahre, lebendige und wirkende Gott, der sich von den falschen Götzen unterscheidet.</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de" altLang="ko-KR" sz="3200">
                <a:solidFill>
                  <a:schemeClr val="tx1">
                    <a:lumMod val="65000"/>
                    <a:lumOff val="35000"/>
                  </a:schemeClr>
                </a:solidFill>
              </a:rPr>
              <a:t>Was fiel vom Himmel, als Elia betete?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Schnee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Regen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Stein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Feuer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Feuer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Da fiel das Feuer des HERRN und verbrannte das Opfer, das Holz, die Steine und die Erde und leckte auch das Wasser im Graben auf.</a:t>
            </a:r>
            <a:r xmlns:a="http://schemas.openxmlformats.org/drawingml/2006/main">
              <a:rPr lang="de"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e" altLang="ko-KR" sz="2800">
                <a:solidFill>
                  <a:schemeClr val="tx1">
                    <a:lumMod val="65000"/>
                    <a:lumOff val="35000"/>
                  </a:schemeClr>
                </a:solidFill>
              </a:rPr>
              <a:t>1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NEIN. 37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Naaman wurde von Lepra geheilt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So ging er hinab und tauchte siebenmal in den Jordan, wie ihm der Mann Gottes gesagt hatte, und sein Fleisch wurde wiederhergestellt und rein wie das eines kleinen Jungen.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Könige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Naaman war Heerführer des Königs von Aram, aber er litt an Lepra. Er ging zu Elisa, dem Propheten Israels, der wiederhergestellt werden sollte.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de" altLang="ko-KR" sz="2600">
                <a:solidFill>
                  <a:schemeClr val="tx1">
                    <a:lumMod val="65000"/>
                    <a:lumOff val="35000"/>
                  </a:schemeClr>
                </a:solidFill>
              </a:rPr>
              <a:t>David befand sich mehrere Male in lebensgefährlicher Lage, denn König Saul versuchte, ihn zu töten. Mit Jonathans Hilfe konnte er diesen Gefahren jedoch entkommen.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Elisa traf ihn nicht, sondern sagte nur: „Geh, wasche dich siebenmal im Jordan.“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Naaman wurde wütend über Elisas Wort. Aber seine Diener sagten zu ihm: „Geh bitte zum Fluss und tauche deinen Körper ein.“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Naaman tauchte sieben Mal in den Jordan, wie Elisa und seine Diener sagten.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500">
                <a:solidFill>
                  <a:schemeClr val="tx1">
                    <a:lumMod val="65000"/>
                    <a:lumOff val="35000"/>
                  </a:schemeClr>
                </a:solidFill>
              </a:rPr>
              <a:t>Dann wurde überraschenderweise sein Fleisch wiederhergestellt und rein.</a:t>
            </a:r>
          </a:p>
          <a:p>
            <a:r xmlns:a="http://schemas.openxmlformats.org/drawingml/2006/main">
              <a:rPr lang="de" altLang="ko-KR" sz="2500">
                <a:solidFill>
                  <a:schemeClr val="tx1">
                    <a:lumMod val="65000"/>
                    <a:lumOff val="35000"/>
                  </a:schemeClr>
                </a:solidFill>
              </a:rPr>
              <a:t>Naaman kehrte zu Elisa zurück und gab Gott die Ehre.</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Als Naaman Elisa hörte, der der Mann Gottes war und seinem Wort gehorchte, wurde er gesegnet, von seinem Aussatz gereinigt zu werden.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Wir sollten nicht nach unserem eigenen Willen leben,</a:t>
            </a:r>
          </a:p>
          <a:p>
            <a:pPr xmlns:a="http://schemas.openxmlformats.org/drawingml/2006/main" algn="ctr"/>
            <a:r xmlns:a="http://schemas.openxmlformats.org/drawingml/2006/main">
              <a:rPr lang="de" altLang="ko-KR" sz="3200">
                <a:solidFill>
                  <a:schemeClr val="tx1">
                    <a:lumMod val="65000"/>
                    <a:lumOff val="35000"/>
                  </a:schemeClr>
                </a:solidFill>
              </a:rPr>
              <a:t>sondern durch Gottes Willen.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Wenn wir weiterleben und Gottes Wort gehorchen,</a:t>
            </a:r>
          </a:p>
          <a:p>
            <a:pPr xmlns:a="http://schemas.openxmlformats.org/drawingml/2006/main" algn="ctr"/>
            <a:r xmlns:a="http://schemas.openxmlformats.org/drawingml/2006/main">
              <a:rPr lang="de" altLang="ko-KR" sz="3200">
                <a:solidFill>
                  <a:schemeClr val="tx1">
                    <a:lumMod val="65000"/>
                    <a:lumOff val="35000"/>
                  </a:schemeClr>
                </a:solidFill>
              </a:rPr>
              <a:t>Wir können durch den reichen Segen gesegnet werden, den Gott uns geben kann.</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rgbClr val="FF0000"/>
                </a:solidFill>
              </a:rPr>
              <a:t>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derjenige, der jede Krankheit heilen kann. Er ist der allmächtige Gott, der uns heilen kann.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Wie oft tauchte Naaman in den Jordan?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dreimal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einmal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fünfmal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sieben</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mal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sieben Mal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So ging er hinab und tauchte siebenmal in den Jordan, wie ihm der Mann Gottes gesagt hatte, und sein Fleisch wurde wiederhergestellt und rein wie das eines kleinen Jungen.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Könige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38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400"/>
              <a:t>Den Tempel Gottes reparieren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bg1">
                    <a:lumMod val="50000"/>
                  </a:schemeClr>
                </a:solidFill>
              </a:rPr>
              <a:t>Deshalb rief König Joasch den Priester Jojada und die anderen Priester zu sich und fragte sie: „Warum repariert ihr nicht den Schaden, der am Tempel entstanden ist? Nehmt von euren Schatzmeistern kein Geld mehr, sondern übergebt es für die Reparatur des Tempels.“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de" altLang="ko-KR" sz="3200">
                <a:solidFill>
                  <a:schemeClr val="tx1">
                    <a:lumMod val="65000"/>
                    <a:lumOff val="35000"/>
                  </a:schemeClr>
                </a:solidFill>
              </a:rPr>
              <a:t>Jonathan wählte nicht seinen selbstsüchtigen Wunsch, sondern seinen Freund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Wie Jonathan,</a:t>
            </a:r>
          </a:p>
          <a:p>
            <a:pPr xmlns:a="http://schemas.openxmlformats.org/drawingml/2006/main" algn="ctr"/>
            <a:r xmlns:a="http://schemas.openxmlformats.org/drawingml/2006/main">
              <a:rPr lang="de" altLang="ko-KR" sz="3200">
                <a:solidFill>
                  <a:schemeClr val="tx1">
                    <a:lumMod val="65000"/>
                    <a:lumOff val="35000"/>
                  </a:schemeClr>
                </a:solidFill>
              </a:rPr>
              <a:t>Lasst uns ein guter Freund für unseren Freund sein.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err="1">
                <a:solidFill>
                  <a:schemeClr val="tx1">
                    <a:lumMod val="65000"/>
                    <a:lumOff val="35000"/>
                  </a:schemeClr>
                </a:solidFill>
              </a:rPr>
              <a:t>Joas, der König von Juda, hatte vor, den zerstörten Tempel Gottes zu reparieren.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Das Budget reichte jedoch nicht aus, um den Tempel zu reparieren. Joas beschloss, eine Spende für die Reparatur des Tempels Gottes anzunehmen.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Menschen, die Gott liebten, boten aufrichtig Geld für die Reparatur des Tempels 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Das für die Tempelreparatur gesammelte Geld wurde den Arbeitern ausgehändigt, und sie reparierten den Tempel mit völliger Ehrlichkeit.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"Wow! Was für ein wunderschöner Tempel es ist!“ Joas war froh darüber, dass Gott ihm wohlgefällig sein würde.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err="1">
                <a:solidFill>
                  <a:schemeClr val="tx1">
                    <a:lumMod val="65000"/>
                    <a:lumOff val="35000"/>
                  </a:schemeClr>
                </a:solidFill>
              </a:rPr>
              <a:t>Joas betrachtete den Tempel Gottes als einen kostbaren Ort, an dem die Menschen Gott anbeteten.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e" altLang="ko-KR" sz="3600">
                <a:solidFill>
                  <a:schemeClr val="tx1">
                    <a:lumMod val="65000"/>
                    <a:lumOff val="35000"/>
                  </a:schemeClr>
                </a:solidFill>
              </a:rPr>
              <a:t>Die Kirche ist der Ort, an dem Gott gegenwärtig ist, wenn wir ihn anbeten.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e" altLang="ko-KR" sz="3600">
                <a:solidFill>
                  <a:schemeClr val="tx1">
                    <a:lumMod val="65000"/>
                    <a:lumOff val="35000"/>
                  </a:schemeClr>
                </a:solidFill>
              </a:rPr>
              <a:t>Deshalb müssen wir die Kirche lieben und sie als sehr wertvoll erachten.</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rgbClr val="FF0000"/>
                </a:solidFill>
              </a:rPr>
              <a:t>Gott?</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richtet jeden von uns als seinen heiligen Tempel ein.</a:t>
            </a:r>
          </a:p>
          <a:p>
            <a:endParaRPr lang="en-US" altLang="ko-KR" sz="3600">
              <a:solidFill>
                <a:schemeClr val="tx1">
                  <a:lumMod val="65000"/>
                  <a:lumOff val="35000"/>
                </a:schemeClr>
              </a:solidFill>
            </a:endParaRPr>
          </a:p>
          <a:p>
            <a:r xmlns:a="http://schemas.openxmlformats.org/drawingml/2006/main">
              <a:rPr lang="de" altLang="ko-KR" sz="3600">
                <a:solidFill>
                  <a:schemeClr val="tx1">
                    <a:lumMod val="65000"/>
                    <a:lumOff val="35000"/>
                  </a:schemeClr>
                </a:solidFill>
              </a:rPr>
              <a:t>Gott begegnet denen, die ihn anbeten.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Was wollte Joas in Ordnung bringen?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Palast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sein</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Zimmer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Schule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Heiliger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Heiliger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bg1">
                    <a:lumMod val="50000"/>
                  </a:schemeClr>
                </a:solidFill>
              </a:rPr>
              <a:t>Deshalb rief König Joasch den Priester Jojada und die anderen Priester zu sich und fragte sie: „Warum repariert ihr nicht den Schaden, der am Tempel entstanden ist? Nehmt von euren Schatzmeistern kein Geld mehr, sondern übergebt es für die Reparatur des Tempels.“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2 Könige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39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t>Nehemia, der die Mauer Jerusalems wiederaufbaute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Er ist derjenige, der uns gute Freunde schenkt.</a:t>
            </a:r>
          </a:p>
          <a:p>
            <a:endParaRPr lang="en-US" altLang="ko-KR" sz="3600">
              <a:solidFill>
                <a:schemeClr val="tx1">
                  <a:lumMod val="65000"/>
                  <a:lumOff val="35000"/>
                </a:schemeClr>
              </a:solidFill>
            </a:endParaRPr>
          </a:p>
          <a:p>
            <a:r xmlns:a="http://schemas.openxmlformats.org/drawingml/2006/main">
              <a:rPr lang="de" altLang="ko-KR" sz="3600">
                <a:solidFill>
                  <a:schemeClr val="tx1">
                    <a:lumMod val="65000"/>
                    <a:lumOff val="35000"/>
                  </a:schemeClr>
                </a:solidFill>
              </a:rPr>
              <a:t>Danke Gott, dass er uns gute Freunde geschenkt hat!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bg1">
                    <a:lumMod val="50000"/>
                  </a:schemeClr>
                </a:solidFill>
              </a:rPr>
              <a:t>Ich antwortete dem König: „Wenn es dem König gefällt und wenn dein Diener Gnade in seinen Augen gefunden hat, dann schicke er mich in die Stadt in Juda, wo meine Väter begraben sind, damit ich sie wieder aufbauen kann.“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Nehemia</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Der persische König erteilte Nehemia, dem Mundschenk des Königs, die Erlaubnis, die zerstörte Stadt und Zitadelle wieder aufzubauen.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Nehemia</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kam mit vielen Israeliten nach Jerusalem zurück und baute mit ihnen die Jerusalemer Mauer wieder auf.</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600">
                <a:solidFill>
                  <a:schemeClr val="tx1">
                    <a:lumMod val="65000"/>
                    <a:lumOff val="35000"/>
                  </a:schemeClr>
                </a:solidFill>
              </a:rPr>
              <a:t>Sie wurden jedoch von anderen Stämmen gestört, denen die Wiederbelebung der Israeliten nicht gefiel. Darüber hinaus brachen viele Israeliten in Klagen aus.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Nehemia bat Gott um Hilfe. Gott gab ihm Kraft und Mut, die Arbeit zu tun.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Schließlich vollendete Nehemia mit dem israelitischen Volk den Wiederaufbau der Mauer Jerusalems. Nachdem er die Mauer fertiggestellt hatte, beteten er und sein Volk freudig Gott 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solidFill>
                  <a:schemeClr val="tx1">
                    <a:lumMod val="65000"/>
                    <a:lumOff val="35000"/>
                  </a:schemeClr>
                </a:solidFill>
              </a:rPr>
              <a:t>Nehemia vollendete den Wiederaufbau der Mauer mit der Hilfe Gottes, obwohl es viele Unruhen gab.</a:t>
            </a:r>
          </a:p>
          <a:p>
            <a:pPr xmlns:a="http://schemas.openxmlformats.org/drawingml/2006/main" algn="ctr"/>
            <a:r xmlns:a="http://schemas.openxmlformats.org/drawingml/2006/main">
              <a:rPr lang="de" altLang="ko-KR" sz="3600">
                <a:solidFill>
                  <a:schemeClr val="tx1">
                    <a:lumMod val="65000"/>
                    <a:lumOff val="35000"/>
                  </a:schemeClr>
                </a:solidFill>
              </a:rPr>
              <a:t>Wenn wir Gottes Werk tun, können wir mit schwierigen Situationen konfrontiert werden.</a:t>
            </a:r>
          </a:p>
          <a:p>
            <a:pPr xmlns:a="http://schemas.openxmlformats.org/drawingml/2006/main" algn="ctr"/>
            <a:r xmlns:a="http://schemas.openxmlformats.org/drawingml/2006/main">
              <a:rPr lang="de" altLang="ko-KR" sz="3600">
                <a:solidFill>
                  <a:schemeClr val="tx1">
                    <a:lumMod val="65000"/>
                    <a:lumOff val="35000"/>
                  </a:schemeClr>
                </a:solidFill>
              </a:rPr>
              <a:t>Wenn Gott jedoch bei uns ist und wir bei ihm sind, können wir all diese Schwierigkeiten überwinden.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ist derjenige, der uns hilft und uns Kraft und Mut gibt, wenn wir in schwierigen Situationen beten und um Hilfe bitten.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Warum kehrte Nehemia in seine Heimatstadt zurück?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reisen..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zur Schule gehen..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um anzubeten..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um die Mauer Jerusalems wieder aufzubauen.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en-US" sz="2800">
                <a:solidFill>
                  <a:srgbClr val="FF0000"/>
                </a:solidFill>
              </a:rPr>
              <a:t>④ </a:t>
            </a:r>
            <a:r xmlns:a="http://schemas.openxmlformats.org/drawingml/2006/main">
              <a:rPr lang="de" altLang="ko-KR" sz="2800">
                <a:solidFill>
                  <a:srgbClr val="FF0000"/>
                </a:solidFill>
              </a:rPr>
              <a:t>um die Mauer Jerusalems wieder aufzubauen.</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bg1">
                    <a:lumMod val="50000"/>
                  </a:schemeClr>
                </a:solidFill>
              </a:rPr>
              <a:t>Ich antwortete dem König: „Wenn es dem König gefällt und wenn dein Diener Gnade in seinen Augen gefunden hat, dann schicke er mich in die Stadt in Juda, wo meine Väter begraben sind, damit ich sie wieder aufbauen kann.“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Nehemia</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