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el"/>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l"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l"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l"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l"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el" altLang="ko-KR" b="1">
                <a:solidFill>
                  <a:schemeClr val="tx1">
                    <a:lumMod val="50000"/>
                    <a:lumOff val="50000"/>
                  </a:schemeClr>
                </a:solidFill>
              </a:rPr>
              <a:t>Νο. 1</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ο</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Λέξη</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του</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Θεός</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el" altLang="ko-KR" sz="4400"/>
              <a:t>Θεός</a:t>
            </a:r>
          </a:p>
          <a:p>
            <a:pPr xmlns:a="http://schemas.openxmlformats.org/drawingml/2006/main" algn="ctr"/>
            <a:r xmlns:a="http://schemas.openxmlformats.org/drawingml/2006/main">
              <a:rPr lang="el" altLang="ko-KR" sz="4400"/>
              <a:t>Εκανε</a:t>
            </a:r>
          </a:p>
          <a:p>
            <a:pPr xmlns:a="http://schemas.openxmlformats.org/drawingml/2006/main" algn="ctr"/>
            <a:r xmlns:a="http://schemas.openxmlformats.org/drawingml/2006/main">
              <a:rPr lang="el" altLang="ko-KR" sz="4400"/>
              <a:t>Ο κόσμος</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Σημερινή</a:t>
            </a:r>
            <a:r xmlns:a="http://schemas.openxmlformats.org/drawingml/2006/main">
              <a:rPr lang="el" altLang="en-US" sz="4000">
                <a:solidFill>
                  <a:srgbClr val="FF0000"/>
                </a:solidFill>
              </a:rPr>
              <a:t> </a:t>
            </a:r>
            <a:r xmlns:a="http://schemas.openxmlformats.org/drawingml/2006/main">
              <a:rPr lang="el" altLang="ko-KR" sz="4000">
                <a:solidFill>
                  <a:srgbClr val="FF0000"/>
                </a:solidFill>
              </a:rPr>
              <a:t>Λέξη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Στην αρχή δημιούργησε ο Θεός</a:t>
            </a:r>
          </a:p>
          <a:p>
            <a:r xmlns:a="http://schemas.openxmlformats.org/drawingml/2006/main">
              <a:rPr lang="el" altLang="ko-KR" sz="3600">
                <a:solidFill>
                  <a:schemeClr val="tx1">
                    <a:lumMod val="65000"/>
                    <a:lumOff val="35000"/>
                  </a:schemeClr>
                </a:solidFill>
              </a:rPr>
              <a:t>τους ουρανούς και τη γη.</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el" altLang="ko-KR" sz="2800">
                <a:solidFill>
                  <a:schemeClr val="tx1">
                    <a:lumMod val="65000"/>
                    <a:lumOff val="35000"/>
                  </a:schemeClr>
                </a:solidFill>
              </a:rPr>
              <a:t>Γένεση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Η σύζυγος του Ισαάκ, η Ρεβέκκα γέννησε δίδυμα. Ο πρώτος γιος ονομαζόταν Ησαύ και ο δεύτερος Ιακώβ.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Στον Ησαύ άρεσε το κυνήγι. Έτσι, του άρεσαν οι υπαίθριες δραστηριότητες. Όμως, ο Τζέικομπ ήταν ένας ήσυχος άνθρωπος, που έμενε στο σπίτι.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Μια μέρα, όταν ο Ιακώβ μαγείρευε λίγο στιφάδο, ο Ησαύ επέστρεψε στο σπίτι πεινασμένος μετά το κυνήγι.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el" altLang="ko-KR" sz="2400">
                <a:solidFill>
                  <a:schemeClr val="tx1">
                    <a:lumMod val="65000"/>
                    <a:lumOff val="35000"/>
                  </a:schemeClr>
                </a:solidFill>
              </a:rPr>
              <a:t>«Δώσε μου λίγο στιφάδο!», «Πρώτα πούλησέ μου τα πρωτόγονά σου. Τότε θα σου δώσω λίγο». Ο Ησαύ ήταν τόσο πεινασμένος που πούλησε τα πρωτογενή του δικαιώματα για ένα μπολ κόκκινο στιφάδο.</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el" altLang="ko-KR" sz="2600">
                <a:solidFill>
                  <a:schemeClr val="tx1">
                    <a:lumMod val="65000"/>
                    <a:lumOff val="35000"/>
                  </a:schemeClr>
                </a:solidFill>
              </a:rPr>
              <a:t>Τελικά, ο Ιακώβ εξαπάτησε τον πατέρα του για να πάρει την ευλογία. Επιτέλους, πήρε την ευλογία. Όλα αυτά έγιναν με την πρόνοια του Θεού.</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rgbClr val="ff0000"/>
                </a:solidFill>
              </a:rPr>
              <a:t>Το σημερινό μάθημα</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chemeClr val="tx1">
                    <a:lumMod val="65000"/>
                    <a:lumOff val="35000"/>
                  </a:schemeClr>
                </a:solidFill>
              </a:rPr>
              <a:t>Ο Ησαύ σκέφτηκε ότι η επίλυση του προβλήματος του πεινασμένου ήταν πιο σημαντικό από το να πάρει την πνευματική ευλογία.</a:t>
            </a:r>
            <a:r xmlns:a="http://schemas.openxmlformats.org/drawingml/2006/main">
              <a:rPr lang="el"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Τελικά,</a:t>
            </a:r>
            <a:r xmlns:a="http://schemas.openxmlformats.org/drawingml/2006/main">
              <a:rPr lang="el" altLang="en-US" sz="3600">
                <a:solidFill>
                  <a:schemeClr val="tx1">
                    <a:lumMod val="65000"/>
                    <a:lumOff val="35000"/>
                  </a:schemeClr>
                </a:solidFill>
              </a:rPr>
              <a:t> </a:t>
            </a:r>
            <a:r xmlns:a="http://schemas.openxmlformats.org/drawingml/2006/main">
              <a:rPr lang="el" altLang="ko-KR" sz="3600">
                <a:solidFill>
                  <a:schemeClr val="tx1">
                    <a:lumMod val="65000"/>
                    <a:lumOff val="35000"/>
                  </a:schemeClr>
                </a:solidFill>
              </a:rPr>
              <a:t>Ιάκωβος</a:t>
            </a:r>
            <a:r xmlns:a="http://schemas.openxmlformats.org/drawingml/2006/main">
              <a:rPr lang="el" altLang="en-US" sz="3600">
                <a:solidFill>
                  <a:schemeClr val="tx1">
                    <a:lumMod val="65000"/>
                    <a:lumOff val="35000"/>
                  </a:schemeClr>
                </a:solidFill>
              </a:rPr>
              <a:t> </a:t>
            </a:r>
            <a:r xmlns:a="http://schemas.openxmlformats.org/drawingml/2006/main">
              <a:rPr lang="el" altLang="ko-KR" sz="3600">
                <a:solidFill>
                  <a:schemeClr val="tx1">
                    <a:lumMod val="65000"/>
                    <a:lumOff val="35000"/>
                  </a:schemeClr>
                </a:solidFill>
              </a:rPr>
              <a:t>έγινε</a:t>
            </a:r>
            <a:r xmlns:a="http://schemas.openxmlformats.org/drawingml/2006/main">
              <a:rPr lang="el" altLang="en-US" sz="3600">
                <a:solidFill>
                  <a:schemeClr val="tx1">
                    <a:lumMod val="65000"/>
                    <a:lumOff val="35000"/>
                  </a:schemeClr>
                </a:solidFill>
              </a:rPr>
              <a:t> </a:t>
            </a:r>
            <a:r xmlns:a="http://schemas.openxmlformats.org/drawingml/2006/main">
              <a:rPr lang="el" altLang="ko-KR" sz="3600">
                <a:solidFill>
                  <a:schemeClr val="tx1">
                    <a:lumMod val="65000"/>
                    <a:lumOff val="35000"/>
                  </a:schemeClr>
                </a:solidFill>
              </a:rPr>
              <a:t>ο</a:t>
            </a:r>
            <a:r xmlns:a="http://schemas.openxmlformats.org/drawingml/2006/main">
              <a:rPr lang="el" altLang="en-US" sz="3600">
                <a:solidFill>
                  <a:schemeClr val="tx1">
                    <a:lumMod val="65000"/>
                    <a:lumOff val="35000"/>
                  </a:schemeClr>
                </a:solidFill>
              </a:rPr>
              <a:t> </a:t>
            </a:r>
            <a:r xmlns:a="http://schemas.openxmlformats.org/drawingml/2006/main">
              <a:rPr lang="el" altLang="ko-KR" sz="3600">
                <a:solidFill>
                  <a:schemeClr val="tx1">
                    <a:lumMod val="65000"/>
                    <a:lumOff val="35000"/>
                  </a:schemeClr>
                </a:solidFill>
              </a:rPr>
              <a:t>πρόγονος των Ισραηλιτών.</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Τι πιστεύετε πιο σημαντικό;</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Η ευλογία να είμαστε παιδιά του Θεού δεν μπορεί να αντικατασταθεί με τίποτα.</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Ο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Θεός</a:t>
            </a:r>
            <a:r xmlns:a="http://schemas.openxmlformats.org/drawingml/2006/main">
              <a:rPr lang="el" altLang="en-US" sz="3600">
                <a:solidFill>
                  <a:srgbClr val="c00000"/>
                </a:solidFill>
              </a:rPr>
              <a:t> </a:t>
            </a:r>
            <a:r xmlns:a="http://schemas.openxmlformats.org/drawingml/2006/main">
              <a:rPr lang="el" altLang="ko-KR" sz="3600">
                <a:solidFill>
                  <a:srgbClr val="c00000"/>
                </a:solidFill>
              </a:rPr>
              <a:t>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Ο Θεός εκπληρώνει το δικό Του θέλημα παρά το λάθος και το ψέμα των ανθρώπων.</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Σημερινή'</a:t>
            </a:r>
            <a:r xmlns:a="http://schemas.openxmlformats.org/drawingml/2006/main">
              <a:rPr lang="el" altLang="en-US" sz="4000">
                <a:solidFill>
                  <a:srgbClr val="ff0000"/>
                </a:solidFill>
              </a:rPr>
              <a:t> </a:t>
            </a:r>
            <a:r xmlns:a="http://schemas.openxmlformats.org/drawingml/2006/main">
              <a:rPr lang="el" altLang="ko-KR" sz="4000">
                <a:solidFill>
                  <a:srgbClr val="ff0000"/>
                </a:solidFill>
              </a:rPr>
              <a:t>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Για ποιο λόγο ο Ησαύ πούλησε τα πρωτογενή του δικαιώματα;</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χυλοπίτες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ψωμί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κρέας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dk1"/>
                </a:solidFill>
              </a:rPr>
              <a:t>④ </a:t>
            </a:r>
            <a:r xmlns:a="http://schemas.openxmlformats.org/drawingml/2006/main">
              <a:rPr lang="el" altLang="ko-KR" sz="2800">
                <a:solidFill>
                  <a:schemeClr val="dk1"/>
                </a:solidFill>
              </a:rPr>
              <a:t>κόκκινο στιφάδο</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κόκκινο στιφάδο</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Σημερινή</a:t>
            </a:r>
            <a:r xmlns:a="http://schemas.openxmlformats.org/drawingml/2006/main">
              <a:rPr lang="el" altLang="en-US" sz="4000">
                <a:solidFill>
                  <a:srgbClr val="ff0000"/>
                </a:solidFill>
              </a:rPr>
              <a:t> </a:t>
            </a:r>
            <a:r xmlns:a="http://schemas.openxmlformats.org/drawingml/2006/main">
              <a:rPr lang="el" altLang="ko-KR" sz="4000">
                <a:solidFill>
                  <a:srgbClr val="ff0000"/>
                </a:solidFill>
              </a:rPr>
              <a:t>Λέξη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bg1">
                    <a:lumMod val="50000"/>
                  </a:schemeClr>
                </a:solidFill>
              </a:rPr>
              <a:t>Τότε ο Ιακώβ έδωσε στον Ησαύ λίγο ψωμί και λίγο στιφάδο φακές.</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Έφαγε και ήπιε και μετά σηκώθηκε και έφυγε.</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Έτσι, ο Ησαύ περιφρόνησε τα πρωτόγονά του δικαιώματα.</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Νο. 11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el" altLang="ko-KR" sz="4400"/>
              <a:t>Το όνειρο του Ιακώβ</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Bible Kids No.2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t>Έφαγαν τον απαγορευμένο καρπό</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l" altLang="ko-KR" sz="3600"/>
              <a:t>Είδε ένα όνειρο στο οποίο είδε μια σκάλα να ακουμπά στη γη, με την κορυφή της να φτάνει στον ουρανό, και οι άγγελοι του Θεού ανέβαιναν και κατέβαιναν πάνω της</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28:</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Ιακώβ εξαπάτησε τον αδελφό του με ένα ψέμα. Φοβόταν μην τον σκοτώσουν. Έτσι, έφυγε από το σπίτι στον θείο του στη Χαράν.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Το βράδυ, παίρνοντας μια πέτρα εκεί, κοιμήθηκε βάζοντάς την κάτω από το κεφάλι του ως μαξιλάρι. Ήταν μόνος εκεί χωρίς οικογένεια. Έτσι φοβόταν και ένιωθε μοναξιά.</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Ιακώβ είδε αγγέλους του Θεού να ανεβαίνουν και να κατεβαίνουν μια σκάλα στη γη προς τον ουρανό.</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Άκουσε τη φωνή του Θεού: «Είμαι μαζί σου και θα σε προσέχω όπου κι αν πας».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Όταν ξύπνησε το πρωί, προσκύνησε τον Θεό που υποσχέθηκε ότι θα ήταν μαζί του, και έδωσε δόξα στον Θεό.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chemeClr val="tx1">
                    <a:lumMod val="65000"/>
                    <a:lumOff val="35000"/>
                  </a:schemeClr>
                </a:solidFill>
              </a:rPr>
              <a:t>Όπως ο Θεός ήταν με τον Ιακώβ που φοβόταν να μείνει μόνος,</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Ο Πατέρας μας ο Θεός μας φροντίζει επίσης όταν είμαστε μόνοι.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Όπως ο Ιακώβ, πρέπει να τιμούμε και να δοξάζουμε τον Θεό που είναι πάντα μαζί μας.</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Ο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Ο Θεός είναι μαζί μας οπουδήποτε και οποτεδήποτε.</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l" altLang="ko-KR" sz="3600">
                <a:solidFill>
                  <a:schemeClr val="tx1">
                    <a:lumMod val="65000"/>
                    <a:lumOff val="35000"/>
                  </a:schemeClr>
                </a:solidFill>
              </a:rPr>
              <a:t>Ο Θεός μας φροντίζει πάντα.</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Σημερινή</a:t>
            </a:r>
            <a:r xmlns:a="http://schemas.openxmlformats.org/drawingml/2006/main">
              <a:rPr lang="el" altLang="en-US" sz="4000">
                <a:solidFill>
                  <a:srgbClr val="ff0000"/>
                </a:solidFill>
              </a:rPr>
              <a:t> </a:t>
            </a:r>
            <a:r xmlns:a="http://schemas.openxmlformats.org/drawingml/2006/main">
              <a:rPr lang="el" altLang="ko-KR" sz="4000">
                <a:solidFill>
                  <a:srgbClr val="ff0000"/>
                </a:solidFill>
              </a:rPr>
              <a:t>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Όταν ο Ιακώβ κοιμόταν, τι έπαιρνε για μαξιλάρι;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ξύλο</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dk1"/>
                </a:solidFill>
              </a:rPr>
              <a:t>② </a:t>
            </a:r>
            <a:r xmlns:a="http://schemas.openxmlformats.org/drawingml/2006/main">
              <a:rPr lang="el" altLang="ko-KR" sz="2800">
                <a:solidFill>
                  <a:schemeClr val="dk1"/>
                </a:solidFill>
              </a:rPr>
              <a:t>πέτρα</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τσάντα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δέρμα ζώου</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② </a:t>
            </a:r>
            <a:r xmlns:a="http://schemas.openxmlformats.org/drawingml/2006/main">
              <a:rPr lang="el" altLang="ko-KR" sz="2800">
                <a:solidFill>
                  <a:srgbClr val="ff0000"/>
                </a:solidFill>
              </a:rPr>
              <a:t>πέτρα</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el" altLang="ko-KR" sz="3600"/>
              <a:t>Είδε ένα όνειρο στο οποίο είδε μια σκάλα να ακουμπά στη γη, με την κορυφή της να φτάνει στον ουρανό, και οι άγγελοι του Θεού ανέβαιναν και κατέβαιναν πάνω της</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28:</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δημιούργησε τον άνθρωπο κατ' εικόνα του, κατ' εικόνα Θεού τον δημιούργησε.</a:t>
            </a:r>
          </a:p>
          <a:p>
            <a:r xmlns:a="http://schemas.openxmlformats.org/drawingml/2006/main">
              <a:rPr lang="el" altLang="ko-KR" sz="3600">
                <a:solidFill>
                  <a:schemeClr val="tx1">
                    <a:lumMod val="65000"/>
                    <a:lumOff val="35000"/>
                  </a:schemeClr>
                </a:solidFill>
              </a:rPr>
              <a:t>αρσενικό και θηλυκό τα δημιούργησε.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Νο. 12</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ο</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Λέξη</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του</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Θεός</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el" altLang="ko-KR" sz="4400"/>
              <a:t>Ο Ιωσήφ πουλήθηκε από τα αδέρφια του</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bg1">
                    <a:lumMod val="50000"/>
                  </a:schemeClr>
                </a:solidFill>
              </a:rPr>
              <a:t>«Έλα τώρα, ας τον σκοτώσουμε και ας τον ρίξουμε σε μια από αυτές τις στέρνες</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και πες ότι τον κατασπάραξε ένα άγριο ζώο.</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Τότε θα δούμε τι θα βγει από τα όνειρά του».</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Ιακώβ είχε δώδεκα γιους. Αγαπούσε τον Τζόζεφ περισσότερο από οποιονδήποτε από τους άλλους γιους του. Έτσι, έφτιαξε ένα πολύ όμορφο ύφασμα για τον Ιωσήφ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Τα αδέρφια του τον μισούσαν πολύ γιατί ο πατέρας τους τον αγαπούσε ιδιαίτερα. «Ας πουλήσουμε τον Τζόζεφ. Ας πούμε στον πατέρα ότι πέθανε.</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Πούλησαν τον Ιωσήφ ως σκλάβο σε εμπόρους που πέρασαν.</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l" altLang="ko-KR" sz="2800">
                <a:solidFill>
                  <a:schemeClr val="tx1">
                    <a:lumMod val="65000"/>
                    <a:lumOff val="35000"/>
                  </a:schemeClr>
                </a:solidFill>
              </a:rPr>
              <a:t>Στο άκουσμα αυτό, ο Τζέικομπ λυπήθηκε βαθιά.</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Ιωσήφ έζησε μια σκληρή ζωή ως σκλάβος. Ωστόσο, πίστεψε και βασίστηκε στον Θεό χωρίς να διαπράξει καμία αμαρτία.</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el" altLang="ko-KR" sz="2400">
                <a:solidFill>
                  <a:schemeClr val="tx1">
                    <a:lumMod val="65000"/>
                    <a:lumOff val="35000"/>
                  </a:schemeClr>
                </a:solidFill>
              </a:rPr>
              <a:t>Ο Ιωσήφ οδηγήθηκε στη φυλακή με ψευδή κατηγορία.</a:t>
            </a:r>
            <a:r xmlns:a="http://schemas.openxmlformats.org/drawingml/2006/main">
              <a:rPr lang="el" altLang="en-US" sz="2400">
                <a:solidFill>
                  <a:schemeClr val="tx1">
                    <a:lumMod val="65000"/>
                    <a:lumOff val="35000"/>
                  </a:schemeClr>
                </a:solidFill>
              </a:rPr>
              <a:t> </a:t>
            </a:r>
            <a:r xmlns:a="http://schemas.openxmlformats.org/drawingml/2006/main">
              <a:rPr lang="el" altLang="ko-KR" sz="2400">
                <a:solidFill>
                  <a:schemeClr val="tx1">
                    <a:lumMod val="65000"/>
                    <a:lumOff val="35000"/>
                  </a:schemeClr>
                </a:solidFill>
              </a:rPr>
              <a:t>Ωστόσο, προσπάθησε να είναι δίκαιος ενώπιον του Θεού ακόμη και στη φυλακή. Ο Θεός δεν ξέχασε τον Ιωσήφ και ο Θεός είχε καταπληκτικά σχέδια γι' αυτόν.</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solidFill>
                  <a:schemeClr val="tx1">
                    <a:lumMod val="65000"/>
                    <a:lumOff val="35000"/>
                  </a:schemeClr>
                </a:solidFill>
              </a:rPr>
              <a:t>Ο Ιωσήφ μισήθηκε και πουλήθηκε ως σκλάβος από τα ίδια του τα αδέρφια. Επίσης, μπήκε στη φυλακή με ψευδή κατηγορία.</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el" altLang="ko-KR" sz="3200">
                <a:solidFill>
                  <a:schemeClr val="tx1">
                    <a:lumMod val="65000"/>
                    <a:lumOff val="35000"/>
                  </a:schemeClr>
                </a:solidFill>
              </a:rPr>
              <a:t>Ωστόσο, βασίστηκε στον Θεό και προσπάθησε να μην διαπράξει καμία αμαρτία ακόμη περισσότερο.</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el" altLang="ko-KR" sz="3200">
                <a:solidFill>
                  <a:schemeClr val="tx1">
                    <a:lumMod val="65000"/>
                    <a:lumOff val="35000"/>
                  </a:schemeClr>
                </a:solidFill>
              </a:rPr>
              <a:t>Ίσως αντιμετωπίσουμε κάποιες δυσκολίες.</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el" altLang="ko-KR" sz="3200">
                <a:solidFill>
                  <a:schemeClr val="tx1">
                    <a:lumMod val="65000"/>
                    <a:lumOff val="35000"/>
                  </a:schemeClr>
                </a:solidFill>
              </a:rPr>
              <a:t>Ας μην κάνουμε καμία αμαρτία και ας ζητήσουμε βοήθεια στον πατέρα μας Θεό που ακούει πρόθυμα την προσευχή μας.</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Ο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Πάτερ μας Θεέ..</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Ο Πατέρας μας Θεός έχει καταπληκτικά σχέδια για εμάς ακόμα και σε δύσκολες στιγμές.</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Τι έδωσε ο Ιακώβ μόνο στον Ιωσήφ ανάμεσα στους δώδεκα γιους του;</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παιχνίδια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Βίβλος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πλούσιο όμορφο πανί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χρήματα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③ </a:t>
            </a:r>
            <a:r xmlns:a="http://schemas.openxmlformats.org/drawingml/2006/main">
              <a:rPr lang="el" altLang="ko-KR" sz="2800">
                <a:solidFill>
                  <a:srgbClr val="ff0000"/>
                </a:solidFill>
              </a:rPr>
              <a:t>πλούσιο όμορφο πανί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400">
                <a:solidFill>
                  <a:schemeClr val="tx1">
                    <a:lumMod val="65000"/>
                    <a:lumOff val="35000"/>
                  </a:schemeClr>
                </a:solidFill>
              </a:rPr>
              <a:t>Ο Αδάμ και η Εύα ήταν τα καλύτερα πλάσματα ανάμεσα στα πλάσματα του Θεού.</a:t>
            </a:r>
          </a:p>
          <a:p>
            <a:r xmlns:a="http://schemas.openxmlformats.org/drawingml/2006/main">
              <a:rPr lang="el" altLang="ko-KR" sz="2400">
                <a:solidFill>
                  <a:schemeClr val="tx1">
                    <a:lumMod val="65000"/>
                    <a:lumOff val="35000"/>
                  </a:schemeClr>
                </a:solidFill>
              </a:rPr>
              <a:t>Διότι δημιουργήθηκαν κατά την εικόνα του Θεού.</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bg1">
                    <a:lumMod val="50000"/>
                  </a:schemeClr>
                </a:solidFill>
              </a:rPr>
              <a:t>«Έλα τώρα, ας τον σκοτώσουμε και ας τον ρίξουμε σε μια από αυτές τις στέρνες</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και πες ότι τον κατασπάραξε ένα άγριο ζώο.</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Τότε θα δούμε τι θα βγει από τα όνειρά του».</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Αρ. 13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el" altLang="ko-KR" sz="4400"/>
              <a:t>Ο Ιωσήφ έγινε πρωθυπουργός στην Αίγυπτο</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el" altLang="ko-KR" sz="3600"/>
              <a:t>Είπε λοιπόν ο Φαραώ στον Ιωσήφ: «Σε βάζω επικεφαλής ολόκληρης της Αιγύπτου».</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41:</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Φαραώ, ο βασιλιάς της Αιγύπτου, είδε ένα όνειρο. 7 χοντρές αγελάδες και μετά βγήκαν 7 άσχημες αγελάδες. 7 άσχημες αγελάδες έφαγαν 7 χοντρές αγελάδες. Ήταν πολύ περίεργο όνειρο.</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el" altLang="ko-KR" sz="2400">
                <a:solidFill>
                  <a:schemeClr val="tx1">
                    <a:lumMod val="65000"/>
                    <a:lumOff val="35000"/>
                  </a:schemeClr>
                </a:solidFill>
              </a:rPr>
              <a:t>Κανείς δεν μπορούσε να ερμηνεύσει το όνειρό του στο παλάτι. Ο αρχιπλοίαρχος που βοηθήθηκε από τον Ιωσήφ τον σύστησε στον βασιλιά.</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Θεός έδωσε στον Ιωσήφ σοφία. Έτσι, μπορούσε να ερμηνεύσει το νόημα του ονείρου και να το πει στον βασιλιά.</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Φαραώ συγκινήθηκε τόσο πολύ που διόρισε τον Ιωσήφ που ήταν αιχμάλωτος στη δεύτερη υψηλότερη θέση της χώρας.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Ιωσήφ έγινε πρωθυπουργός της Αιγύπτου και κυβέρνησε καλά τη γη με τη σοφία που του έδωσε ο Θεός.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chemeClr val="tx1">
                    <a:lumMod val="65000"/>
                    <a:lumOff val="35000"/>
                  </a:schemeClr>
                </a:solidFill>
              </a:rPr>
              <a:t>Ο Θεός είχε τα καταπληκτικά σχέδια για τον Τζόζεφ.</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Όταν αντιμετωπίζουμε κάποιες δυσκολίες, δεν πρέπει επίσης να απογοητευόμαστε,</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αλλά πρέπει να περιμένουμε τα καταπληκτικά σχέδια του Θεού για εμάς και να πιστέψουμε στον Θεό..</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Ο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Ο Θεός κάνει σύμφωνα με το θέλημά Του.</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Οι ταπεινοί θα εξυψωθούν και οι εξυψωμένοι θα χαμηλωθούν.</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000">
                <a:solidFill>
                  <a:schemeClr val="tx1">
                    <a:lumMod val="65000"/>
                    <a:lumOff val="35000"/>
                  </a:schemeClr>
                </a:solidFill>
              </a:rPr>
              <a:t>Ο Θεός είπε στον άνθρωπο,</a:t>
            </a:r>
            <a:r xmlns:a="http://schemas.openxmlformats.org/drawingml/2006/main">
              <a:rPr lang="el" altLang="en-US" sz="2000">
                <a:solidFill>
                  <a:schemeClr val="tx1">
                    <a:lumMod val="65000"/>
                    <a:lumOff val="35000"/>
                  </a:schemeClr>
                </a:solidFill>
              </a:rPr>
              <a:t> </a:t>
            </a:r>
            <a:r xmlns:a="http://schemas.openxmlformats.org/drawingml/2006/main">
              <a:rPr lang="el" altLang="ko-KR" sz="2000">
                <a:solidFill>
                  <a:schemeClr val="tx1">
                    <a:lumMod val="65000"/>
                    <a:lumOff val="35000"/>
                  </a:schemeClr>
                </a:solidFill>
              </a:rPr>
              <a:t>«Είστε ελεύθεροι να φάτε από οποιοδήποτε δέντρο στον κήπο· αλλά </a:t>
            </a:r>
            <a:r xmlns:a="http://schemas.openxmlformats.org/drawingml/2006/main">
              <a:rPr lang="el" altLang="ko-KR" sz="2000" u="sng">
                <a:solidFill>
                  <a:schemeClr val="tx1">
                    <a:lumMod val="65000"/>
                    <a:lumOff val="35000"/>
                  </a:schemeClr>
                </a:solidFill>
              </a:rPr>
              <a:t>δεν πρέπει να φάτε από το δέντρο της γνώσης του καλού και του κακού, γιατί όταν φάτε από αυτό, σίγουρα θα πεθάνετε </a:t>
            </a:r>
            <a:r xmlns:a="http://schemas.openxmlformats.org/drawingml/2006/main">
              <a:rPr lang="el"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Ποια ζώα εμφανίστηκαν στο όνειρο του Φαραώ;</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πουλί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σκύλος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άλογο</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αγελάδα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αγελάδα</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el" altLang="ko-KR" sz="3600"/>
              <a:t>Είπε λοιπόν ο Φαραώ στον Ιωσήφ:</a:t>
            </a:r>
            <a:endParaRPr xmlns:a="http://schemas.openxmlformats.org/drawingml/2006/main" lang="en-US" altLang="ko-KR" sz="3600"/>
          </a:p>
          <a:p>
            <a:pPr xmlns:a="http://schemas.openxmlformats.org/drawingml/2006/main" lvl="0">
              <a:defRPr/>
            </a:pPr>
            <a:r xmlns:a="http://schemas.openxmlformats.org/drawingml/2006/main">
              <a:rPr lang="el" altLang="ko-KR" sz="3600"/>
              <a:t>«Δια του παρόντος σας βάζω επικεφαλής για ολόκληρη τη γη της Αιγύπτου».</a:t>
            </a:r>
            <a:endParaRPr xmlns:a="http://schemas.openxmlformats.org/drawingml/2006/main" lang="en-US" altLang="ko-KR" sz="3600"/>
          </a:p>
          <a:p>
            <a:pPr xmlns:a="http://schemas.openxmlformats.org/drawingml/2006/main" lvl="0">
              <a:defRPr/>
            </a:pPr>
            <a:r xmlns:a="http://schemas.openxmlformats.org/drawingml/2006/main">
              <a:rPr lang="el"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41:</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Οχι.</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14</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el" altLang="ko-KR" sz="4400"/>
              <a:t>Ο Τζόζεφ συνάντησε ξανά τα αδέρφια του</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bg1">
                    <a:lumMod val="50000"/>
                  </a:schemeClr>
                </a:solidFill>
              </a:rPr>
              <a:t>Αν και ο Ιωσήφ αναγνώρισε τα αδέρφια του, δεν τον αναγνώρισαν.</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42:</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Φαραώ διόρισε τον Ιωσήφ πρωθυπουργό της Αιγύπτου. Ο Τζόζεφ έλεγξε με σύνεση τα 7 χρόνια σοβαρή πείνα.</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el" altLang="ko-KR" sz="2600">
                <a:solidFill>
                  <a:schemeClr val="tx1">
                    <a:lumMod val="65000"/>
                    <a:lumOff val="35000"/>
                  </a:schemeClr>
                </a:solidFill>
              </a:rPr>
              <a:t>Ωστόσο, δεν υπήρχε σιτηρά στη Χαναάν λόγω της πείνας. Έπρεπε να κατέβουν στην Αίγυπτο για να πάρουν σιτηρά να φάνε. Τα αδέρφια του Ιωσήφ πήγαν στην Αίγυπτο για να αγοράσουν επίσης τρόφιμα.</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Αν και ο Ιωσήφ αναγνώρισε τα αδέρφια του, δεν τον αναγνώρισαν.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Τζόζεφ τους είπε ποιος ήταν. Ξαφνιάστηκαν κοιτώντας τον και ένιωσαν να τον φοβούνται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el" altLang="ko-KR" sz="2600">
                <a:solidFill>
                  <a:schemeClr val="tx1">
                    <a:lumMod val="65000"/>
                    <a:lumOff val="35000"/>
                  </a:schemeClr>
                </a:solidFill>
              </a:rPr>
              <a:t>Ο Ιωσήφ αναγνώρισε γιατί ο Θεός τον έστειλε στην Αίγυπτο. Συγχώρεσε τα αδέρφια του και πήρε όλη την οικογένειά του στην Αίγυπτο και τους φρόντισε με ασφάλεια.</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chemeClr val="tx1">
                    <a:lumMod val="65000"/>
                    <a:lumOff val="35000"/>
                  </a:schemeClr>
                </a:solidFill>
              </a:rPr>
              <a:t>Ο Ιωσήφ συγχώρεσε τους αδελφούς του που του φέρθηκαν άσχημα και τους αγαπούσε σύμφωνα με το θέλημα του Θεού.</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Πρέπει να συγχωρούμε την οικογένεια και τους φίλους μας και να τους αγαπάμε.</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Όμως, ο Σατανάς μεταμφιεσμένος σε φίδι έβαλε σε πειρασμό την Εύα.</a:t>
            </a:r>
          </a:p>
          <a:p>
            <a:r xmlns:a="http://schemas.openxmlformats.org/drawingml/2006/main">
              <a:rPr lang="el" altLang="ko-KR" sz="2800">
                <a:solidFill>
                  <a:schemeClr val="tx1">
                    <a:lumMod val="65000"/>
                    <a:lumOff val="35000"/>
                  </a:schemeClr>
                </a:solidFill>
              </a:rPr>
              <a:t>Τελικά, η Εύα έφαγε το φρούτο.</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Ο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Μας συγχωρεί και μας αγαπά.</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Ποια χώρα πρωθυπουργός έγινε ο Ιωσήφ;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Αίγυπτος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Ισραήλ</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Περσία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Βαβυλώνα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① </a:t>
            </a:r>
            <a:r xmlns:a="http://schemas.openxmlformats.org/drawingml/2006/main">
              <a:rPr lang="el" altLang="ko-KR" sz="2800">
                <a:solidFill>
                  <a:srgbClr val="ff0000"/>
                </a:solidFill>
              </a:rPr>
              <a:t>Αίγυπτος</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bg1">
                    <a:lumMod val="50000"/>
                  </a:schemeClr>
                </a:solidFill>
              </a:rPr>
              <a:t>Αν και ο Ιωσήφ αναγνώρισε τα αδέρφια του, δεν τον αναγνώρισαν.</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42:</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Αρ.15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el" altLang="ko-KR" sz="4400"/>
              <a:t>Ένα παιδί που σώθηκε από το νερό</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Όταν το παιδί μεγάλωσε, το πήγε στην κόρη του Φαραώ και έγινε γιος της. Τον ονόμασε Μωυσή, λέγοντας: «Τον τράβηξα από το νερό».</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Εξοδος πλήθους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βασιλιάς της Αιγύπτου, Φαραώ, διέταξε να πετάξουν όλα τα νεογέννητα αγόρια του Ισραήλ στον ποταμό Νείλο και να τα αφήσουν να σκοτωθούν.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Η Γιοχάβεντ, η μητέρα του Μωυσή, δεν είχε άλλη επιλογή από το να αφήσει τον γιο της να παρασυρθεί στον ποταμό Νείλο.</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Εκείνη την ώρα, η πριγκίπισσα της Αιγύπτου έτυχε να δει το μωρό ενώ έκανε μπάνιο στο ποτάμι. Είχε στο μυαλό της να μεγαλώσει το αγόρι.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Η αδερφή του είδε την πριγκίπισσα να βγάζει το αγοράκι από το καλάθι. Παρουσίασε την πραγματική του μητέρα, Jochebed, για να τη θηλάσει το αγοράκι.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Όταν το παιδί μεγάλωσε, το πήγαν πίσω στην πριγκίπισσα για να γίνει γιος της. Τον ονόμασε Μωυσή, λέγοντας: «Τον τράβηξα έξω από το νερό. Ο Μωυσής μεγάλωσε στην Αίγυπτο</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Παλάτι.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Και η Εύα έδωσε άλλη στον Αδάμ.</a:t>
            </a:r>
          </a:p>
          <a:p>
            <a:r xmlns:a="http://schemas.openxmlformats.org/drawingml/2006/main">
              <a:rPr lang="el" altLang="ko-KR" sz="2800">
                <a:solidFill>
                  <a:schemeClr val="tx1">
                    <a:lumMod val="65000"/>
                    <a:lumOff val="35000"/>
                  </a:schemeClr>
                </a:solidFill>
              </a:rPr>
              <a:t>Το έφαγε και ο Αδάμ.</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chemeClr val="tx1">
                    <a:lumMod val="65000"/>
                    <a:lumOff val="35000"/>
                  </a:schemeClr>
                </a:solidFill>
              </a:rPr>
              <a:t>Ο Θεός έσωσε τον Μωυσή.</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Ο Θεός μας έσωσε με την καταπληκτική Του σοφία και δύναμη (πρόνοια).</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Ας πιστέψουμε ότι τα σχέδια του Θεού είναι μεγαλύτερα και πιο τέλεια από τα δικά μου πάντα.</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Ποιος είναι ο 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chemeClr val="tx1">
                    <a:lumMod val="65000"/>
                    <a:lumOff val="35000"/>
                  </a:schemeClr>
                </a:solidFill>
              </a:rPr>
              <a:t>Είναι ο παντοδύναμος Θεός που εκπληρώνει το θέλημά Του παρά κάθε εμπόδιο.</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Τι έπαθε το παιδί που παρασύρθηκε στο νερό;</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Τον έπνιξαν και τον έφαγαν τα ψάρια.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Πουλιά έσωσαν το παιδί.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Ο Θεός έσωσε το παιδί από τον ουρανό.</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Η πριγκίπισσα της Αιγύπτου τον είδε και τον έσωσε.</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Η πριγκίπισσα της Αιγύπτου τον είδε και τον έσωσε.</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Όταν το παιδί μεγάλωσε, το πήγε στην κόρη του Φαραώ και έγινε γιος της. Τον ονόμασε Μωυσή, λέγοντας: «Τον τράβηξα από το νερό».</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Εξοδος πλήθους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400">
                <a:solidFill>
                  <a:schemeClr val="tx1">
                    <a:lumMod val="65000"/>
                    <a:lumOff val="35000"/>
                  </a:schemeClr>
                </a:solidFill>
              </a:rPr>
              <a:t>Ο Θεός τους έδιωξε από την Εδέμ επειδή δεν άκουσαν τον Θεό.</a:t>
            </a:r>
          </a:p>
          <a:p>
            <a:r xmlns:a="http://schemas.openxmlformats.org/drawingml/2006/main">
              <a:rPr lang="el" altLang="ko-KR" sz="2400">
                <a:solidFill>
                  <a:schemeClr val="tx1">
                    <a:lumMod val="65000"/>
                    <a:lumOff val="35000"/>
                  </a:schemeClr>
                </a:solidFill>
              </a:rPr>
              <a:t>Από τότε ήρθε στον κόσμο η αμαρτία.</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t>Το σημερινό </a:t>
            </a:r>
            <a:r xmlns:a="http://schemas.openxmlformats.org/drawingml/2006/main">
              <a:rPr lang="el" altLang="ko-KR" sz="2800" b="1"/>
              <a:t>μάθημα</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chemeClr val="tx1">
                    <a:lumMod val="65000"/>
                    <a:lumOff val="35000"/>
                  </a:schemeClr>
                </a:solidFill>
              </a:rPr>
              <a:t>Η αμαρτία ήρθε στον κόσμο επειδή ο Αδάμ και η Εύα δεν υπάκουσαν στην εντολή του Θεού.</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Υπακούω τον λόγο του Θεού;</a:t>
            </a:r>
          </a:p>
          <a:p>
            <a:pPr xmlns:a="http://schemas.openxmlformats.org/drawingml/2006/main" algn="ctr"/>
            <a:r xmlns:a="http://schemas.openxmlformats.org/drawingml/2006/main">
              <a:rPr lang="el" altLang="ko-KR" sz="3200">
                <a:solidFill>
                  <a:schemeClr val="tx1">
                    <a:lumMod val="65000"/>
                    <a:lumOff val="35000"/>
                  </a:schemeClr>
                </a:solidFill>
              </a:rPr>
              <a:t>Αν πιστεύω στον Θεό, πρέπει να υπακούω στον λόγο του Θεού.</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Ο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Αντιπαθεί την ανυπακοή.</a:t>
            </a:r>
          </a:p>
          <a:p>
            <a:r xmlns:a="http://schemas.openxmlformats.org/drawingml/2006/main">
              <a:rPr lang="el" altLang="ko-KR" sz="3600">
                <a:solidFill>
                  <a:schemeClr val="tx1">
                    <a:lumMod val="65000"/>
                    <a:lumOff val="35000"/>
                  </a:schemeClr>
                </a:solidFill>
              </a:rPr>
              <a:t>Ευλογεί τον άνθρωπο που υπακούει στον λόγο Του.</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t>Σημερινή</a:t>
            </a:r>
            <a:r xmlns:a="http://schemas.openxmlformats.org/drawingml/2006/main">
              <a:rPr lang="el" altLang="en-US" sz="4000"/>
              <a:t> </a:t>
            </a:r>
            <a:r xmlns:a="http://schemas.openxmlformats.org/drawingml/2006/main">
              <a:rPr lang="el" altLang="ko-KR" sz="4000"/>
              <a:t>Λέξη</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Στην αρχή δημιούργησε ο Θεός</a:t>
            </a:r>
          </a:p>
          <a:p>
            <a:r xmlns:a="http://schemas.openxmlformats.org/drawingml/2006/main">
              <a:rPr lang="el" altLang="ko-KR" sz="3600">
                <a:solidFill>
                  <a:schemeClr val="tx1">
                    <a:lumMod val="65000"/>
                    <a:lumOff val="35000"/>
                  </a:schemeClr>
                </a:solidFill>
              </a:rPr>
              <a:t>τους ουρανούς και τη γη.</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el" altLang="ko-KR" sz="2800">
                <a:solidFill>
                  <a:schemeClr val="tx1">
                    <a:lumMod val="65000"/>
                    <a:lumOff val="35000"/>
                  </a:schemeClr>
                </a:solidFill>
              </a:rPr>
              <a:t>Γένεση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3200">
                <a:solidFill>
                  <a:schemeClr val="tx1">
                    <a:lumMod val="65000"/>
                    <a:lumOff val="35000"/>
                  </a:schemeClr>
                </a:solidFill>
              </a:rPr>
              <a:t>Τι είπε ο Θεός να μην φάει στην ανθρωπότητα;</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φρούτα</a:t>
            </a:r>
            <a:r xmlns:a="http://schemas.openxmlformats.org/drawingml/2006/main">
              <a:rPr lang="el"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κρέας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λαχανικό</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dk1"/>
                </a:solidFill>
              </a:rPr>
              <a:t>④ </a:t>
            </a:r>
            <a:r xmlns:a="http://schemas.openxmlformats.org/drawingml/2006/main">
              <a:rPr lang="el" altLang="ko-KR" sz="2800">
                <a:solidFill>
                  <a:schemeClr val="dk1"/>
                </a:solidFill>
              </a:rPr>
              <a:t>ο καρπός της γνώσης του καλού και του κακού</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ο καρπός της γνώσης του καλού και του κακού</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δημιούργησε τον άνθρωπο κατ' εικόνα του, κατ' εικόνα Θεού τον δημιούργησε.</a:t>
            </a:r>
          </a:p>
          <a:p>
            <a:r xmlns:a="http://schemas.openxmlformats.org/drawingml/2006/main">
              <a:rPr lang="el" altLang="ko-KR" sz="3600">
                <a:solidFill>
                  <a:schemeClr val="tx1">
                    <a:lumMod val="65000"/>
                    <a:lumOff val="35000"/>
                  </a:schemeClr>
                </a:solidFill>
              </a:rPr>
              <a:t>αρσενικό και θηλυκό τα δημιούργησε.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Αρ.3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t>Ο Νώε έφτιαξε ένα Μεγάλο Πλοίο (μια Κιβωτό) στο Υψηλό Βουνό</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t>Σημερινή</a:t>
            </a:r>
            <a:r xmlns:a="http://schemas.openxmlformats.org/drawingml/2006/main">
              <a:rPr lang="el" altLang="en-US" sz="4000"/>
              <a:t> </a:t>
            </a:r>
            <a:r xmlns:a="http://schemas.openxmlformats.org/drawingml/2006/main">
              <a:rPr lang="el" altLang="ko-KR" sz="4000"/>
              <a:t>Λέξη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Τότε ο Κύριος είπε στον Νώε: «Πήγαινε στην κιβωτό, εσύ και όλη η οικογένειά σου, γιατί σε βρήκα δίκαιο σε αυτή τη γενιά.</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(Γένεση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2800">
                <a:solidFill>
                  <a:schemeClr val="tx1">
                    <a:lumMod val="65000"/>
                    <a:lumOff val="35000"/>
                  </a:schemeClr>
                </a:solidFill>
              </a:rPr>
              <a:t>Ο Θεός είδε ότι όλοι οι άνθρωποι στη γη διέφθειραν τους τρόπους τους. Ο Θεός είπε στον Νώε: «Θα καταστρέψω και τους ανθρώπους και τη γη . Φτιάξτε ένα μεγάλο πλοίο στο βουνό!»</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Νώε άρχισε να φτιάχνει ένα πλοίο στο βουνό όπως τον πρόσταξε ο Θεός. Οι άνθρωποι νόμιζαν ότι ήταν τρελός.</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Νώε άφησε κάθε είδος πλάσματος να μπει στο πλοίο με τα 8 μέλη της οικογένειας του Νώε όπως πρόσταξε ο Θεός.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Η βροχή συνέχισε να έρχεται στη γη για 40 ημέρες όπως είπε ο Θεός.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2800">
                <a:solidFill>
                  <a:schemeClr val="tx1">
                    <a:lumMod val="65000"/>
                    <a:lumOff val="35000"/>
                  </a:schemeClr>
                </a:solidFill>
              </a:rPr>
              <a:t>Στο τέλος, η γη καλύφθηκε με νερό. Κάθε ζωντανό ον που κινούνταν στη γη πέθανε. Μόνο ο Νώε έμεινε και όσοι ήταν μαζί του στην κιβωτό.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rgbClr val="FF0000"/>
                </a:solidFill>
              </a:rPr>
              <a:t>Το σημερινό μάθημα</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chemeClr val="tx1">
                    <a:lumMod val="65000"/>
                    <a:lumOff val="35000"/>
                  </a:schemeClr>
                </a:solidFill>
              </a:rPr>
              <a:t>Ο κόσμος δεν άκουσε τον Νώε που τους έδωσε την ευκαιρία να σωθούν από μια μεγάλη πλημμύρα.</a:t>
            </a:r>
          </a:p>
          <a:p>
            <a:pPr xmlns:a="http://schemas.openxmlformats.org/drawingml/2006/main" algn="ctr"/>
            <a:r xmlns:a="http://schemas.openxmlformats.org/drawingml/2006/main">
              <a:rPr lang="el" altLang="ko-KR" sz="3200">
                <a:solidFill>
                  <a:schemeClr val="tx1">
                    <a:lumMod val="65000"/>
                    <a:lumOff val="35000"/>
                  </a:schemeClr>
                </a:solidFill>
              </a:rPr>
              <a:t>Είπαν μόνο ότι ο Νώε ήταν τρελός</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Όταν παραδίδετε το ευαγγέλιο σε φίλους, μπορεί να μην σας ακούσουν καλά.</a:t>
            </a:r>
          </a:p>
          <a:p>
            <a:pPr xmlns:a="http://schemas.openxmlformats.org/drawingml/2006/main" algn="ctr"/>
            <a:r xmlns:a="http://schemas.openxmlformats.org/drawingml/2006/main">
              <a:rPr lang="el" altLang="ko-KR" sz="3200">
                <a:solidFill>
                  <a:schemeClr val="tx1">
                    <a:lumMod val="65000"/>
                    <a:lumOff val="35000"/>
                  </a:schemeClr>
                </a:solidFill>
              </a:rPr>
              <a:t>Αλλά, στο τέλος, θα μάθουν ότι ο λόγος του Θεού είναι αληθινός.</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Στην αρχή το σκοτάδι ήταν πάνω από την επιφάνεια.</a:t>
            </a:r>
          </a:p>
          <a:p>
            <a:r xmlns:a="http://schemas.openxmlformats.org/drawingml/2006/main">
              <a:rPr lang="el" altLang="ko-KR" sz="2800">
                <a:solidFill>
                  <a:schemeClr val="tx1">
                    <a:lumMod val="65000"/>
                    <a:lumOff val="35000"/>
                  </a:schemeClr>
                </a:solidFill>
              </a:rPr>
              <a:t>Δεν υπήρχε άνθρωπος, ούτε φως. Δεν υπήρχε τίποτα.</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μισεί την αμαρτία και κρίνει την αμαρτία.</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l" altLang="ko-KR" sz="4000"/>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3200">
                <a:solidFill>
                  <a:schemeClr val="tx1">
                    <a:lumMod val="65000"/>
                    <a:lumOff val="35000"/>
                  </a:schemeClr>
                </a:solidFill>
              </a:rPr>
              <a:t>Τι είπε ο Θεός στον Νώε να κάνει;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dk1"/>
                </a:solidFill>
              </a:rPr>
              <a:t>① </a:t>
            </a:r>
            <a:r xmlns:a="http://schemas.openxmlformats.org/drawingml/2006/main">
              <a:rPr lang="el" altLang="ko-KR" sz="2800">
                <a:solidFill>
                  <a:schemeClr val="dk1"/>
                </a:solidFill>
              </a:rPr>
              <a:t>Ένα πλοίο (μια κιβωτός)</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Ένα αυτοκίνητο</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Ένα σπίτι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Ένα ποδήλατο</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rgbClr val="FF0000"/>
                </a:solidFill>
              </a:rPr>
              <a:t>① </a:t>
            </a:r>
            <a:r xmlns:a="http://schemas.openxmlformats.org/drawingml/2006/main">
              <a:rPr lang="el" altLang="ko-KR" sz="2800">
                <a:solidFill>
                  <a:srgbClr val="FF0000"/>
                </a:solidFill>
              </a:rPr>
              <a:t>Ένα πλοίο (μια κιβωτός)</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Τότε ο Κύριος είπε στον Νώε: «Πήγαινε στην κιβωτό, εσύ και όλη η οικογένειά σου, γιατί σε βρήκα δίκαιο σε αυτή τη γενιά.</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Γένεση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Αρ.4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t>Το Ουράνιο Τόξο ήταν η Διαθήκη του Θεού</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600">
                <a:solidFill>
                  <a:srgbClr val="FF0000"/>
                </a:solidFill>
              </a:rPr>
              <a:t>Σημερινή</a:t>
            </a:r>
            <a:r xmlns:a="http://schemas.openxmlformats.org/drawingml/2006/main">
              <a:rPr lang="el" altLang="ko-KR" sz="4000">
                <a:solidFill>
                  <a:srgbClr val="FF0000"/>
                </a:solidFill>
              </a:rPr>
              <a:t> </a:t>
            </a:r>
            <a:r xmlns:a="http://schemas.openxmlformats.org/drawingml/2006/main">
              <a:rPr lang="el" altLang="ko-KR" sz="3600">
                <a:solidFill>
                  <a:srgbClr val="FF0000"/>
                </a:solidFill>
              </a:rPr>
              <a:t>Λέξη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Όποτε εμφανίζεται το ουράνιο τόξο στα σύννεφα, θα το βλέπω και θα θυμάμαι την αιώνια διαθήκη μεταξύ του Θεού και όλων των ζωντανών πλασμάτων κάθε είδους στη γη».</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Κάθε ζωντανό ον εξαφανίστηκε, έμειναν μόνο ο Νώε και όσοι ήταν μαζί του στην κιβωτό.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Η βροχή συνέχισε να έρχεται στη γη για 40 ημέρες.</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2800">
                <a:solidFill>
                  <a:schemeClr val="tx1">
                    <a:lumMod val="65000"/>
                    <a:lumOff val="35000"/>
                  </a:schemeClr>
                </a:solidFill>
              </a:rPr>
              <a:t>Αφού σταμάτησε η βροχή, ο Νώε έστειλε ένα περιστέρι.</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l" altLang="ko-KR" sz="2800">
                <a:solidFill>
                  <a:schemeClr val="tx1">
                    <a:lumMod val="65000"/>
                    <a:lumOff val="35000"/>
                  </a:schemeClr>
                </a:solidFill>
              </a:rPr>
              <a:t>Το περιστέρι επέστρεψε κοντά του με φρέσκο φύλλο ελιάς στο ράμφος του. Ο Νώε ήξερε, «Το νερό υποχώρησε από τη γη!»</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Νώε βγήκε με την οικογένειά του και προσκύνησε τον Θεό. «Ευχαριστούμε τον Θεό που μας έδωσε τον νέο κόσμο».</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2800">
                <a:solidFill>
                  <a:schemeClr val="tx1">
                    <a:lumMod val="65000"/>
                    <a:lumOff val="35000"/>
                  </a:schemeClr>
                </a:solidFill>
              </a:rPr>
              <a:t>Ο Θεός του έδειξε ένα ουράνιο τόξο ως σημάδι της διαθήκης και της ευλογίας. «Ζήστε ευτυχισμένοι στον νέο κόσμο!»</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Ο Θεός είπε: «Ας γίνει φως»,</a:t>
            </a:r>
          </a:p>
          <a:p>
            <a:r xmlns:a="http://schemas.openxmlformats.org/drawingml/2006/main">
              <a:rPr lang="el" altLang="ko-KR" sz="2800">
                <a:solidFill>
                  <a:schemeClr val="tx1">
                    <a:lumMod val="65000"/>
                    <a:lumOff val="35000"/>
                  </a:schemeClr>
                </a:solidFill>
              </a:rPr>
              <a:t>και υπήρχε φως.</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rgbClr val="FF0000"/>
                </a:solidFill>
              </a:rPr>
              <a:t>Το σημερινό μάθημα</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chemeClr val="tx1">
                    <a:lumMod val="65000"/>
                    <a:lumOff val="35000"/>
                  </a:schemeClr>
                </a:solidFill>
              </a:rPr>
              <a:t>Ο Θεός έχει σώσει τον Νώε και την οικογένειά του.</a:t>
            </a:r>
          </a:p>
          <a:p>
            <a:pPr xmlns:a="http://schemas.openxmlformats.org/drawingml/2006/main" algn="ctr"/>
            <a:r xmlns:a="http://schemas.openxmlformats.org/drawingml/2006/main">
              <a:rPr lang="el" altLang="ko-KR" sz="3200">
                <a:solidFill>
                  <a:schemeClr val="tx1">
                    <a:lumMod val="65000"/>
                    <a:lumOff val="35000"/>
                  </a:schemeClr>
                </a:solidFill>
              </a:rPr>
              <a:t>Ο Θεός υποσχέθηκε ότι θα τους ευλογήσει και θα φτιάξει έναν νέο κόσμο μέσω αυτών.</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Ο Θεός μας έχει σώσει επίσης μέσω του Ιησού.</a:t>
            </a:r>
          </a:p>
          <a:p>
            <a:pPr xmlns:a="http://schemas.openxmlformats.org/drawingml/2006/main" algn="ctr"/>
            <a:r xmlns:a="http://schemas.openxmlformats.org/drawingml/2006/main">
              <a:rPr lang="el" altLang="ko-KR" sz="3200">
                <a:solidFill>
                  <a:schemeClr val="tx1">
                    <a:lumMod val="65000"/>
                    <a:lumOff val="35000"/>
                  </a:schemeClr>
                </a:solidFill>
              </a:rPr>
              <a:t>Πρέπει να πιστεύουμε ότι ο Θεός θα φτιάξει τον νέο κόσμο Του μέσω μας.</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Γιαχβέ 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Γιαχβέ Θεέ..</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Γιαχβέ Θεός είναι ο Πατέρας μας που σώζει και ευλογεί τα αγαπημένα Του παιδιά άφθονα όταν πιστεύουμε σε Αυτόν.</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l" altLang="ko-KR" sz="4000"/>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3200">
                <a:solidFill>
                  <a:schemeClr val="tx1">
                    <a:lumMod val="65000"/>
                    <a:lumOff val="35000"/>
                  </a:schemeClr>
                </a:solidFill>
              </a:rPr>
              <a:t>Τι έστειλε ο Νώε για να δει ότι η γη έχει στεγνώσει;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Αετός</a:t>
            </a:r>
            <a:r xmlns:a="http://schemas.openxmlformats.org/drawingml/2006/main">
              <a:rPr lang="el"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Σπουργίτι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dk1"/>
                </a:solidFill>
              </a:rPr>
              <a:t>③ </a:t>
            </a:r>
            <a:r xmlns:a="http://schemas.openxmlformats.org/drawingml/2006/main">
              <a:rPr lang="el" altLang="ko-KR" sz="2800">
                <a:solidFill>
                  <a:schemeClr val="dk1"/>
                </a:solidFill>
              </a:rPr>
              <a:t>Περιστέρι</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Πάπια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rgbClr val="FF0000"/>
                </a:solidFill>
              </a:rPr>
              <a:t>③ </a:t>
            </a:r>
            <a:r xmlns:a="http://schemas.openxmlformats.org/drawingml/2006/main">
              <a:rPr lang="el" altLang="ko-KR" sz="2800">
                <a:solidFill>
                  <a:srgbClr val="FF0000"/>
                </a:solidFill>
              </a:rPr>
              <a:t>Περιστέρι</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600"/>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Όποτε εμφανίζεται το ουράνιο τόξο στα σύννεφα, θα το βλέπω και θα θυμάμαι την αιώνια διαθήκη μεταξύ του Θεού και όλων των ζωντανών πλασμάτων κάθε είδους στη γη».</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Νο.5</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ο</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Λέξη</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του</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Θεός</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600"/>
              <a:t>Άνθρωποι που έχτισαν</a:t>
            </a:r>
          </a:p>
          <a:p>
            <a:pPr xmlns:a="http://schemas.openxmlformats.org/drawingml/2006/main" algn="ctr"/>
            <a:r xmlns:a="http://schemas.openxmlformats.org/drawingml/2006/main">
              <a:rPr lang="el" altLang="ko-KR" sz="3600"/>
              <a:t>Ο Πύργος της Βαβέλ</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Γι' αυτό ονομάστηκε Βαβέλ --γιατί εκεί ο Κύριος μπέρδεψε</a:t>
            </a:r>
          </a:p>
          <a:p>
            <a:r xmlns:a="http://schemas.openxmlformats.org/drawingml/2006/main">
              <a:rPr lang="el" altLang="ko-KR" sz="3600">
                <a:solidFill>
                  <a:schemeClr val="tx1">
                    <a:lumMod val="65000"/>
                    <a:lumOff val="35000"/>
                  </a:schemeClr>
                </a:solidFill>
              </a:rPr>
              <a:t>τη γλώσσα όλου του κόσμου. Από εκεί ο Κύριος τους σκόρπισε</a:t>
            </a:r>
          </a:p>
          <a:p>
            <a:r xmlns:a="http://schemas.openxmlformats.org/drawingml/2006/main">
              <a:rPr lang="el" altLang="ko-KR" sz="3600">
                <a:solidFill>
                  <a:schemeClr val="tx1">
                    <a:lumMod val="65000"/>
                    <a:lumOff val="35000"/>
                  </a:schemeClr>
                </a:solidFill>
              </a:rPr>
              <a:t>πάνω από το πρόσωπο ολόκληρης της γης.</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Οι άνθρωποι ήθελαν να είναι μεγαλύτεροι και πιο διάσημοι από τον Θεό. Άρχισαν λοιπόν να χτίζουν έναν ψηλό πύργο.</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Έτσι, έχτιζαν τον πύργο συνολικά.</a:t>
            </a:r>
          </a:p>
          <a:p>
            <a:r xmlns:a="http://schemas.openxmlformats.org/drawingml/2006/main">
              <a:rPr lang="el" altLang="ko-KR" sz="2800">
                <a:solidFill>
                  <a:schemeClr val="tx1">
                    <a:lumMod val="65000"/>
                    <a:lumOff val="35000"/>
                  </a:schemeClr>
                </a:solidFill>
              </a:rPr>
              <a:t>«Ας δείξουμε τον εαυτό μας στον κόσμο. Είμαστε τόσο υπέροχοι!»</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Ωστόσο, όταν ο Θεός είδε την αλαζονεία τους, μπέρδεψε τη γλώσσα τους για να μην καταλαβαίνουν ο ένας τον άλλον.</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2800">
                <a:solidFill>
                  <a:schemeClr val="tx1">
                    <a:lumMod val="65000"/>
                    <a:lumOff val="35000"/>
                  </a:schemeClr>
                </a:solidFill>
              </a:rPr>
              <a:t>Επειδή δεν μπορούσαν να καταλάβουν ο ένας τον άλλον, δεν μπορούσαν να συνεργαστούν. Επιτέλους, σκορπίστηκαν στο πρόσωπο της γης. Μέχρι τώρα οι γλώσσες του κόσμου είναι διαφορετικές μεταξύ τους.</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Την πρώτη μέρα, ο Θεός χώρισε το φως από το σκοτάδι. Έφτιαξε όλο τον κόσμο για έξι μέρες.</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l"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l"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l"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l"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l"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l"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l" altLang="ko-KR" sz="4000"/>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l" altLang="ko-KR" sz="3600">
                <a:solidFill>
                  <a:schemeClr val="tx1">
                    <a:lumMod val="65000"/>
                    <a:lumOff val="35000"/>
                  </a:schemeClr>
                </a:solidFill>
              </a:rPr>
              <a:t>Οι άνθρωποι θέλουν να είναι μεγαλύτεροι και ανώτεροι από τον Θεό.</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Αυτό το μυαλό ονομάζεται «αλαζονεία».</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Ο Θεός μισεί την «αλαζονεία».</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Το αντίθετο της αλαζονείας είναι η «ταπεινοφροσύνη».</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Πρέπει να είμαστε «ταπεινοί» ενώπιον του Θεού για να Τον ευχαριστήσουμε.</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Γιαχβέ 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Γιαχβέ Θεέ..</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Γιαχβέ Θεός είναι μεγαλύτερος και σοφότερος από εμάς.</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el" altLang="ko-KR" sz="3600">
                <a:solidFill>
                  <a:schemeClr val="tx1">
                    <a:lumMod val="65000"/>
                    <a:lumOff val="35000"/>
                  </a:schemeClr>
                </a:solidFill>
              </a:rPr>
              <a:t>Δεν μπορούμε να είμαστε σοφότεροι από τον Θεό, παρόλο που συνδυάζουμε όλη τη σοφία μας μαζί.</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3600">
                <a:solidFill>
                  <a:schemeClr val="tx1">
                    <a:lumMod val="65000"/>
                    <a:lumOff val="35000"/>
                  </a:schemeClr>
                </a:solidFill>
              </a:rPr>
              <a:t>Γιατί δεν μπόρεσαν να τελειώσουν τον πύργο;</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Ο Θεός προκάλεσε τον κατακλυσμό όταν τον έκαναν</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Ο Θεός έκανε μια φωτιά που ξέσπασε όταν την έκαναν.</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Ο Θεός έκανε έναν σεισμό όταν τον έκαναν.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dk1"/>
                </a:solidFill>
              </a:rPr>
              <a:t>④ </a:t>
            </a:r>
            <a:r xmlns:a="http://schemas.openxmlformats.org/drawingml/2006/main">
              <a:rPr lang="el" altLang="ko-KR" sz="2800">
                <a:solidFill>
                  <a:schemeClr val="dk1"/>
                </a:solidFill>
              </a:rPr>
              <a:t>Ο Θεός τους έκανε να μην καταλαβαίνουν ο ένας τον άλλον όταν τα κατάφεραν.</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Ο Θεός τους έκανε να μην καταλαβαίνουν ο ένας τον άλλον όταν τα κατάφεραν.</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l" altLang="ko-KR" sz="4000">
                <a:solidFill>
                  <a:srgbClr val="FF0000"/>
                </a:solidFill>
              </a:rPr>
              <a:t>Σημερινή</a:t>
            </a:r>
            <a:r xmlns:a="http://schemas.openxmlformats.org/drawingml/2006/main">
              <a:rPr lang="el" altLang="en-US" sz="4000">
                <a:solidFill>
                  <a:srgbClr val="FF0000"/>
                </a:solidFill>
              </a:rPr>
              <a:t> </a:t>
            </a:r>
            <a:r xmlns:a="http://schemas.openxmlformats.org/drawingml/2006/main">
              <a:rPr lang="el" altLang="ko-KR" sz="4000">
                <a:solidFill>
                  <a:srgbClr val="FF0000"/>
                </a:solidFill>
              </a:rPr>
              <a:t>Λέξη</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ko-KR" sz="3600">
                <a:solidFill>
                  <a:schemeClr val="tx1">
                    <a:lumMod val="65000"/>
                    <a:lumOff val="35000"/>
                  </a:schemeClr>
                </a:solidFill>
              </a:rPr>
              <a:t>Γι' αυτό ονομάστηκε Βαβέλ --γιατί εκεί ο Κύριος μπέρδεψε</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l" altLang="ko-KR" sz="3600">
                <a:solidFill>
                  <a:schemeClr val="tx1">
                    <a:lumMod val="65000"/>
                    <a:lumOff val="35000"/>
                  </a:schemeClr>
                </a:solidFill>
              </a:rPr>
              <a:t>τη γλώσσα όλου του κόσμου. Από εκεί ο Κύριος τους σκόρπισε</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l" altLang="ko-KR" sz="3600">
                <a:solidFill>
                  <a:schemeClr val="tx1">
                    <a:lumMod val="65000"/>
                    <a:lumOff val="35000"/>
                  </a:schemeClr>
                </a:solidFill>
              </a:rPr>
              <a:t>πάνω από το πρόσωπο ολόκληρης της γης.</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Αρ.6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el" altLang="ko-KR" sz="4400"/>
              <a:t>Ο Θεός κάλεσε τον Αβραάμ</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Ο Κύριος είχε πει στον Άβραμ: «Άφησε τη χώρα σου, το λαό σου και τη χώρα σου</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l" altLang="ko-KR" sz="3600">
                <a:solidFill>
                  <a:schemeClr val="tx1">
                    <a:lumMod val="65000"/>
                    <a:lumOff val="35000"/>
                  </a:schemeClr>
                </a:solidFill>
              </a:rPr>
              <a:t>το νοικοκυριό του πατέρα και πήγαινε στη γη που θα σου δείξω.</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Η Ουρ των Χαλδαίων ήταν η ειδωλολατρική πόλη.</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l" altLang="ko-KR" sz="2800">
                <a:solidFill>
                  <a:schemeClr val="tx1">
                    <a:lumMod val="65000"/>
                    <a:lumOff val="35000"/>
                  </a:schemeClr>
                </a:solidFill>
              </a:rPr>
              <a:t>Εκεί γεννήθηκε και έζησε ο Αβραάμ.</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Μια μέρα, ο Κύριος ο Θεός του είχε πει: «Άφησε τη χώρα σου και θα σε ευλογήσω».</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Παρόλο που ο Αβραάμ δεν ήξερε πού να πάει, υπάκουσε στον λόγο του Θεού και έφυγε όπως του είχε πει ο Κύριος.</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Υπέφερε πολλά δύσκολα πράγματα ενώ ταξίδευε, αλλά ο Θεός τον προστάτεψε με ασφάλεια.</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el" altLang="ko-KR" sz="2500">
                <a:solidFill>
                  <a:schemeClr val="tx1">
                    <a:lumMod val="65000"/>
                    <a:lumOff val="35000"/>
                  </a:schemeClr>
                </a:solidFill>
              </a:rPr>
              <a:t>Όλα τα είδη ζώων και φυτών, πουλιά και ψάρια είναι γεμάτα στη γη, στη θάλασσα και στον ουρανό. Ο Θεός κοίταξε όλα όσα είχε φτιάξει και είπε: «Πολύ καλά!».</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Τελικά, ο Αβραάμ έφτασε στη γη της Χαναάν. Έμενε εκεί. "Ευχαριστώ Θεέ μου."</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Σημερινή</a:t>
            </a:r>
            <a:r xmlns:a="http://schemas.openxmlformats.org/drawingml/2006/main">
              <a:rPr lang="el" altLang="en-US" sz="4000">
                <a:solidFill>
                  <a:srgbClr val="ff0000"/>
                </a:solidFill>
              </a:rPr>
              <a:t> </a:t>
            </a:r>
            <a:r xmlns:a="http://schemas.openxmlformats.org/drawingml/2006/main">
              <a:rPr lang="el" altLang="ko-KR" sz="4000">
                <a:solidFill>
                  <a:srgbClr val="ff0000"/>
                </a:solidFill>
              </a:rPr>
              <a:t>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chemeClr val="tx1">
                    <a:lumMod val="65000"/>
                    <a:lumOff val="35000"/>
                  </a:schemeClr>
                </a:solidFill>
              </a:rPr>
              <a:t>Ο Αβραάμ έφυγε από την πόλη του υπακούοντας στον λόγο του Θεού.</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Κάπως έτσι εμείς</a:t>
            </a:r>
            <a:r xmlns:a="http://schemas.openxmlformats.org/drawingml/2006/main">
              <a:rPr lang="el" altLang="en-US" sz="3600">
                <a:solidFill>
                  <a:schemeClr val="tx1">
                    <a:lumMod val="65000"/>
                    <a:lumOff val="35000"/>
                  </a:schemeClr>
                </a:solidFill>
              </a:rPr>
              <a:t> </a:t>
            </a:r>
            <a:r xmlns:a="http://schemas.openxmlformats.org/drawingml/2006/main">
              <a:rPr lang="el" altLang="ko-KR" sz="3600">
                <a:solidFill>
                  <a:schemeClr val="tx1">
                    <a:lumMod val="65000"/>
                    <a:lumOff val="35000"/>
                  </a:schemeClr>
                </a:solidFill>
              </a:rPr>
              <a:t>πρέπει να πιστεύει στον Θεό και να υπακούει στον λόγο Του.</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Πρέπει να έχουμε την επιθυμία να υπακούμε στο λόγο του Θεού ανά πάσα στιγμή.</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Ο Γιαχβέ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Γιαχβέ</a:t>
            </a:r>
            <a:r xmlns:a="http://schemas.openxmlformats.org/drawingml/2006/main">
              <a:rPr lang="el" altLang="en-US" sz="3600">
                <a:solidFill>
                  <a:srgbClr val="c00000"/>
                </a:solidFill>
              </a:rPr>
              <a:t> </a:t>
            </a:r>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Είναι ο Πατέρας μας που τηρεί την υπόσχεσή Του με οποιοδήποτε κόστος.</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Πού γεννήθηκε ο Αβραάμ;</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Χαναάν</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Χαράν</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Ισραήλ</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dk1"/>
                </a:solidFill>
              </a:rPr>
              <a:t>④ </a:t>
            </a:r>
            <a:r xmlns:a="http://schemas.openxmlformats.org/drawingml/2006/main">
              <a:rPr lang="el" altLang="ko-KR" sz="2800">
                <a:solidFill>
                  <a:schemeClr val="dk1"/>
                </a:solidFill>
              </a:rPr>
              <a:t>Ουρ των Χαλδαίων</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Ουρ των Χαλδαίων</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Σημερινή</a:t>
            </a:r>
            <a:r xmlns:a="http://schemas.openxmlformats.org/drawingml/2006/main">
              <a:rPr lang="el" altLang="en-US" sz="4000">
                <a:solidFill>
                  <a:srgbClr val="ff0000"/>
                </a:solidFill>
              </a:rPr>
              <a:t> </a:t>
            </a:r>
            <a:r xmlns:a="http://schemas.openxmlformats.org/drawingml/2006/main">
              <a:rPr lang="el" altLang="ko-KR" sz="4000">
                <a:solidFill>
                  <a:srgbClr val="ff0000"/>
                </a:solidFill>
              </a:rPr>
              <a:t>Λέξη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Ο Κύριος ο Θεός είχε πει στον Άβραμ: «Άφησε τη χώρα σου, το λαό σου και το σπιτικό του πατέρα σου και πήγαινε στη γη που θα σου δείξω».</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Νο. 7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el" altLang="ko-KR" sz="4400"/>
              <a:t>Ισαάκ, ο Υιός της Επαγγελίας</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Σημερινή</a:t>
            </a:r>
            <a:r xmlns:a="http://schemas.openxmlformats.org/drawingml/2006/main">
              <a:rPr lang="el" altLang="en-US" sz="4000">
                <a:solidFill>
                  <a:srgbClr val="ff0000"/>
                </a:solidFill>
              </a:rPr>
              <a:t> </a:t>
            </a:r>
            <a:r xmlns:a="http://schemas.openxmlformats.org/drawingml/2006/main">
              <a:rPr lang="el" altLang="ko-KR" sz="4000">
                <a:solidFill>
                  <a:srgbClr val="ff0000"/>
                </a:solidFill>
              </a:rPr>
              <a:t>Λέξη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Ο Αβραάμ ήταν εκατό ετών όταν του γεννήθηκε ο γιος του Ισαάκ.</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el" altLang="ko-KR" sz="2600">
                <a:solidFill>
                  <a:schemeClr val="tx1">
                    <a:lumMod val="65000"/>
                    <a:lumOff val="35000"/>
                  </a:schemeClr>
                </a:solidFill>
              </a:rPr>
              <a:t>Ο Θεός υποσχέθηκε στον Αβραάμ ότι ο Θεός θα του δώσει παιδιά όσα αστέρια στον νυχτερινό ουρανό.</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el" altLang="ko-KR" sz="2600">
                <a:solidFill>
                  <a:schemeClr val="tx1">
                    <a:lumMod val="65000"/>
                    <a:lumOff val="35000"/>
                  </a:schemeClr>
                </a:solidFill>
              </a:rPr>
              <a:t>Όμως, δεν είχε παιδί μέχρι τα 100 του χρόνια.</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Μια μέρα, ο Θεός έβγαλε τον Αβραάμ έξω τη νύχτα.</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l" altLang="ko-KR" sz="2800">
                <a:solidFill>
                  <a:schemeClr val="tx1">
                    <a:lumMod val="65000"/>
                    <a:lumOff val="35000"/>
                  </a:schemeClr>
                </a:solidFill>
              </a:rPr>
              <a:t>«Κοιτάξτε ψηλά στους ουρανούς. Μπορείς να μετρήσεις τα αστέρια;»</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Θεός του υποσχέθηκε να δώσει και την όμορφη γη.</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3600"/>
              <a:t>Το σημερινό </a:t>
            </a:r>
            <a:r xmlns:a="http://schemas.openxmlformats.org/drawingml/2006/main">
              <a:rPr lang="el" altLang="ko-KR" sz="4000"/>
              <a:t>μάθημα</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el" altLang="ko-KR" sz="2800">
                <a:solidFill>
                  <a:schemeClr val="tx1">
                    <a:lumMod val="65000"/>
                    <a:lumOff val="35000"/>
                  </a:schemeClr>
                </a:solidFill>
              </a:rPr>
              <a:t>Ποιος έφτιαξε τον κόσμο;</a:t>
            </a:r>
          </a:p>
          <a:p>
            <a:pPr xmlns:a="http://schemas.openxmlformats.org/drawingml/2006/main" algn="ctr"/>
            <a:r xmlns:a="http://schemas.openxmlformats.org/drawingml/2006/main">
              <a:rPr lang="el" altLang="ko-KR" sz="2800">
                <a:solidFill>
                  <a:schemeClr val="tx1">
                    <a:lumMod val="65000"/>
                    <a:lumOff val="35000"/>
                  </a:schemeClr>
                </a:solidFill>
              </a:rPr>
              <a:t>Ο Θεός έφτιαξε τον κόσμο.</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l" altLang="ko-KR" sz="2800">
                <a:solidFill>
                  <a:schemeClr val="tx1">
                    <a:lumMod val="65000"/>
                    <a:lumOff val="35000"/>
                  </a:schemeClr>
                </a:solidFill>
              </a:rPr>
              <a:t>Ποιος κρατάει τον κόσμο σε τάξη;</a:t>
            </a:r>
          </a:p>
          <a:p>
            <a:pPr xmlns:a="http://schemas.openxmlformats.org/drawingml/2006/main" algn="ctr"/>
            <a:r xmlns:a="http://schemas.openxmlformats.org/drawingml/2006/main">
              <a:rPr lang="el" altLang="ko-KR" sz="2800">
                <a:solidFill>
                  <a:schemeClr val="tx1">
                    <a:lumMod val="65000"/>
                    <a:lumOff val="35000"/>
                  </a:schemeClr>
                </a:solidFill>
              </a:rPr>
              <a:t>Ο Θεός κρατά τον κόσμο σε τάξη.</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l" altLang="ko-KR" sz="2800">
                <a:solidFill>
                  <a:schemeClr val="tx1">
                    <a:lumMod val="65000"/>
                    <a:lumOff val="35000"/>
                  </a:schemeClr>
                </a:solidFill>
              </a:rPr>
              <a:t>Ο κόσμος δεν φτιάχτηκε μόνος του.</a:t>
            </a:r>
          </a:p>
          <a:p>
            <a:pPr xmlns:a="http://schemas.openxmlformats.org/drawingml/2006/main" algn="ctr"/>
            <a:r xmlns:a="http://schemas.openxmlformats.org/drawingml/2006/main">
              <a:rPr lang="el" altLang="ko-KR" sz="2800">
                <a:solidFill>
                  <a:schemeClr val="tx1">
                    <a:lumMod val="65000"/>
                    <a:lumOff val="35000"/>
                  </a:schemeClr>
                </a:solidFill>
              </a:rPr>
              <a:t>Ο κόσμος δεν μπορεί να συγκινηθεί μόνος του.</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2800">
                <a:solidFill>
                  <a:schemeClr val="tx1">
                    <a:lumMod val="65000"/>
                    <a:lumOff val="35000"/>
                  </a:schemeClr>
                </a:solidFill>
              </a:rPr>
              <a:t>Θα πρέπει να θυμόμαστε ότι ο Θεός δημιούργησε ολόκληρο τον κόσμο και εξακολουθεί να τον ελέγχει όλους.</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«Τα παιδιά σας θα είναι τόσα όσο τα αστέρια στον ουρανό και η άμμος στην ακρογιαλιά.» Ο Αβραάμ πίστεψε στην υπόσχεση του Κυρίου.</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el" altLang="ko-KR" sz="2600">
                <a:solidFill>
                  <a:schemeClr val="tx1">
                    <a:lumMod val="65000"/>
                    <a:lumOff val="35000"/>
                  </a:schemeClr>
                </a:solidFill>
              </a:rPr>
              <a:t>Ο Θεός κράτησε την υπόσχεσή Του. Η Σάρρα γέννησε έναν γιο στον Αβραάμ. Ο Αβραάμ έδωσε το όνομα </a:t>
            </a:r>
            <a:r xmlns:a="http://schemas.openxmlformats.org/drawingml/2006/main">
              <a:rPr lang="el" altLang="ko-KR" sz="2600" b="1">
                <a:solidFill>
                  <a:schemeClr val="tx1">
                    <a:lumMod val="65000"/>
                    <a:lumOff val="35000"/>
                  </a:schemeClr>
                </a:solidFill>
              </a:rPr>
              <a:t>Ισαάκ </a:t>
            </a:r>
            <a:r xmlns:a="http://schemas.openxmlformats.org/drawingml/2006/main">
              <a:rPr lang="el" altLang="ko-KR" sz="2600">
                <a:solidFill>
                  <a:schemeClr val="tx1">
                    <a:lumMod val="65000"/>
                    <a:lumOff val="35000"/>
                  </a:schemeClr>
                </a:solidFill>
              </a:rPr>
              <a:t>που σημαίνει </a:t>
            </a:r>
            <a:r xmlns:a="http://schemas.openxmlformats.org/drawingml/2006/main">
              <a:rPr lang="el" altLang="ko-KR" sz="2600" b="1">
                <a:solidFill>
                  <a:schemeClr val="tx1">
                    <a:lumMod val="65000"/>
                    <a:lumOff val="35000"/>
                  </a:schemeClr>
                </a:solidFill>
              </a:rPr>
              <a:t>Χαρά </a:t>
            </a:r>
            <a:r xmlns:a="http://schemas.openxmlformats.org/drawingml/2006/main">
              <a:rPr lang="el"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Σημερινή</a:t>
            </a:r>
            <a:r xmlns:a="http://schemas.openxmlformats.org/drawingml/2006/main">
              <a:rPr lang="el" altLang="en-US" sz="4000">
                <a:solidFill>
                  <a:srgbClr val="ff0000"/>
                </a:solidFill>
              </a:rPr>
              <a:t> </a:t>
            </a:r>
            <a:r xmlns:a="http://schemas.openxmlformats.org/drawingml/2006/main">
              <a:rPr lang="el" altLang="ko-KR" sz="4000">
                <a:solidFill>
                  <a:srgbClr val="ff0000"/>
                </a:solidFill>
              </a:rPr>
              <a:t>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chemeClr val="tx1">
                    <a:lumMod val="65000"/>
                    <a:lumOff val="35000"/>
                  </a:schemeClr>
                </a:solidFill>
              </a:rPr>
              <a:t>Ο Αβραάμ πίστευε πραγματικά στην υπόσχεση του Θεού, παρόλο που του φαινόταν αδύνατη.</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Ο Θεός χάρηκε πολύ όταν είδε την πίστη του Αβραάμ. Ο Θεός του έδωσε τον Ισαάκ, τον υποσχεμένο γιο.</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Ο Θεός σίγουρα εκπλήρωσε την υπόσχεσή Του, παρόλο που φαινόταν αδύνατο για εμάς.</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Ο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Παντοδύναμος (ικανός να κάνει τα πάντα)</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Πόσο χρονών ήταν ο Αβραάμ όταν απέκτησε τον Ισαάκ;</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④ </a:t>
            </a:r>
            <a:r xmlns:a="http://schemas.openxmlformats.org/drawingml/2006/main">
              <a:rPr lang="el"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Ο Αβραάμ ήταν εκατό ετών όταν του γεννήθηκε ο γιος του Ισαάκ.</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Νο. 8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el" altLang="ko-KR" sz="3900"/>
              <a:t>Ο Αβραάμ πρόσφερε τον Ισαάκ στον Θεό</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Τότε ο Θεός είπε: «Πάρε τον γιο σου, τον μοναχογιό σου, τον Ισαάκ, τον οποίο αγαπάς,</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l" altLang="ko-KR" sz="3600">
                <a:solidFill>
                  <a:schemeClr val="tx1">
                    <a:lumMod val="65000"/>
                    <a:lumOff val="35000"/>
                  </a:schemeClr>
                </a:solidFill>
              </a:rPr>
              <a:t>και πήγαινε στην περιοχή του Μοριά. Θυσιάστε τον εκεί ως ολοκαύτωμα</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l" altLang="ko-KR" sz="3600">
                <a:solidFill>
                  <a:schemeClr val="tx1">
                    <a:lumMod val="65000"/>
                    <a:lumOff val="35000"/>
                  </a:schemeClr>
                </a:solidFill>
              </a:rPr>
              <a:t>σε ένα από τα βουνά για το οποίο θα σας πω».</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Μια μέρα, ο Θεός είπε στον Αβραάμ,</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l" altLang="ko-KR" sz="2800">
                <a:solidFill>
                  <a:schemeClr val="tx1">
                    <a:lumMod val="65000"/>
                    <a:lumOff val="35000"/>
                  </a:schemeClr>
                </a:solidFill>
              </a:rPr>
              <a:t>«Πρόσφερέ μου τον μοναχογιό σου ως ολοκαύτωμα».</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Αβραάμ αγαπούσε τόσο πολύ τον Ισαάκ που δυσκολεύτηκε όταν άκουσε τον Θεό. Αλλά αποφάσισε να υπακούσει στον Θεό.</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el" altLang="ko-KR" sz="3200"/>
              <a:t>Ποιος είναι ο 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l" altLang="ko-KR" sz="3600">
                <a:solidFill>
                  <a:srgbClr val="C00000"/>
                </a:solidFill>
              </a:rPr>
              <a:t>Αυτός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ο δημιουργός που έφτιαξε όλο τον κόσμο μαζί με εμένα.</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 Αβραάμ έδεσε τον Ισαάκ και τον έβαλε στο βωμό και προσπάθησε να τον σκοτώσει. Εκείνη ακριβώς τη στιγμή,</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«Αβραάμ, Αβραάμ, μην τον σκοτώσεις. Μην του κάνεις τίποτα. Τώρα, ξέρω ότι φοβάσαι και αγαπάς τον Θεό». Αυτή ήταν η δοκιμασία που έκανε ο Θεός στον Αβραάμ.</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el" altLang="ko-KR" sz="2600">
                <a:solidFill>
                  <a:schemeClr val="tx1">
                    <a:lumMod val="65000"/>
                    <a:lumOff val="35000"/>
                  </a:schemeClr>
                </a:solidFill>
              </a:rPr>
              <a:t>"Ευχαριστώ Θεέ μου!" Ο Θεός δέχτηκε την πίστη του Αβραάμ με χαρά. Ο Θεός τον έκανε πρόγονο όλων των πιστών.</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solidFill>
                  <a:schemeClr val="tx1">
                    <a:lumMod val="65000"/>
                    <a:lumOff val="35000"/>
                  </a:schemeClr>
                </a:solidFill>
              </a:rPr>
              <a:t>Ο Αβραάμ αγαπούσε τον Ισαάκ τόσο πολύ, αλλά ήταν πιο σημαντικό για αυτόν να υπακούει στο Λόγο του Θεού.</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el" altLang="ko-KR" sz="3200">
                <a:solidFill>
                  <a:schemeClr val="tx1">
                    <a:lumMod val="65000"/>
                    <a:lumOff val="35000"/>
                  </a:schemeClr>
                </a:solidFill>
              </a:rPr>
              <a:t>Θα έπρεπε να αγαπώ τον Θεό περισσότερο από οποιοδήποτε άλλο πράγμα, και περισσότερο από οποιοδήποτε άλλο άτομο στον κόσμο.</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Ο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Ο πατέρας μας που κάνει την πίστη μας πιο δυνατή μέσα από τη δοκιμασία.</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t>Σημερινή</a:t>
            </a:r>
            <a:r xmlns:a="http://schemas.openxmlformats.org/drawingml/2006/main">
              <a:rPr lang="el" altLang="en-US" sz="4000"/>
              <a:t> </a:t>
            </a:r>
            <a:r xmlns:a="http://schemas.openxmlformats.org/drawingml/2006/main">
              <a:rPr lang="el" altLang="ko-KR" sz="4000"/>
              <a:t>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el" altLang="ko-KR" sz="3200">
                <a:solidFill>
                  <a:schemeClr val="tx1">
                    <a:lumMod val="65000"/>
                    <a:lumOff val="35000"/>
                  </a:schemeClr>
                </a:solidFill>
              </a:rPr>
              <a:t>Τι είπε ο Θεός στον Αβραάμ να προσφέρει ως ολοκαύτωμα;</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dk1"/>
                </a:solidFill>
              </a:rPr>
              <a:t>① </a:t>
            </a:r>
            <a:r xmlns:a="http://schemas.openxmlformats.org/drawingml/2006/main">
              <a:rPr lang="el" altLang="ko-KR" sz="2800">
                <a:solidFill>
                  <a:schemeClr val="dk1"/>
                </a:solidFill>
              </a:rPr>
              <a:t>Γιος</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Σύζυγος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Σκύλος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Πρόβατα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① </a:t>
            </a:r>
            <a:r xmlns:a="http://schemas.openxmlformats.org/drawingml/2006/main">
              <a:rPr lang="el" altLang="ko-KR" sz="2800">
                <a:solidFill>
                  <a:srgbClr val="ff0000"/>
                </a:solidFill>
              </a:rPr>
              <a:t>Γιος</a:t>
            </a:r>
            <a:r xmlns:a="http://schemas.openxmlformats.org/drawingml/2006/main">
              <a:rPr lang="el"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Τότε ο Θεός είπε: «Πάρε τον γιο σου, τον μοναχογιό σου, τον Ισαάκ, τον οποίο αγαπάς,</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l" altLang="ko-KR" sz="3600">
                <a:solidFill>
                  <a:schemeClr val="tx1">
                    <a:lumMod val="65000"/>
                    <a:lumOff val="35000"/>
                  </a:schemeClr>
                </a:solidFill>
              </a:rPr>
              <a:t>και πήγαινε στην περιοχή του Μοριά. Θυσιάστε τον εκεί ως ολοκαύτωμα</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l" altLang="ko-KR" sz="3600">
                <a:solidFill>
                  <a:schemeClr val="tx1">
                    <a:lumMod val="65000"/>
                    <a:lumOff val="35000"/>
                  </a:schemeClr>
                </a:solidFill>
              </a:rPr>
              <a:t>σε ένα από τα βουνά για το οποίο θα σας πω».</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Νο. 9</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ο</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Λέξη</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του</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Θεός</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el" altLang="ko-KR" sz="4400"/>
              <a:t>Ο Ισαάκ δεν μάλωσε</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bg1">
                    <a:lumMod val="50000"/>
                  </a:schemeClr>
                </a:solidFill>
              </a:rPr>
              <a:t>Προχώρησε από εκεί και έσκαψε άλλο πηγάδι, και κανείς δεν μάλωνε γι' αυτό.</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Το ονόμασε Ροχόμποθ, λέγοντας: «Τώρα ο Κύριος μας έδωσε χώρο</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και θα ανθίσουμε στη γη».</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26:</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ο</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πηγάδια</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ήταν</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Έτσι</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σπουδαίος,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επειδή</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αυτοί</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θα μπορούσε</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παίρνω</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φρέσκο</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νερό</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στην έρημο. Ο Ισαάκ είχε τα πηγάδια που κληρονόμησε ο πατέρας του.</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Με τι έφτιαξε ο Θεός τον κόσμο;</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πέτρα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νερό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σκόνη</a:t>
            </a:r>
            <a:r xmlns:a="http://schemas.openxmlformats.org/drawingml/2006/main">
              <a:rPr lang="el"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λέξη</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λέξη</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Ωστόσο, οι Φιλισταίοι τον ζήλεψαν. Έτσι, γέμισαν τα πηγάδια με χώμα.</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Όμως, ο Ισαάκ δεν τους μάλωσε. Απομακρύνθηκε και έσκαψε το πηγάδι. Ανακάλυψε ένα πηγάδι με γλυκό νερό.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l" altLang="ko-KR" sz="2800">
                <a:solidFill>
                  <a:schemeClr val="tx1">
                    <a:lumMod val="65000"/>
                    <a:lumOff val="35000"/>
                  </a:schemeClr>
                </a:solidFill>
              </a:rPr>
              <a:t>Εκείνη την ώρα, οι άλλοι άνθρωποι πήραν το πηγάδι από τον Ισαάκ. Ούτε όμως τους μάλωσε.</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el" altLang="ko-KR" sz="2600">
                <a:solidFill>
                  <a:schemeClr val="tx1">
                    <a:lumMod val="65000"/>
                    <a:lumOff val="35000"/>
                  </a:schemeClr>
                </a:solidFill>
              </a:rPr>
              <a:t>Ο Θεός ευλόγησε τον Ισαάκ. Έσκαψε πάλι άλλο πηγάδι. Ο Θεός του έδωσε φρέσκο νερό από εκεί. Ο Ισαάκ έχτισε ένα βωμό και έκανε ευχαριστήρια προσφορά.</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solidFill>
                  <a:schemeClr val="tx1">
                    <a:lumMod val="65000"/>
                    <a:lumOff val="35000"/>
                  </a:schemeClr>
                </a:solidFill>
              </a:rPr>
              <a:t>Ο Ισαάκ δεν μάλωνε με αυτούς που του πήραν τα πηγάδια.</a:t>
            </a:r>
            <a:r xmlns:a="http://schemas.openxmlformats.org/drawingml/2006/main">
              <a:rPr lang="el"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Ο Θεός ευλόγησε τον Ισαάκ.</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Επίσης δεν πρέπει να μαλώνουμε με τους άλλους.</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l" altLang="ko-KR" sz="3600">
                <a:solidFill>
                  <a:schemeClr val="tx1">
                    <a:lumMod val="65000"/>
                    <a:lumOff val="35000"/>
                  </a:schemeClr>
                </a:solidFill>
              </a:rPr>
              <a:t>Πρέπει να αγαπάμε και να συγχωρούμε τους άλλους.</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l" altLang="ko-KR" sz="3200"/>
              <a:t>Ο Θεός είναι??</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Μισεί αυτούς που μαλώνουν με τους άλλους.</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el" altLang="ko-KR" sz="3600">
                <a:solidFill>
                  <a:schemeClr val="tx1">
                    <a:lumMod val="65000"/>
                    <a:lumOff val="35000"/>
                  </a:schemeClr>
                </a:solidFill>
              </a:rPr>
              <a:t>Αγαπά αυτούς που αγαπούν ο ένας τον άλλον.</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tx1">
                    <a:lumMod val="65000"/>
                    <a:lumOff val="35000"/>
                  </a:schemeClr>
                </a:solidFill>
              </a:rPr>
              <a:t>Εξαιτίας τι έπαθε ο Ισαάκ σε μια δύσκολη στιγμή;</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σπίτι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αρνί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dk1"/>
                </a:solidFill>
              </a:rPr>
              <a:t>③ </a:t>
            </a:r>
            <a:r xmlns:a="http://schemas.openxmlformats.org/drawingml/2006/main">
              <a:rPr lang="el" altLang="ko-KR" sz="2800">
                <a:solidFill>
                  <a:schemeClr val="dk1"/>
                </a:solidFill>
              </a:rPr>
              <a:t>καλά</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οικογένεια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el" altLang="en-US" sz="2800">
                <a:solidFill>
                  <a:srgbClr val="ff0000"/>
                </a:solidFill>
              </a:rPr>
              <a:t>③ </a:t>
            </a:r>
            <a:r xmlns:a="http://schemas.openxmlformats.org/drawingml/2006/main">
              <a:rPr lang="el" altLang="ko-KR" sz="2800">
                <a:solidFill>
                  <a:srgbClr val="ff0000"/>
                </a:solidFill>
              </a:rPr>
              <a:t>καλά</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Η σημερινή λέξη</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bg1">
                    <a:lumMod val="50000"/>
                  </a:schemeClr>
                </a:solidFill>
              </a:rPr>
              <a:t>Προχώρησε από εκεί και έσκαψε άλλο πηγάδι, και κανείς δεν μάλωνε γι' αυτό.</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Το ονόμασε Ροχόμποθ, λέγοντας: «Τώρα ο Κύριος μας έδωσε χώρο</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και θα ανθίσουμε στη γη».</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tx1">
                    <a:lumMod val="65000"/>
                    <a:lumOff val="35000"/>
                  </a:schemeClr>
                </a:solidFill>
              </a:rPr>
              <a:t>Γένεση</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26:</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el" altLang="ko-KR" b="1">
                <a:solidFill>
                  <a:schemeClr val="tx1">
                    <a:lumMod val="50000"/>
                    <a:lumOff val="50000"/>
                  </a:schemeClr>
                </a:solidFill>
              </a:rPr>
              <a:t>Νο. 10</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ο</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Λέξη</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του</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Θεός</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el" altLang="ko-KR" sz="3600"/>
              <a:t>Ο Ησαύ πούλησε τα πρωτόγονα δικαιώματα</a:t>
            </a:r>
            <a:endParaRPr xmlns:a="http://schemas.openxmlformats.org/drawingml/2006/main" lang="en-US" altLang="ko-KR" sz="3600"/>
          </a:p>
          <a:p>
            <a:pPr xmlns:a="http://schemas.openxmlformats.org/drawingml/2006/main" algn="ctr">
              <a:defRPr/>
            </a:pPr>
            <a:r xmlns:a="http://schemas.openxmlformats.org/drawingml/2006/main">
              <a:rPr lang="el" altLang="ko-KR" sz="3600"/>
              <a:t>για το ένα μπολ κόκκινο στιφάδο</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el" altLang="ko-KR" sz="3600">
                <a:solidFill>
                  <a:schemeClr val="bg1">
                    <a:lumMod val="50000"/>
                  </a:schemeClr>
                </a:solidFill>
              </a:rPr>
              <a:t>Τότε ο Ιακώβ έδωσε στον Ησαύ λίγο ψωμί και λίγο στιφάδο φακές.</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Έφαγε και ήπιε και μετά σηκώθηκε και έφυγε.</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Έτσι, ο Ησαύ περιφρόνησε τα πρωτόγονά του δικαιώματα.</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l"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l" altLang="ko-KR" sz="2800">
                <a:solidFill>
                  <a:schemeClr val="bg1">
                    <a:lumMod val="50000"/>
                  </a:schemeClr>
                </a:solidFill>
              </a:rPr>
              <a:t>Γένεση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