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el"/>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el"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el" altLang="ko-KR" b="1">
                <a:solidFill>
                  <a:schemeClr val="tx1">
                    <a:lumMod val="50000"/>
                    <a:lumOff val="50000"/>
                  </a:schemeClr>
                </a:solidFill>
              </a:rPr>
              <a:t>Οχι.</a:t>
            </a:r>
            <a:r xmlns:a="http://schemas.openxmlformats.org/drawingml/2006/main">
              <a:rPr lang="el" altLang="en-US" b="1">
                <a:solidFill>
                  <a:schemeClr val="tx1">
                    <a:lumMod val="50000"/>
                    <a:lumOff val="50000"/>
                  </a:schemeClr>
                </a:solidFill>
              </a:rPr>
              <a:t> </a:t>
            </a:r>
            <a:r xmlns:a="http://schemas.openxmlformats.org/drawingml/2006/main">
              <a:rPr lang="el" altLang="ko-KR" b="1">
                <a:solidFill>
                  <a:schemeClr val="tx1">
                    <a:lumMod val="50000"/>
                    <a:lumOff val="50000"/>
                  </a:schemeClr>
                </a:solidFill>
              </a:rPr>
              <a:t>31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el" altLang="ko-KR" sz="4000"/>
              <a:t>Ιωαναθάν,</a:t>
            </a:r>
          </a:p>
          <a:p>
            <a:pPr xmlns:a="http://schemas.openxmlformats.org/drawingml/2006/main" algn="ctr"/>
            <a:r xmlns:a="http://schemas.openxmlformats.org/drawingml/2006/main">
              <a:rPr lang="el" altLang="ko-KR" sz="4000"/>
              <a:t>Ο καλός φίλος του Ντέιβιντ</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el" altLang="ko-KR" sz="3200">
                <a:solidFill>
                  <a:schemeClr val="tx1">
                    <a:lumMod val="65000"/>
                    <a:lumOff val="35000"/>
                  </a:schemeClr>
                </a:solidFill>
              </a:rPr>
              <a:t>Τι δεν έδωσε ο Ιωνάθαν στον Ντέιβιντ;</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σπαθί</a:t>
            </a:r>
            <a:r xmlns:a="http://schemas.openxmlformats.org/drawingml/2006/main">
              <a:rPr lang="el"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ασπίδα</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βέλος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ρούχα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el" altLang="en-US" sz="2800">
                <a:solidFill>
                  <a:srgbClr val="FF0000"/>
                </a:solidFill>
              </a:rPr>
              <a:t>② </a:t>
            </a:r>
            <a:r xmlns:a="http://schemas.openxmlformats.org/drawingml/2006/main">
              <a:rPr lang="el" altLang="ko-KR" sz="2800">
                <a:solidFill>
                  <a:srgbClr val="FF0000"/>
                </a:solidFill>
              </a:rPr>
              <a:t>ασπίδα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Αρ. 40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400"/>
              <a:t>Το θάρρος της βασίλισσας Εσθήρ.</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Τότε ο βασιλιάς ρώτησε: "Τι είναι, βασίλισσα Εσθήρ; Ποιο είναι το αίτημα σου; Ακόμα και το μισό βασίλειο, θα σου δοθεί."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Εσθήρ</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Ήταν η εποχή που μια σοφή Εβραία Εσθήρ ήταν η βασίλισσα της Περσίας. Ωστόσο, ο Αμάν σχεδίασε να καταστρέψει τους Εβραίους χρησιμοποιώντας το νόμο του βασιλιά.</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Σκέφτηκε: «Μπορεί να με σκοτώσουν αν πλησιάσω τον βασιλιά χωρίς να με καλέσει ο βασιλιάς». Ωστόσο, αποφάσισε να πάει στον βασιλιά για να ζητήσει από τον λαό της να σωθεί, παρόλο που ήταν αντίθετο με το νόμο.</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Αλλά, όταν είδε τη βασίλισσα Εσθήρ να στέκεται στην αυλή, χάρηκε πολύ μαζί της και είπε: «Ποιο είναι το αίτημά σου; Θα σου το δώσω."</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Το σχέδιο του Αμάν να καταστρέψει τους Εβραίους αποκαλύφθηκε από τον βασιλιά. Ως αποτέλεσμα, μισήθηκε από τον βασιλιά και σκοτώθηκε.</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600">
                <a:solidFill>
                  <a:schemeClr val="tx1">
                    <a:lumMod val="65000"/>
                    <a:lumOff val="35000"/>
                  </a:schemeClr>
                </a:solidFill>
              </a:rPr>
              <a:t>«Σε ευχαριστώ, Κύριε, που μας προστάτεψες!» Λόγω του θάρρους της βασίλισσας Εσθήρ, οι Εβραίοι προστατεύτηκαν.</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chemeClr val="tx1">
                    <a:lumMod val="65000"/>
                    <a:lumOff val="35000"/>
                  </a:schemeClr>
                </a:solidFill>
              </a:rPr>
              <a:t>Παρόλο που η Εσθήρ επρόκειτο να θανατωθεί, προσευχήθηκε στον Θεό να σώσει το λαό της με θάρρος.</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Ο Θεός έσωσε τους Εβραίους από την κρίση μέσω της προσευχής της Εσθήρ με την υπέροχη σοφία και τη δύναμή Του.</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Ας πιστέψουμε και ας περιμένουμε την υπέροχη βοήθεια και σωτηρία του Θεού στην καθημερινότητά μας.</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είναι αυτός που κρατά και βοηθά τον λαό Του μέχρι τέλους.</a:t>
            </a:r>
            <a:r xmlns:a="http://schemas.openxmlformats.org/drawingml/2006/main">
              <a:rPr lang="el"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el" altLang="ko-KR" sz="3600">
                <a:solidFill>
                  <a:schemeClr val="tx1">
                    <a:lumMod val="65000"/>
                    <a:lumOff val="35000"/>
                  </a:schemeClr>
                </a:solidFill>
              </a:rPr>
              <a:t>Ο Θεός με κρατάει και με βοηθάει μέχρι το τέλος του κόσμου.</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200">
                <a:solidFill>
                  <a:schemeClr val="tx1">
                    <a:lumMod val="65000"/>
                    <a:lumOff val="35000"/>
                  </a:schemeClr>
                </a:solidFill>
              </a:rPr>
              <a:t>Τι συνέβη στην Εσθήρ όταν πλησίασε τον βασιλιά χωρίς να την καλέσουν;</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Επρόκειτο να θανατωθεί.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Την έδιωξαν.</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Δεν μπορούσε να συναντήσει τον βασιλιά.</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Μπορούσε να πει στον βασιλιά αυτό που ήθελε να ζητήσει.</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Μπορούσε να πει στον βασιλιά αυτό που ήθελε να ζητήσει.</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Αφού ο Δαβίδ τελείωσε τη συνομιλία με τον Σαούλ, ο Ιωνάθαν έγινε ένα στο πνεύμα με τον Δαβίδ, και τον αγάπησε σαν τον εαυτό του.</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l" altLang="ko-KR" sz="2800">
                <a:solidFill>
                  <a:schemeClr val="tx1">
                    <a:lumMod val="65000"/>
                    <a:lumOff val="35000"/>
                  </a:schemeClr>
                </a:solidFill>
              </a:rPr>
              <a:t>1 Σαμουήλ 18:</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Τότε ο βασιλιάς ρώτησε: "Τι είναι, βασίλισσα Εσθήρ; Ποιο είναι το αίτημα σου; Ακόμα και το μισό βασίλειο, θα σου δοθεί."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Εσθήρ</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el" altLang="ko-KR" b="1">
                <a:solidFill>
                  <a:schemeClr val="tx1">
                    <a:lumMod val="50000"/>
                    <a:lumOff val="50000"/>
                  </a:schemeClr>
                </a:solidFill>
              </a:rPr>
              <a:t>Αρ. 41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el" altLang="ko-KR" sz="4400"/>
              <a:t>Ο Ιώβ που ήταν ευλογημένος από τον Θεό</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Στη χώρα του Ουζ ζούσε ένας άντρας που ονομαζόταν Ιώβ. Αυτός ο άνθρωπος ήταν άμεμπτος και ευθύς. φοβόταν τον Θεό και απέφευγε το κακό.</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l" altLang="ko-KR" sz="2800">
                <a:solidFill>
                  <a:schemeClr val="tx1">
                    <a:lumMod val="65000"/>
                    <a:lumOff val="35000"/>
                  </a:schemeClr>
                </a:solidFill>
              </a:rPr>
              <a:t>Δουλειά</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Ο Ιώβ που ζούσε στη χώρα Ουζ της ανατολικής γης ήταν ο πλουσιότερος. Φοβόταν τον Θεό και άμεμπτος και ευθύς.</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«Επειδή ευλόγησες τον Ιώβ, σε φοβόταν! Ο Ιώβ δεν φοβάται τον Θεό για τίποτα;» Ο Σατανάς σχεδίασε να δοκιμάσει τον Ιώβ.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el" altLang="ko-KR" sz="2400">
                <a:solidFill>
                  <a:schemeClr val="tx1">
                    <a:lumMod val="65000"/>
                    <a:lumOff val="35000"/>
                  </a:schemeClr>
                </a:solidFill>
              </a:rPr>
              <a:t>Ο Σατανάς αφαίρεσε τα πάντα μέσα σε μια νύχτα, τα παιδιά του και όλες τις περιουσίες του. Έγινε ο πιο άθλιος άνθρωπος στον κόσμο.</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el" altLang="ko-KR" sz="2600">
                <a:solidFill>
                  <a:schemeClr val="tx1">
                    <a:lumMod val="65000"/>
                    <a:lumOff val="35000"/>
                  </a:schemeClr>
                </a:solidFill>
              </a:rPr>
              <a:t>Η γυναίκα του τον εγκατέλειψε λέγοντας: «Καταράσε τον Θεό και πέθανε!» Οι φίλοι του Ιώβ ήρθαν και τον κατηγόρησαν, αλλά ο Ιώβ εμπιστεύτηκε τον Θεό όπως πάντα.</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el" altLang="ko-KR" sz="2600">
                <a:solidFill>
                  <a:schemeClr val="tx1">
                    <a:lumMod val="65000"/>
                    <a:lumOff val="35000"/>
                  </a:schemeClr>
                </a:solidFill>
              </a:rPr>
              <a:t>Ήταν οι καιροί στη μιζέρια και στην πίκρα. Ωστόσο, ο Ιώβ πέρασε από τη δοκιμασία και ο Θεός του έδωσε πολύ μεγαλύτερη ευλογία από πριν. Έγινε ένας άνθρωπος που φοβόταν τον Θεό όσο ποτέ άλλοτε.</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el" altLang="ko-KR" sz="3200">
                <a:solidFill>
                  <a:schemeClr val="tx1">
                    <a:lumMod val="65000"/>
                    <a:lumOff val="35000"/>
                  </a:schemeClr>
                </a:solidFill>
              </a:rPr>
              <a:t>Μολονότι ο Ιώβ ήταν ένας ευθύς άνθρωπος, ο Σατανάς του δημιούργησε προβλήματα.</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Παρά τις δυσκολίες, ο Ιώβ πίστευε στον Θεό και ήταν υπομονετικός στον Θεό.</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Αυτές οι δυσκολίες μπορεί να μας βρουν.</a:t>
            </a:r>
          </a:p>
          <a:p>
            <a:pPr xmlns:a="http://schemas.openxmlformats.org/drawingml/2006/main" algn="ctr"/>
            <a:r xmlns:a="http://schemas.openxmlformats.org/drawingml/2006/main">
              <a:rPr lang="el" altLang="ko-KR" sz="3200">
                <a:solidFill>
                  <a:schemeClr val="tx1">
                    <a:lumMod val="65000"/>
                    <a:lumOff val="35000"/>
                  </a:schemeClr>
                </a:solidFill>
              </a:rPr>
              <a:t>Εκείνη την ώρα, πρέπει να πιστεύουμε στον Θεό και να είμαστε υπομονετικοί στον Θεό.</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el" altLang="ko-KR" sz="3200"/>
              <a:t>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Ο Θεός είναι ο ένας</a:t>
            </a:r>
          </a:p>
          <a:p>
            <a:r xmlns:a="http://schemas.openxmlformats.org/drawingml/2006/main">
              <a:rPr lang="el" altLang="ko-KR" sz="3600">
                <a:solidFill>
                  <a:schemeClr val="tx1">
                    <a:lumMod val="65000"/>
                    <a:lumOff val="35000"/>
                  </a:schemeClr>
                </a:solidFill>
              </a:rPr>
              <a:t>που μπορεί να μας κάνει πλούσιους ή φτωχούς σύμφωνα με το δικό Του θέλημα.</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Αρ. 32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400"/>
              <a:t>Ο Σολομών που έλαβε τη Σοφία ως δώρο.</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Ποιο είναι λάθος για τον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Ήταν πλούσιος.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Έζησε στην ανατολική γη.</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Ήταν βασιλιάς.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Φοβόταν τον Θεό.</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el" altLang="en-US" sz="2800">
                <a:solidFill>
                  <a:srgbClr val="FF0000"/>
                </a:solidFill>
              </a:rPr>
              <a:t>③ </a:t>
            </a:r>
            <a:r xmlns:a="http://schemas.openxmlformats.org/drawingml/2006/main">
              <a:rPr lang="el" altLang="ko-KR" sz="2800">
                <a:solidFill>
                  <a:srgbClr val="FF0000"/>
                </a:solidFill>
              </a:rPr>
              <a:t>Ήταν βασιλιάς.</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Στη χώρα του Ουζ ζούσε ένας άντρας που ονομαζόταν Ιώβ. Αυτός ο άνθρωπος ήταν άμεμπτος και ευθύς. φοβόταν τον Θεό και απέφευγε το κακό.</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l" altLang="ko-KR" sz="2800">
                <a:solidFill>
                  <a:schemeClr val="tx1">
                    <a:lumMod val="65000"/>
                    <a:lumOff val="35000"/>
                  </a:schemeClr>
                </a:solidFill>
              </a:rPr>
              <a:t>Δουλειά</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ΟΧΙ. 42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400"/>
              <a:t>Ο Ντάνιελ αρνήθηκε να φάει το φαγητό του Κινγκ.</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Αλλά ο Δανιήλ αποφάσισε να μη μολυνθεί με το βασιλικό φαγητό και το κρασί, και ζήτησε από τον αρχηγό την άδεια να μη μολυνθεί με αυτόν τον τρόπο.</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Δανιήλ</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500">
                <a:solidFill>
                  <a:schemeClr val="tx1">
                    <a:lumMod val="65000"/>
                    <a:lumOff val="35000"/>
                  </a:schemeClr>
                </a:solidFill>
              </a:rPr>
              <a:t>Ο Δανιήλ και οι τρεις φίλοι του μεταφέρθηκαν στη Βαβυλώνα ως αιχμάλωτοι. Ο βασιλιάς διέταξε τους αξιωματούχους του να τους διδάξουν δίνοντάς τους το φαγητό και το κρασί του βασιλιά.</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400">
                <a:solidFill>
                  <a:schemeClr val="tx1">
                    <a:lumMod val="65000"/>
                    <a:lumOff val="35000"/>
                  </a:schemeClr>
                </a:solidFill>
              </a:rPr>
              <a:t>«Θέλουμε να μην τρώμε τρόφιμα που απαγορεύονται από το νόμο του Θεού!» Ο Ντάνιελ και οι τρεις φίλοι του ζήτησαν από τον αρχηγό την άδεια να μη μολυνθούν με αυτόν τον τρόπο.</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600">
                <a:solidFill>
                  <a:schemeClr val="tx1">
                    <a:lumMod val="65000"/>
                    <a:lumOff val="35000"/>
                  </a:schemeClr>
                </a:solidFill>
              </a:rPr>
              <a:t>Ο Ντάνιελ και οι τρεις φίλοι του έφαγαν λαχανικά και νερό αντί να φάνε φαγητό που πρόσφεραν στο Idol. Ο Θεός τους εκτιμούσε και τους έδωσε περισσότερη σοφία.</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500">
                <a:solidFill>
                  <a:schemeClr val="tx1">
                    <a:lumMod val="65000"/>
                    <a:lumOff val="35000"/>
                  </a:schemeClr>
                </a:solidFill>
              </a:rPr>
              <a:t>«Τι σοφοί είναι!» Ο βασιλιάς δεν μπορούσε παρά να αναρωτηθεί ότι έδειχναν πιο υγιείς και σοφότεροι από οποιονδήποτε άλλο νεαρό άνδρα που έτρωγε το βασιλικό φαγητό.</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600">
                <a:solidFill>
                  <a:schemeClr val="tx1">
                    <a:lumMod val="65000"/>
                    <a:lumOff val="35000"/>
                  </a:schemeClr>
                </a:solidFill>
              </a:rPr>
              <a:t>Από τότε ο Δανιήλ και οι τρεις φίλοι του ανέλαβαν σημαντικά πράγματα της Βαβυλώνας και διατηρήθηκαν άγιοι ενώπιον του Θεού.</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200">
                <a:solidFill>
                  <a:schemeClr val="tx1">
                    <a:lumMod val="65000"/>
                    <a:lumOff val="35000"/>
                  </a:schemeClr>
                </a:solidFill>
              </a:rPr>
              <a:t>Ο Δανιήλ και οι τρεις φίλοι του αποφάσισαν να τηρήσουν το νόμο του Θεού ακόμη και σε κατάσταση φυλακισμένου.</a:t>
            </a:r>
          </a:p>
          <a:p>
            <a:r xmlns:a="http://schemas.openxmlformats.org/drawingml/2006/main">
              <a:rPr lang="el" altLang="ko-KR" sz="3200">
                <a:solidFill>
                  <a:schemeClr val="tx1">
                    <a:lumMod val="65000"/>
                    <a:lumOff val="35000"/>
                  </a:schemeClr>
                </a:solidFill>
              </a:rPr>
              <a:t>Έπειτα, έγιναν πιο υγιείς και σοφότεροι από οποιονδήποτε άλλο άντρα που έτρωγε το βασιλικό φαγητό.</a:t>
            </a:r>
          </a:p>
          <a:p>
            <a:r xmlns:a="http://schemas.openxmlformats.org/drawingml/2006/main">
              <a:rPr lang="el" altLang="ko-KR" sz="3200">
                <a:solidFill>
                  <a:schemeClr val="tx1">
                    <a:lumMod val="65000"/>
                    <a:lumOff val="35000"/>
                  </a:schemeClr>
                </a:solidFill>
              </a:rPr>
              <a:t>Πρέπει να υπακούμε στον Θεό υπό οποιεσδήποτε συνθήκες.</a:t>
            </a:r>
          </a:p>
          <a:p>
            <a:r xmlns:a="http://schemas.openxmlformats.org/drawingml/2006/main">
              <a:rPr lang="el" altLang="ko-KR" sz="3200">
                <a:solidFill>
                  <a:schemeClr val="tx1">
                    <a:lumMod val="65000"/>
                    <a:lumOff val="35000"/>
                  </a:schemeClr>
                </a:solidFill>
              </a:rPr>
              <a:t>Δεν υπάρχει τίποτα σημαντικό από το να αγαπάς τον Θεό.</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βασιλιάς Σολομών ήταν μεγαλύτερος σε πλούτη και σοφία από όλους τους άλλους βασιλιάδες της γης.</a:t>
            </a:r>
            <a:r xmlns:a="http://schemas.openxmlformats.org/drawingml/2006/main">
              <a:rPr lang="e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2 Χρονικά 9:</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ΠΟΥ</a:t>
            </a:r>
            <a:r xmlns:a="http://schemas.openxmlformats.org/drawingml/2006/main">
              <a:rPr lang="el" altLang="en-US" sz="3200"/>
              <a:t> </a:t>
            </a:r>
            <a:r xmlns:a="http://schemas.openxmlformats.org/drawingml/2006/main">
              <a:rPr lang="el" altLang="ko-KR" sz="3200"/>
              <a:t>είναι</a:t>
            </a:r>
            <a:r xmlns:a="http://schemas.openxmlformats.org/drawingml/2006/main">
              <a:rPr lang="el" altLang="en-US" sz="3200"/>
              <a:t> </a:t>
            </a:r>
            <a:r xmlns:a="http://schemas.openxmlformats.org/drawingml/2006/main">
              <a:rPr lang="el" altLang="ko-KR" sz="3200"/>
              <a:t>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είναι αυτός που μπορεί να είναι σε όλα τα μέρη ταυτόχρονα (πανταχού παρουσία). Και είναι παντοδύναμος.</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Τι φαγητό έφαγαν ο Δανιήλ και οι τρεις φίλοι του αντί για το φαγητό του βασιλιά;</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νερό και λαχανικά</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μπισκότο και κοκ</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χυλοπίτες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ρύζι</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rgbClr val="FF0000"/>
                </a:solidFill>
              </a:rPr>
              <a:t>① </a:t>
            </a:r>
            <a:r xmlns:a="http://schemas.openxmlformats.org/drawingml/2006/main">
              <a:rPr lang="el" altLang="ko-KR" sz="2800">
                <a:solidFill>
                  <a:srgbClr val="FF0000"/>
                </a:solidFill>
              </a:rPr>
              <a:t>νερό και λαχανικά</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Αλλά ο Δανιήλ αποφάσισε να μη μολυνθεί με το βασιλικό φαγητό και το κρασί, και ζήτησε από τον αρχηγό την άδεια να μη μολυνθεί με αυτόν τον τρόπο.</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Δανιήλ</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Αρ. 43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400"/>
              <a:t>Ο Daniel of the Lion's Den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βασιλιάς ήταν πανευτυχής και έδωσε εντολή να βγάλουν τον Δανιήλ από το άντρο. Και όταν σηκώθηκε ο Δανιήλ από το λάκκο, δεν βρέθηκε πληγή πάνω του, επειδή είχε εμπιστοσύνη στον Θεό του.</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Δανιήλ</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6:</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500">
                <a:solidFill>
                  <a:schemeClr val="tx1">
                    <a:lumMod val="65000"/>
                    <a:lumOff val="35000"/>
                  </a:schemeClr>
                </a:solidFill>
              </a:rPr>
              <a:t>Υπήρχαν άνθρωποι στη Βαβυλώνα που μισούσαν τον Δανιήλ, ο οποίος αιχμαλωτίστηκε και έγινε πρωθυπουργός. Ήθελαν να σκοτώσουν τον Ντάνιελ.</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400">
                <a:solidFill>
                  <a:schemeClr val="tx1">
                    <a:lumMod val="65000"/>
                    <a:lumOff val="35000"/>
                  </a:schemeClr>
                </a:solidFill>
              </a:rPr>
              <a:t>''Όποιος υποκλίνεται σε κάτι άλλο εκτός από τον βασιλιά θα πεταχτεί στο λάκκο των λιονταριών! Ο Δανιήλ δεν σταμάτησε να προσεύχεται τρεις φορές την ημέρα, παρόλο που το ήξερε.</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Έτσι στο τέλος, ο Ντάνιελ πετάχτηκε στο τρομακτικό λάκκο των λιονταριών.</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500">
                <a:solidFill>
                  <a:schemeClr val="tx1">
                    <a:lumMod val="65000"/>
                    <a:lumOff val="35000"/>
                  </a:schemeClr>
                </a:solidFill>
              </a:rPr>
              <a:t>Ο βασιλιάς ήρθε στο λάκκο των λιονταριών νωρίς το επόμενο πρωί και ρώτησε: «Δανιήλ! Είσαι ασφαλής?' Στην πραγματικότητα, ο βασιλιάς ήθελε να μην πεθάνει ο Δανιήλ επειδή αγαπούσε τόσο πολύ.</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600">
                <a:solidFill>
                  <a:schemeClr val="tx1">
                    <a:lumMod val="65000"/>
                    <a:lumOff val="35000"/>
                  </a:schemeClr>
                </a:solidFill>
              </a:rPr>
              <a:t>«Είμαι εντάξει για να με προστατέψει ο Θεός!» Ο Ντάνιελ δεν τραυματίστηκε. Ο βασιλιάς ύμνησε επίσης τον Θεό του Δανιήλ.</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Σολομών έγινε ο τρίτος βασιλιάς του Ισραήλ που διαδέχθηκε τον βασιλιά Δαβίδ.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chemeClr val="tx1">
                    <a:lumMod val="65000"/>
                    <a:lumOff val="35000"/>
                  </a:schemeClr>
                </a:solidFill>
              </a:rPr>
              <a:t>Ο Δανιήλ, που δεν υποκλίθηκε στα είδωλα,</a:t>
            </a:r>
          </a:p>
          <a:p>
            <a:pPr xmlns:a="http://schemas.openxmlformats.org/drawingml/2006/main" algn="ctr"/>
            <a:r xmlns:a="http://schemas.openxmlformats.org/drawingml/2006/main">
              <a:rPr lang="el" altLang="ko-KR" sz="3200">
                <a:solidFill>
                  <a:schemeClr val="tx1">
                    <a:lumMod val="65000"/>
                    <a:lumOff val="35000"/>
                  </a:schemeClr>
                </a:solidFill>
              </a:rPr>
              <a:t>τελικά, πετάχτηκε στο λάκκο των λιονταριών, αλλά ήταν ασφαλής.</a:t>
            </a:r>
          </a:p>
          <a:p>
            <a:pPr xmlns:a="http://schemas.openxmlformats.org/drawingml/2006/main" algn="ctr"/>
            <a:r xmlns:a="http://schemas.openxmlformats.org/drawingml/2006/main">
              <a:rPr lang="el" altLang="ko-KR" sz="3200">
                <a:solidFill>
                  <a:schemeClr val="tx1">
                    <a:lumMod val="65000"/>
                    <a:lumOff val="35000"/>
                  </a:schemeClr>
                </a:solidFill>
              </a:rPr>
              <a:t>Λόγω της πίστης του Δανιήλ, ο βασιλιάς της Βαβυλώνας ύμνησε επίσης τον Θεό</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Πρέπει να λατρεύουμε μόνο τον Θεό και</a:t>
            </a:r>
          </a:p>
          <a:p>
            <a:pPr xmlns:a="http://schemas.openxmlformats.org/drawingml/2006/main" algn="ctr"/>
            <a:r xmlns:a="http://schemas.openxmlformats.org/drawingml/2006/main">
              <a:rPr lang="el" altLang="ko-KR" sz="3200">
                <a:solidFill>
                  <a:schemeClr val="tx1">
                    <a:lumMod val="65000"/>
                    <a:lumOff val="35000"/>
                  </a:schemeClr>
                </a:solidFill>
              </a:rPr>
              <a:t>πρέπει να πιστεύουμε ότι δεν υπηρετεί τα είδωλα!</a:t>
            </a:r>
          </a:p>
          <a:p>
            <a:pPr xmlns:a="http://schemas.openxmlformats.org/drawingml/2006/main" algn="ctr"/>
            <a:r xmlns:a="http://schemas.openxmlformats.org/drawingml/2006/main">
              <a:rPr lang="el" altLang="ko-KR" sz="3200">
                <a:solidFill>
                  <a:schemeClr val="tx1">
                    <a:lumMod val="65000"/>
                    <a:lumOff val="35000"/>
                  </a:schemeClr>
                </a:solidFill>
              </a:rPr>
              <a:t>Αυτό το είδος πίστης μπορεί να κάνει άλλους ανθρώπους να πιστέψουν στον Θεό.</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Ο Θεός είναι?</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Ο Θεός είναι ο ένας..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είναι αξιόπιστος</a:t>
            </a:r>
            <a:r xmlns:a="http://schemas.openxmlformats.org/drawingml/2006/main">
              <a:rPr lang="el" altLang="en-US" sz="3600">
                <a:solidFill>
                  <a:schemeClr val="tx1">
                    <a:lumMod val="65000"/>
                    <a:lumOff val="35000"/>
                  </a:schemeClr>
                </a:solidFill>
              </a:rPr>
              <a:t> </a:t>
            </a:r>
            <a:r xmlns:a="http://schemas.openxmlformats.org/drawingml/2006/main">
              <a:rPr lang="el" altLang="ko-KR" sz="3600">
                <a:solidFill>
                  <a:schemeClr val="tx1">
                    <a:lumMod val="65000"/>
                    <a:lumOff val="35000"/>
                  </a:schemeClr>
                </a:solidFill>
              </a:rPr>
              <a:t>που μπορεί να σώσει αυτούς που πιστεύουν αληθινά σε Αυτόν και Τον υπηρετούν.</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Γιατί</a:t>
            </a:r>
            <a:r xmlns:a="http://schemas.openxmlformats.org/drawingml/2006/main">
              <a:rPr lang="el" altLang="en-US" sz="3600">
                <a:solidFill>
                  <a:schemeClr val="tx1">
                    <a:lumMod val="65000"/>
                    <a:lumOff val="35000"/>
                  </a:schemeClr>
                </a:solidFill>
              </a:rPr>
              <a:t> </a:t>
            </a:r>
            <a:r xmlns:a="http://schemas.openxmlformats.org/drawingml/2006/main">
              <a:rPr lang="el" altLang="ko-KR" sz="3600">
                <a:solidFill>
                  <a:schemeClr val="tx1">
                    <a:lumMod val="65000"/>
                    <a:lumOff val="35000"/>
                  </a:schemeClr>
                </a:solidFill>
              </a:rPr>
              <a:t>ήταν</a:t>
            </a:r>
            <a:r xmlns:a="http://schemas.openxmlformats.org/drawingml/2006/main">
              <a:rPr lang="el" altLang="en-US" sz="3600">
                <a:solidFill>
                  <a:schemeClr val="tx1">
                    <a:lumMod val="65000"/>
                    <a:lumOff val="35000"/>
                  </a:schemeClr>
                </a:solidFill>
              </a:rPr>
              <a:t> </a:t>
            </a:r>
            <a:r xmlns:a="http://schemas.openxmlformats.org/drawingml/2006/main">
              <a:rPr lang="el" altLang="ko-KR" sz="3600">
                <a:solidFill>
                  <a:schemeClr val="tx1">
                    <a:lumMod val="65000"/>
                    <a:lumOff val="35000"/>
                  </a:schemeClr>
                </a:solidFill>
              </a:rPr>
              <a:t>Ο Ντάνιελ πετάχτηκε στο λάκκο των λιονταριών;</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Επειδή είπε ψέματα στον βασιλιά.</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Γιατί δεν υποκλίθηκε στο είδωλο του βασιλιά.</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Επειδή επρόκειτο να σκοτώσει τον βασιλιά.</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Επειδή δεν λάτρευε καλά τον Θεό.</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rgbClr val="FF0000"/>
                </a:solidFill>
              </a:rPr>
              <a:t>② </a:t>
            </a:r>
            <a:r xmlns:a="http://schemas.openxmlformats.org/drawingml/2006/main">
              <a:rPr lang="el" altLang="ko-KR" sz="2800">
                <a:solidFill>
                  <a:srgbClr val="FF0000"/>
                </a:solidFill>
              </a:rPr>
              <a:t>Γιατί δεν υποκλίθηκε στο είδωλο του βασιλιά.</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βασιλιάς ήταν πανευτυχής και έδωσε εντολή να βγάλουν τον Δανιήλ από το άντρο. Και όταν σηκώθηκε ο Δανιήλ από το λάκκο, δεν βρέθηκε πληγή πάνω του, επειδή είχε εμπιστοσύνη στον Θεό του.</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Δανιήλ</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6:</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Αρ. 44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400"/>
              <a:t>Ο Ιωνάς, που ήταν μέσα στο μεγάλο ψάρι</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Αλλά ο Κύριος έδωσε ένα μεγάλο ψάρι για να καταπιεί τον Ιωνά, και ο Ιωνάς ήταν μέσα στο ψάρι τρεις ημέρες και τρεις νύχτες.</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Γρουσούζης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500">
                <a:solidFill>
                  <a:schemeClr val="tx1">
                    <a:lumMod val="65000"/>
                    <a:lumOff val="35000"/>
                  </a:schemeClr>
                </a:solidFill>
              </a:rPr>
              <a:t>Μια μέρα εμφανίστηκε ο Θεός στον Ιωνά και είπε:</a:t>
            </a:r>
          </a:p>
          <a:p>
            <a:r xmlns:a="http://schemas.openxmlformats.org/drawingml/2006/main">
              <a:rPr lang="el" altLang="ko-KR" sz="2500">
                <a:solidFill>
                  <a:schemeClr val="tx1">
                    <a:lumMod val="65000"/>
                    <a:lumOff val="35000"/>
                  </a:schemeClr>
                </a:solidFill>
              </a:rPr>
              <a:t>«Πηγαίνετε στη μεγάλη πόλη της Νινευή και κήρυττε εναντίον της! Θα τους σώσω από την κακία τους».</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Ιωνάς δεν ήθελε να υπακούσει στον Θεό. Πήγε στο εξωτερικό και έπλευσε για την Ταρσίς για να φύγει από τον Θεό.</a:t>
            </a:r>
            <a:r xmlns:a="http://schemas.openxmlformats.org/drawingml/2006/main">
              <a:rPr lang="el"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400">
                <a:solidFill>
                  <a:schemeClr val="tx1">
                    <a:lumMod val="65000"/>
                    <a:lumOff val="35000"/>
                  </a:schemeClr>
                </a:solidFill>
              </a:rPr>
              <a:t>Όμως, ο Θεός έστειλε έναν μεγάλο άνεμο και όλοι τους επρόκειτο να πεθάνουν. Οι ναυτικοί πέταξαν τον Ιωνά στη θάλασσα. Ένα μεγάλο ψάρι ήρθε και τον κατάπιε.</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Ιωνάς μετανόησε τις αμαρτίες του για 3 μέρες μέσα στο ψάρι.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«Δώσε μου τη σοφία να οδηγήσω καλά τον λαό μου». Ο Θεός χάρηκε που ο Σολομών το ζήτησε αυτό. Έτσι, ο Θεός του έδωσε αυτό που ζήτησε ο Σολομών.</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400">
                <a:solidFill>
                  <a:schemeClr val="tx1">
                    <a:lumMod val="65000"/>
                    <a:lumOff val="35000"/>
                  </a:schemeClr>
                </a:solidFill>
              </a:rPr>
              <a:t>Τα ψάρια τον έκαναν εμετό σε ξηρά. Πήγε στη Νινευή και τους φώναξε απρόθυμα το μήνυμα του Θεού.</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500">
                <a:solidFill>
                  <a:schemeClr val="tx1">
                    <a:lumMod val="65000"/>
                    <a:lumOff val="35000"/>
                  </a:schemeClr>
                </a:solidFill>
              </a:rPr>
              <a:t>Όταν άκουσαν την προειδοποίηση του Θεού, οι Νινευίτες μετάνιωσαν και αναζήτησαν τη χάρη του Θεού. Ο Θεός συγχώρεσε τους κατοίκους της Νινευή.</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chemeClr val="tx1">
                    <a:lumMod val="65000"/>
                    <a:lumOff val="35000"/>
                  </a:schemeClr>
                </a:solidFill>
              </a:rPr>
              <a:t>Ο Ιωνάς δεν υπάκουσε στο Λόγο του Θεού.</a:t>
            </a:r>
          </a:p>
          <a:p>
            <a:pPr xmlns:a="http://schemas.openxmlformats.org/drawingml/2006/main" algn="ctr"/>
            <a:r xmlns:a="http://schemas.openxmlformats.org/drawingml/2006/main">
              <a:rPr lang="el" altLang="ko-KR" sz="3200">
                <a:solidFill>
                  <a:schemeClr val="tx1">
                    <a:lumMod val="65000"/>
                    <a:lumOff val="35000"/>
                  </a:schemeClr>
                </a:solidFill>
              </a:rPr>
              <a:t>Αλλά ο Θεός χρησιμοποίησε τον Ιωνά για να μην υπακούσει και τελικά έσωσε τους Νινευίτες.</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Υπάρχουν στιγμές που το θέλημα του Θεού είναι διαφορετικό από αυτό που νομίζω.</a:t>
            </a:r>
          </a:p>
          <a:p>
            <a:pPr xmlns:a="http://schemas.openxmlformats.org/drawingml/2006/main" algn="ctr"/>
            <a:r xmlns:a="http://schemas.openxmlformats.org/drawingml/2006/main">
              <a:rPr lang="el" altLang="ko-KR" sz="3200">
                <a:solidFill>
                  <a:schemeClr val="tx1">
                    <a:lumMod val="65000"/>
                    <a:lumOff val="35000"/>
                  </a:schemeClr>
                </a:solidFill>
              </a:rPr>
              <a:t>Αλλά το θέλημα του Θεού είναι πάντα σωστό.</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Πρέπει να είμαστε πάντα υπάκουοι στο θέλημα του Θεού.</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Ποιος είναι ο 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είναι αυτός που σώζει όσους μετανοούν ειλικρινά για τις αμαρτίες τους και ζητούν συγχώρεση.</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Ποιανού στην κοιλιά ήταν ο Ιωνάς για 3 μέρες;</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Λιοντάρι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Ελέφαντας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Σκύλος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Ψάρια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rgbClr val="FF0000"/>
                </a:solidFill>
              </a:rPr>
              <a:t>④ </a:t>
            </a:r>
            <a:r xmlns:a="http://schemas.openxmlformats.org/drawingml/2006/main">
              <a:rPr lang="el" altLang="ko-KR" sz="2800">
                <a:solidFill>
                  <a:srgbClr val="FF0000"/>
                </a:solidFill>
              </a:rPr>
              <a:t>Ψάρια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Αλλά ο Κύριος έδωσε ένα μεγάλο ψάρι για να καταπιεί τον Ιωνά, και ο Ιωνάς ήταν μέσα στο ψάρι τρεις ημέρες και τρεις νύχτες.</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Γρουσούζης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Μια μέρα, δύο γυναίκες ήρθαν στον Σολομώντα με ένα μικρό μωρό. Πολέμησαν ότι το μωρό ήταν το μωρό της πριν από τον βασιλιά.</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βασιλιάς είπε: «Επειδή δύο γυναίκες επιμένουν ότι το παιδί είναι παιδί της, κόψε το παιδί στα δύο και δώσε το μισό στο ένα και το μισό στο άλλο!»</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Μια γυναίκα ήταν γεμάτη συμπόνια για τον γιο της. Έτσι, είπε, «Δώσε της το ζωντανό μωρό. Μην τον σκοτώσεις!» Στο άκουσμα αυτό, ο Σολομών αποφάσισε ότι η γυναίκα ήταν η πραγματική του μητέρα. Ο Κινγκ είπε: «Δώσε της το μωρό. Είναι πραγματική μητέρα!»</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600">
                <a:solidFill>
                  <a:schemeClr val="tx1">
                    <a:lumMod val="65000"/>
                    <a:lumOff val="35000"/>
                  </a:schemeClr>
                </a:solidFill>
              </a:rPr>
              <a:t>Ο Σολομών ζήτησε σοφή καρδιά και όχι πλούτη ή δύναμη</a:t>
            </a:r>
          </a:p>
          <a:p>
            <a:pPr xmlns:a="http://schemas.openxmlformats.org/drawingml/2006/main" algn="ctr"/>
            <a:r xmlns:a="http://schemas.openxmlformats.org/drawingml/2006/main">
              <a:rPr lang="el" altLang="ko-KR" sz="3600">
                <a:solidFill>
                  <a:schemeClr val="tx1">
                    <a:lumMod val="65000"/>
                    <a:lumOff val="35000"/>
                  </a:schemeClr>
                </a:solidFill>
              </a:rPr>
              <a:t>να κυβερνήσει τη χώρα του.</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l" altLang="ko-KR" sz="3600">
                <a:solidFill>
                  <a:schemeClr val="tx1">
                    <a:lumMod val="65000"/>
                    <a:lumOff val="35000"/>
                  </a:schemeClr>
                </a:solidFill>
              </a:rPr>
              <a:t>Πρέπει να προσευχόμαστε στον Θεό όχι μόνο για τον εαυτό μας αλλά και για την εξυπηρέτηση των άλλων.</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Αφού ο Δαβίδ τελείωσε τη συνομιλία με τον Σαούλ, ο Ιωνάθαν έγινε ένα στο πνεύμα με τον Δαβίδ, και τον αγάπησε σαν τον εαυτό του.</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l" altLang="ko-KR" sz="2800">
                <a:solidFill>
                  <a:schemeClr val="tx1">
                    <a:lumMod val="65000"/>
                    <a:lumOff val="35000"/>
                  </a:schemeClr>
                </a:solidFill>
              </a:rPr>
              <a:t>1 Σαμουήλ 18:</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Θεός..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είναι αυτός που μπορεί να μας δώσει σοφία που δεν μπορείτε να κερδίσετε από τον κόσμο.</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Τι ζήτησε ο Σολομών στον Θεό;</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φαγητό</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πλούτος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υγεία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σοφία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rgbClr val="FF0000"/>
                </a:solidFill>
              </a:rPr>
              <a:t>④ </a:t>
            </a:r>
            <a:r xmlns:a="http://schemas.openxmlformats.org/drawingml/2006/main">
              <a:rPr lang="el" altLang="ko-KR" sz="2800">
                <a:solidFill>
                  <a:srgbClr val="FF0000"/>
                </a:solidFill>
              </a:rPr>
              <a:t>σοφία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βασιλιάς Σολομών ήταν μεγαλύτερος σε πλούτη και σοφία από όλους τους άλλους βασιλιάδες της γης.</a:t>
            </a:r>
            <a:r xmlns:a="http://schemas.openxmlformats.org/drawingml/2006/main">
              <a:rPr lang="e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2 Χρονικά 9:</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Αρ. 33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400"/>
              <a:t>Ο Ναός για το Όνομα του Θεού</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Σολομών διέταξε να χτίσει ένα ναό για το όνομα του Κυρίου και ένα βασιλικό παλάτι για τον εαυτό του.</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2 Χρονικών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Σολομών ήθελε να χτίσει έναν ναό για τον Θεό ως πατέρας του, διέταξε ο Δαβίδ.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Έτσι, διέταξε ειδικούς ξυλουργούς να φέρουν τα καλύτερα δέντρα για το ναό.</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Ετοίμασε πέτρες για το ναό. Ζήτησε από επιδέξιους τεχνίτες να φέρουν μεγάλες, υπέροχες και δυνατές πέτρες</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Μερικοί τεχνίτες στόλισαν το ναό του Θεού με χρωματιστά ρούχα και χρυσή κλωστή.</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600">
                <a:solidFill>
                  <a:schemeClr val="tx1">
                    <a:lumMod val="65000"/>
                    <a:lumOff val="35000"/>
                  </a:schemeClr>
                </a:solidFill>
              </a:rPr>
              <a:t>Όταν τελείωσε ο ναός του Θεού, ο Σολομών και όλοι οι άνδρες του Ισραήλ λάτρεψαν τον Θεό με μεγάλη χαρά.</a:t>
            </a:r>
            <a:r xmlns:a="http://schemas.openxmlformats.org/drawingml/2006/main">
              <a:rPr lang="el" altLang="en-US" sz="2600">
                <a:solidFill>
                  <a:schemeClr val="tx1">
                    <a:lumMod val="65000"/>
                    <a:lumOff val="35000"/>
                  </a:schemeClr>
                </a:solidFill>
              </a:rPr>
              <a:t> </a:t>
            </a:r>
            <a:r xmlns:a="http://schemas.openxmlformats.org/drawingml/2006/main">
              <a:rPr lang="el" altLang="ko-KR" sz="2600">
                <a:solidFill>
                  <a:schemeClr val="tx1">
                    <a:lumMod val="65000"/>
                    <a:lumOff val="35000"/>
                  </a:schemeClr>
                </a:solidFill>
              </a:rPr>
              <a:t>«Ω Κύριε Θεέ! Ελάτε να μας βασιλέψετε εδώ!».</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Ο Ντέιβιντ έμεινε στο παλάτι. Συνάντησε τον Ιωνάθαν, ο οποίος ήταν γιος του βασιλιά Σαούλ.</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600">
                <a:solidFill>
                  <a:schemeClr val="tx1">
                    <a:lumMod val="65000"/>
                    <a:lumOff val="35000"/>
                  </a:schemeClr>
                </a:solidFill>
              </a:rPr>
              <a:t>Ο Σολομών και ο λαός του έδειξαν την καρδιά τους της αγάπης για τον Θεό χτίζοντας έναν όμορφο ναό για τον Κύριο Θεό.</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l" altLang="ko-KR" sz="3600">
                <a:solidFill>
                  <a:schemeClr val="tx1">
                    <a:lumMod val="65000"/>
                    <a:lumOff val="35000"/>
                  </a:schemeClr>
                </a:solidFill>
              </a:rPr>
              <a:t>Η Εκκλησία είναι ένα μέρος όπου συναντάμε τον Θεό και μπορούμε να δείξουμε την αγάπη μας για τον Θεό.</a:t>
            </a:r>
          </a:p>
          <a:p>
            <a:pPr xmlns:a="http://schemas.openxmlformats.org/drawingml/2006/main" algn="ctr"/>
            <a:r xmlns:a="http://schemas.openxmlformats.org/drawingml/2006/main">
              <a:rPr lang="el" altLang="ko-KR" sz="3600">
                <a:solidFill>
                  <a:schemeClr val="tx1">
                    <a:lumMod val="65000"/>
                    <a:lumOff val="35000"/>
                  </a:schemeClr>
                </a:solidFill>
              </a:rPr>
              <a:t>Πρέπει να αγαπάμε την εκκλησία μας.</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Θεός..</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είναι αυτός που ψάχνει τους πιστούς και τους ευλογεί.</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l" altLang="ko-KR" sz="4000">
                <a:solidFill>
                  <a:srgbClr val="FF0000"/>
                </a:solidFill>
              </a:rPr>
              <a:t>Το σημερινό κουίζ</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3600">
                <a:solidFill>
                  <a:schemeClr val="tx1">
                    <a:lumMod val="65000"/>
                    <a:lumOff val="35000"/>
                  </a:schemeClr>
                </a:solidFill>
              </a:rPr>
              <a:t>Τι έκαναν ο Σολομών και ο Ισραήλ για να εκφράσουν την αγάπη τους για τον Θεό;</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① </a:t>
            </a:r>
            <a:r xmlns:a="http://schemas.openxmlformats.org/drawingml/2006/main">
              <a:rPr lang="el" altLang="en-US" sz="2800">
                <a:solidFill>
                  <a:schemeClr val="tx1">
                    <a:lumMod val="65000"/>
                    <a:lumOff val="35000"/>
                  </a:schemeClr>
                </a:solidFill>
              </a:rPr>
              <a:t>Είδωλο</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② </a:t>
            </a:r>
            <a:r xmlns:a="http://schemas.openxmlformats.org/drawingml/2006/main">
              <a:rPr lang="el" altLang="en-US" sz="2800">
                <a:solidFill>
                  <a:schemeClr val="tx1">
                    <a:lumMod val="65000"/>
                    <a:lumOff val="35000"/>
                  </a:schemeClr>
                </a:solidFill>
              </a:rPr>
              <a:t>Παλάτι</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③ </a:t>
            </a:r>
            <a:r xmlns:a="http://schemas.openxmlformats.org/drawingml/2006/main">
              <a:rPr lang="el" altLang="en-US" sz="2800">
                <a:solidFill>
                  <a:schemeClr val="tx1">
                    <a:lumMod val="65000"/>
                    <a:lumOff val="35000"/>
                  </a:schemeClr>
                </a:solidFill>
              </a:rPr>
              <a:t>πόλη</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chemeClr val="tx1">
                    <a:lumMod val="65000"/>
                    <a:lumOff val="35000"/>
                  </a:schemeClr>
                </a:solidFill>
              </a:rPr>
              <a:t>④ </a:t>
            </a:r>
            <a:r xmlns:a="http://schemas.openxmlformats.org/drawingml/2006/main">
              <a:rPr lang="el" altLang="en-US" sz="2800">
                <a:solidFill>
                  <a:schemeClr val="tx1">
                    <a:lumMod val="65000"/>
                    <a:lumOff val="35000"/>
                  </a:schemeClr>
                </a:solidFill>
              </a:rPr>
              <a:t>ιερό</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l" altLang="en-US" sz="2800">
                <a:solidFill>
                  <a:srgbClr val="FF0000"/>
                </a:solidFill>
              </a:rPr>
              <a:t>④ </a:t>
            </a:r>
            <a:r xmlns:a="http://schemas.openxmlformats.org/drawingml/2006/main">
              <a:rPr lang="el" altLang="en-US" sz="2800">
                <a:solidFill>
                  <a:srgbClr val="FF0000"/>
                </a:solidFill>
              </a:rPr>
              <a:t>ιερό</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Σολομών διέταξε να χτίσει ένα ναό για το όνομα του Κυρίου και ένα βασιλικό παλάτι για τον εαυτό του.</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2 Χρονικών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Αρ. 34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400"/>
              <a:t>Κοράκια που έφερναν ψωμί και κρέας</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t>Θα πιεις από το ρυάκι, κι έχω διατάξει τα κοράκια να σε ταΐσουν εκεί.</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1 βασιλιάδες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700">
                <a:solidFill>
                  <a:schemeClr val="tx1">
                    <a:lumMod val="65000"/>
                    <a:lumOff val="35000"/>
                  </a:schemeClr>
                </a:solidFill>
              </a:rPr>
              <a:t>Υπήρχε ένας βασιλιάς που λεγόταν Αχαάβ και ήταν πολύ πονηρός ενώπιον του Θεού. Ένας προφήτης Ηλίας παρέδωσε τον λόγο του Θεού στον Αχαάβ.</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600">
                <a:solidFill>
                  <a:schemeClr val="tx1">
                    <a:lumMod val="65000"/>
                    <a:lumOff val="35000"/>
                  </a:schemeClr>
                </a:solidFill>
              </a:rPr>
              <a:t>«Δεν θα βρέξει στη γη!» Τότε ο Αχαάβ προσπάθησε να τον σκοτώσει. Ο Θεός τον έκανε να κρυφτεί από τον βασιλιά Αχαάβ.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Ηλίας κατέφυγε στη γη όπου είχε πει ο Θεός.</a:t>
            </a:r>
          </a:p>
          <a:p>
            <a:r xmlns:a="http://schemas.openxmlformats.org/drawingml/2006/main">
              <a:rPr lang="el" altLang="ko-KR" sz="2800">
                <a:solidFill>
                  <a:schemeClr val="tx1">
                    <a:lumMod val="65000"/>
                    <a:lumOff val="35000"/>
                  </a:schemeClr>
                </a:solidFill>
              </a:rPr>
              <a:t>Όμως, δεν μπορούσε να βρει φαγητό να φάει εκεί.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Θεός διέταξε τα κοράκια να ταΐσουν τον Ηλία εκεί. Τα κοράκια του έφερναν ψωμί και κρέας το πρωί και το βράδυ και έπινε από το ρυάκι.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Ο Τζόναθαν άρεσε πολύ στον Ντέιβιντ. Ο Ιωνάθαν έγινε ένα στο πνεύμα με τον Δαβίδ.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Ηλίας υπάκουσε στον λόγο του Θεού με κίνδυνο της ζωής του και είχε μια εκπληκτική εμπειρία προστασίας του Θεού.</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2800">
                <a:solidFill>
                  <a:schemeClr val="tx1">
                    <a:lumMod val="65000"/>
                    <a:lumOff val="35000"/>
                  </a:schemeClr>
                </a:solidFill>
              </a:rPr>
              <a:t>Ο πονηρός βασιλιάς, ο Αχαάβ δεν άρεσε να υπακούει στο λόγο του Θεού. Έτσι, προσπάθησε να σκοτώσει τον προφήτη του Θεού, τον Ηλία, που είχε πει τον λόγο του Θεού.</a:t>
            </a:r>
            <a:r xmlns:a="http://schemas.openxmlformats.org/drawingml/2006/main">
              <a:rPr lang="el"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l" altLang="ko-KR" sz="2800">
                <a:solidFill>
                  <a:schemeClr val="tx1">
                    <a:lumMod val="65000"/>
                    <a:lumOff val="35000"/>
                  </a:schemeClr>
                </a:solidFill>
              </a:rPr>
              <a:t>Όμως, ο Θεός προστάτεψε και φρόντισε τον Ηλία με καταπληκτικό τρόπο!</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l" altLang="ko-KR" sz="2800">
                <a:solidFill>
                  <a:schemeClr val="tx1">
                    <a:lumMod val="65000"/>
                    <a:lumOff val="35000"/>
                  </a:schemeClr>
                </a:solidFill>
              </a:rPr>
              <a:t>Πρέπει να υπακούμε και να διακηρύξουμε τον λόγο του Θεού σε οποιαδήποτε περίσταση όπως ο Ηλίας.</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l" altLang="ko-KR" sz="2800">
                <a:solidFill>
                  <a:schemeClr val="tx1">
                    <a:lumMod val="65000"/>
                    <a:lumOff val="35000"/>
                  </a:schemeClr>
                </a:solidFill>
              </a:rPr>
              <a:t>Ο Θεός σίγουρα θα μας προστατέψει</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Ποιος είναι ο 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είναι αυτός που φροντίζει εκείνους που υπακούουν και τηρούν τα λόγια Του με καταπληκτικό τρόπο.</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Ποιος έφερε κάτι να φάει στον Ηλία;</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άλογο</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αετός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δράκος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κοράκι</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κοράκι</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t>Θα πιεις από το ρυάκι, κι έχω διατάξει τα κοράκια να σε ταΐσουν εκεί.</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1 βασιλιάδες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Αρ. 35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400"/>
              <a:t>Το αλεύρι και το λάδι</a:t>
            </a:r>
          </a:p>
          <a:p>
            <a:pPr xmlns:a="http://schemas.openxmlformats.org/drawingml/2006/main" algn="ctr"/>
            <a:r xmlns:a="http://schemas.openxmlformats.org/drawingml/2006/main">
              <a:rPr lang="el" altLang="ko-KR" sz="4400"/>
              <a:t>δεν εξαντλήθηκε</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Πηγαίνετε αμέσως στη Σαρεπάθ της Σιδώνας και μείνετε εκεί. Έχω διατάξει μια χήρα σε εκείνο το μέρος να σας προμηθεύσει με τροφή</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1 βασιλιάδες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Δεν υπήρχε βροχή στο Ισραήλ όπως είπε ο Κύριος ο Θεός. Έτσι δεν υπήρχε φαγητό για να φάει ο κόσμος.</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Κύριος ο Θεός έστειλε τον Ηλία σε μια χήρα που ζούσε στη Σαρεπάθ.</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Ηλίας της ζήτησε να φτιάξει ψωμί μόνο με μια χούφτα αλεύρι και λίγο λάδι που της έμεινε.</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Ο Ιωνάθαν έδωσε στον Δαβίδ το δικό του ξίφος και βέλος. Αυτό σήμαινε ότι πίστευε πραγματικά στον Ντέιβιντ.</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600">
                <a:solidFill>
                  <a:schemeClr val="tx1">
                    <a:lumMod val="65000"/>
                    <a:lumOff val="35000"/>
                  </a:schemeClr>
                </a:solidFill>
              </a:rPr>
              <a:t>Αν και δεν είχε αρκετό αλεύρι και λάδι με το οποίο ζούσαν, σύμφωνα με το ρητό του Ηλία, έφτιαξε λίγο ψωμί και το έδωσε πρώτα στον Ηλία και το έφτιαξαν για τον εαυτό τους.</a:t>
            </a:r>
            <a:r xmlns:a="http://schemas.openxmlformats.org/drawingml/2006/main">
              <a:rPr lang="el" altLang="en-US" sz="2600">
                <a:solidFill>
                  <a:schemeClr val="tx1">
                    <a:lumMod val="65000"/>
                    <a:lumOff val="35000"/>
                  </a:schemeClr>
                </a:solidFill>
              </a:rPr>
              <a:t> </a:t>
            </a:r>
            <a:r xmlns:a="http://schemas.openxmlformats.org/drawingml/2006/main">
              <a:rPr lang="el" altLang="ko-KR" sz="2600">
                <a:solidFill>
                  <a:schemeClr val="tx1">
                    <a:lumMod val="65000"/>
                    <a:lumOff val="35000"/>
                  </a:schemeClr>
                </a:solidFill>
              </a:rPr>
              <a:t>Τότε, παραδόξως, ήταν το βάζο με το αλεύρι και η κανάτα με το λάδι</a:t>
            </a:r>
            <a:r xmlns:a="http://schemas.openxmlformats.org/drawingml/2006/main">
              <a:rPr lang="el" altLang="en-US" sz="2600">
                <a:solidFill>
                  <a:schemeClr val="tx1">
                    <a:lumMod val="65000"/>
                    <a:lumOff val="35000"/>
                  </a:schemeClr>
                </a:solidFill>
              </a:rPr>
              <a:t> </a:t>
            </a:r>
            <a:r xmlns:a="http://schemas.openxmlformats.org/drawingml/2006/main">
              <a:rPr lang="el" altLang="ko-KR" sz="2600">
                <a:solidFill>
                  <a:schemeClr val="tx1">
                    <a:lumMod val="65000"/>
                    <a:lumOff val="35000"/>
                  </a:schemeClr>
                </a:solidFill>
              </a:rPr>
              <a:t>δεν έχει εξαντληθεί.</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600">
                <a:solidFill>
                  <a:schemeClr val="tx1">
                    <a:lumMod val="65000"/>
                    <a:lumOff val="35000"/>
                  </a:schemeClr>
                </a:solidFill>
              </a:rPr>
              <a:t>Μια μέρα πέθανε ο γιος της. Αλλά ο Κύριος ο Θεός άφησε τη ζωή του αγοριού να επιστρέψει σε αυτόν και να ζήσει. Έδωσε δόξα στον Θεό.</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chemeClr val="tx1">
                    <a:lumMod val="65000"/>
                    <a:lumOff val="35000"/>
                  </a:schemeClr>
                </a:solidFill>
              </a:rPr>
              <a:t>Η χήρα πρόσφερε λίγο αλεύρι και λάδι</a:t>
            </a:r>
          </a:p>
          <a:p>
            <a:pPr xmlns:a="http://schemas.openxmlformats.org/drawingml/2006/main" algn="ctr"/>
            <a:r xmlns:a="http://schemas.openxmlformats.org/drawingml/2006/main">
              <a:rPr lang="el" altLang="ko-KR" sz="3200">
                <a:solidFill>
                  <a:schemeClr val="tx1">
                    <a:lumMod val="65000"/>
                    <a:lumOff val="35000"/>
                  </a:schemeClr>
                </a:solidFill>
              </a:rPr>
              <a:t>στο θεό.</a:t>
            </a:r>
            <a:r xmlns:a="http://schemas.openxmlformats.org/drawingml/2006/main">
              <a:rPr lang="el"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Τότε, έλαβε πολλή ευλογία</a:t>
            </a:r>
          </a:p>
          <a:p>
            <a:pPr xmlns:a="http://schemas.openxmlformats.org/drawingml/2006/main" algn="ctr"/>
            <a:r xmlns:a="http://schemas.openxmlformats.org/drawingml/2006/main">
              <a:rPr lang="el" altLang="ko-KR" sz="3200">
                <a:solidFill>
                  <a:schemeClr val="tx1">
                    <a:lumMod val="65000"/>
                    <a:lumOff val="35000"/>
                  </a:schemeClr>
                </a:solidFill>
              </a:rPr>
              <a:t>πέρα από κάθε φαντασία.</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Μερικές φορές, θα υπάρξει μια στιγμή που πρέπει να δώσουμε κάτι σημαντικό στον Θεό.</a:t>
            </a:r>
          </a:p>
          <a:p>
            <a:pPr xmlns:a="http://schemas.openxmlformats.org/drawingml/2006/main" algn="ctr"/>
            <a:r xmlns:a="http://schemas.openxmlformats.org/drawingml/2006/main">
              <a:rPr lang="el" altLang="ko-KR" sz="3200">
                <a:solidFill>
                  <a:schemeClr val="tx1">
                    <a:lumMod val="65000"/>
                    <a:lumOff val="35000"/>
                  </a:schemeClr>
                </a:solidFill>
              </a:rPr>
              <a:t>Τότε, ο Θεός μας ευλογεί πολύ μέσω αυτής της προσφοράς και της θυσίας.</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Ποιος είναι ο 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είναι αυτός που μας παρέχει όλα όσα χρειαζόμαστε για να ζήσουμε με φαγητό, ρούχα, σπίτι κ.λπ.</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200">
                <a:solidFill>
                  <a:schemeClr val="tx1">
                    <a:lumMod val="65000"/>
                    <a:lumOff val="35000"/>
                  </a:schemeClr>
                </a:solidFill>
              </a:rPr>
              <a:t>Σε ποιον είπε ο Θεός στον Ηλία να πάει;;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βασιλιάς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ιερέας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χήρα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γενικός</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rgbClr val="FF0000"/>
                </a:solidFill>
              </a:rPr>
              <a:t>③ </a:t>
            </a:r>
            <a:r xmlns:a="http://schemas.openxmlformats.org/drawingml/2006/main">
              <a:rPr lang="el" altLang="ko-KR" sz="2800">
                <a:solidFill>
                  <a:srgbClr val="FF0000"/>
                </a:solidFill>
              </a:rPr>
              <a:t>χήρα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Πηγαίνετε αμέσως στη Σαρεπάθ της Σιδώνας και μείνετε εκεί. Έχω διατάξει μια χήρα σε εκείνο το μέρος να σας προμηθεύσει με τροφή</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1 βασιλιάδες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el" altLang="ko-KR" b="1">
                <a:solidFill>
                  <a:schemeClr val="tx1">
                    <a:lumMod val="50000"/>
                    <a:lumOff val="50000"/>
                  </a:schemeClr>
                </a:solidFill>
              </a:rPr>
              <a:t>Αρ. 36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el" altLang="ko-KR" sz="4400"/>
              <a:t>Η φωτιά έπεσε από τον ουρανό</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Τότε έπεσε η φωτιά του Κυρίου και έκαψε τη θυσία, τα ξύλα, τις πέτρες και το χώμα, και έγλειψε και το νερό στο όρυγμα.</a:t>
            </a:r>
            <a:r xmlns:a="http://schemas.openxmlformats.org/drawingml/2006/main">
              <a:rPr lang="e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l" altLang="ko-KR" sz="2800">
                <a:solidFill>
                  <a:schemeClr val="tx1">
                    <a:lumMod val="65000"/>
                    <a:lumOff val="35000"/>
                  </a:schemeClr>
                </a:solidFill>
              </a:rPr>
              <a:t>1 βασιλιάδες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Ο Θεός έστειλε τον Ηλία στον κακό βασιλιά Αχαάβ του Ισραήλ. «Θα μάθετε ποιος είναι ο πραγματικός Θεός!»</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Ο Ηλίας έχει πολεμήσει ενάντια σε 850 ψευδοπροφήτες ειδωλολατρών. «Ο θεός που απαντά με φωτιά είναι πραγματικός Θεός!»</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Ο Ιωνάθαν έδωσε τα πολύτιμα ρούχα του στον Δαβίδ. Έδειχνε τη βαθιά φιλία του Τζόναθαν με τον Ντέιβιντ.</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850 προφήτες φώναξαν το όνομα του θεού τους και χόρεψαν γύρω από το άλτερ, αλλά δεν υπήρξε απάντηση πυρός.</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el" altLang="ko-KR" sz="2800">
                <a:solidFill>
                  <a:schemeClr val="tx1">
                    <a:lumMod val="65000"/>
                    <a:lumOff val="35000"/>
                  </a:schemeClr>
                </a:solidFill>
              </a:rPr>
              <a:t>Ήταν η σειρά του Ηλία. Ο Ηλίας προσευχήθηκε προς τον ουρανό. Τότε, έπεσε η φωτιά του Θεού και έκαψε τη θυσία στο βωμό.</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el" altLang="ko-KR" sz="2600">
                <a:solidFill>
                  <a:schemeClr val="tx1">
                    <a:lumMod val="65000"/>
                    <a:lumOff val="35000"/>
                  </a:schemeClr>
                </a:solidFill>
              </a:rPr>
              <a:t>«Ο Ιεχωβά είναι ο πραγματικός Θεός!» Ο λαός του Ισραήλ μετανόησε τις αμαρτίες του και δόξασε τον Θεό.</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el" altLang="ko-KR" sz="3200">
                <a:solidFill>
                  <a:schemeClr val="tx1">
                    <a:lumMod val="65000"/>
                    <a:lumOff val="35000"/>
                  </a:schemeClr>
                </a:solidFill>
              </a:rPr>
              <a:t>Οι ψεύτικοι θεοί δεν μπορούσαν να κάνουν τίποτα.</a:t>
            </a:r>
          </a:p>
          <a:p>
            <a:pPr xmlns:a="http://schemas.openxmlformats.org/drawingml/2006/main" algn="ctr"/>
            <a:r xmlns:a="http://schemas.openxmlformats.org/drawingml/2006/main">
              <a:rPr lang="el" altLang="ko-KR" sz="3200">
                <a:solidFill>
                  <a:schemeClr val="tx1">
                    <a:lumMod val="65000"/>
                    <a:lumOff val="35000"/>
                  </a:schemeClr>
                </a:solidFill>
              </a:rPr>
              <a:t>Για</a:t>
            </a:r>
            <a:r xmlns:a="http://schemas.openxmlformats.org/drawingml/2006/main">
              <a:rPr lang="el" altLang="en-US" sz="3200">
                <a:solidFill>
                  <a:schemeClr val="tx1">
                    <a:lumMod val="65000"/>
                    <a:lumOff val="35000"/>
                  </a:schemeClr>
                </a:solidFill>
              </a:rPr>
              <a:t> </a:t>
            </a:r>
            <a:r xmlns:a="http://schemas.openxmlformats.org/drawingml/2006/main">
              <a:rPr lang="el" altLang="ko-KR" sz="3200">
                <a:solidFill>
                  <a:schemeClr val="tx1">
                    <a:lumMod val="65000"/>
                    <a:lumOff val="35000"/>
                  </a:schemeClr>
                </a:solidFill>
              </a:rPr>
              <a:t>αυτοί</a:t>
            </a:r>
            <a:r xmlns:a="http://schemas.openxmlformats.org/drawingml/2006/main">
              <a:rPr lang="el" altLang="en-US" sz="3200">
                <a:solidFill>
                  <a:schemeClr val="tx1">
                    <a:lumMod val="65000"/>
                    <a:lumOff val="35000"/>
                  </a:schemeClr>
                </a:solidFill>
              </a:rPr>
              <a:t> </a:t>
            </a:r>
            <a:r xmlns:a="http://schemas.openxmlformats.org/drawingml/2006/main">
              <a:rPr lang="el" altLang="ko-KR" sz="3200">
                <a:solidFill>
                  <a:schemeClr val="tx1">
                    <a:lumMod val="65000"/>
                    <a:lumOff val="35000"/>
                  </a:schemeClr>
                </a:solidFill>
              </a:rPr>
              <a:t>είχε</a:t>
            </a:r>
            <a:r xmlns:a="http://schemas.openxmlformats.org/drawingml/2006/main">
              <a:rPr lang="el" altLang="en-US" sz="3200">
                <a:solidFill>
                  <a:schemeClr val="tx1">
                    <a:lumMod val="65000"/>
                    <a:lumOff val="35000"/>
                  </a:schemeClr>
                </a:solidFill>
              </a:rPr>
              <a:t> </a:t>
            </a:r>
            <a:r xmlns:a="http://schemas.openxmlformats.org/drawingml/2006/main">
              <a:rPr lang="el" altLang="ko-KR" sz="3200">
                <a:solidFill>
                  <a:schemeClr val="tx1">
                    <a:lumMod val="65000"/>
                    <a:lumOff val="35000"/>
                  </a:schemeClr>
                </a:solidFill>
              </a:rPr>
              <a:t>όχι</a:t>
            </a:r>
            <a:r xmlns:a="http://schemas.openxmlformats.org/drawingml/2006/main">
              <a:rPr lang="el" altLang="en-US" sz="3200">
                <a:solidFill>
                  <a:schemeClr val="tx1">
                    <a:lumMod val="65000"/>
                    <a:lumOff val="35000"/>
                  </a:schemeClr>
                </a:solidFill>
              </a:rPr>
              <a:t> </a:t>
            </a:r>
            <a:r xmlns:a="http://schemas.openxmlformats.org/drawingml/2006/main">
              <a:rPr lang="el" altLang="ko-KR" sz="3200">
                <a:solidFill>
                  <a:schemeClr val="tx1">
                    <a:lumMod val="65000"/>
                    <a:lumOff val="35000"/>
                  </a:schemeClr>
                </a:solidFill>
              </a:rPr>
              <a:t>εξουσία.</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Ο Θεός είναι Παντοδύναμος.</a:t>
            </a:r>
          </a:p>
          <a:p>
            <a:pPr xmlns:a="http://schemas.openxmlformats.org/drawingml/2006/main" algn="ctr"/>
            <a:r xmlns:a="http://schemas.openxmlformats.org/drawingml/2006/main">
              <a:rPr lang="el" altLang="ko-KR" sz="3200">
                <a:solidFill>
                  <a:schemeClr val="tx1">
                    <a:lumMod val="65000"/>
                    <a:lumOff val="35000"/>
                  </a:schemeClr>
                </a:solidFill>
              </a:rPr>
              <a:t>Μπορούμε να ζήσουμε τα εκπληκτικά θαύματά Του όταν βασιζόμαστε και πιστεύουμε σε Αυτόν.</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el" altLang="ko-KR" sz="3200"/>
              <a:t>Ποιος είναι ο Θεός;</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Είναι ο πραγματικός και ζωντανός και ενεργός Θεός που διαφέρει από τα ψεύτικα είδωλα.</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el" altLang="ko-KR" sz="3200">
                <a:solidFill>
                  <a:schemeClr val="tx1">
                    <a:lumMod val="65000"/>
                    <a:lumOff val="35000"/>
                  </a:schemeClr>
                </a:solidFill>
              </a:rPr>
              <a:t>Τι έπεσε από τον ουρανό όταν προσευχήθηκε ο Ηλίας;</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χιόνι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βροχή</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πέτρα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φωτιά</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el" altLang="en-US" sz="2800">
                <a:solidFill>
                  <a:srgbClr val="FF0000"/>
                </a:solidFill>
              </a:rPr>
              <a:t>④ </a:t>
            </a:r>
            <a:r xmlns:a="http://schemas.openxmlformats.org/drawingml/2006/main">
              <a:rPr lang="el" altLang="ko-KR" sz="2800">
                <a:solidFill>
                  <a:srgbClr val="FF0000"/>
                </a:solidFill>
              </a:rPr>
              <a:t>φωτιά</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Τότε έπεσε η φωτιά του Κυρίου και έκαψε τη θυσία, τα ξύλα, τις πέτρες και το χώμα, και έγλειψε και το νερό στο όρυγμα.</a:t>
            </a:r>
            <a:r xmlns:a="http://schemas.openxmlformats.org/drawingml/2006/main">
              <a:rPr lang="e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l" altLang="ko-KR" sz="2800">
                <a:solidFill>
                  <a:schemeClr val="tx1">
                    <a:lumMod val="65000"/>
                    <a:lumOff val="35000"/>
                  </a:schemeClr>
                </a:solidFill>
              </a:rPr>
              <a:t>1 βασιλιάδες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ΟΧΙ. 37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400"/>
              <a:t>Ο Νεεμάν θεραπεύτηκε από τη λέπρα</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Κατέβηκε λοιπόν και βυθίστηκε στον Ιορδάνη εφτά φορές, όπως του είχε πει ο άνθρωπος του Θεού, και η σάρκα του αποκαταστάθηκε και έγινε καθαρή σαν νεαρού αγοριού.</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2 Βασιλέων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400">
                <a:solidFill>
                  <a:schemeClr val="tx1">
                    <a:lumMod val="65000"/>
                    <a:lumOff val="35000"/>
                  </a:schemeClr>
                </a:solidFill>
              </a:rPr>
              <a:t>Ο Νεεμάν ήταν αρχηγός του στρατού του βασιλιά του Αράμ, αλλά είχε λέπρα. Πήγε στον Ελισσαιέ που ήταν ο προφήτης του Ισραήλ για να αποκατασταθεί.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el" altLang="ko-KR" sz="2600">
                <a:solidFill>
                  <a:schemeClr val="tx1">
                    <a:lumMod val="65000"/>
                    <a:lumOff val="35000"/>
                  </a:schemeClr>
                </a:solidFill>
              </a:rPr>
              <a:t>Ο Δαβίδ βρέθηκε σε επικίνδυνες καταστάσεις μέχρι θανάτου για πολλές φορές, γιατί ο βασιλιάς Σαούλ προσπάθησε να τον σκοτώσει. Ωστόσο, μπορούσε να ξεφύγει από αυτούς τους κινδύνους με τη βοήθεια του Τζόναθαν.</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Ελισσαιέ δεν τον συνάντησε, αλλά απλώς του είπε: «Πήγαινε, πλύσου επτά φορές στον ποταμό Ιορδάνη».</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Νεεμάν θύμωσε ενάντια στο λόγο του Ελισσαιέ. Αλλά οι υπηρέτες του του είπαν: «Πήγαινε στο ποτάμι και βούτηξε το σώμα σου, σε παρακαλώ».</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Νεεμάν βυθίστηκε στον Ιορδάνη επτά φορές όπως είπαν ο Ελισσαιέ και οι υπηρέτες του.</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500">
                <a:solidFill>
                  <a:schemeClr val="tx1">
                    <a:lumMod val="65000"/>
                    <a:lumOff val="35000"/>
                  </a:schemeClr>
                </a:solidFill>
              </a:rPr>
              <a:t>Τότε, παραδόξως, η σάρκα του αποκαταστάθηκε και έγινε καθαρή.</a:t>
            </a:r>
          </a:p>
          <a:p>
            <a:r xmlns:a="http://schemas.openxmlformats.org/drawingml/2006/main">
              <a:rPr lang="el" altLang="ko-KR" sz="2500">
                <a:solidFill>
                  <a:schemeClr val="tx1">
                    <a:lumMod val="65000"/>
                    <a:lumOff val="35000"/>
                  </a:schemeClr>
                </a:solidFill>
              </a:rPr>
              <a:t>Ο Νεεμάν επέστρεψε στον Ελισσαιέ και έδωσε δόξα στον Θεό.</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chemeClr val="tx1">
                    <a:lumMod val="65000"/>
                    <a:lumOff val="35000"/>
                  </a:schemeClr>
                </a:solidFill>
              </a:rPr>
              <a:t>Όταν ο Νεεμάν άκουσε τον Ελισσαιέ, που ήταν ο άνθρωπος του Θεού, και υπάκουσε στον λόγο του, ευλογήθηκε που καθαρίστηκε από τη λέπρα του.</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Δεν πρέπει να ζούμε με τη θέλησή μας,</a:t>
            </a:r>
          </a:p>
          <a:p>
            <a:pPr xmlns:a="http://schemas.openxmlformats.org/drawingml/2006/main" algn="ctr"/>
            <a:r xmlns:a="http://schemas.openxmlformats.org/drawingml/2006/main">
              <a:rPr lang="el" altLang="ko-KR" sz="3200">
                <a:solidFill>
                  <a:schemeClr val="tx1">
                    <a:lumMod val="65000"/>
                    <a:lumOff val="35000"/>
                  </a:schemeClr>
                </a:solidFill>
              </a:rPr>
              <a:t>αλλά με το θέλημα του Θεού.</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Όταν ζούμε και υπακούμε στον λόγο του Θεού,</a:t>
            </a:r>
          </a:p>
          <a:p>
            <a:pPr xmlns:a="http://schemas.openxmlformats.org/drawingml/2006/main" algn="ctr"/>
            <a:r xmlns:a="http://schemas.openxmlformats.org/drawingml/2006/main">
              <a:rPr lang="el" altLang="ko-KR" sz="3200">
                <a:solidFill>
                  <a:schemeClr val="tx1">
                    <a:lumMod val="65000"/>
                    <a:lumOff val="35000"/>
                  </a:schemeClr>
                </a:solidFill>
              </a:rPr>
              <a:t>Μπορούμε να ευλογηθούμε από άφθονες ευλογίες που μπορεί να μας παρέχει ο Θεός.</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rgbClr val="FF0000"/>
                </a:solidFill>
              </a:rPr>
              <a:t>Θεός?</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είναι αυτός που μπορεί να θεραπεύσει κάθε ασθένεια. Είναι ο Παντοδύναμος Θεός που μπορεί να μας θεραπεύσει.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Πόσες φορές βυθίστηκε ο Νεεμάν στον ποταμό Ιορδάνη;</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τρεις φορές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μία φορά</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πέντε φορές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επτά</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φορές</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επτά φορές</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Κατέβηκε λοιπόν και βυθίστηκε στον Ιορδάνη εφτά φορές, όπως του είχε πει ο άνθρωπος του Θεού, και η σάρκα του αποκαταστάθηκε και έγινε καθαρή σαν νεαρού αγοριού.</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2 Βασιλέων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Αρ. 38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400"/>
              <a:t>Επισκευή του Ναού του Θεού</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bg1">
                    <a:lumMod val="50000"/>
                  </a:schemeClr>
                </a:solidFill>
              </a:rPr>
              <a:t>Γι' αυτό ο βασιλιάς Ιωάς κάλεσε τον Ιωάδα τον ιερέα και τους άλλους ιερείς και τους ρώτησε: "Γιατί δεν επιδιορθώνετε τη ζημιά που έγινε στο ναό; Μην πάρετε άλλα χρήματα από τους ταμίας σας, αλλά παραδώστε τα για επισκευή του ναού".</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2 Βασιλιάδες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el" altLang="ko-KR" sz="3200">
                <a:solidFill>
                  <a:schemeClr val="tx1">
                    <a:lumMod val="65000"/>
                    <a:lumOff val="35000"/>
                  </a:schemeClr>
                </a:solidFill>
              </a:rPr>
              <a:t>Ο Ιωνάθαν δεν επέλεξε την εγωιστική του επιθυμία, αλλά τον φίλο του, Ντέιβιντ.</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l" altLang="ko-KR" sz="3200">
                <a:solidFill>
                  <a:schemeClr val="tx1">
                    <a:lumMod val="65000"/>
                    <a:lumOff val="35000"/>
                  </a:schemeClr>
                </a:solidFill>
              </a:rPr>
              <a:t>Όπως ο Τζόναθαν,</a:t>
            </a:r>
          </a:p>
          <a:p>
            <a:pPr xmlns:a="http://schemas.openxmlformats.org/drawingml/2006/main" algn="ctr"/>
            <a:r xmlns:a="http://schemas.openxmlformats.org/drawingml/2006/main">
              <a:rPr lang="el" altLang="ko-KR" sz="3200">
                <a:solidFill>
                  <a:schemeClr val="tx1">
                    <a:lumMod val="65000"/>
                    <a:lumOff val="35000"/>
                  </a:schemeClr>
                </a:solidFill>
              </a:rPr>
              <a:t>ας γίνουμε καλός φίλος για τον φίλο μας.</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err="1">
                <a:solidFill>
                  <a:schemeClr val="tx1">
                    <a:lumMod val="65000"/>
                    <a:lumOff val="35000"/>
                  </a:schemeClr>
                </a:solidFill>
              </a:rPr>
              <a:t>Ο Ιωάς, ο βασιλιάς του Ιούδα, είχε το μυαλό να επισκευάσει τον ναό του Θεού, ο οποίος έμεινε κατεστραμμένος.</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Ωστόσο, ο προϋπολογισμός δεν ήταν αρκετός για την επισκευή του ναού. Ο Ιωάς αποφάσισε να λάβει προσφορά για την επισκευή του ναού του Θεού.</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Οι άνθρωποι που αγαπούσαν τον Θεό πρόσφεραν ειλικρινά χρήματα για την επισκευή του ναού.</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Τα χρήματα που συγκεντρώθηκαν για την επισκευή του ναού δόθηκαν στους εργάτες και επισκεύασαν το ναό με απόλυτη ειλικρίνεια.</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"Ουάου! Τι όμορφος ναός που είναι!». Ο Ιωάς χάρηκε με τη σκέψη ότι ο Θεός θα ήταν ευάρεστος.</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600" err="1">
                <a:solidFill>
                  <a:schemeClr val="tx1">
                    <a:lumMod val="65000"/>
                    <a:lumOff val="35000"/>
                  </a:schemeClr>
                </a:solidFill>
              </a:rPr>
              <a:t>Ο Ιωάς θεωρούσε τον ναό του Θεού ως πολύτιμο μέρος, όπου οι άνθρωποι λάτρευαν τον Θεό.</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l" altLang="ko-KR" sz="3600">
                <a:solidFill>
                  <a:schemeClr val="tx1">
                    <a:lumMod val="65000"/>
                    <a:lumOff val="35000"/>
                  </a:schemeClr>
                </a:solidFill>
              </a:rPr>
              <a:t>Η Εκκλησία είναι το μέρος όπου ο Θεός είναι παρών όταν Τον λατρεύουμε.</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l" altLang="ko-KR" sz="3600">
                <a:solidFill>
                  <a:schemeClr val="tx1">
                    <a:lumMod val="65000"/>
                    <a:lumOff val="35000"/>
                  </a:schemeClr>
                </a:solidFill>
              </a:rPr>
              <a:t>Άρα, πρέπει να αγαπάμε την εκκλησία και να τη θεωρούμε πολύτιμη.</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solidFill>
                  <a:srgbClr val="FF0000"/>
                </a:solidFill>
              </a:rPr>
              <a:t>Θεός?</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στήνει τον καθένα μας ως Ιερό Ναό Του.</a:t>
            </a:r>
          </a:p>
          <a:p>
            <a:endParaRPr lang="en-US" altLang="ko-KR" sz="3600">
              <a:solidFill>
                <a:schemeClr val="tx1">
                  <a:lumMod val="65000"/>
                  <a:lumOff val="35000"/>
                </a:schemeClr>
              </a:solidFill>
            </a:endParaRPr>
          </a:p>
          <a:p>
            <a:r xmlns:a="http://schemas.openxmlformats.org/drawingml/2006/main">
              <a:rPr lang="el" altLang="ko-KR" sz="3600">
                <a:solidFill>
                  <a:schemeClr val="tx1">
                    <a:lumMod val="65000"/>
                    <a:lumOff val="35000"/>
                  </a:schemeClr>
                </a:solidFill>
              </a:rPr>
              <a:t>Ο Θεός συναντά αυτούς που Τον λατρεύουν.</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Τι αποφάσισε να φτιάξει ο Τζόας;</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παλάτι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δικό του</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δωμάτιο</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σχολείο</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Ιερός Ναός</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Ιερός Ναός</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bg1">
                    <a:lumMod val="50000"/>
                  </a:schemeClr>
                </a:solidFill>
              </a:rPr>
              <a:t>Γι' αυτό ο βασιλιάς Ιωάς κάλεσε τον Ιωάδα τον ιερέα και τους άλλους ιερείς και τους ρώτησε: "Γιατί δεν επιδιορθώνετε τη ζημιά που έγινε στο ναό; Μην πάρετε άλλα χρήματα από τους ταμίας σας, αλλά παραδώστε τα για επισκευή του ναού".</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2 Βασιλιάδες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b="1">
                <a:solidFill>
                  <a:schemeClr val="tx1">
                    <a:lumMod val="50000"/>
                    <a:lumOff val="50000"/>
                  </a:schemeClr>
                </a:solidFill>
              </a:rPr>
              <a:t>Αρ. 39 Ο Λόγος του Θεού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600"/>
              <a:t>Νεεμίας, που ανοικοδόμησε το τείχος της Ιερουσαλήμ</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el" altLang="ko-KR" sz="3200"/>
              <a:t>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l" altLang="ko-KR" sz="3600">
                <a:solidFill>
                  <a:srgbClr val="C00000"/>
                </a:solidFill>
              </a:rPr>
              <a:t>Θεός..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el" altLang="ko-KR" sz="3600">
                <a:solidFill>
                  <a:schemeClr val="tx1">
                    <a:lumMod val="65000"/>
                    <a:lumOff val="35000"/>
                  </a:schemeClr>
                </a:solidFill>
              </a:rPr>
              <a:t>Είναι αυτός που μας δίνει καλούς φίλους.</a:t>
            </a:r>
          </a:p>
          <a:p>
            <a:endParaRPr lang="en-US" altLang="ko-KR" sz="3600">
              <a:solidFill>
                <a:schemeClr val="tx1">
                  <a:lumMod val="65000"/>
                  <a:lumOff val="35000"/>
                </a:schemeClr>
              </a:solidFill>
            </a:endParaRPr>
          </a:p>
          <a:p>
            <a:r xmlns:a="http://schemas.openxmlformats.org/drawingml/2006/main">
              <a:rPr lang="el" altLang="ko-KR" sz="3600">
                <a:solidFill>
                  <a:schemeClr val="tx1">
                    <a:lumMod val="65000"/>
                    <a:lumOff val="35000"/>
                  </a:schemeClr>
                </a:solidFill>
              </a:rPr>
              <a:t>Δώστε ευχαριστίες στον Θεό που μας έδωσε καλούς φίλους!</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bg1">
                    <a:lumMod val="50000"/>
                  </a:schemeClr>
                </a:solidFill>
              </a:rPr>
              <a:t>Απάντησα στον βασιλιά: «Αν αρέσει στον βασιλιά και αν ο υπηρέτης σου βρήκε χάρη στα μάτια του, ας με στείλει στην πόλη του Ιούδα, όπου είναι θαμμένοι οι πατέρες μου, για να μπορέσω να την ξαναχτίσω».</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Ο Νεεμίας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Πέρσης βασιλιάς έδωσε την άδεια στον νικητή του βασιλιά Νεεμία να ξαναχτίσει την πόλη και την ακρόπολη που ήταν ερειπωμένα.</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Νεεμίας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επέστρεψε στην Ιερουσαλήμ με πολλούς Ισραηλίτες και ανοικοδόμησε μαζί τους το τείχος της Ιερουσαλήμ.</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600">
                <a:solidFill>
                  <a:schemeClr val="tx1">
                    <a:lumMod val="65000"/>
                    <a:lumOff val="35000"/>
                  </a:schemeClr>
                </a:solidFill>
              </a:rPr>
              <a:t>Ωστόσο, ενοχλήθηκαν από άλλες φυλές που αντιπαθούσαν την αναβίωση του Ισραηλιτικού. Επιπλέον, πολλοί Ισραηλίτες ξέσπασαν σε παράπονα.</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Ο Νεεμίας ζήτησε βοήθεια στον Θεό. Ο Θεός του έδωσε δύναμη και κουράγιο να κάνει τη δουλειά.</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2800">
                <a:solidFill>
                  <a:schemeClr val="tx1">
                    <a:lumMod val="65000"/>
                    <a:lumOff val="35000"/>
                  </a:schemeClr>
                </a:solidFill>
              </a:rPr>
              <a:t>Επιτέλους, ο Νεεμίας ολοκλήρωσε την ανοικοδόμηση του τείχους της Ιερουσαλήμ με τον Ισραηλίτη. Αφού τελείωσε το τείχος, αυτός και ο λαός του λάτρεψαν τον Θεό με χαρά.</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μάθημα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600">
                <a:solidFill>
                  <a:schemeClr val="tx1">
                    <a:lumMod val="65000"/>
                    <a:lumOff val="35000"/>
                  </a:schemeClr>
                </a:solidFill>
              </a:rPr>
              <a:t>Ο Νεεμίας ολοκλήρωσε την ανοικοδόμηση του τείχους με τη βοήθεια του Θεού, παρόλο που υπήρχαν πολλές αναταραχές.</a:t>
            </a:r>
          </a:p>
          <a:p>
            <a:pPr xmlns:a="http://schemas.openxmlformats.org/drawingml/2006/main" algn="ctr"/>
            <a:r xmlns:a="http://schemas.openxmlformats.org/drawingml/2006/main">
              <a:rPr lang="el" altLang="ko-KR" sz="3600">
                <a:solidFill>
                  <a:schemeClr val="tx1">
                    <a:lumMod val="65000"/>
                    <a:lumOff val="35000"/>
                  </a:schemeClr>
                </a:solidFill>
              </a:rPr>
              <a:t>Όταν κάνουμε το έργο του Θεού, μπορεί να αντιμετωπίσουμε δύσκολες καταστάσεις.</a:t>
            </a:r>
          </a:p>
          <a:p>
            <a:pPr xmlns:a="http://schemas.openxmlformats.org/drawingml/2006/main" algn="ctr"/>
            <a:r xmlns:a="http://schemas.openxmlformats.org/drawingml/2006/main">
              <a:rPr lang="el" altLang="ko-KR" sz="3600">
                <a:solidFill>
                  <a:schemeClr val="tx1">
                    <a:lumMod val="65000"/>
                    <a:lumOff val="35000"/>
                  </a:schemeClr>
                </a:solidFill>
              </a:rPr>
              <a:t>Ωστόσο, αν ο Θεός είναι μαζί μας και είμαστε μαζί Του, μπορούμε να ξεπεράσουμε όλες αυτές τις δυσκολίες.</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3200"/>
              <a:t>Θεός?</a:t>
            </a:r>
            <a:r xmlns:a="http://schemas.openxmlformats.org/drawingml/2006/main">
              <a:rPr lang="e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rgbClr val="C00000"/>
                </a:solidFill>
              </a:rPr>
              <a:t>Ο Θεός είναι..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Ο Θεός είναι αυτός που μας βοηθά και μας δίνει δύναμη και κουράγιο όταν προσευχόμαστε και ζητάμε βοήθεια σε δύσκολη κατάσταση.</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Το σημερινό Κουίζ</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tx1">
                    <a:lumMod val="65000"/>
                    <a:lumOff val="35000"/>
                  </a:schemeClr>
                </a:solidFill>
              </a:rPr>
              <a:t>Γιατί ο Νεεμίας επέστρεψε στη γενέτειρά του;</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① </a:t>
            </a:r>
            <a:r xmlns:a="http://schemas.openxmlformats.org/drawingml/2006/main">
              <a:rPr lang="el" altLang="ko-KR" sz="2800">
                <a:solidFill>
                  <a:schemeClr val="tx1">
                    <a:lumMod val="65000"/>
                    <a:lumOff val="35000"/>
                  </a:schemeClr>
                </a:solidFill>
              </a:rPr>
              <a:t>να ταξιδέψω..</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② </a:t>
            </a:r>
            <a:r xmlns:a="http://schemas.openxmlformats.org/drawingml/2006/main">
              <a:rPr lang="el" altLang="ko-KR" sz="2800">
                <a:solidFill>
                  <a:schemeClr val="tx1">
                    <a:lumMod val="65000"/>
                    <a:lumOff val="35000"/>
                  </a:schemeClr>
                </a:solidFill>
              </a:rPr>
              <a:t>να πάω σχολείο..</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③ </a:t>
            </a:r>
            <a:r xmlns:a="http://schemas.openxmlformats.org/drawingml/2006/main">
              <a:rPr lang="el" altLang="ko-KR" sz="2800">
                <a:solidFill>
                  <a:schemeClr val="tx1">
                    <a:lumMod val="65000"/>
                    <a:lumOff val="35000"/>
                  </a:schemeClr>
                </a:solidFill>
              </a:rPr>
              <a:t>να προσκυνήσω..</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chemeClr val="tx1">
                    <a:lumMod val="65000"/>
                    <a:lumOff val="35000"/>
                  </a:schemeClr>
                </a:solidFill>
              </a:rPr>
              <a:t>④ </a:t>
            </a:r>
            <a:r xmlns:a="http://schemas.openxmlformats.org/drawingml/2006/main">
              <a:rPr lang="el" altLang="ko-KR" sz="2800">
                <a:solidFill>
                  <a:schemeClr val="tx1">
                    <a:lumMod val="65000"/>
                    <a:lumOff val="35000"/>
                  </a:schemeClr>
                </a:solidFill>
              </a:rPr>
              <a:t>για την ανοικοδόμηση του τείχους της Ιερουσαλήμ..</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en-US" sz="2800">
                <a:solidFill>
                  <a:srgbClr val="FF0000"/>
                </a:solidFill>
              </a:rPr>
              <a:t>④ </a:t>
            </a:r>
            <a:r xmlns:a="http://schemas.openxmlformats.org/drawingml/2006/main">
              <a:rPr lang="el" altLang="ko-KR" sz="2800">
                <a:solidFill>
                  <a:srgbClr val="FF0000"/>
                </a:solidFill>
              </a:rPr>
              <a:t>για την ανοικοδόμηση του τείχους της Ιερουσαλήμ..</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l" altLang="ko-KR" sz="4000">
                <a:solidFill>
                  <a:srgbClr val="FF0000"/>
                </a:solidFill>
              </a:rPr>
              <a:t>Ο σημερινός λόγος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l" altLang="ko-KR" sz="3600">
                <a:solidFill>
                  <a:schemeClr val="bg1">
                    <a:lumMod val="50000"/>
                  </a:schemeClr>
                </a:solidFill>
              </a:rPr>
              <a:t>Απάντησα στον βασιλιά: «Αν αρέσει στον βασιλιά και αν ο υπηρέτης σου βρήκε χάρη στα μάτια του, ας με στείλει στην πόλη του Ιούδα, όπου είναι θαμμένοι οι πατέρες μου, για να μπορέσω να την ξαναχτίσω».</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l" altLang="ko-KR" sz="2800">
                <a:solidFill>
                  <a:schemeClr val="tx1">
                    <a:lumMod val="65000"/>
                    <a:lumOff val="35000"/>
                  </a:schemeClr>
                </a:solidFill>
              </a:rPr>
              <a:t>Ο Νεεμίας</a:t>
            </a:r>
            <a:r xmlns:a="http://schemas.openxmlformats.org/drawingml/2006/main">
              <a:rPr lang="el" altLang="en-US" sz="2800">
                <a:solidFill>
                  <a:schemeClr val="tx1">
                    <a:lumMod val="65000"/>
                    <a:lumOff val="35000"/>
                  </a:schemeClr>
                </a:solidFill>
              </a:rPr>
              <a:t> </a:t>
            </a:r>
            <a:r xmlns:a="http://schemas.openxmlformats.org/drawingml/2006/main">
              <a:rPr lang="el"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