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gu"/>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gu"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gu"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gu"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gu"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gu" altLang="ko-KR" b="1">
                <a:solidFill>
                  <a:schemeClr val="tx1">
                    <a:lumMod val="50000"/>
                    <a:lumOff val="50000"/>
                  </a:schemeClr>
                </a:solidFill>
              </a:rPr>
              <a:t>નં.1</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આ</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શબ્દ</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ના</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ભગવાન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gu" altLang="ko-KR" sz="4400"/>
              <a:t>ભગવાન</a:t>
            </a:r>
          </a:p>
          <a:p>
            <a:pPr xmlns:a="http://schemas.openxmlformats.org/drawingml/2006/main" algn="ctr"/>
            <a:r xmlns:a="http://schemas.openxmlformats.org/drawingml/2006/main">
              <a:rPr lang="gu" altLang="ko-KR" sz="4400"/>
              <a:t>બનાવ્યું</a:t>
            </a:r>
          </a:p>
          <a:p>
            <a:pPr xmlns:a="http://schemas.openxmlformats.org/drawingml/2006/main" algn="ctr"/>
            <a:r xmlns:a="http://schemas.openxmlformats.org/drawingml/2006/main">
              <a:rPr lang="gu" altLang="ko-KR" sz="4400"/>
              <a:t>વિશ્વ</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solidFill>
                  <a:srgbClr val="FF0000"/>
                </a:solidFill>
              </a:rPr>
              <a:t>આજની</a:t>
            </a:r>
            <a:r xmlns:a="http://schemas.openxmlformats.org/drawingml/2006/main">
              <a:rPr lang="gu" altLang="en-US" sz="4000">
                <a:solidFill>
                  <a:srgbClr val="FF0000"/>
                </a:solidFill>
              </a:rPr>
              <a:t> </a:t>
            </a:r>
            <a:r xmlns:a="http://schemas.openxmlformats.org/drawingml/2006/main">
              <a:rPr lang="gu" altLang="ko-KR" sz="4000">
                <a:solidFill>
                  <a:srgbClr val="FF0000"/>
                </a:solidFill>
              </a:rPr>
              <a:t>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શરૂઆતમાં ભગવાને બનાવ્યું</a:t>
            </a:r>
          </a:p>
          <a:p>
            <a:r xmlns:a="http://schemas.openxmlformats.org/drawingml/2006/main">
              <a:rPr lang="gu" altLang="ko-KR" sz="3600">
                <a:solidFill>
                  <a:schemeClr val="tx1">
                    <a:lumMod val="65000"/>
                    <a:lumOff val="35000"/>
                  </a:schemeClr>
                </a:solidFill>
              </a:rPr>
              <a:t>આકાશ અને પૃથ્વી.</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gu" altLang="ko-KR" sz="2800">
                <a:solidFill>
                  <a:schemeClr val="tx1">
                    <a:lumMod val="65000"/>
                    <a:lumOff val="35000"/>
                  </a:schemeClr>
                </a:solidFill>
              </a:rPr>
              <a:t>ઉત્પત્તિ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આઇઝેકની પત્ની રિબેકાએ જોડિયા બાળકોને જન્મ આપ્યો. પહેલા પુત્રનું નામ એસાવ અને બીજાનું નામ યાકૂબ હતું.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એસાવને શિકાર પસંદ હતો. તેથી, તેને આઉટડોર પ્રવૃત્તિઓ પસંદ હતી. પરંતુ, જેકબ શાંત માણસ હતો, ઘરમાં જ રહેતો હતો.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એક દિવસ, જેકબ સ્ટયૂ રાંધતો હતો, ત્યારે એસાવ શિકાર કરીને ભૂખ્યો ઘરે પાછો આવ્યો.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gu" altLang="ko-KR" sz="2400">
                <a:solidFill>
                  <a:schemeClr val="tx1">
                    <a:lumMod val="65000"/>
                    <a:lumOff val="35000"/>
                  </a:schemeClr>
                </a:solidFill>
              </a:rPr>
              <a:t>"મને થોડો સ્ટ્યૂ આપો!", "પહેલા મને તમારો જન્મસિદ્ધ અધિકાર વેચો. પછી હું તને થોડું આપીશ.” એસાવ એટલો ભૂખ્યો હતો કે તેણે લાલ સ્ટયૂના એક વાટકા માટે પોતાનો જન્મસિદ્ધ અધિકાર વેચી દીધો.</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gu" altLang="ko-KR" sz="2600">
                <a:solidFill>
                  <a:schemeClr val="tx1">
                    <a:lumMod val="65000"/>
                    <a:lumOff val="35000"/>
                  </a:schemeClr>
                </a:solidFill>
              </a:rPr>
              <a:t>આખરે, જેકબે આશીર્વાદ મેળવવા માટે તેના પિતાને છેતર્યા. અંતે, તેમને આશીર્વાદ મળ્યા. આ બધી વસ્તુઓ ભગવાનના પ્રોવિડન્સ દ્વારા થઈ હતી.</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gu" altLang="ko-KR" sz="3600">
                <a:solidFill>
                  <a:srgbClr val="ff0000"/>
                </a:solidFill>
              </a:rPr>
              <a:t>આજનો પાઠ</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gu" altLang="ko-KR" sz="3600">
                <a:solidFill>
                  <a:schemeClr val="tx1">
                    <a:lumMod val="65000"/>
                    <a:lumOff val="35000"/>
                  </a:schemeClr>
                </a:solidFill>
              </a:rPr>
              <a:t>એસાવ માનતો હતો કે આધ્યાત્મિક આશીર્વાદ મેળવવા કરતાં ભૂખની સમસ્યાનું નિરાકરણ વધુ મહત્વનું છે.</a:t>
            </a:r>
            <a:r xmlns:a="http://schemas.openxmlformats.org/drawingml/2006/main">
              <a:rPr lang="gu"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છેવટે,</a:t>
            </a:r>
            <a:r xmlns:a="http://schemas.openxmlformats.org/drawingml/2006/main">
              <a:rPr lang="gu" altLang="en-US" sz="3600">
                <a:solidFill>
                  <a:schemeClr val="tx1">
                    <a:lumMod val="65000"/>
                    <a:lumOff val="35000"/>
                  </a:schemeClr>
                </a:solidFill>
              </a:rPr>
              <a:t> </a:t>
            </a:r>
            <a:r xmlns:a="http://schemas.openxmlformats.org/drawingml/2006/main">
              <a:rPr lang="gu" altLang="ko-KR" sz="3600">
                <a:solidFill>
                  <a:schemeClr val="tx1">
                    <a:lumMod val="65000"/>
                    <a:lumOff val="35000"/>
                  </a:schemeClr>
                </a:solidFill>
              </a:rPr>
              <a:t>જેકબ</a:t>
            </a:r>
            <a:r xmlns:a="http://schemas.openxmlformats.org/drawingml/2006/main">
              <a:rPr lang="gu" altLang="en-US" sz="3600">
                <a:solidFill>
                  <a:schemeClr val="tx1">
                    <a:lumMod val="65000"/>
                    <a:lumOff val="35000"/>
                  </a:schemeClr>
                </a:solidFill>
              </a:rPr>
              <a:t> </a:t>
            </a:r>
            <a:r xmlns:a="http://schemas.openxmlformats.org/drawingml/2006/main">
              <a:rPr lang="gu" altLang="ko-KR" sz="3600">
                <a:solidFill>
                  <a:schemeClr val="tx1">
                    <a:lumMod val="65000"/>
                    <a:lumOff val="35000"/>
                  </a:schemeClr>
                </a:solidFill>
              </a:rPr>
              <a:t>બની હતી</a:t>
            </a:r>
            <a:r xmlns:a="http://schemas.openxmlformats.org/drawingml/2006/main">
              <a:rPr lang="gu" altLang="en-US" sz="3600">
                <a:solidFill>
                  <a:schemeClr val="tx1">
                    <a:lumMod val="65000"/>
                    <a:lumOff val="35000"/>
                  </a:schemeClr>
                </a:solidFill>
              </a:rPr>
              <a:t> </a:t>
            </a:r>
            <a:r xmlns:a="http://schemas.openxmlformats.org/drawingml/2006/main">
              <a:rPr lang="gu" altLang="ko-KR" sz="3600">
                <a:solidFill>
                  <a:schemeClr val="tx1">
                    <a:lumMod val="65000"/>
                    <a:lumOff val="35000"/>
                  </a:schemeClr>
                </a:solidFill>
              </a:rPr>
              <a:t>આ</a:t>
            </a:r>
            <a:r xmlns:a="http://schemas.openxmlformats.org/drawingml/2006/main">
              <a:rPr lang="gu" altLang="en-US" sz="3600">
                <a:solidFill>
                  <a:schemeClr val="tx1">
                    <a:lumMod val="65000"/>
                    <a:lumOff val="35000"/>
                  </a:schemeClr>
                </a:solidFill>
              </a:rPr>
              <a:t> </a:t>
            </a:r>
            <a:r xmlns:a="http://schemas.openxmlformats.org/drawingml/2006/main">
              <a:rPr lang="gu" altLang="ko-KR" sz="3600">
                <a:solidFill>
                  <a:schemeClr val="tx1">
                    <a:lumMod val="65000"/>
                    <a:lumOff val="35000"/>
                  </a:schemeClr>
                </a:solidFill>
              </a:rPr>
              <a:t>ઇઝરાયેલીઓના પૂર્વજ.</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તમને શું વધુ મહત્વનું લાગે છે?</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ભગવાનના બાળકો બનવાના આશીર્વાદને કોઈ પણ વસ્તુ માટે બદલી શકાય નહીં.</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t>ભગવાન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rgbClr val="c00000"/>
                </a:solidFill>
              </a:rPr>
              <a:t>ભગવાન</a:t>
            </a:r>
            <a:r xmlns:a="http://schemas.openxmlformats.org/drawingml/2006/main">
              <a:rPr lang="gu" altLang="en-US" sz="3600">
                <a:solidFill>
                  <a:srgbClr val="c00000"/>
                </a:solidFill>
              </a:rPr>
              <a:t> </a:t>
            </a:r>
            <a:r xmlns:a="http://schemas.openxmlformats.org/drawingml/2006/main">
              <a:rPr lang="gu" altLang="ko-KR" sz="3600">
                <a:solidFill>
                  <a:srgbClr val="c00000"/>
                </a:solidFill>
              </a:rPr>
              <a:t>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માણસોની ભૂલ અને ખોટા હોવા છતાં ભગવાન પોતાની ઈચ્છા પૂરી કરી રહ્યા છે.</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a:t>
            </a:r>
            <a:r xmlns:a="http://schemas.openxmlformats.org/drawingml/2006/main">
              <a:rPr lang="gu" altLang="en-US" sz="4000">
                <a:solidFill>
                  <a:srgbClr val="ff0000"/>
                </a:solidFill>
              </a:rPr>
              <a:t> </a:t>
            </a:r>
            <a:r xmlns:a="http://schemas.openxmlformats.org/drawingml/2006/main">
              <a:rPr lang="gu" altLang="ko-KR" sz="4000">
                <a:solidFill>
                  <a:srgbClr val="ff0000"/>
                </a:solidFill>
              </a:rPr>
              <a:t>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એસાવે શા માટે પોતાનો જન્મસિદ્ધ અધિકાર વેચ્યો?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નૂડલ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બ્રેડ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માંસ</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dk1"/>
                </a:solidFill>
              </a:rPr>
              <a:t>④ </a:t>
            </a:r>
            <a:r xmlns:a="http://schemas.openxmlformats.org/drawingml/2006/main">
              <a:rPr lang="gu" altLang="ko-KR" sz="2800">
                <a:solidFill>
                  <a:schemeClr val="dk1"/>
                </a:solidFill>
              </a:rPr>
              <a:t>લાલ સ્ટયૂ</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લાલ સ્ટયૂ</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a:t>
            </a:r>
            <a:r xmlns:a="http://schemas.openxmlformats.org/drawingml/2006/main">
              <a:rPr lang="gu" altLang="en-US" sz="4000">
                <a:solidFill>
                  <a:srgbClr val="ff0000"/>
                </a:solidFill>
              </a:rPr>
              <a:t> </a:t>
            </a:r>
            <a:r xmlns:a="http://schemas.openxmlformats.org/drawingml/2006/main">
              <a:rPr lang="gu" altLang="ko-KR" sz="4000">
                <a:solidFill>
                  <a:srgbClr val="ff0000"/>
                </a:solidFill>
              </a:rPr>
              <a:t>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bg1">
                    <a:lumMod val="50000"/>
                  </a:schemeClr>
                </a:solidFill>
              </a:rPr>
              <a:t>પછી યાકૂબે એસાવને થોડી રોટલી અને થોડી દાળ આપી.</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તેણે ખાધું પીધું અને પછી ઊઠીને ચાલ્યા ગયા.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તેથી, એસાવ તેના જન્મસિદ્ધ અધિકારને ધિક્કારતો હતો.</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gu" altLang="ko-KR" b="1">
                <a:solidFill>
                  <a:schemeClr val="tx1">
                    <a:lumMod val="50000"/>
                    <a:lumOff val="50000"/>
                  </a:schemeClr>
                </a:solidFill>
              </a:rPr>
              <a:t>નંબર 11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gu" altLang="ko-KR" sz="4400"/>
              <a:t>જેકબનું સ્વપ્ન</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બાઇબલ કિડ્સ નંબર 2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t>તેઓએ પ્રતિબંધિત ફળ ખાધું</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gu" altLang="ko-KR" sz="3600"/>
              <a:t>તેણે એક સ્વપ્ન જોયું જેમાં તેણે પૃથ્વી પર એક સીડી જોઈ, જેની ટોચ સ્વર્ગ સુધી પહોંચી, અને ઈશ્વરના દૂતો તેના પર ચડતા અને ઉતરતા હતા.</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28:</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યાકૂબે તેના ભાઈને જુઠ્ઠાણાથી છેતર્યા. તેને મારી નાખવાનો ડર હતો. તેથી, તે ઘરેથી હરાનમાં તેના કાકા પાસે ભાગી ગયો.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રાત્રે, ત્યાં એક પથ્થર લઈને, તે તેના માથા નીચે ઓશીકું બનાવીને સૂઈ ગયો. તે ત્યાં પરિવાર વિના એકલો હતો. તેથી તે ભયભીત હતો અને એકલતા અનુભવતો હતો.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યાકૂબે ઈશ્વરના દૂતોને પૃથ્વી પર સ્વર્ગમાં ચડતા અને સીડી ઊતરતા જોયા.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તેણે ભગવાનનો અવાજ સાંભળ્યો, "હું તમારી સાથે છું અને તમે જ્યાં પણ જશો ત્યાં તમારી સંભાળ રાખીશ."</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જ્યારે તે સવારે જાગ્યો, ત્યારે તેણે ભગવાનની પૂજા કરી જેણે વચન આપ્યું હતું કે તે તેની સાથે રહેશે, અને તેણે ભગવાનને મહિમા આપ્યો.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gu" altLang="ko-KR" sz="3600">
                <a:solidFill>
                  <a:schemeClr val="tx1">
                    <a:lumMod val="65000"/>
                    <a:lumOff val="35000"/>
                  </a:schemeClr>
                </a:solidFill>
              </a:rPr>
              <a:t>જેમ ભગવાન જેકબ સાથે હતા જે એકલા રહેવાથી ડરતા હતા,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જ્યારે આપણે એકલા હોઈએ ત્યારે આપણા પિતા ભગવાન પણ આપણી સંભાળ રાખે છે.</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જેકબની જેમ, આપણે હંમેશા આપણી સાથે રહેનાર ઈશ્વરને માન આપવું જોઈએ અને મહિમા આપવો જોઈએ.</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t>ભગવાન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rgbClr val="c00000"/>
                </a:solidFill>
              </a:rPr>
              <a:t>ભગવાન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ભગવાન ગમે ત્યાં અને ગમે ત્યારે આપણી સાથે છે.</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u" altLang="ko-KR" sz="3600">
                <a:solidFill>
                  <a:schemeClr val="tx1">
                    <a:lumMod val="65000"/>
                    <a:lumOff val="35000"/>
                  </a:schemeClr>
                </a:solidFill>
              </a:rPr>
              <a:t>ભગવાન હંમેશા આપણી સંભાળ રાખે છે.</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a:t>
            </a:r>
            <a:r xmlns:a="http://schemas.openxmlformats.org/drawingml/2006/main">
              <a:rPr lang="gu" altLang="en-US" sz="4000">
                <a:solidFill>
                  <a:srgbClr val="ff0000"/>
                </a:solidFill>
              </a:rPr>
              <a:t> </a:t>
            </a:r>
            <a:r xmlns:a="http://schemas.openxmlformats.org/drawingml/2006/main">
              <a:rPr lang="gu" altLang="ko-KR" sz="4000">
                <a:solidFill>
                  <a:srgbClr val="ff0000"/>
                </a:solidFill>
              </a:rPr>
              <a:t>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જ્યારે જેકબ સૂઈ ગયો, ત્યારે તેણે ઓશીકું શું લીધું?</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લાકડું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dk1"/>
                </a:solidFill>
              </a:rPr>
              <a:t>② </a:t>
            </a:r>
            <a:r xmlns:a="http://schemas.openxmlformats.org/drawingml/2006/main">
              <a:rPr lang="gu" altLang="ko-KR" sz="2800">
                <a:solidFill>
                  <a:schemeClr val="dk1"/>
                </a:solidFill>
              </a:rPr>
              <a:t>પથ્થર</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બેગ</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પ્રાણીની ચામડી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rgbClr val="ff0000"/>
                </a:solidFill>
              </a:rPr>
              <a:t>② </a:t>
            </a:r>
            <a:r xmlns:a="http://schemas.openxmlformats.org/drawingml/2006/main">
              <a:rPr lang="gu" altLang="ko-KR" sz="2800">
                <a:solidFill>
                  <a:srgbClr val="ff0000"/>
                </a:solidFill>
              </a:rPr>
              <a:t>પથ્થર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gu" altLang="ko-KR" sz="3600"/>
              <a:t>તેણે એક સ્વપ્ન જોયું જેમાં તેણે પૃથ્વી પર એક સીડી જોઈ, જેની ટોચ સ્વર્ગ સુધી પહોંચી, અને ઈશ્વરના દૂતો તેના પર ચડતા અને ઉતરતા હતા.</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28:</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ઈશ્વરે માણસને પોતાની મૂર્તિમાં બનાવ્યો, ઈશ્વરની મૂર્તિમાં તેણે તેને બનાવ્યો;</a:t>
            </a:r>
          </a:p>
          <a:p>
            <a:r xmlns:a="http://schemas.openxmlformats.org/drawingml/2006/main">
              <a:rPr lang="gu" altLang="ko-KR" sz="3600">
                <a:solidFill>
                  <a:schemeClr val="tx1">
                    <a:lumMod val="65000"/>
                    <a:lumOff val="35000"/>
                  </a:schemeClr>
                </a:solidFill>
              </a:rPr>
              <a:t>નર અને સ્ત્રી તેમણે તેમને બનાવ્યા.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gu" altLang="ko-KR" b="1">
                <a:solidFill>
                  <a:schemeClr val="tx1">
                    <a:lumMod val="50000"/>
                    <a:lumOff val="50000"/>
                  </a:schemeClr>
                </a:solidFill>
              </a:rPr>
              <a:t>નં.12</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આ</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શબ્દ</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ના</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ભગવાન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gu" altLang="ko-KR" sz="4400"/>
              <a:t>જોસેફ તેના ભાઈઓએ વેચ્યો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bg1">
                    <a:lumMod val="50000"/>
                  </a:schemeClr>
                </a:solidFill>
              </a:rPr>
              <a:t>"હવે આવો, ચાલો તેને મારી નાખીએ અને તેને આ કુંડમાંના એકમાં ફેંકી દઈએ</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અને કહે છે કે એક વિકરાળ પ્રાણી તેને ખાઈ ગયું.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પછી આપણે જોઈશું કે તેના સપનામાં શું આવે છે."</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જેકબને બાર પુત્રો હતા. તે જોસેફને તેના અન્ય પુત્રો કરતાં વધુ પ્રેમ કરતો હતો. તેથી, તેણે જોસેફ માટે ખૂબ સુંદર કાપડ બનાવ્યું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તેમના ભાઈઓ તેમને ખૂબ નફરત કરતા હતા કારણ કે તેમના પિતા તેમને ખાસ પ્રેમ કરતા હતા. “ચાલો જોસેફને વેચીએ. ચાલો પિતાને કહીએ કે તે મૃત્યુ પામ્યો.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તેઓએ જોસેફને ગુલામ તરીકે વેચી માર્યા વેપારીઓને.</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gu" altLang="ko-KR" sz="2800">
                <a:solidFill>
                  <a:schemeClr val="tx1">
                    <a:lumMod val="65000"/>
                    <a:lumOff val="35000"/>
                  </a:schemeClr>
                </a:solidFill>
              </a:rPr>
              <a:t>આ સાંભળીને યાકૂબને ઘણું દુઃખ થયું.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જોસેફ ગુલામ તરીકે સખત જીવન જીવ્યો. જો કે, તેણે કોઈ પાપ કર્યા વિના ભગવાન પર વિશ્વાસ કર્યો અને વિશ્વાસ કર્યો.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gu" altLang="ko-KR" sz="2400">
                <a:solidFill>
                  <a:schemeClr val="tx1">
                    <a:lumMod val="65000"/>
                    <a:lumOff val="35000"/>
                  </a:schemeClr>
                </a:solidFill>
              </a:rPr>
              <a:t>જોસેફને ખોટા આરોપમાં જેલમાં મોકલવામાં આવ્યો હતો.</a:t>
            </a:r>
            <a:r xmlns:a="http://schemas.openxmlformats.org/drawingml/2006/main">
              <a:rPr lang="gu" altLang="en-US" sz="2400">
                <a:solidFill>
                  <a:schemeClr val="tx1">
                    <a:lumMod val="65000"/>
                    <a:lumOff val="35000"/>
                  </a:schemeClr>
                </a:solidFill>
              </a:rPr>
              <a:t> </a:t>
            </a:r>
            <a:r xmlns:a="http://schemas.openxmlformats.org/drawingml/2006/main">
              <a:rPr lang="gu" altLang="ko-KR" sz="2400">
                <a:solidFill>
                  <a:schemeClr val="tx1">
                    <a:lumMod val="65000"/>
                    <a:lumOff val="35000"/>
                  </a:schemeClr>
                </a:solidFill>
              </a:rPr>
              <a:t>જો કે, તેણે જેલમાં પણ ભગવાન સમક્ષ ન્યાયી બનવાનો પ્રયત્ન કર્યો. ભગવાન જોસેફને ભૂલ્યા ન હતા અને તેના માટે ભગવાનની એક અદ્ભુત યોજના હતી.</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solidFill>
                  <a:schemeClr val="tx1">
                    <a:lumMod val="65000"/>
                    <a:lumOff val="35000"/>
                  </a:schemeClr>
                </a:solidFill>
              </a:rPr>
              <a:t>જોસેફને તેના પોતાના ભાઈઓ દ્વારા ધિક્કારવામાં આવ્યો અને તેને ગુલામ તરીકે વેચવામાં આવ્યો. તેને ખોટા આરોપમાં જેલમાં પણ નાખવામાં આવ્યો હતો.</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gu" altLang="ko-KR" sz="3200">
                <a:solidFill>
                  <a:schemeClr val="tx1">
                    <a:lumMod val="65000"/>
                    <a:lumOff val="35000"/>
                  </a:schemeClr>
                </a:solidFill>
              </a:rPr>
              <a:t>જો કે, તેણે ભગવાન પર ભરોસો રાખ્યો અને વધુને વધુ પાપ ન કરવાનો પ્રયાસ કર્યો.</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gu" altLang="ko-KR" sz="3200">
                <a:solidFill>
                  <a:schemeClr val="tx1">
                    <a:lumMod val="65000"/>
                    <a:lumOff val="35000"/>
                  </a:schemeClr>
                </a:solidFill>
              </a:rPr>
              <a:t>આપણને કેટલીક મુશ્કેલીઓનો સામનો કરવો પડી શકે છે.</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gu" altLang="ko-KR" sz="3200">
                <a:solidFill>
                  <a:schemeClr val="tx1">
                    <a:lumMod val="65000"/>
                    <a:lumOff val="35000"/>
                  </a:schemeClr>
                </a:solidFill>
              </a:rPr>
              <a:t>ચાલો આપણે કોઈ પાપ ન કરીએ અને આપણા પિતા ભગવાન પાસે મદદ માંગીએ જે સ્વેચ્છાએ આપણી પ્રાર્થના સાંભળે છે.</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t>ભગવાન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rgbClr val="c00000"/>
                </a:solidFill>
              </a:rPr>
              <a:t>અમારા પિતા ભગવાન..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અમારા પિતા ભગવાન મુશ્કેલ સમયમાં પણ અમારા માટે અદ્ભુત યોજનાઓ ધરાવે છે.</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જેકબે તેના બાર પુત્રોમાંથી ફક્ત જોસેફને શું આપ્યું?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રમકડાં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બાઇબલ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સમૃદ્ધપણે સુંદર કાપડ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પૈસા</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rgbClr val="ff0000"/>
                </a:solidFill>
              </a:rPr>
              <a:t>③ </a:t>
            </a:r>
            <a:r xmlns:a="http://schemas.openxmlformats.org/drawingml/2006/main">
              <a:rPr lang="gu" altLang="ko-KR" sz="2800">
                <a:solidFill>
                  <a:srgbClr val="ff0000"/>
                </a:solidFill>
              </a:rPr>
              <a:t>સમૃદ્ધપણે સુંદર કાપડ</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400">
                <a:solidFill>
                  <a:schemeClr val="tx1">
                    <a:lumMod val="65000"/>
                    <a:lumOff val="35000"/>
                  </a:schemeClr>
                </a:solidFill>
              </a:rPr>
              <a:t>આદમ અને હવા ઈશ્વરના જીવોમાં શ્રેષ્ઠ જીવો હતા.</a:t>
            </a:r>
          </a:p>
          <a:p>
            <a:r xmlns:a="http://schemas.openxmlformats.org/drawingml/2006/main">
              <a:rPr lang="gu" altLang="ko-KR" sz="2400">
                <a:solidFill>
                  <a:schemeClr val="tx1">
                    <a:lumMod val="65000"/>
                    <a:lumOff val="35000"/>
                  </a:schemeClr>
                </a:solidFill>
              </a:rPr>
              <a:t>કેમ કે તેઓ ઈશ્વરની મૂર્તિ પ્રમાણે બનાવવામાં આવ્યા હતા.</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bg1">
                    <a:lumMod val="50000"/>
                  </a:schemeClr>
                </a:solidFill>
              </a:rPr>
              <a:t>"હવે આવો, ચાલો તેને મારી નાખીએ અને તેને આ કુંડમાંના એકમાં ફેંકી દઈએ</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અને કહે છે કે એક વિકરાળ પ્રાણી તેને ખાઈ ગયું.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પછી આપણે જોઈશું કે તેના સપનામાં શું આવે છે."</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gu" altLang="ko-KR" b="1">
                <a:solidFill>
                  <a:schemeClr val="tx1">
                    <a:lumMod val="50000"/>
                    <a:lumOff val="50000"/>
                  </a:schemeClr>
                </a:solidFill>
              </a:rPr>
              <a:t>નંબર 13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gu" altLang="ko-KR" sz="4400"/>
              <a:t>જોસેફ ઇજિપ્તમાં વડા પ્રધાન બન્યા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gu" altLang="ko-KR" sz="3600"/>
              <a:t>તેથી ફારુને યૂસફને કહ્યું, "મેં તને આખા મિસર દેશનો હવાલો સોંપ્યો 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41:</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ઇજિપ્તના રાજા ફારુનને એક સ્વપ્ન આવ્યું. 7 જાડી ગાયો અને તે પછી 7 કદરૂપી ગાયો બહાર આવી. 7 નીચ ગાયોએ 7 જાડી ગાયોને ખાઈ લીધી. તે ખૂબ જ વિચિત્ર સ્વપ્ન હતું.</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gu" altLang="ko-KR" sz="2400">
                <a:solidFill>
                  <a:schemeClr val="tx1">
                    <a:lumMod val="65000"/>
                    <a:lumOff val="35000"/>
                  </a:schemeClr>
                </a:solidFill>
              </a:rPr>
              <a:t>મહેલમાં કોઈ તેના સ્વપ્નનું અર્થઘટન કરી શક્યું નહીં. જોસેફ દ્વારા મદદ કરવામાં આવેલ મુખ્ય કપબેઅરે તેને રાજા સાથે પરિચય કરાવ્યો.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ઈશ્વરે જોસેફને જ્ઞાન આપ્યું. તેથી, તે સ્વપ્નનો અર્થ સમજાવી શક્યો અને તે રાજાને કહી શક્યો.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ફારુન એટલો બધો પ્રભાવિત થયો કે તેણે જોસેફને નિમણૂક કરી જે કેદી હતા તે દેશની બીજી સર્વોચ્ચ હોદ્દા પર હતા.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જોસેફ ઇજિપ્તના વડા પ્રધાન બન્યા અને ભગવાને તેમને આપેલી શાણપણથી જમીન પર સારી રીતે શાસન કર્યું.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gu" altLang="ko-KR" sz="3600">
                <a:solidFill>
                  <a:schemeClr val="tx1">
                    <a:lumMod val="65000"/>
                    <a:lumOff val="35000"/>
                  </a:schemeClr>
                </a:solidFill>
              </a:rPr>
              <a:t>જોસેફ માટે ભગવાનની અદ્ભુત યોજનાઓ હતી.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જ્યારે આપણે કેટલીક મુશ્કેલીઓનો સામનો કરીએ છીએ, ત્યારે આપણે પણ નિરાશ ન થવું જોઈએ,</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પરંતુ આપણા માટે ભગવાનની અદ્ભુત યોજનાઓની અપેક્ષા રાખવી જોઈએ અને ભગવાનમાં વિશ્વાસ રાખવો જોઈએ..</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t>ભગવાન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rgbClr val="c00000"/>
                </a:solidFill>
              </a:rPr>
              <a:t>ભગવાન પોતાની ઈચ્છા પ્રમાણે કરે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નીચાઓને ઉંચા કરવામાં આવશે અને ઉચ્ચને નીચા લાવવામાં આવશે.</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000">
                <a:solidFill>
                  <a:schemeClr val="tx1">
                    <a:lumMod val="65000"/>
                    <a:lumOff val="35000"/>
                  </a:schemeClr>
                </a:solidFill>
              </a:rPr>
              <a:t>ઈશ્વરે માણસને કહ્યું,</a:t>
            </a:r>
            <a:r xmlns:a="http://schemas.openxmlformats.org/drawingml/2006/main">
              <a:rPr lang="gu" altLang="en-US" sz="2000">
                <a:solidFill>
                  <a:schemeClr val="tx1">
                    <a:lumMod val="65000"/>
                    <a:lumOff val="35000"/>
                  </a:schemeClr>
                </a:solidFill>
              </a:rPr>
              <a:t> </a:t>
            </a:r>
            <a:r xmlns:a="http://schemas.openxmlformats.org/drawingml/2006/main">
              <a:rPr lang="gu" altLang="ko-KR" sz="2000">
                <a:solidFill>
                  <a:schemeClr val="tx1">
                    <a:lumMod val="65000"/>
                    <a:lumOff val="35000"/>
                  </a:schemeClr>
                </a:solidFill>
              </a:rPr>
              <a:t>""તમે બગીચાના કોઈપણ ઝાડમાંથી ખાવા માટે સ્વતંત્ર છો; પરંતુ </a:t>
            </a:r>
            <a:r xmlns:a="http://schemas.openxmlformats.org/drawingml/2006/main">
              <a:rPr lang="gu" altLang="ko-KR" sz="2000" u="sng">
                <a:solidFill>
                  <a:schemeClr val="tx1">
                    <a:lumMod val="65000"/>
                    <a:lumOff val="35000"/>
                  </a:schemeClr>
                </a:solidFill>
              </a:rPr>
              <a:t>તમારે સારા અને અનિષ્ટના જ્ઞાનના ઝાડમાંથી ખાવું જોઈએ નહીં, કારણ કે જ્યારે તમે તે ખાશો ત્યારે તમે ચોક્કસ મૃત્યુ પામશો </a:t>
            </a:r>
            <a:r xmlns:a="http://schemas.openxmlformats.org/drawingml/2006/main">
              <a:rPr lang="gu"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ફારુનના સ્વપ્નમાં કયા પ્રાણીઓ દેખાયા?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પક્ષી</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કૂતરો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ઘોડો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ગાય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ગાય</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gu" altLang="ko-KR" sz="3600"/>
              <a:t>તેથી ફારુને જોસેફને કહ્યું,</a:t>
            </a:r>
            <a:endParaRPr xmlns:a="http://schemas.openxmlformats.org/drawingml/2006/main" lang="en-US" altLang="ko-KR" sz="3600"/>
          </a:p>
          <a:p>
            <a:pPr xmlns:a="http://schemas.openxmlformats.org/drawingml/2006/main" lvl="0">
              <a:defRPr/>
            </a:pPr>
            <a:r xmlns:a="http://schemas.openxmlformats.org/drawingml/2006/main">
              <a:rPr lang="gu" altLang="ko-KR" sz="3600"/>
              <a:t>"આથી મેં તમને આખા ઇજિપ્ત દેશનો હવાલો સોંપ્યો છે."</a:t>
            </a:r>
            <a:endParaRPr xmlns:a="http://schemas.openxmlformats.org/drawingml/2006/main" lang="en-US" altLang="ko-KR" sz="3600"/>
          </a:p>
          <a:p>
            <a:pPr xmlns:a="http://schemas.openxmlformats.org/drawingml/2006/main" lvl="0">
              <a:defRPr/>
            </a:pPr>
            <a:r xmlns:a="http://schemas.openxmlformats.org/drawingml/2006/main">
              <a:rPr lang="gu"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41:</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gu" altLang="ko-KR" b="1">
                <a:solidFill>
                  <a:schemeClr val="tx1">
                    <a:lumMod val="50000"/>
                    <a:lumOff val="50000"/>
                  </a:schemeClr>
                </a:solidFill>
              </a:rPr>
              <a:t>ના.</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14</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ભગવાન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gu" altLang="ko-KR" sz="4400"/>
              <a:t>જોસેફ તેના ભાઈઓને ફરીથી મળ્યા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bg1">
                    <a:lumMod val="50000"/>
                  </a:schemeClr>
                </a:solidFill>
              </a:rPr>
              <a:t>જોસેફ તેના ભાઈઓને ઓળખતો હોવા છતાં, તેઓએ તેને ઓળખ્યો નહિ.</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42:</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ફારુને જોસેફને ઇજિપ્તના વડા પ્રધાન તરીકે નિયુક્ત કર્યા. જોસેફે 7 વર્ષ સુધી ગંભીર દુષ્કાળને સમજદારીપૂર્વક નિયંત્રિત કર્યો.</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gu" altLang="ko-KR" sz="2600">
                <a:solidFill>
                  <a:schemeClr val="tx1">
                    <a:lumMod val="65000"/>
                    <a:lumOff val="35000"/>
                  </a:schemeClr>
                </a:solidFill>
              </a:rPr>
              <a:t>જોકે, દુકાળને કારણે કનાનમાં અનાજ ન હતું. તેઓને ખાવા માટે અનાજ લેવા ઇજિપ્ત જવું પડ્યું. જોસેફના ભાઈઓ પણ ખાવાનું ખરીદવા ઈજિપ્ત ગયા.</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જોસેફ તેના ભાઈઓને ઓળખતો હોવા છતાં, તેઓએ તેને ઓળખ્યો નહિ.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જોસેફે તેઓને કહ્યું કે તે કોણ છે. તેઓ તેને જોઈને ચોંકી ગયા અને તેનાથી ડરતા હતા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gu" altLang="ko-KR" sz="2600">
                <a:solidFill>
                  <a:schemeClr val="tx1">
                    <a:lumMod val="65000"/>
                    <a:lumOff val="35000"/>
                  </a:schemeClr>
                </a:solidFill>
              </a:rPr>
              <a:t>જોસેફ સમજી ગયો કે ઈશ્વરે તેને શા માટે ઇજિપ્ત મોકલ્યો. તેણે તેના ભાઈઓને માફ કર્યા અને તેના બધા પરિવારને ઇજિપ્ત લઈ ગયા અને સલામત રીતે તેમની સંભાળ લીધી.</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gu" altLang="ko-KR" sz="3600">
                <a:solidFill>
                  <a:schemeClr val="tx1">
                    <a:lumMod val="65000"/>
                    <a:lumOff val="35000"/>
                  </a:schemeClr>
                </a:solidFill>
              </a:rPr>
              <a:t>જોસેફે તેના ભાઈઓને માફ કરી દીધા જેમણે તેની સાથે ખરાબ વર્તન કર્યું અને ઈશ્વરની ઈચ્છા પ્રમાણે તેઓને પ્રેમ કર્યો.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આપણે આપણા પરિવાર અને મિત્રોને માફ કરવા જોઈએ અને તેમને પ્રેમ કરવો જોઈએ.</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પરંતુ, સાપના વેશમાં આવેલા શેતાને ઈવને લલચાવી.</a:t>
            </a:r>
          </a:p>
          <a:p>
            <a:r xmlns:a="http://schemas.openxmlformats.org/drawingml/2006/main">
              <a:rPr lang="gu" altLang="ko-KR" sz="2800">
                <a:solidFill>
                  <a:schemeClr val="tx1">
                    <a:lumMod val="65000"/>
                    <a:lumOff val="35000"/>
                  </a:schemeClr>
                </a:solidFill>
              </a:rPr>
              <a:t>અંતે, હવાએ ફળ ખાધું.</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t>ભગવાન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rgbClr val="c00000"/>
                </a:solidFill>
              </a:rPr>
              <a:t>ભગવાન..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અમને માફ કરે છે અને અમને પ્રેમ કરે છે.</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જોસેફ કયા દેશના વડાપ્રધાન બન્યા?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ઇજિપ્ત</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ઇઝરાયેલ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પર્શિયા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બેબીલોન</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rgbClr val="ff0000"/>
                </a:solidFill>
              </a:rPr>
              <a:t>① </a:t>
            </a:r>
            <a:r xmlns:a="http://schemas.openxmlformats.org/drawingml/2006/main">
              <a:rPr lang="gu" altLang="ko-KR" sz="2800">
                <a:solidFill>
                  <a:srgbClr val="ff0000"/>
                </a:solidFill>
              </a:rPr>
              <a:t>ઇજિપ્ત</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bg1">
                    <a:lumMod val="50000"/>
                  </a:schemeClr>
                </a:solidFill>
              </a:rPr>
              <a:t>જોસેફ તેના ભાઈઓને ઓળખતો હોવા છતાં, તેઓએ તેને ઓળખ્યો નહિ.</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42:</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gu" altLang="ko-KR" b="1">
                <a:solidFill>
                  <a:schemeClr val="tx1">
                    <a:lumMod val="50000"/>
                    <a:lumOff val="50000"/>
                  </a:schemeClr>
                </a:solidFill>
              </a:rPr>
              <a:t>No.15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gu" altLang="ko-KR" sz="4400"/>
              <a:t>પાણીમાંથી બચાવેલ બાળક</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જ્યારે બાળક મોટો થયો, ત્યારે તે તેને ફારુનની પુત્રી પાસે લઈ ગઈ અને તે તેનો પુત્ર બન્યો. તેણીએ તેનું નામ મોસેસ રાખ્યું, "મેં તેને પાણીમાંથી બહાર કાઢ્યો."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નિર્ગમન</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ઇજિપ્તના રાજા, ફારુને, બધા ઇઝરાયેલી નવજાત છોકરાઓને નાઇલ નદીમાં ફેંકી દેવા અને તેમને મારી નાખવાનો આદેશ આપ્યો.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જોશેબેડ, મૂસાની માતા પાસે તેના પુત્રને નાઇલ નદી પર લઈ જવા દેવા સિવાય કોઈ વિકલ્પ નહોતો.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તે સમયે, ઇજિપ્તની રાજકુમારી નદીમાં સ્નાન કરતી વખતે બાળકને જોતી હતી. તેને છોકરાને ઉછેરવાનું મન હતું.</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તેની બહેને રાજકુમારીને બાળક છોકરાને ટોપલીમાંથી બહાર કાઢતી જોઈ. તેણીએ તેના માટે બાળક છોકરાને સુવડાવવા માટે તેની વાસ્તવિક માતા, જોચેબેડનો પરિચય કરાવ્યો.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જ્યારે બાળક મોટો થયો, ત્યારે તેને પુત્ર બનવા માટે રાજકુમારી પાસે પાછો લઈ જવામાં આવ્યો. તેણીએ તેનું નામ મૂસા રાખ્યું અને કહ્યું, “મેં તેને પાણીમાંથી બહાર કાઢ્યો. મુસા ઇજિપ્તમાં ઉછર્યા</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મહેલ.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અને હવાએ આદમને બીજું આપ્યું.</a:t>
            </a:r>
          </a:p>
          <a:p>
            <a:r xmlns:a="http://schemas.openxmlformats.org/drawingml/2006/main">
              <a:rPr lang="gu" altLang="ko-KR" sz="2800">
                <a:solidFill>
                  <a:schemeClr val="tx1">
                    <a:lumMod val="65000"/>
                    <a:lumOff val="35000"/>
                  </a:schemeClr>
                </a:solidFill>
              </a:rPr>
              <a:t>આદમે પણ તે ખાધું.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gu" altLang="ko-KR" sz="3600">
                <a:solidFill>
                  <a:schemeClr val="tx1">
                    <a:lumMod val="65000"/>
                    <a:lumOff val="35000"/>
                  </a:schemeClr>
                </a:solidFill>
              </a:rPr>
              <a:t>ઈશ્વરે મૂસાને બચાવ્યો.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ભગવાને તેમની અદ્ભુત શાણપણ અને શક્તિ (પ્રોવિડન્સ) વડે આપણને બચાવ્યા.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ચાલો માનીએ કે ભગવાનની યોજનાઓ હંમેશા મારી કરતાં મોટી અને વધુ સંપૂર્ણ છે.</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t>ભગવાન કોણ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rgbClr val="c00000"/>
                </a:solidFill>
              </a:rPr>
              <a:t>ભગવાન..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gu" altLang="ko-KR" sz="3600">
                <a:solidFill>
                  <a:schemeClr val="tx1">
                    <a:lumMod val="65000"/>
                    <a:lumOff val="35000"/>
                  </a:schemeClr>
                </a:solidFill>
              </a:rPr>
              <a:t>તે સર્વશક્તિમાન ભગવાન છે જે કોઈપણ અવરોધ હોવા છતાં તેમની ઇચ્છા પૂર્ણ કરે છે.</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પાણીમાં વહી ગયેલા બાળકનું શું થયું?</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તે ડૂબી ગયો હતો અને માછલીઓ દ્વારા ખાઈ ગયો હતો.</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પક્ષીઓએ બાળકને બચાવ્યો.</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ભગવાને બાળકને આકાશમાંથી છોડાવ્યું.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ઇજિપ્તની રાજકુમારીએ તેને જોયો અને બચાવ્યો.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ઇજિપ્તની રાજકુમારીએ તેને જોયો અને બચાવ્યો.</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જ્યારે બાળક મોટો થયો, ત્યારે તે તેને ફારુનની પુત્રી પાસે લઈ ગઈ અને તે તેનો પુત્ર બન્યો. તેણીએ તેનું નામ મોસેસ રાખ્યું, "મેં તેને પાણીમાંથી બહાર કાઢ્યો."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નિર્ગમન</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400">
                <a:solidFill>
                  <a:schemeClr val="tx1">
                    <a:lumMod val="65000"/>
                    <a:lumOff val="35000"/>
                  </a:schemeClr>
                </a:solidFill>
              </a:rPr>
              <a:t>ઈશ્વરે તેઓને એડનમાંથી કાઢી મૂક્યા કારણ કે તેઓએ ઈશ્વરનું સાંભળ્યું ન હતું.</a:t>
            </a:r>
          </a:p>
          <a:p>
            <a:r xmlns:a="http://schemas.openxmlformats.org/drawingml/2006/main">
              <a:rPr lang="gu" altLang="ko-KR" sz="2400">
                <a:solidFill>
                  <a:schemeClr val="tx1">
                    <a:lumMod val="65000"/>
                    <a:lumOff val="35000"/>
                  </a:schemeClr>
                </a:solidFill>
              </a:rPr>
              <a:t>તે સમયથી, પાપ વિશ્વમાં આવ્યું.</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t>આજનો </a:t>
            </a:r>
            <a:r xmlns:a="http://schemas.openxmlformats.org/drawingml/2006/main">
              <a:rPr lang="gu" altLang="ko-KR" sz="2800" b="1"/>
              <a:t>પાઠ</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chemeClr val="tx1">
                    <a:lumMod val="65000"/>
                    <a:lumOff val="35000"/>
                  </a:schemeClr>
                </a:solidFill>
              </a:rPr>
              <a:t>આદમ અને હવાએ ઈશ્વરની આજ્ઞા પાળી ન હોવાથી પાપ દુનિયામાં આવ્યું.</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શું હું ઈશ્વરના શબ્દનું પાલન કરું છું?</a:t>
            </a:r>
          </a:p>
          <a:p>
            <a:pPr xmlns:a="http://schemas.openxmlformats.org/drawingml/2006/main" algn="ctr"/>
            <a:r xmlns:a="http://schemas.openxmlformats.org/drawingml/2006/main">
              <a:rPr lang="gu" altLang="ko-KR" sz="3200">
                <a:solidFill>
                  <a:schemeClr val="tx1">
                    <a:lumMod val="65000"/>
                    <a:lumOff val="35000"/>
                  </a:schemeClr>
                </a:solidFill>
              </a:rPr>
              <a:t>જો હું ઈશ્વરમાં માનું છું, તો મારે ઈશ્વરના વચનનું પાલન કરવું જોઈએ.</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આજ્ઞાભંગને નાપસંદ કરે છે.</a:t>
            </a:r>
          </a:p>
          <a:p>
            <a:r xmlns:a="http://schemas.openxmlformats.org/drawingml/2006/main">
              <a:rPr lang="gu" altLang="ko-KR" sz="3600">
                <a:solidFill>
                  <a:schemeClr val="tx1">
                    <a:lumMod val="65000"/>
                    <a:lumOff val="35000"/>
                  </a:schemeClr>
                </a:solidFill>
              </a:rPr>
              <a:t>જે માણસ તેમના વચનનું પાલન કરે છે તેને આશીર્વાદ આપે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4000"/>
              <a:t>આજની</a:t>
            </a:r>
            <a:r xmlns:a="http://schemas.openxmlformats.org/drawingml/2006/main">
              <a:rPr lang="gu" altLang="en-US" sz="4000"/>
              <a:t> </a:t>
            </a:r>
            <a:r xmlns:a="http://schemas.openxmlformats.org/drawingml/2006/main">
              <a:rPr lang="gu" altLang="ko-KR" sz="4000"/>
              <a:t>શબ્દ</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શરૂઆતમાં ભગવાને બનાવ્યું</a:t>
            </a:r>
          </a:p>
          <a:p>
            <a:r xmlns:a="http://schemas.openxmlformats.org/drawingml/2006/main">
              <a:rPr lang="gu" altLang="ko-KR" sz="3600">
                <a:solidFill>
                  <a:schemeClr val="tx1">
                    <a:lumMod val="65000"/>
                    <a:lumOff val="35000"/>
                  </a:schemeClr>
                </a:solidFill>
              </a:rPr>
              <a:t>આકાશ અને પૃથ્વી.</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gu" altLang="ko-KR" sz="2800">
                <a:solidFill>
                  <a:schemeClr val="tx1">
                    <a:lumMod val="65000"/>
                    <a:lumOff val="35000"/>
                  </a:schemeClr>
                </a:solidFill>
              </a:rPr>
              <a:t>ઉત્પત્તિ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ko-KR" sz="3200">
                <a:solidFill>
                  <a:schemeClr val="tx1">
                    <a:lumMod val="65000"/>
                    <a:lumOff val="35000"/>
                  </a:schemeClr>
                </a:solidFill>
              </a:rPr>
              <a:t>ભગવાને માનવજાતને ન ખાવાનું શું કહ્યું?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ફળ</a:t>
            </a:r>
            <a:r xmlns:a="http://schemas.openxmlformats.org/drawingml/2006/main">
              <a:rPr lang="gu"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માંસ</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શાકભાજી</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dk1"/>
                </a:solidFill>
              </a:rPr>
              <a:t>④ </a:t>
            </a:r>
            <a:r xmlns:a="http://schemas.openxmlformats.org/drawingml/2006/main">
              <a:rPr lang="gu" altLang="ko-KR" sz="2800">
                <a:solidFill>
                  <a:schemeClr val="dk1"/>
                </a:solidFill>
              </a:rPr>
              <a:t>સારા અને ખરાબના જ્ઞાનનું ફળ</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સારા અને ખરાબના જ્ઞાનનું ફળ</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ઈશ્વરે માણસને પોતાની મૂર્તિમાં બનાવ્યો, ઈશ્વરની મૂર્તિમાં તેણે તેને બનાવ્યો;</a:t>
            </a:r>
          </a:p>
          <a:p>
            <a:r xmlns:a="http://schemas.openxmlformats.org/drawingml/2006/main">
              <a:rPr lang="gu" altLang="ko-KR" sz="3600">
                <a:solidFill>
                  <a:schemeClr val="tx1">
                    <a:lumMod val="65000"/>
                    <a:lumOff val="35000"/>
                  </a:schemeClr>
                </a:solidFill>
              </a:rPr>
              <a:t>નર અને સ્ત્રી તેમણે તેમને બનાવ્યા.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નં.3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t>નુહે ઊંચા પર્વત પર એક મોટું વહાણ (એક વહાણ) બનાવ્યું</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t>આજની</a:t>
            </a:r>
            <a:r xmlns:a="http://schemas.openxmlformats.org/drawingml/2006/main">
              <a:rPr lang="gu" altLang="en-US" sz="4000"/>
              <a:t> </a:t>
            </a:r>
            <a:r xmlns:a="http://schemas.openxmlformats.org/drawingml/2006/main">
              <a:rPr lang="gu" altLang="ko-KR" sz="4000"/>
              <a:t>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પછી યહોવાએ નુહને કહ્યું, “તું અને તારું આખું કુટુંબ વહાણમાં જા, કારણ કે આ પેઢીમાં મેં તને ન્યાયી ગણ્યો છે.</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(ઉત્પત્તિ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ko-KR" sz="2800">
                <a:solidFill>
                  <a:schemeClr val="tx1">
                    <a:lumMod val="65000"/>
                    <a:lumOff val="35000"/>
                  </a:schemeClr>
                </a:solidFill>
              </a:rPr>
              <a:t>ઈશ્વરે જોયું કે પૃથ્વી પરના બધા લોકો તેમના માર્ગો બગાડે છે. ઈશ્વરે નુહને કહ્યું, “હું લોકો અને પૃથ્વી બંનેનો નાશ કરીશ. પર્વત પર એક મોટું વહાણ બનાવો!”</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ઈશ્વરની આજ્ઞા પ્રમાણે નુહે પર્વત પર વહાણ બનાવવાનું શરૂ કર્યું. લોકોને લાગ્યું કે તે પાગલ છે.</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નુહે દરેક પ્રકારના જીવોને નુહના પરિવારના 8 સભ્યો સાથે જહાજમાં આવવા દીધા જેમ ભગવાનની આજ્ઞા હતી.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ભગવાનના કહેવા પ્રમાણે પૃથ્વી પર 40 દિવસ સુધી વરસાદ આવતો રહ્યો.</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ko-KR" sz="2800">
                <a:solidFill>
                  <a:schemeClr val="tx1">
                    <a:lumMod val="65000"/>
                    <a:lumOff val="35000"/>
                  </a:schemeClr>
                </a:solidFill>
              </a:rPr>
              <a:t>અંતે, પૃથ્વી પાણીથી ઢંકાયેલી હતી. પૃથ્વી પર ફરતા દરેક જીવ મૃત્યુ પામ્યા. ફક્ત નુહ અને વહાણમાં તેની સાથેના લોકો બાકી હતા.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rgbClr val="FF0000"/>
                </a:solidFill>
              </a:rPr>
              <a:t>આજનો પાઠ</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chemeClr val="tx1">
                    <a:lumMod val="65000"/>
                    <a:lumOff val="35000"/>
                  </a:schemeClr>
                </a:solidFill>
              </a:rPr>
              <a:t>લોકોએ નુહનું સાંભળ્યું નહિ જેણે તેઓને મોટા પૂરમાંથી બચાવવાની તક આપી.</a:t>
            </a:r>
          </a:p>
          <a:p>
            <a:pPr xmlns:a="http://schemas.openxmlformats.org/drawingml/2006/main" algn="ctr"/>
            <a:r xmlns:a="http://schemas.openxmlformats.org/drawingml/2006/main">
              <a:rPr lang="gu" altLang="ko-KR" sz="3200">
                <a:solidFill>
                  <a:schemeClr val="tx1">
                    <a:lumMod val="65000"/>
                    <a:lumOff val="35000"/>
                  </a:schemeClr>
                </a:solidFill>
              </a:rPr>
              <a:t>તેઓએ માત્ર એટલું જ કહ્યું કે નુહ પાગલ હતો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જ્યારે તમે મિત્રોને સુવાર્તા આપો છો, ત્યારે તેઓ તમને સારી રીતે સાંભળશે નહીં.</a:t>
            </a:r>
          </a:p>
          <a:p>
            <a:pPr xmlns:a="http://schemas.openxmlformats.org/drawingml/2006/main" algn="ctr"/>
            <a:r xmlns:a="http://schemas.openxmlformats.org/drawingml/2006/main">
              <a:rPr lang="gu" altLang="ko-KR" sz="3200">
                <a:solidFill>
                  <a:schemeClr val="tx1">
                    <a:lumMod val="65000"/>
                    <a:lumOff val="35000"/>
                  </a:schemeClr>
                </a:solidFill>
              </a:rPr>
              <a:t>પરંતુ, અંતે, તેઓ જાણશે કે ભગવાનનો શબ્દ સાચો છે.</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શરૂઆતમાં, સપાટી પર અંધારું હતું.</a:t>
            </a:r>
          </a:p>
          <a:p>
            <a:r xmlns:a="http://schemas.openxmlformats.org/drawingml/2006/main">
              <a:rPr lang="gu" altLang="ko-KR" sz="2800">
                <a:solidFill>
                  <a:schemeClr val="tx1">
                    <a:lumMod val="65000"/>
                    <a:lumOff val="35000"/>
                  </a:schemeClr>
                </a:solidFill>
              </a:rPr>
              <a:t>ત્યાં કોઈ માણસ નહોતો, પ્રકાશ નહોતો. કશું જ નહોતું.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 ?</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ભગવાન પાપને ધિક્કારે છે અને પાપનો ન્યાય કરે 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u" altLang="ko-KR" sz="4000"/>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ko-KR" sz="3200">
                <a:solidFill>
                  <a:schemeClr val="tx1">
                    <a:lumMod val="65000"/>
                    <a:lumOff val="35000"/>
                  </a:schemeClr>
                </a:solidFill>
              </a:rPr>
              <a:t>ઈશ્વરે નુહને શું બનાવવા કહ્યું?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dk1"/>
                </a:solidFill>
              </a:rPr>
              <a:t>① </a:t>
            </a:r>
            <a:r xmlns:a="http://schemas.openxmlformats.org/drawingml/2006/main">
              <a:rPr lang="gu" altLang="ko-KR" sz="2800">
                <a:solidFill>
                  <a:schemeClr val="dk1"/>
                </a:solidFill>
              </a:rPr>
              <a:t>એક વહાણ (એક વહાણ)</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એક કાર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એક ઘર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એક બાઇક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rgbClr val="FF0000"/>
                </a:solidFill>
              </a:rPr>
              <a:t>① </a:t>
            </a:r>
            <a:r xmlns:a="http://schemas.openxmlformats.org/drawingml/2006/main">
              <a:rPr lang="gu" altLang="ko-KR" sz="2800">
                <a:solidFill>
                  <a:srgbClr val="FF0000"/>
                </a:solidFill>
              </a:rPr>
              <a:t>એક વહાણ (એક વહાણ)</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પછી યહોવાએ નુહને કહ્યું, “તું અને તારું આખું કુટુંબ વહાણમાં જા, કારણ કે આ પેઢીમાં મેં તને ન્યાયી ગણ્યો છે.</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ઉત્પત્તિ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No.4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t>મેઘધનુષ્ય એ ભગવાનનો કરાર હતો</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600">
                <a:solidFill>
                  <a:srgbClr val="FF0000"/>
                </a:solidFill>
              </a:rPr>
              <a:t>આજની</a:t>
            </a:r>
            <a:r xmlns:a="http://schemas.openxmlformats.org/drawingml/2006/main">
              <a:rPr lang="gu" altLang="ko-KR" sz="4000">
                <a:solidFill>
                  <a:srgbClr val="FF0000"/>
                </a:solidFill>
              </a:rPr>
              <a:t> </a:t>
            </a:r>
            <a:r xmlns:a="http://schemas.openxmlformats.org/drawingml/2006/main">
              <a:rPr lang="gu" altLang="ko-KR" sz="3600">
                <a:solidFill>
                  <a:srgbClr val="FF0000"/>
                </a:solidFill>
              </a:rPr>
              <a:t>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જ્યારે પણ વાદળોમાં મેઘધનુષ્ય દેખાશે, ત્યારે હું તેને જોઈશ અને ભગવાન અને પૃથ્વી પરના દરેક પ્રકારના જીવો વચ્ચેના શાશ્વત કરારને યાદ કરીશ."</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દરેક જીવંત વસ્તુનો નાશ કરવામાં આવ્યો હતો, ફક્ત નુહ અને વહાણમાં તેની સાથેના લોકો બાકી હતા.</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પૃથ્વી પર 40 દિવસ સુધી વરસાદ વરસતો રહ્યો.</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ko-KR" sz="2800">
                <a:solidFill>
                  <a:schemeClr val="tx1">
                    <a:lumMod val="65000"/>
                    <a:lumOff val="35000"/>
                  </a:schemeClr>
                </a:solidFill>
              </a:rPr>
              <a:t>વરસાદ બંધ થયા પછી, નુહે એક કબૂતર મોકલ્યું.</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gu" altLang="ko-KR" sz="2800">
                <a:solidFill>
                  <a:schemeClr val="tx1">
                    <a:lumMod val="65000"/>
                    <a:lumOff val="35000"/>
                  </a:schemeClr>
                </a:solidFill>
              </a:rPr>
              <a:t>કબૂતર તેની ચાંચમાં તાજા ઓલિવ પાન સાથે તેની પાસે પાછો ફર્યો. નુહ જાણતા હતા, "પૃથ્વી પરથી પાણી ઓસરી ગયું!"</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નુહ તેના પરિવાર સાથે બહાર આવ્યા, અને ભગવાનની પૂજા કરી. "અમને નવી દુનિયા આપવા બદલ ભગવાનનો આભાર."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ko-KR" sz="2800">
                <a:solidFill>
                  <a:schemeClr val="tx1">
                    <a:lumMod val="65000"/>
                    <a:lumOff val="35000"/>
                  </a:schemeClr>
                </a:solidFill>
              </a:rPr>
              <a:t>ભગવાને તેને કરાર અને આશીર્વાદની નિશાની તરીકે મેઘધનુષ્ય બતાવ્યું. "નવી દુનિયામાં ખુશીથી જીવો!"</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ભગવાને કહ્યું, "પ્રકાશ થવા દો,"</a:t>
            </a:r>
          </a:p>
          <a:p>
            <a:r xmlns:a="http://schemas.openxmlformats.org/drawingml/2006/main">
              <a:rPr lang="gu" altLang="ko-KR" sz="2800">
                <a:solidFill>
                  <a:schemeClr val="tx1">
                    <a:lumMod val="65000"/>
                    <a:lumOff val="35000"/>
                  </a:schemeClr>
                </a:solidFill>
              </a:rPr>
              <a:t>અને ત્યાં પ્રકાશ હતો.</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rgbClr val="FF0000"/>
                </a:solidFill>
              </a:rPr>
              <a:t>આજનો પાઠ</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solidFill>
                  <a:schemeClr val="tx1">
                    <a:lumMod val="65000"/>
                    <a:lumOff val="35000"/>
                  </a:schemeClr>
                </a:solidFill>
              </a:rPr>
              <a:t>ઈશ્વરે નુહ અને તેના કુટુંબને બચાવ્યા છે.</a:t>
            </a:r>
          </a:p>
          <a:p>
            <a:pPr xmlns:a="http://schemas.openxmlformats.org/drawingml/2006/main" algn="ctr"/>
            <a:r xmlns:a="http://schemas.openxmlformats.org/drawingml/2006/main">
              <a:rPr lang="gu" altLang="ko-KR" sz="3200">
                <a:solidFill>
                  <a:schemeClr val="tx1">
                    <a:lumMod val="65000"/>
                    <a:lumOff val="35000"/>
                  </a:schemeClr>
                </a:solidFill>
              </a:rPr>
              <a:t>ઈશ્વરે વચન આપ્યું હતું કે તે તેઓને આશીર્વાદ આપશે અને તેમના દ્વારા નવી દુનિયા બનાવશે.</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3200">
                <a:solidFill>
                  <a:schemeClr val="tx1">
                    <a:lumMod val="65000"/>
                    <a:lumOff val="35000"/>
                  </a:schemeClr>
                </a:solidFill>
              </a:rPr>
              <a:t>ઈશ્વરે પણ આપણને ઈસુ દ્વારા બચાવ્યા છે.</a:t>
            </a:r>
          </a:p>
          <a:p>
            <a:pPr xmlns:a="http://schemas.openxmlformats.org/drawingml/2006/main" algn="ctr"/>
            <a:r xmlns:a="http://schemas.openxmlformats.org/drawingml/2006/main">
              <a:rPr lang="gu" altLang="ko-KR" sz="3200">
                <a:solidFill>
                  <a:schemeClr val="tx1">
                    <a:lumMod val="65000"/>
                    <a:lumOff val="35000"/>
                  </a:schemeClr>
                </a:solidFill>
              </a:rPr>
              <a:t>આપણે માનવું પડશે કે ભગવાન આપણા દ્વારા તેમની નવી દુનિયા બનાવશે.</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 ભગવાન?</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 ભગવાન..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જ્યારે આપણે તેમનામાં વિશ્વાસ કરીએ છીએ ત્યારે યહોવાહ ભગવાન આપણા પિતા છે જે તેમના પ્રિય બાળકોને પુષ્કળ બચાવે છે અને આશીર્વાદ આપે છે.</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u" altLang="ko-KR" sz="4000"/>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ko-KR" sz="3200">
                <a:solidFill>
                  <a:schemeClr val="tx1">
                    <a:lumMod val="65000"/>
                    <a:lumOff val="35000"/>
                  </a:schemeClr>
                </a:solidFill>
              </a:rPr>
              <a:t>પૃથ્વી સુકાઈ ગયેલ જોવા નૂહે શું મોકલ્યું?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ગરુડ</a:t>
            </a:r>
            <a:r xmlns:a="http://schemas.openxmlformats.org/drawingml/2006/main">
              <a:rPr lang="gu"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સ્પેરો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dk1"/>
                </a:solidFill>
              </a:rPr>
              <a:t>③ </a:t>
            </a:r>
            <a:r xmlns:a="http://schemas.openxmlformats.org/drawingml/2006/main">
              <a:rPr lang="gu" altLang="ko-KR" sz="2800">
                <a:solidFill>
                  <a:schemeClr val="dk1"/>
                </a:solidFill>
              </a:rPr>
              <a:t>કબૂતર</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બતક</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rgbClr val="FF0000"/>
                </a:solidFill>
              </a:rPr>
              <a:t>③ </a:t>
            </a:r>
            <a:r xmlns:a="http://schemas.openxmlformats.org/drawingml/2006/main">
              <a:rPr lang="gu" altLang="ko-KR" sz="2800">
                <a:solidFill>
                  <a:srgbClr val="FF0000"/>
                </a:solidFill>
              </a:rPr>
              <a:t>કબૂતર</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600"/>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જ્યારે પણ વાદળોમાં મેઘધનુષ્ય દેખાશે, ત્યારે હું તેને જોઈશ અને ભગવાન અને પૃથ્વી પરના દરેક પ્રકારના જીવો વચ્ચેના શાશ્વત કરારને યાદ કરીશ."</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b="1">
                <a:solidFill>
                  <a:schemeClr val="tx1">
                    <a:lumMod val="50000"/>
                    <a:lumOff val="50000"/>
                  </a:schemeClr>
                </a:solidFill>
              </a:rPr>
              <a:t>નં.5</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આ</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શબ્દ</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ના</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ભગવાન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600"/>
              <a:t>જે લોકો બાંધે છે</a:t>
            </a:r>
          </a:p>
          <a:p>
            <a:pPr xmlns:a="http://schemas.openxmlformats.org/drawingml/2006/main" algn="ctr"/>
            <a:r xmlns:a="http://schemas.openxmlformats.org/drawingml/2006/main">
              <a:rPr lang="gu" altLang="ko-KR" sz="3600"/>
              <a:t>બેબલનો ટાવર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તેથી જ તેને બાબેલ કહેવામાં આવતું હતું -- કારણ કે ત્યાં ભગવાન મૂંઝવણમાં હતા</a:t>
            </a:r>
          </a:p>
          <a:p>
            <a:r xmlns:a="http://schemas.openxmlformats.org/drawingml/2006/main">
              <a:rPr lang="gu" altLang="ko-KR" sz="3600">
                <a:solidFill>
                  <a:schemeClr val="tx1">
                    <a:lumMod val="65000"/>
                    <a:lumOff val="35000"/>
                  </a:schemeClr>
                </a:solidFill>
              </a:rPr>
              <a:t>સમગ્ર વિશ્વની ભાષા. ત્યાંથી યહોવાએ તેઓને વિખેરી નાખ્યા</a:t>
            </a:r>
          </a:p>
          <a:p>
            <a:r xmlns:a="http://schemas.openxmlformats.org/drawingml/2006/main">
              <a:rPr lang="gu" altLang="ko-KR" sz="3600">
                <a:solidFill>
                  <a:schemeClr val="tx1">
                    <a:lumMod val="65000"/>
                    <a:lumOff val="35000"/>
                  </a:schemeClr>
                </a:solidFill>
              </a:rPr>
              <a:t>સમગ્ર પૃથ્વીના ચહેરા પર.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લોકો ભગવાન કરતાં મહાન અને વધુ પ્રખ્યાત બનવા માંગતા હતા. તેથી, તેઓએ એક ઉચ્ચ ટાવર બનાવવાનું શરૂ કર્યું.</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આમ, તેઓ એકસાથે ટાવર બનાવી રહ્યા હતા.</a:t>
            </a:r>
          </a:p>
          <a:p>
            <a:r xmlns:a="http://schemas.openxmlformats.org/drawingml/2006/main">
              <a:rPr lang="gu" altLang="ko-KR" sz="2800">
                <a:solidFill>
                  <a:schemeClr val="tx1">
                    <a:lumMod val="65000"/>
                    <a:lumOff val="35000"/>
                  </a:schemeClr>
                </a:solidFill>
              </a:rPr>
              <a:t>“ચાલો દુનિયાને પોતાની જાતને બતાવીએ. અમે ઘણા મહાન છીએ!”</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2800">
                <a:solidFill>
                  <a:schemeClr val="tx1">
                    <a:lumMod val="65000"/>
                    <a:lumOff val="35000"/>
                  </a:schemeClr>
                </a:solidFill>
              </a:rPr>
              <a:t>જો કે, જ્યારે ભગવાને તેઓનો ઘમંડ જોયો, ત્યારે તેણે તેમની ભાષાને મૂંઝવણમાં મૂકી દીધી જેથી તેઓ એકબીજાને સમજી ન શકે.</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ko-KR" sz="2800">
                <a:solidFill>
                  <a:schemeClr val="tx1">
                    <a:lumMod val="65000"/>
                    <a:lumOff val="35000"/>
                  </a:schemeClr>
                </a:solidFill>
              </a:rPr>
              <a:t>કારણ કે તેઓ એકબીજાને સમજી શકતા ન હતા, તેઓ સાથે કામ કરી શકતા ન હતા. અંતે, તેઓ પૃથ્વીના ચહેરા પર વેરવિખેર થઈ ગયા. અત્યાર સુધી વિશ્વની ભાષાઓ એકબીજાથી અલગ છે.</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gu" altLang="ko-KR" sz="2800">
                <a:solidFill>
                  <a:schemeClr val="tx1">
                    <a:lumMod val="65000"/>
                    <a:lumOff val="35000"/>
                  </a:schemeClr>
                </a:solidFill>
              </a:rPr>
              <a:t>પ્રથમ દિવસે, ભગવાને અંધકારથી પ્રકાશને અલગ કર્યો. તેણે છ દિવસ આખી દુનિયા બનાવી.</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u"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u"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u"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u"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u"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gu"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u" altLang="ko-KR" sz="4000"/>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u" altLang="ko-KR" sz="3600">
                <a:solidFill>
                  <a:schemeClr val="tx1">
                    <a:lumMod val="65000"/>
                    <a:lumOff val="35000"/>
                  </a:schemeClr>
                </a:solidFill>
              </a:rPr>
              <a:t>લોકો ભગવાન કરતાં મહાન અને ઉચ્ચ બનવા માંગે છે.</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આ મનને "અહંકાર" કહેવાય છે.</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ભગવાન 'અહંકાર' ને ધિક્કારે છે.</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અહંકારનો વિરોધી છે 'નમ્રતા'.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ભગવાનને ખુશ કરવા માટે આપણે 'નમ્ર' બનવું જોઈએ.</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gu" altLang="ko-KR" sz="3200"/>
              <a:t>ભગવાન ભગવાન?</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rgbClr val="C00000"/>
                </a:solidFill>
              </a:rPr>
              <a:t>ભગવાન ભગવાન..</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gu" altLang="ko-KR" sz="3600">
                <a:solidFill>
                  <a:schemeClr val="tx1">
                    <a:lumMod val="65000"/>
                    <a:lumOff val="35000"/>
                  </a:schemeClr>
                </a:solidFill>
              </a:rPr>
              <a:t>યહોવાહ ઈશ્વર આપણા કરતાં મહાન અને જ્ઞાની છે.</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gu" altLang="ko-KR" sz="3600">
                <a:solidFill>
                  <a:schemeClr val="tx1">
                    <a:lumMod val="65000"/>
                    <a:lumOff val="35000"/>
                  </a:schemeClr>
                </a:solidFill>
              </a:rPr>
              <a:t>આપણે આપણી બધી શાણપણ એક સાથે જોડીએ તો પણ આપણે ઈશ્વરથી વધુ જ્ઞાની ન હોઈ શકીએ.</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ko-KR" sz="3600">
                <a:solidFill>
                  <a:schemeClr val="tx1">
                    <a:lumMod val="65000"/>
                    <a:lumOff val="35000"/>
                  </a:schemeClr>
                </a:solidFill>
              </a:rPr>
              <a:t>શા માટે તેઓ ટાવર સમાપ્ત કરી શક્યા નથી?</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જ્યારે તેઓએ તેને બનાવ્યું ત્યારે ભગવાને પૂરનું કારણ આપ્યું</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ઈશ્વરે તેને બનાવતાં આગ ફાટી નીકળી હતી.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જ્યારે તેઓએ તેને બનાવ્યું ત્યારે ભગવાને ધરતીકંપ કર્યો.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chemeClr val="dk1"/>
                </a:solidFill>
              </a:rPr>
              <a:t>④ </a:t>
            </a:r>
            <a:r xmlns:a="http://schemas.openxmlformats.org/drawingml/2006/main">
              <a:rPr lang="gu" altLang="ko-KR" sz="2800">
                <a:solidFill>
                  <a:schemeClr val="dk1"/>
                </a:solidFill>
              </a:rPr>
              <a:t>ઈશ્વરે તેઓને બનાવ્યા ત્યારે તેઓ એકબીજાને ન સમજે.</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ઈશ્વરે તેઓને બનાવ્યા ત્યારે તેઓ એકબીજાને ન સમજે.</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gu" altLang="ko-KR" sz="4000">
                <a:solidFill>
                  <a:srgbClr val="FF0000"/>
                </a:solidFill>
              </a:rPr>
              <a:t>આજની</a:t>
            </a:r>
            <a:r xmlns:a="http://schemas.openxmlformats.org/drawingml/2006/main">
              <a:rPr lang="gu" altLang="en-US" sz="4000">
                <a:solidFill>
                  <a:srgbClr val="FF0000"/>
                </a:solidFill>
              </a:rPr>
              <a:t> </a:t>
            </a:r>
            <a:r xmlns:a="http://schemas.openxmlformats.org/drawingml/2006/main">
              <a:rPr lang="gu" altLang="ko-KR" sz="4000">
                <a:solidFill>
                  <a:srgbClr val="FF0000"/>
                </a:solidFill>
              </a:rPr>
              <a:t>શબ્દ</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gu" altLang="ko-KR" sz="3600">
                <a:solidFill>
                  <a:schemeClr val="tx1">
                    <a:lumMod val="65000"/>
                    <a:lumOff val="35000"/>
                  </a:schemeClr>
                </a:solidFill>
              </a:rPr>
              <a:t>તેથી જ તેને બાબેલ કહેવામાં આવતું હતું -- કારણ કે ત્યાં ભગવાન મૂંઝવણમાં હતા</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u" altLang="ko-KR" sz="3600">
                <a:solidFill>
                  <a:schemeClr val="tx1">
                    <a:lumMod val="65000"/>
                    <a:lumOff val="35000"/>
                  </a:schemeClr>
                </a:solidFill>
              </a:rPr>
              <a:t>સમગ્ર વિશ્વની ભાષા. ત્યાંથી યહોવાએ તેઓને વિખેરી નાખ્યા</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u" altLang="ko-KR" sz="3600">
                <a:solidFill>
                  <a:schemeClr val="tx1">
                    <a:lumMod val="65000"/>
                    <a:lumOff val="35000"/>
                  </a:schemeClr>
                </a:solidFill>
              </a:rPr>
              <a:t>સમગ્ર પૃથ્વીના ચહેરા પર.</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gu" altLang="ko-KR" b="1">
                <a:solidFill>
                  <a:schemeClr val="tx1">
                    <a:lumMod val="50000"/>
                    <a:lumOff val="50000"/>
                  </a:schemeClr>
                </a:solidFill>
              </a:rPr>
              <a:t>No.6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gu" altLang="ko-KR" sz="4400"/>
              <a:t>ઈશ્વરે અબ્રાહમને બોલાવ્યો</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યહોવાએ ઈબ્રામને કહ્યું, “તારો દેશ, તારા લોકો અને તારો દેશ છોડી જા</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u" altLang="ko-KR" sz="3600">
                <a:solidFill>
                  <a:schemeClr val="tx1">
                    <a:lumMod val="65000"/>
                    <a:lumOff val="35000"/>
                  </a:schemeClr>
                </a:solidFill>
              </a:rPr>
              <a:t>પિતાના પરિવાર અને હું તમને બતાવીશ તે જમીન પર જાઓ.</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ખાલદીઓનું ઉર મૂર્તિપૂજક શહેર હતું.</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gu" altLang="ko-KR" sz="2800">
                <a:solidFill>
                  <a:schemeClr val="tx1">
                    <a:lumMod val="65000"/>
                    <a:lumOff val="35000"/>
                  </a:schemeClr>
                </a:solidFill>
              </a:rPr>
              <a:t>અબ્રાહમનો જન્મ ત્યાં જ થયો હતો અને રહેતો હતો.</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એક દિવસ, ભગવાન ભગવાને તેને કહ્યું, "તારો દેશ છોડી જા, અને હું તને આશીર્વાદ આપીશ."</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અબ્રાહમને ક્યાં જવું તે ખબર ન હોવા છતાં, તેણે ભગવાનના વચનનું પાલન કર્યું અને પ્રભુએ તેને કહ્યું તેમ છોડી દીધું.</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જ્યારે તેઓ મુસાફરી કરી રહ્યા હતા ત્યારે તેમણે ઘણી મુશ્કેલીઓનો સામનો કરવો પડ્યો હતો પરંતુ ભગવાને તેમને સુરક્ષિત રીતે સુરક્ષિત રાખ્યા હતા.</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gu" altLang="ko-KR" sz="2500">
                <a:solidFill>
                  <a:schemeClr val="tx1">
                    <a:lumMod val="65000"/>
                    <a:lumOff val="35000"/>
                  </a:schemeClr>
                </a:solidFill>
              </a:rPr>
              <a:t>પૃથ્વી પર, સમુદ્રમાં અને આકાશમાં તમામ પ્રકારના પ્રાણીઓ અને છોડ, પક્ષીઓ અને માછલીઓ ભરેલા છે. ભગવાને તેણે બનાવેલું બધું જોયું અને કહ્યું, "બહુ સારું!"</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છેવટે, અબ્રાહમ કનાન દેશમાં પહોંચ્યા. તે ત્યાં રહેતો હતો. "ભગવાન આપનો આભાર."</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a:t>
            </a:r>
            <a:r xmlns:a="http://schemas.openxmlformats.org/drawingml/2006/main">
              <a:rPr lang="gu" altLang="en-US" sz="4000">
                <a:solidFill>
                  <a:srgbClr val="ff0000"/>
                </a:solidFill>
              </a:rPr>
              <a:t> </a:t>
            </a:r>
            <a:r xmlns:a="http://schemas.openxmlformats.org/drawingml/2006/main">
              <a:rPr lang="gu" altLang="ko-KR" sz="4000">
                <a:solidFill>
                  <a:srgbClr val="ff0000"/>
                </a:solidFill>
              </a:rPr>
              <a:t>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gu" altLang="ko-KR" sz="3600">
                <a:solidFill>
                  <a:schemeClr val="tx1">
                    <a:lumMod val="65000"/>
                    <a:lumOff val="35000"/>
                  </a:schemeClr>
                </a:solidFill>
              </a:rPr>
              <a:t>અબ્રાહમે ઈશ્વરના વચનનું પાલન કરીને પોતાનું વતન છોડી દીધું.</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આની જેમ, અમે</a:t>
            </a:r>
            <a:r xmlns:a="http://schemas.openxmlformats.org/drawingml/2006/main">
              <a:rPr lang="gu" altLang="en-US" sz="3600">
                <a:solidFill>
                  <a:schemeClr val="tx1">
                    <a:lumMod val="65000"/>
                    <a:lumOff val="35000"/>
                  </a:schemeClr>
                </a:solidFill>
              </a:rPr>
              <a:t> </a:t>
            </a:r>
            <a:r xmlns:a="http://schemas.openxmlformats.org/drawingml/2006/main">
              <a:rPr lang="gu" altLang="ko-KR" sz="3600">
                <a:solidFill>
                  <a:schemeClr val="tx1">
                    <a:lumMod val="65000"/>
                    <a:lumOff val="35000"/>
                  </a:schemeClr>
                </a:solidFill>
              </a:rPr>
              <a:t>ભગવાનમાં વિશ્વાસ કરવો જોઈએ અને તેમના શબ્દનું પાલન કરવું જોઈએ.</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આપણને ગમે ત્યારે ઈશ્વરના વચનને પાળવાની ઈચ્છા હોવી જોઈએ.</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t>યહોવા ભગવાન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rgbClr val="c00000"/>
                </a:solidFill>
              </a:rPr>
              <a:t>યહોવાહ</a:t>
            </a:r>
            <a:r xmlns:a="http://schemas.openxmlformats.org/drawingml/2006/main">
              <a:rPr lang="gu" altLang="en-US" sz="3600">
                <a:solidFill>
                  <a:srgbClr val="c00000"/>
                </a:solidFill>
              </a:rPr>
              <a:t> </a:t>
            </a:r>
            <a:r xmlns:a="http://schemas.openxmlformats.org/drawingml/2006/main">
              <a:rPr lang="gu" altLang="ko-KR" sz="3600">
                <a:solidFill>
                  <a:srgbClr val="c00000"/>
                </a:solidFill>
              </a:rPr>
              <a:t>ભગવાન….</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તે આપણા પિતા છે જે કોઈપણ કિંમતે તેમનું વચન પાળે છે.</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અબ્રાહમનો જન્મ ક્યાં થયો હતો?</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કનાન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હરાન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ઇઝરાયેલ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dk1"/>
                </a:solidFill>
              </a:rPr>
              <a:t>④ </a:t>
            </a:r>
            <a:r xmlns:a="http://schemas.openxmlformats.org/drawingml/2006/main">
              <a:rPr lang="gu" altLang="ko-KR" sz="2800">
                <a:solidFill>
                  <a:schemeClr val="dk1"/>
                </a:solidFill>
              </a:rPr>
              <a:t>ખાલ્ડીઓનું ઘર</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ખાલ્ડીઓનું ઘર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a:t>
            </a:r>
            <a:r xmlns:a="http://schemas.openxmlformats.org/drawingml/2006/main">
              <a:rPr lang="gu" altLang="en-US" sz="4000">
                <a:solidFill>
                  <a:srgbClr val="ff0000"/>
                </a:solidFill>
              </a:rPr>
              <a:t> </a:t>
            </a:r>
            <a:r xmlns:a="http://schemas.openxmlformats.org/drawingml/2006/main">
              <a:rPr lang="gu" altLang="ko-KR" sz="4000">
                <a:solidFill>
                  <a:srgbClr val="ff0000"/>
                </a:solidFill>
              </a:rPr>
              <a:t>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પ્રભુ ઈશ્વરે ઈબ્રામને કહ્યું હતું કે, “તારો દેશ, તારા લોકો અને તારા પિતાનું ઘર છોડીને હું તને જે દેશ બતાવીશ ત્યાં જા.”</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gu" altLang="ko-KR" b="1">
                <a:solidFill>
                  <a:schemeClr val="tx1">
                    <a:lumMod val="50000"/>
                    <a:lumOff val="50000"/>
                  </a:schemeClr>
                </a:solidFill>
              </a:rPr>
              <a:t>નંબર 7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gu" altLang="ko-KR" sz="4400"/>
              <a:t>આઇઝેક, વચન આપેલ પુત્ર</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a:t>
            </a:r>
            <a:r xmlns:a="http://schemas.openxmlformats.org/drawingml/2006/main">
              <a:rPr lang="gu" altLang="en-US" sz="4000">
                <a:solidFill>
                  <a:srgbClr val="ff0000"/>
                </a:solidFill>
              </a:rPr>
              <a:t> </a:t>
            </a:r>
            <a:r xmlns:a="http://schemas.openxmlformats.org/drawingml/2006/main">
              <a:rPr lang="gu" altLang="ko-KR" sz="4000">
                <a:solidFill>
                  <a:srgbClr val="ff0000"/>
                </a:solidFill>
              </a:rPr>
              <a:t>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અબ્રાહમ સો વર્ષનો હતો ત્યારે તેનો પુત્ર આઇઝેક થયો હતો.</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gu" altLang="ko-KR" sz="2600">
                <a:solidFill>
                  <a:schemeClr val="tx1">
                    <a:lumMod val="65000"/>
                    <a:lumOff val="35000"/>
                  </a:schemeClr>
                </a:solidFill>
              </a:rPr>
              <a:t>ઈશ્વરે અબ્રાહમને વચન આપ્યું હતું કે ઈશ્વર તેને રાત્રિના આકાશમાં તારાઓ જેટલાં બાળકો આપશે.</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gu" altLang="ko-KR" sz="2600">
                <a:solidFill>
                  <a:schemeClr val="tx1">
                    <a:lumMod val="65000"/>
                    <a:lumOff val="35000"/>
                  </a:schemeClr>
                </a:solidFill>
              </a:rPr>
              <a:t>પરંતુ, તેઓ 100 વર્ષના થયા ત્યાં સુધી તેમને કોઈ સંતાન નહોતું.</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એક દિવસ, ભગવાન અબ્રાહમને રાત્રે બહાર લઈ ગયા.</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gu" altLang="ko-KR" sz="2800">
                <a:solidFill>
                  <a:schemeClr val="tx1">
                    <a:lumMod val="65000"/>
                    <a:lumOff val="35000"/>
                  </a:schemeClr>
                </a:solidFill>
              </a:rPr>
              <a:t>“સ્વર્ગ તરફ જુઓ. શું તમે તારાઓ ગણી શકશો?"</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ભગવાને તેને સુંદર ભૂમિ આપવાનું વચન આપ્યું હતું.</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gu" altLang="ko-KR" sz="3600"/>
              <a:t>આજનો </a:t>
            </a:r>
            <a:r xmlns:a="http://schemas.openxmlformats.org/drawingml/2006/main">
              <a:rPr lang="gu" altLang="ko-KR" sz="4000"/>
              <a:t>પાઠ</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gu" altLang="ko-KR" sz="2800">
                <a:solidFill>
                  <a:schemeClr val="tx1">
                    <a:lumMod val="65000"/>
                    <a:lumOff val="35000"/>
                  </a:schemeClr>
                </a:solidFill>
              </a:rPr>
              <a:t>દુનિયા કોણે બનાવી?</a:t>
            </a:r>
          </a:p>
          <a:p>
            <a:pPr xmlns:a="http://schemas.openxmlformats.org/drawingml/2006/main" algn="ctr"/>
            <a:r xmlns:a="http://schemas.openxmlformats.org/drawingml/2006/main">
              <a:rPr lang="gu" altLang="ko-KR" sz="2800">
                <a:solidFill>
                  <a:schemeClr val="tx1">
                    <a:lumMod val="65000"/>
                    <a:lumOff val="35000"/>
                  </a:schemeClr>
                </a:solidFill>
              </a:rPr>
              <a:t>ભગવાને દુનિયા બનાવી છે.</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u" altLang="ko-KR" sz="2800">
                <a:solidFill>
                  <a:schemeClr val="tx1">
                    <a:lumMod val="65000"/>
                    <a:lumOff val="35000"/>
                  </a:schemeClr>
                </a:solidFill>
              </a:rPr>
              <a:t>વિશ્વને વ્યવસ્થિત કોણ રાખે છે?</a:t>
            </a:r>
          </a:p>
          <a:p>
            <a:pPr xmlns:a="http://schemas.openxmlformats.org/drawingml/2006/main" algn="ctr"/>
            <a:r xmlns:a="http://schemas.openxmlformats.org/drawingml/2006/main">
              <a:rPr lang="gu" altLang="ko-KR" sz="2800">
                <a:solidFill>
                  <a:schemeClr val="tx1">
                    <a:lumMod val="65000"/>
                    <a:lumOff val="35000"/>
                  </a:schemeClr>
                </a:solidFill>
              </a:rPr>
              <a:t>ભગવાન વિશ્વને વ્યવસ્થિત રાખે છે.</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gu" altLang="ko-KR" sz="2800">
                <a:solidFill>
                  <a:schemeClr val="tx1">
                    <a:lumMod val="65000"/>
                    <a:lumOff val="35000"/>
                  </a:schemeClr>
                </a:solidFill>
              </a:rPr>
              <a:t>દુનિયા પોતે નથી બની.</a:t>
            </a:r>
          </a:p>
          <a:p>
            <a:pPr xmlns:a="http://schemas.openxmlformats.org/drawingml/2006/main" algn="ctr"/>
            <a:r xmlns:a="http://schemas.openxmlformats.org/drawingml/2006/main">
              <a:rPr lang="gu" altLang="ko-KR" sz="2800">
                <a:solidFill>
                  <a:schemeClr val="tx1">
                    <a:lumMod val="65000"/>
                    <a:lumOff val="35000"/>
                  </a:schemeClr>
                </a:solidFill>
              </a:rPr>
              <a:t>દુનિયાને પોતાની રીતે ખસેડી શકાતી નથી.</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gu" altLang="ko-KR" sz="2800">
                <a:solidFill>
                  <a:schemeClr val="tx1">
                    <a:lumMod val="65000"/>
                    <a:lumOff val="35000"/>
                  </a:schemeClr>
                </a:solidFill>
              </a:rPr>
              <a:t>આપણે યાદ રાખવું જોઈએ કે ભગવાને આખું વિશ્વ બનાવ્યું છે અને હજી પણ તે બધા પર નિયંત્રણ છે.</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"તમારા બાળકો આકાશમાં તારાઓ જેટલા અને સમુદ્ર કિનારે રેતી જેટલા હશે." અબ્રાહમે ભગવાનના વચન પર વિશ્વાસ કર્યો.</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gu" altLang="ko-KR" sz="2600">
                <a:solidFill>
                  <a:schemeClr val="tx1">
                    <a:lumMod val="65000"/>
                    <a:lumOff val="35000"/>
                  </a:schemeClr>
                </a:solidFill>
              </a:rPr>
              <a:t>ઈશ્વરે તેમનું વચન પાળ્યું. સારાહે અબ્રાહમને પુત્રને જન્મ આપ્યો. અબ્રાહમે </a:t>
            </a:r>
            <a:r xmlns:a="http://schemas.openxmlformats.org/drawingml/2006/main">
              <a:rPr lang="gu" altLang="ko-KR" sz="2600" b="1">
                <a:solidFill>
                  <a:schemeClr val="tx1">
                    <a:lumMod val="65000"/>
                    <a:lumOff val="35000"/>
                  </a:schemeClr>
                </a:solidFill>
              </a:rPr>
              <a:t>આઇઝેક </a:t>
            </a:r>
            <a:r xmlns:a="http://schemas.openxmlformats.org/drawingml/2006/main">
              <a:rPr lang="gu" altLang="ko-KR" sz="2600">
                <a:solidFill>
                  <a:schemeClr val="tx1">
                    <a:lumMod val="65000"/>
                    <a:lumOff val="35000"/>
                  </a:schemeClr>
                </a:solidFill>
              </a:rPr>
              <a:t>નામ આપ્યું </a:t>
            </a:r>
            <a:r xmlns:a="http://schemas.openxmlformats.org/drawingml/2006/main">
              <a:rPr lang="gu" altLang="ko-KR" sz="2600">
                <a:solidFill>
                  <a:schemeClr val="tx1">
                    <a:lumMod val="65000"/>
                    <a:lumOff val="35000"/>
                  </a:schemeClr>
                </a:solidFill>
              </a:rPr>
              <a:t>જેનો અર્થ થાય છે </a:t>
            </a:r>
            <a:r xmlns:a="http://schemas.openxmlformats.org/drawingml/2006/main">
              <a:rPr lang="gu" altLang="ko-KR" sz="2600" b="1">
                <a:solidFill>
                  <a:schemeClr val="tx1">
                    <a:lumMod val="65000"/>
                    <a:lumOff val="35000"/>
                  </a:schemeClr>
                </a:solidFill>
              </a:rPr>
              <a:t>આનંદ </a:t>
            </a:r>
            <a:r xmlns:a="http://schemas.openxmlformats.org/drawingml/2006/main">
              <a:rPr lang="gu"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a:t>
            </a:r>
            <a:r xmlns:a="http://schemas.openxmlformats.org/drawingml/2006/main">
              <a:rPr lang="gu" altLang="en-US" sz="4000">
                <a:solidFill>
                  <a:srgbClr val="ff0000"/>
                </a:solidFill>
              </a:rPr>
              <a:t> </a:t>
            </a:r>
            <a:r xmlns:a="http://schemas.openxmlformats.org/drawingml/2006/main">
              <a:rPr lang="gu" altLang="ko-KR" sz="4000">
                <a:solidFill>
                  <a:srgbClr val="ff0000"/>
                </a:solidFill>
              </a:rPr>
              <a:t>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gu" altLang="ko-KR" sz="3600">
                <a:solidFill>
                  <a:schemeClr val="tx1">
                    <a:lumMod val="65000"/>
                    <a:lumOff val="35000"/>
                  </a:schemeClr>
                </a:solidFill>
              </a:rPr>
              <a:t>અબ્રાહમ ખરેખર ઈશ્વરના વચનમાં વિશ્વાસ કરતો હતો, તેમ છતાં તે તેને અશક્ય લાગતું હતું.</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અબ્રાહમની માન્યતા જોઈને ઈશ્વર ખૂબ જ ખુશ થયા. ઈશ્વરે તેને વચન આપેલો પુત્ર ઈસ્હાક આપ્યો.</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ભગવાન ચોક્કસપણે તેમનું વચન પૂર્ણ કરે છે, ભલે તે આપણા માટે અશક્ય લાગતું હતું.</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t>ભગવાન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સર્વશક્તિમાન (બધું કરવા સક્ષમ)</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જ્યારે અબ્રાહમને આઇઝેક થયો ત્યારે તેની ઉંમર કેટલી હતી?</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rgbClr val="ff0000"/>
                </a:solidFill>
              </a:rPr>
              <a:t>④ </a:t>
            </a:r>
            <a:r xmlns:a="http://schemas.openxmlformats.org/drawingml/2006/main">
              <a:rPr lang="gu"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અબ્રાહમ સો વર્ષનો હતો ત્યારે તેનો પુત્ર આઇઝેક થયો હતો.</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 21:5)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gu" altLang="ko-KR" b="1">
                <a:solidFill>
                  <a:schemeClr val="tx1">
                    <a:lumMod val="50000"/>
                    <a:lumOff val="50000"/>
                  </a:schemeClr>
                </a:solidFill>
              </a:rPr>
              <a:t>નંબર 8 ભગવાનનો શબ્દ</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gu" altLang="ko-KR" sz="3900"/>
              <a:t>ઈબ્રાહીમે ઈસ્હાકને ઈશ્વરને અર્પણ કર્યા</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ત્યારે ઈશ્વરે કહ્યું, “તારા પુત્રને લઈ જા, તારો એકમાત્ર પુત્ર ઇસહાક, જેને તું પ્રેમ કરે છે.</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u" altLang="ko-KR" sz="3600">
                <a:solidFill>
                  <a:schemeClr val="tx1">
                    <a:lumMod val="65000"/>
                    <a:lumOff val="35000"/>
                  </a:schemeClr>
                </a:solidFill>
              </a:rPr>
              <a:t>અને મોરિયાના પ્રદેશમાં જાઓ. ત્યાં તેને દહનીયાર્પણ તરીકે અર્પણ કરો</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u" altLang="ko-KR" sz="3600">
                <a:solidFill>
                  <a:schemeClr val="tx1">
                    <a:lumMod val="65000"/>
                    <a:lumOff val="35000"/>
                  </a:schemeClr>
                </a:solidFill>
              </a:rPr>
              <a:t>એક પર્વત પર હું તમને કહીશ."</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એક દિવસ, ઈશ્વરે અબ્રાહમને કહ્યું,</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gu" altLang="ko-KR" sz="2800">
                <a:solidFill>
                  <a:schemeClr val="tx1">
                    <a:lumMod val="65000"/>
                    <a:lumOff val="35000"/>
                  </a:schemeClr>
                </a:solidFill>
              </a:rPr>
              <a:t>"તમારા એકમાત્ર પુત્રને દહનીયાર્પણ તરીકે અર્પણ કરો."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ઈબ્રાહીમ ઈસ્હાકને એટલો પ્રેમ કરતો હતો કે જ્યારે તેણે ઈશ્વર પાસેથી સાંભળ્યું ત્યારે તે અઘરું હતું. પણ તેણે ઈશ્વરની આજ્ઞા પાળવાનું નક્કી કર્યું.</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gu" altLang="ko-KR" sz="3200"/>
              <a:t>ભગવાન કોણ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gu" altLang="ko-KR" sz="3600">
                <a:solidFill>
                  <a:srgbClr val="C00000"/>
                </a:solidFill>
              </a:rPr>
              <a:t>તે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gu" altLang="ko-KR" sz="3600">
                <a:solidFill>
                  <a:schemeClr val="tx1">
                    <a:lumMod val="65000"/>
                    <a:lumOff val="35000"/>
                  </a:schemeClr>
                </a:solidFill>
              </a:rPr>
              <a:t>મારા સહિત આખું વિશ્વ બનાવનાર સર્જક.</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ઈબ્રાહીમે ઈસ્હાકને બાંધીને તેને વૈદ પર સુવડાવી દીધો, અને તેણે તેને મારી નાખવાનો પ્રયત્ન કર્યો. તે જ ક્ષણે,</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“અબ્રાહમ, અબ્રાહમ, તેને મારી ન નાખો. તેને કંઈ ન કરો. હવે, હું જાણું છું કે તમે ભગવાનનો ડર અને પ્રેમ કરો છો.” ઈશ્વરે અબ્રાહમ સાથે કરેલી આ કસોટી હતી.</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gu" altLang="ko-KR" sz="2600">
                <a:solidFill>
                  <a:schemeClr val="tx1">
                    <a:lumMod val="65000"/>
                    <a:lumOff val="35000"/>
                  </a:schemeClr>
                </a:solidFill>
              </a:rPr>
              <a:t>"ભગવાન આપનો આભાર!" ઈશ્વરે અબ્રાહમના વિશ્વાસને રાજીખુશીથી સ્વીકાર્યો. ઈશ્વરે તેમને બધા વિશ્વાસીઓના પૂર્વજ બનાવ્યા.</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solidFill>
                  <a:schemeClr val="tx1">
                    <a:lumMod val="65000"/>
                    <a:lumOff val="35000"/>
                  </a:schemeClr>
                </a:solidFill>
              </a:rPr>
              <a:t>ઈબ્રાહીમ આઈઝેકને ખૂબ ચાહતા હતા, પરંતુ તેમના માટે ઈશ્વરના શબ્દનું પાલન કરવું વધુ મહત્ત્વનું હતું.</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gu" altLang="ko-KR" sz="3200">
                <a:solidFill>
                  <a:schemeClr val="tx1">
                    <a:lumMod val="65000"/>
                    <a:lumOff val="35000"/>
                  </a:schemeClr>
                </a:solidFill>
              </a:rPr>
              <a:t>મારે ઈશ્વરને બીજી કોઈ પણ વસ્તુ કરતાં અને દુનિયાની કોઈપણ વ્યક્તિ કરતાં વધુ પ્રેમ કરવો જોઈએ.</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t>ભગવાન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rgbClr val="c00000"/>
                </a:solidFill>
              </a:rPr>
              <a:t>ભગવાન છે..</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અમારા પિતા જે પરીક્ષણ દ્વારા અમારી શ્રદ્ધાને મજબૂત બનાવે છે.</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t>આજની</a:t>
            </a:r>
            <a:r xmlns:a="http://schemas.openxmlformats.org/drawingml/2006/main">
              <a:rPr lang="gu" altLang="en-US" sz="4000"/>
              <a:t> </a:t>
            </a:r>
            <a:r xmlns:a="http://schemas.openxmlformats.org/drawingml/2006/main">
              <a:rPr lang="gu" altLang="ko-KR" sz="4000"/>
              <a:t>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gu" altLang="ko-KR" sz="3200">
                <a:solidFill>
                  <a:schemeClr val="tx1">
                    <a:lumMod val="65000"/>
                    <a:lumOff val="35000"/>
                  </a:schemeClr>
                </a:solidFill>
              </a:rPr>
              <a:t>ઈશ્વરે અબ્રાહમને દહનીયાર્પણ તરીકે શું કહ્યું?</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dk1"/>
                </a:solidFill>
              </a:rPr>
              <a:t>① </a:t>
            </a:r>
            <a:r xmlns:a="http://schemas.openxmlformats.org/drawingml/2006/main">
              <a:rPr lang="gu" altLang="ko-KR" sz="2800">
                <a:solidFill>
                  <a:schemeClr val="dk1"/>
                </a:solidFill>
              </a:rPr>
              <a:t>પુત્ર</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પત્ની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કૂતરો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ઘેટાં</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rgbClr val="ff0000"/>
                </a:solidFill>
              </a:rPr>
              <a:t>① </a:t>
            </a:r>
            <a:r xmlns:a="http://schemas.openxmlformats.org/drawingml/2006/main">
              <a:rPr lang="gu" altLang="ko-KR" sz="2800">
                <a:solidFill>
                  <a:srgbClr val="ff0000"/>
                </a:solidFill>
              </a:rPr>
              <a:t>પુત્ર</a:t>
            </a:r>
            <a:r xmlns:a="http://schemas.openxmlformats.org/drawingml/2006/main">
              <a:rPr lang="gu"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ત્યારે ઈશ્વરે કહ્યું, “તારા પુત્રને લઈ જા, તારો એકમાત્ર પુત્ર ઇસહાક, જેને તું પ્રેમ કરે છે.</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u" altLang="ko-KR" sz="3600">
                <a:solidFill>
                  <a:schemeClr val="tx1">
                    <a:lumMod val="65000"/>
                    <a:lumOff val="35000"/>
                  </a:schemeClr>
                </a:solidFill>
              </a:rPr>
              <a:t>અને મોરિયાના પ્રદેશમાં જાઓ. ત્યાં તેને દહનીયાર્પણ તરીકે અર્પણ કરો</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gu" altLang="ko-KR" sz="3600">
                <a:solidFill>
                  <a:schemeClr val="tx1">
                    <a:lumMod val="65000"/>
                    <a:lumOff val="35000"/>
                  </a:schemeClr>
                </a:solidFill>
              </a:rPr>
              <a:t>એક પર્વત પર હું તમને કહીશ."</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gu" altLang="ko-KR" b="1">
                <a:solidFill>
                  <a:schemeClr val="tx1">
                    <a:lumMod val="50000"/>
                    <a:lumOff val="50000"/>
                  </a:schemeClr>
                </a:solidFill>
              </a:rPr>
              <a:t>નં.9</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આ</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શબ્દ</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ના</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ભગવાન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gu" altLang="ko-KR" sz="4400"/>
              <a:t>આઇઝેકે ઝઘડો કર્યો ન હતો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bg1">
                    <a:lumMod val="50000"/>
                  </a:schemeClr>
                </a:solidFill>
              </a:rPr>
              <a:t>તેણે ત્યાંથી આગળ વધીને બીજો કૂવો ખોદ્યો, અને તેના પર કોઈએ ઝઘડો કર્યો નહિ.</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તેણે તેનું નામ રેહોબોથ રાખ્યું અને કહ્યું, "હવે યહોવાએ અમને જગ્યા આપી છે</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અને અમે દેશમાં વિકાસ પામીશું."</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26:</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આ</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કુવાઓ</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હતા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તેથી</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મહત્વપૂર્ણ,</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કારણ કે</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તેઓ</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શકવું</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મેળવો</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તાજા</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પાણી</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રણમાં આઇઝેકને તેના પિતા દ્વારા વારસામાં મળેલા કુવાઓ હતા.</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ભગવાને દુનિયા શાના વડે બનાવી છે?</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પથ્થર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પાણી</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③ </a:t>
            </a:r>
            <a:r xmlns:a="http://schemas.openxmlformats.org/drawingml/2006/main">
              <a:rPr lang="gu" altLang="ko-KR" sz="2800">
                <a:solidFill>
                  <a:schemeClr val="tx1">
                    <a:lumMod val="65000"/>
                    <a:lumOff val="35000"/>
                  </a:schemeClr>
                </a:solidFill>
              </a:rPr>
              <a:t>ધૂળ</a:t>
            </a:r>
            <a:r xmlns:a="http://schemas.openxmlformats.org/drawingml/2006/main">
              <a:rPr lang="gu"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શબ્દ</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rgbClr val="FF0000"/>
                </a:solidFill>
              </a:rPr>
              <a:t>④ </a:t>
            </a:r>
            <a:r xmlns:a="http://schemas.openxmlformats.org/drawingml/2006/main">
              <a:rPr lang="gu" altLang="ko-KR" sz="2800">
                <a:solidFill>
                  <a:srgbClr val="FF0000"/>
                </a:solidFill>
              </a:rPr>
              <a:t>શબ્દ</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જો કે, પલિસ્તીઓ તેની ઈર્ષ્યા કરતા હતા. તેથી, તેઓએ કુવાઓને પૃથ્વીથી ભરી દીધા.</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પરંતુ, ઈસાકે તેમની સાથે ઝઘડો કર્યો ન હતો. તે દૂર ગયો અને કૂવો ખોદ્યો. તેણે તાજા પાણીનો કૂવો શોધી કાઢ્યો.</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gu" altLang="ko-KR" sz="2800">
                <a:solidFill>
                  <a:schemeClr val="tx1">
                    <a:lumMod val="65000"/>
                    <a:lumOff val="35000"/>
                  </a:schemeClr>
                </a:solidFill>
              </a:rPr>
              <a:t>આ સમયે, અન્ય લોકોએ ઇસહાક પાસેથી કૂવો લીધો હતો. પરંતુ, તેણે તેમની સાથે ઝઘડો પણ કર્યો ન હતો.</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gu" altLang="ko-KR" sz="2600">
                <a:solidFill>
                  <a:schemeClr val="tx1">
                    <a:lumMod val="65000"/>
                    <a:lumOff val="35000"/>
                  </a:schemeClr>
                </a:solidFill>
              </a:rPr>
              <a:t>ઈશ્વરે આઈઝેકને આશીર્વાદ આપ્યા. તેણે ફરી બીજો કૂવો ખોદ્યો. ભગવાને તેને ત્યાંથી શુદ્ધ પાણી આપ્યું. આઇઝેકે એક ફેર બનાવ્યો અને આભારની અર્પણ કરી.</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પાઠ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gu" altLang="ko-KR" sz="3600">
                <a:solidFill>
                  <a:schemeClr val="tx1">
                    <a:lumMod val="65000"/>
                    <a:lumOff val="35000"/>
                  </a:schemeClr>
                </a:solidFill>
              </a:rPr>
              <a:t>જેઓ તેના કુવાઓ છીનવી લે છે તેમની સાથે આઇઝેકે ઝઘડો કર્યો ન હતો.</a:t>
            </a:r>
            <a:r xmlns:a="http://schemas.openxmlformats.org/drawingml/2006/main">
              <a:rPr lang="gu"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ઈશ્વરે આઈઝેકને આશીર્વાદ આપ્યા.</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અમારે બીજા સાથે ઝઘડો પણ કરવો નથી.</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gu" altLang="ko-KR" sz="3600">
                <a:solidFill>
                  <a:schemeClr val="tx1">
                    <a:lumMod val="65000"/>
                    <a:lumOff val="35000"/>
                  </a:schemeClr>
                </a:solidFill>
              </a:rPr>
              <a:t>આપણે બીજાને પ્રેમ કરવો અને માફ કરવો જોઈએ.</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gu" altLang="ko-KR" sz="3200"/>
              <a:t>ભગવાન છે??</a:t>
            </a:r>
            <a:r xmlns:a="http://schemas.openxmlformats.org/drawingml/2006/main">
              <a:rPr lang="gu"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rgbClr val="c00000"/>
                </a:solidFill>
              </a:rPr>
              <a:t>ભગવાન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તે બીજાઓ સાથે ઝઘડો કરનારાઓને ધિક્કારે છે.</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gu" altLang="ko-KR" sz="3600">
                <a:solidFill>
                  <a:schemeClr val="tx1">
                    <a:lumMod val="65000"/>
                    <a:lumOff val="35000"/>
                  </a:schemeClr>
                </a:solidFill>
              </a:rPr>
              <a:t>તે તેઓને પ્રેમ કરે છે જેઓ એકબીજાને પ્રેમ કરે છે.</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ક્વિઝ</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tx1">
                    <a:lumMod val="65000"/>
                    <a:lumOff val="35000"/>
                  </a:schemeClr>
                </a:solidFill>
              </a:rPr>
              <a:t>શાના કારણે આઇઝેકને મુશ્કેલ સમયનો સામનો કરવો પડ્યો?</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① </a:t>
            </a:r>
            <a:r xmlns:a="http://schemas.openxmlformats.org/drawingml/2006/main">
              <a:rPr lang="gu" altLang="ko-KR" sz="2800">
                <a:solidFill>
                  <a:schemeClr val="tx1">
                    <a:lumMod val="65000"/>
                    <a:lumOff val="35000"/>
                  </a:schemeClr>
                </a:solidFill>
              </a:rPr>
              <a:t>ઘર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② </a:t>
            </a:r>
            <a:r xmlns:a="http://schemas.openxmlformats.org/drawingml/2006/main">
              <a:rPr lang="gu" altLang="ko-KR" sz="2800">
                <a:solidFill>
                  <a:schemeClr val="tx1">
                    <a:lumMod val="65000"/>
                    <a:lumOff val="35000"/>
                  </a:schemeClr>
                </a:solidFill>
              </a:rPr>
              <a:t>ઘેટું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dk1"/>
                </a:solidFill>
              </a:rPr>
              <a:t>③ </a:t>
            </a:r>
            <a:r xmlns:a="http://schemas.openxmlformats.org/drawingml/2006/main">
              <a:rPr lang="gu" altLang="ko-KR" sz="2800">
                <a:solidFill>
                  <a:schemeClr val="dk1"/>
                </a:solidFill>
              </a:rPr>
              <a:t>સારું</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chemeClr val="tx1">
                    <a:lumMod val="65000"/>
                    <a:lumOff val="35000"/>
                  </a:schemeClr>
                </a:solidFill>
              </a:rPr>
              <a:t>④ </a:t>
            </a:r>
            <a:r xmlns:a="http://schemas.openxmlformats.org/drawingml/2006/main">
              <a:rPr lang="gu" altLang="ko-KR" sz="2800">
                <a:solidFill>
                  <a:schemeClr val="tx1">
                    <a:lumMod val="65000"/>
                    <a:lumOff val="35000"/>
                  </a:schemeClr>
                </a:solidFill>
              </a:rPr>
              <a:t>કુટુંબ</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gu" altLang="en-US" sz="2800">
                <a:solidFill>
                  <a:srgbClr val="ff0000"/>
                </a:solidFill>
              </a:rPr>
              <a:t>③ </a:t>
            </a:r>
            <a:r xmlns:a="http://schemas.openxmlformats.org/drawingml/2006/main">
              <a:rPr lang="gu" altLang="ko-KR" sz="2800">
                <a:solidFill>
                  <a:srgbClr val="ff0000"/>
                </a:solidFill>
              </a:rPr>
              <a:t>સારું</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bg1">
                    <a:lumMod val="50000"/>
                  </a:schemeClr>
                </a:solidFill>
              </a:rPr>
              <a:t>તેણે ત્યાંથી આગળ વધીને બીજો કૂવો ખોદ્યો, અને તેના પર કોઈએ ઝઘડો કર્યો નહિ.</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તેણે તેનું નામ રેહોબોથ રાખ્યું અને કહ્યું, "હવે યહોવાએ અમને જગ્યા આપી છે</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અને અમે દેશમાં વિકાસ પામીશું."</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tx1">
                    <a:lumMod val="65000"/>
                    <a:lumOff val="35000"/>
                  </a:schemeClr>
                </a:solidFill>
              </a:rPr>
              <a:t>ઉત્પત્તિ</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26:</a:t>
            </a:r>
            <a:r xmlns:a="http://schemas.openxmlformats.org/drawingml/2006/main">
              <a:rPr lang="gu" altLang="en-US" sz="2800">
                <a:solidFill>
                  <a:schemeClr val="tx1">
                    <a:lumMod val="65000"/>
                    <a:lumOff val="35000"/>
                  </a:schemeClr>
                </a:solidFill>
              </a:rPr>
              <a:t> </a:t>
            </a:r>
            <a:r xmlns:a="http://schemas.openxmlformats.org/drawingml/2006/main">
              <a:rPr lang="gu"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gu" altLang="ko-KR" b="1">
                <a:solidFill>
                  <a:schemeClr val="tx1">
                    <a:lumMod val="50000"/>
                    <a:lumOff val="50000"/>
                  </a:schemeClr>
                </a:solidFill>
              </a:rPr>
              <a:t>નં.10</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આ</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શબ્દ</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ના</a:t>
            </a:r>
            <a:r xmlns:a="http://schemas.openxmlformats.org/drawingml/2006/main">
              <a:rPr lang="gu" altLang="en-US" b="1">
                <a:solidFill>
                  <a:schemeClr val="tx1">
                    <a:lumMod val="50000"/>
                    <a:lumOff val="50000"/>
                  </a:schemeClr>
                </a:solidFill>
              </a:rPr>
              <a:t> </a:t>
            </a:r>
            <a:r xmlns:a="http://schemas.openxmlformats.org/drawingml/2006/main">
              <a:rPr lang="gu" altLang="ko-KR" b="1">
                <a:solidFill>
                  <a:schemeClr val="tx1">
                    <a:lumMod val="50000"/>
                    <a:lumOff val="50000"/>
                  </a:schemeClr>
                </a:solidFill>
              </a:rPr>
              <a:t>ભગવાન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gu" altLang="ko-KR" sz="3600"/>
              <a:t>એસાવે જન્મસિદ્ધ અધિકાર વેચ્યો</a:t>
            </a:r>
            <a:endParaRPr xmlns:a="http://schemas.openxmlformats.org/drawingml/2006/main" lang="en-US" altLang="ko-KR" sz="3600"/>
          </a:p>
          <a:p>
            <a:pPr xmlns:a="http://schemas.openxmlformats.org/drawingml/2006/main" algn="ctr">
              <a:defRPr/>
            </a:pPr>
            <a:r xmlns:a="http://schemas.openxmlformats.org/drawingml/2006/main">
              <a:rPr lang="gu" altLang="ko-KR" sz="3600"/>
              <a:t>લાલ સ્ટયૂ એક વાટકી માટે</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gu" altLang="ko-KR" sz="4000">
                <a:solidFill>
                  <a:srgbClr val="ff0000"/>
                </a:solidFill>
              </a:rPr>
              <a:t>આજનો શબ્દ</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gu" altLang="ko-KR" sz="3600">
                <a:solidFill>
                  <a:schemeClr val="bg1">
                    <a:lumMod val="50000"/>
                  </a:schemeClr>
                </a:solidFill>
              </a:rPr>
              <a:t>પછી યાકૂબે એસાવને થોડી રોટલી અને થોડી દાળ આપી.</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તેણે ખાધું પીધું અને પછી ઊઠીને ચાલ્યા ગયા.</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તેથી, એસાવ તેના જન્મસિદ્ધ અધિકારને ધિક્કારતો હતો.</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gu"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gu" altLang="ko-KR" sz="2800">
                <a:solidFill>
                  <a:schemeClr val="bg1">
                    <a:lumMod val="50000"/>
                  </a:schemeClr>
                </a:solidFill>
              </a:rPr>
              <a:t>ઉત્પત્તિ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