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gu"/>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gu"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gu" altLang="ko-KR" b="1">
                <a:solidFill>
                  <a:schemeClr val="tx1">
                    <a:lumMod val="50000"/>
                    <a:lumOff val="50000"/>
                  </a:schemeClr>
                </a:solidFill>
              </a:rPr>
              <a:t>ના.</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31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gu" altLang="ko-KR" sz="4000"/>
              <a:t>જોનાથન,</a:t>
            </a:r>
          </a:p>
          <a:p>
            <a:pPr xmlns:a="http://schemas.openxmlformats.org/drawingml/2006/main" algn="ctr"/>
            <a:r xmlns:a="http://schemas.openxmlformats.org/drawingml/2006/main">
              <a:rPr lang="gu" altLang="ko-KR" sz="4000"/>
              <a:t>ડેવિડનો સારો મિત્ર</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gu" altLang="ko-KR" sz="3200">
                <a:solidFill>
                  <a:schemeClr val="tx1">
                    <a:lumMod val="65000"/>
                    <a:lumOff val="35000"/>
                  </a:schemeClr>
                </a:solidFill>
              </a:rPr>
              <a:t>જોનાથને ડેવિડને શું ન આપ્યું?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તલવાર</a:t>
            </a:r>
            <a:r xmlns:a="http://schemas.openxmlformats.org/drawingml/2006/main">
              <a:rPr lang="gu"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ઢાલ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એરો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કપડાં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gu" altLang="en-US" sz="2800">
                <a:solidFill>
                  <a:srgbClr val="FF0000"/>
                </a:solidFill>
              </a:rPr>
              <a:t>② </a:t>
            </a:r>
            <a:r xmlns:a="http://schemas.openxmlformats.org/drawingml/2006/main">
              <a:rPr lang="gu" altLang="ko-KR" sz="2800">
                <a:solidFill>
                  <a:srgbClr val="FF0000"/>
                </a:solidFill>
              </a:rPr>
              <a:t>ઢાલ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b="1">
                <a:solidFill>
                  <a:schemeClr val="tx1">
                    <a:lumMod val="50000"/>
                    <a:lumOff val="50000"/>
                  </a:schemeClr>
                </a:solidFill>
              </a:rPr>
              <a:t>નંબર 40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400"/>
              <a:t>રાણી એસ્થરની હિંમત.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પછી રાજાએ પૂછ્યું, "રાણી એસ્થર, તે શું છે? તારી વિનંતી શું છે? અડધા રાજ્ય સુધી પણ, તે તમને આપવામાં આવશે."</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એસ્થર</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તે સમય હતો જ્યારે એક સમજદાર યહૂદી સ્ત્રી એસ્થર પર્શિયાની રાણી હતી. જો કે, હામાને રાજાના નિયમનો ઉપયોગ કરીને યહૂદીઓનો નાશ કરવાનું કાવતરું ઘડ્યું.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તેણીએ વિચાર્યું, 'જો હું રાજા દ્વારા બોલાવ્યા વિના રાજાની પાસે જાઉં તો મારી હત્યા થઈ શકે છે. જો કે, તેણીએ રાજા પાસે જવાનું નક્કી કર્યું અને તેના લોકોને બચાવવા માટે કહ્યું, તેમ છતાં તે કાયદાની વિરુદ્ધ હતું.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પરંતુ, જ્યારે તેણે રાણી એસ્થરને દરબારમાં ઊભેલી જોઈ, ત્યારે તે તેના પર ખૂબ જ ખુશ થયો અને કહ્યું, "તમારી વિનંતી શું છે? હું તને આપીશ.”</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યહૂદીઓનો નાશ કરવા માટે હામાનનું કાવતરું રાજા દ્વારા જાહેર કરવામાં આવ્યું હતું. પરિણામે, તેને રાજા દ્વારા ધિક્કારવામાં આવ્યો અને તેની હત્યા કરવામાં આવી.</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600">
                <a:solidFill>
                  <a:schemeClr val="tx1">
                    <a:lumMod val="65000"/>
                    <a:lumOff val="35000"/>
                  </a:schemeClr>
                </a:solidFill>
              </a:rPr>
              <a:t>"ભગવાન, અમારું રક્ષણ કરવા બદલ આભાર!" રાણી એસ્થરની હિંમતને લીધે, યહૂદીઓ સુરક્ષિત હતા.</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solidFill>
                  <a:schemeClr val="tx1">
                    <a:lumMod val="65000"/>
                    <a:lumOff val="35000"/>
                  </a:schemeClr>
                </a:solidFill>
              </a:rPr>
              <a:t>ભલે એસ્તરને મારી નાખવાની હતી, પણ તેણે ઈશ્વરને પ્રાર્થના કરી કે તે પોતાના લોકોને હિંમતથી બચાવે.</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u" altLang="ko-KR" sz="3200">
                <a:solidFill>
                  <a:schemeClr val="tx1">
                    <a:lumMod val="65000"/>
                    <a:lumOff val="35000"/>
                  </a:schemeClr>
                </a:solidFill>
              </a:rPr>
              <a:t>ઈશ્વરે તેમની અદ્ભુત શાણપણ અને શક્તિથી એસ્થરની પ્રાર્થના દ્વારા યહૂદીઓને સંકટમાંથી બચાવ્યા.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u" altLang="ko-KR" sz="3200">
                <a:solidFill>
                  <a:schemeClr val="tx1">
                    <a:lumMod val="65000"/>
                    <a:lumOff val="35000"/>
                  </a:schemeClr>
                </a:solidFill>
              </a:rPr>
              <a:t>ચાલો વિશ્વાસ કરીએ અને આપણા રોજિંદા જીવનમાં ભગવાનની અદ્ભુત મદદ અને મુક્તિની અપેક્ષા રાખીએ.</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t>ભગવાન?</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rgbClr val="C00000"/>
                </a:solidFill>
              </a:rPr>
              <a:t>ભગવાન 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ભગવાન તે છે જે તેમના લોકોને અંત સુધી રાખે છે અને મદદ કરે છે.</a:t>
            </a:r>
            <a:r xmlns:a="http://schemas.openxmlformats.org/drawingml/2006/main">
              <a:rPr lang="gu"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gu" altLang="ko-KR" sz="3600">
                <a:solidFill>
                  <a:schemeClr val="tx1">
                    <a:lumMod val="65000"/>
                    <a:lumOff val="35000"/>
                  </a:schemeClr>
                </a:solidFill>
              </a:rPr>
              <a:t>ભગવાન મને વિશ્વના અંત સુધી રાખે છે અને મદદ કરે 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200">
                <a:solidFill>
                  <a:schemeClr val="tx1">
                    <a:lumMod val="65000"/>
                    <a:lumOff val="35000"/>
                  </a:schemeClr>
                </a:solidFill>
              </a:rPr>
              <a:t>એસ્તેર જ્યારે બોલાવ્યા વિના રાજા પાસે ગઈ ત્યારે તેનું શું થયું?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તેણીને મારી નાખવાની હતી.</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તેણીને હાંકી કાઢવામાં આવી હતી.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તે રાજાને મળી શકી નહિ.</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તેણી જે માંગવા માંગતી હતી તે રાજાને કહી શકતી હતી.</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rgbClr val="FF0000"/>
                </a:solidFill>
              </a:rPr>
              <a:t>④ </a:t>
            </a:r>
            <a:r xmlns:a="http://schemas.openxmlformats.org/drawingml/2006/main">
              <a:rPr lang="gu" altLang="ko-KR" sz="2800">
                <a:solidFill>
                  <a:srgbClr val="FF0000"/>
                </a:solidFill>
              </a:rPr>
              <a:t>તેણી જે માંગવા માંગતી હતી તે રાજાને કહી શકતી હતી.</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u" altLang="ko-KR" sz="3600">
                <a:solidFill>
                  <a:schemeClr val="tx1">
                    <a:lumMod val="65000"/>
                    <a:lumOff val="35000"/>
                  </a:schemeClr>
                </a:solidFill>
              </a:rPr>
              <a:t>ડેવિડ શાઉલ સાથે વાત પૂરી કર્યા પછી, જોનાથન દાઉદ સાથે આત્મામાં એક થઈ ગયો, અને તે તેને પોતાની જેમ પ્રેમ કરતો હતો.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u" altLang="ko-KR" sz="2800">
                <a:solidFill>
                  <a:schemeClr val="tx1">
                    <a:lumMod val="65000"/>
                    <a:lumOff val="35000"/>
                  </a:schemeClr>
                </a:solidFill>
              </a:rPr>
              <a:t>1 સેમ્યુઅલ 18:</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પછી રાજાએ પૂછ્યું, "રાણી એસ્થર, તે શું છે? તારી વિનંતી શું છે? અડધા રાજ્ય સુધી પણ, તે તમને આપવામાં આવશે."</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એસ્થર</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gu" altLang="ko-KR" b="1">
                <a:solidFill>
                  <a:schemeClr val="tx1">
                    <a:lumMod val="50000"/>
                    <a:lumOff val="50000"/>
                  </a:schemeClr>
                </a:solidFill>
              </a:rPr>
              <a:t>નંબર 41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gu" altLang="ko-KR" sz="4400"/>
              <a:t>જોબ જેને ભગવાને આશીર્વાદ આપ્યો હતો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u" altLang="ko-KR" sz="3600">
                <a:solidFill>
                  <a:schemeClr val="tx1">
                    <a:lumMod val="65000"/>
                    <a:lumOff val="35000"/>
                  </a:schemeClr>
                </a:solidFill>
              </a:rPr>
              <a:t>ઉઝ દેશમાં અયૂબ નામનો એક માણસ રહેતો હતો. આ માણસ નિર્દોષ અને સીધો હતો; તેણે ઈશ્વરનો ડર રાખ્યો અને દુષ્ટતાથી દૂર રહ્યો.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u" altLang="ko-KR" sz="2800">
                <a:solidFill>
                  <a:schemeClr val="tx1">
                    <a:lumMod val="65000"/>
                    <a:lumOff val="35000"/>
                  </a:schemeClr>
                </a:solidFill>
              </a:rPr>
              <a:t>જોબ</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gu" altLang="ko-KR" sz="2800">
                <a:solidFill>
                  <a:schemeClr val="tx1">
                    <a:lumMod val="65000"/>
                    <a:lumOff val="35000"/>
                  </a:schemeClr>
                </a:solidFill>
              </a:rPr>
              <a:t>પૂર્વના ઉઝ દેશમાં રહેતો અયૂબ સૌથી ધનવાન હતો. તે ભગવાનનો ડર રાખતો અને નિર્દોષ અને સીધો હતો.</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gu" altLang="ko-KR" sz="2800">
                <a:solidFill>
                  <a:schemeClr val="tx1">
                    <a:lumMod val="65000"/>
                    <a:lumOff val="35000"/>
                  </a:schemeClr>
                </a:solidFill>
              </a:rPr>
              <a:t>“તમે અયૂબને આશીર્વાદ આપ્યા હોવાથી, તે તમારો ડર રાખતો હતો! શું અયૂબ ઈશ્વરથી ડરતો નથી?” શેતાને અયૂબની કસોટી કરવાનું કાવતરું ઘડ્યું.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gu" altLang="ko-KR" sz="2400">
                <a:solidFill>
                  <a:schemeClr val="tx1">
                    <a:lumMod val="65000"/>
                    <a:lumOff val="35000"/>
                  </a:schemeClr>
                </a:solidFill>
              </a:rPr>
              <a:t>શેતાન રાતોરાત બધું, તેના બાળકો અને તેની બધી સંપત્તિ લઈ ગયો. તે દુનિયાનો સૌથી દુ:ખી માણસ બની ગયો.</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gu" altLang="ko-KR" sz="2600">
                <a:solidFill>
                  <a:schemeClr val="tx1">
                    <a:lumMod val="65000"/>
                    <a:lumOff val="35000"/>
                  </a:schemeClr>
                </a:solidFill>
              </a:rPr>
              <a:t>તેની પત્નીએ તેને એમ કહીને વિદાય આપી કે "ભગવાનને શાપ આપો અને મરી જાઓ!" અયૂબના મિત્રોએ આવીને તેના પર દોષારોપણ કર્યા, પરંતુ, અયૂબે હંમેશાની જેમ ઈશ્વરમાં ભરોસો મૂક્યો.</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gu" altLang="ko-KR" sz="2600">
                <a:solidFill>
                  <a:schemeClr val="tx1">
                    <a:lumMod val="65000"/>
                    <a:lumOff val="35000"/>
                  </a:schemeClr>
                </a:solidFill>
              </a:rPr>
              <a:t>તે દુઃખ અને કડવાશનો સમય હતો. જો કે જોબ કસોટીમાંથી પસાર થઈ ગયો અને ઈશ્વરે તેને પહેલા કરતા ઘણો મોટો આશીર્વાદ આપ્યો. તે એક એવો માણસ બન્યો જે પહેલા કરતાં પણ ઈશ્વરનો ડર રાખતો હતો.</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gu" altLang="ko-KR" sz="3200">
                <a:solidFill>
                  <a:schemeClr val="tx1">
                    <a:lumMod val="65000"/>
                    <a:lumOff val="35000"/>
                  </a:schemeClr>
                </a:solidFill>
              </a:rPr>
              <a:t>અયૂબ એક પ્રામાણિક માણસ હોવા છતાં, શેતાને તેમને મુશ્કેલી આપી.</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u" altLang="ko-KR" sz="3200">
                <a:solidFill>
                  <a:schemeClr val="tx1">
                    <a:lumMod val="65000"/>
                    <a:lumOff val="35000"/>
                  </a:schemeClr>
                </a:solidFill>
              </a:rPr>
              <a:t>મુશ્કેલીઓ હોવા છતાં, અયૂબ ઈશ્વરમાં વિશ્વાસ રાખતા હતા અને ઈશ્વરમાં ધીરજ ધરાવતા હતા.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u" altLang="ko-KR" sz="3200">
                <a:solidFill>
                  <a:schemeClr val="tx1">
                    <a:lumMod val="65000"/>
                    <a:lumOff val="35000"/>
                  </a:schemeClr>
                </a:solidFill>
              </a:rPr>
              <a:t>તે મુશ્કેલીઓ આપણા પર આવી શકે છે.</a:t>
            </a:r>
          </a:p>
          <a:p>
            <a:pPr xmlns:a="http://schemas.openxmlformats.org/drawingml/2006/main" algn="ctr"/>
            <a:r xmlns:a="http://schemas.openxmlformats.org/drawingml/2006/main">
              <a:rPr lang="gu" altLang="ko-KR" sz="3200">
                <a:solidFill>
                  <a:schemeClr val="tx1">
                    <a:lumMod val="65000"/>
                    <a:lumOff val="35000"/>
                  </a:schemeClr>
                </a:solidFill>
              </a:rPr>
              <a:t>તે સમયે, આપણે ભગવાનમાં વિશ્વાસ કરવો જોઈએ અને ભગવાનમાં ધીરજ રાખવી જોઈએ.</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gu" altLang="ko-KR" sz="3200"/>
              <a:t>ભગવાન?</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gu" altLang="ko-KR" sz="3600">
                <a:solidFill>
                  <a:srgbClr val="C00000"/>
                </a:solidFill>
              </a:rPr>
              <a:t>ભગવાન 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gu" altLang="ko-KR" sz="3600">
                <a:solidFill>
                  <a:schemeClr val="tx1">
                    <a:lumMod val="65000"/>
                    <a:lumOff val="35000"/>
                  </a:schemeClr>
                </a:solidFill>
              </a:rPr>
              <a:t>ભગવાન એક છે</a:t>
            </a:r>
          </a:p>
          <a:p>
            <a:r xmlns:a="http://schemas.openxmlformats.org/drawingml/2006/main">
              <a:rPr lang="gu" altLang="ko-KR" sz="3600">
                <a:solidFill>
                  <a:schemeClr val="tx1">
                    <a:lumMod val="65000"/>
                    <a:lumOff val="35000"/>
                  </a:schemeClr>
                </a:solidFill>
              </a:rPr>
              <a:t>જે પોતાની ઈચ્છા પ્રમાણે આપણને અમીર કે ગરીબ બનાવી શકે 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b="1">
                <a:solidFill>
                  <a:schemeClr val="tx1">
                    <a:lumMod val="50000"/>
                    <a:lumOff val="50000"/>
                  </a:schemeClr>
                </a:solidFill>
              </a:rPr>
              <a:t>નંબર 32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400"/>
              <a:t>સોલોમન જેને ભેટ તરીકે શાણપણ મળ્યું.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gu" altLang="ko-KR" sz="3600">
                <a:solidFill>
                  <a:schemeClr val="tx1">
                    <a:lumMod val="65000"/>
                    <a:lumOff val="35000"/>
                  </a:schemeClr>
                </a:solidFill>
              </a:rPr>
              <a:t>જોબ વિશે કયું ખોટું છે?</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તે શ્રીમંત હતો.</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તે પૂર્વ ભૂમિમાં રહેતો હતો.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તે રાજા હતો.</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તેને ઈશ્વરનો ડર હતો.</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gu" altLang="en-US" sz="2800">
                <a:solidFill>
                  <a:srgbClr val="FF0000"/>
                </a:solidFill>
              </a:rPr>
              <a:t>③ </a:t>
            </a:r>
            <a:r xmlns:a="http://schemas.openxmlformats.org/drawingml/2006/main">
              <a:rPr lang="gu" altLang="ko-KR" sz="2800">
                <a:solidFill>
                  <a:srgbClr val="FF0000"/>
                </a:solidFill>
              </a:rPr>
              <a:t>તે રાજા હતો.</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u" altLang="ko-KR" sz="3600">
                <a:solidFill>
                  <a:schemeClr val="tx1">
                    <a:lumMod val="65000"/>
                    <a:lumOff val="35000"/>
                  </a:schemeClr>
                </a:solidFill>
              </a:rPr>
              <a:t>ઉઝ દેશમાં અયૂબ નામનો એક માણસ રહેતો હતો. આ માણસ નિર્દોષ અને સીધો હતો; તેણે ઈશ્વરનો ડર રાખ્યો અને દુષ્ટતાથી દૂર રહ્યો.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u" altLang="ko-KR" sz="2800">
                <a:solidFill>
                  <a:schemeClr val="tx1">
                    <a:lumMod val="65000"/>
                    <a:lumOff val="35000"/>
                  </a:schemeClr>
                </a:solidFill>
              </a:rPr>
              <a:t>જોબ</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b="1">
                <a:solidFill>
                  <a:schemeClr val="tx1">
                    <a:lumMod val="50000"/>
                    <a:lumOff val="50000"/>
                  </a:schemeClr>
                </a:solidFill>
              </a:rPr>
              <a:t>ના. 42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400"/>
              <a:t>ડેનિયેલે રાજાનું ભોજન ખાવાની ના પાડી.</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પરંતુ ડેનિયલ શાહી ખોરાક અને વાઇનથી પોતાને અશુદ્ધ ન કરવાનો સંકલ્પ કર્યો, અને તેણે મુખ્ય અધિકારીને આ રીતે પોતાને અશુદ્ધ ન કરવાની પરવાનગી માંગી.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ડેનિયલ</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500">
                <a:solidFill>
                  <a:schemeClr val="tx1">
                    <a:lumMod val="65000"/>
                    <a:lumOff val="35000"/>
                  </a:schemeClr>
                </a:solidFill>
              </a:rPr>
              <a:t>ડેનિયલ અને તેના ત્રણ મિત્રોને કેદી તરીકે બાબેલોનમાં લાવવામાં આવ્યા. રાજાએ તેના અધિકારીઓને આદેશ આપ્યો કે તેઓ તેઓને રાજાનું ભોજન અને દ્રાક્ષારસ આપીને શીખવે.</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400">
                <a:solidFill>
                  <a:schemeClr val="tx1">
                    <a:lumMod val="65000"/>
                    <a:lumOff val="35000"/>
                  </a:schemeClr>
                </a:solidFill>
              </a:rPr>
              <a:t>"અમે ભગવાનના કાયદા દ્વારા પ્રતિબંધિત ખોરાક ન ખાવા માંગીએ છીએ!" ડેનિયલ અને તેના ત્રણ મિત્રોએ મુખ્ય અધિકારી પાસે આ રીતે પોતાને અશુદ્ધ ન કરવાની પરવાનગી માંગી.</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600">
                <a:solidFill>
                  <a:schemeClr val="tx1">
                    <a:lumMod val="65000"/>
                    <a:lumOff val="35000"/>
                  </a:schemeClr>
                </a:solidFill>
              </a:rPr>
              <a:t>ડેનિયલ અને તેના ત્રણ મિત્રોએ આઈડોલને આપવામાં આવતો ખોરાક ખાવાને બદલે શાકભાજી અને પાણી ખાધા. ઈશ્વરે તેઓની કદર કરી અને તેમને વધુ બુદ્ધિ આપી.</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500">
                <a:solidFill>
                  <a:schemeClr val="tx1">
                    <a:lumMod val="65000"/>
                    <a:lumOff val="35000"/>
                  </a:schemeClr>
                </a:solidFill>
              </a:rPr>
              <a:t>"તેઓ કેટલા ડાહ્યા છે!" રાજાને આશ્ચર્ય ન થયું કે તેઓ શાહી ભોજન ખાતા અન્ય યુવાનો કરતાં વધુ સ્વસ્થ અને સમજદાર દેખાતા હતા.</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600">
                <a:solidFill>
                  <a:schemeClr val="tx1">
                    <a:lumMod val="65000"/>
                    <a:lumOff val="35000"/>
                  </a:schemeClr>
                </a:solidFill>
              </a:rPr>
              <a:t>ત્યારથી ડેનિયલ અને તેના ત્રણ મિત્રોએ બેબીલોનની મહત્વની બાબતોનો હવાલો સંભાળ્યો અને પોતાને ભગવાન સમક્ષ પવિત્ર રાખ્યા.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200">
                <a:solidFill>
                  <a:schemeClr val="tx1">
                    <a:lumMod val="65000"/>
                    <a:lumOff val="35000"/>
                  </a:schemeClr>
                </a:solidFill>
              </a:rPr>
              <a:t>ડેનિયલ અને તેના ત્રણ મિત્રોએ કેદી જેવી પરિસ્થિતિમાં પણ ઈશ્વરનો નિયમ પાળવાનું મન બનાવ્યું.</a:t>
            </a:r>
          </a:p>
          <a:p>
            <a:r xmlns:a="http://schemas.openxmlformats.org/drawingml/2006/main">
              <a:rPr lang="gu" altLang="ko-KR" sz="3200">
                <a:solidFill>
                  <a:schemeClr val="tx1">
                    <a:lumMod val="65000"/>
                    <a:lumOff val="35000"/>
                  </a:schemeClr>
                </a:solidFill>
              </a:rPr>
              <a:t>પછી, તેઓ શાહી ખોરાક ખાતા અન્ય પુરુષો કરતાં વધુ સ્વસ્થ અને સમજદાર બન્યા.</a:t>
            </a:r>
          </a:p>
          <a:p>
            <a:r xmlns:a="http://schemas.openxmlformats.org/drawingml/2006/main">
              <a:rPr lang="gu" altLang="ko-KR" sz="3200">
                <a:solidFill>
                  <a:schemeClr val="tx1">
                    <a:lumMod val="65000"/>
                    <a:lumOff val="35000"/>
                  </a:schemeClr>
                </a:solidFill>
              </a:rPr>
              <a:t>આપણે કોઈ પણ સંજોગોમાં ઈશ્વરની આજ્ઞા પાળવી જોઈએ.</a:t>
            </a:r>
          </a:p>
          <a:p>
            <a:r xmlns:a="http://schemas.openxmlformats.org/drawingml/2006/main">
              <a:rPr lang="gu" altLang="ko-KR" sz="3200">
                <a:solidFill>
                  <a:schemeClr val="tx1">
                    <a:lumMod val="65000"/>
                    <a:lumOff val="35000"/>
                  </a:schemeClr>
                </a:solidFill>
              </a:rPr>
              <a:t>ઈશ્વરને પ્રેમ કરવા સિવાય બીજું કંઈ મહત્ત્વનું નથી.</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રાજા સુલેમાન પૃથ્વીના બીજા બધા રાજાઓ કરતાં ધન અને શાણપણમાં મહાન હતો.</a:t>
            </a:r>
            <a:r xmlns:a="http://schemas.openxmlformats.org/drawingml/2006/main">
              <a:rPr lang="gu"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2 કાળવૃત્તાંત 9:</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t>WHO</a:t>
            </a:r>
            <a:r xmlns:a="http://schemas.openxmlformats.org/drawingml/2006/main">
              <a:rPr lang="gu" altLang="en-US" sz="3200"/>
              <a:t> </a:t>
            </a:r>
            <a:r xmlns:a="http://schemas.openxmlformats.org/drawingml/2006/main">
              <a:rPr lang="gu" altLang="ko-KR" sz="3200"/>
              <a:t>છે</a:t>
            </a:r>
            <a:r xmlns:a="http://schemas.openxmlformats.org/drawingml/2006/main">
              <a:rPr lang="gu" altLang="en-US" sz="3200"/>
              <a:t> </a:t>
            </a:r>
            <a:r xmlns:a="http://schemas.openxmlformats.org/drawingml/2006/main">
              <a:rPr lang="gu" altLang="ko-KR" sz="3200"/>
              <a:t>ભગવાન?</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rgbClr val="C00000"/>
                </a:solidFill>
              </a:rPr>
              <a:t>ભગવાન 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ભગવાન તે છે જે એક જ સમયે (સર્વવ્યાપી) બધી જગ્યાએ હોઈ શકે છે. અને તે સર્વશક્તિમાન 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રાજાના ભોજનને બદલે ડેનિયલ અને તેના ત્રણ મિત્રોએ કયો ખોરાક ખાધો?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પાણી અને શાકભાજી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કૂકી અને કોક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નૂડલ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ચોખા</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rgbClr val="FF0000"/>
                </a:solidFill>
              </a:rPr>
              <a:t>① </a:t>
            </a:r>
            <a:r xmlns:a="http://schemas.openxmlformats.org/drawingml/2006/main">
              <a:rPr lang="gu" altLang="ko-KR" sz="2800">
                <a:solidFill>
                  <a:srgbClr val="FF0000"/>
                </a:solidFill>
              </a:rPr>
              <a:t>પાણી અને શાકભાજી</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પરંતુ ડેનિયલ શાહી ખોરાક અને વાઇનથી પોતાને અશુદ્ધ ન કરવાનો સંકલ્પ કર્યો, અને તેણે મુખ્ય અધિકારીને આ રીતે પોતાને અશુદ્ધ ન કરવાની પરવાનગી માંગી.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ડેનિયલ</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b="1">
                <a:solidFill>
                  <a:schemeClr val="tx1">
                    <a:lumMod val="50000"/>
                    <a:lumOff val="50000"/>
                  </a:schemeClr>
                </a:solidFill>
              </a:rPr>
              <a:t>નંબર 43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400"/>
              <a:t>ડેનિયલ ઓફ ધ લાયન્સ ડેન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રાજા અતિ આનંદિત થયો અને તેણે દાનીયેલને ગુફામાંથી બહાર કાઢવાનો આદેશ આપ્યો. અને જ્યારે ડેનિયલને ગુફામાંથી ઉઠાવવામાં આવ્યો, ત્યારે તેના પર કોઈ ઘા જોવા મળ્યો ન હતો, કારણ કે તેણે તેના ઈશ્વરમાં વિશ્વાસ રાખ્યો હતો.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ડેનિયલ</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6:</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500">
                <a:solidFill>
                  <a:schemeClr val="tx1">
                    <a:lumMod val="65000"/>
                    <a:lumOff val="35000"/>
                  </a:schemeClr>
                </a:solidFill>
              </a:rPr>
              <a:t>બેબીલોનમાં એવા લોકો હતા જેઓ દાનીયેલને ધિક્કારતા હતા, જેને કેદમાં લાવવામાં આવ્યો હતો અને વડા પ્રધાન બન્યા હતા. તેઓ ડેનિયલને મારી નાખવા માંગતા હતા.</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400">
                <a:solidFill>
                  <a:schemeClr val="tx1">
                    <a:lumMod val="65000"/>
                    <a:lumOff val="35000"/>
                  </a:schemeClr>
                </a:solidFill>
              </a:rPr>
              <a:t>''જે કોઈ રાજા સિવાય અન્ય કોઈ વસ્તુને નમશે તેને સિંહના ગુફામાં ફેંકી દેવામાં આવશે!' ડેનિયલ એ જાણતો હોવા છતાં દિવસમાં ત્રણ વાર પ્રાર્થના કરવાનું બંધ ન કર્યું.</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તેથી અંતે, ડેનિયલને ડરામણા સિંહના ગુફામાં ફેંકી દેવામાં આવ્યો.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500">
                <a:solidFill>
                  <a:schemeClr val="tx1">
                    <a:lumMod val="65000"/>
                    <a:lumOff val="35000"/>
                  </a:schemeClr>
                </a:solidFill>
              </a:rPr>
              <a:t>બીજા દિવસે વહેલી સવારે રાજા સિંહના ગુફા પાસે આવ્યો અને પૂછ્યું, 'ડેનિયલ! શું તમે સુરક્ષિત છો?' હકીકતમાં, રાજા ઇચ્છતો હતો કે દાનીયેલ મરી ન જાય કારણ કે તે ડેનિયલને ખૂબ પ્રેમ કરતો હતો.</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600">
                <a:solidFill>
                  <a:schemeClr val="tx1">
                    <a:lumMod val="65000"/>
                    <a:lumOff val="35000"/>
                  </a:schemeClr>
                </a:solidFill>
              </a:rPr>
              <a:t>"ભગવાન મારું રક્ષણ કરે તે માટે હું ઠીક છું!" ડેનિયલને ઈજા થઈ ન હતી. રાજાએ પણ દાનીયેલના ઈશ્વરની સ્તુતિ કરી.</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રાજા ડેવિડ પછી સુલેમાન ઇઝરાયલનો ત્રીજો રાજા બન્યો.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solidFill>
                  <a:schemeClr val="tx1">
                    <a:lumMod val="65000"/>
                    <a:lumOff val="35000"/>
                  </a:schemeClr>
                </a:solidFill>
              </a:rPr>
              <a:t>ડેનિયલ, જેણે મૂર્તિઓને નમન કર્યું ન હતું,</a:t>
            </a:r>
          </a:p>
          <a:p>
            <a:pPr xmlns:a="http://schemas.openxmlformats.org/drawingml/2006/main" algn="ctr"/>
            <a:r xmlns:a="http://schemas.openxmlformats.org/drawingml/2006/main">
              <a:rPr lang="gu" altLang="ko-KR" sz="3200">
                <a:solidFill>
                  <a:schemeClr val="tx1">
                    <a:lumMod val="65000"/>
                    <a:lumOff val="35000"/>
                  </a:schemeClr>
                </a:solidFill>
              </a:rPr>
              <a:t>છેવટે, તેને સિંહના ગુફામાં ફેંકી દેવામાં આવ્યો, પરંતુ તે સુરક્ષિત હતો.</a:t>
            </a:r>
          </a:p>
          <a:p>
            <a:pPr xmlns:a="http://schemas.openxmlformats.org/drawingml/2006/main" algn="ctr"/>
            <a:r xmlns:a="http://schemas.openxmlformats.org/drawingml/2006/main">
              <a:rPr lang="gu" altLang="ko-KR" sz="3200">
                <a:solidFill>
                  <a:schemeClr val="tx1">
                    <a:lumMod val="65000"/>
                    <a:lumOff val="35000"/>
                  </a:schemeClr>
                </a:solidFill>
              </a:rPr>
              <a:t>દાનીયેલની શ્રદ્ધાને લીધે બાબેલોનના રાજાએ પણ ઈશ્વરની સ્તુતિ કરી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u" altLang="ko-KR" sz="3200">
                <a:solidFill>
                  <a:schemeClr val="tx1">
                    <a:lumMod val="65000"/>
                    <a:lumOff val="35000"/>
                  </a:schemeClr>
                </a:solidFill>
              </a:rPr>
              <a:t>આપણે ફક્ત ભગવાનની જ પૂજા કરવાની છે અને</a:t>
            </a:r>
          </a:p>
          <a:p>
            <a:pPr xmlns:a="http://schemas.openxmlformats.org/drawingml/2006/main" algn="ctr"/>
            <a:r xmlns:a="http://schemas.openxmlformats.org/drawingml/2006/main">
              <a:rPr lang="gu" altLang="ko-KR" sz="3200">
                <a:solidFill>
                  <a:schemeClr val="tx1">
                    <a:lumMod val="65000"/>
                    <a:lumOff val="35000"/>
                  </a:schemeClr>
                </a:solidFill>
              </a:rPr>
              <a:t>આપણે એવી શ્રદ્ધા રાખવી જોઈએ જે મૂર્તિઓની સેવા ન કરે!</a:t>
            </a:r>
          </a:p>
          <a:p>
            <a:pPr xmlns:a="http://schemas.openxmlformats.org/drawingml/2006/main" algn="ctr"/>
            <a:r xmlns:a="http://schemas.openxmlformats.org/drawingml/2006/main">
              <a:rPr lang="gu" altLang="ko-KR" sz="3200">
                <a:solidFill>
                  <a:schemeClr val="tx1">
                    <a:lumMod val="65000"/>
                    <a:lumOff val="35000"/>
                  </a:schemeClr>
                </a:solidFill>
              </a:rPr>
              <a:t>આ પ્રકારની શ્રદ્ધા અન્ય લોકોને ઈશ્વરમાં વિશ્વાસ કરાવી શકે છે.</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t>ભગવાન છે?</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rgbClr val="C00000"/>
                </a:solidFill>
              </a:rPr>
              <a:t>ભગવાન એક 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ભગવાન ભરોસાપાત્ર છે</a:t>
            </a:r>
            <a:r xmlns:a="http://schemas.openxmlformats.org/drawingml/2006/main">
              <a:rPr lang="gu" altLang="en-US" sz="3600">
                <a:solidFill>
                  <a:schemeClr val="tx1">
                    <a:lumMod val="65000"/>
                    <a:lumOff val="35000"/>
                  </a:schemeClr>
                </a:solidFill>
              </a:rPr>
              <a:t> </a:t>
            </a:r>
            <a:r xmlns:a="http://schemas.openxmlformats.org/drawingml/2006/main">
              <a:rPr lang="gu" altLang="ko-KR" sz="3600">
                <a:solidFill>
                  <a:schemeClr val="tx1">
                    <a:lumMod val="65000"/>
                    <a:lumOff val="35000"/>
                  </a:schemeClr>
                </a:solidFill>
              </a:rPr>
              <a:t>જેઓ તેમનામાં ખરેખર વિશ્વાસ કરે છે અને તેમની સેવા કરે છે તેમને કોણ બચાવી શકે 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શા માટે</a:t>
            </a:r>
            <a:r xmlns:a="http://schemas.openxmlformats.org/drawingml/2006/main">
              <a:rPr lang="gu" altLang="en-US" sz="3600">
                <a:solidFill>
                  <a:schemeClr val="tx1">
                    <a:lumMod val="65000"/>
                    <a:lumOff val="35000"/>
                  </a:schemeClr>
                </a:solidFill>
              </a:rPr>
              <a:t> </a:t>
            </a:r>
            <a:r xmlns:a="http://schemas.openxmlformats.org/drawingml/2006/main">
              <a:rPr lang="gu" altLang="ko-KR" sz="3600">
                <a:solidFill>
                  <a:schemeClr val="tx1">
                    <a:lumMod val="65000"/>
                    <a:lumOff val="35000"/>
                  </a:schemeClr>
                </a:solidFill>
              </a:rPr>
              <a:t>હતી</a:t>
            </a:r>
            <a:r xmlns:a="http://schemas.openxmlformats.org/drawingml/2006/main">
              <a:rPr lang="gu" altLang="en-US" sz="3600">
                <a:solidFill>
                  <a:schemeClr val="tx1">
                    <a:lumMod val="65000"/>
                    <a:lumOff val="35000"/>
                  </a:schemeClr>
                </a:solidFill>
              </a:rPr>
              <a:t> </a:t>
            </a:r>
            <a:r xmlns:a="http://schemas.openxmlformats.org/drawingml/2006/main">
              <a:rPr lang="gu" altLang="ko-KR" sz="3600">
                <a:solidFill>
                  <a:schemeClr val="tx1">
                    <a:lumMod val="65000"/>
                    <a:lumOff val="35000"/>
                  </a:schemeClr>
                </a:solidFill>
              </a:rPr>
              <a:t>ડેનિયલને સિંહના ગુફામાં ફેંકી દીધો?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કારણ કે તેણે રાજા સાથે જૂઠું બોલ્યું.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કારણ કે તેણે રાજાની મૂર્તિને નમન કર્યું ન હતું.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કારણ કે તે રાજાને મારવા જઈ રહ્યો હતો.</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કારણ કે તેણે ભગવાનની સારી રીતે પૂજા કરી ન હતી.</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rgbClr val="FF0000"/>
                </a:solidFill>
              </a:rPr>
              <a:t>② </a:t>
            </a:r>
            <a:r xmlns:a="http://schemas.openxmlformats.org/drawingml/2006/main">
              <a:rPr lang="gu" altLang="ko-KR" sz="2800">
                <a:solidFill>
                  <a:srgbClr val="FF0000"/>
                </a:solidFill>
              </a:rPr>
              <a:t>કારણ કે તેણે રાજાની મૂર્તિને નમન કર્યું ન હતું.</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રાજા અતિ આનંદિત થયો અને તેણે દાનીયેલને ગુફામાંથી બહાર કાઢવાનો આદેશ આપ્યો. અને જ્યારે ડેનિયલને ગુફામાંથી ઉઠાવવામાં આવ્યો, ત્યારે તેના પર કોઈ ઘા જોવા મળ્યો ન હતો, કારણ કે તેણે તેના ઈશ્વરમાં વિશ્વાસ રાખ્યો હતો.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ડેનિયલ</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6:</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b="1">
                <a:solidFill>
                  <a:schemeClr val="tx1">
                    <a:lumMod val="50000"/>
                    <a:lumOff val="50000"/>
                  </a:schemeClr>
                </a:solidFill>
              </a:rPr>
              <a:t>નંબર 44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400"/>
              <a:t>જોનાહ, જે મહાન માછલીની અંદર હતો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પણ યૂનાને ગળી જવા માટે યહોવાએ એક મોટી માછલી આપી, અને યૂના ત્રણ દિવસ અને ત્રણ રાત માછલીની અંદર રહ્યો.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જોનાહ</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500">
                <a:solidFill>
                  <a:schemeClr val="tx1">
                    <a:lumMod val="65000"/>
                    <a:lumOff val="35000"/>
                  </a:schemeClr>
                </a:solidFill>
              </a:rPr>
              <a:t>એક દિવસ ભગવાન યૂનાને દેખાયા અને કહ્યું,</a:t>
            </a:r>
          </a:p>
          <a:p>
            <a:r xmlns:a="http://schemas.openxmlformats.org/drawingml/2006/main">
              <a:rPr lang="gu" altLang="ko-KR" sz="2500">
                <a:solidFill>
                  <a:schemeClr val="tx1">
                    <a:lumMod val="65000"/>
                    <a:lumOff val="35000"/>
                  </a:schemeClr>
                </a:solidFill>
              </a:rPr>
              <a:t>“મહાન નીનવેહ શહેરમાં જાઓ અને તેની સામે પ્રચાર કરો! હું તેઓને તેઓની દુષ્ટતામાંથી બચાવીશ.”</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જોનાહ ઈશ્વરની આજ્ઞા પાળવા માંગતા ન હતા. તે પરદેશ ગયો અને ભગવાનથી નાસી જવા માટે તાર્શીશ ગયો.</a:t>
            </a:r>
            <a:r xmlns:a="http://schemas.openxmlformats.org/drawingml/2006/main">
              <a:rPr lang="gu"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400">
                <a:solidFill>
                  <a:schemeClr val="tx1">
                    <a:lumMod val="65000"/>
                    <a:lumOff val="35000"/>
                  </a:schemeClr>
                </a:solidFill>
              </a:rPr>
              <a:t>પરંતુ, ઈશ્વરે એક મહાન પવન મોકલ્યો અને તે બધા મૃત્યુ પામ્યા. ખલાસીઓએ જોનાહને સમુદ્રમાં ફેંકી દીધો. એક મોટી માછલી આવી અને તેને ગળી ગઈ.</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જોનાહે માછલીની અંદર 3 દિવસ સુધી તેના પાપોનો પસ્તાવો કર્યો.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"મને મારા લોકોને સારી રીતે દોરવા માટે ડહાપણ આપો." ભગવાન ખુશ થયા કે સુલેમાને આ માંગ્યું હતું. તેથી, સુલેમાને જે માંગ્યું તે ઈશ્વરે તેને આપ્યું.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400">
                <a:solidFill>
                  <a:schemeClr val="tx1">
                    <a:lumMod val="65000"/>
                    <a:lumOff val="35000"/>
                  </a:schemeClr>
                </a:solidFill>
              </a:rPr>
              <a:t>માછલીએ તેને સૂકી જમીન પર ઉલટી કરી. તે નિનવેહ ગયો અને અનિચ્છાએ તેઓને ઈશ્વરનો સંદેશો સંભળાવ્યો.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500">
                <a:solidFill>
                  <a:schemeClr val="tx1">
                    <a:lumMod val="65000"/>
                    <a:lumOff val="35000"/>
                  </a:schemeClr>
                </a:solidFill>
              </a:rPr>
              <a:t>ભગવાનની ચેતવણી સાંભળીને, નિનેવીટ્સે પસ્તાવો કર્યો અને ભગવાનની કૃપાની માંગ કરી. ઈશ્વરે નિનવેહના લોકોને માફ કર્યા.</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solidFill>
                  <a:schemeClr val="tx1">
                    <a:lumMod val="65000"/>
                    <a:lumOff val="35000"/>
                  </a:schemeClr>
                </a:solidFill>
              </a:rPr>
              <a:t>યૂનાએ પરમેશ્વરના શબ્દનો અનાદર કર્યો.</a:t>
            </a:r>
          </a:p>
          <a:p>
            <a:pPr xmlns:a="http://schemas.openxmlformats.org/drawingml/2006/main" algn="ctr"/>
            <a:r xmlns:a="http://schemas.openxmlformats.org/drawingml/2006/main">
              <a:rPr lang="gu" altLang="ko-KR" sz="3200">
                <a:solidFill>
                  <a:schemeClr val="tx1">
                    <a:lumMod val="65000"/>
                    <a:lumOff val="35000"/>
                  </a:schemeClr>
                </a:solidFill>
              </a:rPr>
              <a:t>પરંતુ ઈશ્વરે યૂનાહનો અનાદર કરવા માટે ઉપયોગ કર્યો અને છેવટે નિનેવેના લોકોને બચાવ્યા.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u" altLang="ko-KR" sz="3200">
                <a:solidFill>
                  <a:schemeClr val="tx1">
                    <a:lumMod val="65000"/>
                    <a:lumOff val="35000"/>
                  </a:schemeClr>
                </a:solidFill>
              </a:rPr>
              <a:t>એવા સમયે હોય છે જ્યારે ભગવાનની ઇચ્છા હું જે વિચારું છું તેનાથી અલગ હોય છે.</a:t>
            </a:r>
          </a:p>
          <a:p>
            <a:pPr xmlns:a="http://schemas.openxmlformats.org/drawingml/2006/main" algn="ctr"/>
            <a:r xmlns:a="http://schemas.openxmlformats.org/drawingml/2006/main">
              <a:rPr lang="gu" altLang="ko-KR" sz="3200">
                <a:solidFill>
                  <a:schemeClr val="tx1">
                    <a:lumMod val="65000"/>
                    <a:lumOff val="35000"/>
                  </a:schemeClr>
                </a:solidFill>
              </a:rPr>
              <a:t>પરંતુ ઈશ્વરની ઈચ્છા હંમેશા સાચી હોય છે.</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u" altLang="ko-KR" sz="3200">
                <a:solidFill>
                  <a:schemeClr val="tx1">
                    <a:lumMod val="65000"/>
                    <a:lumOff val="35000"/>
                  </a:schemeClr>
                </a:solidFill>
              </a:rPr>
              <a:t>આપણે હંમેશા ઈશ્વરની ઇચ્છાને આધીન રહેવું જોઈએ.</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t>ભગવાન કોણ છે?</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rgbClr val="C00000"/>
                </a:solidFill>
              </a:rPr>
              <a:t>ભગવાન છે..</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ભગવાન તે છે જેઓ તેમના પાપો માટે નિષ્ઠાપૂર્વક પસ્તાવો કરે છે અને માફી માંગે છે તેમને બચાવે 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જોનાહ 3 દિવસ કોના પેટમાં હતો?</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સિંહ</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હાથી</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કૂતરો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માછલી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rgbClr val="FF0000"/>
                </a:solidFill>
              </a:rPr>
              <a:t>④ </a:t>
            </a:r>
            <a:r xmlns:a="http://schemas.openxmlformats.org/drawingml/2006/main">
              <a:rPr lang="gu" altLang="ko-KR" sz="2800">
                <a:solidFill>
                  <a:srgbClr val="FF0000"/>
                </a:solidFill>
              </a:rPr>
              <a:t>માછલી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પણ યૂનાને ગળી જવા માટે યહોવાએ એક મોટી માછલી આપી, અને યૂના ત્રણ દિવસ અને ત્રણ રાત માછલીની અંદર રહ્યો.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જોનાહ</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એક દિવસ, બે સ્ત્રીઓ એક નાનું બાળક લઈને સુલેમાન પાસે આવી. તેઓ લડ્યા કે બાળક રાજા સમક્ષ તેનું બાળક હતું.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રાજાએ કહ્યું, "કારણ કે બે સ્ત્રીઓ આગ્રહ કરે છે કે બાળક તેનું બાળક છે, તેથી બાળકને બે ટુકડા કરો અને અડધા એકને અને અડધા બીજાને આપો!"</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એક સ્ત્રી તેના પુત્ર માટે કરુણાથી ભરેલી હતી. તેથી, તેણીએ કહ્યું, “જીવતા બાળકને તેને આપો. તેને મારશો નહિ!” આ સાંભળીને સુલેમાને નક્કી કર્યું કે તે સ્ત્રી તેની સાચી માતા છે. રાજાએ કહ્યું, “બાળક તેને આપો. તે એક વાસ્તવિક માતા છે!”</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600">
                <a:solidFill>
                  <a:schemeClr val="tx1">
                    <a:lumMod val="65000"/>
                    <a:lumOff val="35000"/>
                  </a:schemeClr>
                </a:solidFill>
              </a:rPr>
              <a:t>સુલેમાને ધન કે સત્તા માટે નહિ પણ સમજદાર હૃદયની માંગણી કરી</a:t>
            </a:r>
          </a:p>
          <a:p>
            <a:pPr xmlns:a="http://schemas.openxmlformats.org/drawingml/2006/main" algn="ctr"/>
            <a:r xmlns:a="http://schemas.openxmlformats.org/drawingml/2006/main">
              <a:rPr lang="gu" altLang="ko-KR" sz="3600">
                <a:solidFill>
                  <a:schemeClr val="tx1">
                    <a:lumMod val="65000"/>
                    <a:lumOff val="35000"/>
                  </a:schemeClr>
                </a:solidFill>
              </a:rPr>
              <a:t>તેના દેશ પર શાસન કરવા માટે.</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gu" altLang="ko-KR" sz="3600">
                <a:solidFill>
                  <a:schemeClr val="tx1">
                    <a:lumMod val="65000"/>
                    <a:lumOff val="35000"/>
                  </a:schemeClr>
                </a:solidFill>
              </a:rPr>
              <a:t>આપણે ફક્ત પોતાના માટે જ નહિ પણ બીજાની સેવા કરવા માટે પણ ઈશ્વરને પ્રાર્થના કરવી જોઈએ.</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u" altLang="ko-KR" sz="3600">
                <a:solidFill>
                  <a:schemeClr val="tx1">
                    <a:lumMod val="65000"/>
                    <a:lumOff val="35000"/>
                  </a:schemeClr>
                </a:solidFill>
              </a:rPr>
              <a:t>ડેવિડ શાઉલ સાથે વાત પૂરી કર્યા પછી, જોનાથન દાઉદ સાથે આત્મામાં એક થઈ ગયો, અને તે તેને પોતાની જેમ પ્રેમ કરતો હતો.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u" altLang="ko-KR" sz="2800">
                <a:solidFill>
                  <a:schemeClr val="tx1">
                    <a:lumMod val="65000"/>
                    <a:lumOff val="35000"/>
                  </a:schemeClr>
                </a:solidFill>
              </a:rPr>
              <a:t>1 સેમ્યુઅલ 18:</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t>ભગવાન?</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rgbClr val="C00000"/>
                </a:solidFill>
              </a:rPr>
              <a:t>ભગવાન..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ભગવાન એક છે જે આપણને જ્ઞાન આપી શકે છે જે તમે દુનિયામાંથી મેળવી શકતા નથી.</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સુલેમાને ઈશ્વર પાસે શું માંગ્યું?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ખોરાક</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સંપત્તિ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આરોગ્ય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શાણપણ</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rgbClr val="FF0000"/>
                </a:solidFill>
              </a:rPr>
              <a:t>④ </a:t>
            </a:r>
            <a:r xmlns:a="http://schemas.openxmlformats.org/drawingml/2006/main">
              <a:rPr lang="gu" altLang="ko-KR" sz="2800">
                <a:solidFill>
                  <a:srgbClr val="FF0000"/>
                </a:solidFill>
              </a:rPr>
              <a:t>શાણપણ</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રાજા સુલેમાન પૃથ્વીના બીજા બધા રાજાઓ કરતાં ધન અને શાણપણમાં મહાન હતો.</a:t>
            </a:r>
            <a:r xmlns:a="http://schemas.openxmlformats.org/drawingml/2006/main">
              <a:rPr lang="gu"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2 કાળવૃત્તાંત 9:</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b="1">
                <a:solidFill>
                  <a:schemeClr val="tx1">
                    <a:lumMod val="50000"/>
                    <a:lumOff val="50000"/>
                  </a:schemeClr>
                </a:solidFill>
              </a:rPr>
              <a:t>નંબર 33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400"/>
              <a:t>ભગવાનના નામ માટેનું મંદિર</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સુલેમાને યહોવાના નામ માટે મંદિર અને પોતાના માટે એક રાજમહેલ બાંધવાનો આદેશ આપ્યો.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2 કાળવૃત્તાંત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સુલેમાન તેના પિતા તરીકે ભગવાન માટે એક મંદિર બાંધવા ઈચ્છતો હતો, ડેવિડે આદેશ આપ્યો હતો.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તેથી, તેમણે કુશળ સુથારોને મંદિર માટે શ્રેષ્ઠ વૃક્ષો લાવવાનો આદેશ આપ્યો.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તેણે મંદિર માટે પથ્થરો તૈયાર કર્યા. તેણે કુશળ કારીગરોને મોટા, ભવ્ય અને મજબૂત પથ્થરો લાવવા કહ્યું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કેટલાક કારીગરોએ ભગવાનના મંદિરને રંગીન કપડાં અને સોનાના દોરાથી શણગાર્યું હતું.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600">
                <a:solidFill>
                  <a:schemeClr val="tx1">
                    <a:lumMod val="65000"/>
                    <a:lumOff val="35000"/>
                  </a:schemeClr>
                </a:solidFill>
              </a:rPr>
              <a:t>જ્યારે ભગવાનનું મંદિર પૂર્ણ થયું, ત્યારે સુલેમાન અને ઇઝરાયલના બધા માણસોએ ખૂબ આનંદથી ભગવાનની પૂજા કરી.</a:t>
            </a:r>
            <a:r xmlns:a="http://schemas.openxmlformats.org/drawingml/2006/main">
              <a:rPr lang="gu" altLang="en-US" sz="2600">
                <a:solidFill>
                  <a:schemeClr val="tx1">
                    <a:lumMod val="65000"/>
                    <a:lumOff val="35000"/>
                  </a:schemeClr>
                </a:solidFill>
              </a:rPr>
              <a:t> </a:t>
            </a:r>
            <a:r xmlns:a="http://schemas.openxmlformats.org/drawingml/2006/main">
              <a:rPr lang="gu" altLang="ko-KR" sz="2600">
                <a:solidFill>
                  <a:schemeClr val="tx1">
                    <a:lumMod val="65000"/>
                    <a:lumOff val="35000"/>
                  </a:schemeClr>
                </a:solidFill>
              </a:rPr>
              <a:t>“હે ભગવાન ભગવાન! આવો અને અહીં અમારા પર રાજ કરો!”</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gu" altLang="ko-KR" sz="2800">
                <a:solidFill>
                  <a:schemeClr val="tx1">
                    <a:lumMod val="65000"/>
                    <a:lumOff val="35000"/>
                  </a:schemeClr>
                </a:solidFill>
              </a:rPr>
              <a:t>દાઉદ મહેલમાં રહેવા ગયો. તે જોનાથનને મળ્યો, જે રાજા શાઉલનો પુત્ર હતો.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600">
                <a:solidFill>
                  <a:schemeClr val="tx1">
                    <a:lumMod val="65000"/>
                    <a:lumOff val="35000"/>
                  </a:schemeClr>
                </a:solidFill>
              </a:rPr>
              <a:t>સુલેમાન અને તેના લોકોએ ભગવાન ભગવાન માટે એક સુંદર મંદિર બાંધીને ભગવાન માટેનો તેમનો પ્રેમ બતાવ્યો.</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gu" altLang="ko-KR" sz="3600">
                <a:solidFill>
                  <a:schemeClr val="tx1">
                    <a:lumMod val="65000"/>
                    <a:lumOff val="35000"/>
                  </a:schemeClr>
                </a:solidFill>
              </a:rPr>
              <a:t>ચર્ચ એક એવી જગ્યા છે જ્યાં આપણે ભગવાનને મળીએ છીએ અને આપણે ભગવાન માટેના અમારા હૃદયને બતાવી શકીએ છીએ.</a:t>
            </a:r>
          </a:p>
          <a:p>
            <a:pPr xmlns:a="http://schemas.openxmlformats.org/drawingml/2006/main" algn="ctr"/>
            <a:r xmlns:a="http://schemas.openxmlformats.org/drawingml/2006/main">
              <a:rPr lang="gu" altLang="ko-KR" sz="3600">
                <a:solidFill>
                  <a:schemeClr val="tx1">
                    <a:lumMod val="65000"/>
                    <a:lumOff val="35000"/>
                  </a:schemeClr>
                </a:solidFill>
              </a:rPr>
              <a:t>આપણે આપણા ચર્ચને પ્રેમ કરવો જોઈએ.</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t>ભગવાન?</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rgbClr val="C00000"/>
                </a:solidFill>
              </a:rPr>
              <a:t>ભગવાન..</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ભગવાન એક છે જે ઉપાસકોને શોધે છે અને તેમને આશીર્વાદ આપે છે.</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u" altLang="ko-KR" sz="4000">
                <a:solidFill>
                  <a:srgbClr val="FF0000"/>
                </a:solidFill>
              </a:rPr>
              <a:t>આજની ક્વિઝ</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3600">
                <a:solidFill>
                  <a:schemeClr val="tx1">
                    <a:lumMod val="65000"/>
                    <a:lumOff val="35000"/>
                  </a:schemeClr>
                </a:solidFill>
              </a:rPr>
              <a:t>સુલેમાન અને ઈસ્રાએલે ઈશ્વર માટેનો પ્રેમ વ્યક્ત કરવા શું કર્યું?</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tx1">
                    <a:lumMod val="65000"/>
                    <a:lumOff val="35000"/>
                  </a:schemeClr>
                </a:solidFill>
              </a:rPr>
              <a:t>① </a:t>
            </a:r>
            <a:r xmlns:a="http://schemas.openxmlformats.org/drawingml/2006/main">
              <a:rPr lang="gu" altLang="en-US" sz="2800">
                <a:solidFill>
                  <a:schemeClr val="tx1">
                    <a:lumMod val="65000"/>
                    <a:lumOff val="35000"/>
                  </a:schemeClr>
                </a:solidFill>
              </a:rPr>
              <a:t>મૂર્તિ</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tx1">
                    <a:lumMod val="65000"/>
                    <a:lumOff val="35000"/>
                  </a:schemeClr>
                </a:solidFill>
              </a:rPr>
              <a:t>② </a:t>
            </a:r>
            <a:r xmlns:a="http://schemas.openxmlformats.org/drawingml/2006/main">
              <a:rPr lang="gu" altLang="en-US" sz="2800">
                <a:solidFill>
                  <a:schemeClr val="tx1">
                    <a:lumMod val="65000"/>
                    <a:lumOff val="35000"/>
                  </a:schemeClr>
                </a:solidFill>
              </a:rPr>
              <a:t>મહેલ</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tx1">
                    <a:lumMod val="65000"/>
                    <a:lumOff val="35000"/>
                  </a:schemeClr>
                </a:solidFill>
              </a:rPr>
              <a:t>③ </a:t>
            </a:r>
            <a:r xmlns:a="http://schemas.openxmlformats.org/drawingml/2006/main">
              <a:rPr lang="gu" altLang="en-US" sz="2800">
                <a:solidFill>
                  <a:schemeClr val="tx1">
                    <a:lumMod val="65000"/>
                    <a:lumOff val="35000"/>
                  </a:schemeClr>
                </a:solidFill>
              </a:rPr>
              <a:t>શહેર</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tx1">
                    <a:lumMod val="65000"/>
                    <a:lumOff val="35000"/>
                  </a:schemeClr>
                </a:solidFill>
              </a:rPr>
              <a:t>④ </a:t>
            </a:r>
            <a:r xmlns:a="http://schemas.openxmlformats.org/drawingml/2006/main">
              <a:rPr lang="gu" altLang="en-US" sz="2800">
                <a:solidFill>
                  <a:schemeClr val="tx1">
                    <a:lumMod val="65000"/>
                    <a:lumOff val="35000"/>
                  </a:schemeClr>
                </a:solidFill>
              </a:rPr>
              <a:t>અભયારણ્ય</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rgbClr val="FF0000"/>
                </a:solidFill>
              </a:rPr>
              <a:t>④ </a:t>
            </a:r>
            <a:r xmlns:a="http://schemas.openxmlformats.org/drawingml/2006/main">
              <a:rPr lang="gu" altLang="en-US" sz="2800">
                <a:solidFill>
                  <a:srgbClr val="FF0000"/>
                </a:solidFill>
              </a:rPr>
              <a:t>અભયારણ્ય</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સુલેમાને યહોવાના નામ માટે મંદિર અને પોતાના માટે એક રાજમહેલ બાંધવાનો આદેશ આપ્યો.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2 કાળવૃત્તાંત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b="1">
                <a:solidFill>
                  <a:schemeClr val="tx1">
                    <a:lumMod val="50000"/>
                    <a:lumOff val="50000"/>
                  </a:schemeClr>
                </a:solidFill>
              </a:rPr>
              <a:t>નંબર 34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400"/>
              <a:t>કાગડો જે બ્રેડ અને માંસ લાવ્યો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t>તમે નાળામાંથી પીશો, અને મેં કાગડાઓને ત્યાં તમને ખવડાવવાનો આદેશ આપ્યો છે.</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1 રાજાઓ</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700">
                <a:solidFill>
                  <a:schemeClr val="tx1">
                    <a:lumMod val="65000"/>
                    <a:lumOff val="35000"/>
                  </a:schemeClr>
                </a:solidFill>
              </a:rPr>
              <a:t>આહાબ નામનો એક રાજા હતો જે ભગવાન સમક્ષ ખૂબ જ દુષ્ટ હતો. પ્રબોધક એલિયાએ આહાબને ઈશ્વરનો શબ્દ પહોંચાડ્યો.</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600">
                <a:solidFill>
                  <a:schemeClr val="tx1">
                    <a:lumMod val="65000"/>
                    <a:lumOff val="35000"/>
                  </a:schemeClr>
                </a:solidFill>
              </a:rPr>
              <a:t>“દેશમાં વરસાદ નહિ પડે!” ત્યારે આહાબે તેને મારી નાખવાનો પ્રયત્ન કર્યો. ઈશ્વરે તેને રાજા આહાબથી છુપાવ્યો.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એલિયા એ દેશમાં ભાગી ગયો જ્યાં ઈશ્વરે કહ્યું હતું.</a:t>
            </a:r>
          </a:p>
          <a:p>
            <a:r xmlns:a="http://schemas.openxmlformats.org/drawingml/2006/main">
              <a:rPr lang="gu" altLang="ko-KR" sz="2800">
                <a:solidFill>
                  <a:schemeClr val="tx1">
                    <a:lumMod val="65000"/>
                    <a:lumOff val="35000"/>
                  </a:schemeClr>
                </a:solidFill>
              </a:rPr>
              <a:t>પરંતુ, તેને ત્યાં ખાવા માટે ખાવાનું મળ્યું ન હતું.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ઈશ્વરે કાગડાઓને ત્યાં એલીયાહને ખવડાવવાનો આદેશ આપ્યો. કાગડાઓ તેને સવારે અને સાંજે રોટલી અને માંસ લાવ્યા, અને તેણે નદીમાંથી પાણી પીધું.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gu" altLang="ko-KR" sz="2800">
                <a:solidFill>
                  <a:schemeClr val="tx1">
                    <a:lumMod val="65000"/>
                    <a:lumOff val="35000"/>
                  </a:schemeClr>
                </a:solidFill>
              </a:rPr>
              <a:t>જોનાથન ડેવિડને ખૂબ પસંદ કરતો હતો. જોનાથન ડેવિડ સાથે આત્મામાં એક બની ગયો.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એલિયાએ પોતાના જીવના જોખમે ઈશ્વરના વચનનું પાલન કર્યું અને તેમને ઈશ્વરના રક્ષણનો અદ્ભુત અનુભવ થયો.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2800">
                <a:solidFill>
                  <a:schemeClr val="tx1">
                    <a:lumMod val="65000"/>
                    <a:lumOff val="35000"/>
                  </a:schemeClr>
                </a:solidFill>
              </a:rPr>
              <a:t>દુષ્ટ રાજા, આહાબને ઈશ્વરના શબ્દનું પાલન કરવાનું પસંદ ન હતું. તેથી, તેણે ઈશ્વરના પ્રબોધક એલિયાને મારી નાખવાનો પ્રયત્ન કર્યો જેણે ઈશ્વરનો શબ્દ કહ્યો હતો.</a:t>
            </a:r>
            <a:r xmlns:a="http://schemas.openxmlformats.org/drawingml/2006/main">
              <a:rPr lang="gu"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gu" altLang="ko-KR" sz="2800">
                <a:solidFill>
                  <a:schemeClr val="tx1">
                    <a:lumMod val="65000"/>
                    <a:lumOff val="35000"/>
                  </a:schemeClr>
                </a:solidFill>
              </a:rPr>
              <a:t>પરંતુ, ઈશ્વરે અદ્ભુત રીતે એલીયાહનું રક્ષણ કર્યું અને તેની સંભાળ લીધી!</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gu" altLang="ko-KR" sz="2800">
                <a:solidFill>
                  <a:schemeClr val="tx1">
                    <a:lumMod val="65000"/>
                    <a:lumOff val="35000"/>
                  </a:schemeClr>
                </a:solidFill>
              </a:rPr>
              <a:t>આપણે એલિયાની જેમ કોઈ પણ સંજોગોમાં ઈશ્વરના શબ્દનું પાલન કરવું અને જાહેર કરવું પડશે.</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gu" altLang="ko-KR" sz="2800">
                <a:solidFill>
                  <a:schemeClr val="tx1">
                    <a:lumMod val="65000"/>
                    <a:lumOff val="35000"/>
                  </a:schemeClr>
                </a:solidFill>
              </a:rPr>
              <a:t>ભગવાન ચોક્કસ આપણું રક્ષણ કરશે</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t>ભગવાન કોણ છે?</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rgbClr val="C00000"/>
                </a:solidFill>
              </a:rPr>
              <a:t>ભગવાન છે..</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ભગવાન એક છે જેઓ તેમની આજ્ઞા પાળે છે અને તેમના શબ્દોને અદ્ભુત રીતે પાળે છે તેની કાળજી લે 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એલીયાહ માટે ખાવા માટે કોણ લાવ્યું?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ઘોડો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ગરુડ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ડ્રેગન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કાગડો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rgbClr val="FF0000"/>
                </a:solidFill>
              </a:rPr>
              <a:t>④ </a:t>
            </a:r>
            <a:r xmlns:a="http://schemas.openxmlformats.org/drawingml/2006/main">
              <a:rPr lang="gu" altLang="ko-KR" sz="2800">
                <a:solidFill>
                  <a:srgbClr val="FF0000"/>
                </a:solidFill>
              </a:rPr>
              <a:t>કાગડો</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t>તમે નાળામાંથી પીશો, અને મેં કાગડાઓને ત્યાં તમને ખવડાવવાનો આદેશ આપ્યો છે.</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1 રાજાઓ</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b="1">
                <a:solidFill>
                  <a:schemeClr val="tx1">
                    <a:lumMod val="50000"/>
                    <a:lumOff val="50000"/>
                  </a:schemeClr>
                </a:solidFill>
              </a:rPr>
              <a:t>નંબર 35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400"/>
              <a:t>લોટ અને તેલ</a:t>
            </a:r>
          </a:p>
          <a:p>
            <a:pPr xmlns:a="http://schemas.openxmlformats.org/drawingml/2006/main" algn="ctr"/>
            <a:r xmlns:a="http://schemas.openxmlformats.org/drawingml/2006/main">
              <a:rPr lang="gu" altLang="ko-KR" sz="4400"/>
              <a:t>ઉપયોગ કરવામાં આવ્યો ન હતો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તરત જ સિદોનના સારફાથમાં જાઓ અને ત્યાં રહો. મેં ત્યાંની એક વિધવાને આજ્ઞા કરી છે કે તે તમને ભોજન આપે</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1 રાજાઓ</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યહોવા ઈશ્વરના કહેવા પ્રમાણે ઇસ્રાએલમાં વરસાદ પડ્યો ન હતો. જેથી લોકો માટે ખાવાનું નહોતું.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પ્રભુ ઈશ્વરે એલિયાને સારફાથમાં રહેતી એક વિધવા પાસે મોકલ્યો.</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એલિયાએ તેણીને માત્ર એક મુઠ્ઠીભર લોટ અને થોડું તેલ સાથે રોટલી બનાવવા કહ્યું જે તેના માટે બાકી હતું.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gu" altLang="ko-KR" sz="2800">
                <a:solidFill>
                  <a:schemeClr val="tx1">
                    <a:lumMod val="65000"/>
                    <a:lumOff val="35000"/>
                  </a:schemeClr>
                </a:solidFill>
              </a:rPr>
              <a:t>જોનાથને દાઉદને પોતાની તલવાર અને તીર આપ્યા. એનો અર્થ એ થયો કે તે ખરેખર દાઉદમાં વિશ્વાસ કરે છે.</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600">
                <a:solidFill>
                  <a:schemeClr val="tx1">
                    <a:lumMod val="65000"/>
                    <a:lumOff val="35000"/>
                  </a:schemeClr>
                </a:solidFill>
              </a:rPr>
              <a:t>તેણી પાસે પૂરતો લોટ અને તેલ ન હોવા છતાં, એલિયાના કહેવા પ્રમાણે, તેણીએ થોડી રોટલી બનાવી અને પહેલા એલિયાને આપી અને પોતાના માટે બનાવ્યું.</a:t>
            </a:r>
            <a:r xmlns:a="http://schemas.openxmlformats.org/drawingml/2006/main">
              <a:rPr lang="gu" altLang="en-US" sz="2600">
                <a:solidFill>
                  <a:schemeClr val="tx1">
                    <a:lumMod val="65000"/>
                    <a:lumOff val="35000"/>
                  </a:schemeClr>
                </a:solidFill>
              </a:rPr>
              <a:t> </a:t>
            </a:r>
            <a:r xmlns:a="http://schemas.openxmlformats.org/drawingml/2006/main">
              <a:rPr lang="gu" altLang="ko-KR" sz="2600">
                <a:solidFill>
                  <a:schemeClr val="tx1">
                    <a:lumMod val="65000"/>
                    <a:lumOff val="35000"/>
                  </a:schemeClr>
                </a:solidFill>
              </a:rPr>
              <a:t>પછી, આશ્ચર્યજનક રીતે, લોટની બરણી અને તેલનો જગ હતો</a:t>
            </a:r>
            <a:r xmlns:a="http://schemas.openxmlformats.org/drawingml/2006/main">
              <a:rPr lang="gu" altLang="en-US" sz="2600">
                <a:solidFill>
                  <a:schemeClr val="tx1">
                    <a:lumMod val="65000"/>
                    <a:lumOff val="35000"/>
                  </a:schemeClr>
                </a:solidFill>
              </a:rPr>
              <a:t> </a:t>
            </a:r>
            <a:r xmlns:a="http://schemas.openxmlformats.org/drawingml/2006/main">
              <a:rPr lang="gu" altLang="ko-KR" sz="2600">
                <a:solidFill>
                  <a:schemeClr val="tx1">
                    <a:lumMod val="65000"/>
                    <a:lumOff val="35000"/>
                  </a:schemeClr>
                </a:solidFill>
              </a:rPr>
              <a:t>વપરાયેલ નથી.</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600">
                <a:solidFill>
                  <a:schemeClr val="tx1">
                    <a:lumMod val="65000"/>
                    <a:lumOff val="35000"/>
                  </a:schemeClr>
                </a:solidFill>
              </a:rPr>
              <a:t>એક દિવસ તેનો પુત્ર મૃત્યુ પામ્યો. પરંતુ પ્રભુ ઈશ્વરે છોકરાનું જીવન તેની પાસે પાછું ફરવા દીધું અને જીવ્યું. તેણીએ ભગવાનને મહિમા આપ્યો.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solidFill>
                  <a:schemeClr val="tx1">
                    <a:lumMod val="65000"/>
                    <a:lumOff val="35000"/>
                  </a:schemeClr>
                </a:solidFill>
              </a:rPr>
              <a:t>વિધવાએ થોડો લોટ અને તેલ આપ્યું</a:t>
            </a:r>
          </a:p>
          <a:p>
            <a:pPr xmlns:a="http://schemas.openxmlformats.org/drawingml/2006/main" algn="ctr"/>
            <a:r xmlns:a="http://schemas.openxmlformats.org/drawingml/2006/main">
              <a:rPr lang="gu" altLang="ko-KR" sz="3200">
                <a:solidFill>
                  <a:schemeClr val="tx1">
                    <a:lumMod val="65000"/>
                    <a:lumOff val="35000"/>
                  </a:schemeClr>
                </a:solidFill>
              </a:rPr>
              <a:t>ભગવાન માટે.</a:t>
            </a:r>
            <a:r xmlns:a="http://schemas.openxmlformats.org/drawingml/2006/main">
              <a:rPr lang="gu"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gu" altLang="ko-KR" sz="3200">
                <a:solidFill>
                  <a:schemeClr val="tx1">
                    <a:lumMod val="65000"/>
                    <a:lumOff val="35000"/>
                  </a:schemeClr>
                </a:solidFill>
              </a:rPr>
              <a:t>પછી, તેણીને ઘણા આશીર્વાદ મળ્યા</a:t>
            </a:r>
          </a:p>
          <a:p>
            <a:pPr xmlns:a="http://schemas.openxmlformats.org/drawingml/2006/main" algn="ctr"/>
            <a:r xmlns:a="http://schemas.openxmlformats.org/drawingml/2006/main">
              <a:rPr lang="gu" altLang="ko-KR" sz="3200">
                <a:solidFill>
                  <a:schemeClr val="tx1">
                    <a:lumMod val="65000"/>
                    <a:lumOff val="35000"/>
                  </a:schemeClr>
                </a:solidFill>
              </a:rPr>
              <a:t>કલ્પના બહાર.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u" altLang="ko-KR" sz="3200">
                <a:solidFill>
                  <a:schemeClr val="tx1">
                    <a:lumMod val="65000"/>
                    <a:lumOff val="35000"/>
                  </a:schemeClr>
                </a:solidFill>
              </a:rPr>
              <a:t>કેટલીકવાર, એવી ક્ષણ હશે કે આપણે ભગવાનને કંઈક મહત્વપૂર્ણ આપવું પડશે.</a:t>
            </a:r>
          </a:p>
          <a:p>
            <a:pPr xmlns:a="http://schemas.openxmlformats.org/drawingml/2006/main" algn="ctr"/>
            <a:r xmlns:a="http://schemas.openxmlformats.org/drawingml/2006/main">
              <a:rPr lang="gu" altLang="ko-KR" sz="3200">
                <a:solidFill>
                  <a:schemeClr val="tx1">
                    <a:lumMod val="65000"/>
                    <a:lumOff val="35000"/>
                  </a:schemeClr>
                </a:solidFill>
              </a:rPr>
              <a:t>પછી, આ અર્પણ અને બલિદાન દ્વારા ભગવાન આપણને ઘણું આશીર્વાદ આપે છે.</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t>ભગવાન કોણ છે?</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rgbClr val="C00000"/>
                </a:solidFill>
              </a:rPr>
              <a:t>ભગવાન 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ભગવાન એક છે જે આપણને ખોરાક, કપડા અને ઘર વગેરે માટે જરૂરી દરેક વસ્તુ પ્રદાન કરે 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200">
                <a:solidFill>
                  <a:schemeClr val="tx1">
                    <a:lumMod val="65000"/>
                    <a:lumOff val="35000"/>
                  </a:schemeClr>
                </a:solidFill>
              </a:rPr>
              <a:t>ઈશ્વરે એલિયાને કોની પાસે જવાનું કહ્યું??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રાજા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પાદરી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વિધવા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સામાન્ય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rgbClr val="FF0000"/>
                </a:solidFill>
              </a:rPr>
              <a:t>③ </a:t>
            </a:r>
            <a:r xmlns:a="http://schemas.openxmlformats.org/drawingml/2006/main">
              <a:rPr lang="gu" altLang="ko-KR" sz="2800">
                <a:solidFill>
                  <a:srgbClr val="FF0000"/>
                </a:solidFill>
              </a:rPr>
              <a:t>વિધવા</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તરત જ સિદોનના સારફાથમાં જાઓ અને ત્યાં રહો. મેં ત્યાંની એક વિધવાને આજ્ઞા કરી છે કે તે તમને ભોજન આપે</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1 રાજાઓ</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gu" altLang="ko-KR" b="1">
                <a:solidFill>
                  <a:schemeClr val="tx1">
                    <a:lumMod val="50000"/>
                    <a:lumOff val="50000"/>
                  </a:schemeClr>
                </a:solidFill>
              </a:rPr>
              <a:t>નંબર 36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gu" altLang="ko-KR" sz="4400"/>
              <a:t>આગ સ્વર્ગમાંથી નીચે પડી</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u" altLang="ko-KR" sz="3600">
                <a:solidFill>
                  <a:schemeClr val="tx1">
                    <a:lumMod val="65000"/>
                    <a:lumOff val="35000"/>
                  </a:schemeClr>
                </a:solidFill>
              </a:rPr>
              <a:t>પછી યહોવાનો અગ્નિ પડ્યો અને બલિદાન, લાકડા, પથ્થરો અને માટીને બાળી નાખ્યું, અને ખાઈમાંના પાણીને પણ ચાટ્યો.</a:t>
            </a:r>
            <a:r xmlns:a="http://schemas.openxmlformats.org/drawingml/2006/main">
              <a:rPr lang="gu"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u" altLang="ko-KR" sz="2800">
                <a:solidFill>
                  <a:schemeClr val="tx1">
                    <a:lumMod val="65000"/>
                    <a:lumOff val="35000"/>
                  </a:schemeClr>
                </a:solidFill>
              </a:rPr>
              <a:t>1 રાજાઓ</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gu" altLang="ko-KR" sz="2800">
                <a:solidFill>
                  <a:schemeClr val="tx1">
                    <a:lumMod val="65000"/>
                    <a:lumOff val="35000"/>
                  </a:schemeClr>
                </a:solidFill>
              </a:rPr>
              <a:t>ઈશ્વરે એલિયાને ઈસ્રાએલના દુષ્ટ રાજા આહાબ પાસે મોકલ્યો. "તમે જાણી શકશો કે સાચો ભગવાન કોણ છે!"</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gu" altLang="ko-KR" sz="2800">
                <a:solidFill>
                  <a:schemeClr val="tx1">
                    <a:lumMod val="65000"/>
                    <a:lumOff val="35000"/>
                  </a:schemeClr>
                </a:solidFill>
              </a:rPr>
              <a:t>એલિયાએ મૂર્તિપૂજકોના 850 ખોટા પ્રબોધકો સામે લડ્યા છે. "જે ભગવાન અગ્નિ દ્વારા જવાબ આપે છે તે વાસ્તવિક ભગવાન છે!"</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gu" altLang="ko-KR" sz="2800">
                <a:solidFill>
                  <a:schemeClr val="tx1">
                    <a:lumMod val="65000"/>
                    <a:lumOff val="35000"/>
                  </a:schemeClr>
                </a:solidFill>
              </a:rPr>
              <a:t>જોનાથને તેના કિંમતી વસ્ત્રો દાઉદને આપ્યા. તે જોનાથનની ડેવિડ સાથેની ગાઢ મિત્રતા દર્શાવે છે.</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gu" altLang="ko-KR" sz="2800">
                <a:solidFill>
                  <a:schemeClr val="tx1">
                    <a:lumMod val="65000"/>
                    <a:lumOff val="35000"/>
                  </a:schemeClr>
                </a:solidFill>
              </a:rPr>
              <a:t>850 પ્રબોધકોએ તેમના ભગવાનનું નામ બોલાવ્યું અને અલટરની આસપાસ નૃત્ય કર્યું પરંતુ આગનો કોઈ જવાબ મળ્યો નહીં.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gu" altLang="ko-KR" sz="2800">
                <a:solidFill>
                  <a:schemeClr val="tx1">
                    <a:lumMod val="65000"/>
                    <a:lumOff val="35000"/>
                  </a:schemeClr>
                </a:solidFill>
              </a:rPr>
              <a:t>એલિયાનો વારો હતો. એલિયાએ સ્વર્ગ તરફ પ્રાર્થના કરી. તે પછી, ભગવાનનો અગ્નિ પડ્યો અને બલિદાનને બળી ગયો.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gu" altLang="ko-KR" sz="2600">
                <a:solidFill>
                  <a:schemeClr val="tx1">
                    <a:lumMod val="65000"/>
                    <a:lumOff val="35000"/>
                  </a:schemeClr>
                </a:solidFill>
              </a:rPr>
              <a:t>“યહોવા જ સાચા ઈશ્વર છે!” ઇઝરાયેલ લોકોએ તેમના પાપોનો પસ્તાવો કર્યો અને ભગવાનને મહિમા આપ્યો.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gu" altLang="ko-KR" sz="3200">
                <a:solidFill>
                  <a:schemeClr val="tx1">
                    <a:lumMod val="65000"/>
                    <a:lumOff val="35000"/>
                  </a:schemeClr>
                </a:solidFill>
              </a:rPr>
              <a:t>ખોટા દેવો કંઈ કરી શકતા નથી.</a:t>
            </a:r>
          </a:p>
          <a:p>
            <a:pPr xmlns:a="http://schemas.openxmlformats.org/drawingml/2006/main" algn="ctr"/>
            <a:r xmlns:a="http://schemas.openxmlformats.org/drawingml/2006/main">
              <a:rPr lang="gu" altLang="ko-KR" sz="3200">
                <a:solidFill>
                  <a:schemeClr val="tx1">
                    <a:lumMod val="65000"/>
                    <a:lumOff val="35000"/>
                  </a:schemeClr>
                </a:solidFill>
              </a:rPr>
              <a:t>માટે</a:t>
            </a:r>
            <a:r xmlns:a="http://schemas.openxmlformats.org/drawingml/2006/main">
              <a:rPr lang="gu" altLang="en-US" sz="3200">
                <a:solidFill>
                  <a:schemeClr val="tx1">
                    <a:lumMod val="65000"/>
                    <a:lumOff val="35000"/>
                  </a:schemeClr>
                </a:solidFill>
              </a:rPr>
              <a:t> </a:t>
            </a:r>
            <a:r xmlns:a="http://schemas.openxmlformats.org/drawingml/2006/main">
              <a:rPr lang="gu" altLang="ko-KR" sz="3200">
                <a:solidFill>
                  <a:schemeClr val="tx1">
                    <a:lumMod val="65000"/>
                    <a:lumOff val="35000"/>
                  </a:schemeClr>
                </a:solidFill>
              </a:rPr>
              <a:t>તેઓ</a:t>
            </a:r>
            <a:r xmlns:a="http://schemas.openxmlformats.org/drawingml/2006/main">
              <a:rPr lang="gu" altLang="en-US" sz="3200">
                <a:solidFill>
                  <a:schemeClr val="tx1">
                    <a:lumMod val="65000"/>
                    <a:lumOff val="35000"/>
                  </a:schemeClr>
                </a:solidFill>
              </a:rPr>
              <a:t> </a:t>
            </a:r>
            <a:r xmlns:a="http://schemas.openxmlformats.org/drawingml/2006/main">
              <a:rPr lang="gu" altLang="ko-KR" sz="3200">
                <a:solidFill>
                  <a:schemeClr val="tx1">
                    <a:lumMod val="65000"/>
                    <a:lumOff val="35000"/>
                  </a:schemeClr>
                </a:solidFill>
              </a:rPr>
              <a:t>હતી</a:t>
            </a:r>
            <a:r xmlns:a="http://schemas.openxmlformats.org/drawingml/2006/main">
              <a:rPr lang="gu" altLang="en-US" sz="3200">
                <a:solidFill>
                  <a:schemeClr val="tx1">
                    <a:lumMod val="65000"/>
                    <a:lumOff val="35000"/>
                  </a:schemeClr>
                </a:solidFill>
              </a:rPr>
              <a:t> </a:t>
            </a:r>
            <a:r xmlns:a="http://schemas.openxmlformats.org/drawingml/2006/main">
              <a:rPr lang="gu" altLang="ko-KR" sz="3200">
                <a:solidFill>
                  <a:schemeClr val="tx1">
                    <a:lumMod val="65000"/>
                    <a:lumOff val="35000"/>
                  </a:schemeClr>
                </a:solidFill>
              </a:rPr>
              <a:t>ના</a:t>
            </a:r>
            <a:r xmlns:a="http://schemas.openxmlformats.org/drawingml/2006/main">
              <a:rPr lang="gu" altLang="en-US" sz="3200">
                <a:solidFill>
                  <a:schemeClr val="tx1">
                    <a:lumMod val="65000"/>
                    <a:lumOff val="35000"/>
                  </a:schemeClr>
                </a:solidFill>
              </a:rPr>
              <a:t> </a:t>
            </a:r>
            <a:r xmlns:a="http://schemas.openxmlformats.org/drawingml/2006/main">
              <a:rPr lang="gu" altLang="ko-KR" sz="3200">
                <a:solidFill>
                  <a:schemeClr val="tx1">
                    <a:lumMod val="65000"/>
                    <a:lumOff val="35000"/>
                  </a:schemeClr>
                </a:solidFill>
              </a:rPr>
              <a:t>શક્તિ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u" altLang="ko-KR" sz="3200">
                <a:solidFill>
                  <a:schemeClr val="tx1">
                    <a:lumMod val="65000"/>
                    <a:lumOff val="35000"/>
                  </a:schemeClr>
                </a:solidFill>
              </a:rPr>
              <a:t>ભગવાન સર્વશક્તિમાન છે.</a:t>
            </a:r>
          </a:p>
          <a:p>
            <a:pPr xmlns:a="http://schemas.openxmlformats.org/drawingml/2006/main" algn="ctr"/>
            <a:r xmlns:a="http://schemas.openxmlformats.org/drawingml/2006/main">
              <a:rPr lang="gu" altLang="ko-KR" sz="3200">
                <a:solidFill>
                  <a:schemeClr val="tx1">
                    <a:lumMod val="65000"/>
                    <a:lumOff val="35000"/>
                  </a:schemeClr>
                </a:solidFill>
              </a:rPr>
              <a:t>જ્યારે આપણે તેના પર આધાર રાખીએ છીએ અને વિશ્વાસ કરીએ છીએ ત્યારે આપણે તેના અદ્ભુત ચમત્કારોનો અનુભવ કરી શકીએ છીએ.</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gu" altLang="ko-KR" sz="3200"/>
              <a:t>ભગવાન કોણ છે?</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gu" altLang="ko-KR" sz="3600">
                <a:solidFill>
                  <a:srgbClr val="C00000"/>
                </a:solidFill>
              </a:rPr>
              <a:t>ભગવાન 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gu" altLang="ko-KR" sz="3600">
                <a:solidFill>
                  <a:schemeClr val="tx1">
                    <a:lumMod val="65000"/>
                    <a:lumOff val="35000"/>
                  </a:schemeClr>
                </a:solidFill>
              </a:rPr>
              <a:t>તે વાસ્તવિક અને જીવંત અને કાર્યશીલ ભગવાન છે જે ખોટી મૂર્તિઓથી અલગ છે.</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gu" altLang="ko-KR" sz="3200">
                <a:solidFill>
                  <a:schemeClr val="tx1">
                    <a:lumMod val="65000"/>
                    <a:lumOff val="35000"/>
                  </a:schemeClr>
                </a:solidFill>
              </a:rPr>
              <a:t>એલિયાએ પ્રાર્થના કરી ત્યારે સ્વર્ગમાંથી શું નીચે પડ્યું?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બરફ</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વરસાદ</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પથ્થર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આગ</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gu" altLang="en-US" sz="2800">
                <a:solidFill>
                  <a:srgbClr val="FF0000"/>
                </a:solidFill>
              </a:rPr>
              <a:t>④ </a:t>
            </a:r>
            <a:r xmlns:a="http://schemas.openxmlformats.org/drawingml/2006/main">
              <a:rPr lang="gu" altLang="ko-KR" sz="2800">
                <a:solidFill>
                  <a:srgbClr val="FF0000"/>
                </a:solidFill>
              </a:rPr>
              <a:t>આગ</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u" altLang="ko-KR" sz="3600">
                <a:solidFill>
                  <a:schemeClr val="tx1">
                    <a:lumMod val="65000"/>
                    <a:lumOff val="35000"/>
                  </a:schemeClr>
                </a:solidFill>
              </a:rPr>
              <a:t>પછી યહોવાનો અગ્નિ પડ્યો અને બલિદાન, લાકડા, પથ્થરો અને માટીને બાળી નાખ્યું, અને ખાઈમાંના પાણીને પણ ચાટ્યો.</a:t>
            </a:r>
            <a:r xmlns:a="http://schemas.openxmlformats.org/drawingml/2006/main">
              <a:rPr lang="gu"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u" altLang="ko-KR" sz="2800">
                <a:solidFill>
                  <a:schemeClr val="tx1">
                    <a:lumMod val="65000"/>
                    <a:lumOff val="35000"/>
                  </a:schemeClr>
                </a:solidFill>
              </a:rPr>
              <a:t>1 રાજાઓ</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b="1">
                <a:solidFill>
                  <a:schemeClr val="tx1">
                    <a:lumMod val="50000"/>
                    <a:lumOff val="50000"/>
                  </a:schemeClr>
                </a:solidFill>
              </a:rPr>
              <a:t>ના. 37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400"/>
              <a:t>નામાન રક્તપિત્તથી સાજો થયો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તેથી તેણે નીચે જઈને પોતાને યર્દનમાં સાત વાર ડૂબકી લગાવી, જેમ કે ઈશ્વરના માણસે તેને કહ્યું હતું, અને તેનું માંસ પુનઃસ્થાપિત થઈ ગયું અને નાના છોકરાની જેમ શુદ્ધ થઈ ગયું.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2 રાજાઓ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400">
                <a:solidFill>
                  <a:schemeClr val="tx1">
                    <a:lumMod val="65000"/>
                    <a:lumOff val="35000"/>
                  </a:schemeClr>
                </a:solidFill>
              </a:rPr>
              <a:t>નામાન અરામના રાજાના લશ્કરનો સેનાપતિ હતો, પણ તેને રક્તપિત્ત થયો હતો. તે એલિશા પાસે ગયો જે પુનઃસ્થાપિત કરવા ઇઝરાયેલનો પ્રબોધક હતો.</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gu" altLang="ko-KR" sz="2600">
                <a:solidFill>
                  <a:schemeClr val="tx1">
                    <a:lumMod val="65000"/>
                    <a:lumOff val="35000"/>
                  </a:schemeClr>
                </a:solidFill>
              </a:rPr>
              <a:t>ડેવિડ ઘણી વખત મૃત્યુ માટે જોખમી પરિસ્થિતિઓમાં હતો, કારણ કે રાજા શાઉલે તેને મારી નાખવાનો પ્રયાસ કર્યો હતો. જો કે, જોનાથનની મદદથી તે તે જોખમોમાંથી બચી શક્યો.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એલિશા તેને મળ્યો નહિ, પણ એટલું જ કહ્યું, "જા, જોર્ડન નદીમાં સાત વાર ધૂઓ."</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એલિશાની વાત સામે નામાનને ગુસ્સો આવ્યો. પરંતુ તેના સેવકોએ તેને કહ્યું, "કૃપા કરીને નદી પર જાઓ અને તમારા શરીરને ડૂબાડો."</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એલિશા અને તેના સેવકોએ કહ્યું તેમ નામાને યરદનમાં સાત વાર ડૂબકી મારી.</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500">
                <a:solidFill>
                  <a:schemeClr val="tx1">
                    <a:lumMod val="65000"/>
                    <a:lumOff val="35000"/>
                  </a:schemeClr>
                </a:solidFill>
              </a:rPr>
              <a:t>પછી, આશ્ચર્યજનક રીતે, તેનું માંસ પુનઃસ્થાપિત થયું અને શુદ્ધ થઈ ગયું.</a:t>
            </a:r>
          </a:p>
          <a:p>
            <a:r xmlns:a="http://schemas.openxmlformats.org/drawingml/2006/main">
              <a:rPr lang="gu" altLang="ko-KR" sz="2500">
                <a:solidFill>
                  <a:schemeClr val="tx1">
                    <a:lumMod val="65000"/>
                    <a:lumOff val="35000"/>
                  </a:schemeClr>
                </a:solidFill>
              </a:rPr>
              <a:t>નામાન એલિશા પાસે પાછો ગયો અને ઈશ્વરને મહિમા આપ્યો.</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solidFill>
                  <a:schemeClr val="tx1">
                    <a:lumMod val="65000"/>
                    <a:lumOff val="35000"/>
                  </a:schemeClr>
                </a:solidFill>
              </a:rPr>
              <a:t>જ્યારે નામાને એલિશાને સાંભળ્યું જે ઈશ્વરના માણસ હતા અને તેમના વચનનું પાલન કર્યું, ત્યારે તેને તેના રક્તપિત્તમાંથી શુદ્ધ થવાનો આશીર્વાદ મળ્યો.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u" altLang="ko-KR" sz="3200">
                <a:solidFill>
                  <a:schemeClr val="tx1">
                    <a:lumMod val="65000"/>
                    <a:lumOff val="35000"/>
                  </a:schemeClr>
                </a:solidFill>
              </a:rPr>
              <a:t>આપણે આપણી મરજીથી જીવવું જોઈએ નહીં,</a:t>
            </a:r>
          </a:p>
          <a:p>
            <a:pPr xmlns:a="http://schemas.openxmlformats.org/drawingml/2006/main" algn="ctr"/>
            <a:r xmlns:a="http://schemas.openxmlformats.org/drawingml/2006/main">
              <a:rPr lang="gu" altLang="ko-KR" sz="3200">
                <a:solidFill>
                  <a:schemeClr val="tx1">
                    <a:lumMod val="65000"/>
                    <a:lumOff val="35000"/>
                  </a:schemeClr>
                </a:solidFill>
              </a:rPr>
              <a:t>પરંતુ ભગવાનની ઇચ્છાથી.</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u" altLang="ko-KR" sz="3200">
                <a:solidFill>
                  <a:schemeClr val="tx1">
                    <a:lumMod val="65000"/>
                    <a:lumOff val="35000"/>
                  </a:schemeClr>
                </a:solidFill>
              </a:rPr>
              <a:t>જ્યારે આપણે જીવીએ છીએ અને ભગવાનના વચનનું પાલન કરીએ છીએ,</a:t>
            </a:r>
          </a:p>
          <a:p>
            <a:pPr xmlns:a="http://schemas.openxmlformats.org/drawingml/2006/main" algn="ctr"/>
            <a:r xmlns:a="http://schemas.openxmlformats.org/drawingml/2006/main">
              <a:rPr lang="gu" altLang="ko-KR" sz="3200">
                <a:solidFill>
                  <a:schemeClr val="tx1">
                    <a:lumMod val="65000"/>
                    <a:lumOff val="35000"/>
                  </a:schemeClr>
                </a:solidFill>
              </a:rPr>
              <a:t>આપણે પુષ્કળ આશીર્વાદ દ્વારા આશીર્વાદ મેળવી શકીએ છીએ જે ભગવાન આપણને પ્રદાન કરી શકે છે.</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solidFill>
                  <a:srgbClr val="FF0000"/>
                </a:solidFill>
              </a:rPr>
              <a:t>ભગવાન?</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rgbClr val="C00000"/>
                </a:solidFill>
              </a:rPr>
              <a:t>ભગવાન 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ભગવાન દરેક રોગ મટાડનાર છે. તે સર્વશક્તિમાન ભગવાન છે જે આપણને સાજા કરી શકે 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નામાને જોર્ડન નદીમાં કેટલી વાર ડૂબકી મારી હતી?</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ત્રણ વખત</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એકવાર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પાંચ વખત</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સાત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વખત</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rgbClr val="FF0000"/>
                </a:solidFill>
              </a:rPr>
              <a:t>④ </a:t>
            </a:r>
            <a:r xmlns:a="http://schemas.openxmlformats.org/drawingml/2006/main">
              <a:rPr lang="gu" altLang="ko-KR" sz="2800">
                <a:solidFill>
                  <a:srgbClr val="FF0000"/>
                </a:solidFill>
              </a:rPr>
              <a:t>સાત વખત</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તેથી તેણે નીચે જઈને પોતાને યર્દનમાં સાત વાર ડૂબકી લગાવી, જેમ કે ઈશ્વરના માણસે તેને કહ્યું હતું, અને તેનું માંસ પુનઃસ્થાપિત થઈ ગયું અને નાના છોકરાની જેમ શુદ્ધ થઈ ગયું.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2 રાજાઓ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b="1">
                <a:solidFill>
                  <a:schemeClr val="tx1">
                    <a:lumMod val="50000"/>
                    <a:lumOff val="50000"/>
                  </a:schemeClr>
                </a:solidFill>
              </a:rPr>
              <a:t>નંબર 38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400"/>
              <a:t>ભગવાનના મંદિરનું સમારકામ</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bg1">
                    <a:lumMod val="50000"/>
                  </a:schemeClr>
                </a:solidFill>
              </a:rPr>
              <a:t>તેથી રાજા યોઆશે યહોયાદા પાદરી અને બીજા યાજકોને બોલાવ્યા અને તેઓને પૂછ્યું, "તમે મંદિરને થયેલ નુકસાનનું સમારકામ કેમ નથી કરતા? તમારા ખજાનચી પાસેથી વધુ પૈસા ન લો, પણ મંદિરના સમારકામ માટે તેને સોંપો."</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2 રાજાઓ</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gu" altLang="ko-KR" sz="3200">
                <a:solidFill>
                  <a:schemeClr val="tx1">
                    <a:lumMod val="65000"/>
                    <a:lumOff val="35000"/>
                  </a:schemeClr>
                </a:solidFill>
              </a:rPr>
              <a:t>જોનાથને પોતાની સ્વાર્થી ઈચ્છા નહિ, પણ તેના મિત્ર ડેવિડને પસંદ કરી.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u" altLang="ko-KR" sz="3200">
                <a:solidFill>
                  <a:schemeClr val="tx1">
                    <a:lumMod val="65000"/>
                    <a:lumOff val="35000"/>
                  </a:schemeClr>
                </a:solidFill>
              </a:rPr>
              <a:t>જોનાથનની જેમ,</a:t>
            </a:r>
          </a:p>
          <a:p>
            <a:pPr xmlns:a="http://schemas.openxmlformats.org/drawingml/2006/main" algn="ctr"/>
            <a:r xmlns:a="http://schemas.openxmlformats.org/drawingml/2006/main">
              <a:rPr lang="gu" altLang="ko-KR" sz="3200">
                <a:solidFill>
                  <a:schemeClr val="tx1">
                    <a:lumMod val="65000"/>
                    <a:lumOff val="35000"/>
                  </a:schemeClr>
                </a:solidFill>
              </a:rPr>
              <a:t>ચાલો આપણા મિત્ર માટે સારા મિત્ર બનીએ.</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err="1">
                <a:solidFill>
                  <a:schemeClr val="tx1">
                    <a:lumMod val="65000"/>
                    <a:lumOff val="35000"/>
                  </a:schemeClr>
                </a:solidFill>
              </a:rPr>
              <a:t>યહૂદાના રાજા યોઆશને ભગવાનના મંદિરની મરામત કરવાનું મન હતું, જે ક્ષતિગ્રસ્ત થઈ ગયું હતું.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જો કે મંદિરના સમારકામ માટે બજેટ પૂરતું ન હતું. જોઆશે ભગવાનના મંદિરના સમારકામ માટે અર્પણ લેવાનું નક્કી કર્યું.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ભગવાનને પ્રેમ કરતા લોકોએ મંદિરના સમારકામ માટે પૈસાની ઓફર કરી.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મંદિરના સમારકામ માટે ભેગા થયેલા પૈસા કામદારોને આપવામાં આવ્યા, અને તેઓએ સંપૂર્ણ પ્રમાણિકતા સાથે મંદિરનું સમારકામ કર્યું.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“વાહ! કેવું સુંદર મંદિર છે!” જોઆશ એ વિચારીને ખુશ હતો કે ભગવાન ખુશ થશે.</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600" err="1">
                <a:solidFill>
                  <a:schemeClr val="tx1">
                    <a:lumMod val="65000"/>
                    <a:lumOff val="35000"/>
                  </a:schemeClr>
                </a:solidFill>
              </a:rPr>
              <a:t>જોઆશ ભગવાનના મંદિરને અમૂલ્ય સ્થળ ગણતો હતો, જ્યાં લોકો ભગવાનની પૂજા કરતા હતા.</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gu" altLang="ko-KR" sz="3600">
                <a:solidFill>
                  <a:schemeClr val="tx1">
                    <a:lumMod val="65000"/>
                    <a:lumOff val="35000"/>
                  </a:schemeClr>
                </a:solidFill>
              </a:rPr>
              <a:t>ચર્ચ એ સ્થાન છે જ્યારે આપણે તેની પૂજા કરીએ છીએ ત્યારે ભગવાન હાજર હોય છે.</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gu" altLang="ko-KR" sz="3600">
                <a:solidFill>
                  <a:schemeClr val="tx1">
                    <a:lumMod val="65000"/>
                    <a:lumOff val="35000"/>
                  </a:schemeClr>
                </a:solidFill>
              </a:rPr>
              <a:t>તેથી, આપણે ચર્ચને પ્રેમ કરવો જોઈએ અને તેને ખૂબ મૂલ્યવાન ગણવું જોઈએ.</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solidFill>
                  <a:srgbClr val="FF0000"/>
                </a:solidFill>
              </a:rPr>
              <a:t>ભગવાન?</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rgbClr val="C00000"/>
                </a:solidFill>
              </a:rPr>
              <a:t>ભગવાન 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ભગવાન આપણામાંના દરેકને તેમના પવિત્ર મંદિર તરીકે સેટ કરે છે.</a:t>
            </a:r>
          </a:p>
          <a:p>
            <a:endParaRPr lang="en-US" altLang="ko-KR" sz="3600">
              <a:solidFill>
                <a:schemeClr val="tx1">
                  <a:lumMod val="65000"/>
                  <a:lumOff val="35000"/>
                </a:schemeClr>
              </a:solidFill>
            </a:endParaRPr>
          </a:p>
          <a:p>
            <a:r xmlns:a="http://schemas.openxmlformats.org/drawingml/2006/main">
              <a:rPr lang="gu" altLang="ko-KR" sz="3600">
                <a:solidFill>
                  <a:schemeClr val="tx1">
                    <a:lumMod val="65000"/>
                    <a:lumOff val="35000"/>
                  </a:schemeClr>
                </a:solidFill>
              </a:rPr>
              <a:t>ભગવાન તેમની પૂજા કરનારાઓને મળે 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જોઆશે શું ઠીક કરવાનું નક્કી કર્યું?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મહેલ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તેના</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ઓરડો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શાળા</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પવિત્ર મંદિર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rgbClr val="FF0000"/>
                </a:solidFill>
              </a:rPr>
              <a:t>④ </a:t>
            </a:r>
            <a:r xmlns:a="http://schemas.openxmlformats.org/drawingml/2006/main">
              <a:rPr lang="gu" altLang="ko-KR" sz="2800">
                <a:solidFill>
                  <a:srgbClr val="FF0000"/>
                </a:solidFill>
              </a:rPr>
              <a:t>પવિત્ર મંદિર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bg1">
                    <a:lumMod val="50000"/>
                  </a:schemeClr>
                </a:solidFill>
              </a:rPr>
              <a:t>તેથી રાજા યોઆશે યહોયાદા પાદરી અને બીજા યાજકોને બોલાવ્યા અને તેઓને પૂછ્યું, "તમે મંદિરને થયેલ નુકસાનનું સમારકામ કેમ નથી કરતા? તમારા ખજાનચી પાસેથી વધુ પૈસા ન લો, પણ મંદિરના સમારકામ માટે તેને સોંપો."</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2 રાજાઓ</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b="1">
                <a:solidFill>
                  <a:schemeClr val="tx1">
                    <a:lumMod val="50000"/>
                    <a:lumOff val="50000"/>
                  </a:schemeClr>
                </a:solidFill>
              </a:rPr>
              <a:t>નંબર 39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600"/>
              <a:t>નહેમ્યાહ, જેમણે યરૂશાલેમની દિવાલ ફરીથી બનાવી હતી</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gu" altLang="ko-KR" sz="3200"/>
              <a:t>ભગવાન?</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gu" altLang="ko-KR" sz="3600">
                <a:solidFill>
                  <a:srgbClr val="C00000"/>
                </a:solidFill>
              </a:rPr>
              <a:t>ભગવાન..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gu" altLang="ko-KR" sz="3600">
                <a:solidFill>
                  <a:schemeClr val="tx1">
                    <a:lumMod val="65000"/>
                    <a:lumOff val="35000"/>
                  </a:schemeClr>
                </a:solidFill>
              </a:rPr>
              <a:t>તે જ આપણને સારા મિત્રો આપે છે.</a:t>
            </a:r>
          </a:p>
          <a:p>
            <a:endParaRPr lang="en-US" altLang="ko-KR" sz="3600">
              <a:solidFill>
                <a:schemeClr val="tx1">
                  <a:lumMod val="65000"/>
                  <a:lumOff val="35000"/>
                </a:schemeClr>
              </a:solidFill>
            </a:endParaRPr>
          </a:p>
          <a:p>
            <a:r xmlns:a="http://schemas.openxmlformats.org/drawingml/2006/main">
              <a:rPr lang="gu" altLang="ko-KR" sz="3600">
                <a:solidFill>
                  <a:schemeClr val="tx1">
                    <a:lumMod val="65000"/>
                    <a:lumOff val="35000"/>
                  </a:schemeClr>
                </a:solidFill>
              </a:rPr>
              <a:t>અમને સારા મિત્રો આપવા બદલ ભગવાનનો આભાર માનો!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bg1">
                    <a:lumMod val="50000"/>
                  </a:schemeClr>
                </a:solidFill>
              </a:rPr>
              <a:t>મેં રાજાને જવાબ આપ્યો, "જો તે રાજાને પસંદ હોય અને જો તમારા સેવકને તેની દૃષ્ટિમાં કૃપા મળી હોય, તો તે મને યહૂદાના શહેરમાં જ્યાં મારા પિતૃઓને દફનાવવામાં આવ્યા છે ત્યાં મોકલવા દો, જેથી હું તેને ફરીથી બાંધી શકું."</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નહેમ્યાહ</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પર્શિયન રાજાએ ખંડેર થયેલા શહેર અને કિલ્લાના પુનઃનિર્માણ માટે રાજાના ઘડિયાળ નહેમ્યાહને પરવાનગી આપી.</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નહેમ્યાહ</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ઘણા ઇઝરાયેલીઓ સાથે જેરુસલેમ પાછા આવ્યા અને તેમની સાથે જેરુસલેમની દિવાલ ફરીથી બનાવી.</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600">
                <a:solidFill>
                  <a:schemeClr val="tx1">
                    <a:lumMod val="65000"/>
                    <a:lumOff val="35000"/>
                  </a:schemeClr>
                </a:solidFill>
              </a:rPr>
              <a:t>જો કે, તેઓ અન્ય જાતિઓથી પરેશાન હતા જેમને ઈસ્રાએલીનું પુનરુત્થાન પસંદ ન હતું. વધુમાં, ઘણા ઈસ્રાએલીઓ ફરિયાદો માં ફૂટ્યા.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નહેમ્યાએ ભગવાન પાસે મદદ માંગી. ઈશ્વરે તેને કામ કરવાની શક્તિ અને હિંમત આપી.</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છેવટે, નહેમ્યાહે ઇઝરાયેલી લોકો સાથે જેરૂસલેમની દિવાલનું પુનઃનિર્માણ પૂર્ણ કર્યું. દિવાલ પૂરી કર્યા પછી, તેણે અને તેના લોકોએ આનંદપૂર્વક ભગવાનની પૂજા કરી.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600">
                <a:solidFill>
                  <a:schemeClr val="tx1">
                    <a:lumMod val="65000"/>
                    <a:lumOff val="35000"/>
                  </a:schemeClr>
                </a:solidFill>
              </a:rPr>
              <a:t>નહેમ્યાએ ઘણી બધી તકલીફો હોવા છતાં પણ ઈશ્વરની મદદથી દિવાલનું પુનઃનિર્માણ પૂર્ણ કર્યું.</a:t>
            </a:r>
          </a:p>
          <a:p>
            <a:pPr xmlns:a="http://schemas.openxmlformats.org/drawingml/2006/main" algn="ctr"/>
            <a:r xmlns:a="http://schemas.openxmlformats.org/drawingml/2006/main">
              <a:rPr lang="gu" altLang="ko-KR" sz="3600">
                <a:solidFill>
                  <a:schemeClr val="tx1">
                    <a:lumMod val="65000"/>
                    <a:lumOff val="35000"/>
                  </a:schemeClr>
                </a:solidFill>
              </a:rPr>
              <a:t>જ્યારે આપણે ભગવાનનું કાર્ય કરીએ છીએ ત્યારે આપણે મુશ્કેલ પરિસ્થિતિઓનો સામનો કરી શકીએ છીએ.</a:t>
            </a:r>
          </a:p>
          <a:p>
            <a:pPr xmlns:a="http://schemas.openxmlformats.org/drawingml/2006/main" algn="ctr"/>
            <a:r xmlns:a="http://schemas.openxmlformats.org/drawingml/2006/main">
              <a:rPr lang="gu" altLang="ko-KR" sz="3600">
                <a:solidFill>
                  <a:schemeClr val="tx1">
                    <a:lumMod val="65000"/>
                    <a:lumOff val="35000"/>
                  </a:schemeClr>
                </a:solidFill>
              </a:rPr>
              <a:t>જો કે, જો ભગવાન આપણી સાથે હોય અને આપણે તેની સાથે હોઈએ, તો આપણે તે બધી મુશ્કેલીઓ દૂર કરી શકીએ છીએ.</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t>ભગવાન?</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rgbClr val="C00000"/>
                </a:solidFill>
              </a:rPr>
              <a:t>ભગવાન 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ભગવાન તે છે જે આપણને મદદ કરે છે અને જ્યારે આપણે પ્રાર્થના કરીએ છીએ અને મુશ્કેલ પરિસ્થિતિમાં મદદ માંગીએ છીએ ત્યારે શક્તિ અને હિંમત આપે 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શા માટે નહેમ્યા વતન પાછા ફર્યા?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મુસાફરી કરવા માટે..</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શાળાએ જવા માટે..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પૂજા કરવી..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જેરુસલેમની દિવાલ ફરીથી બાંધવા માટે..</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en-US" sz="2800">
                <a:solidFill>
                  <a:srgbClr val="FF0000"/>
                </a:solidFill>
              </a:rPr>
              <a:t>④ </a:t>
            </a:r>
            <a:r xmlns:a="http://schemas.openxmlformats.org/drawingml/2006/main">
              <a:rPr lang="gu" altLang="ko-KR" sz="2800">
                <a:solidFill>
                  <a:srgbClr val="FF0000"/>
                </a:solidFill>
              </a:rPr>
              <a:t>જેરુસલેમની દિવાલ ફરીથી બાંધવા માટે..</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bg1">
                    <a:lumMod val="50000"/>
                  </a:schemeClr>
                </a:solidFill>
              </a:rPr>
              <a:t>મેં રાજાને જવાબ આપ્યો, "જો તે રાજાને પસંદ હોય અને જો તમારા સેવકને તેની દૃષ્ટિમાં કૃપા મળી હોય, તો તે મને યહૂદાના શહેરમાં જ્યાં મારા પિતૃઓને દફનાવવામાં આવ્યા છે ત્યાં મોકલવા દો, જેથી હું તેને ફરીથી બાંધી શકું."</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નહેમ્યાહ</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