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iw"/>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iw" altLang="en-US" err="1"/>
              <a:t>토ㅇ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iw" altLang="ko-KR" b="1">
                <a:solidFill>
                  <a:schemeClr val="tx1">
                    <a:lumMod val="50000"/>
                    <a:lumOff val="50000"/>
                  </a:schemeClr>
                </a:solidFill>
              </a:rPr>
              <a:t>לא.</a:t>
            </a:r>
            <a:r xmlns:a="http://schemas.openxmlformats.org/drawingml/2006/main">
              <a:rPr lang="iw" altLang="en-US" b="1">
                <a:solidFill>
                  <a:schemeClr val="tx1">
                    <a:lumMod val="50000"/>
                    <a:lumOff val="50000"/>
                  </a:schemeClr>
                </a:solidFill>
              </a:rPr>
              <a:t> </a:t>
            </a:r>
            <a:r xmlns:a="http://schemas.openxmlformats.org/drawingml/2006/main">
              <a:rPr lang="iw" altLang="ko-KR" b="1">
                <a:solidFill>
                  <a:schemeClr val="tx1">
                    <a:lumMod val="50000"/>
                    <a:lumOff val="50000"/>
                  </a:schemeClr>
                </a:solidFill>
              </a:rPr>
              <a:t>31 דבר אלוהים</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bidi/>
            </a:pPr>
            <a:r xmlns:a="http://schemas.openxmlformats.org/drawingml/2006/main">
              <a:rPr lang="iw" altLang="ko-KR" sz="4000"/>
              <a:t>יונתן,</a:t>
            </a:r>
          </a:p>
          <a:p>
            <a:pPr xmlns:a="http://schemas.openxmlformats.org/drawingml/2006/main" algn="ctr">
              <a:bidi/>
            </a:pPr>
            <a:r xmlns:a="http://schemas.openxmlformats.org/drawingml/2006/main">
              <a:rPr lang="iw" altLang="ko-KR" sz="4000"/>
              <a:t>החבר הטוב של דיוויד</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bidi/>
            </a:pPr>
            <a:r xmlns:a="http://schemas.openxmlformats.org/drawingml/2006/main">
              <a:rPr lang="iw" altLang="ko-KR" sz="4000">
                <a:solidFill>
                  <a:srgbClr val="FF0000"/>
                </a:solidFill>
              </a:rPr>
              <a:t>החידון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iw" altLang="ko-KR" sz="3200">
                <a:solidFill>
                  <a:schemeClr val="tx1">
                    <a:lumMod val="65000"/>
                    <a:lumOff val="35000"/>
                  </a:schemeClr>
                </a:solidFill>
              </a:rPr>
              <a:t>מה לא נתן יונתן לדוד?</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iw" altLang="en-US" sz="2800">
                <a:solidFill>
                  <a:schemeClr val="tx1">
                    <a:lumMod val="65000"/>
                    <a:lumOff val="35000"/>
                  </a:schemeClr>
                </a:solidFill>
              </a:rPr>
              <a:t>① </a:t>
            </a:r>
            <a:r xmlns:a="http://schemas.openxmlformats.org/drawingml/2006/main">
              <a:rPr lang="iw" altLang="ko-KR" sz="2800">
                <a:solidFill>
                  <a:schemeClr val="tx1">
                    <a:lumMod val="65000"/>
                    <a:lumOff val="35000"/>
                  </a:schemeClr>
                </a:solidFill>
              </a:rPr>
              <a:t>חרב</a:t>
            </a:r>
            <a:r xmlns:a="http://schemas.openxmlformats.org/drawingml/2006/main">
              <a:rPr lang="iw"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iw" altLang="en-US" sz="2800">
                <a:solidFill>
                  <a:schemeClr val="tx1">
                    <a:lumMod val="65000"/>
                    <a:lumOff val="35000"/>
                  </a:schemeClr>
                </a:solidFill>
              </a:rPr>
              <a:t>② </a:t>
            </a:r>
            <a:r xmlns:a="http://schemas.openxmlformats.org/drawingml/2006/main">
              <a:rPr lang="iw" altLang="ko-KR" sz="2800">
                <a:solidFill>
                  <a:schemeClr val="tx1">
                    <a:lumMod val="65000"/>
                    <a:lumOff val="35000"/>
                  </a:schemeClr>
                </a:solidFill>
              </a:rPr>
              <a:t>מגן</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iw" altLang="en-US" sz="2800">
                <a:solidFill>
                  <a:schemeClr val="tx1">
                    <a:lumMod val="65000"/>
                    <a:lumOff val="35000"/>
                  </a:schemeClr>
                </a:solidFill>
              </a:rPr>
              <a:t>③ </a:t>
            </a:r>
            <a:r xmlns:a="http://schemas.openxmlformats.org/drawingml/2006/main">
              <a:rPr lang="iw" altLang="ko-KR" sz="2800">
                <a:solidFill>
                  <a:schemeClr val="tx1">
                    <a:lumMod val="65000"/>
                    <a:lumOff val="35000"/>
                  </a:schemeClr>
                </a:solidFill>
              </a:rPr>
              <a:t>חץ</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iw" altLang="en-US" sz="2800">
                <a:solidFill>
                  <a:schemeClr val="tx1">
                    <a:lumMod val="65000"/>
                    <a:lumOff val="35000"/>
                  </a:schemeClr>
                </a:solidFill>
              </a:rPr>
              <a:t>④ </a:t>
            </a:r>
            <a:r xmlns:a="http://schemas.openxmlformats.org/drawingml/2006/main">
              <a:rPr lang="iw" altLang="ko-KR" sz="2800">
                <a:solidFill>
                  <a:schemeClr val="tx1">
                    <a:lumMod val="65000"/>
                    <a:lumOff val="35000"/>
                  </a:schemeClr>
                </a:solidFill>
              </a:rPr>
              <a:t>בגדים</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iw" altLang="en-US" sz="2800">
                <a:solidFill>
                  <a:srgbClr val="FF0000"/>
                </a:solidFill>
              </a:rPr>
              <a:t>② </a:t>
            </a:r>
            <a:r xmlns:a="http://schemas.openxmlformats.org/drawingml/2006/main">
              <a:rPr lang="iw" altLang="ko-KR" sz="2800">
                <a:solidFill>
                  <a:srgbClr val="FF0000"/>
                </a:solidFill>
              </a:rPr>
              <a:t>מגן</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b="1">
                <a:solidFill>
                  <a:schemeClr val="tx1">
                    <a:lumMod val="50000"/>
                    <a:lumOff val="50000"/>
                  </a:schemeClr>
                </a:solidFill>
              </a:rPr>
              <a:t>מס' 40 דבר אלוהים</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400"/>
              <a:t>אומץ לבה של המלכה אסתר.</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000">
                <a:solidFill>
                  <a:srgbClr val="FF0000"/>
                </a:solidFill>
              </a:rPr>
              <a:t>המילה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chemeClr val="tx1">
                    <a:lumMod val="65000"/>
                    <a:lumOff val="35000"/>
                  </a:schemeClr>
                </a:solidFill>
              </a:rPr>
              <a:t>ואז שאל המלך: "מה זה, אסתר המלכה? מה בקשתך? אפילו עד חצי המלכות, היא תינתן לך."</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iw" altLang="ko-KR" sz="2800">
                <a:solidFill>
                  <a:schemeClr val="tx1">
                    <a:lumMod val="65000"/>
                    <a:lumOff val="35000"/>
                  </a:schemeClr>
                </a:solidFill>
              </a:rPr>
              <a:t>אסתר</a:t>
            </a:r>
            <a:r xmlns:a="http://schemas.openxmlformats.org/drawingml/2006/main">
              <a:rPr lang="iw" altLang="en-US" sz="2800">
                <a:solidFill>
                  <a:schemeClr val="tx1">
                    <a:lumMod val="65000"/>
                    <a:lumOff val="35000"/>
                  </a:schemeClr>
                </a:solidFill>
              </a:rPr>
              <a:t> </a:t>
            </a:r>
            <a:r xmlns:a="http://schemas.openxmlformats.org/drawingml/2006/main">
              <a:rPr lang="iw"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800">
                <a:solidFill>
                  <a:schemeClr val="tx1">
                    <a:lumMod val="65000"/>
                    <a:lumOff val="35000"/>
                  </a:schemeClr>
                </a:solidFill>
              </a:rPr>
              <a:t>זה היה הזמן שבו אישה יהודייה חכמה אסתר הייתה מלכת פרס. אולם המן תכנן להשמיד את היהודים באמצעות חוק המלך.</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800">
                <a:solidFill>
                  <a:schemeClr val="tx1">
                    <a:lumMod val="65000"/>
                    <a:lumOff val="35000"/>
                  </a:schemeClr>
                </a:solidFill>
              </a:rPr>
              <a:t>היא חשבה, 'אני עלול להיהרג אם אתקרב אל המלך מבלי שיקרא המלך. עם זאת, היא החליטה ללכת אל המלך לבקש מאנשיה להינצל, למרות שזה היה בניגוד לחוק.</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800">
                <a:solidFill>
                  <a:schemeClr val="tx1">
                    <a:lumMod val="65000"/>
                    <a:lumOff val="35000"/>
                  </a:schemeClr>
                </a:solidFill>
              </a:rPr>
              <a:t>אבל, כשראה את אסתר המלכה עומדת בחצר, היה מרוצה ממנה מאוד ואמר: "מה בקשתך? אני אתן לך את זה."</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800">
                <a:solidFill>
                  <a:schemeClr val="tx1">
                    <a:lumMod val="65000"/>
                    <a:lumOff val="35000"/>
                  </a:schemeClr>
                </a:solidFill>
              </a:rPr>
              <a:t>מזימתו של המן להשמיד את היהודים נחשפה על ידי המלך. כתוצאה מכך, הוא היה שנוא על ידי המלך ונהרג.</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600">
                <a:solidFill>
                  <a:schemeClr val="tx1">
                    <a:lumMod val="65000"/>
                    <a:lumOff val="35000"/>
                  </a:schemeClr>
                </a:solidFill>
              </a:rPr>
              <a:t>"תודה לך, אדוני, על שהגנת עלינו!" בזכות אומץ ליבה של המלכה אסתר היו היהודים מוגנים.</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000">
                <a:solidFill>
                  <a:srgbClr val="FF0000"/>
                </a:solidFill>
              </a:rPr>
              <a:t>השיעור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3200">
                <a:solidFill>
                  <a:schemeClr val="tx1">
                    <a:lumMod val="65000"/>
                    <a:lumOff val="35000"/>
                  </a:schemeClr>
                </a:solidFill>
              </a:rPr>
              <a:t>אף על פי שהיתה אמורה להרוג את אסתר, היא התפללה לאלוהים שיציל את בני עמה באומץ.</a:t>
            </a:r>
          </a:p>
          <a:p>
            <a:pPr algn="ctr"/>
            <a:endParaRPr lang="en-US" altLang="ko-KR" sz="3200">
              <a:solidFill>
                <a:schemeClr val="tx1">
                  <a:lumMod val="65000"/>
                  <a:lumOff val="35000"/>
                </a:schemeClr>
              </a:solidFill>
            </a:endParaRPr>
          </a:p>
          <a:p>
            <a:pPr xmlns:a="http://schemas.openxmlformats.org/drawingml/2006/main" algn="ctr">
              <a:bidi/>
            </a:pPr>
            <a:r xmlns:a="http://schemas.openxmlformats.org/drawingml/2006/main">
              <a:rPr lang="iw" altLang="ko-KR" sz="3200">
                <a:solidFill>
                  <a:schemeClr val="tx1">
                    <a:lumMod val="65000"/>
                    <a:lumOff val="35000"/>
                  </a:schemeClr>
                </a:solidFill>
              </a:rPr>
              <a:t>ה' הציל את היהודים מהמשבר באמצעות תפילתה של אסתר בחכמתו ובעוצמתו הנפלאה.</a:t>
            </a:r>
          </a:p>
          <a:p>
            <a:pPr algn="ctr"/>
            <a:endParaRPr lang="en-US" altLang="ko-KR" sz="3200">
              <a:solidFill>
                <a:schemeClr val="tx1">
                  <a:lumMod val="65000"/>
                  <a:lumOff val="35000"/>
                </a:schemeClr>
              </a:solidFill>
            </a:endParaRPr>
          </a:p>
          <a:p>
            <a:pPr xmlns:a="http://schemas.openxmlformats.org/drawingml/2006/main" algn="ctr">
              <a:bidi/>
            </a:pPr>
            <a:r xmlns:a="http://schemas.openxmlformats.org/drawingml/2006/main">
              <a:rPr lang="iw" altLang="ko-KR" sz="3200">
                <a:solidFill>
                  <a:schemeClr val="tx1">
                    <a:lumMod val="65000"/>
                    <a:lumOff val="35000"/>
                  </a:schemeClr>
                </a:solidFill>
              </a:rPr>
              <a:t>הבה נאמין ונצפה לעזרתו והישועה הנפלאה של אלוהים בחיי היומיום שלנו.</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3200"/>
              <a:t>אלוהים?</a:t>
            </a:r>
            <a:r xmlns:a="http://schemas.openxmlformats.org/drawingml/2006/main">
              <a:rPr lang="i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rgbClr val="C00000"/>
                </a:solidFill>
              </a:rPr>
              <a:t>אלוהים הוא..</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chemeClr val="tx1">
                    <a:lumMod val="65000"/>
                    <a:lumOff val="35000"/>
                  </a:schemeClr>
                </a:solidFill>
              </a:rPr>
              <a:t>אלוהים הוא זה ששומר ועוזר לעמו עד הסוף.</a:t>
            </a:r>
            <a:r xmlns:a="http://schemas.openxmlformats.org/drawingml/2006/main">
              <a:rPr lang="iw"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iw" altLang="ko-KR" sz="3600">
                <a:solidFill>
                  <a:schemeClr val="tx1">
                    <a:lumMod val="65000"/>
                    <a:lumOff val="35000"/>
                  </a:schemeClr>
                </a:solidFill>
              </a:rPr>
              <a:t>אלוהים שומר ועוזר לי עד סוף העולם.</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000">
                <a:solidFill>
                  <a:srgbClr val="FF0000"/>
                </a:solidFill>
              </a:rPr>
              <a:t>החידון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200">
                <a:solidFill>
                  <a:schemeClr val="tx1">
                    <a:lumMod val="65000"/>
                    <a:lumOff val="35000"/>
                  </a:schemeClr>
                </a:solidFill>
              </a:rPr>
              <a:t>מה קרה לאסתר כשניגשה אל המלך מבלי שנקראה?</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chemeClr val="tx1">
                    <a:lumMod val="65000"/>
                    <a:lumOff val="35000"/>
                  </a:schemeClr>
                </a:solidFill>
              </a:rPr>
              <a:t>① </a:t>
            </a:r>
            <a:r xmlns:a="http://schemas.openxmlformats.org/drawingml/2006/main">
              <a:rPr lang="iw" altLang="ko-KR" sz="2800">
                <a:solidFill>
                  <a:schemeClr val="tx1">
                    <a:lumMod val="65000"/>
                    <a:lumOff val="35000"/>
                  </a:schemeClr>
                </a:solidFill>
              </a:rPr>
              <a:t>היו אמורים להרוג אותה.</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chemeClr val="tx1">
                    <a:lumMod val="65000"/>
                    <a:lumOff val="35000"/>
                  </a:schemeClr>
                </a:solidFill>
              </a:rPr>
              <a:t>② </a:t>
            </a:r>
            <a:r xmlns:a="http://schemas.openxmlformats.org/drawingml/2006/main">
              <a:rPr lang="iw" altLang="ko-KR" sz="2800">
                <a:solidFill>
                  <a:schemeClr val="tx1">
                    <a:lumMod val="65000"/>
                    <a:lumOff val="35000"/>
                  </a:schemeClr>
                </a:solidFill>
              </a:rPr>
              <a:t>היא גורשה החוצה.</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chemeClr val="tx1">
                    <a:lumMod val="65000"/>
                    <a:lumOff val="35000"/>
                  </a:schemeClr>
                </a:solidFill>
              </a:rPr>
              <a:t>③ </a:t>
            </a:r>
            <a:r xmlns:a="http://schemas.openxmlformats.org/drawingml/2006/main">
              <a:rPr lang="iw" altLang="ko-KR" sz="2800">
                <a:solidFill>
                  <a:schemeClr val="tx1">
                    <a:lumMod val="65000"/>
                    <a:lumOff val="35000"/>
                  </a:schemeClr>
                </a:solidFill>
              </a:rPr>
              <a:t>היא לא יכלה לפגוש את המלך.</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chemeClr val="tx1">
                    <a:lumMod val="65000"/>
                    <a:lumOff val="35000"/>
                  </a:schemeClr>
                </a:solidFill>
              </a:rPr>
              <a:t>④ </a:t>
            </a:r>
            <a:r xmlns:a="http://schemas.openxmlformats.org/drawingml/2006/main">
              <a:rPr lang="iw" altLang="ko-KR" sz="2800">
                <a:solidFill>
                  <a:schemeClr val="tx1">
                    <a:lumMod val="65000"/>
                    <a:lumOff val="35000"/>
                  </a:schemeClr>
                </a:solidFill>
              </a:rPr>
              <a:t>היא יכלה לומר למלך מה שהיא רוצה לבקש.</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rgbClr val="FF0000"/>
                </a:solidFill>
              </a:rPr>
              <a:t>④ </a:t>
            </a:r>
            <a:r xmlns:a="http://schemas.openxmlformats.org/drawingml/2006/main">
              <a:rPr lang="iw" altLang="ko-KR" sz="2800">
                <a:solidFill>
                  <a:srgbClr val="FF0000"/>
                </a:solidFill>
              </a:rPr>
              <a:t>היא יכלה לומר למלך מה שהיא רוצה לבקש.</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bidi/>
            </a:pPr>
            <a:r xmlns:a="http://schemas.openxmlformats.org/drawingml/2006/main">
              <a:rPr lang="iw" altLang="ko-KR" sz="4000">
                <a:solidFill>
                  <a:srgbClr val="FF0000"/>
                </a:solidFill>
              </a:rPr>
              <a:t>המילה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iw" altLang="ko-KR" sz="3600">
                <a:solidFill>
                  <a:schemeClr val="tx1">
                    <a:lumMod val="65000"/>
                    <a:lumOff val="35000"/>
                  </a:schemeClr>
                </a:solidFill>
              </a:rPr>
              <a:t>לאחר שסיים דוד לדבר עם שאול, הפך יהונתן לאחד ברוחו עם דוד, והוא אהב אותו כמו עצמו.</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bidi/>
            </a:pPr>
            <a:r xmlns:a="http://schemas.openxmlformats.org/drawingml/2006/main">
              <a:rPr lang="iw" altLang="ko-KR" sz="2800">
                <a:solidFill>
                  <a:schemeClr val="tx1">
                    <a:lumMod val="65000"/>
                    <a:lumOff val="35000"/>
                  </a:schemeClr>
                </a:solidFill>
              </a:rPr>
              <a:t>שמואל א' י"ח:</a:t>
            </a:r>
            <a:r xmlns:a="http://schemas.openxmlformats.org/drawingml/2006/main">
              <a:rPr lang="iw" altLang="en-US" sz="2800">
                <a:solidFill>
                  <a:schemeClr val="tx1">
                    <a:lumMod val="65000"/>
                    <a:lumOff val="35000"/>
                  </a:schemeClr>
                </a:solidFill>
              </a:rPr>
              <a:t> </a:t>
            </a:r>
            <a:r xmlns:a="http://schemas.openxmlformats.org/drawingml/2006/main">
              <a:rPr lang="iw"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000">
                <a:solidFill>
                  <a:srgbClr val="FF0000"/>
                </a:solidFill>
              </a:rPr>
              <a:t>המילה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chemeClr val="tx1">
                    <a:lumMod val="65000"/>
                    <a:lumOff val="35000"/>
                  </a:schemeClr>
                </a:solidFill>
              </a:rPr>
              <a:t>ואז שאל המלך: "מה זה, אסתר המלכה? מה בקשתך? אפילו עד חצי המלכות, היא תינתן לך."</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iw" altLang="ko-KR" sz="2800">
                <a:solidFill>
                  <a:schemeClr val="tx1">
                    <a:lumMod val="65000"/>
                    <a:lumOff val="35000"/>
                  </a:schemeClr>
                </a:solidFill>
              </a:rPr>
              <a:t>אסתר</a:t>
            </a:r>
            <a:r xmlns:a="http://schemas.openxmlformats.org/drawingml/2006/main">
              <a:rPr lang="iw" altLang="en-US" sz="2800">
                <a:solidFill>
                  <a:schemeClr val="tx1">
                    <a:lumMod val="65000"/>
                    <a:lumOff val="35000"/>
                  </a:schemeClr>
                </a:solidFill>
              </a:rPr>
              <a:t> </a:t>
            </a:r>
            <a:r xmlns:a="http://schemas.openxmlformats.org/drawingml/2006/main">
              <a:rPr lang="iw"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iw" altLang="ko-KR" b="1">
                <a:solidFill>
                  <a:schemeClr val="tx1">
                    <a:lumMod val="50000"/>
                    <a:lumOff val="50000"/>
                  </a:schemeClr>
                </a:solidFill>
              </a:rPr>
              <a:t>מס' 41 דבר אלוהים</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bidi/>
            </a:pPr>
            <a:r xmlns:a="http://schemas.openxmlformats.org/drawingml/2006/main">
              <a:rPr lang="iw" altLang="ko-KR" sz="4400"/>
              <a:t>איוב שזכה באלוהים</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bidi/>
            </a:pPr>
            <a:r xmlns:a="http://schemas.openxmlformats.org/drawingml/2006/main">
              <a:rPr lang="iw" altLang="ko-KR" sz="4000">
                <a:solidFill>
                  <a:srgbClr val="FF0000"/>
                </a:solidFill>
              </a:rPr>
              <a:t>המילה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iw" altLang="ko-KR" sz="3600">
                <a:solidFill>
                  <a:schemeClr val="tx1">
                    <a:lumMod val="65000"/>
                    <a:lumOff val="35000"/>
                  </a:schemeClr>
                </a:solidFill>
              </a:rPr>
              <a:t>בארץ עוז גר איש ששמו איוב. האיש הזה היה תמים וישר; הוא ירא את אלוהים והתנער מהרע.</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bidi/>
            </a:pPr>
            <a:r xmlns:a="http://schemas.openxmlformats.org/drawingml/2006/main">
              <a:rPr lang="iw" altLang="ko-KR" sz="2800">
                <a:solidFill>
                  <a:schemeClr val="tx1">
                    <a:lumMod val="65000"/>
                    <a:lumOff val="35000"/>
                  </a:schemeClr>
                </a:solidFill>
              </a:rPr>
              <a:t>עבודה</a:t>
            </a:r>
            <a:r xmlns:a="http://schemas.openxmlformats.org/drawingml/2006/main">
              <a:rPr lang="iw" altLang="en-US" sz="2800">
                <a:solidFill>
                  <a:schemeClr val="tx1">
                    <a:lumMod val="65000"/>
                    <a:lumOff val="35000"/>
                  </a:schemeClr>
                </a:solidFill>
              </a:rPr>
              <a:t> </a:t>
            </a:r>
            <a:r xmlns:a="http://schemas.openxmlformats.org/drawingml/2006/main">
              <a:rPr lang="iw"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iw" altLang="ko-KR" sz="2800">
                <a:solidFill>
                  <a:schemeClr val="tx1">
                    <a:lumMod val="65000"/>
                    <a:lumOff val="35000"/>
                  </a:schemeClr>
                </a:solidFill>
              </a:rPr>
              <a:t>איוב שגר בארץ עוז של ארץ המזרח היה העשיר ביותר. הוא ירא אלוהים וחסר תמים וישר.</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iw" altLang="ko-KR" sz="2800">
                <a:solidFill>
                  <a:schemeClr val="tx1">
                    <a:lumMod val="65000"/>
                    <a:lumOff val="35000"/>
                  </a:schemeClr>
                </a:solidFill>
              </a:rPr>
              <a:t>"כי ברכת את איוב, הוא פחד ממך! האם איוב ירא אלוהים לחינם?" השטן תכנן לנסות את איוב.</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iw" altLang="ko-KR" sz="2400">
                <a:solidFill>
                  <a:schemeClr val="tx1">
                    <a:lumMod val="65000"/>
                    <a:lumOff val="35000"/>
                  </a:schemeClr>
                </a:solidFill>
              </a:rPr>
              <a:t>השטן לקח הכל בן לילה, את ילדיו ואת כל רכושו. הוא הפך לאיש האומלל ביותר בעולם.</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iw" altLang="ko-KR" sz="2600">
                <a:solidFill>
                  <a:schemeClr val="tx1">
                    <a:lumMod val="65000"/>
                    <a:lumOff val="35000"/>
                  </a:schemeClr>
                </a:solidFill>
              </a:rPr>
              <a:t>אשתו עזבה אותו ואמרה ש"קלל את אלוהים ותמות!" חבריו של איוב באו והאשימו אותו, אבל איוב בטח באלוהים כתמיד.</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iw" altLang="ko-KR" sz="2600">
                <a:solidFill>
                  <a:schemeClr val="tx1">
                    <a:lumMod val="65000"/>
                    <a:lumOff val="35000"/>
                  </a:schemeClr>
                </a:solidFill>
              </a:rPr>
              <a:t>אלו היו זמנים באומללות ובמרירות. אולם איוב עבר את המבחן ואלוהים נתן לו ברכה הרבה יותר גדולה מבעבר. הוא הפך לאדם שירא את אלוהים מאי פעם.</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bidi/>
            </a:pPr>
            <a:r xmlns:a="http://schemas.openxmlformats.org/drawingml/2006/main">
              <a:rPr lang="iw" altLang="ko-KR" sz="4000">
                <a:solidFill>
                  <a:srgbClr val="FF0000"/>
                </a:solidFill>
              </a:rPr>
              <a:t>השיעור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bidi/>
            </a:pPr>
            <a:r xmlns:a="http://schemas.openxmlformats.org/drawingml/2006/main">
              <a:rPr lang="iw" altLang="ko-KR" sz="3200">
                <a:solidFill>
                  <a:schemeClr val="tx1">
                    <a:lumMod val="65000"/>
                    <a:lumOff val="35000"/>
                  </a:schemeClr>
                </a:solidFill>
              </a:rPr>
              <a:t>אף על פי שאיוב היה איש ישר, השטן עשה לו צרות.</a:t>
            </a:r>
          </a:p>
          <a:p>
            <a:pPr algn="ctr"/>
            <a:endParaRPr lang="en-US" altLang="ko-KR" sz="3200">
              <a:solidFill>
                <a:schemeClr val="tx1">
                  <a:lumMod val="65000"/>
                  <a:lumOff val="35000"/>
                </a:schemeClr>
              </a:solidFill>
            </a:endParaRPr>
          </a:p>
          <a:p>
            <a:pPr xmlns:a="http://schemas.openxmlformats.org/drawingml/2006/main" algn="ctr">
              <a:bidi/>
            </a:pPr>
            <a:r xmlns:a="http://schemas.openxmlformats.org/drawingml/2006/main">
              <a:rPr lang="iw" altLang="ko-KR" sz="3200">
                <a:solidFill>
                  <a:schemeClr val="tx1">
                    <a:lumMod val="65000"/>
                    <a:lumOff val="35000"/>
                  </a:schemeClr>
                </a:solidFill>
              </a:rPr>
              <a:t>למרות הקשיים, איוב האמין באלוהים והיה סבלני באלוהים.</a:t>
            </a:r>
          </a:p>
          <a:p>
            <a:pPr algn="ctr"/>
            <a:endParaRPr lang="en-US" altLang="ko-KR" sz="3200">
              <a:solidFill>
                <a:schemeClr val="tx1">
                  <a:lumMod val="65000"/>
                  <a:lumOff val="35000"/>
                </a:schemeClr>
              </a:solidFill>
            </a:endParaRPr>
          </a:p>
          <a:p>
            <a:pPr xmlns:a="http://schemas.openxmlformats.org/drawingml/2006/main" algn="ctr">
              <a:bidi/>
            </a:pPr>
            <a:r xmlns:a="http://schemas.openxmlformats.org/drawingml/2006/main">
              <a:rPr lang="iw" altLang="ko-KR" sz="3200">
                <a:solidFill>
                  <a:schemeClr val="tx1">
                    <a:lumMod val="65000"/>
                    <a:lumOff val="35000"/>
                  </a:schemeClr>
                </a:solidFill>
              </a:rPr>
              <a:t>הקשיים האלה עלולים לבוא עלינו.</a:t>
            </a:r>
          </a:p>
          <a:p>
            <a:pPr xmlns:a="http://schemas.openxmlformats.org/drawingml/2006/main" algn="ctr">
              <a:bidi/>
            </a:pPr>
            <a:r xmlns:a="http://schemas.openxmlformats.org/drawingml/2006/main">
              <a:rPr lang="iw" altLang="ko-KR" sz="3200">
                <a:solidFill>
                  <a:schemeClr val="tx1">
                    <a:lumMod val="65000"/>
                    <a:lumOff val="35000"/>
                  </a:schemeClr>
                </a:solidFill>
              </a:rPr>
              <a:t>באותו זמן, עלינו להאמין באלוהים ולהיות סבלניים באלוהים.</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bidi/>
            </a:pPr>
            <a:r xmlns:a="http://schemas.openxmlformats.org/drawingml/2006/main">
              <a:rPr lang="iw" altLang="ko-KR" sz="3200"/>
              <a:t>אלוהים?</a:t>
            </a:r>
            <a:r xmlns:a="http://schemas.openxmlformats.org/drawingml/2006/main">
              <a:rPr lang="i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iw" altLang="ko-KR" sz="3600">
                <a:solidFill>
                  <a:srgbClr val="C00000"/>
                </a:solidFill>
              </a:rPr>
              <a:t>אלוהים הוא..</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iw" altLang="ko-KR" sz="3600">
                <a:solidFill>
                  <a:schemeClr val="tx1">
                    <a:lumMod val="65000"/>
                    <a:lumOff val="35000"/>
                  </a:schemeClr>
                </a:solidFill>
              </a:rPr>
              <a:t>אלוהים הוא האחד</a:t>
            </a:r>
          </a:p>
          <a:p>
            <a:r xmlns:a="http://schemas.openxmlformats.org/drawingml/2006/main">
              <a:rPr lang="iw" altLang="ko-KR" sz="3600">
                <a:solidFill>
                  <a:schemeClr val="tx1">
                    <a:lumMod val="65000"/>
                    <a:lumOff val="35000"/>
                  </a:schemeClr>
                </a:solidFill>
              </a:rPr>
              <a:t>שיכול לעשות אותנו עשירים או עניים לפי רצונו.</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b="1">
                <a:solidFill>
                  <a:schemeClr val="tx1">
                    <a:lumMod val="50000"/>
                    <a:lumOff val="50000"/>
                  </a:schemeClr>
                </a:solidFill>
              </a:rPr>
              <a:t>מס' 32 דבר אלוהים</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400"/>
              <a:t>שלמה שקיבל חוכמה במתנה.</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bidi/>
            </a:pPr>
            <a:r xmlns:a="http://schemas.openxmlformats.org/drawingml/2006/main">
              <a:rPr lang="iw" altLang="ko-KR" sz="4000">
                <a:solidFill>
                  <a:srgbClr val="FF0000"/>
                </a:solidFill>
              </a:rPr>
              <a:t>החידון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iw" altLang="ko-KR" sz="3600">
                <a:solidFill>
                  <a:schemeClr val="tx1">
                    <a:lumMod val="65000"/>
                    <a:lumOff val="35000"/>
                  </a:schemeClr>
                </a:solidFill>
              </a:rPr>
              <a:t>מי מהם לא נכון לגבי איוב?</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iw" altLang="en-US" sz="2800">
                <a:solidFill>
                  <a:schemeClr val="tx1">
                    <a:lumMod val="65000"/>
                    <a:lumOff val="35000"/>
                  </a:schemeClr>
                </a:solidFill>
              </a:rPr>
              <a:t>① </a:t>
            </a:r>
            <a:r xmlns:a="http://schemas.openxmlformats.org/drawingml/2006/main">
              <a:rPr lang="iw" altLang="ko-KR" sz="2800">
                <a:solidFill>
                  <a:schemeClr val="tx1">
                    <a:lumMod val="65000"/>
                    <a:lumOff val="35000"/>
                  </a:schemeClr>
                </a:solidFill>
              </a:rPr>
              <a:t>הוא היה עשיר.</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iw" altLang="en-US" sz="2800">
                <a:solidFill>
                  <a:schemeClr val="tx1">
                    <a:lumMod val="65000"/>
                    <a:lumOff val="35000"/>
                  </a:schemeClr>
                </a:solidFill>
              </a:rPr>
              <a:t>② </a:t>
            </a:r>
            <a:r xmlns:a="http://schemas.openxmlformats.org/drawingml/2006/main">
              <a:rPr lang="iw" altLang="ko-KR" sz="2800">
                <a:solidFill>
                  <a:schemeClr val="tx1">
                    <a:lumMod val="65000"/>
                    <a:lumOff val="35000"/>
                  </a:schemeClr>
                </a:solidFill>
              </a:rPr>
              <a:t>הוא חי בארץ המזרח.</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iw" altLang="en-US" sz="2800">
                <a:solidFill>
                  <a:schemeClr val="tx1">
                    <a:lumMod val="65000"/>
                    <a:lumOff val="35000"/>
                  </a:schemeClr>
                </a:solidFill>
              </a:rPr>
              <a:t>③ </a:t>
            </a:r>
            <a:r xmlns:a="http://schemas.openxmlformats.org/drawingml/2006/main">
              <a:rPr lang="iw" altLang="ko-KR" sz="2800">
                <a:solidFill>
                  <a:schemeClr val="tx1">
                    <a:lumMod val="65000"/>
                    <a:lumOff val="35000"/>
                  </a:schemeClr>
                </a:solidFill>
              </a:rPr>
              <a:t>הוא היה מלך.</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iw" altLang="en-US" sz="2800">
                <a:solidFill>
                  <a:schemeClr val="tx1">
                    <a:lumMod val="65000"/>
                    <a:lumOff val="35000"/>
                  </a:schemeClr>
                </a:solidFill>
              </a:rPr>
              <a:t>④ </a:t>
            </a:r>
            <a:r xmlns:a="http://schemas.openxmlformats.org/drawingml/2006/main">
              <a:rPr lang="iw" altLang="ko-KR" sz="2800">
                <a:solidFill>
                  <a:schemeClr val="tx1">
                    <a:lumMod val="65000"/>
                    <a:lumOff val="35000"/>
                  </a:schemeClr>
                </a:solidFill>
              </a:rPr>
              <a:t>הוא פחד מאלוהים.</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iw" altLang="en-US" sz="2800">
                <a:solidFill>
                  <a:srgbClr val="FF0000"/>
                </a:solidFill>
              </a:rPr>
              <a:t>③ </a:t>
            </a:r>
            <a:r xmlns:a="http://schemas.openxmlformats.org/drawingml/2006/main">
              <a:rPr lang="iw" altLang="ko-KR" sz="2800">
                <a:solidFill>
                  <a:srgbClr val="FF0000"/>
                </a:solidFill>
              </a:rPr>
              <a:t>הוא היה מלך.</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bidi/>
            </a:pPr>
            <a:r xmlns:a="http://schemas.openxmlformats.org/drawingml/2006/main">
              <a:rPr lang="iw" altLang="ko-KR" sz="4000">
                <a:solidFill>
                  <a:srgbClr val="FF0000"/>
                </a:solidFill>
              </a:rPr>
              <a:t>המילה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iw" altLang="ko-KR" sz="3600">
                <a:solidFill>
                  <a:schemeClr val="tx1">
                    <a:lumMod val="65000"/>
                    <a:lumOff val="35000"/>
                  </a:schemeClr>
                </a:solidFill>
              </a:rPr>
              <a:t>בארץ עוז גר איש ששמו איוב. האיש הזה היה תמים וישר; הוא ירא את אלוהים והתנער מהרע.</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bidi/>
            </a:pPr>
            <a:r xmlns:a="http://schemas.openxmlformats.org/drawingml/2006/main">
              <a:rPr lang="iw" altLang="ko-KR" sz="2800">
                <a:solidFill>
                  <a:schemeClr val="tx1">
                    <a:lumMod val="65000"/>
                    <a:lumOff val="35000"/>
                  </a:schemeClr>
                </a:solidFill>
              </a:rPr>
              <a:t>עבודה</a:t>
            </a:r>
            <a:r xmlns:a="http://schemas.openxmlformats.org/drawingml/2006/main">
              <a:rPr lang="iw" altLang="en-US" sz="2800">
                <a:solidFill>
                  <a:schemeClr val="tx1">
                    <a:lumMod val="65000"/>
                    <a:lumOff val="35000"/>
                  </a:schemeClr>
                </a:solidFill>
              </a:rPr>
              <a:t> </a:t>
            </a:r>
            <a:r xmlns:a="http://schemas.openxmlformats.org/drawingml/2006/main">
              <a:rPr lang="iw"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b="1">
                <a:solidFill>
                  <a:schemeClr val="tx1">
                    <a:lumMod val="50000"/>
                    <a:lumOff val="50000"/>
                  </a:schemeClr>
                </a:solidFill>
              </a:rPr>
              <a:t>לא. 42 דבר אלוהים</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400"/>
              <a:t>דניאל סירב לאכול את האוכל של המלך.</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000">
                <a:solidFill>
                  <a:srgbClr val="FF0000"/>
                </a:solidFill>
              </a:rPr>
              <a:t>המילה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chemeClr val="tx1">
                    <a:lumMod val="65000"/>
                    <a:lumOff val="35000"/>
                  </a:schemeClr>
                </a:solidFill>
              </a:rPr>
              <a:t>אבל דניאל החליט שלא לטמא את עצמו באוכל וביין המלכותי, והוא ביקש מהפקיד הראשי רשות שלא יטמא את עצמו כך.</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iw" altLang="ko-KR" sz="2800">
                <a:solidFill>
                  <a:schemeClr val="tx1">
                    <a:lumMod val="65000"/>
                    <a:lumOff val="35000"/>
                  </a:schemeClr>
                </a:solidFill>
              </a:rPr>
              <a:t>דניאל</a:t>
            </a:r>
            <a:r xmlns:a="http://schemas.openxmlformats.org/drawingml/2006/main">
              <a:rPr lang="iw" altLang="en-US" sz="2800">
                <a:solidFill>
                  <a:schemeClr val="tx1">
                    <a:lumMod val="65000"/>
                    <a:lumOff val="35000"/>
                  </a:schemeClr>
                </a:solidFill>
              </a:rPr>
              <a:t> </a:t>
            </a:r>
            <a:r xmlns:a="http://schemas.openxmlformats.org/drawingml/2006/main">
              <a:rPr lang="iw"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500">
                <a:solidFill>
                  <a:schemeClr val="tx1">
                    <a:lumMod val="65000"/>
                    <a:lumOff val="35000"/>
                  </a:schemeClr>
                </a:solidFill>
              </a:rPr>
              <a:t>דניאל ושלושת חבריו הובאו לבבל כשבויים. המלך ציווה על פקידיו ללמד אותם לתת להם אוכל ויין של המלך.</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400">
                <a:solidFill>
                  <a:schemeClr val="tx1">
                    <a:lumMod val="65000"/>
                    <a:lumOff val="35000"/>
                  </a:schemeClr>
                </a:solidFill>
              </a:rPr>
              <a:t>"אנחנו רוצים לא לאכול אוכל האסור על פי חוק אלוהים!" דניאל ושלושת חבריו ביקשו מהפקיד הראשי רשות שלא לטמא את עצמם כך.</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600">
                <a:solidFill>
                  <a:schemeClr val="tx1">
                    <a:lumMod val="65000"/>
                    <a:lumOff val="35000"/>
                  </a:schemeClr>
                </a:solidFill>
              </a:rPr>
              <a:t>דניאל ושלושת חבריו אכלו ירקות ומים במקום לאכול אוכל שהוצע לאיידול. אלוהים העריך אותם ונתן להם עוד חוכמה.</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500">
                <a:solidFill>
                  <a:schemeClr val="tx1">
                    <a:lumMod val="65000"/>
                    <a:lumOff val="35000"/>
                  </a:schemeClr>
                </a:solidFill>
              </a:rPr>
              <a:t>"כמה הם חכמים!" המלך לא יכול היה אלא לתהות שהם נראו בריאים וחכמים יותר מכל צעירים אחרים שאכלו את האוכל המלכותי.</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600">
                <a:solidFill>
                  <a:schemeClr val="tx1">
                    <a:lumMod val="65000"/>
                    <a:lumOff val="35000"/>
                  </a:schemeClr>
                </a:solidFill>
              </a:rPr>
              <a:t>מאז דניאל ושלושת חבריו לקחו אחריות על דברים חשובים בבבל ושמרו על עצמם קדושים לפני אלוהים.</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000">
                <a:solidFill>
                  <a:srgbClr val="FF0000"/>
                </a:solidFill>
              </a:rPr>
              <a:t>השיעור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200">
                <a:solidFill>
                  <a:schemeClr val="tx1">
                    <a:lumMod val="65000"/>
                    <a:lumOff val="35000"/>
                  </a:schemeClr>
                </a:solidFill>
              </a:rPr>
              <a:t>דניאל ושלושת חבריו החליטו לשמור על חוק אלוהים אפילו במצב של אסיר.</a:t>
            </a:r>
          </a:p>
          <a:p>
            <a:r xmlns:a="http://schemas.openxmlformats.org/drawingml/2006/main">
              <a:rPr lang="iw" altLang="ko-KR" sz="3200">
                <a:solidFill>
                  <a:schemeClr val="tx1">
                    <a:lumMod val="65000"/>
                    <a:lumOff val="35000"/>
                  </a:schemeClr>
                </a:solidFill>
              </a:rPr>
              <a:t>לאחר מכן, הם הפכו בריאים וחכמים יותר מכל גברים אחרים שאכלו את האוכל המלכותי.</a:t>
            </a:r>
          </a:p>
          <a:p>
            <a:r xmlns:a="http://schemas.openxmlformats.org/drawingml/2006/main">
              <a:rPr lang="iw" altLang="ko-KR" sz="3200">
                <a:solidFill>
                  <a:schemeClr val="tx1">
                    <a:lumMod val="65000"/>
                    <a:lumOff val="35000"/>
                  </a:schemeClr>
                </a:solidFill>
              </a:rPr>
              <a:t>עלינו לציית לאלוהים בכל נסיבות.</a:t>
            </a:r>
          </a:p>
          <a:p>
            <a:r xmlns:a="http://schemas.openxmlformats.org/drawingml/2006/main">
              <a:rPr lang="iw" altLang="ko-KR" sz="3200">
                <a:solidFill>
                  <a:schemeClr val="tx1">
                    <a:lumMod val="65000"/>
                    <a:lumOff val="35000"/>
                  </a:schemeClr>
                </a:solidFill>
              </a:rPr>
              <a:t>אין דבר חשוב מאשר לאהוב את אלוהים.</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000">
                <a:solidFill>
                  <a:srgbClr val="FF0000"/>
                </a:solidFill>
              </a:rPr>
              <a:t>המילה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chemeClr val="tx1">
                    <a:lumMod val="65000"/>
                    <a:lumOff val="35000"/>
                  </a:schemeClr>
                </a:solidFill>
              </a:rPr>
              <a:t>שלמה המלך היה גדול בעושר ובחכמה מכל שאר מלכי הארץ.</a:t>
            </a:r>
            <a:r xmlns:a="http://schemas.openxmlformats.org/drawingml/2006/main">
              <a:rPr lang="iw"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iw" altLang="ko-KR" sz="2800">
                <a:solidFill>
                  <a:schemeClr val="tx1">
                    <a:lumMod val="65000"/>
                    <a:lumOff val="35000"/>
                  </a:schemeClr>
                </a:solidFill>
              </a:rPr>
              <a:t>דברי הימים השניים ט':</a:t>
            </a:r>
            <a:r xmlns:a="http://schemas.openxmlformats.org/drawingml/2006/main">
              <a:rPr lang="iw" altLang="en-US" sz="2800">
                <a:solidFill>
                  <a:schemeClr val="tx1">
                    <a:lumMod val="65000"/>
                    <a:lumOff val="35000"/>
                  </a:schemeClr>
                </a:solidFill>
              </a:rPr>
              <a:t> </a:t>
            </a:r>
            <a:r xmlns:a="http://schemas.openxmlformats.org/drawingml/2006/main">
              <a:rPr lang="iw"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3200"/>
              <a:t>WHO</a:t>
            </a:r>
            <a:r xmlns:a="http://schemas.openxmlformats.org/drawingml/2006/main">
              <a:rPr lang="iw" altLang="en-US" sz="3200"/>
              <a:t> </a:t>
            </a:r>
            <a:r xmlns:a="http://schemas.openxmlformats.org/drawingml/2006/main">
              <a:rPr lang="iw" altLang="ko-KR" sz="3200"/>
              <a:t>הוא</a:t>
            </a:r>
            <a:r xmlns:a="http://schemas.openxmlformats.org/drawingml/2006/main">
              <a:rPr lang="iw" altLang="en-US" sz="3200"/>
              <a:t> </a:t>
            </a:r>
            <a:r xmlns:a="http://schemas.openxmlformats.org/drawingml/2006/main">
              <a:rPr lang="iw" altLang="ko-KR" sz="3200"/>
              <a:t>אלוהים?</a:t>
            </a:r>
            <a:r xmlns:a="http://schemas.openxmlformats.org/drawingml/2006/main">
              <a:rPr lang="i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rgbClr val="C00000"/>
                </a:solidFill>
              </a:rPr>
              <a:t>אלוהים הוא..</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chemeClr val="tx1">
                    <a:lumMod val="65000"/>
                    <a:lumOff val="35000"/>
                  </a:schemeClr>
                </a:solidFill>
              </a:rPr>
              <a:t>אלוהים הוא זה שיכול להיות בכל המקומות בו זמנית (נוכחות בכל מקום). והוא כל יכול.</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000">
                <a:solidFill>
                  <a:srgbClr val="FF0000"/>
                </a:solidFill>
              </a:rPr>
              <a:t>החידון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chemeClr val="tx1">
                    <a:lumMod val="65000"/>
                    <a:lumOff val="35000"/>
                  </a:schemeClr>
                </a:solidFill>
              </a:rPr>
              <a:t>איזה אוכל אכלו דניאל ושלושת חבריו במקום אוכל המלך?</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chemeClr val="tx1">
                    <a:lumMod val="65000"/>
                    <a:lumOff val="35000"/>
                  </a:schemeClr>
                </a:solidFill>
              </a:rPr>
              <a:t>① </a:t>
            </a:r>
            <a:r xmlns:a="http://schemas.openxmlformats.org/drawingml/2006/main">
              <a:rPr lang="iw" altLang="ko-KR" sz="2800">
                <a:solidFill>
                  <a:schemeClr val="tx1">
                    <a:lumMod val="65000"/>
                    <a:lumOff val="35000"/>
                  </a:schemeClr>
                </a:solidFill>
              </a:rPr>
              <a:t>מים וירקות</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chemeClr val="tx1">
                    <a:lumMod val="65000"/>
                    <a:lumOff val="35000"/>
                  </a:schemeClr>
                </a:solidFill>
              </a:rPr>
              <a:t>② </a:t>
            </a:r>
            <a:r xmlns:a="http://schemas.openxmlformats.org/drawingml/2006/main">
              <a:rPr lang="iw" altLang="ko-KR" sz="2800">
                <a:solidFill>
                  <a:schemeClr val="tx1">
                    <a:lumMod val="65000"/>
                    <a:lumOff val="35000"/>
                  </a:schemeClr>
                </a:solidFill>
              </a:rPr>
              <a:t>עוגיה וקולה</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chemeClr val="tx1">
                    <a:lumMod val="65000"/>
                    <a:lumOff val="35000"/>
                  </a:schemeClr>
                </a:solidFill>
              </a:rPr>
              <a:t>③ </a:t>
            </a:r>
            <a:r xmlns:a="http://schemas.openxmlformats.org/drawingml/2006/main">
              <a:rPr lang="iw" altLang="ko-KR" sz="2800">
                <a:solidFill>
                  <a:schemeClr val="tx1">
                    <a:lumMod val="65000"/>
                    <a:lumOff val="35000"/>
                  </a:schemeClr>
                </a:solidFill>
              </a:rPr>
              <a:t>אטריות</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chemeClr val="tx1">
                    <a:lumMod val="65000"/>
                    <a:lumOff val="35000"/>
                  </a:schemeClr>
                </a:solidFill>
              </a:rPr>
              <a:t>④ </a:t>
            </a:r>
            <a:r xmlns:a="http://schemas.openxmlformats.org/drawingml/2006/main">
              <a:rPr lang="iw" altLang="ko-KR" sz="2800">
                <a:solidFill>
                  <a:schemeClr val="tx1">
                    <a:lumMod val="65000"/>
                    <a:lumOff val="35000"/>
                  </a:schemeClr>
                </a:solidFill>
              </a:rPr>
              <a:t>אורז</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rgbClr val="FF0000"/>
                </a:solidFill>
              </a:rPr>
              <a:t>① </a:t>
            </a:r>
            <a:r xmlns:a="http://schemas.openxmlformats.org/drawingml/2006/main">
              <a:rPr lang="iw" altLang="ko-KR" sz="2800">
                <a:solidFill>
                  <a:srgbClr val="FF0000"/>
                </a:solidFill>
              </a:rPr>
              <a:t>מים וירקות</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000">
                <a:solidFill>
                  <a:srgbClr val="FF0000"/>
                </a:solidFill>
              </a:rPr>
              <a:t>המילה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chemeClr val="tx1">
                    <a:lumMod val="65000"/>
                    <a:lumOff val="35000"/>
                  </a:schemeClr>
                </a:solidFill>
              </a:rPr>
              <a:t>אבל דניאל החליט שלא לטמא את עצמו באוכל וביין המלכותי, והוא ביקש מהפקיד הראשי רשות שלא יטמא את עצמו כך.</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iw" altLang="ko-KR" sz="2800">
                <a:solidFill>
                  <a:schemeClr val="tx1">
                    <a:lumMod val="65000"/>
                    <a:lumOff val="35000"/>
                  </a:schemeClr>
                </a:solidFill>
              </a:rPr>
              <a:t>דניאל</a:t>
            </a:r>
            <a:r xmlns:a="http://schemas.openxmlformats.org/drawingml/2006/main">
              <a:rPr lang="iw" altLang="en-US" sz="2800">
                <a:solidFill>
                  <a:schemeClr val="tx1">
                    <a:lumMod val="65000"/>
                    <a:lumOff val="35000"/>
                  </a:schemeClr>
                </a:solidFill>
              </a:rPr>
              <a:t> </a:t>
            </a:r>
            <a:r xmlns:a="http://schemas.openxmlformats.org/drawingml/2006/main">
              <a:rPr lang="iw"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b="1">
                <a:solidFill>
                  <a:schemeClr val="tx1">
                    <a:lumMod val="50000"/>
                    <a:lumOff val="50000"/>
                  </a:schemeClr>
                </a:solidFill>
              </a:rPr>
              <a:t>מס' 43 דבר אלוהים</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400"/>
              <a:t>דניאל מגוב האריות</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000">
                <a:solidFill>
                  <a:srgbClr val="FF0000"/>
                </a:solidFill>
              </a:rPr>
              <a:t>המילה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chemeClr val="tx1">
                    <a:lumMod val="65000"/>
                    <a:lumOff val="35000"/>
                  </a:schemeClr>
                </a:solidFill>
              </a:rPr>
              <a:t>המלך היה מאושר ונתן פקודה להוציא את דניאל מהמאורה. ובהרים את דניאל מן המאורה, לא נמצא בו פצע, כי בטח באלוהיו.</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iw" altLang="ko-KR" sz="2800">
                <a:solidFill>
                  <a:schemeClr val="tx1">
                    <a:lumMod val="65000"/>
                    <a:lumOff val="35000"/>
                  </a:schemeClr>
                </a:solidFill>
              </a:rPr>
              <a:t>דניאל</a:t>
            </a:r>
            <a:r xmlns:a="http://schemas.openxmlformats.org/drawingml/2006/main">
              <a:rPr lang="iw" altLang="en-US" sz="2800">
                <a:solidFill>
                  <a:schemeClr val="tx1">
                    <a:lumMod val="65000"/>
                    <a:lumOff val="35000"/>
                  </a:schemeClr>
                </a:solidFill>
              </a:rPr>
              <a:t> </a:t>
            </a:r>
            <a:r xmlns:a="http://schemas.openxmlformats.org/drawingml/2006/main">
              <a:rPr lang="iw" altLang="ko-KR" sz="2800">
                <a:solidFill>
                  <a:schemeClr val="tx1">
                    <a:lumMod val="65000"/>
                    <a:lumOff val="35000"/>
                  </a:schemeClr>
                </a:solidFill>
              </a:rPr>
              <a:t>6:</a:t>
            </a:r>
            <a:r xmlns:a="http://schemas.openxmlformats.org/drawingml/2006/main">
              <a:rPr lang="iw" altLang="en-US" sz="2800">
                <a:solidFill>
                  <a:schemeClr val="tx1">
                    <a:lumMod val="65000"/>
                    <a:lumOff val="35000"/>
                  </a:schemeClr>
                </a:solidFill>
              </a:rPr>
              <a:t> </a:t>
            </a:r>
            <a:r xmlns:a="http://schemas.openxmlformats.org/drawingml/2006/main">
              <a:rPr lang="iw"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500">
                <a:solidFill>
                  <a:schemeClr val="tx1">
                    <a:lumMod val="65000"/>
                    <a:lumOff val="35000"/>
                  </a:schemeClr>
                </a:solidFill>
              </a:rPr>
              <a:t>היו בבבל אנשים ששנאו את דניאל, שהובא בשבי והפך לראש ממשלה. הם רצו להרוג את דניאל.</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400">
                <a:solidFill>
                  <a:schemeClr val="tx1">
                    <a:lumMod val="65000"/>
                    <a:lumOff val="35000"/>
                  </a:schemeClr>
                </a:solidFill>
              </a:rPr>
              <a:t>''כל מי שישתחווה למשהו אחר מלבד המלך ייזרק לגוב האריות!' דניאל לא הפסיק להתפלל שלוש פעמים ביום, למרות שידע זאת.</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800">
                <a:solidFill>
                  <a:schemeClr val="tx1">
                    <a:lumMod val="65000"/>
                    <a:lumOff val="35000"/>
                  </a:schemeClr>
                </a:solidFill>
              </a:rPr>
              <a:t>אז בסופו של דבר, דניאל נזרק לגוב האריות המפחיד.</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500">
                <a:solidFill>
                  <a:schemeClr val="tx1">
                    <a:lumMod val="65000"/>
                    <a:lumOff val="35000"/>
                  </a:schemeClr>
                </a:solidFill>
              </a:rPr>
              <a:t>המלך הגיע אל גוב האריות השכם למחרת בבוקר ושאל: 'דניאל! האם אתה בטוח?' למעשה, המלך רצה שדניאל לא ימות כי הוא אהב את דניאל כל כך.</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600">
                <a:solidFill>
                  <a:schemeClr val="tx1">
                    <a:lumMod val="65000"/>
                    <a:lumOff val="35000"/>
                  </a:schemeClr>
                </a:solidFill>
              </a:rPr>
              <a:t>"אני בסדר שאלוהים יגן עליי!" דניאל לא נפגע. המלך גם שיבח את אלוהי דניאל.</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800">
                <a:solidFill>
                  <a:schemeClr val="tx1">
                    <a:lumMod val="65000"/>
                    <a:lumOff val="35000"/>
                  </a:schemeClr>
                </a:solidFill>
              </a:rPr>
              <a:t>שלמה הפך למלך ישראל השלישי אחרי דוד המלך.</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000">
                <a:solidFill>
                  <a:srgbClr val="FF0000"/>
                </a:solidFill>
              </a:rPr>
              <a:t>השיעור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3200">
                <a:solidFill>
                  <a:schemeClr val="tx1">
                    <a:lumMod val="65000"/>
                    <a:lumOff val="35000"/>
                  </a:schemeClr>
                </a:solidFill>
              </a:rPr>
              <a:t>דניאל, שלא השתחווה לאלילים,</a:t>
            </a:r>
          </a:p>
          <a:p>
            <a:pPr xmlns:a="http://schemas.openxmlformats.org/drawingml/2006/main" algn="ctr">
              <a:bidi/>
            </a:pPr>
            <a:r xmlns:a="http://schemas.openxmlformats.org/drawingml/2006/main">
              <a:rPr lang="iw" altLang="ko-KR" sz="3200">
                <a:solidFill>
                  <a:schemeClr val="tx1">
                    <a:lumMod val="65000"/>
                    <a:lumOff val="35000"/>
                  </a:schemeClr>
                </a:solidFill>
              </a:rPr>
              <a:t>בסופו של דבר, נזרק לגוב האריות, אבל הוא היה בטוח.</a:t>
            </a:r>
          </a:p>
          <a:p>
            <a:pPr xmlns:a="http://schemas.openxmlformats.org/drawingml/2006/main" algn="ctr">
              <a:bidi/>
            </a:pPr>
            <a:r xmlns:a="http://schemas.openxmlformats.org/drawingml/2006/main">
              <a:rPr lang="iw" altLang="ko-KR" sz="3200">
                <a:solidFill>
                  <a:schemeClr val="tx1">
                    <a:lumMod val="65000"/>
                    <a:lumOff val="35000"/>
                  </a:schemeClr>
                </a:solidFill>
              </a:rPr>
              <a:t>בגלל אמונתו של דניאל, גם מלך בבל שיבח את אלוהים</a:t>
            </a:r>
          </a:p>
          <a:p>
            <a:pPr algn="ctr"/>
            <a:endParaRPr lang="en-US" altLang="ko-KR" sz="3200">
              <a:solidFill>
                <a:schemeClr val="tx1">
                  <a:lumMod val="65000"/>
                  <a:lumOff val="35000"/>
                </a:schemeClr>
              </a:solidFill>
            </a:endParaRPr>
          </a:p>
          <a:p>
            <a:pPr xmlns:a="http://schemas.openxmlformats.org/drawingml/2006/main" algn="ctr">
              <a:bidi/>
            </a:pPr>
            <a:r xmlns:a="http://schemas.openxmlformats.org/drawingml/2006/main">
              <a:rPr lang="iw" altLang="ko-KR" sz="3200">
                <a:solidFill>
                  <a:schemeClr val="tx1">
                    <a:lumMod val="65000"/>
                    <a:lumOff val="35000"/>
                  </a:schemeClr>
                </a:solidFill>
              </a:rPr>
              <a:t>אנחנו צריכים לעבוד רק את אלוהים ו</a:t>
            </a:r>
          </a:p>
          <a:p>
            <a:pPr xmlns:a="http://schemas.openxmlformats.org/drawingml/2006/main" algn="ctr">
              <a:bidi/>
            </a:pPr>
            <a:r xmlns:a="http://schemas.openxmlformats.org/drawingml/2006/main">
              <a:rPr lang="iw" altLang="ko-KR" sz="3200">
                <a:solidFill>
                  <a:schemeClr val="tx1">
                    <a:lumMod val="65000"/>
                    <a:lumOff val="35000"/>
                  </a:schemeClr>
                </a:solidFill>
              </a:rPr>
              <a:t>אנחנו צריכים אמונה שאינה משרתת אלילים!</a:t>
            </a:r>
          </a:p>
          <a:p>
            <a:pPr xmlns:a="http://schemas.openxmlformats.org/drawingml/2006/main" algn="ctr">
              <a:bidi/>
            </a:pPr>
            <a:r xmlns:a="http://schemas.openxmlformats.org/drawingml/2006/main">
              <a:rPr lang="iw" altLang="ko-KR" sz="3200">
                <a:solidFill>
                  <a:schemeClr val="tx1">
                    <a:lumMod val="65000"/>
                    <a:lumOff val="35000"/>
                  </a:schemeClr>
                </a:solidFill>
              </a:rPr>
              <a:t>סוג כזה של אמונה יכול לגרום לאנשים אחרים להאמין באלוהים.</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3200"/>
              <a:t>אלוהים הוא?</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rgbClr val="C00000"/>
                </a:solidFill>
              </a:rPr>
              <a:t>אלוהים הוא האחד..</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chemeClr val="tx1">
                    <a:lumMod val="65000"/>
                    <a:lumOff val="35000"/>
                  </a:schemeClr>
                </a:solidFill>
              </a:rPr>
              <a:t>אלוהים הוא אדם אמין</a:t>
            </a:r>
            <a:r xmlns:a="http://schemas.openxmlformats.org/drawingml/2006/main">
              <a:rPr lang="iw" altLang="en-US" sz="3600">
                <a:solidFill>
                  <a:schemeClr val="tx1">
                    <a:lumMod val="65000"/>
                    <a:lumOff val="35000"/>
                  </a:schemeClr>
                </a:solidFill>
              </a:rPr>
              <a:t> </a:t>
            </a:r>
            <a:r xmlns:a="http://schemas.openxmlformats.org/drawingml/2006/main">
              <a:rPr lang="iw" altLang="ko-KR" sz="3600">
                <a:solidFill>
                  <a:schemeClr val="tx1">
                    <a:lumMod val="65000"/>
                    <a:lumOff val="35000"/>
                  </a:schemeClr>
                </a:solidFill>
              </a:rPr>
              <a:t>מי יכול להציל את אלה שבאמת מאמינים בו ומשרתים אותו.</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000">
                <a:solidFill>
                  <a:srgbClr val="FF0000"/>
                </a:solidFill>
              </a:rPr>
              <a:t>החידון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chemeClr val="tx1">
                    <a:lumMod val="65000"/>
                    <a:lumOff val="35000"/>
                  </a:schemeClr>
                </a:solidFill>
              </a:rPr>
              <a:t>למה</a:t>
            </a:r>
            <a:r xmlns:a="http://schemas.openxmlformats.org/drawingml/2006/main">
              <a:rPr lang="iw" altLang="en-US" sz="3600">
                <a:solidFill>
                  <a:schemeClr val="tx1">
                    <a:lumMod val="65000"/>
                    <a:lumOff val="35000"/>
                  </a:schemeClr>
                </a:solidFill>
              </a:rPr>
              <a:t> </a:t>
            </a:r>
            <a:r xmlns:a="http://schemas.openxmlformats.org/drawingml/2006/main">
              <a:rPr lang="iw" altLang="ko-KR" sz="3600">
                <a:solidFill>
                  <a:schemeClr val="tx1">
                    <a:lumMod val="65000"/>
                    <a:lumOff val="35000"/>
                  </a:schemeClr>
                </a:solidFill>
              </a:rPr>
              <a:t>היה</a:t>
            </a:r>
            <a:r xmlns:a="http://schemas.openxmlformats.org/drawingml/2006/main">
              <a:rPr lang="iw" altLang="en-US" sz="3600">
                <a:solidFill>
                  <a:schemeClr val="tx1">
                    <a:lumMod val="65000"/>
                    <a:lumOff val="35000"/>
                  </a:schemeClr>
                </a:solidFill>
              </a:rPr>
              <a:t> </a:t>
            </a:r>
            <a:r xmlns:a="http://schemas.openxmlformats.org/drawingml/2006/main">
              <a:rPr lang="iw" altLang="ko-KR" sz="3600">
                <a:solidFill>
                  <a:schemeClr val="tx1">
                    <a:lumMod val="65000"/>
                    <a:lumOff val="35000"/>
                  </a:schemeClr>
                </a:solidFill>
              </a:rPr>
              <a:t>דניאל נזרק לגוב האריות?</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chemeClr val="tx1">
                    <a:lumMod val="65000"/>
                    <a:lumOff val="35000"/>
                  </a:schemeClr>
                </a:solidFill>
              </a:rPr>
              <a:t>① </a:t>
            </a:r>
            <a:r xmlns:a="http://schemas.openxmlformats.org/drawingml/2006/main">
              <a:rPr lang="iw" altLang="ko-KR" sz="2800">
                <a:solidFill>
                  <a:schemeClr val="tx1">
                    <a:lumMod val="65000"/>
                    <a:lumOff val="35000"/>
                  </a:schemeClr>
                </a:solidFill>
              </a:rPr>
              <a:t>כי הוא שיקר למלך.</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chemeClr val="tx1">
                    <a:lumMod val="65000"/>
                    <a:lumOff val="35000"/>
                  </a:schemeClr>
                </a:solidFill>
              </a:rPr>
              <a:t>② </a:t>
            </a:r>
            <a:r xmlns:a="http://schemas.openxmlformats.org/drawingml/2006/main">
              <a:rPr lang="iw" altLang="ko-KR" sz="2800">
                <a:solidFill>
                  <a:schemeClr val="tx1">
                    <a:lumMod val="65000"/>
                    <a:lumOff val="35000"/>
                  </a:schemeClr>
                </a:solidFill>
              </a:rPr>
              <a:t>כי הוא לא השתחווה לאליל המלך.</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chemeClr val="tx1">
                    <a:lumMod val="65000"/>
                    <a:lumOff val="35000"/>
                  </a:schemeClr>
                </a:solidFill>
              </a:rPr>
              <a:t>③ </a:t>
            </a:r>
            <a:r xmlns:a="http://schemas.openxmlformats.org/drawingml/2006/main">
              <a:rPr lang="iw" altLang="ko-KR" sz="2800">
                <a:solidFill>
                  <a:schemeClr val="tx1">
                    <a:lumMod val="65000"/>
                    <a:lumOff val="35000"/>
                  </a:schemeClr>
                </a:solidFill>
              </a:rPr>
              <a:t>כי הוא התכוון להרוג את המלך.</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chemeClr val="tx1">
                    <a:lumMod val="65000"/>
                    <a:lumOff val="35000"/>
                  </a:schemeClr>
                </a:solidFill>
              </a:rPr>
              <a:t>④ </a:t>
            </a:r>
            <a:r xmlns:a="http://schemas.openxmlformats.org/drawingml/2006/main">
              <a:rPr lang="iw" altLang="ko-KR" sz="2800">
                <a:solidFill>
                  <a:schemeClr val="tx1">
                    <a:lumMod val="65000"/>
                    <a:lumOff val="35000"/>
                  </a:schemeClr>
                </a:solidFill>
              </a:rPr>
              <a:t>כי הוא לא סגד לאלוהים היטב.</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rgbClr val="FF0000"/>
                </a:solidFill>
              </a:rPr>
              <a:t>② </a:t>
            </a:r>
            <a:r xmlns:a="http://schemas.openxmlformats.org/drawingml/2006/main">
              <a:rPr lang="iw" altLang="ko-KR" sz="2800">
                <a:solidFill>
                  <a:srgbClr val="FF0000"/>
                </a:solidFill>
              </a:rPr>
              <a:t>כי הוא לא השתחווה לאליל המלך.</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000">
                <a:solidFill>
                  <a:srgbClr val="FF0000"/>
                </a:solidFill>
              </a:rPr>
              <a:t>המילה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chemeClr val="tx1">
                    <a:lumMod val="65000"/>
                    <a:lumOff val="35000"/>
                  </a:schemeClr>
                </a:solidFill>
              </a:rPr>
              <a:t>המלך היה מאושר ונתן פקודה להוציא את דניאל מהמאורה. ובהרים את דניאל מן המאורה, לא נמצא בו פצע, כי בטח באלוהיו.</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iw" altLang="ko-KR" sz="2800">
                <a:solidFill>
                  <a:schemeClr val="tx1">
                    <a:lumMod val="65000"/>
                    <a:lumOff val="35000"/>
                  </a:schemeClr>
                </a:solidFill>
              </a:rPr>
              <a:t>דניאל</a:t>
            </a:r>
            <a:r xmlns:a="http://schemas.openxmlformats.org/drawingml/2006/main">
              <a:rPr lang="iw" altLang="en-US" sz="2800">
                <a:solidFill>
                  <a:schemeClr val="tx1">
                    <a:lumMod val="65000"/>
                    <a:lumOff val="35000"/>
                  </a:schemeClr>
                </a:solidFill>
              </a:rPr>
              <a:t> </a:t>
            </a:r>
            <a:r xmlns:a="http://schemas.openxmlformats.org/drawingml/2006/main">
              <a:rPr lang="iw" altLang="ko-KR" sz="2800">
                <a:solidFill>
                  <a:schemeClr val="tx1">
                    <a:lumMod val="65000"/>
                    <a:lumOff val="35000"/>
                  </a:schemeClr>
                </a:solidFill>
              </a:rPr>
              <a:t>6:</a:t>
            </a:r>
            <a:r xmlns:a="http://schemas.openxmlformats.org/drawingml/2006/main">
              <a:rPr lang="iw" altLang="en-US" sz="2800">
                <a:solidFill>
                  <a:schemeClr val="tx1">
                    <a:lumMod val="65000"/>
                    <a:lumOff val="35000"/>
                  </a:schemeClr>
                </a:solidFill>
              </a:rPr>
              <a:t> </a:t>
            </a:r>
            <a:r xmlns:a="http://schemas.openxmlformats.org/drawingml/2006/main">
              <a:rPr lang="iw"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b="1">
                <a:solidFill>
                  <a:schemeClr val="tx1">
                    <a:lumMod val="50000"/>
                    <a:lumOff val="50000"/>
                  </a:schemeClr>
                </a:solidFill>
              </a:rPr>
              <a:t>מס' 44 דבר אלוהים</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400"/>
              <a:t>יונה, שהיה בתוך הדג הגדול</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000">
                <a:solidFill>
                  <a:srgbClr val="FF0000"/>
                </a:solidFill>
              </a:rPr>
              <a:t>המילה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chemeClr val="tx1">
                    <a:lumMod val="65000"/>
                    <a:lumOff val="35000"/>
                  </a:schemeClr>
                </a:solidFill>
              </a:rPr>
              <a:t>אבל ה' סיפק דג גדול לבלוע את יונה, ויונה היה בתוך הדג שלושה ימים ושלושה לילות.</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iw" altLang="ko-KR" sz="2800">
                <a:solidFill>
                  <a:schemeClr val="tx1">
                    <a:lumMod val="65000"/>
                    <a:lumOff val="35000"/>
                  </a:schemeClr>
                </a:solidFill>
              </a:rPr>
              <a:t>יונה</a:t>
            </a:r>
            <a:r xmlns:a="http://schemas.openxmlformats.org/drawingml/2006/main">
              <a:rPr lang="iw" altLang="en-US" sz="2800">
                <a:solidFill>
                  <a:schemeClr val="tx1">
                    <a:lumMod val="65000"/>
                    <a:lumOff val="35000"/>
                  </a:schemeClr>
                </a:solidFill>
              </a:rPr>
              <a:t> </a:t>
            </a:r>
            <a:r xmlns:a="http://schemas.openxmlformats.org/drawingml/2006/main">
              <a:rPr lang="iw"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500">
                <a:solidFill>
                  <a:schemeClr val="tx1">
                    <a:lumMod val="65000"/>
                    <a:lumOff val="35000"/>
                  </a:schemeClr>
                </a:solidFill>
              </a:rPr>
              <a:t>יום אחד התגלה אלוהים ליונה ואמר:</a:t>
            </a:r>
          </a:p>
          <a:p>
            <a:r xmlns:a="http://schemas.openxmlformats.org/drawingml/2006/main">
              <a:rPr lang="iw" altLang="ko-KR" sz="2500">
                <a:solidFill>
                  <a:schemeClr val="tx1">
                    <a:lumMod val="65000"/>
                    <a:lumOff val="35000"/>
                  </a:schemeClr>
                </a:solidFill>
              </a:rPr>
              <a:t>"לך לעיר הגדולה נינווה והטיף נגדה! אני אציל אותם מרשעותם".</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800">
                <a:solidFill>
                  <a:schemeClr val="tx1">
                    <a:lumMod val="65000"/>
                    <a:lumOff val="35000"/>
                  </a:schemeClr>
                </a:solidFill>
              </a:rPr>
              <a:t>יונה לא רצה לציית לאלוהים. הוא יצא לחוץ לארץ והפליג לתרשיש כדי לברוח מאלוהים.</a:t>
            </a:r>
            <a:r xmlns:a="http://schemas.openxmlformats.org/drawingml/2006/main">
              <a:rPr lang="iw"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400">
                <a:solidFill>
                  <a:schemeClr val="tx1">
                    <a:lumMod val="65000"/>
                    <a:lumOff val="35000"/>
                  </a:schemeClr>
                </a:solidFill>
              </a:rPr>
              <a:t>אבל אלוהים שלח רוח גדולה וכולם ימותו. מלחים השליכו את יונה לים. בא דג גדול ובלע אותו.</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800">
                <a:solidFill>
                  <a:schemeClr val="tx1">
                    <a:lumMod val="65000"/>
                    <a:lumOff val="35000"/>
                  </a:schemeClr>
                </a:solidFill>
              </a:rPr>
              <a:t>יונה חזר בתשובה על חטאיו במשך 3 ימים בתוך הדג.</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800">
                <a:solidFill>
                  <a:schemeClr val="tx1">
                    <a:lumMod val="65000"/>
                    <a:lumOff val="35000"/>
                  </a:schemeClr>
                </a:solidFill>
              </a:rPr>
              <a:t>"תן לי את החוכמה להנהיג את עמי בצורה טובה." אלוהים היה מרוצה מכך ששלמה ביקש זאת. אז אלוהים נתן לו את מה שביקש שלמה.</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400">
                <a:solidFill>
                  <a:schemeClr val="tx1">
                    <a:lumMod val="65000"/>
                    <a:lumOff val="35000"/>
                  </a:schemeClr>
                </a:solidFill>
              </a:rPr>
              <a:t>הדג הקיא אותו על יבשה. הוא הלך לנינווה וצעק להם את המסר של אלוהים באי רצון.</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500">
                <a:solidFill>
                  <a:schemeClr val="tx1">
                    <a:lumMod val="65000"/>
                    <a:lumOff val="35000"/>
                  </a:schemeClr>
                </a:solidFill>
              </a:rPr>
              <a:t>למשמע אזהרת ה', חזרו הנינויים בתשובה וביקשו את חסדו של אלוהים. אלוהים סלח לאנשי נינוה.</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000">
                <a:solidFill>
                  <a:srgbClr val="FF0000"/>
                </a:solidFill>
              </a:rPr>
              <a:t>השיעור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3200">
                <a:solidFill>
                  <a:schemeClr val="tx1">
                    <a:lumMod val="65000"/>
                    <a:lumOff val="35000"/>
                  </a:schemeClr>
                </a:solidFill>
              </a:rPr>
              <a:t>יונה לא ציית לדבר אלוהים.</a:t>
            </a:r>
          </a:p>
          <a:p>
            <a:pPr xmlns:a="http://schemas.openxmlformats.org/drawingml/2006/main" algn="ctr">
              <a:bidi/>
            </a:pPr>
            <a:r xmlns:a="http://schemas.openxmlformats.org/drawingml/2006/main">
              <a:rPr lang="iw" altLang="ko-KR" sz="3200">
                <a:solidFill>
                  <a:schemeClr val="tx1">
                    <a:lumMod val="65000"/>
                    <a:lumOff val="35000"/>
                  </a:schemeClr>
                </a:solidFill>
              </a:rPr>
              <a:t>אבל אלוהים השתמש ביונה כדי לא לציית ובסופו של דבר הציל את נינואים.</a:t>
            </a:r>
          </a:p>
          <a:p>
            <a:pPr algn="ctr"/>
            <a:endParaRPr lang="en-US" altLang="ko-KR" sz="3200">
              <a:solidFill>
                <a:schemeClr val="tx1">
                  <a:lumMod val="65000"/>
                  <a:lumOff val="35000"/>
                </a:schemeClr>
              </a:solidFill>
            </a:endParaRPr>
          </a:p>
          <a:p>
            <a:pPr xmlns:a="http://schemas.openxmlformats.org/drawingml/2006/main" algn="ctr">
              <a:bidi/>
            </a:pPr>
            <a:r xmlns:a="http://schemas.openxmlformats.org/drawingml/2006/main">
              <a:rPr lang="iw" altLang="ko-KR" sz="3200">
                <a:solidFill>
                  <a:schemeClr val="tx1">
                    <a:lumMod val="65000"/>
                    <a:lumOff val="35000"/>
                  </a:schemeClr>
                </a:solidFill>
              </a:rPr>
              <a:t>יש מקרים שבהם רצון האל שונה ממה שאני חושב.</a:t>
            </a:r>
          </a:p>
          <a:p>
            <a:pPr xmlns:a="http://schemas.openxmlformats.org/drawingml/2006/main" algn="ctr">
              <a:bidi/>
            </a:pPr>
            <a:r xmlns:a="http://schemas.openxmlformats.org/drawingml/2006/main">
              <a:rPr lang="iw" altLang="ko-KR" sz="3200">
                <a:solidFill>
                  <a:schemeClr val="tx1">
                    <a:lumMod val="65000"/>
                    <a:lumOff val="35000"/>
                  </a:schemeClr>
                </a:solidFill>
              </a:rPr>
              <a:t>אבל רצון האל תמיד נכון.</a:t>
            </a:r>
          </a:p>
          <a:p>
            <a:pPr algn="ctr"/>
            <a:endParaRPr lang="en-US" altLang="ko-KR" sz="3200">
              <a:solidFill>
                <a:schemeClr val="tx1">
                  <a:lumMod val="65000"/>
                  <a:lumOff val="35000"/>
                </a:schemeClr>
              </a:solidFill>
            </a:endParaRPr>
          </a:p>
          <a:p>
            <a:pPr xmlns:a="http://schemas.openxmlformats.org/drawingml/2006/main" algn="ctr">
              <a:bidi/>
            </a:pPr>
            <a:r xmlns:a="http://schemas.openxmlformats.org/drawingml/2006/main">
              <a:rPr lang="iw" altLang="ko-KR" sz="3200">
                <a:solidFill>
                  <a:schemeClr val="tx1">
                    <a:lumMod val="65000"/>
                    <a:lumOff val="35000"/>
                  </a:schemeClr>
                </a:solidFill>
              </a:rPr>
              <a:t>עלינו להיות תמיד צייתנים לרצון האל.</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3200"/>
              <a:t>מי הוא אלוהים?</a:t>
            </a:r>
            <a:r xmlns:a="http://schemas.openxmlformats.org/drawingml/2006/main">
              <a:rPr lang="i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rgbClr val="C00000"/>
                </a:solidFill>
              </a:rPr>
              <a:t>אלוהים הוא..</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chemeClr val="tx1">
                    <a:lumMod val="65000"/>
                    <a:lumOff val="35000"/>
                  </a:schemeClr>
                </a:solidFill>
              </a:rPr>
              <a:t>אלוהים הוא זה שמציל את אלה שחוזרים בכנות על חטאיהם ומבקשים סליחה.</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000">
                <a:solidFill>
                  <a:srgbClr val="FF0000"/>
                </a:solidFill>
              </a:rPr>
              <a:t>החידון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chemeClr val="tx1">
                    <a:lumMod val="65000"/>
                    <a:lumOff val="35000"/>
                  </a:schemeClr>
                </a:solidFill>
              </a:rPr>
              <a:t>בטן של מי הייתה יונה במשך 3 ימים?</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chemeClr val="tx1">
                    <a:lumMod val="65000"/>
                    <a:lumOff val="35000"/>
                  </a:schemeClr>
                </a:solidFill>
              </a:rPr>
              <a:t>① </a:t>
            </a:r>
            <a:r xmlns:a="http://schemas.openxmlformats.org/drawingml/2006/main">
              <a:rPr lang="iw" altLang="ko-KR" sz="2800">
                <a:solidFill>
                  <a:schemeClr val="tx1">
                    <a:lumMod val="65000"/>
                    <a:lumOff val="35000"/>
                  </a:schemeClr>
                </a:solidFill>
              </a:rPr>
              <a:t>אריה</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chemeClr val="tx1">
                    <a:lumMod val="65000"/>
                    <a:lumOff val="35000"/>
                  </a:schemeClr>
                </a:solidFill>
              </a:rPr>
              <a:t>② </a:t>
            </a:r>
            <a:r xmlns:a="http://schemas.openxmlformats.org/drawingml/2006/main">
              <a:rPr lang="iw" altLang="ko-KR" sz="2800">
                <a:solidFill>
                  <a:schemeClr val="tx1">
                    <a:lumMod val="65000"/>
                    <a:lumOff val="35000"/>
                  </a:schemeClr>
                </a:solidFill>
              </a:rPr>
              <a:t>פיל</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chemeClr val="tx1">
                    <a:lumMod val="65000"/>
                    <a:lumOff val="35000"/>
                  </a:schemeClr>
                </a:solidFill>
              </a:rPr>
              <a:t>③ </a:t>
            </a:r>
            <a:r xmlns:a="http://schemas.openxmlformats.org/drawingml/2006/main">
              <a:rPr lang="iw" altLang="ko-KR" sz="2800">
                <a:solidFill>
                  <a:schemeClr val="tx1">
                    <a:lumMod val="65000"/>
                    <a:lumOff val="35000"/>
                  </a:schemeClr>
                </a:solidFill>
              </a:rPr>
              <a:t>כלב</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chemeClr val="tx1">
                    <a:lumMod val="65000"/>
                    <a:lumOff val="35000"/>
                  </a:schemeClr>
                </a:solidFill>
              </a:rPr>
              <a:t>④ </a:t>
            </a:r>
            <a:r xmlns:a="http://schemas.openxmlformats.org/drawingml/2006/main">
              <a:rPr lang="iw" altLang="ko-KR" sz="2800">
                <a:solidFill>
                  <a:schemeClr val="tx1">
                    <a:lumMod val="65000"/>
                    <a:lumOff val="35000"/>
                  </a:schemeClr>
                </a:solidFill>
              </a:rPr>
              <a:t>דגים</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rgbClr val="FF0000"/>
                </a:solidFill>
              </a:rPr>
              <a:t>④ </a:t>
            </a:r>
            <a:r xmlns:a="http://schemas.openxmlformats.org/drawingml/2006/main">
              <a:rPr lang="iw" altLang="ko-KR" sz="2800">
                <a:solidFill>
                  <a:srgbClr val="FF0000"/>
                </a:solidFill>
              </a:rPr>
              <a:t>דגים</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000">
                <a:solidFill>
                  <a:srgbClr val="FF0000"/>
                </a:solidFill>
              </a:rPr>
              <a:t>המילה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chemeClr val="tx1">
                    <a:lumMod val="65000"/>
                    <a:lumOff val="35000"/>
                  </a:schemeClr>
                </a:solidFill>
              </a:rPr>
              <a:t>אבל ה' סיפק דג גדול לבלוע את יונה, ויונה היה בתוך הדג שלושה ימים ושלושה לילות.</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iw" altLang="ko-KR" sz="2800">
                <a:solidFill>
                  <a:schemeClr val="tx1">
                    <a:lumMod val="65000"/>
                    <a:lumOff val="35000"/>
                  </a:schemeClr>
                </a:solidFill>
              </a:rPr>
              <a:t>יונה</a:t>
            </a:r>
            <a:r xmlns:a="http://schemas.openxmlformats.org/drawingml/2006/main">
              <a:rPr lang="iw" altLang="en-US" sz="2800">
                <a:solidFill>
                  <a:schemeClr val="tx1">
                    <a:lumMod val="65000"/>
                    <a:lumOff val="35000"/>
                  </a:schemeClr>
                </a:solidFill>
              </a:rPr>
              <a:t> </a:t>
            </a:r>
            <a:r xmlns:a="http://schemas.openxmlformats.org/drawingml/2006/main">
              <a:rPr lang="iw"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800">
                <a:solidFill>
                  <a:schemeClr val="tx1">
                    <a:lumMod val="65000"/>
                    <a:lumOff val="35000"/>
                  </a:schemeClr>
                </a:solidFill>
              </a:rPr>
              <a:t>יום אחד הגיעו לשלמה שתי נשים עם תינוק קטן. הם נלחמו שהתינוק היה התינוק שלה לפני המלך.</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800">
                <a:solidFill>
                  <a:schemeClr val="tx1">
                    <a:lumMod val="65000"/>
                    <a:lumOff val="35000"/>
                  </a:schemeClr>
                </a:solidFill>
              </a:rPr>
              <a:t>אמר המלך: "מפני ששתי נשים מתעקשות שהילד הוא הילד שלה, חתכו את הילד לשניים ותן חצי לאחד וחצי לשני!"</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800">
                <a:solidFill>
                  <a:schemeClr val="tx1">
                    <a:lumMod val="65000"/>
                    <a:lumOff val="35000"/>
                  </a:schemeClr>
                </a:solidFill>
              </a:rPr>
              <a:t>אישה אחת התמלאה חמלה כלפי בנה. אז, היא אמרה, "תן לה את התינוק החי. אל תהרוג אותו!" כששמע את זה, החליט שלמה שהאישה היא אמו האמיתית. קינג אמר, "תן לה את התינוק. היא אמא אמיתית!"</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000">
                <a:solidFill>
                  <a:srgbClr val="FF0000"/>
                </a:solidFill>
              </a:rPr>
              <a:t>השיעור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3600">
                <a:solidFill>
                  <a:schemeClr val="tx1">
                    <a:lumMod val="65000"/>
                    <a:lumOff val="35000"/>
                  </a:schemeClr>
                </a:solidFill>
              </a:rPr>
              <a:t>שלמה ביקש לב חכם ולא עושר או כוח</a:t>
            </a:r>
          </a:p>
          <a:p>
            <a:pPr xmlns:a="http://schemas.openxmlformats.org/drawingml/2006/main" algn="ctr">
              <a:bidi/>
            </a:pPr>
            <a:r xmlns:a="http://schemas.openxmlformats.org/drawingml/2006/main">
              <a:rPr lang="iw" altLang="ko-KR" sz="3600">
                <a:solidFill>
                  <a:schemeClr val="tx1">
                    <a:lumMod val="65000"/>
                    <a:lumOff val="35000"/>
                  </a:schemeClr>
                </a:solidFill>
              </a:rPr>
              <a:t>לשלוט במדינתו.</a:t>
            </a:r>
          </a:p>
          <a:p>
            <a:pPr algn="ctr"/>
            <a:endParaRPr lang="en-US" altLang="ko-KR" sz="3600">
              <a:solidFill>
                <a:schemeClr val="tx1">
                  <a:lumMod val="65000"/>
                  <a:lumOff val="35000"/>
                </a:schemeClr>
              </a:solidFill>
            </a:endParaRPr>
          </a:p>
          <a:p>
            <a:pPr xmlns:a="http://schemas.openxmlformats.org/drawingml/2006/main" algn="ctr">
              <a:bidi/>
            </a:pPr>
            <a:r xmlns:a="http://schemas.openxmlformats.org/drawingml/2006/main">
              <a:rPr lang="iw" altLang="ko-KR" sz="3600">
                <a:solidFill>
                  <a:schemeClr val="tx1">
                    <a:lumMod val="65000"/>
                    <a:lumOff val="35000"/>
                  </a:schemeClr>
                </a:solidFill>
              </a:rPr>
              <a:t>עלינו להתפלל לאלוהים לא רק עבור עצמנו אלא גם על שירות אחרים.</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bidi/>
            </a:pPr>
            <a:r xmlns:a="http://schemas.openxmlformats.org/drawingml/2006/main">
              <a:rPr lang="iw" altLang="ko-KR" sz="4000">
                <a:solidFill>
                  <a:srgbClr val="FF0000"/>
                </a:solidFill>
              </a:rPr>
              <a:t>המילה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iw" altLang="ko-KR" sz="3600">
                <a:solidFill>
                  <a:schemeClr val="tx1">
                    <a:lumMod val="65000"/>
                    <a:lumOff val="35000"/>
                  </a:schemeClr>
                </a:solidFill>
              </a:rPr>
              <a:t>לאחר שסיים דוד לדבר עם שאול, הפך יהונתן לאחד ברוחו עם דוד, והוא אהב אותו כמו עצמו.</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bidi/>
            </a:pPr>
            <a:r xmlns:a="http://schemas.openxmlformats.org/drawingml/2006/main">
              <a:rPr lang="iw" altLang="ko-KR" sz="2800">
                <a:solidFill>
                  <a:schemeClr val="tx1">
                    <a:lumMod val="65000"/>
                    <a:lumOff val="35000"/>
                  </a:schemeClr>
                </a:solidFill>
              </a:rPr>
              <a:t>שמואל א' י"ח:</a:t>
            </a:r>
            <a:r xmlns:a="http://schemas.openxmlformats.org/drawingml/2006/main">
              <a:rPr lang="iw" altLang="en-US" sz="2800">
                <a:solidFill>
                  <a:schemeClr val="tx1">
                    <a:lumMod val="65000"/>
                    <a:lumOff val="35000"/>
                  </a:schemeClr>
                </a:solidFill>
              </a:rPr>
              <a:t> </a:t>
            </a:r>
            <a:r xmlns:a="http://schemas.openxmlformats.org/drawingml/2006/main">
              <a:rPr lang="iw"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3200"/>
              <a:t>אלוהים?</a:t>
            </a:r>
            <a:r xmlns:a="http://schemas.openxmlformats.org/drawingml/2006/main">
              <a:rPr lang="i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rgbClr val="C00000"/>
                </a:solidFill>
              </a:rPr>
              <a:t>אלוהים..</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chemeClr val="tx1">
                    <a:lumMod val="65000"/>
                    <a:lumOff val="35000"/>
                  </a:schemeClr>
                </a:solidFill>
              </a:rPr>
              <a:t>אלוהים הוא אחד שיכול לתת לנו חוכמה שאינך יכול להרוויח מהעולם.</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000">
                <a:solidFill>
                  <a:srgbClr val="FF0000"/>
                </a:solidFill>
              </a:rPr>
              <a:t>החידון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chemeClr val="tx1">
                    <a:lumMod val="65000"/>
                    <a:lumOff val="35000"/>
                  </a:schemeClr>
                </a:solidFill>
              </a:rPr>
              <a:t>מה ביקש שלמה לאלוהים?</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chemeClr val="tx1">
                    <a:lumMod val="65000"/>
                    <a:lumOff val="35000"/>
                  </a:schemeClr>
                </a:solidFill>
              </a:rPr>
              <a:t>① </a:t>
            </a:r>
            <a:r xmlns:a="http://schemas.openxmlformats.org/drawingml/2006/main">
              <a:rPr lang="iw" altLang="ko-KR" sz="2800">
                <a:solidFill>
                  <a:schemeClr val="tx1">
                    <a:lumMod val="65000"/>
                    <a:lumOff val="35000"/>
                  </a:schemeClr>
                </a:solidFill>
              </a:rPr>
              <a:t>אוכל</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chemeClr val="tx1">
                    <a:lumMod val="65000"/>
                    <a:lumOff val="35000"/>
                  </a:schemeClr>
                </a:solidFill>
              </a:rPr>
              <a:t>② </a:t>
            </a:r>
            <a:r xmlns:a="http://schemas.openxmlformats.org/drawingml/2006/main">
              <a:rPr lang="iw" altLang="ko-KR" sz="2800">
                <a:solidFill>
                  <a:schemeClr val="tx1">
                    <a:lumMod val="65000"/>
                    <a:lumOff val="35000"/>
                  </a:schemeClr>
                </a:solidFill>
              </a:rPr>
              <a:t>עושר</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chemeClr val="tx1">
                    <a:lumMod val="65000"/>
                    <a:lumOff val="35000"/>
                  </a:schemeClr>
                </a:solidFill>
              </a:rPr>
              <a:t>③ </a:t>
            </a:r>
            <a:r xmlns:a="http://schemas.openxmlformats.org/drawingml/2006/main">
              <a:rPr lang="iw" altLang="ko-KR" sz="2800">
                <a:solidFill>
                  <a:schemeClr val="tx1">
                    <a:lumMod val="65000"/>
                    <a:lumOff val="35000"/>
                  </a:schemeClr>
                </a:solidFill>
              </a:rPr>
              <a:t>בריאות</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chemeClr val="tx1">
                    <a:lumMod val="65000"/>
                    <a:lumOff val="35000"/>
                  </a:schemeClr>
                </a:solidFill>
              </a:rPr>
              <a:t>④ </a:t>
            </a:r>
            <a:r xmlns:a="http://schemas.openxmlformats.org/drawingml/2006/main">
              <a:rPr lang="iw" altLang="ko-KR" sz="2800">
                <a:solidFill>
                  <a:schemeClr val="tx1">
                    <a:lumMod val="65000"/>
                    <a:lumOff val="35000"/>
                  </a:schemeClr>
                </a:solidFill>
              </a:rPr>
              <a:t>חוכמה</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rgbClr val="FF0000"/>
                </a:solidFill>
              </a:rPr>
              <a:t>④ </a:t>
            </a:r>
            <a:r xmlns:a="http://schemas.openxmlformats.org/drawingml/2006/main">
              <a:rPr lang="iw" altLang="ko-KR" sz="2800">
                <a:solidFill>
                  <a:srgbClr val="FF0000"/>
                </a:solidFill>
              </a:rPr>
              <a:t>חוכמה</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000">
                <a:solidFill>
                  <a:srgbClr val="FF0000"/>
                </a:solidFill>
              </a:rPr>
              <a:t>המילה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chemeClr val="tx1">
                    <a:lumMod val="65000"/>
                    <a:lumOff val="35000"/>
                  </a:schemeClr>
                </a:solidFill>
              </a:rPr>
              <a:t>שלמה המלך היה גדול בעושר ובחכמה מכל שאר מלכי הארץ.</a:t>
            </a:r>
            <a:r xmlns:a="http://schemas.openxmlformats.org/drawingml/2006/main">
              <a:rPr lang="iw"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iw" altLang="ko-KR" sz="2800">
                <a:solidFill>
                  <a:schemeClr val="tx1">
                    <a:lumMod val="65000"/>
                    <a:lumOff val="35000"/>
                  </a:schemeClr>
                </a:solidFill>
              </a:rPr>
              <a:t>דברי הימים השניים ט':</a:t>
            </a:r>
            <a:r xmlns:a="http://schemas.openxmlformats.org/drawingml/2006/main">
              <a:rPr lang="iw" altLang="en-US" sz="2800">
                <a:solidFill>
                  <a:schemeClr val="tx1">
                    <a:lumMod val="65000"/>
                    <a:lumOff val="35000"/>
                  </a:schemeClr>
                </a:solidFill>
              </a:rPr>
              <a:t> </a:t>
            </a:r>
            <a:r xmlns:a="http://schemas.openxmlformats.org/drawingml/2006/main">
              <a:rPr lang="iw"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b="1">
                <a:solidFill>
                  <a:schemeClr val="tx1">
                    <a:lumMod val="50000"/>
                    <a:lumOff val="50000"/>
                  </a:schemeClr>
                </a:solidFill>
              </a:rPr>
              <a:t>מס' 33 דבר אלוהים</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400"/>
              <a:t>בית המקדש לשם אלוהים</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000">
                <a:solidFill>
                  <a:srgbClr val="FF0000"/>
                </a:solidFill>
              </a:rPr>
              <a:t>המילה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chemeClr val="tx1">
                    <a:lumMod val="65000"/>
                    <a:lumOff val="35000"/>
                  </a:schemeClr>
                </a:solidFill>
              </a:rPr>
              <a:t>שלמה הורה לבנות מקדש לשם יהוה וארמון מלכותי לו.</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iw" altLang="ko-KR" sz="2800">
                <a:solidFill>
                  <a:schemeClr val="tx1">
                    <a:lumMod val="65000"/>
                    <a:lumOff val="35000"/>
                  </a:schemeClr>
                </a:solidFill>
              </a:rPr>
              <a:t>דברי הימים ב ב:1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800">
                <a:solidFill>
                  <a:schemeClr val="tx1">
                    <a:lumMod val="65000"/>
                    <a:lumOff val="35000"/>
                  </a:schemeClr>
                </a:solidFill>
              </a:rPr>
              <a:t>שלמה ביקש לבנות מקדש לאלוהים כאביו, ציווה דוד.</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800">
                <a:solidFill>
                  <a:schemeClr val="tx1">
                    <a:lumMod val="65000"/>
                    <a:lumOff val="35000"/>
                  </a:schemeClr>
                </a:solidFill>
              </a:rPr>
              <a:t>אז הוא הורה לנגרים מיומנים להביא את העצים הטובים ביותר למקדש.</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800">
                <a:solidFill>
                  <a:schemeClr val="tx1">
                    <a:lumMod val="65000"/>
                    <a:lumOff val="35000"/>
                  </a:schemeClr>
                </a:solidFill>
              </a:rPr>
              <a:t>הוא הכין אבנים לבית המקדש. הוא ביקש מבעלי מלאכה מיומנים להביא אבנים גדולות, מפוארות וחזקות</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800">
                <a:solidFill>
                  <a:schemeClr val="tx1">
                    <a:lumMod val="65000"/>
                    <a:lumOff val="35000"/>
                  </a:schemeClr>
                </a:solidFill>
              </a:rPr>
              <a:t>כמה בעלי מלאכה קישטו את מקדש האל בבגדים צבעוניים וחוטי זהב.</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600">
                <a:solidFill>
                  <a:schemeClr val="tx1">
                    <a:lumMod val="65000"/>
                    <a:lumOff val="35000"/>
                  </a:schemeClr>
                </a:solidFill>
              </a:rPr>
              <a:t>כשנגמר מקדש ה', עבדו שלמה וכל אנשי ישראל את ה' בשמחה רבה.</a:t>
            </a:r>
            <a:r xmlns:a="http://schemas.openxmlformats.org/drawingml/2006/main">
              <a:rPr lang="iw" altLang="en-US" sz="2600">
                <a:solidFill>
                  <a:schemeClr val="tx1">
                    <a:lumMod val="65000"/>
                    <a:lumOff val="35000"/>
                  </a:schemeClr>
                </a:solidFill>
              </a:rPr>
              <a:t> </a:t>
            </a:r>
            <a:r xmlns:a="http://schemas.openxmlformats.org/drawingml/2006/main">
              <a:rPr lang="iw" altLang="ko-KR" sz="2600">
                <a:solidFill>
                  <a:schemeClr val="tx1">
                    <a:lumMod val="65000"/>
                    <a:lumOff val="35000"/>
                  </a:schemeClr>
                </a:solidFill>
              </a:rPr>
              <a:t>"הו אדוני אלוהים! בוא והמלוך עלינו כאן!"</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iw" altLang="ko-KR" sz="2800">
                <a:solidFill>
                  <a:schemeClr val="tx1">
                    <a:lumMod val="65000"/>
                    <a:lumOff val="35000"/>
                  </a:schemeClr>
                </a:solidFill>
              </a:rPr>
              <a:t>דוד הפך להישאר בארמון. הוא פגש את יונתן, שהיה בנו של שאול המלך.</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000">
                <a:solidFill>
                  <a:srgbClr val="FF0000"/>
                </a:solidFill>
              </a:rPr>
              <a:t>השיעור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3600">
                <a:solidFill>
                  <a:schemeClr val="tx1">
                    <a:lumMod val="65000"/>
                    <a:lumOff val="35000"/>
                  </a:schemeClr>
                </a:solidFill>
              </a:rPr>
              <a:t>שלמה ואנשיו הראו את לבם של אהבת אלוהים בבניית מקדש יפה לה' אלוהים.</a:t>
            </a:r>
          </a:p>
          <a:p>
            <a:pPr algn="ctr"/>
            <a:endParaRPr lang="en-US" altLang="ko-KR" sz="3600">
              <a:solidFill>
                <a:schemeClr val="tx1">
                  <a:lumMod val="65000"/>
                  <a:lumOff val="35000"/>
                </a:schemeClr>
              </a:solidFill>
            </a:endParaRPr>
          </a:p>
          <a:p>
            <a:pPr xmlns:a="http://schemas.openxmlformats.org/drawingml/2006/main" algn="ctr">
              <a:bidi/>
            </a:pPr>
            <a:r xmlns:a="http://schemas.openxmlformats.org/drawingml/2006/main">
              <a:rPr lang="iw" altLang="ko-KR" sz="3600">
                <a:solidFill>
                  <a:schemeClr val="tx1">
                    <a:lumMod val="65000"/>
                    <a:lumOff val="35000"/>
                  </a:schemeClr>
                </a:solidFill>
              </a:rPr>
              <a:t>הכנסייה היא מקום שבו אנו פוגשים את אלוהים ואנחנו יכולים להראות את לבנו של אהבה לאלוהים.</a:t>
            </a:r>
          </a:p>
          <a:p>
            <a:pPr xmlns:a="http://schemas.openxmlformats.org/drawingml/2006/main" algn="ctr">
              <a:bidi/>
            </a:pPr>
            <a:r xmlns:a="http://schemas.openxmlformats.org/drawingml/2006/main">
              <a:rPr lang="iw" altLang="ko-KR" sz="3600">
                <a:solidFill>
                  <a:schemeClr val="tx1">
                    <a:lumMod val="65000"/>
                    <a:lumOff val="35000"/>
                  </a:schemeClr>
                </a:solidFill>
              </a:rPr>
              <a:t>אנחנו צריכים לאהוב את הכנסייה שלנו.</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3200"/>
              <a:t>אלוהים?</a:t>
            </a:r>
            <a:r xmlns:a="http://schemas.openxmlformats.org/drawingml/2006/main">
              <a:rPr lang="i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rgbClr val="C00000"/>
                </a:solidFill>
              </a:rPr>
              <a:t>אלוהים..</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chemeClr val="tx1">
                    <a:lumMod val="65000"/>
                    <a:lumOff val="35000"/>
                  </a:schemeClr>
                </a:solidFill>
              </a:rPr>
              <a:t>אלוהים הוא אחד שמחפש את המתפללים ומברך אותם.</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bidi/>
            </a:pPr>
            <a:r xmlns:a="http://schemas.openxmlformats.org/drawingml/2006/main">
              <a:rPr lang="iw" altLang="ko-KR" sz="4000">
                <a:solidFill>
                  <a:srgbClr val="FF0000"/>
                </a:solidFill>
              </a:rPr>
              <a:t>החידון של היום</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bidi/>
            </a:pPr>
            <a:r xmlns:a="http://schemas.openxmlformats.org/drawingml/2006/main">
              <a:rPr lang="iw" altLang="en-US" sz="3600">
                <a:solidFill>
                  <a:schemeClr val="tx1">
                    <a:lumMod val="65000"/>
                    <a:lumOff val="35000"/>
                  </a:schemeClr>
                </a:solidFill>
              </a:rPr>
              <a:t>מה עשו שלמה וישראל כדי להביע את אהבתם לאלוהים?</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bidi/>
            </a:pPr>
            <a:r xmlns:a="http://schemas.openxmlformats.org/drawingml/2006/main">
              <a:rPr lang="iw" altLang="en-US" sz="2800">
                <a:solidFill>
                  <a:schemeClr val="tx1">
                    <a:lumMod val="65000"/>
                    <a:lumOff val="35000"/>
                  </a:schemeClr>
                </a:solidFill>
              </a:rPr>
              <a:t>① </a:t>
            </a:r>
            <a:r xmlns:a="http://schemas.openxmlformats.org/drawingml/2006/main">
              <a:rPr lang="iw" altLang="en-US" sz="2800">
                <a:solidFill>
                  <a:schemeClr val="tx1">
                    <a:lumMod val="65000"/>
                    <a:lumOff val="35000"/>
                  </a:schemeClr>
                </a:solidFill>
              </a:rPr>
              <a:t>איידול</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bidi/>
            </a:pPr>
            <a:r xmlns:a="http://schemas.openxmlformats.org/drawingml/2006/main">
              <a:rPr lang="iw" altLang="en-US" sz="2800">
                <a:solidFill>
                  <a:schemeClr val="tx1">
                    <a:lumMod val="65000"/>
                    <a:lumOff val="35000"/>
                  </a:schemeClr>
                </a:solidFill>
              </a:rPr>
              <a:t>② </a:t>
            </a:r>
            <a:r xmlns:a="http://schemas.openxmlformats.org/drawingml/2006/main">
              <a:rPr lang="iw" altLang="en-US" sz="2800">
                <a:solidFill>
                  <a:schemeClr val="tx1">
                    <a:lumMod val="65000"/>
                    <a:lumOff val="35000"/>
                  </a:schemeClr>
                </a:solidFill>
              </a:rPr>
              <a:t>ארמון</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bidi/>
            </a:pPr>
            <a:r xmlns:a="http://schemas.openxmlformats.org/drawingml/2006/main">
              <a:rPr lang="iw" altLang="en-US" sz="2800">
                <a:solidFill>
                  <a:schemeClr val="tx1">
                    <a:lumMod val="65000"/>
                    <a:lumOff val="35000"/>
                  </a:schemeClr>
                </a:solidFill>
              </a:rPr>
              <a:t>③ </a:t>
            </a:r>
            <a:r xmlns:a="http://schemas.openxmlformats.org/drawingml/2006/main">
              <a:rPr lang="iw" altLang="en-US" sz="2800">
                <a:solidFill>
                  <a:schemeClr val="tx1">
                    <a:lumMod val="65000"/>
                    <a:lumOff val="35000"/>
                  </a:schemeClr>
                </a:solidFill>
              </a:rPr>
              <a:t>עיר</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bidi/>
            </a:pPr>
            <a:r xmlns:a="http://schemas.openxmlformats.org/drawingml/2006/main">
              <a:rPr lang="iw" altLang="en-US" sz="2800">
                <a:solidFill>
                  <a:schemeClr val="tx1">
                    <a:lumMod val="65000"/>
                    <a:lumOff val="35000"/>
                  </a:schemeClr>
                </a:solidFill>
              </a:rPr>
              <a:t>④ </a:t>
            </a:r>
            <a:r xmlns:a="http://schemas.openxmlformats.org/drawingml/2006/main">
              <a:rPr lang="iw" altLang="en-US" sz="2800">
                <a:solidFill>
                  <a:schemeClr val="tx1">
                    <a:lumMod val="65000"/>
                    <a:lumOff val="35000"/>
                  </a:schemeClr>
                </a:solidFill>
              </a:rPr>
              <a:t>מקדש</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bidi/>
            </a:pPr>
            <a:r xmlns:a="http://schemas.openxmlformats.org/drawingml/2006/main">
              <a:rPr lang="iw" altLang="en-US" sz="2800">
                <a:solidFill>
                  <a:srgbClr val="FF0000"/>
                </a:solidFill>
              </a:rPr>
              <a:t>④ </a:t>
            </a:r>
            <a:r xmlns:a="http://schemas.openxmlformats.org/drawingml/2006/main">
              <a:rPr lang="iw" altLang="en-US" sz="2800">
                <a:solidFill>
                  <a:srgbClr val="FF0000"/>
                </a:solidFill>
              </a:rPr>
              <a:t>מקדש</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000">
                <a:solidFill>
                  <a:srgbClr val="FF0000"/>
                </a:solidFill>
              </a:rPr>
              <a:t>המילה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chemeClr val="tx1">
                    <a:lumMod val="65000"/>
                    <a:lumOff val="35000"/>
                  </a:schemeClr>
                </a:solidFill>
              </a:rPr>
              <a:t>שלמה הורה לבנות מקדש לשם יהוה וארמון מלכותי לו.</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iw" altLang="ko-KR" sz="2800">
                <a:solidFill>
                  <a:schemeClr val="tx1">
                    <a:lumMod val="65000"/>
                    <a:lumOff val="35000"/>
                  </a:schemeClr>
                </a:solidFill>
              </a:rPr>
              <a:t>דברי הימים ב ב:1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b="1">
                <a:solidFill>
                  <a:schemeClr val="tx1">
                    <a:lumMod val="50000"/>
                    <a:lumOff val="50000"/>
                  </a:schemeClr>
                </a:solidFill>
              </a:rPr>
              <a:t>מס' 34 דבר אלוהים</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400"/>
              <a:t>עורבים שהביאו לחם ובשר</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000">
                <a:solidFill>
                  <a:srgbClr val="FF0000"/>
                </a:solidFill>
              </a:rPr>
              <a:t>המילה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t>אתה תשתה מהנחל, וציוויתי על העורבים להאכיל אותך שם.</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iw" altLang="ko-KR" sz="2800">
                <a:solidFill>
                  <a:schemeClr val="tx1">
                    <a:lumMod val="65000"/>
                    <a:lumOff val="35000"/>
                  </a:schemeClr>
                </a:solidFill>
              </a:rPr>
              <a:t>1 מלכים</a:t>
            </a:r>
            <a:r xmlns:a="http://schemas.openxmlformats.org/drawingml/2006/main">
              <a:rPr lang="iw" altLang="en-US" sz="2800">
                <a:solidFill>
                  <a:schemeClr val="tx1">
                    <a:lumMod val="65000"/>
                    <a:lumOff val="35000"/>
                  </a:schemeClr>
                </a:solidFill>
              </a:rPr>
              <a:t> </a:t>
            </a:r>
            <a:r xmlns:a="http://schemas.openxmlformats.org/drawingml/2006/main">
              <a:rPr lang="iw"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700">
                <a:solidFill>
                  <a:schemeClr val="tx1">
                    <a:lumMod val="65000"/>
                    <a:lumOff val="35000"/>
                  </a:schemeClr>
                </a:solidFill>
              </a:rPr>
              <a:t>היה מלך בשם אחאב שהיה רשע מאוד לפני אלוהים. אליהו הנביא מסר את דבר אלוהים לאחאב.</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600">
                <a:solidFill>
                  <a:schemeClr val="tx1">
                    <a:lumMod val="65000"/>
                    <a:lumOff val="35000"/>
                  </a:schemeClr>
                </a:solidFill>
              </a:rPr>
              <a:t>"לא יהיה גשם בארץ!" לאחר מכן, אחאב ניסה להרוג אותו. אלוהים גרם לו להסתתר מפני המלך אחאב.</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800">
                <a:solidFill>
                  <a:schemeClr val="tx1">
                    <a:lumMod val="65000"/>
                    <a:lumOff val="35000"/>
                  </a:schemeClr>
                </a:solidFill>
              </a:rPr>
              <a:t>אליהו ברח לארץ שבה אמר אלוהים.</a:t>
            </a:r>
          </a:p>
          <a:p>
            <a:r xmlns:a="http://schemas.openxmlformats.org/drawingml/2006/main">
              <a:rPr lang="iw" altLang="ko-KR" sz="2800">
                <a:solidFill>
                  <a:schemeClr val="tx1">
                    <a:lumMod val="65000"/>
                    <a:lumOff val="35000"/>
                  </a:schemeClr>
                </a:solidFill>
              </a:rPr>
              <a:t>אבל, הוא לא הצליח להשיג שום אוכל לאכול שם.</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800">
                <a:solidFill>
                  <a:schemeClr val="tx1">
                    <a:lumMod val="65000"/>
                    <a:lumOff val="35000"/>
                  </a:schemeClr>
                </a:solidFill>
              </a:rPr>
              <a:t>אלוהים ציווה על העורבים להאכיל שם את אליהו. הביאו לו העורבים לחם ובשר בבוקר ובערב, והוא שתה מהנחל.</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iw" altLang="ko-KR" sz="2800">
                <a:solidFill>
                  <a:schemeClr val="tx1">
                    <a:lumMod val="65000"/>
                    <a:lumOff val="35000"/>
                  </a:schemeClr>
                </a:solidFill>
              </a:rPr>
              <a:t>יונתן אהב מאוד את דוד. יונתן הפך לאחד ברוחו עם דוד.</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800">
                <a:solidFill>
                  <a:schemeClr val="tx1">
                    <a:lumMod val="65000"/>
                    <a:lumOff val="35000"/>
                  </a:schemeClr>
                </a:solidFill>
              </a:rPr>
              <a:t>אליהו ציית לדברי אלוהים תוך סיכון חייו והיה לו חוויה מדהימה של הגנת אלוהים.</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000">
                <a:solidFill>
                  <a:srgbClr val="FF0000"/>
                </a:solidFill>
              </a:rPr>
              <a:t>השיעור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2800">
                <a:solidFill>
                  <a:schemeClr val="tx1">
                    <a:lumMod val="65000"/>
                    <a:lumOff val="35000"/>
                  </a:schemeClr>
                </a:solidFill>
              </a:rPr>
              <a:t>המלך הרשע, אחאב לא אהב לציית לדברי אלוהים. אז הוא ניסה להרוג את נביא אלוהים, אליהו שסיפר את דבר אלוהים.</a:t>
            </a:r>
            <a:r xmlns:a="http://schemas.openxmlformats.org/drawingml/2006/main">
              <a:rPr lang="iw"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bidi/>
            </a:pPr>
            <a:r xmlns:a="http://schemas.openxmlformats.org/drawingml/2006/main">
              <a:rPr lang="iw" altLang="ko-KR" sz="2800">
                <a:solidFill>
                  <a:schemeClr val="tx1">
                    <a:lumMod val="65000"/>
                    <a:lumOff val="35000"/>
                  </a:schemeClr>
                </a:solidFill>
              </a:rPr>
              <a:t>אבל, אלוהים הגן ודאג לאליהו בצורה מדהימה!</a:t>
            </a:r>
          </a:p>
          <a:p>
            <a:pPr algn="ctr"/>
            <a:endParaRPr lang="en-US" altLang="ko-KR" sz="2800">
              <a:solidFill>
                <a:schemeClr val="tx1">
                  <a:lumMod val="65000"/>
                  <a:lumOff val="35000"/>
                </a:schemeClr>
              </a:solidFill>
            </a:endParaRPr>
          </a:p>
          <a:p>
            <a:pPr xmlns:a="http://schemas.openxmlformats.org/drawingml/2006/main" algn="ctr">
              <a:bidi/>
            </a:pPr>
            <a:r xmlns:a="http://schemas.openxmlformats.org/drawingml/2006/main">
              <a:rPr lang="iw" altLang="ko-KR" sz="2800">
                <a:solidFill>
                  <a:schemeClr val="tx1">
                    <a:lumMod val="65000"/>
                    <a:lumOff val="35000"/>
                  </a:schemeClr>
                </a:solidFill>
              </a:rPr>
              <a:t>עלינו לציית ולהכריז על דבר אלוהים בכל נסיבות כמו אליהו.</a:t>
            </a:r>
          </a:p>
          <a:p>
            <a:pPr algn="ctr"/>
            <a:endParaRPr lang="en-US" altLang="ko-KR" sz="2800">
              <a:solidFill>
                <a:schemeClr val="tx1">
                  <a:lumMod val="65000"/>
                  <a:lumOff val="35000"/>
                </a:schemeClr>
              </a:solidFill>
            </a:endParaRPr>
          </a:p>
          <a:p>
            <a:pPr xmlns:a="http://schemas.openxmlformats.org/drawingml/2006/main" algn="ctr">
              <a:bidi/>
            </a:pPr>
            <a:r xmlns:a="http://schemas.openxmlformats.org/drawingml/2006/main">
              <a:rPr lang="iw" altLang="ko-KR" sz="2800">
                <a:solidFill>
                  <a:schemeClr val="tx1">
                    <a:lumMod val="65000"/>
                    <a:lumOff val="35000"/>
                  </a:schemeClr>
                </a:solidFill>
              </a:rPr>
              <a:t>אלוהים בוודאי יגן עלינו</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3200"/>
              <a:t>מי הוא אלוהים ?</a:t>
            </a:r>
            <a:r xmlns:a="http://schemas.openxmlformats.org/drawingml/2006/main">
              <a:rPr lang="i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rgbClr val="C00000"/>
                </a:solidFill>
              </a:rPr>
              <a:t>אלוהים הוא..</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chemeClr val="tx1">
                    <a:lumMod val="65000"/>
                    <a:lumOff val="35000"/>
                  </a:schemeClr>
                </a:solidFill>
              </a:rPr>
              <a:t>אלוהים הוא אחד שדואג למי שמציית ושומר על דבריו בצורה מדהימה.</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000">
                <a:solidFill>
                  <a:srgbClr val="FF0000"/>
                </a:solidFill>
              </a:rPr>
              <a:t>החידון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chemeClr val="tx1">
                    <a:lumMod val="65000"/>
                    <a:lumOff val="35000"/>
                  </a:schemeClr>
                </a:solidFill>
              </a:rPr>
              <a:t>מי הביא משהו לאכול לאליהו?</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chemeClr val="tx1">
                    <a:lumMod val="65000"/>
                    <a:lumOff val="35000"/>
                  </a:schemeClr>
                </a:solidFill>
              </a:rPr>
              <a:t>① </a:t>
            </a:r>
            <a:r xmlns:a="http://schemas.openxmlformats.org/drawingml/2006/main">
              <a:rPr lang="iw" altLang="ko-KR" sz="2800">
                <a:solidFill>
                  <a:schemeClr val="tx1">
                    <a:lumMod val="65000"/>
                    <a:lumOff val="35000"/>
                  </a:schemeClr>
                </a:solidFill>
              </a:rPr>
              <a:t>סוס</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chemeClr val="tx1">
                    <a:lumMod val="65000"/>
                    <a:lumOff val="35000"/>
                  </a:schemeClr>
                </a:solidFill>
              </a:rPr>
              <a:t>② </a:t>
            </a:r>
            <a:r xmlns:a="http://schemas.openxmlformats.org/drawingml/2006/main">
              <a:rPr lang="iw" altLang="ko-KR" sz="2800">
                <a:solidFill>
                  <a:schemeClr val="tx1">
                    <a:lumMod val="65000"/>
                    <a:lumOff val="35000"/>
                  </a:schemeClr>
                </a:solidFill>
              </a:rPr>
              <a:t>נשר</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chemeClr val="tx1">
                    <a:lumMod val="65000"/>
                    <a:lumOff val="35000"/>
                  </a:schemeClr>
                </a:solidFill>
              </a:rPr>
              <a:t>③ </a:t>
            </a:r>
            <a:r xmlns:a="http://schemas.openxmlformats.org/drawingml/2006/main">
              <a:rPr lang="iw" altLang="ko-KR" sz="2800">
                <a:solidFill>
                  <a:schemeClr val="tx1">
                    <a:lumMod val="65000"/>
                    <a:lumOff val="35000"/>
                  </a:schemeClr>
                </a:solidFill>
              </a:rPr>
              <a:t>דרקון</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chemeClr val="tx1">
                    <a:lumMod val="65000"/>
                    <a:lumOff val="35000"/>
                  </a:schemeClr>
                </a:solidFill>
              </a:rPr>
              <a:t>④ </a:t>
            </a:r>
            <a:r xmlns:a="http://schemas.openxmlformats.org/drawingml/2006/main">
              <a:rPr lang="iw" altLang="ko-KR" sz="2800">
                <a:solidFill>
                  <a:schemeClr val="tx1">
                    <a:lumMod val="65000"/>
                    <a:lumOff val="35000"/>
                  </a:schemeClr>
                </a:solidFill>
              </a:rPr>
              <a:t>עורב</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rgbClr val="FF0000"/>
                </a:solidFill>
              </a:rPr>
              <a:t>④ </a:t>
            </a:r>
            <a:r xmlns:a="http://schemas.openxmlformats.org/drawingml/2006/main">
              <a:rPr lang="iw" altLang="ko-KR" sz="2800">
                <a:solidFill>
                  <a:srgbClr val="FF0000"/>
                </a:solidFill>
              </a:rPr>
              <a:t>עורב</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000">
                <a:solidFill>
                  <a:srgbClr val="FF0000"/>
                </a:solidFill>
              </a:rPr>
              <a:t>המילה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t>אתה תשתה מהנחל, וציוויתי על העורבים להאכיל אותך שם.</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iw" altLang="ko-KR" sz="2800">
                <a:solidFill>
                  <a:schemeClr val="tx1">
                    <a:lumMod val="65000"/>
                    <a:lumOff val="35000"/>
                  </a:schemeClr>
                </a:solidFill>
              </a:rPr>
              <a:t>1 מלכים</a:t>
            </a:r>
            <a:r xmlns:a="http://schemas.openxmlformats.org/drawingml/2006/main">
              <a:rPr lang="iw" altLang="en-US" sz="2800">
                <a:solidFill>
                  <a:schemeClr val="tx1">
                    <a:lumMod val="65000"/>
                    <a:lumOff val="35000"/>
                  </a:schemeClr>
                </a:solidFill>
              </a:rPr>
              <a:t> </a:t>
            </a:r>
            <a:r xmlns:a="http://schemas.openxmlformats.org/drawingml/2006/main">
              <a:rPr lang="iw"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b="1">
                <a:solidFill>
                  <a:schemeClr val="tx1">
                    <a:lumMod val="50000"/>
                    <a:lumOff val="50000"/>
                  </a:schemeClr>
                </a:solidFill>
              </a:rPr>
              <a:t>מס' 35 דבר אלוהים</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400"/>
              <a:t>הקמח והשמן</a:t>
            </a:r>
          </a:p>
          <a:p>
            <a:pPr xmlns:a="http://schemas.openxmlformats.org/drawingml/2006/main" algn="ctr">
              <a:bidi/>
            </a:pPr>
            <a:r xmlns:a="http://schemas.openxmlformats.org/drawingml/2006/main">
              <a:rPr lang="iw" altLang="ko-KR" sz="4400"/>
              <a:t>לא נוצל</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000">
                <a:solidFill>
                  <a:srgbClr val="FF0000"/>
                </a:solidFill>
              </a:rPr>
              <a:t>המילה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chemeClr val="tx1">
                    <a:lumMod val="65000"/>
                    <a:lumOff val="35000"/>
                  </a:schemeClr>
                </a:solidFill>
              </a:rPr>
              <a:t>לך מיד לצרפת מצידון ושהה שם. פקדתי על אלמנה במקום ההוא לספק לך מזון</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iw" altLang="ko-KR" sz="2800">
                <a:solidFill>
                  <a:schemeClr val="tx1">
                    <a:lumMod val="65000"/>
                    <a:lumOff val="35000"/>
                  </a:schemeClr>
                </a:solidFill>
              </a:rPr>
              <a:t>1 מלכים</a:t>
            </a:r>
            <a:r xmlns:a="http://schemas.openxmlformats.org/drawingml/2006/main">
              <a:rPr lang="iw" altLang="en-US" sz="2800">
                <a:solidFill>
                  <a:schemeClr val="tx1">
                    <a:lumMod val="65000"/>
                    <a:lumOff val="35000"/>
                  </a:schemeClr>
                </a:solidFill>
              </a:rPr>
              <a:t> </a:t>
            </a:r>
            <a:r xmlns:a="http://schemas.openxmlformats.org/drawingml/2006/main">
              <a:rPr lang="iw"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800">
                <a:solidFill>
                  <a:schemeClr val="tx1">
                    <a:lumMod val="65000"/>
                    <a:lumOff val="35000"/>
                  </a:schemeClr>
                </a:solidFill>
              </a:rPr>
              <a:t>לא ירד גשם בישראל כדברי ה' אלוהים. אז לא היה אוכל לאנשים לאכול.</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800">
                <a:solidFill>
                  <a:schemeClr val="tx1">
                    <a:lumMod val="65000"/>
                    <a:lumOff val="35000"/>
                  </a:schemeClr>
                </a:solidFill>
              </a:rPr>
              <a:t>ה' אלוהים שלח את אליהו לאלמנה שגרה בצרפאת.</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800">
                <a:solidFill>
                  <a:schemeClr val="tx1">
                    <a:lumMod val="65000"/>
                    <a:lumOff val="35000"/>
                  </a:schemeClr>
                </a:solidFill>
              </a:rPr>
              <a:t>אליהו ביקש ממנה להכין לעצמו לחם רק עם חופן קמח ומעט שמן שנשאר לה.</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iw" altLang="ko-KR" sz="2800">
                <a:solidFill>
                  <a:schemeClr val="tx1">
                    <a:lumMod val="65000"/>
                    <a:lumOff val="35000"/>
                  </a:schemeClr>
                </a:solidFill>
              </a:rPr>
              <a:t>יונתן נתן לדוד את החרב והחרב שלו. זה אומר שהוא באמת האמין בדוד.</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600">
                <a:solidFill>
                  <a:schemeClr val="tx1">
                    <a:lumMod val="65000"/>
                    <a:lumOff val="35000"/>
                  </a:schemeClr>
                </a:solidFill>
              </a:rPr>
              <a:t>אף על פי שלא היה לה די קמח ושמן שעליהם חיו, כדברי אליהו, הכינה לחם ונתנה לאליהו תחילה ועשתה לעצמה.</a:t>
            </a:r>
            <a:r xmlns:a="http://schemas.openxmlformats.org/drawingml/2006/main">
              <a:rPr lang="iw" altLang="en-US" sz="2600">
                <a:solidFill>
                  <a:schemeClr val="tx1">
                    <a:lumMod val="65000"/>
                    <a:lumOff val="35000"/>
                  </a:schemeClr>
                </a:solidFill>
              </a:rPr>
              <a:t> </a:t>
            </a:r>
            <a:r xmlns:a="http://schemas.openxmlformats.org/drawingml/2006/main">
              <a:rPr lang="iw" altLang="ko-KR" sz="2600">
                <a:solidFill>
                  <a:schemeClr val="tx1">
                    <a:lumMod val="65000"/>
                    <a:lumOff val="35000"/>
                  </a:schemeClr>
                </a:solidFill>
              </a:rPr>
              <a:t>ואז, באופן מפתיע, צנצנת הקמח וכד השמן היו</a:t>
            </a:r>
            <a:r xmlns:a="http://schemas.openxmlformats.org/drawingml/2006/main">
              <a:rPr lang="iw" altLang="en-US" sz="2600">
                <a:solidFill>
                  <a:schemeClr val="tx1">
                    <a:lumMod val="65000"/>
                    <a:lumOff val="35000"/>
                  </a:schemeClr>
                </a:solidFill>
              </a:rPr>
              <a:t> </a:t>
            </a:r>
            <a:r xmlns:a="http://schemas.openxmlformats.org/drawingml/2006/main">
              <a:rPr lang="iw" altLang="ko-KR" sz="2600">
                <a:solidFill>
                  <a:schemeClr val="tx1">
                    <a:lumMod val="65000"/>
                    <a:lumOff val="35000"/>
                  </a:schemeClr>
                </a:solidFill>
              </a:rPr>
              <a:t>לא מנוצל.</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600">
                <a:solidFill>
                  <a:schemeClr val="tx1">
                    <a:lumMod val="65000"/>
                    <a:lumOff val="35000"/>
                  </a:schemeClr>
                </a:solidFill>
              </a:rPr>
              <a:t>יום אחד מת בנה. אבל ה' אלהים נתן לחיי הנער לחזור אליו ולחיות. היא נתנה כבוד לאלוהים.</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000">
                <a:solidFill>
                  <a:srgbClr val="FF0000"/>
                </a:solidFill>
              </a:rPr>
              <a:t>השיעור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3200">
                <a:solidFill>
                  <a:schemeClr val="tx1">
                    <a:lumMod val="65000"/>
                    <a:lumOff val="35000"/>
                  </a:schemeClr>
                </a:solidFill>
              </a:rPr>
              <a:t>האלמנה הציעה מעט קמח ושמן</a:t>
            </a:r>
          </a:p>
          <a:p>
            <a:pPr xmlns:a="http://schemas.openxmlformats.org/drawingml/2006/main" algn="ctr">
              <a:bidi/>
            </a:pPr>
            <a:r xmlns:a="http://schemas.openxmlformats.org/drawingml/2006/main">
              <a:rPr lang="iw" altLang="ko-KR" sz="3200">
                <a:solidFill>
                  <a:schemeClr val="tx1">
                    <a:lumMod val="65000"/>
                    <a:lumOff val="35000"/>
                  </a:schemeClr>
                </a:solidFill>
              </a:rPr>
              <a:t>לאלוהים.</a:t>
            </a:r>
            <a:r xmlns:a="http://schemas.openxmlformats.org/drawingml/2006/main">
              <a:rPr lang="iw"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bidi/>
            </a:pPr>
            <a:r xmlns:a="http://schemas.openxmlformats.org/drawingml/2006/main">
              <a:rPr lang="iw" altLang="ko-KR" sz="3200">
                <a:solidFill>
                  <a:schemeClr val="tx1">
                    <a:lumMod val="65000"/>
                    <a:lumOff val="35000"/>
                  </a:schemeClr>
                </a:solidFill>
              </a:rPr>
              <a:t>לאחר מכן, היא זכתה לברכה רבה</a:t>
            </a:r>
          </a:p>
          <a:p>
            <a:pPr xmlns:a="http://schemas.openxmlformats.org/drawingml/2006/main" algn="ctr">
              <a:bidi/>
            </a:pPr>
            <a:r xmlns:a="http://schemas.openxmlformats.org/drawingml/2006/main">
              <a:rPr lang="iw" altLang="ko-KR" sz="3200">
                <a:solidFill>
                  <a:schemeClr val="tx1">
                    <a:lumMod val="65000"/>
                    <a:lumOff val="35000"/>
                  </a:schemeClr>
                </a:solidFill>
              </a:rPr>
              <a:t>מעבר לכל דמיון.</a:t>
            </a:r>
          </a:p>
          <a:p>
            <a:pPr algn="ctr"/>
            <a:endParaRPr lang="en-US" altLang="ko-KR" sz="3200">
              <a:solidFill>
                <a:schemeClr val="tx1">
                  <a:lumMod val="65000"/>
                  <a:lumOff val="35000"/>
                </a:schemeClr>
              </a:solidFill>
            </a:endParaRPr>
          </a:p>
          <a:p>
            <a:pPr xmlns:a="http://schemas.openxmlformats.org/drawingml/2006/main" algn="ctr">
              <a:bidi/>
            </a:pPr>
            <a:r xmlns:a="http://schemas.openxmlformats.org/drawingml/2006/main">
              <a:rPr lang="iw" altLang="ko-KR" sz="3200">
                <a:solidFill>
                  <a:schemeClr val="tx1">
                    <a:lumMod val="65000"/>
                    <a:lumOff val="35000"/>
                  </a:schemeClr>
                </a:solidFill>
              </a:rPr>
              <a:t>לפעמים, יהיה רגע שנצטרך לתת משהו חשוב לאלוהים.</a:t>
            </a:r>
          </a:p>
          <a:p>
            <a:pPr xmlns:a="http://schemas.openxmlformats.org/drawingml/2006/main" algn="ctr">
              <a:bidi/>
            </a:pPr>
            <a:r xmlns:a="http://schemas.openxmlformats.org/drawingml/2006/main">
              <a:rPr lang="iw" altLang="ko-KR" sz="3200">
                <a:solidFill>
                  <a:schemeClr val="tx1">
                    <a:lumMod val="65000"/>
                    <a:lumOff val="35000"/>
                  </a:schemeClr>
                </a:solidFill>
              </a:rPr>
              <a:t>לאחר מכן, אלוהים מברך אותנו הרבה באמצעות הקרבה והקרבה זו.</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3200"/>
              <a:t>מי הוא אלוהים?</a:t>
            </a:r>
            <a:r xmlns:a="http://schemas.openxmlformats.org/drawingml/2006/main">
              <a:rPr lang="i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rgbClr val="C00000"/>
                </a:solidFill>
              </a:rPr>
              <a:t>אלוהים הוא..</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chemeClr val="tx1">
                    <a:lumMod val="65000"/>
                    <a:lumOff val="35000"/>
                  </a:schemeClr>
                </a:solidFill>
              </a:rPr>
              <a:t>אלוהים הוא זה שמספק לנו את כל מה שאנחנו צריכים כדי לחיות על מזון, בגדים ובית וכו'.</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000">
                <a:solidFill>
                  <a:srgbClr val="FF0000"/>
                </a:solidFill>
              </a:rPr>
              <a:t>החידון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200">
                <a:solidFill>
                  <a:schemeClr val="tx1">
                    <a:lumMod val="65000"/>
                    <a:lumOff val="35000"/>
                  </a:schemeClr>
                </a:solidFill>
              </a:rPr>
              <a:t>למי אמר אלוהים לאליהו ללכת??</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chemeClr val="tx1">
                    <a:lumMod val="65000"/>
                    <a:lumOff val="35000"/>
                  </a:schemeClr>
                </a:solidFill>
              </a:rPr>
              <a:t>① </a:t>
            </a:r>
            <a:r xmlns:a="http://schemas.openxmlformats.org/drawingml/2006/main">
              <a:rPr lang="iw" altLang="ko-KR" sz="2800">
                <a:solidFill>
                  <a:schemeClr val="tx1">
                    <a:lumMod val="65000"/>
                    <a:lumOff val="35000"/>
                  </a:schemeClr>
                </a:solidFill>
              </a:rPr>
              <a:t>מלך</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chemeClr val="tx1">
                    <a:lumMod val="65000"/>
                    <a:lumOff val="35000"/>
                  </a:schemeClr>
                </a:solidFill>
              </a:rPr>
              <a:t>② </a:t>
            </a:r>
            <a:r xmlns:a="http://schemas.openxmlformats.org/drawingml/2006/main">
              <a:rPr lang="iw" altLang="ko-KR" sz="2800">
                <a:solidFill>
                  <a:schemeClr val="tx1">
                    <a:lumMod val="65000"/>
                    <a:lumOff val="35000"/>
                  </a:schemeClr>
                </a:solidFill>
              </a:rPr>
              <a:t>כומר</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chemeClr val="tx1">
                    <a:lumMod val="65000"/>
                    <a:lumOff val="35000"/>
                  </a:schemeClr>
                </a:solidFill>
              </a:rPr>
              <a:t>③ </a:t>
            </a:r>
            <a:r xmlns:a="http://schemas.openxmlformats.org/drawingml/2006/main">
              <a:rPr lang="iw" altLang="ko-KR" sz="2800">
                <a:solidFill>
                  <a:schemeClr val="tx1">
                    <a:lumMod val="65000"/>
                    <a:lumOff val="35000"/>
                  </a:schemeClr>
                </a:solidFill>
              </a:rPr>
              <a:t>אלמנה</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chemeClr val="tx1">
                    <a:lumMod val="65000"/>
                    <a:lumOff val="35000"/>
                  </a:schemeClr>
                </a:solidFill>
              </a:rPr>
              <a:t>④ </a:t>
            </a:r>
            <a:r xmlns:a="http://schemas.openxmlformats.org/drawingml/2006/main">
              <a:rPr lang="iw" altLang="ko-KR" sz="2800">
                <a:solidFill>
                  <a:schemeClr val="tx1">
                    <a:lumMod val="65000"/>
                    <a:lumOff val="35000"/>
                  </a:schemeClr>
                </a:solidFill>
              </a:rPr>
              <a:t>כללי</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rgbClr val="FF0000"/>
                </a:solidFill>
              </a:rPr>
              <a:t>③ </a:t>
            </a:r>
            <a:r xmlns:a="http://schemas.openxmlformats.org/drawingml/2006/main">
              <a:rPr lang="iw" altLang="ko-KR" sz="2800">
                <a:solidFill>
                  <a:srgbClr val="FF0000"/>
                </a:solidFill>
              </a:rPr>
              <a:t>אלמנה</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000">
                <a:solidFill>
                  <a:srgbClr val="FF0000"/>
                </a:solidFill>
              </a:rPr>
              <a:t>המילה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chemeClr val="tx1">
                    <a:lumMod val="65000"/>
                    <a:lumOff val="35000"/>
                  </a:schemeClr>
                </a:solidFill>
              </a:rPr>
              <a:t>לך מיד לצרפת מצידון ושהה שם. פקדתי על אלמנה במקום ההוא לספק לך מזון</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iw" altLang="ko-KR" sz="2800">
                <a:solidFill>
                  <a:schemeClr val="tx1">
                    <a:lumMod val="65000"/>
                    <a:lumOff val="35000"/>
                  </a:schemeClr>
                </a:solidFill>
              </a:rPr>
              <a:t>1 מלכים</a:t>
            </a:r>
            <a:r xmlns:a="http://schemas.openxmlformats.org/drawingml/2006/main">
              <a:rPr lang="iw" altLang="en-US" sz="2800">
                <a:solidFill>
                  <a:schemeClr val="tx1">
                    <a:lumMod val="65000"/>
                    <a:lumOff val="35000"/>
                  </a:schemeClr>
                </a:solidFill>
              </a:rPr>
              <a:t> </a:t>
            </a:r>
            <a:r xmlns:a="http://schemas.openxmlformats.org/drawingml/2006/main">
              <a:rPr lang="iw"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iw" altLang="ko-KR" b="1">
                <a:solidFill>
                  <a:schemeClr val="tx1">
                    <a:lumMod val="50000"/>
                    <a:lumOff val="50000"/>
                  </a:schemeClr>
                </a:solidFill>
              </a:rPr>
              <a:t>מס' 36 דבר אלוהים</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bidi/>
            </a:pPr>
            <a:r xmlns:a="http://schemas.openxmlformats.org/drawingml/2006/main">
              <a:rPr lang="iw" altLang="ko-KR" sz="4400"/>
              <a:t>האש נפלה מהשמים</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bidi/>
            </a:pPr>
            <a:r xmlns:a="http://schemas.openxmlformats.org/drawingml/2006/main">
              <a:rPr lang="iw" altLang="ko-KR" sz="4000">
                <a:solidFill>
                  <a:srgbClr val="FF0000"/>
                </a:solidFill>
              </a:rPr>
              <a:t>המילה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iw" altLang="ko-KR" sz="3600">
                <a:solidFill>
                  <a:schemeClr val="tx1">
                    <a:lumMod val="65000"/>
                    <a:lumOff val="35000"/>
                  </a:schemeClr>
                </a:solidFill>
              </a:rPr>
              <a:t>אז נפלה אש ה' ושרפה את הקורבן, את העצים, את האבנים ואת האדמה, וכן ליקקה את המים בתעלה.</a:t>
            </a:r>
            <a:r xmlns:a="http://schemas.openxmlformats.org/drawingml/2006/main">
              <a:rPr lang="iw"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bidi/>
            </a:pPr>
            <a:r xmlns:a="http://schemas.openxmlformats.org/drawingml/2006/main">
              <a:rPr lang="iw" altLang="ko-KR" sz="2800">
                <a:solidFill>
                  <a:schemeClr val="tx1">
                    <a:lumMod val="65000"/>
                    <a:lumOff val="35000"/>
                  </a:schemeClr>
                </a:solidFill>
              </a:rPr>
              <a:t>1 מלכים</a:t>
            </a:r>
            <a:r xmlns:a="http://schemas.openxmlformats.org/drawingml/2006/main">
              <a:rPr lang="iw" altLang="en-US" sz="2800">
                <a:solidFill>
                  <a:schemeClr val="tx1">
                    <a:lumMod val="65000"/>
                    <a:lumOff val="35000"/>
                  </a:schemeClr>
                </a:solidFill>
              </a:rPr>
              <a:t> </a:t>
            </a:r>
            <a:r xmlns:a="http://schemas.openxmlformats.org/drawingml/2006/main">
              <a:rPr lang="iw"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iw" altLang="ko-KR" sz="2800">
                <a:solidFill>
                  <a:schemeClr val="tx1">
                    <a:lumMod val="65000"/>
                    <a:lumOff val="35000"/>
                  </a:schemeClr>
                </a:solidFill>
              </a:rPr>
              <a:t>אלוהים שלח את אליהו אל אחאב מלך ישראל הרשע. "אתה תכיר מי הוא אלוהים אמיתי!"</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iw" altLang="ko-KR" sz="2800">
                <a:solidFill>
                  <a:schemeClr val="tx1">
                    <a:lumMod val="65000"/>
                    <a:lumOff val="35000"/>
                  </a:schemeClr>
                </a:solidFill>
              </a:rPr>
              <a:t>אליהו נלחם נגד 850 נביאי שקר של עובדי אלילים. "האל שעונה באש הוא אלוהים אמיתי!"</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iw" altLang="ko-KR" sz="2800">
                <a:solidFill>
                  <a:schemeClr val="tx1">
                    <a:lumMod val="65000"/>
                    <a:lumOff val="35000"/>
                  </a:schemeClr>
                </a:solidFill>
              </a:rPr>
              <a:t>יונתן נתן את בגדיו היקרים לדוד. זה הראה את הידידות העמוקה של יונתן לדוד.</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iw" altLang="ko-KR" sz="2800">
                <a:solidFill>
                  <a:schemeClr val="tx1">
                    <a:lumMod val="65000"/>
                    <a:lumOff val="35000"/>
                  </a:schemeClr>
                </a:solidFill>
              </a:rPr>
              <a:t>850 נביאים קראו בשם האל שלהם ורקדו סביב האלטר אך לא הייתה תגובת אש.</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iw" altLang="ko-KR" sz="2800">
                <a:solidFill>
                  <a:schemeClr val="tx1">
                    <a:lumMod val="65000"/>
                    <a:lumOff val="35000"/>
                  </a:schemeClr>
                </a:solidFill>
              </a:rPr>
              <a:t>הגיע תורו של אליהו. אליהו התפלל לשמים. ואז, אש האלוהים נפלה ושרפה את הקורבן על המזבח.</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iw" altLang="ko-KR" sz="2600">
                <a:solidFill>
                  <a:schemeClr val="tx1">
                    <a:lumMod val="65000"/>
                    <a:lumOff val="35000"/>
                  </a:schemeClr>
                </a:solidFill>
              </a:rPr>
              <a:t>"יהוה הוא האל האמיתי!" עם ישראל חזרו בתשובה על חטאיהם ונתנו כבוד לאלוהים.</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bidi/>
            </a:pPr>
            <a:r xmlns:a="http://schemas.openxmlformats.org/drawingml/2006/main">
              <a:rPr lang="iw" altLang="ko-KR" sz="4000">
                <a:solidFill>
                  <a:srgbClr val="FF0000"/>
                </a:solidFill>
              </a:rPr>
              <a:t>השיעור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bidi/>
            </a:pPr>
            <a:r xmlns:a="http://schemas.openxmlformats.org/drawingml/2006/main">
              <a:rPr lang="iw" altLang="ko-KR" sz="3200">
                <a:solidFill>
                  <a:schemeClr val="tx1">
                    <a:lumMod val="65000"/>
                    <a:lumOff val="35000"/>
                  </a:schemeClr>
                </a:solidFill>
              </a:rPr>
              <a:t>אלים כוזבים לא יכלו לעשות דבר.</a:t>
            </a:r>
          </a:p>
          <a:p>
            <a:pPr xmlns:a="http://schemas.openxmlformats.org/drawingml/2006/main" algn="ctr">
              <a:bidi/>
            </a:pPr>
            <a:r xmlns:a="http://schemas.openxmlformats.org/drawingml/2006/main">
              <a:rPr lang="iw" altLang="ko-KR" sz="3200">
                <a:solidFill>
                  <a:schemeClr val="tx1">
                    <a:lumMod val="65000"/>
                    <a:lumOff val="35000"/>
                  </a:schemeClr>
                </a:solidFill>
              </a:rPr>
              <a:t>ל</a:t>
            </a:r>
            <a:r xmlns:a="http://schemas.openxmlformats.org/drawingml/2006/main">
              <a:rPr lang="iw" altLang="en-US" sz="3200">
                <a:solidFill>
                  <a:schemeClr val="tx1">
                    <a:lumMod val="65000"/>
                    <a:lumOff val="35000"/>
                  </a:schemeClr>
                </a:solidFill>
              </a:rPr>
              <a:t> </a:t>
            </a:r>
            <a:r xmlns:a="http://schemas.openxmlformats.org/drawingml/2006/main">
              <a:rPr lang="iw" altLang="ko-KR" sz="3200">
                <a:solidFill>
                  <a:schemeClr val="tx1">
                    <a:lumMod val="65000"/>
                    <a:lumOff val="35000"/>
                  </a:schemeClr>
                </a:solidFill>
              </a:rPr>
              <a:t>הֵם</a:t>
            </a:r>
            <a:r xmlns:a="http://schemas.openxmlformats.org/drawingml/2006/main">
              <a:rPr lang="iw" altLang="en-US" sz="3200">
                <a:solidFill>
                  <a:schemeClr val="tx1">
                    <a:lumMod val="65000"/>
                    <a:lumOff val="35000"/>
                  </a:schemeClr>
                </a:solidFill>
              </a:rPr>
              <a:t> </a:t>
            </a:r>
            <a:r xmlns:a="http://schemas.openxmlformats.org/drawingml/2006/main">
              <a:rPr lang="iw" altLang="ko-KR" sz="3200">
                <a:solidFill>
                  <a:schemeClr val="tx1">
                    <a:lumMod val="65000"/>
                    <a:lumOff val="35000"/>
                  </a:schemeClr>
                </a:solidFill>
              </a:rPr>
              <a:t>היה</a:t>
            </a:r>
            <a:r xmlns:a="http://schemas.openxmlformats.org/drawingml/2006/main">
              <a:rPr lang="iw" altLang="en-US" sz="3200">
                <a:solidFill>
                  <a:schemeClr val="tx1">
                    <a:lumMod val="65000"/>
                    <a:lumOff val="35000"/>
                  </a:schemeClr>
                </a:solidFill>
              </a:rPr>
              <a:t> </a:t>
            </a:r>
            <a:r xmlns:a="http://schemas.openxmlformats.org/drawingml/2006/main">
              <a:rPr lang="iw" altLang="ko-KR" sz="3200">
                <a:solidFill>
                  <a:schemeClr val="tx1">
                    <a:lumMod val="65000"/>
                    <a:lumOff val="35000"/>
                  </a:schemeClr>
                </a:solidFill>
              </a:rPr>
              <a:t>לא</a:t>
            </a:r>
            <a:r xmlns:a="http://schemas.openxmlformats.org/drawingml/2006/main">
              <a:rPr lang="iw" altLang="en-US" sz="3200">
                <a:solidFill>
                  <a:schemeClr val="tx1">
                    <a:lumMod val="65000"/>
                    <a:lumOff val="35000"/>
                  </a:schemeClr>
                </a:solidFill>
              </a:rPr>
              <a:t> </a:t>
            </a:r>
            <a:r xmlns:a="http://schemas.openxmlformats.org/drawingml/2006/main">
              <a:rPr lang="iw" altLang="ko-KR" sz="3200">
                <a:solidFill>
                  <a:schemeClr val="tx1">
                    <a:lumMod val="65000"/>
                    <a:lumOff val="35000"/>
                  </a:schemeClr>
                </a:solidFill>
              </a:rPr>
              <a:t>כּוֹחַ.</a:t>
            </a:r>
          </a:p>
          <a:p>
            <a:pPr algn="ctr"/>
            <a:endParaRPr lang="en-US" altLang="ko-KR" sz="3200">
              <a:solidFill>
                <a:schemeClr val="tx1">
                  <a:lumMod val="65000"/>
                  <a:lumOff val="35000"/>
                </a:schemeClr>
              </a:solidFill>
            </a:endParaRPr>
          </a:p>
          <a:p>
            <a:pPr xmlns:a="http://schemas.openxmlformats.org/drawingml/2006/main" algn="ctr">
              <a:bidi/>
            </a:pPr>
            <a:r xmlns:a="http://schemas.openxmlformats.org/drawingml/2006/main">
              <a:rPr lang="iw" altLang="ko-KR" sz="3200">
                <a:solidFill>
                  <a:schemeClr val="tx1">
                    <a:lumMod val="65000"/>
                    <a:lumOff val="35000"/>
                  </a:schemeClr>
                </a:solidFill>
              </a:rPr>
              <a:t>אלוהים הוא כל יכול.</a:t>
            </a:r>
          </a:p>
          <a:p>
            <a:pPr xmlns:a="http://schemas.openxmlformats.org/drawingml/2006/main" algn="ctr">
              <a:bidi/>
            </a:pPr>
            <a:r xmlns:a="http://schemas.openxmlformats.org/drawingml/2006/main">
              <a:rPr lang="iw" altLang="ko-KR" sz="3200">
                <a:solidFill>
                  <a:schemeClr val="tx1">
                    <a:lumMod val="65000"/>
                    <a:lumOff val="35000"/>
                  </a:schemeClr>
                </a:solidFill>
              </a:rPr>
              <a:t>אנו יכולים לחוות את הניסים המדהימים שלו כאשר אנו סומכים עליו ומאמינים בו.</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bidi/>
            </a:pPr>
            <a:r xmlns:a="http://schemas.openxmlformats.org/drawingml/2006/main">
              <a:rPr lang="iw" altLang="ko-KR" sz="3200"/>
              <a:t>מי הוא אלוהים?</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iw" altLang="ko-KR" sz="3600">
                <a:solidFill>
                  <a:srgbClr val="C00000"/>
                </a:solidFill>
              </a:rPr>
              <a:t>אלוהים הוא..</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iw" altLang="ko-KR" sz="3600">
                <a:solidFill>
                  <a:schemeClr val="tx1">
                    <a:lumMod val="65000"/>
                    <a:lumOff val="35000"/>
                  </a:schemeClr>
                </a:solidFill>
              </a:rPr>
              <a:t>הוא האל האמיתי והחי והעובד השונה מאלילי השקר.</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bidi/>
            </a:pPr>
            <a:r xmlns:a="http://schemas.openxmlformats.org/drawingml/2006/main">
              <a:rPr lang="iw" altLang="ko-KR" sz="4000">
                <a:solidFill>
                  <a:srgbClr val="FF0000"/>
                </a:solidFill>
              </a:rPr>
              <a:t>החידון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iw" altLang="ko-KR" sz="3200">
                <a:solidFill>
                  <a:schemeClr val="tx1">
                    <a:lumMod val="65000"/>
                    <a:lumOff val="35000"/>
                  </a:schemeClr>
                </a:solidFill>
              </a:rPr>
              <a:t>מה נפל מהשמים כשאליהו התפלל?</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iw" altLang="en-US" sz="2800">
                <a:solidFill>
                  <a:schemeClr val="tx1">
                    <a:lumMod val="65000"/>
                    <a:lumOff val="35000"/>
                  </a:schemeClr>
                </a:solidFill>
              </a:rPr>
              <a:t>① </a:t>
            </a:r>
            <a:r xmlns:a="http://schemas.openxmlformats.org/drawingml/2006/main">
              <a:rPr lang="iw" altLang="ko-KR" sz="2800">
                <a:solidFill>
                  <a:schemeClr val="tx1">
                    <a:lumMod val="65000"/>
                    <a:lumOff val="35000"/>
                  </a:schemeClr>
                </a:solidFill>
              </a:rPr>
              <a:t>שלג</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iw" altLang="en-US" sz="2800">
                <a:solidFill>
                  <a:schemeClr val="tx1">
                    <a:lumMod val="65000"/>
                    <a:lumOff val="35000"/>
                  </a:schemeClr>
                </a:solidFill>
              </a:rPr>
              <a:t>② </a:t>
            </a:r>
            <a:r xmlns:a="http://schemas.openxmlformats.org/drawingml/2006/main">
              <a:rPr lang="iw" altLang="ko-KR" sz="2800">
                <a:solidFill>
                  <a:schemeClr val="tx1">
                    <a:lumMod val="65000"/>
                    <a:lumOff val="35000"/>
                  </a:schemeClr>
                </a:solidFill>
              </a:rPr>
              <a:t>גשם</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iw" altLang="en-US" sz="2800">
                <a:solidFill>
                  <a:schemeClr val="tx1">
                    <a:lumMod val="65000"/>
                    <a:lumOff val="35000"/>
                  </a:schemeClr>
                </a:solidFill>
              </a:rPr>
              <a:t>③ </a:t>
            </a:r>
            <a:r xmlns:a="http://schemas.openxmlformats.org/drawingml/2006/main">
              <a:rPr lang="iw" altLang="ko-KR" sz="2800">
                <a:solidFill>
                  <a:schemeClr val="tx1">
                    <a:lumMod val="65000"/>
                    <a:lumOff val="35000"/>
                  </a:schemeClr>
                </a:solidFill>
              </a:rPr>
              <a:t>אבן</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iw" altLang="en-US" sz="2800">
                <a:solidFill>
                  <a:schemeClr val="tx1">
                    <a:lumMod val="65000"/>
                    <a:lumOff val="35000"/>
                  </a:schemeClr>
                </a:solidFill>
              </a:rPr>
              <a:t>④ </a:t>
            </a:r>
            <a:r xmlns:a="http://schemas.openxmlformats.org/drawingml/2006/main">
              <a:rPr lang="iw" altLang="ko-KR" sz="2800">
                <a:solidFill>
                  <a:schemeClr val="tx1">
                    <a:lumMod val="65000"/>
                    <a:lumOff val="35000"/>
                  </a:schemeClr>
                </a:solidFill>
              </a:rPr>
              <a:t>אש</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iw" altLang="en-US" sz="2800">
                <a:solidFill>
                  <a:srgbClr val="FF0000"/>
                </a:solidFill>
              </a:rPr>
              <a:t>④ </a:t>
            </a:r>
            <a:r xmlns:a="http://schemas.openxmlformats.org/drawingml/2006/main">
              <a:rPr lang="iw" altLang="ko-KR" sz="2800">
                <a:solidFill>
                  <a:srgbClr val="FF0000"/>
                </a:solidFill>
              </a:rPr>
              <a:t>אש</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bidi/>
            </a:pPr>
            <a:r xmlns:a="http://schemas.openxmlformats.org/drawingml/2006/main">
              <a:rPr lang="iw" altLang="ko-KR" sz="4000">
                <a:solidFill>
                  <a:srgbClr val="FF0000"/>
                </a:solidFill>
              </a:rPr>
              <a:t>המילה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iw" altLang="ko-KR" sz="3600">
                <a:solidFill>
                  <a:schemeClr val="tx1">
                    <a:lumMod val="65000"/>
                    <a:lumOff val="35000"/>
                  </a:schemeClr>
                </a:solidFill>
              </a:rPr>
              <a:t>אז נפלה אש ה' ושרפה את הקורבן, את העצים, את האבנים ואת האדמה, וכן ליקקה את המים בתעלה.</a:t>
            </a:r>
            <a:r xmlns:a="http://schemas.openxmlformats.org/drawingml/2006/main">
              <a:rPr lang="iw"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bidi/>
            </a:pPr>
            <a:r xmlns:a="http://schemas.openxmlformats.org/drawingml/2006/main">
              <a:rPr lang="iw" altLang="ko-KR" sz="2800">
                <a:solidFill>
                  <a:schemeClr val="tx1">
                    <a:lumMod val="65000"/>
                    <a:lumOff val="35000"/>
                  </a:schemeClr>
                </a:solidFill>
              </a:rPr>
              <a:t>1 מלכים</a:t>
            </a:r>
            <a:r xmlns:a="http://schemas.openxmlformats.org/drawingml/2006/main">
              <a:rPr lang="iw" altLang="en-US" sz="2800">
                <a:solidFill>
                  <a:schemeClr val="tx1">
                    <a:lumMod val="65000"/>
                    <a:lumOff val="35000"/>
                  </a:schemeClr>
                </a:solidFill>
              </a:rPr>
              <a:t> </a:t>
            </a:r>
            <a:r xmlns:a="http://schemas.openxmlformats.org/drawingml/2006/main">
              <a:rPr lang="iw"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b="1">
                <a:solidFill>
                  <a:schemeClr val="tx1">
                    <a:lumMod val="50000"/>
                    <a:lumOff val="50000"/>
                  </a:schemeClr>
                </a:solidFill>
              </a:rPr>
              <a:t>לא. 37 דבר אלוהים</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400"/>
              <a:t>נעמן נרפא מצרעת</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000">
                <a:solidFill>
                  <a:srgbClr val="FF0000"/>
                </a:solidFill>
              </a:rPr>
              <a:t>המילה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chemeClr val="tx1">
                    <a:lumMod val="65000"/>
                    <a:lumOff val="35000"/>
                  </a:schemeClr>
                </a:solidFill>
              </a:rPr>
              <a:t>וירד וטבל שבע פעמים בירדן, כפי שאמר לו איש האלוהים, ובשרו חזר ונטהר כנער צעיר.</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iw" altLang="ko-KR" sz="2800">
                <a:solidFill>
                  <a:schemeClr val="tx1">
                    <a:lumMod val="65000"/>
                    <a:lumOff val="35000"/>
                  </a:schemeClr>
                </a:solidFill>
              </a:rPr>
              <a:t>מלכים ב' ה':14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400">
                <a:solidFill>
                  <a:schemeClr val="tx1">
                    <a:lumMod val="65000"/>
                    <a:lumOff val="35000"/>
                  </a:schemeClr>
                </a:solidFill>
              </a:rPr>
              <a:t>נעמן היה מפקד צבא מלך ארם, אך היה לו צרעת. הוא הלך אל אלישע שהיה נביא ישראל כדי לשקם.</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iw" altLang="ko-KR" sz="2600">
                <a:solidFill>
                  <a:schemeClr val="tx1">
                    <a:lumMod val="65000"/>
                    <a:lumOff val="35000"/>
                  </a:schemeClr>
                </a:solidFill>
              </a:rPr>
              <a:t>דוד היה במצב מסוכן למוות מספר פעמים, שכן שאול המלך ניסה להרוג אותו. עם זאת, הוא יכול היה להימלט מהסכנות הללו בעזרתו של יונתן.</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800">
                <a:solidFill>
                  <a:schemeClr val="tx1">
                    <a:lumMod val="65000"/>
                    <a:lumOff val="35000"/>
                  </a:schemeClr>
                </a:solidFill>
              </a:rPr>
              <a:t>אלישע לא פגש אותו, אלא רק אמר, "לך, רחץ את עצמך שבע פעמים בנהר הירדן."</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800">
                <a:solidFill>
                  <a:schemeClr val="tx1">
                    <a:lumMod val="65000"/>
                    <a:lumOff val="35000"/>
                  </a:schemeClr>
                </a:solidFill>
              </a:rPr>
              <a:t>נעמן כעס על דברו של אלישע. אבל עבדיו אמרו לו: לך אל הנהר וטבל בבקשה את גופך.</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800">
                <a:solidFill>
                  <a:schemeClr val="tx1">
                    <a:lumMod val="65000"/>
                    <a:lumOff val="35000"/>
                  </a:schemeClr>
                </a:solidFill>
              </a:rPr>
              <a:t>נעמן טבל בירדן שבע פעמים כפי שאמרו אלישע ועבדיו.</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500">
                <a:solidFill>
                  <a:schemeClr val="tx1">
                    <a:lumMod val="65000"/>
                    <a:lumOff val="35000"/>
                  </a:schemeClr>
                </a:solidFill>
              </a:rPr>
              <a:t>ואז, באופן מפתיע, שוקם בשרו ונהיה נקי.</a:t>
            </a:r>
          </a:p>
          <a:p>
            <a:r xmlns:a="http://schemas.openxmlformats.org/drawingml/2006/main">
              <a:rPr lang="iw" altLang="ko-KR" sz="2500">
                <a:solidFill>
                  <a:schemeClr val="tx1">
                    <a:lumMod val="65000"/>
                    <a:lumOff val="35000"/>
                  </a:schemeClr>
                </a:solidFill>
              </a:rPr>
              <a:t>נעמן חזר אל אלישע ונתן כבוד לה'.</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000">
                <a:solidFill>
                  <a:srgbClr val="FF0000"/>
                </a:solidFill>
              </a:rPr>
              <a:t>השיעור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3200">
                <a:solidFill>
                  <a:schemeClr val="tx1">
                    <a:lumMod val="65000"/>
                    <a:lumOff val="35000"/>
                  </a:schemeClr>
                </a:solidFill>
              </a:rPr>
              <a:t>כששמע נעמן את אלישע שהיה איש האלוהים ונשמע לדבריו, זכה להיטהר מצרעתו.</a:t>
            </a:r>
          </a:p>
          <a:p>
            <a:pPr algn="ctr"/>
            <a:endParaRPr lang="en-US" altLang="ko-KR" sz="3200">
              <a:solidFill>
                <a:schemeClr val="tx1">
                  <a:lumMod val="65000"/>
                  <a:lumOff val="35000"/>
                </a:schemeClr>
              </a:solidFill>
            </a:endParaRPr>
          </a:p>
          <a:p>
            <a:pPr xmlns:a="http://schemas.openxmlformats.org/drawingml/2006/main" algn="ctr">
              <a:bidi/>
            </a:pPr>
            <a:r xmlns:a="http://schemas.openxmlformats.org/drawingml/2006/main">
              <a:rPr lang="iw" altLang="ko-KR" sz="3200">
                <a:solidFill>
                  <a:schemeClr val="tx1">
                    <a:lumMod val="65000"/>
                    <a:lumOff val="35000"/>
                  </a:schemeClr>
                </a:solidFill>
              </a:rPr>
              <a:t>אנחנו צריכים לחיות לא לפי רצוננו,</a:t>
            </a:r>
          </a:p>
          <a:p>
            <a:pPr xmlns:a="http://schemas.openxmlformats.org/drawingml/2006/main" algn="ctr">
              <a:bidi/>
            </a:pPr>
            <a:r xmlns:a="http://schemas.openxmlformats.org/drawingml/2006/main">
              <a:rPr lang="iw" altLang="ko-KR" sz="3200">
                <a:solidFill>
                  <a:schemeClr val="tx1">
                    <a:lumMod val="65000"/>
                    <a:lumOff val="35000"/>
                  </a:schemeClr>
                </a:solidFill>
              </a:rPr>
              <a:t>אלא ברצון האל.</a:t>
            </a:r>
          </a:p>
          <a:p>
            <a:pPr algn="ctr"/>
            <a:endParaRPr lang="en-US" altLang="ko-KR" sz="3200">
              <a:solidFill>
                <a:schemeClr val="tx1">
                  <a:lumMod val="65000"/>
                  <a:lumOff val="35000"/>
                </a:schemeClr>
              </a:solidFill>
            </a:endParaRPr>
          </a:p>
          <a:p>
            <a:pPr xmlns:a="http://schemas.openxmlformats.org/drawingml/2006/main" algn="ctr">
              <a:bidi/>
            </a:pPr>
            <a:r xmlns:a="http://schemas.openxmlformats.org/drawingml/2006/main">
              <a:rPr lang="iw" altLang="ko-KR" sz="3200">
                <a:solidFill>
                  <a:schemeClr val="tx1">
                    <a:lumMod val="65000"/>
                    <a:lumOff val="35000"/>
                  </a:schemeClr>
                </a:solidFill>
              </a:rPr>
              <a:t>כאשר אנו חיים על דבר אלוהים ומצייתים לו,</a:t>
            </a:r>
          </a:p>
          <a:p>
            <a:pPr xmlns:a="http://schemas.openxmlformats.org/drawingml/2006/main" algn="ctr">
              <a:bidi/>
            </a:pPr>
            <a:r xmlns:a="http://schemas.openxmlformats.org/drawingml/2006/main">
              <a:rPr lang="iw" altLang="ko-KR" sz="3200">
                <a:solidFill>
                  <a:schemeClr val="tx1">
                    <a:lumMod val="65000"/>
                    <a:lumOff val="35000"/>
                  </a:schemeClr>
                </a:solidFill>
              </a:rPr>
              <a:t>אנחנו יכולים להתברך על ידי ברכה בשפע שאלוהים יכול לספק לנו.</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3200">
                <a:solidFill>
                  <a:srgbClr val="FF0000"/>
                </a:solidFill>
              </a:rPr>
              <a:t>אלוהים?</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rgbClr val="C00000"/>
                </a:solidFill>
              </a:rPr>
              <a:t>אלוהים הוא..</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chemeClr val="tx1">
                    <a:lumMod val="65000"/>
                    <a:lumOff val="35000"/>
                  </a:schemeClr>
                </a:solidFill>
              </a:rPr>
              <a:t>אלוהים הוא זה שיכול לרפא כל מחלה. הוא האל הכול יכול שיכול לרפא אותנו.</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000">
                <a:solidFill>
                  <a:srgbClr val="FF0000"/>
                </a:solidFill>
              </a:rPr>
              <a:t>החידון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chemeClr val="tx1">
                    <a:lumMod val="65000"/>
                    <a:lumOff val="35000"/>
                  </a:schemeClr>
                </a:solidFill>
              </a:rPr>
              <a:t>כמה פעמים טבל נעמן בנהר הירדן?</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chemeClr val="tx1">
                    <a:lumMod val="65000"/>
                    <a:lumOff val="35000"/>
                  </a:schemeClr>
                </a:solidFill>
              </a:rPr>
              <a:t>① </a:t>
            </a:r>
            <a:r xmlns:a="http://schemas.openxmlformats.org/drawingml/2006/main">
              <a:rPr lang="iw" altLang="ko-KR" sz="2800">
                <a:solidFill>
                  <a:schemeClr val="tx1">
                    <a:lumMod val="65000"/>
                    <a:lumOff val="35000"/>
                  </a:schemeClr>
                </a:solidFill>
              </a:rPr>
              <a:t>שלוש פעמים</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chemeClr val="tx1">
                    <a:lumMod val="65000"/>
                    <a:lumOff val="35000"/>
                  </a:schemeClr>
                </a:solidFill>
              </a:rPr>
              <a:t>② </a:t>
            </a:r>
            <a:r xmlns:a="http://schemas.openxmlformats.org/drawingml/2006/main">
              <a:rPr lang="iw" altLang="ko-KR" sz="2800">
                <a:solidFill>
                  <a:schemeClr val="tx1">
                    <a:lumMod val="65000"/>
                    <a:lumOff val="35000"/>
                  </a:schemeClr>
                </a:solidFill>
              </a:rPr>
              <a:t>פעם אחת</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chemeClr val="tx1">
                    <a:lumMod val="65000"/>
                    <a:lumOff val="35000"/>
                  </a:schemeClr>
                </a:solidFill>
              </a:rPr>
              <a:t>③ </a:t>
            </a:r>
            <a:r xmlns:a="http://schemas.openxmlformats.org/drawingml/2006/main">
              <a:rPr lang="iw" altLang="ko-KR" sz="2800">
                <a:solidFill>
                  <a:schemeClr val="tx1">
                    <a:lumMod val="65000"/>
                    <a:lumOff val="35000"/>
                  </a:schemeClr>
                </a:solidFill>
              </a:rPr>
              <a:t>חמש פעמים</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chemeClr val="tx1">
                    <a:lumMod val="65000"/>
                    <a:lumOff val="35000"/>
                  </a:schemeClr>
                </a:solidFill>
              </a:rPr>
              <a:t>④ </a:t>
            </a:r>
            <a:r xmlns:a="http://schemas.openxmlformats.org/drawingml/2006/main">
              <a:rPr lang="iw" altLang="ko-KR" sz="2800">
                <a:solidFill>
                  <a:schemeClr val="tx1">
                    <a:lumMod val="65000"/>
                    <a:lumOff val="35000"/>
                  </a:schemeClr>
                </a:solidFill>
              </a:rPr>
              <a:t>שבע</a:t>
            </a:r>
            <a:r xmlns:a="http://schemas.openxmlformats.org/drawingml/2006/main">
              <a:rPr lang="iw" altLang="en-US" sz="2800">
                <a:solidFill>
                  <a:schemeClr val="tx1">
                    <a:lumMod val="65000"/>
                    <a:lumOff val="35000"/>
                  </a:schemeClr>
                </a:solidFill>
              </a:rPr>
              <a:t> </a:t>
            </a:r>
            <a:r xmlns:a="http://schemas.openxmlformats.org/drawingml/2006/main">
              <a:rPr lang="iw" altLang="ko-KR" sz="2800">
                <a:solidFill>
                  <a:schemeClr val="tx1">
                    <a:lumMod val="65000"/>
                    <a:lumOff val="35000"/>
                  </a:schemeClr>
                </a:solidFill>
              </a:rPr>
              <a:t>פִּי</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rgbClr val="FF0000"/>
                </a:solidFill>
              </a:rPr>
              <a:t>④ </a:t>
            </a:r>
            <a:r xmlns:a="http://schemas.openxmlformats.org/drawingml/2006/main">
              <a:rPr lang="iw" altLang="ko-KR" sz="2800">
                <a:solidFill>
                  <a:srgbClr val="FF0000"/>
                </a:solidFill>
              </a:rPr>
              <a:t>שבע פעמים</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000">
                <a:solidFill>
                  <a:srgbClr val="FF0000"/>
                </a:solidFill>
              </a:rPr>
              <a:t>המילה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chemeClr val="tx1">
                    <a:lumMod val="65000"/>
                    <a:lumOff val="35000"/>
                  </a:schemeClr>
                </a:solidFill>
              </a:rPr>
              <a:t>וירד וטבל שבע פעמים בירדן, כפי שאמר לו איש האלוהים, ובשרו חזר ונטהר כנער צעיר.</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iw" altLang="ko-KR" sz="2800">
                <a:solidFill>
                  <a:schemeClr val="tx1">
                    <a:lumMod val="65000"/>
                    <a:lumOff val="35000"/>
                  </a:schemeClr>
                </a:solidFill>
              </a:rPr>
              <a:t>מלכים ב' ה':14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b="1">
                <a:solidFill>
                  <a:schemeClr val="tx1">
                    <a:lumMod val="50000"/>
                    <a:lumOff val="50000"/>
                  </a:schemeClr>
                </a:solidFill>
              </a:rPr>
              <a:t>מס' 38 דבר אלוהים</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400"/>
              <a:t>תיקון מקדש אלוהים</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000">
                <a:solidFill>
                  <a:srgbClr val="FF0000"/>
                </a:solidFill>
              </a:rPr>
              <a:t>המילה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chemeClr val="bg1">
                    <a:lumMod val="50000"/>
                  </a:schemeClr>
                </a:solidFill>
              </a:rPr>
              <a:t>על כן זימן המלך יואש את יהוידע הכהן ואת שאר הכהנים ושאל אותם: "מדוע אינכם מתקנים את הנזק שנגרם לבית המקדש? אל תיקחו עוד כסף מאוצרותיכם, אלא מסרו אותו לתיקון המקדש".</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iw" altLang="ko-KR" sz="2800">
                <a:solidFill>
                  <a:schemeClr val="tx1">
                    <a:lumMod val="65000"/>
                    <a:lumOff val="35000"/>
                  </a:schemeClr>
                </a:solidFill>
              </a:rPr>
              <a:t>2 מלכים</a:t>
            </a:r>
            <a:r xmlns:a="http://schemas.openxmlformats.org/drawingml/2006/main">
              <a:rPr lang="iw" altLang="en-US" sz="2800">
                <a:solidFill>
                  <a:schemeClr val="tx1">
                    <a:lumMod val="65000"/>
                    <a:lumOff val="35000"/>
                  </a:schemeClr>
                </a:solidFill>
              </a:rPr>
              <a:t> </a:t>
            </a:r>
            <a:r xmlns:a="http://schemas.openxmlformats.org/drawingml/2006/main">
              <a:rPr lang="iw"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bidi/>
            </a:pPr>
            <a:r xmlns:a="http://schemas.openxmlformats.org/drawingml/2006/main">
              <a:rPr lang="iw" altLang="ko-KR" sz="4000">
                <a:solidFill>
                  <a:srgbClr val="FF0000"/>
                </a:solidFill>
              </a:rPr>
              <a:t>השיעור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bidi/>
            </a:pPr>
            <a:r xmlns:a="http://schemas.openxmlformats.org/drawingml/2006/main">
              <a:rPr lang="iw" altLang="ko-KR" sz="3200">
                <a:solidFill>
                  <a:schemeClr val="tx1">
                    <a:lumMod val="65000"/>
                    <a:lumOff val="35000"/>
                  </a:schemeClr>
                </a:solidFill>
              </a:rPr>
              <a:t>יונתן לא בחר בתשוקתו האנוכית, אלא בחברו, דוד.</a:t>
            </a:r>
          </a:p>
          <a:p>
            <a:pPr algn="ctr"/>
            <a:endParaRPr lang="en-US" altLang="ko-KR" sz="3200">
              <a:solidFill>
                <a:schemeClr val="tx1">
                  <a:lumMod val="65000"/>
                  <a:lumOff val="35000"/>
                </a:schemeClr>
              </a:solidFill>
            </a:endParaRPr>
          </a:p>
          <a:p>
            <a:pPr xmlns:a="http://schemas.openxmlformats.org/drawingml/2006/main" algn="ctr">
              <a:bidi/>
            </a:pPr>
            <a:r xmlns:a="http://schemas.openxmlformats.org/drawingml/2006/main">
              <a:rPr lang="iw" altLang="ko-KR" sz="3200">
                <a:solidFill>
                  <a:schemeClr val="tx1">
                    <a:lumMod val="65000"/>
                    <a:lumOff val="35000"/>
                  </a:schemeClr>
                </a:solidFill>
              </a:rPr>
              <a:t>כמו יונתן,</a:t>
            </a:r>
          </a:p>
          <a:p>
            <a:pPr xmlns:a="http://schemas.openxmlformats.org/drawingml/2006/main" algn="ctr">
              <a:bidi/>
            </a:pPr>
            <a:r xmlns:a="http://schemas.openxmlformats.org/drawingml/2006/main">
              <a:rPr lang="iw" altLang="ko-KR" sz="3200">
                <a:solidFill>
                  <a:schemeClr val="tx1">
                    <a:lumMod val="65000"/>
                    <a:lumOff val="35000"/>
                  </a:schemeClr>
                </a:solidFill>
              </a:rPr>
              <a:t>בואו נהיה חבר טוב עבור החבר שלנו.</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800" err="1">
                <a:solidFill>
                  <a:schemeClr val="tx1">
                    <a:lumMod val="65000"/>
                    <a:lumOff val="35000"/>
                  </a:schemeClr>
                </a:solidFill>
              </a:rPr>
              <a:t>ליואש, מלך יהודה, היה דעתו לתקן את מקדש האלוהים, שנותר פגום.</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800">
                <a:solidFill>
                  <a:schemeClr val="tx1">
                    <a:lumMod val="65000"/>
                    <a:lumOff val="35000"/>
                  </a:schemeClr>
                </a:solidFill>
              </a:rPr>
              <a:t>אולם התקציב לא הספיק לתיקון בית המקדש. יואש החליט לקבל מנחה עבור תיקון מקדש אלוהים.</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800">
                <a:solidFill>
                  <a:schemeClr val="tx1">
                    <a:lumMod val="65000"/>
                    <a:lumOff val="35000"/>
                  </a:schemeClr>
                </a:solidFill>
              </a:rPr>
              <a:t>אנשים שאהבו את אלוהים בכנות הציעו כסף עבור תיקון בית המקדש.</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800">
                <a:solidFill>
                  <a:schemeClr val="tx1">
                    <a:lumMod val="65000"/>
                    <a:lumOff val="35000"/>
                  </a:schemeClr>
                </a:solidFill>
              </a:rPr>
              <a:t>כסף שנאסף עבור תיקון המקדש ניתן לפועלים, והם תיקנו את המקדש ביושר מוחלט.</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800">
                <a:solidFill>
                  <a:schemeClr val="tx1">
                    <a:lumMod val="65000"/>
                    <a:lumOff val="35000"/>
                  </a:schemeClr>
                </a:solidFill>
              </a:rPr>
              <a:t>"וואו! איזה מקדש יפה זה!" יואש שמח על המחשבה שאלוהים ישמח.</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000">
                <a:solidFill>
                  <a:srgbClr val="FF0000"/>
                </a:solidFill>
              </a:rPr>
              <a:t>השיעור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3600" err="1">
                <a:solidFill>
                  <a:schemeClr val="tx1">
                    <a:lumMod val="65000"/>
                    <a:lumOff val="35000"/>
                  </a:schemeClr>
                </a:solidFill>
              </a:rPr>
              <a:t>יואש ראה במקדש אלוהים מקום יקר, שבו אנשים סגדו לאלוהים.</a:t>
            </a:r>
          </a:p>
          <a:p>
            <a:pPr algn="ctr"/>
            <a:endParaRPr lang="en-US" altLang="ko-KR" sz="3600">
              <a:solidFill>
                <a:schemeClr val="tx1">
                  <a:lumMod val="65000"/>
                  <a:lumOff val="35000"/>
                </a:schemeClr>
              </a:solidFill>
            </a:endParaRPr>
          </a:p>
          <a:p>
            <a:pPr xmlns:a="http://schemas.openxmlformats.org/drawingml/2006/main" algn="ctr">
              <a:bidi/>
            </a:pPr>
            <a:r xmlns:a="http://schemas.openxmlformats.org/drawingml/2006/main">
              <a:rPr lang="iw" altLang="ko-KR" sz="3600">
                <a:solidFill>
                  <a:schemeClr val="tx1">
                    <a:lumMod val="65000"/>
                    <a:lumOff val="35000"/>
                  </a:schemeClr>
                </a:solidFill>
              </a:rPr>
              <a:t>הכנסייה היא המקום שבו אלוהים נמצא כאשר אנו סוגדים לו.</a:t>
            </a:r>
          </a:p>
          <a:p>
            <a:pPr algn="ctr"/>
            <a:endParaRPr lang="en-US" altLang="ko-KR" sz="3600">
              <a:solidFill>
                <a:schemeClr val="tx1">
                  <a:lumMod val="65000"/>
                  <a:lumOff val="35000"/>
                </a:schemeClr>
              </a:solidFill>
            </a:endParaRPr>
          </a:p>
          <a:p>
            <a:pPr xmlns:a="http://schemas.openxmlformats.org/drawingml/2006/main" algn="ctr">
              <a:bidi/>
            </a:pPr>
            <a:r xmlns:a="http://schemas.openxmlformats.org/drawingml/2006/main">
              <a:rPr lang="iw" altLang="ko-KR" sz="3600">
                <a:solidFill>
                  <a:schemeClr val="tx1">
                    <a:lumMod val="65000"/>
                    <a:lumOff val="35000"/>
                  </a:schemeClr>
                </a:solidFill>
              </a:rPr>
              <a:t>לכן, עלינו לאהוב את הכנסייה ולהתייחס אליה מאוד.</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3200">
                <a:solidFill>
                  <a:srgbClr val="FF0000"/>
                </a:solidFill>
              </a:rPr>
              <a:t>אלוהים?</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rgbClr val="C00000"/>
                </a:solidFill>
              </a:rPr>
              <a:t>אלוהים הוא...</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chemeClr val="tx1">
                    <a:lumMod val="65000"/>
                    <a:lumOff val="35000"/>
                  </a:schemeClr>
                </a:solidFill>
              </a:rPr>
              <a:t>אלוהים מעמיד כל אחד מאיתנו כמקדש הקדוש שלו.</a:t>
            </a:r>
          </a:p>
          <a:p>
            <a:endParaRPr lang="en-US" altLang="ko-KR" sz="3600">
              <a:solidFill>
                <a:schemeClr val="tx1">
                  <a:lumMod val="65000"/>
                  <a:lumOff val="35000"/>
                </a:schemeClr>
              </a:solidFill>
            </a:endParaRPr>
          </a:p>
          <a:p>
            <a:r xmlns:a="http://schemas.openxmlformats.org/drawingml/2006/main">
              <a:rPr lang="iw" altLang="ko-KR" sz="3600">
                <a:solidFill>
                  <a:schemeClr val="tx1">
                    <a:lumMod val="65000"/>
                    <a:lumOff val="35000"/>
                  </a:schemeClr>
                </a:solidFill>
              </a:rPr>
              <a:t>אלוהים פוגש את אלה שסוגדים לו.</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000">
                <a:solidFill>
                  <a:srgbClr val="FF0000"/>
                </a:solidFill>
              </a:rPr>
              <a:t>החידון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chemeClr val="tx1">
                    <a:lumMod val="65000"/>
                    <a:lumOff val="35000"/>
                  </a:schemeClr>
                </a:solidFill>
              </a:rPr>
              <a:t>מה יואש החליט לתקן?</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chemeClr val="tx1">
                    <a:lumMod val="65000"/>
                    <a:lumOff val="35000"/>
                  </a:schemeClr>
                </a:solidFill>
              </a:rPr>
              <a:t>① </a:t>
            </a:r>
            <a:r xmlns:a="http://schemas.openxmlformats.org/drawingml/2006/main">
              <a:rPr lang="iw" altLang="ko-KR" sz="2800">
                <a:solidFill>
                  <a:schemeClr val="tx1">
                    <a:lumMod val="65000"/>
                    <a:lumOff val="35000"/>
                  </a:schemeClr>
                </a:solidFill>
              </a:rPr>
              <a:t>ארמון</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chemeClr val="tx1">
                    <a:lumMod val="65000"/>
                    <a:lumOff val="35000"/>
                  </a:schemeClr>
                </a:solidFill>
              </a:rPr>
              <a:t>② </a:t>
            </a:r>
            <a:r xmlns:a="http://schemas.openxmlformats.org/drawingml/2006/main">
              <a:rPr lang="iw" altLang="ko-KR" sz="2800">
                <a:solidFill>
                  <a:schemeClr val="tx1">
                    <a:lumMod val="65000"/>
                    <a:lumOff val="35000"/>
                  </a:schemeClr>
                </a:solidFill>
              </a:rPr>
              <a:t>שלו</a:t>
            </a:r>
            <a:r xmlns:a="http://schemas.openxmlformats.org/drawingml/2006/main">
              <a:rPr lang="iw" altLang="en-US" sz="2800">
                <a:solidFill>
                  <a:schemeClr val="tx1">
                    <a:lumMod val="65000"/>
                    <a:lumOff val="35000"/>
                  </a:schemeClr>
                </a:solidFill>
              </a:rPr>
              <a:t> </a:t>
            </a:r>
            <a:r xmlns:a="http://schemas.openxmlformats.org/drawingml/2006/main">
              <a:rPr lang="iw" altLang="ko-KR" sz="2800">
                <a:solidFill>
                  <a:schemeClr val="tx1">
                    <a:lumMod val="65000"/>
                    <a:lumOff val="35000"/>
                  </a:schemeClr>
                </a:solidFill>
              </a:rPr>
              <a:t>חֶדֶר</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chemeClr val="tx1">
                    <a:lumMod val="65000"/>
                    <a:lumOff val="35000"/>
                  </a:schemeClr>
                </a:solidFill>
              </a:rPr>
              <a:t>③ </a:t>
            </a:r>
            <a:r xmlns:a="http://schemas.openxmlformats.org/drawingml/2006/main">
              <a:rPr lang="iw" altLang="ko-KR" sz="2800">
                <a:solidFill>
                  <a:schemeClr val="tx1">
                    <a:lumMod val="65000"/>
                    <a:lumOff val="35000"/>
                  </a:schemeClr>
                </a:solidFill>
              </a:rPr>
              <a:t>בית ספר</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chemeClr val="tx1">
                    <a:lumMod val="65000"/>
                    <a:lumOff val="35000"/>
                  </a:schemeClr>
                </a:solidFill>
              </a:rPr>
              <a:t>④ </a:t>
            </a:r>
            <a:r xmlns:a="http://schemas.openxmlformats.org/drawingml/2006/main">
              <a:rPr lang="iw" altLang="ko-KR" sz="2800">
                <a:solidFill>
                  <a:schemeClr val="tx1">
                    <a:lumMod val="65000"/>
                    <a:lumOff val="35000"/>
                  </a:schemeClr>
                </a:solidFill>
              </a:rPr>
              <a:t>בית המקדש הקדוש</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rgbClr val="FF0000"/>
                </a:solidFill>
              </a:rPr>
              <a:t>④ </a:t>
            </a:r>
            <a:r xmlns:a="http://schemas.openxmlformats.org/drawingml/2006/main">
              <a:rPr lang="iw" altLang="ko-KR" sz="2800">
                <a:solidFill>
                  <a:srgbClr val="FF0000"/>
                </a:solidFill>
              </a:rPr>
              <a:t>בית המקדש הקדוש</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000">
                <a:solidFill>
                  <a:srgbClr val="FF0000"/>
                </a:solidFill>
              </a:rPr>
              <a:t>המילה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chemeClr val="bg1">
                    <a:lumMod val="50000"/>
                  </a:schemeClr>
                </a:solidFill>
              </a:rPr>
              <a:t>על כן זימן המלך יואש את יהוידע הכהן ואת שאר הכהנים ושאל אותם: "מדוע אינכם מתקנים את הנזק שנגרם לבית המקדש? אל תיקחו עוד כסף מאוצרותיכם, אלא מסרו אותו לתיקון המקדש".</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iw" altLang="ko-KR" sz="2800">
                <a:solidFill>
                  <a:schemeClr val="tx1">
                    <a:lumMod val="65000"/>
                    <a:lumOff val="35000"/>
                  </a:schemeClr>
                </a:solidFill>
              </a:rPr>
              <a:t>2 מלכים</a:t>
            </a:r>
            <a:r xmlns:a="http://schemas.openxmlformats.org/drawingml/2006/main">
              <a:rPr lang="iw" altLang="en-US" sz="2800">
                <a:solidFill>
                  <a:schemeClr val="tx1">
                    <a:lumMod val="65000"/>
                    <a:lumOff val="35000"/>
                  </a:schemeClr>
                </a:solidFill>
              </a:rPr>
              <a:t> </a:t>
            </a:r>
            <a:r xmlns:a="http://schemas.openxmlformats.org/drawingml/2006/main">
              <a:rPr lang="iw"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b="1">
                <a:solidFill>
                  <a:schemeClr val="tx1">
                    <a:lumMod val="50000"/>
                    <a:lumOff val="50000"/>
                  </a:schemeClr>
                </a:solidFill>
              </a:rPr>
              <a:t>מס' 39 דבר אלוהים</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3600"/>
              <a:t>נחמיה, שבנה מחדש את חומת ירושלים</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bidi/>
            </a:pPr>
            <a:r xmlns:a="http://schemas.openxmlformats.org/drawingml/2006/main">
              <a:rPr lang="iw" altLang="ko-KR" sz="3200"/>
              <a:t>אלוהים?</a:t>
            </a:r>
            <a:r xmlns:a="http://schemas.openxmlformats.org/drawingml/2006/main">
              <a:rPr lang="i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iw" altLang="ko-KR" sz="3600">
                <a:solidFill>
                  <a:srgbClr val="C00000"/>
                </a:solidFill>
              </a:rPr>
              <a:t>אלוהים..</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iw" altLang="ko-KR" sz="3600">
                <a:solidFill>
                  <a:schemeClr val="tx1">
                    <a:lumMod val="65000"/>
                    <a:lumOff val="35000"/>
                  </a:schemeClr>
                </a:solidFill>
              </a:rPr>
              <a:t>הוא זה שנותן לנו חברים טובים.</a:t>
            </a:r>
          </a:p>
          <a:p>
            <a:endParaRPr lang="en-US" altLang="ko-KR" sz="3600">
              <a:solidFill>
                <a:schemeClr val="tx1">
                  <a:lumMod val="65000"/>
                  <a:lumOff val="35000"/>
                </a:schemeClr>
              </a:solidFill>
            </a:endParaRPr>
          </a:p>
          <a:p>
            <a:r xmlns:a="http://schemas.openxmlformats.org/drawingml/2006/main">
              <a:rPr lang="iw" altLang="ko-KR" sz="3600">
                <a:solidFill>
                  <a:schemeClr val="tx1">
                    <a:lumMod val="65000"/>
                    <a:lumOff val="35000"/>
                  </a:schemeClr>
                </a:solidFill>
              </a:rPr>
              <a:t>הודו לאלוהים שנתן לנו חברים טובים!</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000">
                <a:solidFill>
                  <a:srgbClr val="FF0000"/>
                </a:solidFill>
              </a:rPr>
              <a:t>המילה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chemeClr val="bg1">
                    <a:lumMod val="50000"/>
                  </a:schemeClr>
                </a:solidFill>
              </a:rPr>
              <a:t>עניתי למלך: "אם ימצא חן בעיני המלך ואם מצא עבדך חן בעיניו, ישלחני אל העיר ביהודה שבה קבורים אבותי כדי שאוכל לבנותה מחדש".</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iw" altLang="ko-KR" sz="2800">
                <a:solidFill>
                  <a:schemeClr val="tx1">
                    <a:lumMod val="65000"/>
                    <a:lumOff val="35000"/>
                  </a:schemeClr>
                </a:solidFill>
              </a:rPr>
              <a:t>נחמיה</a:t>
            </a:r>
            <a:r xmlns:a="http://schemas.openxmlformats.org/drawingml/2006/main">
              <a:rPr lang="iw" altLang="en-US" sz="2800">
                <a:solidFill>
                  <a:schemeClr val="tx1">
                    <a:lumMod val="65000"/>
                    <a:lumOff val="35000"/>
                  </a:schemeClr>
                </a:solidFill>
              </a:rPr>
              <a:t> </a:t>
            </a:r>
            <a:r xmlns:a="http://schemas.openxmlformats.org/drawingml/2006/main">
              <a:rPr lang="iw"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800">
                <a:solidFill>
                  <a:schemeClr val="tx1">
                    <a:lumMod val="65000"/>
                    <a:lumOff val="35000"/>
                  </a:schemeClr>
                </a:solidFill>
              </a:rPr>
              <a:t>המלך הפרסי נתן אישור למוכר המלך נחמיה לבנות מחדש את העיר והמצודה שנחרבה.</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800">
                <a:solidFill>
                  <a:schemeClr val="tx1">
                    <a:lumMod val="65000"/>
                    <a:lumOff val="35000"/>
                  </a:schemeClr>
                </a:solidFill>
              </a:rPr>
              <a:t>נחמיה</a:t>
            </a:r>
            <a:r xmlns:a="http://schemas.openxmlformats.org/drawingml/2006/main">
              <a:rPr lang="iw" altLang="en-US" sz="2800">
                <a:solidFill>
                  <a:schemeClr val="tx1">
                    <a:lumMod val="65000"/>
                    <a:lumOff val="35000"/>
                  </a:schemeClr>
                </a:solidFill>
              </a:rPr>
              <a:t> </a:t>
            </a:r>
            <a:r xmlns:a="http://schemas.openxmlformats.org/drawingml/2006/main">
              <a:rPr lang="iw" altLang="ko-KR" sz="2800">
                <a:solidFill>
                  <a:schemeClr val="tx1">
                    <a:lumMod val="65000"/>
                    <a:lumOff val="35000"/>
                  </a:schemeClr>
                </a:solidFill>
              </a:rPr>
              <a:t>חזר לירושלים עם הרבה ישראלים ובנה איתם מחדש את חומת ירושלים.</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600">
                <a:solidFill>
                  <a:schemeClr val="tx1">
                    <a:lumMod val="65000"/>
                    <a:lumOff val="35000"/>
                  </a:schemeClr>
                </a:solidFill>
              </a:rPr>
              <a:t>עם זאת, הם היו מוטרדים על ידי שבטים אחרים שלא אהבו את תחייתו של ישראל. בנוסף, רבים מבני ישראל פרצו בתלונות.</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800">
                <a:solidFill>
                  <a:schemeClr val="tx1">
                    <a:lumMod val="65000"/>
                    <a:lumOff val="35000"/>
                  </a:schemeClr>
                </a:solidFill>
              </a:rPr>
              <a:t>נחמיה ביקש עזרה לאלוהים. אלוהים נתן לו כוח ואומץ לעשות את העבודה.</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2800">
                <a:solidFill>
                  <a:schemeClr val="tx1">
                    <a:lumMod val="65000"/>
                    <a:lumOff val="35000"/>
                  </a:schemeClr>
                </a:solidFill>
              </a:rPr>
              <a:t>לבסוף השלים נחמיה את בניית חומת ירושלים מחדש עם בני ישראל. לאחר שסיים את החומה, הוא ואנשיו סגדו לאלוהים בשמחה.</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000">
                <a:solidFill>
                  <a:srgbClr val="FF0000"/>
                </a:solidFill>
              </a:rPr>
              <a:t>השיעור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3600">
                <a:solidFill>
                  <a:schemeClr val="tx1">
                    <a:lumMod val="65000"/>
                    <a:lumOff val="35000"/>
                  </a:schemeClr>
                </a:solidFill>
              </a:rPr>
              <a:t>נחמיה השלים את בניית החומה מחדש בעזרת ה' למרות שהיו הפרעות רבות.</a:t>
            </a:r>
          </a:p>
          <a:p>
            <a:pPr xmlns:a="http://schemas.openxmlformats.org/drawingml/2006/main" algn="ctr">
              <a:bidi/>
            </a:pPr>
            <a:r xmlns:a="http://schemas.openxmlformats.org/drawingml/2006/main">
              <a:rPr lang="iw" altLang="ko-KR" sz="3600">
                <a:solidFill>
                  <a:schemeClr val="tx1">
                    <a:lumMod val="65000"/>
                    <a:lumOff val="35000"/>
                  </a:schemeClr>
                </a:solidFill>
              </a:rPr>
              <a:t>כאשר אנו עושים את עבודתו של אלוהים אנו עלולים להתמודד עם מצבים קשים.</a:t>
            </a:r>
          </a:p>
          <a:p>
            <a:pPr xmlns:a="http://schemas.openxmlformats.org/drawingml/2006/main" algn="ctr">
              <a:bidi/>
            </a:pPr>
            <a:r xmlns:a="http://schemas.openxmlformats.org/drawingml/2006/main">
              <a:rPr lang="iw" altLang="ko-KR" sz="3600">
                <a:solidFill>
                  <a:schemeClr val="tx1">
                    <a:lumMod val="65000"/>
                    <a:lumOff val="35000"/>
                  </a:schemeClr>
                </a:solidFill>
              </a:rPr>
              <a:t>עם זאת, אם אלוהים יהיה איתנו ואנחנו איתו, נוכל להתגבר על כל הקשיים האלה.</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3200"/>
              <a:t>אלוהים?</a:t>
            </a:r>
            <a:r xmlns:a="http://schemas.openxmlformats.org/drawingml/2006/main">
              <a:rPr lang="i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rgbClr val="C00000"/>
                </a:solidFill>
              </a:rPr>
              <a:t>אלוהים הוא..</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chemeClr val="tx1">
                    <a:lumMod val="65000"/>
                    <a:lumOff val="35000"/>
                  </a:schemeClr>
                </a:solidFill>
              </a:rPr>
              <a:t>אלוהים הוא זה שעוזר לנו ונותן לנו כוח ואומץ כאשר אנו מתפללים ומבקשים עזרה במצב קשה.</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000">
                <a:solidFill>
                  <a:srgbClr val="FF0000"/>
                </a:solidFill>
              </a:rPr>
              <a:t>החידון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chemeClr val="tx1">
                    <a:lumMod val="65000"/>
                    <a:lumOff val="35000"/>
                  </a:schemeClr>
                </a:solidFill>
              </a:rPr>
              <a:t>מדוע חזר נחמיה לעיר הולדתו?</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chemeClr val="tx1">
                    <a:lumMod val="65000"/>
                    <a:lumOff val="35000"/>
                  </a:schemeClr>
                </a:solidFill>
              </a:rPr>
              <a:t>① </a:t>
            </a:r>
            <a:r xmlns:a="http://schemas.openxmlformats.org/drawingml/2006/main">
              <a:rPr lang="iw" altLang="ko-KR" sz="2800">
                <a:solidFill>
                  <a:schemeClr val="tx1">
                    <a:lumMod val="65000"/>
                    <a:lumOff val="35000"/>
                  </a:schemeClr>
                </a:solidFill>
              </a:rPr>
              <a:t>לנסוע..</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chemeClr val="tx1">
                    <a:lumMod val="65000"/>
                    <a:lumOff val="35000"/>
                  </a:schemeClr>
                </a:solidFill>
              </a:rPr>
              <a:t>② </a:t>
            </a:r>
            <a:r xmlns:a="http://schemas.openxmlformats.org/drawingml/2006/main">
              <a:rPr lang="iw" altLang="ko-KR" sz="2800">
                <a:solidFill>
                  <a:schemeClr val="tx1">
                    <a:lumMod val="65000"/>
                    <a:lumOff val="35000"/>
                  </a:schemeClr>
                </a:solidFill>
              </a:rPr>
              <a:t>ללכת לבית הספר..</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chemeClr val="tx1">
                    <a:lumMod val="65000"/>
                    <a:lumOff val="35000"/>
                  </a:schemeClr>
                </a:solidFill>
              </a:rPr>
              <a:t>③ </a:t>
            </a:r>
            <a:r xmlns:a="http://schemas.openxmlformats.org/drawingml/2006/main">
              <a:rPr lang="iw" altLang="ko-KR" sz="2800">
                <a:solidFill>
                  <a:schemeClr val="tx1">
                    <a:lumMod val="65000"/>
                    <a:lumOff val="35000"/>
                  </a:schemeClr>
                </a:solidFill>
              </a:rPr>
              <a:t>להתפלל..</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chemeClr val="tx1">
                    <a:lumMod val="65000"/>
                    <a:lumOff val="35000"/>
                  </a:schemeClr>
                </a:solidFill>
              </a:rPr>
              <a:t>④ </a:t>
            </a:r>
            <a:r xmlns:a="http://schemas.openxmlformats.org/drawingml/2006/main">
              <a:rPr lang="iw" altLang="ko-KR" sz="2800">
                <a:solidFill>
                  <a:schemeClr val="tx1">
                    <a:lumMod val="65000"/>
                    <a:lumOff val="35000"/>
                  </a:schemeClr>
                </a:solidFill>
              </a:rPr>
              <a:t>לבנות מחדש את חומת ירושלים..</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en-US" sz="2800">
                <a:solidFill>
                  <a:srgbClr val="FF0000"/>
                </a:solidFill>
              </a:rPr>
              <a:t>④ </a:t>
            </a:r>
            <a:r xmlns:a="http://schemas.openxmlformats.org/drawingml/2006/main">
              <a:rPr lang="iw" altLang="ko-KR" sz="2800">
                <a:solidFill>
                  <a:srgbClr val="FF0000"/>
                </a:solidFill>
              </a:rPr>
              <a:t>לבנות מחדש את חומת ירושלים..</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iw" altLang="ko-KR" sz="4000">
                <a:solidFill>
                  <a:srgbClr val="FF0000"/>
                </a:solidFill>
              </a:rPr>
              <a:t>המילה של היום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w" altLang="ko-KR" sz="3600">
                <a:solidFill>
                  <a:schemeClr val="bg1">
                    <a:lumMod val="50000"/>
                  </a:schemeClr>
                </a:solidFill>
              </a:rPr>
              <a:t>עניתי למלך: "אם ימצא חן בעיני המלך ואם מצא עבדך חן בעיניו, ישלחני אל העיר ביהודה שבה קבורים אבותי כדי שאוכל לבנותה מחדש".</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iw" altLang="ko-KR" sz="2800">
                <a:solidFill>
                  <a:schemeClr val="tx1">
                    <a:lumMod val="65000"/>
                    <a:lumOff val="35000"/>
                  </a:schemeClr>
                </a:solidFill>
              </a:rPr>
              <a:t>נחמיה</a:t>
            </a:r>
            <a:r xmlns:a="http://schemas.openxmlformats.org/drawingml/2006/main">
              <a:rPr lang="iw" altLang="en-US" sz="2800">
                <a:solidFill>
                  <a:schemeClr val="tx1">
                    <a:lumMod val="65000"/>
                    <a:lumOff val="35000"/>
                  </a:schemeClr>
                </a:solidFill>
              </a:rPr>
              <a:t> </a:t>
            </a:r>
            <a:r xmlns:a="http://schemas.openxmlformats.org/drawingml/2006/main">
              <a:rPr lang="iw"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