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695" r:id="rId4"/>
    <p:sldMasterId id="2147483707" r:id="rId5"/>
  </p:sldMasterIdLst>
  <p:notesMasterIdLst>
    <p:notesMasterId r:id="rId161"/>
  </p:notesMasterIdLst>
  <p:sldIdLst>
    <p:sldId id="257" r:id="rId6"/>
    <p:sldId id="258" r:id="rId7"/>
    <p:sldId id="259" r:id="rId8"/>
    <p:sldId id="260" r:id="rId9"/>
    <p:sldId id="261" r:id="rId10"/>
    <p:sldId id="262" r:id="rId11"/>
    <p:sldId id="263" r:id="rId12"/>
    <p:sldId id="265" r:id="rId13"/>
    <p:sldId id="266" r:id="rId14"/>
    <p:sldId id="267" r:id="rId15"/>
    <p:sldId id="269" r:id="rId16"/>
    <p:sldId id="280" r:id="rId17"/>
    <p:sldId id="283" r:id="rId18"/>
    <p:sldId id="286" r:id="rId19"/>
    <p:sldId id="289" r:id="rId20"/>
    <p:sldId id="292" r:id="rId21"/>
    <p:sldId id="295" r:id="rId22"/>
    <p:sldId id="298" r:id="rId23"/>
    <p:sldId id="301" r:id="rId24"/>
    <p:sldId id="304" r:id="rId25"/>
    <p:sldId id="307" r:id="rId26"/>
    <p:sldId id="310" r:id="rId27"/>
    <p:sldId id="313" r:id="rId28"/>
    <p:sldId id="316" r:id="rId29"/>
    <p:sldId id="319" r:id="rId30"/>
    <p:sldId id="322" r:id="rId31"/>
    <p:sldId id="325" r:id="rId32"/>
    <p:sldId id="328" r:id="rId33"/>
    <p:sldId id="331" r:id="rId34"/>
    <p:sldId id="334" r:id="rId35"/>
    <p:sldId id="337" r:id="rId36"/>
    <p:sldId id="340" r:id="rId37"/>
    <p:sldId id="343" r:id="rId38"/>
    <p:sldId id="346" r:id="rId39"/>
    <p:sldId id="349" r:id="rId40"/>
    <p:sldId id="352" r:id="rId41"/>
    <p:sldId id="355" r:id="rId42"/>
    <p:sldId id="358" r:id="rId43"/>
    <p:sldId id="361" r:id="rId44"/>
    <p:sldId id="364" r:id="rId45"/>
    <p:sldId id="367" r:id="rId46"/>
    <p:sldId id="370" r:id="rId47"/>
    <p:sldId id="373" r:id="rId48"/>
    <p:sldId id="376" r:id="rId49"/>
    <p:sldId id="379" r:id="rId50"/>
    <p:sldId id="382" r:id="rId51"/>
    <p:sldId id="385" r:id="rId52"/>
    <p:sldId id="388" r:id="rId53"/>
    <p:sldId id="391" r:id="rId54"/>
    <p:sldId id="394" r:id="rId55"/>
    <p:sldId id="397" r:id="rId56"/>
    <p:sldId id="400" r:id="rId57"/>
    <p:sldId id="403" r:id="rId58"/>
    <p:sldId id="406"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68" r:id="rId119"/>
    <p:sldId id="469" r:id="rId120"/>
    <p:sldId id="470" r:id="rId121"/>
    <p:sldId id="471" r:id="rId122"/>
    <p:sldId id="472" r:id="rId123"/>
    <p:sldId id="473" r:id="rId124"/>
    <p:sldId id="474" r:id="rId125"/>
    <p:sldId id="475" r:id="rId126"/>
    <p:sldId id="476" r:id="rId127"/>
    <p:sldId id="477" r:id="rId128"/>
    <p:sldId id="478" r:id="rId129"/>
    <p:sldId id="479" r:id="rId130"/>
    <p:sldId id="480" r:id="rId131"/>
    <p:sldId id="481" r:id="rId132"/>
    <p:sldId id="482" r:id="rId133"/>
    <p:sldId id="483" r:id="rId134"/>
    <p:sldId id="484" r:id="rId135"/>
    <p:sldId id="485" r:id="rId136"/>
    <p:sldId id="486" r:id="rId137"/>
    <p:sldId id="487" r:id="rId138"/>
    <p:sldId id="488" r:id="rId139"/>
    <p:sldId id="489" r:id="rId140"/>
    <p:sldId id="490" r:id="rId141"/>
    <p:sldId id="491" r:id="rId142"/>
    <p:sldId id="492" r:id="rId143"/>
    <p:sldId id="493" r:id="rId144"/>
    <p:sldId id="494" r:id="rId145"/>
    <p:sldId id="495" r:id="rId146"/>
    <p:sldId id="496" r:id="rId147"/>
    <p:sldId id="497" r:id="rId148"/>
    <p:sldId id="498" r:id="rId149"/>
    <p:sldId id="499" r:id="rId150"/>
    <p:sldId id="500" r:id="rId151"/>
    <p:sldId id="501" r:id="rId152"/>
    <p:sldId id="502" r:id="rId153"/>
    <p:sldId id="503" r:id="rId154"/>
    <p:sldId id="504" r:id="rId155"/>
    <p:sldId id="505" r:id="rId156"/>
    <p:sldId id="506" r:id="rId157"/>
    <p:sldId id="507" r:id="rId158"/>
    <p:sldId id="508" r:id="rId159"/>
    <p:sldId id="509" r:id="rId160"/>
  </p:sldIdLst>
  <p:sldSz cx="9144000" cy="6858000" type="screen4x3"/>
  <p:notesSz cx="6858000" cy="9144000"/>
  <p:custDataLst>
    <p:tags r:id="rId162"/>
  </p:custDataLst>
  <p:defaultTextStyle>
    <a:defPPr>
      <a:defRPr lang="i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p:cViewPr varScale="1">
        <p:scale>
          <a:sx n="51" d="100"/>
          <a:sy n="51" d="100"/>
        </p:scale>
        <p:origin x="629" y="38"/>
      </p:cViewPr>
      <p:guideLst>
        <p:guide orient="horz" pos="2160"/>
        <p:guide pos="288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slide" Target="slides/slide154.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slide" Target="slides/slide155.xml"/><Relationship Id="rId165" Type="http://schemas.openxmlformats.org/officeDocument/2006/relationships/theme" Target="theme/theme1.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slide" Target="slides/slide15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slide" Target="slides/slide151.xml"/><Relationship Id="rId16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tags" Target="tags/tag1.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56EC8-5C02-4F3D-8EF3-5FB3FDD2AB78}" type="datetimeFigureOut">
              <a:rPr lang="ko-KR" altLang="en-US" smtClean="0"/>
              <a:t>2023-09-25</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4CF6D-3FD1-4423-A905-548CA675980E}" type="slidenum">
              <a:rPr lang="ko-KR" altLang="en-US" smtClean="0"/>
              <a:t>‹#›</a:t>
            </a:fld>
            <a:endParaRPr lang="ko-KR" altLang="en-US"/>
          </a:p>
        </p:txBody>
      </p:sp>
    </p:spTree>
    <p:extLst>
      <p:ext uri="{BB962C8B-B14F-4D97-AF65-F5344CB8AC3E}">
        <p14:creationId xmlns:p14="http://schemas.microsoft.com/office/powerpoint/2010/main" val="93165431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4649A64D-2590-4276-B419-970BEAD28F3D}" type="slidenum">
              <a:rPr lang="ko-KR" altLang="en-US" smtClean="0"/>
              <a:t>72</a:t>
            </a:fld>
            <a:endParaRPr lang="ko-KR" altLang="en-US"/>
          </a:p>
        </p:txBody>
      </p:sp>
    </p:spTree>
    <p:extLst>
      <p:ext uri="{BB962C8B-B14F-4D97-AF65-F5344CB8AC3E}">
        <p14:creationId xmlns:p14="http://schemas.microsoft.com/office/powerpoint/2010/main" val="4042839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4649A64D-2590-4276-B419-970BEAD28F3D}" type="slidenum">
              <a:rPr lang="ko-KR" altLang="en-US" smtClean="0"/>
              <a:t>73</a:t>
            </a:fld>
            <a:endParaRPr lang="ko-KR" altLang="en-US"/>
          </a:p>
        </p:txBody>
      </p:sp>
    </p:spTree>
    <p:extLst>
      <p:ext uri="{BB962C8B-B14F-4D97-AF65-F5344CB8AC3E}">
        <p14:creationId xmlns:p14="http://schemas.microsoft.com/office/powerpoint/2010/main" val="40888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A4ABA2E-8AB2-4619-A1BA-E05CACE4D8CA}" type="slidenum">
              <a:rPr lang="ko-KR" altLang="en-US" smtClean="0"/>
              <a:t>105</a:t>
            </a:fld>
            <a:endParaRPr lang="ko-KR" altLang="en-US"/>
          </a:p>
        </p:txBody>
      </p:sp>
    </p:spTree>
    <p:extLst>
      <p:ext uri="{BB962C8B-B14F-4D97-AF65-F5344CB8AC3E}">
        <p14:creationId xmlns:p14="http://schemas.microsoft.com/office/powerpoint/2010/main" val="2999239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xmlns:a="http://schemas.openxmlformats.org/drawingml/2006/main">
              <a:rPr lang="is" altLang="en-US" err="1"/>
              <a:t>토ㅇ</a:t>
            </a:r>
            <a:endParaRPr xmlns:a="http://schemas.openxmlformats.org/drawingml/2006/main" lang="ko-KR" altLang="en-US"/>
          </a:p>
        </p:txBody>
      </p:sp>
      <p:sp>
        <p:nvSpPr>
          <p:cNvPr id="4" name="슬라이드 번호 개체 틀 3"/>
          <p:cNvSpPr>
            <a:spLocks noGrp="1"/>
          </p:cNvSpPr>
          <p:nvPr>
            <p:ph type="sldNum" sz="quarter" idx="10"/>
          </p:nvPr>
        </p:nvSpPr>
        <p:spPr/>
        <p:txBody>
          <a:bodyPr/>
          <a:lstStyle/>
          <a:p>
            <a:fld id="{0A4F8285-49C5-46D5-AE04-CE546727D6FA}" type="slidenum">
              <a:rPr lang="ko-KR" altLang="en-US" smtClean="0"/>
              <a:t>117</a:t>
            </a:fld>
            <a:endParaRPr lang="ko-KR" altLang="en-US"/>
          </a:p>
        </p:txBody>
      </p:sp>
    </p:spTree>
    <p:extLst>
      <p:ext uri="{BB962C8B-B14F-4D97-AF65-F5344CB8AC3E}">
        <p14:creationId xmlns:p14="http://schemas.microsoft.com/office/powerpoint/2010/main" val="25549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9725930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32312262"/>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62206930"/>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923051532"/>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3135861414"/>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610091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81084079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56333072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59022050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4875029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8F44456D-8C60-4909-B986-331B77FC7904}" type="datetimeFigureOut">
              <a:rPr lang="ko-KR" altLang="en-US" smtClean="0"/>
              <a:t>2023-09-25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206793619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ko-KR"/>
            </a:defPPr>
            <a:lvl1pPr marL="0" algn="l"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F44456D-8C60-4909-B986-331B77FC7904}" type="datetimeFigureOut">
              <a:rPr lang="ko-KR" altLang="en-US" smtClean="0"/>
              <a:t>2023-09-25</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ko-KR"/>
            </a:defPPr>
            <a:lvl1pPr marL="0" algn="ct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AB607B92-20A7-42D7-9AC6-84B1C5BB9103}" type="slidenum">
              <a:rPr lang="ko-KR" altLang="en-US" smtClean="0"/>
              <a:t>‹#›</a:t>
            </a:fld>
            <a:endParaRPr lang="ko-KR" altLang="en-US"/>
          </a:p>
        </p:txBody>
      </p:sp>
    </p:spTree>
    <p:extLst>
      <p:ext uri="{BB962C8B-B14F-4D97-AF65-F5344CB8AC3E}">
        <p14:creationId xmlns:p14="http://schemas.microsoft.com/office/powerpoint/2010/main" val="127114683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1.jpe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67.jpeg"/></Relationships>
</file>

<file path=ppt/slides/_rels/slide1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jpeg"/><Relationship Id="rId1" Type="http://schemas.openxmlformats.org/officeDocument/2006/relationships/slideLayout" Target="../slideLayouts/slideLayout46.xml"/><Relationship Id="rId4" Type="http://schemas.microsoft.com/office/2007/relationships/hdphoto" Target="../media/hdphoto3.wdp"/></Relationships>
</file>

<file path=ppt/slides/_rels/slide11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74.jpeg"/></Relationships>
</file>

<file path=ppt/slides/_rels/slide1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2" Type="http://schemas.openxmlformats.org/officeDocument/2006/relationships/image" Target="../media/image78.jpeg"/><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0.jpe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2" Type="http://schemas.openxmlformats.org/officeDocument/2006/relationships/image" Target="../media/image82.jpeg"/><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86.jpeg"/></Relationships>
</file>

<file path=ppt/slides/_rels/slide1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2" Type="http://schemas.openxmlformats.org/officeDocument/2006/relationships/image" Target="../media/image87.jpeg"/><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24.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0.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6.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46.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36.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9.png"/><Relationship Id="rId1" Type="http://schemas.openxmlformats.org/officeDocument/2006/relationships/slideLayout" Target="../slideLayouts/slideLayout46.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6.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1.jpe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6.xml"/></Relationships>
</file>

<file path=ppt/slides/_rels/slide7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46.xml"/></Relationships>
</file>

<file path=ppt/slides/_rels/slide72.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48.jpe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6.xml"/></Relationships>
</file>

<file path=ppt/slides/_rels/slide81.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6.xml"/></Relationships>
</file>

<file path=ppt/slides/_rels/slide8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6.xml"/></Relationships>
</file>

<file path=ppt/slides/_rels/slide8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6.xml"/></Relationships>
</file>

<file path=ppt/slides/_rels/slide8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6.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4.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6.xml"/></Relationships>
</file>

<file path=ppt/slides/_rels/slide92.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6.xml"/></Relationships>
</file>

<file path=ppt/slides/_rels/slide93.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6.xml"/></Relationships>
</file>

<file path=ppt/slides/_rels/slide95.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45.xml"/><Relationship Id="rId5" Type="http://schemas.openxmlformats.org/officeDocument/2006/relationships/image" Target="../media/image5.png"/><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is" altLang="ko-KR" b="1">
                <a:solidFill>
                  <a:schemeClr val="tx1">
                    <a:lumMod val="50000"/>
                    <a:lumOff val="50000"/>
                  </a:schemeClr>
                </a:solidFill>
              </a:rPr>
              <a:t>Nei.</a:t>
            </a:r>
            <a:r xmlns:a="http://schemas.openxmlformats.org/drawingml/2006/main">
              <a:rPr lang="is" altLang="en-US" b="1">
                <a:solidFill>
                  <a:schemeClr val="tx1">
                    <a:lumMod val="50000"/>
                    <a:lumOff val="50000"/>
                  </a:schemeClr>
                </a:solidFill>
              </a:rPr>
              <a:t> </a:t>
            </a:r>
            <a:r xmlns:a="http://schemas.openxmlformats.org/drawingml/2006/main">
              <a:rPr lang="is" altLang="ko-KR" b="1">
                <a:solidFill>
                  <a:schemeClr val="tx1">
                    <a:lumMod val="50000"/>
                    <a:lumOff val="50000"/>
                  </a:schemeClr>
                </a:solidFill>
              </a:rPr>
              <a:t>31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938992"/>
          </a:xfrm>
          <a:prstGeom prst="rect">
            <a:avLst/>
          </a:prstGeom>
          <a:noFill/>
        </p:spPr>
        <p:txBody>
          <a:bodyPr wrap="square" rtlCol="0">
            <a:spAutoFit/>
          </a:bodyPr>
          <a:lstStyle/>
          <a:p>
            <a:pPr xmlns:a="http://schemas.openxmlformats.org/drawingml/2006/main" algn="ctr"/>
            <a:r xmlns:a="http://schemas.openxmlformats.org/drawingml/2006/main">
              <a:rPr lang="is" altLang="ko-KR" sz="4000"/>
              <a:t>Jónatan,</a:t>
            </a:r>
          </a:p>
          <a:p>
            <a:pPr xmlns:a="http://schemas.openxmlformats.org/drawingml/2006/main" algn="ctr"/>
            <a:r xmlns:a="http://schemas.openxmlformats.org/drawingml/2006/main">
              <a:rPr lang="is" altLang="ko-KR" sz="4000"/>
              <a:t>Góður vinur Davíðs</a:t>
            </a:r>
            <a:endParaRPr xmlns:a="http://schemas.openxmlformats.org/drawingml/2006/main" lang="ko-KR" altLang="en-US" sz="40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051" y="1986454"/>
            <a:ext cx="5090405" cy="3599094"/>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0830"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73501" y="8062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p>
            <a:r xmlns:a="http://schemas.openxmlformats.org/drawingml/2006/main">
              <a:rPr lang="is" altLang="ko-KR" sz="3200">
                <a:solidFill>
                  <a:schemeClr val="tx1">
                    <a:lumMod val="65000"/>
                    <a:lumOff val="35000"/>
                  </a:schemeClr>
                </a:solidFill>
              </a:rPr>
              <a:t>Hvað gaf Jónatan ekki Davíð?</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sverð</a:t>
            </a:r>
            <a:r xmlns:a="http://schemas.openxmlformats.org/drawingml/2006/main">
              <a:rPr lang="is" altLang="en-US" sz="2800">
                <a:solidFill>
                  <a:schemeClr val="tx1">
                    <a:lumMod val="65000"/>
                    <a:lumOff val="35000"/>
                  </a:schemeClr>
                </a:solidFill>
              </a:rPr>
              <a:t> </a:t>
            </a: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skjöldur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ör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föt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14797" y="3553852"/>
            <a:ext cx="8712968" cy="523220"/>
          </a:xfrm>
          <a:prstGeom prst="rect">
            <a:avLst/>
          </a:prstGeom>
          <a:noFill/>
        </p:spPr>
        <p:txBody>
          <a:bodyPr wrap="square" rtlCol="0">
            <a:spAutoFit/>
          </a:bodyPr>
          <a:lstStyle/>
          <a:p>
            <a:r xmlns:a="http://schemas.openxmlformats.org/drawingml/2006/main">
              <a:rPr lang="is" altLang="en-US" sz="2800">
                <a:solidFill>
                  <a:srgbClr val="FF0000"/>
                </a:solidFill>
              </a:rPr>
              <a:t>② </a:t>
            </a:r>
            <a:r xmlns:a="http://schemas.openxmlformats.org/drawingml/2006/main">
              <a:rPr lang="is" altLang="ko-KR" sz="2800">
                <a:solidFill>
                  <a:srgbClr val="FF0000"/>
                </a:solidFill>
              </a:rPr>
              <a:t>skjöldur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Nr. 40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Hugrekki Esterar drottningar.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556792"/>
            <a:ext cx="5090405" cy="4176464"/>
          </a:xfrm>
          <a:prstGeom prst="rect">
            <a:avLst/>
          </a:prstGeom>
        </p:spPr>
      </p:pic>
    </p:spTree>
    <p:extLst>
      <p:ext uri="{BB962C8B-B14F-4D97-AF65-F5344CB8AC3E}">
        <p14:creationId xmlns:p14="http://schemas.microsoft.com/office/powerpoint/2010/main" val="1043095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Þá spurði konungur: "Hvað er það, Ester drottning? Hver er beiðni þín? Jafnvel allt að hálfu ríkinu mun það fá þér."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Esther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51609727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517232"/>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Það var tíminn þegar vitur Gyðingakona Ester var drottning Persíu. Hins vegar gerði Haman samsæri um að tortíma Gyðingum með lögum konungs.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9"/>
            <a:ext cx="9144000" cy="5576751"/>
          </a:xfrm>
          <a:prstGeom prst="rect">
            <a:avLst/>
          </a:prstGeom>
        </p:spPr>
      </p:pic>
    </p:spTree>
    <p:extLst>
      <p:ext uri="{BB962C8B-B14F-4D97-AF65-F5344CB8AC3E}">
        <p14:creationId xmlns:p14="http://schemas.microsoft.com/office/powerpoint/2010/main" val="134604154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042118"/>
            <a:ext cx="8963222" cy="181588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Hún hugsaði: ,,Ég gæti orðið drepinn ef ég nálgast konunginn án þess að vera kallaður af konungi." Hún ákvað hins vegar að fara til konungs til að biðja fólkið sitt að verða bjargað, þótt það væri í bága við lög.</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4948565"/>
          </a:xfrm>
          <a:prstGeom prst="rect">
            <a:avLst/>
          </a:prstGeom>
        </p:spPr>
      </p:pic>
    </p:spTree>
    <p:extLst>
      <p:ext uri="{BB962C8B-B14F-4D97-AF65-F5344CB8AC3E}">
        <p14:creationId xmlns:p14="http://schemas.microsoft.com/office/powerpoint/2010/main" val="18127804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2309"/>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En þegar hann sá Ester drottningu standa í hirðinni, varð hann mjög ánægður með hana og sagði: "Hver er beiðni þín? Ég mun gefa þér það."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316415"/>
          </a:xfrm>
          <a:prstGeom prst="rect">
            <a:avLst/>
          </a:prstGeom>
        </p:spPr>
      </p:pic>
    </p:spTree>
    <p:extLst>
      <p:ext uri="{BB962C8B-B14F-4D97-AF65-F5344CB8AC3E}">
        <p14:creationId xmlns:p14="http://schemas.microsoft.com/office/powerpoint/2010/main" val="260791220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Konungur opinberaði áætlun Hamans um að tortíma Gyðingum. Þess vegna var hann hataður af konungi og var drepinn.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383"/>
            <a:ext cx="9127907" cy="5832648"/>
          </a:xfrm>
          <a:prstGeom prst="rect">
            <a:avLst/>
          </a:prstGeom>
        </p:spPr>
      </p:pic>
    </p:spTree>
    <p:extLst>
      <p:ext uri="{BB962C8B-B14F-4D97-AF65-F5344CB8AC3E}">
        <p14:creationId xmlns:p14="http://schemas.microsoft.com/office/powerpoint/2010/main" val="2218902815"/>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600">
                <a:solidFill>
                  <a:schemeClr val="tx1">
                    <a:lumMod val="65000"/>
                    <a:lumOff val="35000"/>
                  </a:schemeClr>
                </a:solidFill>
              </a:rPr>
              <a:t>„Þakka þér, Drottinn, fyrir að vernda okkur! Vegna hugrekkis Esterar drottningar voru gyðingar verndaðir.</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3999" cy="5832648"/>
          </a:xfrm>
          <a:prstGeom prst="rect">
            <a:avLst/>
          </a:prstGeom>
        </p:spPr>
      </p:pic>
    </p:spTree>
    <p:extLst>
      <p:ext uri="{BB962C8B-B14F-4D97-AF65-F5344CB8AC3E}">
        <p14:creationId xmlns:p14="http://schemas.microsoft.com/office/powerpoint/2010/main" val="2482073914"/>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471"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90814" y="9523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9347" y="7383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solidFill>
                  <a:schemeClr val="tx1">
                    <a:lumMod val="65000"/>
                    <a:lumOff val="35000"/>
                  </a:schemeClr>
                </a:solidFill>
              </a:rPr>
              <a:t>Jafnvel þó að Ester yrði tekin af lífi, bað hún til Guðs um að bjarga fólki sínu af hugrekki.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Guð bjargaði gyðingum úr kreppunni með bæn Esterar með sinni dásamlegu visku og styrk.</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Trúum og væntum dásamlegrar hjálpar og hjálpræðis Guðs í daglegu lífi okkar.</a:t>
            </a:r>
          </a:p>
        </p:txBody>
      </p:sp>
    </p:spTree>
    <p:extLst>
      <p:ext uri="{BB962C8B-B14F-4D97-AF65-F5344CB8AC3E}">
        <p14:creationId xmlns:p14="http://schemas.microsoft.com/office/powerpoint/2010/main" val="25687107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4992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t>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sá sem varðveitir og hjálpar fólki sínu allt til enda.</a:t>
            </a:r>
            <a:r xmlns:a="http://schemas.openxmlformats.org/drawingml/2006/main">
              <a:rPr lang="is" altLang="en-US" sz="3600">
                <a:solidFill>
                  <a:schemeClr val="tx1">
                    <a:lumMod val="65000"/>
                    <a:lumOff val="35000"/>
                  </a:schemeClr>
                </a:solidFill>
              </a:rPr>
              <a:t> </a:t>
            </a:r>
            <a:endParaRPr xmlns:a="http://schemas.openxmlformats.org/drawingml/2006/main" lang="en-US" altLang="ko-KR" sz="3600">
              <a:solidFill>
                <a:schemeClr val="tx1">
                  <a:lumMod val="65000"/>
                  <a:lumOff val="35000"/>
                </a:schemeClr>
              </a:solidFill>
            </a:endParaRPr>
          </a:p>
          <a:p>
            <a:r xmlns:a="http://schemas.openxmlformats.org/drawingml/2006/main">
              <a:rPr lang="is" altLang="ko-KR" sz="3600">
                <a:solidFill>
                  <a:schemeClr val="tx1">
                    <a:lumMod val="65000"/>
                    <a:lumOff val="35000"/>
                  </a:schemeClr>
                </a:solidFill>
              </a:rPr>
              <a:t>Guð geymir mig og hjálpar mér til enda veraldar.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452637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140" y="2051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3863"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56444" y="9938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200">
                <a:solidFill>
                  <a:schemeClr val="tx1">
                    <a:lumMod val="65000"/>
                    <a:lumOff val="35000"/>
                  </a:schemeClr>
                </a:solidFill>
              </a:rPr>
              <a:t>Hvað varð um Ester þegar hún gekk til konungs án þess að hafa verið kölluð til?</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Það átti að taka hana af lífi.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Henni var ekið út.</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Hún gat ekki hitt konunginn.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Hún gat sagt við konunginn hvað hún vildi biðja um.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④ </a:t>
            </a:r>
            <a:r xmlns:a="http://schemas.openxmlformats.org/drawingml/2006/main">
              <a:rPr lang="is" altLang="ko-KR" sz="2800">
                <a:solidFill>
                  <a:srgbClr val="FF0000"/>
                </a:solidFill>
              </a:rPr>
              <a:t>Hún gat sagt við konunginn hvað hún vildi biðja um.</a:t>
            </a:r>
          </a:p>
        </p:txBody>
      </p:sp>
    </p:spTree>
    <p:extLst>
      <p:ext uri="{BB962C8B-B14F-4D97-AF65-F5344CB8AC3E}">
        <p14:creationId xmlns:p14="http://schemas.microsoft.com/office/powerpoint/2010/main" val="1970552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Eftir að Davíð hafði lokið tali við Sál varð Jónatan einn í anda með Davíð og elskaði hann eins og sjálfan sig.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s" altLang="ko-KR" sz="2800">
                <a:solidFill>
                  <a:schemeClr val="tx1">
                    <a:lumMod val="65000"/>
                    <a:lumOff val="35000"/>
                  </a:schemeClr>
                </a:solidFill>
              </a:rPr>
              <a:t>Fyrri Samúelsbók 18:</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69554622"/>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743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5576" y="599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Þá spurði konungur: "Hvað er það, Ester drottning? Hver er beiðni þín? Jafnvel allt að hálfu ríkinu mun það fá þér."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Esther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5:3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913260"/>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p>
            <a:r xmlns:a="http://schemas.openxmlformats.org/drawingml/2006/main">
              <a:rPr lang="is" altLang="ko-KR" b="1">
                <a:solidFill>
                  <a:schemeClr val="tx1">
                    <a:lumMod val="50000"/>
                    <a:lumOff val="50000"/>
                  </a:schemeClr>
                </a:solidFill>
              </a:rPr>
              <a:t>Nr. 41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is" altLang="ko-KR" sz="4400"/>
              <a:t>Job sem var blessaður af Guði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9124" y="2019469"/>
            <a:ext cx="5021388" cy="3766041"/>
          </a:xfrm>
          <a:prstGeom prst="rect">
            <a:avLst/>
          </a:prstGeom>
        </p:spPr>
      </p:pic>
    </p:spTree>
    <p:extLst>
      <p:ext uri="{BB962C8B-B14F-4D97-AF65-F5344CB8AC3E}">
        <p14:creationId xmlns:p14="http://schemas.microsoft.com/office/powerpoint/2010/main" val="6234788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Í landi Ús bjó maður sem Job hét. Þessi maður var óaðfinnanlegur og hreinskilinn; hann óttaðist Guð og forðaðist hið illa.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s" altLang="ko-KR" sz="2800">
                <a:solidFill>
                  <a:schemeClr val="tx1">
                    <a:lumMod val="65000"/>
                    <a:lumOff val="35000"/>
                  </a:schemeClr>
                </a:solidFill>
              </a:rPr>
              <a:t>Job</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437472755"/>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473005"/>
            <a:ext cx="8963222" cy="1384995"/>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Job sem bjó í landi Ús í Austurlandi var sá ríkasti. Hann óttaðist Guð og lýtalaus og hreinskilinn.</a:t>
            </a:r>
            <a:endParaRPr xmlns:a="http://schemas.openxmlformats.org/drawingml/2006/main" lang="ko-KR" altLang="en-US" sz="2800">
              <a:solidFill>
                <a:schemeClr val="tx1">
                  <a:lumMod val="65000"/>
                  <a:lumOff val="35000"/>
                </a:schemeClr>
              </a:solidFill>
            </a:endParaRPr>
          </a:p>
        </p:txBody>
      </p:sp>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445224"/>
          </a:xfrm>
          <a:prstGeom prst="rect">
            <a:avLst/>
          </a:prstGeom>
        </p:spPr>
      </p:pic>
    </p:spTree>
    <p:extLst>
      <p:ext uri="{BB962C8B-B14F-4D97-AF65-F5344CB8AC3E}">
        <p14:creationId xmlns:p14="http://schemas.microsoft.com/office/powerpoint/2010/main" val="1613879673"/>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3" y="5859269"/>
            <a:ext cx="8963222" cy="954107"/>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„Af því að þú blessaðir Job, óttaðist hann þig! Ótti Job Guð fyrir ekki neitt?“ Satan gerði ráð fyrir að prófa Job.</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41839" t="-807" r="37242" b="69865"/>
          <a:stretch>
            <a:fillRect/>
          </a:stretch>
        </p:blipFill>
        <p:spPr>
          <a:xfrm>
            <a:off x="6444208" y="0"/>
            <a:ext cx="1872209" cy="4194260"/>
          </a:xfrm>
          <a:prstGeom prst="rect">
            <a:avLst/>
          </a:prstGeom>
        </p:spPr>
      </p:pic>
      <p:pic>
        <p:nvPicPr>
          <p:cNvPr id="4" name="그림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2844868" y="1340768"/>
            <a:ext cx="3420033" cy="4221603"/>
          </a:xfrm>
          <a:prstGeom prst="rect">
            <a:avLst/>
          </a:prstGeom>
        </p:spPr>
      </p:pic>
    </p:spTree>
    <p:extLst>
      <p:ext uri="{BB962C8B-B14F-4D97-AF65-F5344CB8AC3E}">
        <p14:creationId xmlns:p14="http://schemas.microsoft.com/office/powerpoint/2010/main" val="8323291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661248"/>
            <a:ext cx="9054634" cy="830997"/>
          </a:xfrm>
          <a:prstGeom prst="rect">
            <a:avLst/>
          </a:prstGeom>
          <a:noFill/>
        </p:spPr>
        <p:txBody>
          <a:bodyPr wrap="square" rtlCol="0">
            <a:spAutoFit/>
          </a:bodyPr>
          <a:lstStyle/>
          <a:p>
            <a:r xmlns:a="http://schemas.openxmlformats.org/drawingml/2006/main">
              <a:rPr lang="is" altLang="ko-KR" sz="2400">
                <a:solidFill>
                  <a:schemeClr val="tx1">
                    <a:lumMod val="65000"/>
                    <a:lumOff val="35000"/>
                  </a:schemeClr>
                </a:solidFill>
              </a:rPr>
              <a:t>Satan tók allt á einni nóttu, börnin sín og allar eignir hans. Hann varð ömurlegasti maður í heimi.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 y="0"/>
            <a:ext cx="9127908" cy="5733256"/>
          </a:xfrm>
          <a:prstGeom prst="rect">
            <a:avLst/>
          </a:prstGeom>
        </p:spPr>
      </p:pic>
    </p:spTree>
    <p:extLst>
      <p:ext uri="{BB962C8B-B14F-4D97-AF65-F5344CB8AC3E}">
        <p14:creationId xmlns:p14="http://schemas.microsoft.com/office/powerpoint/2010/main" val="2338009663"/>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8194"/>
            <a:ext cx="9054634" cy="1292662"/>
          </a:xfrm>
          <a:prstGeom prst="rect">
            <a:avLst/>
          </a:prstGeom>
          <a:noFill/>
        </p:spPr>
        <p:txBody>
          <a:bodyPr wrap="square" rtlCol="0">
            <a:spAutoFit/>
          </a:bodyPr>
          <a:lstStyle/>
          <a:p>
            <a:r xmlns:a="http://schemas.openxmlformats.org/drawingml/2006/main">
              <a:rPr lang="is" altLang="ko-KR" sz="2600">
                <a:solidFill>
                  <a:schemeClr val="tx1">
                    <a:lumMod val="65000"/>
                    <a:lumOff val="35000"/>
                  </a:schemeClr>
                </a:solidFill>
              </a:rPr>
              <a:t>Kona hans fór frá honum með því að segja: "Bölvaðu Guði og deyja!" Vinir Jobs komu og kenndu honum um, en Job treysti Guði eins og alltaf.</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0783"/>
            <a:ext cx="7380312" cy="4612433"/>
          </a:xfrm>
          <a:prstGeom prst="rect">
            <a:avLst/>
          </a:prstGeom>
        </p:spPr>
      </p:pic>
    </p:spTree>
    <p:extLst>
      <p:ext uri="{BB962C8B-B14F-4D97-AF65-F5344CB8AC3E}">
        <p14:creationId xmlns:p14="http://schemas.microsoft.com/office/powerpoint/2010/main" val="446186852"/>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104581"/>
            <a:ext cx="9054634" cy="1692771"/>
          </a:xfrm>
          <a:prstGeom prst="rect">
            <a:avLst/>
          </a:prstGeom>
          <a:noFill/>
        </p:spPr>
        <p:txBody>
          <a:bodyPr wrap="square" rtlCol="0">
            <a:spAutoFit/>
          </a:bodyPr>
          <a:lstStyle/>
          <a:p>
            <a:r xmlns:a="http://schemas.openxmlformats.org/drawingml/2006/main">
              <a:rPr lang="is" altLang="ko-KR" sz="2600">
                <a:solidFill>
                  <a:schemeClr val="tx1">
                    <a:lumMod val="65000"/>
                    <a:lumOff val="35000"/>
                  </a:schemeClr>
                </a:solidFill>
              </a:rPr>
              <a:t>Það voru tímar í eymd og biturð. Hins vegar komst Job í gegnum prófið og Guð veitti honum miklu meiri blessun en áður. Hann varð maður sem óttaðist Guð en nokkru sinni fyrr.</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3">
            <a:extLst>
              <a:ext uri="{28A0092B-C50C-407E-A947-70E740481C1C}">
                <a14:useLocalDpi xmlns:a14="http://schemas.microsoft.com/office/drawing/2010/main" val="0"/>
              </a:ext>
            </a:extLst>
          </a:blip>
          <a:srcRect l="5363" t="5029" r="3490" b="21216"/>
          <a:stretch>
            <a:fillRect/>
          </a:stretch>
        </p:blipFill>
        <p:spPr>
          <a:xfrm>
            <a:off x="73274" y="116632"/>
            <a:ext cx="8891214" cy="4968552"/>
          </a:xfrm>
          <a:prstGeom prst="rect">
            <a:avLst/>
          </a:prstGeom>
        </p:spPr>
      </p:pic>
    </p:spTree>
    <p:extLst>
      <p:ext uri="{BB962C8B-B14F-4D97-AF65-F5344CB8AC3E}">
        <p14:creationId xmlns:p14="http://schemas.microsoft.com/office/powerpoint/2010/main" val="399134092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8450" y="214767"/>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0090"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9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4524315"/>
          </a:xfrm>
          <a:prstGeom prst="rect">
            <a:avLst/>
          </a:prstGeom>
          <a:noFill/>
        </p:spPr>
        <p:txBody>
          <a:bodyPr wrap="square" rtlCol="0">
            <a:spAutoFit/>
          </a:bodyPr>
          <a:lstStyle/>
          <a:p>
            <a:pPr xmlns:a="http://schemas.openxmlformats.org/drawingml/2006/main" algn="ctr"/>
            <a:r xmlns:a="http://schemas.openxmlformats.org/drawingml/2006/main">
              <a:rPr lang="is" altLang="ko-KR" sz="3200">
                <a:solidFill>
                  <a:schemeClr val="tx1">
                    <a:lumMod val="65000"/>
                    <a:lumOff val="35000"/>
                  </a:schemeClr>
                </a:solidFill>
              </a:rPr>
              <a:t>Þótt Job væri réttsýnn maður kom Satan í vandræði.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Þrátt fyrir erfiðleika trúði Job á Guð og var þolinmóður í Guði.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Þeir erfiðleikar gætu komið yfir okkur.</a:t>
            </a:r>
          </a:p>
          <a:p>
            <a:pPr xmlns:a="http://schemas.openxmlformats.org/drawingml/2006/main" algn="ctr"/>
            <a:r xmlns:a="http://schemas.openxmlformats.org/drawingml/2006/main">
              <a:rPr lang="is" altLang="ko-KR" sz="3200">
                <a:solidFill>
                  <a:schemeClr val="tx1">
                    <a:lumMod val="65000"/>
                    <a:lumOff val="35000"/>
                  </a:schemeClr>
                </a:solidFill>
              </a:rPr>
              <a:t>Á þeim tíma verðum við að trúa á Guð og vera þolinmóð í Guði.</a:t>
            </a:r>
          </a:p>
        </p:txBody>
      </p:sp>
    </p:spTree>
    <p:extLst>
      <p:ext uri="{BB962C8B-B14F-4D97-AF65-F5344CB8AC3E}">
        <p14:creationId xmlns:p14="http://schemas.microsoft.com/office/powerpoint/2010/main" val="3219889444"/>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8346" y="205543"/>
            <a:ext cx="4053592" cy="584775"/>
          </a:xfrm>
          <a:prstGeom prst="rect">
            <a:avLst/>
          </a:prstGeom>
          <a:noFill/>
        </p:spPr>
        <p:txBody>
          <a:bodyPr wrap="square" rtlCol="0">
            <a:spAutoFit/>
          </a:bodyPr>
          <a:lstStyle/>
          <a:p>
            <a:pPr xmlns:a="http://schemas.openxmlformats.org/drawingml/2006/main" algn="ctr"/>
            <a:r xmlns:a="http://schemas.openxmlformats.org/drawingml/2006/main">
              <a:rPr lang="is" altLang="ko-KR" sz="3200"/>
              <a:t>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25885"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81348"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Guð er sá</a:t>
            </a:r>
          </a:p>
          <a:p>
            <a:r xmlns:a="http://schemas.openxmlformats.org/drawingml/2006/main">
              <a:rPr lang="is" altLang="ko-KR" sz="3600">
                <a:solidFill>
                  <a:schemeClr val="tx1">
                    <a:lumMod val="65000"/>
                    <a:lumOff val="35000"/>
                  </a:schemeClr>
                </a:solidFill>
              </a:rPr>
              <a:t>sem getur gert okkur rík eða fátæk eftir eigin vilja.</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80252690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1844825"/>
            <a:ext cx="5044008" cy="3896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Nr. 32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Salómon sem fékk visku að gjöf.</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71345"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7821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Hver er rangur varðandi Job?</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Hann var ríkur.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Hann bjó í austurlandi.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Hann var konungur.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Hann óttaðist Guð.</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p>
            <a:r xmlns:a="http://schemas.openxmlformats.org/drawingml/2006/main">
              <a:rPr lang="is" altLang="en-US" sz="2800">
                <a:solidFill>
                  <a:srgbClr val="FF0000"/>
                </a:solidFill>
              </a:rPr>
              <a:t>③ </a:t>
            </a:r>
            <a:r xmlns:a="http://schemas.openxmlformats.org/drawingml/2006/main">
              <a:rPr lang="is" altLang="ko-KR" sz="2800">
                <a:solidFill>
                  <a:srgbClr val="FF0000"/>
                </a:solidFill>
              </a:rPr>
              <a:t>Hann var konungur.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5247750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84558"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Í landi Ús bjó maður sem Job hét. Þessi maður var óaðfinnanlegur og hreinskilinn; hann óttaðist Guð og forðaðist hið illa.</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s" altLang="ko-KR" sz="2800">
                <a:solidFill>
                  <a:schemeClr val="tx1">
                    <a:lumMod val="65000"/>
                    <a:lumOff val="35000"/>
                  </a:schemeClr>
                </a:solidFill>
              </a:rPr>
              <a:t>Job</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52847842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NEI. 42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Daníel neitaði að borða konungsmat.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0626" y="1782108"/>
            <a:ext cx="5069886" cy="3951148"/>
          </a:xfrm>
          <a:prstGeom prst="rect">
            <a:avLst/>
          </a:prstGeom>
        </p:spPr>
      </p:pic>
    </p:spTree>
    <p:extLst>
      <p:ext uri="{BB962C8B-B14F-4D97-AF65-F5344CB8AC3E}">
        <p14:creationId xmlns:p14="http://schemas.microsoft.com/office/powerpoint/2010/main" val="110468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En Daníel ákvað að saurga sig ekki með konunglegum mat og víni, og bað yfirmanninn um leyfi til að saurga sig ekki á þennan hátt.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Daníel</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5754398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5858" y="5611505"/>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500">
                <a:solidFill>
                  <a:schemeClr val="tx1">
                    <a:lumMod val="65000"/>
                    <a:lumOff val="35000"/>
                  </a:schemeClr>
                </a:solidFill>
              </a:rPr>
              <a:t>Daníel og þrír vinir hans voru fluttir til Babýlonar sem fangar. Konungur bauð embættismönnum sínum að kenna þeim með því að gefa þeim mat og vín konungs.</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8" y="0"/>
            <a:ext cx="9143999" cy="5504743"/>
          </a:xfrm>
          <a:prstGeom prst="rect">
            <a:avLst/>
          </a:prstGeom>
        </p:spPr>
      </p:pic>
    </p:spTree>
    <p:extLst>
      <p:ext uri="{BB962C8B-B14F-4D97-AF65-F5344CB8AC3E}">
        <p14:creationId xmlns:p14="http://schemas.microsoft.com/office/powerpoint/2010/main" val="3196853372"/>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400">
                <a:solidFill>
                  <a:schemeClr val="tx1">
                    <a:lumMod val="65000"/>
                    <a:lumOff val="35000"/>
                  </a:schemeClr>
                </a:solidFill>
              </a:rPr>
              <a:t>„Við viljum ekki borða mat sem bannaður er samkvæmt lögum Guðs! Daníel og þrír vinir hans báðu yfirmanninn um leyfi til að saurga sig ekki með þessum hætti.</a:t>
            </a:r>
            <a:endParaRPr xmlns:a="http://schemas.openxmlformats.org/drawingml/2006/main" lang="ko-KR" altLang="en-US" sz="24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1026" t="2143" r="1026" b="2034"/>
          <a:stretch>
            <a:fillRect/>
          </a:stretch>
        </p:blipFill>
        <p:spPr>
          <a:xfrm>
            <a:off x="0" y="-1680"/>
            <a:ext cx="9144000" cy="5302888"/>
          </a:xfrm>
          <a:prstGeom prst="rect">
            <a:avLst/>
          </a:prstGeom>
        </p:spPr>
      </p:pic>
    </p:spTree>
    <p:extLst>
      <p:ext uri="{BB962C8B-B14F-4D97-AF65-F5344CB8AC3E}">
        <p14:creationId xmlns:p14="http://schemas.microsoft.com/office/powerpoint/2010/main" val="1071940077"/>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02" y="553876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600">
                <a:solidFill>
                  <a:schemeClr val="tx1">
                    <a:lumMod val="65000"/>
                    <a:lumOff val="35000"/>
                  </a:schemeClr>
                </a:solidFill>
              </a:rPr>
              <a:t>Daníel og þrír vinir hans borðuðu grænmeti og vatn í stað þess að borða mat sem boðið var upp á Idol. Guð mat þá og gaf þeim meiri visku.</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07"/>
            <a:ext cx="9127908" cy="5460431"/>
          </a:xfrm>
          <a:prstGeom prst="rect">
            <a:avLst/>
          </a:prstGeom>
        </p:spPr>
      </p:pic>
    </p:spTree>
    <p:extLst>
      <p:ext uri="{BB962C8B-B14F-4D97-AF65-F5344CB8AC3E}">
        <p14:creationId xmlns:p14="http://schemas.microsoft.com/office/powerpoint/2010/main" val="1688823047"/>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683" y="5517232"/>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500">
                <a:solidFill>
                  <a:schemeClr val="tx1">
                    <a:lumMod val="65000"/>
                    <a:lumOff val="35000"/>
                  </a:schemeClr>
                </a:solidFill>
              </a:rPr>
              <a:t>"Hversu vitur þeir eru!" Konungur gat ekki annað en undrast að þeir litu út fyrir að vera heilbrigðari og vitrari en allir aðrir ungir menn sem borðuðu konungsmatinn.</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2875" r="1969" b="3704"/>
          <a:stretch>
            <a:fillRect/>
          </a:stretch>
        </p:blipFill>
        <p:spPr>
          <a:xfrm>
            <a:off x="0" y="0"/>
            <a:ext cx="9144000" cy="5373216"/>
          </a:xfrm>
          <a:prstGeom prst="rect">
            <a:avLst/>
          </a:prstGeom>
        </p:spPr>
      </p:pic>
    </p:spTree>
    <p:extLst>
      <p:ext uri="{BB962C8B-B14F-4D97-AF65-F5344CB8AC3E}">
        <p14:creationId xmlns:p14="http://schemas.microsoft.com/office/powerpoint/2010/main" val="36218351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0290"/>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600">
                <a:solidFill>
                  <a:schemeClr val="tx1">
                    <a:lumMod val="65000"/>
                    <a:lumOff val="35000"/>
                  </a:schemeClr>
                </a:solidFill>
              </a:rPr>
              <a:t>Síðan þá tóku Daníel og þrír vinir hans stjórn á mikilvægum hlutum Babýlonar og héldu sig heilaga frammi fyrir Guði.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544615"/>
          </a:xfrm>
          <a:prstGeom prst="rect">
            <a:avLst/>
          </a:prstGeom>
        </p:spPr>
      </p:pic>
    </p:spTree>
    <p:extLst>
      <p:ext uri="{BB962C8B-B14F-4D97-AF65-F5344CB8AC3E}">
        <p14:creationId xmlns:p14="http://schemas.microsoft.com/office/powerpoint/2010/main" val="331637804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3499"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200">
                <a:solidFill>
                  <a:schemeClr val="tx1">
                    <a:lumMod val="65000"/>
                    <a:lumOff val="35000"/>
                  </a:schemeClr>
                </a:solidFill>
              </a:rPr>
              <a:t>Daníel og þrír vinir hans ákváðu að halda lögmál Guðs undir jafnvel fangaaðstæðum.</a:t>
            </a:r>
          </a:p>
          <a:p>
            <a:r xmlns:a="http://schemas.openxmlformats.org/drawingml/2006/main">
              <a:rPr lang="is" altLang="ko-KR" sz="3200">
                <a:solidFill>
                  <a:schemeClr val="tx1">
                    <a:lumMod val="65000"/>
                    <a:lumOff val="35000"/>
                  </a:schemeClr>
                </a:solidFill>
              </a:rPr>
              <a:t>Þá urðu þeir heilbrigðari og vitrari en allir aðrir menn sem borðuðu konungsmatinn.</a:t>
            </a:r>
          </a:p>
          <a:p>
            <a:r xmlns:a="http://schemas.openxmlformats.org/drawingml/2006/main">
              <a:rPr lang="is" altLang="ko-KR" sz="3200">
                <a:solidFill>
                  <a:schemeClr val="tx1">
                    <a:lumMod val="65000"/>
                    <a:lumOff val="35000"/>
                  </a:schemeClr>
                </a:solidFill>
              </a:rPr>
              <a:t>Við verðum að hlýða Guði undir öllum kringumstæðum.</a:t>
            </a:r>
          </a:p>
          <a:p>
            <a:r xmlns:a="http://schemas.openxmlformats.org/drawingml/2006/main">
              <a:rPr lang="is" altLang="ko-KR" sz="3200">
                <a:solidFill>
                  <a:schemeClr val="tx1">
                    <a:lumMod val="65000"/>
                    <a:lumOff val="35000"/>
                  </a:schemeClr>
                </a:solidFill>
              </a:rPr>
              <a:t>Það er ekkert mikilvægt en að elska Guð.</a:t>
            </a:r>
          </a:p>
        </p:txBody>
      </p:sp>
    </p:spTree>
    <p:extLst>
      <p:ext uri="{BB962C8B-B14F-4D97-AF65-F5344CB8AC3E}">
        <p14:creationId xmlns:p14="http://schemas.microsoft.com/office/powerpoint/2010/main" val="22125642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Salómon konungur var meiri að auði og visku en allir aðrir konungar jarðarinnar.</a:t>
            </a:r>
            <a:r xmlns:a="http://schemas.openxmlformats.org/drawingml/2006/main">
              <a:rPr lang="i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Síðari Kroníkubók 9:</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7195" y="152345"/>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t>WHO</a:t>
            </a:r>
            <a:r xmlns:a="http://schemas.openxmlformats.org/drawingml/2006/main">
              <a:rPr lang="is" altLang="en-US" sz="3200"/>
              <a:t> </a:t>
            </a:r>
            <a:r xmlns:a="http://schemas.openxmlformats.org/drawingml/2006/main">
              <a:rPr lang="is" altLang="ko-KR" sz="3200"/>
              <a:t>er</a:t>
            </a:r>
            <a:r xmlns:a="http://schemas.openxmlformats.org/drawingml/2006/main">
              <a:rPr lang="is" altLang="en-US" sz="3200"/>
              <a:t> </a:t>
            </a:r>
            <a:r xmlns:a="http://schemas.openxmlformats.org/drawingml/2006/main">
              <a:rPr lang="is" altLang="ko-KR" sz="3200"/>
              <a:t>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sá sem getur verið á öllum stöðum á sama tíma (alviðvera). Og hann er almáttugur.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458556425"/>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13900"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691680" y="81792"/>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106857"/>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Hvaða mat borðuðu Daníel og þrír vinir hans í stað matar konungs?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2536" y="276901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vatn og grænmeti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kex og kók</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núðla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6768" y="514994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hrísgrjón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2536" y="2769012"/>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① </a:t>
            </a:r>
            <a:r xmlns:a="http://schemas.openxmlformats.org/drawingml/2006/main">
              <a:rPr lang="is" altLang="ko-KR" sz="2800">
                <a:solidFill>
                  <a:srgbClr val="FF0000"/>
                </a:solidFill>
              </a:rPr>
              <a:t>vatn og grænmeti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6730323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325106"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9049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En Daníel ákvað að saurga sig ekki með konunglegum mat og víni, og bað yfirmanninn um leyfi til að saurga sig ekki á þennan hátt.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Daníel</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08620586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240360"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Nr 43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Daníel frá Ljónagryfjunni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5945" y="1195944"/>
            <a:ext cx="5090405" cy="4978742"/>
          </a:xfrm>
          <a:prstGeom prst="rect">
            <a:avLst/>
          </a:prstGeom>
        </p:spPr>
      </p:pic>
    </p:spTree>
    <p:extLst>
      <p:ext uri="{BB962C8B-B14F-4D97-AF65-F5344CB8AC3E}">
        <p14:creationId xmlns:p14="http://schemas.microsoft.com/office/powerpoint/2010/main" val="16999463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Konungur varð mjög glaður og bauð að lyfta Daníel upp úr gryfjunni. Og er Daníel var lyft upp úr hellunni, fannst ekkert sár á honum, því að hann hafði treyst á Guð sinn.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Daníel</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6:</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01627624"/>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80496"/>
            <a:ext cx="8963222"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500">
                <a:solidFill>
                  <a:schemeClr val="tx1">
                    <a:lumMod val="65000"/>
                    <a:lumOff val="35000"/>
                  </a:schemeClr>
                </a:solidFill>
              </a:rPr>
              <a:t>Það var fólk í Babýlon sem hataði Daníel, sem var fluttur í útlegð og varð forsætisráðherra. Þeir vildu drepa Daníel.</a:t>
            </a:r>
            <a:endParaRPr xmlns:a="http://schemas.openxmlformats.org/drawingml/2006/main" lang="ko-KR" altLang="en-US" sz="25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489"/>
            <a:ext cx="8682450" cy="5432735"/>
          </a:xfrm>
          <a:prstGeom prst="rect">
            <a:avLst/>
          </a:prstGeom>
        </p:spPr>
      </p:pic>
    </p:spTree>
    <p:extLst>
      <p:ext uri="{BB962C8B-B14F-4D97-AF65-F5344CB8AC3E}">
        <p14:creationId xmlns:p14="http://schemas.microsoft.com/office/powerpoint/2010/main" val="3564482838"/>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51723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400">
                <a:solidFill>
                  <a:schemeClr val="tx1">
                    <a:lumMod val="65000"/>
                    <a:lumOff val="35000"/>
                  </a:schemeClr>
                </a:solidFill>
              </a:rPr>
              <a:t>''Hverjum sem beygir sig fyrir einhverju öðru en konungi verður kastað í ljónagryfjuna!' Daníel hætti ekki að biðja þrisvar á dag þó hann vissi það.</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97"/>
            <a:ext cx="9144000" cy="5380614"/>
          </a:xfrm>
          <a:prstGeom prst="rect">
            <a:avLst/>
          </a:prstGeom>
        </p:spPr>
      </p:pic>
    </p:spTree>
    <p:extLst>
      <p:ext uri="{BB962C8B-B14F-4D97-AF65-F5344CB8AC3E}">
        <p14:creationId xmlns:p14="http://schemas.microsoft.com/office/powerpoint/2010/main" val="3757264473"/>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Svo á endanum var Daníel hent í hræðilegu ljónagryfjuna.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3" y="-15207"/>
            <a:ext cx="9144000" cy="5892480"/>
          </a:xfrm>
          <a:prstGeom prst="rect">
            <a:avLst/>
          </a:prstGeom>
        </p:spPr>
      </p:pic>
    </p:spTree>
    <p:extLst>
      <p:ext uri="{BB962C8B-B14F-4D97-AF65-F5344CB8AC3E}">
        <p14:creationId xmlns:p14="http://schemas.microsoft.com/office/powerpoint/2010/main" val="547530802"/>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6017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500">
                <a:solidFill>
                  <a:schemeClr val="tx1">
                    <a:lumMod val="65000"/>
                    <a:lumOff val="35000"/>
                  </a:schemeClr>
                </a:solidFill>
              </a:rPr>
              <a:t>Konungur kom snemma morguns eftir í ljónagryfjuna og spurði: Daníel! Ertu öruggur?' Reyndar vildi konungur að Daníel myndi ekki deyja vegna þess að hann elskaði Daníel svo heitt.</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472607"/>
          </a:xfrm>
          <a:prstGeom prst="rect">
            <a:avLst/>
          </a:prstGeom>
        </p:spPr>
      </p:pic>
    </p:spTree>
    <p:extLst>
      <p:ext uri="{BB962C8B-B14F-4D97-AF65-F5344CB8AC3E}">
        <p14:creationId xmlns:p14="http://schemas.microsoft.com/office/powerpoint/2010/main" val="331698695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600">
                <a:solidFill>
                  <a:schemeClr val="tx1">
                    <a:lumMod val="65000"/>
                    <a:lumOff val="35000"/>
                  </a:schemeClr>
                </a:solidFill>
              </a:rPr>
              <a:t>„Það er í lagi að Guð verndar mig! Daníel meiddist ekki. Konungur lofaði einnig Guð Daníels.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5832648"/>
          </a:xfrm>
          <a:prstGeom prst="rect">
            <a:avLst/>
          </a:prstGeom>
        </p:spPr>
      </p:pic>
    </p:spTree>
    <p:extLst>
      <p:ext uri="{BB962C8B-B14F-4D97-AF65-F5344CB8AC3E}">
        <p14:creationId xmlns:p14="http://schemas.microsoft.com/office/powerpoint/2010/main" val="292032340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770" y="0"/>
            <a:ext cx="8183323" cy="5805264"/>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Salómon varð þriðji konungur Ísraels eftir Davíð konung.</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936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10651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solidFill>
                  <a:schemeClr val="tx1">
                    <a:lumMod val="65000"/>
                    <a:lumOff val="35000"/>
                  </a:schemeClr>
                </a:solidFill>
              </a:rPr>
              <a:t>Daníel, sem hneigði sig ekki fyrir skurðgoðum,</a:t>
            </a:r>
          </a:p>
          <a:p>
            <a:pPr xmlns:a="http://schemas.openxmlformats.org/drawingml/2006/main" algn="ctr"/>
            <a:r xmlns:a="http://schemas.openxmlformats.org/drawingml/2006/main">
              <a:rPr lang="is" altLang="ko-KR" sz="3200">
                <a:solidFill>
                  <a:schemeClr val="tx1">
                    <a:lumMod val="65000"/>
                    <a:lumOff val="35000"/>
                  </a:schemeClr>
                </a:solidFill>
              </a:rPr>
              <a:t>að lokum, var kastað í gryfju ljónanna, en hann var öruggur.</a:t>
            </a:r>
          </a:p>
          <a:p>
            <a:pPr xmlns:a="http://schemas.openxmlformats.org/drawingml/2006/main" algn="ctr"/>
            <a:r xmlns:a="http://schemas.openxmlformats.org/drawingml/2006/main">
              <a:rPr lang="is" altLang="ko-KR" sz="3200">
                <a:solidFill>
                  <a:schemeClr val="tx1">
                    <a:lumMod val="65000"/>
                    <a:lumOff val="35000"/>
                  </a:schemeClr>
                </a:solidFill>
              </a:rPr>
              <a:t>Vegna trúar Daníels lofaði Babýloníukonungur Guð líka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Við verðum að tilbiðja aðeins Guð og</a:t>
            </a:r>
          </a:p>
          <a:p>
            <a:pPr xmlns:a="http://schemas.openxmlformats.org/drawingml/2006/main" algn="ctr"/>
            <a:r xmlns:a="http://schemas.openxmlformats.org/drawingml/2006/main">
              <a:rPr lang="is" altLang="ko-KR" sz="3200">
                <a:solidFill>
                  <a:schemeClr val="tx1">
                    <a:lumMod val="65000"/>
                    <a:lumOff val="35000"/>
                  </a:schemeClr>
                </a:solidFill>
              </a:rPr>
              <a:t>við verðum að trúa sem þjónar ekki skurðgoðum!</a:t>
            </a:r>
          </a:p>
          <a:p>
            <a:pPr xmlns:a="http://schemas.openxmlformats.org/drawingml/2006/main" algn="ctr"/>
            <a:r xmlns:a="http://schemas.openxmlformats.org/drawingml/2006/main">
              <a:rPr lang="is" altLang="ko-KR" sz="3200">
                <a:solidFill>
                  <a:schemeClr val="tx1">
                    <a:lumMod val="65000"/>
                    <a:lumOff val="35000"/>
                  </a:schemeClr>
                </a:solidFill>
              </a:rPr>
              <a:t>Slík trú getur fengið annað fólk til að trúa á Guð.</a:t>
            </a:r>
          </a:p>
        </p:txBody>
      </p:sp>
    </p:spTree>
    <p:extLst>
      <p:ext uri="{BB962C8B-B14F-4D97-AF65-F5344CB8AC3E}">
        <p14:creationId xmlns:p14="http://schemas.microsoft.com/office/powerpoint/2010/main" val="3864811861"/>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738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t>Guð er?</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 er sá..</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áreiðanlegur</a:t>
            </a:r>
            <a:r xmlns:a="http://schemas.openxmlformats.org/drawingml/2006/main">
              <a:rPr lang="is" altLang="en-US" sz="3600">
                <a:solidFill>
                  <a:schemeClr val="tx1">
                    <a:lumMod val="65000"/>
                    <a:lumOff val="35000"/>
                  </a:schemeClr>
                </a:solidFill>
              </a:rPr>
              <a:t> </a:t>
            </a:r>
            <a:r xmlns:a="http://schemas.openxmlformats.org/drawingml/2006/main">
              <a:rPr lang="is" altLang="ko-KR" sz="3600">
                <a:solidFill>
                  <a:schemeClr val="tx1">
                    <a:lumMod val="65000"/>
                    <a:lumOff val="35000"/>
                  </a:schemeClr>
                </a:solidFill>
              </a:rPr>
              <a:t>sem getur bjargað þeim sem trúa sannarlega á hann og þjóna honum.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465792549"/>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739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Hvers vegna</a:t>
            </a:r>
            <a:r xmlns:a="http://schemas.openxmlformats.org/drawingml/2006/main">
              <a:rPr lang="is" altLang="en-US" sz="3600">
                <a:solidFill>
                  <a:schemeClr val="tx1">
                    <a:lumMod val="65000"/>
                    <a:lumOff val="35000"/>
                  </a:schemeClr>
                </a:solidFill>
              </a:rPr>
              <a:t> </a:t>
            </a:r>
            <a:r xmlns:a="http://schemas.openxmlformats.org/drawingml/2006/main">
              <a:rPr lang="is" altLang="ko-KR" sz="3600">
                <a:solidFill>
                  <a:schemeClr val="tx1">
                    <a:lumMod val="65000"/>
                    <a:lumOff val="35000"/>
                  </a:schemeClr>
                </a:solidFill>
              </a:rPr>
              <a:t>var</a:t>
            </a:r>
            <a:r xmlns:a="http://schemas.openxmlformats.org/drawingml/2006/main">
              <a:rPr lang="is" altLang="en-US" sz="3600">
                <a:solidFill>
                  <a:schemeClr val="tx1">
                    <a:lumMod val="65000"/>
                    <a:lumOff val="35000"/>
                  </a:schemeClr>
                </a:solidFill>
              </a:rPr>
              <a:t> </a:t>
            </a:r>
            <a:r xmlns:a="http://schemas.openxmlformats.org/drawingml/2006/main">
              <a:rPr lang="is" altLang="ko-KR" sz="3600">
                <a:solidFill>
                  <a:schemeClr val="tx1">
                    <a:lumMod val="65000"/>
                    <a:lumOff val="35000"/>
                  </a:schemeClr>
                </a:solidFill>
              </a:rPr>
              <a:t>Daníel hent í gryfju ljónanna?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Vegna þess að hann laug að konungi.</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9694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Vegna þess að hann hneigði sig ekki fyrir skurðgoð konungs.</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Vegna þess að hann ætlaði að drepa konunginn.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Vegna þess að hann dýrkaði Guð ekki vel.</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3543979"/>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② </a:t>
            </a:r>
            <a:r xmlns:a="http://schemas.openxmlformats.org/drawingml/2006/main">
              <a:rPr lang="is" altLang="ko-KR" sz="2800">
                <a:solidFill>
                  <a:srgbClr val="FF0000"/>
                </a:solidFill>
              </a:rPr>
              <a:t>Vegna þess að hann hneigði sig ekki fyrir skurðgoð konungs.</a:t>
            </a:r>
          </a:p>
        </p:txBody>
      </p:sp>
    </p:spTree>
    <p:extLst>
      <p:ext uri="{BB962C8B-B14F-4D97-AF65-F5344CB8AC3E}">
        <p14:creationId xmlns:p14="http://schemas.microsoft.com/office/powerpoint/2010/main" val="36121418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8106"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7808" y="904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63928"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Konungur varð mjög glaður og bauð að lyfta Daníel upp úr gryfjunni. Og er Daníel var lyft upp úr hellunni, fannst ekkert sár á honum, því að hann hafði treyst á Guð sinn.</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Daníel</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6:</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23</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632662738"/>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Nr. 44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Jónas, sem var inni í fiskinum mikla</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3" name="그림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78295" y="1214340"/>
            <a:ext cx="5078055" cy="4969872"/>
          </a:xfrm>
          <a:prstGeom prst="rect">
            <a:avLst/>
          </a:prstGeom>
        </p:spPr>
      </p:pic>
    </p:spTree>
    <p:extLst>
      <p:ext uri="{BB962C8B-B14F-4D97-AF65-F5344CB8AC3E}">
        <p14:creationId xmlns:p14="http://schemas.microsoft.com/office/powerpoint/2010/main" val="13151025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En Drottinn útvegaði mikinn fisk til að gleypa Jónas, og Jónas var inni í fiskinum þrjá daga og þrjár nætur.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Jónas</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697686222"/>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14" y="5373216"/>
            <a:ext cx="9054634" cy="12464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500">
                <a:solidFill>
                  <a:schemeClr val="tx1">
                    <a:lumMod val="65000"/>
                    <a:lumOff val="35000"/>
                  </a:schemeClr>
                </a:solidFill>
              </a:rPr>
              <a:t>Dag einn birtist Guð Jónasi og sagði:</a:t>
            </a:r>
          </a:p>
          <a:p>
            <a:r xmlns:a="http://schemas.openxmlformats.org/drawingml/2006/main">
              <a:rPr lang="is" altLang="ko-KR" sz="2500">
                <a:solidFill>
                  <a:schemeClr val="tx1">
                    <a:lumMod val="65000"/>
                    <a:lumOff val="35000"/>
                  </a:schemeClr>
                </a:solidFill>
              </a:rPr>
              <a:t>„Farðu til borgarinnar miklu Níníve og prédikaðu gegn henni! Ég mun frelsa þá frá illsku þeirra."</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3"/>
            <a:ext cx="8023179" cy="5112568"/>
          </a:xfrm>
          <a:prstGeom prst="rect">
            <a:avLst/>
          </a:prstGeom>
        </p:spPr>
      </p:pic>
    </p:spTree>
    <p:extLst>
      <p:ext uri="{BB962C8B-B14F-4D97-AF65-F5344CB8AC3E}">
        <p14:creationId xmlns:p14="http://schemas.microsoft.com/office/powerpoint/2010/main" val="226948237"/>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Jónas vildi ekki hlýða Guði. Hann fór utan og sigldi til Tarsis til að flýja frá Guði.</a:t>
            </a:r>
            <a:r xmlns:a="http://schemas.openxmlformats.org/drawingml/2006/main">
              <a:rPr lang="is" altLang="en-US" sz="2800">
                <a:solidFill>
                  <a:schemeClr val="tx1">
                    <a:lumMod val="65000"/>
                    <a:lumOff val="35000"/>
                  </a:schemeClr>
                </a:solidFill>
              </a:rPr>
              <a:t>  </a:t>
            </a: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77272"/>
          </a:xfrm>
          <a:prstGeom prst="rect">
            <a:avLst/>
          </a:prstGeom>
        </p:spPr>
      </p:pic>
    </p:spTree>
    <p:extLst>
      <p:ext uri="{BB962C8B-B14F-4D97-AF65-F5344CB8AC3E}">
        <p14:creationId xmlns:p14="http://schemas.microsoft.com/office/powerpoint/2010/main" val="2712729173"/>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57671"/>
            <a:ext cx="907072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400">
                <a:solidFill>
                  <a:schemeClr val="tx1">
                    <a:lumMod val="65000"/>
                    <a:lumOff val="35000"/>
                  </a:schemeClr>
                </a:solidFill>
              </a:rPr>
              <a:t>En Guð sendi mikinn vind og þeir áttu allir að deyja. Sjómenn hentu Jónasi í sjóinn. Mikill fiskur kom og gleypti hann.</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589240"/>
          </a:xfrm>
          <a:prstGeom prst="rect">
            <a:avLst/>
          </a:prstGeom>
        </p:spPr>
      </p:pic>
    </p:spTree>
    <p:extLst>
      <p:ext uri="{BB962C8B-B14F-4D97-AF65-F5344CB8AC3E}">
        <p14:creationId xmlns:p14="http://schemas.microsoft.com/office/powerpoint/2010/main" val="144506968"/>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Jónas iðraðist synda sinna í 3 daga inni í fiskinum.</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1" y="35183"/>
            <a:ext cx="8023179" cy="5877272"/>
          </a:xfrm>
          <a:prstGeom prst="rect">
            <a:avLst/>
          </a:prstGeom>
        </p:spPr>
      </p:pic>
    </p:spTree>
    <p:extLst>
      <p:ext uri="{BB962C8B-B14F-4D97-AF65-F5344CB8AC3E}">
        <p14:creationId xmlns:p14="http://schemas.microsoft.com/office/powerpoint/2010/main" val="354633541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36" y="44624"/>
            <a:ext cx="9144000" cy="5400600"/>
          </a:xfrm>
          <a:prstGeom prst="rect">
            <a:avLst/>
          </a:prstGeom>
        </p:spPr>
      </p:pic>
      <p:sp>
        <p:nvSpPr>
          <p:cNvPr id="5" name="TextBox 4"/>
          <p:cNvSpPr txBox="1"/>
          <p:nvPr/>
        </p:nvSpPr>
        <p:spPr>
          <a:xfrm>
            <a:off x="90389"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"Gefðu mér visku til að leiða fólk mitt vel." Guð var ánægður með að Salómon hefði beðið um þetta. Svo, Guð gaf honum það sem Salómon bað um.</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3099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400">
                <a:solidFill>
                  <a:schemeClr val="tx1">
                    <a:lumMod val="65000"/>
                    <a:lumOff val="35000"/>
                  </a:schemeClr>
                </a:solidFill>
              </a:rPr>
              <a:t>Fiskurinn ældi honum á þurrt land. Hann fór til Níníve og hrópaði boðskap Guðs til þeirra með tregðu.</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6"/>
            <a:ext cx="9144000" cy="5848597"/>
          </a:xfrm>
          <a:prstGeom prst="rect">
            <a:avLst/>
          </a:prstGeom>
        </p:spPr>
      </p:pic>
    </p:spTree>
    <p:extLst>
      <p:ext uri="{BB962C8B-B14F-4D97-AF65-F5344CB8AC3E}">
        <p14:creationId xmlns:p14="http://schemas.microsoft.com/office/powerpoint/2010/main" val="2492803375"/>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5722" y="5805585"/>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500">
                <a:solidFill>
                  <a:schemeClr val="tx1">
                    <a:lumMod val="65000"/>
                    <a:lumOff val="35000"/>
                  </a:schemeClr>
                </a:solidFill>
              </a:rPr>
              <a:t>Þegar Nínívítar heyrðu viðvörun Guðs iðruðust þeir og leituðu náðar Guðs. Guð fyrirgaf fólkinu í Níníve.</a:t>
            </a:r>
            <a:endParaRPr xmlns:a="http://schemas.openxmlformats.org/drawingml/2006/main" lang="ko-KR" altLang="en-US" sz="25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16632"/>
            <a:ext cx="8023179" cy="5691657"/>
          </a:xfrm>
          <a:prstGeom prst="rect">
            <a:avLst/>
          </a:prstGeom>
        </p:spPr>
      </p:pic>
    </p:spTree>
    <p:extLst>
      <p:ext uri="{BB962C8B-B14F-4D97-AF65-F5344CB8AC3E}">
        <p14:creationId xmlns:p14="http://schemas.microsoft.com/office/powerpoint/2010/main" val="2881883920"/>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solidFill>
                  <a:schemeClr val="tx1">
                    <a:lumMod val="65000"/>
                    <a:lumOff val="35000"/>
                  </a:schemeClr>
                </a:solidFill>
              </a:rPr>
              <a:t>Jónas óhlýðnaðist orði Guðs.</a:t>
            </a:r>
          </a:p>
          <a:p>
            <a:pPr xmlns:a="http://schemas.openxmlformats.org/drawingml/2006/main" algn="ctr"/>
            <a:r xmlns:a="http://schemas.openxmlformats.org/drawingml/2006/main">
              <a:rPr lang="is" altLang="ko-KR" sz="3200">
                <a:solidFill>
                  <a:schemeClr val="tx1">
                    <a:lumMod val="65000"/>
                    <a:lumOff val="35000"/>
                  </a:schemeClr>
                </a:solidFill>
              </a:rPr>
              <a:t>En Guð notaði Jónas til að óhlýðnast og bjargaði að lokum Nínívítum.</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Það eru tímar þegar vilji Guðs er öðruvísi en ég held.</a:t>
            </a:r>
          </a:p>
          <a:p>
            <a:pPr xmlns:a="http://schemas.openxmlformats.org/drawingml/2006/main" algn="ctr"/>
            <a:r xmlns:a="http://schemas.openxmlformats.org/drawingml/2006/main">
              <a:rPr lang="is" altLang="ko-KR" sz="3200">
                <a:solidFill>
                  <a:schemeClr val="tx1">
                    <a:lumMod val="65000"/>
                    <a:lumOff val="35000"/>
                  </a:schemeClr>
                </a:solidFill>
              </a:rPr>
              <a:t>En vilji Guðs er alltaf réttur.</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Við verðum alltaf að vera hlýðin vilja Guðs.</a:t>
            </a:r>
          </a:p>
        </p:txBody>
      </p:sp>
    </p:spTree>
    <p:extLst>
      <p:ext uri="{BB962C8B-B14F-4D97-AF65-F5344CB8AC3E}">
        <p14:creationId xmlns:p14="http://schemas.microsoft.com/office/powerpoint/2010/main" val="241747432"/>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6677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t>Hver er 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sá sem frelsar þá sem iðrast synda sinna í einlægni og biðja um fyrirgefningu.</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286184134"/>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190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614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Hvers kvið var Jónas í 3 daga?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Ljón</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Fíll</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Hundur</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Fiskur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④ </a:t>
            </a:r>
            <a:r xmlns:a="http://schemas.openxmlformats.org/drawingml/2006/main">
              <a:rPr lang="is" altLang="ko-KR" sz="2800">
                <a:solidFill>
                  <a:srgbClr val="FF0000"/>
                </a:solidFill>
              </a:rPr>
              <a:t>Fiskur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058718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93253" y="9666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60865"/>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En Drottinn útvegaði mikinn fisk til að gleypa Jónas, og Jónas var inni í fiskinum þrjá daga og þrjár nætur.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Jónas</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1:17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93442631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 y="0"/>
            <a:ext cx="8878322" cy="5445224"/>
          </a:xfrm>
          <a:prstGeom prst="rect">
            <a:avLst/>
          </a:prstGeom>
        </p:spPr>
      </p:pic>
      <p:sp>
        <p:nvSpPr>
          <p:cNvPr id="4" name="TextBox 3"/>
          <p:cNvSpPr txBox="1"/>
          <p:nvPr/>
        </p:nvSpPr>
        <p:spPr>
          <a:xfrm>
            <a:off x="89366" y="547424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Dag einn komu tvær konur til Salómons með lítið barn. Þeir börðust um að barnið væri barnið hennar fyrir konung.</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727" y="1268760"/>
            <a:ext cx="5278273" cy="3672408"/>
          </a:xfrm>
          <a:prstGeom prst="rect">
            <a:avLst/>
          </a:prstGeom>
        </p:spPr>
      </p:pic>
      <p:sp>
        <p:nvSpPr>
          <p:cNvPr id="4" name="TextBox 3"/>
          <p:cNvSpPr txBox="1"/>
          <p:nvPr/>
        </p:nvSpPr>
        <p:spPr>
          <a:xfrm>
            <a:off x="83840"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Konungur sagði: "Af því að tvær konur krefjast þess að barnið sé hennar barn, skerið barnið í tvennt og gefið hálft öðrum og hálft til annars!"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268760"/>
            <a:ext cx="4320480" cy="367240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2"/>
            <a:ext cx="9144000" cy="4752526"/>
          </a:xfrm>
          <a:prstGeom prst="rect">
            <a:avLst/>
          </a:prstGeom>
        </p:spPr>
      </p:pic>
      <p:sp>
        <p:nvSpPr>
          <p:cNvPr id="4" name="TextBox 3"/>
          <p:cNvSpPr txBox="1"/>
          <p:nvPr/>
        </p:nvSpPr>
        <p:spPr>
          <a:xfrm>
            <a:off x="0" y="4725144"/>
            <a:ext cx="9054634" cy="224676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Ein kona fylltist samúð með syni sínum. Svo sagði hún: „Gefðu henni lifandi barnið. Ekki drepa hann!“ Þegar Salómon heyrði þetta ákvað hann að konan væri raunveruleg móðir hans. King sagði: „Gefðu henni barnið. Hún er algjör móðir!"</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577293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2022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34163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600">
                <a:solidFill>
                  <a:schemeClr val="tx1">
                    <a:lumMod val="65000"/>
                    <a:lumOff val="35000"/>
                  </a:schemeClr>
                </a:solidFill>
              </a:rPr>
              <a:t>Salómon bað um viturt hjarta en ekki um auð eða völd</a:t>
            </a:r>
          </a:p>
          <a:p>
            <a:pPr xmlns:a="http://schemas.openxmlformats.org/drawingml/2006/main" algn="ctr"/>
            <a:r xmlns:a="http://schemas.openxmlformats.org/drawingml/2006/main">
              <a:rPr lang="is" altLang="ko-KR" sz="3600">
                <a:solidFill>
                  <a:schemeClr val="tx1">
                    <a:lumMod val="65000"/>
                    <a:lumOff val="35000"/>
                  </a:schemeClr>
                </a:solidFill>
              </a:rPr>
              <a:t>að stjórna landi sínu.</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s" altLang="ko-KR" sz="3600">
                <a:solidFill>
                  <a:schemeClr val="tx1">
                    <a:lumMod val="65000"/>
                    <a:lumOff val="35000"/>
                  </a:schemeClr>
                </a:solidFill>
              </a:rPr>
              <a:t>Við verðum að biðja til Guðs, ekki aðeins fyrir okkur sjálf heldur líka fyrir að þjóna öðrum.</a:t>
            </a:r>
          </a:p>
        </p:txBody>
      </p:sp>
    </p:spTree>
    <p:extLst>
      <p:ext uri="{BB962C8B-B14F-4D97-AF65-F5344CB8AC3E}">
        <p14:creationId xmlns:p14="http://schemas.microsoft.com/office/powerpoint/2010/main" val="34853084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6848" y="183937"/>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36538" y="9797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25112" y="979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Eftir að Davíð hafði lokið tali við Sál varð Jónatan einn í anda með Davíð og elskaði hann eins og sjálfan sig.</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s" altLang="ko-KR" sz="2800">
                <a:solidFill>
                  <a:schemeClr val="tx1">
                    <a:lumMod val="65000"/>
                    <a:lumOff val="35000"/>
                  </a:schemeClr>
                </a:solidFill>
              </a:rPr>
              <a:t>Fyrri Samúelsbók 18:</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2" y="22101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t>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sá sem getur gefið okkur visku sem þú getur ekki fengið frá heiminum.</a:t>
            </a:r>
          </a:p>
        </p:txBody>
      </p:sp>
    </p:spTree>
    <p:extLst>
      <p:ext uri="{BB962C8B-B14F-4D97-AF65-F5344CB8AC3E}">
        <p14:creationId xmlns:p14="http://schemas.microsoft.com/office/powerpoint/2010/main" val="32373991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Hvað bað Salómon um til Guðs?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matur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auður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heilsu</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speki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④ </a:t>
            </a:r>
            <a:r xmlns:a="http://schemas.openxmlformats.org/drawingml/2006/main">
              <a:rPr lang="is" altLang="ko-KR" sz="2800">
                <a:solidFill>
                  <a:srgbClr val="FF0000"/>
                </a:solidFill>
              </a:rPr>
              <a:t>speki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2765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Salómon konungur var meiri að auði og visku en allir aðrir konungar jarðarinnar.</a:t>
            </a:r>
            <a:r xmlns:a="http://schemas.openxmlformats.org/drawingml/2006/main">
              <a:rPr lang="i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Síðari Kroníkubók 9:</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22</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81778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30336" y="2190434"/>
            <a:ext cx="5044008" cy="35782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Nr 33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6603" y="1805028"/>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Musterið fyrir nafn Guðs</a:t>
            </a:r>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Salómon gaf fyrirmæli um að reisa musteri fyrir nafni Drottins og konungshöll handa sér.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Síðari Kroníkubók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750" y="86616"/>
            <a:ext cx="8155627" cy="5785616"/>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Salómon vildi byggja musteri fyrir Guð eins og faðir hans, sagði Davíð.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45369487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832648"/>
          </a:xfrm>
          <a:prstGeom prst="rect">
            <a:avLst/>
          </a:prstGeom>
        </p:spPr>
      </p:pic>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Svo skipaði hann hæfum smiðum að koma með bestu trén í musterið.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834"/>
            <a:ext cx="9144000" cy="5805264"/>
          </a:xfrm>
          <a:prstGeom prst="rect">
            <a:avLst/>
          </a:prstGeom>
        </p:spPr>
      </p:pic>
      <p:sp>
        <p:nvSpPr>
          <p:cNvPr id="4" name="TextBox 3"/>
          <p:cNvSpPr txBox="1"/>
          <p:nvPr/>
        </p:nvSpPr>
        <p:spPr>
          <a:xfrm>
            <a:off x="43716" y="5897950"/>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Hann bjó til steina í musterið. Hann bað vandaða iðnaðarmenn að koma með stóra, glæsilega og sterka steina</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14614737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Sumir iðnaðarmenn skreyttu musteri Guðs með lituðum fötum og gullþræði.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9144000" cy="5877272"/>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0" cy="5589240"/>
          </a:xfrm>
          <a:prstGeom prst="rect">
            <a:avLst/>
          </a:prstGeom>
        </p:spPr>
      </p:pic>
      <p:sp>
        <p:nvSpPr>
          <p:cNvPr id="5" name="TextBox 4"/>
          <p:cNvSpPr txBox="1"/>
          <p:nvPr/>
        </p:nvSpPr>
        <p:spPr>
          <a:xfrm>
            <a:off x="90390" y="5589240"/>
            <a:ext cx="8963222"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600">
                <a:solidFill>
                  <a:schemeClr val="tx1">
                    <a:lumMod val="65000"/>
                    <a:lumOff val="35000"/>
                  </a:schemeClr>
                </a:solidFill>
              </a:rPr>
              <a:t>Þegar musteri Guðs var fullgert, tilbáðu Salómon og allir Ísraelsmenn Guð með mikilli gleði.</a:t>
            </a:r>
            <a:r xmlns:a="http://schemas.openxmlformats.org/drawingml/2006/main">
              <a:rPr lang="is" altLang="en-US" sz="2600">
                <a:solidFill>
                  <a:schemeClr val="tx1">
                    <a:lumMod val="65000"/>
                    <a:lumOff val="35000"/>
                  </a:schemeClr>
                </a:solidFill>
              </a:rPr>
              <a:t> </a:t>
            </a:r>
            <a:r xmlns:a="http://schemas.openxmlformats.org/drawingml/2006/main">
              <a:rPr lang="is" altLang="ko-KR" sz="2600">
                <a:solidFill>
                  <a:schemeClr val="tx1">
                    <a:lumMod val="65000"/>
                    <a:lumOff val="35000"/>
                  </a:schemeClr>
                </a:solidFill>
              </a:rPr>
              <a:t>„Ó, Drottinn Guð! Komdu og stjórnaðu okkur hér!"</a:t>
            </a:r>
            <a:endParaRPr xmlns:a="http://schemas.openxmlformats.org/drawingml/2006/main" lang="ko-KR" altLang="en-US" sz="2600">
              <a:solidFill>
                <a:schemeClr val="tx1">
                  <a:lumMod val="65000"/>
                  <a:lumOff val="35000"/>
                </a:schemeClr>
              </a:solidFill>
            </a:endParaRPr>
          </a:p>
        </p:txBody>
      </p:sp>
    </p:spTree>
    <p:extLst>
      <p:ext uri="{BB962C8B-B14F-4D97-AF65-F5344CB8AC3E}">
        <p14:creationId xmlns:p14="http://schemas.microsoft.com/office/powerpoint/2010/main" val="27871247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Davíð varð að vera í höllinni. Hann hitti Jónatan, sem var sonur Sáls konungs.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32" y="-1"/>
            <a:ext cx="7954935" cy="5643245"/>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318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52603" y="10380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484784"/>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600">
                <a:solidFill>
                  <a:schemeClr val="tx1">
                    <a:lumMod val="65000"/>
                    <a:lumOff val="35000"/>
                  </a:schemeClr>
                </a:solidFill>
              </a:rPr>
              <a:t>Salómon og fólk hans sýndi kærleika sínum til Guðs með því að byggja fallegt musteri fyrir Drottin Guð.</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s" altLang="ko-KR" sz="3600">
                <a:solidFill>
                  <a:schemeClr val="tx1">
                    <a:lumMod val="65000"/>
                    <a:lumOff val="35000"/>
                  </a:schemeClr>
                </a:solidFill>
              </a:rPr>
              <a:t>Kirkjan er staður þar sem við hittum Guð og við getum sýnt hjarta okkar kærleika til Guðs.</a:t>
            </a:r>
          </a:p>
          <a:p>
            <a:pPr xmlns:a="http://schemas.openxmlformats.org/drawingml/2006/main" algn="ctr"/>
            <a:r xmlns:a="http://schemas.openxmlformats.org/drawingml/2006/main">
              <a:rPr lang="is" altLang="ko-KR" sz="3600">
                <a:solidFill>
                  <a:schemeClr val="tx1">
                    <a:lumMod val="65000"/>
                    <a:lumOff val="35000"/>
                  </a:schemeClr>
                </a:solidFill>
              </a:rPr>
              <a:t>Við verðum að elska kirkjuna okkar.</a:t>
            </a:r>
          </a:p>
        </p:txBody>
      </p:sp>
    </p:spTree>
    <p:extLst>
      <p:ext uri="{BB962C8B-B14F-4D97-AF65-F5344CB8AC3E}">
        <p14:creationId xmlns:p14="http://schemas.microsoft.com/office/powerpoint/2010/main" val="348530847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04531" y="23496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t>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a:t>
            </a:r>
            <a:endParaRPr xmlns:a="http://schemas.openxmlformats.org/drawingml/2006/main" lang="ko-KR" altLang="en-US" sz="3600">
              <a:solidFill>
                <a:srgbClr val="C00000"/>
              </a:solidFill>
            </a:endParaRPr>
          </a:p>
        </p:txBody>
      </p:sp>
      <p:sp>
        <p:nvSpPr>
          <p:cNvPr id="14" name="TextBox 13"/>
          <p:cNvSpPr txBox="1"/>
          <p:nvPr/>
        </p:nvSpPr>
        <p:spPr>
          <a:xfrm>
            <a:off x="395536" y="2683077"/>
            <a:ext cx="820891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sá sem leitar tilbiðjendur og blessar þá.</a:t>
            </a:r>
          </a:p>
        </p:txBody>
      </p:sp>
    </p:spTree>
    <p:extLst>
      <p:ext uri="{BB962C8B-B14F-4D97-AF65-F5344CB8AC3E}">
        <p14:creationId xmlns:p14="http://schemas.microsoft.com/office/powerpoint/2010/main" val="323739911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a:srcRect r="57830" b="32580"/>
          <a:stretch>
            <a:fillRect/>
          </a:stretch>
        </p:blipFill>
        <p:spPr>
          <a:xfrm>
            <a:off x="-15729" y="23843"/>
            <a:ext cx="2571505" cy="884878"/>
          </a:xfrm>
          <a:prstGeom prst="rect">
            <a:avLst/>
          </a:prstGeom>
          <a:noFill/>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a:srcRect t="66350"/>
            <a:stretch>
              <a:fillRect/>
            </a:stretch>
          </p:blipFill>
          <p:spPr>
            <a:xfrm>
              <a:off x="13147" y="1102889"/>
              <a:ext cx="6935117" cy="536632"/>
            </a:xfrm>
            <a:prstGeom prst="rect">
              <a:avLst/>
            </a:prstGeom>
            <a:noFill/>
          </p:spPr>
        </p:pic>
        <p:pic>
          <p:nvPicPr>
            <p:cNvPr id="13" name="Picture 4" descr="D:\bk\bacdk1.png"/>
            <p:cNvPicPr>
              <a:picLocks noChangeAspect="1" noChangeArrowheads="1"/>
            </p:cNvPicPr>
            <p:nvPr/>
          </p:nvPicPr>
          <p:blipFill>
            <a:blip r:embed="rId2"/>
            <a:srcRect t="66340" r="66060"/>
            <a:stretch>
              <a:fillRect/>
            </a:stretch>
          </p:blipFill>
          <p:spPr>
            <a:xfrm>
              <a:off x="6970696" y="1102889"/>
              <a:ext cx="2353832" cy="536826"/>
            </a:xfrm>
            <a:prstGeom prst="rect">
              <a:avLst/>
            </a:prstGeom>
            <a:noFill/>
          </p:spPr>
        </p:pic>
      </p:grpSp>
      <p:pic>
        <p:nvPicPr>
          <p:cNvPr id="18" name="Picture 4" descr="D:\bk\bacdk1.png"/>
          <p:cNvPicPr>
            <a:picLocks noChangeAspect="1" noChangeArrowheads="1"/>
          </p:cNvPicPr>
          <p:nvPr/>
        </p:nvPicPr>
        <p:blipFill>
          <a:blip r:embed="rId2"/>
          <a:srcRect l="58440" b="32580"/>
          <a:stretch>
            <a:fillRect/>
          </a:stretch>
        </p:blipFill>
        <p:spPr>
          <a:xfrm>
            <a:off x="6609368" y="23843"/>
            <a:ext cx="2534632" cy="884878"/>
          </a:xfrm>
          <a:prstGeom prst="rect">
            <a:avLst/>
          </a:prstGeom>
          <a:noFill/>
        </p:spPr>
      </p:pic>
      <p:sp>
        <p:nvSpPr>
          <p:cNvPr id="20" name="TextBox 19"/>
          <p:cNvSpPr txBox="1"/>
          <p:nvPr/>
        </p:nvSpPr>
        <p:spPr>
          <a:xfrm>
            <a:off x="2529898" y="99380"/>
            <a:ext cx="4053592" cy="707886"/>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defRPr/>
            </a:pPr>
            <a:r xmlns:a="http://schemas.openxmlformats.org/drawingml/2006/main">
              <a:rPr lang="is" altLang="ko-KR" sz="4000">
                <a:solidFill>
                  <a:srgbClr val="FF0000"/>
                </a:solidFill>
              </a:rPr>
              <a:t>Spurningakeppni dagsins</a:t>
            </a:r>
          </a:p>
        </p:txBody>
      </p:sp>
      <p:pic>
        <p:nvPicPr>
          <p:cNvPr id="21" name="Picture 5" descr="D:\bk\bklogo2_1-1.png"/>
          <p:cNvPicPr>
            <a:picLocks noChangeAspect="1" noChangeArrowheads="1"/>
          </p:cNvPicPr>
          <p:nvPr/>
        </p:nvPicPr>
        <p:blipFill>
          <a:blip r:embed="rId3"/>
          <a:srcRect b="31910"/>
          <a:stretch>
            <a:fillRect/>
          </a:stretch>
        </p:blipFill>
        <p:spPr>
          <a:xfrm>
            <a:off x="5796136" y="82696"/>
            <a:ext cx="951738" cy="648072"/>
          </a:xfrm>
          <a:prstGeom prst="rect">
            <a:avLst/>
          </a:prstGeom>
          <a:noFill/>
        </p:spPr>
      </p:pic>
      <p:pic>
        <p:nvPicPr>
          <p:cNvPr id="22" name="Picture 5" descr="D:\bk\bklogo2_1-1.png"/>
          <p:cNvPicPr>
            <a:picLocks noChangeAspect="1" noChangeArrowheads="1"/>
          </p:cNvPicPr>
          <p:nvPr/>
        </p:nvPicPr>
        <p:blipFill>
          <a:blip r:embed="rId4"/>
          <a:srcRect b="31910"/>
          <a:stretch>
            <a:fillRect/>
          </a:stretch>
        </p:blipFill>
        <p:spPr>
          <a:xfrm flipH="1">
            <a:off x="2364169" y="112603"/>
            <a:ext cx="983695" cy="648072"/>
          </a:xfrm>
          <a:prstGeom prst="rect">
            <a:avLst/>
          </a:prstGeom>
          <a:noFill/>
        </p:spPr>
      </p:pic>
      <p:sp>
        <p:nvSpPr>
          <p:cNvPr id="23" name="TextBox 22"/>
          <p:cNvSpPr txBox="1"/>
          <p:nvPr/>
        </p:nvSpPr>
        <p:spPr>
          <a:xfrm>
            <a:off x="323528" y="1340768"/>
            <a:ext cx="8424936" cy="118145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s" altLang="en-US" sz="3600">
                <a:solidFill>
                  <a:schemeClr val="tx1">
                    <a:lumMod val="65000"/>
                    <a:lumOff val="35000"/>
                  </a:schemeClr>
                </a:solidFill>
              </a:rPr>
              <a:t>Hvað gerðu Salómon og Ísrael til að tjá ást sína til Guðs?</a:t>
            </a:r>
          </a:p>
        </p:txBody>
      </p:sp>
      <p:sp>
        <p:nvSpPr>
          <p:cNvPr id="15" name="TextBox 14"/>
          <p:cNvSpPr txBox="1"/>
          <p:nvPr/>
        </p:nvSpPr>
        <p:spPr>
          <a:xfrm>
            <a:off x="323528" y="2780928"/>
            <a:ext cx="8424936" cy="512817"/>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s" altLang="en-US" sz="2800">
                <a:solidFill>
                  <a:schemeClr val="tx1">
                    <a:lumMod val="65000"/>
                    <a:lumOff val="35000"/>
                  </a:schemeClr>
                </a:solidFill>
              </a:rPr>
              <a:t>① </a:t>
            </a:r>
            <a:r xmlns:a="http://schemas.openxmlformats.org/drawingml/2006/main">
              <a:rPr lang="is" altLang="en-US" sz="2800">
                <a:solidFill>
                  <a:schemeClr val="tx1">
                    <a:lumMod val="65000"/>
                    <a:lumOff val="35000"/>
                  </a:schemeClr>
                </a:solidFill>
              </a:rPr>
              <a:t>Idol</a:t>
            </a:r>
          </a:p>
        </p:txBody>
      </p:sp>
      <p:sp>
        <p:nvSpPr>
          <p:cNvPr id="16" name="TextBox 15"/>
          <p:cNvSpPr txBox="1"/>
          <p:nvPr/>
        </p:nvSpPr>
        <p:spPr>
          <a:xfrm>
            <a:off x="323528" y="3553852"/>
            <a:ext cx="8424936" cy="511418"/>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s" altLang="en-US" sz="2800">
                <a:solidFill>
                  <a:schemeClr val="tx1">
                    <a:lumMod val="65000"/>
                    <a:lumOff val="35000"/>
                  </a:schemeClr>
                </a:solidFill>
              </a:rPr>
              <a:t>② </a:t>
            </a:r>
            <a:r xmlns:a="http://schemas.openxmlformats.org/drawingml/2006/main">
              <a:rPr lang="is" altLang="en-US" sz="2800">
                <a:solidFill>
                  <a:schemeClr val="tx1">
                    <a:lumMod val="65000"/>
                    <a:lumOff val="35000"/>
                  </a:schemeClr>
                </a:solidFill>
              </a:rPr>
              <a:t>Höllin</a:t>
            </a:r>
          </a:p>
        </p:txBody>
      </p:sp>
      <p:sp>
        <p:nvSpPr>
          <p:cNvPr id="17" name="TextBox 16"/>
          <p:cNvSpPr txBox="1"/>
          <p:nvPr/>
        </p:nvSpPr>
        <p:spPr>
          <a:xfrm>
            <a:off x="323528" y="4365104"/>
            <a:ext cx="8712968" cy="523220"/>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s" altLang="en-US" sz="2800">
                <a:solidFill>
                  <a:schemeClr val="tx1">
                    <a:lumMod val="65000"/>
                    <a:lumOff val="35000"/>
                  </a:schemeClr>
                </a:solidFill>
              </a:rPr>
              <a:t>③ </a:t>
            </a:r>
            <a:r xmlns:a="http://schemas.openxmlformats.org/drawingml/2006/main">
              <a:rPr lang="is" altLang="en-US" sz="2800">
                <a:solidFill>
                  <a:schemeClr val="tx1">
                    <a:lumMod val="65000"/>
                    <a:lumOff val="35000"/>
                  </a:schemeClr>
                </a:solidFill>
              </a:rPr>
              <a:t>borg</a:t>
            </a:r>
          </a:p>
        </p:txBody>
      </p:sp>
      <p:sp>
        <p:nvSpPr>
          <p:cNvPr id="19" name="TextBox 18"/>
          <p:cNvSpPr txBox="1"/>
          <p:nvPr/>
        </p:nvSpPr>
        <p:spPr>
          <a:xfrm>
            <a:off x="307982" y="5070266"/>
            <a:ext cx="8712968" cy="519004"/>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s" altLang="en-US" sz="2800">
                <a:solidFill>
                  <a:schemeClr val="tx1">
                    <a:lumMod val="65000"/>
                    <a:lumOff val="35000"/>
                  </a:schemeClr>
                </a:solidFill>
              </a:rPr>
              <a:t>④ </a:t>
            </a:r>
            <a:r xmlns:a="http://schemas.openxmlformats.org/drawingml/2006/main">
              <a:rPr lang="is" altLang="en-US" sz="2800">
                <a:solidFill>
                  <a:schemeClr val="tx1">
                    <a:lumMod val="65000"/>
                    <a:lumOff val="35000"/>
                  </a:schemeClr>
                </a:solidFill>
              </a:rPr>
              <a:t>helgidómur</a:t>
            </a:r>
          </a:p>
        </p:txBody>
      </p:sp>
      <p:sp>
        <p:nvSpPr>
          <p:cNvPr id="24" name="TextBox 23"/>
          <p:cNvSpPr txBox="1"/>
          <p:nvPr/>
        </p:nvSpPr>
        <p:spPr>
          <a:xfrm>
            <a:off x="307982" y="5085184"/>
            <a:ext cx="8712968" cy="517802"/>
          </a:xfrm>
          <a:prstGeom prst="rect">
            <a:avLst/>
          </a:prstGeom>
          <a:noFill/>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lvl="0">
              <a:defRPr/>
            </a:pPr>
            <a:r xmlns:a="http://schemas.openxmlformats.org/drawingml/2006/main">
              <a:rPr lang="is" altLang="en-US" sz="2800">
                <a:solidFill>
                  <a:srgbClr val="FF0000"/>
                </a:solidFill>
              </a:rPr>
              <a:t>④ </a:t>
            </a:r>
            <a:r xmlns:a="http://schemas.openxmlformats.org/drawingml/2006/main">
              <a:rPr lang="is" altLang="en-US" sz="2800">
                <a:solidFill>
                  <a:srgbClr val="FF0000"/>
                </a:solidFill>
              </a:rPr>
              <a:t>helgidómur</a:t>
            </a:r>
          </a:p>
        </p:txBody>
      </p:sp>
    </p:spTree>
  </p:cSld>
  <p:clrMapOvr>
    <a:masterClrMapping/>
  </p:clrMapOvr>
  <mc:AlternateContent xmlns:mc="http://schemas.openxmlformats.org/markup-compatibility/2006" xmlns:p14="http://schemas.microsoft.com/office/powerpoint/2010/main">
    <mc:Choice Requires="p14">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97931" y="19045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0568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7257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Salómon gaf fyrirmæli um að reisa musteri fyrir nafni Drottins og konungshöll handa sér.</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Síðari Kroníkubók 2:1</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4821055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2952328"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Nr. 34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6178" y="3896114"/>
            <a:ext cx="2234793" cy="2234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92204" y="5373216"/>
            <a:ext cx="2248767" cy="76166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Hrafnar sem komu með brauð og kjöt</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51123"/>
            <a:ext cx="5079600" cy="4986189"/>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t>Þú munt drekka úr læknum og ég hef boðið hrafnunum að gefa þér þar að borða.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1 konungar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542" y="5373216"/>
            <a:ext cx="9054634" cy="133882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700">
                <a:solidFill>
                  <a:schemeClr val="tx1">
                    <a:lumMod val="65000"/>
                    <a:lumOff val="35000"/>
                  </a:schemeClr>
                </a:solidFill>
              </a:rPr>
              <a:t>Það var konungur að nafni Akab sem var mjög vondur frammi fyrir Guði. Elía spámaður afhenti Akab orð Guðs.</a:t>
            </a:r>
            <a:endParaRPr xmlns:a="http://schemas.openxmlformats.org/drawingml/2006/main" lang="ko-KR" altLang="en-US" sz="27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336465"/>
            <a:ext cx="7848872" cy="5036751"/>
          </a:xfrm>
          <a:prstGeom prst="rect">
            <a:avLst/>
          </a:prstGeom>
        </p:spPr>
      </p:pic>
    </p:spTree>
    <p:extLst>
      <p:ext uri="{BB962C8B-B14F-4D97-AF65-F5344CB8AC3E}">
        <p14:creationId xmlns:p14="http://schemas.microsoft.com/office/powerpoint/2010/main" val="46869021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600">
                <a:solidFill>
                  <a:schemeClr val="tx1">
                    <a:lumMod val="65000"/>
                    <a:lumOff val="35000"/>
                  </a:schemeClr>
                </a:solidFill>
              </a:rPr>
              <a:t>„Það verður engin rigning í landinu! Við þetta reyndi Akab að drepa hann. Guð lét hann fela sig fyrir Akab konungi.</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2" y="0"/>
            <a:ext cx="9135737" cy="5775054"/>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9070726"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Elía flúði til landsins sem Guð hafði sagt.</a:t>
            </a:r>
          </a:p>
          <a:p>
            <a:r xmlns:a="http://schemas.openxmlformats.org/drawingml/2006/main">
              <a:rPr lang="is" altLang="ko-KR" sz="2800">
                <a:solidFill>
                  <a:schemeClr val="tx1">
                    <a:lumMod val="65000"/>
                    <a:lumOff val="35000"/>
                  </a:schemeClr>
                </a:solidFill>
              </a:rPr>
              <a:t>En hann gat ekki fengið neinn mat að borða þar.</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2" y="0"/>
            <a:ext cx="9134008" cy="5805264"/>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Guð skipaði hrafnunum að fæða Elía þar. Hrafnarnir færðu honum brauð og kjöt á morgnana og á kvöldin og drakk hann úr læknum.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99" y="44624"/>
            <a:ext cx="8109783" cy="5328592"/>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88" y="6995"/>
            <a:ext cx="8200823" cy="5582245"/>
          </a:xfrm>
          <a:prstGeom prst="rect">
            <a:avLst/>
          </a:prstGeom>
        </p:spPr>
      </p:pic>
      <p:sp>
        <p:nvSpPr>
          <p:cNvPr id="5" name="TextBox 4"/>
          <p:cNvSpPr txBox="1"/>
          <p:nvPr/>
        </p:nvSpPr>
        <p:spPr>
          <a:xfrm>
            <a:off x="90389" y="5589240"/>
            <a:ext cx="8963222" cy="954107"/>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Jónatan líkaði mjög vel við Davíð. Jónatan varð einn í anda með Davíð.</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03008548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Elía hlýddi orði Guðs í lífshættu og hann hafði ótrúlega reynslu af vernd Guðs.</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7956376" cy="5644267"/>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3817" y="213597"/>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2408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526297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2800">
                <a:solidFill>
                  <a:schemeClr val="tx1">
                    <a:lumMod val="65000"/>
                    <a:lumOff val="35000"/>
                  </a:schemeClr>
                </a:solidFill>
              </a:rPr>
              <a:t>Hinum óguðlega konungi Akab líkaði illa við að hlýða orði Guðs. Svo reyndi hann að drepa spámann Guðs, Elía sem hafði sagt orð Guðs.</a:t>
            </a:r>
            <a:r xmlns:a="http://schemas.openxmlformats.org/drawingml/2006/main">
              <a:rPr lang="is" altLang="en-US" sz="2800">
                <a:solidFill>
                  <a:schemeClr val="tx1">
                    <a:lumMod val="65000"/>
                    <a:lumOff val="35000"/>
                  </a:schemeClr>
                </a:solidFill>
              </a:rPr>
              <a:t> </a:t>
            </a:r>
            <a:endParaRPr xmlns:a="http://schemas.openxmlformats.org/drawingml/2006/main" lang="en-US" altLang="ko-KR" sz="2800">
              <a:solidFill>
                <a:schemeClr val="tx1">
                  <a:lumMod val="65000"/>
                  <a:lumOff val="35000"/>
                </a:schemeClr>
              </a:solidFill>
            </a:endParaRP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s" altLang="ko-KR" sz="2800">
                <a:solidFill>
                  <a:schemeClr val="tx1">
                    <a:lumMod val="65000"/>
                    <a:lumOff val="35000"/>
                  </a:schemeClr>
                </a:solidFill>
              </a:rPr>
              <a:t>En Guð verndaði og sá um Elía á ótrúlegan hátt!</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s" altLang="ko-KR" sz="2800">
                <a:solidFill>
                  <a:schemeClr val="tx1">
                    <a:lumMod val="65000"/>
                    <a:lumOff val="35000"/>
                  </a:schemeClr>
                </a:solidFill>
              </a:rPr>
              <a:t>Við verðum að hlýða og boða orð Guðs í öllum kringumstæðum eins og Elía.</a:t>
            </a:r>
          </a:p>
          <a:p>
            <a:pPr algn="ctr"/>
            <a:endParaRPr lang="en-US" altLang="ko-KR" sz="2800">
              <a:solidFill>
                <a:schemeClr val="tx1">
                  <a:lumMod val="65000"/>
                  <a:lumOff val="35000"/>
                </a:schemeClr>
              </a:solidFill>
            </a:endParaRPr>
          </a:p>
          <a:p>
            <a:pPr xmlns:a="http://schemas.openxmlformats.org/drawingml/2006/main" algn="ctr"/>
            <a:r xmlns:a="http://schemas.openxmlformats.org/drawingml/2006/main">
              <a:rPr lang="is" altLang="ko-KR" sz="2800">
                <a:solidFill>
                  <a:schemeClr val="tx1">
                    <a:lumMod val="65000"/>
                    <a:lumOff val="35000"/>
                  </a:schemeClr>
                </a:solidFill>
              </a:rPr>
              <a:t>Guð mun svo sannarlega verndar okkur</a:t>
            </a:r>
          </a:p>
          <a:p>
            <a:pPr algn="ctr"/>
            <a:endParaRPr lang="en-US" altLang="ko-KR" sz="2800">
              <a:solidFill>
                <a:schemeClr val="tx1">
                  <a:lumMod val="65000"/>
                  <a:lumOff val="35000"/>
                </a:schemeClr>
              </a:solidFill>
            </a:endParaRPr>
          </a:p>
        </p:txBody>
      </p:sp>
    </p:spTree>
    <p:extLst>
      <p:ext uri="{BB962C8B-B14F-4D97-AF65-F5344CB8AC3E}">
        <p14:creationId xmlns:p14="http://schemas.microsoft.com/office/powerpoint/2010/main" val="348530847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233059"/>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t>Hver er 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2456" y="8651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452238" y="1809155"/>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80920"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sá sem sér um þá sem hlýða og halda orð hans á ótrúlegan hátt.</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200835"/>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57850" y="4076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3800" y="10190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Hver kom með eitthvað að borða til Elía?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hestur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örn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dreki</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8077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hrafn</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76356"/>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④ </a:t>
            </a:r>
            <a:r xmlns:a="http://schemas.openxmlformats.org/drawingml/2006/main">
              <a:rPr lang="is" altLang="ko-KR" sz="2800">
                <a:solidFill>
                  <a:srgbClr val="FF0000"/>
                </a:solidFill>
              </a:rPr>
              <a:t>hrafn</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94799"/>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76617"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20360"/>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t>Þú munt drekka úr læknum og ég hef boðið hrafnunum að gefa þér þar að borða.</a:t>
            </a:r>
            <a:endParaRPr xmlns:a="http://schemas.openxmlformats.org/drawingml/2006/main" lang="ko-KR" altLang="en-US" sz="3600"/>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1 konungar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17:4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35495661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02433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Nr. 35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80076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Hveitið og olían</a:t>
            </a:r>
          </a:p>
          <a:p>
            <a:pPr xmlns:a="http://schemas.openxmlformats.org/drawingml/2006/main" algn="ctr"/>
            <a:r xmlns:a="http://schemas.openxmlformats.org/drawingml/2006/main">
              <a:rPr lang="is" altLang="ko-KR" sz="4400"/>
              <a:t>var ekki notaður</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2023760"/>
            <a:ext cx="5090405" cy="3611142"/>
          </a:xfrm>
          <a:prstGeom prst="rect">
            <a:avLst/>
          </a:prstGeom>
        </p:spPr>
      </p:pic>
    </p:spTree>
    <p:extLst>
      <p:ext uri="{BB962C8B-B14F-4D97-AF65-F5344CB8AC3E}">
        <p14:creationId xmlns:p14="http://schemas.microsoft.com/office/powerpoint/2010/main" val="4632620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Farðu þegar til Sarfat í Sídon og vertu þar. Ég hef boðið ekkju á þeim stað að sjá þér fyrir mat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1 konungar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3809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Það var engin rigning í Ísrael eins og Drottinn Guð sagði. Það var því enginn matur fyrir fólk að borða.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625"/>
            <a:ext cx="9144000" cy="5400600"/>
          </a:xfrm>
          <a:prstGeom prst="rect">
            <a:avLst/>
          </a:prstGeom>
        </p:spPr>
      </p:pic>
    </p:spTree>
    <p:extLst>
      <p:ext uri="{BB962C8B-B14F-4D97-AF65-F5344CB8AC3E}">
        <p14:creationId xmlns:p14="http://schemas.microsoft.com/office/powerpoint/2010/main" val="245369487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110" y="5892659"/>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Drottinn Guð sendi Elía til ekkju sem bjó í Sarfat.</a:t>
            </a:r>
            <a:endParaRPr xmlns:a="http://schemas.openxmlformats.org/drawingml/2006/main" lang="ko-KR" altLang="en-US" sz="2800">
              <a:solidFill>
                <a:schemeClr val="tx1">
                  <a:lumMod val="65000"/>
                  <a:lumOff val="35000"/>
                </a:schemeClr>
              </a:solidFill>
            </a:endParaRPr>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5" y="1"/>
            <a:ext cx="9144000" cy="5892658"/>
          </a:xfrm>
          <a:prstGeom prst="rect">
            <a:avLst/>
          </a:prstGeom>
        </p:spPr>
      </p:pic>
    </p:spTree>
    <p:extLst>
      <p:ext uri="{BB962C8B-B14F-4D97-AF65-F5344CB8AC3E}">
        <p14:creationId xmlns:p14="http://schemas.microsoft.com/office/powerpoint/2010/main" val="303008548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Elía bað hana að baka sér brauð með aðeins handfylli af hveiti og smá olíu sem henni var eftir.</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7908" cy="5892480"/>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802" y="5642393"/>
            <a:ext cx="9054634" cy="954107"/>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Jónatan gaf Davíð sitt eigið sverð og ör. Það þýddi að hann trúði virkilega á Davíð.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55965"/>
            <a:ext cx="8306266" cy="5600939"/>
          </a:xfrm>
          <a:prstGeom prst="rect">
            <a:avLst/>
          </a:prstGeom>
        </p:spPr>
      </p:pic>
    </p:spTree>
    <p:extLst>
      <p:ext uri="{BB962C8B-B14F-4D97-AF65-F5344CB8AC3E}">
        <p14:creationId xmlns:p14="http://schemas.microsoft.com/office/powerpoint/2010/main" val="2146147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4797152"/>
            <a:ext cx="9054634" cy="209288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600">
                <a:solidFill>
                  <a:schemeClr val="tx1">
                    <a:lumMod val="65000"/>
                    <a:lumOff val="35000"/>
                  </a:schemeClr>
                </a:solidFill>
              </a:rPr>
              <a:t>Jafnvel þótt hún hefði ekki nóg af mjöli og olíu sem þau lifðu á, samkvæmt orði Elía, bjó hún til brauð og gaf Elía fyrst og bjó til handa sér.</a:t>
            </a:r>
            <a:r xmlns:a="http://schemas.openxmlformats.org/drawingml/2006/main">
              <a:rPr lang="is" altLang="en-US" sz="2600">
                <a:solidFill>
                  <a:schemeClr val="tx1">
                    <a:lumMod val="65000"/>
                    <a:lumOff val="35000"/>
                  </a:schemeClr>
                </a:solidFill>
              </a:rPr>
              <a:t> </a:t>
            </a:r>
            <a:r xmlns:a="http://schemas.openxmlformats.org/drawingml/2006/main">
              <a:rPr lang="is" altLang="ko-KR" sz="2600">
                <a:solidFill>
                  <a:schemeClr val="tx1">
                    <a:lumMod val="65000"/>
                    <a:lumOff val="35000"/>
                  </a:schemeClr>
                </a:solidFill>
              </a:rPr>
              <a:t>Svo kom á óvart hveitikrukan og olíukannan</a:t>
            </a:r>
            <a:r xmlns:a="http://schemas.openxmlformats.org/drawingml/2006/main">
              <a:rPr lang="is" altLang="en-US" sz="2600">
                <a:solidFill>
                  <a:schemeClr val="tx1">
                    <a:lumMod val="65000"/>
                    <a:lumOff val="35000"/>
                  </a:schemeClr>
                </a:solidFill>
              </a:rPr>
              <a:t> </a:t>
            </a:r>
            <a:r xmlns:a="http://schemas.openxmlformats.org/drawingml/2006/main">
              <a:rPr lang="is" altLang="ko-KR" sz="2600">
                <a:solidFill>
                  <a:schemeClr val="tx1">
                    <a:lumMod val="65000"/>
                    <a:lumOff val="35000"/>
                  </a:schemeClr>
                </a:solidFill>
              </a:rPr>
              <a:t>ekki notaður.</a:t>
            </a:r>
            <a:endParaRPr xmlns:a="http://schemas.openxmlformats.org/drawingml/2006/main" lang="ko-KR" altLang="en-US" sz="26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44000" cy="4824535"/>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043" y="5733256"/>
            <a:ext cx="9054634" cy="89255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600">
                <a:solidFill>
                  <a:schemeClr val="tx1">
                    <a:lumMod val="65000"/>
                    <a:lumOff val="35000"/>
                  </a:schemeClr>
                </a:solidFill>
              </a:rPr>
              <a:t>Dag einn dó sonur hennar. En Drottinn Guð lét líf drengsins snúa aftur til sín og lifa. Hún gaf Guði dýrð.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33" y="-99392"/>
            <a:ext cx="9125100" cy="5552556"/>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695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842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solidFill>
                  <a:schemeClr val="tx1">
                    <a:lumMod val="65000"/>
                    <a:lumOff val="35000"/>
                  </a:schemeClr>
                </a:solidFill>
              </a:rPr>
              <a:t>Ekkjan bauð smá hveiti og olíu</a:t>
            </a:r>
          </a:p>
          <a:p>
            <a:pPr xmlns:a="http://schemas.openxmlformats.org/drawingml/2006/main" algn="ctr"/>
            <a:r xmlns:a="http://schemas.openxmlformats.org/drawingml/2006/main">
              <a:rPr lang="is" altLang="ko-KR" sz="3200">
                <a:solidFill>
                  <a:schemeClr val="tx1">
                    <a:lumMod val="65000"/>
                    <a:lumOff val="35000"/>
                  </a:schemeClr>
                </a:solidFill>
              </a:rPr>
              <a:t>til Guðs.</a:t>
            </a:r>
            <a:r xmlns:a="http://schemas.openxmlformats.org/drawingml/2006/main">
              <a:rPr lang="is" altLang="en-US" sz="3200">
                <a:solidFill>
                  <a:schemeClr val="tx1">
                    <a:lumMod val="65000"/>
                    <a:lumOff val="35000"/>
                  </a:schemeClr>
                </a:solidFill>
              </a:rPr>
              <a:t> </a:t>
            </a:r>
            <a:endParaRPr xmlns:a="http://schemas.openxmlformats.org/drawingml/2006/main"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Þá hlaut hún mikla blessun</a:t>
            </a:r>
          </a:p>
          <a:p>
            <a:pPr xmlns:a="http://schemas.openxmlformats.org/drawingml/2006/main" algn="ctr"/>
            <a:r xmlns:a="http://schemas.openxmlformats.org/drawingml/2006/main">
              <a:rPr lang="is" altLang="ko-KR" sz="3200">
                <a:solidFill>
                  <a:schemeClr val="tx1">
                    <a:lumMod val="65000"/>
                    <a:lumOff val="35000"/>
                  </a:schemeClr>
                </a:solidFill>
              </a:rPr>
              <a:t>handan ímyndunaraflsins.</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Stundum kemur augnablik sem við verðum að gefa eitthvað mikilvægt til Guðs.</a:t>
            </a:r>
          </a:p>
          <a:p>
            <a:pPr xmlns:a="http://schemas.openxmlformats.org/drawingml/2006/main" algn="ctr"/>
            <a:r xmlns:a="http://schemas.openxmlformats.org/drawingml/2006/main">
              <a:rPr lang="is" altLang="ko-KR" sz="3200">
                <a:solidFill>
                  <a:schemeClr val="tx1">
                    <a:lumMod val="65000"/>
                    <a:lumOff val="35000"/>
                  </a:schemeClr>
                </a:solidFill>
              </a:rPr>
              <a:t>Þá blessar Guð okkur mikið með þessari fórn og fórn.</a:t>
            </a:r>
          </a:p>
        </p:txBody>
      </p:sp>
    </p:spTree>
    <p:extLst>
      <p:ext uri="{BB962C8B-B14F-4D97-AF65-F5344CB8AC3E}">
        <p14:creationId xmlns:p14="http://schemas.microsoft.com/office/powerpoint/2010/main" val="348530847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4633" y="173894"/>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t>Hver er 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6425"/>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14224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sá sem útvegar okkur allt sem við þurfum til að lifa á mat, fötum og húsi o.s.frv.</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40473" y="25094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17752" y="129287"/>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7971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200">
                <a:solidFill>
                  <a:schemeClr val="tx1">
                    <a:lumMod val="65000"/>
                    <a:lumOff val="35000"/>
                  </a:schemeClr>
                </a:solidFill>
              </a:rPr>
              <a:t>Við hvern sagði Guð við Elía að fara??</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konungur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prestur</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ekkja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almennt</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③ </a:t>
            </a:r>
            <a:r xmlns:a="http://schemas.openxmlformats.org/drawingml/2006/main">
              <a:rPr lang="is" altLang="ko-KR" sz="2800">
                <a:solidFill>
                  <a:srgbClr val="FF0000"/>
                </a:solidFill>
              </a:rPr>
              <a:t>ekkja</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24967449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31210" y="13699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06801"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5454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Farðu þegar til Sarfat í Sídon og vertu þar. Ég hef boðið ekkju á þeim stað að sjá þér fyrir mat</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1 konungar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17:9</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37991569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p>
            <a:r xmlns:a="http://schemas.openxmlformats.org/drawingml/2006/main">
              <a:rPr lang="is" altLang="ko-KR" b="1">
                <a:solidFill>
                  <a:schemeClr val="tx1">
                    <a:lumMod val="50000"/>
                    <a:lumOff val="50000"/>
                  </a:schemeClr>
                </a:solidFill>
              </a:rPr>
              <a:t>Nr 36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916832"/>
            <a:ext cx="3931114" cy="2123658"/>
          </a:xfrm>
          <a:prstGeom prst="rect">
            <a:avLst/>
          </a:prstGeom>
          <a:noFill/>
        </p:spPr>
        <p:txBody>
          <a:bodyPr wrap="square" rtlCol="0">
            <a:spAutoFit/>
          </a:bodyPr>
          <a:lstStyle/>
          <a:p>
            <a:pPr xmlns:a="http://schemas.openxmlformats.org/drawingml/2006/main" algn="ctr"/>
            <a:r xmlns:a="http://schemas.openxmlformats.org/drawingml/2006/main">
              <a:rPr lang="is" altLang="ko-KR" sz="4400"/>
              <a:t>Eldurinn féll niður af himni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595" y="1782108"/>
            <a:ext cx="5090405" cy="4094446"/>
          </a:xfrm>
          <a:prstGeom prst="rect">
            <a:avLst/>
          </a:prstGeom>
        </p:spPr>
      </p:pic>
    </p:spTree>
    <p:extLst>
      <p:ext uri="{BB962C8B-B14F-4D97-AF65-F5344CB8AC3E}">
        <p14:creationId xmlns:p14="http://schemas.microsoft.com/office/powerpoint/2010/main" val="3387464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Þá féll eldur Drottins og brenndi upp fórnina, viðinn, steinana og moldina og sleikti einnig vatnið í skurðinum.</a:t>
            </a:r>
            <a:r xmlns:a="http://schemas.openxmlformats.org/drawingml/2006/main">
              <a:rPr lang="i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s" altLang="ko-KR" sz="2800">
                <a:solidFill>
                  <a:schemeClr val="tx1">
                    <a:lumMod val="65000"/>
                    <a:lumOff val="35000"/>
                  </a:schemeClr>
                </a:solidFill>
              </a:rPr>
              <a:t>1 konungar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9679390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643245"/>
            <a:ext cx="8963222" cy="954107"/>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Guð sendi Elía til hins vonda Akabs konungs í Ísrael. "Þú munt fá að vita hver er raunverulegur Guð!"</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619672" y="612091"/>
            <a:ext cx="5760639" cy="4513256"/>
          </a:xfrm>
          <a:prstGeom prst="rect">
            <a:avLst/>
          </a:prstGeom>
        </p:spPr>
      </p:pic>
    </p:spTree>
    <p:extLst>
      <p:ext uri="{BB962C8B-B14F-4D97-AF65-F5344CB8AC3E}">
        <p14:creationId xmlns:p14="http://schemas.microsoft.com/office/powerpoint/2010/main" val="33250814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0" y="-27384"/>
            <a:ext cx="9144000" cy="55446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73274" y="5445224"/>
            <a:ext cx="8963222" cy="1384995"/>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Elía hefur barist gegn 850 falsspámönnum skurðgoðadýrkenda. "Guðinn sem svarar með eldi er sannur Guð!"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000" t="2274" r="4206" b="2641"/>
          <a:stretch>
            <a:fillRect/>
          </a:stretch>
        </p:blipFill>
        <p:spPr>
          <a:xfrm>
            <a:off x="1475656" y="-27384"/>
            <a:ext cx="6048672" cy="5544616"/>
          </a:xfrm>
          <a:prstGeom prst="rect">
            <a:avLst/>
          </a:prstGeom>
        </p:spPr>
      </p:pic>
    </p:spTree>
    <p:extLst>
      <p:ext uri="{BB962C8B-B14F-4D97-AF65-F5344CB8AC3E}">
        <p14:creationId xmlns:p14="http://schemas.microsoft.com/office/powerpoint/2010/main" val="2338665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89240"/>
            <a:ext cx="8659098" cy="954107"/>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Jónatan gaf Davíð dýrmætu fötin sín. Það sýndi djúpa vináttu Jónatans við Davíð.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617" y="-28712"/>
            <a:ext cx="7614765" cy="5401928"/>
          </a:xfrm>
          <a:prstGeom prst="rect">
            <a:avLst/>
          </a:prstGeom>
        </p:spPr>
      </p:pic>
    </p:spTree>
    <p:extLst>
      <p:ext uri="{BB962C8B-B14F-4D97-AF65-F5344CB8AC3E}">
        <p14:creationId xmlns:p14="http://schemas.microsoft.com/office/powerpoint/2010/main" val="257451277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850 spámenn kölluðu á nafn guðs síns og dönsuðu í kringum altarið en það var engin eldsvoða.</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179512" y="-15208"/>
            <a:ext cx="8603181" cy="5388424"/>
          </a:xfrm>
          <a:prstGeom prst="rect">
            <a:avLst/>
          </a:prstGeom>
        </p:spPr>
      </p:pic>
    </p:spTree>
    <p:extLst>
      <p:ext uri="{BB962C8B-B14F-4D97-AF65-F5344CB8AC3E}">
        <p14:creationId xmlns:p14="http://schemas.microsoft.com/office/powerpoint/2010/main" val="118160003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373216"/>
            <a:ext cx="9054634" cy="1384995"/>
          </a:xfrm>
          <a:prstGeom prst="rect">
            <a:avLst/>
          </a:prstGeom>
          <a:noFill/>
        </p:spPr>
        <p:txBody>
          <a:bodyPr wrap="square" rtlCol="0">
            <a:spAutoFit/>
          </a:bodyPr>
          <a:lstStyle/>
          <a:p>
            <a:r xmlns:a="http://schemas.openxmlformats.org/drawingml/2006/main">
              <a:rPr lang="is" altLang="ko-KR" sz="2800">
                <a:solidFill>
                  <a:schemeClr val="tx1">
                    <a:lumMod val="65000"/>
                    <a:lumOff val="35000"/>
                  </a:schemeClr>
                </a:solidFill>
              </a:rPr>
              <a:t>Það var röðin að Elía. Elía bað til himins. Þá féll eldur Guðs og brenndi fórnina á altarinu.</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83"/>
            <a:ext cx="9127908" cy="5400599"/>
          </a:xfrm>
          <a:prstGeom prst="rect">
            <a:avLst/>
          </a:prstGeom>
        </p:spPr>
      </p:pic>
    </p:spTree>
    <p:extLst>
      <p:ext uri="{BB962C8B-B14F-4D97-AF65-F5344CB8AC3E}">
        <p14:creationId xmlns:p14="http://schemas.microsoft.com/office/powerpoint/2010/main" val="47942635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892552"/>
          </a:xfrm>
          <a:prstGeom prst="rect">
            <a:avLst/>
          </a:prstGeom>
          <a:noFill/>
        </p:spPr>
        <p:txBody>
          <a:bodyPr wrap="square" rtlCol="0">
            <a:spAutoFit/>
          </a:bodyPr>
          <a:lstStyle/>
          <a:p>
            <a:r xmlns:a="http://schemas.openxmlformats.org/drawingml/2006/main">
              <a:rPr lang="is" altLang="ko-KR" sz="2600">
                <a:solidFill>
                  <a:schemeClr val="tx1">
                    <a:lumMod val="65000"/>
                    <a:lumOff val="35000"/>
                  </a:schemeClr>
                </a:solidFill>
              </a:rPr>
              <a:t>„Jehóva er hinn sanni Guð!“ Ísraelsmenn iðruðust synda sinna og gaf Guði dýrð.</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2" y="-27383"/>
            <a:ext cx="6610334" cy="5832648"/>
          </a:xfrm>
          <a:prstGeom prst="rect">
            <a:avLst/>
          </a:prstGeom>
        </p:spPr>
      </p:pic>
    </p:spTree>
    <p:extLst>
      <p:ext uri="{BB962C8B-B14F-4D97-AF65-F5344CB8AC3E}">
        <p14:creationId xmlns:p14="http://schemas.microsoft.com/office/powerpoint/2010/main" val="91602895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1960" y="57394"/>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00754" y="2765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3539430"/>
          </a:xfrm>
          <a:prstGeom prst="rect">
            <a:avLst/>
          </a:prstGeom>
          <a:noFill/>
        </p:spPr>
        <p:txBody>
          <a:bodyPr wrap="square" rtlCol="0">
            <a:spAutoFit/>
          </a:bodyPr>
          <a:lstStyle/>
          <a:p>
            <a:pPr xmlns:a="http://schemas.openxmlformats.org/drawingml/2006/main" algn="ctr"/>
            <a:r xmlns:a="http://schemas.openxmlformats.org/drawingml/2006/main">
              <a:rPr lang="is" altLang="ko-KR" sz="3200">
                <a:solidFill>
                  <a:schemeClr val="tx1">
                    <a:lumMod val="65000"/>
                    <a:lumOff val="35000"/>
                  </a:schemeClr>
                </a:solidFill>
              </a:rPr>
              <a:t>Falsir guðir gátu ekkert gert.</a:t>
            </a:r>
          </a:p>
          <a:p>
            <a:pPr xmlns:a="http://schemas.openxmlformats.org/drawingml/2006/main" algn="ctr"/>
            <a:r xmlns:a="http://schemas.openxmlformats.org/drawingml/2006/main">
              <a:rPr lang="is" altLang="ko-KR" sz="3200">
                <a:solidFill>
                  <a:schemeClr val="tx1">
                    <a:lumMod val="65000"/>
                    <a:lumOff val="35000"/>
                  </a:schemeClr>
                </a:solidFill>
              </a:rPr>
              <a:t>Fyrir</a:t>
            </a:r>
            <a:r xmlns:a="http://schemas.openxmlformats.org/drawingml/2006/main">
              <a:rPr lang="is" altLang="en-US" sz="3200">
                <a:solidFill>
                  <a:schemeClr val="tx1">
                    <a:lumMod val="65000"/>
                    <a:lumOff val="35000"/>
                  </a:schemeClr>
                </a:solidFill>
              </a:rPr>
              <a:t> </a:t>
            </a:r>
            <a:r xmlns:a="http://schemas.openxmlformats.org/drawingml/2006/main">
              <a:rPr lang="is" altLang="ko-KR" sz="3200">
                <a:solidFill>
                  <a:schemeClr val="tx1">
                    <a:lumMod val="65000"/>
                    <a:lumOff val="35000"/>
                  </a:schemeClr>
                </a:solidFill>
              </a:rPr>
              <a:t>þeir</a:t>
            </a:r>
            <a:r xmlns:a="http://schemas.openxmlformats.org/drawingml/2006/main">
              <a:rPr lang="is" altLang="en-US" sz="3200">
                <a:solidFill>
                  <a:schemeClr val="tx1">
                    <a:lumMod val="65000"/>
                    <a:lumOff val="35000"/>
                  </a:schemeClr>
                </a:solidFill>
              </a:rPr>
              <a:t> </a:t>
            </a:r>
            <a:r xmlns:a="http://schemas.openxmlformats.org/drawingml/2006/main">
              <a:rPr lang="is" altLang="ko-KR" sz="3200">
                <a:solidFill>
                  <a:schemeClr val="tx1">
                    <a:lumMod val="65000"/>
                    <a:lumOff val="35000"/>
                  </a:schemeClr>
                </a:solidFill>
              </a:rPr>
              <a:t>átti</a:t>
            </a:r>
            <a:r xmlns:a="http://schemas.openxmlformats.org/drawingml/2006/main">
              <a:rPr lang="is" altLang="en-US" sz="3200">
                <a:solidFill>
                  <a:schemeClr val="tx1">
                    <a:lumMod val="65000"/>
                    <a:lumOff val="35000"/>
                  </a:schemeClr>
                </a:solidFill>
              </a:rPr>
              <a:t> </a:t>
            </a:r>
            <a:r xmlns:a="http://schemas.openxmlformats.org/drawingml/2006/main">
              <a:rPr lang="is" altLang="ko-KR" sz="3200">
                <a:solidFill>
                  <a:schemeClr val="tx1">
                    <a:lumMod val="65000"/>
                    <a:lumOff val="35000"/>
                  </a:schemeClr>
                </a:solidFill>
              </a:rPr>
              <a:t>nei</a:t>
            </a:r>
            <a:r xmlns:a="http://schemas.openxmlformats.org/drawingml/2006/main">
              <a:rPr lang="is" altLang="en-US" sz="3200">
                <a:solidFill>
                  <a:schemeClr val="tx1">
                    <a:lumMod val="65000"/>
                    <a:lumOff val="35000"/>
                  </a:schemeClr>
                </a:solidFill>
              </a:rPr>
              <a:t> </a:t>
            </a:r>
            <a:r xmlns:a="http://schemas.openxmlformats.org/drawingml/2006/main">
              <a:rPr lang="is" altLang="ko-KR" sz="3200">
                <a:solidFill>
                  <a:schemeClr val="tx1">
                    <a:lumMod val="65000"/>
                    <a:lumOff val="35000"/>
                  </a:schemeClr>
                </a:solidFill>
              </a:rPr>
              <a:t>krafti.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Guð er almáttugur.</a:t>
            </a:r>
          </a:p>
          <a:p>
            <a:pPr xmlns:a="http://schemas.openxmlformats.org/drawingml/2006/main" algn="ctr"/>
            <a:r xmlns:a="http://schemas.openxmlformats.org/drawingml/2006/main">
              <a:rPr lang="is" altLang="ko-KR" sz="3200">
                <a:solidFill>
                  <a:schemeClr val="tx1">
                    <a:lumMod val="65000"/>
                    <a:lumOff val="35000"/>
                  </a:schemeClr>
                </a:solidFill>
              </a:rPr>
              <a:t>Við getum upplifað ótrúleg kraftaverk hans þegar við treystum á og trúum á hann.</a:t>
            </a:r>
          </a:p>
          <a:p>
            <a:pPr algn="ctr"/>
            <a:endParaRPr lang="en-US" altLang="ko-KR" sz="3200">
              <a:solidFill>
                <a:schemeClr val="tx1">
                  <a:lumMod val="65000"/>
                  <a:lumOff val="35000"/>
                </a:schemeClr>
              </a:solidFill>
            </a:endParaRPr>
          </a:p>
        </p:txBody>
      </p:sp>
    </p:spTree>
    <p:extLst>
      <p:ext uri="{BB962C8B-B14F-4D97-AF65-F5344CB8AC3E}">
        <p14:creationId xmlns:p14="http://schemas.microsoft.com/office/powerpoint/2010/main" val="901572427"/>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9131"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is" altLang="ko-KR" sz="3200"/>
              <a:t>Hver er Guð?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Hann er hinn raunverulegi og lifandi og starfandi Guð sem er ólíkur fölsku skurðgoðunum.</a:t>
            </a:r>
          </a:p>
        </p:txBody>
      </p:sp>
    </p:spTree>
    <p:extLst>
      <p:ext uri="{BB962C8B-B14F-4D97-AF65-F5344CB8AC3E}">
        <p14:creationId xmlns:p14="http://schemas.microsoft.com/office/powerpoint/2010/main" val="334090771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62058"/>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333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077218"/>
          </a:xfrm>
          <a:prstGeom prst="rect">
            <a:avLst/>
          </a:prstGeom>
          <a:noFill/>
        </p:spPr>
        <p:txBody>
          <a:bodyPr wrap="square" rtlCol="0">
            <a:spAutoFit/>
          </a:bodyPr>
          <a:lstStyle/>
          <a:p>
            <a:r xmlns:a="http://schemas.openxmlformats.org/drawingml/2006/main">
              <a:rPr lang="is" altLang="ko-KR" sz="3200">
                <a:solidFill>
                  <a:schemeClr val="tx1">
                    <a:lumMod val="65000"/>
                    <a:lumOff val="35000"/>
                  </a:schemeClr>
                </a:solidFill>
              </a:rPr>
              <a:t>Hvað féll af himni þegar Elía baðst fyrir?</a:t>
            </a:r>
            <a:endParaRPr xmlns:a="http://schemas.openxmlformats.org/drawingml/2006/main" lang="ko-KR" altLang="en-US" sz="32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snjór</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rigning</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steinn</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eldur</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p>
            <a:r xmlns:a="http://schemas.openxmlformats.org/drawingml/2006/main">
              <a:rPr lang="is" altLang="en-US" sz="2800">
                <a:solidFill>
                  <a:srgbClr val="FF0000"/>
                </a:solidFill>
              </a:rPr>
              <a:t>④ </a:t>
            </a:r>
            <a:r xmlns:a="http://schemas.openxmlformats.org/drawingml/2006/main">
              <a:rPr lang="is" altLang="ko-KR" sz="2800">
                <a:solidFill>
                  <a:srgbClr val="FF0000"/>
                </a:solidFill>
              </a:rPr>
              <a:t>eldur</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4388740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45" y="240920"/>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4412" y="9396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844824"/>
            <a:ext cx="8208912" cy="2308324"/>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Þá féll eldur Drottins og brenndi upp fórnina, viðinn, steinana og moldina og sleikti einnig vatnið í skurðinum.</a:t>
            </a:r>
            <a:r xmlns:a="http://schemas.openxmlformats.org/drawingml/2006/main">
              <a:rPr lang="is" altLang="en-US" sz="3600">
                <a:solidFill>
                  <a:schemeClr val="tx1">
                    <a:lumMod val="65000"/>
                    <a:lumOff val="35000"/>
                  </a:schemeClr>
                </a:solidFill>
              </a:rPr>
              <a:t> </a:t>
            </a:r>
          </a:p>
        </p:txBody>
      </p:sp>
      <p:sp>
        <p:nvSpPr>
          <p:cNvPr id="24" name="TextBox 23"/>
          <p:cNvSpPr txBox="1"/>
          <p:nvPr/>
        </p:nvSpPr>
        <p:spPr>
          <a:xfrm>
            <a:off x="4932040" y="4922004"/>
            <a:ext cx="3850654" cy="523220"/>
          </a:xfrm>
          <a:prstGeom prst="rect">
            <a:avLst/>
          </a:prstGeom>
          <a:noFill/>
        </p:spPr>
        <p:txBody>
          <a:bodyPr wrap="square" rtlCol="0">
            <a:spAutoFit/>
          </a:bodyPr>
          <a:lstStyle/>
          <a:p>
            <a:pPr xmlns:a="http://schemas.openxmlformats.org/drawingml/2006/main" algn="r"/>
            <a:r xmlns:a="http://schemas.openxmlformats.org/drawingml/2006/main">
              <a:rPr lang="is" altLang="ko-KR" sz="2800">
                <a:solidFill>
                  <a:schemeClr val="tx1">
                    <a:lumMod val="65000"/>
                    <a:lumOff val="35000"/>
                  </a:schemeClr>
                </a:solidFill>
              </a:rPr>
              <a:t>1 konungar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18:38</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27193306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384376"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NEI. 37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79512" y="1772816"/>
            <a:ext cx="3931114" cy="21236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Naaman læknaður af holdsveiki</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23928" y="2005816"/>
            <a:ext cx="5220072" cy="3703128"/>
          </a:xfrm>
          <a:prstGeom prst="rect">
            <a:avLst/>
          </a:prstGeom>
          <a:noFill/>
        </p:spPr>
      </p:pic>
    </p:spTree>
    <p:extLst>
      <p:ext uri="{BB962C8B-B14F-4D97-AF65-F5344CB8AC3E}">
        <p14:creationId xmlns:p14="http://schemas.microsoft.com/office/powerpoint/2010/main" val="3195508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Síðan fór hann niður og dýfði sér sjö sinnum í Jórdan, eins og guðsmaðurinn hafði sagt honum, og hold hans varð aftur og varð hreint eins og ungs drengs.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2. Konungabók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1958802379"/>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0389" y="5645182"/>
            <a:ext cx="8963222"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400">
                <a:solidFill>
                  <a:schemeClr val="tx1">
                    <a:lumMod val="65000"/>
                    <a:lumOff val="35000"/>
                  </a:schemeClr>
                </a:solidFill>
              </a:rPr>
              <a:t>Naaman var hershöfðingi Sýrlandskonungs, en hann var holdsveikur. Hann fór til Elísa sem var spámaður Ísraels til að verða endurreistur.</a:t>
            </a:r>
            <a:endParaRPr xmlns:a="http://schemas.openxmlformats.org/drawingml/2006/main" lang="ko-KR" altLang="en-US" sz="24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489"/>
            <a:ext cx="9144000" cy="5432735"/>
          </a:xfrm>
          <a:prstGeom prst="rect">
            <a:avLst/>
          </a:prstGeom>
        </p:spPr>
      </p:pic>
    </p:spTree>
    <p:extLst>
      <p:ext uri="{BB962C8B-B14F-4D97-AF65-F5344CB8AC3E}">
        <p14:creationId xmlns:p14="http://schemas.microsoft.com/office/powerpoint/2010/main" val="14928012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559" y="5373216"/>
            <a:ext cx="9054634" cy="1292662"/>
          </a:xfrm>
          <a:prstGeom prst="rect">
            <a:avLst/>
          </a:prstGeom>
          <a:noFill/>
        </p:spPr>
        <p:txBody>
          <a:bodyPr wrap="square" rtlCol="0">
            <a:spAutoFit/>
          </a:bodyPr>
          <a:lstStyle/>
          <a:p>
            <a:r xmlns:a="http://schemas.openxmlformats.org/drawingml/2006/main">
              <a:rPr lang="is" altLang="ko-KR" sz="2600">
                <a:solidFill>
                  <a:schemeClr val="tx1">
                    <a:lumMod val="65000"/>
                    <a:lumOff val="35000"/>
                  </a:schemeClr>
                </a:solidFill>
              </a:rPr>
              <a:t>Davíð var nokkrum sinnum í hættulegum aðstæðum til dauða, því að Sál konungur reyndi að drepa hann. Hins vegar gat hann sloppið úr þessum hættum með hjálp Jónatans.</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8820472" cy="5229199"/>
          </a:xfrm>
          <a:prstGeom prst="rect">
            <a:avLst/>
          </a:prstGeom>
        </p:spPr>
      </p:pic>
    </p:spTree>
    <p:extLst>
      <p:ext uri="{BB962C8B-B14F-4D97-AF65-F5344CB8AC3E}">
        <p14:creationId xmlns:p14="http://schemas.microsoft.com/office/powerpoint/2010/main" val="2577293911"/>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Elísa hitti hann ekki heldur sagði bara: "Farðu og þvoðu þig sjö sinnum í ánni Jórdan."</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0"/>
            <a:ext cx="9144000" cy="5734936"/>
          </a:xfrm>
          <a:prstGeom prst="rect">
            <a:avLst/>
          </a:prstGeom>
        </p:spPr>
      </p:pic>
    </p:spTree>
    <p:extLst>
      <p:ext uri="{BB962C8B-B14F-4D97-AF65-F5344CB8AC3E}">
        <p14:creationId xmlns:p14="http://schemas.microsoft.com/office/powerpoint/2010/main" val="387990448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14173"/>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Naaman reiddist orð Elísa. En þjónar hans sögðu við hann: "Far þú að ánni og dýfðu líki þínu, vinsamlegast."</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rcRect l="38188" r="18501"/>
          <a:stretch>
            <a:fillRect/>
          </a:stretch>
        </p:blipFill>
        <p:spPr>
          <a:xfrm>
            <a:off x="311807" y="1052736"/>
            <a:ext cx="2727605" cy="4176464"/>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9422" y="1196752"/>
            <a:ext cx="6094578" cy="4032448"/>
          </a:xfrm>
          <a:prstGeom prst="rect">
            <a:avLst/>
          </a:prstGeom>
        </p:spPr>
      </p:pic>
    </p:spTree>
    <p:extLst>
      <p:ext uri="{BB962C8B-B14F-4D97-AF65-F5344CB8AC3E}">
        <p14:creationId xmlns:p14="http://schemas.microsoft.com/office/powerpoint/2010/main" val="1395133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59269"/>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Naaman dýfði sér sjö sinnum í Jórdan eins og Elísa og þjónar hans sögðu.</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27908" cy="5779052"/>
          </a:xfrm>
          <a:prstGeom prst="rect">
            <a:avLst/>
          </a:prstGeom>
          <a:noFill/>
        </p:spPr>
      </p:pic>
    </p:spTree>
    <p:extLst>
      <p:ext uri="{BB962C8B-B14F-4D97-AF65-F5344CB8AC3E}">
        <p14:creationId xmlns:p14="http://schemas.microsoft.com/office/powerpoint/2010/main" val="1824338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589240"/>
            <a:ext cx="9054634" cy="8617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500">
                <a:solidFill>
                  <a:schemeClr val="tx1">
                    <a:lumMod val="65000"/>
                    <a:lumOff val="35000"/>
                  </a:schemeClr>
                </a:solidFill>
              </a:rPr>
              <a:t>Svo kom á óvart að hold hans var endurreist og varð hreint.</a:t>
            </a:r>
          </a:p>
          <a:p>
            <a:r xmlns:a="http://schemas.openxmlformats.org/drawingml/2006/main">
              <a:rPr lang="is" altLang="ko-KR" sz="2500">
                <a:solidFill>
                  <a:schemeClr val="tx1">
                    <a:lumMod val="65000"/>
                    <a:lumOff val="35000"/>
                  </a:schemeClr>
                </a:solidFill>
              </a:rPr>
              <a:t>Naaman fór aftur til Elísa og gaf Guði dýrð.</a:t>
            </a:r>
            <a:endParaRPr xmlns:a="http://schemas.openxmlformats.org/drawingml/2006/main" lang="ko-KR" altLang="en-US" sz="2500">
              <a:solidFill>
                <a:schemeClr val="tx1">
                  <a:lumMod val="65000"/>
                  <a:lumOff val="35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8209"/>
            <a:ext cx="9144000" cy="5581031"/>
          </a:xfrm>
          <a:prstGeom prst="rect">
            <a:avLst/>
          </a:prstGeom>
          <a:noFill/>
        </p:spPr>
      </p:pic>
    </p:spTree>
    <p:extLst>
      <p:ext uri="{BB962C8B-B14F-4D97-AF65-F5344CB8AC3E}">
        <p14:creationId xmlns:p14="http://schemas.microsoft.com/office/powerpoint/2010/main" val="40417347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0870" y="213314"/>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20560" y="11260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35696"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1675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solidFill>
                  <a:schemeClr val="tx1">
                    <a:lumMod val="65000"/>
                    <a:lumOff val="35000"/>
                  </a:schemeClr>
                </a:solidFill>
              </a:rPr>
              <a:t>Þegar Naaman heyrði Elísa, sem var guðsmaður, og hlýddi orði hans, hlaut hann blessun að vera hreinsaður af holdsveiki sinni.</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Við eigum ekki að lifa eftir eigin vilja,</a:t>
            </a:r>
          </a:p>
          <a:p>
            <a:pPr xmlns:a="http://schemas.openxmlformats.org/drawingml/2006/main" algn="ctr"/>
            <a:r xmlns:a="http://schemas.openxmlformats.org/drawingml/2006/main">
              <a:rPr lang="is" altLang="ko-KR" sz="3200">
                <a:solidFill>
                  <a:schemeClr val="tx1">
                    <a:lumMod val="65000"/>
                    <a:lumOff val="35000"/>
                  </a:schemeClr>
                </a:solidFill>
              </a:rPr>
              <a:t>en með Guðs vilja.</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Þegar við lifum á og hlýðum orði Guðs,</a:t>
            </a:r>
          </a:p>
          <a:p>
            <a:pPr xmlns:a="http://schemas.openxmlformats.org/drawingml/2006/main" algn="ctr"/>
            <a:r xmlns:a="http://schemas.openxmlformats.org/drawingml/2006/main">
              <a:rPr lang="is" altLang="ko-KR" sz="3200">
                <a:solidFill>
                  <a:schemeClr val="tx1">
                    <a:lumMod val="65000"/>
                    <a:lumOff val="35000"/>
                  </a:schemeClr>
                </a:solidFill>
              </a:rPr>
              <a:t>Við getum verið blessuð með ríkulegri blessun sem Guð getur veitt okkur.</a:t>
            </a:r>
          </a:p>
        </p:txBody>
      </p:sp>
    </p:spTree>
    <p:extLst>
      <p:ext uri="{BB962C8B-B14F-4D97-AF65-F5344CB8AC3E}">
        <p14:creationId xmlns:p14="http://schemas.microsoft.com/office/powerpoint/2010/main" val="333486725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86375" y="145993"/>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solidFill>
                  <a:srgbClr val="FF0000"/>
                </a:solidFill>
              </a:rPr>
              <a:t>Guð?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6712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4528"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sá sem getur læknað alla sjúkdóma. Hann er almáttugur Guð sem getur læknað okkur.</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45485141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89171" y="91490"/>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2928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Hversu oft dýfði Naaman sér í ána Jórdan?</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þrisvar sinnum</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einu sinni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fimm sinnum</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sjö</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sinnum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④ </a:t>
            </a:r>
            <a:r xmlns:a="http://schemas.openxmlformats.org/drawingml/2006/main">
              <a:rPr lang="is" altLang="ko-KR" sz="2800">
                <a:solidFill>
                  <a:srgbClr val="FF0000"/>
                </a:solidFill>
              </a:rPr>
              <a:t>sjö sinnum</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189057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49583"/>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3221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988840"/>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Síðan fór hann niður og dýfði sér sjö sinnum í Jórdan, eins og guðsmaðurinn hafði sagt honum, og hold hans varð aftur og varð hreint eins og ungs drengs.</a:t>
            </a:r>
            <a:endParaRPr xmlns:a="http://schemas.openxmlformats.org/drawingml/2006/main" lang="ko-KR" altLang="en-US" sz="3600">
              <a:solidFill>
                <a:schemeClr val="tx1">
                  <a:lumMod val="65000"/>
                  <a:lumOff val="35000"/>
                </a:schemeClr>
              </a:solidFill>
            </a:endParaRPr>
          </a:p>
        </p:txBody>
      </p:sp>
      <p:sp>
        <p:nvSpPr>
          <p:cNvPr id="24" name="TextBox 23"/>
          <p:cNvSpPr txBox="1"/>
          <p:nvPr/>
        </p:nvSpPr>
        <p:spPr>
          <a:xfrm>
            <a:off x="4932040" y="492200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2. Konungabók 5:14</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880514078"/>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Nr 38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5496" y="1772816"/>
            <a:ext cx="4032448" cy="144655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400"/>
              <a:t>Viðgerð á musteri Guðs</a:t>
            </a:r>
            <a:endParaRPr xmlns:a="http://schemas.openxmlformats.org/drawingml/2006/main" lang="ko-KR" altLang="en-US" sz="44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3968" y="1825212"/>
            <a:ext cx="4853136" cy="3805293"/>
          </a:xfrm>
          <a:prstGeom prst="rect">
            <a:avLst/>
          </a:prstGeom>
        </p:spPr>
      </p:pic>
    </p:spTree>
    <p:extLst>
      <p:ext uri="{BB962C8B-B14F-4D97-AF65-F5344CB8AC3E}">
        <p14:creationId xmlns:p14="http://schemas.microsoft.com/office/powerpoint/2010/main" val="1188646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bg1">
                    <a:lumMod val="50000"/>
                  </a:schemeClr>
                </a:solidFill>
              </a:rPr>
              <a:t>Þess vegna kallaði Jóas konungur saman Jójada prest og hina prestana og spurði þá: "Hvers vegna eruð þið ekki að gera við skemmdirnar sem urðu á musterinu? Takið ekki meira fé af fjárhirðum yðar, heldur látið það í té til viðgerðar musterisins."</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2 konungar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3766712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97721" y="7491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12172"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268760"/>
            <a:ext cx="8208912" cy="2554545"/>
          </a:xfrm>
          <a:prstGeom prst="rect">
            <a:avLst/>
          </a:prstGeom>
          <a:noFill/>
        </p:spPr>
        <p:txBody>
          <a:bodyPr wrap="square" rtlCol="0">
            <a:spAutoFit/>
          </a:bodyPr>
          <a:lstStyle/>
          <a:p>
            <a:pPr xmlns:a="http://schemas.openxmlformats.org/drawingml/2006/main" algn="ctr"/>
            <a:r xmlns:a="http://schemas.openxmlformats.org/drawingml/2006/main">
              <a:rPr lang="is" altLang="ko-KR" sz="3200">
                <a:solidFill>
                  <a:schemeClr val="tx1">
                    <a:lumMod val="65000"/>
                    <a:lumOff val="35000"/>
                  </a:schemeClr>
                </a:solidFill>
              </a:rPr>
              <a:t>Jónatan valdi ekki eigingirni sína heldur vin sinn, Davíð.</a:t>
            </a:r>
          </a:p>
          <a:p>
            <a:pPr algn="ctr"/>
            <a:endParaRPr lang="en-US" altLang="ko-KR" sz="3200">
              <a:solidFill>
                <a:schemeClr val="tx1">
                  <a:lumMod val="65000"/>
                  <a:lumOff val="35000"/>
                </a:schemeClr>
              </a:solidFill>
            </a:endParaRPr>
          </a:p>
          <a:p>
            <a:pPr xmlns:a="http://schemas.openxmlformats.org/drawingml/2006/main" algn="ctr"/>
            <a:r xmlns:a="http://schemas.openxmlformats.org/drawingml/2006/main">
              <a:rPr lang="is" altLang="ko-KR" sz="3200">
                <a:solidFill>
                  <a:schemeClr val="tx1">
                    <a:lumMod val="65000"/>
                    <a:lumOff val="35000"/>
                  </a:schemeClr>
                </a:solidFill>
              </a:rPr>
              <a:t>Eins og Jónatan,</a:t>
            </a:r>
          </a:p>
          <a:p>
            <a:pPr xmlns:a="http://schemas.openxmlformats.org/drawingml/2006/main" algn="ctr"/>
            <a:r xmlns:a="http://schemas.openxmlformats.org/drawingml/2006/main">
              <a:rPr lang="is" altLang="ko-KR" sz="3200">
                <a:solidFill>
                  <a:schemeClr val="tx1">
                    <a:lumMod val="65000"/>
                    <a:lumOff val="35000"/>
                  </a:schemeClr>
                </a:solidFill>
              </a:rPr>
              <a:t>við skulum vera góður vinur fyrir vin okkar.</a:t>
            </a:r>
          </a:p>
        </p:txBody>
      </p:sp>
    </p:spTree>
    <p:extLst>
      <p:ext uri="{BB962C8B-B14F-4D97-AF65-F5344CB8AC3E}">
        <p14:creationId xmlns:p14="http://schemas.microsoft.com/office/powerpoint/2010/main" val="34853084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err="1">
                <a:solidFill>
                  <a:schemeClr val="tx1">
                    <a:lumMod val="65000"/>
                    <a:lumOff val="35000"/>
                  </a:schemeClr>
                </a:solidFill>
              </a:rPr>
              <a:t>Jóas, konungur í Júda, hafði hug á að gera við musteri Guðs, sem varð eftir skemmd.</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4" y="0"/>
            <a:ext cx="9153464" cy="5864332"/>
          </a:xfrm>
          <a:prstGeom prst="rect">
            <a:avLst/>
          </a:prstGeom>
        </p:spPr>
      </p:pic>
    </p:spTree>
    <p:extLst>
      <p:ext uri="{BB962C8B-B14F-4D97-AF65-F5344CB8AC3E}">
        <p14:creationId xmlns:p14="http://schemas.microsoft.com/office/powerpoint/2010/main" val="4267761382"/>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077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Fjárveitingin dugði hins vegar ekki til að gera við musterið. Jóas ákvað að þiggja fórn til að gera við musteri Guðs.</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8" y="44624"/>
            <a:ext cx="8734546" cy="5400600"/>
          </a:xfrm>
          <a:prstGeom prst="rect">
            <a:avLst/>
          </a:prstGeom>
        </p:spPr>
      </p:pic>
    </p:spTree>
    <p:extLst>
      <p:ext uri="{BB962C8B-B14F-4D97-AF65-F5344CB8AC3E}">
        <p14:creationId xmlns:p14="http://schemas.microsoft.com/office/powerpoint/2010/main" val="413896726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Fólk sem elskaði Guð af einlægni bauð peninga til að gera við musterið.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85" y="-27383"/>
            <a:ext cx="8323430" cy="5904656"/>
          </a:xfrm>
          <a:prstGeom prst="rect">
            <a:avLst/>
          </a:prstGeom>
        </p:spPr>
      </p:pic>
    </p:spTree>
    <p:extLst>
      <p:ext uri="{BB962C8B-B14F-4D97-AF65-F5344CB8AC3E}">
        <p14:creationId xmlns:p14="http://schemas.microsoft.com/office/powerpoint/2010/main" val="397712173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473005"/>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Peninga sem safnað var til að gera við musterið voru gefnir verkamönnum og þeir gerðu við musterið af fullri heiðarleika.</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31" y="0"/>
            <a:ext cx="8321138" cy="5301208"/>
          </a:xfrm>
          <a:prstGeom prst="rect">
            <a:avLst/>
          </a:prstGeom>
        </p:spPr>
      </p:pic>
    </p:spTree>
    <p:extLst>
      <p:ext uri="{BB962C8B-B14F-4D97-AF65-F5344CB8AC3E}">
        <p14:creationId xmlns:p14="http://schemas.microsoft.com/office/powerpoint/2010/main" val="117934797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12" y="5920824"/>
            <a:ext cx="9207838"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"Vá! Hvað þetta er fallegt musteri!“ Jóas var ánægður með að hann hélt að Guð myndi þóknast.</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74"/>
            <a:ext cx="9144000" cy="5913150"/>
          </a:xfrm>
          <a:prstGeom prst="rect">
            <a:avLst/>
          </a:prstGeom>
        </p:spPr>
      </p:pic>
    </p:spTree>
    <p:extLst>
      <p:ext uri="{BB962C8B-B14F-4D97-AF65-F5344CB8AC3E}">
        <p14:creationId xmlns:p14="http://schemas.microsoft.com/office/powerpoint/2010/main" val="147267242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9390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858032" y="49777"/>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124744"/>
            <a:ext cx="8208912" cy="5078313"/>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600" err="1">
                <a:solidFill>
                  <a:schemeClr val="tx1">
                    <a:lumMod val="65000"/>
                    <a:lumOff val="35000"/>
                  </a:schemeClr>
                </a:solidFill>
              </a:rPr>
              <a:t>Jóas leit á musteri Guðs sem dýrmætan stað þar sem menn tilbáðu Guð.</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s" altLang="ko-KR" sz="3600">
                <a:solidFill>
                  <a:schemeClr val="tx1">
                    <a:lumMod val="65000"/>
                    <a:lumOff val="35000"/>
                  </a:schemeClr>
                </a:solidFill>
              </a:rPr>
              <a:t>Kirkjan er staðurinn sem Guð er til staðar þegar við tilbiðjum hann.</a:t>
            </a:r>
          </a:p>
          <a:p>
            <a:pPr algn="ctr"/>
            <a:endParaRPr lang="en-US" altLang="ko-KR" sz="3600">
              <a:solidFill>
                <a:schemeClr val="tx1">
                  <a:lumMod val="65000"/>
                  <a:lumOff val="35000"/>
                </a:schemeClr>
              </a:solidFill>
            </a:endParaRPr>
          </a:p>
          <a:p>
            <a:pPr xmlns:a="http://schemas.openxmlformats.org/drawingml/2006/main" algn="ctr"/>
            <a:r xmlns:a="http://schemas.openxmlformats.org/drawingml/2006/main">
              <a:rPr lang="is" altLang="ko-KR" sz="3600">
                <a:solidFill>
                  <a:schemeClr val="tx1">
                    <a:lumMod val="65000"/>
                    <a:lumOff val="35000"/>
                  </a:schemeClr>
                </a:solidFill>
              </a:rPr>
              <a:t>Þannig að við verðum að elska kirkju og íhuga hana mjög dýrmæta.</a:t>
            </a:r>
          </a:p>
        </p:txBody>
      </p:sp>
    </p:spTree>
    <p:extLst>
      <p:ext uri="{BB962C8B-B14F-4D97-AF65-F5344CB8AC3E}">
        <p14:creationId xmlns:p14="http://schemas.microsoft.com/office/powerpoint/2010/main" val="48754276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359676"/>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solidFill>
                  <a:srgbClr val="FF0000"/>
                </a:solidFill>
              </a:rPr>
              <a:t>Guð?</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30832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setur hvert og eitt okkar upp sem sitt heilaga musteri.</a:t>
            </a:r>
          </a:p>
          <a:p>
            <a:endParaRPr lang="en-US" altLang="ko-KR" sz="3600">
              <a:solidFill>
                <a:schemeClr val="tx1">
                  <a:lumMod val="65000"/>
                  <a:lumOff val="35000"/>
                </a:schemeClr>
              </a:solidFill>
            </a:endParaRPr>
          </a:p>
          <a:p>
            <a:r xmlns:a="http://schemas.openxmlformats.org/drawingml/2006/main">
              <a:rPr lang="is" altLang="ko-KR" sz="3600">
                <a:solidFill>
                  <a:schemeClr val="tx1">
                    <a:lumMod val="65000"/>
                    <a:lumOff val="35000"/>
                  </a:schemeClr>
                </a:solidFill>
              </a:rPr>
              <a:t>Guð mætir þeim sem tilbiðja hann.</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4183832832"/>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77235" y="8062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89806" y="10194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Hvað ákvað Joash að laga?</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höll</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hans</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herbergi</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skóla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Heilagt musteri</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42765"/>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④ </a:t>
            </a:r>
            <a:r xmlns:a="http://schemas.openxmlformats.org/drawingml/2006/main">
              <a:rPr lang="is" altLang="ko-KR" sz="2800">
                <a:solidFill>
                  <a:srgbClr val="FF0000"/>
                </a:solidFill>
              </a:rPr>
              <a:t>Heilagt musteri</a:t>
            </a:r>
            <a:endParaRPr xmlns:a="http://schemas.openxmlformats.org/drawingml/2006/main" lang="ko-KR" altLang="en-US" sz="2800">
              <a:solidFill>
                <a:srgbClr val="FF0000"/>
              </a:solidFill>
            </a:endParaRPr>
          </a:p>
        </p:txBody>
      </p:sp>
    </p:spTree>
    <p:extLst>
      <p:ext uri="{BB962C8B-B14F-4D97-AF65-F5344CB8AC3E}">
        <p14:creationId xmlns:p14="http://schemas.microsoft.com/office/powerpoint/2010/main" val="1319561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11187" y="205521"/>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228184"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558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412776"/>
            <a:ext cx="8208912" cy="3970318"/>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bg1">
                    <a:lumMod val="50000"/>
                  </a:schemeClr>
                </a:solidFill>
              </a:rPr>
              <a:t>Þess vegna kallaði Jóas konungur saman Jójada prest og hina prestana og spurði þá: "Hvers vegna eruð þið ekki að gera við skemmdirnar sem urðu á musterinu? Takið ekki meira fé af fjárhirðum yðar, heldur látið það í té til viðgerðar musterisins."</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608736" y="5383094"/>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2 konungar</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12:7</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23040006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412776"/>
            <a:ext cx="3129802" cy="36933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b="1">
                <a:solidFill>
                  <a:schemeClr val="tx1">
                    <a:lumMod val="50000"/>
                    <a:lumOff val="50000"/>
                  </a:schemeClr>
                </a:solidFill>
              </a:rPr>
              <a:t>Nr. 39 Orð Guðs</a:t>
            </a:r>
            <a:endParaRPr xmlns:a="http://schemas.openxmlformats.org/drawingml/2006/main" lang="ko-KR" altLang="en-US" b="1">
              <a:solidFill>
                <a:schemeClr val="tx1">
                  <a:lumMod val="50000"/>
                  <a:lumOff val="50000"/>
                </a:schemeClr>
              </a:solidFill>
            </a:endParaRPr>
          </a:p>
        </p:txBody>
      </p:sp>
      <p:grpSp>
        <p:nvGrpSpPr>
          <p:cNvPr id="5" name="그룹 4"/>
          <p:cNvGrpSpPr/>
          <p:nvPr/>
        </p:nvGrpSpPr>
        <p:grpSpPr>
          <a:xfrm>
            <a:off x="-15730" y="23842"/>
            <a:ext cx="9239373" cy="1075197"/>
            <a:chOff x="13147" y="44624"/>
            <a:chExt cx="9311381" cy="1075197"/>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b="32585"/>
            <a:stretch>
              <a:fillRect/>
            </a:stretch>
          </p:blipFill>
          <p:spPr bwMode="auto">
            <a:xfrm>
              <a:off x="13147" y="44624"/>
              <a:ext cx="6935117" cy="107519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66059" b="32597"/>
            <a:stretch>
              <a:fillRect/>
            </a:stretch>
          </p:blipFill>
          <p:spPr bwMode="auto">
            <a:xfrm>
              <a:off x="6970696" y="44819"/>
              <a:ext cx="2353832" cy="107500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029"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7027" y="3665185"/>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t="65929"/>
          <a:stretch>
            <a:fillRect/>
          </a:stretch>
        </p:blipFill>
        <p:spPr bwMode="auto">
          <a:xfrm>
            <a:off x="715311" y="5381842"/>
            <a:ext cx="2594003" cy="86859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186" y="1916832"/>
            <a:ext cx="3931114"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600"/>
              <a:t>Nehemía, sem endurreisti múr Jerúsalem</a:t>
            </a:r>
            <a:endParaRPr xmlns:a="http://schemas.openxmlformats.org/drawingml/2006/main" lang="ko-KR" altLang="en-US" sz="3600"/>
          </a:p>
        </p:txBody>
      </p:sp>
      <p:sp>
        <p:nvSpPr>
          <p:cNvPr id="2" name="직사각형 1"/>
          <p:cNvSpPr/>
          <p:nvPr/>
        </p:nvSpPr>
        <p:spPr>
          <a:xfrm>
            <a:off x="0" y="0"/>
            <a:ext cx="9144000" cy="1099039"/>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sp>
        <p:nvSpPr>
          <p:cNvPr id="15" name="직사각형 14"/>
          <p:cNvSpPr/>
          <p:nvPr/>
        </p:nvSpPr>
        <p:spPr>
          <a:xfrm>
            <a:off x="12350" y="6309321"/>
            <a:ext cx="9144000" cy="55874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1pPr>
            <a:lvl2pPr marL="457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2pPr>
            <a:lvl3pPr marL="914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3pPr>
            <a:lvl4pPr marL="1371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4pPr>
            <a:lvl5pPr marL="18288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5pPr>
            <a:lvl6pPr marL="22860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6pPr>
            <a:lvl7pPr marL="27432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7pPr>
            <a:lvl8pPr marL="32004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8pPr>
            <a:lvl9pPr marL="3657600" marR="0" indent="0" algn="l" defTabSz="914400" rtl="0" eaLnBrk="1" fontAlgn="auto" latinLnBrk="1" hangingPunct="1">
              <a:lnSpc>
                <a:spcPct val="100000"/>
              </a:lnSpc>
              <a:spcBef>
                <a:spcPct val="0"/>
              </a:spcBef>
              <a:spcAft>
                <a:spcPct val="0"/>
              </a:spcAft>
              <a:buClrTx/>
              <a:buSzTx/>
              <a:buFontTx/>
              <a:buNone/>
              <a:defRPr kumimoji="0" sz="1800" b="0" i="0" u="none" strike="noStrike" kern="1200" cap="none" spc="0" normalizeH="0" baseline="0" noProof="0">
                <a:solidFill>
                  <a:schemeClr val="lt1"/>
                </a:solidFill>
                <a:uLnTx/>
                <a:uFillTx/>
                <a:latin typeface="맑은 고딕"/>
                <a:ea typeface="Arial"/>
                <a:cs typeface="Arial"/>
                <a:sym typeface="Wingdings"/>
              </a:defRPr>
            </a:lvl9pPr>
          </a:lstStyle>
          <a:p>
            <a:pPr algn="ctr"/>
            <a:endParaRPr lang="ko-KR" altLang="en-US"/>
          </a:p>
        </p:txBody>
      </p:sp>
      <p:pic>
        <p:nvPicPr>
          <p:cNvPr id="6" name="그림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3928" y="1956174"/>
            <a:ext cx="5213176" cy="3805293"/>
          </a:xfrm>
          <a:prstGeom prst="rect">
            <a:avLst/>
          </a:prstGeom>
        </p:spPr>
      </p:pic>
    </p:spTree>
    <p:extLst>
      <p:ext uri="{BB962C8B-B14F-4D97-AF65-F5344CB8AC3E}">
        <p14:creationId xmlns:p14="http://schemas.microsoft.com/office/powerpoint/2010/main" val="13196135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par>
                          <p:cTn id="11" fill="hold" nodeType="afterGroup">
                            <p:stCondLst>
                              <p:cond delay="500"/>
                            </p:stCondLst>
                            <p:childTnLst>
                              <p:par>
                                <p:cTn id="12" presetID="10" presetClass="entr" presetSubtype="0" fill="hold" nodeType="after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500"/>
                                        <p:tgtEl>
                                          <p:spTgt spid="1029"/>
                                        </p:tgtEl>
                                      </p:cBhvr>
                                    </p:animEffec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6" presetClass="emph" presetSubtype="0" repeatCount="indefinite" accel="33333" decel="33333" fill="hold" nodeType="withEffect">
                                  <p:stCondLst>
                                    <p:cond delay="0"/>
                                  </p:stCondLst>
                                  <p:childTnLst>
                                    <p:animScale>
                                      <p:cBhvr>
                                        <p:cTn id="18" dur="1500" fill="hold"/>
                                        <p:tgtEl>
                                          <p:spTgt spid="16"/>
                                        </p:tgtEl>
                                      </p:cBhvr>
                                      <p:by x="120000" y="120000"/>
                                    </p:animScale>
                                  </p:childTnLst>
                                </p:cTn>
                              </p:par>
                              <p:par>
                                <p:cTn id="19" presetID="10" presetClass="exit" presetSubtype="0" repeatCount="indefinite" fill="hold" nodeType="withEffect">
                                  <p:stCondLst>
                                    <p:cond delay="0"/>
                                  </p:stCondLst>
                                  <p:childTnLst>
                                    <p:animEffect transition="out" filter="fade">
                                      <p:cBhvr>
                                        <p:cTn id="20" dur="1500"/>
                                        <p:tgtEl>
                                          <p:spTgt spid="16"/>
                                        </p:tgtEl>
                                      </p:cBhvr>
                                    </p:animEffect>
                                    <p:set>
                                      <p:cBhvr>
                                        <p:cTn id="21" dur="1" fill="hold">
                                          <p:stCondLst>
                                            <p:cond delay="1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473196" y="204846"/>
            <a:ext cx="4053592" cy="584775"/>
          </a:xfrm>
          <a:prstGeom prst="rect">
            <a:avLst/>
          </a:prstGeom>
          <a:noFill/>
        </p:spPr>
        <p:txBody>
          <a:bodyPr wrap="square" rtlCol="0">
            <a:spAutoFit/>
          </a:bodyPr>
          <a:lstStyle/>
          <a:p>
            <a:pPr xmlns:a="http://schemas.openxmlformats.org/drawingml/2006/main" algn="ctr"/>
            <a:r xmlns:a="http://schemas.openxmlformats.org/drawingml/2006/main">
              <a:rPr lang="is" altLang="ko-KR" sz="3200"/>
              <a:t>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796136"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364169" y="112603"/>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p>
            <a:r xmlns:a="http://schemas.openxmlformats.org/drawingml/2006/main">
              <a:rPr lang="is" altLang="ko-KR" sz="3600">
                <a:solidFill>
                  <a:srgbClr val="C00000"/>
                </a:solidFill>
              </a:rPr>
              <a:t>Guð..</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2862322"/>
          </a:xfrm>
          <a:prstGeom prst="rect">
            <a:avLst/>
          </a:prstGeom>
          <a:noFill/>
        </p:spPr>
        <p:txBody>
          <a:bodyPr wrap="square" rtlCol="0">
            <a:spAutoFit/>
          </a:bodyPr>
          <a:lstStyle/>
          <a:p>
            <a:r xmlns:a="http://schemas.openxmlformats.org/drawingml/2006/main">
              <a:rPr lang="is" altLang="ko-KR" sz="3600">
                <a:solidFill>
                  <a:schemeClr val="tx1">
                    <a:lumMod val="65000"/>
                    <a:lumOff val="35000"/>
                  </a:schemeClr>
                </a:solidFill>
              </a:rPr>
              <a:t>Hann er sá sem gefur okkur góða vini.</a:t>
            </a:r>
          </a:p>
          <a:p>
            <a:endParaRPr lang="en-US" altLang="ko-KR" sz="3600">
              <a:solidFill>
                <a:schemeClr val="tx1">
                  <a:lumMod val="65000"/>
                  <a:lumOff val="35000"/>
                </a:schemeClr>
              </a:solidFill>
            </a:endParaRPr>
          </a:p>
          <a:p>
            <a:r xmlns:a="http://schemas.openxmlformats.org/drawingml/2006/main">
              <a:rPr lang="is" altLang="ko-KR" sz="3600">
                <a:solidFill>
                  <a:schemeClr val="tx1">
                    <a:lumMod val="65000"/>
                    <a:lumOff val="35000"/>
                  </a:schemeClr>
                </a:solidFill>
              </a:rPr>
              <a:t>Þakkið Guði fyrir að hafa gefið okkur góða vini!</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3237399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7621" y="11235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5808" y="112359"/>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bg1">
                    <a:lumMod val="50000"/>
                  </a:schemeClr>
                </a:solidFill>
              </a:rPr>
              <a:t>Ég svaraði konungi: "Ef það þóknast konungi og ef þjónn þinn hefur fundið náð í augum hans, þá sendi hann mig til borgarinnar í Júda, þar sem feður mínir eru grafnir, svo að ég geti endurreist hana."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Nehemía</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271100855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768" y="5473005"/>
            <a:ext cx="8963222"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Persakonungur gaf Nehemía, byrlara konungs, leyfi til að endurbyggja borgina og borgina sem var eyðilögð.</a:t>
            </a:r>
            <a:endParaRPr xmlns:a="http://schemas.openxmlformats.org/drawingml/2006/main" lang="ko-KR" altLang="en-US" sz="2800">
              <a:solidFill>
                <a:schemeClr val="tx1">
                  <a:lumMod val="65000"/>
                  <a:lumOff val="35000"/>
                </a:schemeClr>
              </a:solidFill>
            </a:endParaRPr>
          </a:p>
        </p:txBody>
      </p:sp>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41"/>
            <a:ext cx="9144000" cy="5432283"/>
          </a:xfrm>
          <a:prstGeom prst="rect">
            <a:avLst/>
          </a:prstGeom>
        </p:spPr>
      </p:pic>
    </p:spTree>
    <p:extLst>
      <p:ext uri="{BB962C8B-B14F-4D97-AF65-F5344CB8AC3E}">
        <p14:creationId xmlns:p14="http://schemas.microsoft.com/office/powerpoint/2010/main" val="1935073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274" y="5877272"/>
            <a:ext cx="8963222"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Nehemía</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kom aftur til Jerúsalem ásamt mörgum Ísraelsmönnum og endurreisti Jerúsalemarmúrinn með þeim.</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6" y="0"/>
            <a:ext cx="9146276" cy="5877272"/>
          </a:xfrm>
          <a:prstGeom prst="rect">
            <a:avLst/>
          </a:prstGeom>
        </p:spPr>
      </p:pic>
    </p:spTree>
    <p:extLst>
      <p:ext uri="{BB962C8B-B14F-4D97-AF65-F5344CB8AC3E}">
        <p14:creationId xmlns:p14="http://schemas.microsoft.com/office/powerpoint/2010/main" val="4209610450"/>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9366" y="5559082"/>
            <a:ext cx="9054634" cy="129266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600">
                <a:solidFill>
                  <a:schemeClr val="tx1">
                    <a:lumMod val="65000"/>
                    <a:lumOff val="35000"/>
                  </a:schemeClr>
                </a:solidFill>
              </a:rPr>
              <a:t>Hins vegar voru þeir órólegir af öðrum ættbálkum sem mislíkuðu endurvakningu Ísraelsmanna. Þar að auki brutust margir Ísraelsmenn út í kvartanir.</a:t>
            </a:r>
            <a:endParaRPr xmlns:a="http://schemas.openxmlformats.org/drawingml/2006/main" lang="ko-KR" altLang="en-US" sz="26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33" y="0"/>
            <a:ext cx="8030349" cy="5301208"/>
          </a:xfrm>
          <a:prstGeom prst="rect">
            <a:avLst/>
          </a:prstGeom>
        </p:spPr>
      </p:pic>
    </p:spTree>
    <p:extLst>
      <p:ext uri="{BB962C8B-B14F-4D97-AF65-F5344CB8AC3E}">
        <p14:creationId xmlns:p14="http://schemas.microsoft.com/office/powerpoint/2010/main" val="210612052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274" y="5877272"/>
            <a:ext cx="9054634" cy="95410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Nehemía bað Guð um hjálp. Guð gaf honum kraft og hugrekki til að vinna verkið.</a:t>
            </a:r>
            <a:endParaRPr xmlns:a="http://schemas.openxmlformats.org/drawingml/2006/main" lang="ko-KR" altLang="en-US" sz="2800">
              <a:solidFill>
                <a:schemeClr val="tx1">
                  <a:lumMod val="65000"/>
                  <a:lumOff val="35000"/>
                </a:schemeClr>
              </a:solidFill>
            </a:endParaRPr>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9412" y="0"/>
            <a:ext cx="7505176" cy="5324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4072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134" y="5373216"/>
            <a:ext cx="9054634" cy="138499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2800">
                <a:solidFill>
                  <a:schemeClr val="tx1">
                    <a:lumMod val="65000"/>
                    <a:lumOff val="35000"/>
                  </a:schemeClr>
                </a:solidFill>
              </a:rPr>
              <a:t>Loksins lauk Nehemía endurreisn múrsins í Jerúsalem ásamt Ísraelsmönnum. Eftir að hafa lokið við vegginn tilbáðu hann og fólk hans Guð með gleði.</a:t>
            </a:r>
            <a:endParaRPr xmlns:a="http://schemas.openxmlformats.org/drawingml/2006/main" lang="ko-KR" altLang="en-US" sz="2800">
              <a:solidFill>
                <a:schemeClr val="tx1">
                  <a:lumMod val="65000"/>
                  <a:lumOff val="35000"/>
                </a:schemeClr>
              </a:solidFill>
            </a:endParaRPr>
          </a:p>
        </p:txBody>
      </p:sp>
      <p:pic>
        <p:nvPicPr>
          <p:cNvPr id="3" name="그림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11" y="0"/>
            <a:ext cx="8056084" cy="5157192"/>
          </a:xfrm>
          <a:prstGeom prst="rect">
            <a:avLst/>
          </a:prstGeom>
        </p:spPr>
      </p:pic>
    </p:spTree>
    <p:extLst>
      <p:ext uri="{BB962C8B-B14F-4D97-AF65-F5344CB8AC3E}">
        <p14:creationId xmlns:p14="http://schemas.microsoft.com/office/powerpoint/2010/main" val="1658447315"/>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3">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Kennsla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a:off x="6133499" y="8269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5">
            <a:extLst>
              <a:ext uri="{28A0092B-C50C-407E-A947-70E740481C1C}">
                <a14:useLocalDpi xmlns:a14="http://schemas.microsoft.com/office/drawing/2010/main" val="0"/>
              </a:ext>
            </a:extLst>
          </a:blip>
          <a:srcRect b="31906"/>
          <a:stretch>
            <a:fillRect/>
          </a:stretch>
        </p:blipFill>
        <p:spPr bwMode="auto">
          <a:xfrm flipH="1">
            <a:off x="1907704" y="82696"/>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67544" y="1330890"/>
            <a:ext cx="8208912" cy="452431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600">
                <a:solidFill>
                  <a:schemeClr val="tx1">
                    <a:lumMod val="65000"/>
                    <a:lumOff val="35000"/>
                  </a:schemeClr>
                </a:solidFill>
              </a:rPr>
              <a:t>Nehemía lauk við að endurreisa múrinn með hjálp Guðs, jafnvel þó að það hafi verið mikið af ónæði.</a:t>
            </a:r>
          </a:p>
          <a:p>
            <a:pPr xmlns:a="http://schemas.openxmlformats.org/drawingml/2006/main" algn="ctr"/>
            <a:r xmlns:a="http://schemas.openxmlformats.org/drawingml/2006/main">
              <a:rPr lang="is" altLang="ko-KR" sz="3600">
                <a:solidFill>
                  <a:schemeClr val="tx1">
                    <a:lumMod val="65000"/>
                    <a:lumOff val="35000"/>
                  </a:schemeClr>
                </a:solidFill>
              </a:rPr>
              <a:t>Þegar við vinnum verk Guðs gætum við lent í erfiðum aðstæðum.</a:t>
            </a:r>
          </a:p>
          <a:p>
            <a:pPr xmlns:a="http://schemas.openxmlformats.org/drawingml/2006/main" algn="ctr"/>
            <a:r xmlns:a="http://schemas.openxmlformats.org/drawingml/2006/main">
              <a:rPr lang="is" altLang="ko-KR" sz="3600">
                <a:solidFill>
                  <a:schemeClr val="tx1">
                    <a:lumMod val="65000"/>
                    <a:lumOff val="35000"/>
                  </a:schemeClr>
                </a:solidFill>
              </a:rPr>
              <a:t>Hins vegar, ef Guð er með okkur og við erum með honum, getum við sigrast á öllum þessum erfiðleikum.</a:t>
            </a:r>
          </a:p>
        </p:txBody>
      </p:sp>
    </p:spTree>
    <p:extLst>
      <p:ext uri="{BB962C8B-B14F-4D97-AF65-F5344CB8AC3E}">
        <p14:creationId xmlns:p14="http://schemas.microsoft.com/office/powerpoint/2010/main" val="4124843690"/>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2763" y="217437"/>
            <a:ext cx="4053592" cy="58477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3200"/>
              <a:t>Guð?</a:t>
            </a:r>
            <a:r xmlns:a="http://schemas.openxmlformats.org/drawingml/2006/main">
              <a:rPr lang="is" altLang="en-US" sz="3200"/>
              <a:t> </a:t>
            </a:r>
            <a:endParaRPr xmlns:a="http://schemas.openxmlformats.org/drawingml/2006/main" lang="ko-KR" altLang="en-US" sz="32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100486" y="107169"/>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992752" y="10394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95536" y="1772816"/>
            <a:ext cx="8208912" cy="646331"/>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rgbClr val="C00000"/>
                </a:solidFill>
              </a:rPr>
              <a:t>Guð er..</a:t>
            </a:r>
            <a:endParaRPr xmlns:a="http://schemas.openxmlformats.org/drawingml/2006/main" lang="ko-KR" altLang="en-US" sz="3600">
              <a:solidFill>
                <a:srgbClr val="C00000"/>
              </a:solidFill>
            </a:endParaRPr>
          </a:p>
        </p:txBody>
      </p:sp>
      <p:sp>
        <p:nvSpPr>
          <p:cNvPr id="14" name="TextBox 13"/>
          <p:cNvSpPr txBox="1"/>
          <p:nvPr/>
        </p:nvSpPr>
        <p:spPr>
          <a:xfrm>
            <a:off x="467544" y="2660719"/>
            <a:ext cx="8208912" cy="175432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Guð er sá sem hjálpar okkur og gefur okkur kraft og hugrekki þegar við biðjum og biðjum um hjálp í erfiðum aðstæðum.</a:t>
            </a:r>
            <a:endParaRPr xmlns:a="http://schemas.openxmlformats.org/drawingml/2006/main" lang="ko-KR" altLang="en-US" sz="3600">
              <a:solidFill>
                <a:schemeClr val="tx1">
                  <a:lumMod val="65000"/>
                  <a:lumOff val="35000"/>
                </a:schemeClr>
              </a:solidFill>
            </a:endParaRPr>
          </a:p>
        </p:txBody>
      </p:sp>
    </p:spTree>
    <p:extLst>
      <p:ext uri="{BB962C8B-B14F-4D97-AF65-F5344CB8AC3E}">
        <p14:creationId xmlns:p14="http://schemas.microsoft.com/office/powerpoint/2010/main" val="1152849823"/>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99380"/>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Spurningakeppni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6089296" y="58592"/>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2038050" y="27264"/>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323528" y="1340768"/>
            <a:ext cx="8424936" cy="1200329"/>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tx1">
                    <a:lumMod val="65000"/>
                    <a:lumOff val="35000"/>
                  </a:schemeClr>
                </a:solidFill>
              </a:rPr>
              <a:t>Hvers vegna sneri Nehemía aftur til heimabæjarins?</a:t>
            </a:r>
            <a:endParaRPr xmlns:a="http://schemas.openxmlformats.org/drawingml/2006/main" lang="ko-KR" altLang="en-US" sz="3600">
              <a:solidFill>
                <a:schemeClr val="tx1">
                  <a:lumMod val="65000"/>
                  <a:lumOff val="35000"/>
                </a:schemeClr>
              </a:solidFill>
            </a:endParaRPr>
          </a:p>
        </p:txBody>
      </p:sp>
      <p:sp>
        <p:nvSpPr>
          <p:cNvPr id="15" name="TextBox 14"/>
          <p:cNvSpPr txBox="1"/>
          <p:nvPr/>
        </p:nvSpPr>
        <p:spPr>
          <a:xfrm>
            <a:off x="323528" y="2780928"/>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① </a:t>
            </a:r>
            <a:r xmlns:a="http://schemas.openxmlformats.org/drawingml/2006/main">
              <a:rPr lang="is" altLang="ko-KR" sz="2800">
                <a:solidFill>
                  <a:schemeClr val="tx1">
                    <a:lumMod val="65000"/>
                    <a:lumOff val="35000"/>
                  </a:schemeClr>
                </a:solidFill>
              </a:rPr>
              <a:t>að ferðast..</a:t>
            </a:r>
            <a:endParaRPr xmlns:a="http://schemas.openxmlformats.org/drawingml/2006/main" lang="ko-KR" altLang="en-US" sz="2800">
              <a:solidFill>
                <a:schemeClr val="tx1">
                  <a:lumMod val="65000"/>
                  <a:lumOff val="35000"/>
                </a:schemeClr>
              </a:solidFill>
            </a:endParaRPr>
          </a:p>
        </p:txBody>
      </p:sp>
      <p:sp>
        <p:nvSpPr>
          <p:cNvPr id="16" name="TextBox 15"/>
          <p:cNvSpPr txBox="1"/>
          <p:nvPr/>
        </p:nvSpPr>
        <p:spPr>
          <a:xfrm>
            <a:off x="323528" y="3553852"/>
            <a:ext cx="8424936"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② </a:t>
            </a:r>
            <a:r xmlns:a="http://schemas.openxmlformats.org/drawingml/2006/main">
              <a:rPr lang="is" altLang="ko-KR" sz="2800">
                <a:solidFill>
                  <a:schemeClr val="tx1">
                    <a:lumMod val="65000"/>
                    <a:lumOff val="35000"/>
                  </a:schemeClr>
                </a:solidFill>
              </a:rPr>
              <a:t>að fara í skólann..</a:t>
            </a:r>
            <a:endParaRPr xmlns:a="http://schemas.openxmlformats.org/drawingml/2006/main" lang="ko-KR" altLang="en-US" sz="2800">
              <a:solidFill>
                <a:schemeClr val="tx1">
                  <a:lumMod val="65000"/>
                  <a:lumOff val="35000"/>
                </a:schemeClr>
              </a:solidFill>
            </a:endParaRPr>
          </a:p>
        </p:txBody>
      </p:sp>
      <p:sp>
        <p:nvSpPr>
          <p:cNvPr id="17" name="TextBox 16"/>
          <p:cNvSpPr txBox="1"/>
          <p:nvPr/>
        </p:nvSpPr>
        <p:spPr>
          <a:xfrm>
            <a:off x="323528" y="4365104"/>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③ </a:t>
            </a:r>
            <a:r xmlns:a="http://schemas.openxmlformats.org/drawingml/2006/main">
              <a:rPr lang="is" altLang="ko-KR" sz="2800">
                <a:solidFill>
                  <a:schemeClr val="tx1">
                    <a:lumMod val="65000"/>
                    <a:lumOff val="35000"/>
                  </a:schemeClr>
                </a:solidFill>
              </a:rPr>
              <a:t>að tilbiðja..</a:t>
            </a:r>
            <a:endParaRPr xmlns:a="http://schemas.openxmlformats.org/drawingml/2006/main" lang="ko-KR" altLang="en-US" sz="2800">
              <a:solidFill>
                <a:schemeClr val="tx1">
                  <a:lumMod val="65000"/>
                  <a:lumOff val="35000"/>
                </a:schemeClr>
              </a:solidFill>
            </a:endParaRPr>
          </a:p>
        </p:txBody>
      </p:sp>
      <p:sp>
        <p:nvSpPr>
          <p:cNvPr id="19" name="TextBox 18"/>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chemeClr val="tx1">
                    <a:lumMod val="65000"/>
                    <a:lumOff val="35000"/>
                  </a:schemeClr>
                </a:solidFill>
              </a:rPr>
              <a:t>④ </a:t>
            </a:r>
            <a:r xmlns:a="http://schemas.openxmlformats.org/drawingml/2006/main">
              <a:rPr lang="is" altLang="ko-KR" sz="2800">
                <a:solidFill>
                  <a:schemeClr val="tx1">
                    <a:lumMod val="65000"/>
                    <a:lumOff val="35000"/>
                  </a:schemeClr>
                </a:solidFill>
              </a:rPr>
              <a:t>að endurreisa múr Jerúsalem..</a:t>
            </a:r>
            <a:endParaRPr xmlns:a="http://schemas.openxmlformats.org/drawingml/2006/main" lang="ko-KR" altLang="en-US" sz="2800">
              <a:solidFill>
                <a:schemeClr val="tx1">
                  <a:lumMod val="65000"/>
                  <a:lumOff val="35000"/>
                </a:schemeClr>
              </a:solidFill>
            </a:endParaRPr>
          </a:p>
        </p:txBody>
      </p:sp>
      <p:sp>
        <p:nvSpPr>
          <p:cNvPr id="24" name="TextBox 23"/>
          <p:cNvSpPr txBox="1"/>
          <p:nvPr/>
        </p:nvSpPr>
        <p:spPr>
          <a:xfrm>
            <a:off x="323528" y="5138028"/>
            <a:ext cx="8712968"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en-US" sz="2800">
                <a:solidFill>
                  <a:srgbClr val="FF0000"/>
                </a:solidFill>
              </a:rPr>
              <a:t>④ </a:t>
            </a:r>
            <a:r xmlns:a="http://schemas.openxmlformats.org/drawingml/2006/main">
              <a:rPr lang="is" altLang="ko-KR" sz="2800">
                <a:solidFill>
                  <a:srgbClr val="FF0000"/>
                </a:solidFill>
              </a:rPr>
              <a:t>að endurreisa múr Jerúsalem..</a:t>
            </a:r>
          </a:p>
        </p:txBody>
      </p:sp>
    </p:spTree>
    <p:extLst>
      <p:ext uri="{BB962C8B-B14F-4D97-AF65-F5344CB8AC3E}">
        <p14:creationId xmlns:p14="http://schemas.microsoft.com/office/powerpoint/2010/main" val="21227822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r="57834" b="32585"/>
          <a:stretch>
            <a:fillRect/>
          </a:stretch>
        </p:blipFill>
        <p:spPr bwMode="auto">
          <a:xfrm>
            <a:off x="-15729" y="23843"/>
            <a:ext cx="2571505" cy="884878"/>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그룹 10"/>
          <p:cNvGrpSpPr/>
          <p:nvPr/>
        </p:nvGrpSpPr>
        <p:grpSpPr>
          <a:xfrm>
            <a:off x="-26121" y="6271591"/>
            <a:ext cx="9239373" cy="536826"/>
            <a:chOff x="13147" y="1102889"/>
            <a:chExt cx="9311381" cy="536826"/>
          </a:xfrm>
        </p:grpSpPr>
        <p:pic>
          <p:nvPicPr>
            <p:cNvPr id="12"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53"/>
            <a:stretch>
              <a:fillRect/>
            </a:stretch>
          </p:blipFill>
          <p:spPr bwMode="auto">
            <a:xfrm>
              <a:off x="13147" y="1102889"/>
              <a:ext cx="6935117" cy="5366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t="66341" r="66059"/>
            <a:stretch>
              <a:fillRect/>
            </a:stretch>
          </p:blipFill>
          <p:spPr bwMode="auto">
            <a:xfrm>
              <a:off x="6970696" y="1102889"/>
              <a:ext cx="2353832" cy="536826"/>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4" descr="D:\bk\bacdk1.png"/>
          <p:cNvPicPr>
            <a:picLocks noChangeAspect="1" noChangeArrowheads="1"/>
          </p:cNvPicPr>
          <p:nvPr/>
        </p:nvPicPr>
        <p:blipFill>
          <a:blip r:embed="rId2" cstate="print">
            <a:extLst>
              <a:ext uri="{28A0092B-C50C-407E-A947-70E740481C1C}">
                <a14:useLocalDpi xmlns:a14="http://schemas.microsoft.com/office/drawing/2010/main" val="0"/>
              </a:ext>
            </a:extLst>
          </a:blip>
          <a:srcRect l="58439" b="32585"/>
          <a:stretch>
            <a:fillRect/>
          </a:stretch>
        </p:blipFill>
        <p:spPr bwMode="auto">
          <a:xfrm>
            <a:off x="6609368" y="23843"/>
            <a:ext cx="2534632" cy="8848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2529898" y="82696"/>
            <a:ext cx="4053592" cy="707886"/>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ctr"/>
            <a:r xmlns:a="http://schemas.openxmlformats.org/drawingml/2006/main">
              <a:rPr lang="is" altLang="ko-KR" sz="4000">
                <a:solidFill>
                  <a:srgbClr val="FF0000"/>
                </a:solidFill>
              </a:rPr>
              <a:t>Orð dagsins</a:t>
            </a:r>
            <a:endParaRPr xmlns:a="http://schemas.openxmlformats.org/drawingml/2006/main" lang="ko-KR" altLang="en-US" sz="4000">
              <a:solidFill>
                <a:srgbClr val="FF0000"/>
              </a:solidFill>
            </a:endParaRPr>
          </a:p>
        </p:txBody>
      </p:sp>
      <p:pic>
        <p:nvPicPr>
          <p:cNvPr id="21" name="Picture 5" descr="D:\bk\bklogo2_1-1.png"/>
          <p:cNvPicPr>
            <a:picLocks noChangeAspect="1" noChangeArrowheads="1"/>
          </p:cNvPicPr>
          <p:nvPr/>
        </p:nvPicPr>
        <p:blipFill>
          <a:blip r:embed="rId3">
            <a:extLst>
              <a:ext uri="{28A0092B-C50C-407E-A947-70E740481C1C}">
                <a14:useLocalDpi xmlns:a14="http://schemas.microsoft.com/office/drawing/2010/main" val="0"/>
              </a:ext>
            </a:extLst>
          </a:blip>
          <a:srcRect b="31906"/>
          <a:stretch>
            <a:fillRect/>
          </a:stretch>
        </p:blipFill>
        <p:spPr bwMode="auto">
          <a:xfrm>
            <a:off x="5941892" y="142246"/>
            <a:ext cx="951738" cy="6480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descr="D:\bk\bklogo2_1-1.png"/>
          <p:cNvPicPr>
            <a:picLocks noChangeAspect="1" noChangeArrowheads="1"/>
          </p:cNvPicPr>
          <p:nvPr/>
        </p:nvPicPr>
        <p:blipFill>
          <a:blip r:embed="rId4">
            <a:extLst>
              <a:ext uri="{28A0092B-C50C-407E-A947-70E740481C1C}">
                <a14:useLocalDpi xmlns:a14="http://schemas.microsoft.com/office/drawing/2010/main" val="0"/>
              </a:ext>
            </a:extLst>
          </a:blip>
          <a:srcRect b="31906"/>
          <a:stretch>
            <a:fillRect/>
          </a:stretch>
        </p:blipFill>
        <p:spPr bwMode="auto">
          <a:xfrm flipH="1">
            <a:off x="1763688" y="143438"/>
            <a:ext cx="983695" cy="64807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539552" y="1700808"/>
            <a:ext cx="8208912" cy="2862322"/>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xmlns:a="http://schemas.openxmlformats.org/drawingml/2006/main">
              <a:rPr lang="is" altLang="ko-KR" sz="3600">
                <a:solidFill>
                  <a:schemeClr val="bg1">
                    <a:lumMod val="50000"/>
                  </a:schemeClr>
                </a:solidFill>
              </a:rPr>
              <a:t>Ég svaraði konungi: "Ef það þóknast konungi og ef þjónn þinn hefur fundið náð í augum hans, þá sendi hann mig til borgarinnar í Júda, þar sem feður mínir eru grafnir, svo að ég geti endurreist hana."</a:t>
            </a:r>
            <a:endParaRPr xmlns:a="http://schemas.openxmlformats.org/drawingml/2006/main" lang="ko-KR" altLang="en-US" sz="3600">
              <a:solidFill>
                <a:schemeClr val="bg1">
                  <a:lumMod val="50000"/>
                </a:schemeClr>
              </a:solidFill>
            </a:endParaRPr>
          </a:p>
        </p:txBody>
      </p:sp>
      <p:sp>
        <p:nvSpPr>
          <p:cNvPr id="24" name="TextBox 23"/>
          <p:cNvSpPr txBox="1"/>
          <p:nvPr/>
        </p:nvSpPr>
        <p:spPr>
          <a:xfrm>
            <a:off x="4952296" y="5171139"/>
            <a:ext cx="3850654" cy="523220"/>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xmlns:a="http://schemas.openxmlformats.org/drawingml/2006/main" algn="r"/>
            <a:r xmlns:a="http://schemas.openxmlformats.org/drawingml/2006/main">
              <a:rPr lang="is" altLang="ko-KR" sz="2800">
                <a:solidFill>
                  <a:schemeClr val="tx1">
                    <a:lumMod val="65000"/>
                    <a:lumOff val="35000"/>
                  </a:schemeClr>
                </a:solidFill>
              </a:rPr>
              <a:t>Nehemía</a:t>
            </a:r>
            <a:r xmlns:a="http://schemas.openxmlformats.org/drawingml/2006/main">
              <a:rPr lang="is" altLang="en-US" sz="2800">
                <a:solidFill>
                  <a:schemeClr val="tx1">
                    <a:lumMod val="65000"/>
                    <a:lumOff val="35000"/>
                  </a:schemeClr>
                </a:solidFill>
              </a:rPr>
              <a:t> </a:t>
            </a:r>
            <a:r xmlns:a="http://schemas.openxmlformats.org/drawingml/2006/main">
              <a:rPr lang="is" altLang="ko-KR" sz="2800">
                <a:solidFill>
                  <a:schemeClr val="tx1">
                    <a:lumMod val="65000"/>
                    <a:lumOff val="35000"/>
                  </a:schemeClr>
                </a:solidFill>
              </a:rPr>
              <a:t>2:5</a:t>
            </a:r>
            <a:endParaRPr xmlns:a="http://schemas.openxmlformats.org/drawingml/2006/main" lang="ko-KR" altLang="en-US" sz="2800">
              <a:solidFill>
                <a:schemeClr val="tx1">
                  <a:lumMod val="65000"/>
                  <a:lumOff val="35000"/>
                </a:schemeClr>
              </a:solidFill>
            </a:endParaRPr>
          </a:p>
        </p:txBody>
      </p:sp>
    </p:spTree>
    <p:extLst>
      <p:ext uri="{BB962C8B-B14F-4D97-AF65-F5344CB8AC3E}">
        <p14:creationId xmlns:p14="http://schemas.microsoft.com/office/powerpoint/2010/main" val="416291787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16"/>
  <p:tag name="AS_OS" val="Microsoft Windows NT 10.0.20348.0"/>
  <p:tag name="AS_RELEASE_DATE" val="2021.05.14"/>
  <p:tag name="AS_TITLE" val="Aspose.Slides for .NET Standard 2.0"/>
  <p:tag name="AS_VERSION" val="21.5"/>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4345</Words>
  <Application>Microsoft Office PowerPoint</Application>
  <PresentationFormat>화면 슬라이드 쇼(4:3)</PresentationFormat>
  <Paragraphs>428</Paragraphs>
  <Slides>155</Slides>
  <Notes>4</Notes>
  <HiddenSlides>0</HiddenSlides>
  <MMClips>0</MMClips>
  <ScaleCrop>false</ScaleCrop>
  <HeadingPairs>
    <vt:vector size="6" baseType="variant">
      <vt:variant>
        <vt:lpstr>사용한 글꼴</vt:lpstr>
      </vt:variant>
      <vt:variant>
        <vt:i4>2</vt:i4>
      </vt:variant>
      <vt:variant>
        <vt:lpstr>테마</vt:lpstr>
      </vt:variant>
      <vt:variant>
        <vt:i4>5</vt:i4>
      </vt:variant>
      <vt:variant>
        <vt:lpstr>슬라이드 제목</vt:lpstr>
      </vt:variant>
      <vt:variant>
        <vt:i4>155</vt:i4>
      </vt:variant>
    </vt:vector>
  </HeadingPairs>
  <TitlesOfParts>
    <vt:vector size="162" baseType="lpstr">
      <vt:lpstr>맑은 고딕</vt:lpstr>
      <vt:lpstr>Arial</vt:lpstr>
      <vt:lpstr>Office 테마</vt:lpstr>
      <vt:lpstr>Office 테마</vt:lpstr>
      <vt:lpstr>Office 테마</vt:lpstr>
      <vt:lpstr>Office 테마</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leo</dc:creator>
  <cp:lastModifiedBy>LG</cp:lastModifiedBy>
  <cp:revision>55</cp:revision>
  <dcterms:created xsi:type="dcterms:W3CDTF">2014-11-24T05:13:47Z</dcterms:created>
  <dcterms:modified xsi:type="dcterms:W3CDTF">2023-09-25T07:43:36Z</dcterms:modified>
</cp:coreProperties>
</file>