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sd"/>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sd"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sd"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sd"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sd"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sd" altLang="ko-KR" b="1">
                <a:solidFill>
                  <a:schemeClr val="tx1">
                    <a:lumMod val="50000"/>
                    <a:lumOff val="50000"/>
                  </a:schemeClr>
                </a:solidFill>
              </a:rPr>
              <a:t>نمبر 1</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جي</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لفظ</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جو</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sd" altLang="ko-KR" sz="4400"/>
              <a:t>خدا</a:t>
            </a:r>
          </a:p>
          <a:p>
            <a:pPr xmlns:a="http://schemas.openxmlformats.org/drawingml/2006/main" algn="ctr"/>
            <a:r xmlns:a="http://schemas.openxmlformats.org/drawingml/2006/main">
              <a:rPr lang="sd" altLang="ko-KR" sz="4400"/>
              <a:t>ٺهيل</a:t>
            </a:r>
          </a:p>
          <a:p>
            <a:pPr xmlns:a="http://schemas.openxmlformats.org/drawingml/2006/main" algn="ctr"/>
            <a:r xmlns:a="http://schemas.openxmlformats.org/drawingml/2006/main">
              <a:rPr lang="sd" altLang="ko-KR" sz="4400"/>
              <a:t>دنيا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solidFill>
                  <a:srgbClr val="FF0000"/>
                </a:solidFill>
              </a:rPr>
              <a:t>اڄ جي</a:t>
            </a:r>
            <a:r xmlns:a="http://schemas.openxmlformats.org/drawingml/2006/main">
              <a:rPr lang="sd" altLang="en-US" sz="4000">
                <a:solidFill>
                  <a:srgbClr val="FF0000"/>
                </a:solidFill>
              </a:rPr>
              <a:t> </a:t>
            </a:r>
            <a:r xmlns:a="http://schemas.openxmlformats.org/drawingml/2006/main">
              <a:rPr lang="sd" altLang="ko-KR" sz="4000">
                <a:solidFill>
                  <a:srgbClr val="FF0000"/>
                </a:solidFill>
              </a:rPr>
              <a:t>لفظ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sd" altLang="ko-KR" sz="3600">
                <a:solidFill>
                  <a:schemeClr val="tx1">
                    <a:lumMod val="65000"/>
                    <a:lumOff val="35000"/>
                  </a:schemeClr>
                </a:solidFill>
              </a:rPr>
              <a:t>شروعات ۾ خدا پيدا ڪيو</a:t>
            </a:r>
          </a:p>
          <a:p>
            <a:r xmlns:a="http://schemas.openxmlformats.org/drawingml/2006/main">
              <a:rPr lang="sd" altLang="ko-KR" sz="3600">
                <a:solidFill>
                  <a:schemeClr val="tx1">
                    <a:lumMod val="65000"/>
                    <a:lumOff val="35000"/>
                  </a:schemeClr>
                </a:solidFill>
              </a:rPr>
              <a:t>آسمان ۽ زمين.</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sd" altLang="ko-KR" sz="2800">
                <a:solidFill>
                  <a:schemeClr val="tx1">
                    <a:lumMod val="65000"/>
                    <a:lumOff val="35000"/>
                  </a:schemeClr>
                </a:solidFill>
              </a:rPr>
              <a:t>پيدائش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اسحاق جي زال، ربيڪا، جاڙن ٻارن کي جنم ڏنو. پهرين پٽ جو نالو عيسو هو ۽ ٻئي جو نالو يعقوب هو.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عيسو کي شڪار جو شوق هوندو هو. تنهن ڪري، هن کي ٻاهرين سرگرمين سان پيار ڪيو. پر، جيڪب هڪ خاموش ماڻهو هو، گهر ۾ رهندو هو.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هڪ ڏينهن، جڏهن يعقوب ڪجهه اٽو پچائي رهيو هو، عيسو شڪار ڪرڻ کان پوء بکيو واپس گهر آيو.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sd" altLang="ko-KR" sz="2400">
                <a:solidFill>
                  <a:schemeClr val="tx1">
                    <a:lumMod val="65000"/>
                    <a:lumOff val="35000"/>
                  </a:schemeClr>
                </a:solidFill>
              </a:rPr>
              <a:t>”مون کي ڪجهه اٽو ڏيو!“، ”پهريان مون کي پنهنجو جنم حق وڪڻو. پوءِ مان توکي ڪجهه ڏيندس“. عيسو ايترو ته بکيو هو جو هن پنهنجو جنم حق ڳاڙهي ٿلهي جي هڪ پيالي لاءِ وڪڻي ڇڏيو.</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sd" altLang="ko-KR" sz="2600">
                <a:solidFill>
                  <a:schemeClr val="tx1">
                    <a:lumMod val="65000"/>
                    <a:lumOff val="35000"/>
                  </a:schemeClr>
                </a:solidFill>
              </a:rPr>
              <a:t>آخرڪار، جيڪب پنهنجي پيء کي نعمت حاصل ڪرڻ لاء ٺڳيو. آخرڪار، هن کي نعمت ملي. اهي سڀ شيون خدا جي حڪم سان ٿي رهيون آهن.</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sd" altLang="ko-KR" sz="3600">
                <a:solidFill>
                  <a:srgbClr val="ff0000"/>
                </a:solidFill>
              </a:rPr>
              <a:t>اڄ جو سبق</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sd" altLang="ko-KR" sz="3600">
                <a:solidFill>
                  <a:schemeClr val="tx1">
                    <a:lumMod val="65000"/>
                    <a:lumOff val="35000"/>
                  </a:schemeClr>
                </a:solidFill>
              </a:rPr>
              <a:t>ايسو سوچيو ته بکيو مسئلو حل ڪرڻ روحاني نعمت حاصل ڪرڻ کان وڌيڪ اهم هو.</a:t>
            </a:r>
            <a:r xmlns:a="http://schemas.openxmlformats.org/drawingml/2006/main">
              <a:rPr lang="sd"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آخرڪار،</a:t>
            </a:r>
            <a:r xmlns:a="http://schemas.openxmlformats.org/drawingml/2006/main">
              <a:rPr lang="sd" altLang="en-US" sz="3600">
                <a:solidFill>
                  <a:schemeClr val="tx1">
                    <a:lumMod val="65000"/>
                    <a:lumOff val="35000"/>
                  </a:schemeClr>
                </a:solidFill>
              </a:rPr>
              <a:t> </a:t>
            </a:r>
            <a:r xmlns:a="http://schemas.openxmlformats.org/drawingml/2006/main">
              <a:rPr lang="sd" altLang="ko-KR" sz="3600">
                <a:solidFill>
                  <a:schemeClr val="tx1">
                    <a:lumMod val="65000"/>
                    <a:lumOff val="35000"/>
                  </a:schemeClr>
                </a:solidFill>
              </a:rPr>
              <a:t>جيڪب</a:t>
            </a:r>
            <a:r xmlns:a="http://schemas.openxmlformats.org/drawingml/2006/main">
              <a:rPr lang="sd" altLang="en-US" sz="3600">
                <a:solidFill>
                  <a:schemeClr val="tx1">
                    <a:lumMod val="65000"/>
                    <a:lumOff val="35000"/>
                  </a:schemeClr>
                </a:solidFill>
              </a:rPr>
              <a:t> </a:t>
            </a:r>
            <a:r xmlns:a="http://schemas.openxmlformats.org/drawingml/2006/main">
              <a:rPr lang="sd" altLang="ko-KR" sz="3600">
                <a:solidFill>
                  <a:schemeClr val="tx1">
                    <a:lumMod val="65000"/>
                    <a:lumOff val="35000"/>
                  </a:schemeClr>
                </a:solidFill>
              </a:rPr>
              <a:t>ٿي ويو</a:t>
            </a:r>
            <a:r xmlns:a="http://schemas.openxmlformats.org/drawingml/2006/main">
              <a:rPr lang="sd" altLang="en-US" sz="3600">
                <a:solidFill>
                  <a:schemeClr val="tx1">
                    <a:lumMod val="65000"/>
                    <a:lumOff val="35000"/>
                  </a:schemeClr>
                </a:solidFill>
              </a:rPr>
              <a:t> </a:t>
            </a:r>
            <a:r xmlns:a="http://schemas.openxmlformats.org/drawingml/2006/main">
              <a:rPr lang="sd" altLang="ko-KR" sz="3600">
                <a:solidFill>
                  <a:schemeClr val="tx1">
                    <a:lumMod val="65000"/>
                    <a:lumOff val="35000"/>
                  </a:schemeClr>
                </a:solidFill>
              </a:rPr>
              <a:t>جي</a:t>
            </a:r>
            <a:r xmlns:a="http://schemas.openxmlformats.org/drawingml/2006/main">
              <a:rPr lang="sd" altLang="en-US" sz="3600">
                <a:solidFill>
                  <a:schemeClr val="tx1">
                    <a:lumMod val="65000"/>
                    <a:lumOff val="35000"/>
                  </a:schemeClr>
                </a:solidFill>
              </a:rPr>
              <a:t> </a:t>
            </a:r>
            <a:r xmlns:a="http://schemas.openxmlformats.org/drawingml/2006/main">
              <a:rPr lang="sd" altLang="ko-KR" sz="3600">
                <a:solidFill>
                  <a:schemeClr val="tx1">
                    <a:lumMod val="65000"/>
                    <a:lumOff val="35000"/>
                  </a:schemeClr>
                </a:solidFill>
              </a:rPr>
              <a:t>بني اسرائيلن جا ابا ڏاڏا.</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توهان ڇا ٿا سوچيو وڌيڪ اهم؟</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خدا جي اولاد ٿيڻ جي نعمت ڪنهن به شيءِ جي بدلي نٿي ٿي سگهي.</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d" altLang="ko-KR" sz="3200"/>
              <a:t>خدا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rgbClr val="c00000"/>
                </a:solidFill>
              </a:rPr>
              <a:t>خدا</a:t>
            </a:r>
            <a:r xmlns:a="http://schemas.openxmlformats.org/drawingml/2006/main">
              <a:rPr lang="sd" altLang="en-US" sz="3600">
                <a:solidFill>
                  <a:srgbClr val="c00000"/>
                </a:solidFill>
              </a:rPr>
              <a:t> </a:t>
            </a:r>
            <a:r xmlns:a="http://schemas.openxmlformats.org/drawingml/2006/main">
              <a:rPr lang="sd" altLang="ko-KR" sz="3600">
                <a:solidFill>
                  <a:srgbClr val="c00000"/>
                </a:solidFill>
              </a:rPr>
              <a:t>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خدا انسانن جي غلطي ۽ ڪوڙ جي باوجود پنهنجي مرضي پوري ڪري رهيو آهي.</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a:t>
            </a:r>
            <a:r xmlns:a="http://schemas.openxmlformats.org/drawingml/2006/main">
              <a:rPr lang="sd" altLang="en-US" sz="4000">
                <a:solidFill>
                  <a:srgbClr val="ff0000"/>
                </a:solidFill>
              </a:rPr>
              <a:t> </a:t>
            </a:r>
            <a:r xmlns:a="http://schemas.openxmlformats.org/drawingml/2006/main">
              <a:rPr lang="sd" altLang="ko-KR" sz="4000">
                <a:solidFill>
                  <a:srgbClr val="ff0000"/>
                </a:solidFill>
              </a:rPr>
              <a:t>سوال</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ڇا لاءِ عيسو پنهنجو جنم حق وڪڻي ڇڏيو؟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نوڊل</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ماني</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گوشت</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dk1"/>
                </a:solidFill>
              </a:rPr>
              <a:t>④ </a:t>
            </a:r>
            <a:r xmlns:a="http://schemas.openxmlformats.org/drawingml/2006/main">
              <a:rPr lang="sd" altLang="ko-KR" sz="2800">
                <a:solidFill>
                  <a:schemeClr val="dk1"/>
                </a:solidFill>
              </a:rPr>
              <a:t>ڳاڙھو اٽو</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rgbClr val="ff0000"/>
                </a:solidFill>
              </a:rPr>
              <a:t>④ </a:t>
            </a:r>
            <a:r xmlns:a="http://schemas.openxmlformats.org/drawingml/2006/main">
              <a:rPr lang="sd" altLang="ko-KR" sz="2800">
                <a:solidFill>
                  <a:srgbClr val="ff0000"/>
                </a:solidFill>
              </a:rPr>
              <a:t>ڳاڙھو اٽو</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a:t>
            </a:r>
            <a:r xmlns:a="http://schemas.openxmlformats.org/drawingml/2006/main">
              <a:rPr lang="sd" altLang="en-US" sz="4000">
                <a:solidFill>
                  <a:srgbClr val="ff0000"/>
                </a:solidFill>
              </a:rPr>
              <a:t> </a:t>
            </a:r>
            <a:r xmlns:a="http://schemas.openxmlformats.org/drawingml/2006/main">
              <a:rPr lang="sd" altLang="ko-KR" sz="4000">
                <a:solidFill>
                  <a:srgbClr val="ff0000"/>
                </a:solidFill>
              </a:rPr>
              <a:t>لفظ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bg1">
                    <a:lumMod val="50000"/>
                  </a:schemeClr>
                </a:solidFill>
              </a:rPr>
              <a:t>پوءِ يعقوب عيسو کي ڪجھ ماني ۽ ڪجھ دال دال ڏني.</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d" altLang="ko-KR" sz="3600">
                <a:solidFill>
                  <a:schemeClr val="bg1">
                    <a:lumMod val="50000"/>
                  </a:schemeClr>
                </a:solidFill>
              </a:rPr>
              <a:t>هن کاڌو ۽ پيتو، پوءِ اٿيو ۽ هليو ويو.</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d" altLang="ko-KR" sz="3600">
                <a:solidFill>
                  <a:schemeClr val="bg1">
                    <a:lumMod val="50000"/>
                  </a:schemeClr>
                </a:solidFill>
              </a:rPr>
              <a:t>تنهن ڪري، عيسو پنهنجي ڄمڻ واري حق کي ناپسند ڪيو.</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sd" altLang="ko-KR" b="1">
                <a:solidFill>
                  <a:schemeClr val="tx1">
                    <a:lumMod val="50000"/>
                    <a:lumOff val="50000"/>
                  </a:schemeClr>
                </a:solidFill>
              </a:rPr>
              <a:t>نمبر 11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sd" altLang="ko-KR" sz="4400"/>
              <a:t>جيڪب جو خواب</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Bible Kids No.2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t>اهي حرام ميوا کائيندا هئا</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sd" altLang="ko-KR" sz="3600"/>
              <a:t>هن هڪ خواب ڏٺو، جنهن ۾ هن ڏٺو ته هڪ ڏاڪڻ زمين تي بيٺي آهي، جنهن جي چوٽي آسمان ڏانهن آهي، ۽ خدا جا ملائڪ ان تي چڙهندا ۽ هيٺ ڪري رهيا آهن.</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28:</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يعقوب پنهنجي ڀاءُ کي ڪوڙ سان ٺڳيو. کيس قتل ٿيڻ جو ڊپ هو. سو، هو پنهنجي گهر مان ڀڄي هارن ۾ پنهنجي چاچي وٽ ويو.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رات جو اتي هڪ پٿر کڻي، مٿي تي تکيا جيان رکي سمهي پيو. هُو اُتي اڪيلو هو، سواءِ ڪٽنب جي. تنهنڪري هو ڊڄي ويو ۽ اڪيلو محسوس ڪيو.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جيڪب ڏٺو ته خدا جي ملائڪن کي آسمان ڏانهن زمين تي هڪ ڏاڪڻ چڙهندي ۽ هيٺ لٿو.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هن خدا جو آواز ٻڌو، "مان توهان سان گڏ آهيان ۽ توهان جي نگراني ڪندس جتي توهان وڃو."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جڏھن ھو صبح جو اٿيو، تڏھن ھن خدا جي عبادت ڪئي، جنھن واعدو ڪيو ھو تہ ھو ساڻس گڏ ھوندو، ۽ خدا جي واکاڻ ڪيائين.</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sd" altLang="ko-KR" sz="3600">
                <a:solidFill>
                  <a:schemeClr val="tx1">
                    <a:lumMod val="65000"/>
                    <a:lumOff val="35000"/>
                  </a:schemeClr>
                </a:solidFill>
              </a:rPr>
              <a:t>جيئن خدا يعقوب سان گڏ هو جيڪو اڪيلو ٿيڻ کان ڊڄندو هو،</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اسان جو پيءُ خدا پڻ اسان جو خيال رکي ٿو جڏهن اسان اڪيلو آهيون.</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جيڪب وانگر، اسان کي عزت ڪرڻ گهرجي ۽ خدا کي جلال ڏيو جيڪو هميشه اسان سان گڏ آهي.</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sd" altLang="ko-KR" sz="3200"/>
              <a:t>خدا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rgbClr val="c00000"/>
                </a:solidFill>
              </a:rPr>
              <a:t>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خدا اسان سان گڏ آهي ڪٿي به ۽ ڪنهن به وقت.</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d" altLang="ko-KR" sz="3600">
                <a:solidFill>
                  <a:schemeClr val="tx1">
                    <a:lumMod val="65000"/>
                    <a:lumOff val="35000"/>
                  </a:schemeClr>
                </a:solidFill>
              </a:rPr>
              <a:t>خدا هميشه اسان جو خيال رکندو آهي.</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a:t>
            </a:r>
            <a:r xmlns:a="http://schemas.openxmlformats.org/drawingml/2006/main">
              <a:rPr lang="sd" altLang="en-US" sz="4000">
                <a:solidFill>
                  <a:srgbClr val="ff0000"/>
                </a:solidFill>
              </a:rPr>
              <a:t> </a:t>
            </a:r>
            <a:r xmlns:a="http://schemas.openxmlformats.org/drawingml/2006/main">
              <a:rPr lang="sd" altLang="ko-KR" sz="4000">
                <a:solidFill>
                  <a:srgbClr val="ff0000"/>
                </a:solidFill>
              </a:rPr>
              <a:t>سوال</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جڏهن يعقوب سمهي پيو، تڏهين ڪهاڙيءَ کي کنيو؟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ڪاٺ</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dk1"/>
                </a:solidFill>
              </a:rPr>
              <a:t>② </a:t>
            </a:r>
            <a:r xmlns:a="http://schemas.openxmlformats.org/drawingml/2006/main">
              <a:rPr lang="sd" altLang="ko-KR" sz="2800">
                <a:solidFill>
                  <a:schemeClr val="dk1"/>
                </a:solidFill>
              </a:rPr>
              <a:t>پٿر</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ٿيلهو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جانور جي چمڙي</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rgbClr val="ff0000"/>
                </a:solidFill>
              </a:rPr>
              <a:t>② </a:t>
            </a:r>
            <a:r xmlns:a="http://schemas.openxmlformats.org/drawingml/2006/main">
              <a:rPr lang="sd" altLang="ko-KR" sz="2800">
                <a:solidFill>
                  <a:srgbClr val="ff0000"/>
                </a:solidFill>
              </a:rPr>
              <a:t>پٿر</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sd" altLang="ko-KR" sz="3600"/>
              <a:t>هن هڪ خواب ڏٺو، جنهن ۾ هن ڏٺو ته هڪ ڏاڪڻ زمين تي بيٺي آهي، جنهن جي چوٽي آسمان ڏانهن آهي، ۽ خدا جا ملائڪ ان تي چڙهندا ۽ هيٺ ڪري رهيا آهن.</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28:</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انسان کي پنهنجي شڪل ۾ پيدا ڪيو، خدا جي شڪل ۾ هن کيس پيدا ڪيو؛</a:t>
            </a:r>
          </a:p>
          <a:p>
            <a:r xmlns:a="http://schemas.openxmlformats.org/drawingml/2006/main">
              <a:rPr lang="sd" altLang="ko-KR" sz="3600">
                <a:solidFill>
                  <a:schemeClr val="tx1">
                    <a:lumMod val="65000"/>
                    <a:lumOff val="35000"/>
                  </a:schemeClr>
                </a:solidFill>
              </a:rPr>
              <a:t>نر ۽ مادي هن انهن کي پيدا ڪيو.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sd" altLang="ko-KR" b="1">
                <a:solidFill>
                  <a:schemeClr val="tx1">
                    <a:lumMod val="50000"/>
                    <a:lumOff val="50000"/>
                  </a:schemeClr>
                </a:solidFill>
              </a:rPr>
              <a:t>نمبر 12</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جي</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لفظ</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جو</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sd" altLang="ko-KR" sz="4400"/>
              <a:t>جوزف پنهنجي ڀائرن طرفان وڪرو ڪيو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bg1">
                    <a:lumMod val="50000"/>
                  </a:schemeClr>
                </a:solidFill>
              </a:rPr>
              <a:t>”هاڻي اچو ته هن کي قتل ڪري انهن مان ڪنهن هڪ حوض ۾ اڇلايون</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d" altLang="ko-KR" sz="3600">
                <a:solidFill>
                  <a:schemeClr val="bg1">
                    <a:lumMod val="50000"/>
                  </a:schemeClr>
                </a:solidFill>
              </a:rPr>
              <a:t>۽ چون ٿا ته هڪ وحشي جانور کيس کائي ويو.</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d" altLang="ko-KR" sz="3600">
                <a:solidFill>
                  <a:schemeClr val="bg1">
                    <a:lumMod val="50000"/>
                  </a:schemeClr>
                </a:solidFill>
              </a:rPr>
              <a:t>پوءِ ڏسنداسين ته سندس خوابن جو ڇا ٿيندو“.</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 37: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يعقوب کي ٻارهن پٽ هئا. هو يوسف کي پنهنجي ٻين پٽن کان وڌيڪ پيار ڪندو هو. تنهن ڪري، هن يوسف لاء هڪ تمام خوبصورت ڪپڙو ٺاهيو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هن جا ڀائر هن کان گهڻو نفرت ڪندا هئا ڇاڪاڻ ته سندن پيءُ هن سان خاص پيار ڪندو هو. ”اچو ته جوزف کي وڪڻون. اچو ته پيءُ کي ٻڌايو ته هو مري ويو آهي.</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هنن يوسف کي غلام بڻائي واپارين وٽ وڪرو ڪيو.</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sd" altLang="ko-KR" sz="2800">
                <a:solidFill>
                  <a:schemeClr val="tx1">
                    <a:lumMod val="65000"/>
                    <a:lumOff val="35000"/>
                  </a:schemeClr>
                </a:solidFill>
              </a:rPr>
              <a:t>اهو ٻڌي يعقوب کي ڏاڍو ڏک ٿيو.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يوسف هڪ غلام وانگر سخت زندگي گذاري. بهرحال، هن ايمان آندو ۽ خدا تي ڀروسو ڪيو بغير ڪنهن گناهه جي.</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sd" altLang="ko-KR" sz="2400">
                <a:solidFill>
                  <a:schemeClr val="tx1">
                    <a:lumMod val="65000"/>
                    <a:lumOff val="35000"/>
                  </a:schemeClr>
                </a:solidFill>
              </a:rPr>
              <a:t>يوسف کي ڪوڙو الزام هڻي جيل موڪليو ويو.</a:t>
            </a:r>
            <a:r xmlns:a="http://schemas.openxmlformats.org/drawingml/2006/main">
              <a:rPr lang="sd" altLang="en-US" sz="2400">
                <a:solidFill>
                  <a:schemeClr val="tx1">
                    <a:lumMod val="65000"/>
                    <a:lumOff val="35000"/>
                  </a:schemeClr>
                </a:solidFill>
              </a:rPr>
              <a:t> </a:t>
            </a:r>
            <a:r xmlns:a="http://schemas.openxmlformats.org/drawingml/2006/main">
              <a:rPr lang="sd" altLang="ko-KR" sz="2400">
                <a:solidFill>
                  <a:schemeClr val="tx1">
                    <a:lumMod val="65000"/>
                    <a:lumOff val="35000"/>
                  </a:schemeClr>
                </a:solidFill>
              </a:rPr>
              <a:t>بهرحال، هن جيل ۾ به خدا جي اڳيان نيڪ ٿيڻ جي ڪوشش ڪئي. خدا يوسف کي نه وساريو ۽ خدا وٽ هن لاء هڪ عجيب منصوبو هو.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sd" altLang="ko-KR" sz="3200">
                <a:solidFill>
                  <a:schemeClr val="tx1">
                    <a:lumMod val="65000"/>
                    <a:lumOff val="35000"/>
                  </a:schemeClr>
                </a:solidFill>
              </a:rPr>
              <a:t>يوسف کان نفرت ڪئي وئي هئي ۽ پنهنجي ڀائرن طرفان غلام وانگر وڪرو ڪيو ويو. هن کي به ڪوڙو الزام هڻي جيل ۾ وڌو ويو.</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sd" altLang="ko-KR" sz="3200">
                <a:solidFill>
                  <a:schemeClr val="tx1">
                    <a:lumMod val="65000"/>
                    <a:lumOff val="35000"/>
                  </a:schemeClr>
                </a:solidFill>
              </a:rPr>
              <a:t>بهرحال، هن خدا تي ڀروسو ڪيو ۽ ڪوشش ڪئي ته ڪو به گناهه نه ڪيو وڃي.</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sd" altLang="ko-KR" sz="3200">
                <a:solidFill>
                  <a:schemeClr val="tx1">
                    <a:lumMod val="65000"/>
                    <a:lumOff val="35000"/>
                  </a:schemeClr>
                </a:solidFill>
              </a:rPr>
              <a:t>اسان کي ڪجهه مشڪلاتن کي منهن ڏئي سگهون ٿا.</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sd" altLang="ko-KR" sz="3200">
                <a:solidFill>
                  <a:schemeClr val="tx1">
                    <a:lumMod val="65000"/>
                    <a:lumOff val="35000"/>
                  </a:schemeClr>
                </a:solidFill>
              </a:rPr>
              <a:t>اچو ته ڪو به گناهه نه ڪريون ۽ پنهنجي پيءُ خدا کان مدد گهرون جيڪو رضامندي سان اسان جي دعا ٻڌي رهيو آهي.</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d" altLang="ko-KR" sz="3200"/>
              <a:t>خدا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rgbClr val="c00000"/>
                </a:solidFill>
              </a:rPr>
              <a:t>اسان جو بابا 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اسان جو پيءُ خدا اسان لاءِ هڪ عجيب منصوبا رکي ٿو جيتوڻيڪ مشڪل وقت ۾.</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يعقوب پنهنجي ٻارهن پٽن مان فقط يوسف کي ڇا ڏنو؟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رانديڪا</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بائبل</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تمام خوبصورت ڪپڙو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پئسا</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rgbClr val="ff0000"/>
                </a:solidFill>
              </a:rPr>
              <a:t>③ </a:t>
            </a:r>
            <a:r xmlns:a="http://schemas.openxmlformats.org/drawingml/2006/main">
              <a:rPr lang="sd" altLang="ko-KR" sz="2800">
                <a:solidFill>
                  <a:srgbClr val="ff0000"/>
                </a:solidFill>
              </a:rPr>
              <a:t>تمام خوبصورت ڪپڙو</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400">
                <a:solidFill>
                  <a:schemeClr val="tx1">
                    <a:lumMod val="65000"/>
                    <a:lumOff val="35000"/>
                  </a:schemeClr>
                </a:solidFill>
              </a:rPr>
              <a:t>آدم ۽ حوا خدا جي مخلوقن مان بهترين مخلوق هئا.</a:t>
            </a:r>
          </a:p>
          <a:p>
            <a:r xmlns:a="http://schemas.openxmlformats.org/drawingml/2006/main">
              <a:rPr lang="sd" altLang="ko-KR" sz="2400">
                <a:solidFill>
                  <a:schemeClr val="tx1">
                    <a:lumMod val="65000"/>
                    <a:lumOff val="35000"/>
                  </a:schemeClr>
                </a:solidFill>
              </a:rPr>
              <a:t>ڇاڪاڻ ته اهي خدا جي تصوير جي مطابق پيدا ڪيا ويا آهن.</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bg1">
                    <a:lumMod val="50000"/>
                  </a:schemeClr>
                </a:solidFill>
              </a:rPr>
              <a:t>”هاڻي اچو ته هن کي قتل ڪري انهن مان ڪنهن هڪ حوض ۾ اڇلايون</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d" altLang="ko-KR" sz="3600">
                <a:solidFill>
                  <a:schemeClr val="bg1">
                    <a:lumMod val="50000"/>
                  </a:schemeClr>
                </a:solidFill>
              </a:rPr>
              <a:t>۽ چون ٿا ته هڪ وحشي جانور کيس کائي ويو.</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d" altLang="ko-KR" sz="3600">
                <a:solidFill>
                  <a:schemeClr val="bg1">
                    <a:lumMod val="50000"/>
                  </a:schemeClr>
                </a:solidFill>
              </a:rPr>
              <a:t>پوءِ ڏسنداسين ته سندس خوابن جو ڇا ٿيندو“.</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 37: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sd" altLang="ko-KR" b="1">
                <a:solidFill>
                  <a:schemeClr val="tx1">
                    <a:lumMod val="50000"/>
                    <a:lumOff val="50000"/>
                  </a:schemeClr>
                </a:solidFill>
              </a:rPr>
              <a:t>نمبر 13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sd" altLang="ko-KR" sz="4400"/>
              <a:t>مصر ۾ يوسف وزير اعظم ٿيو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sd" altLang="ko-KR" sz="3600"/>
              <a:t>تنھنڪري فرعون يوسف کي چيو تہ ”آءٌ تو کي سڄي ملڪ مصر جو نگران مقرر ڪريان ٿو.</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41:</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مصر جي بادشاهه فرعون هڪ خواب ڏٺو. 7 ٿلهي ڳئون ۽ ان کان پوء 7 بدصورت ڳئون نڪرنديون. 7 بدصورت ڳئون 7 موٽي ڳئون کائي ويا. ڏاڍو عجيب خواب هو.</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sd" altLang="ko-KR" sz="2400">
                <a:solidFill>
                  <a:schemeClr val="tx1">
                    <a:lumMod val="65000"/>
                    <a:lumOff val="35000"/>
                  </a:schemeClr>
                </a:solidFill>
              </a:rPr>
              <a:t>محلات ۾ ڪير به سندس خواب جي تعبير نه ڪري سگهيو. جوزف جنهن جي مدد ڪئي هئي، تنهن کي بادشاهه سان متعارف ڪرايو.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خدا يوسف کي عقل ڏنو. تنهن ڪري، هن خواب جي تعبير ڪري سگهي ۽ بادشاهه کي ٻڌايو.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فرعون ايترو ته متاثر ٿيو جو يوسف کي جيڪو قيدي هو، ملڪ جي ٻئين اعليٰ ترين عهدي تي مقرر ڪيائين.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يوسف مصر جو وزير اعظم ٿيو ۽ خدا جي ڏنل حڪمت سان ملڪ تي چڱي طرح حڪومت ڪئي.</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sd" altLang="ko-KR" sz="3600">
                <a:solidFill>
                  <a:schemeClr val="tx1">
                    <a:lumMod val="65000"/>
                    <a:lumOff val="35000"/>
                  </a:schemeClr>
                </a:solidFill>
              </a:rPr>
              <a:t>خدا جوزف لاءِ عجيب منصوبا هئا.</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جڏهن اسان کي ڪجهه مشڪلاتن کي منهن ڏيڻو پوندو، اسان کي پڻ مايوس نه ٿيڻ گهرجي،</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پر اسان جي لاءِ خدا جي شاندار منصوبن جي اميد رکڻ گهرجي ۽ خدا تي يقين رکڻ گهرجي.</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d" altLang="ko-KR" sz="3200"/>
              <a:t>خدا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rgbClr val="c00000"/>
                </a:solidFill>
              </a:rPr>
              <a:t>خدا پنهنجي مرضي مطابق ڪندو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ذليل کي مٿاهون ڪيو ويندو ۽ مٿاهين کي پست ڪيو ويندو.</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000">
                <a:solidFill>
                  <a:schemeClr val="tx1">
                    <a:lumMod val="65000"/>
                    <a:lumOff val="35000"/>
                  </a:schemeClr>
                </a:solidFill>
              </a:rPr>
              <a:t>خدا انسان کي چيو،</a:t>
            </a:r>
            <a:r xmlns:a="http://schemas.openxmlformats.org/drawingml/2006/main">
              <a:rPr lang="sd" altLang="en-US" sz="2000">
                <a:solidFill>
                  <a:schemeClr val="tx1">
                    <a:lumMod val="65000"/>
                    <a:lumOff val="35000"/>
                  </a:schemeClr>
                </a:solidFill>
              </a:rPr>
              <a:t> </a:t>
            </a:r>
            <a:r xmlns:a="http://schemas.openxmlformats.org/drawingml/2006/main">
              <a:rPr lang="sd" altLang="ko-KR" sz="2000">
                <a:solidFill>
                  <a:schemeClr val="tx1">
                    <a:lumMod val="65000"/>
                    <a:lumOff val="35000"/>
                  </a:schemeClr>
                </a:solidFill>
              </a:rPr>
              <a:t>"توهان باغ جي ڪنهن به وڻ مان کائڻ لاء آزاد آهيو، پر </a:t>
            </a:r>
            <a:r xmlns:a="http://schemas.openxmlformats.org/drawingml/2006/main">
              <a:rPr lang="sd" altLang="ko-KR" sz="2000" u="sng">
                <a:solidFill>
                  <a:schemeClr val="tx1">
                    <a:lumMod val="65000"/>
                    <a:lumOff val="35000"/>
                  </a:schemeClr>
                </a:solidFill>
              </a:rPr>
              <a:t>توهان کي سٺو ۽ برائي جي علم جي وڻ مان نه کائڻ گهرجي، ڇاڪاڻ ته جڏهن توهان ان مان کائو ته توهان ضرور مرندا </a:t>
            </a:r>
            <a:r xmlns:a="http://schemas.openxmlformats.org/drawingml/2006/main">
              <a:rPr lang="sd"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فرعون جي خواب ۾ ڪهڙا جانور ظاهر ٿيا؟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پکي</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ڪتو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گهوڙو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ڳئون</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rgbClr val="ff0000"/>
                </a:solidFill>
              </a:rPr>
              <a:t>④ </a:t>
            </a:r>
            <a:r xmlns:a="http://schemas.openxmlformats.org/drawingml/2006/main">
              <a:rPr lang="sd" altLang="ko-KR" sz="2800">
                <a:solidFill>
                  <a:srgbClr val="ff0000"/>
                </a:solidFill>
              </a:rPr>
              <a:t>ڳئون</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sd" altLang="ko-KR" sz="3600"/>
              <a:t>تنھنڪري فرعون يوسف کي چيو تہ</a:t>
            </a:r>
            <a:endParaRPr xmlns:a="http://schemas.openxmlformats.org/drawingml/2006/main" lang="en-US" altLang="ko-KR" sz="3600"/>
          </a:p>
          <a:p>
            <a:pPr xmlns:a="http://schemas.openxmlformats.org/drawingml/2006/main" lvl="0">
              <a:defRPr/>
            </a:pPr>
            <a:r xmlns:a="http://schemas.openxmlformats.org/drawingml/2006/main">
              <a:rPr lang="sd" altLang="ko-KR" sz="3600"/>
              <a:t>”مان توکي مصر جي سڄي ملڪ جو انچارج مقرر ڪريان ٿو.</a:t>
            </a:r>
            <a:endParaRPr xmlns:a="http://schemas.openxmlformats.org/drawingml/2006/main" lang="en-US" altLang="ko-KR" sz="3600"/>
          </a:p>
          <a:p>
            <a:pPr xmlns:a="http://schemas.openxmlformats.org/drawingml/2006/main" lvl="0">
              <a:defRPr/>
            </a:pPr>
            <a:r xmlns:a="http://schemas.openxmlformats.org/drawingml/2006/main">
              <a:rPr lang="sd"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41:</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sd" altLang="ko-KR" b="1">
                <a:solidFill>
                  <a:schemeClr val="tx1">
                    <a:lumMod val="50000"/>
                    <a:lumOff val="50000"/>
                  </a:schemeClr>
                </a:solidFill>
              </a:rPr>
              <a:t>نه.</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14</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sd" altLang="ko-KR" sz="4400"/>
              <a:t>يوسف پنهنجي ڀائرن سان ٻيهر ملاقات ڪئي</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bg1">
                    <a:lumMod val="50000"/>
                  </a:schemeClr>
                </a:solidFill>
              </a:rPr>
              <a:t>جيتوڻيڪ يوسف پنهنجي ڀائرن کي سڃاڻي ورتو، پر انهن کيس نه سڃاتو.</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42:</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فرعون يوسف کي مصر جو وزيراعظم مقرر ڪيو. يوسف 7 سالن جي سخت ڏڪار کي عقلمنديءَ سان سنڀاليو.</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sd" altLang="ko-KR" sz="2600">
                <a:solidFill>
                  <a:schemeClr val="tx1">
                    <a:lumMod val="65000"/>
                    <a:lumOff val="35000"/>
                  </a:schemeClr>
                </a:solidFill>
              </a:rPr>
              <a:t>بهرحال، ڏڪار جي ڪري ڪنعان ۾ اناج نه هو. کين کائڻ لاءِ اناج وٺڻ لاءِ مصر وڃڻو پيو. يوسف جا ڀائر به کاڌو خريد ڪرڻ لاءِ مصر ويا.</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جيتوڻيڪ يوسف پنهنجي ڀائرن کي سڃاڻي ورتو، پر انهن کيس نه سڃاتو.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يوسف کين ٻڌايو ته هو ڪير هو. هن کي ڏسي حيران ٿي ويا ۽ ڊڄڻ لڳا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sd" altLang="ko-KR" sz="2600">
                <a:solidFill>
                  <a:schemeClr val="tx1">
                    <a:lumMod val="65000"/>
                    <a:lumOff val="35000"/>
                  </a:schemeClr>
                </a:solidFill>
              </a:rPr>
              <a:t>يوسف تسليم ڪيو ته خدا کيس مصر ڏانهن ڇو موڪليو. هن پنهنجي ڀائرن کي معاف ڪيو ۽ پنهنجي سڀني خاندان کي مصر وٺي ويو ۽ انهن جي حفاظت سان سنڀاليو.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sd" altLang="ko-KR" sz="3600">
                <a:solidFill>
                  <a:schemeClr val="tx1">
                    <a:lumMod val="65000"/>
                    <a:lumOff val="35000"/>
                  </a:schemeClr>
                </a:solidFill>
              </a:rPr>
              <a:t>يوسف پنهنجن ڀائرن کي معاف ڪري ڇڏيو جن ساڻس خراب سلوڪ ڪيو ۽ خدا جي مرضي موجب ساڻن پيار ڪيو.</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اسان کي پنهنجي خاندان ۽ دوستن کي معاف ڪرڻ گهرجي ۽ انهن سان پيار ڪرڻ گهرجي.</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پر، شيطان سانپ جي روپ ۾ حوا کي آزمائي ٿو.</a:t>
            </a:r>
          </a:p>
          <a:p>
            <a:r xmlns:a="http://schemas.openxmlformats.org/drawingml/2006/main">
              <a:rPr lang="sd" altLang="ko-KR" sz="2800">
                <a:solidFill>
                  <a:schemeClr val="tx1">
                    <a:lumMod val="65000"/>
                    <a:lumOff val="35000"/>
                  </a:schemeClr>
                </a:solidFill>
              </a:rPr>
              <a:t>آخرڪار، حوا ميوو کاڌو.</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d" altLang="ko-KR" sz="3200"/>
              <a:t>خدا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rgbClr val="c00000"/>
                </a:solidFill>
              </a:rPr>
              <a:t>خدا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اسان کي بخشي ٿو ۽ اسان کي پيار ڪري ٿو.</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يوسف ڪهڙي ملڪ جو وزيراعظم ٿيو؟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مصر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اسرائيل</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فارس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بابل</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rgbClr val="ff0000"/>
                </a:solidFill>
              </a:rPr>
              <a:t>① </a:t>
            </a:r>
            <a:r xmlns:a="http://schemas.openxmlformats.org/drawingml/2006/main">
              <a:rPr lang="sd" altLang="ko-KR" sz="2800">
                <a:solidFill>
                  <a:srgbClr val="ff0000"/>
                </a:solidFill>
              </a:rPr>
              <a:t>مصر</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bg1">
                    <a:lumMod val="50000"/>
                  </a:schemeClr>
                </a:solidFill>
              </a:rPr>
              <a:t>جيتوڻيڪ يوسف پنهنجي ڀائرن کي سڃاڻي ورتو، پر انهن کيس نه سڃاتو.</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42:</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sd" altLang="ko-KR" b="1">
                <a:solidFill>
                  <a:schemeClr val="tx1">
                    <a:lumMod val="50000"/>
                    <a:lumOff val="50000"/>
                  </a:schemeClr>
                </a:solidFill>
              </a:rPr>
              <a:t>نمبر 15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sd" altLang="ko-KR" sz="4400"/>
              <a:t>هڪ ٻار جيڪو پاڻي کان بچايو ويو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جڏهن ٻار وڏو ٿيو ته کيس فرعون جي ڌيءَ وٽ وٺي وئي ۽ هو ان جو پٽ ٿيو. ان جو نالو موسيٰ رکيائين، ”مون کيس پاڻيءَ مان ڪڍيو.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نڪتل</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مصر جي بادشاهه فرعون حڪم ڏنو ته بني اسرائيل جي سڀني نون ڄاول ڇوڪرن کي نيل نديءَ ۾ اڇلايو وڃي ۽ کين قتل ڪيو وڃي.</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موسيٰ جي ماءُ جوڪيبڊ وٽ سندس پٽ کي نيل نديءَ تي کڻي وڃڻ کان سواءِ ٻيو ڪو رستو نه هو.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ان وقت مصر جي شهزادي ان ٻار کي درياهه ۾ غسل ڪندي ڏٺو. هوءَ ذهن ۾ هئي ته ڇوڪرو ڄمي.</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هن جي ڀيڻ شهزادي ڏٺو ته ٻارڙي کي ٽوڪري مان ڪڍي ڇڏيو. هن پنهنجي حقيقي ماء، جوشيبڊ کي متعارف ڪرايو، هن جي لاء ٻار کي نرس ڏيڻ لاء.</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جڏهن ٻار وڏو ٿيو، ته هن کي واپس شهزادي ڏانهن وٺي ويو ته جيئن هن جو پٽ بڻجي. ان جو نالو موسيٰ رکيائين، ”مون کيس پاڻيءَ مان ڪڍيو. موسى مصر ۾ وڌيو</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محل.</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 حوا آدم کي ٻيو ڏنو.</a:t>
            </a:r>
          </a:p>
          <a:p>
            <a:r xmlns:a="http://schemas.openxmlformats.org/drawingml/2006/main">
              <a:rPr lang="sd" altLang="ko-KR" sz="2800">
                <a:solidFill>
                  <a:schemeClr val="tx1">
                    <a:lumMod val="65000"/>
                    <a:lumOff val="35000"/>
                  </a:schemeClr>
                </a:solidFill>
              </a:rPr>
              <a:t>آدم به اهو کاڌو.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sd" altLang="ko-KR" sz="3600">
                <a:solidFill>
                  <a:schemeClr val="tx1">
                    <a:lumMod val="65000"/>
                    <a:lumOff val="35000"/>
                  </a:schemeClr>
                </a:solidFill>
              </a:rPr>
              <a:t>خدا موسيٰ کي بچايو.</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خدا اسان کي پنهنجي حيرت انگيز حڪمت ۽ طاقت سان بچايو.</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اچو ته يقين رکون ته خدا جا منصوبا مون کان هميشه کان وڏا ۽ وڌيڪ مڪمل آهن.</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d" altLang="ko-KR" sz="3200"/>
              <a:t>خدا ڪير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rgbClr val="c00000"/>
                </a:solidFill>
              </a:rPr>
              <a:t>خدا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sd" altLang="ko-KR" sz="3600">
                <a:solidFill>
                  <a:schemeClr val="tx1">
                    <a:lumMod val="65000"/>
                    <a:lumOff val="35000"/>
                  </a:schemeClr>
                </a:solidFill>
              </a:rPr>
              <a:t>هو اهو قادر مطلق خدا آهي جيڪو ڪنهن به رڪاوٽ جي باوجود پنهنجي مرضي کي پورو ڪري ٿو.</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پاڻي ۾ ٻڏي ويل ٻار جو ڇا ٿيو؟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هو ٻڏي ويو ۽ مڇي کائي ويو.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پکين ٻار کي بچايو.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خدا ٻار کي آسمان مان بچايو.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مصر جي شهزادي کيس ڏٺو ۽ بچايو.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rgbClr val="ff0000"/>
                </a:solidFill>
              </a:rPr>
              <a:t>④ </a:t>
            </a:r>
            <a:r xmlns:a="http://schemas.openxmlformats.org/drawingml/2006/main">
              <a:rPr lang="sd" altLang="ko-KR" sz="2800">
                <a:solidFill>
                  <a:srgbClr val="ff0000"/>
                </a:solidFill>
              </a:rPr>
              <a:t>مصر جي شهزادي کيس ڏٺو ۽ بچايو.</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جڏهن ٻار وڏو ٿيو ته کيس فرعون جي ڌيءَ وٽ وٺي وئي ۽ هو ان جو پٽ ٿيو. ان جو نالو موسيٰ رکيائين، ”مون کيس پاڻيءَ مان ڪڍيو.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نڪتل</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400">
                <a:solidFill>
                  <a:schemeClr val="tx1">
                    <a:lumMod val="65000"/>
                    <a:lumOff val="35000"/>
                  </a:schemeClr>
                </a:solidFill>
              </a:rPr>
              <a:t>خدا انھن کي عدن مان ڪڍي ڇڏيو ڇاڪاڻ⁠تہ انھن خدا کي نہ ٻڌو.</a:t>
            </a:r>
          </a:p>
          <a:p>
            <a:r xmlns:a="http://schemas.openxmlformats.org/drawingml/2006/main">
              <a:rPr lang="sd" altLang="ko-KR" sz="2400">
                <a:solidFill>
                  <a:schemeClr val="tx1">
                    <a:lumMod val="65000"/>
                    <a:lumOff val="35000"/>
                  </a:schemeClr>
                </a:solidFill>
              </a:rPr>
              <a:t>ان وقت کان، گناهه دنيا ۾ آيو.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t>اڄ جو </a:t>
            </a:r>
            <a:r xmlns:a="http://schemas.openxmlformats.org/drawingml/2006/main">
              <a:rPr lang="sd" altLang="ko-KR" sz="2800" b="1"/>
              <a:t>سبق</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solidFill>
                  <a:schemeClr val="tx1">
                    <a:lumMod val="65000"/>
                    <a:lumOff val="35000"/>
                  </a:schemeClr>
                </a:solidFill>
              </a:rPr>
              <a:t>گناهه دنيا ۾ آيو ڇاڪاڻ ته آدم ۽ حوا خدا جي حڪم جي فرمانبرداري نه ڪئي.</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ڇا مان خدا جي ڪلام جي فرمانبرداري ڪريان ٿو؟</a:t>
            </a:r>
          </a:p>
          <a:p>
            <a:pPr xmlns:a="http://schemas.openxmlformats.org/drawingml/2006/main" algn="ctr"/>
            <a:r xmlns:a="http://schemas.openxmlformats.org/drawingml/2006/main">
              <a:rPr lang="sd" altLang="ko-KR" sz="3200">
                <a:solidFill>
                  <a:schemeClr val="tx1">
                    <a:lumMod val="65000"/>
                    <a:lumOff val="35000"/>
                  </a:schemeClr>
                </a:solidFill>
              </a:rPr>
              <a:t>جيڪڏھن مان خدا تي ايمان آڻيان، مون کي خدا جي ڪلام جي فرمانبرداري ڪرڻ گھرجي.</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t>خدا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خدا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نافرماني کي ناپسند ڪندو آهي.</a:t>
            </a:r>
          </a:p>
          <a:p>
            <a:r xmlns:a="http://schemas.openxmlformats.org/drawingml/2006/main">
              <a:rPr lang="sd" altLang="ko-KR" sz="3600">
                <a:solidFill>
                  <a:schemeClr val="tx1">
                    <a:lumMod val="65000"/>
                    <a:lumOff val="35000"/>
                  </a:schemeClr>
                </a:solidFill>
              </a:rPr>
              <a:t>انسان کي برڪت ڏئي ٿو جيڪو سندس ڪلام جي فرمانبرداري ڪري ٿو.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t>اڄ جي</a:t>
            </a:r>
            <a:r xmlns:a="http://schemas.openxmlformats.org/drawingml/2006/main">
              <a:rPr lang="sd" altLang="en-US" sz="4000"/>
              <a:t> </a:t>
            </a:r>
            <a:r xmlns:a="http://schemas.openxmlformats.org/drawingml/2006/main">
              <a:rPr lang="sd" altLang="ko-KR" sz="4000"/>
              <a:t>لفظ</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sd" altLang="ko-KR" sz="3600">
                <a:solidFill>
                  <a:schemeClr val="tx1">
                    <a:lumMod val="65000"/>
                    <a:lumOff val="35000"/>
                  </a:schemeClr>
                </a:solidFill>
              </a:rPr>
              <a:t>شروعات ۾ خدا پيدا ڪيو</a:t>
            </a:r>
          </a:p>
          <a:p>
            <a:r xmlns:a="http://schemas.openxmlformats.org/drawingml/2006/main">
              <a:rPr lang="sd" altLang="ko-KR" sz="3600">
                <a:solidFill>
                  <a:schemeClr val="tx1">
                    <a:lumMod val="65000"/>
                    <a:lumOff val="35000"/>
                  </a:schemeClr>
                </a:solidFill>
              </a:rPr>
              <a:t>آسمان ۽ زمين.</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sd" altLang="ko-KR" sz="2800">
                <a:solidFill>
                  <a:schemeClr val="tx1">
                    <a:lumMod val="65000"/>
                    <a:lumOff val="35000"/>
                  </a:schemeClr>
                </a:solidFill>
              </a:rPr>
              <a:t>پيدائش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ko-KR" sz="3200">
                <a:solidFill>
                  <a:schemeClr val="tx1">
                    <a:lumMod val="65000"/>
                    <a:lumOff val="35000"/>
                  </a:schemeClr>
                </a:solidFill>
              </a:rPr>
              <a:t>خدا ڇا چيو آهي ته انسانن کي نه کائي؟</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ميوو</a:t>
            </a:r>
            <a:r xmlns:a="http://schemas.openxmlformats.org/drawingml/2006/main">
              <a:rPr lang="sd"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گوشت</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سبزي</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dk1"/>
                </a:solidFill>
              </a:rPr>
              <a:t>④ </a:t>
            </a:r>
            <a:r xmlns:a="http://schemas.openxmlformats.org/drawingml/2006/main">
              <a:rPr lang="sd" altLang="ko-KR" sz="2800">
                <a:solidFill>
                  <a:schemeClr val="dk1"/>
                </a:solidFill>
              </a:rPr>
              <a:t>چڱائي ۽ برائيءَ جي ڄاڻ جو ميوو</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rgbClr val="FF0000"/>
                </a:solidFill>
              </a:rPr>
              <a:t>④ </a:t>
            </a:r>
            <a:r xmlns:a="http://schemas.openxmlformats.org/drawingml/2006/main">
              <a:rPr lang="sd" altLang="ko-KR" sz="2800">
                <a:solidFill>
                  <a:srgbClr val="FF0000"/>
                </a:solidFill>
              </a:rPr>
              <a:t>چڱائي ۽ برائيءَ جي ڄاڻ جو ميوو</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انسان کي پنهنجي شڪل ۾ پيدا ڪيو، خدا جي شڪل ۾ هن کيس پيدا ڪيو؛</a:t>
            </a:r>
          </a:p>
          <a:p>
            <a:r xmlns:a="http://schemas.openxmlformats.org/drawingml/2006/main">
              <a:rPr lang="sd" altLang="ko-KR" sz="3600">
                <a:solidFill>
                  <a:schemeClr val="tx1">
                    <a:lumMod val="65000"/>
                    <a:lumOff val="35000"/>
                  </a:schemeClr>
                </a:solidFill>
              </a:rPr>
              <a:t>نر ۽ مادي هن انهن کي پيدا ڪيو.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نمبر 3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t>حضرت نوح عليه السلام جبل تي هڪ وڏو ٻيڙو ٺاهيو</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t>اڄ جي</a:t>
            </a:r>
            <a:r xmlns:a="http://schemas.openxmlformats.org/drawingml/2006/main">
              <a:rPr lang="sd" altLang="en-US" sz="4000"/>
              <a:t> </a:t>
            </a:r>
            <a:r xmlns:a="http://schemas.openxmlformats.org/drawingml/2006/main">
              <a:rPr lang="sd" altLang="ko-KR" sz="4000"/>
              <a:t>لفظ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تڏھن خداوند نوح کي چيو تہ ”اوھين ۽ تنھنجي سڄي ڪٽنب کي ٻيڙيءَ ۾ چڙھو، ڇالاءِ⁠جو مون تو کي ھن نسل ۾ نيڪ لڌو آھي.</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(پيدائش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ko-KR" sz="2800">
                <a:solidFill>
                  <a:schemeClr val="tx1">
                    <a:lumMod val="65000"/>
                    <a:lumOff val="35000"/>
                  </a:schemeClr>
                </a:solidFill>
              </a:rPr>
              <a:t>خدا ڏٺو ته زمين تي سڀني ماڻهن پنهنجن طريقن کي خراب ڪيو. خدا نوح کي چيو، "آئون انسان ۽ زمين ٻنهي کي تباهه ڪندس. جبل تي وڏو ٻيڙو ٺاهيو!”</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نوح جبل تي ٻيڙي ٺاهڻ شروع ڪئي جيئن خدا کيس حڪم ڏنو. ماڻهن سمجهيو ته هو چريو هو.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نوح هر قسم جي مخلوق کي نوح جي 8 خاندان جي ميمبرن سان ٻيڙيء ۾ اچڻ جي اجازت ڏني جيئن خدا حڪم ڏنو.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بارش زمين تي 40 ڏينهن تائين ايندي رهي جيئن خدا فرمايو.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ko-KR" sz="2800">
                <a:solidFill>
                  <a:schemeClr val="tx1">
                    <a:lumMod val="65000"/>
                    <a:lumOff val="35000"/>
                  </a:schemeClr>
                </a:solidFill>
              </a:rPr>
              <a:t>آخر ۾، زمين پاڻي سان ڍڪيل هئي. زمين تي هلندڙ هر جاندار شيءِ مري وئي. فقط نوح رهجي ويو، ۽ جيڪي ساڻس گڏ ٻيڙيءَ ۾ هئا.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solidFill>
                  <a:srgbClr val="FF0000"/>
                </a:solidFill>
              </a:rPr>
              <a:t>اڄ جو سبق</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solidFill>
                  <a:schemeClr val="tx1">
                    <a:lumMod val="65000"/>
                    <a:lumOff val="35000"/>
                  </a:schemeClr>
                </a:solidFill>
              </a:rPr>
              <a:t>ماڻهن نوح جي ڳالهه نه ٻڌي، جنهن کين وڏي ٻوڏ کان بچڻ جو موقعو ڏنو.</a:t>
            </a:r>
          </a:p>
          <a:p>
            <a:pPr xmlns:a="http://schemas.openxmlformats.org/drawingml/2006/main" algn="ctr"/>
            <a:r xmlns:a="http://schemas.openxmlformats.org/drawingml/2006/main">
              <a:rPr lang="sd" altLang="ko-KR" sz="3200">
                <a:solidFill>
                  <a:schemeClr val="tx1">
                    <a:lumMod val="65000"/>
                    <a:lumOff val="35000"/>
                  </a:schemeClr>
                </a:solidFill>
              </a:rPr>
              <a:t>هنن صرف ايترو چيو ته نوح چريو هو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جڏهن توهان دوستن کي خوشخبري پهچائي، اهي شايد توهان کي چڱي طرح نه ٻڌن.</a:t>
            </a:r>
          </a:p>
          <a:p>
            <a:pPr xmlns:a="http://schemas.openxmlformats.org/drawingml/2006/main" algn="ctr"/>
            <a:r xmlns:a="http://schemas.openxmlformats.org/drawingml/2006/main">
              <a:rPr lang="sd" altLang="ko-KR" sz="3200">
                <a:solidFill>
                  <a:schemeClr val="tx1">
                    <a:lumMod val="65000"/>
                    <a:lumOff val="35000"/>
                  </a:schemeClr>
                </a:solidFill>
              </a:rPr>
              <a:t>پر، آخر ۾، اھي ڄاڻڻ وارا آھن ته خدا جو ڪلام سچو آھي.</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sd" altLang="ko-KR" sz="2800">
                <a:solidFill>
                  <a:schemeClr val="tx1">
                    <a:lumMod val="65000"/>
                    <a:lumOff val="35000"/>
                  </a:schemeClr>
                </a:solidFill>
              </a:rPr>
              <a:t>شروعات ۾، اونداهي مٿاڇري تي هئي.</a:t>
            </a:r>
          </a:p>
          <a:p>
            <a:r xmlns:a="http://schemas.openxmlformats.org/drawingml/2006/main">
              <a:rPr lang="sd" altLang="ko-KR" sz="2800">
                <a:solidFill>
                  <a:schemeClr val="tx1">
                    <a:lumMod val="65000"/>
                    <a:lumOff val="35000"/>
                  </a:schemeClr>
                </a:solidFill>
              </a:rPr>
              <a:t>نه ڪو ماڻهو هو، نه روشني. ڪجهه به نه هو.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t>خدا؟</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خدا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گناهه کان نفرت ڪري ٿو ۽ گناهه جو فيصلو ڪري ٿو.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d" altLang="ko-KR" sz="4000"/>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ko-KR" sz="3200">
                <a:solidFill>
                  <a:schemeClr val="tx1">
                    <a:lumMod val="65000"/>
                    <a:lumOff val="35000"/>
                  </a:schemeClr>
                </a:solidFill>
              </a:rPr>
              <a:t>خدا نوح کي ڇا ڪرڻ لاء چيو؟</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dk1"/>
                </a:solidFill>
              </a:rPr>
              <a:t>① </a:t>
            </a:r>
            <a:r xmlns:a="http://schemas.openxmlformats.org/drawingml/2006/main">
              <a:rPr lang="sd" altLang="ko-KR" sz="2800">
                <a:solidFill>
                  <a:schemeClr val="dk1"/>
                </a:solidFill>
              </a:rPr>
              <a:t>هڪ ٻيڙي (هڪ ٻيڙي)</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هڪ ڪار</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هڪ گھر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هڪ سائيڪل</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rgbClr val="FF0000"/>
                </a:solidFill>
              </a:rPr>
              <a:t>① </a:t>
            </a:r>
            <a:r xmlns:a="http://schemas.openxmlformats.org/drawingml/2006/main">
              <a:rPr lang="sd" altLang="ko-KR" sz="2800">
                <a:solidFill>
                  <a:srgbClr val="FF0000"/>
                </a:solidFill>
              </a:rPr>
              <a:t>هڪ ٻيڙي (هڪ ٻيڙي)</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تڏھن خداوند نوح کي چيو تہ ”اوھين ۽ تنھنجي سڄي ڪٽنب کي ٻيڙيءَ ۾ چڙھو، ڇالاءِ⁠جو مون تو کي ھن نسل ۾ نيڪ لڌو آھي.</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پيدائش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نمبر 4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t>رينبو خدا جو عهد هو</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600">
                <a:solidFill>
                  <a:srgbClr val="FF0000"/>
                </a:solidFill>
              </a:rPr>
              <a:t>اڄ جي</a:t>
            </a:r>
            <a:r xmlns:a="http://schemas.openxmlformats.org/drawingml/2006/main">
              <a:rPr lang="sd" altLang="ko-KR" sz="4000">
                <a:solidFill>
                  <a:srgbClr val="FF0000"/>
                </a:solidFill>
              </a:rPr>
              <a:t> </a:t>
            </a:r>
            <a:r xmlns:a="http://schemas.openxmlformats.org/drawingml/2006/main">
              <a:rPr lang="sd" altLang="ko-KR" sz="3600">
                <a:solidFill>
                  <a:srgbClr val="FF0000"/>
                </a:solidFill>
              </a:rPr>
              <a:t>لفظ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جڏهن به ڪڪرن ۾ قوس قزح ظاهر ٿيندي، مان ان کي ڏسندس ۽ خدا ۽ زمين تي هر قسم جي جاندار مخلوق جي وچ ۾ دائمي عهد کي ياد ڪندس."</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ھر جاندار شيءِ کي ختم ڪيو ويو، رڳو نوح ۽ جيڪي ساڻس گڏ ٻيڙيءَ ۾ رھيا ھئا، سو رهجي ويو.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زمين تي 40 ڏينهن تائين مينهن وسندو رهيو.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ko-KR" sz="2800">
                <a:solidFill>
                  <a:schemeClr val="tx1">
                    <a:lumMod val="65000"/>
                    <a:lumOff val="35000"/>
                  </a:schemeClr>
                </a:solidFill>
              </a:rPr>
              <a:t>بارش بند ٿيڻ کان پوء، نوح هڪ ڪبوتر موڪليو.</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sd" altLang="ko-KR" sz="2800">
                <a:solidFill>
                  <a:schemeClr val="tx1">
                    <a:lumMod val="65000"/>
                    <a:lumOff val="35000"/>
                  </a:schemeClr>
                </a:solidFill>
              </a:rPr>
              <a:t>ڪبوتر پنهنجي چونچ ۾ تازو زيتون جا پن کڻي هن ڏانهن موٽي آيو. نوح ڄاتو، "پاڻي زمين تان لهي ويو!"</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نوح پنهنجي خاندان سان ٻاهر آيو، ۽ خدا جي عبادت ڪئي. "خدا جو شڪر آهي ته اسان کي نئين دنيا ڏني."</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ko-KR" sz="2800">
                <a:solidFill>
                  <a:schemeClr val="tx1">
                    <a:lumMod val="65000"/>
                    <a:lumOff val="35000"/>
                  </a:schemeClr>
                </a:solidFill>
              </a:rPr>
              <a:t>خدا هن کي هڪ قوس قزح ڏيکاريو جيئن عهد ۽ نعمت جي نشاني. "نئين دنيا ۾ خوشيء سان رهو!"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sd" altLang="ko-KR" sz="2800">
                <a:solidFill>
                  <a:schemeClr val="tx1">
                    <a:lumMod val="65000"/>
                    <a:lumOff val="35000"/>
                  </a:schemeClr>
                </a:solidFill>
              </a:rPr>
              <a:t>خدا فرمايو ته ”روشني ٿئي“</a:t>
            </a:r>
          </a:p>
          <a:p>
            <a:r xmlns:a="http://schemas.openxmlformats.org/drawingml/2006/main">
              <a:rPr lang="sd" altLang="ko-KR" sz="2800">
                <a:solidFill>
                  <a:schemeClr val="tx1">
                    <a:lumMod val="65000"/>
                    <a:lumOff val="35000"/>
                  </a:schemeClr>
                </a:solidFill>
              </a:rPr>
              <a:t>۽ اتي روشني هئي.</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solidFill>
                  <a:srgbClr val="FF0000"/>
                </a:solidFill>
              </a:rPr>
              <a:t>اڄ جو سبق</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solidFill>
                  <a:schemeClr val="tx1">
                    <a:lumMod val="65000"/>
                    <a:lumOff val="35000"/>
                  </a:schemeClr>
                </a:solidFill>
              </a:rPr>
              <a:t>خدا نوح ۽ سندس خاندان کي بچايو آهي.</a:t>
            </a:r>
          </a:p>
          <a:p>
            <a:pPr xmlns:a="http://schemas.openxmlformats.org/drawingml/2006/main" algn="ctr"/>
            <a:r xmlns:a="http://schemas.openxmlformats.org/drawingml/2006/main">
              <a:rPr lang="sd" altLang="ko-KR" sz="3200">
                <a:solidFill>
                  <a:schemeClr val="tx1">
                    <a:lumMod val="65000"/>
                    <a:lumOff val="35000"/>
                  </a:schemeClr>
                </a:solidFill>
              </a:rPr>
              <a:t>خدا واعدو ڪيو ته هو انهن کي برڪت ڏيندو ۽ انهن جي ذريعي هڪ نئين دنيا ٺاهي.</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خدا پڻ اسان کي يسوع جي ذريعي بچايو آهي.</a:t>
            </a:r>
          </a:p>
          <a:p>
            <a:pPr xmlns:a="http://schemas.openxmlformats.org/drawingml/2006/main" algn="ctr"/>
            <a:r xmlns:a="http://schemas.openxmlformats.org/drawingml/2006/main">
              <a:rPr lang="sd" altLang="ko-KR" sz="3200">
                <a:solidFill>
                  <a:schemeClr val="tx1">
                    <a:lumMod val="65000"/>
                    <a:lumOff val="35000"/>
                  </a:schemeClr>
                </a:solidFill>
              </a:rPr>
              <a:t>اسان کي يقين رکڻو پوندو ته خدا پنهنجي نئين دنيا اسان جي ذريعي ٺاهيندو.</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t>ياهو خدا؟</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ياالله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خداوند خدا اسان جو پيءُ آهي جيڪو بچائيندو آهي ۽ پنهنجي پياري ٻارن کي گهڻو ڪري برڪت ڏيندو آهي جڏهن اسان هن تي يقين رکون ٿا.</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d" altLang="ko-KR" sz="4000"/>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ko-KR" sz="3200">
                <a:solidFill>
                  <a:schemeClr val="tx1">
                    <a:lumMod val="65000"/>
                    <a:lumOff val="35000"/>
                  </a:schemeClr>
                </a:solidFill>
              </a:rPr>
              <a:t>نوح ڇا موڪليو ته زمين سڪي وئي؟</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عقاب</a:t>
            </a:r>
            <a:r xmlns:a="http://schemas.openxmlformats.org/drawingml/2006/main">
              <a:rPr lang="sd"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اسپرو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dk1"/>
                </a:solidFill>
              </a:rPr>
              <a:t>③ </a:t>
            </a:r>
            <a:r xmlns:a="http://schemas.openxmlformats.org/drawingml/2006/main">
              <a:rPr lang="sd" altLang="ko-KR" sz="2800">
                <a:solidFill>
                  <a:schemeClr val="dk1"/>
                </a:solidFill>
              </a:rPr>
              <a:t>ڪبوتر</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بتھ</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rgbClr val="FF0000"/>
                </a:solidFill>
              </a:rPr>
              <a:t>③ </a:t>
            </a:r>
            <a:r xmlns:a="http://schemas.openxmlformats.org/drawingml/2006/main">
              <a:rPr lang="sd" altLang="ko-KR" sz="2800">
                <a:solidFill>
                  <a:srgbClr val="FF0000"/>
                </a:solidFill>
              </a:rPr>
              <a:t>ڪبوتر</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600"/>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جڏهن به ڪڪرن ۾ قوس قزح ظاهر ٿيندي، مان ان کي ڏسندس ۽ خدا ۽ زمين تي هر قسم جي جاندار مخلوق جي وچ ۾ دائمي عهد کي ياد ڪندس."</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نمبر 5</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جي</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لفظ</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جو</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600"/>
              <a:t>ٺاھڻ وارا ماڻھو</a:t>
            </a:r>
          </a:p>
          <a:p>
            <a:pPr xmlns:a="http://schemas.openxmlformats.org/drawingml/2006/main" algn="ctr"/>
            <a:r xmlns:a="http://schemas.openxmlformats.org/drawingml/2006/main">
              <a:rPr lang="sd" altLang="ko-KR" sz="3600"/>
              <a:t>بابل جو ٽاور</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ان ڪري ان کي بابل سڏيو ويو - ڇاڪاڻ ته اتي خداوند پريشان ٿي ويو</a:t>
            </a:r>
          </a:p>
          <a:p>
            <a:r xmlns:a="http://schemas.openxmlformats.org/drawingml/2006/main">
              <a:rPr lang="sd" altLang="ko-KR" sz="3600">
                <a:solidFill>
                  <a:schemeClr val="tx1">
                    <a:lumMod val="65000"/>
                    <a:lumOff val="35000"/>
                  </a:schemeClr>
                </a:solidFill>
              </a:rPr>
              <a:t>سڄي دنيا جي ٻولي. اتان کان خداوند انهن کي ٽڙي پکڙي ڇڏيو</a:t>
            </a:r>
          </a:p>
          <a:p>
            <a:r xmlns:a="http://schemas.openxmlformats.org/drawingml/2006/main">
              <a:rPr lang="sd" altLang="ko-KR" sz="3600">
                <a:solidFill>
                  <a:schemeClr val="tx1">
                    <a:lumMod val="65000"/>
                    <a:lumOff val="35000"/>
                  </a:schemeClr>
                </a:solidFill>
              </a:rPr>
              <a:t>سڄي زمين جي منهن تي.</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ماڻهو خدا کان وڌيڪ ۽ وڌيڪ مشهور ٿيڻ چاهيندا هئا. تنهن ڪري، هنن هڪ بلند ٽاور ٺاهڻ شروع ڪيو.</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اهڙيء طرح، اهي مڪمل طور تي ٽاور ٺاهي رهيا هئا.</a:t>
            </a:r>
          </a:p>
          <a:p>
            <a:r xmlns:a="http://schemas.openxmlformats.org/drawingml/2006/main">
              <a:rPr lang="sd" altLang="ko-KR" sz="2800">
                <a:solidFill>
                  <a:schemeClr val="tx1">
                    <a:lumMod val="65000"/>
                    <a:lumOff val="35000"/>
                  </a:schemeClr>
                </a:solidFill>
              </a:rPr>
              <a:t>”اچو ته پاڻ کي دنيا آڏو ڏيکاريون. اسان ڏاڍا عظيم آهيون!”</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تنهن هوندي به، جڏهن خدا انهن جي وڏائي ڏٺو، هن انهن جي زبان کي پريشان ڪيو ته اهي هڪ ٻئي کي سمجهي نه سگهندا.</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ko-KR" sz="2800">
                <a:solidFill>
                  <a:schemeClr val="tx1">
                    <a:lumMod val="65000"/>
                    <a:lumOff val="35000"/>
                  </a:schemeClr>
                </a:solidFill>
              </a:rPr>
              <a:t>ڇاڪاڻ ته اهي هڪ ٻئي کي سمجهي نه سگهيا، اهي گڏجي ڪم نه ڪري سگهيا. آخرڪار، اهي زمين جي منهن تي پکڙيل آهن. هن وقت تائين دنيا جون ٻوليون هڪ ٻئي کان مختلف آهن.</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sd" altLang="ko-KR" sz="2800">
                <a:solidFill>
                  <a:schemeClr val="tx1">
                    <a:lumMod val="65000"/>
                    <a:lumOff val="35000"/>
                  </a:schemeClr>
                </a:solidFill>
              </a:rPr>
              <a:t>پهرين ڏينهن تي، خدا روشني کي اونداهين کان جدا ڪيو. هن سڄي دنيا کي ڇهن ڏينهن تائين سينگاري ڇڏيو.</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sd"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sd"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sd"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sd"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sd"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sd"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d" altLang="ko-KR" sz="4000"/>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d" altLang="ko-KR" sz="3600">
                <a:solidFill>
                  <a:schemeClr val="tx1">
                    <a:lumMod val="65000"/>
                    <a:lumOff val="35000"/>
                  </a:schemeClr>
                </a:solidFill>
              </a:rPr>
              <a:t>ماڻهو خدا کان وڏو ۽ اعلي ٿيڻ چاهي ٿو.</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هن ذهن کي ”اٺ“ چئبو آهي.</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خدا کي نفرت آهي ’اٺار‘.</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وڏائيءَ جو متضاد ”عاجزي“ آهي.</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اسان کي خدا جي اڳيان ”عاجزي“ ٿيڻ گهرجي ته جيئن هن کي خوش ڪري.</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t>ياوووو خدا؟</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ياالله ..</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خداوند خدا اسان کان وڏو ۽ عقلمند آهي.</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sd" altLang="ko-KR" sz="3600">
                <a:solidFill>
                  <a:schemeClr val="tx1">
                    <a:lumMod val="65000"/>
                    <a:lumOff val="35000"/>
                  </a:schemeClr>
                </a:solidFill>
              </a:rPr>
              <a:t>اسان خدا کان وڌيڪ عقلمند نه ٿي سگهون جيتوڻيڪ اسان پنهنجي سموري حڪمت کي گڏ ڪريون.</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ko-KR" sz="3600">
                <a:solidFill>
                  <a:schemeClr val="tx1">
                    <a:lumMod val="65000"/>
                    <a:lumOff val="35000"/>
                  </a:schemeClr>
                </a:solidFill>
              </a:rPr>
              <a:t>اهي ٽاور ڇو نه ختم ڪري سگهيا؟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خدا سيلاب جو سبب بڻيو جڏهن انهن ان کي ٺاهيو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الله تعاليٰ ان کي ٺاهي باهه ڀڙڪائي.</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خدا هڪ زلزلو ڪيو جڏهن انهن ان کي ٺاهيو.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dk1"/>
                </a:solidFill>
              </a:rPr>
              <a:t>④ </a:t>
            </a:r>
            <a:r xmlns:a="http://schemas.openxmlformats.org/drawingml/2006/main">
              <a:rPr lang="sd" altLang="ko-KR" sz="2800">
                <a:solidFill>
                  <a:schemeClr val="dk1"/>
                </a:solidFill>
              </a:rPr>
              <a:t>خدا انهن کي بنايو آهي ته اهي هڪ ٻئي کي نه سمجھندا آهن جڏهن اهي ٺاهيندا آهن.</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rgbClr val="FF0000"/>
                </a:solidFill>
              </a:rPr>
              <a:t>④ </a:t>
            </a:r>
            <a:r xmlns:a="http://schemas.openxmlformats.org/drawingml/2006/main">
              <a:rPr lang="sd" altLang="ko-KR" sz="2800">
                <a:solidFill>
                  <a:srgbClr val="FF0000"/>
                </a:solidFill>
              </a:rPr>
              <a:t>خدا انهن کي بنايو آهي ته اهي هڪ ٻئي کي نه سمجھندا آهن جڏهن اهي ٺاهيندا آهن.</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d" altLang="ko-KR" sz="4000">
                <a:solidFill>
                  <a:srgbClr val="FF0000"/>
                </a:solidFill>
              </a:rPr>
              <a:t>اڄ جي</a:t>
            </a:r>
            <a:r xmlns:a="http://schemas.openxmlformats.org/drawingml/2006/main">
              <a:rPr lang="sd" altLang="en-US" sz="4000">
                <a:solidFill>
                  <a:srgbClr val="FF0000"/>
                </a:solidFill>
              </a:rPr>
              <a:t> </a:t>
            </a:r>
            <a:r xmlns:a="http://schemas.openxmlformats.org/drawingml/2006/main">
              <a:rPr lang="sd" altLang="ko-KR" sz="4000">
                <a:solidFill>
                  <a:srgbClr val="FF0000"/>
                </a:solidFill>
              </a:rPr>
              <a:t>لفظ</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ko-KR" sz="3600">
                <a:solidFill>
                  <a:schemeClr val="tx1">
                    <a:lumMod val="65000"/>
                    <a:lumOff val="35000"/>
                  </a:schemeClr>
                </a:solidFill>
              </a:rPr>
              <a:t>ان ڪري ان کي بابل سڏيو ويو - ڇاڪاڻ ته اتي خداوند پريشان ٿي ويو</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d" altLang="ko-KR" sz="3600">
                <a:solidFill>
                  <a:schemeClr val="tx1">
                    <a:lumMod val="65000"/>
                    <a:lumOff val="35000"/>
                  </a:schemeClr>
                </a:solidFill>
              </a:rPr>
              <a:t>سڄي دنيا جي ٻولي. اتان کان خداوند انهن کي ٽڙي پکڙي ڇڏيو</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d" altLang="ko-KR" sz="3600">
                <a:solidFill>
                  <a:schemeClr val="tx1">
                    <a:lumMod val="65000"/>
                    <a:lumOff val="35000"/>
                  </a:schemeClr>
                </a:solidFill>
              </a:rPr>
              <a:t>سڄي زمين جي منهن تي.</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sd" altLang="ko-KR" b="1">
                <a:solidFill>
                  <a:schemeClr val="tx1">
                    <a:lumMod val="50000"/>
                    <a:lumOff val="50000"/>
                  </a:schemeClr>
                </a:solidFill>
              </a:rPr>
              <a:t>نمبر 6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sd" altLang="ko-KR" sz="4400"/>
              <a:t>خدا ابراهيم کي سڏيو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خداوند ابرام کي چيو ته، "پنھنجي ملڪ، پنھنجي قوم ۽ پنھنجي قوم کي ڇڏي ڏيو</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d" altLang="ko-KR" sz="3600">
                <a:solidFill>
                  <a:schemeClr val="tx1">
                    <a:lumMod val="65000"/>
                    <a:lumOff val="35000"/>
                  </a:schemeClr>
                </a:solidFill>
              </a:rPr>
              <a:t>پيءُ جي گھر ۽ ملڪ ڏانھن وڃ جيڪو مان توکي ڏيکاريندس.</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ڪلدين جو اُر بت پرست شهر هو.</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sd" altLang="ko-KR" sz="2800">
                <a:solidFill>
                  <a:schemeClr val="tx1">
                    <a:lumMod val="65000"/>
                    <a:lumOff val="35000"/>
                  </a:schemeClr>
                </a:solidFill>
              </a:rPr>
              <a:t>ابراهيم پيدا ٿيو ۽ اتي ئي رهندو هو.</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هڪ ڏينهن، خداوند خدا کيس چيو هو، "پنهنجو ملڪ ڇڏي، ۽ مان توهان کي برڪت ڏيندس."</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جيتوڻيڪ ابراهيم کي خبر نه هئي ته ڪيڏانهن وڃڻو آهي، هن خدا جي ڪلام جي فرمانبرداري ڪئي ۽ ڇڏي ويو جيئن رب کيس ٻڌايو هو.</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سفر دوران هن کي ڪيتريون ئي مشڪلاتون پيش آيون، پر خدا هن جي حفاظت ڪئي.</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sd" altLang="ko-KR" sz="2500">
                <a:solidFill>
                  <a:schemeClr val="tx1">
                    <a:lumMod val="65000"/>
                    <a:lumOff val="35000"/>
                  </a:schemeClr>
                </a:solidFill>
              </a:rPr>
              <a:t>زمين تي، سمنڊ ۾ ۽ آسمان ۾ هر قسم جا جانور ۽ ٻوٽا، پکي ۽ مڇيون ڀرپور آهن. خدا سڀني کي ڏٺو جيڪو هن ٺاهيو هو ۽ چيو، "ڏاڍو سٺو!"</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آخرڪار، ابراهيم کنعان جي ملڪ ۾ پهتو. هو اتي رهندو هو. "شڪر، خدا."</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a:t>
            </a:r>
            <a:r xmlns:a="http://schemas.openxmlformats.org/drawingml/2006/main">
              <a:rPr lang="sd" altLang="en-US" sz="4000">
                <a:solidFill>
                  <a:srgbClr val="ff0000"/>
                </a:solidFill>
              </a:rPr>
              <a:t> </a:t>
            </a:r>
            <a:r xmlns:a="http://schemas.openxmlformats.org/drawingml/2006/main">
              <a:rPr lang="sd" altLang="ko-KR" sz="4000">
                <a:solidFill>
                  <a:srgbClr val="ff0000"/>
                </a:solidFill>
              </a:rPr>
              <a:t>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sd" altLang="ko-KR" sz="3600">
                <a:solidFill>
                  <a:schemeClr val="tx1">
                    <a:lumMod val="65000"/>
                    <a:lumOff val="35000"/>
                  </a:schemeClr>
                </a:solidFill>
              </a:rPr>
              <a:t>ابراھيم خدا جي ڪلام جي فرمانبرداري سان پنھنجي اباڻي ڳوٺ ڇڏي ويو.</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هن وانگر، اسان</a:t>
            </a:r>
            <a:r xmlns:a="http://schemas.openxmlformats.org/drawingml/2006/main">
              <a:rPr lang="sd" altLang="en-US" sz="3600">
                <a:solidFill>
                  <a:schemeClr val="tx1">
                    <a:lumMod val="65000"/>
                    <a:lumOff val="35000"/>
                  </a:schemeClr>
                </a:solidFill>
              </a:rPr>
              <a:t> </a:t>
            </a:r>
            <a:r xmlns:a="http://schemas.openxmlformats.org/drawingml/2006/main">
              <a:rPr lang="sd" altLang="ko-KR" sz="3600">
                <a:solidFill>
                  <a:schemeClr val="tx1">
                    <a:lumMod val="65000"/>
                    <a:lumOff val="35000"/>
                  </a:schemeClr>
                </a:solidFill>
              </a:rPr>
              <a:t>خدا تي ايمان آڻڻ ۽ سندس ڪلام جي فرمانبرداري ڪرڻ گهرجي.</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اسان کي ڪنهن به وقت خدا جي ڪلام جي فرمانبرداري ڪرڻ جي خواهش هجڻ گهرجي.</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sd" altLang="ko-KR" sz="3200"/>
              <a:t>ياهو خدا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rgbClr val="c00000"/>
                </a:solidFill>
              </a:rPr>
              <a:t>ياهو</a:t>
            </a:r>
            <a:r xmlns:a="http://schemas.openxmlformats.org/drawingml/2006/main">
              <a:rPr lang="sd" altLang="en-US" sz="3600">
                <a:solidFill>
                  <a:srgbClr val="c00000"/>
                </a:solidFill>
              </a:rPr>
              <a:t> </a:t>
            </a:r>
            <a:r xmlns:a="http://schemas.openxmlformats.org/drawingml/2006/main">
              <a:rPr lang="sd" altLang="ko-KR" sz="3600">
                <a:solidFill>
                  <a:srgbClr val="c00000"/>
                </a:solidFill>
              </a:rPr>
              <a:t>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اھو اسان جو پيء آھي جيڪو پنھنجي واعدي کي ڪنھن به قيمت تي رکندو آھي.</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ابراهيم ڪٿي پيدا ٿيو هو؟</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ڪنعان</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هاران</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اسرائيل</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dk1"/>
                </a:solidFill>
              </a:rPr>
              <a:t>④ </a:t>
            </a:r>
            <a:r xmlns:a="http://schemas.openxmlformats.org/drawingml/2006/main">
              <a:rPr lang="sd" altLang="ko-KR" sz="2800">
                <a:solidFill>
                  <a:schemeClr val="dk1"/>
                </a:solidFill>
              </a:rPr>
              <a:t>ur of the Chaldeans</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rgbClr val="ff0000"/>
                </a:solidFill>
              </a:rPr>
              <a:t>④ </a:t>
            </a:r>
            <a:r xmlns:a="http://schemas.openxmlformats.org/drawingml/2006/main">
              <a:rPr lang="sd" altLang="ko-KR" sz="2800">
                <a:solidFill>
                  <a:srgbClr val="ff0000"/>
                </a:solidFill>
              </a:rPr>
              <a:t>ur of the Chaldeans</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a:t>
            </a:r>
            <a:r xmlns:a="http://schemas.openxmlformats.org/drawingml/2006/main">
              <a:rPr lang="sd" altLang="en-US" sz="4000">
                <a:solidFill>
                  <a:srgbClr val="ff0000"/>
                </a:solidFill>
              </a:rPr>
              <a:t> </a:t>
            </a:r>
            <a:r xmlns:a="http://schemas.openxmlformats.org/drawingml/2006/main">
              <a:rPr lang="sd" altLang="ko-KR" sz="4000">
                <a:solidFill>
                  <a:srgbClr val="ff0000"/>
                </a:solidFill>
              </a:rPr>
              <a:t>لفظ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خداوند خدا ابرام کي چيو ته، "پنھنجي ملڪ، پنھنجي قوم ۽ پنھنجي پيء جي گھر کي ڇڏي، ۽ اھو ملڪ وڃ جيڪو مان توکي ڏيکاريندس."</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sd" altLang="ko-KR" b="1">
                <a:solidFill>
                  <a:schemeClr val="tx1">
                    <a:lumMod val="50000"/>
                    <a:lumOff val="50000"/>
                  </a:schemeClr>
                </a:solidFill>
              </a:rPr>
              <a:t>نمبر 7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sd" altLang="ko-KR" sz="4400"/>
              <a:t>اسحاق، وعدو ڪيل پٽ</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a:t>
            </a:r>
            <a:r xmlns:a="http://schemas.openxmlformats.org/drawingml/2006/main">
              <a:rPr lang="sd" altLang="en-US" sz="4000">
                <a:solidFill>
                  <a:srgbClr val="ff0000"/>
                </a:solidFill>
              </a:rPr>
              <a:t> </a:t>
            </a:r>
            <a:r xmlns:a="http://schemas.openxmlformats.org/drawingml/2006/main">
              <a:rPr lang="sd" altLang="ko-KR" sz="4000">
                <a:solidFill>
                  <a:srgbClr val="ff0000"/>
                </a:solidFill>
              </a:rPr>
              <a:t>لفظ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ابراهيم هڪ سؤ سالن جو هو ته سندس پٽ اسحاق پيدا ٿيو.</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sd" altLang="ko-KR" sz="2600">
                <a:solidFill>
                  <a:schemeClr val="tx1">
                    <a:lumMod val="65000"/>
                    <a:lumOff val="35000"/>
                  </a:schemeClr>
                </a:solidFill>
              </a:rPr>
              <a:t>خدا ابراھيم سان واعدو ڪيو ته خدا کيس رات جي آسمان ۾ تارن جيترا ٻار ڏيندو.</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sd" altLang="ko-KR" sz="2600">
                <a:solidFill>
                  <a:schemeClr val="tx1">
                    <a:lumMod val="65000"/>
                    <a:lumOff val="35000"/>
                  </a:schemeClr>
                </a:solidFill>
              </a:rPr>
              <a:t>پر، کيس 100 سالن جي عمر تائين ڪو به اولاد نه ٿيو.</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هڪ ڏينهن، خدا ابراهيم کي رات جو ٻاهر ڪڍيو.</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sd" altLang="ko-KR" sz="2800">
                <a:solidFill>
                  <a:schemeClr val="tx1">
                    <a:lumMod val="65000"/>
                    <a:lumOff val="35000"/>
                  </a:schemeClr>
                </a:solidFill>
              </a:rPr>
              <a:t>”آسمان ڏانهن ڏس. ڇا تون تارن کي ڳڻائي سگھين ٿو؟”</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خدا کيس خوبصورت زمين ڏيڻ جو واعدو ڪيو.</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3600"/>
              <a:t>اڄ جو </a:t>
            </a:r>
            <a:r xmlns:a="http://schemas.openxmlformats.org/drawingml/2006/main">
              <a:rPr lang="sd" altLang="ko-KR" sz="4000"/>
              <a:t>سبق</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sd" altLang="ko-KR" sz="2800">
                <a:solidFill>
                  <a:schemeClr val="tx1">
                    <a:lumMod val="65000"/>
                    <a:lumOff val="35000"/>
                  </a:schemeClr>
                </a:solidFill>
              </a:rPr>
              <a:t>دنيا ڪنهن ٺاهي؟</a:t>
            </a:r>
          </a:p>
          <a:p>
            <a:pPr xmlns:a="http://schemas.openxmlformats.org/drawingml/2006/main" algn="ctr"/>
            <a:r xmlns:a="http://schemas.openxmlformats.org/drawingml/2006/main">
              <a:rPr lang="sd" altLang="ko-KR" sz="2800">
                <a:solidFill>
                  <a:schemeClr val="tx1">
                    <a:lumMod val="65000"/>
                    <a:lumOff val="35000"/>
                  </a:schemeClr>
                </a:solidFill>
              </a:rPr>
              <a:t>خدا دنيا ٺاهي.</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d" altLang="ko-KR" sz="2800">
                <a:solidFill>
                  <a:schemeClr val="tx1">
                    <a:lumMod val="65000"/>
                    <a:lumOff val="35000"/>
                  </a:schemeClr>
                </a:solidFill>
              </a:rPr>
              <a:t>دنيا کي ڪير سنڀاليندو؟</a:t>
            </a:r>
          </a:p>
          <a:p>
            <a:pPr xmlns:a="http://schemas.openxmlformats.org/drawingml/2006/main" algn="ctr"/>
            <a:r xmlns:a="http://schemas.openxmlformats.org/drawingml/2006/main">
              <a:rPr lang="sd" altLang="ko-KR" sz="2800">
                <a:solidFill>
                  <a:schemeClr val="tx1">
                    <a:lumMod val="65000"/>
                    <a:lumOff val="35000"/>
                  </a:schemeClr>
                </a:solidFill>
              </a:rPr>
              <a:t>خدا دنيا کي ترتيب ۾ رکي ٿو.</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d" altLang="ko-KR" sz="2800">
                <a:solidFill>
                  <a:schemeClr val="tx1">
                    <a:lumMod val="65000"/>
                    <a:lumOff val="35000"/>
                  </a:schemeClr>
                </a:solidFill>
              </a:rPr>
              <a:t>دنيا پاڻ ٺاهي نه هئي.</a:t>
            </a:r>
          </a:p>
          <a:p>
            <a:pPr xmlns:a="http://schemas.openxmlformats.org/drawingml/2006/main" algn="ctr"/>
            <a:r xmlns:a="http://schemas.openxmlformats.org/drawingml/2006/main">
              <a:rPr lang="sd" altLang="ko-KR" sz="2800">
                <a:solidFill>
                  <a:schemeClr val="tx1">
                    <a:lumMod val="65000"/>
                    <a:lumOff val="35000"/>
                  </a:schemeClr>
                </a:solidFill>
              </a:rPr>
              <a:t>دنيا پاڻ هلي نه ٿي سگهي.</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2800">
                <a:solidFill>
                  <a:schemeClr val="tx1">
                    <a:lumMod val="65000"/>
                    <a:lumOff val="35000"/>
                  </a:schemeClr>
                </a:solidFill>
              </a:rPr>
              <a:t>اسان کي ياد رکڻ گهرجي ته خدا سڄي دنيا کي ٺاهيو آهي ۽ اڃا تائين انهن سڀني تي ڪنٽرول آهي.</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"توهان جا ٻار آسمان ۾ تارن جيترا هوندا، ۽ سمنڊ جي ڪناري تي رڻ." ابراهيم رب جي واعدي تي ايمان آندو.</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sd" altLang="ko-KR" sz="2600">
                <a:solidFill>
                  <a:schemeClr val="tx1">
                    <a:lumMod val="65000"/>
                    <a:lumOff val="35000"/>
                  </a:schemeClr>
                </a:solidFill>
              </a:rPr>
              <a:t>خدا پنهنجو واعدو پورو ڪيو. سارہ ابراهيم کي پٽ ڄائو. ابراهيم جو نالو </a:t>
            </a:r>
            <a:r xmlns:a="http://schemas.openxmlformats.org/drawingml/2006/main">
              <a:rPr lang="sd" altLang="ko-KR" sz="2600" b="1">
                <a:solidFill>
                  <a:schemeClr val="tx1">
                    <a:lumMod val="65000"/>
                    <a:lumOff val="35000"/>
                  </a:schemeClr>
                </a:solidFill>
              </a:rPr>
              <a:t>اسحاق رکيو </a:t>
            </a:r>
            <a:r xmlns:a="http://schemas.openxmlformats.org/drawingml/2006/main">
              <a:rPr lang="sd" altLang="ko-KR" sz="2600">
                <a:solidFill>
                  <a:schemeClr val="tx1">
                    <a:lumMod val="65000"/>
                    <a:lumOff val="35000"/>
                  </a:schemeClr>
                </a:solidFill>
              </a:rPr>
              <a:t>جنهن جو مطلب آهي </a:t>
            </a:r>
            <a:r xmlns:a="http://schemas.openxmlformats.org/drawingml/2006/main">
              <a:rPr lang="sd" altLang="ko-KR" sz="2600" b="1">
                <a:solidFill>
                  <a:schemeClr val="tx1">
                    <a:lumMod val="65000"/>
                    <a:lumOff val="35000"/>
                  </a:schemeClr>
                </a:solidFill>
              </a:rPr>
              <a:t>خوشي </a:t>
            </a:r>
            <a:r xmlns:a="http://schemas.openxmlformats.org/drawingml/2006/main">
              <a:rPr lang="sd"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a:t>
            </a:r>
            <a:r xmlns:a="http://schemas.openxmlformats.org/drawingml/2006/main">
              <a:rPr lang="sd" altLang="en-US" sz="4000">
                <a:solidFill>
                  <a:srgbClr val="ff0000"/>
                </a:solidFill>
              </a:rPr>
              <a:t> </a:t>
            </a:r>
            <a:r xmlns:a="http://schemas.openxmlformats.org/drawingml/2006/main">
              <a:rPr lang="sd" altLang="ko-KR" sz="4000">
                <a:solidFill>
                  <a:srgbClr val="ff0000"/>
                </a:solidFill>
              </a:rPr>
              <a:t>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sd" altLang="ko-KR" sz="3600">
                <a:solidFill>
                  <a:schemeClr val="tx1">
                    <a:lumMod val="65000"/>
                    <a:lumOff val="35000"/>
                  </a:schemeClr>
                </a:solidFill>
              </a:rPr>
              <a:t>ابراهيم واقعي خدا جي واعدي تي ايمان آندو جيتوڻيڪ اهو هن لاءِ ناممڪن نظر آيو.</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ابراهيم جي عقيدي کي ڏسي خدا ڏاڍو خوش ٿيو. خدا کيس اسحاق ڏنو، واعدو ڪيل پٽ.</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خدا يقيناً پنهنجو واعدو پورو ڪيو، جيتوڻيڪ اهو اسان لاءِ ناممڪن نظر آيو.</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d" altLang="ko-KR" sz="3200"/>
              <a:t>خدا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rgbClr val="c00000"/>
                </a:solidFill>
              </a:rPr>
              <a:t>خدا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قادر مطلق (هر شيءِ تي قادر آهي)</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ابراهيم جي عمر ڪيتري هئي جڏهن هن کي اسحاق پيدا ٿيو؟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rgbClr val="ff0000"/>
                </a:solidFill>
              </a:rPr>
              <a:t>④ </a:t>
            </a:r>
            <a:r xmlns:a="http://schemas.openxmlformats.org/drawingml/2006/main">
              <a:rPr lang="sd"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ابراهيم هڪ سؤ سالن جو هو ته سندس پٽ اسحاق پيدا ٿيو.</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 21: 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sd" altLang="ko-KR" b="1">
                <a:solidFill>
                  <a:schemeClr val="tx1">
                    <a:lumMod val="50000"/>
                    <a:lumOff val="50000"/>
                  </a:schemeClr>
                </a:solidFill>
              </a:rPr>
              <a:t>نمبر 8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sd" altLang="ko-KR" sz="3900"/>
              <a:t>ابراهيم اسحاق کي خدا جي آڏو پيش ڪيو</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پوءِ خدا فرمايو تہ ”پنھنجو پٽ، پنھنجو اڪيلو پٽ اسحاق، جنھن سان تون پيار ڪرين ٿو وٺي،</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d" altLang="ko-KR" sz="3600">
                <a:solidFill>
                  <a:schemeClr val="tx1">
                    <a:lumMod val="65000"/>
                    <a:lumOff val="35000"/>
                  </a:schemeClr>
                </a:solidFill>
              </a:rPr>
              <a:t>۽ موريا جي علائقي ڏانهن وڃو. اُتي کيس ساڙيندڙ نذراني طور قربان ڪيو</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d" altLang="ko-KR" sz="3600">
                <a:solidFill>
                  <a:schemeClr val="tx1">
                    <a:lumMod val="65000"/>
                    <a:lumOff val="35000"/>
                  </a:schemeClr>
                </a:solidFill>
              </a:rPr>
              <a:t>جبلن مان هڪ تي مان توکي ٻڌايان ٿو.</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هڪ ڏينهن، خدا ابراهيم کي چيو،</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sd" altLang="ko-KR" sz="2800">
                <a:solidFill>
                  <a:schemeClr val="tx1">
                    <a:lumMod val="65000"/>
                    <a:lumOff val="35000"/>
                  </a:schemeClr>
                </a:solidFill>
              </a:rPr>
              <a:t>”پنهنجو اڪيلو پٽ مون کي ساڙڻ جي نذر ڪر.</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ابراھيم اسحاق کي ايترو پيار ڪيو جو اھو سخت ھو جڏھن ھن خدا کان ٻڌو. پر هن خدا جي فرمانبرداري ڪرڻ جو فيصلو ڪيو.</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sd" altLang="ko-KR" sz="3200"/>
              <a:t>خدا ڪير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d" altLang="ko-KR" sz="3600">
                <a:solidFill>
                  <a:srgbClr val="C00000"/>
                </a:solidFill>
              </a:rPr>
              <a:t>هي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sd" altLang="ko-KR" sz="3600">
                <a:solidFill>
                  <a:schemeClr val="tx1">
                    <a:lumMod val="65000"/>
                    <a:lumOff val="35000"/>
                  </a:schemeClr>
                </a:solidFill>
              </a:rPr>
              <a:t>اهو خالق جنهن مون سميت سڄي دنيا ٺاهي.</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ابراھيم اسحاق کي ڳنڍيو ۽ کيس جاء تي رکي، ۽ ھن کيس مارڻ جي ڪوشش ڪئي. ان وقت،</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”ابراهيم، ابراهيم، هن کي نه ماريو. هن کي ڪجهه به نه ڏيو. هاڻي، مون کي خبر آهي ته توهان خدا کان ڊڄو ۽ پيار ڪيو." اھو اھو امتحان ھو جيڪو خدا ابراھيم کي ڪيو ھو.</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sd" altLang="ko-KR" sz="2600">
                <a:solidFill>
                  <a:schemeClr val="tx1">
                    <a:lumMod val="65000"/>
                    <a:lumOff val="35000"/>
                  </a:schemeClr>
                </a:solidFill>
              </a:rPr>
              <a:t>"شڪر، خدا!" خدا ابراھيم جي ايمان کي خوشيء سان قبول ڪيو. خدا کيس سڀني مؤمنن جو ابن ڏاڏن بڻايو.</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sd" altLang="ko-KR" sz="3200">
                <a:solidFill>
                  <a:schemeClr val="tx1">
                    <a:lumMod val="65000"/>
                    <a:lumOff val="35000"/>
                  </a:schemeClr>
                </a:solidFill>
              </a:rPr>
              <a:t>ابراهيم اسحاق کي تمام گهڻو پيار ڪيو، پر اهو وڌيڪ ضروري هو ته هو خدا جي ڪلام جي فرمانبرداري ڪرڻ.</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sd" altLang="ko-KR" sz="3200">
                <a:solidFill>
                  <a:schemeClr val="tx1">
                    <a:lumMod val="65000"/>
                    <a:lumOff val="35000"/>
                  </a:schemeClr>
                </a:solidFill>
              </a:rPr>
              <a:t>مون کي خدا کان وڌيڪ پيار ڪرڻ گهرجي، ڪنهن به شيء کان وڌيڪ، ۽ دنيا جي ڪنهن ٻئي شخص کان وڌيڪ.</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d" altLang="ko-KR" sz="3200"/>
              <a:t>خدا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rgbClr val="c00000"/>
                </a:solidFill>
              </a:rPr>
              <a:t>خدا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اسان جو پيءُ جيڪو اسان جي ايمان کي امتحان ذريعي مضبوط ڪري ٿو.</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t>اڄ جي</a:t>
            </a:r>
            <a:r xmlns:a="http://schemas.openxmlformats.org/drawingml/2006/main">
              <a:rPr lang="sd" altLang="en-US" sz="4000"/>
              <a:t> </a:t>
            </a:r>
            <a:r xmlns:a="http://schemas.openxmlformats.org/drawingml/2006/main">
              <a:rPr lang="sd" altLang="ko-KR" sz="4000"/>
              <a:t>سوال</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sd" altLang="ko-KR" sz="3200">
                <a:solidFill>
                  <a:schemeClr val="tx1">
                    <a:lumMod val="65000"/>
                    <a:lumOff val="35000"/>
                  </a:schemeClr>
                </a:solidFill>
              </a:rPr>
              <a:t>خدا ابراھيم کي ٻرندڙ قرباني طور پيش ڪرڻ لاءِ ڇا چيو؟</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dk1"/>
                </a:solidFill>
              </a:rPr>
              <a:t>① </a:t>
            </a:r>
            <a:r xmlns:a="http://schemas.openxmlformats.org/drawingml/2006/main">
              <a:rPr lang="sd" altLang="ko-KR" sz="2800">
                <a:solidFill>
                  <a:schemeClr val="dk1"/>
                </a:solidFill>
              </a:rPr>
              <a:t>پٽ</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زال</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ڪتو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رڍ</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rgbClr val="ff0000"/>
                </a:solidFill>
              </a:rPr>
              <a:t>① </a:t>
            </a:r>
            <a:r xmlns:a="http://schemas.openxmlformats.org/drawingml/2006/main">
              <a:rPr lang="sd" altLang="ko-KR" sz="2800">
                <a:solidFill>
                  <a:srgbClr val="ff0000"/>
                </a:solidFill>
              </a:rPr>
              <a:t>پٽ</a:t>
            </a:r>
            <a:r xmlns:a="http://schemas.openxmlformats.org/drawingml/2006/main">
              <a:rPr lang="sd"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پوءِ خدا فرمايو تہ ”پنھنجو پٽ، پنھنجو اڪيلو پٽ اسحاق، جنھن سان تون پيار ڪرين ٿو وٺي،</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d" altLang="ko-KR" sz="3600">
                <a:solidFill>
                  <a:schemeClr val="tx1">
                    <a:lumMod val="65000"/>
                    <a:lumOff val="35000"/>
                  </a:schemeClr>
                </a:solidFill>
              </a:rPr>
              <a:t>۽ موريا جي علائقي ڏانهن وڃو. اُتي کيس ساڙيندڙ نذراني طور قربان ڪيو</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d" altLang="ko-KR" sz="3600">
                <a:solidFill>
                  <a:schemeClr val="tx1">
                    <a:lumMod val="65000"/>
                    <a:lumOff val="35000"/>
                  </a:schemeClr>
                </a:solidFill>
              </a:rPr>
              <a:t>جبلن مان هڪ تي مان توکي ٻڌايان ٿو.</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sd" altLang="ko-KR" b="1">
                <a:solidFill>
                  <a:schemeClr val="tx1">
                    <a:lumMod val="50000"/>
                    <a:lumOff val="50000"/>
                  </a:schemeClr>
                </a:solidFill>
              </a:rPr>
              <a:t>نمبر 9</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جي</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لفظ</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جو</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sd" altLang="ko-KR" sz="4400"/>
              <a:t>اسحاق تڪرار نه ڪيو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bg1">
                    <a:lumMod val="50000"/>
                  </a:schemeClr>
                </a:solidFill>
              </a:rPr>
              <a:t>هُو اتان هليو ويو ۽ ٻيو کوهه کوٽايائين، جنهن تي ڪو به جهيڙو نه ٿيو.</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d" altLang="ko-KR" sz="3600">
                <a:solidFill>
                  <a:schemeClr val="bg1">
                    <a:lumMod val="50000"/>
                  </a:schemeClr>
                </a:solidFill>
              </a:rPr>
              <a:t>هن ان جو نالو رهبوٿ رکيو، چيو ته "هاڻي رب اسان کي ڪمرو ڏنو آهي</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d" altLang="ko-KR" sz="3600">
                <a:solidFill>
                  <a:schemeClr val="bg1">
                    <a:lumMod val="50000"/>
                  </a:schemeClr>
                </a:solidFill>
              </a:rPr>
              <a:t>۽ اسان زمين ۾ ترقي ڪنداسين."</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26:</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جي</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کوهه</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هئا</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تنهن ڪري</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اهم،</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ڇاڪاڻ ته</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اهي</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سگهي</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حاصل ڪرڻ</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تازو</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پاڻي</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ريگستان ۾. اسحاق کي کوهه پنهنجي پيءُ کان ورثي ۾ مليا هئا.</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خدا ڇا سان دنيا ٺاهي؟</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پٿر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پاڻي</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مٽي</a:t>
            </a:r>
            <a:r xmlns:a="http://schemas.openxmlformats.org/drawingml/2006/main">
              <a:rPr lang="sd"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لفظ</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rgbClr val="FF0000"/>
                </a:solidFill>
              </a:rPr>
              <a:t>④ </a:t>
            </a:r>
            <a:r xmlns:a="http://schemas.openxmlformats.org/drawingml/2006/main">
              <a:rPr lang="sd" altLang="ko-KR" sz="2800">
                <a:solidFill>
                  <a:srgbClr val="FF0000"/>
                </a:solidFill>
              </a:rPr>
              <a:t>لفظ</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بهرحال، فلستين کيس حسد ڪيو. تنهن ڪري، انهن کوهن کي زمين سان ڀريو.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پر، اسحاق انھن سان تڪرار نه ڪيو. هو هليو ويو ۽ کوهه کوٽيو. هن تازو پاڻي جو هڪ کوهه دريافت ڪيو.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d" altLang="ko-KR" sz="2800">
                <a:solidFill>
                  <a:schemeClr val="tx1">
                    <a:lumMod val="65000"/>
                    <a:lumOff val="35000"/>
                  </a:schemeClr>
                </a:solidFill>
              </a:rPr>
              <a:t>ان وقت ٻين ماڻهن به اسحاق کان کوهه کنيو. پر، هن انهن سان ڪو به جهيڙو نه ڪيو.</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sd" altLang="ko-KR" sz="2600">
                <a:solidFill>
                  <a:schemeClr val="tx1">
                    <a:lumMod val="65000"/>
                    <a:lumOff val="35000"/>
                  </a:schemeClr>
                </a:solidFill>
              </a:rPr>
              <a:t>خدا اسحاق برڪت ڪئي. هن وري ٻيو کوهه کوٽيو. خدا کيس اتان تازو پاڻي ڏنو. اسحاق ھڪڙو ڦيرو ٺاھيو ۽ شڪرگذاري ڏني.</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sd" altLang="ko-KR" sz="3600">
                <a:solidFill>
                  <a:schemeClr val="tx1">
                    <a:lumMod val="65000"/>
                    <a:lumOff val="35000"/>
                  </a:schemeClr>
                </a:solidFill>
              </a:rPr>
              <a:t>اسحاق انھن سان جھيڙو نه ڪيو جيڪي سندس کوھ کڻي ويا.</a:t>
            </a:r>
            <a:r xmlns:a="http://schemas.openxmlformats.org/drawingml/2006/main">
              <a:rPr lang="sd"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خدا اسحاق برڪت ڪئي.</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اسان کي ٻين سان به تڪرار نه ڪرڻ گهرجي.</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d" altLang="ko-KR" sz="3600">
                <a:solidFill>
                  <a:schemeClr val="tx1">
                    <a:lumMod val="65000"/>
                    <a:lumOff val="35000"/>
                  </a:schemeClr>
                </a:solidFill>
              </a:rPr>
              <a:t>اسان کي پيار ڪرڻ گهرجي ۽ ٻين کي معاف ڪرڻ گهرجي.</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d" altLang="ko-KR" sz="3200"/>
              <a:t>خدا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rgbClr val="c00000"/>
                </a:solidFill>
              </a:rPr>
              <a:t>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هو انهن کان نفرت ڪري ٿو جيڪي ٻين سان جهيڙا ڪن ٿا.</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sd" altLang="ko-KR" sz="3600">
                <a:solidFill>
                  <a:schemeClr val="tx1">
                    <a:lumMod val="65000"/>
                    <a:lumOff val="35000"/>
                  </a:schemeClr>
                </a:solidFill>
              </a:rPr>
              <a:t>هو انهن سان پيار ڪندو آهي جيڪي هڪ ٻئي سان پيار ڪندا آهن.</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سوال</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tx1">
                    <a:lumMod val="65000"/>
                    <a:lumOff val="35000"/>
                  </a:schemeClr>
                </a:solidFill>
              </a:rPr>
              <a:t>ڇا جي ڪري اسحاق سخت وقت برداشت ڪيو؟</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گھر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گھڙو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dk1"/>
                </a:solidFill>
              </a:rPr>
              <a:t>③ </a:t>
            </a:r>
            <a:r xmlns:a="http://schemas.openxmlformats.org/drawingml/2006/main">
              <a:rPr lang="sd" altLang="ko-KR" sz="2800">
                <a:solidFill>
                  <a:schemeClr val="dk1"/>
                </a:solidFill>
              </a:rPr>
              <a:t>چڱو</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خاندان</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sd" altLang="en-US" sz="2800">
                <a:solidFill>
                  <a:srgbClr val="ff0000"/>
                </a:solidFill>
              </a:rPr>
              <a:t>③ </a:t>
            </a:r>
            <a:r xmlns:a="http://schemas.openxmlformats.org/drawingml/2006/main">
              <a:rPr lang="sd" altLang="ko-KR" sz="2800">
                <a:solidFill>
                  <a:srgbClr val="ff0000"/>
                </a:solidFill>
              </a:rPr>
              <a:t>چڱو</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لفظ</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bg1">
                    <a:lumMod val="50000"/>
                  </a:schemeClr>
                </a:solidFill>
              </a:rPr>
              <a:t>هُو اتان هليو ويو ۽ ٻيو کوهه کوٽايائين، جنهن تي ڪو به جهيڙو نه ٿيو.</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d" altLang="ko-KR" sz="3600">
                <a:solidFill>
                  <a:schemeClr val="bg1">
                    <a:lumMod val="50000"/>
                  </a:schemeClr>
                </a:solidFill>
              </a:rPr>
              <a:t>هن ان جو نالو رهبوٿ رکيو، چيو ته "هاڻي رب اسان کي ڪمرو ڏنو آهي</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d" altLang="ko-KR" sz="3600">
                <a:solidFill>
                  <a:schemeClr val="bg1">
                    <a:lumMod val="50000"/>
                  </a:schemeClr>
                </a:solidFill>
              </a:rPr>
              <a:t>۽ اسان زمين ۾ ترقي ڪنداسين."</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tx1">
                    <a:lumMod val="65000"/>
                    <a:lumOff val="35000"/>
                  </a:schemeClr>
                </a:solidFill>
              </a:rPr>
              <a:t>پيدائش</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26:</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sd" altLang="ko-KR" b="1">
                <a:solidFill>
                  <a:schemeClr val="tx1">
                    <a:lumMod val="50000"/>
                    <a:lumOff val="50000"/>
                  </a:schemeClr>
                </a:solidFill>
              </a:rPr>
              <a:t>نمبر 10</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جي</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لفظ</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جو</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sd" altLang="ko-KR" sz="3600"/>
              <a:t>عيسو پيدائشي حق وڪڻي ڇڏيو</a:t>
            </a:r>
            <a:endParaRPr xmlns:a="http://schemas.openxmlformats.org/drawingml/2006/main" lang="en-US" altLang="ko-KR" sz="3600"/>
          </a:p>
          <a:p>
            <a:pPr xmlns:a="http://schemas.openxmlformats.org/drawingml/2006/main" algn="ctr">
              <a:defRPr/>
            </a:pPr>
            <a:r xmlns:a="http://schemas.openxmlformats.org/drawingml/2006/main">
              <a:rPr lang="sd" altLang="ko-KR" sz="3600"/>
              <a:t>هڪ پيالو ڳاڙهي اسٽو لاءِ</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sd" altLang="ko-KR" sz="3600">
                <a:solidFill>
                  <a:schemeClr val="bg1">
                    <a:lumMod val="50000"/>
                  </a:schemeClr>
                </a:solidFill>
              </a:rPr>
              <a:t>پوءِ يعقوب عيسو کي ڪجھ ماني ۽ ڪجھ دال دال ڏني.</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d" altLang="ko-KR" sz="3600">
                <a:solidFill>
                  <a:schemeClr val="bg1">
                    <a:lumMod val="50000"/>
                  </a:schemeClr>
                </a:solidFill>
              </a:rPr>
              <a:t>هن کاڌو ۽ پيتو، پوءِ اٿيو ۽ هليو ويو.</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d" altLang="ko-KR" sz="3600">
                <a:solidFill>
                  <a:schemeClr val="bg1">
                    <a:lumMod val="50000"/>
                  </a:schemeClr>
                </a:solidFill>
              </a:rPr>
              <a:t>تنهن ڪري، عيسو پنهنجي ڄمڻ واري حق کي ناپسند ڪيو.</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d"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d" altLang="ko-KR" sz="2800">
                <a:solidFill>
                  <a:schemeClr val="bg1">
                    <a:lumMod val="50000"/>
                  </a:schemeClr>
                </a:solidFill>
              </a:rPr>
              <a:t>پيدائش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