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si"/>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si"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si" altLang="ko-KR" b="1">
                <a:solidFill>
                  <a:schemeClr val="tx1">
                    <a:lumMod val="50000"/>
                    <a:lumOff val="50000"/>
                  </a:schemeClr>
                </a:solidFill>
              </a:rPr>
              <a:t>නැත.</a:t>
            </a:r>
            <a:r xmlns:a="http://schemas.openxmlformats.org/drawingml/2006/main">
              <a:rPr lang="si" altLang="en-US" b="1">
                <a:solidFill>
                  <a:schemeClr val="tx1">
                    <a:lumMod val="50000"/>
                    <a:lumOff val="50000"/>
                  </a:schemeClr>
                </a:solidFill>
              </a:rPr>
              <a:t> </a:t>
            </a:r>
            <a:r xmlns:a="http://schemas.openxmlformats.org/drawingml/2006/main">
              <a:rPr lang="si" altLang="ko-KR" b="1">
                <a:solidFill>
                  <a:schemeClr val="tx1">
                    <a:lumMod val="50000"/>
                    <a:lumOff val="50000"/>
                  </a:schemeClr>
                </a:solidFill>
              </a:rPr>
              <a:t>31 දෙවියන් වහන්සේගේ වචනය</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si" altLang="ko-KR" sz="4000"/>
              <a:t>ජොනතන්,</a:t>
            </a:r>
          </a:p>
          <a:p>
            <a:pPr xmlns:a="http://schemas.openxmlformats.org/drawingml/2006/main" algn="ctr"/>
            <a:r xmlns:a="http://schemas.openxmlformats.org/drawingml/2006/main">
              <a:rPr lang="si" altLang="ko-KR" sz="4000"/>
              <a:t>ඩේවිඩ්ගේ හොඳ මිතුරා</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si" altLang="ko-KR" sz="4000">
                <a:solidFill>
                  <a:srgbClr val="FF0000"/>
                </a:solidFill>
              </a:rPr>
              <a:t>අද ප්‍රශ්නාවලිය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si" altLang="ko-KR" sz="3200">
                <a:solidFill>
                  <a:schemeClr val="tx1">
                    <a:lumMod val="65000"/>
                    <a:lumOff val="35000"/>
                  </a:schemeClr>
                </a:solidFill>
              </a:rPr>
              <a:t>ජොනතන් දාවිත්ට නොදුන්නේ කුමක්ද?</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si" altLang="en-US" sz="2800">
                <a:solidFill>
                  <a:schemeClr val="tx1">
                    <a:lumMod val="65000"/>
                    <a:lumOff val="35000"/>
                  </a:schemeClr>
                </a:solidFill>
              </a:rPr>
              <a:t>① </a:t>
            </a:r>
            <a:r xmlns:a="http://schemas.openxmlformats.org/drawingml/2006/main">
              <a:rPr lang="si" altLang="ko-KR" sz="2800">
                <a:solidFill>
                  <a:schemeClr val="tx1">
                    <a:lumMod val="65000"/>
                    <a:lumOff val="35000"/>
                  </a:schemeClr>
                </a:solidFill>
              </a:rPr>
              <a:t>කඩුව</a:t>
            </a:r>
            <a:r xmlns:a="http://schemas.openxmlformats.org/drawingml/2006/main">
              <a:rPr lang="si"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si" altLang="en-US" sz="2800">
                <a:solidFill>
                  <a:schemeClr val="tx1">
                    <a:lumMod val="65000"/>
                    <a:lumOff val="35000"/>
                  </a:schemeClr>
                </a:solidFill>
              </a:rPr>
              <a:t>② </a:t>
            </a:r>
            <a:r xmlns:a="http://schemas.openxmlformats.org/drawingml/2006/main">
              <a:rPr lang="si" altLang="ko-KR" sz="2800">
                <a:solidFill>
                  <a:schemeClr val="tx1">
                    <a:lumMod val="65000"/>
                    <a:lumOff val="35000"/>
                  </a:schemeClr>
                </a:solidFill>
              </a:rPr>
              <a:t>පලිහ</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si" altLang="en-US" sz="2800">
                <a:solidFill>
                  <a:schemeClr val="tx1">
                    <a:lumMod val="65000"/>
                    <a:lumOff val="35000"/>
                  </a:schemeClr>
                </a:solidFill>
              </a:rPr>
              <a:t>③ </a:t>
            </a:r>
            <a:r xmlns:a="http://schemas.openxmlformats.org/drawingml/2006/main">
              <a:rPr lang="si" altLang="ko-KR" sz="2800">
                <a:solidFill>
                  <a:schemeClr val="tx1">
                    <a:lumMod val="65000"/>
                    <a:lumOff val="35000"/>
                  </a:schemeClr>
                </a:solidFill>
              </a:rPr>
              <a:t>ඊතලය</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si" altLang="en-US" sz="2800">
                <a:solidFill>
                  <a:schemeClr val="tx1">
                    <a:lumMod val="65000"/>
                    <a:lumOff val="35000"/>
                  </a:schemeClr>
                </a:solidFill>
              </a:rPr>
              <a:t>④ </a:t>
            </a:r>
            <a:r xmlns:a="http://schemas.openxmlformats.org/drawingml/2006/main">
              <a:rPr lang="si" altLang="ko-KR" sz="2800">
                <a:solidFill>
                  <a:schemeClr val="tx1">
                    <a:lumMod val="65000"/>
                    <a:lumOff val="35000"/>
                  </a:schemeClr>
                </a:solidFill>
              </a:rPr>
              <a:t>ඇඳුම්</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si" altLang="en-US" sz="2800">
                <a:solidFill>
                  <a:srgbClr val="FF0000"/>
                </a:solidFill>
              </a:rPr>
              <a:t>② </a:t>
            </a:r>
            <a:r xmlns:a="http://schemas.openxmlformats.org/drawingml/2006/main">
              <a:rPr lang="si" altLang="ko-KR" sz="2800">
                <a:solidFill>
                  <a:srgbClr val="FF0000"/>
                </a:solidFill>
              </a:rPr>
              <a:t>පලිහ</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b="1">
                <a:solidFill>
                  <a:schemeClr val="tx1">
                    <a:lumMod val="50000"/>
                    <a:lumOff val="50000"/>
                  </a:schemeClr>
                </a:solidFill>
              </a:rPr>
              <a:t>අංක 40 දෙවියන් වහන්සේගේ වචනය</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400"/>
              <a:t>එස්තර් රැජිනගේ ධෛර්යය.</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වචනය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එවිට රජ, "ඒ කුමක්ද, එස්තර් රැජින, ඔබේ ඉල්ලීම කුමක්ද? රාජධානියෙන් අඩක් දක්වා වුවද එය ඔබට දෙනු ලැබේ" කියා ඇසුවා.</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i" altLang="ko-KR" sz="2800">
                <a:solidFill>
                  <a:schemeClr val="tx1">
                    <a:lumMod val="65000"/>
                    <a:lumOff val="35000"/>
                  </a:schemeClr>
                </a:solidFill>
              </a:rPr>
              <a:t>එස්තර්</a:t>
            </a:r>
            <a:r xmlns:a="http://schemas.openxmlformats.org/drawingml/2006/main">
              <a:rPr lang="si" altLang="en-US" sz="2800">
                <a:solidFill>
                  <a:schemeClr val="tx1">
                    <a:lumMod val="65000"/>
                    <a:lumOff val="35000"/>
                  </a:schemeClr>
                </a:solidFill>
              </a:rPr>
              <a:t> </a:t>
            </a:r>
            <a:r xmlns:a="http://schemas.openxmlformats.org/drawingml/2006/main">
              <a:rPr lang="si"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එස්තර් නැණවත් යුදෙව් කාන්තාවක් පර්සියාවේ රැජින වූ කාලයයි. කෙසේවෙතත්, රජුගේ නීතිය යොදාගනිමින් යුදෙව්වන්ව විනාශ කිරීමට හාමාන් සැලසුම් කළේය.</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‘රජතුමා නොකැඳවා රජු ළඟට ගියොත් මා මරා දැමිය හැකියි’ කියා ඇය සිතුවාය. කෙසේ වෙතත්, එය නීතියට පටහැනි වුවද, තම ජනතාව බේරා ගන්නා ලෙස ඉල්ලා රජු වෙත යාමට ඇය තීරණය කළාය.</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එහෙත්, එස්තර් බිසව මළුවෙහි සිටගෙන සිටිනු දුටු ඔහු ඇය ගැන බෙහෙවින් සතුටු වී, “ඔබේ ඉල්ලීම කුමක්ද? මම එය ඔබට දෙන්නෙමි. ”</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යුදෙව්වන් විනාශ කිරීමට හාමාන් කළ කුමන්ත්‍රණය රජු විසින් හෙළි කරන ලදී. එහි ප්‍රතිඵලයක් ලෙස ඔහු රජුගේ වෛරයට ලක් වී මරා දමන ලදී.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600">
                <a:solidFill>
                  <a:schemeClr val="tx1">
                    <a:lumMod val="65000"/>
                    <a:lumOff val="35000"/>
                  </a:schemeClr>
                </a:solidFill>
              </a:rPr>
              <a:t>"ස්වාමීනි, අපව ආරක්ෂා කිරීම ගැන ඔබට ස්තූතියි!" එස්තර් රැජිනගේ නිර්භීතකම නිසා යුදෙව්වන් ආරක්ෂා විය.</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පාඩම</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3200">
                <a:solidFill>
                  <a:schemeClr val="tx1">
                    <a:lumMod val="65000"/>
                    <a:lumOff val="35000"/>
                  </a:schemeClr>
                </a:solidFill>
              </a:rPr>
              <a:t>එස්තර්ව මරණයට පත් කිරීමට නියමිතව තිබුණත්, ඇය තම සෙනඟව ධෛර්යවත්ව බේරාගන්න කියා දෙවිට යාච්ඤා කළා.</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i" altLang="ko-KR" sz="3200">
                <a:solidFill>
                  <a:schemeClr val="tx1">
                    <a:lumMod val="65000"/>
                    <a:lumOff val="35000"/>
                  </a:schemeClr>
                </a:solidFill>
              </a:rPr>
              <a:t>දෙවියන් වහන්සේ එස්තර්ගේ යාච්ඤාව තුළින් යුදෙව්වන්ව අර්බුදයෙන් ගලවාගත්තේ ඔහුගේ පුදුමාකාර ප්‍රඥාවෙන් සහ ශක්තියෙනි.</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i" altLang="ko-KR" sz="3200">
                <a:solidFill>
                  <a:schemeClr val="tx1">
                    <a:lumMod val="65000"/>
                    <a:lumOff val="35000"/>
                  </a:schemeClr>
                </a:solidFill>
              </a:rPr>
              <a:t>අපගේ එදිනෙදා ජීවිතයේදී දෙවියන්වහන්සේගේ පුදුමාකාර උපකාරය සහ ගැළවීම විශ්වාස කර බලාපොරොත්තු වෙමු.</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3200"/>
              <a:t>දෙවි?</a:t>
            </a:r>
            <a:r xmlns:a="http://schemas.openxmlformats.org/drawingml/2006/main">
              <a:rPr lang="s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rgbClr val="C00000"/>
                </a:solidFill>
              </a:rPr>
              <a:t>දෙවියන් තමයි..</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දෙවියන් වහන්සේ තම සෙනඟව අවසානය දක්වා තබා ගන්නා සහ උපකාර කරන තැනැත්තාය.</a:t>
            </a:r>
            <a:r xmlns:a="http://schemas.openxmlformats.org/drawingml/2006/main">
              <a:rPr lang="si"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si" altLang="ko-KR" sz="3600">
                <a:solidFill>
                  <a:schemeClr val="tx1">
                    <a:lumMod val="65000"/>
                    <a:lumOff val="35000"/>
                  </a:schemeClr>
                </a:solidFill>
              </a:rPr>
              <a:t>දෙවියන් වහන්සේ ලෝකයේ අවසානය දක්වා තබාගෙන මට උපකාර කරයි.</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ප්‍රශ්නාවලිය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200">
                <a:solidFill>
                  <a:schemeClr val="tx1">
                    <a:lumMod val="65000"/>
                    <a:lumOff val="35000"/>
                  </a:schemeClr>
                </a:solidFill>
              </a:rPr>
              <a:t>එස්තර් රජු වෙතට කැඳවීමකින් තොරව පැමිණි විට ඇයට සිදු වූයේ කුමක්ද?</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① </a:t>
            </a:r>
            <a:r xmlns:a="http://schemas.openxmlformats.org/drawingml/2006/main">
              <a:rPr lang="si" altLang="ko-KR" sz="2800">
                <a:solidFill>
                  <a:schemeClr val="tx1">
                    <a:lumMod val="65000"/>
                    <a:lumOff val="35000"/>
                  </a:schemeClr>
                </a:solidFill>
              </a:rPr>
              <a:t>ඇයව මරණයට පත් කිරීමට නියමිතයි.</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② </a:t>
            </a:r>
            <a:r xmlns:a="http://schemas.openxmlformats.org/drawingml/2006/main">
              <a:rPr lang="si" altLang="ko-KR" sz="2800">
                <a:solidFill>
                  <a:schemeClr val="tx1">
                    <a:lumMod val="65000"/>
                    <a:lumOff val="35000"/>
                  </a:schemeClr>
                </a:solidFill>
              </a:rPr>
              <a:t>ඇයව එළවා දමන ලදී.</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③ </a:t>
            </a:r>
            <a:r xmlns:a="http://schemas.openxmlformats.org/drawingml/2006/main">
              <a:rPr lang="si" altLang="ko-KR" sz="2800">
                <a:solidFill>
                  <a:schemeClr val="tx1">
                    <a:lumMod val="65000"/>
                    <a:lumOff val="35000"/>
                  </a:schemeClr>
                </a:solidFill>
              </a:rPr>
              <a:t>ඇයට රජු හමුවීමට නොහැකි විය.</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④ </a:t>
            </a:r>
            <a:r xmlns:a="http://schemas.openxmlformats.org/drawingml/2006/main">
              <a:rPr lang="si" altLang="ko-KR" sz="2800">
                <a:solidFill>
                  <a:schemeClr val="tx1">
                    <a:lumMod val="65000"/>
                    <a:lumOff val="35000"/>
                  </a:schemeClr>
                </a:solidFill>
              </a:rPr>
              <a:t>ඇයට ඉල්ලා සිටීමට අවශ්‍ය දේ රජුට පැවසිය හැකිය.</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rgbClr val="FF0000"/>
                </a:solidFill>
              </a:rPr>
              <a:t>④ </a:t>
            </a:r>
            <a:r xmlns:a="http://schemas.openxmlformats.org/drawingml/2006/main">
              <a:rPr lang="si" altLang="ko-KR" sz="2800">
                <a:solidFill>
                  <a:srgbClr val="FF0000"/>
                </a:solidFill>
              </a:rPr>
              <a:t>ඇයට ඉල්ලා සිටීමට අවශ්‍ය දේ රජුට පැවසිය හැකිය.</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si" altLang="ko-KR" sz="4000">
                <a:solidFill>
                  <a:srgbClr val="FF0000"/>
                </a:solidFill>
              </a:rPr>
              <a:t>අද වචනය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i" altLang="ko-KR" sz="3600">
                <a:solidFill>
                  <a:schemeClr val="tx1">
                    <a:lumMod val="65000"/>
                    <a:lumOff val="35000"/>
                  </a:schemeClr>
                </a:solidFill>
              </a:rPr>
              <a:t>දාවිත් සාවුල් සමඟ කතා කර අවසන් වූ පසු, යොනාතාන් දාවිත් සමඟ එක් වූ අතර, ඔහු තමාට මෙන් ඔහුට ප්‍රේම කළේය.</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i" altLang="ko-KR" sz="2800">
                <a:solidFill>
                  <a:schemeClr val="tx1">
                    <a:lumMod val="65000"/>
                    <a:lumOff val="35000"/>
                  </a:schemeClr>
                </a:solidFill>
              </a:rPr>
              <a:t>1 සාමුවෙල් 18:</a:t>
            </a:r>
            <a:r xmlns:a="http://schemas.openxmlformats.org/drawingml/2006/main">
              <a:rPr lang="si" altLang="en-US" sz="2800">
                <a:solidFill>
                  <a:schemeClr val="tx1">
                    <a:lumMod val="65000"/>
                    <a:lumOff val="35000"/>
                  </a:schemeClr>
                </a:solidFill>
              </a:rPr>
              <a:t> </a:t>
            </a:r>
            <a:r xmlns:a="http://schemas.openxmlformats.org/drawingml/2006/main">
              <a:rPr lang="si"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වචනය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එවිට රජ, "ඒ කුමක්ද, එස්තර් රැජින, ඔබේ ඉල්ලීම කුමක්ද? රාජධානියෙන් අඩක් දක්වා වුවද එය ඔබට දෙනු ලැබේ" කියා ඇසුවා.</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i" altLang="ko-KR" sz="2800">
                <a:solidFill>
                  <a:schemeClr val="tx1">
                    <a:lumMod val="65000"/>
                    <a:lumOff val="35000"/>
                  </a:schemeClr>
                </a:solidFill>
              </a:rPr>
              <a:t>එස්තර්</a:t>
            </a:r>
            <a:r xmlns:a="http://schemas.openxmlformats.org/drawingml/2006/main">
              <a:rPr lang="si" altLang="en-US" sz="2800">
                <a:solidFill>
                  <a:schemeClr val="tx1">
                    <a:lumMod val="65000"/>
                    <a:lumOff val="35000"/>
                  </a:schemeClr>
                </a:solidFill>
              </a:rPr>
              <a:t> </a:t>
            </a:r>
            <a:r xmlns:a="http://schemas.openxmlformats.org/drawingml/2006/main">
              <a:rPr lang="si"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si" altLang="ko-KR" b="1">
                <a:solidFill>
                  <a:schemeClr val="tx1">
                    <a:lumMod val="50000"/>
                    <a:lumOff val="50000"/>
                  </a:schemeClr>
                </a:solidFill>
              </a:rPr>
              <a:t>අංක 41 දෙවියන් වහන්සේගේ වචනය</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si" altLang="ko-KR" sz="4400"/>
              <a:t>දෙවියන් වහන්සේගෙන් ආශීර්වාද ලැබූ යෝබ්</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i" altLang="ko-KR" sz="4000">
                <a:solidFill>
                  <a:srgbClr val="FF0000"/>
                </a:solidFill>
              </a:rPr>
              <a:t>අද වචනය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i" altLang="ko-KR" sz="3600">
                <a:solidFill>
                  <a:schemeClr val="tx1">
                    <a:lumMod val="65000"/>
                    <a:lumOff val="35000"/>
                  </a:schemeClr>
                </a:solidFill>
              </a:rPr>
              <a:t>ඌෂ් දේශයේ යෝබ් නම් මිනිසෙක් වාසය කළේය. මේ මනුෂ්‍යයා නිර්දෝෂී හා අවංක විය; ඔහු දෙවියන් වහන්සේට භය වූ අතර නපුරෙන් වැළකී සිටියේය.</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i" altLang="ko-KR" sz="2800">
                <a:solidFill>
                  <a:schemeClr val="tx1">
                    <a:lumMod val="65000"/>
                    <a:lumOff val="35000"/>
                  </a:schemeClr>
                </a:solidFill>
              </a:rPr>
              <a:t>රැකියා</a:t>
            </a:r>
            <a:r xmlns:a="http://schemas.openxmlformats.org/drawingml/2006/main">
              <a:rPr lang="si" altLang="en-US" sz="2800">
                <a:solidFill>
                  <a:schemeClr val="tx1">
                    <a:lumMod val="65000"/>
                    <a:lumOff val="35000"/>
                  </a:schemeClr>
                </a:solidFill>
              </a:rPr>
              <a:t> </a:t>
            </a:r>
            <a:r xmlns:a="http://schemas.openxmlformats.org/drawingml/2006/main">
              <a:rPr lang="si"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si" altLang="ko-KR" sz="2800">
                <a:solidFill>
                  <a:schemeClr val="tx1">
                    <a:lumMod val="65000"/>
                    <a:lumOff val="35000"/>
                  </a:schemeClr>
                </a:solidFill>
              </a:rPr>
              <a:t>නැඟෙනහිර දේශයේ උස් දේශයේ ජීවත් වූ යෝබ් ධනවත්ම තැනැත්තා විය. ඔහු දෙවියන් වහන්සේට භය වූ, නිර්දෝෂී හා අවංක ය.</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si" altLang="ko-KR" sz="2800">
                <a:solidFill>
                  <a:schemeClr val="tx1">
                    <a:lumMod val="65000"/>
                    <a:lumOff val="35000"/>
                  </a:schemeClr>
                </a:solidFill>
              </a:rPr>
              <a:t>“ඔබ යෝබ්ට ආශීර්වාද කළ නිසා ඔහු ඔබට බිය විය. යෝබ් දෙවිට භය වෙන්නේ නිකම්මද?” සාතන් යෝබ්ව පරීක්ෂා කිරීමට කුමන්ත්‍රණය කළේය.</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si" altLang="ko-KR" sz="2400">
                <a:solidFill>
                  <a:schemeClr val="tx1">
                    <a:lumMod val="65000"/>
                    <a:lumOff val="35000"/>
                  </a:schemeClr>
                </a:solidFill>
              </a:rPr>
              <a:t>සාතන් එක රැයකින් සියල්ල, ඔහුගේ දරුවන් සහ ඔහුගේ සියලු දේපළ පැහැර ගත්තේය. ඔහු ලෝකයේ වඩාත්ම කාලකණ්ණි මිනිසා බවට පත් විය.</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si" altLang="ko-KR" sz="2600">
                <a:solidFill>
                  <a:schemeClr val="tx1">
                    <a:lumMod val="65000"/>
                    <a:lumOff val="35000"/>
                  </a:schemeClr>
                </a:solidFill>
              </a:rPr>
              <a:t>"දෙවියන් වහන්සේට ශාප කර මැරෙන්න" කියා ඔහුගේ බිරිඳ ඔහුගෙන් සමුගත්තාය. යෝබ්ගේ මිතුරන් පැමිණ ඔහුට දොස් කීවත්, යෝබ් වෙනදා මෙන් දෙවි කෙරෙහි විශ්වාසය තැබුවේය.</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si" altLang="ko-KR" sz="2600">
                <a:solidFill>
                  <a:schemeClr val="tx1">
                    <a:lumMod val="65000"/>
                    <a:lumOff val="35000"/>
                  </a:schemeClr>
                </a:solidFill>
              </a:rPr>
              <a:t>එය දුක්ඛිත හා කටුක කාලය විය. කෙසේ වෙතත්, යෝබ් පරීක්ෂණයෙන් සමත් වූ අතර දෙවියන් වහන්සේ ඔහුට පෙරට වඩා විශාල ආශීර්වාදයක් ලබා දුන්නේය. ඔහු වෙන කවරදාටත් වඩා දෙවිට භය වූ මිනිසෙක් බවට පත් විය.</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si" altLang="ko-KR" sz="4000">
                <a:solidFill>
                  <a:srgbClr val="FF0000"/>
                </a:solidFill>
              </a:rPr>
              <a:t>අද පාඩම</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si" altLang="ko-KR" sz="3200">
                <a:solidFill>
                  <a:schemeClr val="tx1">
                    <a:lumMod val="65000"/>
                    <a:lumOff val="35000"/>
                  </a:schemeClr>
                </a:solidFill>
              </a:rPr>
              <a:t>යෝබ් අවංක මිනිසෙක් වුවද සාතන් ඔහුට කරදර කළේය.</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i" altLang="ko-KR" sz="3200">
                <a:solidFill>
                  <a:schemeClr val="tx1">
                    <a:lumMod val="65000"/>
                    <a:lumOff val="35000"/>
                  </a:schemeClr>
                </a:solidFill>
              </a:rPr>
              <a:t>දුෂ්කරතා මැද වුවද, යෝබ් දෙවියන් වහන්සේව විශ්වාස කළ අතර දෙවියන් වහන්සේ තුළ ඉවසිලිවන්තව සිටියේය.</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i" altLang="ko-KR" sz="3200">
                <a:solidFill>
                  <a:schemeClr val="tx1">
                    <a:lumMod val="65000"/>
                    <a:lumOff val="35000"/>
                  </a:schemeClr>
                </a:solidFill>
              </a:rPr>
              <a:t>ඒ දුෂ්කරතා අපට එන්න පුළුවන්.</a:t>
            </a:r>
          </a:p>
          <a:p>
            <a:pPr xmlns:a="http://schemas.openxmlformats.org/drawingml/2006/main" algn="ctr"/>
            <a:r xmlns:a="http://schemas.openxmlformats.org/drawingml/2006/main">
              <a:rPr lang="si" altLang="ko-KR" sz="3200">
                <a:solidFill>
                  <a:schemeClr val="tx1">
                    <a:lumMod val="65000"/>
                    <a:lumOff val="35000"/>
                  </a:schemeClr>
                </a:solidFill>
              </a:rPr>
              <a:t>ඒ වෙලාවට අපි දෙවියන් අදහාගෙන ඉවසීමෙන් ඉන්න ඕන.</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si" altLang="ko-KR" sz="3200"/>
              <a:t>දෙවි?</a:t>
            </a:r>
            <a:r xmlns:a="http://schemas.openxmlformats.org/drawingml/2006/main">
              <a:rPr lang="s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si" altLang="ko-KR" sz="3600">
                <a:solidFill>
                  <a:srgbClr val="C00000"/>
                </a:solidFill>
              </a:rPr>
              <a:t>දෙවියන් තමයි..</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si" altLang="ko-KR" sz="3600">
                <a:solidFill>
                  <a:schemeClr val="tx1">
                    <a:lumMod val="65000"/>
                    <a:lumOff val="35000"/>
                  </a:schemeClr>
                </a:solidFill>
              </a:rPr>
              <a:t>දෙවියන් වහන්සේ එකයි</a:t>
            </a:r>
          </a:p>
          <a:p>
            <a:r xmlns:a="http://schemas.openxmlformats.org/drawingml/2006/main">
              <a:rPr lang="si" altLang="ko-KR" sz="3600">
                <a:solidFill>
                  <a:schemeClr val="tx1">
                    <a:lumMod val="65000"/>
                    <a:lumOff val="35000"/>
                  </a:schemeClr>
                </a:solidFill>
              </a:rPr>
              <a:t>ඔහුගේ කැමැත්තට අනුව අපව පොහොසත් හෝ දුප්පත් කිරීමට හැකි.</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b="1">
                <a:solidFill>
                  <a:schemeClr val="tx1">
                    <a:lumMod val="50000"/>
                    <a:lumOff val="50000"/>
                  </a:schemeClr>
                </a:solidFill>
              </a:rPr>
              <a:t>අංක 32 දෙවියන් වහන්සේගේ වචනය</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400"/>
              <a:t>ප්‍රඥාව තෑග්ගක් ලෙස ලැබූ සලමොන්.</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si" altLang="ko-KR" sz="4000">
                <a:solidFill>
                  <a:srgbClr val="FF0000"/>
                </a:solidFill>
              </a:rPr>
              <a:t>අද ප්‍රශ්නාවලිය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si" altLang="ko-KR" sz="3600">
                <a:solidFill>
                  <a:schemeClr val="tx1">
                    <a:lumMod val="65000"/>
                    <a:lumOff val="35000"/>
                  </a:schemeClr>
                </a:solidFill>
              </a:rPr>
              <a:t>ජොබ් සම්බන්ධයෙන් වැරදි එක කුමක්ද?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si" altLang="en-US" sz="2800">
                <a:solidFill>
                  <a:schemeClr val="tx1">
                    <a:lumMod val="65000"/>
                    <a:lumOff val="35000"/>
                  </a:schemeClr>
                </a:solidFill>
              </a:rPr>
              <a:t>① </a:t>
            </a:r>
            <a:r xmlns:a="http://schemas.openxmlformats.org/drawingml/2006/main">
              <a:rPr lang="si" altLang="ko-KR" sz="2800">
                <a:solidFill>
                  <a:schemeClr val="tx1">
                    <a:lumMod val="65000"/>
                    <a:lumOff val="35000"/>
                  </a:schemeClr>
                </a:solidFill>
              </a:rPr>
              <a:t>ඔහු පොහොසත් විය.</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si" altLang="en-US" sz="2800">
                <a:solidFill>
                  <a:schemeClr val="tx1">
                    <a:lumMod val="65000"/>
                    <a:lumOff val="35000"/>
                  </a:schemeClr>
                </a:solidFill>
              </a:rPr>
              <a:t>② </a:t>
            </a:r>
            <a:r xmlns:a="http://schemas.openxmlformats.org/drawingml/2006/main">
              <a:rPr lang="si" altLang="ko-KR" sz="2800">
                <a:solidFill>
                  <a:schemeClr val="tx1">
                    <a:lumMod val="65000"/>
                    <a:lumOff val="35000"/>
                  </a:schemeClr>
                </a:solidFill>
              </a:rPr>
              <a:t>ඔහු නැගෙනහිර දේශයේ ජීවත් විය.</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si" altLang="en-US" sz="2800">
                <a:solidFill>
                  <a:schemeClr val="tx1">
                    <a:lumMod val="65000"/>
                    <a:lumOff val="35000"/>
                  </a:schemeClr>
                </a:solidFill>
              </a:rPr>
              <a:t>③ </a:t>
            </a:r>
            <a:r xmlns:a="http://schemas.openxmlformats.org/drawingml/2006/main">
              <a:rPr lang="si" altLang="ko-KR" sz="2800">
                <a:solidFill>
                  <a:schemeClr val="tx1">
                    <a:lumMod val="65000"/>
                    <a:lumOff val="35000"/>
                  </a:schemeClr>
                </a:solidFill>
              </a:rPr>
              <a:t>ඔහු රජෙක් විය.</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si" altLang="en-US" sz="2800">
                <a:solidFill>
                  <a:schemeClr val="tx1">
                    <a:lumMod val="65000"/>
                    <a:lumOff val="35000"/>
                  </a:schemeClr>
                </a:solidFill>
              </a:rPr>
              <a:t>④ </a:t>
            </a:r>
            <a:r xmlns:a="http://schemas.openxmlformats.org/drawingml/2006/main">
              <a:rPr lang="si" altLang="ko-KR" sz="2800">
                <a:solidFill>
                  <a:schemeClr val="tx1">
                    <a:lumMod val="65000"/>
                    <a:lumOff val="35000"/>
                  </a:schemeClr>
                </a:solidFill>
              </a:rPr>
              <a:t>ඔහු දෙවියන් වහන්සේට බිය විය.</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si" altLang="en-US" sz="2800">
                <a:solidFill>
                  <a:srgbClr val="FF0000"/>
                </a:solidFill>
              </a:rPr>
              <a:t>③ </a:t>
            </a:r>
            <a:r xmlns:a="http://schemas.openxmlformats.org/drawingml/2006/main">
              <a:rPr lang="si" altLang="ko-KR" sz="2800">
                <a:solidFill>
                  <a:srgbClr val="FF0000"/>
                </a:solidFill>
              </a:rPr>
              <a:t>ඔහු රජෙක් විය.</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i" altLang="ko-KR" sz="4000">
                <a:solidFill>
                  <a:srgbClr val="FF0000"/>
                </a:solidFill>
              </a:rPr>
              <a:t>අද වචනය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i" altLang="ko-KR" sz="3600">
                <a:solidFill>
                  <a:schemeClr val="tx1">
                    <a:lumMod val="65000"/>
                    <a:lumOff val="35000"/>
                  </a:schemeClr>
                </a:solidFill>
              </a:rPr>
              <a:t>ඌෂ් දේශයේ යෝබ් නම් මිනිසෙක් වාසය කළේය. මේ මනුෂ්‍යයා නිර්දෝෂී හා අවංක විය; ඔහු දෙවියන් වහන්සේට භය වූ අතර නපුරෙන් වැළකී සිටියේය.</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i" altLang="ko-KR" sz="2800">
                <a:solidFill>
                  <a:schemeClr val="tx1">
                    <a:lumMod val="65000"/>
                    <a:lumOff val="35000"/>
                  </a:schemeClr>
                </a:solidFill>
              </a:rPr>
              <a:t>රැකියා</a:t>
            </a:r>
            <a:r xmlns:a="http://schemas.openxmlformats.org/drawingml/2006/main">
              <a:rPr lang="si" altLang="en-US" sz="2800">
                <a:solidFill>
                  <a:schemeClr val="tx1">
                    <a:lumMod val="65000"/>
                    <a:lumOff val="35000"/>
                  </a:schemeClr>
                </a:solidFill>
              </a:rPr>
              <a:t> </a:t>
            </a:r>
            <a:r xmlns:a="http://schemas.openxmlformats.org/drawingml/2006/main">
              <a:rPr lang="si"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b="1">
                <a:solidFill>
                  <a:schemeClr val="tx1">
                    <a:lumMod val="50000"/>
                    <a:lumOff val="50000"/>
                  </a:schemeClr>
                </a:solidFill>
              </a:rPr>
              <a:t>නැත. 42 දෙවියන් වහන්සේගේ වචනය</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400"/>
              <a:t>ඩැනියෙල් රජුගේ ආහාර අනුභව කිරීම ප්‍රතික්ෂේප කළේය.</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වචනය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නමුත් දානියෙල් රාජකීය ආහාරවලින් සහ වයින්වලින් අපවිත්‍ර නොවී සිටීමට අධිෂ්ඨාන කර ගත් අතර, මේ ආකාරයෙන් අපවිත්‍ර නොවන ලෙස ප්‍රධාන නිලධාරියාගෙන් අවසර ඉල්ලා සිටියේය.</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i" altLang="ko-KR" sz="2800">
                <a:solidFill>
                  <a:schemeClr val="tx1">
                    <a:lumMod val="65000"/>
                    <a:lumOff val="35000"/>
                  </a:schemeClr>
                </a:solidFill>
              </a:rPr>
              <a:t>ඩැනියෙල්</a:t>
            </a:r>
            <a:r xmlns:a="http://schemas.openxmlformats.org/drawingml/2006/main">
              <a:rPr lang="si" altLang="en-US" sz="2800">
                <a:solidFill>
                  <a:schemeClr val="tx1">
                    <a:lumMod val="65000"/>
                    <a:lumOff val="35000"/>
                  </a:schemeClr>
                </a:solidFill>
              </a:rPr>
              <a:t> </a:t>
            </a:r>
            <a:r xmlns:a="http://schemas.openxmlformats.org/drawingml/2006/main">
              <a:rPr lang="si"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500">
                <a:solidFill>
                  <a:schemeClr val="tx1">
                    <a:lumMod val="65000"/>
                    <a:lumOff val="35000"/>
                  </a:schemeClr>
                </a:solidFill>
              </a:rPr>
              <a:t>ඩැනියෙල් සහ ඔහුගේ මිතුරන් තිදෙනා සිරකරුවන් ලෙස බබිලෝනියට ගෙන එන ලදී. රජතුමා තම නිලධාරීන්ට රජුගේ ආහාර සහ වයින් දීමට ඔවුන්ට උගන්වන ලෙස නියෝග කළේය.</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400">
                <a:solidFill>
                  <a:schemeClr val="tx1">
                    <a:lumMod val="65000"/>
                    <a:lumOff val="35000"/>
                  </a:schemeClr>
                </a:solidFill>
              </a:rPr>
              <a:t>“දෙවිගේ නීතියෙන් තහනම් කළ ආහාර අනුභව නොකිරීමට අපට අවශ්‍යයි!” ඩැනියෙල් සහ ඔහුගේ මිතුරන් තිදෙනා ප්‍රධාන නිලධාරියාගෙන් මේ ආකාරයෙන් අපවිත්‍ර නොවන්නට අවසර ඉල්ලා සිටියහ.</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600">
                <a:solidFill>
                  <a:schemeClr val="tx1">
                    <a:lumMod val="65000"/>
                    <a:lumOff val="35000"/>
                  </a:schemeClr>
                </a:solidFill>
              </a:rPr>
              <a:t>ඩැනියෙල් සහ ඔහුගේ මිතුරන් තිදෙනා පිළිමයට පිරිනැමූ ආහාර අනුභව කිරීම වෙනුවට එළවළු සහ ජලය අනුභව කළහ. දෙවි ඔවුන්ව අගය කළ අතර ඔවුන්ට වැඩි ප්‍රඥාවක් ලබා දුන්නා.</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500">
                <a:solidFill>
                  <a:schemeClr val="tx1">
                    <a:lumMod val="65000"/>
                    <a:lumOff val="35000"/>
                  </a:schemeClr>
                </a:solidFill>
              </a:rPr>
              <a:t>"ඔවුන් කොතරම් බුද්ධිමත්ද!" ඔවුන් රාජකීය ආහාර අනුභව කරන වෙනත් තරුණයින්ට වඩා නිරෝගී සහ ප්‍රඥාවන්ත පෙනුමක් ඇති බව රජුට පුදුම විය නොහැක.</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600">
                <a:solidFill>
                  <a:schemeClr val="tx1">
                    <a:lumMod val="65000"/>
                    <a:lumOff val="35000"/>
                  </a:schemeClr>
                </a:solidFill>
              </a:rPr>
              <a:t>එතැන් පටන් ඩැනියෙල් සහ ඔහුගේ මිතුරන් තිදෙනා බැබිලෝනියේ වැදගත් දේවල් භාරගත් අතර දෙවියන් වහන්සේ ඉදිරියෙහි ශුද්ධව සිටියහ.</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පාඩම</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200">
                <a:solidFill>
                  <a:schemeClr val="tx1">
                    <a:lumMod val="65000"/>
                    <a:lumOff val="35000"/>
                  </a:schemeClr>
                </a:solidFill>
              </a:rPr>
              <a:t>ඩැනියෙල් සහ ඔහුගේ මිතුරන් තිදෙනා දෙවිගේ නීතිය සිරකරුවෙකුගේ තත්වය යටතේ පවා තබාගැනීමට තීරණය කළහ.</a:t>
            </a:r>
          </a:p>
          <a:p>
            <a:r xmlns:a="http://schemas.openxmlformats.org/drawingml/2006/main">
              <a:rPr lang="si" altLang="ko-KR" sz="3200">
                <a:solidFill>
                  <a:schemeClr val="tx1">
                    <a:lumMod val="65000"/>
                    <a:lumOff val="35000"/>
                  </a:schemeClr>
                </a:solidFill>
              </a:rPr>
              <a:t>ඉන්පසුව, ඔවුන් රාජකීය ආහාර අනුභව කරන වෙනත් ඕනෑම පිරිමියෙකුට වඩා නිරෝගී සහ ප්‍රඥාවන්ත විය.</a:t>
            </a:r>
          </a:p>
          <a:p>
            <a:r xmlns:a="http://schemas.openxmlformats.org/drawingml/2006/main">
              <a:rPr lang="si" altLang="ko-KR" sz="3200">
                <a:solidFill>
                  <a:schemeClr val="tx1">
                    <a:lumMod val="65000"/>
                    <a:lumOff val="35000"/>
                  </a:schemeClr>
                </a:solidFill>
              </a:rPr>
              <a:t>ඕනෑම තත්වයක් යටතේ අපි දෙවියන් වහන්සේට කීකරු විය යුතුය.</a:t>
            </a:r>
          </a:p>
          <a:p>
            <a:r xmlns:a="http://schemas.openxmlformats.org/drawingml/2006/main">
              <a:rPr lang="si" altLang="ko-KR" sz="3200">
                <a:solidFill>
                  <a:schemeClr val="tx1">
                    <a:lumMod val="65000"/>
                    <a:lumOff val="35000"/>
                  </a:schemeClr>
                </a:solidFill>
              </a:rPr>
              <a:t>දෙවියන් වහන්සේට ප්‍රේම කිරීම තරම් වැදගත් දෙයක් නැත.</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වචනය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සලමොන් රජු ධනයෙන් හා ප්‍රඥාවෙන් පොළොවේ සියලු රජවරුන්ට වඩා ශ්‍රේෂ්ඨ විය.</a:t>
            </a:r>
            <a:r xmlns:a="http://schemas.openxmlformats.org/drawingml/2006/main">
              <a:rPr lang="s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i" altLang="ko-KR" sz="2800">
                <a:solidFill>
                  <a:schemeClr val="tx1">
                    <a:lumMod val="65000"/>
                    <a:lumOff val="35000"/>
                  </a:schemeClr>
                </a:solidFill>
              </a:rPr>
              <a:t>2 ලේකම් 9:</a:t>
            </a:r>
            <a:r xmlns:a="http://schemas.openxmlformats.org/drawingml/2006/main">
              <a:rPr lang="si" altLang="en-US" sz="2800">
                <a:solidFill>
                  <a:schemeClr val="tx1">
                    <a:lumMod val="65000"/>
                    <a:lumOff val="35000"/>
                  </a:schemeClr>
                </a:solidFill>
              </a:rPr>
              <a:t> </a:t>
            </a:r>
            <a:r xmlns:a="http://schemas.openxmlformats.org/drawingml/2006/main">
              <a:rPr lang="si"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3200"/>
              <a:t>WHO</a:t>
            </a:r>
            <a:r xmlns:a="http://schemas.openxmlformats.org/drawingml/2006/main">
              <a:rPr lang="si" altLang="en-US" sz="3200"/>
              <a:t> </a:t>
            </a:r>
            <a:r xmlns:a="http://schemas.openxmlformats.org/drawingml/2006/main">
              <a:rPr lang="si" altLang="ko-KR" sz="3200"/>
              <a:t>වේ</a:t>
            </a:r>
            <a:r xmlns:a="http://schemas.openxmlformats.org/drawingml/2006/main">
              <a:rPr lang="si" altLang="en-US" sz="3200"/>
              <a:t> </a:t>
            </a:r>
            <a:r xmlns:a="http://schemas.openxmlformats.org/drawingml/2006/main">
              <a:rPr lang="si" altLang="ko-KR" sz="3200"/>
              <a:t>දෙවි?</a:t>
            </a:r>
            <a:r xmlns:a="http://schemas.openxmlformats.org/drawingml/2006/main">
              <a:rPr lang="s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rgbClr val="C00000"/>
                </a:solidFill>
              </a:rPr>
              <a:t>දෙවියන් තමයි..</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දෙවියන් යනු සෑම තැනකම එකම වේලාවක (සර්ව ව්‍යාප්තිය) සිටිය හැකි තැනැත්තාය. තවද ඔහු සර්වබලධාරී ය.</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ප්‍රශ්නාවලිය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ඩැනියෙල් සහ ඔහුගේ මිතුරන් තිදෙනා රජුගේ ආහාර වෙනුවට අනුභව කළ ආහාරය කුමක්ද?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① </a:t>
            </a:r>
            <a:r xmlns:a="http://schemas.openxmlformats.org/drawingml/2006/main">
              <a:rPr lang="si" altLang="ko-KR" sz="2800">
                <a:solidFill>
                  <a:schemeClr val="tx1">
                    <a:lumMod val="65000"/>
                    <a:lumOff val="35000"/>
                  </a:schemeClr>
                </a:solidFill>
              </a:rPr>
              <a:t>ජලය සහ එළවළු</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② </a:t>
            </a:r>
            <a:r xmlns:a="http://schemas.openxmlformats.org/drawingml/2006/main">
              <a:rPr lang="si" altLang="ko-KR" sz="2800">
                <a:solidFill>
                  <a:schemeClr val="tx1">
                    <a:lumMod val="65000"/>
                    <a:lumOff val="35000"/>
                  </a:schemeClr>
                </a:solidFill>
              </a:rPr>
              <a:t>කුකී සහ කෝක්</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③ </a:t>
            </a:r>
            <a:r xmlns:a="http://schemas.openxmlformats.org/drawingml/2006/main">
              <a:rPr lang="si" altLang="ko-KR" sz="2800">
                <a:solidFill>
                  <a:schemeClr val="tx1">
                    <a:lumMod val="65000"/>
                    <a:lumOff val="35000"/>
                  </a:schemeClr>
                </a:solidFill>
              </a:rPr>
              <a:t>නූඩ්ල්</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④ </a:t>
            </a:r>
            <a:r xmlns:a="http://schemas.openxmlformats.org/drawingml/2006/main">
              <a:rPr lang="si" altLang="ko-KR" sz="2800">
                <a:solidFill>
                  <a:schemeClr val="tx1">
                    <a:lumMod val="65000"/>
                    <a:lumOff val="35000"/>
                  </a:schemeClr>
                </a:solidFill>
              </a:rPr>
              <a:t>සහල්</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rgbClr val="FF0000"/>
                </a:solidFill>
              </a:rPr>
              <a:t>① </a:t>
            </a:r>
            <a:r xmlns:a="http://schemas.openxmlformats.org/drawingml/2006/main">
              <a:rPr lang="si" altLang="ko-KR" sz="2800">
                <a:solidFill>
                  <a:srgbClr val="FF0000"/>
                </a:solidFill>
              </a:rPr>
              <a:t>ජලය සහ එළවළු</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වචනය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නමුත් දානියෙල් රාජකීය ආහාරවලින් සහ වයින්වලින් අපවිත්‍ර නොවී සිටීමට අධිෂ්ඨාන කර ගත් අතර, මේ ආකාරයෙන් අපවිත්‍ර නොවන ලෙස ප්‍රධාන නිලධාරියාගෙන් අවසර ඉල්ලා සිටියේය.</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i" altLang="ko-KR" sz="2800">
                <a:solidFill>
                  <a:schemeClr val="tx1">
                    <a:lumMod val="65000"/>
                    <a:lumOff val="35000"/>
                  </a:schemeClr>
                </a:solidFill>
              </a:rPr>
              <a:t>ඩැනියෙල්</a:t>
            </a:r>
            <a:r xmlns:a="http://schemas.openxmlformats.org/drawingml/2006/main">
              <a:rPr lang="si" altLang="en-US" sz="2800">
                <a:solidFill>
                  <a:schemeClr val="tx1">
                    <a:lumMod val="65000"/>
                    <a:lumOff val="35000"/>
                  </a:schemeClr>
                </a:solidFill>
              </a:rPr>
              <a:t> </a:t>
            </a:r>
            <a:r xmlns:a="http://schemas.openxmlformats.org/drawingml/2006/main">
              <a:rPr lang="si"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b="1">
                <a:solidFill>
                  <a:schemeClr val="tx1">
                    <a:lumMod val="50000"/>
                    <a:lumOff val="50000"/>
                  </a:schemeClr>
                </a:solidFill>
              </a:rPr>
              <a:t>අංක 43 දෙවියන් වහන්සේගේ වචනය</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400"/>
              <a:t>සිංහ ගුහාවේ ඩැනියෙල්</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වචනය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රජු ප්‍රීතියෙන් ඉපිල ගිය අතර දානියෙල්ව ගුහාවෙන් පිටතට ගැනීමට අණ කළේය. දානියෙල් ගුහාවෙන් එසවූ විට, ඔහු තම දෙවියන් වහන්සේ කෙරෙහි විශ්වාසය තැබූ බැවින්, ඔහු පිට තුවාලයක් දක්නට නොලැබුණි.</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i" altLang="ko-KR" sz="2800">
                <a:solidFill>
                  <a:schemeClr val="tx1">
                    <a:lumMod val="65000"/>
                    <a:lumOff val="35000"/>
                  </a:schemeClr>
                </a:solidFill>
              </a:rPr>
              <a:t>ඩැනියෙල්</a:t>
            </a:r>
            <a:r xmlns:a="http://schemas.openxmlformats.org/drawingml/2006/main">
              <a:rPr lang="si" altLang="en-US" sz="2800">
                <a:solidFill>
                  <a:schemeClr val="tx1">
                    <a:lumMod val="65000"/>
                    <a:lumOff val="35000"/>
                  </a:schemeClr>
                </a:solidFill>
              </a:rPr>
              <a:t> </a:t>
            </a:r>
            <a:r xmlns:a="http://schemas.openxmlformats.org/drawingml/2006/main">
              <a:rPr lang="si" altLang="ko-KR" sz="2800">
                <a:solidFill>
                  <a:schemeClr val="tx1">
                    <a:lumMod val="65000"/>
                    <a:lumOff val="35000"/>
                  </a:schemeClr>
                </a:solidFill>
              </a:rPr>
              <a:t>6:</a:t>
            </a:r>
            <a:r xmlns:a="http://schemas.openxmlformats.org/drawingml/2006/main">
              <a:rPr lang="si" altLang="en-US" sz="2800">
                <a:solidFill>
                  <a:schemeClr val="tx1">
                    <a:lumMod val="65000"/>
                    <a:lumOff val="35000"/>
                  </a:schemeClr>
                </a:solidFill>
              </a:rPr>
              <a:t> </a:t>
            </a:r>
            <a:r xmlns:a="http://schemas.openxmlformats.org/drawingml/2006/main">
              <a:rPr lang="si"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500">
                <a:solidFill>
                  <a:schemeClr val="tx1">
                    <a:lumMod val="65000"/>
                    <a:lumOff val="35000"/>
                  </a:schemeClr>
                </a:solidFill>
              </a:rPr>
              <a:t>වහල්භාවයට ගෙනැවිත් අගමැති වූ දානියෙල්ට වෛර කළ අය බැබිලෝනියේ සිටියහ. ඔවුන්ට අවශ්‍ය වූයේ ඩැනියෙල්ව මරා දැමීමටයි.</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400">
                <a:solidFill>
                  <a:schemeClr val="tx1">
                    <a:lumMod val="65000"/>
                    <a:lumOff val="35000"/>
                  </a:schemeClr>
                </a:solidFill>
              </a:rPr>
              <a:t>''රජු හැර වෙන දෙයකට හිස නමන ඕනෑම අයෙකු සිංහ ගුහාවට දමනු ලැබේ!' දානියෙල් එය දැන සිටියත් දිනකට තුන් වරක් යාච්ඤා කිරීම නතර කළේ නැත.</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ඉතින් අන්තිමේදී ඩැනියෙල්ව බය හිතෙන සිංහ ගුහාවට දැම්මා.</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500">
                <a:solidFill>
                  <a:schemeClr val="tx1">
                    <a:lumMod val="65000"/>
                    <a:lumOff val="35000"/>
                  </a:schemeClr>
                </a:solidFill>
              </a:rPr>
              <a:t>රජතුමා පසුදා උදෑසනම සිංහ ගුහාවට පැමිණ, 'දානියෙල්! ඔබ ආරක්ෂිතද?' ඇත්ත වශයෙන්ම, රජුට අවශ්‍ය වූයේ ඩැනියෙල් මිය නොයනවාට ඔහු ඩැනියෙල්ට බෙහෙවින් ආදරය කළ බැවිනි.</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600">
                <a:solidFill>
                  <a:schemeClr val="tx1">
                    <a:lumMod val="65000"/>
                    <a:lumOff val="35000"/>
                  </a:schemeClr>
                </a:solidFill>
              </a:rPr>
              <a:t>"දෙවියන් වහන්සේ මාව ආරක්ෂා කළාට මම කමක් නැහැ!" ඩැනියෙල්ට හානියක් වුණේ නැහැ. රජු දානියෙල්ගේ දෙවිටද ප්‍රශංසා කළේය.</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දාවිත් රජුගෙන් පසු ඊශ්‍රායෙලයේ තුන්වන රජු වූයේ සලමොන් ය.</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පාඩම</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3200">
                <a:solidFill>
                  <a:schemeClr val="tx1">
                    <a:lumMod val="65000"/>
                    <a:lumOff val="35000"/>
                  </a:schemeClr>
                </a:solidFill>
              </a:rPr>
              <a:t>පිළිමවලට නොනැමුණු දානියෙල්,</a:t>
            </a:r>
          </a:p>
          <a:p>
            <a:pPr xmlns:a="http://schemas.openxmlformats.org/drawingml/2006/main" algn="ctr"/>
            <a:r xmlns:a="http://schemas.openxmlformats.org/drawingml/2006/main">
              <a:rPr lang="si" altLang="ko-KR" sz="3200">
                <a:solidFill>
                  <a:schemeClr val="tx1">
                    <a:lumMod val="65000"/>
                    <a:lumOff val="35000"/>
                  </a:schemeClr>
                </a:solidFill>
              </a:rPr>
              <a:t>අවසානයේදී ඔහුව සිංහ ගුහාවට දමනු ලැබූ නමුත් ඔහු ආරක්ෂිත විය.</a:t>
            </a:r>
          </a:p>
          <a:p>
            <a:pPr xmlns:a="http://schemas.openxmlformats.org/drawingml/2006/main" algn="ctr"/>
            <a:r xmlns:a="http://schemas.openxmlformats.org/drawingml/2006/main">
              <a:rPr lang="si" altLang="ko-KR" sz="3200">
                <a:solidFill>
                  <a:schemeClr val="tx1">
                    <a:lumMod val="65000"/>
                    <a:lumOff val="35000"/>
                  </a:schemeClr>
                </a:solidFill>
              </a:rPr>
              <a:t>දානියෙල්ගේ ඇදහිල්ල නිසා බැබිලෝනියේ රජද දෙවිට ප්‍රශංසා කළේය</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i" altLang="ko-KR" sz="3200">
                <a:solidFill>
                  <a:schemeClr val="tx1">
                    <a:lumMod val="65000"/>
                    <a:lumOff val="35000"/>
                  </a:schemeClr>
                </a:solidFill>
              </a:rPr>
              <a:t>අපි නමස්කාර කළ යුත්තේ දෙවියන් වහන්සේට පමණි</a:t>
            </a:r>
          </a:p>
          <a:p>
            <a:pPr xmlns:a="http://schemas.openxmlformats.org/drawingml/2006/main" algn="ctr"/>
            <a:r xmlns:a="http://schemas.openxmlformats.org/drawingml/2006/main">
              <a:rPr lang="si" altLang="ko-KR" sz="3200">
                <a:solidFill>
                  <a:schemeClr val="tx1">
                    <a:lumMod val="65000"/>
                    <a:lumOff val="35000"/>
                  </a:schemeClr>
                </a:solidFill>
              </a:rPr>
              <a:t>පිළිමවලට සේවය නොකරන බව අපි විශ්වාස කළ යුතුයි!</a:t>
            </a:r>
          </a:p>
          <a:p>
            <a:pPr xmlns:a="http://schemas.openxmlformats.org/drawingml/2006/main" algn="ctr"/>
            <a:r xmlns:a="http://schemas.openxmlformats.org/drawingml/2006/main">
              <a:rPr lang="si" altLang="ko-KR" sz="3200">
                <a:solidFill>
                  <a:schemeClr val="tx1">
                    <a:lumMod val="65000"/>
                    <a:lumOff val="35000"/>
                  </a:schemeClr>
                </a:solidFill>
              </a:rPr>
              <a:t>එවැනි ඇදහිල්ලක් අන් අයට දෙවියන් වහන්සේව විශ්වාස කළ හැකිය.</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3200"/>
              <a:t>දෙවියන් යනු?</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rgbClr val="C00000"/>
                </a:solidFill>
              </a:rPr>
              <a:t>දෙවියන් එකයි..</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දෙවි විශ්වාසවන්ත කෙනෙක්</a:t>
            </a:r>
            <a:r xmlns:a="http://schemas.openxmlformats.org/drawingml/2006/main">
              <a:rPr lang="si" altLang="en-US" sz="3600">
                <a:solidFill>
                  <a:schemeClr val="tx1">
                    <a:lumMod val="65000"/>
                    <a:lumOff val="35000"/>
                  </a:schemeClr>
                </a:solidFill>
              </a:rPr>
              <a:t> </a:t>
            </a:r>
            <a:r xmlns:a="http://schemas.openxmlformats.org/drawingml/2006/main">
              <a:rPr lang="si" altLang="ko-KR" sz="3600">
                <a:solidFill>
                  <a:schemeClr val="tx1">
                    <a:lumMod val="65000"/>
                    <a:lumOff val="35000"/>
                  </a:schemeClr>
                </a:solidFill>
              </a:rPr>
              <a:t>ඔහුව විශ්වාස කරන සහ ඔහුට සේවය කරන අයව බේරාගත හැක්කේ කාටද?</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ප්‍රශ්නාවලිය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ඇයි</a:t>
            </a:r>
            <a:r xmlns:a="http://schemas.openxmlformats.org/drawingml/2006/main">
              <a:rPr lang="si" altLang="en-US" sz="3600">
                <a:solidFill>
                  <a:schemeClr val="tx1">
                    <a:lumMod val="65000"/>
                    <a:lumOff val="35000"/>
                  </a:schemeClr>
                </a:solidFill>
              </a:rPr>
              <a:t> </a:t>
            </a:r>
            <a:r xmlns:a="http://schemas.openxmlformats.org/drawingml/2006/main">
              <a:rPr lang="si" altLang="ko-KR" sz="3600">
                <a:solidFill>
                  <a:schemeClr val="tx1">
                    <a:lumMod val="65000"/>
                    <a:lumOff val="35000"/>
                  </a:schemeClr>
                </a:solidFill>
              </a:rPr>
              <a:t>විය</a:t>
            </a:r>
            <a:r xmlns:a="http://schemas.openxmlformats.org/drawingml/2006/main">
              <a:rPr lang="si" altLang="en-US" sz="3600">
                <a:solidFill>
                  <a:schemeClr val="tx1">
                    <a:lumMod val="65000"/>
                    <a:lumOff val="35000"/>
                  </a:schemeClr>
                </a:solidFill>
              </a:rPr>
              <a:t> </a:t>
            </a:r>
            <a:r xmlns:a="http://schemas.openxmlformats.org/drawingml/2006/main">
              <a:rPr lang="si" altLang="ko-KR" sz="3600">
                <a:solidFill>
                  <a:schemeClr val="tx1">
                    <a:lumMod val="65000"/>
                    <a:lumOff val="35000"/>
                  </a:schemeClr>
                </a:solidFill>
              </a:rPr>
              <a:t>ඩැනියෙල්ව සිංහ ගුහාවට දැම්මද?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① </a:t>
            </a:r>
            <a:r xmlns:a="http://schemas.openxmlformats.org/drawingml/2006/main">
              <a:rPr lang="si" altLang="ko-KR" sz="2800">
                <a:solidFill>
                  <a:schemeClr val="tx1">
                    <a:lumMod val="65000"/>
                    <a:lumOff val="35000"/>
                  </a:schemeClr>
                </a:solidFill>
              </a:rPr>
              <a:t>ඔහු රජුට බොරු කී නිසා.</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② </a:t>
            </a:r>
            <a:r xmlns:a="http://schemas.openxmlformats.org/drawingml/2006/main">
              <a:rPr lang="si" altLang="ko-KR" sz="2800">
                <a:solidFill>
                  <a:schemeClr val="tx1">
                    <a:lumMod val="65000"/>
                    <a:lumOff val="35000"/>
                  </a:schemeClr>
                </a:solidFill>
              </a:rPr>
              <a:t>ඔහු රජුගේ පිළිමයට වැඳ වැටුණේ නැති නිසා.</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③ </a:t>
            </a:r>
            <a:r xmlns:a="http://schemas.openxmlformats.org/drawingml/2006/main">
              <a:rPr lang="si" altLang="ko-KR" sz="2800">
                <a:solidFill>
                  <a:schemeClr val="tx1">
                    <a:lumMod val="65000"/>
                    <a:lumOff val="35000"/>
                  </a:schemeClr>
                </a:solidFill>
              </a:rPr>
              <a:t>ඔහු රජුව මරන්න යන නිසා.</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④ </a:t>
            </a:r>
            <a:r xmlns:a="http://schemas.openxmlformats.org/drawingml/2006/main">
              <a:rPr lang="si" altLang="ko-KR" sz="2800">
                <a:solidFill>
                  <a:schemeClr val="tx1">
                    <a:lumMod val="65000"/>
                    <a:lumOff val="35000"/>
                  </a:schemeClr>
                </a:solidFill>
              </a:rPr>
              <a:t>ඔහු දෙවියන් වහන්සේට හොඳින් නමස්කාර නොකළ නිසා.</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rgbClr val="FF0000"/>
                </a:solidFill>
              </a:rPr>
              <a:t>② </a:t>
            </a:r>
            <a:r xmlns:a="http://schemas.openxmlformats.org/drawingml/2006/main">
              <a:rPr lang="si" altLang="ko-KR" sz="2800">
                <a:solidFill>
                  <a:srgbClr val="FF0000"/>
                </a:solidFill>
              </a:rPr>
              <a:t>ඔහු රජුගේ පිළිමයට වැඳ වැටුණේ නැති නිසා.</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වචනය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රජු ප්‍රීතියෙන් ඉපිල ගිය අතර දානියෙල්ව ගුහාවෙන් පිටතට ගැනීමට අණ කළේය. දානියෙල් ගුහාවෙන් එසවූ විට, ඔහු තම දෙවියන් වහන්සේ කෙරෙහි විශ්වාසය තැබූ බැවින්, ඔහු පිට තුවාලයක් දක්නට නොලැබුණි.</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i" altLang="ko-KR" sz="2800">
                <a:solidFill>
                  <a:schemeClr val="tx1">
                    <a:lumMod val="65000"/>
                    <a:lumOff val="35000"/>
                  </a:schemeClr>
                </a:solidFill>
              </a:rPr>
              <a:t>ඩැනියෙල්</a:t>
            </a:r>
            <a:r xmlns:a="http://schemas.openxmlformats.org/drawingml/2006/main">
              <a:rPr lang="si" altLang="en-US" sz="2800">
                <a:solidFill>
                  <a:schemeClr val="tx1">
                    <a:lumMod val="65000"/>
                    <a:lumOff val="35000"/>
                  </a:schemeClr>
                </a:solidFill>
              </a:rPr>
              <a:t> </a:t>
            </a:r>
            <a:r xmlns:a="http://schemas.openxmlformats.org/drawingml/2006/main">
              <a:rPr lang="si" altLang="ko-KR" sz="2800">
                <a:solidFill>
                  <a:schemeClr val="tx1">
                    <a:lumMod val="65000"/>
                    <a:lumOff val="35000"/>
                  </a:schemeClr>
                </a:solidFill>
              </a:rPr>
              <a:t>6:</a:t>
            </a:r>
            <a:r xmlns:a="http://schemas.openxmlformats.org/drawingml/2006/main">
              <a:rPr lang="si" altLang="en-US" sz="2800">
                <a:solidFill>
                  <a:schemeClr val="tx1">
                    <a:lumMod val="65000"/>
                    <a:lumOff val="35000"/>
                  </a:schemeClr>
                </a:solidFill>
              </a:rPr>
              <a:t> </a:t>
            </a:r>
            <a:r xmlns:a="http://schemas.openxmlformats.org/drawingml/2006/main">
              <a:rPr lang="si"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b="1">
                <a:solidFill>
                  <a:schemeClr val="tx1">
                    <a:lumMod val="50000"/>
                    <a:lumOff val="50000"/>
                  </a:schemeClr>
                </a:solidFill>
              </a:rPr>
              <a:t>අංක 44 දෙවියන් වහන්සේගේ වචනය</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400"/>
              <a:t>මහා මාළුවා ඇතුලේ සිටි ජෝනා</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වචනය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නුමුත් සමිඳාණන් වහන්සේ යෝනා ගිල දැමීමට විශාල මසුන් සපයා දුන් අතර, ජෝනා දවල් තුනක් සහ රාත්‍රී තුනක් මසුන් තුළ සිටියේය.</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i" altLang="ko-KR" sz="2800">
                <a:solidFill>
                  <a:schemeClr val="tx1">
                    <a:lumMod val="65000"/>
                    <a:lumOff val="35000"/>
                  </a:schemeClr>
                </a:solidFill>
              </a:rPr>
              <a:t>ජෝනා</a:t>
            </a:r>
            <a:r xmlns:a="http://schemas.openxmlformats.org/drawingml/2006/main">
              <a:rPr lang="si" altLang="en-US" sz="2800">
                <a:solidFill>
                  <a:schemeClr val="tx1">
                    <a:lumMod val="65000"/>
                    <a:lumOff val="35000"/>
                  </a:schemeClr>
                </a:solidFill>
              </a:rPr>
              <a:t> </a:t>
            </a:r>
            <a:r xmlns:a="http://schemas.openxmlformats.org/drawingml/2006/main">
              <a:rPr lang="si"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500">
                <a:solidFill>
                  <a:schemeClr val="tx1">
                    <a:lumMod val="65000"/>
                    <a:lumOff val="35000"/>
                  </a:schemeClr>
                </a:solidFill>
              </a:rPr>
              <a:t>දිනක් දෙවියන් වහන්සේ ජෝනාට දර්ශනය වී මෙසේ කීවේය.</a:t>
            </a:r>
          </a:p>
          <a:p>
            <a:r xmlns:a="http://schemas.openxmlformats.org/drawingml/2006/main">
              <a:rPr lang="si" altLang="ko-KR" sz="2500">
                <a:solidFill>
                  <a:schemeClr val="tx1">
                    <a:lumMod val="65000"/>
                    <a:lumOff val="35000"/>
                  </a:schemeClr>
                </a:solidFill>
              </a:rPr>
              <a:t>“නිනිවයේ මහා නගරයට ගොස් එයට විරුද්ධව දේශනා කරන්න! මම ඔවුන්ගේ දුෂ්ටකමෙන් ඔවුන්ව ගළවන්නෙමි.</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යෝනා දෙවිට කීකරු වෙන්න කැමති වුණේ නැහැ. ඔහු පිටරට ගොස් දෙවියන් වහන්සේ වෙතින් පලා යාමට තර්ෂිෂ් වෙත යාත්‍රා කළේය.</a:t>
            </a:r>
            <a:r xmlns:a="http://schemas.openxmlformats.org/drawingml/2006/main">
              <a:rPr lang="si"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400">
                <a:solidFill>
                  <a:schemeClr val="tx1">
                    <a:lumMod val="65000"/>
                    <a:lumOff val="35000"/>
                  </a:schemeClr>
                </a:solidFill>
              </a:rPr>
              <a:t>නමුත් දෙවියන් වහන්සේ විශාල සුළඟක් එවූ අතර ඔවුන් සියල්ලන්ම මිය යාමට නියමිතයි. නැවියන් ජෝනා මුහුදට විසි කළා. මහා මාළුවෙක් පැමිණ ඔහුව ගිල දැමීය.</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ජෝනා මාළුවා තුළ දින 3 ක් ඔහුගේ පව් ගැන පසුතැවිලි විය.</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“මගේ සෙනඟව හොඳින් මෙහෙයවීමට මට ප්‍රඥාව ලබා දෙන්න.” සාලමොන් මෙය ඉල්ලා සිටීම ගැන දෙවි සතුටු වුණා. ඉතින්, සාලමොන් ඉල්ලූ දේ දෙවියන් වහන්සේ ඔහුට දුන්නා.</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400">
                <a:solidFill>
                  <a:schemeClr val="tx1">
                    <a:lumMod val="65000"/>
                    <a:lumOff val="35000"/>
                  </a:schemeClr>
                </a:solidFill>
              </a:rPr>
              <a:t>මාළු ඔහුව වියළි බිමට වමනය කළේය. ඔහු නිනව්වට ගොස් දෙවියන් වහන්සේගේ පණිවිඩය ඔවුන්ට අකමැත්තෙන් කෑගැසුවේය.</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500">
                <a:solidFill>
                  <a:schemeClr val="tx1">
                    <a:lumMod val="65000"/>
                    <a:lumOff val="35000"/>
                  </a:schemeClr>
                </a:solidFill>
              </a:rPr>
              <a:t>දෙවියන්වහන්සේගේ අනතුරු ඇඟවීම ඇසූ නිනිවයේ වැසියන් පසුතැවිලි වී දෙවියන්වහන්සේගේ කරුණාව පැතීය. දෙවියන් වහන්සේ නිනිවයේ වැසියන්ට සමාව දුන් සේක.</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පාඩම</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3200">
                <a:solidFill>
                  <a:schemeClr val="tx1">
                    <a:lumMod val="65000"/>
                    <a:lumOff val="35000"/>
                  </a:schemeClr>
                </a:solidFill>
              </a:rPr>
              <a:t>ජෝනා දෙවිගේ වචනයට අකීකරු වුණා.</a:t>
            </a:r>
          </a:p>
          <a:p>
            <a:pPr xmlns:a="http://schemas.openxmlformats.org/drawingml/2006/main" algn="ctr"/>
            <a:r xmlns:a="http://schemas.openxmlformats.org/drawingml/2006/main">
              <a:rPr lang="si" altLang="ko-KR" sz="3200">
                <a:solidFill>
                  <a:schemeClr val="tx1">
                    <a:lumMod val="65000"/>
                    <a:lumOff val="35000"/>
                  </a:schemeClr>
                </a:solidFill>
              </a:rPr>
              <a:t>නමුත් දෙවි අකීකරු වීමට ජෝනාව යොදාගෙන අවසානයේදී නිනිවයේ වැසියන්ව බේරාගත්තා.</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i" altLang="ko-KR" sz="3200">
                <a:solidFill>
                  <a:schemeClr val="tx1">
                    <a:lumMod val="65000"/>
                    <a:lumOff val="35000"/>
                  </a:schemeClr>
                </a:solidFill>
              </a:rPr>
              <a:t>දෙවියන් වහන්සේගේ කැමැත්ත මා සිතන දෙයට වඩා වෙනස් වන අවස්ථා තිබේ.</a:t>
            </a:r>
          </a:p>
          <a:p>
            <a:pPr xmlns:a="http://schemas.openxmlformats.org/drawingml/2006/main" algn="ctr"/>
            <a:r xmlns:a="http://schemas.openxmlformats.org/drawingml/2006/main">
              <a:rPr lang="si" altLang="ko-KR" sz="3200">
                <a:solidFill>
                  <a:schemeClr val="tx1">
                    <a:lumMod val="65000"/>
                    <a:lumOff val="35000"/>
                  </a:schemeClr>
                </a:solidFill>
              </a:rPr>
              <a:t>නමුත් දෙවියන් වහන්සේගේ කැමැත්ත සැමවිටම නිවැරදියි.</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i" altLang="ko-KR" sz="3200">
                <a:solidFill>
                  <a:schemeClr val="tx1">
                    <a:lumMod val="65000"/>
                    <a:lumOff val="35000"/>
                  </a:schemeClr>
                </a:solidFill>
              </a:rPr>
              <a:t>අපි නිතරම දෙවියන්ගේ කැමැත්තට කීකරු විය යුතුයි.</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3200"/>
              <a:t>දෙවියන් යනු කවුද?</a:t>
            </a:r>
            <a:r xmlns:a="http://schemas.openxmlformats.org/drawingml/2006/main">
              <a:rPr lang="s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rgbClr val="C00000"/>
                </a:solidFill>
              </a:rPr>
              <a:t>දෙවියන් තමයි..</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තමන්ගේ පව් ගැන අවංකව පසුතැවිලි වී සමාව ඉල්ලන අයව ගලවන්නේ දෙවියන් වහන්සේය.</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ප්‍රශ්නාවලිය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ජෝනා දවස් 3ක් හිටියේ කාගේ බඩේද?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① </a:t>
            </a:r>
            <a:r xmlns:a="http://schemas.openxmlformats.org/drawingml/2006/main">
              <a:rPr lang="si" altLang="ko-KR" sz="2800">
                <a:solidFill>
                  <a:schemeClr val="tx1">
                    <a:lumMod val="65000"/>
                    <a:lumOff val="35000"/>
                  </a:schemeClr>
                </a:solidFill>
              </a:rPr>
              <a:t>සිංහයා</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② </a:t>
            </a:r>
            <a:r xmlns:a="http://schemas.openxmlformats.org/drawingml/2006/main">
              <a:rPr lang="si" altLang="ko-KR" sz="2800">
                <a:solidFill>
                  <a:schemeClr val="tx1">
                    <a:lumMod val="65000"/>
                    <a:lumOff val="35000"/>
                  </a:schemeClr>
                </a:solidFill>
              </a:rPr>
              <a:t>අලියා</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③ </a:t>
            </a:r>
            <a:r xmlns:a="http://schemas.openxmlformats.org/drawingml/2006/main">
              <a:rPr lang="si" altLang="ko-KR" sz="2800">
                <a:solidFill>
                  <a:schemeClr val="tx1">
                    <a:lumMod val="65000"/>
                    <a:lumOff val="35000"/>
                  </a:schemeClr>
                </a:solidFill>
              </a:rPr>
              <a:t>බල්ලා</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④ </a:t>
            </a:r>
            <a:r xmlns:a="http://schemas.openxmlformats.org/drawingml/2006/main">
              <a:rPr lang="si" altLang="ko-KR" sz="2800">
                <a:solidFill>
                  <a:schemeClr val="tx1">
                    <a:lumMod val="65000"/>
                    <a:lumOff val="35000"/>
                  </a:schemeClr>
                </a:solidFill>
              </a:rPr>
              <a:t>මාළු</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rgbClr val="FF0000"/>
                </a:solidFill>
              </a:rPr>
              <a:t>④ </a:t>
            </a:r>
            <a:r xmlns:a="http://schemas.openxmlformats.org/drawingml/2006/main">
              <a:rPr lang="si" altLang="ko-KR" sz="2800">
                <a:solidFill>
                  <a:srgbClr val="FF0000"/>
                </a:solidFill>
              </a:rPr>
              <a:t>මාළු</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වචනය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නුමුත් සමිඳාණන් වහන්සේ යෝනා ගිල දැමීමට විශාල මසුන් සපයා දුන් අතර, ජෝනා දවල් තුනක් සහ රාත්‍රී තුනක් මසුන් තුළ සිටියේය.</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i" altLang="ko-KR" sz="2800">
                <a:solidFill>
                  <a:schemeClr val="tx1">
                    <a:lumMod val="65000"/>
                    <a:lumOff val="35000"/>
                  </a:schemeClr>
                </a:solidFill>
              </a:rPr>
              <a:t>ජෝනා</a:t>
            </a:r>
            <a:r xmlns:a="http://schemas.openxmlformats.org/drawingml/2006/main">
              <a:rPr lang="si" altLang="en-US" sz="2800">
                <a:solidFill>
                  <a:schemeClr val="tx1">
                    <a:lumMod val="65000"/>
                    <a:lumOff val="35000"/>
                  </a:schemeClr>
                </a:solidFill>
              </a:rPr>
              <a:t> </a:t>
            </a:r>
            <a:r xmlns:a="http://schemas.openxmlformats.org/drawingml/2006/main">
              <a:rPr lang="si"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දිනක් කුඩා ළදරුවෙකු සමඟ කාන්තාවන් දෙදෙනෙක් සලමොන් වෙත පැමිණියහ. රජු ඉදිරියේ දරුවා ඇගේ දරුවා යැයි ඔවුහු සටන් කළහ.</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“දරුවා තම දරුවා බව ස්ත්‍රීන් දෙදෙනෙක් අවධාරණය කරන නිසා, දරුවා දෙකට කපා අඩක් එකෙකුට අඩක් අනෙකාට දෙන්න!” යැයි රජු කීවේය.</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එක් කාන්තාවක් තම පුතා කෙරෙහි අනුකම්පාවෙන් පිරී සිටියාය. එබැවින්, ඇය, “ජීවමාන දරුවා ඇයට දෙන්න. ඔහුව මරන්න එපා!“ මෙය ඇසූ සොලමන් තීරණය කළේ එම කාන්තාව තමාගේ සැබෑ මව බවයි. රජ පැවසුවේ “දරුවා ඇයට දෙන්න. ඇය සැබෑ මවක්! ”</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පාඩම</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3600">
                <a:solidFill>
                  <a:schemeClr val="tx1">
                    <a:lumMod val="65000"/>
                    <a:lumOff val="35000"/>
                  </a:schemeClr>
                </a:solidFill>
              </a:rPr>
              <a:t>සලමොන් ඉල්ලා සිටියේ ඥානවන්ත හදවතක් මිස ධනය හෝ බලය නොවේ</a:t>
            </a:r>
          </a:p>
          <a:p>
            <a:pPr xmlns:a="http://schemas.openxmlformats.org/drawingml/2006/main" algn="ctr"/>
            <a:r xmlns:a="http://schemas.openxmlformats.org/drawingml/2006/main">
              <a:rPr lang="si" altLang="ko-KR" sz="3600">
                <a:solidFill>
                  <a:schemeClr val="tx1">
                    <a:lumMod val="65000"/>
                    <a:lumOff val="35000"/>
                  </a:schemeClr>
                </a:solidFill>
              </a:rPr>
              <a:t>ඔහුගේ රට පාලනය කිරීමට.</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si" altLang="ko-KR" sz="3600">
                <a:solidFill>
                  <a:schemeClr val="tx1">
                    <a:lumMod val="65000"/>
                    <a:lumOff val="35000"/>
                  </a:schemeClr>
                </a:solidFill>
              </a:rPr>
              <a:t>අපි දෙවියන් වහන්සේට යාච්ඤා කළ යුත්තේ අප වෙනුවෙන් පමණක් නොව අන් අයටද සේවය කිරීම සඳහා ය.</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si" altLang="ko-KR" sz="4000">
                <a:solidFill>
                  <a:srgbClr val="FF0000"/>
                </a:solidFill>
              </a:rPr>
              <a:t>අද වචනය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i" altLang="ko-KR" sz="3600">
                <a:solidFill>
                  <a:schemeClr val="tx1">
                    <a:lumMod val="65000"/>
                    <a:lumOff val="35000"/>
                  </a:schemeClr>
                </a:solidFill>
              </a:rPr>
              <a:t>දාවිත් සාවුල් සමඟ කතා කර අවසන් වූ පසු, යොනාතාන් දාවිත් සමඟ එක් වූ අතර, ඔහු තමාට මෙන් ඔහුට ප්‍රේම කළේය.</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i" altLang="ko-KR" sz="2800">
                <a:solidFill>
                  <a:schemeClr val="tx1">
                    <a:lumMod val="65000"/>
                    <a:lumOff val="35000"/>
                  </a:schemeClr>
                </a:solidFill>
              </a:rPr>
              <a:t>1 සාමුවෙල් 18:</a:t>
            </a:r>
            <a:r xmlns:a="http://schemas.openxmlformats.org/drawingml/2006/main">
              <a:rPr lang="si" altLang="en-US" sz="2800">
                <a:solidFill>
                  <a:schemeClr val="tx1">
                    <a:lumMod val="65000"/>
                    <a:lumOff val="35000"/>
                  </a:schemeClr>
                </a:solidFill>
              </a:rPr>
              <a:t> </a:t>
            </a:r>
            <a:r xmlns:a="http://schemas.openxmlformats.org/drawingml/2006/main">
              <a:rPr lang="si"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3200"/>
              <a:t>දෙවි?</a:t>
            </a:r>
            <a:r xmlns:a="http://schemas.openxmlformats.org/drawingml/2006/main">
              <a:rPr lang="s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rgbClr val="C00000"/>
                </a:solidFill>
              </a:rPr>
              <a:t>දෙවි..</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ඔබට ලෝකයෙන් ලබා ගත නොහැකි ප්‍රඥාව අපට ලබා දිය හැක්කේ දෙවියන් වහන්සේය.</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ප්‍රශ්නාවලිය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සාලමොන් දෙවිගෙන් ඉල්ලුවේ මොනවාද?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① </a:t>
            </a:r>
            <a:r xmlns:a="http://schemas.openxmlformats.org/drawingml/2006/main">
              <a:rPr lang="si" altLang="ko-KR" sz="2800">
                <a:solidFill>
                  <a:schemeClr val="tx1">
                    <a:lumMod val="65000"/>
                    <a:lumOff val="35000"/>
                  </a:schemeClr>
                </a:solidFill>
              </a:rPr>
              <a:t>ආහාර</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② </a:t>
            </a:r>
            <a:r xmlns:a="http://schemas.openxmlformats.org/drawingml/2006/main">
              <a:rPr lang="si" altLang="ko-KR" sz="2800">
                <a:solidFill>
                  <a:schemeClr val="tx1">
                    <a:lumMod val="65000"/>
                    <a:lumOff val="35000"/>
                  </a:schemeClr>
                </a:solidFill>
              </a:rPr>
              <a:t>ධනය</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③ </a:t>
            </a:r>
            <a:r xmlns:a="http://schemas.openxmlformats.org/drawingml/2006/main">
              <a:rPr lang="si" altLang="ko-KR" sz="2800">
                <a:solidFill>
                  <a:schemeClr val="tx1">
                    <a:lumMod val="65000"/>
                    <a:lumOff val="35000"/>
                  </a:schemeClr>
                </a:solidFill>
              </a:rPr>
              <a:t>සෞඛ්යය</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④ </a:t>
            </a:r>
            <a:r xmlns:a="http://schemas.openxmlformats.org/drawingml/2006/main">
              <a:rPr lang="si" altLang="ko-KR" sz="2800">
                <a:solidFill>
                  <a:schemeClr val="tx1">
                    <a:lumMod val="65000"/>
                    <a:lumOff val="35000"/>
                  </a:schemeClr>
                </a:solidFill>
              </a:rPr>
              <a:t>ප්රඥාව</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rgbClr val="FF0000"/>
                </a:solidFill>
              </a:rPr>
              <a:t>④ </a:t>
            </a:r>
            <a:r xmlns:a="http://schemas.openxmlformats.org/drawingml/2006/main">
              <a:rPr lang="si" altLang="ko-KR" sz="2800">
                <a:solidFill>
                  <a:srgbClr val="FF0000"/>
                </a:solidFill>
              </a:rPr>
              <a:t>ප්රඥාව</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වචනය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සලමොන් රජු ධනයෙන් හා ප්‍රඥාවෙන් පොළොවේ සියලු රජවරුන්ට වඩා ශ්‍රේෂ්ඨ විය.</a:t>
            </a:r>
            <a:r xmlns:a="http://schemas.openxmlformats.org/drawingml/2006/main">
              <a:rPr lang="s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i" altLang="ko-KR" sz="2800">
                <a:solidFill>
                  <a:schemeClr val="tx1">
                    <a:lumMod val="65000"/>
                    <a:lumOff val="35000"/>
                  </a:schemeClr>
                </a:solidFill>
              </a:rPr>
              <a:t>2 ලේකම් 9:</a:t>
            </a:r>
            <a:r xmlns:a="http://schemas.openxmlformats.org/drawingml/2006/main">
              <a:rPr lang="si" altLang="en-US" sz="2800">
                <a:solidFill>
                  <a:schemeClr val="tx1">
                    <a:lumMod val="65000"/>
                    <a:lumOff val="35000"/>
                  </a:schemeClr>
                </a:solidFill>
              </a:rPr>
              <a:t> </a:t>
            </a:r>
            <a:r xmlns:a="http://schemas.openxmlformats.org/drawingml/2006/main">
              <a:rPr lang="si"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b="1">
                <a:solidFill>
                  <a:schemeClr val="tx1">
                    <a:lumMod val="50000"/>
                    <a:lumOff val="50000"/>
                  </a:schemeClr>
                </a:solidFill>
              </a:rPr>
              <a:t>අංක 33 දෙවියන් වහන්සේගේ වචනය</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400"/>
              <a:t>දෙවියන් වහන්සේගේ නාමය සඳහා දේවමාළිගාව</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වචනය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සලමොන් සමිඳාණන් වහන්සේගේ නාමයට මාලිගාවක් ද තමාට රජ මාලිගාවක් ද ගොඩනඟන ලෙස අණ කළේය.</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i" altLang="ko-KR" sz="2800">
                <a:solidFill>
                  <a:schemeClr val="tx1">
                    <a:lumMod val="65000"/>
                    <a:lumOff val="35000"/>
                  </a:schemeClr>
                </a:solidFill>
              </a:rPr>
              <a:t>2 ලේකම්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සලමොන් තම පියා වූ දාවිත් අණ කළ පරිදි දෙවියන් වහන්සේට මාලිගාවක් ගොඩනඟා ගැනීමට කැමති විය.</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එබැවින් ඔහු දක්ෂ වඩු කාර්මිකයන්ට දේවමාළිගාවට හොඳම ගස් ගෙන එන ලෙස නියෝග කළේය.</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ඔහු දේවමාළිගාවට ගල් සකස් කළේය. විශාල, විශ්මය ජනක හා ශක්තිමත් ගල් රැගෙන එන ලෙස ඔහු දක්ෂ ශිල්පීන්ගෙන් ඉල්ලා සිටියේය</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සමහර ශිල්පීන් පාට ඇඳුම් සහ රන් නූල්වලින් දෙවියන්ගේ මාලිගාව අලංකාර කළා.</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600">
                <a:solidFill>
                  <a:schemeClr val="tx1">
                    <a:lumMod val="65000"/>
                    <a:lumOff val="35000"/>
                  </a:schemeClr>
                </a:solidFill>
              </a:rPr>
              <a:t>දෙවියන් වහන්සේගේ මාලිගාව නිම වූ පසු, සාලමොන් සහ සියලු ඉශ්රායෙල් මිනිසුන් මහත් ප්රීතියෙන් දෙවියන් වහන්සේට නමස්කාර කළහ.</a:t>
            </a:r>
            <a:r xmlns:a="http://schemas.openxmlformats.org/drawingml/2006/main">
              <a:rPr lang="si" altLang="en-US" sz="2600">
                <a:solidFill>
                  <a:schemeClr val="tx1">
                    <a:lumMod val="65000"/>
                    <a:lumOff val="35000"/>
                  </a:schemeClr>
                </a:solidFill>
              </a:rPr>
              <a:t> </a:t>
            </a:r>
            <a:r xmlns:a="http://schemas.openxmlformats.org/drawingml/2006/main">
              <a:rPr lang="si" altLang="ko-KR" sz="2600">
                <a:solidFill>
                  <a:schemeClr val="tx1">
                    <a:lumMod val="65000"/>
                    <a:lumOff val="35000"/>
                  </a:schemeClr>
                </a:solidFill>
              </a:rPr>
              <a:t>“දෙවියන් වහන්ස! පැමිණ අපව මෙහි රජ කරන්න!</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si" altLang="ko-KR" sz="2800">
                <a:solidFill>
                  <a:schemeClr val="tx1">
                    <a:lumMod val="65000"/>
                    <a:lumOff val="35000"/>
                  </a:schemeClr>
                </a:solidFill>
              </a:rPr>
              <a:t>දාවිත්ට මාලිගාවේ නැවතීමට සිදු විය. ඔහුට සාවුල් රජුගේ පුත්‍රයා වූ ජොනතන්ව මුණගැසුණා.</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පාඩම</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3600">
                <a:solidFill>
                  <a:schemeClr val="tx1">
                    <a:lumMod val="65000"/>
                    <a:lumOff val="35000"/>
                  </a:schemeClr>
                </a:solidFill>
              </a:rPr>
              <a:t>සලමොන් සහ ඔහුගේ සෙනඟ දෙවිට ප්‍රේම කරන බව පෙන්වූයේ යෙහෝවා දෙවිට අලංකාර දේවමාළිගාවක් ගොඩනැඟීමෙනි.</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si" altLang="ko-KR" sz="3600">
                <a:solidFill>
                  <a:schemeClr val="tx1">
                    <a:lumMod val="65000"/>
                    <a:lumOff val="35000"/>
                  </a:schemeClr>
                </a:solidFill>
              </a:rPr>
              <a:t>පල්ලිය යනු අපට දෙවියන් වහන්සේව මුණගැසෙන ස්ථානයක් වන අතර දෙවියන් වහන්සේ කෙරෙහි අපගේ ප්‍රේමය පෙන්විය හැකි ස්ථානයකි.</a:t>
            </a:r>
          </a:p>
          <a:p>
            <a:pPr xmlns:a="http://schemas.openxmlformats.org/drawingml/2006/main" algn="ctr"/>
            <a:r xmlns:a="http://schemas.openxmlformats.org/drawingml/2006/main">
              <a:rPr lang="si" altLang="ko-KR" sz="3600">
                <a:solidFill>
                  <a:schemeClr val="tx1">
                    <a:lumMod val="65000"/>
                    <a:lumOff val="35000"/>
                  </a:schemeClr>
                </a:solidFill>
              </a:rPr>
              <a:t>අපි අපේ පල්ලියට ආදරය කළ යුතුයි.</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3200"/>
              <a:t>දෙවි?</a:t>
            </a:r>
            <a:r xmlns:a="http://schemas.openxmlformats.org/drawingml/2006/main">
              <a:rPr lang="s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rgbClr val="C00000"/>
                </a:solidFill>
              </a:rPr>
              <a:t>දෙවි..</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දෙවියන් වහන්සේ නමස්කාරකයන් සොයා ඔවුන්ට ආශීර්වාද කරන කෙනෙකි.</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si" altLang="ko-KR" sz="4000">
                <a:solidFill>
                  <a:srgbClr val="FF0000"/>
                </a:solidFill>
              </a:rPr>
              <a:t>අද ප්‍රශ්නාවලිය</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i" altLang="en-US" sz="3600">
                <a:solidFill>
                  <a:schemeClr val="tx1">
                    <a:lumMod val="65000"/>
                    <a:lumOff val="35000"/>
                  </a:schemeClr>
                </a:solidFill>
              </a:rPr>
              <a:t>සලමොන් සහ ඊශ්‍රායෙල් දෙවිට ප්‍රේම කළේ කුමක්ද?</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i" altLang="en-US" sz="2800">
                <a:solidFill>
                  <a:schemeClr val="tx1">
                    <a:lumMod val="65000"/>
                    <a:lumOff val="35000"/>
                  </a:schemeClr>
                </a:solidFill>
              </a:rPr>
              <a:t>① </a:t>
            </a:r>
            <a:r xmlns:a="http://schemas.openxmlformats.org/drawingml/2006/main">
              <a:rPr lang="si" altLang="en-US" sz="2800">
                <a:solidFill>
                  <a:schemeClr val="tx1">
                    <a:lumMod val="65000"/>
                    <a:lumOff val="35000"/>
                  </a:schemeClr>
                </a:solidFill>
              </a:rPr>
              <a:t>පිළිමය</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i" altLang="en-US" sz="2800">
                <a:solidFill>
                  <a:schemeClr val="tx1">
                    <a:lumMod val="65000"/>
                    <a:lumOff val="35000"/>
                  </a:schemeClr>
                </a:solidFill>
              </a:rPr>
              <a:t>② </a:t>
            </a:r>
            <a:r xmlns:a="http://schemas.openxmlformats.org/drawingml/2006/main">
              <a:rPr lang="si" altLang="en-US" sz="2800">
                <a:solidFill>
                  <a:schemeClr val="tx1">
                    <a:lumMod val="65000"/>
                    <a:lumOff val="35000"/>
                  </a:schemeClr>
                </a:solidFill>
              </a:rPr>
              <a:t>මාලිගාව</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i" altLang="en-US" sz="2800">
                <a:solidFill>
                  <a:schemeClr val="tx1">
                    <a:lumMod val="65000"/>
                    <a:lumOff val="35000"/>
                  </a:schemeClr>
                </a:solidFill>
              </a:rPr>
              <a:t>③ </a:t>
            </a:r>
            <a:r xmlns:a="http://schemas.openxmlformats.org/drawingml/2006/main">
              <a:rPr lang="si" altLang="en-US" sz="2800">
                <a:solidFill>
                  <a:schemeClr val="tx1">
                    <a:lumMod val="65000"/>
                    <a:lumOff val="35000"/>
                  </a:schemeClr>
                </a:solidFill>
              </a:rPr>
              <a:t>නගරය</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i" altLang="en-US" sz="2800">
                <a:solidFill>
                  <a:schemeClr val="tx1">
                    <a:lumMod val="65000"/>
                    <a:lumOff val="35000"/>
                  </a:schemeClr>
                </a:solidFill>
              </a:rPr>
              <a:t>④ </a:t>
            </a:r>
            <a:r xmlns:a="http://schemas.openxmlformats.org/drawingml/2006/main">
              <a:rPr lang="si" altLang="en-US" sz="2800">
                <a:solidFill>
                  <a:schemeClr val="tx1">
                    <a:lumMod val="65000"/>
                    <a:lumOff val="35000"/>
                  </a:schemeClr>
                </a:solidFill>
              </a:rPr>
              <a:t>අභයභූමිය</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i" altLang="en-US" sz="2800">
                <a:solidFill>
                  <a:srgbClr val="FF0000"/>
                </a:solidFill>
              </a:rPr>
              <a:t>④ </a:t>
            </a:r>
            <a:r xmlns:a="http://schemas.openxmlformats.org/drawingml/2006/main">
              <a:rPr lang="si" altLang="en-US" sz="2800">
                <a:solidFill>
                  <a:srgbClr val="FF0000"/>
                </a:solidFill>
              </a:rPr>
              <a:t>අභයභූමිය</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වචනය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සලමොන් සමිඳාණන් වහන්සේගේ නාමයට මාලිගාවක් ද තමාට රජ මාලිගාවක් ද ගොඩනඟන ලෙස අණ කළේය.</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i" altLang="ko-KR" sz="2800">
                <a:solidFill>
                  <a:schemeClr val="tx1">
                    <a:lumMod val="65000"/>
                    <a:lumOff val="35000"/>
                  </a:schemeClr>
                </a:solidFill>
              </a:rPr>
              <a:t>2 ලේකම්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b="1">
                <a:solidFill>
                  <a:schemeClr val="tx1">
                    <a:lumMod val="50000"/>
                    <a:lumOff val="50000"/>
                  </a:schemeClr>
                </a:solidFill>
              </a:rPr>
              <a:t>අංක 34 දෙවියන් වහන්සේගේ වචනය</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400"/>
              <a:t>පාන් සහ මස් ගෙනා කපුටන්</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වචනය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t>ඔබ ඔයෙන් බොනු ඇත, එහි දී ඔබට පෝෂණය කරන ලෙස මම කපුටන්ට අණ කළෙමි.</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i" altLang="ko-KR" sz="2800">
                <a:solidFill>
                  <a:schemeClr val="tx1">
                    <a:lumMod val="65000"/>
                    <a:lumOff val="35000"/>
                  </a:schemeClr>
                </a:solidFill>
              </a:rPr>
              <a:t>1 රජවරු</a:t>
            </a:r>
            <a:r xmlns:a="http://schemas.openxmlformats.org/drawingml/2006/main">
              <a:rPr lang="si" altLang="en-US" sz="2800">
                <a:solidFill>
                  <a:schemeClr val="tx1">
                    <a:lumMod val="65000"/>
                    <a:lumOff val="35000"/>
                  </a:schemeClr>
                </a:solidFill>
              </a:rPr>
              <a:t> </a:t>
            </a:r>
            <a:r xmlns:a="http://schemas.openxmlformats.org/drawingml/2006/main">
              <a:rPr lang="si"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700">
                <a:solidFill>
                  <a:schemeClr val="tx1">
                    <a:lumMod val="65000"/>
                    <a:lumOff val="35000"/>
                  </a:schemeClr>
                </a:solidFill>
              </a:rPr>
              <a:t>දෙවියන් වහන්සේ ඉදිරියෙහි ඉතා දුෂ්ට වූ ආහබ් නම් රජෙක් සිටියේය. අනාගතවක්තෘ එලියා ආහබ්ට දෙවිගේ වචනය ලබා දුන්නේය.</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600">
                <a:solidFill>
                  <a:schemeClr val="tx1">
                    <a:lumMod val="65000"/>
                    <a:lumOff val="35000"/>
                  </a:schemeClr>
                </a:solidFill>
              </a:rPr>
              <a:t>"දේශයේ වැසි නොලැබේවි!" මේ අවස්ථාවේදී ආහබ් ඔහුව මරා දැමීමට උත්සාහ කළේය. දෙවි ඔහුව ආහබ් රජුගෙන් සඟවා තැබුවා.</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එලියා දෙවි පැවසූ දේශයට පලා ගියේය.</a:t>
            </a:r>
          </a:p>
          <a:p>
            <a:r xmlns:a="http://schemas.openxmlformats.org/drawingml/2006/main">
              <a:rPr lang="si" altLang="ko-KR" sz="2800">
                <a:solidFill>
                  <a:schemeClr val="tx1">
                    <a:lumMod val="65000"/>
                    <a:lumOff val="35000"/>
                  </a:schemeClr>
                </a:solidFill>
              </a:rPr>
              <a:t>එහෙත්, ඔහුට එහි කෑමට කෑමක් ලබා ගැනීමට නොහැකි විය.</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එලියාට කෑම දෙන්න කියලා දෙවියන් කපුටන්ට අණ කළා. කපුටන් උදේ සවස ඔහුට රොටි සහ මස් ගෙනැවිත්, ඔහු ඔයෙන් පානය කළේය.</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si" altLang="ko-KR" sz="2800">
                <a:solidFill>
                  <a:schemeClr val="tx1">
                    <a:lumMod val="65000"/>
                    <a:lumOff val="35000"/>
                  </a:schemeClr>
                </a:solidFill>
              </a:rPr>
              <a:t>ජොනතන් ඩේවිඩ්ට ගොඩක් කැමති වුණා. ජොනතන් දාවිත් සමඟ එක් ආත්මයක් බවට පත් විය.</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එලියා තම ජීවිතය පරදුවට තබා දෙවියන් වහන්සේගේ වචනයට කීකරු වූ අතර ඔහුට දෙවියන් වහන්සේගේ ආරක්ෂාව පිළිබඳ පුදුමාකාර අත්දැකීමක් ලැබුණි.</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පාඩම</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2800">
                <a:solidFill>
                  <a:schemeClr val="tx1">
                    <a:lumMod val="65000"/>
                    <a:lumOff val="35000"/>
                  </a:schemeClr>
                </a:solidFill>
              </a:rPr>
              <a:t>දුෂ්ට රජු වූ ආහබ් දෙවිගේ වචනයට කීකරු වීමට අකමැති විය. එමනිසා, ඔහු දෙවියන් වහන්සේගේ වචනය පැවසූ දෙවියන් වහන්සේගේ අනාගතවක්තෘ එලියාව මරා දැමීමට උත්සාහ කළේය.</a:t>
            </a:r>
            <a:r xmlns:a="http://schemas.openxmlformats.org/drawingml/2006/main">
              <a:rPr lang="si"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si" altLang="ko-KR" sz="2800">
                <a:solidFill>
                  <a:schemeClr val="tx1">
                    <a:lumMod val="65000"/>
                    <a:lumOff val="35000"/>
                  </a:schemeClr>
                </a:solidFill>
              </a:rPr>
              <a:t>නමුත්, දෙවියන්වහන්සේ එලියාව පුදුමාකාර ආකාරයෙන් ආරක්ෂා කර බලාගත්තා!</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si" altLang="ko-KR" sz="2800">
                <a:solidFill>
                  <a:schemeClr val="tx1">
                    <a:lumMod val="65000"/>
                    <a:lumOff val="35000"/>
                  </a:schemeClr>
                </a:solidFill>
              </a:rPr>
              <a:t>අපි එලියා මෙන් ඕනෑම අවස්ථාවක දෙවියන් වහන්සේගේ වචනයට කීකරු වී ප්‍රකාශ කළ යුතුය.</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si" altLang="ko-KR" sz="2800">
                <a:solidFill>
                  <a:schemeClr val="tx1">
                    <a:lumMod val="65000"/>
                    <a:lumOff val="35000"/>
                  </a:schemeClr>
                </a:solidFill>
              </a:rPr>
              <a:t>දෙවියන් වහන්සේ නිසැකවම අපව ආරක්ෂා කරයි</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3200"/>
              <a:t>දෙවියන් යනු කවුද?</a:t>
            </a:r>
            <a:r xmlns:a="http://schemas.openxmlformats.org/drawingml/2006/main">
              <a:rPr lang="s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rgbClr val="C00000"/>
                </a:solidFill>
              </a:rPr>
              <a:t>දෙවියන් තමයි..</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දෙවියන් වහන්සේ ඔහුගේ වචනවලට කීකරු වන සහ පුදුමාකාර ආකාරයෙන් පිළිපදින අයව රැකබලා ගන්නා කෙනෙකි.</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ප්‍රශ්නාවලිය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එලියාට කෑමට යමක් ගෙනාවේ කවුද?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① </a:t>
            </a:r>
            <a:r xmlns:a="http://schemas.openxmlformats.org/drawingml/2006/main">
              <a:rPr lang="si" altLang="ko-KR" sz="2800">
                <a:solidFill>
                  <a:schemeClr val="tx1">
                    <a:lumMod val="65000"/>
                    <a:lumOff val="35000"/>
                  </a:schemeClr>
                </a:solidFill>
              </a:rPr>
              <a:t>අශ්වයා</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② </a:t>
            </a:r>
            <a:r xmlns:a="http://schemas.openxmlformats.org/drawingml/2006/main">
              <a:rPr lang="si" altLang="ko-KR" sz="2800">
                <a:solidFill>
                  <a:schemeClr val="tx1">
                    <a:lumMod val="65000"/>
                    <a:lumOff val="35000"/>
                  </a:schemeClr>
                </a:solidFill>
              </a:rPr>
              <a:t>රාජාලියා</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③ </a:t>
            </a:r>
            <a:r xmlns:a="http://schemas.openxmlformats.org/drawingml/2006/main">
              <a:rPr lang="si" altLang="ko-KR" sz="2800">
                <a:solidFill>
                  <a:schemeClr val="tx1">
                    <a:lumMod val="65000"/>
                    <a:lumOff val="35000"/>
                  </a:schemeClr>
                </a:solidFill>
              </a:rPr>
              <a:t>මකරා</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④ </a:t>
            </a:r>
            <a:r xmlns:a="http://schemas.openxmlformats.org/drawingml/2006/main">
              <a:rPr lang="si" altLang="ko-KR" sz="2800">
                <a:solidFill>
                  <a:schemeClr val="tx1">
                    <a:lumMod val="65000"/>
                    <a:lumOff val="35000"/>
                  </a:schemeClr>
                </a:solidFill>
              </a:rPr>
              <a:t>කපුටන්</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rgbClr val="FF0000"/>
                </a:solidFill>
              </a:rPr>
              <a:t>④ </a:t>
            </a:r>
            <a:r xmlns:a="http://schemas.openxmlformats.org/drawingml/2006/main">
              <a:rPr lang="si" altLang="ko-KR" sz="2800">
                <a:solidFill>
                  <a:srgbClr val="FF0000"/>
                </a:solidFill>
              </a:rPr>
              <a:t>කපුටන්</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වචනය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t>ඔබ ඔයෙන් බොනු ඇත, එහි දී ඔබට පෝෂණය කරන ලෙස මම කපුටන්ට අණ කළෙමි.</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i" altLang="ko-KR" sz="2800">
                <a:solidFill>
                  <a:schemeClr val="tx1">
                    <a:lumMod val="65000"/>
                    <a:lumOff val="35000"/>
                  </a:schemeClr>
                </a:solidFill>
              </a:rPr>
              <a:t>1 රජවරු</a:t>
            </a:r>
            <a:r xmlns:a="http://schemas.openxmlformats.org/drawingml/2006/main">
              <a:rPr lang="si" altLang="en-US" sz="2800">
                <a:solidFill>
                  <a:schemeClr val="tx1">
                    <a:lumMod val="65000"/>
                    <a:lumOff val="35000"/>
                  </a:schemeClr>
                </a:solidFill>
              </a:rPr>
              <a:t> </a:t>
            </a:r>
            <a:r xmlns:a="http://schemas.openxmlformats.org/drawingml/2006/main">
              <a:rPr lang="si"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b="1">
                <a:solidFill>
                  <a:schemeClr val="tx1">
                    <a:lumMod val="50000"/>
                    <a:lumOff val="50000"/>
                  </a:schemeClr>
                </a:solidFill>
              </a:rPr>
              <a:t>අංක 35 දෙවියන් වහන්සේගේ වචනය</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400"/>
              <a:t>පිටි සහ තෙල්</a:t>
            </a:r>
          </a:p>
          <a:p>
            <a:pPr xmlns:a="http://schemas.openxmlformats.org/drawingml/2006/main" algn="ctr"/>
            <a:r xmlns:a="http://schemas.openxmlformats.org/drawingml/2006/main">
              <a:rPr lang="si" altLang="ko-KR" sz="4400"/>
              <a:t>භාවිතා නොකළේය</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වචනය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වහාම සීදොන්හි සාරෙපත් වෙත ගොස් එහි නැවතී සිටින්න. ඔබට ආහාර සපයන ලෙස මම එම ස්ථානයේ වැන්දඹුවකට අණ කළෙමි</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i" altLang="ko-KR" sz="2800">
                <a:solidFill>
                  <a:schemeClr val="tx1">
                    <a:lumMod val="65000"/>
                    <a:lumOff val="35000"/>
                  </a:schemeClr>
                </a:solidFill>
              </a:rPr>
              <a:t>1 රජවරු</a:t>
            </a:r>
            <a:r xmlns:a="http://schemas.openxmlformats.org/drawingml/2006/main">
              <a:rPr lang="si" altLang="en-US" sz="2800">
                <a:solidFill>
                  <a:schemeClr val="tx1">
                    <a:lumMod val="65000"/>
                    <a:lumOff val="35000"/>
                  </a:schemeClr>
                </a:solidFill>
              </a:rPr>
              <a:t> </a:t>
            </a:r>
            <a:r xmlns:a="http://schemas.openxmlformats.org/drawingml/2006/main">
              <a:rPr lang="si"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යෙහෝවා දෙවි පැවසූ ලෙස ඊශ්‍රායෙල් දේශයේ වැසි තිබුණේ නැත. ඒ නිසා මිනිස්සුන්ට කන්න කෑමක් තිබුණේ නැහැ.</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සමිඳාණන් වහන්සේ එලියා සාරෙපත්හි විසූ වැන්දඹුවක් වෙතට එවූ සේක.</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එලියා ඇගෙන් ඉල්ලා සිටියේ ඇයට ඉතිරි වූ පිටි ස්වල්පයක් සහ තෙල් ස්වල්පයක් පමණක් යොදා තමාට රොටි සාදා ගන්නා ලෙසයි.</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si" altLang="ko-KR" sz="2800">
                <a:solidFill>
                  <a:schemeClr val="tx1">
                    <a:lumMod val="65000"/>
                    <a:lumOff val="35000"/>
                  </a:schemeClr>
                </a:solidFill>
              </a:rPr>
              <a:t>ජොනතන් තමාගේම කඩුව සහ ඊතලය දාවිත්ට දුන්නේය. එයින් අදහස් කළේ ඔහු ඇත්තටම දාවිත්ව විශ්වාස කළ බවයි.</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600">
                <a:solidFill>
                  <a:schemeClr val="tx1">
                    <a:lumMod val="65000"/>
                    <a:lumOff val="35000"/>
                  </a:schemeClr>
                </a:solidFill>
              </a:rPr>
              <a:t>ඔවුන් ජීවත් වූ පිටි සහ තෙල් ප්‍රමාණවත් නොවූවත්, එලියාගේ කියමනට අනුව, ඇය රොටියක් සාදා එය මුලින්ම එලියාට දී ඔවුන් වෙනුවෙන් සාදා ගත්තාය.</a:t>
            </a:r>
            <a:r xmlns:a="http://schemas.openxmlformats.org/drawingml/2006/main">
              <a:rPr lang="si" altLang="en-US" sz="2600">
                <a:solidFill>
                  <a:schemeClr val="tx1">
                    <a:lumMod val="65000"/>
                    <a:lumOff val="35000"/>
                  </a:schemeClr>
                </a:solidFill>
              </a:rPr>
              <a:t> </a:t>
            </a:r>
            <a:r xmlns:a="http://schemas.openxmlformats.org/drawingml/2006/main">
              <a:rPr lang="si" altLang="ko-KR" sz="2600">
                <a:solidFill>
                  <a:schemeClr val="tx1">
                    <a:lumMod val="65000"/>
                    <a:lumOff val="35000"/>
                  </a:schemeClr>
                </a:solidFill>
              </a:rPr>
              <a:t>එවිට පුදුමයට කරුණක් නම්, පිටි කළය සහ තෙල් ජෝගුව විය</a:t>
            </a:r>
            <a:r xmlns:a="http://schemas.openxmlformats.org/drawingml/2006/main">
              <a:rPr lang="si" altLang="en-US" sz="2600">
                <a:solidFill>
                  <a:schemeClr val="tx1">
                    <a:lumMod val="65000"/>
                    <a:lumOff val="35000"/>
                  </a:schemeClr>
                </a:solidFill>
              </a:rPr>
              <a:t> </a:t>
            </a:r>
            <a:r xmlns:a="http://schemas.openxmlformats.org/drawingml/2006/main">
              <a:rPr lang="si" altLang="ko-KR" sz="2600">
                <a:solidFill>
                  <a:schemeClr val="tx1">
                    <a:lumMod val="65000"/>
                    <a:lumOff val="35000"/>
                  </a:schemeClr>
                </a:solidFill>
              </a:rPr>
              <a:t>භාවිතා කර නැත.</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600">
                <a:solidFill>
                  <a:schemeClr val="tx1">
                    <a:lumMod val="65000"/>
                    <a:lumOff val="35000"/>
                  </a:schemeClr>
                </a:solidFill>
              </a:rPr>
              <a:t>දිනක් ඇගේ පුතා මිය ගියේය. නමුත් දෙවි සමිඳාණන් වහන්සේ පිරිමි ළමයාගේ ජීවිතය ඔහුට නැවත ලබා දුන් සේක. ඇය දෙවියන් වහන්සේට මහිමය දුන්නාය.</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පාඩම</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3200">
                <a:solidFill>
                  <a:schemeClr val="tx1">
                    <a:lumMod val="65000"/>
                    <a:lumOff val="35000"/>
                  </a:schemeClr>
                </a:solidFill>
              </a:rPr>
              <a:t>වැන්දඹුව පිටි සහ තෙල් ටිකක් පූජා කළා</a:t>
            </a:r>
          </a:p>
          <a:p>
            <a:pPr xmlns:a="http://schemas.openxmlformats.org/drawingml/2006/main" algn="ctr"/>
            <a:r xmlns:a="http://schemas.openxmlformats.org/drawingml/2006/main">
              <a:rPr lang="si" altLang="ko-KR" sz="3200">
                <a:solidFill>
                  <a:schemeClr val="tx1">
                    <a:lumMod val="65000"/>
                    <a:lumOff val="35000"/>
                  </a:schemeClr>
                </a:solidFill>
              </a:rPr>
              <a:t>දෙවියන්ට.</a:t>
            </a:r>
            <a:r xmlns:a="http://schemas.openxmlformats.org/drawingml/2006/main">
              <a:rPr lang="si"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si" altLang="ko-KR" sz="3200">
                <a:solidFill>
                  <a:schemeClr val="tx1">
                    <a:lumMod val="65000"/>
                    <a:lumOff val="35000"/>
                  </a:schemeClr>
                </a:solidFill>
              </a:rPr>
              <a:t>එවිට ඇයට බොහෝ ආශීර්වාද ලැබුණා</a:t>
            </a:r>
          </a:p>
          <a:p>
            <a:pPr xmlns:a="http://schemas.openxmlformats.org/drawingml/2006/main" algn="ctr"/>
            <a:r xmlns:a="http://schemas.openxmlformats.org/drawingml/2006/main">
              <a:rPr lang="si" altLang="ko-KR" sz="3200">
                <a:solidFill>
                  <a:schemeClr val="tx1">
                    <a:lumMod val="65000"/>
                    <a:lumOff val="35000"/>
                  </a:schemeClr>
                </a:solidFill>
              </a:rPr>
              <a:t>පරිකල්පනයෙන් ඔබ්බට.</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i" altLang="ko-KR" sz="3200">
                <a:solidFill>
                  <a:schemeClr val="tx1">
                    <a:lumMod val="65000"/>
                    <a:lumOff val="35000"/>
                  </a:schemeClr>
                </a:solidFill>
              </a:rPr>
              <a:t>සමහර විට, දෙවියන් වහන්සේට වැදගත් දෙයක් දීමට අපට සිදුවනු ඇත.</a:t>
            </a:r>
          </a:p>
          <a:p>
            <a:pPr xmlns:a="http://schemas.openxmlformats.org/drawingml/2006/main" algn="ctr"/>
            <a:r xmlns:a="http://schemas.openxmlformats.org/drawingml/2006/main">
              <a:rPr lang="si" altLang="ko-KR" sz="3200">
                <a:solidFill>
                  <a:schemeClr val="tx1">
                    <a:lumMod val="65000"/>
                    <a:lumOff val="35000"/>
                  </a:schemeClr>
                </a:solidFill>
              </a:rPr>
              <a:t>එවිට, මෙම පූජාව සහ පූජාව තුළින් දෙවියන් වහන්සේ අපට බොහෝ ආශීර්වාද කරයි.</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3200"/>
              <a:t>දෙවියන් යනු කවුද?</a:t>
            </a:r>
            <a:r xmlns:a="http://schemas.openxmlformats.org/drawingml/2006/main">
              <a:rPr lang="s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rgbClr val="C00000"/>
                </a:solidFill>
              </a:rPr>
              <a:t>දෙවියන් තමයි..</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දෙවියන් වහන්සේ අපට ජීවත් වීමට අවශ්‍ය ආහාර, ඇඳුම් පැළඳුම් සහ නිවස යනාදිය ලබා දෙන කෙනෙකි.</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ප්‍රශ්නාවලිය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200">
                <a:solidFill>
                  <a:schemeClr val="tx1">
                    <a:lumMod val="65000"/>
                    <a:lumOff val="35000"/>
                  </a:schemeClr>
                </a:solidFill>
              </a:rPr>
              <a:t>දෙවියන් වහන්සේ එලියාට යන්න කිව්වේ කාටද ??</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① </a:t>
            </a:r>
            <a:r xmlns:a="http://schemas.openxmlformats.org/drawingml/2006/main">
              <a:rPr lang="si" altLang="ko-KR" sz="2800">
                <a:solidFill>
                  <a:schemeClr val="tx1">
                    <a:lumMod val="65000"/>
                    <a:lumOff val="35000"/>
                  </a:schemeClr>
                </a:solidFill>
              </a:rPr>
              <a:t>රජ</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② </a:t>
            </a:r>
            <a:r xmlns:a="http://schemas.openxmlformats.org/drawingml/2006/main">
              <a:rPr lang="si" altLang="ko-KR" sz="2800">
                <a:solidFill>
                  <a:schemeClr val="tx1">
                    <a:lumMod val="65000"/>
                    <a:lumOff val="35000"/>
                  </a:schemeClr>
                </a:solidFill>
              </a:rPr>
              <a:t>පූජකයා</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③ </a:t>
            </a:r>
            <a:r xmlns:a="http://schemas.openxmlformats.org/drawingml/2006/main">
              <a:rPr lang="si" altLang="ko-KR" sz="2800">
                <a:solidFill>
                  <a:schemeClr val="tx1">
                    <a:lumMod val="65000"/>
                    <a:lumOff val="35000"/>
                  </a:schemeClr>
                </a:solidFill>
              </a:rPr>
              <a:t>වැන්දඹුව</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④ </a:t>
            </a:r>
            <a:r xmlns:a="http://schemas.openxmlformats.org/drawingml/2006/main">
              <a:rPr lang="si" altLang="ko-KR" sz="2800">
                <a:solidFill>
                  <a:schemeClr val="tx1">
                    <a:lumMod val="65000"/>
                    <a:lumOff val="35000"/>
                  </a:schemeClr>
                </a:solidFill>
              </a:rPr>
              <a:t>සාමාන්ය</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rgbClr val="FF0000"/>
                </a:solidFill>
              </a:rPr>
              <a:t>③ </a:t>
            </a:r>
            <a:r xmlns:a="http://schemas.openxmlformats.org/drawingml/2006/main">
              <a:rPr lang="si" altLang="ko-KR" sz="2800">
                <a:solidFill>
                  <a:srgbClr val="FF0000"/>
                </a:solidFill>
              </a:rPr>
              <a:t>වැන්දඹුව</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වචනය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වහාම සීදොන්හි සාරෙපත් වෙත ගොස් එහි නැවතී සිටින්න. ඔබට ආහාර සපයන ලෙස මම එම ස්ථානයේ වැන්දඹුවකට අණ කළෙමි</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i" altLang="ko-KR" sz="2800">
                <a:solidFill>
                  <a:schemeClr val="tx1">
                    <a:lumMod val="65000"/>
                    <a:lumOff val="35000"/>
                  </a:schemeClr>
                </a:solidFill>
              </a:rPr>
              <a:t>1 රජවරු</a:t>
            </a:r>
            <a:r xmlns:a="http://schemas.openxmlformats.org/drawingml/2006/main">
              <a:rPr lang="si" altLang="en-US" sz="2800">
                <a:solidFill>
                  <a:schemeClr val="tx1">
                    <a:lumMod val="65000"/>
                    <a:lumOff val="35000"/>
                  </a:schemeClr>
                </a:solidFill>
              </a:rPr>
              <a:t> </a:t>
            </a:r>
            <a:r xmlns:a="http://schemas.openxmlformats.org/drawingml/2006/main">
              <a:rPr lang="si"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si" altLang="ko-KR" b="1">
                <a:solidFill>
                  <a:schemeClr val="tx1">
                    <a:lumMod val="50000"/>
                    <a:lumOff val="50000"/>
                  </a:schemeClr>
                </a:solidFill>
              </a:rPr>
              <a:t>අංක 36 දෙවියන් වහන්සේගේ වචනය</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si" altLang="ko-KR" sz="4400"/>
              <a:t>ගින්න ස්වර්ගයෙන් බැස ගියේය</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si" altLang="ko-KR" sz="4000">
                <a:solidFill>
                  <a:srgbClr val="FF0000"/>
                </a:solidFill>
              </a:rPr>
              <a:t>අද වචනය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i" altLang="ko-KR" sz="3600">
                <a:solidFill>
                  <a:schemeClr val="tx1">
                    <a:lumMod val="65000"/>
                    <a:lumOff val="35000"/>
                  </a:schemeClr>
                </a:solidFill>
              </a:rPr>
              <a:t>එවිට සමිඳාණන් වහන්සේගේ ගින්න වැටී පූජාව ද දර ද ගල් ද පස් ද දවා, අගලේ වතුර ද ලෙවකෑවේ ය.</a:t>
            </a:r>
            <a:r xmlns:a="http://schemas.openxmlformats.org/drawingml/2006/main">
              <a:rPr lang="s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i" altLang="ko-KR" sz="2800">
                <a:solidFill>
                  <a:schemeClr val="tx1">
                    <a:lumMod val="65000"/>
                    <a:lumOff val="35000"/>
                  </a:schemeClr>
                </a:solidFill>
              </a:rPr>
              <a:t>1 රජවරු</a:t>
            </a:r>
            <a:r xmlns:a="http://schemas.openxmlformats.org/drawingml/2006/main">
              <a:rPr lang="si" altLang="en-US" sz="2800">
                <a:solidFill>
                  <a:schemeClr val="tx1">
                    <a:lumMod val="65000"/>
                    <a:lumOff val="35000"/>
                  </a:schemeClr>
                </a:solidFill>
              </a:rPr>
              <a:t> </a:t>
            </a:r>
            <a:r xmlns:a="http://schemas.openxmlformats.org/drawingml/2006/main">
              <a:rPr lang="si"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si" altLang="ko-KR" sz="2800">
                <a:solidFill>
                  <a:schemeClr val="tx1">
                    <a:lumMod val="65000"/>
                    <a:lumOff val="35000"/>
                  </a:schemeClr>
                </a:solidFill>
              </a:rPr>
              <a:t>දෙවියන් වහන්සේ එලියාව ඊශ්‍රායෙල්හි දුෂ්ට රජු වූ ආහබ් වෙතට යැව්වා. "සැබෑ දෙවි කවුදැයි ඔබ දැන ගනු ඇත!"</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si" altLang="ko-KR" sz="2800">
                <a:solidFill>
                  <a:schemeClr val="tx1">
                    <a:lumMod val="65000"/>
                    <a:lumOff val="35000"/>
                  </a:schemeClr>
                </a:solidFill>
              </a:rPr>
              <a:t>පිළිම නමස්කාරකයන්ගේ බොරු අනාගතවක්තෘවරුන් 850කට එරෙහිව එලියා සටන් කර ඇත. "ගින්නෙන් පිළිතුරු දෙන දෙවියන් සැබෑ දෙවියන්!"</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si" altLang="ko-KR" sz="2800">
                <a:solidFill>
                  <a:schemeClr val="tx1">
                    <a:lumMod val="65000"/>
                    <a:lumOff val="35000"/>
                  </a:schemeClr>
                </a:solidFill>
              </a:rPr>
              <a:t>ජොනතන් තම වටිනා ඇඳුම් දාවිත්ට දුන්නේය. ජොනතන් ඩේවිඩ් සමඟ තිබූ ගැඹුරු මිත්‍රත්වය එයින් පෙන්නුම් කළා.</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si" altLang="ko-KR" sz="2800">
                <a:solidFill>
                  <a:schemeClr val="tx1">
                    <a:lumMod val="65000"/>
                    <a:lumOff val="35000"/>
                  </a:schemeClr>
                </a:solidFill>
              </a:rPr>
              <a:t>අනාගතවක්තෘවරුන් 850ක් තම දෙවියන්ගේ නම කියා පූජාසනය වටා නැටූ නමුත් ගිනි ප්‍රතිචාරයක් නොලැබුණි.</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si" altLang="ko-KR" sz="2800">
                <a:solidFill>
                  <a:schemeClr val="tx1">
                    <a:lumMod val="65000"/>
                    <a:lumOff val="35000"/>
                  </a:schemeClr>
                </a:solidFill>
              </a:rPr>
              <a:t>එය එලියාගේ වාරය විය. එලියා ස්වර්ගය දෙසට යාච්ඤා කළේය. එවිට දෙවියන් වහන්සේගේ ගින්න වැටී පූජාව පූජාසනය මත දැවී ගියේය.</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si" altLang="ko-KR" sz="2600">
                <a:solidFill>
                  <a:schemeClr val="tx1">
                    <a:lumMod val="65000"/>
                    <a:lumOff val="35000"/>
                  </a:schemeClr>
                </a:solidFill>
              </a:rPr>
              <a:t>“යෙහෝවා සැබෑ දෙවියි!” ඊශ්‍රායෙල් සෙනඟ ඔවුන්ගේ පව් ගැන පසුතැවිලි වී දෙවියන් වහන්සේට මහිමය දුන්හ.</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i" altLang="ko-KR" sz="4000">
                <a:solidFill>
                  <a:srgbClr val="FF0000"/>
                </a:solidFill>
              </a:rPr>
              <a:t>අද පාඩම</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si" altLang="ko-KR" sz="3200">
                <a:solidFill>
                  <a:schemeClr val="tx1">
                    <a:lumMod val="65000"/>
                    <a:lumOff val="35000"/>
                  </a:schemeClr>
                </a:solidFill>
              </a:rPr>
              <a:t>බොරු දෙවිවරුන්ට කිසිවක් කළ නොහැකි විය.</a:t>
            </a:r>
          </a:p>
          <a:p>
            <a:pPr xmlns:a="http://schemas.openxmlformats.org/drawingml/2006/main" algn="ctr"/>
            <a:r xmlns:a="http://schemas.openxmlformats.org/drawingml/2006/main">
              <a:rPr lang="si" altLang="ko-KR" sz="3200">
                <a:solidFill>
                  <a:schemeClr val="tx1">
                    <a:lumMod val="65000"/>
                    <a:lumOff val="35000"/>
                  </a:schemeClr>
                </a:solidFill>
              </a:rPr>
              <a:t>සදහා</a:t>
            </a:r>
            <a:r xmlns:a="http://schemas.openxmlformats.org/drawingml/2006/main">
              <a:rPr lang="si" altLang="en-US" sz="3200">
                <a:solidFill>
                  <a:schemeClr val="tx1">
                    <a:lumMod val="65000"/>
                    <a:lumOff val="35000"/>
                  </a:schemeClr>
                </a:solidFill>
              </a:rPr>
              <a:t> </a:t>
            </a:r>
            <a:r xmlns:a="http://schemas.openxmlformats.org/drawingml/2006/main">
              <a:rPr lang="si" altLang="ko-KR" sz="3200">
                <a:solidFill>
                  <a:schemeClr val="tx1">
                    <a:lumMod val="65000"/>
                    <a:lumOff val="35000"/>
                  </a:schemeClr>
                </a:solidFill>
              </a:rPr>
              <a:t>ඔව්හු</a:t>
            </a:r>
            <a:r xmlns:a="http://schemas.openxmlformats.org/drawingml/2006/main">
              <a:rPr lang="si" altLang="en-US" sz="3200">
                <a:solidFill>
                  <a:schemeClr val="tx1">
                    <a:lumMod val="65000"/>
                    <a:lumOff val="35000"/>
                  </a:schemeClr>
                </a:solidFill>
              </a:rPr>
              <a:t> </a:t>
            </a:r>
            <a:r xmlns:a="http://schemas.openxmlformats.org/drawingml/2006/main">
              <a:rPr lang="si" altLang="ko-KR" sz="3200">
                <a:solidFill>
                  <a:schemeClr val="tx1">
                    <a:lumMod val="65000"/>
                    <a:lumOff val="35000"/>
                  </a:schemeClr>
                </a:solidFill>
              </a:rPr>
              <a:t>තිබුනා</a:t>
            </a:r>
            <a:r xmlns:a="http://schemas.openxmlformats.org/drawingml/2006/main">
              <a:rPr lang="si" altLang="en-US" sz="3200">
                <a:solidFill>
                  <a:schemeClr val="tx1">
                    <a:lumMod val="65000"/>
                    <a:lumOff val="35000"/>
                  </a:schemeClr>
                </a:solidFill>
              </a:rPr>
              <a:t> </a:t>
            </a:r>
            <a:r xmlns:a="http://schemas.openxmlformats.org/drawingml/2006/main">
              <a:rPr lang="si" altLang="ko-KR" sz="3200">
                <a:solidFill>
                  <a:schemeClr val="tx1">
                    <a:lumMod val="65000"/>
                    <a:lumOff val="35000"/>
                  </a:schemeClr>
                </a:solidFill>
              </a:rPr>
              <a:t>නැත</a:t>
            </a:r>
            <a:r xmlns:a="http://schemas.openxmlformats.org/drawingml/2006/main">
              <a:rPr lang="si" altLang="en-US" sz="3200">
                <a:solidFill>
                  <a:schemeClr val="tx1">
                    <a:lumMod val="65000"/>
                    <a:lumOff val="35000"/>
                  </a:schemeClr>
                </a:solidFill>
              </a:rPr>
              <a:t> </a:t>
            </a:r>
            <a:r xmlns:a="http://schemas.openxmlformats.org/drawingml/2006/main">
              <a:rPr lang="si" altLang="ko-KR" sz="3200">
                <a:solidFill>
                  <a:schemeClr val="tx1">
                    <a:lumMod val="65000"/>
                    <a:lumOff val="35000"/>
                  </a:schemeClr>
                </a:solidFill>
              </a:rPr>
              <a:t>බලය.</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i" altLang="ko-KR" sz="3200">
                <a:solidFill>
                  <a:schemeClr val="tx1">
                    <a:lumMod val="65000"/>
                    <a:lumOff val="35000"/>
                  </a:schemeClr>
                </a:solidFill>
              </a:rPr>
              <a:t>දෙවියන් වහන්සේ සර්වබලධාරී ය.</a:t>
            </a:r>
          </a:p>
          <a:p>
            <a:pPr xmlns:a="http://schemas.openxmlformats.org/drawingml/2006/main" algn="ctr"/>
            <a:r xmlns:a="http://schemas.openxmlformats.org/drawingml/2006/main">
              <a:rPr lang="si" altLang="ko-KR" sz="3200">
                <a:solidFill>
                  <a:schemeClr val="tx1">
                    <a:lumMod val="65000"/>
                    <a:lumOff val="35000"/>
                  </a:schemeClr>
                </a:solidFill>
              </a:rPr>
              <a:t>අප උන්වහන්සේ කෙරෙහි විශ්වාසය තබා විශ්වාස කරන විට උන්වහන්සේගේ පුදුමාකාර ප්‍රාතිහාර්යයන් අපට අත්විඳිය හැකිය.</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si" altLang="ko-KR" sz="3200"/>
              <a:t>දෙවියන් යනු කවුද?</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si" altLang="ko-KR" sz="3600">
                <a:solidFill>
                  <a:srgbClr val="C00000"/>
                </a:solidFill>
              </a:rPr>
              <a:t>දෙවියන් තමයි..</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si" altLang="ko-KR" sz="3600">
                <a:solidFill>
                  <a:schemeClr val="tx1">
                    <a:lumMod val="65000"/>
                    <a:lumOff val="35000"/>
                  </a:schemeClr>
                </a:solidFill>
              </a:rPr>
              <a:t>බොරු රූපවලින් වෙනස් වූ තථාගත ජීවමාන ක්‍රියා කරන දෙවියන් වහන්සේ ය.</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si" altLang="ko-KR" sz="4000">
                <a:solidFill>
                  <a:srgbClr val="FF0000"/>
                </a:solidFill>
              </a:rPr>
              <a:t>අද ප්‍රශ්නාවලිය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si" altLang="ko-KR" sz="3200">
                <a:solidFill>
                  <a:schemeClr val="tx1">
                    <a:lumMod val="65000"/>
                    <a:lumOff val="35000"/>
                  </a:schemeClr>
                </a:solidFill>
              </a:rPr>
              <a:t>එලියා යාච්ඤා කරන විට ස්වර්ගයෙන් වැටුණේ කුමක්ද?</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si" altLang="en-US" sz="2800">
                <a:solidFill>
                  <a:schemeClr val="tx1">
                    <a:lumMod val="65000"/>
                    <a:lumOff val="35000"/>
                  </a:schemeClr>
                </a:solidFill>
              </a:rPr>
              <a:t>① </a:t>
            </a:r>
            <a:r xmlns:a="http://schemas.openxmlformats.org/drawingml/2006/main">
              <a:rPr lang="si" altLang="ko-KR" sz="2800">
                <a:solidFill>
                  <a:schemeClr val="tx1">
                    <a:lumMod val="65000"/>
                    <a:lumOff val="35000"/>
                  </a:schemeClr>
                </a:solidFill>
              </a:rPr>
              <a:t>හිම</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si" altLang="en-US" sz="2800">
                <a:solidFill>
                  <a:schemeClr val="tx1">
                    <a:lumMod val="65000"/>
                    <a:lumOff val="35000"/>
                  </a:schemeClr>
                </a:solidFill>
              </a:rPr>
              <a:t>② </a:t>
            </a:r>
            <a:r xmlns:a="http://schemas.openxmlformats.org/drawingml/2006/main">
              <a:rPr lang="si" altLang="ko-KR" sz="2800">
                <a:solidFill>
                  <a:schemeClr val="tx1">
                    <a:lumMod val="65000"/>
                    <a:lumOff val="35000"/>
                  </a:schemeClr>
                </a:solidFill>
              </a:rPr>
              <a:t>වැසි</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si" altLang="en-US" sz="2800">
                <a:solidFill>
                  <a:schemeClr val="tx1">
                    <a:lumMod val="65000"/>
                    <a:lumOff val="35000"/>
                  </a:schemeClr>
                </a:solidFill>
              </a:rPr>
              <a:t>③ </a:t>
            </a:r>
            <a:r xmlns:a="http://schemas.openxmlformats.org/drawingml/2006/main">
              <a:rPr lang="si" altLang="ko-KR" sz="2800">
                <a:solidFill>
                  <a:schemeClr val="tx1">
                    <a:lumMod val="65000"/>
                    <a:lumOff val="35000"/>
                  </a:schemeClr>
                </a:solidFill>
              </a:rPr>
              <a:t>ගල්</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si" altLang="en-US" sz="2800">
                <a:solidFill>
                  <a:schemeClr val="tx1">
                    <a:lumMod val="65000"/>
                    <a:lumOff val="35000"/>
                  </a:schemeClr>
                </a:solidFill>
              </a:rPr>
              <a:t>④ </a:t>
            </a:r>
            <a:r xmlns:a="http://schemas.openxmlformats.org/drawingml/2006/main">
              <a:rPr lang="si" altLang="ko-KR" sz="2800">
                <a:solidFill>
                  <a:schemeClr val="tx1">
                    <a:lumMod val="65000"/>
                    <a:lumOff val="35000"/>
                  </a:schemeClr>
                </a:solidFill>
              </a:rPr>
              <a:t>ගින්න</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si" altLang="en-US" sz="2800">
                <a:solidFill>
                  <a:srgbClr val="FF0000"/>
                </a:solidFill>
              </a:rPr>
              <a:t>④ </a:t>
            </a:r>
            <a:r xmlns:a="http://schemas.openxmlformats.org/drawingml/2006/main">
              <a:rPr lang="si" altLang="ko-KR" sz="2800">
                <a:solidFill>
                  <a:srgbClr val="FF0000"/>
                </a:solidFill>
              </a:rPr>
              <a:t>ගින්න</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si" altLang="ko-KR" sz="4000">
                <a:solidFill>
                  <a:srgbClr val="FF0000"/>
                </a:solidFill>
              </a:rPr>
              <a:t>අද වචනය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i" altLang="ko-KR" sz="3600">
                <a:solidFill>
                  <a:schemeClr val="tx1">
                    <a:lumMod val="65000"/>
                    <a:lumOff val="35000"/>
                  </a:schemeClr>
                </a:solidFill>
              </a:rPr>
              <a:t>එවිට සමිඳාණන් වහන්සේගේ ගින්න වැටී පූජාව ද දර ද ගල් ද පස් ද දවා, අගලේ වතුර ද ලෙවකෑවේ ය.</a:t>
            </a:r>
            <a:r xmlns:a="http://schemas.openxmlformats.org/drawingml/2006/main">
              <a:rPr lang="s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i" altLang="ko-KR" sz="2800">
                <a:solidFill>
                  <a:schemeClr val="tx1">
                    <a:lumMod val="65000"/>
                    <a:lumOff val="35000"/>
                  </a:schemeClr>
                </a:solidFill>
              </a:rPr>
              <a:t>1 රජවරු</a:t>
            </a:r>
            <a:r xmlns:a="http://schemas.openxmlformats.org/drawingml/2006/main">
              <a:rPr lang="si" altLang="en-US" sz="2800">
                <a:solidFill>
                  <a:schemeClr val="tx1">
                    <a:lumMod val="65000"/>
                    <a:lumOff val="35000"/>
                  </a:schemeClr>
                </a:solidFill>
              </a:rPr>
              <a:t> </a:t>
            </a:r>
            <a:r xmlns:a="http://schemas.openxmlformats.org/drawingml/2006/main">
              <a:rPr lang="si"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b="1">
                <a:solidFill>
                  <a:schemeClr val="tx1">
                    <a:lumMod val="50000"/>
                    <a:lumOff val="50000"/>
                  </a:schemeClr>
                </a:solidFill>
              </a:rPr>
              <a:t>නැත. 37 දේව වචනය</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400"/>
              <a:t>නාමන් ලාදුරු රෝගයෙන් සුවය ලබයි</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වචනය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එබැවින් ඔහු බැස ගොස් දෙවියන්වහන්සේගේ මනුෂ්‍යයා තමාට කී ලෙස හත් වරක් යොර්දානේ ගිල්වා, ඔහුගේ මාංසය යථා තත්ත්වයට පත්වී, කුඩා දරුවෙකුගේ මෙන් පවිත්‍ර විය.</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i" altLang="ko-KR" sz="2800">
                <a:solidFill>
                  <a:schemeClr val="tx1">
                    <a:lumMod val="65000"/>
                    <a:lumOff val="35000"/>
                  </a:schemeClr>
                </a:solidFill>
              </a:rPr>
              <a:t>2 රාජාවලිය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400">
                <a:solidFill>
                  <a:schemeClr val="tx1">
                    <a:lumMod val="65000"/>
                    <a:lumOff val="35000"/>
                  </a:schemeClr>
                </a:solidFill>
              </a:rPr>
              <a:t>නාමන් අරම්හි රජුගේ හමුදාවේ ප්‍රධානියා වූ නමුත් ඔහුට ලාදුරු රෝගය වැළඳී තිබිණ. ඔහු ඊශ්‍රායෙල්හි අනාගතවක්තෘවරයා වූ එලිෂා වෙතට ගියේ නැවත පිහිටුවීම සඳහාය.</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si" altLang="ko-KR" sz="2600">
                <a:solidFill>
                  <a:schemeClr val="tx1">
                    <a:lumMod val="65000"/>
                    <a:lumOff val="35000"/>
                  </a:schemeClr>
                </a:solidFill>
              </a:rPr>
              <a:t>සාවුල් රජු ඔහුව මරා දැමීමට උත්සාහ කළ නිසා දාවිත් කිහිප වතාවක්ම මරණයට පත් වන භයානක තත්වයන්ට මුහුණ දුන්නේය. කෙසේවෙතත්, ජොනතන්ගේ උපකාරයෙන් ඔහුට එම අනතුරුවලින් බේරීමට හැකි විය.</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එලිෂා ඔහුව මුණ නොගැසුණු නමුත්, “යන්න, යොර්දාන් ගඟේ සත් වරක් සෝදාගන්න” කියා කීවා පමණි.</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එලිෂාගේ වචනයට විරුද්ධව නාමන්ට කෝපයක් ඇති විය. එහෙත්, ඔහුගේ සේවකයෝ ඔහුට කතා කොට, "කරුණාකර ගඟට ගොස් ඔබේ සිරුර ගිල්වන්න."</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එලිෂා සහ ඔහුගේ සේවකයන් පැවසූ ලෙස නාමන් හත් වරක් යොර්දාන් ගඟේ ගිලී ගියේය.</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500">
                <a:solidFill>
                  <a:schemeClr val="tx1">
                    <a:lumMod val="65000"/>
                    <a:lumOff val="35000"/>
                  </a:schemeClr>
                </a:solidFill>
              </a:rPr>
              <a:t>ඉන්පසුව, පුදුමයට කරුණක් නම්, ඔහුගේ මාංසය යථා තත්ත්වයට පත් කර පිරිසිදු විය.</a:t>
            </a:r>
          </a:p>
          <a:p>
            <a:r xmlns:a="http://schemas.openxmlformats.org/drawingml/2006/main">
              <a:rPr lang="si" altLang="ko-KR" sz="2500">
                <a:solidFill>
                  <a:schemeClr val="tx1">
                    <a:lumMod val="65000"/>
                    <a:lumOff val="35000"/>
                  </a:schemeClr>
                </a:solidFill>
              </a:rPr>
              <a:t>නාමන් නැවතත් එලිෂා වෙත ගොස් දෙවියන් වහන්සේට මහිමය දුන්නේය.</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පාඩම</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3200">
                <a:solidFill>
                  <a:schemeClr val="tx1">
                    <a:lumMod val="65000"/>
                    <a:lumOff val="35000"/>
                  </a:schemeClr>
                </a:solidFill>
              </a:rPr>
              <a:t>නාමන් දෙවියන් වහන්සේගේ මනුෂ්‍යයා වූ එලිෂා අසා ඔහුගේ වචනයට කීකරු වූ විට, ඔහුගේ ලාදුරු රෝගයෙන් පවිත්‍ර වීමට ඔහුට ආශීර්වාද විය.</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i" altLang="ko-KR" sz="3200">
                <a:solidFill>
                  <a:schemeClr val="tx1">
                    <a:lumMod val="65000"/>
                    <a:lumOff val="35000"/>
                  </a:schemeClr>
                </a:solidFill>
              </a:rPr>
              <a:t>අපි ජීවත් විය යුත්තේ අපේ කැමැත්තෙන් නොවේ,</a:t>
            </a:r>
          </a:p>
          <a:p>
            <a:pPr xmlns:a="http://schemas.openxmlformats.org/drawingml/2006/main" algn="ctr"/>
            <a:r xmlns:a="http://schemas.openxmlformats.org/drawingml/2006/main">
              <a:rPr lang="si" altLang="ko-KR" sz="3200">
                <a:solidFill>
                  <a:schemeClr val="tx1">
                    <a:lumMod val="65000"/>
                    <a:lumOff val="35000"/>
                  </a:schemeClr>
                </a:solidFill>
              </a:rPr>
              <a:t>නමුත් දෙවියන් වහන්සේගේ කැමැත්තෙන්.</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i" altLang="ko-KR" sz="3200">
                <a:solidFill>
                  <a:schemeClr val="tx1">
                    <a:lumMod val="65000"/>
                    <a:lumOff val="35000"/>
                  </a:schemeClr>
                </a:solidFill>
              </a:rPr>
              <a:t>අප ජීවත් වන විට සහ දෙවියන් වහන්සේගේ වචනයට කීකරු වන විට,</a:t>
            </a:r>
          </a:p>
          <a:p>
            <a:pPr xmlns:a="http://schemas.openxmlformats.org/drawingml/2006/main" algn="ctr"/>
            <a:r xmlns:a="http://schemas.openxmlformats.org/drawingml/2006/main">
              <a:rPr lang="si" altLang="ko-KR" sz="3200">
                <a:solidFill>
                  <a:schemeClr val="tx1">
                    <a:lumMod val="65000"/>
                    <a:lumOff val="35000"/>
                  </a:schemeClr>
                </a:solidFill>
              </a:rPr>
              <a:t>දෙවියන් වහන්සේ අපට ලබා දිය හැකි බහුල ආශිර්වාදයෙන් අපට ආශීර්වාද කළ හැකිය.</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3200">
                <a:solidFill>
                  <a:srgbClr val="FF0000"/>
                </a:solidFill>
              </a:rPr>
              <a:t>දෙවි?</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rgbClr val="C00000"/>
                </a:solidFill>
              </a:rPr>
              <a:t>දෙවියන් තමයි..</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සෑම රෝගයක්ම සුව කළ හැක්කේ දෙවියන් වහන්සේට ය. අපව සුව කළ හැකි සර්වබලධාරී දෙවි ඔහුය.</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ප්‍රශ්නාවලිය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නාමන් කී වතාවක් යොර්දාන් ගඟේ ගිලුණාද?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① </a:t>
            </a:r>
            <a:r xmlns:a="http://schemas.openxmlformats.org/drawingml/2006/main">
              <a:rPr lang="si" altLang="ko-KR" sz="2800">
                <a:solidFill>
                  <a:schemeClr val="tx1">
                    <a:lumMod val="65000"/>
                    <a:lumOff val="35000"/>
                  </a:schemeClr>
                </a:solidFill>
              </a:rPr>
              <a:t>තුන් වතාවක්</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② </a:t>
            </a:r>
            <a:r xmlns:a="http://schemas.openxmlformats.org/drawingml/2006/main">
              <a:rPr lang="si" altLang="ko-KR" sz="2800">
                <a:solidFill>
                  <a:schemeClr val="tx1">
                    <a:lumMod val="65000"/>
                    <a:lumOff val="35000"/>
                  </a:schemeClr>
                </a:solidFill>
              </a:rPr>
              <a:t>වරක්</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③ </a:t>
            </a:r>
            <a:r xmlns:a="http://schemas.openxmlformats.org/drawingml/2006/main">
              <a:rPr lang="si" altLang="ko-KR" sz="2800">
                <a:solidFill>
                  <a:schemeClr val="tx1">
                    <a:lumMod val="65000"/>
                    <a:lumOff val="35000"/>
                  </a:schemeClr>
                </a:solidFill>
              </a:rPr>
              <a:t>පස් වතාවක්</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④ </a:t>
            </a:r>
            <a:r xmlns:a="http://schemas.openxmlformats.org/drawingml/2006/main">
              <a:rPr lang="si" altLang="ko-KR" sz="2800">
                <a:solidFill>
                  <a:schemeClr val="tx1">
                    <a:lumMod val="65000"/>
                    <a:lumOff val="35000"/>
                  </a:schemeClr>
                </a:solidFill>
              </a:rPr>
              <a:t>හත</a:t>
            </a:r>
            <a:r xmlns:a="http://schemas.openxmlformats.org/drawingml/2006/main">
              <a:rPr lang="si" altLang="en-US" sz="2800">
                <a:solidFill>
                  <a:schemeClr val="tx1">
                    <a:lumMod val="65000"/>
                    <a:lumOff val="35000"/>
                  </a:schemeClr>
                </a:solidFill>
              </a:rPr>
              <a:t> </a:t>
            </a:r>
            <a:r xmlns:a="http://schemas.openxmlformats.org/drawingml/2006/main">
              <a:rPr lang="si" altLang="ko-KR" sz="2800">
                <a:solidFill>
                  <a:schemeClr val="tx1">
                    <a:lumMod val="65000"/>
                    <a:lumOff val="35000"/>
                  </a:schemeClr>
                </a:solidFill>
              </a:rPr>
              <a:t>වාර</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rgbClr val="FF0000"/>
                </a:solidFill>
              </a:rPr>
              <a:t>④ </a:t>
            </a:r>
            <a:r xmlns:a="http://schemas.openxmlformats.org/drawingml/2006/main">
              <a:rPr lang="si" altLang="ko-KR" sz="2800">
                <a:solidFill>
                  <a:srgbClr val="FF0000"/>
                </a:solidFill>
              </a:rPr>
              <a:t>හත් වරක්</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වචනය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එබැවින් ඔහු බැස ගොස් දෙවියන්වහන්සේගේ මනුෂ්‍යයා තමාට කී ලෙස හත් වරක් යොර්දානේ ගිල්වා, ඔහුගේ මාංසය යථා තත්ත්වයට පත්වී, කුඩා දරුවෙකුගේ මෙන් පවිත්‍ර විය.</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i" altLang="ko-KR" sz="2800">
                <a:solidFill>
                  <a:schemeClr val="tx1">
                    <a:lumMod val="65000"/>
                    <a:lumOff val="35000"/>
                  </a:schemeClr>
                </a:solidFill>
              </a:rPr>
              <a:t>2 රාජාවලිය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b="1">
                <a:solidFill>
                  <a:schemeClr val="tx1">
                    <a:lumMod val="50000"/>
                    <a:lumOff val="50000"/>
                  </a:schemeClr>
                </a:solidFill>
              </a:rPr>
              <a:t>අංක 38 දෙවියන් වහන්සේගේ වචනය</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400"/>
              <a:t>දේව මාලිගාව අලුත්වැඩියා කිරීම</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වචනය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bg1">
                    <a:lumMod val="50000"/>
                  </a:schemeClr>
                </a:solidFill>
              </a:rPr>
              <a:t>එබැවින් ජෝවාෂ් රජ යෙහෝයාදා පූජකයා සහ අනෙකුත් පූජකයන් කැඳවා, "මාලිගාවට සිදු වූ හානිය පිළිසකර නොකරන්නේ මන්ද? ඔබේ භාණ්ඩාගාරිකයින්ගෙන් තවත් මුදල් නොගෙන දේවමාළිගාව අලුත්වැඩියා කිරීම සඳහා එය භාර දෙන්නැ"යි ඔවුන්ගෙන් ඇසී ය.</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i" altLang="ko-KR" sz="2800">
                <a:solidFill>
                  <a:schemeClr val="tx1">
                    <a:lumMod val="65000"/>
                    <a:lumOff val="35000"/>
                  </a:schemeClr>
                </a:solidFill>
              </a:rPr>
              <a:t>2 රජවරු</a:t>
            </a:r>
            <a:r xmlns:a="http://schemas.openxmlformats.org/drawingml/2006/main">
              <a:rPr lang="si" altLang="en-US" sz="2800">
                <a:solidFill>
                  <a:schemeClr val="tx1">
                    <a:lumMod val="65000"/>
                    <a:lumOff val="35000"/>
                  </a:schemeClr>
                </a:solidFill>
              </a:rPr>
              <a:t> </a:t>
            </a:r>
            <a:r xmlns:a="http://schemas.openxmlformats.org/drawingml/2006/main">
              <a:rPr lang="si"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i" altLang="ko-KR" sz="4000">
                <a:solidFill>
                  <a:srgbClr val="FF0000"/>
                </a:solidFill>
              </a:rPr>
              <a:t>අද පාඩම</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si" altLang="ko-KR" sz="3200">
                <a:solidFill>
                  <a:schemeClr val="tx1">
                    <a:lumMod val="65000"/>
                    <a:lumOff val="35000"/>
                  </a:schemeClr>
                </a:solidFill>
              </a:rPr>
              <a:t>ජොනතන් තම ආත්මාර්ථකාමී ආශාව තෝරාගත්තේ නැත, නමුත් ඔහුගේ මිතුරා වූ ඩේවිඩ්.</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i" altLang="ko-KR" sz="3200">
                <a:solidFill>
                  <a:schemeClr val="tx1">
                    <a:lumMod val="65000"/>
                    <a:lumOff val="35000"/>
                  </a:schemeClr>
                </a:solidFill>
              </a:rPr>
              <a:t>ජොනතන් වගේ,</a:t>
            </a:r>
          </a:p>
          <a:p>
            <a:pPr xmlns:a="http://schemas.openxmlformats.org/drawingml/2006/main" algn="ctr"/>
            <a:r xmlns:a="http://schemas.openxmlformats.org/drawingml/2006/main">
              <a:rPr lang="si" altLang="ko-KR" sz="3200">
                <a:solidFill>
                  <a:schemeClr val="tx1">
                    <a:lumMod val="65000"/>
                    <a:lumOff val="35000"/>
                  </a:schemeClr>
                </a:solidFill>
              </a:rPr>
              <a:t>අපි අපේ යාළුවට හොඳ යාළුවෙක් වෙමු.</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err="1">
                <a:solidFill>
                  <a:schemeClr val="tx1">
                    <a:lumMod val="65000"/>
                    <a:lumOff val="35000"/>
                  </a:schemeClr>
                </a:solidFill>
              </a:rPr>
              <a:t>ජුදාහි රජු වූ ජෝවාෂ්, විනාශ වී ගිය දෙවිගේ මාලිගාව අලුත්වැඩියා කිරීමට සිතුවේය.</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නමුත් පන්සල පිළිසකර කිරීමට අයවැයෙන් ප්‍රමාණවත් වුණේ නැහැ. ජෝවාෂ් දෙවියන් වහන්සේගේ මාලිගාව අලුත්වැඩියා කිරීම සඳහා පූජාවක් ලබා ගැනීමට තීරණය කළේය.</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දේවමාළිගාව අලුත්වැඩියා කිරීම සඳහා දෙවියන් වහන්සේට ආදරය කරන අය අවංකවම මුදල් ලබා දුන්හ.</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දේවමාළිගාවේ අලුත්වැඩියාව සඳහා එකතු කරන ලද මුදල් වැඩකරුවන්ට ලබා දුන් අතර, ඔවුන් සම්පූර්ණයෙන්ම අවංකව පන්සල අලුත්වැඩියා කළහ.</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"වාව්! ඒක කොච්චර ලස්සන පන්සලක්ද!” දෙවියන් වහන්සේ සතුටු වනු ඇතැයි සිතීම ගැන ජෝෂ් සතුටු විය.</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පාඩම</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3600" err="1">
                <a:solidFill>
                  <a:schemeClr val="tx1">
                    <a:lumMod val="65000"/>
                    <a:lumOff val="35000"/>
                  </a:schemeClr>
                </a:solidFill>
              </a:rPr>
              <a:t>ජෝවාෂ් දෙවියන් වහන්සේගේ මාලිගාව සැලකුවේ මිනිසුන් දෙවියන් වහන්සේට නමස්කාර කළ වටිනා ස්ථානයක් ලෙසය.</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si" altLang="ko-KR" sz="3600">
                <a:solidFill>
                  <a:schemeClr val="tx1">
                    <a:lumMod val="65000"/>
                    <a:lumOff val="35000"/>
                  </a:schemeClr>
                </a:solidFill>
              </a:rPr>
              <a:t>අපි දෙවියන් වහන්සේට නමස්කාර කරන විට දෙවියන් වහන්සේ සිටින ස්ථානය පල්ලියයි.</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si" altLang="ko-KR" sz="3600">
                <a:solidFill>
                  <a:schemeClr val="tx1">
                    <a:lumMod val="65000"/>
                    <a:lumOff val="35000"/>
                  </a:schemeClr>
                </a:solidFill>
              </a:rPr>
              <a:t>එමනිසා, අපි පල්ලියට ආදරය කළ යුතු අතර එය ඉතා අනර්ඝ ලෙස සැලකිය යුතුය.</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3200">
                <a:solidFill>
                  <a:srgbClr val="FF0000"/>
                </a:solidFill>
              </a:rPr>
              <a:t>දෙවි?</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rgbClr val="C00000"/>
                </a:solidFill>
              </a:rPr>
              <a:t>දෙවියන් යනු...</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දෙවියන් වහන්සේ අප සෑම කෙනෙකුම ඔහුගේ ශුද්ධ මාලිගාව ලෙස පිහිටුවන සේක.</a:t>
            </a:r>
          </a:p>
          <a:p>
            <a:endParaRPr lang="en-US" altLang="ko-KR" sz="3600">
              <a:solidFill>
                <a:schemeClr val="tx1">
                  <a:lumMod val="65000"/>
                  <a:lumOff val="35000"/>
                </a:schemeClr>
              </a:solidFill>
            </a:endParaRPr>
          </a:p>
          <a:p>
            <a:r xmlns:a="http://schemas.openxmlformats.org/drawingml/2006/main">
              <a:rPr lang="si" altLang="ko-KR" sz="3600">
                <a:solidFill>
                  <a:schemeClr val="tx1">
                    <a:lumMod val="65000"/>
                    <a:lumOff val="35000"/>
                  </a:schemeClr>
                </a:solidFill>
              </a:rPr>
              <a:t>දෙවියන් වහන්සේට නමස්කාර කරන අයව මුණගැසෙනවා.</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ප්‍රශ්නාවලිය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ජෝෂ් නිවැරදි කිරීමට තීරණය කළේ කුමක්ද?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① </a:t>
            </a:r>
            <a:r xmlns:a="http://schemas.openxmlformats.org/drawingml/2006/main">
              <a:rPr lang="si" altLang="ko-KR" sz="2800">
                <a:solidFill>
                  <a:schemeClr val="tx1">
                    <a:lumMod val="65000"/>
                    <a:lumOff val="35000"/>
                  </a:schemeClr>
                </a:solidFill>
              </a:rPr>
              <a:t>මාලිගාව</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② </a:t>
            </a:r>
            <a:r xmlns:a="http://schemas.openxmlformats.org/drawingml/2006/main">
              <a:rPr lang="si" altLang="ko-KR" sz="2800">
                <a:solidFill>
                  <a:schemeClr val="tx1">
                    <a:lumMod val="65000"/>
                    <a:lumOff val="35000"/>
                  </a:schemeClr>
                </a:solidFill>
              </a:rPr>
              <a:t>ඔහුගේ</a:t>
            </a:r>
            <a:r xmlns:a="http://schemas.openxmlformats.org/drawingml/2006/main">
              <a:rPr lang="si" altLang="en-US" sz="2800">
                <a:solidFill>
                  <a:schemeClr val="tx1">
                    <a:lumMod val="65000"/>
                    <a:lumOff val="35000"/>
                  </a:schemeClr>
                </a:solidFill>
              </a:rPr>
              <a:t> </a:t>
            </a:r>
            <a:r xmlns:a="http://schemas.openxmlformats.org/drawingml/2006/main">
              <a:rPr lang="si" altLang="ko-KR" sz="2800">
                <a:solidFill>
                  <a:schemeClr val="tx1">
                    <a:lumMod val="65000"/>
                    <a:lumOff val="35000"/>
                  </a:schemeClr>
                </a:solidFill>
              </a:rPr>
              <a:t>කාමරය</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③ </a:t>
            </a:r>
            <a:r xmlns:a="http://schemas.openxmlformats.org/drawingml/2006/main">
              <a:rPr lang="si" altLang="ko-KR" sz="2800">
                <a:solidFill>
                  <a:schemeClr val="tx1">
                    <a:lumMod val="65000"/>
                    <a:lumOff val="35000"/>
                  </a:schemeClr>
                </a:solidFill>
              </a:rPr>
              <a:t>පාසල</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④ </a:t>
            </a:r>
            <a:r xmlns:a="http://schemas.openxmlformats.org/drawingml/2006/main">
              <a:rPr lang="si" altLang="ko-KR" sz="2800">
                <a:solidFill>
                  <a:schemeClr val="tx1">
                    <a:lumMod val="65000"/>
                    <a:lumOff val="35000"/>
                  </a:schemeClr>
                </a:solidFill>
              </a:rPr>
              <a:t>ශුද්ධ මාලිගාව</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rgbClr val="FF0000"/>
                </a:solidFill>
              </a:rPr>
              <a:t>④ </a:t>
            </a:r>
            <a:r xmlns:a="http://schemas.openxmlformats.org/drawingml/2006/main">
              <a:rPr lang="si" altLang="ko-KR" sz="2800">
                <a:solidFill>
                  <a:srgbClr val="FF0000"/>
                </a:solidFill>
              </a:rPr>
              <a:t>ශුද්ධ මාලිගාව</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වචනය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bg1">
                    <a:lumMod val="50000"/>
                  </a:schemeClr>
                </a:solidFill>
              </a:rPr>
              <a:t>එබැවින් ජෝවාෂ් රජ යෙහෝයාදා පූජකයා සහ අනෙකුත් පූජකයන් කැඳවා, "මාලිගාවට සිදු වූ හානිය පිළිසකර නොකරන්නේ මන්ද? ඔබේ භාණ්ඩාගාරිකයින්ගෙන් තවත් මුදල් නොගෙන දේවමාළිගාව අලුත්වැඩියා කිරීම සඳහා එය භාර දෙන්නැ"යි ඔවුන්ගෙන් ඇසී ය.</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i" altLang="ko-KR" sz="2800">
                <a:solidFill>
                  <a:schemeClr val="tx1">
                    <a:lumMod val="65000"/>
                    <a:lumOff val="35000"/>
                  </a:schemeClr>
                </a:solidFill>
              </a:rPr>
              <a:t>2 රජවරු</a:t>
            </a:r>
            <a:r xmlns:a="http://schemas.openxmlformats.org/drawingml/2006/main">
              <a:rPr lang="si" altLang="en-US" sz="2800">
                <a:solidFill>
                  <a:schemeClr val="tx1">
                    <a:lumMod val="65000"/>
                    <a:lumOff val="35000"/>
                  </a:schemeClr>
                </a:solidFill>
              </a:rPr>
              <a:t> </a:t>
            </a:r>
            <a:r xmlns:a="http://schemas.openxmlformats.org/drawingml/2006/main">
              <a:rPr lang="si"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b="1">
                <a:solidFill>
                  <a:schemeClr val="tx1">
                    <a:lumMod val="50000"/>
                    <a:lumOff val="50000"/>
                  </a:schemeClr>
                </a:solidFill>
              </a:rPr>
              <a:t>අංක 39 දෙවියන් වහන්සේගේ වචනය</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3600"/>
              <a:t>ජෙරුසලමේ පවුර නැවත ගොඩනැගූ නෙහෙමියා</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si" altLang="ko-KR" sz="3200"/>
              <a:t>දෙවි?</a:t>
            </a:r>
            <a:r xmlns:a="http://schemas.openxmlformats.org/drawingml/2006/main">
              <a:rPr lang="s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si" altLang="ko-KR" sz="3600">
                <a:solidFill>
                  <a:srgbClr val="C00000"/>
                </a:solidFill>
              </a:rPr>
              <a:t>දෙවි..</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si" altLang="ko-KR" sz="3600">
                <a:solidFill>
                  <a:schemeClr val="tx1">
                    <a:lumMod val="65000"/>
                    <a:lumOff val="35000"/>
                  </a:schemeClr>
                </a:solidFill>
              </a:rPr>
              <a:t>ඔහු තමයි අපට හොඳ මිතුරන් ලබා දෙන්නේ.</a:t>
            </a:r>
          </a:p>
          <a:p>
            <a:endParaRPr lang="en-US" altLang="ko-KR" sz="3600">
              <a:solidFill>
                <a:schemeClr val="tx1">
                  <a:lumMod val="65000"/>
                  <a:lumOff val="35000"/>
                </a:schemeClr>
              </a:solidFill>
            </a:endParaRPr>
          </a:p>
          <a:p>
            <a:r xmlns:a="http://schemas.openxmlformats.org/drawingml/2006/main">
              <a:rPr lang="si" altLang="ko-KR" sz="3600">
                <a:solidFill>
                  <a:schemeClr val="tx1">
                    <a:lumMod val="65000"/>
                    <a:lumOff val="35000"/>
                  </a:schemeClr>
                </a:solidFill>
              </a:rPr>
              <a:t>අපට හොඳ මිතුරන් ලබා දීම ගැන දෙවියන්ට ස්තුති කරන්න!</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වචනය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bg1">
                    <a:lumMod val="50000"/>
                  </a:schemeClr>
                </a:solidFill>
              </a:rPr>
              <a:t>මම රජුට උත්තරදෙමින්, “රජුට ප්‍රිය නම්, ඔබගේ මෙහෙකරුවාට ඔහු ඉදිරියෙහි කරුණාව ලැබේ නම්, මාගේ පියවරුන් තැන්පත් කර ඇති යූදාහි නගරය නැවත ගොඩනඟන පිණිස ඔහු මාව එහි යවන සේක්වා”යි කීවෙමි.</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i" altLang="ko-KR" sz="2800">
                <a:solidFill>
                  <a:schemeClr val="tx1">
                    <a:lumMod val="65000"/>
                    <a:lumOff val="35000"/>
                  </a:schemeClr>
                </a:solidFill>
              </a:rPr>
              <a:t>නෙහෙමියා</a:t>
            </a:r>
            <a:r xmlns:a="http://schemas.openxmlformats.org/drawingml/2006/main">
              <a:rPr lang="si" altLang="en-US" sz="2800">
                <a:solidFill>
                  <a:schemeClr val="tx1">
                    <a:lumMod val="65000"/>
                    <a:lumOff val="35000"/>
                  </a:schemeClr>
                </a:solidFill>
              </a:rPr>
              <a:t> </a:t>
            </a:r>
            <a:r xmlns:a="http://schemas.openxmlformats.org/drawingml/2006/main">
              <a:rPr lang="si"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පර්සියානු රජු රජුගේ කුසලාන දරන්නා වූ නෙහෙමියාට විනාශ වූ නගරය සහ බලකොටුව නැවත ගොඩනැඟීමට අවසර දුන්නේය.</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නෙහෙමියා</a:t>
            </a:r>
            <a:r xmlns:a="http://schemas.openxmlformats.org/drawingml/2006/main">
              <a:rPr lang="si" altLang="en-US" sz="2800">
                <a:solidFill>
                  <a:schemeClr val="tx1">
                    <a:lumMod val="65000"/>
                    <a:lumOff val="35000"/>
                  </a:schemeClr>
                </a:solidFill>
              </a:rPr>
              <a:t> </a:t>
            </a:r>
            <a:r xmlns:a="http://schemas.openxmlformats.org/drawingml/2006/main">
              <a:rPr lang="si" altLang="ko-KR" sz="2800">
                <a:solidFill>
                  <a:schemeClr val="tx1">
                    <a:lumMod val="65000"/>
                    <a:lumOff val="35000"/>
                  </a:schemeClr>
                </a:solidFill>
              </a:rPr>
              <a:t>බොහෝ ඊශ්‍රායෙල්වරුන් සමඟ නැවත යෙරුසලමට පැමිණ ඔවුන් සමඟ යෙරුසලමේ පවුර නැවත ගොඩනැඟුවේය.</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600">
                <a:solidFill>
                  <a:schemeClr val="tx1">
                    <a:lumMod val="65000"/>
                    <a:lumOff val="35000"/>
                  </a:schemeClr>
                </a:solidFill>
              </a:rPr>
              <a:t>කෙසේවෙතත්, ඊශ්‍රායෙල්වරුන්ගේ පුනර්ජීවනයට අකමැති වූ වෙනත් ගෝත්‍ර නිසා ඔවුන් කලබල විය. ඊට අමතරව, බොහෝ ඊශ්‍රායෙල්වරු පැමිණිලිවලට පැටලී සිටිති.</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නෙහෙමියා දෙවියන්ගෙන් උදව් ඉල්ලුවා. දෙවි ඔහුට එම කාර්යය කිරීමට ශක්තිය හා ධෛර්යය ලබා දුන්නේය.</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2800">
                <a:solidFill>
                  <a:schemeClr val="tx1">
                    <a:lumMod val="65000"/>
                    <a:lumOff val="35000"/>
                  </a:schemeClr>
                </a:solidFill>
              </a:rPr>
              <a:t>අන්තිමේදී නෙහෙමියා ඊශ්‍රායෙල් සෙනඟ සමඟ යෙරුසලමේ පවුර නැවත ගොඩනැඟීම අවසන් කළා. පවුර නිම කිරීමෙන් පසු ඔහු සහ ඔහුගේ සෙනඟ ප්‍රීතියෙන් දෙවියන් වහන්සේට නමස්කාර කළහ.</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පාඩම</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3600">
                <a:solidFill>
                  <a:schemeClr val="tx1">
                    <a:lumMod val="65000"/>
                    <a:lumOff val="35000"/>
                  </a:schemeClr>
                </a:solidFill>
              </a:rPr>
              <a:t>නෙහෙමියා බොහෝ කරදර ඇති වුවද දෙවියන් වහන්සේගේ උපකාරයෙන් පවුර නැවත ගොඩනැඟීම අවසන් කළේය.</a:t>
            </a:r>
          </a:p>
          <a:p>
            <a:pPr xmlns:a="http://schemas.openxmlformats.org/drawingml/2006/main" algn="ctr"/>
            <a:r xmlns:a="http://schemas.openxmlformats.org/drawingml/2006/main">
              <a:rPr lang="si" altLang="ko-KR" sz="3600">
                <a:solidFill>
                  <a:schemeClr val="tx1">
                    <a:lumMod val="65000"/>
                    <a:lumOff val="35000"/>
                  </a:schemeClr>
                </a:solidFill>
              </a:rPr>
              <a:t>අපි දෙවියන්ගේ වැඩ කරනකොට අපිට අමාරු තත්වයන්ට මුහුණ දෙන්න පුළුවන්.</a:t>
            </a:r>
          </a:p>
          <a:p>
            <a:pPr xmlns:a="http://schemas.openxmlformats.org/drawingml/2006/main" algn="ctr"/>
            <a:r xmlns:a="http://schemas.openxmlformats.org/drawingml/2006/main">
              <a:rPr lang="si" altLang="ko-KR" sz="3600">
                <a:solidFill>
                  <a:schemeClr val="tx1">
                    <a:lumMod val="65000"/>
                    <a:lumOff val="35000"/>
                  </a:schemeClr>
                </a:solidFill>
              </a:rPr>
              <a:t>කෙසේ වෙතත්, දෙවියන් වහන්සේ අප සමඟ සිටී නම් සහ අප ඔහු සමඟ සිටියහොත්, අපට ඒ සියලු දුෂ්කරතා ජය ගත හැකිය.</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3200"/>
              <a:t>දෙවි?</a:t>
            </a:r>
            <a:r xmlns:a="http://schemas.openxmlformats.org/drawingml/2006/main">
              <a:rPr lang="s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rgbClr val="C00000"/>
                </a:solidFill>
              </a:rPr>
              <a:t>දෙවියන් තමයි..</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දුෂ්කර අවස්ථාවකදී අප යාච්ඤා කරන විට සහ උපකාර ඉල්ලා සිටින විට අපට උපකාර කරන අතර අපට ශක්තිය හා ධෛර්යය ලබා දෙන්නේ දෙවියන් වහන්සේය.</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ප්‍රශ්නාවලිය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tx1">
                    <a:lumMod val="65000"/>
                    <a:lumOff val="35000"/>
                  </a:schemeClr>
                </a:solidFill>
              </a:rPr>
              <a:t>නෙහෙමියා නැවත උපන් ගමට ගියේ ඇයි?</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① </a:t>
            </a:r>
            <a:r xmlns:a="http://schemas.openxmlformats.org/drawingml/2006/main">
              <a:rPr lang="si" altLang="ko-KR" sz="2800">
                <a:solidFill>
                  <a:schemeClr val="tx1">
                    <a:lumMod val="65000"/>
                    <a:lumOff val="35000"/>
                  </a:schemeClr>
                </a:solidFill>
              </a:rPr>
              <a:t>ගමන් කිරීමට..</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② </a:t>
            </a:r>
            <a:r xmlns:a="http://schemas.openxmlformats.org/drawingml/2006/main">
              <a:rPr lang="si" altLang="ko-KR" sz="2800">
                <a:solidFill>
                  <a:schemeClr val="tx1">
                    <a:lumMod val="65000"/>
                    <a:lumOff val="35000"/>
                  </a:schemeClr>
                </a:solidFill>
              </a:rPr>
              <a:t>පාසල් යාමට..</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③ </a:t>
            </a:r>
            <a:r xmlns:a="http://schemas.openxmlformats.org/drawingml/2006/main">
              <a:rPr lang="si" altLang="ko-KR" sz="2800">
                <a:solidFill>
                  <a:schemeClr val="tx1">
                    <a:lumMod val="65000"/>
                    <a:lumOff val="35000"/>
                  </a:schemeClr>
                </a:solidFill>
              </a:rPr>
              <a:t>නමස්කාර කිරීමට..</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chemeClr val="tx1">
                    <a:lumMod val="65000"/>
                    <a:lumOff val="35000"/>
                  </a:schemeClr>
                </a:solidFill>
              </a:rPr>
              <a:t>④ </a:t>
            </a:r>
            <a:r xmlns:a="http://schemas.openxmlformats.org/drawingml/2006/main">
              <a:rPr lang="si" altLang="ko-KR" sz="2800">
                <a:solidFill>
                  <a:schemeClr val="tx1">
                    <a:lumMod val="65000"/>
                    <a:lumOff val="35000"/>
                  </a:schemeClr>
                </a:solidFill>
              </a:rPr>
              <a:t>යෙරුසලමේ පවුර නැවත ගොඩනැඟීමට..</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en-US" sz="2800">
                <a:solidFill>
                  <a:srgbClr val="FF0000"/>
                </a:solidFill>
              </a:rPr>
              <a:t>④ </a:t>
            </a:r>
            <a:r xmlns:a="http://schemas.openxmlformats.org/drawingml/2006/main">
              <a:rPr lang="si" altLang="ko-KR" sz="2800">
                <a:solidFill>
                  <a:srgbClr val="FF0000"/>
                </a:solidFill>
              </a:rPr>
              <a:t>යෙරුසලමේ පවුර නැවත ගොඩනැඟීමට..</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i" altLang="ko-KR" sz="4000">
                <a:solidFill>
                  <a:srgbClr val="FF0000"/>
                </a:solidFill>
              </a:rPr>
              <a:t>අද වචනය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i" altLang="ko-KR" sz="3600">
                <a:solidFill>
                  <a:schemeClr val="bg1">
                    <a:lumMod val="50000"/>
                  </a:schemeClr>
                </a:solidFill>
              </a:rPr>
              <a:t>මම රජුට උත්තරදෙමින්, “රජුට ප්‍රිය නම්, ඔබගේ මෙහෙකරුවාට ඔහු ඉදිරියෙහි කරුණාව ලැබේ නම්, මාගේ පියවරුන් තැන්පත් කර ඇති යූදාහි නගරය නැවත ගොඩනඟන පිණිස ඔහු මාව එහි යවන සේක්වා”යි කීවෙමි.</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i" altLang="ko-KR" sz="2800">
                <a:solidFill>
                  <a:schemeClr val="tx1">
                    <a:lumMod val="65000"/>
                    <a:lumOff val="35000"/>
                  </a:schemeClr>
                </a:solidFill>
              </a:rPr>
              <a:t>නෙහෙමියා</a:t>
            </a:r>
            <a:r xmlns:a="http://schemas.openxmlformats.org/drawingml/2006/main">
              <a:rPr lang="si" altLang="en-US" sz="2800">
                <a:solidFill>
                  <a:schemeClr val="tx1">
                    <a:lumMod val="65000"/>
                    <a:lumOff val="35000"/>
                  </a:schemeClr>
                </a:solidFill>
              </a:rPr>
              <a:t> </a:t>
            </a:r>
            <a:r xmlns:a="http://schemas.openxmlformats.org/drawingml/2006/main">
              <a:rPr lang="si"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