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sl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št.1</a:t>
            </a:r>
            <a:r xmlns:a="http://schemas.openxmlformats.org/drawingml/2006/main">
              <a:rPr lang="s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s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Beseda</a:t>
            </a:r>
            <a:r xmlns:a="http://schemas.openxmlformats.org/drawingml/2006/main">
              <a:rPr lang="s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od</a:t>
            </a:r>
            <a:r xmlns:a="http://schemas.openxmlformats.org/drawingml/2006/main">
              <a:rPr lang="s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Bog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l" altLang="ko-KR" sz="4400"/>
              <a:t>Bog</a:t>
            </a:r>
          </a:p>
          <a:p>
            <a:pPr xmlns:a="http://schemas.openxmlformats.org/drawingml/2006/main" algn="ctr"/>
            <a:r xmlns:a="http://schemas.openxmlformats.org/drawingml/2006/main">
              <a:rPr lang="sl" altLang="ko-KR" sz="4400"/>
              <a:t>Narejeno</a:t>
            </a:r>
          </a:p>
          <a:p>
            <a:pPr xmlns:a="http://schemas.openxmlformats.org/drawingml/2006/main" algn="ctr"/>
            <a:r xmlns:a="http://schemas.openxmlformats.org/drawingml/2006/main">
              <a:rPr lang="sl" altLang="ko-KR" sz="4400"/>
              <a:t>Svet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Današnji</a:t>
            </a:r>
            <a:r xmlns:a="http://schemas.openxmlformats.org/drawingml/2006/main">
              <a:rPr lang="sl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Beseda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začetku je Bog ustvaril</a:t>
            </a:r>
          </a:p>
          <a:p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nebesa in zemlja.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 Mojzesova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Izakova žena Rebeka je rodila dvojčka. Prvemu sinu je bilo ime Ezav, drugemu pa Jakob.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Ezav je imel rad lov. Zato je imel rad aktivnosti na prostem. Toda Jakob je bil tih človek in je ostal doma.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Nekega dne, ko je Jakob kuhal enolončnico, se je Ezav po lovu lačen vrnil domov.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»Daj mi enolončnico!«, »Najprej mi prodaj svojo prvorojenstvo. Potem ti bom nekaj dal.” Ezav je bil tako lačen, da je prodal prvorojenstvo za eno skledo rdeče enolončnice.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Sčasoma je Jakob prevaral očeta, da bi dobil blagoslov. Končno je dobil blagoslov. Vse to se je zgodilo po božji previdnosti.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Ezav je mislil, da je reševanje problema lačnih pomembnejše od duhovnega blagoslova.</a:t>
            </a:r>
            <a:r xmlns:a="http://schemas.openxmlformats.org/drawingml/2006/main">
              <a:rPr lang="s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končno,</a:t>
            </a:r>
            <a:r xmlns:a="http://schemas.openxmlformats.org/drawingml/2006/main">
              <a:rPr lang="s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Jacob</a:t>
            </a:r>
            <a:r xmlns:a="http://schemas.openxmlformats.org/drawingml/2006/main">
              <a:rPr lang="s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postati</a:t>
            </a:r>
            <a:r xmlns:a="http://schemas.openxmlformats.org/drawingml/2006/main">
              <a:rPr lang="s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s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prednik Izraelcev.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Kaj se vam zdi bolj pomembno?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Blagoslova, da smo Božji otroci, ne more nadomestiti nič.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200"/>
              <a:t>Bog je?</a:t>
            </a:r>
            <a:r xmlns:a="http://schemas.openxmlformats.org/drawingml/2006/main">
              <a:rPr lang="s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rgbClr val="c00000"/>
                </a:solidFill>
              </a:rPr>
              <a:t>Bog</a:t>
            </a:r>
            <a:r xmlns:a="http://schemas.openxmlformats.org/drawingml/2006/main">
              <a:rPr lang="sl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sl" altLang="ko-KR" sz="3600">
                <a:solidFill>
                  <a:srgbClr val="c00000"/>
                </a:solidFill>
              </a:rPr>
              <a:t>je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izpolnjuje svojo lastno voljo kljub zmotam in zmotam ljudi.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Današnji</a:t>
            </a:r>
            <a:r xmlns:a="http://schemas.openxmlformats.org/drawingml/2006/main">
              <a:rPr lang="sl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Zakaj je Ezav prodal svojo prvorojenstvo?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rezanci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kruh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meso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l" altLang="ko-KR" sz="2800">
                <a:solidFill>
                  <a:schemeClr val="dk1"/>
                </a:solidFill>
              </a:rPr>
              <a:t>rdeča enolončnica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l" altLang="ko-KR" sz="2800">
                <a:solidFill>
                  <a:srgbClr val="ff0000"/>
                </a:solidFill>
              </a:rPr>
              <a:t>rdeča enolončnica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Današnji</a:t>
            </a:r>
            <a:r xmlns:a="http://schemas.openxmlformats.org/drawingml/2006/main">
              <a:rPr lang="sl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Beseda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bg1">
                    <a:lumMod val="50000"/>
                  </a:schemeClr>
                </a:solidFill>
              </a:rPr>
              <a:t>Nato je Jakob dal Ezavu nekaj kruha in enolončnice iz leče.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bg1">
                    <a:lumMod val="50000"/>
                  </a:schemeClr>
                </a:solidFill>
              </a:rPr>
              <a:t>Jedel je in pil, nato pa vstal in odšel.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bg1">
                    <a:lumMod val="50000"/>
                  </a:schemeClr>
                </a:solidFill>
              </a:rPr>
              <a:t>Torej je Ezav preziral svojo prvorojenstvo.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 Mojzesova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Št. 11 Božja beseda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400"/>
              <a:t>Jakobove sanje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Sveto pismo za otroke št. 2 Božja beseda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l" altLang="ko-KR" sz="4000"/>
              <a:t>Jedli so prepovedani sadež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Današnja Beseda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/>
              <a:t>Imel je sanje, v katerih je videl stopnišče, sloneče na zemlji, z vrhom, ki je segalo v nebo, in Božji angeli so se vzpenjali in spuščali po njih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Jakob je svojega brata prevaral z lažjo. Bal se je, da bi ga ubili. Zato je pobegnil od doma k stricu v Haran.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Ponoči je tam vzel kamen in ga zaspal pod glavo kot blazino. Tam je bil sam brez družine. Zato ga je bilo strah in se je počutil osamljenega.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Jakob je videl Božje angele, kako se vzpenjajo in spuščajo po stopnicah na zemlji v nebesa.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Slišal je Božji glas: "Jaz sem s tabo in te bom čuval, kamor koli boš šel."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 se je zjutraj zbudil, je častil Boga, ki je obljubil, da bo z njim, in je dal slavo Bogu.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Kot je bil Bog z Jakobom, ki se je bal biti sam,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Naš Oče Bog poskrbi tudi za nas, ko smo sami.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Tako kot Jakob bi morali tudi mi častiti in slaviti Boga, ki je vedno z nami.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200"/>
              <a:t>Bog je?</a:t>
            </a:r>
            <a:r xmlns:a="http://schemas.openxmlformats.org/drawingml/2006/main">
              <a:rPr lang="s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rgbClr val="c00000"/>
                </a:solidFill>
              </a:rPr>
              <a:t>Bog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z nami kjerkoli in kadarkoli.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vedno skrbi za nas.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Današnji</a:t>
            </a:r>
            <a:r xmlns:a="http://schemas.openxmlformats.org/drawingml/2006/main">
              <a:rPr lang="sl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je Jakob spal, kaj je vzel za blazino?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sl" altLang="ko-KR" sz="2800">
                <a:solidFill>
                  <a:schemeClr val="dk1"/>
                </a:solidFill>
              </a:rPr>
              <a:t>kamen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vrečka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živalska koža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sl" altLang="ko-KR" sz="2800">
                <a:solidFill>
                  <a:srgbClr val="ff0000"/>
                </a:solidFill>
              </a:rPr>
              <a:t>kamen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Današnja Beseda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/>
              <a:t>Imel je sanje, v katerih je videl stopnišče, sloneče na zemlji, z vrhom, ki je segalo v nebo, in Božji angeli so se vzpenjali in spuščali po njih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Današnja Beseda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ustvaril človeka po svoji podobi, po božji podobi ga je ustvaril;</a:t>
            </a:r>
          </a:p>
          <a:p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moškega in žensko ju je ustvaril.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št.12</a:t>
            </a:r>
            <a:r xmlns:a="http://schemas.openxmlformats.org/drawingml/2006/main">
              <a:rPr lang="s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s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Beseda</a:t>
            </a:r>
            <a:r xmlns:a="http://schemas.openxmlformats.org/drawingml/2006/main">
              <a:rPr lang="s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od</a:t>
            </a:r>
            <a:r xmlns:a="http://schemas.openxmlformats.org/drawingml/2006/main">
              <a:rPr lang="s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Bog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400"/>
              <a:t>Jožefa, ki so ga prodali njegovi bratje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Današnja Beseda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bg1">
                    <a:lumMod val="50000"/>
                  </a:schemeClr>
                </a:solidFill>
              </a:rPr>
              <a:t>»Dajmo zdaj, ubijmo ga in vrzimo v eno od teh cistern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bg1">
                    <a:lumMod val="50000"/>
                  </a:schemeClr>
                </a:solidFill>
              </a:rPr>
              <a:t>in pravijo, da ga je požrla divja žival.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bg1">
                    <a:lumMod val="50000"/>
                  </a:schemeClr>
                </a:solidFill>
              </a:rPr>
              <a:t>Potem bomo videli, kaj bo iz njegovih sanj."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(Geneza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Jakob je imel dvanajst sinov. Jožefa je ljubil bolj kot katerega koli drugega svojega sina. Tako je izdelal bogato lepo blago za Jožefa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Njegovi bratje so ga zelo sovražili, ker ga je imel njihov oče še posebej rad. »Prodajmo Jožefa. Povejmo očetu, da je umrl.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Jožefa so prodali kot sužnja mimo trgovcem.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 je Jakob to slišal, je bil zelo užaloščen.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Jožef je kot suženj živel težko življenje. Vendar je verjel in se zanašal na Boga, ne da bi zagrešil kakršen koli greh.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Jožefa so zaradi lažne obtožbe poslali v zapor.</a:t>
            </a:r>
            <a:r xmlns:a="http://schemas.openxmlformats.org/drawingml/2006/main">
              <a:rPr lang="sl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Vendar se je tudi v ječi trudil biti pravičen pred Bogom. Bog ni pozabil Jožefa in Bog je imel z njim čudovite načrte.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Jožefa so lastni bratje sovražili in prodali kot sužnja. Zaradi lažne obtožbe so ga dali tudi v zapor.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Vendar se je zanašal na Boga in se toliko bolj trudil, da ne bi storil nobenega greha.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Lahko se srečamo z nekaj težavami.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 grešimo in prosimo za pomoč našega očeta Boga, ki rade volje posluša naše molitve.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200"/>
              <a:t>Bog je?</a:t>
            </a:r>
            <a:r xmlns:a="http://schemas.openxmlformats.org/drawingml/2006/main">
              <a:rPr lang="s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rgbClr val="c00000"/>
                </a:solidFill>
              </a:rPr>
              <a:t>Oče naš Bog..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Naš Oče Bog ima za nas čudovite načrte tudi v težkih časih.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Kaj je Jakob dal samo Jožefu izmed svojih dvanajstih sinov?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igrače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Sveto pismo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bogato lepo blago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denar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l" altLang="ko-KR" sz="2800">
                <a:solidFill>
                  <a:srgbClr val="ff0000"/>
                </a:solidFill>
              </a:rPr>
              <a:t>bogato lepo blago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Adam in Eva sta bila najboljša bitja med božjimi bitji.</a:t>
            </a:r>
          </a:p>
          <a:p>
            <a:r xmlns:a="http://schemas.openxmlformats.org/drawingml/2006/main">
              <a:rPr lang="s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Kajti ustvarjeni so bili po božji podobi.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Današnja Beseda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bg1">
                    <a:lumMod val="50000"/>
                  </a:schemeClr>
                </a:solidFill>
              </a:rPr>
              <a:t>»Dajmo zdaj, ubijmo ga in vrzimo v eno od teh cistern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bg1">
                    <a:lumMod val="50000"/>
                  </a:schemeClr>
                </a:solidFill>
              </a:rPr>
              <a:t>in pravijo, da ga je požrla divja žival.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bg1">
                    <a:lumMod val="50000"/>
                  </a:schemeClr>
                </a:solidFill>
              </a:rPr>
              <a:t>Potem bomo videli, kaj bo iz njegovih sanj."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(Geneza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Št. 13 Božja beseda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400"/>
              <a:t>Joseph je postal predsednik vlade v Egiptu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Današnja Beseda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/>
              <a:t>Zato je faraon rekel Jožefu: »S tem te postavljam za upravitelja vse egiptovske dežele.«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Faraon, kralj Egipta, je imel sanje. 7 debelih krav in za tem 7 grdih krav je prišlo ven. 7 grdih krav je požrlo 7 debelih krav. Bile so zelo čudne sanje.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Nihče si ni mogel razlagati njegovih sanj v palači. Glavni tokar, ki mu je Jožef pomagal, ga je predstavil kralju.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je Jožefu dal modrost. Tako je lahko razložil pomen sanj in jih povedal kralju.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Faraon je bil tako ganjen, da je Jožefa, ki je bil ujetnik, imenoval na drugi najvišji položaj v deželi.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Jožef je postal predsednik vlade Egipta in je dobro vladal deželi z modrostjo, ki mu jo je dal Bog.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/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imel z Jožefom čudovite načrte.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se soočimo s težavami, tudi ne smemo biti razočarani,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vendar bi morali pričakovati čudovite Božje načrte za nas in verjeti v Boga..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200"/>
              <a:t>Bog je?</a:t>
            </a:r>
            <a:r xmlns:a="http://schemas.openxmlformats.org/drawingml/2006/main">
              <a:rPr lang="s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rgbClr val="c00000"/>
                </a:solidFill>
              </a:rPr>
              <a:t>Bog dela po svoji volji.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Nizki bodo povišani in vzvišeni bodo ponižani.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Bog je človeku rekel,</a:t>
            </a:r>
            <a:r xmlns:a="http://schemas.openxmlformats.org/drawingml/2006/main">
              <a:rPr lang="sl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"Lahko jeste s katerega koli drevesa v vrtu; vendar </a:t>
            </a:r>
            <a:r xmlns:a="http://schemas.openxmlformats.org/drawingml/2006/main">
              <a:rPr lang="sl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ne smete jesti z drevesa spoznanja dobrega in zla, kajti ko boste jedli z njega, boste zagotovo umrli </a:t>
            </a:r>
            <a:r xmlns:a="http://schemas.openxmlformats.org/drawingml/2006/main">
              <a:rPr lang="sl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Katere živali so se pojavile v faraonovih sanjah?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ptica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konj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krava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l" altLang="ko-KR" sz="2800">
                <a:solidFill>
                  <a:srgbClr val="ff0000"/>
                </a:solidFill>
              </a:rPr>
              <a:t>krava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Današnja Beseda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/>
              <a:t>Faraon je rekel Jožefu: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/>
              <a:t>"S tem te postavljam za vodjo celotne egiptovske dežele."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št.</a:t>
            </a:r>
            <a:r xmlns:a="http://schemas.openxmlformats.org/drawingml/2006/main">
              <a:rPr lang="s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s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Božja beseda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400"/>
              <a:t>Jožef je spet srečal svoje brate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Današnja Beseda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bg1">
                    <a:lumMod val="50000"/>
                  </a:schemeClr>
                </a:solidFill>
              </a:rPr>
              <a:t>Čeprav je Jožef prepoznal svoje brate, oni niso prepoznali njega.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Faraon je Jožefa imenoval za predsednika vlade Egipta. Jožef je sedem let hude lakote modro nadzoroval.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Vendar v Kanaanu zaradi lakote ni bilo žita. Morali so iti v Egipt po nekaj žita za jesti. Tudi Jožefovi bratje so odšli v Egipt kupit hrano.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Čeprav je Jožef prepoznal svoje brate, oni niso prepoznali njega.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Jožef jim je povedal, kdo je. Prestrašeni so ga gledali in se ga bali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Jožef je spoznal, zakaj ga je Bog poslal v Egipt. Odpustil je svojim bratom in vso svojo družino odpeljal v Egipt ter poskrbel zanje na varnem.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Jožef je odpustil svojim bratom, ki so z njim slabo ravnali, in jih ljubil po Božji volji.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Svoji družini in prijateljem moramo odpustiti in jih imeti radi.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Toda Satan, preoblečen v kačo, je skušal Evo.</a:t>
            </a:r>
          </a:p>
          <a:p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Končno je Eva pojedla sadje.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200"/>
              <a:t>Bog je?</a:t>
            </a:r>
            <a:r xmlns:a="http://schemas.openxmlformats.org/drawingml/2006/main">
              <a:rPr lang="s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rgbClr val="c00000"/>
                </a:solidFill>
              </a:rPr>
              <a:t>Bog..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Odpušča nam in nas ljubi.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Predsednik vlade katere države je Joseph postal?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Egipt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Perzija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Babilon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l" altLang="ko-KR" sz="2800">
                <a:solidFill>
                  <a:srgbClr val="ff0000"/>
                </a:solidFill>
              </a:rPr>
              <a:t>Egipt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Današnja Beseda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bg1">
                    <a:lumMod val="50000"/>
                  </a:schemeClr>
                </a:solidFill>
              </a:rPr>
              <a:t>Čeprav je Jožef prepoznal svoje brate, oni niso prepoznali njega.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št.15 Božja beseda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400"/>
              <a:t>Otrok, ki je bil rešen iz vode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Današnja Beseda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je otrok odrasel, ga je odnesla k faraonovi hčerki in postal je njen sin. Poimenovala ga je Mojzes in rekla: "Izvlekla sem ga iz vode."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Eksodus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Egiptovski kralj, faraon, je ukazal vrči vse izraelske novorojene dečke v reko Nil in jih pustiti pobiti.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Johebeda, Mojzesova mati, ni imela druge izbire, kot da pusti, da njenega sina odnese reka Nil.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Takrat je egipčanska princesa slučajno videla otroka, ko se je kopala v reki. V mislih je imela vzgajati fanta.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Njegova sestra je videla princeso, kako vzame fantka iz košare. Predstavila je njegovo pravo mater, Johebedo, da ji doji dečka.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 je otrok odrasel, so ga odpeljali nazaj k princesi, da bi postal njen sin. Poimenovala ga je Mojzes in rekla: »Vlekla sem ga iz vode. Mojzes je rasel v Egiptu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Palača.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 Eva je Adamu dala drugo.</a:t>
            </a:r>
          </a:p>
          <a:p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Tudi Adam ga je pojedel.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rešil Mojzesa.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nas je rešil s svojo neverjetno modrostjo in močjo (previdnostjo).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Verjemimo, da so Božji načrti vedno večji in popolnejši od mojih.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200"/>
              <a:t>Kdo je Bog?</a:t>
            </a:r>
            <a:r xmlns:a="http://schemas.openxmlformats.org/drawingml/2006/main">
              <a:rPr lang="s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rgbClr val="c00000"/>
                </a:solidFill>
              </a:rPr>
              <a:t>Bog..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 je vsemogočni Bog, ki izpolnjuje svojo voljo kljub vsem oviram.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Kaj se je zgodilo z otrokom, ki ga je odnesla voda?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Utopil se je in pojedle so ga ribe.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Ptice so rešile otroka.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je rešil otroka z neba.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Princesa Egipta ga je videla in ga rešila.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l" altLang="ko-KR" sz="2800">
                <a:solidFill>
                  <a:srgbClr val="ff0000"/>
                </a:solidFill>
              </a:rPr>
              <a:t>Princesa Egipta ga je videla in ga rešila.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Današnja Beseda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je otrok odrasel, ga je odnesla k faraonovi hčerki in postal je njen sin. Poimenovala ga je Mojzes in rekla: "Izvlekla sem ga iz vode."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Eksodus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Bog jih je izgnal iz Edena, ker niso poslušali Boga.</a:t>
            </a:r>
          </a:p>
          <a:p>
            <a:r xmlns:a="http://schemas.openxmlformats.org/drawingml/2006/main">
              <a:rPr lang="s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Od takrat je prišel na svet Sin.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l" altLang="ko-KR" sz="4000"/>
              <a:t>Današnja </a:t>
            </a:r>
            <a:r xmlns:a="http://schemas.openxmlformats.org/drawingml/2006/main">
              <a:rPr lang="sl" altLang="ko-KR" sz="2800" b="1"/>
              <a:t>lekcija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Greh je prišel na svet, ker Adam in Eva nista ubogala Božje zapovedi.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Ali ubogam Božjo besedo?</a:t>
            </a:r>
          </a:p>
          <a:p>
            <a:pPr xmlns:a="http://schemas.openxmlformats.org/drawingml/2006/main" algn="ctr"/>
            <a:r xmlns:a="http://schemas.openxmlformats.org/drawingml/2006/main">
              <a:rPr lang="s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Če verjamem v Boga, moram ubogati Božjo besedo.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l" altLang="ko-KR" sz="3200"/>
              <a:t>Bog je?</a:t>
            </a:r>
            <a:r xmlns:a="http://schemas.openxmlformats.org/drawingml/2006/main">
              <a:rPr lang="s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sz="3600">
                <a:solidFill>
                  <a:srgbClr val="C00000"/>
                </a:solidFill>
              </a:rPr>
              <a:t>Bog..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 mara neposlušnosti.</a:t>
            </a:r>
          </a:p>
          <a:p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Blagoslavlja človeka, ki uboga Njegovo besedo.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l" altLang="ko-KR" sz="4000"/>
              <a:t>Današnji</a:t>
            </a:r>
            <a:r xmlns:a="http://schemas.openxmlformats.org/drawingml/2006/main">
              <a:rPr lang="sl" altLang="en-US" sz="4000"/>
              <a:t> </a:t>
            </a:r>
            <a:r xmlns:a="http://schemas.openxmlformats.org/drawingml/2006/main">
              <a:rPr lang="sl" altLang="ko-KR" sz="4000"/>
              <a:t>Beseda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začetku je Bog ustvaril</a:t>
            </a:r>
          </a:p>
          <a:p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nebesa in zemlja.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 Mojzesova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Kaj je Bog rekel, naj ne jemo človeštvu?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sadje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meso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zelenjava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l" altLang="ko-KR" sz="2800">
                <a:solidFill>
                  <a:schemeClr val="dk1"/>
                </a:solidFill>
              </a:rPr>
              <a:t>sad spoznanja dobrega in zla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l" altLang="ko-KR" sz="2800">
                <a:solidFill>
                  <a:srgbClr val="FF0000"/>
                </a:solidFill>
              </a:rPr>
              <a:t>sad spoznanja dobrega in zla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Današnja Beseda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ustvaril človeka po svoji podobi, po božji podobi ga je ustvaril;</a:t>
            </a:r>
          </a:p>
          <a:p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moškega in žensko ju je ustvaril.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št.3 Božja beseda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l" altLang="ko-KR" sz="4000"/>
              <a:t>Noe je na Visoki gori naredil veliko ladjo (barko).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l" altLang="ko-KR" sz="4000"/>
              <a:t>Današnji</a:t>
            </a:r>
            <a:r xmlns:a="http://schemas.openxmlformats.org/drawingml/2006/main">
              <a:rPr lang="sl" altLang="en-US" sz="4000"/>
              <a:t> </a:t>
            </a:r>
            <a:r xmlns:a="http://schemas.openxmlformats.org/drawingml/2006/main">
              <a:rPr lang="sl" altLang="ko-KR" sz="4000"/>
              <a:t>Beseda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GOSPOD je nato rekel Noetu: »Pojdi v barko, ti in vsa tvoja družina, ker sem te našel pravičnega v tem rodu.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(Geneza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je videl, da so vsi ljudje na zemlji pokvarili svoje poti. Bog je rekel Noetu: »Uničil bom ljudi in zemljo [. Naredite veliko ladjo na gori!«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Noe je na gori začel izdelovati ladjo, tako kot mu je Bog naročil. Ljudje so mislili, da je nor.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Noe je dovolil vsem vrstam bitja, da pridejo v ladjo z Noetovimi 8 člani družine, kot je Bog zapovedal.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Dež je padal na zemljo 40 dni, kot je rekel Bog.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koncu je bila zemlja prekrita z vodo. Vse živo, kar se je premikalo po zemlji, je umrlo. Ostal je samo Noe in tisti, ki so bili z njim v barki.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l" altLang="ko-KR" sz="32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Ljudje niso poslušali Noeta, ki jim je dal priložnost, da se rešijo pred velikim potopom.</a:t>
            </a:r>
          </a:p>
          <a:p>
            <a:pPr xmlns:a="http://schemas.openxmlformats.org/drawingml/2006/main" algn="ctr"/>
            <a:r xmlns:a="http://schemas.openxmlformats.org/drawingml/2006/main">
              <a:rPr lang="s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Rekli so le, da je Noe nor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Ko evangelij posredujete prijateljem, vas morda ne bodo dobro poslušali.</a:t>
            </a:r>
          </a:p>
          <a:p>
            <a:pPr xmlns:a="http://schemas.openxmlformats.org/drawingml/2006/main" algn="ctr"/>
            <a:r xmlns:a="http://schemas.openxmlformats.org/drawingml/2006/main">
              <a:rPr lang="s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Toda na koncu bodo spoznali, da je Božja beseda resnična.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začetku je bila tema nad površjem.</a:t>
            </a:r>
          </a:p>
          <a:p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 bilo človeka, ni bilo luči. Nič ni bilo.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l" altLang="ko-KR" sz="3200"/>
              <a:t>Bog ?</a:t>
            </a:r>
            <a:r xmlns:a="http://schemas.openxmlformats.org/drawingml/2006/main">
              <a:rPr lang="s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sz="3600">
                <a:solidFill>
                  <a:srgbClr val="C00000"/>
                </a:solidFill>
              </a:rPr>
              <a:t>Bog..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sovraži greh in ga sodi.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/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Kaj je Bog rekel Noetu, naj naredi?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sl" altLang="ko-KR" sz="2800">
                <a:solidFill>
                  <a:schemeClr val="dk1"/>
                </a:solidFill>
              </a:rPr>
              <a:t>Ladja (Skrinja)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Avto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Hiša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l" altLang="ko-KR" sz="2800">
                <a:solidFill>
                  <a:srgbClr val="FF0000"/>
                </a:solidFill>
              </a:rPr>
              <a:t>Ladja (Skrinja)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l" altLang="ko-KR" sz="4000"/>
              <a:t>Današnja Beseda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GOSPOD je nato rekel Noetu: »Pojdi v barko, ti in vsa tvoja družina, ker sem te našel pravičnega v tem rodu.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 Mojzesova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št.4 Božja beseda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l" altLang="ko-KR" sz="4000"/>
              <a:t>Mavrica je bila Božja zaveza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l" altLang="ko-KR" sz="3600">
                <a:solidFill>
                  <a:srgbClr val="FF0000"/>
                </a:solidFill>
              </a:rPr>
              <a:t>Današnji</a:t>
            </a: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l" altLang="ko-KR" sz="3600">
                <a:solidFill>
                  <a:srgbClr val="FF0000"/>
                </a:solidFill>
              </a:rPr>
              <a:t>Beseda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Kadar koli se mavrica pojavi v oblakih, jo bom videl in se spomnil večne zaveze med Bogom in vsemi živimi bitji vseh vrst na zemlji.«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Vse živo je bilo uničeno, ostali so le Noe in tisti, ki so bili z njim v barki.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Dež je padal na zemljo 40 dni.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 je dež prenehal, je Noe poslal goloba.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Golob se je vrnil k njemu s svežim oljčnim listom v kljunu. Noe je vedel: »Voda je upadla z zemlje!«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Noe je prišel ven s svojo družino in častil Boga. "Hvala Bogu, da nam je dal nov svet."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mu je pokazal mavrico kot znamenje zaveze in blagoslova. "Živite srečno v novem svetu!"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je rekel: "Naj bo luč,"</a:t>
            </a:r>
          </a:p>
          <a:p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 bila je svetloba.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l" altLang="ko-KR" sz="32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Bog je rešil Noeta in njegovo družino.</a:t>
            </a:r>
          </a:p>
          <a:p>
            <a:pPr xmlns:a="http://schemas.openxmlformats.org/drawingml/2006/main" algn="ctr"/>
            <a:r xmlns:a="http://schemas.openxmlformats.org/drawingml/2006/main">
              <a:rPr lang="s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Bog je obljubil, da jih bo blagoslovil in po njih ustvaril nov svet.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Bog nas je tudi rešil po Jezusu.</a:t>
            </a:r>
          </a:p>
          <a:p>
            <a:pPr xmlns:a="http://schemas.openxmlformats.org/drawingml/2006/main" algn="ctr"/>
            <a:r xmlns:a="http://schemas.openxmlformats.org/drawingml/2006/main">
              <a:rPr lang="s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Verjeti moramo, da bo Bog po nas ustvaril svoj novi svet.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l" altLang="ko-KR" sz="3200"/>
              <a:t>Bog GOSPOD?</a:t>
            </a:r>
            <a:r xmlns:a="http://schemas.openxmlformats.org/drawingml/2006/main">
              <a:rPr lang="s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sz="3600">
                <a:solidFill>
                  <a:srgbClr val="C00000"/>
                </a:solidFill>
              </a:rPr>
              <a:t>Bog Jahve..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Jahve je naš Oče, ki odrešuje in obilno blagoslavlja svoje ljubljene otroke, ko verujemo vanj.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/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Kaj je poslal Noe, da bi videl, da se je zemlja posušila?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Orel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Vrabec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sl" altLang="ko-KR" sz="2800">
                <a:solidFill>
                  <a:schemeClr val="dk1"/>
                </a:solidFill>
              </a:rPr>
              <a:t>Golobica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Raca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l" altLang="ko-KR" sz="2800">
                <a:solidFill>
                  <a:srgbClr val="FF0000"/>
                </a:solidFill>
              </a:rPr>
              <a:t>Golobica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l" altLang="ko-KR" sz="3600"/>
              <a:t>Današnja Beseda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Kadar koli se mavrica pojavi v oblakih, jo bom videl in se spomnil večne zaveze med Bogom in vsemi živimi bitji vseh vrst na zemlji.«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št.5</a:t>
            </a:r>
            <a:r xmlns:a="http://schemas.openxmlformats.org/drawingml/2006/main">
              <a:rPr lang="s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s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Beseda</a:t>
            </a:r>
            <a:r xmlns:a="http://schemas.openxmlformats.org/drawingml/2006/main">
              <a:rPr lang="s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od</a:t>
            </a:r>
            <a:r xmlns:a="http://schemas.openxmlformats.org/drawingml/2006/main">
              <a:rPr lang="s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Bog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l" altLang="ko-KR" sz="3600"/>
              <a:t>Ljudje, ki so gradili</a:t>
            </a:r>
          </a:p>
          <a:p>
            <a:pPr xmlns:a="http://schemas.openxmlformats.org/drawingml/2006/main" algn="ctr"/>
            <a:r xmlns:a="http://schemas.openxmlformats.org/drawingml/2006/main">
              <a:rPr lang="sl" altLang="ko-KR" sz="3600"/>
              <a:t>Babilonski stolp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Današnja Beseda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Zato se je imenoval Babel - ker je tam zmešal GOSPOD</a:t>
            </a:r>
          </a:p>
          <a:p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jezik vsega sveta. Od tam jih je GOSPOD razkropil</a:t>
            </a:r>
          </a:p>
          <a:p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nad površjem vse zemlje.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Ljudje so želeli biti večji in bolj slavni od Boga. Tako so začeli graditi visok stolp.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Tako so stolp v celoti gradili.</a:t>
            </a:r>
          </a:p>
          <a:p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»Pokažimo se svetu. Super smo!”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 pa je Bog videl njihovo ošabnost, jim je zmešal jezik, da se ne bodo razumeli.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Ker se nista razumela, nista mogla sodelovati. Končno so se razkropili po površju zemlje. Do sedaj so se svetovni jeziki med seboj razlikovali.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Prvi dan je Bog ločil svetlobo od teme. V šestih dneh je naredil ves svet.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l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l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l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l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l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l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/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Ljudje želijo biti večji in višji od Boga.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 um se imenuje "aroganca".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sovraži 'aroganco'.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Nasprotje arogance je 'ponižnost'.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Pred Bogom bi morali biti 'ponižni', da bi mu ugodili.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l" altLang="ko-KR" sz="3200"/>
              <a:t>Bog GOSPOD?</a:t>
            </a:r>
            <a:r xmlns:a="http://schemas.openxmlformats.org/drawingml/2006/main">
              <a:rPr lang="s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sz="3600">
                <a:solidFill>
                  <a:srgbClr val="C00000"/>
                </a:solidFill>
              </a:rPr>
              <a:t>Bog Jahve..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Jahve je večji in modrejši od nas.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 moremo biti modrejši od Boga, čeprav združujemo vso svojo modrost.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Zakaj niso mogli dokončati stolpa?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je povzročil potop, ko so ga oni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je poskrbel, da je izbruhnil požar, ko so ga naredili.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je naredil potres, ko so ga oni.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l" altLang="ko-KR" sz="2800">
                <a:solidFill>
                  <a:schemeClr val="dk1"/>
                </a:solidFill>
              </a:rPr>
              <a:t>Bog jih je ustvaril, da se ne razumejo, ko jim je uspelo.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l" altLang="ko-KR" sz="2800">
                <a:solidFill>
                  <a:srgbClr val="FF0000"/>
                </a:solidFill>
              </a:rPr>
              <a:t>Bog jih je ustvaril, da se ne razumejo, ko jim je uspelo.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Današnji</a:t>
            </a:r>
            <a:r xmlns:a="http://schemas.openxmlformats.org/drawingml/2006/main">
              <a:rPr lang="sl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Beseda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Zato se je imenoval Babel - ker je tam zmešal GOSPOD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jezik vsega sveta. Od tam jih je GOSPOD razkropil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nad površjem vse zemlje.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št.6 Božja beseda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400"/>
              <a:t>Bog je poklical Abrahama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Današnja Beseda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GOSPOD je rekel Abramu: »Zapusti svojo deželo, svoje ljudstvo in svoje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očetovo hišo in pojdi v deželo, ki ti jo bom pokazal.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 Mojzesova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Kaldejski Ur je bil mesto čaščenja malikov.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Tam se je rodil in živel Abraham.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Nekega dne mu je Gospod Bog rekel: "Zapusti svojo deželo in blagoslovil te bom."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Čeprav Abraham ni vedel, kam naj gre, je ubogal Božjo besedo in odšel, kot mu je rekel Gospod.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Med potovanjem je pretrpel veliko težkih zadev, a Bog ga je varoval.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l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Vse vrste živali in rastlin, ptic in rib je polno na zemlji, v morju in na nebu. Bog je pogledal vse, kar je naredil, in rekel: "Zelo dobro!"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Končno je Abraham prišel v kanaansko deželo. Tam je živel. "Hvala bogu."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Današnji</a:t>
            </a:r>
            <a:r xmlns:a="http://schemas.openxmlformats.org/drawingml/2006/main">
              <a:rPr lang="sl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je zapustil svoj rojstni kraj s poslušnostjo Božji besedi.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Takole, mi</a:t>
            </a:r>
            <a:r xmlns:a="http://schemas.openxmlformats.org/drawingml/2006/main">
              <a:rPr lang="s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 morali verjeti v Boga in ubogati njegovo besedo.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Vedno bi morali imeti željo, da bi ubogali Božjo besedo.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200"/>
              <a:t>Bog GOSPOD je?</a:t>
            </a:r>
            <a:r xmlns:a="http://schemas.openxmlformats.org/drawingml/2006/main">
              <a:rPr lang="s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rgbClr val="c00000"/>
                </a:solidFill>
              </a:rPr>
              <a:t>Jahve</a:t>
            </a:r>
            <a:r xmlns:a="http://schemas.openxmlformats.org/drawingml/2006/main">
              <a:rPr lang="sl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sl" altLang="ko-KR" sz="3600">
                <a:solidFill>
                  <a:srgbClr val="c00000"/>
                </a:solidFill>
              </a:rPr>
              <a:t>Bog….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 je naš Oče, ki drži svojo obljubo za vsako ceno.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Kje se je Abraham rodil?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Kanaan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l" altLang="ko-KR" sz="2800">
                <a:solidFill>
                  <a:schemeClr val="dk1"/>
                </a:solidFill>
              </a:rPr>
              <a:t>Ur Kaldejcev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l" altLang="ko-KR" sz="2800">
                <a:solidFill>
                  <a:srgbClr val="ff0000"/>
                </a:solidFill>
              </a:rPr>
              <a:t>Ur Kaldejcev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Današnji</a:t>
            </a:r>
            <a:r xmlns:a="http://schemas.openxmlformats.org/drawingml/2006/main">
              <a:rPr lang="sl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Beseda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Gospod Bog je rekel Abramu: »Zapusti svojo deželo, svoje ljudstvo in hišo svojega očeta in pojdi v deželo, ki ti jo bom pokazal.«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 Mojzesova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Št. 7 Božja beseda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4400"/>
              <a:t>Izak, obljubljeni sin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Današnji</a:t>
            </a:r>
            <a:r xmlns:a="http://schemas.openxmlformats.org/drawingml/2006/main">
              <a:rPr lang="sl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Beseda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je bil star sto let, ko se mu je rodil sin Izak.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Bog je Abrahamu obljubil, da mu bo dal otrok, kolikor je zvezd na nočnem nebu.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Toda do 100. leta ni imel otrok.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Nekega dne je Bog Abrahama ponoči odpeljal ven.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»Pozri se v nebesa. Znaš prešteti zvezde?"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mu je obljubil, da bo dal tudi lepo deželo.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l" altLang="ko-KR" sz="3600"/>
              <a:t>Današnja </a:t>
            </a:r>
            <a:r xmlns:a="http://schemas.openxmlformats.org/drawingml/2006/main">
              <a:rPr lang="sl" altLang="ko-KR" sz="4000"/>
              <a:t>lekcija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Kdo je naredil svet?</a:t>
            </a:r>
          </a:p>
          <a:p>
            <a:pPr xmlns:a="http://schemas.openxmlformats.org/drawingml/2006/main" algn="ctr"/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je ustvaril svet.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Kdo skrbi za red na svetu?</a:t>
            </a:r>
          </a:p>
          <a:p>
            <a:pPr xmlns:a="http://schemas.openxmlformats.org/drawingml/2006/main" algn="ctr"/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ohranja svet v redu.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Svet ni nastal sam od sebe.</a:t>
            </a:r>
          </a:p>
          <a:p>
            <a:pPr xmlns:a="http://schemas.openxmlformats.org/drawingml/2006/main" algn="ctr"/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Svet se ne more premakniti sam od sebe.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 smemo pozabiti, da je Bog ustvaril ves svet in še vedno nadzoruje vse.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»Tvojih otrok bo toliko, kolikor je zvezd na nebu in peska na morskem obrežju.« Abraham je verjel Gospodovi obljubi.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Bog je držal svojo obljubo. Sara je Abrahamu rodila sina. Abraham je dal ime </a:t>
            </a:r>
            <a:r xmlns:a="http://schemas.openxmlformats.org/drawingml/2006/main">
              <a:rPr lang="sl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Izak </a:t>
            </a:r>
            <a:r xmlns:a="http://schemas.openxmlformats.org/drawingml/2006/main">
              <a:rPr lang="s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, kar pomeni </a:t>
            </a:r>
            <a:r xmlns:a="http://schemas.openxmlformats.org/drawingml/2006/main">
              <a:rPr lang="sl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veselje </a:t>
            </a:r>
            <a:r xmlns:a="http://schemas.openxmlformats.org/drawingml/2006/main">
              <a:rPr lang="s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Današnji</a:t>
            </a:r>
            <a:r xmlns:a="http://schemas.openxmlformats.org/drawingml/2006/main">
              <a:rPr lang="sl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je resnično verjel v Božjo obljubo, čeprav se mu je zdela nemogoča.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bil zelo vesel, ko je videl Abrahamovo verovanje. Bog mu je dal Izaka, obljubljenega sina.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zagotovo izpolnil svojo obljubo, čeprav je bilo videti nemogoče za nas.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200"/>
              <a:t>Bog je…</a:t>
            </a:r>
            <a:r xmlns:a="http://schemas.openxmlformats.org/drawingml/2006/main">
              <a:rPr lang="s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rgbClr val="c00000"/>
                </a:solidFill>
              </a:rPr>
              <a:t>Bog je...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Vsemogočen (sposoben narediti vse)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Koliko je bil star Abraham, ko je imel Izaka?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l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Današnja Beseda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je bil star sto let, ko se mu je rodil sin Izak.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(Geneza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Št. 8 Božja beseda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900"/>
              <a:t>Abraham je Izaka daroval Bogu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Današnja Beseda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Tedaj je Bog rekel: »Vzemi svojega sina, svojega edinca, Izaka, ki ga ljubiš,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 pojdite v pokrajino Moriah. Tam ga daruj kot žgalno daritev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eni od gora, o kateri ti bom povedal."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 Mojzesova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Nekega dne je Bog rekel Abrahamu: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"Daruj mi svojega edinca kot žgalno daritev."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je tako ljubil Izaka, da mu je bilo težko, ko je slišal od Boga. Toda odločil se je, da bo ubogal Boga.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l" altLang="ko-KR" sz="3200"/>
              <a:t>Kdo je Bog?</a:t>
            </a:r>
            <a:r xmlns:a="http://schemas.openxmlformats.org/drawingml/2006/main">
              <a:rPr lang="s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l" altLang="ko-KR" sz="3600">
                <a:solidFill>
                  <a:srgbClr val="C00000"/>
                </a:solidFill>
              </a:rPr>
              <a:t>on je 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stvarnik, ki je ustvaril ves svet, vključno z mano.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je zvezal Izaka in ga položil na oltar ter ga poskušal ubiti. V tistem trenutku,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»Abraham, Abraham, ne ubij ga. Ne stori mu ničesar. Zdaj vem, da se Boga bojiš in ljubiš.« To je bil preizkus, ki ga je Bog naredil za Abrahama.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"Hvala bogu!" Bog je z veseljem sprejel Abrahamovo vero. Bog ga je naredil za prednika vseh vernikov.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/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Abraham je imel zelo rad Izaka, vendar je bilo zanj bolj pomembno, da je ubogal Božjo besedo.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Boga bi moral ljubiti bolj kot katero koli drugo stvar in bolj kot katero koli drugo osebo na svetu.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200"/>
              <a:t>Bog je?</a:t>
            </a:r>
            <a:r xmlns:a="http://schemas.openxmlformats.org/drawingml/2006/main">
              <a:rPr lang="s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rgbClr val="c00000"/>
                </a:solidFill>
              </a:rPr>
              <a:t>Bog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Naš oče, ki s preizkušnjo krepi našo vero.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/>
              <a:t>Današnji</a:t>
            </a:r>
            <a:r xmlns:a="http://schemas.openxmlformats.org/drawingml/2006/main">
              <a:rPr lang="sl" altLang="en-US" sz="4000"/>
              <a:t> </a:t>
            </a:r>
            <a:r xmlns:a="http://schemas.openxmlformats.org/drawingml/2006/main">
              <a:rPr lang="sl" altLang="ko-KR" sz="4000"/>
              <a:t>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Kaj je Bog rekel Abrahamu, naj daruje kot žgalno daritev?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sl" altLang="ko-KR" sz="2800">
                <a:solidFill>
                  <a:schemeClr val="dk1"/>
                </a:solidFill>
              </a:rPr>
              <a:t>Sin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Žena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Ovce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l" altLang="ko-KR" sz="2800">
                <a:solidFill>
                  <a:srgbClr val="ff0000"/>
                </a:solidFill>
              </a:rPr>
              <a:t>Sin</a:t>
            </a:r>
            <a:r xmlns:a="http://schemas.openxmlformats.org/drawingml/2006/main">
              <a:rPr lang="sl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Današnja Beseda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Tedaj je Bog rekel: »Vzemi svojega sina, svojega edinca, Izaka, ki ga ljubiš,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 pojdite v pokrajino Moriah. Tam ga daruj kot žgalno daritev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eni od gora, o kateri ti bom povedal."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 Mojzesova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št.9</a:t>
            </a:r>
            <a:r xmlns:a="http://schemas.openxmlformats.org/drawingml/2006/main">
              <a:rPr lang="s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s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Beseda</a:t>
            </a:r>
            <a:r xmlns:a="http://schemas.openxmlformats.org/drawingml/2006/main">
              <a:rPr lang="s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od</a:t>
            </a:r>
            <a:r xmlns:a="http://schemas.openxmlformats.org/drawingml/2006/main">
              <a:rPr lang="s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Bog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400"/>
              <a:t>Isaac se ni prepiral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Današnja Beseda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bg1">
                    <a:lumMod val="50000"/>
                  </a:schemeClr>
                </a:solidFill>
              </a:rPr>
              <a:t>Od tam je šel naprej in izkopal še en vodnjak, in nihče se ni prepiral zaradi njega.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bg1">
                    <a:lumMod val="50000"/>
                  </a:schemeClr>
                </a:solidFill>
              </a:rPr>
              <a:t>Poimenoval ga je Rehoboth in rekel: »Zdaj nam je GOSPOD dal prostor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bg1">
                    <a:lumMod val="50000"/>
                  </a:schemeClr>
                </a:solidFill>
              </a:rPr>
              <a:t>in cveteli bomo v deželi."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vodnjaki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bili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torej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pomembno,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Ker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oni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lahko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dobiti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sveže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vodo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 puščavi. Izak je vodnjake podedoval njegov oče.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 čim je Bog naredil svet?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kamen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voda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prah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beseda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l" altLang="ko-KR" sz="2800">
                <a:solidFill>
                  <a:srgbClr val="FF0000"/>
                </a:solidFill>
              </a:rPr>
              <a:t>beseda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Vendar so mu Filistejci zavidali. Zato so vodnjake napolnili z zemljo.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Toda Isaac se z njimi ni prepiral. Odmaknil se je in izkopal vodnjak. Odkril je vodnjak sladke vode.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 tem času so drugi ljudje Izaku vzeli vodnjak. Vendar se tudi z njimi ni prepiral.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Bog je blagoslovil Izaka. Spet je izkopal še en vodnjak. Bog mu je dal od tam svežo vodo. Izak je zgradil oltar in daroval zahvalno daritev.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Izak se ni prepiral s tistimi, ki so mu vzeli vodnjake.</a:t>
            </a:r>
            <a:r xmlns:a="http://schemas.openxmlformats.org/drawingml/2006/main">
              <a:rPr lang="s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blagoslovil Izaka.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Tudi z drugimi se nam ni treba kregati.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Druge moramo ljubiti in jim odpuščati.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200"/>
              <a:t>Bog je??</a:t>
            </a:r>
            <a:r xmlns:a="http://schemas.openxmlformats.org/drawingml/2006/main">
              <a:rPr lang="s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rgbClr val="c00000"/>
                </a:solidFill>
              </a:rPr>
              <a:t>Bog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Sovraži tiste, ki se prepirajo z drugimi.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Ljubi tiste, ki se imajo radi.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Zaradi česa je bil Izak v težkem obdobju?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hiša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jagnjetina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sl" altLang="ko-KR" sz="2800">
                <a:solidFill>
                  <a:schemeClr val="dk1"/>
                </a:solidFill>
              </a:rPr>
              <a:t>dobro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družina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l" altLang="ko-KR" sz="2800">
                <a:solidFill>
                  <a:srgbClr val="ff0000"/>
                </a:solidFill>
              </a:rPr>
              <a:t>dobro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Današnja beseda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bg1">
                    <a:lumMod val="50000"/>
                  </a:schemeClr>
                </a:solidFill>
              </a:rPr>
              <a:t>Od tam je šel naprej in izkopal še en vodnjak, in nihče se ni prepiral zaradi njega.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bg1">
                    <a:lumMod val="50000"/>
                  </a:schemeClr>
                </a:solidFill>
              </a:rPr>
              <a:t>Poimenoval ga je Rehoboth in rekel: »Zdaj nam je GOSPOD dal prostor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bg1">
                    <a:lumMod val="50000"/>
                  </a:schemeClr>
                </a:solidFill>
              </a:rPr>
              <a:t>in cveteli bomo v deželi."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s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št.10</a:t>
            </a:r>
            <a:r xmlns:a="http://schemas.openxmlformats.org/drawingml/2006/main">
              <a:rPr lang="s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s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Beseda</a:t>
            </a:r>
            <a:r xmlns:a="http://schemas.openxmlformats.org/drawingml/2006/main">
              <a:rPr lang="s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od</a:t>
            </a:r>
            <a:r xmlns:a="http://schemas.openxmlformats.org/drawingml/2006/main">
              <a:rPr lang="s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Bog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/>
              <a:t>Ezav je prodal prvorojenstvo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3600"/>
              <a:t>za eno skledo rdeče enolončnice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l" altLang="ko-KR" sz="4000">
                <a:solidFill>
                  <a:srgbClr val="ff0000"/>
                </a:solidFill>
              </a:rPr>
              <a:t>Današnja Beseda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bg1">
                    <a:lumMod val="50000"/>
                  </a:schemeClr>
                </a:solidFill>
              </a:rPr>
              <a:t>Nato je Jakob dal Ezavu nekaj kruha in enolončnice iz leče.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bg1">
                    <a:lumMod val="50000"/>
                  </a:schemeClr>
                </a:solidFill>
              </a:rPr>
              <a:t>Jedel je in pil, nato pa vstal in odšel.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bg1">
                    <a:lumMod val="50000"/>
                  </a:schemeClr>
                </a:solidFill>
              </a:rPr>
              <a:t>Torej je Ezav preziral svojo prvorojenstvo.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l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l" altLang="ko-KR" sz="2800">
                <a:solidFill>
                  <a:schemeClr val="bg1">
                    <a:lumMod val="50000"/>
                  </a:schemeClr>
                </a:solidFill>
              </a:rPr>
              <a:t>1. Mojzesova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