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sl"/>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sl"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l" altLang="ko-KR" b="1">
                <a:solidFill>
                  <a:schemeClr val="tx1">
                    <a:lumMod val="50000"/>
                    <a:lumOff val="50000"/>
                  </a:schemeClr>
                </a:solidFill>
              </a:rPr>
              <a:t>št.</a:t>
            </a:r>
            <a:r xmlns:a="http://schemas.openxmlformats.org/drawingml/2006/main">
              <a:rPr lang="sl" altLang="en-US" b="1">
                <a:solidFill>
                  <a:schemeClr val="tx1">
                    <a:lumMod val="50000"/>
                    <a:lumOff val="50000"/>
                  </a:schemeClr>
                </a:solidFill>
              </a:rPr>
              <a:t> </a:t>
            </a:r>
            <a:r xmlns:a="http://schemas.openxmlformats.org/drawingml/2006/main">
              <a:rPr lang="sl" altLang="ko-KR" b="1">
                <a:solidFill>
                  <a:schemeClr val="tx1">
                    <a:lumMod val="50000"/>
                    <a:lumOff val="50000"/>
                  </a:schemeClr>
                </a:solidFill>
              </a:rPr>
              <a:t>31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sl" altLang="ko-KR" sz="4000"/>
              <a:t>Jonathan,</a:t>
            </a:r>
          </a:p>
          <a:p>
            <a:pPr xmlns:a="http://schemas.openxmlformats.org/drawingml/2006/main" algn="ctr"/>
            <a:r xmlns:a="http://schemas.openxmlformats.org/drawingml/2006/main">
              <a:rPr lang="sl" altLang="ko-KR" sz="4000"/>
              <a:t>Davidov dober prijatelj</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sl" altLang="ko-KR" sz="3200">
                <a:solidFill>
                  <a:schemeClr val="tx1">
                    <a:lumMod val="65000"/>
                    <a:lumOff val="35000"/>
                  </a:schemeClr>
                </a:solidFill>
              </a:rPr>
              <a:t>Česa Jonatan ni dal Davidu?</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meč</a:t>
            </a:r>
            <a:r xmlns:a="http://schemas.openxmlformats.org/drawingml/2006/main">
              <a:rPr lang="sl"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ščit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puščica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oblačila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sl" altLang="en-US" sz="2800">
                <a:solidFill>
                  <a:srgbClr val="FF0000"/>
                </a:solidFill>
              </a:rPr>
              <a:t>② </a:t>
            </a:r>
            <a:r xmlns:a="http://schemas.openxmlformats.org/drawingml/2006/main">
              <a:rPr lang="sl" altLang="ko-KR" sz="2800">
                <a:solidFill>
                  <a:srgbClr val="FF0000"/>
                </a:solidFill>
              </a:rPr>
              <a:t>ščit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40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Pogum kraljice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Nato je kralj vprašal: "Kaj je, kraljica Estera? Kakšna je tvoja zahteva? Tudi do polovice kraljestva ti bo dano."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Esther</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To je bil čas, ko je bila modra Judinja Esther perzijska kraljica. Vendar je Haman načrtoval uničenje Judov z uporabo kraljevega zakona.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Mislila je: "Lahko me ubijejo, če se približam kralju, ne da bi me kralj poklical." Vendar se je odločila, da gre h kralju, da bi svoje ljudstvo prosila za rešitev, čeprav je bilo to v nasprotju z zakonom.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Toda, ko je videl kraljico Estero stati na dvoru, je bil zelo zadovoljen z njo in je rekel: »Kaj je tvoja želja? Dal ti ga bom.”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Hamanov načrt za uničenje Judov je razkril kralj. Zaradi tega ga je kralj sovražil in so ga ubili.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"Hvala, Gospod, da nas varuješ!" Zaradi poguma kraljice Estere so bili Judje zaščiteni.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chemeClr val="tx1">
                    <a:lumMod val="65000"/>
                    <a:lumOff val="35000"/>
                  </a:schemeClr>
                </a:solidFill>
              </a:rPr>
              <a:t>Čeprav naj bi Esther usmrtili, je pogumno molila k Bogu, naj reši njeno ljudstvo.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Bog je z Esterino molitvijo s svojo čudovito modrostjo in močjo rešil Jude iz krize.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Verujmo in pričakujmo čudovito Božjo pomoč in odrešenje v vsakdanjem življenju.</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ohranja in pomaga svoje ljudstvo do konca.</a:t>
            </a:r>
            <a:r xmlns:a="http://schemas.openxmlformats.org/drawingml/2006/main">
              <a:rPr lang="sl"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sl" altLang="ko-KR" sz="3600">
                <a:solidFill>
                  <a:schemeClr val="tx1">
                    <a:lumMod val="65000"/>
                    <a:lumOff val="35000"/>
                  </a:schemeClr>
                </a:solidFill>
              </a:rPr>
              <a:t>Bog me čuva in pomaga do konca sveta.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200">
                <a:solidFill>
                  <a:schemeClr val="tx1">
                    <a:lumMod val="65000"/>
                    <a:lumOff val="35000"/>
                  </a:schemeClr>
                </a:solidFill>
              </a:rPr>
              <a:t>Kaj se je zgodilo Esteri, ko se je približala kralju, ne da bi jo poklicali?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Morali so jo usmrtiti.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Bila je izgnana.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Ni se mogla srečati s kraljem.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Kralju je lahko povedala, kar je želela zahtevati.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Kralju je lahko povedala, kar je želela zahtevati.</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Ko je David končal pogovor s Savlom, je Jonatan postal eno v duhu z Davidom in ga je ljubil kot samega sebe.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l" altLang="ko-KR" sz="2800">
                <a:solidFill>
                  <a:schemeClr val="tx1">
                    <a:lumMod val="65000"/>
                    <a:lumOff val="35000"/>
                  </a:schemeClr>
                </a:solidFill>
              </a:rPr>
              <a:t>1 Samuel 18:</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Nato je kralj vprašal: "Kaj je, kraljica Estera? Kakšna je tvoja zahteva? Tudi do polovice kraljestva ti bo dano."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Esther</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sl" altLang="ko-KR" b="1">
                <a:solidFill>
                  <a:schemeClr val="tx1">
                    <a:lumMod val="50000"/>
                    <a:lumOff val="50000"/>
                  </a:schemeClr>
                </a:solidFill>
              </a:rPr>
              <a:t>št. 41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l" altLang="ko-KR" sz="4400"/>
              <a:t>Job, ki ga je Bog blagoslovil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V deželi Uz je živel človek, ki mu je bilo ime Job. Ta človek je bil brezhiben in pošten; bal se je Boga in ogibal zla.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l" altLang="ko-KR" sz="2800">
                <a:solidFill>
                  <a:schemeClr val="tx1">
                    <a:lumMod val="65000"/>
                    <a:lumOff val="35000"/>
                  </a:schemeClr>
                </a:solidFill>
              </a:rPr>
              <a:t>delo</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Job, ki je živel v deželi Uz vzhodne dežele, je bil najbogatejši. Bal se je Boga in je bil brezhiben in pošten.</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»Ker si blagoslovil Joba, se te je bal! Ali se Job zaman boji Boga?« Satan je načrtoval, da bi preizkusil Joba.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sl" altLang="ko-KR" sz="2400">
                <a:solidFill>
                  <a:schemeClr val="tx1">
                    <a:lumMod val="65000"/>
                    <a:lumOff val="35000"/>
                  </a:schemeClr>
                </a:solidFill>
              </a:rPr>
              <a:t>Satan je čez noč vzel vse, njegove otroke in vso njegovo lastnino. Postal je najbolj nesrečen človek na svetu.</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sl" altLang="ko-KR" sz="2600">
                <a:solidFill>
                  <a:schemeClr val="tx1">
                    <a:lumMod val="65000"/>
                    <a:lumOff val="35000"/>
                  </a:schemeClr>
                </a:solidFill>
              </a:rPr>
              <a:t>Žena ga je zapustila z besedami: "Preklini boga in umri!" Jobovi prijatelji so prišli in ga krivili, vendar je Job kot vedno zaupal Bogu.</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sl" altLang="ko-KR" sz="2600">
                <a:solidFill>
                  <a:schemeClr val="tx1">
                    <a:lumMod val="65000"/>
                    <a:lumOff val="35000"/>
                  </a:schemeClr>
                </a:solidFill>
              </a:rPr>
              <a:t>To so bili časi bede in bridkosti. Vendar je Job prestal preizkušnjo in Bog mu je dal veliko večji blagoslov kot prej. Postal je človek, ki se je bal Boga kot kdaj koli prej.</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sl" altLang="ko-KR" sz="3200">
                <a:solidFill>
                  <a:schemeClr val="tx1">
                    <a:lumMod val="65000"/>
                    <a:lumOff val="35000"/>
                  </a:schemeClr>
                </a:solidFill>
              </a:rPr>
              <a:t>Čeprav je bil Job pošten človek, mu je Satan delal težave.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Job je kljub težavam verjel v Boga in bil v Bogu potrpežljiv.</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Te težave nas lahko doletijo.</a:t>
            </a:r>
          </a:p>
          <a:p>
            <a:pPr xmlns:a="http://schemas.openxmlformats.org/drawingml/2006/main" algn="ctr"/>
            <a:r xmlns:a="http://schemas.openxmlformats.org/drawingml/2006/main">
              <a:rPr lang="sl" altLang="ko-KR" sz="3200">
                <a:solidFill>
                  <a:schemeClr val="tx1">
                    <a:lumMod val="65000"/>
                    <a:lumOff val="35000"/>
                  </a:schemeClr>
                </a:solidFill>
              </a:rPr>
              <a:t>Takrat moramo verjeti v Boga in biti potrpežljivi v Bogu.</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Bog je tisti</a:t>
            </a:r>
          </a:p>
          <a:p>
            <a:r xmlns:a="http://schemas.openxmlformats.org/drawingml/2006/main">
              <a:rPr lang="sl" altLang="ko-KR" sz="3600">
                <a:solidFill>
                  <a:schemeClr val="tx1">
                    <a:lumMod val="65000"/>
                    <a:lumOff val="35000"/>
                  </a:schemeClr>
                </a:solidFill>
              </a:rPr>
              <a:t>ki nas lahko naredi bogate ali revne po svoji volji.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32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Salomon, ki je prejel modrost kot dar.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Katera je napačna glede Joba?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Bil je bogat.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Živel je v vzhodni deželi.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Bil je kralj.</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Bal se je Boga.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sl" altLang="en-US" sz="2800">
                <a:solidFill>
                  <a:srgbClr val="FF0000"/>
                </a:solidFill>
              </a:rPr>
              <a:t>③ </a:t>
            </a:r>
            <a:r xmlns:a="http://schemas.openxmlformats.org/drawingml/2006/main">
              <a:rPr lang="sl" altLang="ko-KR" sz="2800">
                <a:solidFill>
                  <a:srgbClr val="FF0000"/>
                </a:solidFill>
              </a:rPr>
              <a:t>Bil je kralj.</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V deželi Uz je živel človek, ki mu je bilo ime Job. Ta človek je bil brezhiben in pošten; bal se je Boga in ogibal zla.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l" altLang="ko-KR" sz="2800">
                <a:solidFill>
                  <a:schemeClr val="tx1">
                    <a:lumMod val="65000"/>
                    <a:lumOff val="35000"/>
                  </a:schemeClr>
                </a:solidFill>
              </a:rPr>
              <a:t>delo</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42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Daniel ni hotel jesti Kingove hrane.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Toda Daniel je sklenil, da se ne bo oskrunil s kraljevsko hrano in vinom, in je prosil glavnega uradnika za dovoljenje, da se ne bo oskrunil na ta način.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Daniel</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Daniela in njegove tri prijatelje so pripeljali v Babilon kot ujetnike. Kralj je ukazal svojim uradnikom, naj jih poučujejo s kraljevo hrano in vinom.</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400">
                <a:solidFill>
                  <a:schemeClr val="tx1">
                    <a:lumMod val="65000"/>
                    <a:lumOff val="35000"/>
                  </a:schemeClr>
                </a:solidFill>
              </a:rPr>
              <a:t>"Ne želimo jesti hrane, ki je prepovedana z Božjim zakonom!" Daniel in njegovi trije prijatelji so glavnega uradnika prosili za dovoljenje, da se ne smejo omadeževati na ta način.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Daniel in njegovi trije prijatelji so jedli zelenjavo in vodo, namesto da bi jedli hrano, ponujeno Idolu. Bog jih je cenil in jim dal več modrosti.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"Kako so modri!" Kralj se ni mogel načuditi, da so bili videti bolj zdravi in modrejši od vseh drugih mladeničev, ki so jedli kraljevo hrano.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Od takrat so Daniel in njegovi trije prijatelji prevzeli skrb za pomembne stvari v Babilonu in se posvečali Bogu.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200">
                <a:solidFill>
                  <a:schemeClr val="tx1">
                    <a:lumMod val="65000"/>
                    <a:lumOff val="35000"/>
                  </a:schemeClr>
                </a:solidFill>
              </a:rPr>
              <a:t>Daniel in njegovi trije prijatelji so se odločili, da bodo obdržali Božjo postavo celo v položaju zapornika.</a:t>
            </a:r>
          </a:p>
          <a:p>
            <a:r xmlns:a="http://schemas.openxmlformats.org/drawingml/2006/main">
              <a:rPr lang="sl" altLang="ko-KR" sz="3200">
                <a:solidFill>
                  <a:schemeClr val="tx1">
                    <a:lumMod val="65000"/>
                    <a:lumOff val="35000"/>
                  </a:schemeClr>
                </a:solidFill>
              </a:rPr>
              <a:t>Nato so postali bolj zdravi in modrejši od vseh drugih mož, ki so jedli kraljevsko hrano.</a:t>
            </a:r>
          </a:p>
          <a:p>
            <a:r xmlns:a="http://schemas.openxmlformats.org/drawingml/2006/main">
              <a:rPr lang="sl" altLang="ko-KR" sz="3200">
                <a:solidFill>
                  <a:schemeClr val="tx1">
                    <a:lumMod val="65000"/>
                    <a:lumOff val="35000"/>
                  </a:schemeClr>
                </a:solidFill>
              </a:rPr>
              <a:t>V vseh okoliščinah moramo ubogati Boga.</a:t>
            </a:r>
          </a:p>
          <a:p>
            <a:r xmlns:a="http://schemas.openxmlformats.org/drawingml/2006/main">
              <a:rPr lang="sl" altLang="ko-KR" sz="3200">
                <a:solidFill>
                  <a:schemeClr val="tx1">
                    <a:lumMod val="65000"/>
                    <a:lumOff val="35000"/>
                  </a:schemeClr>
                </a:solidFill>
              </a:rPr>
              <a:t>Nič ni pomembnejše od ljubezni do Boga.</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Kralj Salomon je bil po bogastvu in modrosti večji od vseh drugih kraljev na zemlji.</a:t>
            </a:r>
            <a:r xmlns:a="http://schemas.openxmlformats.org/drawingml/2006/main">
              <a:rPr lang="s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kronike 9:</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WHO</a:t>
            </a:r>
            <a:r xmlns:a="http://schemas.openxmlformats.org/drawingml/2006/main">
              <a:rPr lang="sl" altLang="en-US" sz="3200"/>
              <a:t> </a:t>
            </a:r>
            <a:r xmlns:a="http://schemas.openxmlformats.org/drawingml/2006/main">
              <a:rPr lang="sl" altLang="ko-KR" sz="3200"/>
              <a:t>je</a:t>
            </a:r>
            <a:r xmlns:a="http://schemas.openxmlformats.org/drawingml/2006/main">
              <a:rPr lang="sl" altLang="en-US" sz="3200"/>
              <a:t> </a:t>
            </a: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je lahko na vseh mestih hkrati (vseprisotnost). In on je vsemogočen.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Katero hrano so Daniel in njegovi trije prijatelji jedli namesto kraljeve?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voda in zelenjava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piškotek in kokakola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rezanci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riž</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① </a:t>
            </a:r>
            <a:r xmlns:a="http://schemas.openxmlformats.org/drawingml/2006/main">
              <a:rPr lang="sl" altLang="ko-KR" sz="2800">
                <a:solidFill>
                  <a:srgbClr val="FF0000"/>
                </a:solidFill>
              </a:rPr>
              <a:t>voda in zelenjava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Toda Daniel je sklenil, da se ne bo oskrunil s kraljevsko hrano in vinom, in je prosil glavnega uradnika za dovoljenje, da se ne bo oskrunil na ta način.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Daniel</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43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Daniel iz levjega brloga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Kralj je bil presrečen in je ukazal, naj Daniela dvignejo iz jazbine. In ko je bil Daniel dvignjen iz jame, ni bilo na njem nobene rane, ker je zaupal v svojega Boga.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Daniel</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6:</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V Babilonu so bili ljudje, ki so sovražili Daniela, ki je bil odpeljan v ujetništvo in je postal predsednik vlade. Daniela so hoteli ubiti.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400">
                <a:solidFill>
                  <a:schemeClr val="tx1">
                    <a:lumMod val="65000"/>
                    <a:lumOff val="35000"/>
                  </a:schemeClr>
                </a:solidFill>
              </a:rPr>
              <a:t>''Vsakega, ki se priklanja nečemu drugemu kot kralju, bodo vrgli v levji brlog!' Daniel ni nehal moliti trikrat na dan, čeprav je to vedel.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Tako so na koncu Daniela vrgli v strašno levjo jamo.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Naslednje jutro je kralj prišel v levji brlog in vprašal: »Daniel! Ste varni?' Pravzaprav je kralj želel, da Daniel ne umre, ker je zelo ljubil Daniela.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"V redu sem, če me Bog varuje!" Daniel ni bil poškodovan. Kralj je tudi pohvalil Danielovega Boga.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Salomon je postal tretji izraelski kralj, ki je nasledil kralja Davida.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chemeClr val="tx1">
                    <a:lumMod val="65000"/>
                    <a:lumOff val="35000"/>
                  </a:schemeClr>
                </a:solidFill>
              </a:rPr>
              <a:t>Daniel, ki se ni klanjal malikom,</a:t>
            </a:r>
          </a:p>
          <a:p>
            <a:pPr xmlns:a="http://schemas.openxmlformats.org/drawingml/2006/main" algn="ctr"/>
            <a:r xmlns:a="http://schemas.openxmlformats.org/drawingml/2006/main">
              <a:rPr lang="sl" altLang="ko-KR" sz="3200">
                <a:solidFill>
                  <a:schemeClr val="tx1">
                    <a:lumMod val="65000"/>
                    <a:lumOff val="35000"/>
                  </a:schemeClr>
                </a:solidFill>
              </a:rPr>
              <a:t>na koncu so ga vrgli v levji brlog, vendar je bil na varnem.</a:t>
            </a:r>
          </a:p>
          <a:p>
            <a:pPr xmlns:a="http://schemas.openxmlformats.org/drawingml/2006/main" algn="ctr"/>
            <a:r xmlns:a="http://schemas.openxmlformats.org/drawingml/2006/main">
              <a:rPr lang="sl" altLang="ko-KR" sz="3200">
                <a:solidFill>
                  <a:schemeClr val="tx1">
                    <a:lumMod val="65000"/>
                    <a:lumOff val="35000"/>
                  </a:schemeClr>
                </a:solidFill>
              </a:rPr>
              <a:t>Zaradi Danielove vere je tudi babilonski kralj hvalil Boga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Častiti moramo samo Boga in</a:t>
            </a:r>
          </a:p>
          <a:p>
            <a:pPr xmlns:a="http://schemas.openxmlformats.org/drawingml/2006/main" algn="ctr"/>
            <a:r xmlns:a="http://schemas.openxmlformats.org/drawingml/2006/main">
              <a:rPr lang="sl" altLang="ko-KR" sz="3200">
                <a:solidFill>
                  <a:schemeClr val="tx1">
                    <a:lumMod val="65000"/>
                    <a:lumOff val="35000"/>
                  </a:schemeClr>
                </a:solidFill>
              </a:rPr>
              <a:t>imamo vero, ki ne služi malikom!</a:t>
            </a:r>
          </a:p>
          <a:p>
            <a:pPr xmlns:a="http://schemas.openxmlformats.org/drawingml/2006/main" algn="ctr"/>
            <a:r xmlns:a="http://schemas.openxmlformats.org/drawingml/2006/main">
              <a:rPr lang="sl" altLang="ko-KR" sz="3200">
                <a:solidFill>
                  <a:schemeClr val="tx1">
                    <a:lumMod val="65000"/>
                    <a:lumOff val="35000"/>
                  </a:schemeClr>
                </a:solidFill>
              </a:rPr>
              <a:t>Takšna vera lahko spodbudi druge ljudi, da verjamejo v Boga.</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Bog je?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 tisti..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zanesljiv</a:t>
            </a:r>
            <a:r xmlns:a="http://schemas.openxmlformats.org/drawingml/2006/main">
              <a:rPr lang="sl" altLang="en-US" sz="3600">
                <a:solidFill>
                  <a:schemeClr val="tx1">
                    <a:lumMod val="65000"/>
                    <a:lumOff val="35000"/>
                  </a:schemeClr>
                </a:solidFill>
              </a:rPr>
              <a:t> </a:t>
            </a:r>
            <a:r xmlns:a="http://schemas.openxmlformats.org/drawingml/2006/main">
              <a:rPr lang="sl" altLang="ko-KR" sz="3600">
                <a:solidFill>
                  <a:schemeClr val="tx1">
                    <a:lumMod val="65000"/>
                    <a:lumOff val="35000"/>
                  </a:schemeClr>
                </a:solidFill>
              </a:rPr>
              <a:t>ki lahko reši tiste, ki resnično verujejo vanj in mu služijo.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zakaj</a:t>
            </a:r>
            <a:r xmlns:a="http://schemas.openxmlformats.org/drawingml/2006/main">
              <a:rPr lang="sl" altLang="en-US" sz="3600">
                <a:solidFill>
                  <a:schemeClr val="tx1">
                    <a:lumMod val="65000"/>
                    <a:lumOff val="35000"/>
                  </a:schemeClr>
                </a:solidFill>
              </a:rPr>
              <a:t> </a:t>
            </a:r>
            <a:r xmlns:a="http://schemas.openxmlformats.org/drawingml/2006/main">
              <a:rPr lang="sl" altLang="ko-KR" sz="3600">
                <a:solidFill>
                  <a:schemeClr val="tx1">
                    <a:lumMod val="65000"/>
                    <a:lumOff val="35000"/>
                  </a:schemeClr>
                </a:solidFill>
              </a:rPr>
              <a:t>je bil</a:t>
            </a:r>
            <a:r xmlns:a="http://schemas.openxmlformats.org/drawingml/2006/main">
              <a:rPr lang="sl" altLang="en-US" sz="3600">
                <a:solidFill>
                  <a:schemeClr val="tx1">
                    <a:lumMod val="65000"/>
                    <a:lumOff val="35000"/>
                  </a:schemeClr>
                </a:solidFill>
              </a:rPr>
              <a:t> </a:t>
            </a:r>
            <a:r xmlns:a="http://schemas.openxmlformats.org/drawingml/2006/main">
              <a:rPr lang="sl" altLang="ko-KR" sz="3600">
                <a:solidFill>
                  <a:schemeClr val="tx1">
                    <a:lumMod val="65000"/>
                    <a:lumOff val="35000"/>
                  </a:schemeClr>
                </a:solidFill>
              </a:rPr>
              <a:t>Daniel vržen v levji jamo?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Ker je lagal kralju.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Ker se ni priklonil idolu kralja.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Ker je nameraval ubiti kralja.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Ker ni dobro častil Boga.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② </a:t>
            </a:r>
            <a:r xmlns:a="http://schemas.openxmlformats.org/drawingml/2006/main">
              <a:rPr lang="sl" altLang="ko-KR" sz="2800">
                <a:solidFill>
                  <a:srgbClr val="FF0000"/>
                </a:solidFill>
              </a:rPr>
              <a:t>Ker se ni priklonil idolu kralja.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Kralj je bil presrečen in je ukazal, naj Daniela dvignejo iz jazbine. In ko je bil Daniel dvignjen iz jame, ni bilo na njem nobene rane, ker je zaupal v svojega Boga.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Daniel</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6:</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44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Jonah, ki je bil v veliki ribi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Toda GOSPOD je dal veliko ribo, da je pogoltnila Jona, in Jona je bil v ribi tri dni in tri noči.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Jonah</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Nekega dne se je Bog prikazal Jonu in rekel:</a:t>
            </a:r>
          </a:p>
          <a:p>
            <a:r xmlns:a="http://schemas.openxmlformats.org/drawingml/2006/main">
              <a:rPr lang="sl" altLang="ko-KR" sz="2500">
                <a:solidFill>
                  <a:schemeClr val="tx1">
                    <a:lumMod val="65000"/>
                    <a:lumOff val="35000"/>
                  </a:schemeClr>
                </a:solidFill>
              </a:rPr>
              <a:t>»Pojdite v veliko mesto Ninive in pridigajte proti njemu! Rešil jih bom njihove hudobije.«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Jonah ni hotel ubogati Boga. Odšel je v tujino in odplul v Taršiš, da bi pobegnil pred Bogom.</a:t>
            </a:r>
            <a:r xmlns:a="http://schemas.openxmlformats.org/drawingml/2006/main">
              <a:rPr lang="sl"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400">
                <a:solidFill>
                  <a:schemeClr val="tx1">
                    <a:lumMod val="65000"/>
                    <a:lumOff val="35000"/>
                  </a:schemeClr>
                </a:solidFill>
              </a:rPr>
              <a:t>Toda Bog je poslal močan veter in vsi so umrli. Mornarji so Jona vrgli v morje. Prišla je velika riba in ga pogoltnila.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Jonah se je v ribi 3 dni pokesal svojih grehov.</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"Daj mi modrost, da dobro vodim svoje ljudi." Bogu je bilo všeč, da je Salomon prosil za to. Torej, Bog mu je dal, kar je Salomon zahteval.</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400">
                <a:solidFill>
                  <a:schemeClr val="tx1">
                    <a:lumMod val="65000"/>
                    <a:lumOff val="35000"/>
                  </a:schemeClr>
                </a:solidFill>
              </a:rPr>
              <a:t>Riba ga je izbruhala na suho. Šel je v Ninive in jim nejevoljno vzklikal božje sporočilo.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Ko so slišali Božje opozorilo, so se Ninivljani pokesali in iskali Božjo milost. Bog je odpustil prebivalcem Niniv.</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chemeClr val="tx1">
                    <a:lumMod val="65000"/>
                    <a:lumOff val="35000"/>
                  </a:schemeClr>
                </a:solidFill>
              </a:rPr>
              <a:t>Jonah ni ubogal Božje besede.</a:t>
            </a:r>
          </a:p>
          <a:p>
            <a:pPr xmlns:a="http://schemas.openxmlformats.org/drawingml/2006/main" algn="ctr"/>
            <a:r xmlns:a="http://schemas.openxmlformats.org/drawingml/2006/main">
              <a:rPr lang="sl" altLang="ko-KR" sz="3200">
                <a:solidFill>
                  <a:schemeClr val="tx1">
                    <a:lumMod val="65000"/>
                    <a:lumOff val="35000"/>
                  </a:schemeClr>
                </a:solidFill>
              </a:rPr>
              <a:t>Toda Bog je Jona uporabil za neposlušnost in na koncu rešil Ninivljane.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Včasih je Božja volja drugačna od tistega, kar mislim.</a:t>
            </a:r>
          </a:p>
          <a:p>
            <a:pPr xmlns:a="http://schemas.openxmlformats.org/drawingml/2006/main" algn="ctr"/>
            <a:r xmlns:a="http://schemas.openxmlformats.org/drawingml/2006/main">
              <a:rPr lang="sl" altLang="ko-KR" sz="3200">
                <a:solidFill>
                  <a:schemeClr val="tx1">
                    <a:lumMod val="65000"/>
                    <a:lumOff val="35000"/>
                  </a:schemeClr>
                </a:solidFill>
              </a:rPr>
              <a:t>Toda božja volja je vedno prava.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Vedno moramo biti poslušni Božji volji.</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Kdo je 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rešuje tiste, ki se iskreno pokesajo svojih grehov in prosijo za odpuščanje.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V čigavem trebuhu je bil Jonah 3 dni?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Lev</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Slon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Pes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Ribe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Ribe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Toda GOSPOD je dal veliko ribo, da je pogoltnila Jona, in Jona je bil v ribi tri dni in tri noči.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Jonah</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Nekega dne sta k Salomonu prišli dve ženski z majhnim dojenčkom. Borili so se, da je otrok njen otrok pred kraljem.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Kralj je rekel: "Ker dve ženski vztrajata, da je otrok njen otrok, prerežite otroka na dva dela in dajte polovico eni in polovico drugi!"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Neka ženska je bila polna sočutja do svojega sina. Zato je rekla: »Daj ji živega otroka. Ne ubij ga!« Ko je Salomon to slišal, se je odločil, da je ženska njegova prava mati. King je rekel: »Daj ji otroka. Ona je prava mama!«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600">
                <a:solidFill>
                  <a:schemeClr val="tx1">
                    <a:lumMod val="65000"/>
                    <a:lumOff val="35000"/>
                  </a:schemeClr>
                </a:solidFill>
              </a:rPr>
              <a:t>Salomon je prosil za modro srce in ne za bogastvo ali moč</a:t>
            </a:r>
          </a:p>
          <a:p>
            <a:pPr xmlns:a="http://schemas.openxmlformats.org/drawingml/2006/main" algn="ctr"/>
            <a:r xmlns:a="http://schemas.openxmlformats.org/drawingml/2006/main">
              <a:rPr lang="sl" altLang="ko-KR" sz="3600">
                <a:solidFill>
                  <a:schemeClr val="tx1">
                    <a:lumMod val="65000"/>
                    <a:lumOff val="35000"/>
                  </a:schemeClr>
                </a:solidFill>
              </a:rPr>
              <a:t>vladati svoji državi.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l" altLang="ko-KR" sz="3600">
                <a:solidFill>
                  <a:schemeClr val="tx1">
                    <a:lumMod val="65000"/>
                    <a:lumOff val="35000"/>
                  </a:schemeClr>
                </a:solidFill>
              </a:rPr>
              <a:t>K Bogu moramo moliti ne samo zase, ampak tudi za služenje drugim.</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Ko je David končal pogovor s Savlom, je Jonatan postal eno v duhu z Davidom in ga je ljubil kot samega sebe.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l" altLang="ko-KR" sz="2800">
                <a:solidFill>
                  <a:schemeClr val="tx1">
                    <a:lumMod val="65000"/>
                    <a:lumOff val="35000"/>
                  </a:schemeClr>
                </a:solidFill>
              </a:rPr>
              <a:t>1 Samuel 18:</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nam lahko da modrost, ki je ne morete dobiti od sveta.</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Za kaj je Salomon prosil Boga?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hrana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bogastvo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zdravje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modrost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modrost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Kralj Salomon je bil po bogastvu in modrosti večji od vseh drugih kraljev na zemlji.</a:t>
            </a:r>
            <a:r xmlns:a="http://schemas.openxmlformats.org/drawingml/2006/main">
              <a:rPr lang="s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kronike 9:</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33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Tempelj božjega imena</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Salomon je ukazal zgraditi tempelj za ime GOSPODOVO in sebi kraljevo palačo.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kroniška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Salomon je želel zgraditi tempelj za Boga, kot je naročil njegov oče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Zato je naročil izkušenim tesarjem, naj prinesejo najboljša drevesa za tempelj.</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Pripravil je kamenje za tempelj. Prosil je izkušene obrtnike, naj prinesejo velike, veličastne in močne kamne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Nekateri rokodelci so okrasili božji tempelj z barvnimi oblačili in zlato nitjo.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Ko je bil Božji tempelj dokončan, so Salomon in vsi Izraelci z velikim veseljem častili Boga.</a:t>
            </a:r>
            <a:r xmlns:a="http://schemas.openxmlformats.org/drawingml/2006/main">
              <a:rPr lang="sl" altLang="en-US" sz="2600">
                <a:solidFill>
                  <a:schemeClr val="tx1">
                    <a:lumMod val="65000"/>
                    <a:lumOff val="35000"/>
                  </a:schemeClr>
                </a:solidFill>
              </a:rPr>
              <a:t> </a:t>
            </a:r>
            <a:r xmlns:a="http://schemas.openxmlformats.org/drawingml/2006/main">
              <a:rPr lang="sl" altLang="ko-KR" sz="2600">
                <a:solidFill>
                  <a:schemeClr val="tx1">
                    <a:lumMod val="65000"/>
                    <a:lumOff val="35000"/>
                  </a:schemeClr>
                </a:solidFill>
              </a:rPr>
              <a:t>»O Gospod Bog! Pridi in nam kraljuj tukaj!«</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David je ostal v palači. Spoznal je Jonatana, ki je bil sin kralja Savla.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600">
                <a:solidFill>
                  <a:schemeClr val="tx1">
                    <a:lumMod val="65000"/>
                    <a:lumOff val="35000"/>
                  </a:schemeClr>
                </a:solidFill>
              </a:rPr>
              <a:t>Salomon in njegovo ljudstvo so pokazali svojo srčno ljubezen do Boga z gradnjo čudovitega templja za Gospoda Boga.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l" altLang="ko-KR" sz="3600">
                <a:solidFill>
                  <a:schemeClr val="tx1">
                    <a:lumMod val="65000"/>
                    <a:lumOff val="35000"/>
                  </a:schemeClr>
                </a:solidFill>
              </a:rPr>
              <a:t>Cerkev je kraj, kjer se srečamo z Bogom in lahko pokažemo svojo srčno ljubezen do Boga.</a:t>
            </a:r>
          </a:p>
          <a:p>
            <a:pPr xmlns:a="http://schemas.openxmlformats.org/drawingml/2006/main" algn="ctr"/>
            <a:r xmlns:a="http://schemas.openxmlformats.org/drawingml/2006/main">
              <a:rPr lang="sl" altLang="ko-KR" sz="3600">
                <a:solidFill>
                  <a:schemeClr val="tx1">
                    <a:lumMod val="65000"/>
                    <a:lumOff val="35000"/>
                  </a:schemeClr>
                </a:solidFill>
              </a:rPr>
              <a:t>Svojo cerkev moramo ljubiti.</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preiskuje častilce in jih blagoslavlja.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l" altLang="ko-KR" sz="4000">
                <a:solidFill>
                  <a:srgbClr val="FF0000"/>
                </a:solidFill>
              </a:rPr>
              <a:t>Današnji kviz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l" altLang="en-US" sz="3600">
                <a:solidFill>
                  <a:schemeClr val="tx1">
                    <a:lumMod val="65000"/>
                    <a:lumOff val="35000"/>
                  </a:schemeClr>
                </a:solidFill>
              </a:rPr>
              <a:t>Kaj sta naredila Salomon in Izrael, da bi izrazila svojo ljubezen do Boga?</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l" altLang="en-US" sz="2800">
                <a:solidFill>
                  <a:schemeClr val="tx1">
                    <a:lumMod val="65000"/>
                    <a:lumOff val="35000"/>
                  </a:schemeClr>
                </a:solidFill>
              </a:rPr>
              <a:t>① </a:t>
            </a:r>
            <a:r xmlns:a="http://schemas.openxmlformats.org/drawingml/2006/main">
              <a:rPr lang="sl"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l" altLang="en-US" sz="2800">
                <a:solidFill>
                  <a:schemeClr val="tx1">
                    <a:lumMod val="65000"/>
                    <a:lumOff val="35000"/>
                  </a:schemeClr>
                </a:solidFill>
              </a:rPr>
              <a:t>② </a:t>
            </a:r>
            <a:r xmlns:a="http://schemas.openxmlformats.org/drawingml/2006/main">
              <a:rPr lang="sl" altLang="en-US" sz="2800">
                <a:solidFill>
                  <a:schemeClr val="tx1">
                    <a:lumMod val="65000"/>
                    <a:lumOff val="35000"/>
                  </a:schemeClr>
                </a:solidFill>
              </a:rPr>
              <a:t>Palača</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l" altLang="en-US" sz="2800">
                <a:solidFill>
                  <a:schemeClr val="tx1">
                    <a:lumMod val="65000"/>
                    <a:lumOff val="35000"/>
                  </a:schemeClr>
                </a:solidFill>
              </a:rPr>
              <a:t>③ </a:t>
            </a:r>
            <a:r xmlns:a="http://schemas.openxmlformats.org/drawingml/2006/main">
              <a:rPr lang="sl" altLang="en-US" sz="2800">
                <a:solidFill>
                  <a:schemeClr val="tx1">
                    <a:lumMod val="65000"/>
                    <a:lumOff val="35000"/>
                  </a:schemeClr>
                </a:solidFill>
              </a:rPr>
              <a:t>mesto</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l" altLang="en-US" sz="2800">
                <a:solidFill>
                  <a:schemeClr val="tx1">
                    <a:lumMod val="65000"/>
                    <a:lumOff val="35000"/>
                  </a:schemeClr>
                </a:solidFill>
              </a:rPr>
              <a:t>④ </a:t>
            </a:r>
            <a:r xmlns:a="http://schemas.openxmlformats.org/drawingml/2006/main">
              <a:rPr lang="sl" altLang="en-US" sz="2800">
                <a:solidFill>
                  <a:schemeClr val="tx1">
                    <a:lumMod val="65000"/>
                    <a:lumOff val="35000"/>
                  </a:schemeClr>
                </a:solidFill>
              </a:rPr>
              <a:t>svetišče</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l" altLang="en-US" sz="2800">
                <a:solidFill>
                  <a:srgbClr val="FF0000"/>
                </a:solidFill>
              </a:rPr>
              <a:t>④ </a:t>
            </a:r>
            <a:r xmlns:a="http://schemas.openxmlformats.org/drawingml/2006/main">
              <a:rPr lang="sl" altLang="en-US" sz="2800">
                <a:solidFill>
                  <a:srgbClr val="FF0000"/>
                </a:solidFill>
              </a:rPr>
              <a:t>svetišče</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Salomon je ukazal zgraditi tempelj za ime GOSPODOVO in sebi kraljevo palačo.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kroniška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34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Krokarji, ki so prinašali kruh in meso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t>Iz potoka boš pil in krokarjem sem naročil, naj te tam hranijo.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1 kralji</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700">
                <a:solidFill>
                  <a:schemeClr val="tx1">
                    <a:lumMod val="65000"/>
                    <a:lumOff val="35000"/>
                  </a:schemeClr>
                </a:solidFill>
              </a:rPr>
              <a:t>Bil je kralj po imenu Ahab, ki je bil pred Bogom zelo hudoben. Prerok Elija je Ahabu izročil Božjo besedo.</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"V deželi ne bo dežja!" Ob tem ga je Ahab poskušal ubiti. Bog ga je prisilil, da se je skril pred kraljem Ahabom.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Elija je pobegnil v deželo, kamor je rekel Bog.</a:t>
            </a:r>
          </a:p>
          <a:p>
            <a:r xmlns:a="http://schemas.openxmlformats.org/drawingml/2006/main">
              <a:rPr lang="sl" altLang="ko-KR" sz="2800">
                <a:solidFill>
                  <a:schemeClr val="tx1">
                    <a:lumMod val="65000"/>
                    <a:lumOff val="35000"/>
                  </a:schemeClr>
                </a:solidFill>
              </a:rPr>
              <a:t>Toda tam ni mogel dobiti hrane.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Bog je krokarjem naročil, naj tam hranijo Elija. Krokarji so mu zjutraj in zvečer prinašali kruh in meso, on pa je pil iz potoka.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Jonathanu je bil David zelo všeč. Jonatan je postal eno v duhu z Davidom.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Elija je ubogal Božjo besedo, ko je tvegal svoje življenje, in doživel je neverjetno izkušnjo Božjega varstva.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2800">
                <a:solidFill>
                  <a:schemeClr val="tx1">
                    <a:lumMod val="65000"/>
                    <a:lumOff val="35000"/>
                  </a:schemeClr>
                </a:solidFill>
              </a:rPr>
              <a:t>Hudobni kralj Ahab ni maral ubogati Božje besede. Zato je poskušal ubiti Božjega preroka Elija, ki je povedal Božjo besedo.</a:t>
            </a:r>
            <a:r xmlns:a="http://schemas.openxmlformats.org/drawingml/2006/main">
              <a:rPr lang="sl"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l" altLang="ko-KR" sz="2800">
                <a:solidFill>
                  <a:schemeClr val="tx1">
                    <a:lumMod val="65000"/>
                    <a:lumOff val="35000"/>
                  </a:schemeClr>
                </a:solidFill>
              </a:rPr>
              <a:t>Toda Bog je varoval in skrbel za Elija na čudovit način!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l" altLang="ko-KR" sz="2800">
                <a:solidFill>
                  <a:schemeClr val="tx1">
                    <a:lumMod val="65000"/>
                    <a:lumOff val="35000"/>
                  </a:schemeClr>
                </a:solidFill>
              </a:rPr>
              <a:t>Božjo besedo moramo ubogati in jo oznanjati v kakršnih koli okoliščinah kot Elija.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l" altLang="ko-KR" sz="2800">
                <a:solidFill>
                  <a:schemeClr val="tx1">
                    <a:lumMod val="65000"/>
                    <a:lumOff val="35000"/>
                  </a:schemeClr>
                </a:solidFill>
              </a:rPr>
              <a:t>Bog nas bo zagotovo varoval</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Kdo je 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na neverjeten način skrbi za tiste, ki ubogajo in držijo njegove besede.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Kdo je Eliju prinesel kaj jesti?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konj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orel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zmaj</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krokar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krokar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t>Iz potoka boš pil in krokarjem sem naročil, naj te tam hranijo.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1 kralji</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35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Moka in olje</a:t>
            </a:r>
          </a:p>
          <a:p>
            <a:pPr xmlns:a="http://schemas.openxmlformats.org/drawingml/2006/main" algn="ctr"/>
            <a:r xmlns:a="http://schemas.openxmlformats.org/drawingml/2006/main">
              <a:rPr lang="sl" altLang="ko-KR" sz="4400"/>
              <a:t>ni bil porabljen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Takoj pojdi v Sarefoto sidonsko in ostani tam. Vdovi v tistem kraju sem ukazal, naj ti priskrbi hrane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1 kralji</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V Izraelu ni bilo dežja, kot je rekel Gospod Bog. Tako ni bilo hrane za ljudi.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Gospod Bog je poslal Elija k vdovi, ki je živela v Sarepti.</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Elija jo je prosil, naj si speče kruh samo s pestjo moke in malo olja, ki ji je ostalo.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Jonatan je dal Davidu svoj meč in puščico. To je pomenilo, da je res verjel v Davida.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Čeprav ni imela dovolj moke in olja, s katerim so se preživljali, je po Elijevih besedah spekla kruh in ga najprej dala Eliju ter si ga naredila.</a:t>
            </a:r>
            <a:r xmlns:a="http://schemas.openxmlformats.org/drawingml/2006/main">
              <a:rPr lang="sl" altLang="en-US" sz="2600">
                <a:solidFill>
                  <a:schemeClr val="tx1">
                    <a:lumMod val="65000"/>
                    <a:lumOff val="35000"/>
                  </a:schemeClr>
                </a:solidFill>
              </a:rPr>
              <a:t> </a:t>
            </a:r>
            <a:r xmlns:a="http://schemas.openxmlformats.org/drawingml/2006/main">
              <a:rPr lang="sl" altLang="ko-KR" sz="2600">
                <a:solidFill>
                  <a:schemeClr val="tx1">
                    <a:lumMod val="65000"/>
                    <a:lumOff val="35000"/>
                  </a:schemeClr>
                </a:solidFill>
              </a:rPr>
              <a:t>Potem sta bila presenetljivo vrč z moko in vrč z oljem</a:t>
            </a:r>
            <a:r xmlns:a="http://schemas.openxmlformats.org/drawingml/2006/main">
              <a:rPr lang="sl" altLang="en-US" sz="2600">
                <a:solidFill>
                  <a:schemeClr val="tx1">
                    <a:lumMod val="65000"/>
                    <a:lumOff val="35000"/>
                  </a:schemeClr>
                </a:solidFill>
              </a:rPr>
              <a:t> </a:t>
            </a:r>
            <a:r xmlns:a="http://schemas.openxmlformats.org/drawingml/2006/main">
              <a:rPr lang="sl" altLang="ko-KR" sz="2600">
                <a:solidFill>
                  <a:schemeClr val="tx1">
                    <a:lumMod val="65000"/>
                    <a:lumOff val="35000"/>
                  </a:schemeClr>
                </a:solidFill>
              </a:rPr>
              <a:t>ni porabljen.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Nekega dne ji je sin umrl. Toda Gospod Bog je pustil, da se fantu življenje vrne in živi. Dala je slavo Bogu.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chemeClr val="tx1">
                    <a:lumMod val="65000"/>
                    <a:lumOff val="35000"/>
                  </a:schemeClr>
                </a:solidFill>
              </a:rPr>
              <a:t>Vdova je ponudila malo moke in olja</a:t>
            </a:r>
          </a:p>
          <a:p>
            <a:pPr xmlns:a="http://schemas.openxmlformats.org/drawingml/2006/main" algn="ctr"/>
            <a:r xmlns:a="http://schemas.openxmlformats.org/drawingml/2006/main">
              <a:rPr lang="sl" altLang="ko-KR" sz="3200">
                <a:solidFill>
                  <a:schemeClr val="tx1">
                    <a:lumMod val="65000"/>
                    <a:lumOff val="35000"/>
                  </a:schemeClr>
                </a:solidFill>
              </a:rPr>
              <a:t>Bogu.</a:t>
            </a:r>
            <a:r xmlns:a="http://schemas.openxmlformats.org/drawingml/2006/main">
              <a:rPr lang="sl"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Nato je prejela veliko blagoslova</a:t>
            </a:r>
          </a:p>
          <a:p>
            <a:pPr xmlns:a="http://schemas.openxmlformats.org/drawingml/2006/main" algn="ctr"/>
            <a:r xmlns:a="http://schemas.openxmlformats.org/drawingml/2006/main">
              <a:rPr lang="sl" altLang="ko-KR" sz="3200">
                <a:solidFill>
                  <a:schemeClr val="tx1">
                    <a:lumMod val="65000"/>
                    <a:lumOff val="35000"/>
                  </a:schemeClr>
                </a:solidFill>
              </a:rPr>
              <a:t>presega domišljijo.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Včasih bo prišel trenutek, ko bomo morali nekaj pomembnega dati Bogu.</a:t>
            </a:r>
          </a:p>
          <a:p>
            <a:pPr xmlns:a="http://schemas.openxmlformats.org/drawingml/2006/main" algn="ctr"/>
            <a:r xmlns:a="http://schemas.openxmlformats.org/drawingml/2006/main">
              <a:rPr lang="sl" altLang="ko-KR" sz="3200">
                <a:solidFill>
                  <a:schemeClr val="tx1">
                    <a:lumMod val="65000"/>
                    <a:lumOff val="35000"/>
                  </a:schemeClr>
                </a:solidFill>
              </a:rPr>
              <a:t>Potem nas Bog veliko blagoslovi s to daritvijo in žrtvovanjem.</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Kdo je 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nam daje vse, kar potrebujemo za preživetje - hrano, obleko, hišo itd.</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200">
                <a:solidFill>
                  <a:schemeClr val="tx1">
                    <a:lumMod val="65000"/>
                    <a:lumOff val="35000"/>
                  </a:schemeClr>
                </a:solidFill>
              </a:rPr>
              <a:t>H komu je Bog rekel Eliju, naj gre??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kralj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duhovnik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vdova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splošno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③ </a:t>
            </a:r>
            <a:r xmlns:a="http://schemas.openxmlformats.org/drawingml/2006/main">
              <a:rPr lang="sl" altLang="ko-KR" sz="2800">
                <a:solidFill>
                  <a:srgbClr val="FF0000"/>
                </a:solidFill>
              </a:rPr>
              <a:t>vdova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Takoj pojdi v Sarefoto sidonsko in ostani tam. Vdovi v tistem kraju sem ukazal, naj ti priskrbi hrane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1 kralji</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sl" altLang="ko-KR" b="1">
                <a:solidFill>
                  <a:schemeClr val="tx1">
                    <a:lumMod val="50000"/>
                    <a:lumOff val="50000"/>
                  </a:schemeClr>
                </a:solidFill>
              </a:rPr>
              <a:t>št. 36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sl" altLang="ko-KR" sz="4400"/>
              <a:t>Ogenj je padel z neba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Tedaj je padel GOSPODOV ogenj in požgal žrtev, les, kamne in zemljo ter požrl vodo v jarku.</a:t>
            </a:r>
            <a:r xmlns:a="http://schemas.openxmlformats.org/drawingml/2006/main">
              <a:rPr lang="s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l" altLang="ko-KR" sz="2800">
                <a:solidFill>
                  <a:schemeClr val="tx1">
                    <a:lumMod val="65000"/>
                    <a:lumOff val="35000"/>
                  </a:schemeClr>
                </a:solidFill>
              </a:rPr>
              <a:t>1 kralji</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Bog je poslal Elija k zlobnemu izraelskemu kralju Ahabu. "Spoznal boš, kdo je pravi Bog!"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Elija se je boril proti 850 lažnim prerokom malikovalcev. "Bog, ki odgovori z ognjem, je pravi Bog!"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Jonatan je dal svoja dragocena oblačila Davidu. To je pokazalo Jonathanovo globoko prijateljstvo z Davidom.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850 prerokov je klicalo ime svojega boga in plesalo okoli oltarja, vendar ni bilo odgovora na ogenj.</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sl" altLang="ko-KR" sz="2800">
                <a:solidFill>
                  <a:schemeClr val="tx1">
                    <a:lumMod val="65000"/>
                    <a:lumOff val="35000"/>
                  </a:schemeClr>
                </a:solidFill>
              </a:rPr>
              <a:t>Na vrsti je bil Elija. Elija je molil proti nebu. Nato je padel Božji ogenj in požgal žrtev na oltarju.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sl" altLang="ko-KR" sz="2600">
                <a:solidFill>
                  <a:schemeClr val="tx1">
                    <a:lumMod val="65000"/>
                    <a:lumOff val="35000"/>
                  </a:schemeClr>
                </a:solidFill>
              </a:rPr>
              <a:t>»Jehova je pravi Bog!« Izraelci so se pokesali svojih grehov in dali slavo Bogu.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sl" altLang="ko-KR" sz="3200">
                <a:solidFill>
                  <a:schemeClr val="tx1">
                    <a:lumMod val="65000"/>
                    <a:lumOff val="35000"/>
                  </a:schemeClr>
                </a:solidFill>
              </a:rPr>
              <a:t>Lažni bogovi niso mogli storiti ničesar.</a:t>
            </a:r>
          </a:p>
          <a:p>
            <a:pPr xmlns:a="http://schemas.openxmlformats.org/drawingml/2006/main" algn="ctr"/>
            <a:r xmlns:a="http://schemas.openxmlformats.org/drawingml/2006/main">
              <a:rPr lang="sl" altLang="ko-KR" sz="3200">
                <a:solidFill>
                  <a:schemeClr val="tx1">
                    <a:lumMod val="65000"/>
                    <a:lumOff val="35000"/>
                  </a:schemeClr>
                </a:solidFill>
              </a:rPr>
              <a:t>Za</a:t>
            </a:r>
            <a:r xmlns:a="http://schemas.openxmlformats.org/drawingml/2006/main">
              <a:rPr lang="sl" altLang="en-US" sz="3200">
                <a:solidFill>
                  <a:schemeClr val="tx1">
                    <a:lumMod val="65000"/>
                    <a:lumOff val="35000"/>
                  </a:schemeClr>
                </a:solidFill>
              </a:rPr>
              <a:t> </a:t>
            </a:r>
            <a:r xmlns:a="http://schemas.openxmlformats.org/drawingml/2006/main">
              <a:rPr lang="sl" altLang="ko-KR" sz="3200">
                <a:solidFill>
                  <a:schemeClr val="tx1">
                    <a:lumMod val="65000"/>
                    <a:lumOff val="35000"/>
                  </a:schemeClr>
                </a:solidFill>
              </a:rPr>
              <a:t>oni</a:t>
            </a:r>
            <a:r xmlns:a="http://schemas.openxmlformats.org/drawingml/2006/main">
              <a:rPr lang="sl" altLang="en-US" sz="3200">
                <a:solidFill>
                  <a:schemeClr val="tx1">
                    <a:lumMod val="65000"/>
                    <a:lumOff val="35000"/>
                  </a:schemeClr>
                </a:solidFill>
              </a:rPr>
              <a:t> </a:t>
            </a:r>
            <a:r xmlns:a="http://schemas.openxmlformats.org/drawingml/2006/main">
              <a:rPr lang="sl" altLang="ko-KR" sz="3200">
                <a:solidFill>
                  <a:schemeClr val="tx1">
                    <a:lumMod val="65000"/>
                    <a:lumOff val="35000"/>
                  </a:schemeClr>
                </a:solidFill>
              </a:rPr>
              <a:t>imel</a:t>
            </a:r>
            <a:r xmlns:a="http://schemas.openxmlformats.org/drawingml/2006/main">
              <a:rPr lang="sl" altLang="en-US" sz="3200">
                <a:solidFill>
                  <a:schemeClr val="tx1">
                    <a:lumMod val="65000"/>
                    <a:lumOff val="35000"/>
                  </a:schemeClr>
                </a:solidFill>
              </a:rPr>
              <a:t> </a:t>
            </a:r>
            <a:r xmlns:a="http://schemas.openxmlformats.org/drawingml/2006/main">
              <a:rPr lang="sl" altLang="ko-KR" sz="3200">
                <a:solidFill>
                  <a:schemeClr val="tx1">
                    <a:lumMod val="65000"/>
                    <a:lumOff val="35000"/>
                  </a:schemeClr>
                </a:solidFill>
              </a:rPr>
              <a:t>št</a:t>
            </a:r>
            <a:r xmlns:a="http://schemas.openxmlformats.org/drawingml/2006/main">
              <a:rPr lang="sl" altLang="en-US" sz="3200">
                <a:solidFill>
                  <a:schemeClr val="tx1">
                    <a:lumMod val="65000"/>
                    <a:lumOff val="35000"/>
                  </a:schemeClr>
                </a:solidFill>
              </a:rPr>
              <a:t> </a:t>
            </a:r>
            <a:r xmlns:a="http://schemas.openxmlformats.org/drawingml/2006/main">
              <a:rPr lang="sl" altLang="ko-KR" sz="3200">
                <a:solidFill>
                  <a:schemeClr val="tx1">
                    <a:lumMod val="65000"/>
                    <a:lumOff val="35000"/>
                  </a:schemeClr>
                </a:solidFill>
              </a:rPr>
              <a:t>moč.</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Bog je vsemogočen.</a:t>
            </a:r>
          </a:p>
          <a:p>
            <a:pPr xmlns:a="http://schemas.openxmlformats.org/drawingml/2006/main" algn="ctr"/>
            <a:r xmlns:a="http://schemas.openxmlformats.org/drawingml/2006/main">
              <a:rPr lang="sl" altLang="ko-KR" sz="3200">
                <a:solidFill>
                  <a:schemeClr val="tx1">
                    <a:lumMod val="65000"/>
                    <a:lumOff val="35000"/>
                  </a:schemeClr>
                </a:solidFill>
              </a:rPr>
              <a:t>Njegove neverjetne čudeže lahko doživimo, ko se zanašamo nanj in verjamemo vanj.</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l" altLang="ko-KR" sz="3200"/>
              <a:t>Kdo je Bog?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On je pravi, živi in delujoči Bog, ki se razlikuje od lažnih malikov.</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sl" altLang="ko-KR" sz="3200">
                <a:solidFill>
                  <a:schemeClr val="tx1">
                    <a:lumMod val="65000"/>
                    <a:lumOff val="35000"/>
                  </a:schemeClr>
                </a:solidFill>
              </a:rPr>
              <a:t>Kaj je padlo z neba, ko je Elija molil?</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sneg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dež</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kamen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ogenj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ogenj</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Tedaj je padel GOSPODOV ogenj in požgal žrtev, les, kamne in zemljo ter požrl vodo v jarku.</a:t>
            </a:r>
            <a:r xmlns:a="http://schemas.openxmlformats.org/drawingml/2006/main">
              <a:rPr lang="sl"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sl" altLang="ko-KR" sz="2800">
                <a:solidFill>
                  <a:schemeClr val="tx1">
                    <a:lumMod val="65000"/>
                    <a:lumOff val="35000"/>
                  </a:schemeClr>
                </a:solidFill>
              </a:rPr>
              <a:t>1 kralji</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37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Naaman ozdravljen gobavosti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Tako je šel dol in se sedemkrat potopil v Jordan, kakor mu je rekel Božji mož, in njegovo meso se je obnovilo in postalo čisto kakor mladenič.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kraljev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400">
                <a:solidFill>
                  <a:schemeClr val="tx1">
                    <a:lumMod val="65000"/>
                    <a:lumOff val="35000"/>
                  </a:schemeClr>
                </a:solidFill>
              </a:rPr>
              <a:t>Naaman je bil poveljnik vojske aramskega kralja, vendar je imel gobavost. Šel je k Elizeju, ki je bil Izraelov prerok, da bi ga obnovili.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sl" altLang="ko-KR" sz="2600">
                <a:solidFill>
                  <a:schemeClr val="tx1">
                    <a:lumMod val="65000"/>
                    <a:lumOff val="35000"/>
                  </a:schemeClr>
                </a:solidFill>
              </a:rPr>
              <a:t>David je bil večkrat v smrtno nevarnih situacijah, saj ga je kralj Savel poskušal ubiti. Vendar pa je lahko z Jonathanovo pomočjo pobegnil iz teh nevarnosti.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Elizej ga ni srečal, ampak je samo rekel: »Pojdi, sedemkrat se umij v reki Jordan.«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Naaman se je razjezil proti Elizejevi besedi. Njegovi služabniki pa so mu rekli: »Pojdi k reki in potopi svoje telo, prosim.«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Naaman se je sedemkrat potopil v Jordan, kot so rekli Elizej in njegovi služabniki.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500">
                <a:solidFill>
                  <a:schemeClr val="tx1">
                    <a:lumMod val="65000"/>
                    <a:lumOff val="35000"/>
                  </a:schemeClr>
                </a:solidFill>
              </a:rPr>
              <a:t>Potem se je njegovo meso presenetljivo obnovilo in postalo čisto.</a:t>
            </a:r>
          </a:p>
          <a:p>
            <a:r xmlns:a="http://schemas.openxmlformats.org/drawingml/2006/main">
              <a:rPr lang="sl" altLang="ko-KR" sz="2500">
                <a:solidFill>
                  <a:schemeClr val="tx1">
                    <a:lumMod val="65000"/>
                    <a:lumOff val="35000"/>
                  </a:schemeClr>
                </a:solidFill>
              </a:rPr>
              <a:t>Naaman se je vrnil k Elizeju in dal slavo Bogu.</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chemeClr val="tx1">
                    <a:lumMod val="65000"/>
                    <a:lumOff val="35000"/>
                  </a:schemeClr>
                </a:solidFill>
              </a:rPr>
              <a:t>Ko je Naaman slišal Elizeja, ki je bil Božji mož, in je ubogal njegovo besedo, je bil blagoslovljen, da je bil očiščen svoje gobavosti.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Ne smemo živeti po svoji volji,</a:t>
            </a:r>
          </a:p>
          <a:p>
            <a:pPr xmlns:a="http://schemas.openxmlformats.org/drawingml/2006/main" algn="ctr"/>
            <a:r xmlns:a="http://schemas.openxmlformats.org/drawingml/2006/main">
              <a:rPr lang="sl" altLang="ko-KR" sz="3200">
                <a:solidFill>
                  <a:schemeClr val="tx1">
                    <a:lumMod val="65000"/>
                    <a:lumOff val="35000"/>
                  </a:schemeClr>
                </a:solidFill>
              </a:rPr>
              <a:t>ampak po božji volji.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Ko živimo in ubogamo Božjo besedo,</a:t>
            </a:r>
          </a:p>
          <a:p>
            <a:pPr xmlns:a="http://schemas.openxmlformats.org/drawingml/2006/main" algn="ctr"/>
            <a:r xmlns:a="http://schemas.openxmlformats.org/drawingml/2006/main">
              <a:rPr lang="sl" altLang="ko-KR" sz="3200">
                <a:solidFill>
                  <a:schemeClr val="tx1">
                    <a:lumMod val="65000"/>
                    <a:lumOff val="35000"/>
                  </a:schemeClr>
                </a:solidFill>
              </a:rPr>
              <a:t>Blagoslovljeni smo lahko z obilnim blagoslovom, ki nam ga lahko zagotovi Bog.</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rgbClr val="FF0000"/>
                </a:solidFill>
              </a:rPr>
              <a:t>Bog?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lahko ozdravi vsako bolezen. On je vsemogočni Bog, ki nas lahko ozdravi.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Kolikokrat se je Naaman potopil v reko Jordan?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trikrat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enkrat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petkrat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sedem</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krat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sedemkrat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Tako je šel dol in se sedemkrat potopil v Jordan, kakor mu je rekel Božji mož, in njegovo meso se je obnovilo in postalo čisto kakor mladenič.</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kraljev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38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400"/>
              <a:t>Popravilo božjega hrama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bg1">
                    <a:lumMod val="50000"/>
                  </a:schemeClr>
                </a:solidFill>
              </a:rPr>
              <a:t>Zato je kralj Joas poklical duhovnika Jojada in druge duhovnike ter jih vprašal: »Zakaj ne popravite škode, ki je bila storjena v templju? Ne jemljite več denarja od svojih zakladnikov, ampak ga dajte za popravilo templja.«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kralja</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sl" altLang="ko-KR" sz="3200">
                <a:solidFill>
                  <a:schemeClr val="tx1">
                    <a:lumMod val="65000"/>
                    <a:lumOff val="35000"/>
                  </a:schemeClr>
                </a:solidFill>
              </a:rPr>
              <a:t>Jonatan ni izbral svoje sebične želje, ampak svojega prijatelja Davida.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l" altLang="ko-KR" sz="3200">
                <a:solidFill>
                  <a:schemeClr val="tx1">
                    <a:lumMod val="65000"/>
                    <a:lumOff val="35000"/>
                  </a:schemeClr>
                </a:solidFill>
              </a:rPr>
              <a:t>Kot Jonathan,</a:t>
            </a:r>
          </a:p>
          <a:p>
            <a:pPr xmlns:a="http://schemas.openxmlformats.org/drawingml/2006/main" algn="ctr"/>
            <a:r xmlns:a="http://schemas.openxmlformats.org/drawingml/2006/main">
              <a:rPr lang="sl" altLang="ko-KR" sz="3200">
                <a:solidFill>
                  <a:schemeClr val="tx1">
                    <a:lumMod val="65000"/>
                    <a:lumOff val="35000"/>
                  </a:schemeClr>
                </a:solidFill>
              </a:rPr>
              <a:t>bodimo dobri prijatelji za svojega prijatelja.</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err="1">
                <a:solidFill>
                  <a:schemeClr val="tx1">
                    <a:lumMod val="65000"/>
                    <a:lumOff val="35000"/>
                  </a:schemeClr>
                </a:solidFill>
              </a:rPr>
              <a:t>Judov kralj Joas je nameraval popraviti Božji tempelj, ki je ostal poškodovan.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Vendar pa proračun ni bil dovolj za popravilo templja. Joas se je odločil, da bo prejel daritev za popravilo Božjega templja.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Ljudje, ki so iskreno ljubili Boga, so ponudili denar za popravilo templja.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Denar, zbran za popravilo templja, so dali delavcem in ti so tempelj popravili s popolno poštenostjo.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»Vau! Kako lep tempelj je!” Joas je bil vesel in mislil je, da bo Bogu všeč.</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600" err="1">
                <a:solidFill>
                  <a:schemeClr val="tx1">
                    <a:lumMod val="65000"/>
                    <a:lumOff val="35000"/>
                  </a:schemeClr>
                </a:solidFill>
              </a:rPr>
              <a:t>Joasu je bil Božji tempelj dragocen kraj, kjer so ljudje častili Boga.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l" altLang="ko-KR" sz="3600">
                <a:solidFill>
                  <a:schemeClr val="tx1">
                    <a:lumMod val="65000"/>
                    <a:lumOff val="35000"/>
                  </a:schemeClr>
                </a:solidFill>
              </a:rPr>
              <a:t>Cerkev je kraj, kjer je Bog navzoč, ko ga častimo.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sl" altLang="ko-KR" sz="3600">
                <a:solidFill>
                  <a:schemeClr val="tx1">
                    <a:lumMod val="65000"/>
                    <a:lumOff val="35000"/>
                  </a:schemeClr>
                </a:solidFill>
              </a:rPr>
              <a:t>Cerkev moramo imeti radi in jo imeti za zelo dragoceno.</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solidFill>
                  <a:srgbClr val="FF0000"/>
                </a:solidFill>
              </a:rPr>
              <a:t>Bog?</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vsakega izmed nas postavi za svoj sveti tempelj.</a:t>
            </a:r>
          </a:p>
          <a:p>
            <a:endParaRPr lang="en-US" altLang="ko-KR" sz="3600">
              <a:solidFill>
                <a:schemeClr val="tx1">
                  <a:lumMod val="65000"/>
                  <a:lumOff val="35000"/>
                </a:schemeClr>
              </a:solidFill>
            </a:endParaRPr>
          </a:p>
          <a:p>
            <a:r xmlns:a="http://schemas.openxmlformats.org/drawingml/2006/main">
              <a:rPr lang="sl" altLang="ko-KR" sz="3600">
                <a:solidFill>
                  <a:schemeClr val="tx1">
                    <a:lumMod val="65000"/>
                    <a:lumOff val="35000"/>
                  </a:schemeClr>
                </a:solidFill>
              </a:rPr>
              <a:t>Bog sreča tiste, ki ga častijo.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Kaj se je Joash odločil popraviti?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palača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njegov</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soba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šola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Sveti tempelj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Sveti tempelj</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bg1">
                    <a:lumMod val="50000"/>
                  </a:schemeClr>
                </a:solidFill>
              </a:rPr>
              <a:t>Zato je kralj Joas poklical duhovnika Jojada in druge duhovnike ter jih vprašal: »Zakaj ne popravite škode, ki je bila storjena v templju? Ne jemljite več denarja od svojih zakladnikov, ampak ga dajte za popravilo templja.«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2 kralja</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b="1">
                <a:solidFill>
                  <a:schemeClr val="tx1">
                    <a:lumMod val="50000"/>
                    <a:lumOff val="50000"/>
                  </a:schemeClr>
                </a:solidFill>
              </a:rPr>
              <a:t>št. 39 Božja beseda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600"/>
              <a:t>Nehemija, ki je obnovil jeruzalemsko obzidje</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l" altLang="ko-KR" sz="3600">
                <a:solidFill>
                  <a:srgbClr val="C00000"/>
                </a:solidFill>
              </a:rPr>
              <a:t>Bog..</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sl" altLang="ko-KR" sz="3600">
                <a:solidFill>
                  <a:schemeClr val="tx1">
                    <a:lumMod val="65000"/>
                    <a:lumOff val="35000"/>
                  </a:schemeClr>
                </a:solidFill>
              </a:rPr>
              <a:t>On je tisti, ki nam daje dobre prijatelje.</a:t>
            </a:r>
          </a:p>
          <a:p>
            <a:endParaRPr lang="en-US" altLang="ko-KR" sz="3600">
              <a:solidFill>
                <a:schemeClr val="tx1">
                  <a:lumMod val="65000"/>
                  <a:lumOff val="35000"/>
                </a:schemeClr>
              </a:solidFill>
            </a:endParaRPr>
          </a:p>
          <a:p>
            <a:r xmlns:a="http://schemas.openxmlformats.org/drawingml/2006/main">
              <a:rPr lang="sl" altLang="ko-KR" sz="3600">
                <a:solidFill>
                  <a:schemeClr val="tx1">
                    <a:lumMod val="65000"/>
                    <a:lumOff val="35000"/>
                  </a:schemeClr>
                </a:solidFill>
              </a:rPr>
              <a:t>Hvala Bogu, ker nam je dal dobre prijatelje!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bg1">
                    <a:lumMod val="50000"/>
                  </a:schemeClr>
                </a:solidFill>
              </a:rPr>
              <a:t>Odgovoril sem kralju: »Če je kralju všeč in če je tvoj služabnik našel milost v njegovih očeh, naj me pošlje v mesto na Judovem, kjer so pokopani moji očetje, da ga lahko obnovim.«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Nehemija</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Perzijski kralj je dovolil kraljevemu čašniku Nehemiji, da obnovi mesto in citadelo, ki je bila uničena.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Nehemija</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vrnil v Jeruzalem s številnimi Izraelci in z njimi obnovil jeruzalemsko obzidje.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600">
                <a:solidFill>
                  <a:schemeClr val="tx1">
                    <a:lumMod val="65000"/>
                    <a:lumOff val="35000"/>
                  </a:schemeClr>
                </a:solidFill>
              </a:rPr>
              <a:t>Vendar pa so jih motila druga plemena, ki jim Izraelova oživitev ni bila všeč. Poleg tega se mnogi Izraelci pritožujejo.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Nehemija je Boga prosil za pomoč. Bog mu je dal moč in pogum za delo.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2800">
                <a:solidFill>
                  <a:schemeClr val="tx1">
                    <a:lumMod val="65000"/>
                    <a:lumOff val="35000"/>
                  </a:schemeClr>
                </a:solidFill>
              </a:rPr>
              <a:t>Končno je Nehemija z Izraelci dokončal obnovo jeruzalemskega obzidja. Ko je zid dokončal, so on in njegovi ljudje veselo častili Boga.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lekcija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600">
                <a:solidFill>
                  <a:schemeClr val="tx1">
                    <a:lumMod val="65000"/>
                    <a:lumOff val="35000"/>
                  </a:schemeClr>
                </a:solidFill>
              </a:rPr>
              <a:t>Nehemija je dokončal obnovo zidu z Božjo pomočjo, čeprav je bilo veliko nemirov.</a:t>
            </a:r>
          </a:p>
          <a:p>
            <a:pPr xmlns:a="http://schemas.openxmlformats.org/drawingml/2006/main" algn="ctr"/>
            <a:r xmlns:a="http://schemas.openxmlformats.org/drawingml/2006/main">
              <a:rPr lang="sl" altLang="ko-KR" sz="3600">
                <a:solidFill>
                  <a:schemeClr val="tx1">
                    <a:lumMod val="65000"/>
                    <a:lumOff val="35000"/>
                  </a:schemeClr>
                </a:solidFill>
              </a:rPr>
              <a:t>Ko opravljamo Božje delo, se lahko soočimo s težkimi situacijami.</a:t>
            </a:r>
          </a:p>
          <a:p>
            <a:pPr xmlns:a="http://schemas.openxmlformats.org/drawingml/2006/main" algn="ctr"/>
            <a:r xmlns:a="http://schemas.openxmlformats.org/drawingml/2006/main">
              <a:rPr lang="sl" altLang="ko-KR" sz="3600">
                <a:solidFill>
                  <a:schemeClr val="tx1">
                    <a:lumMod val="65000"/>
                    <a:lumOff val="35000"/>
                  </a:schemeClr>
                </a:solidFill>
              </a:rPr>
              <a:t>Če pa je Bog z nami in mi z njim, lahko premagamo vse te težave.</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3200"/>
              <a:t>Bog?</a:t>
            </a:r>
            <a:r xmlns:a="http://schemas.openxmlformats.org/drawingml/2006/main">
              <a:rPr lang="sl"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rgbClr val="C00000"/>
                </a:solidFill>
              </a:rPr>
              <a:t>Bog je..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Bog je tisti, ki nam pomaga in nam daje moč in pogum, ko molimo in prosimo za pomoč v težkih razmerah.</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Današnji kviz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tx1">
                    <a:lumMod val="65000"/>
                    <a:lumOff val="35000"/>
                  </a:schemeClr>
                </a:solidFill>
              </a:rPr>
              <a:t>Zakaj se je Nehemija vrnil v domači kraj?</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① </a:t>
            </a:r>
            <a:r xmlns:a="http://schemas.openxmlformats.org/drawingml/2006/main">
              <a:rPr lang="sl" altLang="ko-KR" sz="2800">
                <a:solidFill>
                  <a:schemeClr val="tx1">
                    <a:lumMod val="65000"/>
                    <a:lumOff val="35000"/>
                  </a:schemeClr>
                </a:solidFill>
              </a:rPr>
              <a:t>potovati..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② </a:t>
            </a:r>
            <a:r xmlns:a="http://schemas.openxmlformats.org/drawingml/2006/main">
              <a:rPr lang="sl" altLang="ko-KR" sz="2800">
                <a:solidFill>
                  <a:schemeClr val="tx1">
                    <a:lumMod val="65000"/>
                    <a:lumOff val="35000"/>
                  </a:schemeClr>
                </a:solidFill>
              </a:rPr>
              <a:t>iti v šolo..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③ </a:t>
            </a:r>
            <a:r xmlns:a="http://schemas.openxmlformats.org/drawingml/2006/main">
              <a:rPr lang="sl" altLang="ko-KR" sz="2800">
                <a:solidFill>
                  <a:schemeClr val="tx1">
                    <a:lumMod val="65000"/>
                    <a:lumOff val="35000"/>
                  </a:schemeClr>
                </a:solidFill>
              </a:rPr>
              <a:t>častiti..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chemeClr val="tx1">
                    <a:lumMod val="65000"/>
                    <a:lumOff val="35000"/>
                  </a:schemeClr>
                </a:solidFill>
              </a:rPr>
              <a:t>④ </a:t>
            </a:r>
            <a:r xmlns:a="http://schemas.openxmlformats.org/drawingml/2006/main">
              <a:rPr lang="sl" altLang="ko-KR" sz="2800">
                <a:solidFill>
                  <a:schemeClr val="tx1">
                    <a:lumMod val="65000"/>
                    <a:lumOff val="35000"/>
                  </a:schemeClr>
                </a:solidFill>
              </a:rPr>
              <a:t>obnoviti jeruzalemsko obzidje..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en-US" sz="2800">
                <a:solidFill>
                  <a:srgbClr val="FF0000"/>
                </a:solidFill>
              </a:rPr>
              <a:t>④ </a:t>
            </a:r>
            <a:r xmlns:a="http://schemas.openxmlformats.org/drawingml/2006/main">
              <a:rPr lang="sl" altLang="ko-KR" sz="2800">
                <a:solidFill>
                  <a:srgbClr val="FF0000"/>
                </a:solidFill>
              </a:rPr>
              <a:t>obnoviti jeruzalemsko obzidje..</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l" altLang="ko-KR" sz="4000">
                <a:solidFill>
                  <a:srgbClr val="FF0000"/>
                </a:solidFill>
              </a:rPr>
              <a:t>Današnja Beseda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l" altLang="ko-KR" sz="3600">
                <a:solidFill>
                  <a:schemeClr val="bg1">
                    <a:lumMod val="50000"/>
                  </a:schemeClr>
                </a:solidFill>
              </a:rPr>
              <a:t>Odgovoril sem kralju: »Če je kralju všeč in če je tvoj služabnik našel milost v njegovih očeh, naj me pošlje v mesto na Judovem, kjer so pokopani moji očetje, da ga lahko obnovim.«</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l" altLang="ko-KR" sz="2800">
                <a:solidFill>
                  <a:schemeClr val="tx1">
                    <a:lumMod val="65000"/>
                    <a:lumOff val="35000"/>
                  </a:schemeClr>
                </a:solidFill>
              </a:rPr>
              <a:t>Nehemija</a:t>
            </a:r>
            <a:r xmlns:a="http://schemas.openxmlformats.org/drawingml/2006/main">
              <a:rPr lang="sl" altLang="en-US" sz="2800">
                <a:solidFill>
                  <a:schemeClr val="tx1">
                    <a:lumMod val="65000"/>
                    <a:lumOff val="35000"/>
                  </a:schemeClr>
                </a:solidFill>
              </a:rPr>
              <a:t> </a:t>
            </a:r>
            <a:r xmlns:a="http://schemas.openxmlformats.org/drawingml/2006/main">
              <a:rPr lang="sl"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