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sw"/>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sw"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w" altLang="ko-KR" b="1">
                <a:solidFill>
                  <a:schemeClr val="tx1">
                    <a:lumMod val="50000"/>
                    <a:lumOff val="50000"/>
                  </a:schemeClr>
                </a:solidFill>
              </a:rPr>
              <a:t>Hapana.</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31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sw" altLang="ko-KR" sz="4000"/>
              <a:t>Yonathani,</a:t>
            </a:r>
          </a:p>
          <a:p>
            <a:pPr xmlns:a="http://schemas.openxmlformats.org/drawingml/2006/main" algn="ctr"/>
            <a:r xmlns:a="http://schemas.openxmlformats.org/drawingml/2006/main">
              <a:rPr lang="sw" altLang="ko-KR" sz="4000"/>
              <a:t>Rafiki Mwema wa Daudi</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sw" altLang="ko-KR" sz="3200">
                <a:solidFill>
                  <a:schemeClr val="tx1">
                    <a:lumMod val="65000"/>
                    <a:lumOff val="35000"/>
                  </a:schemeClr>
                </a:solidFill>
              </a:rPr>
              <a:t>Yonathani hakumpa nini Daudi?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upanga</a:t>
            </a:r>
            <a:r xmlns:a="http://schemas.openxmlformats.org/drawingml/2006/main">
              <a:rPr lang="sw"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ngao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mshale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nguo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sw" altLang="en-US" sz="2800">
                <a:solidFill>
                  <a:srgbClr val="FF0000"/>
                </a:solidFill>
              </a:rPr>
              <a:t>② </a:t>
            </a:r>
            <a:r xmlns:a="http://schemas.openxmlformats.org/drawingml/2006/main">
              <a:rPr lang="sw" altLang="ko-KR" sz="2800">
                <a:solidFill>
                  <a:srgbClr val="FF0000"/>
                </a:solidFill>
              </a:rPr>
              <a:t>ngao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40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400"/>
              <a:t>Ujasiri wa Malkia Esta.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Ndipo mfalme akauliza, "Kuna nini, Malkia Esta? Ombi lako ni nini? Hata nusu ya ufalme utapewa."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Esta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Ilikuwa ni wakati ambapo mwanamke Myahudi mwenye hekima Esta alikuwa malkia wa Uajemi. Hata hivyo, Hamani alipanga njama ya kuwaangamiza Wayahudi kwa kutumia sheria ya mfalme.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Akawaza, ‘Ninaweza kuuawa nikimwendea mfalme bila kuitwa na mfalme. Hata hivyo, aliamua kwenda kwa mfalme kuuliza watu wake waokolewe, ingawa ilikuwa kinyume cha sheria.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Lakini, alipomwona malkia Esta amesimama katika ua, alifurahishwa sana naye na kusema, “Ombi lako ni nini? nitakupa.”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Njama ya Hamani ya kuwaangamiza Wayahudi ilifichuliwa na mfalme. Matokeo yake, alichukiwa na mfalme na kuuawa.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600">
                <a:solidFill>
                  <a:schemeClr val="tx1">
                    <a:lumMod val="65000"/>
                    <a:lumOff val="35000"/>
                  </a:schemeClr>
                </a:solidFill>
              </a:rPr>
              <a:t>“Asante, Bwana, kwa kutulinda!” Kwa sababu ya ujasiri wa malkia Esta, Wayahudi walilindwa.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chemeClr val="tx1">
                    <a:lumMod val="65000"/>
                    <a:lumOff val="35000"/>
                  </a:schemeClr>
                </a:solidFill>
              </a:rPr>
              <a:t>Ingawa Esta alipaswa kuuawa, alisali kwa Mungu ili awaokoe watu wake kwa ujasiri.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Mungu aliwaokoa Wayahudi kutoka kwenye shida kupitia maombi ya Esta kwa hekima na nguvu zake za ajabu.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Hebu tuamini na kutarajia msaada wa ajabu wa Mungu na wokovu katika maisha yetu ya kila siku.</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Mungu?</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 yupo..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ndiye anayewatunza na kuwasaidia watu wake hadi mwisho.</a:t>
            </a:r>
            <a:r xmlns:a="http://schemas.openxmlformats.org/drawingml/2006/main">
              <a:rPr lang="sw"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sw" altLang="ko-KR" sz="3600">
                <a:solidFill>
                  <a:schemeClr val="tx1">
                    <a:lumMod val="65000"/>
                    <a:lumOff val="35000"/>
                  </a:schemeClr>
                </a:solidFill>
              </a:rPr>
              <a:t>Mungu ananihifadhi na kunisaidia hadi mwisho wa dunia.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200">
                <a:solidFill>
                  <a:schemeClr val="tx1">
                    <a:lumMod val="65000"/>
                    <a:lumOff val="35000"/>
                  </a:schemeClr>
                </a:solidFill>
              </a:rPr>
              <a:t>Ni nini kilimpata Esta alipomwendea mfalme bila kuitwa?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Alipaswa kuuawa.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Alifukuzwa.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Hakuweza kukutana na mfalme.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Angeweza kumwambia mfalme kile alichotaka kuomba.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rgbClr val="FF0000"/>
                </a:solidFill>
              </a:rPr>
              <a:t>④ </a:t>
            </a:r>
            <a:r xmlns:a="http://schemas.openxmlformats.org/drawingml/2006/main">
              <a:rPr lang="sw" altLang="ko-KR" sz="2800">
                <a:solidFill>
                  <a:srgbClr val="FF0000"/>
                </a:solidFill>
              </a:rPr>
              <a:t>Angeweza kumwambia mfalme kile alichotaka kuomba.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Baada ya Daudi kumaliza kuzungumza na Sauli, Yonathani akawa na roho moja na Daudi, naye akampenda kama nafsi yake.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w" altLang="ko-KR" sz="2800">
                <a:solidFill>
                  <a:schemeClr val="tx1">
                    <a:lumMod val="65000"/>
                    <a:lumOff val="35000"/>
                  </a:schemeClr>
                </a:solidFill>
              </a:rPr>
              <a:t>1 Samweli 18:</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Ndipo mfalme akauliza, "Kuna nini, Malkia Esta? Ombi lako ni nini? Hata nusu ya ufalme utapewa."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Esta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sw" altLang="ko-KR" b="1">
                <a:solidFill>
                  <a:schemeClr val="tx1">
                    <a:lumMod val="50000"/>
                    <a:lumOff val="50000"/>
                  </a:schemeClr>
                </a:solidFill>
              </a:rPr>
              <a:t>41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w" altLang="ko-KR" sz="4400"/>
              <a:t>Ayubu ambaye alibarikiwa na Mungu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Katika nchi ya Usi kulikuwa na mtu mmoja aliyeitwa Ayubu. Mtu huyu alikuwa mkamilifu na mnyoofu; alimcha Mungu na kujiepusha na maovu.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w" altLang="ko-KR" sz="2800">
                <a:solidFill>
                  <a:schemeClr val="tx1">
                    <a:lumMod val="65000"/>
                    <a:lumOff val="35000"/>
                  </a:schemeClr>
                </a:solidFill>
              </a:rPr>
              <a:t>Kazi</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Ayubu aliyeishi katika nchi ya Usi ya Mashariki ndiye aliyekuwa tajiri zaidi. Alimcha Mungu na mkamilifu na mnyoofu.</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“Kwa sababu ulimbariki Ayubu, alikuogopa! Je, Ayubu anamcha Mungu bure?” Shetani alipanga njama ya kumjaribu Ayubu.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sw" altLang="ko-KR" sz="2400">
                <a:solidFill>
                  <a:schemeClr val="tx1">
                    <a:lumMod val="65000"/>
                    <a:lumOff val="35000"/>
                  </a:schemeClr>
                </a:solidFill>
              </a:rPr>
              <a:t>Shetani alichukua kila kitu kwa usiku mmoja, watoto wake na mali zake zote. Akawa mtu mnyonge zaidi duniani.</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sw" altLang="ko-KR" sz="2600">
                <a:solidFill>
                  <a:schemeClr val="tx1">
                    <a:lumMod val="65000"/>
                    <a:lumOff val="35000"/>
                  </a:schemeClr>
                </a:solidFill>
              </a:rPr>
              <a:t>Mkewe akamwacha kwa kusema, "Mlaani Mungu, ufe!" Marafiki wa Ayubu walikuja na kumlaumu, lakini, Ayubu aliweka imani kwa Mungu kama zamani.</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sw" altLang="ko-KR" sz="2600">
                <a:solidFill>
                  <a:schemeClr val="tx1">
                    <a:lumMod val="65000"/>
                    <a:lumOff val="35000"/>
                  </a:schemeClr>
                </a:solidFill>
              </a:rPr>
              <a:t>Ilikuwa nyakati za taabu na uchungu. Hata hivyo Ayubu alipitia mtihani na Mungu akampa baraka kubwa zaidi kuliko hapo awali. Akawa mtu aliyemcha Mungu kuliko hapo awali.</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sw" altLang="ko-KR" sz="3200">
                <a:solidFill>
                  <a:schemeClr val="tx1">
                    <a:lumMod val="65000"/>
                    <a:lumOff val="35000"/>
                  </a:schemeClr>
                </a:solidFill>
              </a:rPr>
              <a:t>Ingawa Ayubu alikuwa mtu mwadilifu, Shetani alimpa shida.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Licha ya matatizo, Ayubu alimwamini Mungu na alikuwa na subira kwa Mungu.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Matatizo hayo yanaweza kutujia.</a:t>
            </a:r>
          </a:p>
          <a:p>
            <a:pPr xmlns:a="http://schemas.openxmlformats.org/drawingml/2006/main" algn="ctr"/>
            <a:r xmlns:a="http://schemas.openxmlformats.org/drawingml/2006/main">
              <a:rPr lang="sw" altLang="ko-KR" sz="3200">
                <a:solidFill>
                  <a:schemeClr val="tx1">
                    <a:lumMod val="65000"/>
                    <a:lumOff val="35000"/>
                  </a:schemeClr>
                </a:solidFill>
              </a:rPr>
              <a:t>Wakati huo, tunapaswa kumwamini Mungu na kuwa na subira katika Mungu.</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sw" altLang="ko-KR" sz="3200"/>
              <a:t>Mungu?</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w" altLang="ko-KR" sz="3600">
                <a:solidFill>
                  <a:srgbClr val="C00000"/>
                </a:solidFill>
              </a:rPr>
              <a:t>Mungu yupo..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Mungu ndiye</a:t>
            </a:r>
          </a:p>
          <a:p>
            <a:r xmlns:a="http://schemas.openxmlformats.org/drawingml/2006/main">
              <a:rPr lang="sw" altLang="ko-KR" sz="3600">
                <a:solidFill>
                  <a:schemeClr val="tx1">
                    <a:lumMod val="65000"/>
                    <a:lumOff val="35000"/>
                  </a:schemeClr>
                </a:solidFill>
              </a:rPr>
              <a:t>ambaye anaweza kutufanya kuwa matajiri au maskini kulingana na mapenzi yake mwenyewe.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32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400"/>
              <a:t>Sulemani ambaye alipokea Hekima kama Karama.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Ni ipi isiyo sahihi kuhusu Ayubu?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Alikuwa tajiri.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Aliishi katika nchi ya mashariki.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Alikuwa mfalme.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Alimcha Mungu.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sw" altLang="en-US" sz="2800">
                <a:solidFill>
                  <a:srgbClr val="FF0000"/>
                </a:solidFill>
              </a:rPr>
              <a:t>③ </a:t>
            </a:r>
            <a:r xmlns:a="http://schemas.openxmlformats.org/drawingml/2006/main">
              <a:rPr lang="sw" altLang="ko-KR" sz="2800">
                <a:solidFill>
                  <a:srgbClr val="FF0000"/>
                </a:solidFill>
              </a:rPr>
              <a:t>Alikuwa mfalme.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Katika nchi ya Usi kulikuwa na mtu mmoja aliyeitwa Ayubu. Mtu huyu alikuwa mkamilifu na mnyoofu; alimcha Mungu na kujiepusha na maovu.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w" altLang="ko-KR" sz="2800">
                <a:solidFill>
                  <a:schemeClr val="tx1">
                    <a:lumMod val="65000"/>
                    <a:lumOff val="35000"/>
                  </a:schemeClr>
                </a:solidFill>
              </a:rPr>
              <a:t>Kazi</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HAPANA. 42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400"/>
              <a:t>Danieli alikataa kula chakula cha Mfalme.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Lakini Danieli aliazimia kutojitia unajisi kwa chakula cha mfalme na divai, akamwomba afisa ruhusa asijitie unajisi kwa njia hiyo.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Daniel</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500">
                <a:solidFill>
                  <a:schemeClr val="tx1">
                    <a:lumMod val="65000"/>
                    <a:lumOff val="35000"/>
                  </a:schemeClr>
                </a:solidFill>
              </a:rPr>
              <a:t>Danieli na rafiki zake watatu walipelekwa Babeli wakiwa wafungwa. Mfalme akawaamuru maafisa wake wawafundishe kwa kuwapa chakula cha mfalme na divai.</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400">
                <a:solidFill>
                  <a:schemeClr val="tx1">
                    <a:lumMod val="65000"/>
                    <a:lumOff val="35000"/>
                  </a:schemeClr>
                </a:solidFill>
              </a:rPr>
              <a:t>“Hatutaki kula chakula kilichokatazwa na sheria ya Mungu!” Danieli na rafiki zake watatu wakamwomba yule ofisa mkuu ruhusa ya kutojitia unajisi kwa njia hii.</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600">
                <a:solidFill>
                  <a:schemeClr val="tx1">
                    <a:lumMod val="65000"/>
                    <a:lumOff val="35000"/>
                  </a:schemeClr>
                </a:solidFill>
              </a:rPr>
              <a:t>Danieli na marafiki zake watatu walikula mboga na maji badala ya kula chakula kilichotolewa kwa Sanamu. Mungu aliwathamini na kuwapa hekima zaidi.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500">
                <a:solidFill>
                  <a:schemeClr val="tx1">
                    <a:lumMod val="65000"/>
                    <a:lumOff val="35000"/>
                  </a:schemeClr>
                </a:solidFill>
              </a:rPr>
              <a:t>"Wana hekima kama nini!" Mfalme alishangaa kwamba wanaonekana kuwa na afya njema na busara kuliko vijana wengine wote waliokula chakula cha kifalme.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600">
                <a:solidFill>
                  <a:schemeClr val="tx1">
                    <a:lumMod val="65000"/>
                    <a:lumOff val="35000"/>
                  </a:schemeClr>
                </a:solidFill>
              </a:rPr>
              <a:t>Tangu wakati huo Danieli na rafiki zake watatu walichukua mamlaka juu ya mambo muhimu ya Babeli na kujiweka watakatifu mbele za Mungu.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200">
                <a:solidFill>
                  <a:schemeClr val="tx1">
                    <a:lumMod val="65000"/>
                    <a:lumOff val="35000"/>
                  </a:schemeClr>
                </a:solidFill>
              </a:rPr>
              <a:t>Danieli na rafiki zake watatu waliamua kushika sheria ya Mungu chini ya hali hata ya mfungwa.</a:t>
            </a:r>
          </a:p>
          <a:p>
            <a:r xmlns:a="http://schemas.openxmlformats.org/drawingml/2006/main">
              <a:rPr lang="sw" altLang="ko-KR" sz="3200">
                <a:solidFill>
                  <a:schemeClr val="tx1">
                    <a:lumMod val="65000"/>
                    <a:lumOff val="35000"/>
                  </a:schemeClr>
                </a:solidFill>
              </a:rPr>
              <a:t>Kisha wakawa na afya njema na hekima kuliko watu wengine wote waliokula chakula cha mfalme.</a:t>
            </a:r>
          </a:p>
          <a:p>
            <a:r xmlns:a="http://schemas.openxmlformats.org/drawingml/2006/main">
              <a:rPr lang="sw" altLang="ko-KR" sz="3200">
                <a:solidFill>
                  <a:schemeClr val="tx1">
                    <a:lumMod val="65000"/>
                    <a:lumOff val="35000"/>
                  </a:schemeClr>
                </a:solidFill>
              </a:rPr>
              <a:t>Tunapaswa kumtii Mungu chini ya hali yoyote.</a:t>
            </a:r>
          </a:p>
          <a:p>
            <a:r xmlns:a="http://schemas.openxmlformats.org/drawingml/2006/main">
              <a:rPr lang="sw" altLang="ko-KR" sz="3200">
                <a:solidFill>
                  <a:schemeClr val="tx1">
                    <a:lumMod val="65000"/>
                    <a:lumOff val="35000"/>
                  </a:schemeClr>
                </a:solidFill>
              </a:rPr>
              <a:t>Hakuna jambo la maana kama kumpenda Mungu.</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Mfalme Sulemani alikuwa mkuu kwa mali na hekima kuliko wafalme wengine wote wa dunia.</a:t>
            </a:r>
            <a:r xmlns:a="http://schemas.openxmlformats.org/drawingml/2006/main">
              <a:rPr lang="s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2 Mambo ya Nyakati 9:</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WHO</a:t>
            </a:r>
            <a:r xmlns:a="http://schemas.openxmlformats.org/drawingml/2006/main">
              <a:rPr lang="sw" altLang="en-US" sz="3200"/>
              <a:t> </a:t>
            </a:r>
            <a:r xmlns:a="http://schemas.openxmlformats.org/drawingml/2006/main">
              <a:rPr lang="sw" altLang="ko-KR" sz="3200"/>
              <a:t>ni</a:t>
            </a:r>
            <a:r xmlns:a="http://schemas.openxmlformats.org/drawingml/2006/main">
              <a:rPr lang="sw" altLang="en-US" sz="3200"/>
              <a:t> </a:t>
            </a:r>
            <a:r xmlns:a="http://schemas.openxmlformats.org/drawingml/2006/main">
              <a:rPr lang="sw" altLang="ko-KR" sz="3200"/>
              <a:t>Mungu?</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 yupo..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ndiye anayeweza kuwa mahali popote kwa wakati mmoja (omnipresence). Naye ni muweza wa yote.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Danieli na rafiki zake watatu walikula chakula gani badala ya chakula cha mfalme?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maji na mboga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kuki na koki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tambi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mchele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rgbClr val="FF0000"/>
                </a:solidFill>
              </a:rPr>
              <a:t>① </a:t>
            </a:r>
            <a:r xmlns:a="http://schemas.openxmlformats.org/drawingml/2006/main">
              <a:rPr lang="sw" altLang="ko-KR" sz="2800">
                <a:solidFill>
                  <a:srgbClr val="FF0000"/>
                </a:solidFill>
              </a:rPr>
              <a:t>maji na mboga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Lakini Danieli aliazimia kutojitia unajisi kwa chakula cha mfalme na divai, akamwomba afisa ruhusa asijitie unajisi kwa njia hiyo.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Daniel</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43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400"/>
              <a:t>Danieli wa Shimo la Simba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Mfalme akafurahi sana, akatoa amri kumtoa Danieli katika lile tundu. Na Danieli alipotolewa katika lile shimo, jeraha halikuonekana juu yake, kwa sababu alikuwa amemtumaini Mungu wake.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Daniel</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6:</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500">
                <a:solidFill>
                  <a:schemeClr val="tx1">
                    <a:lumMod val="65000"/>
                    <a:lumOff val="35000"/>
                  </a:schemeClr>
                </a:solidFill>
              </a:rPr>
              <a:t>Kulikuwa na watu huko Babeli ambao walimchukia Danieli, ambaye alichukuliwa utumwani na kuwa waziri mkuu. Walitaka kumuua Danieli.</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400">
                <a:solidFill>
                  <a:schemeClr val="tx1">
                    <a:lumMod val="65000"/>
                    <a:lumOff val="35000"/>
                  </a:schemeClr>
                </a:solidFill>
              </a:rPr>
              <a:t>''Yeyote atakayeinamia kitu kingine isipokuwa mfalme atatupwa katika tundu la simba!' Danieli hakuacha kusali mara tatu kwa siku, ingawa alijua hivyo.</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Kwa hiyo, mwishowe, Danieli alitupwa katika tundu la simba wa kutisha.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500">
                <a:solidFill>
                  <a:schemeClr val="tx1">
                    <a:lumMod val="65000"/>
                    <a:lumOff val="35000"/>
                  </a:schemeClr>
                </a:solidFill>
              </a:rPr>
              <a:t>Mfalme akaja kwenye tundu la simba asubuhi na mapema na kuuliza, ‘Danieli! Uko salama?' Kwa kweli, mfalme alitaka Danieli asife kwa sababu alimpenda Danieli sana.</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600">
                <a:solidFill>
                  <a:schemeClr val="tx1">
                    <a:lumMod val="65000"/>
                    <a:lumOff val="35000"/>
                  </a:schemeClr>
                </a:solidFill>
              </a:rPr>
              <a:t>“Siko sawa Mungu anilinde!” Daniel hakuumia. Mfalme pia akamsifu Mungu wa Danieli.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Sulemani akawa mfalme wa tatu wa Israeli baada ya mfalme Daudi.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chemeClr val="tx1">
                    <a:lumMod val="65000"/>
                    <a:lumOff val="35000"/>
                  </a:schemeClr>
                </a:solidFill>
              </a:rPr>
              <a:t>Danieli, ambaye hakusujudia sanamu,</a:t>
            </a:r>
          </a:p>
          <a:p>
            <a:pPr xmlns:a="http://schemas.openxmlformats.org/drawingml/2006/main" algn="ctr"/>
            <a:r xmlns:a="http://schemas.openxmlformats.org/drawingml/2006/main">
              <a:rPr lang="sw" altLang="ko-KR" sz="3200">
                <a:solidFill>
                  <a:schemeClr val="tx1">
                    <a:lumMod val="65000"/>
                    <a:lumOff val="35000"/>
                  </a:schemeClr>
                </a:solidFill>
              </a:rPr>
              <a:t>hatimaye, alitupwa katika tundu la simba, lakini alikuwa salama.</a:t>
            </a:r>
          </a:p>
          <a:p>
            <a:pPr xmlns:a="http://schemas.openxmlformats.org/drawingml/2006/main" algn="ctr"/>
            <a:r xmlns:a="http://schemas.openxmlformats.org/drawingml/2006/main">
              <a:rPr lang="sw" altLang="ko-KR" sz="3200">
                <a:solidFill>
                  <a:schemeClr val="tx1">
                    <a:lumMod val="65000"/>
                    <a:lumOff val="35000"/>
                  </a:schemeClr>
                </a:solidFill>
              </a:rPr>
              <a:t>Kwa sababu ya imani ya Danieli, mfalme wa Babiloni pia alimsifu Mungu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Tunapaswa kumwabudu Mungu pekee na</a:t>
            </a:r>
          </a:p>
          <a:p>
            <a:pPr xmlns:a="http://schemas.openxmlformats.org/drawingml/2006/main" algn="ctr"/>
            <a:r xmlns:a="http://schemas.openxmlformats.org/drawingml/2006/main">
              <a:rPr lang="sw" altLang="ko-KR" sz="3200">
                <a:solidFill>
                  <a:schemeClr val="tx1">
                    <a:lumMod val="65000"/>
                    <a:lumOff val="35000"/>
                  </a:schemeClr>
                </a:solidFill>
              </a:rPr>
              <a:t>tunapaswa kuwa na imani ambayo haitumiki sanamu!</a:t>
            </a:r>
          </a:p>
          <a:p>
            <a:pPr xmlns:a="http://schemas.openxmlformats.org/drawingml/2006/main" algn="ctr"/>
            <a:r xmlns:a="http://schemas.openxmlformats.org/drawingml/2006/main">
              <a:rPr lang="sw" altLang="ko-KR" sz="3200">
                <a:solidFill>
                  <a:schemeClr val="tx1">
                    <a:lumMod val="65000"/>
                    <a:lumOff val="35000"/>
                  </a:schemeClr>
                </a:solidFill>
              </a:rPr>
              <a:t>Imani ya namna hiyo inaweza kuwafanya watu wengine wamwamini Mungu.</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Mungu yupo?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 ni mmoja..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ni wa kutegemewa</a:t>
            </a:r>
            <a:r xmlns:a="http://schemas.openxmlformats.org/drawingml/2006/main">
              <a:rPr lang="sw" altLang="en-US" sz="3600">
                <a:solidFill>
                  <a:schemeClr val="tx1">
                    <a:lumMod val="65000"/>
                    <a:lumOff val="35000"/>
                  </a:schemeClr>
                </a:solidFill>
              </a:rPr>
              <a:t> </a:t>
            </a:r>
            <a:r xmlns:a="http://schemas.openxmlformats.org/drawingml/2006/main">
              <a:rPr lang="sw" altLang="ko-KR" sz="3600">
                <a:solidFill>
                  <a:schemeClr val="tx1">
                    <a:lumMod val="65000"/>
                    <a:lumOff val="35000"/>
                  </a:schemeClr>
                </a:solidFill>
              </a:rPr>
              <a:t>ambaye anaweza kuwaokoa wale wanaomwamini kweli na kumtumikia.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Kwa nini</a:t>
            </a:r>
            <a:r xmlns:a="http://schemas.openxmlformats.org/drawingml/2006/main">
              <a:rPr lang="sw" altLang="en-US" sz="3600">
                <a:solidFill>
                  <a:schemeClr val="tx1">
                    <a:lumMod val="65000"/>
                    <a:lumOff val="35000"/>
                  </a:schemeClr>
                </a:solidFill>
              </a:rPr>
              <a:t> </a:t>
            </a:r>
            <a:r xmlns:a="http://schemas.openxmlformats.org/drawingml/2006/main">
              <a:rPr lang="sw" altLang="ko-KR" sz="3600">
                <a:solidFill>
                  <a:schemeClr val="tx1">
                    <a:lumMod val="65000"/>
                    <a:lumOff val="35000"/>
                  </a:schemeClr>
                </a:solidFill>
              </a:rPr>
              <a:t>ilikuwa</a:t>
            </a:r>
            <a:r xmlns:a="http://schemas.openxmlformats.org/drawingml/2006/main">
              <a:rPr lang="sw" altLang="en-US" sz="3600">
                <a:solidFill>
                  <a:schemeClr val="tx1">
                    <a:lumMod val="65000"/>
                    <a:lumOff val="35000"/>
                  </a:schemeClr>
                </a:solidFill>
              </a:rPr>
              <a:t> </a:t>
            </a:r>
            <a:r xmlns:a="http://schemas.openxmlformats.org/drawingml/2006/main">
              <a:rPr lang="sw" altLang="ko-KR" sz="3600">
                <a:solidFill>
                  <a:schemeClr val="tx1">
                    <a:lumMod val="65000"/>
                    <a:lumOff val="35000"/>
                  </a:schemeClr>
                </a:solidFill>
              </a:rPr>
              <a:t>Danieli alitupwa katika tundu la simba?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Kwa sababu alimdanganya mfalme.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Kwa sababu hakusujudia sanamu ya mfalme.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Kwa sababu alikuwa anaenda kumuua mfalme.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Kwa sababu hakumwabudu Mungu vizuri.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rgbClr val="FF0000"/>
                </a:solidFill>
              </a:rPr>
              <a:t>② </a:t>
            </a:r>
            <a:r xmlns:a="http://schemas.openxmlformats.org/drawingml/2006/main">
              <a:rPr lang="sw" altLang="ko-KR" sz="2800">
                <a:solidFill>
                  <a:srgbClr val="FF0000"/>
                </a:solidFill>
              </a:rPr>
              <a:t>Kwa sababu hakusujudia sanamu ya mfalme.</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Mfalme akafurahi sana, akatoa amri kumtoa Danieli katika lile tundu. Na Danieli alipotolewa katika lile shimo, jeraha halikuonekana juu yake, kwa sababu alikuwa amemtumaini Mungu wake.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Daniel</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6:</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44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400"/>
              <a:t>Yona, aliyekuwa ndani ya samaki mkubwa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Lakini BWANA akaweka samaki mkubwa ammeze Yona, naye Yona akawa ndani ya samaki huyo siku tatu mchana na usiku.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Yona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500">
                <a:solidFill>
                  <a:schemeClr val="tx1">
                    <a:lumMod val="65000"/>
                    <a:lumOff val="35000"/>
                  </a:schemeClr>
                </a:solidFill>
              </a:rPr>
              <a:t>Siku moja Mungu alimtokea Yona na kusema,</a:t>
            </a:r>
          </a:p>
          <a:p>
            <a:r xmlns:a="http://schemas.openxmlformats.org/drawingml/2006/main">
              <a:rPr lang="sw" altLang="ko-KR" sz="2500">
                <a:solidFill>
                  <a:schemeClr val="tx1">
                    <a:lumMod val="65000"/>
                    <a:lumOff val="35000"/>
                  </a:schemeClr>
                </a:solidFill>
              </a:rPr>
              <a:t>“Nenda kwenye jiji kubwa la Ninawi ukahubiri dhidi yake! nitawaokoa na uovu wao.”</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Yona hakutaka kumtii Mungu. Akatoka nje na kusafiri kwa meli kwenda Tarshishi ili kumkimbia Mungu.</a:t>
            </a:r>
            <a:r xmlns:a="http://schemas.openxmlformats.org/drawingml/2006/main">
              <a:rPr lang="sw"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400">
                <a:solidFill>
                  <a:schemeClr val="tx1">
                    <a:lumMod val="65000"/>
                    <a:lumOff val="35000"/>
                  </a:schemeClr>
                </a:solidFill>
              </a:rPr>
              <a:t>Lakini, Mungu alituma upepo mkuu na wote walikuwa wafe. Mabaharia walimtupa Yona baharini. Samaki mkubwa akaja na kummeza.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Yona alitubu dhambi zake kwa siku 3 ndani ya samaki.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"Nipe hekima ya kuwaongoza watu wangu vyema." Mungu alifurahi kwamba Sulemani alikuwa ameomba jambo hili. Kwa hiyo, Mungu akampa kile ambacho Sulemani alimwomba.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400">
                <a:solidFill>
                  <a:schemeClr val="tx1">
                    <a:lumMod val="65000"/>
                    <a:lumOff val="35000"/>
                  </a:schemeClr>
                </a:solidFill>
              </a:rPr>
              <a:t>Samaki walimtapika kwenye nchi kavu. Alienda Ninawi na kutangaza ujumbe wa Mungu kwao bila kupenda.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500">
                <a:solidFill>
                  <a:schemeClr val="tx1">
                    <a:lumMod val="65000"/>
                    <a:lumOff val="35000"/>
                  </a:schemeClr>
                </a:solidFill>
              </a:rPr>
              <a:t>Waliposikia onyo la Mungu, Waninawi walitubu na kutafuta neema ya Mungu. Mungu aliwasamehe watu wa Ninawi.</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chemeClr val="tx1">
                    <a:lumMod val="65000"/>
                    <a:lumOff val="35000"/>
                  </a:schemeClr>
                </a:solidFill>
              </a:rPr>
              <a:t>Yona hakutii Neno la Mungu.</a:t>
            </a:r>
          </a:p>
          <a:p>
            <a:pPr xmlns:a="http://schemas.openxmlformats.org/drawingml/2006/main" algn="ctr"/>
            <a:r xmlns:a="http://schemas.openxmlformats.org/drawingml/2006/main">
              <a:rPr lang="sw" altLang="ko-KR" sz="3200">
                <a:solidFill>
                  <a:schemeClr val="tx1">
                    <a:lumMod val="65000"/>
                    <a:lumOff val="35000"/>
                  </a:schemeClr>
                </a:solidFill>
              </a:rPr>
              <a:t>Lakini Mungu alimtumia Yona kutotii na hatimaye akawaokoa Waninawi.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Kuna wakati mapenzi ya Mungu ni tofauti na ninavyofikiri.</a:t>
            </a:r>
          </a:p>
          <a:p>
            <a:pPr xmlns:a="http://schemas.openxmlformats.org/drawingml/2006/main" algn="ctr"/>
            <a:r xmlns:a="http://schemas.openxmlformats.org/drawingml/2006/main">
              <a:rPr lang="sw" altLang="ko-KR" sz="3200">
                <a:solidFill>
                  <a:schemeClr val="tx1">
                    <a:lumMod val="65000"/>
                    <a:lumOff val="35000"/>
                  </a:schemeClr>
                </a:solidFill>
              </a:rPr>
              <a:t>Lakini mapenzi ya Mungu ni sawa sikuzote.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Ni lazima kila wakati tuwe watiifu kwa mapenzi ya Mungu.</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Mungu ni nani?</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 yupo..</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Mwenyezi Mungu ndiye anayewaokoa wale wanaotubia dhambi zao kwa dhati na kuomba msamaha.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Yona alikuwa kwenye tumbo la nani kwa siku 3?</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Simba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Tembo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Mbwa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Samaki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rgbClr val="FF0000"/>
                </a:solidFill>
              </a:rPr>
              <a:t>④ </a:t>
            </a:r>
            <a:r xmlns:a="http://schemas.openxmlformats.org/drawingml/2006/main">
              <a:rPr lang="sw" altLang="ko-KR" sz="2800">
                <a:solidFill>
                  <a:srgbClr val="FF0000"/>
                </a:solidFill>
              </a:rPr>
              <a:t>Samaki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Lakini BWANA akaweka samaki mkubwa ammeze Yona, naye Yona akawa ndani ya samaki huyo siku tatu mchana na usiku.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Yona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Siku moja, wanawake wawili walikuja kwa Sulemani wakiwa na mtoto mdogo. Walipigana kwamba mtoto alikuwa mtoto wake kabla ya mfalme.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Mfalme akasema, “Kwa sababu wanawake wawili wanasisitiza kwamba mtoto ni mtoto wake, basi mkate mtoto vipande viwili na kumpa mmoja nusu na mwingine nusu!”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Mwanamke mmoja alijawa na huruma kwa mwanawe. Kwa hiyo, akasema, “Mpe mtoto aliye hai. Usimwue!“ Solomoni aliposikia hayo, akaamua kuwa mwanamke huyo ndiye mama yake halisi. Mfalme akasema, “Mpe mtoto. Yeye ni mama halisi!”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600">
                <a:solidFill>
                  <a:schemeClr val="tx1">
                    <a:lumMod val="65000"/>
                    <a:lumOff val="35000"/>
                  </a:schemeClr>
                </a:solidFill>
              </a:rPr>
              <a:t>Sulemani aliomba moyo wa hekima na si mali au mamlaka</a:t>
            </a:r>
          </a:p>
          <a:p>
            <a:pPr xmlns:a="http://schemas.openxmlformats.org/drawingml/2006/main" algn="ctr"/>
            <a:r xmlns:a="http://schemas.openxmlformats.org/drawingml/2006/main">
              <a:rPr lang="sw" altLang="ko-KR" sz="3600">
                <a:solidFill>
                  <a:schemeClr val="tx1">
                    <a:lumMod val="65000"/>
                    <a:lumOff val="35000"/>
                  </a:schemeClr>
                </a:solidFill>
              </a:rPr>
              <a:t>kutawala nchi yake.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w" altLang="ko-KR" sz="3600">
                <a:solidFill>
                  <a:schemeClr val="tx1">
                    <a:lumMod val="65000"/>
                    <a:lumOff val="35000"/>
                  </a:schemeClr>
                </a:solidFill>
              </a:rPr>
              <a:t>Tunapaswa kuomba kwa Mungu sio tu kwa ajili yetu wenyewe bali pia kwa ajili ya kuwatumikia wengine.</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Baada ya Daudi kumaliza kuzungumza na Sauli, Yonathani akawa na roho moja na Daudi, naye akampenda kama nafsi yake.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w" altLang="ko-KR" sz="2800">
                <a:solidFill>
                  <a:schemeClr val="tx1">
                    <a:lumMod val="65000"/>
                    <a:lumOff val="35000"/>
                  </a:schemeClr>
                </a:solidFill>
              </a:rPr>
              <a:t>1 Samweli 18:</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Mungu?</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ndiye anayeweza kutupa hekima ambayo huwezi kuipata kutoka kwa ulimwengu.</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Sulemani aliomba nini kwa Mungu?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chakula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mali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afya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hekima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rgbClr val="FF0000"/>
                </a:solidFill>
              </a:rPr>
              <a:t>④ </a:t>
            </a:r>
            <a:r xmlns:a="http://schemas.openxmlformats.org/drawingml/2006/main">
              <a:rPr lang="sw" altLang="ko-KR" sz="2800">
                <a:solidFill>
                  <a:srgbClr val="FF0000"/>
                </a:solidFill>
              </a:rPr>
              <a:t>hekima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Mfalme Sulemani alikuwa mkuu kwa mali na hekima kuliko wafalme wengine wote wa dunia.</a:t>
            </a:r>
            <a:r xmlns:a="http://schemas.openxmlformats.org/drawingml/2006/main">
              <a:rPr lang="s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2 Mambo ya Nyakati 9:</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33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400"/>
              <a:t>Hekalu la Jina la Mungu</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Sulemani alitoa amri kujenga hekalu kwa ajili ya Jina la BWANA na jumba la kifalme kwa ajili yake.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2 Mambo ya Nyakati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Sulemani alitamani kumjengea Mungu hekalu kama baba yake, Daudi alivyoamuru.</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Kwa hiyo, aliamuru maseremala stadi kuleta miti bora zaidi kwa ajili ya hekalu.</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Alitayarisha mawe kwa ajili ya hekalu. Aliwaomba mafundi stadi kuleta mawe makubwa, ya kifahari na yenye nguvu</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Baadhi ya mafundi walipamba hekalu la Mungu kwa nguo za rangi na uzi wa dhahabu.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600">
                <a:solidFill>
                  <a:schemeClr val="tx1">
                    <a:lumMod val="65000"/>
                    <a:lumOff val="35000"/>
                  </a:schemeClr>
                </a:solidFill>
              </a:rPr>
              <a:t>Hekalu la Mungu lilipokamilika, Sulemani na watu wote wa Israeli walimwabudu Mungu kwa furaha kubwa.</a:t>
            </a:r>
            <a:r xmlns:a="http://schemas.openxmlformats.org/drawingml/2006/main">
              <a:rPr lang="sw" altLang="en-US" sz="2600">
                <a:solidFill>
                  <a:schemeClr val="tx1">
                    <a:lumMod val="65000"/>
                    <a:lumOff val="35000"/>
                  </a:schemeClr>
                </a:solidFill>
              </a:rPr>
              <a:t> </a:t>
            </a:r>
            <a:r xmlns:a="http://schemas.openxmlformats.org/drawingml/2006/main">
              <a:rPr lang="sw" altLang="ko-KR" sz="2600">
                <a:solidFill>
                  <a:schemeClr val="tx1">
                    <a:lumMod val="65000"/>
                    <a:lumOff val="35000"/>
                  </a:schemeClr>
                </a:solidFill>
              </a:rPr>
              <a:t>“Ee Bwana Mungu! Njooni mtutawale hapa!”</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Daudi akawa anakaa ikulu. Alikutana na Yonathani, mwana wa mfalme Sauli.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600">
                <a:solidFill>
                  <a:schemeClr val="tx1">
                    <a:lumMod val="65000"/>
                    <a:lumOff val="35000"/>
                  </a:schemeClr>
                </a:solidFill>
              </a:rPr>
              <a:t>Sulemani na watu wake walionyesha moyo wao wa upendo kwa Mungu kwa kujenga hekalu zuri kwa ajili ya Bwana Mungu.</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w" altLang="ko-KR" sz="3600">
                <a:solidFill>
                  <a:schemeClr val="tx1">
                    <a:lumMod val="65000"/>
                    <a:lumOff val="35000"/>
                  </a:schemeClr>
                </a:solidFill>
              </a:rPr>
              <a:t>Kanisa ni mahali ambapo tunakutana na Mungu na tunaweza kuonyesha moyo wetu wa upendo kwa Mungu.</a:t>
            </a:r>
          </a:p>
          <a:p>
            <a:pPr xmlns:a="http://schemas.openxmlformats.org/drawingml/2006/main" algn="ctr"/>
            <a:r xmlns:a="http://schemas.openxmlformats.org/drawingml/2006/main">
              <a:rPr lang="sw" altLang="ko-KR" sz="3600">
                <a:solidFill>
                  <a:schemeClr val="tx1">
                    <a:lumMod val="65000"/>
                    <a:lumOff val="35000"/>
                  </a:schemeClr>
                </a:solidFill>
              </a:rPr>
              <a:t>Tunapaswa kupenda kanisa letu.</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Mungu?</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ni mmoja ambaye huwatafuta waabudu na kuwabariki.</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w" altLang="ko-KR" sz="4000">
                <a:solidFill>
                  <a:srgbClr val="FF0000"/>
                </a:solidFill>
              </a:rPr>
              <a:t>Jaribio la leo</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3600">
                <a:solidFill>
                  <a:schemeClr val="tx1">
                    <a:lumMod val="65000"/>
                    <a:lumOff val="35000"/>
                  </a:schemeClr>
                </a:solidFill>
              </a:rPr>
              <a:t>Sulemani na Israeli walifanya nini ili kuonyesha upendo wao kwa Mungu?</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en-US" sz="2800">
                <a:solidFill>
                  <a:schemeClr val="tx1">
                    <a:lumMod val="65000"/>
                    <a:lumOff val="35000"/>
                  </a:schemeClr>
                </a:solidFill>
              </a:rPr>
              <a:t>Sanamu</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en-US" sz="2800">
                <a:solidFill>
                  <a:schemeClr val="tx1">
                    <a:lumMod val="65000"/>
                    <a:lumOff val="35000"/>
                  </a:schemeClr>
                </a:solidFill>
              </a:rPr>
              <a:t>Ikulu</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en-US" sz="2800">
                <a:solidFill>
                  <a:schemeClr val="tx1">
                    <a:lumMod val="65000"/>
                    <a:lumOff val="35000"/>
                  </a:schemeClr>
                </a:solidFill>
              </a:rPr>
              <a:t>mji</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en-US" sz="2800">
                <a:solidFill>
                  <a:schemeClr val="tx1">
                    <a:lumMod val="65000"/>
                    <a:lumOff val="35000"/>
                  </a:schemeClr>
                </a:solidFill>
              </a:rPr>
              <a:t>patakatifu</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rgbClr val="FF0000"/>
                </a:solidFill>
              </a:rPr>
              <a:t>④ </a:t>
            </a:r>
            <a:r xmlns:a="http://schemas.openxmlformats.org/drawingml/2006/main">
              <a:rPr lang="sw" altLang="en-US" sz="2800">
                <a:solidFill>
                  <a:srgbClr val="FF0000"/>
                </a:solidFill>
              </a:rPr>
              <a:t>patakatifu</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Sulemani alitoa amri kujenga hekalu kwa ajili ya Jina la BWANA na jumba la kifalme kwa ajili yake.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2 Mambo ya Nyakati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34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400"/>
              <a:t>Kunguru Walioleta Mkate na Nyama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t>Utakunywa katika kijito, na nimewaamuru kunguru wakule huko.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1 wafalme</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700">
                <a:solidFill>
                  <a:schemeClr val="tx1">
                    <a:lumMod val="65000"/>
                    <a:lumOff val="35000"/>
                  </a:schemeClr>
                </a:solidFill>
              </a:rPr>
              <a:t>Kulikuwa na mfalme aliyeitwa Ahabu ambaye alikuwa mwovu sana mbele za Mungu. Nabii Eliya alitoa neno la Mungu kwa Ahabu.</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600">
                <a:solidFill>
                  <a:schemeClr val="tx1">
                    <a:lumMod val="65000"/>
                    <a:lumOff val="35000"/>
                  </a:schemeClr>
                </a:solidFill>
              </a:rPr>
              <a:t>“Hakutakuwa na mvua katika nchi!” Kwa hili, Ahabu alijaribu kumuua. Mungu alimficha mfalme Ahabu.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Eliya alikimbilia nchi ambayo Mungu alikuwa amemwambia.</a:t>
            </a:r>
          </a:p>
          <a:p>
            <a:r xmlns:a="http://schemas.openxmlformats.org/drawingml/2006/main">
              <a:rPr lang="sw" altLang="ko-KR" sz="2800">
                <a:solidFill>
                  <a:schemeClr val="tx1">
                    <a:lumMod val="65000"/>
                    <a:lumOff val="35000"/>
                  </a:schemeClr>
                </a:solidFill>
              </a:rPr>
              <a:t>Lakini, hakuweza kupata chakula chochote cha kula huko.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Mungu aliamuru kunguru wamlishe Eliya huko. Kunguru wakamletea mkate na nyama asubuhi na jioni, naye akanywa katika kijito hicho.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Yonathani alimpenda sana Daudi. Yonathani akawa mmoja katika roho na Daudi.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Eliya alitii neno la Mungu kwa kuhatarisha maisha yake na alipata uzoefu wa ajabu wa ulinzi wa Mungu.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2800">
                <a:solidFill>
                  <a:schemeClr val="tx1">
                    <a:lumMod val="65000"/>
                    <a:lumOff val="35000"/>
                  </a:schemeClr>
                </a:solidFill>
              </a:rPr>
              <a:t>Mfalme mwovu, Ahabu hakupenda kutii neno la Mungu. Kwa hiyo, alijaribu kumuua nabii wa Mungu, Eliya ambaye alikuwa amesema neno la Mungu.</a:t>
            </a:r>
            <a:r xmlns:a="http://schemas.openxmlformats.org/drawingml/2006/main">
              <a:rPr lang="sw"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w" altLang="ko-KR" sz="2800">
                <a:solidFill>
                  <a:schemeClr val="tx1">
                    <a:lumMod val="65000"/>
                    <a:lumOff val="35000"/>
                  </a:schemeClr>
                </a:solidFill>
              </a:rPr>
              <a:t>Lakini, Mungu alimlinda na kumtunza Eliya kwa njia ya ajabu!</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w" altLang="ko-KR" sz="2800">
                <a:solidFill>
                  <a:schemeClr val="tx1">
                    <a:lumMod val="65000"/>
                    <a:lumOff val="35000"/>
                  </a:schemeClr>
                </a:solidFill>
              </a:rPr>
              <a:t>Tunapaswa kutii na kutangaza neno la Mungu katika hali yoyote kama Eliya.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w" altLang="ko-KR" sz="2800">
                <a:solidFill>
                  <a:schemeClr val="tx1">
                    <a:lumMod val="65000"/>
                    <a:lumOff val="35000"/>
                  </a:schemeClr>
                </a:solidFill>
              </a:rPr>
              <a:t>Hakika Mungu atatulinda</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Mungu ni nani?</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 yupo..</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ni yule anayewatunza wale wanaotii na kushika maneno yake kwa njia ya kushangaza.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Ni nani aliyemletea Eliya chakula?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farasi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tai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joka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kunguru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rgbClr val="FF0000"/>
                </a:solidFill>
              </a:rPr>
              <a:t>④ </a:t>
            </a:r>
            <a:r xmlns:a="http://schemas.openxmlformats.org/drawingml/2006/main">
              <a:rPr lang="sw" altLang="ko-KR" sz="2800">
                <a:solidFill>
                  <a:srgbClr val="FF0000"/>
                </a:solidFill>
              </a:rPr>
              <a:t>kunguru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t>Utakunywa katika kijito, na nimewaamuru kunguru wakule huko.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1 wafalme</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35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400"/>
              <a:t>Unga na mafuta</a:t>
            </a:r>
          </a:p>
          <a:p>
            <a:pPr xmlns:a="http://schemas.openxmlformats.org/drawingml/2006/main" algn="ctr"/>
            <a:r xmlns:a="http://schemas.openxmlformats.org/drawingml/2006/main">
              <a:rPr lang="sw" altLang="ko-KR" sz="4400"/>
              <a:t>haikutumika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Nenda mara moja mpaka Sarepta ya Sidoni ukae huko. Nimemwamuru mwanamke mmoja mjane mahali hapo akupe chakula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1 wafalme</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Hakukuwa na mvua katika Israeli kama Bwana Mungu alivyosema. Kwa hiyo hapakuwa na chakula cha watu kula.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Bwana Mungu alimtuma Eliya kwa mjane aliyeishi Sarepta.</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Eliya akamwomba ajitengenezee mkate kwa konzi moja tu ya unga na mafuta kidogo ambayo aliachiwa.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Yonathani akampa Daudi upanga na mshale wake mwenyewe. Ilimaanisha kwamba alimwamini sana Daudi.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600">
                <a:solidFill>
                  <a:schemeClr val="tx1">
                    <a:lumMod val="65000"/>
                    <a:lumOff val="35000"/>
                  </a:schemeClr>
                </a:solidFill>
              </a:rPr>
              <a:t>Ingawa hakuwa na unga na mafuta ya kutosha waliyoishi, kulingana na neno la Eliya, alitengeneza mkate, akampa Eliya kwanza, akajifanyia wenyewe.</a:t>
            </a:r>
            <a:r xmlns:a="http://schemas.openxmlformats.org/drawingml/2006/main">
              <a:rPr lang="sw" altLang="en-US" sz="2600">
                <a:solidFill>
                  <a:schemeClr val="tx1">
                    <a:lumMod val="65000"/>
                    <a:lumOff val="35000"/>
                  </a:schemeClr>
                </a:solidFill>
              </a:rPr>
              <a:t> </a:t>
            </a:r>
            <a:r xmlns:a="http://schemas.openxmlformats.org/drawingml/2006/main">
              <a:rPr lang="sw" altLang="ko-KR" sz="2600">
                <a:solidFill>
                  <a:schemeClr val="tx1">
                    <a:lumMod val="65000"/>
                    <a:lumOff val="35000"/>
                  </a:schemeClr>
                </a:solidFill>
              </a:rPr>
              <a:t>Kisha, kwa kushangaza, mtungi wa unga na mtungi wa mafuta ulikuwa</a:t>
            </a:r>
            <a:r xmlns:a="http://schemas.openxmlformats.org/drawingml/2006/main">
              <a:rPr lang="sw" altLang="en-US" sz="2600">
                <a:solidFill>
                  <a:schemeClr val="tx1">
                    <a:lumMod val="65000"/>
                    <a:lumOff val="35000"/>
                  </a:schemeClr>
                </a:solidFill>
              </a:rPr>
              <a:t> </a:t>
            </a:r>
            <a:r xmlns:a="http://schemas.openxmlformats.org/drawingml/2006/main">
              <a:rPr lang="sw" altLang="ko-KR" sz="2600">
                <a:solidFill>
                  <a:schemeClr val="tx1">
                    <a:lumMod val="65000"/>
                    <a:lumOff val="35000"/>
                  </a:schemeClr>
                </a:solidFill>
              </a:rPr>
              <a:t>haijatumika.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600">
                <a:solidFill>
                  <a:schemeClr val="tx1">
                    <a:lumMod val="65000"/>
                    <a:lumOff val="35000"/>
                  </a:schemeClr>
                </a:solidFill>
              </a:rPr>
              <a:t>Siku moja mwanawe alikufa. Lakini Mwenyezi-Mungu akairuhusu uhai wa mtoto huyo kumrudia na kuishi. Alimpa Mungu utukufu.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chemeClr val="tx1">
                    <a:lumMod val="65000"/>
                    <a:lumOff val="35000"/>
                  </a:schemeClr>
                </a:solidFill>
              </a:rPr>
              <a:t>Mjane alitoa unga kidogo na mafuta</a:t>
            </a:r>
          </a:p>
          <a:p>
            <a:pPr xmlns:a="http://schemas.openxmlformats.org/drawingml/2006/main" algn="ctr"/>
            <a:r xmlns:a="http://schemas.openxmlformats.org/drawingml/2006/main">
              <a:rPr lang="sw" altLang="ko-KR" sz="3200">
                <a:solidFill>
                  <a:schemeClr val="tx1">
                    <a:lumMod val="65000"/>
                    <a:lumOff val="35000"/>
                  </a:schemeClr>
                </a:solidFill>
              </a:rPr>
              <a:t>kwa Mungu.</a:t>
            </a:r>
            <a:r xmlns:a="http://schemas.openxmlformats.org/drawingml/2006/main">
              <a:rPr lang="sw"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Kisha, akapokea baraka nyingi</a:t>
            </a:r>
          </a:p>
          <a:p>
            <a:pPr xmlns:a="http://schemas.openxmlformats.org/drawingml/2006/main" algn="ctr"/>
            <a:r xmlns:a="http://schemas.openxmlformats.org/drawingml/2006/main">
              <a:rPr lang="sw" altLang="ko-KR" sz="3200">
                <a:solidFill>
                  <a:schemeClr val="tx1">
                    <a:lumMod val="65000"/>
                    <a:lumOff val="35000"/>
                  </a:schemeClr>
                </a:solidFill>
              </a:rPr>
              <a:t>zaidi ya mawazo.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Wakati fulani, kutakuwa na wakati tunapaswa kutoa kitu muhimu kwa Mungu.</a:t>
            </a:r>
          </a:p>
          <a:p>
            <a:pPr xmlns:a="http://schemas.openxmlformats.org/drawingml/2006/main" algn="ctr"/>
            <a:r xmlns:a="http://schemas.openxmlformats.org/drawingml/2006/main">
              <a:rPr lang="sw" altLang="ko-KR" sz="3200">
                <a:solidFill>
                  <a:schemeClr val="tx1">
                    <a:lumMod val="65000"/>
                    <a:lumOff val="35000"/>
                  </a:schemeClr>
                </a:solidFill>
              </a:rPr>
              <a:t>Kisha, Mungu anatubariki sana kupitia sadaka na dhabihu hii.</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Mungu ni nani?</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 yupo..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ni mmoja ambaye hutupatia kila kitu tunachohitaji ili kuishi kwa chakula, nguo, na nyumba, nk.</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200">
                <a:solidFill>
                  <a:schemeClr val="tx1">
                    <a:lumMod val="65000"/>
                    <a:lumOff val="35000"/>
                  </a:schemeClr>
                </a:solidFill>
              </a:rPr>
              <a:t>Mungu alimwambia Eliya aende kwa nani??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mfalme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kuhani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mjane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jumla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rgbClr val="FF0000"/>
                </a:solidFill>
              </a:rPr>
              <a:t>③ </a:t>
            </a:r>
            <a:r xmlns:a="http://schemas.openxmlformats.org/drawingml/2006/main">
              <a:rPr lang="sw" altLang="ko-KR" sz="2800">
                <a:solidFill>
                  <a:srgbClr val="FF0000"/>
                </a:solidFill>
              </a:rPr>
              <a:t>mjane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Nenda mara moja mpaka Sarepta ya Sidoni ukae huko. Nimemwamuru mwanamke mmoja mjane mahali hapo akupe chakula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1 wafalme</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w" altLang="ko-KR" b="1">
                <a:solidFill>
                  <a:schemeClr val="tx1">
                    <a:lumMod val="50000"/>
                    <a:lumOff val="50000"/>
                  </a:schemeClr>
                </a:solidFill>
              </a:rPr>
              <a:t>36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w" altLang="ko-KR" sz="4400"/>
              <a:t>Moto Ulishuka kutoka Mbinguni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Ndipo moto wa BWANA ukaanguka na kuiteketeza dhabihu, na kuni, na mawe, na udongo, na kuyaramba maji ya mtaro.</a:t>
            </a:r>
            <a:r xmlns:a="http://schemas.openxmlformats.org/drawingml/2006/main">
              <a:rPr lang="s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w" altLang="ko-KR" sz="2800">
                <a:solidFill>
                  <a:schemeClr val="tx1">
                    <a:lumMod val="65000"/>
                    <a:lumOff val="35000"/>
                  </a:schemeClr>
                </a:solidFill>
              </a:rPr>
              <a:t>1 wafalme</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Mungu alimtuma Eliya kwa mfalme mwovu Ahabu wa Israeli. “Utajua ni nani aliye Mungu halisi!”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Eliya amepigana na manabii 850 wa uwongo wa waabudu sanamu. "Mungu anayejibu kwa moto ndiye Mungu halisi!"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Yonathani akampa Daudi mavazi yake ya thamani. Ilionyesha urafiki wa kina wa Yonathani kwa Daudi.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Manabii 850 waliliitia jina la mungu wao na kucheza kuzunguka madhabahu lakini hakukuwa na mwitikio wa moto.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Ilikuwa zamu ya Eliya. Eliya aliomba kuelekea mbinguni. Kisha, moto wa Mungu ukaanguka na kuiteketeza dhabihu juu ya madhabahu.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sw" altLang="ko-KR" sz="2600">
                <a:solidFill>
                  <a:schemeClr val="tx1">
                    <a:lumMod val="65000"/>
                    <a:lumOff val="35000"/>
                  </a:schemeClr>
                </a:solidFill>
              </a:rPr>
              <a:t>“Yehova ndiye Mungu halisi!” Watu wa Israeli walitubu dhambi zao na kumtukuza Mungu.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sw" altLang="ko-KR" sz="3200">
                <a:solidFill>
                  <a:schemeClr val="tx1">
                    <a:lumMod val="65000"/>
                    <a:lumOff val="35000"/>
                  </a:schemeClr>
                </a:solidFill>
              </a:rPr>
              <a:t>Miungu ya uwongo haikuweza kufanya lolote.</a:t>
            </a:r>
          </a:p>
          <a:p>
            <a:pPr xmlns:a="http://schemas.openxmlformats.org/drawingml/2006/main" algn="ctr"/>
            <a:r xmlns:a="http://schemas.openxmlformats.org/drawingml/2006/main">
              <a:rPr lang="sw" altLang="ko-KR" sz="3200">
                <a:solidFill>
                  <a:schemeClr val="tx1">
                    <a:lumMod val="65000"/>
                    <a:lumOff val="35000"/>
                  </a:schemeClr>
                </a:solidFill>
              </a:rPr>
              <a:t>Kwa</a:t>
            </a:r>
            <a:r xmlns:a="http://schemas.openxmlformats.org/drawingml/2006/main">
              <a:rPr lang="sw" altLang="en-US" sz="3200">
                <a:solidFill>
                  <a:schemeClr val="tx1">
                    <a:lumMod val="65000"/>
                    <a:lumOff val="35000"/>
                  </a:schemeClr>
                </a:solidFill>
              </a:rPr>
              <a:t> </a:t>
            </a:r>
            <a:r xmlns:a="http://schemas.openxmlformats.org/drawingml/2006/main">
              <a:rPr lang="sw" altLang="ko-KR" sz="3200">
                <a:solidFill>
                  <a:schemeClr val="tx1">
                    <a:lumMod val="65000"/>
                    <a:lumOff val="35000"/>
                  </a:schemeClr>
                </a:solidFill>
              </a:rPr>
              <a:t>wao</a:t>
            </a:r>
            <a:r xmlns:a="http://schemas.openxmlformats.org/drawingml/2006/main">
              <a:rPr lang="sw" altLang="en-US" sz="3200">
                <a:solidFill>
                  <a:schemeClr val="tx1">
                    <a:lumMod val="65000"/>
                    <a:lumOff val="35000"/>
                  </a:schemeClr>
                </a:solidFill>
              </a:rPr>
              <a:t> </a:t>
            </a:r>
            <a:r xmlns:a="http://schemas.openxmlformats.org/drawingml/2006/main">
              <a:rPr lang="sw" altLang="ko-KR" sz="3200">
                <a:solidFill>
                  <a:schemeClr val="tx1">
                    <a:lumMod val="65000"/>
                    <a:lumOff val="35000"/>
                  </a:schemeClr>
                </a:solidFill>
              </a:rPr>
              <a:t>alikuwa</a:t>
            </a:r>
            <a:r xmlns:a="http://schemas.openxmlformats.org/drawingml/2006/main">
              <a:rPr lang="sw" altLang="en-US" sz="3200">
                <a:solidFill>
                  <a:schemeClr val="tx1">
                    <a:lumMod val="65000"/>
                    <a:lumOff val="35000"/>
                  </a:schemeClr>
                </a:solidFill>
              </a:rPr>
              <a:t> </a:t>
            </a:r>
            <a:r xmlns:a="http://schemas.openxmlformats.org/drawingml/2006/main">
              <a:rPr lang="sw" altLang="ko-KR" sz="3200">
                <a:solidFill>
                  <a:schemeClr val="tx1">
                    <a:lumMod val="65000"/>
                    <a:lumOff val="35000"/>
                  </a:schemeClr>
                </a:solidFill>
              </a:rPr>
              <a:t>Hapana</a:t>
            </a:r>
            <a:r xmlns:a="http://schemas.openxmlformats.org/drawingml/2006/main">
              <a:rPr lang="sw" altLang="en-US" sz="3200">
                <a:solidFill>
                  <a:schemeClr val="tx1">
                    <a:lumMod val="65000"/>
                    <a:lumOff val="35000"/>
                  </a:schemeClr>
                </a:solidFill>
              </a:rPr>
              <a:t> </a:t>
            </a:r>
            <a:r xmlns:a="http://schemas.openxmlformats.org/drawingml/2006/main">
              <a:rPr lang="sw" altLang="ko-KR" sz="3200">
                <a:solidFill>
                  <a:schemeClr val="tx1">
                    <a:lumMod val="65000"/>
                    <a:lumOff val="35000"/>
                  </a:schemeClr>
                </a:solidFill>
              </a:rPr>
              <a:t>nguvu.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Mungu ni Mwenyezi.</a:t>
            </a:r>
          </a:p>
          <a:p>
            <a:pPr xmlns:a="http://schemas.openxmlformats.org/drawingml/2006/main" algn="ctr"/>
            <a:r xmlns:a="http://schemas.openxmlformats.org/drawingml/2006/main">
              <a:rPr lang="sw" altLang="ko-KR" sz="3200">
                <a:solidFill>
                  <a:schemeClr val="tx1">
                    <a:lumMod val="65000"/>
                    <a:lumOff val="35000"/>
                  </a:schemeClr>
                </a:solidFill>
              </a:rPr>
              <a:t>Tunaweza kupata miujiza yake ya ajabu tunapomtegemea na kumwamini.</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w" altLang="ko-KR" sz="3200"/>
              <a:t>Mungu ni nani?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w" altLang="ko-KR" sz="3600">
                <a:solidFill>
                  <a:srgbClr val="C00000"/>
                </a:solidFill>
              </a:rPr>
              <a:t>Mungu yupo..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Yeye ndiye Mungu halisi na aliye hai na anayefanya kazi ambaye ni tofauti na sanamu za uongo.</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sw" altLang="ko-KR" sz="3200">
                <a:solidFill>
                  <a:schemeClr val="tx1">
                    <a:lumMod val="65000"/>
                    <a:lumOff val="35000"/>
                  </a:schemeClr>
                </a:solidFill>
              </a:rPr>
              <a:t>Ni nini kilianguka kutoka mbinguni Eliya alipoomba?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theluji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mvua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jiwe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moto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sw" altLang="en-US" sz="2800">
                <a:solidFill>
                  <a:srgbClr val="FF0000"/>
                </a:solidFill>
              </a:rPr>
              <a:t>④ </a:t>
            </a:r>
            <a:r xmlns:a="http://schemas.openxmlformats.org/drawingml/2006/main">
              <a:rPr lang="sw" altLang="ko-KR" sz="2800">
                <a:solidFill>
                  <a:srgbClr val="FF0000"/>
                </a:solidFill>
              </a:rPr>
              <a:t>moto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Ndipo moto wa BWANA ukaanguka na kuiteketeza dhabihu, na kuni, na mawe, na udongo, na kuyaramba maji ya mtaro.</a:t>
            </a:r>
            <a:r xmlns:a="http://schemas.openxmlformats.org/drawingml/2006/main">
              <a:rPr lang="s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w" altLang="ko-KR" sz="2800">
                <a:solidFill>
                  <a:schemeClr val="tx1">
                    <a:lumMod val="65000"/>
                    <a:lumOff val="35000"/>
                  </a:schemeClr>
                </a:solidFill>
              </a:rPr>
              <a:t>1 wafalme</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HAPANA. 37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400"/>
              <a:t>Naamani Ameponywa Ukoma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Basi akashuka, akajichovya katika Yordani mara saba, kama mtu wa Mungu alivyomwambia, na nyama yake ikarudi, ikawa safi kama ya mtoto mchanga.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2 Wafalme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400">
                <a:solidFill>
                  <a:schemeClr val="tx1">
                    <a:lumMod val="65000"/>
                    <a:lumOff val="35000"/>
                  </a:schemeClr>
                </a:solidFill>
              </a:rPr>
              <a:t>Naamani alikuwa jemadari wa jeshi la mfalme wa Aramu, lakini alikuwa na ukoma. Alikwenda kwa Elisha ambaye alikuwa nabii wa Israeli ili kurejeshwa.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sw" altLang="ko-KR" sz="2600">
                <a:solidFill>
                  <a:schemeClr val="tx1">
                    <a:lumMod val="65000"/>
                    <a:lumOff val="35000"/>
                  </a:schemeClr>
                </a:solidFill>
              </a:rPr>
              <a:t>Daudi alikuwa katika hali hatari hadi kufa kwa mara kadhaa, kwa kuwa mfalme Sauli alijaribu kumuua. Hata hivyo, angeweza kuepuka hatari hizo kwa msaada wa Yonathani.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Elisha hakukutana naye, bali alisema tu, “Nenda ukanawe mara saba katika Mto Yordani.”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Naamani alikasirika dhidi ya neno la Elisha. Lakini watumishi wake wakamwambia, “Nenda mtoni ukachovye mwili wako tafadhali.”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Naamani alijichovya katika Yordani mara saba kama Elisha na watumishi wake walivyosema.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500">
                <a:solidFill>
                  <a:schemeClr val="tx1">
                    <a:lumMod val="65000"/>
                    <a:lumOff val="35000"/>
                  </a:schemeClr>
                </a:solidFill>
              </a:rPr>
              <a:t>Kisha, kwa kushangaza, mwili wake ulirudishwa na kuwa safi.</a:t>
            </a:r>
          </a:p>
          <a:p>
            <a:r xmlns:a="http://schemas.openxmlformats.org/drawingml/2006/main">
              <a:rPr lang="sw" altLang="ko-KR" sz="2500">
                <a:solidFill>
                  <a:schemeClr val="tx1">
                    <a:lumMod val="65000"/>
                    <a:lumOff val="35000"/>
                  </a:schemeClr>
                </a:solidFill>
              </a:rPr>
              <a:t>Naamani alirudi kwa Elisha na kumpa Mungu utukufu.</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chemeClr val="tx1">
                    <a:lumMod val="65000"/>
                    <a:lumOff val="35000"/>
                  </a:schemeClr>
                </a:solidFill>
              </a:rPr>
              <a:t>Naamani alipomsikia Elisha ambaye alikuwa mtu wa Mungu na kutii neno lake, alibarikiwa kutakaswa na ukoma wake.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Hatupaswi kuishi kwa mapenzi yetu wenyewe,</a:t>
            </a:r>
          </a:p>
          <a:p>
            <a:pPr xmlns:a="http://schemas.openxmlformats.org/drawingml/2006/main" algn="ctr"/>
            <a:r xmlns:a="http://schemas.openxmlformats.org/drawingml/2006/main">
              <a:rPr lang="sw" altLang="ko-KR" sz="3200">
                <a:solidFill>
                  <a:schemeClr val="tx1">
                    <a:lumMod val="65000"/>
                    <a:lumOff val="35000"/>
                  </a:schemeClr>
                </a:solidFill>
              </a:rPr>
              <a:t>bali kwa mapenzi ya Mungu.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Tunapoishi na kutii neno la Mungu,</a:t>
            </a:r>
          </a:p>
          <a:p>
            <a:pPr xmlns:a="http://schemas.openxmlformats.org/drawingml/2006/main" algn="ctr"/>
            <a:r xmlns:a="http://schemas.openxmlformats.org/drawingml/2006/main">
              <a:rPr lang="sw" altLang="ko-KR" sz="3200">
                <a:solidFill>
                  <a:schemeClr val="tx1">
                    <a:lumMod val="65000"/>
                    <a:lumOff val="35000"/>
                  </a:schemeClr>
                </a:solidFill>
              </a:rPr>
              <a:t>Tunaweza kubarikiwa na baraka nyingi ambazo Mungu anaweza kutupa.</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rgbClr val="FF0000"/>
                </a:solidFill>
              </a:rPr>
              <a:t>Mungu?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 yupo..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ndiye awezaye kuponya magonjwa yote. Yeye ni Mungu Mwenyezi anayeweza kutuponya.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Naamani alijitumbukiza kwenye Mto Yordani mara ngapi?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mara tatu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mara moja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mara tano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saba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nyakati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rgbClr val="FF0000"/>
                </a:solidFill>
              </a:rPr>
              <a:t>④ </a:t>
            </a:r>
            <a:r xmlns:a="http://schemas.openxmlformats.org/drawingml/2006/main">
              <a:rPr lang="sw" altLang="ko-KR" sz="2800">
                <a:solidFill>
                  <a:srgbClr val="FF0000"/>
                </a:solidFill>
              </a:rPr>
              <a:t>mara saba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Basi akashuka, akajichovya katika Yordani mara saba, kama mtu wa Mungu alivyomwambia, na nyama yake ikarudi, ikawa safi kama ya mtoto mchanga.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2 Wafalme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38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400"/>
              <a:t>Kukarabati Hekalu la Mungu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bg1">
                    <a:lumMod val="50000"/>
                  </a:schemeClr>
                </a:solidFill>
              </a:rPr>
              <a:t>Kwa hiyo mfalme Yoashi akamwita Yehoyada kuhani na makuhani wengine, akawauliza, "Kwa nini hamtengenezi uharibifu wa nyumba? Msichukue fedha tena kutoka kwa watunza hazina wenu, lakini wapeni kwa ajili ya ukarabati wa hekalu."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2 Wafalme</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sw" altLang="ko-KR" sz="3200">
                <a:solidFill>
                  <a:schemeClr val="tx1">
                    <a:lumMod val="65000"/>
                    <a:lumOff val="35000"/>
                  </a:schemeClr>
                </a:solidFill>
              </a:rPr>
              <a:t>Yonathani hakuchagua tamaa yake ya ubinafsi, bali rafiki yake, Daudi.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Kama Yonathani,</a:t>
            </a:r>
          </a:p>
          <a:p>
            <a:pPr xmlns:a="http://schemas.openxmlformats.org/drawingml/2006/main" algn="ctr"/>
            <a:r xmlns:a="http://schemas.openxmlformats.org/drawingml/2006/main">
              <a:rPr lang="sw" altLang="ko-KR" sz="3200">
                <a:solidFill>
                  <a:schemeClr val="tx1">
                    <a:lumMod val="65000"/>
                    <a:lumOff val="35000"/>
                  </a:schemeClr>
                </a:solidFill>
              </a:rPr>
              <a:t>tuwe rafiki mzuri kwa rafiki yetu.</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err="1">
                <a:solidFill>
                  <a:schemeClr val="tx1">
                    <a:lumMod val="65000"/>
                    <a:lumOff val="35000"/>
                  </a:schemeClr>
                </a:solidFill>
              </a:rPr>
              <a:t>Yoashi, mfalme wa Yuda, alikuwa na nia ya kurekebisha hekalu la Mungu, ambalo lilikuwa limeharibika.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Hata hivyo, bajeti haikutosha kukarabati hekalu. Yoashi aliamua kupokea sadaka kwa ajili ya ukarabati wa hekalu la Mungu.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Watu waliompenda Mungu kwa unyoofu walitoa pesa kwa ajili ya kurekebisha hekalu.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Pesa zilizokusanywa kwa ajili ya ukarabati wa hekalu zilitolewa kwa watenda kazi, na wakarekebisha hekalu kwa uaminifu kamili.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“Wow! Ni hekalu zuri kama nini!” Yoashi alifurahi kwa sababu alifikiri kwamba Mungu angempendeza.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600" err="1">
                <a:solidFill>
                  <a:schemeClr val="tx1">
                    <a:lumMod val="65000"/>
                    <a:lumOff val="35000"/>
                  </a:schemeClr>
                </a:solidFill>
              </a:rPr>
              <a:t>Yoashi aliliona hekalu la Mungu kuwa mahali penye thamani, ambapo watu walimwabudu Mungu.</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w" altLang="ko-KR" sz="3600">
                <a:solidFill>
                  <a:schemeClr val="tx1">
                    <a:lumMod val="65000"/>
                    <a:lumOff val="35000"/>
                  </a:schemeClr>
                </a:solidFill>
              </a:rPr>
              <a:t>Kanisa ni mahali ambapo Mungu yupo tunapomwabudu.</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w" altLang="ko-KR" sz="3600">
                <a:solidFill>
                  <a:schemeClr val="tx1">
                    <a:lumMod val="65000"/>
                    <a:lumOff val="35000"/>
                  </a:schemeClr>
                </a:solidFill>
              </a:rPr>
              <a:t>Kwa hiyo, tunapaswa kulipenda kanisa na kulizingatia kwa thamani sana.</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rgbClr val="FF0000"/>
                </a:solidFill>
              </a:rPr>
              <a:t>Mungu?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 ni...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anatuweka kila mmoja wetu kama Hekalu lake Takatifu.</a:t>
            </a:r>
          </a:p>
          <a:p>
            <a:endParaRPr lang="en-US" altLang="ko-KR" sz="3600">
              <a:solidFill>
                <a:schemeClr val="tx1">
                  <a:lumMod val="65000"/>
                  <a:lumOff val="35000"/>
                </a:schemeClr>
              </a:solidFill>
            </a:endParaRPr>
          </a:p>
          <a:p>
            <a:r xmlns:a="http://schemas.openxmlformats.org/drawingml/2006/main">
              <a:rPr lang="sw" altLang="ko-KR" sz="3600">
                <a:solidFill>
                  <a:schemeClr val="tx1">
                    <a:lumMod val="65000"/>
                    <a:lumOff val="35000"/>
                  </a:schemeClr>
                </a:solidFill>
              </a:rPr>
              <a:t>Mungu hukutana na wale wanaomwabudu.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Je, Joashi aliamua kurekebisha nini?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ikulu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yake</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chumba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shule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Hekalu Takatifu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rgbClr val="FF0000"/>
                </a:solidFill>
              </a:rPr>
              <a:t>④ </a:t>
            </a:r>
            <a:r xmlns:a="http://schemas.openxmlformats.org/drawingml/2006/main">
              <a:rPr lang="sw" altLang="ko-KR" sz="2800">
                <a:solidFill>
                  <a:srgbClr val="FF0000"/>
                </a:solidFill>
              </a:rPr>
              <a:t>Hekalu Takatifu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bg1">
                    <a:lumMod val="50000"/>
                  </a:schemeClr>
                </a:solidFill>
              </a:rPr>
              <a:t>Kwa hiyo mfalme Yoashi akamwita Yehoyada kuhani na makuhani wengine, akawauliza, "Kwa nini hamtengenezi uharibifu wa nyumba? Msichukue fedha tena kutoka kwa watunza hazina wenu, lakini wapeni kwa ajili ya ukarabati wa hekalu."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2 Wafalme</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39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600"/>
              <a:t>Nehemia, ambaye alijenga upya ukuta wa Yerusalemu</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w" altLang="ko-KR" sz="3200"/>
              <a:t>Mungu?</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w" altLang="ko-KR" sz="3600">
                <a:solidFill>
                  <a:srgbClr val="C00000"/>
                </a:solidFill>
              </a:rPr>
              <a:t>Mungu..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Yeye ndiye anayetupa marafiki wazuri.</a:t>
            </a:r>
          </a:p>
          <a:p>
            <a:endParaRPr lang="en-US" altLang="ko-KR" sz="3600">
              <a:solidFill>
                <a:schemeClr val="tx1">
                  <a:lumMod val="65000"/>
                  <a:lumOff val="35000"/>
                </a:schemeClr>
              </a:solidFill>
            </a:endParaRPr>
          </a:p>
          <a:p>
            <a:r xmlns:a="http://schemas.openxmlformats.org/drawingml/2006/main">
              <a:rPr lang="sw" altLang="ko-KR" sz="3600">
                <a:solidFill>
                  <a:schemeClr val="tx1">
                    <a:lumMod val="65000"/>
                    <a:lumOff val="35000"/>
                  </a:schemeClr>
                </a:solidFill>
              </a:rPr>
              <a:t>Mshukuru Mungu kwa kutupa marafiki wema!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bg1">
                    <a:lumMod val="50000"/>
                  </a:schemeClr>
                </a:solidFill>
              </a:rPr>
              <a:t>Nikamjibu mfalme, “Kama ikimpendeza mfalme, na ikiwa mtumishi wako amepata kibali machoni pake, na anipeleke mpaka mji wa Yuda, ambako baba zangu walizikwa, nipate kuujenga upya.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Nehemia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Mfalme wa Uajemi alitoa ruhusa kwa mnyweshaji wa mfalme Nehemia kujenga upya jiji na ngome ambayo ilikuwa imeharibiwa.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Nehemia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akarudi Yerusalemu pamoja na Waisraeli wengi na kujenga upya ukuta wa Yerusalemu pamoja nao.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600">
                <a:solidFill>
                  <a:schemeClr val="tx1">
                    <a:lumMod val="65000"/>
                    <a:lumOff val="35000"/>
                  </a:schemeClr>
                </a:solidFill>
              </a:rPr>
              <a:t>Hata hivyo, walisikitishwa na makabila mengine ambayo yalichukia uamsho wa Waisraeli. Isitoshe, Waisraeli wengi walianza kulalamika.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Nehemia aliomba msaada kwa Mungu. Mungu alimpa nguvu na ujasiri wa kufanya kazi hiyo.</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Hatimaye, Nehemia alimaliza kujenga upya ukuta wa Yerusalemu pamoja na Waisraeli. Baada ya kumaliza ukuta, yeye na watu wake walimwabudu Mungu kwa furaha.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600">
                <a:solidFill>
                  <a:schemeClr val="tx1">
                    <a:lumMod val="65000"/>
                    <a:lumOff val="35000"/>
                  </a:schemeClr>
                </a:solidFill>
              </a:rPr>
              <a:t>Nehemia alimaliza kuujenga upya ukuta kwa msaada wa Mungu ingawa kulikuwa na misukosuko mingi.</a:t>
            </a:r>
          </a:p>
          <a:p>
            <a:pPr xmlns:a="http://schemas.openxmlformats.org/drawingml/2006/main" algn="ctr"/>
            <a:r xmlns:a="http://schemas.openxmlformats.org/drawingml/2006/main">
              <a:rPr lang="sw" altLang="ko-KR" sz="3600">
                <a:solidFill>
                  <a:schemeClr val="tx1">
                    <a:lumMod val="65000"/>
                    <a:lumOff val="35000"/>
                  </a:schemeClr>
                </a:solidFill>
              </a:rPr>
              <a:t>Tunapofanya kazi ya Mungu tunaweza kukutana na hali ngumu.</a:t>
            </a:r>
          </a:p>
          <a:p>
            <a:pPr xmlns:a="http://schemas.openxmlformats.org/drawingml/2006/main" algn="ctr"/>
            <a:r xmlns:a="http://schemas.openxmlformats.org/drawingml/2006/main">
              <a:rPr lang="sw" altLang="ko-KR" sz="3600">
                <a:solidFill>
                  <a:schemeClr val="tx1">
                    <a:lumMod val="65000"/>
                    <a:lumOff val="35000"/>
                  </a:schemeClr>
                </a:solidFill>
              </a:rPr>
              <a:t>Hata hivyo, ikiwa Mungu yuko pamoja nasi na tukiwa pamoja naye, tunaweza kushinda magumu hayo yote.</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Mungu?</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 yupo..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ndiye anayetusaidia na kutupa nguvu na ujasiri tunapoomba na kuomba msaada katika hali ngumu.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Kwa nini Nehemia alirudi katika mji wa nyumbani?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kusafiri..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kwenda shule..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kuabudu..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kujenga upya ukuta wa Yerusalemu..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en-US" sz="2800">
                <a:solidFill>
                  <a:srgbClr val="FF0000"/>
                </a:solidFill>
              </a:rPr>
              <a:t>④ </a:t>
            </a:r>
            <a:r xmlns:a="http://schemas.openxmlformats.org/drawingml/2006/main">
              <a:rPr lang="sw" altLang="ko-KR" sz="2800">
                <a:solidFill>
                  <a:srgbClr val="FF0000"/>
                </a:solidFill>
              </a:rPr>
              <a:t>kujenga upya ukuta wa Yerusalemu..</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bg1">
                    <a:lumMod val="50000"/>
                  </a:schemeClr>
                </a:solidFill>
              </a:rPr>
              <a:t>Nikamjibu mfalme, “Kama ikimpendeza mfalme, na ikiwa mtumishi wako amepata kibali machoni pake, na anipeleke mpaka mji wa Yuda, ambako baba zangu walizikwa, nipate kuujenga upya.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Nehemia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