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tg"/>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tg"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tg" altLang="ko-KR" b="1">
                <a:solidFill>
                  <a:schemeClr val="tx1">
                    <a:lumMod val="50000"/>
                    <a:lumOff val="50000"/>
                  </a:schemeClr>
                </a:solidFill>
              </a:rPr>
              <a:t>Не.</a:t>
            </a:r>
            <a:r xmlns:a="http://schemas.openxmlformats.org/drawingml/2006/main">
              <a:rPr lang="tg" altLang="en-US" b="1">
                <a:solidFill>
                  <a:schemeClr val="tx1">
                    <a:lumMod val="50000"/>
                    <a:lumOff val="50000"/>
                  </a:schemeClr>
                </a:solidFill>
              </a:rPr>
              <a:t> </a:t>
            </a:r>
            <a:r xmlns:a="http://schemas.openxmlformats.org/drawingml/2006/main">
              <a:rPr lang="tg" altLang="ko-KR" b="1">
                <a:solidFill>
                  <a:schemeClr val="tx1">
                    <a:lumMod val="50000"/>
                    <a:lumOff val="50000"/>
                  </a:schemeClr>
                </a:solidFill>
              </a:rPr>
              <a:t>31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tg" altLang="ko-KR" sz="4000"/>
              <a:t>Ҷонатан,</a:t>
            </a:r>
          </a:p>
          <a:p>
            <a:pPr xmlns:a="http://schemas.openxmlformats.org/drawingml/2006/main" algn="ctr"/>
            <a:r xmlns:a="http://schemas.openxmlformats.org/drawingml/2006/main">
              <a:rPr lang="tg" altLang="ko-KR" sz="4000"/>
              <a:t>Дӯсти хуби Довуд</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tg" altLang="ko-KR" sz="3200">
                <a:solidFill>
                  <a:schemeClr val="tx1">
                    <a:lumMod val="65000"/>
                    <a:lumOff val="35000"/>
                  </a:schemeClr>
                </a:solidFill>
              </a:rPr>
              <a:t>Йӯнотон ба Довуд чӣ надод?</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шамшер</a:t>
            </a:r>
            <a:r xmlns:a="http://schemas.openxmlformats.org/drawingml/2006/main">
              <a:rPr lang="tg"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сипар</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тир</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либос</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tg" altLang="en-US" sz="2800">
                <a:solidFill>
                  <a:srgbClr val="FF0000"/>
                </a:solidFill>
              </a:rPr>
              <a:t>② </a:t>
            </a:r>
            <a:r xmlns:a="http://schemas.openxmlformats.org/drawingml/2006/main">
              <a:rPr lang="tg" altLang="ko-KR" sz="2800">
                <a:solidFill>
                  <a:srgbClr val="FF0000"/>
                </a:solidFill>
              </a:rPr>
              <a:t>сипар</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 40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Далерии малика Эстер.</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Он гоҳ подшоҳ пурсид: "Ин чист, малика Эстер? Ту чӣ хоҳиш доред? Ҳатто то нисфи салтанат ба ту дода мешавад".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Эстер</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Он замоне буд, ки зани хирадманди яҳудӣ Эстер маликаи Форс буд. Бо вуҷуди ин, Ҳомон бо истифода аз қонуни подшоҳ қасд дошт, ки яҳудиёнро нест кунад.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Вай фикр кард: «Агар ман бе даъвати подшоҳ ба назди подшоҳ равам, маро куштан мумкин». Бо вуҷуди ин, вай қарор кард, ки назди подшоҳ равад, то аз халқаш хоҳиш кунад, ки наҷот ёбад, гарчанде ки ин хилофи қонун буд.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Аммо, вақте ки малика Эстерро дид, ки дар ҳавлӣ истодааст, аз вай хеле шод шуд ва гуфт: «Чӣ хоҳиш доред? Ман онро ба ту медиҳам».</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Наќшаи Њамон барои несту нобуд кардани яњудиён аз љониби подшоњ ошкор шуд. Дар натиҷа, ба ӯ подшоҳ нафрат дошт ва кушта шуд.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600">
                <a:solidFill>
                  <a:schemeClr val="tx1">
                    <a:lumMod val="65000"/>
                    <a:lumOff val="35000"/>
                  </a:schemeClr>
                </a:solidFill>
              </a:rPr>
              <a:t>"Раҳмат, Худовандо, ки моро муҳофизат кардӣ!" Ба туфайли далерии малика Эстер яҳудиён муҳофизат карда шуданд.</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solidFill>
                  <a:schemeClr val="tx1">
                    <a:lumMod val="65000"/>
                    <a:lumOff val="35000"/>
                  </a:schemeClr>
                </a:solidFill>
              </a:rPr>
              <a:t>Гарчанде ки Эстер бояд кушта мешуд, ӯ ба Худо дуо кард, ки халқашро далерона наҷот диҳад.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Худо яҳудиёнро ба воситаи дуои Эстер бо ҳикмат ва қуввати аҷибаш аз бӯҳрон наҷот дод.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Биёед дар ҳаёти ҳаррӯзаамон ба кӯмак ва наҷоти олиҷаноби Худо бовар кунем ва интизор шавем.</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t>Худоё?</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 касест, ки халқашро то охир нигоҳ медорад ва кӯмак мекунад.</a:t>
            </a:r>
            <a:r xmlns:a="http://schemas.openxmlformats.org/drawingml/2006/main">
              <a:rPr lang="tg"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tg" altLang="ko-KR" sz="3600">
                <a:solidFill>
                  <a:schemeClr val="tx1">
                    <a:lumMod val="65000"/>
                    <a:lumOff val="35000"/>
                  </a:schemeClr>
                </a:solidFill>
              </a:rPr>
              <a:t>Худо маро то охири дунё нигоҳ медорад ва кӯмак мекунад.</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200">
                <a:solidFill>
                  <a:schemeClr val="tx1">
                    <a:lumMod val="65000"/>
                    <a:lumOff val="35000"/>
                  </a:schemeClr>
                </a:solidFill>
              </a:rPr>
              <a:t>Вақте ки Эстер бе даъват ба назди подшоҳ омад, бо Эстер чӣ шуд?</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Вай бояд ба қатл расонида шавад.</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Вай ронда шуд.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Вай бо подшоҳ вохӯрда натавонист.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Вай метавонист ба подшоҳ бигӯяд, ки чӣ мехоҳад.</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④ </a:t>
            </a:r>
            <a:r xmlns:a="http://schemas.openxmlformats.org/drawingml/2006/main">
              <a:rPr lang="tg" altLang="ko-KR" sz="2800">
                <a:solidFill>
                  <a:srgbClr val="FF0000"/>
                </a:solidFill>
              </a:rPr>
              <a:t>Вай метавонист ба подшоҳ бигӯяд, ки чӣ мехоҳад.</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Пас аз он ки Довуд бо Шоул сӯҳбатро тамом кард, Йӯнотон бо Довуд як рӯҳ шуд ва ӯро мисли худ дӯст медошт.</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g" altLang="ko-KR" sz="2800">
                <a:solidFill>
                  <a:schemeClr val="tx1">
                    <a:lumMod val="65000"/>
                    <a:lumOff val="35000"/>
                  </a:schemeClr>
                </a:solidFill>
              </a:rPr>
              <a:t>1 Подшоҳон 18:</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Он гоҳ подшоҳ пурсид: "Ин чист, малика Эстер? Ту чӣ хоҳиш доред? Ҳатто то нисфи салтанат ба ту дода мешавад".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Эстер</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tg" altLang="ko-KR" b="1">
                <a:solidFill>
                  <a:schemeClr val="tx1">
                    <a:lumMod val="50000"/>
                    <a:lumOff val="50000"/>
                  </a:schemeClr>
                </a:solidFill>
              </a:rPr>
              <a:t>№ 41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tg" altLang="ko-KR" sz="4400"/>
              <a:t>Айюб, ки Худо баракат додааст</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Дар замини Уз марде зиндагӣ мекард, ки номаш Айюб буд. Ин мард беайб ва ростқавл буд; аз Худо метарсид ва аз бадӣ метарсид.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g" altLang="ko-KR" sz="2800">
                <a:solidFill>
                  <a:schemeClr val="tx1">
                    <a:lumMod val="65000"/>
                    <a:lumOff val="35000"/>
                  </a:schemeClr>
                </a:solidFill>
              </a:rPr>
              <a:t>Кор</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Айюб, ки дар замини Уз замини Шарқ зиндагӣ мекард, сарватмандтарин буд. Аз Худо метарсид ва беайбу росткор.</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«Азбаски Айюбро баракат додӣ, ӯ аз ту метарсид! Оё Айюб беҳуда аз Худо метарсад?» Шайтон ният дошт, ки Айюбро озмоиш кунад.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tg" altLang="ko-KR" sz="2400">
                <a:solidFill>
                  <a:schemeClr val="tx1">
                    <a:lumMod val="65000"/>
                    <a:lumOff val="35000"/>
                  </a:schemeClr>
                </a:solidFill>
              </a:rPr>
              <a:t>Шайтон дар як шаб ҳама чиз, фарзандон ва тамоми молу мулкашро гирифт. Вай бадбахттарин одами дунё шуд.</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tg" altLang="ko-KR" sz="2600">
                <a:solidFill>
                  <a:schemeClr val="tx1">
                    <a:lumMod val="65000"/>
                    <a:lumOff val="35000"/>
                  </a:schemeClr>
                </a:solidFill>
              </a:rPr>
              <a:t>Занаш аз ӯ дур шуд ва гуфт: «Худоро лаънат кун ва бимир». Дӯстони Айюб омада, ӯро айбдор карданд, вале Айюб мисли пештара ба Худо таваккал кард.</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tg" altLang="ko-KR" sz="2600">
                <a:solidFill>
                  <a:schemeClr val="tx1">
                    <a:lumMod val="65000"/>
                    <a:lumOff val="35000"/>
                  </a:schemeClr>
                </a:solidFill>
              </a:rPr>
              <a:t>Он замонҳо дар бадбахтӣ ва талх буд. Аммо Айюб аз имтиҳон гузашт ва Худо ба ӯ баракатҳои бузургтар аз пештара дод. Ӯ одаме шуд, ки аз ҳарвақта аз Худо метарсад.</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tg" altLang="ko-KR" sz="3200">
                <a:solidFill>
                  <a:schemeClr val="tx1">
                    <a:lumMod val="65000"/>
                    <a:lumOff val="35000"/>
                  </a:schemeClr>
                </a:solidFill>
              </a:rPr>
              <a:t>Ҳарчанд Айюб марди ростқавл буд, Шайтон ба ӯ душворӣ дод.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Бо вуҷуди душвориҳо, Айюб ба Худо имон дошт ва дар Худо сабр мекард.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Ин душворихо ба сари мо омада метавонанд.</a:t>
            </a:r>
          </a:p>
          <a:p>
            <a:pPr xmlns:a="http://schemas.openxmlformats.org/drawingml/2006/main" algn="ctr"/>
            <a:r xmlns:a="http://schemas.openxmlformats.org/drawingml/2006/main">
              <a:rPr lang="tg" altLang="ko-KR" sz="3200">
                <a:solidFill>
                  <a:schemeClr val="tx1">
                    <a:lumMod val="65000"/>
                    <a:lumOff val="35000"/>
                  </a:schemeClr>
                </a:solidFill>
              </a:rPr>
              <a:t>Дар он вақт мо бояд ба Худо бовар кунем ва дар Худо сабр кунем.</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tg" altLang="ko-KR" sz="3200"/>
              <a:t>Худоё?</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Худо ягона аст</a:t>
            </a:r>
          </a:p>
          <a:p>
            <a:r xmlns:a="http://schemas.openxmlformats.org/drawingml/2006/main">
              <a:rPr lang="tg" altLang="ko-KR" sz="3600">
                <a:solidFill>
                  <a:schemeClr val="tx1">
                    <a:lumMod val="65000"/>
                    <a:lumOff val="35000"/>
                  </a:schemeClr>
                </a:solidFill>
              </a:rPr>
              <a:t>ки моро бо хости худ бой ё камбагал гардонад.</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 32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Сулаймон, ки ҳикматро ҳадя гирифтааст.</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Кадомаш дар бораи Айюб нодуруст аст?</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Ӯ сарватманд буд.</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Ӯ дар замини шарқ зиндагӣ мекард.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Ӯ подшоҳ буд.</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Ӯ аз Худо метарсид.</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tg" altLang="en-US" sz="2800">
                <a:solidFill>
                  <a:srgbClr val="FF0000"/>
                </a:solidFill>
              </a:rPr>
              <a:t>③ </a:t>
            </a:r>
            <a:r xmlns:a="http://schemas.openxmlformats.org/drawingml/2006/main">
              <a:rPr lang="tg" altLang="ko-KR" sz="2800">
                <a:solidFill>
                  <a:srgbClr val="FF0000"/>
                </a:solidFill>
              </a:rPr>
              <a:t>Ӯ подшоҳ буд.</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Дар замини Уз марде зиндагӣ мекард, ки номаш Айюб буд. Ин мард беайб ва ростқавл буд; аз Худо метарсид ва аз бадӣ метарсид.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g" altLang="ko-KR" sz="2800">
                <a:solidFill>
                  <a:schemeClr val="tx1">
                    <a:lumMod val="65000"/>
                    <a:lumOff val="35000"/>
                  </a:schemeClr>
                </a:solidFill>
              </a:rPr>
              <a:t>Кор</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НЕ. 42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Дониёл аз хӯрдани хӯроки Подш даст кашид.</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Аммо Дониёл тасмим гирифт, ки худро бо хӯрок ва шароби шоҳона палид накунад ва аз сардор иҷоза пурсид, ки худро бо ин роҳ наҷис накунад.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Даниел</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500">
                <a:solidFill>
                  <a:schemeClr val="tx1">
                    <a:lumMod val="65000"/>
                    <a:lumOff val="35000"/>
                  </a:schemeClr>
                </a:solidFill>
              </a:rPr>
              <a:t>Дониёл ва се дӯсташ ҳамчун асир ба Бобил оварда шуданд. Подшоҳ ба амалдоронаш фармуд, ки бо додани таом ва шароби подшоҳ онҳоро таълим диҳанд.</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400">
                <a:solidFill>
                  <a:schemeClr val="tx1">
                    <a:lumMod val="65000"/>
                    <a:lumOff val="35000"/>
                  </a:schemeClr>
                </a:solidFill>
              </a:rPr>
              <a:t>«Мо мехоҳем, ки хӯрокеро, ки қонуни Худо манъ кардааст, нахӯрем!» Дониёл ва се дӯсташ аз сардор иҷоза пурсиданд, ки худро ин тавр палид накунанд.</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600">
                <a:solidFill>
                  <a:schemeClr val="tx1">
                    <a:lumMod val="65000"/>
                    <a:lumOff val="35000"/>
                  </a:schemeClr>
                </a:solidFill>
              </a:rPr>
              <a:t>Дониёл ва се дӯсташ ба ҷои хӯроки ба бут пешниҳодшуда сабзавот ва об мехӯрданд. Худо онҳоро қадр кард ва ба онҳо ҳикмати бештар ато кард.</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500">
                <a:solidFill>
                  <a:schemeClr val="tx1">
                    <a:lumMod val="65000"/>
                    <a:lumOff val="35000"/>
                  </a:schemeClr>
                </a:solidFill>
              </a:rPr>
              <a:t>«Чӣ қадар хирадманданд!» Подшоҳ наметавонист тааҷҷуб кунад, ки онҳо назар ба дигар ҷавононе, ки ғизои шоҳона мехӯрданд, солимтар ва донотаранд.</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600">
                <a:solidFill>
                  <a:schemeClr val="tx1">
                    <a:lumMod val="65000"/>
                    <a:lumOff val="35000"/>
                  </a:schemeClr>
                </a:solidFill>
              </a:rPr>
              <a:t>Аз он вақт инҷониб Дониёл ва се дӯсташ корҳои муҳими Бобилро ба ӯҳда гирифтанд ва худро дар назди Худо муқаддас нигоҳ доштанд.</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200">
                <a:solidFill>
                  <a:schemeClr val="tx1">
                    <a:lumMod val="65000"/>
                    <a:lumOff val="35000"/>
                  </a:schemeClr>
                </a:solidFill>
              </a:rPr>
              <a:t>Дониёл ва се дӯсташ қарор доданд, ки қонуни Худоро ҳатто дар ҳолати маҳбусон риоя кунанд.</a:t>
            </a:r>
          </a:p>
          <a:p>
            <a:r xmlns:a="http://schemas.openxmlformats.org/drawingml/2006/main">
              <a:rPr lang="tg" altLang="ko-KR" sz="3200">
                <a:solidFill>
                  <a:schemeClr val="tx1">
                    <a:lumMod val="65000"/>
                    <a:lumOff val="35000"/>
                  </a:schemeClr>
                </a:solidFill>
              </a:rPr>
              <a:t>Сипас, онҳо аз ҳар мардоне, ки ғизои шоҳона мехӯрданд, солимтар ва донотар шуданд.</a:t>
            </a:r>
          </a:p>
          <a:p>
            <a:r xmlns:a="http://schemas.openxmlformats.org/drawingml/2006/main">
              <a:rPr lang="tg" altLang="ko-KR" sz="3200">
                <a:solidFill>
                  <a:schemeClr val="tx1">
                    <a:lumMod val="65000"/>
                    <a:lumOff val="35000"/>
                  </a:schemeClr>
                </a:solidFill>
              </a:rPr>
              <a:t>Мо дар ҳар шароит бояд ба Худо итоат кунем.</a:t>
            </a:r>
          </a:p>
          <a:p>
            <a:r xmlns:a="http://schemas.openxmlformats.org/drawingml/2006/main">
              <a:rPr lang="tg" altLang="ko-KR" sz="3200">
                <a:solidFill>
                  <a:schemeClr val="tx1">
                    <a:lumMod val="65000"/>
                    <a:lumOff val="35000"/>
                  </a:schemeClr>
                </a:solidFill>
              </a:rPr>
              <a:t>Ҳеҷ чиз муҳимтар аз дӯст доштани Худо нест.</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Подшоҳ Сулаймон дар сарват ва ҳикмат аз тамоми подшоҳони рӯи замин бузургтар буд.</a:t>
            </a:r>
            <a:r xmlns:a="http://schemas.openxmlformats.org/drawingml/2006/main">
              <a:rPr lang="tg"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2 Вақоеънома 9:</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t>Ташкили Тандурустии Ҷаҳон</a:t>
            </a:r>
            <a:r xmlns:a="http://schemas.openxmlformats.org/drawingml/2006/main">
              <a:rPr lang="tg" altLang="en-US" sz="3200"/>
              <a:t> </a:t>
            </a:r>
            <a:r xmlns:a="http://schemas.openxmlformats.org/drawingml/2006/main">
              <a:rPr lang="tg" altLang="ko-KR" sz="3200"/>
              <a:t>аст</a:t>
            </a:r>
            <a:r xmlns:a="http://schemas.openxmlformats.org/drawingml/2006/main">
              <a:rPr lang="tg" altLang="en-US" sz="3200"/>
              <a:t> </a:t>
            </a:r>
            <a:r xmlns:a="http://schemas.openxmlformats.org/drawingml/2006/main">
              <a:rPr lang="tg" altLang="ko-KR" sz="3200"/>
              <a:t>Худоё?</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 касест, ки метавонад дар як вақт дар ҳама ҷойҳо бошад. Ва ӯ тавоно аст.</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Дониёл ва се дӯсташ ба ҷои таоми подшоҳ чӣ хӯрок мехӯрданд?</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об ва сабзавот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куки ва кокс</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угро</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биринҷ</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① </a:t>
            </a:r>
            <a:r xmlns:a="http://schemas.openxmlformats.org/drawingml/2006/main">
              <a:rPr lang="tg" altLang="ko-KR" sz="2800">
                <a:solidFill>
                  <a:srgbClr val="FF0000"/>
                </a:solidFill>
              </a:rPr>
              <a:t>об ва сабзавот</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Аммо Дониёл тасмим гирифт, ки худро бо хӯрок ва шароби шоҳона палид накунад ва аз сардор иҷоза пурсид, ки худро бо ин роҳ наҷис накунад.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Даниел</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 43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Дониёл аз Донаи Шер</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Подшоҳ хеле шод шуд ва фармон дод, ки Дониёлро аз чоҳ берун кунад. Ва ҳангоме ки Дониёл аз чоҳ бардошта шуд, дар вай ҳеҷ осебе ёфт нашуд, зеро ки ба Худои худ таваккал карда буд.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Даниел</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6:</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500">
                <a:solidFill>
                  <a:schemeClr val="tx1">
                    <a:lumMod val="65000"/>
                    <a:lumOff val="35000"/>
                  </a:schemeClr>
                </a:solidFill>
              </a:rPr>
              <a:t>Дар Бобил одамоне буданд, ки ба Дониёл, ки ба асирӣ оварда шуда, сарвазир шуд, нафрат доштанд. Онҳо мехостанд Дониёлро бикушанд.</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400">
                <a:solidFill>
                  <a:schemeClr val="tx1">
                    <a:lumMod val="65000"/>
                    <a:lumOff val="35000"/>
                  </a:schemeClr>
                </a:solidFill>
              </a:rPr>
              <a:t>''Ҳар кӣ ба ғайр аз подшоҳ ба чизи дигаре саҷда кунад, ба чоҳи шер андохта мешавад! Дониёл ҳар рӯз се вақт дуо карданро бас намекард, гарчанде ки инро медонист.</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Ҳамин тавр, дар ниҳоят, Дониёл ба чоҳи шерҳои даҳшатовар партофта шуд.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500">
                <a:solidFill>
                  <a:schemeClr val="tx1">
                    <a:lumMod val="65000"/>
                    <a:lumOff val="35000"/>
                  </a:schemeClr>
                </a:solidFill>
              </a:rPr>
              <a:t>Подшоҳ субҳи барвақт ба оғи шер омада, пурсид: «Эй Дониёл! Ту эмин ҳастӣ?» Дар асл, подшоҳ мехост, ки Дониёл намирад, зеро ӯ Дониёлро хеле дӯст медошт.</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600">
                <a:solidFill>
                  <a:schemeClr val="tx1">
                    <a:lumMod val="65000"/>
                    <a:lumOff val="35000"/>
                  </a:schemeClr>
                </a:solidFill>
              </a:rPr>
              <a:t>"Ман хуб ҳастам, ки Худо маро муҳофизат кунад!" Дониёл осеб надидааст. Подшоҳ инчунин Худои Дониёлро ҳамду сано хонд.</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Сулаймон баъд аз подшоҳи Довуд сеюмин подшоҳи Исроил шуд.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solidFill>
                  <a:schemeClr val="tx1">
                    <a:lumMod val="65000"/>
                    <a:lumOff val="35000"/>
                  </a:schemeClr>
                </a:solidFill>
              </a:rPr>
              <a:t>Дониёл, ки ба бутҳо саҷда намекард,</a:t>
            </a:r>
          </a:p>
          <a:p>
            <a:pPr xmlns:a="http://schemas.openxmlformats.org/drawingml/2006/main" algn="ctr"/>
            <a:r xmlns:a="http://schemas.openxmlformats.org/drawingml/2006/main">
              <a:rPr lang="tg" altLang="ko-KR" sz="3200">
                <a:solidFill>
                  <a:schemeClr val="tx1">
                    <a:lumMod val="65000"/>
                    <a:lumOff val="35000"/>
                  </a:schemeClr>
                </a:solidFill>
              </a:rPr>
              <a:t>дар ниҳоят, ба чоҳи шер партофта шуд, аммо ӯ бехатар буд.</a:t>
            </a:r>
          </a:p>
          <a:p>
            <a:pPr xmlns:a="http://schemas.openxmlformats.org/drawingml/2006/main" algn="ctr"/>
            <a:r xmlns:a="http://schemas.openxmlformats.org/drawingml/2006/main">
              <a:rPr lang="tg" altLang="ko-KR" sz="3200">
                <a:solidFill>
                  <a:schemeClr val="tx1">
                    <a:lumMod val="65000"/>
                    <a:lumOff val="35000"/>
                  </a:schemeClr>
                </a:solidFill>
              </a:rPr>
              <a:t>Аз сабаби имони Дониёл, подшоҳи Бобил низ Худоро ҳамду сано хонд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Мо бояд танҳо Худоро ибодат кунем ва</a:t>
            </a:r>
          </a:p>
          <a:p>
            <a:pPr xmlns:a="http://schemas.openxmlformats.org/drawingml/2006/main" algn="ctr"/>
            <a:r xmlns:a="http://schemas.openxmlformats.org/drawingml/2006/main">
              <a:rPr lang="tg" altLang="ko-KR" sz="3200">
                <a:solidFill>
                  <a:schemeClr val="tx1">
                    <a:lumMod val="65000"/>
                    <a:lumOff val="35000"/>
                  </a:schemeClr>
                </a:solidFill>
              </a:rPr>
              <a:t>мо бояд имон дошта бошем, ки ба бутҳо хизмат намекунад!</a:t>
            </a:r>
          </a:p>
          <a:p>
            <a:pPr xmlns:a="http://schemas.openxmlformats.org/drawingml/2006/main" algn="ctr"/>
            <a:r xmlns:a="http://schemas.openxmlformats.org/drawingml/2006/main">
              <a:rPr lang="tg" altLang="ko-KR" sz="3200">
                <a:solidFill>
                  <a:schemeClr val="tx1">
                    <a:lumMod val="65000"/>
                    <a:lumOff val="35000"/>
                  </a:schemeClr>
                </a:solidFill>
              </a:rPr>
              <a:t>Чунин имон метавонад дигаронро ба Худо бовар кунад.</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t>Худо аст?</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 ягона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Худованд боэътимод аст</a:t>
            </a:r>
            <a:r xmlns:a="http://schemas.openxmlformats.org/drawingml/2006/main">
              <a:rPr lang="tg" altLang="en-US" sz="3600">
                <a:solidFill>
                  <a:schemeClr val="tx1">
                    <a:lumMod val="65000"/>
                    <a:lumOff val="35000"/>
                  </a:schemeClr>
                </a:solidFill>
              </a:rPr>
              <a:t> </a:t>
            </a:r>
            <a:r xmlns:a="http://schemas.openxmlformats.org/drawingml/2006/main">
              <a:rPr lang="tg" altLang="ko-KR" sz="3600">
                <a:solidFill>
                  <a:schemeClr val="tx1">
                    <a:lumMod val="65000"/>
                    <a:lumOff val="35000"/>
                  </a:schemeClr>
                </a:solidFill>
              </a:rPr>
              <a:t>ки метавонад онҳоеро, ки дар ҳақиқат ба Ӯ имон овардаанд ва ба Ӯ хизмат мекунанд, наҷот диҳад.</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Чаро</a:t>
            </a:r>
            <a:r xmlns:a="http://schemas.openxmlformats.org/drawingml/2006/main">
              <a:rPr lang="tg" altLang="en-US" sz="3600">
                <a:solidFill>
                  <a:schemeClr val="tx1">
                    <a:lumMod val="65000"/>
                    <a:lumOff val="35000"/>
                  </a:schemeClr>
                </a:solidFill>
              </a:rPr>
              <a:t> </a:t>
            </a:r>
            <a:r xmlns:a="http://schemas.openxmlformats.org/drawingml/2006/main">
              <a:rPr lang="tg" altLang="ko-KR" sz="3600">
                <a:solidFill>
                  <a:schemeClr val="tx1">
                    <a:lumMod val="65000"/>
                    <a:lumOff val="35000"/>
                  </a:schemeClr>
                </a:solidFill>
              </a:rPr>
              <a:t>буд</a:t>
            </a:r>
            <a:r xmlns:a="http://schemas.openxmlformats.org/drawingml/2006/main">
              <a:rPr lang="tg" altLang="en-US" sz="3600">
                <a:solidFill>
                  <a:schemeClr val="tx1">
                    <a:lumMod val="65000"/>
                    <a:lumOff val="35000"/>
                  </a:schemeClr>
                </a:solidFill>
              </a:rPr>
              <a:t> </a:t>
            </a:r>
            <a:r xmlns:a="http://schemas.openxmlformats.org/drawingml/2006/main">
              <a:rPr lang="tg" altLang="ko-KR" sz="3600">
                <a:solidFill>
                  <a:schemeClr val="tx1">
                    <a:lumMod val="65000"/>
                    <a:lumOff val="35000"/>
                  </a:schemeClr>
                </a:solidFill>
              </a:rPr>
              <a:t>Дониёлро ба чоҳи шер партофтанд?</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Зеро ки ӯ ба подшоҳ дурӯғ гуфт.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Зеро ки ӯ ба бути шоҳ сар хам накардааст.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Зеро ки вай подшоҳро куштанӣ буд.</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Зеро ки ӯ Худоро хуб ибодат намекард.</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② </a:t>
            </a:r>
            <a:r xmlns:a="http://schemas.openxmlformats.org/drawingml/2006/main">
              <a:rPr lang="tg" altLang="ko-KR" sz="2800">
                <a:solidFill>
                  <a:srgbClr val="FF0000"/>
                </a:solidFill>
              </a:rPr>
              <a:t>Зеро ки ӯ ба бути шоҳ сар хам накардааст.</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Подшоҳ хеле шод шуд ва фармон дод, ки Дониёлро аз чоҳ берун кунад. Ва ҳангоме ки Дониёл аз чоҳ бардошта шуд, дар вай ҳеҷ осебе ёфт нашуд, зеро ки ба Худои худ таваккал карда буд.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Даниел</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6:</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 44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Юнус, ки дар дохили моҳии бузург буд</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Аммо Худованд моҳии бузурге дод, то Юнусро фурӯ барад, ва Юнус се рӯзу се шаб дар дохили моҳӣ буд.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Юнус</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500">
                <a:solidFill>
                  <a:schemeClr val="tx1">
                    <a:lumMod val="65000"/>
                    <a:lumOff val="35000"/>
                  </a:schemeClr>
                </a:solidFill>
              </a:rPr>
              <a:t>Рӯзе Худо ба Юнус зоҳир шуда гуфт:</a:t>
            </a:r>
          </a:p>
          <a:p>
            <a:r xmlns:a="http://schemas.openxmlformats.org/drawingml/2006/main">
              <a:rPr lang="tg" altLang="ko-KR" sz="2500">
                <a:solidFill>
                  <a:schemeClr val="tx1">
                    <a:lumMod val="65000"/>
                    <a:lumOff val="35000"/>
                  </a:schemeClr>
                </a:solidFill>
              </a:rPr>
              <a:t>«Ба шаҳри бузурги Нинве бирав ва бар зидди он мавъиза кун! Ман онҳоро аз шарораташон наҷот хоҳам дод».</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Юнус намехост ба Худо итоат кунад. Вай ба хориҷа рафт ва ба сӯи Таршиш шино кард, то аз Худо гурезад.</a:t>
            </a:r>
            <a:r xmlns:a="http://schemas.openxmlformats.org/drawingml/2006/main">
              <a:rPr lang="tg"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400">
                <a:solidFill>
                  <a:schemeClr val="tx1">
                    <a:lumMod val="65000"/>
                    <a:lumOff val="35000"/>
                  </a:schemeClr>
                </a:solidFill>
              </a:rPr>
              <a:t>Аммо, Худо шамоли сахт фиристод ва ҳамаи онҳо бояд мурданд. Маллоҳон Юнусро ба баҳр партофтанд. Моҳии бузурге омада, ӯро фурӯ бурд.</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Юнус 3 рӯз дар дохили моҳӣ аз гуноҳҳояш тавба кард.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«Ба ман хирад деҳ, то халқамро хуб роҳнамоӣ кунам». Худо хушнуд шуд, ки Сулаймон инро талаб кард. Пас, Худо он чиро, ки Сулаймон талаб кардааст, ба ӯ дод.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400">
                <a:solidFill>
                  <a:schemeClr val="tx1">
                    <a:lumMod val="65000"/>
                    <a:lumOff val="35000"/>
                  </a:schemeClr>
                </a:solidFill>
              </a:rPr>
              <a:t>Моҳӣ ӯро ба замини хушк қай кард. Ӯ ба Нинве рафт ва бо дили нохоҳам паёми Худоро ба онҳо дод.</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500">
                <a:solidFill>
                  <a:schemeClr val="tx1">
                    <a:lumMod val="65000"/>
                    <a:lumOff val="35000"/>
                  </a:schemeClr>
                </a:solidFill>
              </a:rPr>
              <a:t>Пас аз шунидани огоҳии Худо, мардуми Нинве тавба карданд ва лутфи Худоро талаб карданд. Худо мардуми Нинверо бахшид.</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solidFill>
                  <a:schemeClr val="tx1">
                    <a:lumMod val="65000"/>
                    <a:lumOff val="35000"/>
                  </a:schemeClr>
                </a:solidFill>
              </a:rPr>
              <a:t>Юнус ба Каломи Худо итоат накард.</a:t>
            </a:r>
          </a:p>
          <a:p>
            <a:pPr xmlns:a="http://schemas.openxmlformats.org/drawingml/2006/main" algn="ctr"/>
            <a:r xmlns:a="http://schemas.openxmlformats.org/drawingml/2006/main">
              <a:rPr lang="tg" altLang="ko-KR" sz="3200">
                <a:solidFill>
                  <a:schemeClr val="tx1">
                    <a:lumMod val="65000"/>
                    <a:lumOff val="35000"/>
                  </a:schemeClr>
                </a:solidFill>
              </a:rPr>
              <a:t>Аммо Худо Юнусро барои беитоатӣ истифода бурд ва дар ниҳоят ниневиёнро наҷот дод.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Баъзе вақтҳое ҳастанд, ки иродаи Худо аз он чизе ки ман фикр мекунам, фарқ мекунад.</a:t>
            </a:r>
          </a:p>
          <a:p>
            <a:pPr xmlns:a="http://schemas.openxmlformats.org/drawingml/2006/main" algn="ctr"/>
            <a:r xmlns:a="http://schemas.openxmlformats.org/drawingml/2006/main">
              <a:rPr lang="tg" altLang="ko-KR" sz="3200">
                <a:solidFill>
                  <a:schemeClr val="tx1">
                    <a:lumMod val="65000"/>
                    <a:lumOff val="35000"/>
                  </a:schemeClr>
                </a:solidFill>
              </a:rPr>
              <a:t>Аммо иродаи Худо ҳамеша дуруст аст.</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Мо бояд ҳамеша ба иродаи Худо итоат кунем.</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t>Худо кист?</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Худост, ки наҷотдиҳандагоне, ки аз гуноҳҳои худ самимона тавба мекунанд ва омурзиш мехоҳанд.</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Юнус 3 рӯз шиками кӣ буд?</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Шер</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Фил</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Саг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Моҳӣ</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④ </a:t>
            </a:r>
            <a:r xmlns:a="http://schemas.openxmlformats.org/drawingml/2006/main">
              <a:rPr lang="tg" altLang="ko-KR" sz="2800">
                <a:solidFill>
                  <a:srgbClr val="FF0000"/>
                </a:solidFill>
              </a:rPr>
              <a:t>Моҳӣ</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Аммо Худованд моҳии бузурге дод, то Юнусро фурӯ барад, ва Юнус се рӯзу се шаб дар дохили моҳӣ буд.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Юнус</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Рузе ду зан бо кудаки хурдакаке назди Сулаймон омаданд. Онҳо мубориза бурданд, ки тифл дар пеши подшоҳ кӯдаки вай аст.</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Подшоҳ гуфт: «Азбаски ду зан исрор мекунанд, ки кӯдак фарзанди вай аст, кӯдакро ду пора кунед ва нисфи ба як ва нисфи дигарашро диҳед!».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Як зан ба писараш дилсӯзӣ кард. Пас, вай гуфт: «Кӯдаки зиндаро ба ӯ деҳ. Ӯро накуш!» Сулаймон инро шунида, қарор кард, ки ин зан модари аслии ӯ аст. Подшоҳ гуфт: «Кӯдакро ба ӯ деҳ. Вай модари ҳақиқӣ аст!»</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600">
                <a:solidFill>
                  <a:schemeClr val="tx1">
                    <a:lumMod val="65000"/>
                    <a:lumOff val="35000"/>
                  </a:schemeClr>
                </a:solidFill>
              </a:rPr>
              <a:t>Сулаймон дили хирад хост, на сарвату қудрат</a:t>
            </a:r>
          </a:p>
          <a:p>
            <a:pPr xmlns:a="http://schemas.openxmlformats.org/drawingml/2006/main" algn="ctr"/>
            <a:r xmlns:a="http://schemas.openxmlformats.org/drawingml/2006/main">
              <a:rPr lang="tg" altLang="ko-KR" sz="3600">
                <a:solidFill>
                  <a:schemeClr val="tx1">
                    <a:lumMod val="65000"/>
                    <a:lumOff val="35000"/>
                  </a:schemeClr>
                </a:solidFill>
              </a:rPr>
              <a:t>ки мамлакати худро идора кунад.</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g" altLang="ko-KR" sz="3600">
                <a:solidFill>
                  <a:schemeClr val="tx1">
                    <a:lumMod val="65000"/>
                    <a:lumOff val="35000"/>
                  </a:schemeClr>
                </a:solidFill>
              </a:rPr>
              <a:t>Мо бояд ба Худо на танҳо барои худамон, балки барои хидмат ба дигарон низ дуо гӯем.</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Пас аз он ки Довуд бо Шоул сӯҳбатро тамом кард, Йӯнотон бо Довуд як рӯҳ шуд ва ӯро мисли худ дӯст медошт.</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g" altLang="ko-KR" sz="2800">
                <a:solidFill>
                  <a:schemeClr val="tx1">
                    <a:lumMod val="65000"/>
                    <a:lumOff val="35000"/>
                  </a:schemeClr>
                </a:solidFill>
              </a:rPr>
              <a:t>1 Подшоҳон 18:</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t>Худоё?</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Худоё..</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 касест, ки метавонад ба мо ҳикмате ато кунад, ки шумо онро аз ҷаҳон ба даст оварда наметавонед.</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Сулаймон аз Худо чӣ талаб кард?</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ғизо</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сарват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саломатӣ</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хирад</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④ </a:t>
            </a:r>
            <a:r xmlns:a="http://schemas.openxmlformats.org/drawingml/2006/main">
              <a:rPr lang="tg" altLang="ko-KR" sz="2800">
                <a:solidFill>
                  <a:srgbClr val="FF0000"/>
                </a:solidFill>
              </a:rPr>
              <a:t>хирад</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Подшоҳ Сулаймон дар сарват ва ҳикмат аз тамоми подшоҳони рӯи замин бузургтар буд.</a:t>
            </a:r>
            <a:r xmlns:a="http://schemas.openxmlformats.org/drawingml/2006/main">
              <a:rPr lang="tg"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2 Вақоеънома 9:</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 33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Маъбад ба номи Худо</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Сулаймон амр дод, ки ба исми Худованд маъбад ва барои худ қасри подшоҳӣ созад.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2 Вақоеънома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Сулаймон мехост, ки барои Худо маъбад созад, чунон ки падараш Довуд фармуд.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Аз ин рӯ, ӯ ба дуредгарони моҳир фармуд, ки дарахтони беҳтаринро барои маъбад биёранд.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Ӯ барои маъбад сангҳо тайёр кард. Аз устохои мохир хохиш кард, ки сангхои калону бошукух ва мустахкам биёранд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Баъзе ҳунармандон маъбади Худоро бо либосҳои ранга ва риштаи тиллоӣ оро медоданд.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600">
                <a:solidFill>
                  <a:schemeClr val="tx1">
                    <a:lumMod val="65000"/>
                    <a:lumOff val="35000"/>
                  </a:schemeClr>
                </a:solidFill>
              </a:rPr>
              <a:t>Вақте ки маъбади Худо ба охир расид, Сулаймон ва тамоми мардони Исроил бо шодии бузург ба Худо саҷда карданд.</a:t>
            </a:r>
            <a:r xmlns:a="http://schemas.openxmlformats.org/drawingml/2006/main">
              <a:rPr lang="tg" altLang="en-US" sz="2600">
                <a:solidFill>
                  <a:schemeClr val="tx1">
                    <a:lumMod val="65000"/>
                    <a:lumOff val="35000"/>
                  </a:schemeClr>
                </a:solidFill>
              </a:rPr>
              <a:t> </a:t>
            </a:r>
            <a:r xmlns:a="http://schemas.openxmlformats.org/drawingml/2006/main">
              <a:rPr lang="tg" altLang="ko-KR" sz="2600">
                <a:solidFill>
                  <a:schemeClr val="tx1">
                    <a:lumMod val="65000"/>
                    <a:lumOff val="35000"/>
                  </a:schemeClr>
                </a:solidFill>
              </a:rPr>
              <a:t>«Эй Парвардигори Худо! Биёед ва дар ин ҷо ба мо подшоҳӣ кунед!»</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Довуд дар қаср монд. Ӯ бо Йӯнотон, ки писари подшоҳ Шоул буд, вохӯрд.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600">
                <a:solidFill>
                  <a:schemeClr val="tx1">
                    <a:lumMod val="65000"/>
                    <a:lumOff val="35000"/>
                  </a:schemeClr>
                </a:solidFill>
              </a:rPr>
              <a:t>Сулаймон ва қавми ӯ бо сохтани маъбади зебо барои Худованд Худо дили муҳаббати худро ба Худо нишон доданд.</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g" altLang="ko-KR" sz="3600">
                <a:solidFill>
                  <a:schemeClr val="tx1">
                    <a:lumMod val="65000"/>
                    <a:lumOff val="35000"/>
                  </a:schemeClr>
                </a:solidFill>
              </a:rPr>
              <a:t>Калисо ҷойест, ки мо бо Худо вохӯрем ва мо метавонем дили худро ба Худо нишон диҳем.</a:t>
            </a:r>
          </a:p>
          <a:p>
            <a:pPr xmlns:a="http://schemas.openxmlformats.org/drawingml/2006/main" algn="ctr"/>
            <a:r xmlns:a="http://schemas.openxmlformats.org/drawingml/2006/main">
              <a:rPr lang="tg" altLang="ko-KR" sz="3600">
                <a:solidFill>
                  <a:schemeClr val="tx1">
                    <a:lumMod val="65000"/>
                    <a:lumOff val="35000"/>
                  </a:schemeClr>
                </a:solidFill>
              </a:rPr>
              <a:t>Мо бояд калисои худро дӯст дорем.</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t>Худоё?</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Худоё..</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Худост, ки бандаҳоро меҷӯяд ва онҳоро баракат медиҳад.</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g" altLang="ko-KR" sz="4000">
                <a:solidFill>
                  <a:srgbClr val="FF0000"/>
                </a:solidFill>
              </a:rPr>
              <a:t>Викторинаи имрӯза</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g" altLang="en-US" sz="3600">
                <a:solidFill>
                  <a:schemeClr val="tx1">
                    <a:lumMod val="65000"/>
                    <a:lumOff val="35000"/>
                  </a:schemeClr>
                </a:solidFill>
              </a:rPr>
              <a:t>Сулаймон ва Исроил барои изҳори муҳаббати худ ба Худо чӣ кор карданд?</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g" altLang="en-US" sz="2800">
                <a:solidFill>
                  <a:schemeClr val="tx1">
                    <a:lumMod val="65000"/>
                    <a:lumOff val="35000"/>
                  </a:schemeClr>
                </a:solidFill>
              </a:rPr>
              <a:t>① </a:t>
            </a:r>
            <a:r xmlns:a="http://schemas.openxmlformats.org/drawingml/2006/main">
              <a:rPr lang="tg" altLang="en-US" sz="2800">
                <a:solidFill>
                  <a:schemeClr val="tx1">
                    <a:lumMod val="65000"/>
                    <a:lumOff val="35000"/>
                  </a:schemeClr>
                </a:solidFill>
              </a:rPr>
              <a:t>бут</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g" altLang="en-US" sz="2800">
                <a:solidFill>
                  <a:schemeClr val="tx1">
                    <a:lumMod val="65000"/>
                    <a:lumOff val="35000"/>
                  </a:schemeClr>
                </a:solidFill>
              </a:rPr>
              <a:t>② </a:t>
            </a:r>
            <a:r xmlns:a="http://schemas.openxmlformats.org/drawingml/2006/main">
              <a:rPr lang="tg" altLang="en-US" sz="2800">
                <a:solidFill>
                  <a:schemeClr val="tx1">
                    <a:lumMod val="65000"/>
                    <a:lumOff val="35000"/>
                  </a:schemeClr>
                </a:solidFill>
              </a:rPr>
              <a:t>Қасри</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g" altLang="en-US" sz="2800">
                <a:solidFill>
                  <a:schemeClr val="tx1">
                    <a:lumMod val="65000"/>
                    <a:lumOff val="35000"/>
                  </a:schemeClr>
                </a:solidFill>
              </a:rPr>
              <a:t>③ </a:t>
            </a:r>
            <a:r xmlns:a="http://schemas.openxmlformats.org/drawingml/2006/main">
              <a:rPr lang="tg" altLang="en-US" sz="2800">
                <a:solidFill>
                  <a:schemeClr val="tx1">
                    <a:lumMod val="65000"/>
                    <a:lumOff val="35000"/>
                  </a:schemeClr>
                </a:solidFill>
              </a:rPr>
              <a:t>шаҳр</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g" altLang="en-US" sz="2800">
                <a:solidFill>
                  <a:schemeClr val="tx1">
                    <a:lumMod val="65000"/>
                    <a:lumOff val="35000"/>
                  </a:schemeClr>
                </a:solidFill>
              </a:rPr>
              <a:t>④ </a:t>
            </a:r>
            <a:r xmlns:a="http://schemas.openxmlformats.org/drawingml/2006/main">
              <a:rPr lang="tg" altLang="en-US" sz="2800">
                <a:solidFill>
                  <a:schemeClr val="tx1">
                    <a:lumMod val="65000"/>
                    <a:lumOff val="35000"/>
                  </a:schemeClr>
                </a:solidFill>
              </a:rPr>
              <a:t>муқаддасот</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g" altLang="en-US" sz="2800">
                <a:solidFill>
                  <a:srgbClr val="FF0000"/>
                </a:solidFill>
              </a:rPr>
              <a:t>④ </a:t>
            </a:r>
            <a:r xmlns:a="http://schemas.openxmlformats.org/drawingml/2006/main">
              <a:rPr lang="tg" altLang="en-US" sz="2800">
                <a:solidFill>
                  <a:srgbClr val="FF0000"/>
                </a:solidFill>
              </a:rPr>
              <a:t>муқаддасот</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Сулаймон амр дод, ки ба исми Худованд маъбад ва барои худ қасри подшоҳӣ созад.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2 Вақоеънома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 34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Зоғҳое, ки нон ва гӯшт меоварданд</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t>Ту аз дарё бинӯшӣ, ва ман ба зоғҳо фармудам, ки дар он ҷо туро сер кунанд.</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1 подшоҳон</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700">
                <a:solidFill>
                  <a:schemeClr val="tx1">
                    <a:lumMod val="65000"/>
                    <a:lumOff val="35000"/>
                  </a:schemeClr>
                </a:solidFill>
              </a:rPr>
              <a:t>Аҳъоб ном подшоҳе буд, ки дар пеши Худо хеле бадкор буд. Илёс пайғамбар ба Аҳъоб каломи Худоро расонд.</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600">
                <a:solidFill>
                  <a:schemeClr val="tx1">
                    <a:lumMod val="65000"/>
                    <a:lumOff val="35000"/>
                  </a:schemeClr>
                </a:solidFill>
              </a:rPr>
              <a:t>«Дар замин борон нахоҳад буд!» Дар ҳамин ҳол Аҳъоб кӯшиш кард, ки ӯро бикушад. Худо ӯро аз подшоҳ Аҳъоб пинҳон кард.</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Илёс ба замине ки Худо гуфта буд, гурехт.</a:t>
            </a:r>
          </a:p>
          <a:p>
            <a:r xmlns:a="http://schemas.openxmlformats.org/drawingml/2006/main">
              <a:rPr lang="tg" altLang="ko-KR" sz="2800">
                <a:solidFill>
                  <a:schemeClr val="tx1">
                    <a:lumMod val="65000"/>
                    <a:lumOff val="35000"/>
                  </a:schemeClr>
                </a:solidFill>
              </a:rPr>
              <a:t>Аммо дар он ҷо хӯроке барои хӯрдан пайдо карда натавонист.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Худо зоғонро фармуд, ки Илёсро дар он ҷо ғизо диҳанд. Зоғҳо субҳу шом ба ӯ нону гӯшт меоварданд ва ӯ аз дарё менӯшид.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Йӯнотон Довудро хеле дӯст медошт. Йӯнотон бо Довуд як рӯҳ шуд.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Илёс бо хатари ҷони худ ба каломи Худо итоат кард ва ӯ аз муҳофизати Худо таҷрибаи аҷибе дошт.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2800">
                <a:solidFill>
                  <a:schemeClr val="tx1">
                    <a:lumMod val="65000"/>
                    <a:lumOff val="35000"/>
                  </a:schemeClr>
                </a:solidFill>
              </a:rPr>
              <a:t>Подшоҳи шарир Аҳъоб итоат кардан ба каломи Худоро дӯст намедошт. Ҳамин тавр, ӯ кӯшиш кард, ки пайғамбари Худо Илёсро, ки каломи Худоро нақл карда буд, бикушад.</a:t>
            </a:r>
            <a:r xmlns:a="http://schemas.openxmlformats.org/drawingml/2006/main">
              <a:rPr lang="tg"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g" altLang="ko-KR" sz="2800">
                <a:solidFill>
                  <a:schemeClr val="tx1">
                    <a:lumMod val="65000"/>
                    <a:lumOff val="35000"/>
                  </a:schemeClr>
                </a:solidFill>
              </a:rPr>
              <a:t>Аммо, Худо Илёсро бо роҳи аҷиб муҳофизат кард ва ғамхорӣ кард!</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g" altLang="ko-KR" sz="2800">
                <a:solidFill>
                  <a:schemeClr val="tx1">
                    <a:lumMod val="65000"/>
                    <a:lumOff val="35000"/>
                  </a:schemeClr>
                </a:solidFill>
              </a:rPr>
              <a:t>Мо бояд ба Каломи Худо итоат кунем ва дар ҳама ҳолатҳое, ки Илёс бошад, эълон кунем.</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g" altLang="ko-KR" sz="2800">
                <a:solidFill>
                  <a:schemeClr val="tx1">
                    <a:lumMod val="65000"/>
                    <a:lumOff val="35000"/>
                  </a:schemeClr>
                </a:solidFill>
              </a:rPr>
              <a:t>Худо моро албатта ҳифз мекунад</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t>Худо кист?</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 касест, ки ба суханони Ӯ итоат мекунанд ва ба таври аҷиб риоя мекунанд.</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Кӣ барои Илёс чизе овард?</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асп</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уқоб</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аждаҳо</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зоғ</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④ </a:t>
            </a:r>
            <a:r xmlns:a="http://schemas.openxmlformats.org/drawingml/2006/main">
              <a:rPr lang="tg" altLang="ko-KR" sz="2800">
                <a:solidFill>
                  <a:srgbClr val="FF0000"/>
                </a:solidFill>
              </a:rPr>
              <a:t>зоғ</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t>Ту аз дарё бинӯшӣ, ва ман ба зоғҳо фармудам, ки дар он ҷо туро сер кунанд.</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1 подшоҳон</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 35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Орд ва равған</a:t>
            </a:r>
          </a:p>
          <a:p>
            <a:pPr xmlns:a="http://schemas.openxmlformats.org/drawingml/2006/main" algn="ctr"/>
            <a:r xmlns:a="http://schemas.openxmlformats.org/drawingml/2006/main">
              <a:rPr lang="tg" altLang="ko-KR" sz="4400"/>
              <a:t>истифода нашуда буд</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Дарҳол ба Сорефоти Сидӯн бирав ва дар он ҷо бимон. Ман дар он ҷо ба як бевазане фармудам, ки ба шумо ғизо диҳад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1 подшоҳон</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Чунон ки Худованд Худо гуфтааст, дар Исроил борон наборид. Аз ин рӯ, барои хӯрдани мардум хӯрок набуд.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Худованд Худо Илёсро назди бевазане фиристод, ки дар Сорефот зиндагӣ мекард.</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Илёс аз ӯ хоҳиш кард, ки бо як каф орд ва каме равғане, ки ба ӯ боқӣ мондааст, нон созад.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Йӯнотон ба Довуд шамшер ва тири худро дод. Ин маънои онро дошт, ки ӯ дар ҳақиқат ба Довуд бовар мекард.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600">
                <a:solidFill>
                  <a:schemeClr val="tx1">
                    <a:lumMod val="65000"/>
                    <a:lumOff val="35000"/>
                  </a:schemeClr>
                </a:solidFill>
              </a:rPr>
              <a:t>Ҳарчанд вай орд ва равғане, ки дар он зиндагӣ мекарданд, намерасид, ба гуфтаи Илёс, вай нон карда, аввал ба Илёс дод ва барои худ сохт.</a:t>
            </a:r>
            <a:r xmlns:a="http://schemas.openxmlformats.org/drawingml/2006/main">
              <a:rPr lang="tg" altLang="en-US" sz="2600">
                <a:solidFill>
                  <a:schemeClr val="tx1">
                    <a:lumMod val="65000"/>
                    <a:lumOff val="35000"/>
                  </a:schemeClr>
                </a:solidFill>
              </a:rPr>
              <a:t> </a:t>
            </a:r>
            <a:r xmlns:a="http://schemas.openxmlformats.org/drawingml/2006/main">
              <a:rPr lang="tg" altLang="ko-KR" sz="2600">
                <a:solidFill>
                  <a:schemeClr val="tx1">
                    <a:lumMod val="65000"/>
                    <a:lumOff val="35000"/>
                  </a:schemeClr>
                </a:solidFill>
              </a:rPr>
              <a:t>Баъд, тааҷҷубовар аст, ки зарфи орд ва кӯза равган буданд</a:t>
            </a:r>
            <a:r xmlns:a="http://schemas.openxmlformats.org/drawingml/2006/main">
              <a:rPr lang="tg" altLang="en-US" sz="2600">
                <a:solidFill>
                  <a:schemeClr val="tx1">
                    <a:lumMod val="65000"/>
                    <a:lumOff val="35000"/>
                  </a:schemeClr>
                </a:solidFill>
              </a:rPr>
              <a:t> </a:t>
            </a:r>
            <a:r xmlns:a="http://schemas.openxmlformats.org/drawingml/2006/main">
              <a:rPr lang="tg" altLang="ko-KR" sz="2600">
                <a:solidFill>
                  <a:schemeClr val="tx1">
                    <a:lumMod val="65000"/>
                    <a:lumOff val="35000"/>
                  </a:schemeClr>
                </a:solidFill>
              </a:rPr>
              <a:t>истифода нашудаанд.</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600">
                <a:solidFill>
                  <a:schemeClr val="tx1">
                    <a:lumMod val="65000"/>
                    <a:lumOff val="35000"/>
                  </a:schemeClr>
                </a:solidFill>
              </a:rPr>
              <a:t>Рузе писараш мурд. Аммо Худованд Худо бигзор, ки ҳаёти писарбача ба ӯ баргардад ва зиндагӣ кунад. Вай Худоро ҷалол дод.</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solidFill>
                  <a:schemeClr val="tx1">
                    <a:lumMod val="65000"/>
                    <a:lumOff val="35000"/>
                  </a:schemeClr>
                </a:solidFill>
              </a:rPr>
              <a:t>Бевазан каме орду равѓан дод</a:t>
            </a:r>
          </a:p>
          <a:p>
            <a:pPr xmlns:a="http://schemas.openxmlformats.org/drawingml/2006/main" algn="ctr"/>
            <a:r xmlns:a="http://schemas.openxmlformats.org/drawingml/2006/main">
              <a:rPr lang="tg" altLang="ko-KR" sz="3200">
                <a:solidFill>
                  <a:schemeClr val="tx1">
                    <a:lumMod val="65000"/>
                    <a:lumOff val="35000"/>
                  </a:schemeClr>
                </a:solidFill>
              </a:rPr>
              <a:t>ба Худо.</a:t>
            </a:r>
            <a:r xmlns:a="http://schemas.openxmlformats.org/drawingml/2006/main">
              <a:rPr lang="tg"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Сипас, вай баракати зиёд гирифт</a:t>
            </a:r>
          </a:p>
          <a:p>
            <a:pPr xmlns:a="http://schemas.openxmlformats.org/drawingml/2006/main" algn="ctr"/>
            <a:r xmlns:a="http://schemas.openxmlformats.org/drawingml/2006/main">
              <a:rPr lang="tg" altLang="ko-KR" sz="3200">
                <a:solidFill>
                  <a:schemeClr val="tx1">
                    <a:lumMod val="65000"/>
                    <a:lumOff val="35000"/>
                  </a:schemeClr>
                </a:solidFill>
              </a:rPr>
              <a:t>берун аз хаёл.</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Баъзан лаҳзае мешавад, ки мо бояд ба Худо чизи муҳиме диҳем.</a:t>
            </a:r>
          </a:p>
          <a:p>
            <a:pPr xmlns:a="http://schemas.openxmlformats.org/drawingml/2006/main" algn="ctr"/>
            <a:r xmlns:a="http://schemas.openxmlformats.org/drawingml/2006/main">
              <a:rPr lang="tg" altLang="ko-KR" sz="3200">
                <a:solidFill>
                  <a:schemeClr val="tx1">
                    <a:lumMod val="65000"/>
                    <a:lumOff val="35000"/>
                  </a:schemeClr>
                </a:solidFill>
              </a:rPr>
              <a:t>Пас, Худо ба воситаи ин қурбонӣ ва қурбонӣ моро баракат медиҳад.</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t>Худо кист?</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 онест, ки ба мо ҳама чизеро, ки барои зиндагӣ кардан лозим аст, таъмин мекунад: хӯрок, либос, хона ва ғайра.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200">
                <a:solidFill>
                  <a:schemeClr val="tx1">
                    <a:lumMod val="65000"/>
                    <a:lumOff val="35000"/>
                  </a:schemeClr>
                </a:solidFill>
              </a:rPr>
              <a:t>Худо ба Илёс гуфт ки ба назди кӣ равад??</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шоҳ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коҳин</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бевазан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умумӣ</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③ </a:t>
            </a:r>
            <a:r xmlns:a="http://schemas.openxmlformats.org/drawingml/2006/main">
              <a:rPr lang="tg" altLang="ko-KR" sz="2800">
                <a:solidFill>
                  <a:srgbClr val="FF0000"/>
                </a:solidFill>
              </a:rPr>
              <a:t>бевазан</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Дарҳол ба Сорефоти Сидӯн бирав ва дар он ҷо бимон. Ман дар он ҷо ба як бевазане фармудам, ки ба шумо ғизо диҳад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1 подшоҳон</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tg" altLang="ko-KR" b="1">
                <a:solidFill>
                  <a:schemeClr val="tx1">
                    <a:lumMod val="50000"/>
                    <a:lumOff val="50000"/>
                  </a:schemeClr>
                </a:solidFill>
              </a:rPr>
              <a:t>№ 36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tg" altLang="ko-KR" sz="4400"/>
              <a:t>Оташ аз осмон фуруд омад</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Он гоҳ оташи Худованд афтода, қурбонӣ, ҳезум, сангҳо ва хокро сӯзонд, ва инчунин оби хандакро лесид.</a:t>
            </a:r>
            <a:r xmlns:a="http://schemas.openxmlformats.org/drawingml/2006/main">
              <a:rPr lang="tg"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g" altLang="ko-KR" sz="2800">
                <a:solidFill>
                  <a:schemeClr val="tx1">
                    <a:lumMod val="65000"/>
                    <a:lumOff val="35000"/>
                  </a:schemeClr>
                </a:solidFill>
              </a:rPr>
              <a:t>1 подшоҳон</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Худо Илёсро ба назди подшоҳи шарир Аҳъоби Исроил фиристод. "Шумо хоҳед донист, ки Худои ҳақиқӣ кист!"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Илёс бар зидди 850 анбиёи бардурӯғи бутпарастон мубориза бурд. «Худое, ки бо оташ ҷавоб медиҳад, Худои ҳақиқӣ аст!»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Йӯнотон либоси қиматбаҳои худро ба Довуд дод. Он дӯстии амиқи Йӯнотонро бо Довуд нишон дод.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850 пайғамбар номи худои худро ба забон оварда, дар гирди таҳхона мерақсиданд, аммо ҳеҷ ҷавобе ба оташ нарасид.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tg" altLang="ko-KR" sz="2800">
                <a:solidFill>
                  <a:schemeClr val="tx1">
                    <a:lumMod val="65000"/>
                    <a:lumOff val="35000"/>
                  </a:schemeClr>
                </a:solidFill>
              </a:rPr>
              <a:t>Навбати Ильёс расид. Илёс ба сӯи осмон дуо кард. Сипас, оташи Худо афтод ва қурбониро дар болои табақ сӯзонд.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tg" altLang="ko-KR" sz="2600">
                <a:solidFill>
                  <a:schemeClr val="tx1">
                    <a:lumMod val="65000"/>
                    <a:lumOff val="35000"/>
                  </a:schemeClr>
                </a:solidFill>
              </a:rPr>
              <a:t>«Яҳува Худои ҳақиқӣ аст!» Халқи Исроил аз гуноҳҳои худ тавба карданд ва Худоро ҳамду сано хонданд.</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tg" altLang="ko-KR" sz="3200">
                <a:solidFill>
                  <a:schemeClr val="tx1">
                    <a:lumMod val="65000"/>
                    <a:lumOff val="35000"/>
                  </a:schemeClr>
                </a:solidFill>
              </a:rPr>
              <a:t>Худоҳои козиб ҳеҷ кор карда наметавонистанд.</a:t>
            </a:r>
          </a:p>
          <a:p>
            <a:pPr xmlns:a="http://schemas.openxmlformats.org/drawingml/2006/main" algn="ctr"/>
            <a:r xmlns:a="http://schemas.openxmlformats.org/drawingml/2006/main">
              <a:rPr lang="tg" altLang="ko-KR" sz="3200">
                <a:solidFill>
                  <a:schemeClr val="tx1">
                    <a:lumMod val="65000"/>
                    <a:lumOff val="35000"/>
                  </a:schemeClr>
                </a:solidFill>
              </a:rPr>
              <a:t>Барои</a:t>
            </a:r>
            <a:r xmlns:a="http://schemas.openxmlformats.org/drawingml/2006/main">
              <a:rPr lang="tg" altLang="en-US" sz="3200">
                <a:solidFill>
                  <a:schemeClr val="tx1">
                    <a:lumMod val="65000"/>
                    <a:lumOff val="35000"/>
                  </a:schemeClr>
                </a:solidFill>
              </a:rPr>
              <a:t> </a:t>
            </a:r>
            <a:r xmlns:a="http://schemas.openxmlformats.org/drawingml/2006/main">
              <a:rPr lang="tg" altLang="ko-KR" sz="3200">
                <a:solidFill>
                  <a:schemeClr val="tx1">
                    <a:lumMod val="65000"/>
                    <a:lumOff val="35000"/>
                  </a:schemeClr>
                </a:solidFill>
              </a:rPr>
              <a:t>онхо</a:t>
            </a:r>
            <a:r xmlns:a="http://schemas.openxmlformats.org/drawingml/2006/main">
              <a:rPr lang="tg" altLang="en-US" sz="3200">
                <a:solidFill>
                  <a:schemeClr val="tx1">
                    <a:lumMod val="65000"/>
                    <a:lumOff val="35000"/>
                  </a:schemeClr>
                </a:solidFill>
              </a:rPr>
              <a:t> </a:t>
            </a:r>
            <a:r xmlns:a="http://schemas.openxmlformats.org/drawingml/2006/main">
              <a:rPr lang="tg" altLang="ko-KR" sz="3200">
                <a:solidFill>
                  <a:schemeClr val="tx1">
                    <a:lumMod val="65000"/>
                    <a:lumOff val="35000"/>
                  </a:schemeClr>
                </a:solidFill>
              </a:rPr>
              <a:t>дошт</a:t>
            </a:r>
            <a:r xmlns:a="http://schemas.openxmlformats.org/drawingml/2006/main">
              <a:rPr lang="tg" altLang="en-US" sz="3200">
                <a:solidFill>
                  <a:schemeClr val="tx1">
                    <a:lumMod val="65000"/>
                    <a:lumOff val="35000"/>
                  </a:schemeClr>
                </a:solidFill>
              </a:rPr>
              <a:t> </a:t>
            </a:r>
            <a:r xmlns:a="http://schemas.openxmlformats.org/drawingml/2006/main">
              <a:rPr lang="tg" altLang="ko-KR" sz="3200">
                <a:solidFill>
                  <a:schemeClr val="tx1">
                    <a:lumMod val="65000"/>
                    <a:lumOff val="35000"/>
                  </a:schemeClr>
                </a:solidFill>
              </a:rPr>
              <a:t>не</a:t>
            </a:r>
            <a:r xmlns:a="http://schemas.openxmlformats.org/drawingml/2006/main">
              <a:rPr lang="tg" altLang="en-US" sz="3200">
                <a:solidFill>
                  <a:schemeClr val="tx1">
                    <a:lumMod val="65000"/>
                    <a:lumOff val="35000"/>
                  </a:schemeClr>
                </a:solidFill>
              </a:rPr>
              <a:t> </a:t>
            </a:r>
            <a:r xmlns:a="http://schemas.openxmlformats.org/drawingml/2006/main">
              <a:rPr lang="tg" altLang="ko-KR" sz="3200">
                <a:solidFill>
                  <a:schemeClr val="tx1">
                    <a:lumMod val="65000"/>
                    <a:lumOff val="35000"/>
                  </a:schemeClr>
                </a:solidFill>
              </a:rPr>
              <a:t>кувва.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Худо пирӯзманд аст.</a:t>
            </a:r>
          </a:p>
          <a:p>
            <a:pPr xmlns:a="http://schemas.openxmlformats.org/drawingml/2006/main" algn="ctr"/>
            <a:r xmlns:a="http://schemas.openxmlformats.org/drawingml/2006/main">
              <a:rPr lang="tg" altLang="ko-KR" sz="3200">
                <a:solidFill>
                  <a:schemeClr val="tx1">
                    <a:lumMod val="65000"/>
                    <a:lumOff val="35000"/>
                  </a:schemeClr>
                </a:solidFill>
              </a:rPr>
              <a:t>Мо метавонем мӯъҷизаҳои аҷиби Ӯро эҳсос кунем, вақте ки мо ба Ӯ такя мекунем ва ба Ӯ бовар мекунем.</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tg" altLang="ko-KR" sz="3200"/>
              <a:t>Худо кист?</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Ӯ Худои воқеӣ ва зинда ва коркунанда аст, ки аз бутҳои козиб фарқ мекунад.</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tg" altLang="ko-KR" sz="3200">
                <a:solidFill>
                  <a:schemeClr val="tx1">
                    <a:lumMod val="65000"/>
                    <a:lumOff val="35000"/>
                  </a:schemeClr>
                </a:solidFill>
              </a:rPr>
              <a:t>Вақте ки Илёс дуо мегуфт, чӣ аз осмон афтод?</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барф</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борон</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санг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оташ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tg" altLang="en-US" sz="2800">
                <a:solidFill>
                  <a:srgbClr val="FF0000"/>
                </a:solidFill>
              </a:rPr>
              <a:t>④ </a:t>
            </a:r>
            <a:r xmlns:a="http://schemas.openxmlformats.org/drawingml/2006/main">
              <a:rPr lang="tg" altLang="ko-KR" sz="2800">
                <a:solidFill>
                  <a:srgbClr val="FF0000"/>
                </a:solidFill>
              </a:rPr>
              <a:t>оташ</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Он гоҳ оташи Худованд афтода, қурбонӣ, ҳезум, сангҳо ва хокро сӯзонд, ва инчунин оби хандакро лесид.</a:t>
            </a:r>
            <a:r xmlns:a="http://schemas.openxmlformats.org/drawingml/2006/main">
              <a:rPr lang="tg"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g" altLang="ko-KR" sz="2800">
                <a:solidFill>
                  <a:schemeClr val="tx1">
                    <a:lumMod val="65000"/>
                    <a:lumOff val="35000"/>
                  </a:schemeClr>
                </a:solidFill>
              </a:rPr>
              <a:t>1 подшоҳон</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НЕ. 37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Наамон аз махав шифо ёфт</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Ва ӯ фурӯд омада, ҳафт бор худро дар Урдун ғарқ кард, чунон ки марди Худо ба ӯ гуфта буд, ва ҷисмаш барқарор шуд ва мисли кӯдаки навзод пок шуд.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2 Подшоҳон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400">
                <a:solidFill>
                  <a:schemeClr val="tx1">
                    <a:lumMod val="65000"/>
                    <a:lumOff val="35000"/>
                  </a:schemeClr>
                </a:solidFill>
              </a:rPr>
              <a:t>Наамон фармондеҳи лашкари подшоҳи Арам буд, вале ӯ махав буд. Ӯ ба назди Элишоъ, ки пайғамбари Исроил буд, рафт, то барқарор шавад.</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tg" altLang="ko-KR" sz="2600">
                <a:solidFill>
                  <a:schemeClr val="tx1">
                    <a:lumMod val="65000"/>
                    <a:lumOff val="35000"/>
                  </a:schemeClr>
                </a:solidFill>
              </a:rPr>
              <a:t>Довуд чандин маротиба дар вазъияти хатарнок ба марг дучор шуд, зеро подшоҳ Шоул кӯшиш кард, ки ӯро бикушад. Бо вуҷуди ин, ӯ метавонист бо кӯмаки Ҷонатан аз ин хатарҳо раҳо ёбад.</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Элишоъ бо ӯ вохӯрд, балки фақат гуфт: «Бирав ва ҳафт бор худро дар дарёи Урдун бишӯ».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Наамон аз суханони Элишоъ хашмгин шуд. Аммо навкаронаш ба ӯ гуфтанд: «Лутфан, ба дарё бирав ва ҷасади худро тар кун».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Наамон ҳафт бор худро дар Урдун ғарқ кард, чунон ки Элишоъ ва навкаронаш гуфтанд.</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500">
                <a:solidFill>
                  <a:schemeClr val="tx1">
                    <a:lumMod val="65000"/>
                    <a:lumOff val="35000"/>
                  </a:schemeClr>
                </a:solidFill>
              </a:rPr>
              <a:t>Баъд, тааҷҷубовар аст, ки ҷисмаш барқарор шуд ва пок шуд.</a:t>
            </a:r>
          </a:p>
          <a:p>
            <a:r xmlns:a="http://schemas.openxmlformats.org/drawingml/2006/main">
              <a:rPr lang="tg" altLang="ko-KR" sz="2500">
                <a:solidFill>
                  <a:schemeClr val="tx1">
                    <a:lumMod val="65000"/>
                    <a:lumOff val="35000"/>
                  </a:schemeClr>
                </a:solidFill>
              </a:rPr>
              <a:t>Наамон назди Элишоъ баргашта, Худоро ҳамду сано хонд.</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solidFill>
                  <a:schemeClr val="tx1">
                    <a:lumMod val="65000"/>
                    <a:lumOff val="35000"/>
                  </a:schemeClr>
                </a:solidFill>
              </a:rPr>
              <a:t>Вақте ки Наамон Элишоъро шунид, ки марди Худо буд ва ба каломи Ӯ итоат кард, ӯ баракат ёфт, ки аз махави худ пок шуд.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Мо набояд бо хости худ зиндагӣ кунем,</a:t>
            </a:r>
          </a:p>
          <a:p>
            <a:pPr xmlns:a="http://schemas.openxmlformats.org/drawingml/2006/main" algn="ctr"/>
            <a:r xmlns:a="http://schemas.openxmlformats.org/drawingml/2006/main">
              <a:rPr lang="tg" altLang="ko-KR" sz="3200">
                <a:solidFill>
                  <a:schemeClr val="tx1">
                    <a:lumMod val="65000"/>
                    <a:lumOff val="35000"/>
                  </a:schemeClr>
                </a:solidFill>
              </a:rPr>
              <a:t>балки бо хости Худо.</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Вақте ки мо ба каломи Худо итоат мекунем ва зиндагӣ мекунем,</a:t>
            </a:r>
          </a:p>
          <a:p>
            <a:pPr xmlns:a="http://schemas.openxmlformats.org/drawingml/2006/main" algn="ctr"/>
            <a:r xmlns:a="http://schemas.openxmlformats.org/drawingml/2006/main">
              <a:rPr lang="tg" altLang="ko-KR" sz="3200">
                <a:solidFill>
                  <a:schemeClr val="tx1">
                    <a:lumMod val="65000"/>
                    <a:lumOff val="35000"/>
                  </a:schemeClr>
                </a:solidFill>
              </a:rPr>
              <a:t>Мо метавонем аз баракатҳои фаровоне, ки Худо ба мо медиҳад, баракат ёбем.</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solidFill>
                  <a:srgbClr val="FF0000"/>
                </a:solidFill>
              </a:rPr>
              <a:t>Худоё?</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Худост, ки ба ҳар беморӣ шифо мебахшад. Ӯ Худои Қодири Мутлақ аст, ки метавонад моро шифо диҳад.</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Наамон чанд маротиба худро дар дарёи Урдун ғарқ кард?</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се маротиба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як маротиба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панҷ маротиба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ҳафт</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маротиба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④ </a:t>
            </a:r>
            <a:r xmlns:a="http://schemas.openxmlformats.org/drawingml/2006/main">
              <a:rPr lang="tg" altLang="ko-KR" sz="2800">
                <a:solidFill>
                  <a:srgbClr val="FF0000"/>
                </a:solidFill>
              </a:rPr>
              <a:t>ҳафт маротиба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Ва ӯ фурӯд омада, ҳафт бор худро дар Урдун ғарқ кард, чунон ки марди Худо ба ӯ гуфта буд, ва ҷисмаш барқарор шуд ва мисли кӯдаки навзод пок шуд.</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2 Подшоҳон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 38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400"/>
              <a:t>Таъмири маъбади Худо</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bg1">
                    <a:lumMod val="50000"/>
                  </a:schemeClr>
                </a:solidFill>
              </a:rPr>
              <a:t>Бинобар ин подшоҳ Юош Еҳӯёдоди коҳин ва дигар коҳинонро даъват намуда, аз онҳо пурсид: «Чаро зарари ба маъбад расидаро таъмир намекунед? Дигар аз хазинадорони худ пул нагиред, балки онро барои таъмири маъбад супоред».</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2 Подшоҳон</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tg" altLang="ko-KR" sz="3200">
                <a:solidFill>
                  <a:schemeClr val="tx1">
                    <a:lumMod val="65000"/>
                    <a:lumOff val="35000"/>
                  </a:schemeClr>
                </a:solidFill>
              </a:rPr>
              <a:t>Йӯнотон хоҳиши худхоҳии худро интихоб накард, балки дӯсташ Довудро интихоб кард.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g" altLang="ko-KR" sz="3200">
                <a:solidFill>
                  <a:schemeClr val="tx1">
                    <a:lumMod val="65000"/>
                    <a:lumOff val="35000"/>
                  </a:schemeClr>
                </a:solidFill>
              </a:rPr>
              <a:t>Мисли Ҷонатан,</a:t>
            </a:r>
          </a:p>
          <a:p>
            <a:pPr xmlns:a="http://schemas.openxmlformats.org/drawingml/2006/main" algn="ctr"/>
            <a:r xmlns:a="http://schemas.openxmlformats.org/drawingml/2006/main">
              <a:rPr lang="tg" altLang="ko-KR" sz="3200">
                <a:solidFill>
                  <a:schemeClr val="tx1">
                    <a:lumMod val="65000"/>
                    <a:lumOff val="35000"/>
                  </a:schemeClr>
                </a:solidFill>
              </a:rPr>
              <a:t>биёед барои дустамон дусти нек бошем.</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err="1">
                <a:solidFill>
                  <a:schemeClr val="tx1">
                    <a:lumMod val="65000"/>
                    <a:lumOff val="35000"/>
                  </a:schemeClr>
                </a:solidFill>
              </a:rPr>
              <a:t>Юош, подшоҳи Яҳудо, ният дошт, ки маъбади Худоро, ки хароб шуда буд, таъмир кунад.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Аммо буҷа барои таъмири маъбад кифоят намекард. Юош тасмим гирифт, ки барои таъмири маъбади Худо ҳадия бигирад.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Одамоне, ки Худоро дӯст медоштанд, барои таъмири маъбад самимона пул пешниҳод мекарданд.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Маблағе, ки барои таъмири маъбад ҷамъ шуда буд, ба коргарон дода шуд ва онҳо маъбадро бо камоли ҳалол таъмир карданд.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"Вой! Чӣ маъбади зебост!» Ёаш аз он ки Худо писанд хоҳад омад, шод шуд.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600" err="1">
                <a:solidFill>
                  <a:schemeClr val="tx1">
                    <a:lumMod val="65000"/>
                    <a:lumOff val="35000"/>
                  </a:schemeClr>
                </a:solidFill>
              </a:rPr>
              <a:t>Юош маъбади Худоро ҷои гаронбаҳо медонист, ки дар он одамон Худоро ибодат мекарданд.</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g" altLang="ko-KR" sz="3600">
                <a:solidFill>
                  <a:schemeClr val="tx1">
                    <a:lumMod val="65000"/>
                    <a:lumOff val="35000"/>
                  </a:schemeClr>
                </a:solidFill>
              </a:rPr>
              <a:t>Калисо ҷойест, ки Худо ҳангоми саҷда кардани Ӯ ҳузур дорад.</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g" altLang="ko-KR" sz="3600">
                <a:solidFill>
                  <a:schemeClr val="tx1">
                    <a:lumMod val="65000"/>
                    <a:lumOff val="35000"/>
                  </a:schemeClr>
                </a:solidFill>
              </a:rPr>
              <a:t>Пас, мо бояд калисоро дӯст дорем ва онро хеле қадр кунем.</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solidFill>
                  <a:srgbClr val="FF0000"/>
                </a:solidFill>
              </a:rPr>
              <a:t>Худоё?</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 ҳар яки моро ҳамчун маъбади муқаддаси худ қарор додааст.</a:t>
            </a:r>
          </a:p>
          <a:p>
            <a:endParaRPr lang="en-US" altLang="ko-KR" sz="3600">
              <a:solidFill>
                <a:schemeClr val="tx1">
                  <a:lumMod val="65000"/>
                  <a:lumOff val="35000"/>
                </a:schemeClr>
              </a:solidFill>
            </a:endParaRPr>
          </a:p>
          <a:p>
            <a:r xmlns:a="http://schemas.openxmlformats.org/drawingml/2006/main">
              <a:rPr lang="tg" altLang="ko-KR" sz="3600">
                <a:solidFill>
                  <a:schemeClr val="tx1">
                    <a:lumMod val="65000"/>
                    <a:lumOff val="35000"/>
                  </a:schemeClr>
                </a:solidFill>
              </a:rPr>
              <a:t>Худо ба онҳое ки Ӯро мепарастанд, вомехӯрад.</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Ҷоаш тасмим гирифт, ки чӣ ислоҳ кунад?</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қаср</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ӯ</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ҳуҷра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мактаб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Маъбади муқаддас</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④ </a:t>
            </a:r>
            <a:r xmlns:a="http://schemas.openxmlformats.org/drawingml/2006/main">
              <a:rPr lang="tg" altLang="ko-KR" sz="2800">
                <a:solidFill>
                  <a:srgbClr val="FF0000"/>
                </a:solidFill>
              </a:rPr>
              <a:t>Маъбади муқаддас</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bg1">
                    <a:lumMod val="50000"/>
                  </a:schemeClr>
                </a:solidFill>
              </a:rPr>
              <a:t>Бинобар ин подшоҳ Юош Еҳӯёдоди коҳин ва дигар коҳинонро даъват намуда, аз онҳо пурсид: «Чаро зарари ба маъбад расидаро таъмир намекунед? Дигар аз хазинадорони худ пул нагиред, балки онро барои таъмири маъбад супоред».</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2 Подшоҳон</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b="1">
                <a:solidFill>
                  <a:schemeClr val="tx1">
                    <a:lumMod val="50000"/>
                    <a:lumOff val="50000"/>
                  </a:schemeClr>
                </a:solidFill>
              </a:rPr>
              <a:t>№ 39 Каломи Худо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600"/>
              <a:t>Наҳемё, ки девори Ерусалимро барқарор кард</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tg" altLang="ko-KR" sz="3200"/>
              <a:t>Худоё?</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g" altLang="ko-KR" sz="3600">
                <a:solidFill>
                  <a:srgbClr val="C00000"/>
                </a:solidFill>
              </a:rPr>
              <a:t>Худоё..</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tg" altLang="ko-KR" sz="3600">
                <a:solidFill>
                  <a:schemeClr val="tx1">
                    <a:lumMod val="65000"/>
                    <a:lumOff val="35000"/>
                  </a:schemeClr>
                </a:solidFill>
              </a:rPr>
              <a:t>Ӯст, ки ба мо дӯстони хуб медиҳад.</a:t>
            </a:r>
          </a:p>
          <a:p>
            <a:endParaRPr lang="en-US" altLang="ko-KR" sz="3600">
              <a:solidFill>
                <a:schemeClr val="tx1">
                  <a:lumMod val="65000"/>
                  <a:lumOff val="35000"/>
                </a:schemeClr>
              </a:solidFill>
            </a:endParaRPr>
          </a:p>
          <a:p>
            <a:r xmlns:a="http://schemas.openxmlformats.org/drawingml/2006/main">
              <a:rPr lang="tg" altLang="ko-KR" sz="3600">
                <a:solidFill>
                  <a:schemeClr val="tx1">
                    <a:lumMod val="65000"/>
                    <a:lumOff val="35000"/>
                  </a:schemeClr>
                </a:solidFill>
              </a:rPr>
              <a:t>Худоро шукр гӯед, ки ба мо дӯстони хуб додааст!</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bg1">
                    <a:lumMod val="50000"/>
                  </a:schemeClr>
                </a:solidFill>
              </a:rPr>
              <a:t>Ман ба подшоҳ ҷавоб додам: «Агар ба подшоҳ писанд ояд, ва агар бандаат дар назари ӯ илтифот пайдо карда бошад, бигзор маро ба шаҳри Яҳудо, ки падарони ман дар он ҷо дафн шудаанд, бифиристад, то ки онро аз нав барқарор кунам».</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Наҳемё</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Подшоҳи Форс ба соқии подшоҳ Наҳемё иҷозат дод, ки шаҳр ва қалъаи харобшударо барқарор кунад.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Наҳемё</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бо бисьёр исроилиён ба Ерусалим баргаштанд ва девори Ерусалимро бо онхо аз нав сохтанд.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600">
                <a:solidFill>
                  <a:schemeClr val="tx1">
                    <a:lumMod val="65000"/>
                    <a:lumOff val="35000"/>
                  </a:schemeClr>
                </a:solidFill>
              </a:rPr>
              <a:t>Бо вуҷуди ин, онҳоро қабилаҳои дигар, ки эҳёи исроилиёнро дӯст намедоштанд, ба ташвиш оварданд. Илова бар ин, бисёре аз исроилиён шикоят мекарданд.</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Наҳемё аз Худо кӯмак пурсид. Худо ба ӯ қудрат ва ҷасорат дод, ки ин корро анҷом диҳад.</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2800">
                <a:solidFill>
                  <a:schemeClr val="tx1">
                    <a:lumMod val="65000"/>
                    <a:lumOff val="35000"/>
                  </a:schemeClr>
                </a:solidFill>
              </a:rPr>
              <a:t>Ниҳоят Наҳемё бо халқи исроилӣ девори Ерусалимро барқарор кард. Пас аз ба итмом расонидани девор ӯ ва халқаш бо шодӣ ба Худо ибодат карданд.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Дарси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600">
                <a:solidFill>
                  <a:schemeClr val="tx1">
                    <a:lumMod val="65000"/>
                    <a:lumOff val="35000"/>
                  </a:schemeClr>
                </a:solidFill>
              </a:rPr>
              <a:t>Наҳемё бо кӯмаки Худо деворро барқарор кард, гарчанде ки нооромиҳои зиёд ба амал омад.</a:t>
            </a:r>
          </a:p>
          <a:p>
            <a:pPr xmlns:a="http://schemas.openxmlformats.org/drawingml/2006/main" algn="ctr"/>
            <a:r xmlns:a="http://schemas.openxmlformats.org/drawingml/2006/main">
              <a:rPr lang="tg" altLang="ko-KR" sz="3600">
                <a:solidFill>
                  <a:schemeClr val="tx1">
                    <a:lumMod val="65000"/>
                    <a:lumOff val="35000"/>
                  </a:schemeClr>
                </a:solidFill>
              </a:rPr>
              <a:t>Вақте ки мо кори Худоро иҷро мекунем, мо метавонем ба вазъиятҳои душвор дучор шавем.</a:t>
            </a:r>
          </a:p>
          <a:p>
            <a:pPr xmlns:a="http://schemas.openxmlformats.org/drawingml/2006/main" algn="ctr"/>
            <a:r xmlns:a="http://schemas.openxmlformats.org/drawingml/2006/main">
              <a:rPr lang="tg" altLang="ko-KR" sz="3600">
                <a:solidFill>
                  <a:schemeClr val="tx1">
                    <a:lumMod val="65000"/>
                    <a:lumOff val="35000"/>
                  </a:schemeClr>
                </a:solidFill>
              </a:rPr>
              <a:t>Аммо, агар Худо бо мо бошад ва мо бо Ӯ бошем, мо метавонем ҳамаи ин мушкилотро паси сар кунем.</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3200"/>
              <a:t>Худоё?</a:t>
            </a:r>
            <a:r xmlns:a="http://schemas.openxmlformats.org/drawingml/2006/main">
              <a:rPr lang="t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rgbClr val="C00000"/>
                </a:solidFill>
              </a:rPr>
              <a:t>Худо аст..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Худост, ки ба мо ёрӣ медиҳад ва вақте ки мо дуо мегӯем ва дар вазъияти душвор кӯмак мепурсем, ба мо қувват ва ҷасорат медиҳад.</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Викторинаи имрӯза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tx1">
                    <a:lumMod val="65000"/>
                    <a:lumOff val="35000"/>
                  </a:schemeClr>
                </a:solidFill>
              </a:rPr>
              <a:t>Чаро Наҳемё ба зодгоҳаш баргашт?</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① </a:t>
            </a:r>
            <a:r xmlns:a="http://schemas.openxmlformats.org/drawingml/2006/main">
              <a:rPr lang="tg" altLang="ko-KR" sz="2800">
                <a:solidFill>
                  <a:schemeClr val="tx1">
                    <a:lumMod val="65000"/>
                    <a:lumOff val="35000"/>
                  </a:schemeClr>
                </a:solidFill>
              </a:rPr>
              <a:t>сафар кардан..</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② </a:t>
            </a:r>
            <a:r xmlns:a="http://schemas.openxmlformats.org/drawingml/2006/main">
              <a:rPr lang="tg" altLang="ko-KR" sz="2800">
                <a:solidFill>
                  <a:schemeClr val="tx1">
                    <a:lumMod val="65000"/>
                    <a:lumOff val="35000"/>
                  </a:schemeClr>
                </a:solidFill>
              </a:rPr>
              <a:t>ба мактаб рафтан..</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③ </a:t>
            </a:r>
            <a:r xmlns:a="http://schemas.openxmlformats.org/drawingml/2006/main">
              <a:rPr lang="tg" altLang="ko-KR" sz="2800">
                <a:solidFill>
                  <a:schemeClr val="tx1">
                    <a:lumMod val="65000"/>
                    <a:lumOff val="35000"/>
                  </a:schemeClr>
                </a:solidFill>
              </a:rPr>
              <a:t>ибодат кардан..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chemeClr val="tx1">
                    <a:lumMod val="65000"/>
                    <a:lumOff val="35000"/>
                  </a:schemeClr>
                </a:solidFill>
              </a:rPr>
              <a:t>④ </a:t>
            </a:r>
            <a:r xmlns:a="http://schemas.openxmlformats.org/drawingml/2006/main">
              <a:rPr lang="tg" altLang="ko-KR" sz="2800">
                <a:solidFill>
                  <a:schemeClr val="tx1">
                    <a:lumMod val="65000"/>
                    <a:lumOff val="35000"/>
                  </a:schemeClr>
                </a:solidFill>
              </a:rPr>
              <a:t>барои аз нав сохтани девори Ерусалим ..</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en-US" sz="2800">
                <a:solidFill>
                  <a:srgbClr val="FF0000"/>
                </a:solidFill>
              </a:rPr>
              <a:t>④ </a:t>
            </a:r>
            <a:r xmlns:a="http://schemas.openxmlformats.org/drawingml/2006/main">
              <a:rPr lang="tg" altLang="ko-KR" sz="2800">
                <a:solidFill>
                  <a:srgbClr val="FF0000"/>
                </a:solidFill>
              </a:rPr>
              <a:t>барои аз нав сохтани девори Ерусалим ..</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g" altLang="ko-KR" sz="4000">
                <a:solidFill>
                  <a:srgbClr val="FF0000"/>
                </a:solidFill>
              </a:rPr>
              <a:t>Каломи имруза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g" altLang="ko-KR" sz="3600">
                <a:solidFill>
                  <a:schemeClr val="bg1">
                    <a:lumMod val="50000"/>
                  </a:schemeClr>
                </a:solidFill>
              </a:rPr>
              <a:t>Ман ба подшоҳ ҷавоб додам: «Агар ба подшоҳ писанд ояд, ва агар бандаат дар назари ӯ илтифот пайдо карда бошад, бигзор маро ба шаҳри Яҳудо, ки падарони ман дар он ҷо дафн шудаанд, бифиристад, то ки онро аз нав барқарор кунам».</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g" altLang="ko-KR" sz="2800">
                <a:solidFill>
                  <a:schemeClr val="tx1">
                    <a:lumMod val="65000"/>
                    <a:lumOff val="35000"/>
                  </a:schemeClr>
                </a:solidFill>
              </a:rPr>
              <a:t>Наҳемё</a:t>
            </a:r>
            <a:r xmlns:a="http://schemas.openxmlformats.org/drawingml/2006/main">
              <a:rPr lang="tg" altLang="en-US" sz="2800">
                <a:solidFill>
                  <a:schemeClr val="tx1">
                    <a:lumMod val="65000"/>
                    <a:lumOff val="35000"/>
                  </a:schemeClr>
                </a:solidFill>
              </a:rPr>
              <a:t> </a:t>
            </a:r>
            <a:r xmlns:a="http://schemas.openxmlformats.org/drawingml/2006/main">
              <a:rPr lang="tg"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