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aveSubsetFonts="1">
  <p:sldMasterIdLst>
    <p:sldMasterId id="2147483739" r:id="rId1"/>
    <p:sldMasterId id="2147483740" r:id="rId2"/>
    <p:sldMasterId id="2147483741" r:id="rId3"/>
    <p:sldMasterId id="2147483742" r:id="rId4"/>
    <p:sldMasterId id="214748374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Lst>
  <p:sldSz cx="9144000" cy="6858000" type="screen4x3"/>
  <p:notesSz cx="6858000" cy="9144000"/>
  <p:defaultTextStyle>
    <a:defPPr>
      <a:defRPr lang="vi"/>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howPr>
    <p:sldAll/>
    <p:penClr>
      <a:srgbClr val="ff0000"/>
    </p:penClr>
    <p:extLst>
      <p:ext uri="{2FDB2607-1784-4EEB-B798-7EB5836EED8A}">
        <p14:showMediaCtrls xmlns:p14="http://schemas.microsoft.com/office/powerpoint/2010/main" val="1"/>
      </p:ext>
    </p:extLst>
  </p:showPr>
  <p:extLst>
    <p:ext uri="ACF4677E-8BD2-47ae-8A1F-98590045965D">
      <hp:hncThemeShow xmlns:hp="http://schemas.haansoft.com/office/presentation/8.0" themeShowType="1" themeSkinType="1" themeTransitionType="1" useThemeTransition="1" byMouseClick="1" attrType="1" dur="2000"/>
    </p:ext>
  </p:extLst>
</p:presentationPr>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def="{5C22544A-7EE6-4342-B048-85BDC9FD1C3A}"/>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p:restoredLeft sz="15620"/>
    <p:restoredTop sz="94660"/>
  </p:normalViewPr>
  <p:slideViewPr>
    <p:cSldViewPr>
      <p:cViewPr varScale="1">
        <p:scale>
          <a:sx n="100" d="100"/>
          <a:sy n="100" d="100"/>
        </p:scale>
        <p:origin x="512" y="48"/>
      </p:cViewPr>
      <p:guideLst>
        <p:guide orient="horz" pos="2159"/>
        <p:guide pos="2879"/>
      </p:guideLst>
    </p:cSldViewPr>
  </p:slideViewPr>
  <p:notesTextViewPr>
    <p:cViewPr>
      <p:scale>
        <a:sx n="100" d="100"/>
        <a:sy n="100" d="100"/>
      </p:scale>
      <p:origin x="0" y="0"/>
    </p:cViewPr>
  </p:notesTextViewPr>
  <p:notesViewPr>
    <p:cSldViewPr>
      <p:cViewPr>
        <p:scale>
          <a:sx n="1" d="100"/>
          <a:sy n="1" d="100"/>
        </p:scale>
        <p:origin x="0" y="0"/>
      </p:cViewPr>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4.xml"  /><Relationship Id="rId100" Type="http://schemas.openxmlformats.org/officeDocument/2006/relationships/slide" Target="slides/slide94.xml"  /><Relationship Id="rId101" Type="http://schemas.openxmlformats.org/officeDocument/2006/relationships/slide" Target="slides/slide95.xml"  /><Relationship Id="rId102" Type="http://schemas.openxmlformats.org/officeDocument/2006/relationships/slide" Target="slides/slide96.xml"  /><Relationship Id="rId103" Type="http://schemas.openxmlformats.org/officeDocument/2006/relationships/slide" Target="slides/slide97.xml"  /><Relationship Id="rId104" Type="http://schemas.openxmlformats.org/officeDocument/2006/relationships/slide" Target="slides/slide98.xml"  /><Relationship Id="rId105" Type="http://schemas.openxmlformats.org/officeDocument/2006/relationships/slide" Target="slides/slide99.xml"  /><Relationship Id="rId106" Type="http://schemas.openxmlformats.org/officeDocument/2006/relationships/slide" Target="slides/slide100.xml"  /><Relationship Id="rId107" Type="http://schemas.openxmlformats.org/officeDocument/2006/relationships/slide" Target="slides/slide101.xml"  /><Relationship Id="rId108" Type="http://schemas.openxmlformats.org/officeDocument/2006/relationships/slide" Target="slides/slide102.xml"  /><Relationship Id="rId109" Type="http://schemas.openxmlformats.org/officeDocument/2006/relationships/slide" Target="slides/slide103.xml"  /><Relationship Id="rId11" Type="http://schemas.openxmlformats.org/officeDocument/2006/relationships/slide" Target="slides/slide5.xml"  /><Relationship Id="rId110" Type="http://schemas.openxmlformats.org/officeDocument/2006/relationships/slide" Target="slides/slide104.xml"  /><Relationship Id="rId111" Type="http://schemas.openxmlformats.org/officeDocument/2006/relationships/slide" Target="slides/slide105.xml"  /><Relationship Id="rId112" Type="http://schemas.openxmlformats.org/officeDocument/2006/relationships/slide" Target="slides/slide106.xml"  /><Relationship Id="rId113" Type="http://schemas.openxmlformats.org/officeDocument/2006/relationships/slide" Target="slides/slide107.xml"  /><Relationship Id="rId114" Type="http://schemas.openxmlformats.org/officeDocument/2006/relationships/slide" Target="slides/slide108.xml"  /><Relationship Id="rId115" Type="http://schemas.openxmlformats.org/officeDocument/2006/relationships/slide" Target="slides/slide109.xml"  /><Relationship Id="rId116" Type="http://schemas.openxmlformats.org/officeDocument/2006/relationships/slide" Target="slides/slide110.xml"  /><Relationship Id="rId117" Type="http://schemas.openxmlformats.org/officeDocument/2006/relationships/slide" Target="slides/slide111.xml"  /><Relationship Id="rId118" Type="http://schemas.openxmlformats.org/officeDocument/2006/relationships/slide" Target="slides/slide112.xml"  /><Relationship Id="rId119" Type="http://schemas.openxmlformats.org/officeDocument/2006/relationships/slide" Target="slides/slide113.xml"  /><Relationship Id="rId12" Type="http://schemas.openxmlformats.org/officeDocument/2006/relationships/slide" Target="slides/slide6.xml"  /><Relationship Id="rId120" Type="http://schemas.openxmlformats.org/officeDocument/2006/relationships/slide" Target="slides/slide114.xml"  /><Relationship Id="rId121" Type="http://schemas.openxmlformats.org/officeDocument/2006/relationships/slide" Target="slides/slide115.xml"  /><Relationship Id="rId122" Type="http://schemas.openxmlformats.org/officeDocument/2006/relationships/slide" Target="slides/slide116.xml"  /><Relationship Id="rId123" Type="http://schemas.openxmlformats.org/officeDocument/2006/relationships/slide" Target="slides/slide117.xml"  /><Relationship Id="rId124" Type="http://schemas.openxmlformats.org/officeDocument/2006/relationships/slide" Target="slides/slide118.xml"  /><Relationship Id="rId125" Type="http://schemas.openxmlformats.org/officeDocument/2006/relationships/slide" Target="slides/slide119.xml"  /><Relationship Id="rId126" Type="http://schemas.openxmlformats.org/officeDocument/2006/relationships/slide" Target="slides/slide120.xml"  /><Relationship Id="rId127" Type="http://schemas.openxmlformats.org/officeDocument/2006/relationships/slide" Target="slides/slide121.xml"  /><Relationship Id="rId128" Type="http://schemas.openxmlformats.org/officeDocument/2006/relationships/slide" Target="slides/slide122.xml"  /><Relationship Id="rId129" Type="http://schemas.openxmlformats.org/officeDocument/2006/relationships/slide" Target="slides/slide123.xml"  /><Relationship Id="rId13" Type="http://schemas.openxmlformats.org/officeDocument/2006/relationships/slide" Target="slides/slide7.xml"  /><Relationship Id="rId130" Type="http://schemas.openxmlformats.org/officeDocument/2006/relationships/slide" Target="slides/slide124.xml"  /><Relationship Id="rId131" Type="http://schemas.openxmlformats.org/officeDocument/2006/relationships/slide" Target="slides/slide125.xml"  /><Relationship Id="rId132" Type="http://schemas.openxmlformats.org/officeDocument/2006/relationships/slide" Target="slides/slide126.xml"  /><Relationship Id="rId133" Type="http://schemas.openxmlformats.org/officeDocument/2006/relationships/slide" Target="slides/slide127.xml"  /><Relationship Id="rId134" Type="http://schemas.openxmlformats.org/officeDocument/2006/relationships/slide" Target="slides/slide128.xml"  /><Relationship Id="rId135" Type="http://schemas.openxmlformats.org/officeDocument/2006/relationships/slide" Target="slides/slide129.xml"  /><Relationship Id="rId136" Type="http://schemas.openxmlformats.org/officeDocument/2006/relationships/slide" Target="slides/slide130.xml"  /><Relationship Id="rId137" Type="http://schemas.openxmlformats.org/officeDocument/2006/relationships/slide" Target="slides/slide131.xml"  /><Relationship Id="rId138" Type="http://schemas.openxmlformats.org/officeDocument/2006/relationships/slide" Target="slides/slide132.xml"  /><Relationship Id="rId139" Type="http://schemas.openxmlformats.org/officeDocument/2006/relationships/slide" Target="slides/slide133.xml"  /><Relationship Id="rId14" Type="http://schemas.openxmlformats.org/officeDocument/2006/relationships/slide" Target="slides/slide8.xml"  /><Relationship Id="rId140" Type="http://schemas.openxmlformats.org/officeDocument/2006/relationships/slide" Target="slides/slide134.xml"  /><Relationship Id="rId141" Type="http://schemas.openxmlformats.org/officeDocument/2006/relationships/slide" Target="slides/slide135.xml"  /><Relationship Id="rId142" Type="http://schemas.openxmlformats.org/officeDocument/2006/relationships/slide" Target="slides/slide136.xml"  /><Relationship Id="rId143" Type="http://schemas.openxmlformats.org/officeDocument/2006/relationships/slide" Target="slides/slide137.xml"  /><Relationship Id="rId144" Type="http://schemas.openxmlformats.org/officeDocument/2006/relationships/slide" Target="slides/slide138.xml"  /><Relationship Id="rId145" Type="http://schemas.openxmlformats.org/officeDocument/2006/relationships/slide" Target="slides/slide139.xml"  /><Relationship Id="rId146" Type="http://schemas.openxmlformats.org/officeDocument/2006/relationships/slide" Target="slides/slide140.xml"  /><Relationship Id="rId147" Type="http://schemas.openxmlformats.org/officeDocument/2006/relationships/slide" Target="slides/slide141.xml"  /><Relationship Id="rId148" Type="http://schemas.openxmlformats.org/officeDocument/2006/relationships/slide" Target="slides/slide142.xml"  /><Relationship Id="rId149" Type="http://schemas.openxmlformats.org/officeDocument/2006/relationships/slide" Target="slides/slide143.xml"  /><Relationship Id="rId15" Type="http://schemas.openxmlformats.org/officeDocument/2006/relationships/slide" Target="slides/slide9.xml"  /><Relationship Id="rId150" Type="http://schemas.openxmlformats.org/officeDocument/2006/relationships/slide" Target="slides/slide144.xml"  /><Relationship Id="rId151" Type="http://schemas.openxmlformats.org/officeDocument/2006/relationships/slide" Target="slides/slide145.xml"  /><Relationship Id="rId152" Type="http://schemas.openxmlformats.org/officeDocument/2006/relationships/slide" Target="slides/slide146.xml"  /><Relationship Id="rId153" Type="http://schemas.openxmlformats.org/officeDocument/2006/relationships/slide" Target="slides/slide147.xml"  /><Relationship Id="rId154" Type="http://schemas.openxmlformats.org/officeDocument/2006/relationships/slide" Target="slides/slide148.xml"  /><Relationship Id="rId155" Type="http://schemas.openxmlformats.org/officeDocument/2006/relationships/slide" Target="slides/slide149.xml"  /><Relationship Id="rId156" Type="http://schemas.openxmlformats.org/officeDocument/2006/relationships/slide" Target="slides/slide150.xml"  /><Relationship Id="rId157" Type="http://schemas.openxmlformats.org/officeDocument/2006/relationships/slide" Target="slides/slide151.xml"  /><Relationship Id="rId158" Type="http://schemas.openxmlformats.org/officeDocument/2006/relationships/slide" Target="slides/slide152.xml"  /><Relationship Id="rId159" Type="http://schemas.openxmlformats.org/officeDocument/2006/relationships/slide" Target="slides/slide153.xml"  /><Relationship Id="rId16" Type="http://schemas.openxmlformats.org/officeDocument/2006/relationships/slide" Target="slides/slide10.xml"  /><Relationship Id="rId160" Type="http://schemas.openxmlformats.org/officeDocument/2006/relationships/slide" Target="slides/slide154.xml"  /><Relationship Id="rId161" Type="http://schemas.openxmlformats.org/officeDocument/2006/relationships/slide" Target="slides/slide155.xml"  /><Relationship Id="rId162" Type="http://schemas.openxmlformats.org/officeDocument/2006/relationships/slide" Target="slides/slide156.xml"  /><Relationship Id="rId163" Type="http://schemas.openxmlformats.org/officeDocument/2006/relationships/slide" Target="slides/slide157.xml"  /><Relationship Id="rId164" Type="http://schemas.openxmlformats.org/officeDocument/2006/relationships/slide" Target="slides/slide158.xml"  /><Relationship Id="rId165" Type="http://schemas.openxmlformats.org/officeDocument/2006/relationships/slide" Target="slides/slide159.xml"  /><Relationship Id="rId166" Type="http://schemas.openxmlformats.org/officeDocument/2006/relationships/slide" Target="slides/slide160.xml"  /><Relationship Id="rId167" Type="http://schemas.openxmlformats.org/officeDocument/2006/relationships/slide" Target="slides/slide161.xml"  /><Relationship Id="rId168" Type="http://schemas.openxmlformats.org/officeDocument/2006/relationships/slide" Target="slides/slide162.xml"  /><Relationship Id="rId169" Type="http://schemas.openxmlformats.org/officeDocument/2006/relationships/slide" Target="slides/slide163.xml"  /><Relationship Id="rId17" Type="http://schemas.openxmlformats.org/officeDocument/2006/relationships/slide" Target="slides/slide11.xml"  /><Relationship Id="rId170" Type="http://schemas.openxmlformats.org/officeDocument/2006/relationships/presProps" Target="presProps.xml"  /><Relationship Id="rId171" Type="http://schemas.openxmlformats.org/officeDocument/2006/relationships/viewProps" Target="viewProps.xml"  /><Relationship Id="rId172" Type="http://schemas.openxmlformats.org/officeDocument/2006/relationships/theme" Target="theme/theme1.xml"  /><Relationship Id="rId173" Type="http://schemas.openxmlformats.org/officeDocument/2006/relationships/tableStyles" Target="tableStyles.xml"  /><Relationship Id="rId18" Type="http://schemas.openxmlformats.org/officeDocument/2006/relationships/slide" Target="slides/slide12.xml"  /><Relationship Id="rId19" Type="http://schemas.openxmlformats.org/officeDocument/2006/relationships/slide" Target="slides/slide13.xml"  /><Relationship Id="rId2" Type="http://schemas.openxmlformats.org/officeDocument/2006/relationships/slideMaster" Target="slideMasters/slideMaster2.xml"  /><Relationship Id="rId20" Type="http://schemas.openxmlformats.org/officeDocument/2006/relationships/slide" Target="slides/slide14.xml"  /><Relationship Id="rId21" Type="http://schemas.openxmlformats.org/officeDocument/2006/relationships/slide" Target="slides/slide15.xml"  /><Relationship Id="rId22" Type="http://schemas.openxmlformats.org/officeDocument/2006/relationships/slide" Target="slides/slide16.xml"  /><Relationship Id="rId23" Type="http://schemas.openxmlformats.org/officeDocument/2006/relationships/slide" Target="slides/slide17.xml"  /><Relationship Id="rId24" Type="http://schemas.openxmlformats.org/officeDocument/2006/relationships/slide" Target="slides/slide18.xml"  /><Relationship Id="rId25" Type="http://schemas.openxmlformats.org/officeDocument/2006/relationships/slide" Target="slides/slide19.xml"  /><Relationship Id="rId26" Type="http://schemas.openxmlformats.org/officeDocument/2006/relationships/slide" Target="slides/slide20.xml"  /><Relationship Id="rId27" Type="http://schemas.openxmlformats.org/officeDocument/2006/relationships/slide" Target="slides/slide21.xml"  /><Relationship Id="rId28" Type="http://schemas.openxmlformats.org/officeDocument/2006/relationships/slide" Target="slides/slide22.xml"  /><Relationship Id="rId29" Type="http://schemas.openxmlformats.org/officeDocument/2006/relationships/slide" Target="slides/slide23.xml"  /><Relationship Id="rId3" Type="http://schemas.openxmlformats.org/officeDocument/2006/relationships/slideMaster" Target="slideMasters/slideMaster3.xml"  /><Relationship Id="rId30" Type="http://schemas.openxmlformats.org/officeDocument/2006/relationships/slide" Target="slides/slide24.xml"  /><Relationship Id="rId31" Type="http://schemas.openxmlformats.org/officeDocument/2006/relationships/slide" Target="slides/slide25.xml"  /><Relationship Id="rId32" Type="http://schemas.openxmlformats.org/officeDocument/2006/relationships/slide" Target="slides/slide26.xml"  /><Relationship Id="rId33" Type="http://schemas.openxmlformats.org/officeDocument/2006/relationships/slide" Target="slides/slide27.xml"  /><Relationship Id="rId34" Type="http://schemas.openxmlformats.org/officeDocument/2006/relationships/slide" Target="slides/slide28.xml"  /><Relationship Id="rId35" Type="http://schemas.openxmlformats.org/officeDocument/2006/relationships/slide" Target="slides/slide29.xml"  /><Relationship Id="rId36" Type="http://schemas.openxmlformats.org/officeDocument/2006/relationships/slide" Target="slides/slide30.xml"  /><Relationship Id="rId37" Type="http://schemas.openxmlformats.org/officeDocument/2006/relationships/slide" Target="slides/slide31.xml"  /><Relationship Id="rId38" Type="http://schemas.openxmlformats.org/officeDocument/2006/relationships/slide" Target="slides/slide32.xml"  /><Relationship Id="rId39" Type="http://schemas.openxmlformats.org/officeDocument/2006/relationships/slide" Target="slides/slide33.xml"  /><Relationship Id="rId4" Type="http://schemas.openxmlformats.org/officeDocument/2006/relationships/slideMaster" Target="slideMasters/slideMaster4.xml"  /><Relationship Id="rId40" Type="http://schemas.openxmlformats.org/officeDocument/2006/relationships/slide" Target="slides/slide34.xml"  /><Relationship Id="rId41" Type="http://schemas.openxmlformats.org/officeDocument/2006/relationships/slide" Target="slides/slide35.xml"  /><Relationship Id="rId42" Type="http://schemas.openxmlformats.org/officeDocument/2006/relationships/slide" Target="slides/slide36.xml"  /><Relationship Id="rId43" Type="http://schemas.openxmlformats.org/officeDocument/2006/relationships/slide" Target="slides/slide37.xml"  /><Relationship Id="rId44" Type="http://schemas.openxmlformats.org/officeDocument/2006/relationships/slide" Target="slides/slide38.xml"  /><Relationship Id="rId45" Type="http://schemas.openxmlformats.org/officeDocument/2006/relationships/slide" Target="slides/slide39.xml"  /><Relationship Id="rId46" Type="http://schemas.openxmlformats.org/officeDocument/2006/relationships/slide" Target="slides/slide40.xml"  /><Relationship Id="rId47" Type="http://schemas.openxmlformats.org/officeDocument/2006/relationships/slide" Target="slides/slide41.xml"  /><Relationship Id="rId48" Type="http://schemas.openxmlformats.org/officeDocument/2006/relationships/slide" Target="slides/slide42.xml"  /><Relationship Id="rId49" Type="http://schemas.openxmlformats.org/officeDocument/2006/relationships/slide" Target="slides/slide43.xml"  /><Relationship Id="rId5" Type="http://schemas.openxmlformats.org/officeDocument/2006/relationships/slideMaster" Target="slideMasters/slideMaster5.xml"  /><Relationship Id="rId50" Type="http://schemas.openxmlformats.org/officeDocument/2006/relationships/slide" Target="slides/slide44.xml"  /><Relationship Id="rId51" Type="http://schemas.openxmlformats.org/officeDocument/2006/relationships/slide" Target="slides/slide45.xml"  /><Relationship Id="rId52" Type="http://schemas.openxmlformats.org/officeDocument/2006/relationships/slide" Target="slides/slide46.xml"  /><Relationship Id="rId53" Type="http://schemas.openxmlformats.org/officeDocument/2006/relationships/slide" Target="slides/slide47.xml"  /><Relationship Id="rId54" Type="http://schemas.openxmlformats.org/officeDocument/2006/relationships/slide" Target="slides/slide48.xml"  /><Relationship Id="rId55" Type="http://schemas.openxmlformats.org/officeDocument/2006/relationships/slide" Target="slides/slide49.xml"  /><Relationship Id="rId56" Type="http://schemas.openxmlformats.org/officeDocument/2006/relationships/slide" Target="slides/slide50.xml"  /><Relationship Id="rId57" Type="http://schemas.openxmlformats.org/officeDocument/2006/relationships/slide" Target="slides/slide51.xml"  /><Relationship Id="rId58" Type="http://schemas.openxmlformats.org/officeDocument/2006/relationships/slide" Target="slides/slide52.xml"  /><Relationship Id="rId59" Type="http://schemas.openxmlformats.org/officeDocument/2006/relationships/slide" Target="slides/slide53.xml"  /><Relationship Id="rId6" Type="http://schemas.openxmlformats.org/officeDocument/2006/relationships/notesMaster" Target="notesMasters/notesMaster1.xml"  /><Relationship Id="rId60" Type="http://schemas.openxmlformats.org/officeDocument/2006/relationships/slide" Target="slides/slide54.xml"  /><Relationship Id="rId61" Type="http://schemas.openxmlformats.org/officeDocument/2006/relationships/slide" Target="slides/slide55.xml"  /><Relationship Id="rId62" Type="http://schemas.openxmlformats.org/officeDocument/2006/relationships/slide" Target="slides/slide56.xml"  /><Relationship Id="rId63" Type="http://schemas.openxmlformats.org/officeDocument/2006/relationships/slide" Target="slides/slide57.xml"  /><Relationship Id="rId64" Type="http://schemas.openxmlformats.org/officeDocument/2006/relationships/slide" Target="slides/slide58.xml"  /><Relationship Id="rId65" Type="http://schemas.openxmlformats.org/officeDocument/2006/relationships/slide" Target="slides/slide59.xml"  /><Relationship Id="rId66" Type="http://schemas.openxmlformats.org/officeDocument/2006/relationships/slide" Target="slides/slide60.xml"  /><Relationship Id="rId67" Type="http://schemas.openxmlformats.org/officeDocument/2006/relationships/slide" Target="slides/slide61.xml"  /><Relationship Id="rId68" Type="http://schemas.openxmlformats.org/officeDocument/2006/relationships/slide" Target="slides/slide62.xml"  /><Relationship Id="rId69" Type="http://schemas.openxmlformats.org/officeDocument/2006/relationships/slide" Target="slides/slide63.xml"  /><Relationship Id="rId7" Type="http://schemas.openxmlformats.org/officeDocument/2006/relationships/slide" Target="slides/slide1.xml"  /><Relationship Id="rId70" Type="http://schemas.openxmlformats.org/officeDocument/2006/relationships/slide" Target="slides/slide64.xml"  /><Relationship Id="rId71" Type="http://schemas.openxmlformats.org/officeDocument/2006/relationships/slide" Target="slides/slide65.xml"  /><Relationship Id="rId72" Type="http://schemas.openxmlformats.org/officeDocument/2006/relationships/slide" Target="slides/slide66.xml"  /><Relationship Id="rId73" Type="http://schemas.openxmlformats.org/officeDocument/2006/relationships/slide" Target="slides/slide67.xml"  /><Relationship Id="rId74" Type="http://schemas.openxmlformats.org/officeDocument/2006/relationships/slide" Target="slides/slide68.xml"  /><Relationship Id="rId75" Type="http://schemas.openxmlformats.org/officeDocument/2006/relationships/slide" Target="slides/slide69.xml"  /><Relationship Id="rId76" Type="http://schemas.openxmlformats.org/officeDocument/2006/relationships/slide" Target="slides/slide70.xml"  /><Relationship Id="rId77" Type="http://schemas.openxmlformats.org/officeDocument/2006/relationships/slide" Target="slides/slide71.xml"  /><Relationship Id="rId78" Type="http://schemas.openxmlformats.org/officeDocument/2006/relationships/slide" Target="slides/slide72.xml"  /><Relationship Id="rId79" Type="http://schemas.openxmlformats.org/officeDocument/2006/relationships/slide" Target="slides/slide73.xml"  /><Relationship Id="rId8" Type="http://schemas.openxmlformats.org/officeDocument/2006/relationships/slide" Target="slides/slide2.xml"  /><Relationship Id="rId80" Type="http://schemas.openxmlformats.org/officeDocument/2006/relationships/slide" Target="slides/slide74.xml"  /><Relationship Id="rId81" Type="http://schemas.openxmlformats.org/officeDocument/2006/relationships/slide" Target="slides/slide75.xml"  /><Relationship Id="rId82" Type="http://schemas.openxmlformats.org/officeDocument/2006/relationships/slide" Target="slides/slide76.xml"  /><Relationship Id="rId83" Type="http://schemas.openxmlformats.org/officeDocument/2006/relationships/slide" Target="slides/slide77.xml"  /><Relationship Id="rId84" Type="http://schemas.openxmlformats.org/officeDocument/2006/relationships/slide" Target="slides/slide78.xml"  /><Relationship Id="rId85" Type="http://schemas.openxmlformats.org/officeDocument/2006/relationships/slide" Target="slides/slide79.xml"  /><Relationship Id="rId86" Type="http://schemas.openxmlformats.org/officeDocument/2006/relationships/slide" Target="slides/slide80.xml"  /><Relationship Id="rId87" Type="http://schemas.openxmlformats.org/officeDocument/2006/relationships/slide" Target="slides/slide81.xml"  /><Relationship Id="rId88" Type="http://schemas.openxmlformats.org/officeDocument/2006/relationships/slide" Target="slides/slide82.xml"  /><Relationship Id="rId89" Type="http://schemas.openxmlformats.org/officeDocument/2006/relationships/slide" Target="slides/slide83.xml"  /><Relationship Id="rId9" Type="http://schemas.openxmlformats.org/officeDocument/2006/relationships/slide" Target="slides/slide3.xml"  /><Relationship Id="rId90" Type="http://schemas.openxmlformats.org/officeDocument/2006/relationships/slide" Target="slides/slide84.xml"  /><Relationship Id="rId91" Type="http://schemas.openxmlformats.org/officeDocument/2006/relationships/slide" Target="slides/slide85.xml"  /><Relationship Id="rId92" Type="http://schemas.openxmlformats.org/officeDocument/2006/relationships/slide" Target="slides/slide86.xml"  /><Relationship Id="rId93" Type="http://schemas.openxmlformats.org/officeDocument/2006/relationships/slide" Target="slides/slide87.xml"  /><Relationship Id="rId94" Type="http://schemas.openxmlformats.org/officeDocument/2006/relationships/slide" Target="slides/slide88.xml"  /><Relationship Id="rId95" Type="http://schemas.openxmlformats.org/officeDocument/2006/relationships/slide" Target="slides/slide89.xml"  /><Relationship Id="rId96" Type="http://schemas.openxmlformats.org/officeDocument/2006/relationships/slide" Target="slides/slide90.xml"  /><Relationship Id="rId97" Type="http://schemas.openxmlformats.org/officeDocument/2006/relationships/slide" Target="slides/slide91.xml"  /><Relationship Id="rId98" Type="http://schemas.openxmlformats.org/officeDocument/2006/relationships/slide" Target="slides/slide92.xml"  /><Relationship Id="rId99" Type="http://schemas.openxmlformats.org/officeDocument/2006/relationships/slide" Target="slides/slide9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idx="0"/>
          </p:nvPr>
        </p:nvSpPr>
        <p:spPr>
          <a:xfrm>
            <a:off x="0" y="0"/>
            <a:ext cx="2971800" cy="457200"/>
          </a:xfrm>
          <a:prstGeom prst="rect">
            <a:avLst/>
          </a:prstGeom>
        </p:spPr>
        <p:txBody>
          <a:bodyPr vert="horz" lIns="91440" tIns="45720" rIns="91440" bIns="45720"/>
          <a:lstStyle>
            <a:lvl1pPr algn="l">
              <a:defRPr sz="1200"/>
            </a:lvl1pPr>
          </a:lstStyle>
          <a:p>
            <a:pPr lvl="0">
              <a:defRPr/>
            </a:pPr>
            <a:r>
              <a:rPr lang="ko-KR" altLang="en-US"/>
              <a:t/>
            </a:r>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a:lstStyle>
            <a:lvl1pPr algn="r">
              <a:defRPr sz="1200"/>
            </a:lvl1pPr>
          </a:lstStyle>
          <a:p>
            <a:pPr lvl="0">
              <a:defRPr/>
            </a:pPr>
            <a:fld id="{E2B2BC9D-A816-4D0A-858B-1D023B3A8ACA}" type="datetime1">
              <a:rPr lang="ko-KR" altLang="en-US"/>
              <a:pPr lvl="0">
                <a:defRPr/>
              </a:pPr>
              <a:t>2023-09-25</a:t>
            </a:fld>
            <a:endParaRPr lang="ko-KR" altLang="en-US"/>
          </a:p>
        </p:txBody>
      </p:sp>
      <p:sp>
        <p:nvSpPr>
          <p:cNvPr id="4" name="슬라이드 이미지 개체 틀 3"/>
          <p:cNvSpPr>
            <a:spLocks noGrp="1" noRot="1" noChangeAspect="1" noTextEdi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anchor="ctr"/>
          <a:lstStyle/>
          <a:p>
            <a:pPr lvl="0">
              <a:defRPr/>
            </a:pPr>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a:noAutofit/>
          </a:bodyPr>
          <a:lstStyle/>
          <a:p>
            <a:pPr lvl="0">
              <a:defRPr/>
            </a:pPr>
            <a:r>
              <a:rPr lang="ko-KR" altLang="en-US"/>
              <a:t>마스터 텍스트 스타일을 편집합니다</a:t>
            </a:r>
            <a:endParaRPr lang="ko-KR" altLang="en-US"/>
          </a:p>
          <a:p>
            <a:pPr lvl="1">
              <a:defRPr/>
            </a:pPr>
            <a:r>
              <a:rPr lang="ko-KR" altLang="en-US"/>
              <a:t>둘째 수준</a:t>
            </a:r>
            <a:endParaRPr lang="ko-KR" altLang="en-US"/>
          </a:p>
          <a:p>
            <a:pPr lvl="2">
              <a:defRPr/>
            </a:pPr>
            <a:r>
              <a:rPr lang="ko-KR" altLang="en-US"/>
              <a:t>셋째 수준</a:t>
            </a:r>
            <a:endParaRPr lang="ko-KR" altLang="en-US"/>
          </a:p>
          <a:p>
            <a:pPr lvl="3">
              <a:defRPr/>
            </a:pPr>
            <a:r>
              <a:rPr lang="ko-KR" altLang="en-US"/>
              <a:t>넷째 수준</a:t>
            </a:r>
            <a:endParaRPr lang="ko-KR" altLang="en-US"/>
          </a:p>
          <a:p>
            <a:pPr lvl="4">
              <a:defRPr/>
            </a:pPr>
            <a:r>
              <a:rPr lang="ko-KR" altLang="en-US"/>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anchor="b"/>
          <a:lstStyle>
            <a:lvl1pPr algn="l">
              <a:defRPr sz="1200"/>
            </a:lvl1pPr>
          </a:lstStyle>
          <a:p>
            <a:pPr lvl="0">
              <a:defRPr/>
            </a:pPr>
            <a:r>
              <a:rPr lang="ko-KR" altLang="en-US"/>
              <a:t/>
            </a:r>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anchor="b"/>
          <a:lstStyle>
            <a:lvl1pPr algn="r">
              <a:defRPr sz="1200"/>
            </a:lvl1pPr>
          </a:lstStyle>
          <a:p>
            <a:pPr lvl="0">
              <a:defRPr/>
            </a:pPr>
            <a:fld id="{09F4262C-968C-4EE9-8164-CE16364706B3}" type="slidenum">
              <a:rPr lang="ko-KR" altLang="en-US"/>
              <a:pPr lvl="0">
                <a:defRPr/>
              </a:pPr>
              <a:t>‹#›</a:t>
            </a:fld>
            <a:endParaRPr lang="ko-KR"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j-lt"/>
        <a:ea typeface="+mj-ea"/>
        <a:cs typeface="+mj-cs"/>
      </a:defRPr>
    </a:lvl1pPr>
    <a:lvl2pPr marL="457200" algn="l" defTabSz="914400" rtl="0" eaLnBrk="1" latinLnBrk="1" hangingPunct="1">
      <a:defRPr sz="1200" kern="1200">
        <a:solidFill>
          <a:schemeClr val="tx1"/>
        </a:solidFill>
        <a:latin typeface="+mj-lt"/>
        <a:ea typeface="+mj-ea"/>
        <a:cs typeface="+mj-cs"/>
      </a:defRPr>
    </a:lvl2pPr>
    <a:lvl3pPr marL="914400" algn="l" defTabSz="914400" rtl="0" eaLnBrk="1" latinLnBrk="1" hangingPunct="1">
      <a:defRPr sz="1200" kern="1200">
        <a:solidFill>
          <a:schemeClr val="tx1"/>
        </a:solidFill>
        <a:latin typeface="+mj-lt"/>
        <a:ea typeface="+mj-ea"/>
        <a:cs typeface="+mj-cs"/>
      </a:defRPr>
    </a:lvl3pPr>
    <a:lvl4pPr marL="1371600" algn="l" defTabSz="914400" rtl="0" eaLnBrk="1" latinLnBrk="1" hangingPunct="1">
      <a:defRPr sz="1200" kern="1200">
        <a:solidFill>
          <a:schemeClr val="tx1"/>
        </a:solidFill>
        <a:latin typeface="+mj-lt"/>
        <a:ea typeface="+mj-ea"/>
        <a:cs typeface="+mj-cs"/>
      </a:defRPr>
    </a:lvl4pPr>
    <a:lvl5pPr marL="1828800" algn="l" defTabSz="914400" rtl="0" eaLnBrk="1" latinLnBrk="1" hangingPunct="1">
      <a:defRPr sz="1200" kern="1200">
        <a:solidFill>
          <a:schemeClr val="tx1"/>
        </a:solidFill>
        <a:latin typeface="+mj-lt"/>
        <a:ea typeface="+mj-ea"/>
        <a:cs typeface="+mj-cs"/>
      </a:defRPr>
    </a:lvl5pPr>
    <a:lvl6pPr marL="2286000" algn="l" defTabSz="914400" rtl="0" eaLnBrk="1" latinLnBrk="1" hangingPunct="1">
      <a:defRPr sz="1200" kern="1200">
        <a:solidFill>
          <a:schemeClr val="tx1"/>
        </a:solidFill>
        <a:latin typeface="+mj-lt"/>
        <a:ea typeface="+mj-ea"/>
        <a:cs typeface="+mj-cs"/>
      </a:defRPr>
    </a:lvl6pPr>
    <a:lvl7pPr marL="2743200" algn="l" defTabSz="914400" rtl="0" eaLnBrk="1" latinLnBrk="1" hangingPunct="1">
      <a:defRPr sz="1200" kern="1200">
        <a:solidFill>
          <a:schemeClr val="tx1"/>
        </a:solidFill>
        <a:latin typeface="+mj-lt"/>
        <a:ea typeface="+mj-ea"/>
        <a:cs typeface="+mj-cs"/>
      </a:defRPr>
    </a:lvl7pPr>
    <a:lvl8pPr marL="3200400" algn="l" defTabSz="914400" rtl="0" eaLnBrk="1" latinLnBrk="1" hangingPunct="1">
      <a:defRPr sz="1200" kern="1200">
        <a:solidFill>
          <a:schemeClr val="tx1"/>
        </a:solidFill>
        <a:latin typeface="+mj-lt"/>
        <a:ea typeface="+mj-ea"/>
        <a:cs typeface="+mj-cs"/>
      </a:defRPr>
    </a:lvl8pPr>
    <a:lvl9pPr marL="3657600" algn="l" defTabSz="914400" rtl="0" eaLnBrk="1" latinLnBrk="1" hangingPunct="1">
      <a:defRPr sz="1200" kern="1200">
        <a:solidFill>
          <a:schemeClr val="tx1"/>
        </a:solidFill>
        <a:latin typeface="+mj-lt"/>
        <a:ea typeface="+mj-ea"/>
        <a:cs typeface="+mj-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89.xml"  /><Relationship Id="rId2"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115.xml"  /><Relationship Id="rId2"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125.xml"  /><Relationship Id="rId2"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160.xml"  /><Relationship Id="rId2" Type="http://schemas.openxmlformats.org/officeDocument/2006/relationships/notesMaster" Target="../notesMasters/notesMaster1.xml"  /></Relationships>
</file>

<file path=ppt/notesSlides/notesSlide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vi"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DCDA02C3-7181-4BBC-B499-2507BD731811}" type="slidenum">
              <a:rPr lang="en-US" altLang="en-US"/>
              <a:pPr lvl="0">
                <a:defRPr/>
              </a:pPr>
              <a:t>89</a:t>
            </a:fld>
            <a:endParaRPr lang="en-US" altLang="en-US"/>
          </a:p>
        </p:txBody>
      </p:sp>
    </p:spTree>
  </p:cSld>
  <p:clrMapOvr>
    <a:masterClrMapping/>
  </p:clrMapOvr>
</p:notes>
</file>

<file path=ppt/notesSlides/notesSlide2.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vi"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54B43523-A45E-4944-9CD3-8D5F267B3325}" type="slidenum">
              <a:rPr lang="en-US" altLang="en-US"/>
              <a:pPr lvl="0">
                <a:defRPr/>
              </a:pPr>
              <a:t>115</a:t>
            </a:fld>
            <a:endParaRPr lang="en-US" altLang="en-US"/>
          </a:p>
        </p:txBody>
      </p:sp>
    </p:spTree>
  </p:cSld>
  <p:clrMapOvr>
    <a:masterClrMapping/>
  </p:clrMapOvr>
</p:notes>
</file>

<file path=ppt/notesSlides/notesSlide3.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vi"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765A6286-6C28-421E-B095-5E659BE659D6}" type="slidenum">
              <a:rPr lang="en-US" altLang="en-US"/>
              <a:pPr lvl="0">
                <a:defRPr/>
              </a:pPr>
              <a:t>125</a:t>
            </a:fld>
            <a:endParaRPr lang="en-US" altLang="en-US"/>
          </a:p>
        </p:txBody>
      </p:sp>
    </p:spTree>
  </p:cSld>
  <p:clrMapOvr>
    <a:masterClrMapping/>
  </p:clrMapOvr>
</p:notes>
</file>

<file path=ppt/notesSlides/notesSlide4.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vi"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97294564-F608-4DA1-BC9F-69A3A77D429B}" type="slidenum">
              <a:rPr lang="en-US" altLang="en-US"/>
              <a:pPr lvl="0">
                <a:defRPr/>
              </a:pPr>
              <a:t>160</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2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2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3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3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3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3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3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3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3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3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3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3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4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4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4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4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4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4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4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4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4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4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5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5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5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5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5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5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  /><Relationship Id="rId10" Type="http://schemas.openxmlformats.org/officeDocument/2006/relationships/slideLayout" Target="../slideLayouts/slideLayout21.xml"  /><Relationship Id="rId11" Type="http://schemas.openxmlformats.org/officeDocument/2006/relationships/slideLayout" Target="../slideLayouts/slideLayout22.xml"  /><Relationship Id="rId12" Type="http://schemas.openxmlformats.org/officeDocument/2006/relationships/theme" Target="../theme/theme2.xml"  /><Relationship Id="rId2" Type="http://schemas.openxmlformats.org/officeDocument/2006/relationships/slideLayout" Target="../slideLayouts/slideLayout13.xml"  /><Relationship Id="rId3" Type="http://schemas.openxmlformats.org/officeDocument/2006/relationships/slideLayout" Target="../slideLayouts/slideLayout14.xml"  /><Relationship Id="rId4" Type="http://schemas.openxmlformats.org/officeDocument/2006/relationships/slideLayout" Target="../slideLayouts/slideLayout15.xml"  /><Relationship Id="rId5" Type="http://schemas.openxmlformats.org/officeDocument/2006/relationships/slideLayout" Target="../slideLayouts/slideLayout16.xml"  /><Relationship Id="rId6" Type="http://schemas.openxmlformats.org/officeDocument/2006/relationships/slideLayout" Target="../slideLayouts/slideLayout17.xml"  /><Relationship Id="rId7" Type="http://schemas.openxmlformats.org/officeDocument/2006/relationships/slideLayout" Target="../slideLayouts/slideLayout18.xml"  /><Relationship Id="rId8" Type="http://schemas.openxmlformats.org/officeDocument/2006/relationships/slideLayout" Target="../slideLayouts/slideLayout19.xml"  /><Relationship Id="rId9" Type="http://schemas.openxmlformats.org/officeDocument/2006/relationships/slideLayout" Target="../slideLayouts/slideLayout20.xml"  /></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  /><Relationship Id="rId10" Type="http://schemas.openxmlformats.org/officeDocument/2006/relationships/slideLayout" Target="../slideLayouts/slideLayout32.xml"  /><Relationship Id="rId11" Type="http://schemas.openxmlformats.org/officeDocument/2006/relationships/slideLayout" Target="../slideLayouts/slideLayout33.xml"  /><Relationship Id="rId12" Type="http://schemas.openxmlformats.org/officeDocument/2006/relationships/theme" Target="../theme/theme3.xml"  /><Relationship Id="rId2" Type="http://schemas.openxmlformats.org/officeDocument/2006/relationships/slideLayout" Target="../slideLayouts/slideLayout24.xml"  /><Relationship Id="rId3" Type="http://schemas.openxmlformats.org/officeDocument/2006/relationships/slideLayout" Target="../slideLayouts/slideLayout25.xml"  /><Relationship Id="rId4" Type="http://schemas.openxmlformats.org/officeDocument/2006/relationships/slideLayout" Target="../slideLayouts/slideLayout26.xml"  /><Relationship Id="rId5" Type="http://schemas.openxmlformats.org/officeDocument/2006/relationships/slideLayout" Target="../slideLayouts/slideLayout27.xml"  /><Relationship Id="rId6" Type="http://schemas.openxmlformats.org/officeDocument/2006/relationships/slideLayout" Target="../slideLayouts/slideLayout28.xml"  /><Relationship Id="rId7" Type="http://schemas.openxmlformats.org/officeDocument/2006/relationships/slideLayout" Target="../slideLayouts/slideLayout29.xml"  /><Relationship Id="rId8" Type="http://schemas.openxmlformats.org/officeDocument/2006/relationships/slideLayout" Target="../slideLayouts/slideLayout30.xml"  /><Relationship Id="rId9" Type="http://schemas.openxmlformats.org/officeDocument/2006/relationships/slideLayout" Target="../slideLayouts/slideLayout31.xml"  /></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4.xml"  /><Relationship Id="rId10" Type="http://schemas.openxmlformats.org/officeDocument/2006/relationships/slideLayout" Target="../slideLayouts/slideLayout43.xml"  /><Relationship Id="rId11" Type="http://schemas.openxmlformats.org/officeDocument/2006/relationships/slideLayout" Target="../slideLayouts/slideLayout44.xml"  /><Relationship Id="rId12" Type="http://schemas.openxmlformats.org/officeDocument/2006/relationships/theme" Target="../theme/theme4.xml"  /><Relationship Id="rId2" Type="http://schemas.openxmlformats.org/officeDocument/2006/relationships/slideLayout" Target="../slideLayouts/slideLayout35.xml"  /><Relationship Id="rId3" Type="http://schemas.openxmlformats.org/officeDocument/2006/relationships/slideLayout" Target="../slideLayouts/slideLayout36.xml"  /><Relationship Id="rId4" Type="http://schemas.openxmlformats.org/officeDocument/2006/relationships/slideLayout" Target="../slideLayouts/slideLayout37.xml"  /><Relationship Id="rId5" Type="http://schemas.openxmlformats.org/officeDocument/2006/relationships/slideLayout" Target="../slideLayouts/slideLayout38.xml"  /><Relationship Id="rId6" Type="http://schemas.openxmlformats.org/officeDocument/2006/relationships/slideLayout" Target="../slideLayouts/slideLayout39.xml"  /><Relationship Id="rId7" Type="http://schemas.openxmlformats.org/officeDocument/2006/relationships/slideLayout" Target="../slideLayouts/slideLayout40.xml"  /><Relationship Id="rId8" Type="http://schemas.openxmlformats.org/officeDocument/2006/relationships/slideLayout" Target="../slideLayouts/slideLayout41.xml"  /><Relationship Id="rId9" Type="http://schemas.openxmlformats.org/officeDocument/2006/relationships/slideLayout" Target="../slideLayouts/slideLayout42.xml"  /></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5.xml"  /><Relationship Id="rId10" Type="http://schemas.openxmlformats.org/officeDocument/2006/relationships/slideLayout" Target="../slideLayouts/slideLayout54.xml"  /><Relationship Id="rId11" Type="http://schemas.openxmlformats.org/officeDocument/2006/relationships/slideLayout" Target="../slideLayouts/slideLayout55.xml"  /><Relationship Id="rId12" Type="http://schemas.openxmlformats.org/officeDocument/2006/relationships/theme" Target="../theme/theme5.xml"  /><Relationship Id="rId2" Type="http://schemas.openxmlformats.org/officeDocument/2006/relationships/slideLayout" Target="../slideLayouts/slideLayout46.xml"  /><Relationship Id="rId3" Type="http://schemas.openxmlformats.org/officeDocument/2006/relationships/slideLayout" Target="../slideLayouts/slideLayout47.xml"  /><Relationship Id="rId4" Type="http://schemas.openxmlformats.org/officeDocument/2006/relationships/slideLayout" Target="../slideLayouts/slideLayout48.xml"  /><Relationship Id="rId5" Type="http://schemas.openxmlformats.org/officeDocument/2006/relationships/slideLayout" Target="../slideLayouts/slideLayout49.xml"  /><Relationship Id="rId6" Type="http://schemas.openxmlformats.org/officeDocument/2006/relationships/slideLayout" Target="../slideLayouts/slideLayout50.xml"  /><Relationship Id="rId7" Type="http://schemas.openxmlformats.org/officeDocument/2006/relationships/slideLayout" Target="../slideLayouts/slideLayout51.xml"  /><Relationship Id="rId8" Type="http://schemas.openxmlformats.org/officeDocument/2006/relationships/slideLayout" Target="../slideLayouts/slideLayout52.xml"  /><Relationship Id="rId9" Type="http://schemas.openxmlformats.org/officeDocument/2006/relationships/slideLayout" Target="../slideLayouts/slideLayout53.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3.jpe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9.jpeg"  /></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0.png"  /></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1.png"  /></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8.png"  /></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2.png"  /></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73.jpe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17.jpeg"  /></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4.jpeg"  /></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5.jpeg"  /></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6.jpeg"  /></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7.jpeg"  /></Relationships>
</file>

<file path=ppt/slides/_rels/slide115.xml.rels><?xml version="1.0" encoding="UTF-8" standalone="yes" ?><Relationships xmlns="http://schemas.openxmlformats.org/package/2006/relationships"><Relationship Id="rId1" Type="http://schemas.openxmlformats.org/officeDocument/2006/relationships/notesSlide" Target="../notesSlides/notesSlide2.xml"  /><Relationship Id="rId2" Type="http://schemas.openxmlformats.org/officeDocument/2006/relationships/slideLayout" Target="../slideLayouts/slideLayout46.xml"  /><Relationship Id="rId3" Type="http://schemas.openxmlformats.org/officeDocument/2006/relationships/image" Target="../media/image78.jpeg"  /></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79.jpeg"  /></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0.png"  /></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1.jpeg"  /></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2.jpeg"  /></Relationships>
</file>

<file path=ppt/slides/_rels/slide125.xml.rels><?xml version="1.0" encoding="UTF-8" standalone="yes" ?><Relationships xmlns="http://schemas.openxmlformats.org/package/2006/relationships"><Relationship Id="rId1" Type="http://schemas.openxmlformats.org/officeDocument/2006/relationships/notesSlide" Target="../notesSlides/notesSlide3.xml"  /><Relationship Id="rId2" Type="http://schemas.openxmlformats.org/officeDocument/2006/relationships/slideLayout" Target="../slideLayouts/slideLayout46.xml"  /><Relationship Id="rId3" Type="http://schemas.openxmlformats.org/officeDocument/2006/relationships/image" Target="../media/image83.jpeg"  /></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4.jpeg"  /></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85.png"  /><Relationship Id="rId7" Type="http://schemas.openxmlformats.org/officeDocument/2006/relationships/image" Target="../media/image86.png"  /></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87.png"  /><Relationship Id="rId7" Type="http://schemas.openxmlformats.org/officeDocument/2006/relationships/image" Target="../media/image88.pn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18.jpeg"  /></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89.jpeg"  /></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0.png"  /></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1.jpeg"  /></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2.jpeg"  /></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3.jpeg"  /></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4.jpeg"  /></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19.jpeg"  /></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95.jpeg"  /></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6.jpeg"  /></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7.jpeg"  /></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8.jpeg"  /></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9.jpeg"  /></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0.jpeg"  /></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0.jpeg"  /></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101.jpeg"  /></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2.jpeg"  /></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3.jpeg"  /></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4.jpeg"  /></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5.jpeg"  /></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6.jpe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1.jpeg"  /></Relationships>
</file>

<file path=ppt/slides/_rels/slide160.xml.rels><?xml version="1.0" encoding="UTF-8" standalone="yes" ?><Relationships xmlns="http://schemas.openxmlformats.org/package/2006/relationships"><Relationship Id="rId1" Type="http://schemas.openxmlformats.org/officeDocument/2006/relationships/notesSlide" Target="../notesSlides/notesSlide4.xml"  /><Relationship Id="rId2" Type="http://schemas.openxmlformats.org/officeDocument/2006/relationships/slideLayout" Target="../slideLayouts/slideLayout45.xml"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1.png"  /><Relationship Id="rId7" Type="http://schemas.openxmlformats.org/officeDocument/2006/relationships/image" Target="../media/image4.png"  /><Relationship Id="rId8" Type="http://schemas.openxmlformats.org/officeDocument/2006/relationships/image" Target="../media/image5.png"  /></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2.jpeg"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23.jpeg"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4.jpeg"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5.jpeg"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6.jpeg"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7.jpeg"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8.jpeg"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jpeg"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29.jpeg"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0.jpeg"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1.jpeg"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2.jpeg"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3.jpeg"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4.jpeg"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jpeg"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35.jpeg"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5.jpeg"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6.jpeg"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7.jpeg"  /><Relationship Id="rId3" Type="http://schemas.openxmlformats.org/officeDocument/2006/relationships/image" Target="../media/image38.jpeg"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9.jpeg"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 Id="rId3" Type="http://schemas.openxmlformats.org/officeDocument/2006/relationships/image" Target="../media/image9.png"  /><Relationship Id="rId4" Type="http://schemas.openxmlformats.org/officeDocument/2006/relationships/image" Target="../media/image10.jpeg"  /><Relationship Id="rId5" Type="http://schemas.openxmlformats.org/officeDocument/2006/relationships/image" Target="../media/image11.png"  /><Relationship Id="rId6" Type="http://schemas.openxmlformats.org/officeDocument/2006/relationships/image" Target="../media/image12.png"  /><Relationship Id="rId7" Type="http://schemas.openxmlformats.org/officeDocument/2006/relationships/image" Target="../media/image13.png"  /><Relationship Id="rId8" Type="http://schemas.openxmlformats.org/officeDocument/2006/relationships/image" Target="../media/image14.png"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40.png"  /><Relationship Id="rId3" Type="http://schemas.openxmlformats.org/officeDocument/2006/relationships/image" Target="../media/image40.png"  /><Relationship Id="rId4" Type="http://schemas.openxmlformats.org/officeDocument/2006/relationships/image" Target="../media/image40.png"  /><Relationship Id="rId5" Type="http://schemas.openxmlformats.org/officeDocument/2006/relationships/image" Target="../media/image40.png"  /><Relationship Id="rId6" Type="http://schemas.openxmlformats.org/officeDocument/2006/relationships/image" Target="../media/image41.png"  /><Relationship Id="rId7" Type="http://schemas.openxmlformats.org/officeDocument/2006/relationships/image" Target="../media/image42.png"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43.jpeg"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4.jpeg"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5.png"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6.png"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3.jpeg"  /><Relationship Id="rId3" Type="http://schemas.openxmlformats.org/officeDocument/2006/relationships/image" Target="../media/image47.jpeg"  /><Relationship Id="rId4" Type="http://schemas.openxmlformats.org/officeDocument/2006/relationships/image" Target="../media/image48.jpeg"  /><Relationship Id="rId5" Type="http://schemas.openxmlformats.org/officeDocument/2006/relationships/image" Target="../media/image49.jpeg"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eg"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0.png"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51.jpeg"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2.jpeg"  /></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3.jpeg"  /></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4.jpeg"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15.png"  /><Relationship Id="rId4" Type="http://schemas.openxmlformats.org/officeDocument/2006/relationships/image" Target="../media/image16.png"  /></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5.jpeg"  /></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6.jpeg"  /></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57.jpeg"  /></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8.jpeg"  /></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9.jpe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0.jpeg"  /></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1.jpeg"  /></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2.jpeg"  /></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63.jpeg"  /></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9.xml.rels><?xml version="1.0" encoding="UTF-8" standalone="yes" ?><Relationships xmlns="http://schemas.openxmlformats.org/package/2006/relationships"><Relationship Id="rId1" Type="http://schemas.openxmlformats.org/officeDocument/2006/relationships/notesSlide" Target="../notesSlides/notesSlide1.xml"  /><Relationship Id="rId2" Type="http://schemas.openxmlformats.org/officeDocument/2006/relationships/slideLayout" Target="../slideLayouts/slideLayout46.xml"  /><Relationship Id="rId3" Type="http://schemas.openxmlformats.org/officeDocument/2006/relationships/image" Target="../media/image64.png"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5.jpeg"  /></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3.jpeg"  /></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6.jpeg"  /></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7.png"  /></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68.png"  /></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79512" y="1412776"/>
            <a:ext cx="2736304" cy="369332"/>
          </a:xfrm>
          <a:prstGeom prst="rect">
            <a:avLst/>
          </a:prstGeom>
          <a:noFill/>
        </p:spPr>
        <p:txBody>
          <a:bodyPr wrap="square" rtlCol="0">
            <a:spAutoFit/>
          </a:bodyPr>
          <a:lstStyle/>
          <a:p>
            <a:r xmlns:a="http://schemas.openxmlformats.org/drawingml/2006/main">
              <a:rPr lang="vi" altLang="ko-KR" b="1">
                <a:solidFill>
                  <a:schemeClr val="tx1">
                    <a:lumMod val="50000"/>
                    <a:lumOff val="50000"/>
                  </a:schemeClr>
                </a:solidFill>
              </a:rPr>
              <a:t>số 1</a:t>
            </a:r>
            <a:r xmlns:a="http://schemas.openxmlformats.org/drawingml/2006/main">
              <a:rPr lang="vi" altLang="en-US" b="1">
                <a:solidFill>
                  <a:schemeClr val="tx1">
                    <a:lumMod val="50000"/>
                    <a:lumOff val="50000"/>
                  </a:schemeClr>
                </a:solidFill>
              </a:rPr>
              <a:t> </a:t>
            </a:r>
            <a:r xmlns:a="http://schemas.openxmlformats.org/drawingml/2006/main">
              <a:rPr lang="vi" altLang="ko-KR" b="1">
                <a:solidFill>
                  <a:schemeClr val="tx1">
                    <a:lumMod val="50000"/>
                    <a:lumOff val="50000"/>
                  </a:schemeClr>
                </a:solidFill>
              </a:rPr>
              <a:t>Các</a:t>
            </a:r>
            <a:r xmlns:a="http://schemas.openxmlformats.org/drawingml/2006/main">
              <a:rPr lang="vi" altLang="en-US" b="1">
                <a:solidFill>
                  <a:schemeClr val="tx1">
                    <a:lumMod val="50000"/>
                    <a:lumOff val="50000"/>
                  </a:schemeClr>
                </a:solidFill>
              </a:rPr>
              <a:t> </a:t>
            </a:r>
            <a:r xmlns:a="http://schemas.openxmlformats.org/drawingml/2006/main">
              <a:rPr lang="vi" altLang="ko-KR" b="1">
                <a:solidFill>
                  <a:schemeClr val="tx1">
                    <a:lumMod val="50000"/>
                    <a:lumOff val="50000"/>
                  </a:schemeClr>
                </a:solidFill>
              </a:rPr>
              <a:t>Từ</a:t>
            </a:r>
            <a:r xmlns:a="http://schemas.openxmlformats.org/drawingml/2006/main">
              <a:rPr lang="vi" altLang="en-US" b="1">
                <a:solidFill>
                  <a:schemeClr val="tx1">
                    <a:lumMod val="50000"/>
                    <a:lumOff val="50000"/>
                  </a:schemeClr>
                </a:solidFill>
              </a:rPr>
              <a:t> </a:t>
            </a:r>
            <a:r xmlns:a="http://schemas.openxmlformats.org/drawingml/2006/main">
              <a:rPr lang="vi" altLang="ko-KR" b="1">
                <a:solidFill>
                  <a:schemeClr val="tx1">
                    <a:lumMod val="50000"/>
                    <a:lumOff val="50000"/>
                  </a:schemeClr>
                </a:solidFill>
              </a:rPr>
              <a:t>của</a:t>
            </a:r>
            <a:r xmlns:a="http://schemas.openxmlformats.org/drawingml/2006/main">
              <a:rPr lang="vi" altLang="en-US" b="1">
                <a:solidFill>
                  <a:schemeClr val="tx1">
                    <a:lumMod val="50000"/>
                    <a:lumOff val="50000"/>
                  </a:schemeClr>
                </a:solidFill>
              </a:rPr>
              <a:t> </a:t>
            </a:r>
            <a:r xmlns:a="http://schemas.openxmlformats.org/drawingml/2006/main">
              <a:rPr lang="vi" altLang="ko-KR" b="1">
                <a:solidFill>
                  <a:schemeClr val="tx1">
                    <a:lumMod val="50000"/>
                    <a:lumOff val="50000"/>
                  </a:schemeClr>
                </a:solidFill>
              </a:rPr>
              <a:t>Chúa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123658"/>
          </a:xfrm>
          <a:prstGeom prst="rect">
            <a:avLst/>
          </a:prstGeom>
          <a:noFill/>
        </p:spPr>
        <p:txBody>
          <a:bodyPr wrap="square" rtlCol="0">
            <a:spAutoFit/>
          </a:bodyPr>
          <a:lstStyle/>
          <a:p>
            <a:pPr xmlns:a="http://schemas.openxmlformats.org/drawingml/2006/main" algn="ctr"/>
            <a:r xmlns:a="http://schemas.openxmlformats.org/drawingml/2006/main">
              <a:rPr lang="vi" altLang="ko-KR" sz="4400"/>
              <a:t>Chúa</a:t>
            </a:r>
          </a:p>
          <a:p>
            <a:pPr xmlns:a="http://schemas.openxmlformats.org/drawingml/2006/main" algn="ctr"/>
            <a:r xmlns:a="http://schemas.openxmlformats.org/drawingml/2006/main">
              <a:rPr lang="vi" altLang="ko-KR" sz="4400"/>
              <a:t>Làm ra</a:t>
            </a:r>
          </a:p>
          <a:p>
            <a:pPr xmlns:a="http://schemas.openxmlformats.org/drawingml/2006/main" algn="ctr"/>
            <a:r xmlns:a="http://schemas.openxmlformats.org/drawingml/2006/main">
              <a:rPr lang="vi" altLang="ko-KR" sz="4400"/>
              <a:t>Thế giới</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7" name="Picture 2" descr="http://cfile230.uf.daum.net/image/17301C214B58EAE9274230"/>
          <p:cNvPicPr>
            <a:picLocks noChangeAspect="1" noChangeArrowheads="1"/>
          </p:cNvPicPr>
          <p:nvPr/>
        </p:nvPicPr>
        <p:blipFill>
          <a:blip r:embed="rId4"/>
          <a:stretch>
            <a:fillRect/>
          </a:stretch>
        </p:blipFill>
        <p:spPr bwMode="auto">
          <a:xfrm>
            <a:off x="3923928" y="1899123"/>
            <a:ext cx="5220072" cy="3916515"/>
          </a:xfrm>
          <a:prstGeom prst="rect">
            <a:avLst/>
          </a:prstGeom>
          <a:noFill/>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vi" altLang="ko-KR" sz="4000">
                <a:solidFill>
                  <a:srgbClr val="FF0000"/>
                </a:solidFill>
              </a:rPr>
              <a:t>hôm nay</a:t>
            </a:r>
            <a:r xmlns:a="http://schemas.openxmlformats.org/drawingml/2006/main">
              <a:rPr lang="vi" altLang="en-US" sz="4000">
                <a:solidFill>
                  <a:srgbClr val="FF0000"/>
                </a:solidFill>
              </a:rPr>
              <a:t> </a:t>
            </a:r>
            <a:r xmlns:a="http://schemas.openxmlformats.org/drawingml/2006/main">
              <a:rPr lang="vi" altLang="ko-KR" sz="4000">
                <a:solidFill>
                  <a:srgbClr val="FF0000"/>
                </a:solidFill>
              </a:rPr>
              <a:t>Từ</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2494637"/>
            <a:ext cx="8208912" cy="1200329"/>
          </a:xfrm>
          <a:prstGeom prst="rect">
            <a:avLst/>
          </a:prstGeom>
          <a:noFill/>
        </p:spPr>
        <p:txBody>
          <a:bodyPr wrap="square" rtlCol="0">
            <a:spAutoFit/>
          </a:bodyPr>
          <a:lstStyle/>
          <a:p>
            <a:r xmlns:a="http://schemas.openxmlformats.org/drawingml/2006/main">
              <a:rPr lang="vi" altLang="ko-KR" sz="3600">
                <a:solidFill>
                  <a:schemeClr val="tx1">
                    <a:lumMod val="65000"/>
                    <a:lumOff val="35000"/>
                  </a:schemeClr>
                </a:solidFill>
              </a:rPr>
              <a:t>Ban đầu Thiên Chúa tạo dựng</a:t>
            </a:r>
          </a:p>
          <a:p>
            <a:r xmlns:a="http://schemas.openxmlformats.org/drawingml/2006/main">
              <a:rPr lang="vi" altLang="ko-KR" sz="3600">
                <a:solidFill>
                  <a:schemeClr val="tx1">
                    <a:lumMod val="65000"/>
                    <a:lumOff val="35000"/>
                  </a:schemeClr>
                </a:solidFill>
              </a:rPr>
              <a:t>trời và đất.</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ctr"/>
            <a:r xmlns:a="http://schemas.openxmlformats.org/drawingml/2006/main">
              <a:rPr lang="vi" altLang="ko-KR" sz="2800">
                <a:solidFill>
                  <a:schemeClr val="tx1">
                    <a:lumMod val="65000"/>
                    <a:lumOff val="35000"/>
                  </a:schemeClr>
                </a:solidFill>
              </a:rPr>
              <a:t>Sáng thế ký 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370545881"/>
      </p:ext>
    </p:extLst>
  </p:cSld>
  <p:clrMapOvr>
    <a:masterClrMapping/>
  </p:clrMapOvr>
  <p:transition/>
  <p:timing/>
</p:sld>
</file>

<file path=ppt/slides/slide10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vi" altLang="ko-KR" sz="2800">
                <a:solidFill>
                  <a:schemeClr val="tx1">
                    <a:lumMod val="65000"/>
                    <a:lumOff val="35000"/>
                  </a:schemeClr>
                </a:solidFill>
              </a:rPr>
              <a:t>Vợ của Isaac, Rebekah đã sinh đôi. Người con trai đầu tên là Ê-sau và người con thứ hai là Gia-cóp.</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12941"/>
            <a:ext cx="9143999" cy="586433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vi" altLang="ko-KR" sz="2800">
                <a:solidFill>
                  <a:schemeClr val="tx1">
                    <a:lumMod val="65000"/>
                    <a:lumOff val="35000"/>
                  </a:schemeClr>
                </a:solidFill>
              </a:rPr>
              <a:t>Ê-sau thích săn bắn. Vì vậy, anh ấy yêu thích các hoạt động ngoài trời. Tuy nhiên, Jacob là một người trầm tính, chỉ ở nhà.</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1"/>
            <a:ext cx="9144000"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vi" altLang="ko-KR" sz="2800">
                <a:solidFill>
                  <a:schemeClr val="tx1">
                    <a:lumMod val="65000"/>
                    <a:lumOff val="35000"/>
                  </a:schemeClr>
                </a:solidFill>
              </a:rPr>
              <a:t>Một ngày nọ, khi Gia-cóp đang nấu món hầm, Ê-sau đi săn trở về đói bụng.</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7383"/>
            <a:ext cx="9127908"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402" y="5654843"/>
            <a:ext cx="9054634" cy="1182202"/>
          </a:xfrm>
          <a:prstGeom prst="rect">
            <a:avLst/>
          </a:prstGeom>
          <a:noFill/>
        </p:spPr>
        <p:txBody>
          <a:bodyPr wrap="square">
            <a:spAutoFit/>
          </a:bodyPr>
          <a:lstStyle/>
          <a:p>
            <a:pPr xmlns:a="http://schemas.openxmlformats.org/drawingml/2006/main" lvl="0">
              <a:defRPr/>
            </a:pPr>
            <a:r xmlns:a="http://schemas.openxmlformats.org/drawingml/2006/main">
              <a:rPr lang="vi" altLang="ko-KR" sz="2400">
                <a:solidFill>
                  <a:schemeClr val="tx1">
                    <a:lumMod val="65000"/>
                    <a:lumOff val="35000"/>
                  </a:schemeClr>
                </a:solidFill>
              </a:rPr>
              <a:t>“Cho tôi một ít món hầm!”, “Trước tiên hãy bán cho tôi quyền thừa kế của bạn. Sau đó tôi sẽ đưa cho bạn một ít.” Esau đói đến mức bán quyền trưởng nam để lấy một bát canh đỏ.</a:t>
            </a:r>
            <a:endParaRPr xmlns:a="http://schemas.openxmlformats.org/drawingml/2006/main" lang="en-US" altLang="ko-KR" sz="24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43558" y="-387424"/>
            <a:ext cx="9127908" cy="575982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65338"/>
            <a:ext cx="9054634" cy="1281232"/>
          </a:xfrm>
          <a:prstGeom prst="rect">
            <a:avLst/>
          </a:prstGeom>
          <a:noFill/>
        </p:spPr>
        <p:txBody>
          <a:bodyPr wrap="square">
            <a:spAutoFit/>
          </a:bodyPr>
          <a:lstStyle/>
          <a:p>
            <a:pPr xmlns:a="http://schemas.openxmlformats.org/drawingml/2006/main" lvl="0">
              <a:defRPr/>
            </a:pPr>
            <a:r xmlns:a="http://schemas.openxmlformats.org/drawingml/2006/main">
              <a:rPr lang="vi" altLang="ko-KR" sz="2600">
                <a:solidFill>
                  <a:schemeClr val="tx1">
                    <a:lumMod val="65000"/>
                    <a:lumOff val="35000"/>
                  </a:schemeClr>
                </a:solidFill>
              </a:rPr>
              <a:t>Cuối cùng, Gia-cốp đã lừa dối cha mình để nhận được phước lành. Cuối cùng anh cũng nhận được phước lành. Tất cả những điều này đã xảy ra bởi sự quan phòng của Thiên Chúa.</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0"/>
            <a:ext cx="9127908" cy="551723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46331"/>
          </a:xfrm>
          <a:prstGeom prst="rect">
            <a:avLst/>
          </a:prstGeom>
          <a:noFill/>
        </p:spPr>
        <p:txBody>
          <a:bodyPr wrap="square">
            <a:spAutoFit/>
          </a:bodyPr>
          <a:lstStyle/>
          <a:p>
            <a:pPr xmlns:a="http://schemas.openxmlformats.org/drawingml/2006/main" algn="ctr">
              <a:defRPr/>
            </a:pPr>
            <a:r xmlns:a="http://schemas.openxmlformats.org/drawingml/2006/main">
              <a:rPr lang="vi" altLang="ko-KR" sz="3600">
                <a:solidFill>
                  <a:srgbClr val="ff0000"/>
                </a:solidFill>
              </a:rPr>
              <a:t>Bài học của ngày hôm nay</a:t>
            </a:r>
            <a:endParaRPr xmlns:a="http://schemas.openxmlformats.org/drawingml/2006/main" lang="ko-KR" altLang="en-US" sz="36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052736"/>
            <a:ext cx="8208912" cy="5031834"/>
          </a:xfrm>
          <a:prstGeom prst="rect">
            <a:avLst/>
          </a:prstGeom>
          <a:noFill/>
        </p:spPr>
        <p:txBody>
          <a:bodyPr wrap="square">
            <a:spAutoFit/>
          </a:bodyPr>
          <a:lstStyle/>
          <a:p>
            <a:pPr xmlns:a="http://schemas.openxmlformats.org/drawingml/2006/main" algn="ctr">
              <a:defRPr/>
            </a:pPr>
            <a:r xmlns:a="http://schemas.openxmlformats.org/drawingml/2006/main">
              <a:rPr lang="vi" altLang="ko-KR" sz="3600">
                <a:solidFill>
                  <a:schemeClr val="tx1">
                    <a:lumMod val="65000"/>
                    <a:lumOff val="35000"/>
                  </a:schemeClr>
                </a:solidFill>
              </a:rPr>
              <a:t>Ê-sau nghĩ rằng việc giải quyết nạn đói còn quan trọng hơn việc nhận được phước lành thuộc linh.</a:t>
            </a:r>
            <a:r xmlns:a="http://schemas.openxmlformats.org/drawingml/2006/main">
              <a:rPr lang="vi" altLang="en-US" sz="3600">
                <a:solidFill>
                  <a:schemeClr val="tx1">
                    <a:lumMod val="65000"/>
                    <a:lumOff val="35000"/>
                  </a:schemeClr>
                </a:solidFill>
              </a:rPr>
              <a:t> </a:t>
            </a:r>
            <a:endParaRPr xmlns:a="http://schemas.openxmlformats.org/drawingml/2006/main" lang="ko-KR" altLang="en-US" sz="3600">
              <a:solidFill>
                <a:schemeClr val="tx1">
                  <a:lumMod val="65000"/>
                  <a:lumOff val="35000"/>
                </a:schemeClr>
              </a:solidFill>
            </a:endParaRPr>
          </a:p>
          <a:p>
            <a:pPr xmlns:a="http://schemas.openxmlformats.org/drawingml/2006/main" algn="ctr">
              <a:defRPr/>
            </a:pPr>
            <a:r xmlns:a="http://schemas.openxmlformats.org/drawingml/2006/main">
              <a:rPr lang="vi" altLang="ko-KR" sz="3600">
                <a:solidFill>
                  <a:schemeClr val="tx1">
                    <a:lumMod val="65000"/>
                    <a:lumOff val="35000"/>
                  </a:schemeClr>
                </a:solidFill>
              </a:rPr>
              <a:t>Cuối cùng,</a:t>
            </a:r>
            <a:r xmlns:a="http://schemas.openxmlformats.org/drawingml/2006/main">
              <a:rPr lang="vi" altLang="en-US" sz="3600">
                <a:solidFill>
                  <a:schemeClr val="tx1">
                    <a:lumMod val="65000"/>
                    <a:lumOff val="35000"/>
                  </a:schemeClr>
                </a:solidFill>
              </a:rPr>
              <a:t> </a:t>
            </a:r>
            <a:r xmlns:a="http://schemas.openxmlformats.org/drawingml/2006/main">
              <a:rPr lang="vi" altLang="ko-KR" sz="3600">
                <a:solidFill>
                  <a:schemeClr val="tx1">
                    <a:lumMod val="65000"/>
                    <a:lumOff val="35000"/>
                  </a:schemeClr>
                </a:solidFill>
              </a:rPr>
              <a:t>Jacob</a:t>
            </a:r>
            <a:r xmlns:a="http://schemas.openxmlformats.org/drawingml/2006/main">
              <a:rPr lang="vi" altLang="en-US" sz="3600">
                <a:solidFill>
                  <a:schemeClr val="tx1">
                    <a:lumMod val="65000"/>
                    <a:lumOff val="35000"/>
                  </a:schemeClr>
                </a:solidFill>
              </a:rPr>
              <a:t> </a:t>
            </a:r>
            <a:r xmlns:a="http://schemas.openxmlformats.org/drawingml/2006/main">
              <a:rPr lang="vi" altLang="ko-KR" sz="3600">
                <a:solidFill>
                  <a:schemeClr val="tx1">
                    <a:lumMod val="65000"/>
                    <a:lumOff val="35000"/>
                  </a:schemeClr>
                </a:solidFill>
              </a:rPr>
              <a:t>đã trở thành</a:t>
            </a:r>
            <a:r xmlns:a="http://schemas.openxmlformats.org/drawingml/2006/main">
              <a:rPr lang="vi" altLang="en-US" sz="3600">
                <a:solidFill>
                  <a:schemeClr val="tx1">
                    <a:lumMod val="65000"/>
                    <a:lumOff val="35000"/>
                  </a:schemeClr>
                </a:solidFill>
              </a:rPr>
              <a:t> </a:t>
            </a:r>
            <a:r xmlns:a="http://schemas.openxmlformats.org/drawingml/2006/main">
              <a:rPr lang="vi" altLang="ko-KR" sz="3600">
                <a:solidFill>
                  <a:schemeClr val="tx1">
                    <a:lumMod val="65000"/>
                    <a:lumOff val="35000"/>
                  </a:schemeClr>
                </a:solidFill>
              </a:rPr>
              <a:t>các</a:t>
            </a:r>
            <a:r xmlns:a="http://schemas.openxmlformats.org/drawingml/2006/main">
              <a:rPr lang="vi" altLang="en-US" sz="3600">
                <a:solidFill>
                  <a:schemeClr val="tx1">
                    <a:lumMod val="65000"/>
                    <a:lumOff val="35000"/>
                  </a:schemeClr>
                </a:solidFill>
              </a:rPr>
              <a:t> </a:t>
            </a:r>
            <a:r xmlns:a="http://schemas.openxmlformats.org/drawingml/2006/main">
              <a:rPr lang="vi" altLang="ko-KR" sz="3600">
                <a:solidFill>
                  <a:schemeClr val="tx1">
                    <a:lumMod val="65000"/>
                    <a:lumOff val="35000"/>
                  </a:schemeClr>
                </a:solidFill>
              </a:rPr>
              <a:t>tổ tiên của người Israel.</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vi" altLang="ko-KR" sz="3600">
                <a:solidFill>
                  <a:schemeClr val="tx1">
                    <a:lumMod val="65000"/>
                    <a:lumOff val="35000"/>
                  </a:schemeClr>
                </a:solidFill>
              </a:rPr>
              <a:t>Bạn nghĩ điều gì quan trọng hơn?</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vi" altLang="ko-KR" sz="3600">
                <a:solidFill>
                  <a:schemeClr val="tx1">
                    <a:lumMod val="65000"/>
                    <a:lumOff val="35000"/>
                  </a:schemeClr>
                </a:solidFill>
              </a:rPr>
              <a:t>Phước lành được làm con Thiên Chúa không gì có thể thay thế được.</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vi" altLang="ko-KR" sz="3200"/>
              <a:t>Chúa là?</a:t>
            </a:r>
            <a:r xmlns:a="http://schemas.openxmlformats.org/drawingml/2006/main">
              <a:rPr lang="v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vi" altLang="ko-KR" sz="3600">
                <a:solidFill>
                  <a:srgbClr val="c00000"/>
                </a:solidFill>
              </a:rPr>
              <a:t>Chúa</a:t>
            </a:r>
            <a:r xmlns:a="http://schemas.openxmlformats.org/drawingml/2006/main">
              <a:rPr lang="vi" altLang="en-US" sz="3600">
                <a:solidFill>
                  <a:srgbClr val="c00000"/>
                </a:solidFill>
              </a:rPr>
              <a:t> </a:t>
            </a:r>
            <a:r xmlns:a="http://schemas.openxmlformats.org/drawingml/2006/main">
              <a:rPr lang="vi" altLang="ko-KR" sz="3600">
                <a:solidFill>
                  <a:srgbClr val="c00000"/>
                </a:solidFill>
              </a:rPr>
              <a:t>là</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vi" altLang="ko-KR" sz="3600">
                <a:solidFill>
                  <a:schemeClr val="tx1">
                    <a:lumMod val="65000"/>
                    <a:lumOff val="35000"/>
                  </a:schemeClr>
                </a:solidFill>
              </a:rPr>
              <a:t>Đức Chúa Trời đang thực hiện ý muốn của Ngài bất chấp lỗi lầm và sự giả dối của con người.</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vi" altLang="ko-KR" sz="4000">
                <a:solidFill>
                  <a:srgbClr val="ff0000"/>
                </a:solidFill>
              </a:rPr>
              <a:t>hôm nay'</a:t>
            </a:r>
            <a:r xmlns:a="http://schemas.openxmlformats.org/drawingml/2006/main">
              <a:rPr lang="vi" altLang="en-US" sz="4000">
                <a:solidFill>
                  <a:srgbClr val="ff0000"/>
                </a:solidFill>
              </a:rPr>
              <a:t> </a:t>
            </a:r>
            <a:r xmlns:a="http://schemas.openxmlformats.org/drawingml/2006/main">
              <a:rPr lang="vi" altLang="ko-KR" sz="4000">
                <a:solidFill>
                  <a:srgbClr val="ff0000"/>
                </a:solidFill>
              </a:rPr>
              <a:t>Đố</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p>
            <a:pPr xmlns:a="http://schemas.openxmlformats.org/drawingml/2006/main" lvl="0">
              <a:defRPr/>
            </a:pPr>
            <a:r xmlns:a="http://schemas.openxmlformats.org/drawingml/2006/main">
              <a:rPr lang="vi" altLang="ko-KR" sz="3600">
                <a:solidFill>
                  <a:schemeClr val="tx1">
                    <a:lumMod val="65000"/>
                    <a:lumOff val="35000"/>
                  </a:schemeClr>
                </a:solidFill>
              </a:rPr>
              <a:t>Ê-sau đã bán quyền trưởng nam của mình để làm gì?</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vi" altLang="en-US" sz="2800">
                <a:solidFill>
                  <a:schemeClr val="tx1">
                    <a:lumMod val="65000"/>
                    <a:lumOff val="35000"/>
                  </a:schemeClr>
                </a:solidFill>
              </a:rPr>
              <a:t>① </a:t>
            </a:r>
            <a:r xmlns:a="http://schemas.openxmlformats.org/drawingml/2006/main">
              <a:rPr lang="vi" altLang="ko-KR" sz="2800">
                <a:solidFill>
                  <a:schemeClr val="tx1">
                    <a:lumMod val="65000"/>
                    <a:lumOff val="35000"/>
                  </a:schemeClr>
                </a:solidFill>
              </a:rPr>
              <a:t>mì</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vi" altLang="en-US" sz="2800">
                <a:solidFill>
                  <a:schemeClr val="tx1">
                    <a:lumMod val="65000"/>
                    <a:lumOff val="35000"/>
                  </a:schemeClr>
                </a:solidFill>
              </a:rPr>
              <a:t>② </a:t>
            </a:r>
            <a:r xmlns:a="http://schemas.openxmlformats.org/drawingml/2006/main">
              <a:rPr lang="vi" altLang="ko-KR" sz="2800">
                <a:solidFill>
                  <a:schemeClr val="tx1">
                    <a:lumMod val="65000"/>
                    <a:lumOff val="35000"/>
                  </a:schemeClr>
                </a:solidFill>
              </a:rPr>
              <a:t>bánh mì</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vi" altLang="en-US" sz="2800">
                <a:solidFill>
                  <a:schemeClr val="tx1">
                    <a:lumMod val="65000"/>
                    <a:lumOff val="35000"/>
                  </a:schemeClr>
                </a:solidFill>
              </a:rPr>
              <a:t>③ </a:t>
            </a:r>
            <a:r xmlns:a="http://schemas.openxmlformats.org/drawingml/2006/main">
              <a:rPr lang="vi" altLang="ko-KR" sz="2800">
                <a:solidFill>
                  <a:schemeClr val="tx1">
                    <a:lumMod val="65000"/>
                    <a:lumOff val="35000"/>
                  </a:schemeClr>
                </a:solidFill>
              </a:rPr>
              <a:t>thịt</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vi" altLang="en-US" sz="2800">
                <a:solidFill>
                  <a:schemeClr val="dk1"/>
                </a:solidFill>
              </a:rPr>
              <a:t>④ </a:t>
            </a:r>
            <a:r xmlns:a="http://schemas.openxmlformats.org/drawingml/2006/main">
              <a:rPr lang="vi" altLang="ko-KR" sz="2800">
                <a:solidFill>
                  <a:schemeClr val="dk1"/>
                </a:solidFill>
              </a:rPr>
              <a:t>món hầm đỏ</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518917"/>
          </a:xfrm>
          <a:prstGeom prst="rect">
            <a:avLst/>
          </a:prstGeom>
          <a:noFill/>
        </p:spPr>
        <p:txBody>
          <a:bodyPr wrap="square">
            <a:spAutoFit/>
          </a:bodyPr>
          <a:lstStyle/>
          <a:p>
            <a:pPr xmlns:a="http://schemas.openxmlformats.org/drawingml/2006/main" lvl="0">
              <a:defRPr/>
            </a:pPr>
            <a:r xmlns:a="http://schemas.openxmlformats.org/drawingml/2006/main">
              <a:rPr lang="vi" altLang="en-US" sz="2800">
                <a:solidFill>
                  <a:srgbClr val="ff0000"/>
                </a:solidFill>
              </a:rPr>
              <a:t>④ </a:t>
            </a:r>
            <a:r xmlns:a="http://schemas.openxmlformats.org/drawingml/2006/main">
              <a:rPr lang="vi" altLang="ko-KR" sz="2800">
                <a:solidFill>
                  <a:srgbClr val="ff0000"/>
                </a:solidFill>
              </a:rPr>
              <a:t>món hầm đỏ</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vi" altLang="ko-KR" sz="4000">
                <a:solidFill>
                  <a:srgbClr val="ff0000"/>
                </a:solidFill>
              </a:rPr>
              <a:t>hôm nay</a:t>
            </a:r>
            <a:r xmlns:a="http://schemas.openxmlformats.org/drawingml/2006/main">
              <a:rPr lang="vi" altLang="en-US" sz="4000">
                <a:solidFill>
                  <a:srgbClr val="ff0000"/>
                </a:solidFill>
              </a:rPr>
              <a:t> </a:t>
            </a:r>
            <a:r xmlns:a="http://schemas.openxmlformats.org/drawingml/2006/main">
              <a:rPr lang="vi" altLang="ko-KR" sz="4000">
                <a:solidFill>
                  <a:srgbClr val="ff0000"/>
                </a:solidFill>
              </a:rPr>
              <a:t>Từ</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vi" altLang="ko-KR" sz="3600">
                <a:solidFill>
                  <a:schemeClr val="bg1">
                    <a:lumMod val="50000"/>
                  </a:schemeClr>
                </a:solidFill>
              </a:rPr>
              <a:t>Rồi Gia-cốp đưa cho Ê-sau một ít bánh mì và đậu lăng hầm.</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vi" altLang="ko-KR" sz="3600">
                <a:solidFill>
                  <a:schemeClr val="bg1">
                    <a:lumMod val="50000"/>
                  </a:schemeClr>
                </a:solidFill>
              </a:rPr>
              <a:t>Anh ta ăn uống rồi đứng dậy rời đi.</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vi" altLang="ko-KR" sz="3600">
                <a:solidFill>
                  <a:schemeClr val="bg1">
                    <a:lumMod val="50000"/>
                  </a:schemeClr>
                </a:solidFill>
              </a:rPr>
              <a:t>Vì vậy, Ê-sau khinh thường quyền trưởng nam của mình.</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vi" altLang="ko-KR" sz="2800">
                <a:solidFill>
                  <a:schemeClr val="tx1">
                    <a:lumMod val="65000"/>
                    <a:lumOff val="35000"/>
                  </a:schemeClr>
                </a:solidFill>
              </a:rPr>
              <a:t>Sáng thế ký 25:34</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a:spAutoFit/>
          </a:bodyPr>
          <a:lstStyle/>
          <a:p>
            <a:pPr xmlns:a="http://schemas.openxmlformats.org/drawingml/2006/main" lvl="0">
              <a:defRPr/>
            </a:pPr>
            <a:r xmlns:a="http://schemas.openxmlformats.org/drawingml/2006/main">
              <a:rPr lang="vi" altLang="ko-KR" b="1">
                <a:solidFill>
                  <a:schemeClr val="tx1">
                    <a:lumMod val="50000"/>
                    <a:lumOff val="50000"/>
                  </a:schemeClr>
                </a:solidFill>
              </a:rPr>
              <a:t>Số 11 Lời Chúa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3931114" cy="757788"/>
          </a:xfrm>
          <a:prstGeom prst="rect">
            <a:avLst/>
          </a:prstGeom>
          <a:noFill/>
        </p:spPr>
        <p:txBody>
          <a:bodyPr wrap="square">
            <a:spAutoFit/>
          </a:bodyPr>
          <a:lstStyle/>
          <a:p>
            <a:pPr xmlns:a="http://schemas.openxmlformats.org/drawingml/2006/main" algn="ctr">
              <a:defRPr/>
            </a:pPr>
            <a:r xmlns:a="http://schemas.openxmlformats.org/drawingml/2006/main">
              <a:rPr lang="vi" altLang="ko-KR" sz="4400"/>
              <a:t>Giấc mơ của Jacob</a:t>
            </a:r>
            <a:endParaRPr xmlns:a="http://schemas.openxmlformats.org/drawingml/2006/main" lang="ko-KR" altLang="en-US" sz="4400"/>
          </a:p>
        </p:txBody>
      </p:sp>
      <p:sp>
        <p:nvSpPr>
          <p:cNvPr id="2" name="직사각형 1"/>
          <p:cNvSpPr/>
          <p:nvPr/>
        </p:nvSpPr>
        <p:spPr>
          <a:xfrm>
            <a:off x="0" y="23842"/>
            <a:ext cx="9236896" cy="107519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4427984" y="1412776"/>
            <a:ext cx="4716016" cy="468838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79511" y="1412776"/>
            <a:ext cx="3871539"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b="1">
                <a:solidFill>
                  <a:schemeClr val="tx1">
                    <a:lumMod val="50000"/>
                    <a:lumOff val="50000"/>
                  </a:schemeClr>
                </a:solidFill>
              </a:rPr>
              <a:t>Kinh Thánh Trẻ Em Số 2 Lời Chúa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632" y="1917001"/>
            <a:ext cx="3931114" cy="132343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vi" altLang="ko-KR" sz="4000"/>
              <a:t>Họ đã ăn trái cấm</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2096615"/>
            <a:ext cx="5090405" cy="3708649"/>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vi" altLang="ko-KR" sz="4000">
                <a:solidFill>
                  <a:srgbClr val="ff0000"/>
                </a:solidFill>
              </a:rPr>
              <a:t>Lời hôm nay</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vi" altLang="ko-KR" sz="3600"/>
              <a:t>Anh ta có một giấc mơ trong đó anh ta nhìn thấy một cầu thang nằm trên trái đất, với đầu của nó chạm tới trời, và các thiên thần của Chúa đang lên xuống trên đó.</a:t>
            </a:r>
            <a:endParaRPr xmlns:a="http://schemas.openxmlformats.org/drawingml/2006/main" lang="en-US" altLang="ko-KR"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vi" altLang="ko-KR" sz="2800">
                <a:solidFill>
                  <a:schemeClr val="tx1">
                    <a:lumMod val="65000"/>
                    <a:lumOff val="35000"/>
                  </a:schemeClr>
                </a:solidFill>
              </a:rPr>
              <a:t>Sáng Thế Ký</a:t>
            </a:r>
            <a:r xmlns:a="http://schemas.openxmlformats.org/drawingml/2006/main">
              <a:rPr lang="vi" altLang="en-US" sz="2800">
                <a:solidFill>
                  <a:schemeClr val="tx1">
                    <a:lumMod val="65000"/>
                    <a:lumOff val="35000"/>
                  </a:schemeClr>
                </a:solidFill>
              </a:rPr>
              <a:t> </a:t>
            </a:r>
            <a:r xmlns:a="http://schemas.openxmlformats.org/drawingml/2006/main">
              <a:rPr lang="vi" altLang="ko-KR" sz="2800">
                <a:solidFill>
                  <a:schemeClr val="tx1">
                    <a:lumMod val="65000"/>
                    <a:lumOff val="35000"/>
                  </a:schemeClr>
                </a:solidFill>
              </a:rPr>
              <a:t>28:</a:t>
            </a:r>
            <a:r xmlns:a="http://schemas.openxmlformats.org/drawingml/2006/main">
              <a:rPr lang="vi" altLang="en-US" sz="2800">
                <a:solidFill>
                  <a:schemeClr val="tx1">
                    <a:lumMod val="65000"/>
                    <a:lumOff val="35000"/>
                  </a:schemeClr>
                </a:solidFill>
              </a:rPr>
              <a:t> </a:t>
            </a:r>
            <a:r xmlns:a="http://schemas.openxmlformats.org/drawingml/2006/main">
              <a:rPr lang="vi" altLang="ko-KR" sz="2800">
                <a:solidFill>
                  <a:schemeClr val="tx1">
                    <a:lumMod val="65000"/>
                    <a:lumOff val="35000"/>
                  </a:schemeClr>
                </a:solidFill>
              </a:rPr>
              <a:t>12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73565"/>
          </a:xfrm>
          <a:prstGeom prst="rect">
            <a:avLst/>
          </a:prstGeom>
          <a:noFill/>
        </p:spPr>
        <p:txBody>
          <a:bodyPr wrap="square">
            <a:spAutoFit/>
          </a:bodyPr>
          <a:lstStyle/>
          <a:p>
            <a:pPr xmlns:a="http://schemas.openxmlformats.org/drawingml/2006/main" lvl="0">
              <a:defRPr/>
            </a:pPr>
            <a:r xmlns:a="http://schemas.openxmlformats.org/drawingml/2006/main">
              <a:rPr lang="vi" altLang="ko-KR" sz="2800">
                <a:solidFill>
                  <a:schemeClr val="tx1">
                    <a:lumMod val="65000"/>
                    <a:lumOff val="35000"/>
                  </a:schemeClr>
                </a:solidFill>
              </a:rPr>
              <a:t>Jacob đã lừa dối anh trai mình bằng một lời nói dối. Anh sợ bị giết. Vì vậy, anh đã trốn khỏi nhà đến chú của mình ở Haran.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424404" y="12941"/>
            <a:ext cx="8295192" cy="546006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301208"/>
            <a:ext cx="8963222" cy="1374338"/>
          </a:xfrm>
          <a:prstGeom prst="rect">
            <a:avLst/>
          </a:prstGeom>
          <a:noFill/>
        </p:spPr>
        <p:txBody>
          <a:bodyPr wrap="square">
            <a:spAutoFit/>
          </a:bodyPr>
          <a:lstStyle/>
          <a:p>
            <a:pPr xmlns:a="http://schemas.openxmlformats.org/drawingml/2006/main" lvl="0">
              <a:defRPr/>
            </a:pPr>
            <a:r xmlns:a="http://schemas.openxmlformats.org/drawingml/2006/main">
              <a:rPr lang="vi" altLang="ko-KR" sz="2800">
                <a:solidFill>
                  <a:schemeClr val="tx1">
                    <a:lumMod val="65000"/>
                    <a:lumOff val="35000"/>
                  </a:schemeClr>
                </a:solidFill>
              </a:rPr>
              <a:t>Ban đêm, ông lấy một hòn đá đặt ở đó rồi kê dưới đầu làm gối ngủ. Anh ở đó một mình, không có gia đình. Vì thế anh sợ hãi và cảm thấy cô đơn.</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81010" y="260649"/>
            <a:ext cx="8279422" cy="492060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vi" altLang="ko-KR" sz="2800">
                <a:solidFill>
                  <a:schemeClr val="tx1">
                    <a:lumMod val="65000"/>
                    <a:lumOff val="35000"/>
                  </a:schemeClr>
                </a:solidFill>
              </a:rPr>
              <a:t>Gia-cốp nhìn thấy các thiên sứ của Đức Chúa Trời lên xuống theo từng bậc thang từ đất lên trời.</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7383"/>
            <a:ext cx="8349932"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vi" altLang="ko-KR" sz="2800">
                <a:solidFill>
                  <a:schemeClr val="tx1">
                    <a:lumMod val="65000"/>
                    <a:lumOff val="35000"/>
                  </a:schemeClr>
                </a:solidFill>
              </a:rPr>
              <a:t>Anh ta nghe thấy giọng nói của Chúa, "Ta ở bên con và sẽ dõi theo con dù con đi đâu."</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2" cy="59030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73005"/>
            <a:ext cx="9054634" cy="1373565"/>
          </a:xfrm>
          <a:prstGeom prst="rect">
            <a:avLst/>
          </a:prstGeom>
          <a:noFill/>
        </p:spPr>
        <p:txBody>
          <a:bodyPr wrap="square">
            <a:spAutoFit/>
          </a:bodyPr>
          <a:lstStyle/>
          <a:p>
            <a:pPr xmlns:a="http://schemas.openxmlformats.org/drawingml/2006/main" lvl="0">
              <a:defRPr/>
            </a:pPr>
            <a:r xmlns:a="http://schemas.openxmlformats.org/drawingml/2006/main">
              <a:rPr lang="vi" altLang="ko-KR" sz="2800">
                <a:solidFill>
                  <a:schemeClr val="tx1">
                    <a:lumMod val="65000"/>
                    <a:lumOff val="35000"/>
                  </a:schemeClr>
                </a:solidFill>
              </a:rPr>
              <a:t>Khi thức dậy vào buổi sáng, ông thờ phượng Đức Chúa Trời, Đấng đã hứa rằng ông sẽ ở bên ông, và ông tôn vinh Đức Chúa Trời.</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3"/>
          <a:stretch>
            <a:fillRect/>
          </a:stretch>
        </p:blipFill>
        <p:spPr>
          <a:xfrm>
            <a:off x="395884" y="-27383"/>
            <a:ext cx="8352231" cy="532859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vi" altLang="ko-KR" sz="4000">
                <a:solidFill>
                  <a:srgbClr val="ff0000"/>
                </a:solidFill>
              </a:rPr>
              <a:t>Bài học của ngày hôm nay</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124744"/>
            <a:ext cx="8208912" cy="3931126"/>
          </a:xfrm>
          <a:prstGeom prst="rect">
            <a:avLst/>
          </a:prstGeom>
          <a:noFill/>
        </p:spPr>
        <p:txBody>
          <a:bodyPr wrap="square">
            <a:spAutoFit/>
          </a:bodyPr>
          <a:lstStyle/>
          <a:p>
            <a:pPr xmlns:a="http://schemas.openxmlformats.org/drawingml/2006/main" algn="ctr">
              <a:defRPr/>
            </a:pPr>
            <a:r xmlns:a="http://schemas.openxmlformats.org/drawingml/2006/main">
              <a:rPr lang="vi" altLang="ko-KR" sz="3600">
                <a:solidFill>
                  <a:schemeClr val="tx1">
                    <a:lumMod val="65000"/>
                    <a:lumOff val="35000"/>
                  </a:schemeClr>
                </a:solidFill>
              </a:rPr>
              <a:t>Giống như Chúa ở cùng Gia-cóp, người sợ cô đơn,</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vi" altLang="ko-KR" sz="3600">
                <a:solidFill>
                  <a:schemeClr val="tx1">
                    <a:lumMod val="65000"/>
                    <a:lumOff val="35000"/>
                  </a:schemeClr>
                </a:solidFill>
              </a:rPr>
              <a:t>Thiên Chúa Cha của chúng ta cũng chăm sóc chúng ta khi chúng ta ở một mình.</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vi" altLang="ko-KR" sz="3600">
                <a:solidFill>
                  <a:schemeClr val="tx1">
                    <a:lumMod val="65000"/>
                    <a:lumOff val="35000"/>
                  </a:schemeClr>
                </a:solidFill>
              </a:rPr>
              <a:t>Giống như Giacóp, chúng ta nên tôn vinh và tôn vinh Thiên Chúa, Đấng luôn ở bên chúng ta.</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84775"/>
          </a:xfrm>
          <a:prstGeom prst="rect">
            <a:avLst/>
          </a:prstGeom>
          <a:noFill/>
        </p:spPr>
        <p:txBody>
          <a:bodyPr wrap="square">
            <a:spAutoFit/>
          </a:bodyPr>
          <a:lstStyle/>
          <a:p>
            <a:pPr xmlns:a="http://schemas.openxmlformats.org/drawingml/2006/main" algn="ctr">
              <a:defRPr/>
            </a:pPr>
            <a:r xmlns:a="http://schemas.openxmlformats.org/drawingml/2006/main">
              <a:rPr lang="vi" altLang="ko-KR" sz="3200"/>
              <a:t>Chúa là?</a:t>
            </a:r>
            <a:r xmlns:a="http://schemas.openxmlformats.org/drawingml/2006/main">
              <a:rPr lang="v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46331"/>
          </a:xfrm>
          <a:prstGeom prst="rect">
            <a:avLst/>
          </a:prstGeom>
          <a:noFill/>
        </p:spPr>
        <p:txBody>
          <a:bodyPr wrap="square">
            <a:spAutoFit/>
          </a:bodyPr>
          <a:lstStyle/>
          <a:p>
            <a:pPr xmlns:a="http://schemas.openxmlformats.org/drawingml/2006/main" lvl="0">
              <a:defRPr/>
            </a:pPr>
            <a:r xmlns:a="http://schemas.openxmlformats.org/drawingml/2006/main">
              <a:rPr lang="vi" altLang="ko-KR" sz="3600">
                <a:solidFill>
                  <a:srgbClr val="c00000"/>
                </a:solidFill>
              </a:rPr>
              <a:t>Chúa</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200329"/>
          </a:xfrm>
          <a:prstGeom prst="rect">
            <a:avLst/>
          </a:prstGeom>
          <a:noFill/>
        </p:spPr>
        <p:txBody>
          <a:bodyPr wrap="square">
            <a:spAutoFit/>
          </a:bodyPr>
          <a:lstStyle/>
          <a:p>
            <a:pPr xmlns:a="http://schemas.openxmlformats.org/drawingml/2006/main" lvl="0">
              <a:defRPr/>
            </a:pPr>
            <a:r xmlns:a="http://schemas.openxmlformats.org/drawingml/2006/main">
              <a:rPr lang="vi" altLang="ko-KR" sz="3600">
                <a:solidFill>
                  <a:schemeClr val="tx1">
                    <a:lumMod val="65000"/>
                    <a:lumOff val="35000"/>
                  </a:schemeClr>
                </a:solidFill>
              </a:rPr>
              <a:t>Chúa ở cùng chúng ta mọi lúc, mọi nơi.</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vi" altLang="ko-KR" sz="3600">
                <a:solidFill>
                  <a:schemeClr val="tx1">
                    <a:lumMod val="65000"/>
                    <a:lumOff val="35000"/>
                  </a:schemeClr>
                </a:solidFill>
              </a:rPr>
              <a:t>Chúa luôn chăm sóc chúng ta.</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vi" altLang="ko-KR" sz="4000">
                <a:solidFill>
                  <a:srgbClr val="ff0000"/>
                </a:solidFill>
              </a:rPr>
              <a:t>hôm nay</a:t>
            </a:r>
            <a:r xmlns:a="http://schemas.openxmlformats.org/drawingml/2006/main">
              <a:rPr lang="vi" altLang="en-US" sz="4000">
                <a:solidFill>
                  <a:srgbClr val="ff0000"/>
                </a:solidFill>
              </a:rPr>
              <a:t> </a:t>
            </a:r>
            <a:r xmlns:a="http://schemas.openxmlformats.org/drawingml/2006/main">
              <a:rPr lang="vi" altLang="ko-KR" sz="4000">
                <a:solidFill>
                  <a:srgbClr val="ff0000"/>
                </a:solidFill>
              </a:rPr>
              <a:t>Đố</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vi" altLang="ko-KR" sz="3600">
                <a:solidFill>
                  <a:schemeClr val="tx1">
                    <a:lumMod val="65000"/>
                    <a:lumOff val="35000"/>
                  </a:schemeClr>
                </a:solidFill>
              </a:rPr>
              <a:t>Khi Gia-cóp ngủ, ông lấy gì làm gối?</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vi" altLang="en-US" sz="2800">
                <a:solidFill>
                  <a:schemeClr val="tx1">
                    <a:lumMod val="65000"/>
                    <a:lumOff val="35000"/>
                  </a:schemeClr>
                </a:solidFill>
              </a:rPr>
              <a:t>① </a:t>
            </a:r>
            <a:r xmlns:a="http://schemas.openxmlformats.org/drawingml/2006/main">
              <a:rPr lang="vi" altLang="ko-KR" sz="2800">
                <a:solidFill>
                  <a:schemeClr val="tx1">
                    <a:lumMod val="65000"/>
                    <a:lumOff val="35000"/>
                  </a:schemeClr>
                </a:solidFill>
              </a:rPr>
              <a:t>gỗ</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vi" altLang="en-US" sz="2800">
                <a:solidFill>
                  <a:schemeClr val="dk1"/>
                </a:solidFill>
              </a:rPr>
              <a:t>② </a:t>
            </a:r>
            <a:r xmlns:a="http://schemas.openxmlformats.org/drawingml/2006/main">
              <a:rPr lang="vi" altLang="ko-KR" sz="2800">
                <a:solidFill>
                  <a:schemeClr val="dk1"/>
                </a:solidFill>
              </a:rPr>
              <a:t>đá</a:t>
            </a:r>
            <a:endParaRPr xmlns:a="http://schemas.openxmlformats.org/drawingml/2006/main" lang="en-US" altLang="ko-KR" sz="2800">
              <a:solidFill>
                <a:schemeClr val="dk1"/>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vi" altLang="en-US" sz="2800">
                <a:solidFill>
                  <a:schemeClr val="tx1">
                    <a:lumMod val="65000"/>
                    <a:lumOff val="35000"/>
                  </a:schemeClr>
                </a:solidFill>
              </a:rPr>
              <a:t>③ </a:t>
            </a:r>
            <a:r xmlns:a="http://schemas.openxmlformats.org/drawingml/2006/main">
              <a:rPr lang="vi" altLang="ko-KR" sz="2800">
                <a:solidFill>
                  <a:schemeClr val="tx1">
                    <a:lumMod val="65000"/>
                    <a:lumOff val="35000"/>
                  </a:schemeClr>
                </a:solidFill>
              </a:rPr>
              <a:t>túi</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vi" altLang="en-US" sz="2800">
                <a:solidFill>
                  <a:schemeClr val="tx1">
                    <a:lumMod val="65000"/>
                    <a:lumOff val="35000"/>
                  </a:schemeClr>
                </a:solidFill>
              </a:rPr>
              <a:t>④ </a:t>
            </a:r>
            <a:r xmlns:a="http://schemas.openxmlformats.org/drawingml/2006/main">
              <a:rPr lang="vi" altLang="ko-KR" sz="2800">
                <a:solidFill>
                  <a:schemeClr val="tx1">
                    <a:lumMod val="65000"/>
                    <a:lumOff val="35000"/>
                  </a:schemeClr>
                </a:solidFill>
              </a:rPr>
              <a:t>da động vật</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3573016"/>
            <a:ext cx="8712968" cy="519688"/>
          </a:xfrm>
          <a:prstGeom prst="rect">
            <a:avLst/>
          </a:prstGeom>
          <a:noFill/>
        </p:spPr>
        <p:txBody>
          <a:bodyPr wrap="square">
            <a:spAutoFit/>
          </a:bodyPr>
          <a:lstStyle/>
          <a:p>
            <a:pPr xmlns:a="http://schemas.openxmlformats.org/drawingml/2006/main" lvl="0">
              <a:defRPr/>
            </a:pPr>
            <a:r xmlns:a="http://schemas.openxmlformats.org/drawingml/2006/main">
              <a:rPr lang="vi" altLang="en-US" sz="2800">
                <a:solidFill>
                  <a:srgbClr val="ff0000"/>
                </a:solidFill>
              </a:rPr>
              <a:t>② </a:t>
            </a:r>
            <a:r xmlns:a="http://schemas.openxmlformats.org/drawingml/2006/main">
              <a:rPr lang="vi" altLang="ko-KR" sz="2800">
                <a:solidFill>
                  <a:srgbClr val="ff0000"/>
                </a:solidFill>
              </a:rPr>
              <a:t>đá</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vi" altLang="ko-KR" sz="4000">
                <a:solidFill>
                  <a:srgbClr val="ff0000"/>
                </a:solidFill>
              </a:rPr>
              <a:t>Lời hôm nay</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2862322"/>
          </a:xfrm>
          <a:prstGeom prst="rect">
            <a:avLst/>
          </a:prstGeom>
          <a:noFill/>
        </p:spPr>
        <p:txBody>
          <a:bodyPr wrap="square">
            <a:spAutoFit/>
          </a:bodyPr>
          <a:lstStyle/>
          <a:p>
            <a:pPr xmlns:a="http://schemas.openxmlformats.org/drawingml/2006/main" lvl="0">
              <a:defRPr/>
            </a:pPr>
            <a:r xmlns:a="http://schemas.openxmlformats.org/drawingml/2006/main">
              <a:rPr lang="vi" altLang="ko-KR" sz="3600"/>
              <a:t>Anh ta có một giấc mơ trong đó anh ta nhìn thấy một cầu thang nằm trên trái đất, với đầu của nó chạm tới trời, và các thiên thần của Chúa đang lên xuống trên đó.</a:t>
            </a:r>
            <a:endParaRPr xmlns:a="http://schemas.openxmlformats.org/drawingml/2006/main" lang="en-US" altLang="ko-KR"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vi" altLang="ko-KR" sz="2800">
                <a:solidFill>
                  <a:schemeClr val="tx1">
                    <a:lumMod val="65000"/>
                    <a:lumOff val="35000"/>
                  </a:schemeClr>
                </a:solidFill>
              </a:rPr>
              <a:t>Sáng Thế Ký</a:t>
            </a:r>
            <a:r xmlns:a="http://schemas.openxmlformats.org/drawingml/2006/main">
              <a:rPr lang="vi" altLang="en-US" sz="2800">
                <a:solidFill>
                  <a:schemeClr val="tx1">
                    <a:lumMod val="65000"/>
                    <a:lumOff val="35000"/>
                  </a:schemeClr>
                </a:solidFill>
              </a:rPr>
              <a:t> </a:t>
            </a:r>
            <a:r xmlns:a="http://schemas.openxmlformats.org/drawingml/2006/main">
              <a:rPr lang="vi" altLang="ko-KR" sz="2800">
                <a:solidFill>
                  <a:schemeClr val="tx1">
                    <a:lumMod val="65000"/>
                    <a:lumOff val="35000"/>
                  </a:schemeClr>
                </a:solidFill>
              </a:rPr>
              <a:t>28:</a:t>
            </a:r>
            <a:r xmlns:a="http://schemas.openxmlformats.org/drawingml/2006/main">
              <a:rPr lang="vi" altLang="en-US" sz="2800">
                <a:solidFill>
                  <a:schemeClr val="tx1">
                    <a:lumMod val="65000"/>
                    <a:lumOff val="35000"/>
                  </a:schemeClr>
                </a:solidFill>
              </a:rPr>
              <a:t> </a:t>
            </a:r>
            <a:r xmlns:a="http://schemas.openxmlformats.org/drawingml/2006/main">
              <a:rPr lang="vi" altLang="ko-KR" sz="2800">
                <a:solidFill>
                  <a:schemeClr val="tx1">
                    <a:lumMod val="65000"/>
                    <a:lumOff val="35000"/>
                  </a:schemeClr>
                </a:solidFill>
              </a:rPr>
              <a:t>12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vi" altLang="ko-KR" sz="4000">
                <a:solidFill>
                  <a:srgbClr val="FF0000"/>
                </a:solidFill>
              </a:rPr>
              <a:t>Lời hôm nay</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3600">
                <a:solidFill>
                  <a:schemeClr val="tx1">
                    <a:lumMod val="65000"/>
                    <a:lumOff val="35000"/>
                  </a:schemeClr>
                </a:solidFill>
              </a:rPr>
              <a:t>Thiên Chúa sáng tạo con người theo hình ảnh Ngài, Ngài sáng tạo con người theo hình ảnh Thiên Chúa;</a:t>
            </a:r>
          </a:p>
          <a:p>
            <a:r xmlns:a="http://schemas.openxmlformats.org/drawingml/2006/main">
              <a:rPr lang="vi" altLang="ko-KR" sz="3600">
                <a:solidFill>
                  <a:schemeClr val="tx1">
                    <a:lumMod val="65000"/>
                    <a:lumOff val="35000"/>
                  </a:schemeClr>
                </a:solidFill>
              </a:rPr>
              <a:t>nam và nữ ông đã tạo ra họ.</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vi" altLang="ko-KR" sz="2800">
                <a:solidFill>
                  <a:schemeClr val="tx1">
                    <a:lumMod val="65000"/>
                    <a:lumOff val="35000"/>
                  </a:schemeClr>
                </a:solidFill>
              </a:rPr>
              <a:t>Sáng Thế Ký</a:t>
            </a:r>
            <a:r xmlns:a="http://schemas.openxmlformats.org/drawingml/2006/main">
              <a:rPr lang="vi" altLang="en-US" sz="2800">
                <a:solidFill>
                  <a:schemeClr val="tx1">
                    <a:lumMod val="65000"/>
                    <a:lumOff val="35000"/>
                  </a:schemeClr>
                </a:solidFill>
              </a:rPr>
              <a:t> </a:t>
            </a:r>
            <a:r xmlns:a="http://schemas.openxmlformats.org/drawingml/2006/main">
              <a:rPr lang="vi"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12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a:spAutoFit/>
          </a:bodyPr>
          <a:lstStyle/>
          <a:p>
            <a:pPr xmlns:a="http://schemas.openxmlformats.org/drawingml/2006/main" lvl="0">
              <a:defRPr/>
            </a:pPr>
            <a:r xmlns:a="http://schemas.openxmlformats.org/drawingml/2006/main">
              <a:rPr lang="vi" altLang="ko-KR" b="1">
                <a:solidFill>
                  <a:schemeClr val="tx1">
                    <a:lumMod val="50000"/>
                    <a:lumOff val="50000"/>
                  </a:schemeClr>
                </a:solidFill>
              </a:rPr>
              <a:t>Số 12</a:t>
            </a:r>
            <a:r xmlns:a="http://schemas.openxmlformats.org/drawingml/2006/main">
              <a:rPr lang="vi" altLang="en-US" b="1">
                <a:solidFill>
                  <a:schemeClr val="tx1">
                    <a:lumMod val="50000"/>
                    <a:lumOff val="50000"/>
                  </a:schemeClr>
                </a:solidFill>
              </a:rPr>
              <a:t> </a:t>
            </a:r>
            <a:r xmlns:a="http://schemas.openxmlformats.org/drawingml/2006/main">
              <a:rPr lang="vi" altLang="ko-KR" b="1">
                <a:solidFill>
                  <a:schemeClr val="tx1">
                    <a:lumMod val="50000"/>
                    <a:lumOff val="50000"/>
                  </a:schemeClr>
                </a:solidFill>
              </a:rPr>
              <a:t>Các</a:t>
            </a:r>
            <a:r xmlns:a="http://schemas.openxmlformats.org/drawingml/2006/main">
              <a:rPr lang="vi" altLang="en-US" b="1">
                <a:solidFill>
                  <a:schemeClr val="tx1">
                    <a:lumMod val="50000"/>
                    <a:lumOff val="50000"/>
                  </a:schemeClr>
                </a:solidFill>
              </a:rPr>
              <a:t> </a:t>
            </a:r>
            <a:r xmlns:a="http://schemas.openxmlformats.org/drawingml/2006/main">
              <a:rPr lang="vi" altLang="ko-KR" b="1">
                <a:solidFill>
                  <a:schemeClr val="tx1">
                    <a:lumMod val="50000"/>
                    <a:lumOff val="50000"/>
                  </a:schemeClr>
                </a:solidFill>
              </a:rPr>
              <a:t>Từ</a:t>
            </a:r>
            <a:r xmlns:a="http://schemas.openxmlformats.org/drawingml/2006/main">
              <a:rPr lang="vi" altLang="en-US" b="1">
                <a:solidFill>
                  <a:schemeClr val="tx1">
                    <a:lumMod val="50000"/>
                    <a:lumOff val="50000"/>
                  </a:schemeClr>
                </a:solidFill>
              </a:rPr>
              <a:t> </a:t>
            </a:r>
            <a:r xmlns:a="http://schemas.openxmlformats.org/drawingml/2006/main">
              <a:rPr lang="vi" altLang="ko-KR" b="1">
                <a:solidFill>
                  <a:schemeClr val="tx1">
                    <a:lumMod val="50000"/>
                    <a:lumOff val="50000"/>
                  </a:schemeClr>
                </a:solidFill>
              </a:rPr>
              <a:t>của</a:t>
            </a:r>
            <a:r xmlns:a="http://schemas.openxmlformats.org/drawingml/2006/main">
              <a:rPr lang="vi" altLang="en-US" b="1">
                <a:solidFill>
                  <a:schemeClr val="tx1">
                    <a:lumMod val="50000"/>
                    <a:lumOff val="50000"/>
                  </a:schemeClr>
                </a:solidFill>
              </a:rPr>
              <a:t> </a:t>
            </a:r>
            <a:r xmlns:a="http://schemas.openxmlformats.org/drawingml/2006/main">
              <a:rPr lang="vi" altLang="ko-KR" b="1">
                <a:solidFill>
                  <a:schemeClr val="tx1">
                    <a:lumMod val="50000"/>
                    <a:lumOff val="50000"/>
                  </a:schemeClr>
                </a:solidFill>
              </a:rPr>
              <a:t>Chúa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35496" y="1772816"/>
            <a:ext cx="3931114" cy="2092429"/>
          </a:xfrm>
          <a:prstGeom prst="rect">
            <a:avLst/>
          </a:prstGeom>
          <a:noFill/>
        </p:spPr>
        <p:txBody>
          <a:bodyPr wrap="square">
            <a:spAutoFit/>
          </a:bodyPr>
          <a:lstStyle/>
          <a:p>
            <a:pPr xmlns:a="http://schemas.openxmlformats.org/drawingml/2006/main" algn="ctr">
              <a:defRPr/>
            </a:pPr>
            <a:r xmlns:a="http://schemas.openxmlformats.org/drawingml/2006/main">
              <a:rPr lang="vi" altLang="ko-KR" sz="4400"/>
              <a:t>Joseph bị anh em của ông bán</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3773016" y="1700809"/>
            <a:ext cx="5364088" cy="4054098"/>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vi" altLang="ko-KR" sz="4000">
                <a:solidFill>
                  <a:srgbClr val="ff0000"/>
                </a:solidFill>
              </a:rPr>
              <a:t>Lời hôm nay</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939015" y="74302"/>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95736" y="115577"/>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vi" altLang="ko-KR" sz="3600">
                <a:solidFill>
                  <a:schemeClr val="bg1">
                    <a:lumMod val="50000"/>
                  </a:schemeClr>
                </a:solidFill>
              </a:rPr>
              <a:t>“Nào, hãy giết hắn và ném hắn vào một trong những cái bể chứa nước này.”</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vi" altLang="ko-KR" sz="3600">
                <a:solidFill>
                  <a:schemeClr val="bg1">
                    <a:lumMod val="50000"/>
                  </a:schemeClr>
                </a:solidFill>
              </a:rPr>
              <a:t>và nói rằng một con vật hung dữ đã ăn thịt anh ta.</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vi" altLang="ko-KR" sz="3600">
                <a:solidFill>
                  <a:schemeClr val="bg1">
                    <a:lumMod val="50000"/>
                  </a:schemeClr>
                </a:solidFill>
              </a:rPr>
              <a:t>Sau đó chúng ta sẽ xem điều gì sẽ xảy ra trong giấc mơ của anh ấy.”</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vi" altLang="ko-KR" sz="2800">
                <a:solidFill>
                  <a:schemeClr val="tx1">
                    <a:lumMod val="65000"/>
                    <a:lumOff val="35000"/>
                  </a:schemeClr>
                </a:solidFill>
              </a:rPr>
              <a:t>(Sáng Thế Ký 37:20)</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373216"/>
            <a:ext cx="8963222" cy="1368578"/>
          </a:xfrm>
          <a:prstGeom prst="rect">
            <a:avLst/>
          </a:prstGeom>
          <a:noFill/>
        </p:spPr>
        <p:txBody>
          <a:bodyPr wrap="square">
            <a:spAutoFit/>
          </a:bodyPr>
          <a:lstStyle/>
          <a:p>
            <a:pPr xmlns:a="http://schemas.openxmlformats.org/drawingml/2006/main" lvl="0">
              <a:defRPr/>
            </a:pPr>
            <a:r xmlns:a="http://schemas.openxmlformats.org/drawingml/2006/main">
              <a:rPr lang="vi" altLang="ko-KR" sz="2800">
                <a:solidFill>
                  <a:schemeClr val="tx1">
                    <a:lumMod val="65000"/>
                    <a:lumOff val="35000"/>
                  </a:schemeClr>
                </a:solidFill>
              </a:rPr>
              <a:t>Giacóp có mười hai người con trai. Ông yêu Giô-sép hơn bất kỳ người con trai nào khác của mình. Vì vậy, ông đã may một tấm vải rất đẹp cho Giô-sép</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5536" y="99789"/>
            <a:ext cx="7947386" cy="515719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77315"/>
            <a:ext cx="8963222" cy="1369255"/>
          </a:xfrm>
          <a:prstGeom prst="rect">
            <a:avLst/>
          </a:prstGeom>
          <a:noFill/>
        </p:spPr>
        <p:txBody>
          <a:bodyPr wrap="square">
            <a:spAutoFit/>
          </a:bodyPr>
          <a:lstStyle/>
          <a:p>
            <a:pPr xmlns:a="http://schemas.openxmlformats.org/drawingml/2006/main" lvl="0">
              <a:defRPr/>
            </a:pPr>
            <a:r xmlns:a="http://schemas.openxmlformats.org/drawingml/2006/main">
              <a:rPr lang="vi" altLang="ko-KR" sz="2800">
                <a:solidFill>
                  <a:schemeClr val="tx1">
                    <a:lumMod val="65000"/>
                    <a:lumOff val="35000"/>
                  </a:schemeClr>
                </a:solidFill>
              </a:rPr>
              <a:t>Các anh trai của anh ấy ghét anh ấy rất nhiều vì cha của họ đặc biệt yêu anh ấy. “Hãy bán Joseph đi. Hãy nói với cha rằng ông ấy đã chết.</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631679" y="2"/>
            <a:ext cx="7906070" cy="547731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vi" altLang="ko-KR" sz="2800">
                <a:solidFill>
                  <a:schemeClr val="tx1">
                    <a:lumMod val="65000"/>
                    <a:lumOff val="35000"/>
                  </a:schemeClr>
                </a:solidFill>
              </a:rPr>
              <a:t>Họ bán Giô-sép làm nô lệ cho những người lái buôn đi ngang qua.</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vi" altLang="ko-KR" sz="2800">
                <a:solidFill>
                  <a:schemeClr val="tx1">
                    <a:lumMod val="65000"/>
                    <a:lumOff val="35000"/>
                  </a:schemeClr>
                </a:solidFill>
              </a:rPr>
              <a:t>Khi nghe điều này, Jacob vô cùng đau buồn.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2" cy="59030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90802"/>
            <a:ext cx="9054634" cy="1374818"/>
          </a:xfrm>
          <a:prstGeom prst="rect">
            <a:avLst/>
          </a:prstGeom>
          <a:noFill/>
        </p:spPr>
        <p:txBody>
          <a:bodyPr wrap="square">
            <a:spAutoFit/>
          </a:bodyPr>
          <a:lstStyle/>
          <a:p>
            <a:pPr xmlns:a="http://schemas.openxmlformats.org/drawingml/2006/main" lvl="0">
              <a:defRPr/>
            </a:pPr>
            <a:r xmlns:a="http://schemas.openxmlformats.org/drawingml/2006/main">
              <a:rPr lang="vi" altLang="ko-KR" sz="2800">
                <a:solidFill>
                  <a:schemeClr val="tx1">
                    <a:lumMod val="65000"/>
                    <a:lumOff val="35000"/>
                  </a:schemeClr>
                </a:solidFill>
              </a:rPr>
              <a:t>Giô-sép sống một cuộc đời vất vả như một nô lệ. Tuy nhiên, ông đã tin và trông cậy vào Đức Chúa Trời mà không phạm bất cứ tội lỗi nào.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3"/>
          <a:stretch>
            <a:fillRect/>
          </a:stretch>
        </p:blipFill>
        <p:spPr>
          <a:xfrm>
            <a:off x="397034" y="-26570"/>
            <a:ext cx="8349931" cy="554380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82" y="5657671"/>
            <a:ext cx="9054634" cy="1179374"/>
          </a:xfrm>
          <a:prstGeom prst="rect">
            <a:avLst/>
          </a:prstGeom>
          <a:noFill/>
        </p:spPr>
        <p:txBody>
          <a:bodyPr wrap="square">
            <a:spAutoFit/>
          </a:bodyPr>
          <a:lstStyle/>
          <a:p>
            <a:pPr xmlns:a="http://schemas.openxmlformats.org/drawingml/2006/main" lvl="0">
              <a:defRPr/>
            </a:pPr>
            <a:r xmlns:a="http://schemas.openxmlformats.org/drawingml/2006/main">
              <a:rPr lang="vi" altLang="ko-KR" sz="2400">
                <a:solidFill>
                  <a:schemeClr val="tx1">
                    <a:lumMod val="65000"/>
                    <a:lumOff val="35000"/>
                  </a:schemeClr>
                </a:solidFill>
              </a:rPr>
              <a:t>Giô-sép bị tống vào tù vì tội vu khống.</a:t>
            </a:r>
            <a:r xmlns:a="http://schemas.openxmlformats.org/drawingml/2006/main">
              <a:rPr lang="vi" altLang="en-US" sz="2400">
                <a:solidFill>
                  <a:schemeClr val="tx1">
                    <a:lumMod val="65000"/>
                    <a:lumOff val="35000"/>
                  </a:schemeClr>
                </a:solidFill>
              </a:rPr>
              <a:t> </a:t>
            </a:r>
            <a:r xmlns:a="http://schemas.openxmlformats.org/drawingml/2006/main">
              <a:rPr lang="vi" altLang="ko-KR" sz="2400">
                <a:solidFill>
                  <a:schemeClr val="tx1">
                    <a:lumMod val="65000"/>
                    <a:lumOff val="35000"/>
                  </a:schemeClr>
                </a:solidFill>
              </a:rPr>
              <a:t>Tuy nhiên, ông đã cố gắng sống công chính trước mặt Chúa ngay cả khi ở trong tù. Chúa không quên Giô-sép và Chúa đã có một kế hoạch tuyệt vời dành cho ông.</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395884" y="-27383"/>
            <a:ext cx="8352231" cy="554461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vi" altLang="ko-KR" sz="4000">
                <a:solidFill>
                  <a:srgbClr val="ff0000"/>
                </a:solidFill>
              </a:rPr>
              <a:t>Bài học của ngày hôm nay</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308213" y="142246"/>
            <a:ext cx="663706"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0184" y="112603"/>
            <a:ext cx="767671" cy="648072"/>
          </a:xfrm>
          <a:prstGeom prst="rect">
            <a:avLst/>
          </a:prstGeom>
          <a:noFill/>
        </p:spPr>
      </p:pic>
      <p:sp>
        <p:nvSpPr>
          <p:cNvPr id="17" name="TextBox 16"/>
          <p:cNvSpPr txBox="1"/>
          <p:nvPr/>
        </p:nvSpPr>
        <p:spPr>
          <a:xfrm>
            <a:off x="467544" y="1124744"/>
            <a:ext cx="8208912" cy="4474051"/>
          </a:xfrm>
          <a:prstGeom prst="rect">
            <a:avLst/>
          </a:prstGeom>
          <a:noFill/>
        </p:spPr>
        <p:txBody>
          <a:bodyPr wrap="square">
            <a:spAutoFit/>
          </a:bodyPr>
          <a:lstStyle/>
          <a:p>
            <a:pPr xmlns:a="http://schemas.openxmlformats.org/drawingml/2006/main" algn="ctr">
              <a:defRPr/>
            </a:pPr>
            <a:r xmlns:a="http://schemas.openxmlformats.org/drawingml/2006/main">
              <a:rPr lang="vi" altLang="ko-KR" sz="3200">
                <a:solidFill>
                  <a:schemeClr val="tx1">
                    <a:lumMod val="65000"/>
                    <a:lumOff val="35000"/>
                  </a:schemeClr>
                </a:solidFill>
              </a:rPr>
              <a:t>Giô-sép bị chính các anh mình ghét bỏ và bán làm nô lệ. Anh ta cũng bị tống vào tù vì một cáo buộc sai trái.</a:t>
            </a:r>
            <a:endParaRPr xmlns:a="http://schemas.openxmlformats.org/drawingml/2006/main" lang="en-US" altLang="ko-KR" sz="3200">
              <a:solidFill>
                <a:schemeClr val="tx1">
                  <a:lumMod val="65000"/>
                  <a:lumOff val="35000"/>
                </a:schemeClr>
              </a:solidFill>
            </a:endParaRPr>
          </a:p>
          <a:p>
            <a:pPr xmlns:a="http://schemas.openxmlformats.org/drawingml/2006/main" algn="ctr">
              <a:defRPr/>
            </a:pPr>
            <a:r xmlns:a="http://schemas.openxmlformats.org/drawingml/2006/main">
              <a:rPr lang="vi" altLang="ko-KR" sz="3200">
                <a:solidFill>
                  <a:schemeClr val="tx1">
                    <a:lumMod val="65000"/>
                    <a:lumOff val="35000"/>
                  </a:schemeClr>
                </a:solidFill>
              </a:rPr>
              <a:t>Tuy nhiên, anh đã nương cậy nơi Đức Chúa Trời và cố gắng không phạm tội nữa.</a:t>
            </a:r>
            <a:endParaRPr xmlns:a="http://schemas.openxmlformats.org/drawingml/2006/main" lang="en-US" altLang="ko-KR" sz="3200">
              <a:solidFill>
                <a:schemeClr val="tx1">
                  <a:lumMod val="65000"/>
                  <a:lumOff val="35000"/>
                </a:schemeClr>
              </a:solidFill>
            </a:endParaRPr>
          </a:p>
          <a:p>
            <a:pPr xmlns:a="http://schemas.openxmlformats.org/drawingml/2006/main" algn="ctr">
              <a:defRPr/>
            </a:pPr>
            <a:r xmlns:a="http://schemas.openxmlformats.org/drawingml/2006/main">
              <a:rPr lang="vi" altLang="ko-KR" sz="3200">
                <a:solidFill>
                  <a:schemeClr val="tx1">
                    <a:lumMod val="65000"/>
                    <a:lumOff val="35000"/>
                  </a:schemeClr>
                </a:solidFill>
              </a:rPr>
              <a:t>Chúng ta có thể phải đối mặt với một số khó khăn.</a:t>
            </a:r>
            <a:endParaRPr xmlns:a="http://schemas.openxmlformats.org/drawingml/2006/main" lang="en-US" altLang="ko-KR" sz="3200">
              <a:solidFill>
                <a:schemeClr val="tx1">
                  <a:lumMod val="65000"/>
                  <a:lumOff val="35000"/>
                </a:schemeClr>
              </a:solidFill>
            </a:endParaRPr>
          </a:p>
          <a:p>
            <a:pPr xmlns:a="http://schemas.openxmlformats.org/drawingml/2006/main" algn="ctr">
              <a:defRPr/>
            </a:pPr>
            <a:r xmlns:a="http://schemas.openxmlformats.org/drawingml/2006/main">
              <a:rPr lang="vi" altLang="ko-KR" sz="3200">
                <a:solidFill>
                  <a:schemeClr val="tx1">
                    <a:lumMod val="65000"/>
                    <a:lumOff val="35000"/>
                  </a:schemeClr>
                </a:solidFill>
              </a:rPr>
              <a:t>Chúng ta đừng phạm tội gì và hãy cầu xin sự giúp đỡ của Thiên Chúa, Cha chúng ta, Đấng sẵn lòng lắng nghe lời cầu nguyện của chúng ta.</a:t>
            </a:r>
            <a:endParaRPr xmlns:a="http://schemas.openxmlformats.org/drawingml/2006/main" lang="en-US" altLang="ko-KR" sz="32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vi" altLang="ko-KR" sz="3200"/>
              <a:t>Chúa là?</a:t>
            </a:r>
            <a:r xmlns:a="http://schemas.openxmlformats.org/drawingml/2006/main">
              <a:rPr lang="v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vi" altLang="ko-KR" sz="3600">
                <a:solidFill>
                  <a:srgbClr val="c00000"/>
                </a:solidFill>
              </a:rPr>
              <a:t>Lạy Cha chúng con..</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vi" altLang="ko-KR" sz="3600">
                <a:solidFill>
                  <a:schemeClr val="tx1">
                    <a:lumMod val="65000"/>
                    <a:lumOff val="35000"/>
                  </a:schemeClr>
                </a:solidFill>
              </a:rPr>
              <a:t>Thiên Chúa Cha của chúng ta có những kế hoạch tuyệt vời cho chúng ta ngay cả trong những thời điểm khó khăn.</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vi" altLang="ko-KR" sz="4000">
                <a:solidFill>
                  <a:srgbClr val="ff0000"/>
                </a:solidFill>
              </a:rPr>
              <a:t>Câu đố hôm nay</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84168" y="82696"/>
            <a:ext cx="771196"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8" y="112603"/>
            <a:ext cx="839679"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vi" altLang="ko-KR" sz="3600">
                <a:solidFill>
                  <a:schemeClr val="tx1">
                    <a:lumMod val="65000"/>
                    <a:lumOff val="35000"/>
                  </a:schemeClr>
                </a:solidFill>
              </a:rPr>
              <a:t>Gia-cốp chỉ cho Giô-sép cái gì trong số mười hai người con trai của ông?</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vi" altLang="en-US" sz="2800">
                <a:solidFill>
                  <a:schemeClr val="tx1">
                    <a:lumMod val="65000"/>
                    <a:lumOff val="35000"/>
                  </a:schemeClr>
                </a:solidFill>
              </a:rPr>
              <a:t>① </a:t>
            </a:r>
            <a:r xmlns:a="http://schemas.openxmlformats.org/drawingml/2006/main">
              <a:rPr lang="vi" altLang="ko-KR" sz="2800">
                <a:solidFill>
                  <a:schemeClr val="tx1">
                    <a:lumMod val="65000"/>
                    <a:lumOff val="35000"/>
                  </a:schemeClr>
                </a:solidFill>
              </a:rPr>
              <a:t>đồ chơi</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vi" altLang="en-US" sz="2800">
                <a:solidFill>
                  <a:schemeClr val="tx1">
                    <a:lumMod val="65000"/>
                    <a:lumOff val="35000"/>
                  </a:schemeClr>
                </a:solidFill>
              </a:rPr>
              <a:t>② </a:t>
            </a:r>
            <a:r xmlns:a="http://schemas.openxmlformats.org/drawingml/2006/main">
              <a:rPr lang="vi" altLang="ko-KR" sz="2800">
                <a:solidFill>
                  <a:schemeClr val="tx1">
                    <a:lumMod val="65000"/>
                    <a:lumOff val="35000"/>
                  </a:schemeClr>
                </a:solidFill>
              </a:rPr>
              <a:t>Kinh Thánh</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vi" altLang="en-US" sz="2800">
                <a:solidFill>
                  <a:schemeClr val="tx1">
                    <a:lumMod val="65000"/>
                    <a:lumOff val="35000"/>
                  </a:schemeClr>
                </a:solidFill>
              </a:rPr>
              <a:t>③ </a:t>
            </a:r>
            <a:r xmlns:a="http://schemas.openxmlformats.org/drawingml/2006/main">
              <a:rPr lang="vi" altLang="ko-KR" sz="2800">
                <a:solidFill>
                  <a:schemeClr val="tx1">
                    <a:lumMod val="65000"/>
                    <a:lumOff val="35000"/>
                  </a:schemeClr>
                </a:solidFill>
              </a:rPr>
              <a:t>vải đẹp phong phú</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vi" altLang="en-US" sz="2800">
                <a:solidFill>
                  <a:schemeClr val="tx1">
                    <a:lumMod val="65000"/>
                    <a:lumOff val="35000"/>
                  </a:schemeClr>
                </a:solidFill>
              </a:rPr>
              <a:t>④ </a:t>
            </a:r>
            <a:r xmlns:a="http://schemas.openxmlformats.org/drawingml/2006/main">
              <a:rPr lang="vi" altLang="ko-KR" sz="2800">
                <a:solidFill>
                  <a:schemeClr val="tx1">
                    <a:lumMod val="65000"/>
                    <a:lumOff val="35000"/>
                  </a:schemeClr>
                </a:solidFill>
              </a:rPr>
              <a:t>tiền</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9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vi" altLang="en-US" sz="2800">
                <a:solidFill>
                  <a:srgbClr val="ff0000"/>
                </a:solidFill>
              </a:rPr>
              <a:t>③ </a:t>
            </a:r>
            <a:r xmlns:a="http://schemas.openxmlformats.org/drawingml/2006/main">
              <a:rPr lang="vi" altLang="ko-KR" sz="2800">
                <a:solidFill>
                  <a:srgbClr val="ff0000"/>
                </a:solidFill>
              </a:rPr>
              <a:t>vải đẹp phong phú</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2400">
                <a:solidFill>
                  <a:schemeClr val="tx1">
                    <a:lumMod val="65000"/>
                    <a:lumOff val="35000"/>
                  </a:schemeClr>
                </a:solidFill>
              </a:rPr>
              <a:t>A-đam và Ê-va là những tạo vật tốt nhất trong số các tạo vật của Đức Chúa Trời.</a:t>
            </a:r>
          </a:p>
          <a:p>
            <a:r xmlns:a="http://schemas.openxmlformats.org/drawingml/2006/main">
              <a:rPr lang="vi" altLang="ko-KR" sz="2400">
                <a:solidFill>
                  <a:schemeClr val="tx1">
                    <a:lumMod val="65000"/>
                    <a:lumOff val="35000"/>
                  </a:schemeClr>
                </a:solidFill>
              </a:rPr>
              <a:t>Vì họ được tạo dựng theo hình ảnh Thiên Chúa.</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35848" cy="5589240"/>
          </a:xfrm>
          <a:prstGeom prst="rect">
            <a:avLst/>
          </a:prstGeom>
        </p:spPr>
      </p:pic>
    </p:spTree>
    <p:extLst>
      <p:ext uri="{BB962C8B-B14F-4D97-AF65-F5344CB8AC3E}">
        <p14:creationId xmlns:p14="http://schemas.microsoft.com/office/powerpoint/2010/main" val="2453694872"/>
      </p:ext>
    </p:extLst>
  </p:cSld>
  <p:clrMapOvr>
    <a:masterClrMapping/>
  </p:clrMapOvr>
  <p:transition/>
  <p:timing/>
</p:sld>
</file>

<file path=ppt/slides/slide13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vi" altLang="ko-KR" sz="4000">
                <a:solidFill>
                  <a:srgbClr val="ff0000"/>
                </a:solidFill>
              </a:rPr>
              <a:t>Lời hôm nay</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919231"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3728" y="112603"/>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vi" altLang="ko-KR" sz="3600">
                <a:solidFill>
                  <a:schemeClr val="bg1">
                    <a:lumMod val="50000"/>
                  </a:schemeClr>
                </a:solidFill>
              </a:rPr>
              <a:t>“Nào, hãy giết hắn và ném hắn vào một trong những cái bể chứa nước này.”</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vi" altLang="ko-KR" sz="3600">
                <a:solidFill>
                  <a:schemeClr val="bg1">
                    <a:lumMod val="50000"/>
                  </a:schemeClr>
                </a:solidFill>
              </a:rPr>
              <a:t>và nói rằng một con vật hung dữ đã ăn thịt anh ta.</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vi" altLang="ko-KR" sz="3600">
                <a:solidFill>
                  <a:schemeClr val="bg1">
                    <a:lumMod val="50000"/>
                  </a:schemeClr>
                </a:solidFill>
              </a:rPr>
              <a:t>Sau đó chúng ta sẽ xem điều gì sẽ xảy ra trong giấc mơ của anh ấy.”</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vi" altLang="ko-KR" sz="2800">
                <a:solidFill>
                  <a:schemeClr val="tx1">
                    <a:lumMod val="65000"/>
                    <a:lumOff val="35000"/>
                  </a:schemeClr>
                </a:solidFill>
              </a:rPr>
              <a:t>(Sáng Thế Ký 37:20)</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a:spAutoFit/>
          </a:bodyPr>
          <a:lstStyle/>
          <a:p>
            <a:pPr xmlns:a="http://schemas.openxmlformats.org/drawingml/2006/main" lvl="0">
              <a:defRPr/>
            </a:pPr>
            <a:r xmlns:a="http://schemas.openxmlformats.org/drawingml/2006/main">
              <a:rPr lang="vi" altLang="ko-KR" b="1">
                <a:solidFill>
                  <a:schemeClr val="tx1">
                    <a:lumMod val="50000"/>
                    <a:lumOff val="50000"/>
                  </a:schemeClr>
                </a:solidFill>
              </a:rPr>
              <a:t>Số 13 Lời Chúa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3960440" cy="2777088"/>
          </a:xfrm>
          <a:prstGeom prst="rect">
            <a:avLst/>
          </a:prstGeom>
          <a:noFill/>
        </p:spPr>
        <p:txBody>
          <a:bodyPr wrap="square">
            <a:spAutoFit/>
          </a:bodyPr>
          <a:lstStyle/>
          <a:p>
            <a:pPr xmlns:a="http://schemas.openxmlformats.org/drawingml/2006/main" algn="ctr">
              <a:defRPr/>
            </a:pPr>
            <a:r xmlns:a="http://schemas.openxmlformats.org/drawingml/2006/main">
              <a:rPr lang="vi" altLang="ko-KR" sz="4400"/>
              <a:t>Joseph trở thành Thủ tướng ở Ai Cập</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4067944" y="1984486"/>
            <a:ext cx="5364088" cy="37921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vi" altLang="ko-KR" sz="4000">
                <a:solidFill>
                  <a:srgbClr val="ff0000"/>
                </a:solidFill>
              </a:rPr>
              <a:t>Lời hôm nay</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120763" y="91778"/>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89806" y="130084"/>
            <a:ext cx="983695" cy="648072"/>
          </a:xfrm>
          <a:prstGeom prst="rect">
            <a:avLst/>
          </a:prstGeom>
          <a:noFill/>
        </p:spPr>
      </p:pic>
      <p:sp>
        <p:nvSpPr>
          <p:cNvPr id="23" name="TextBox 22"/>
          <p:cNvSpPr txBox="1"/>
          <p:nvPr/>
        </p:nvSpPr>
        <p:spPr>
          <a:xfrm>
            <a:off x="539552" y="1844824"/>
            <a:ext cx="8208912" cy="1734670"/>
          </a:xfrm>
          <a:prstGeom prst="rect">
            <a:avLst/>
          </a:prstGeom>
          <a:noFill/>
        </p:spPr>
        <p:txBody>
          <a:bodyPr wrap="square">
            <a:spAutoFit/>
          </a:bodyPr>
          <a:lstStyle/>
          <a:p>
            <a:pPr xmlns:a="http://schemas.openxmlformats.org/drawingml/2006/main" lvl="0">
              <a:defRPr/>
            </a:pPr>
            <a:r xmlns:a="http://schemas.openxmlformats.org/drawingml/2006/main">
              <a:rPr lang="vi" altLang="ko-KR" sz="3600"/>
              <a:t>Pha-ra-ôn nói với Giô-sép: “Ta giao cho ngươi cai quản toàn xứ Ai Cập.”</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vi" altLang="ko-KR" sz="2800">
                <a:solidFill>
                  <a:schemeClr val="tx1">
                    <a:lumMod val="65000"/>
                    <a:lumOff val="35000"/>
                  </a:schemeClr>
                </a:solidFill>
              </a:rPr>
              <a:t>Sáng Thế Ký</a:t>
            </a:r>
            <a:r xmlns:a="http://schemas.openxmlformats.org/drawingml/2006/main">
              <a:rPr lang="vi" altLang="en-US" sz="2800">
                <a:solidFill>
                  <a:schemeClr val="tx1">
                    <a:lumMod val="65000"/>
                    <a:lumOff val="35000"/>
                  </a:schemeClr>
                </a:solidFill>
              </a:rPr>
              <a:t> </a:t>
            </a:r>
            <a:r xmlns:a="http://schemas.openxmlformats.org/drawingml/2006/main">
              <a:rPr lang="vi" altLang="ko-KR" sz="2800">
                <a:solidFill>
                  <a:schemeClr val="tx1">
                    <a:lumMod val="65000"/>
                    <a:lumOff val="35000"/>
                  </a:schemeClr>
                </a:solidFill>
              </a:rPr>
              <a:t>41:</a:t>
            </a:r>
            <a:r xmlns:a="http://schemas.openxmlformats.org/drawingml/2006/main">
              <a:rPr lang="vi" altLang="en-US" sz="2800">
                <a:solidFill>
                  <a:schemeClr val="tx1">
                    <a:lumMod val="65000"/>
                    <a:lumOff val="35000"/>
                  </a:schemeClr>
                </a:solidFill>
              </a:rPr>
              <a:t> </a:t>
            </a:r>
            <a:r xmlns:a="http://schemas.openxmlformats.org/drawingml/2006/main">
              <a:rPr lang="vi" altLang="ko-KR" sz="2800">
                <a:solidFill>
                  <a:schemeClr val="tx1">
                    <a:lumMod val="65000"/>
                    <a:lumOff val="35000"/>
                  </a:schemeClr>
                </a:solidFill>
              </a:rPr>
              <a:t>41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212357"/>
            <a:ext cx="8963222" cy="1384995"/>
          </a:xfrm>
          <a:prstGeom prst="rect">
            <a:avLst/>
          </a:prstGeom>
          <a:noFill/>
        </p:spPr>
        <p:txBody>
          <a:bodyPr wrap="square">
            <a:spAutoFit/>
          </a:bodyPr>
          <a:lstStyle/>
          <a:p>
            <a:pPr xmlns:a="http://schemas.openxmlformats.org/drawingml/2006/main" lvl="0">
              <a:defRPr/>
            </a:pPr>
            <a:r xmlns:a="http://schemas.openxmlformats.org/drawingml/2006/main">
              <a:rPr lang="vi" altLang="ko-KR" sz="2800">
                <a:solidFill>
                  <a:schemeClr val="tx1">
                    <a:lumMod val="65000"/>
                    <a:lumOff val="35000"/>
                  </a:schemeClr>
                </a:solidFill>
              </a:rPr>
              <a:t>Pharaoh, vua Ai Cập, có một giấc mơ. 7 con bò béo và sau đó là 7 con bò xấu xí bước ra. 7 con bò xấu xí ăn thịt 7 con bò béo. Đó là một giấc mơ rất kỳ lạ.</a:t>
            </a:r>
            <a:endParaRPr xmlns:a="http://schemas.openxmlformats.org/drawingml/2006/main" lang="ko-KR" altLang="en-US" sz="2800">
              <a:solidFill>
                <a:schemeClr val="tx1">
                  <a:lumMod val="65000"/>
                  <a:lumOff val="35000"/>
                </a:schemeClr>
              </a:solidFill>
            </a:endParaRPr>
          </a:p>
        </p:txBody>
      </p:sp>
      <p:pic>
        <p:nvPicPr>
          <p:cNvPr id="1026" name="Picture 2" descr="http://www.lambsongs.co.nz/One%20Page%20Bible%20Stories%20Old%20Testament/Joseph's%20&amp;%20Pharaoh's%20Dream.jpg"/>
          <p:cNvPicPr>
            <a:picLocks noChangeAspect="1" noChangeArrowheads="1"/>
          </p:cNvPicPr>
          <p:nvPr/>
        </p:nvPicPr>
        <p:blipFill rotWithShape="1">
          <a:blip r:embed="rId2"/>
          <a:srcRect/>
          <a:stretch>
            <a:fillRect/>
          </a:stretch>
        </p:blipFill>
        <p:spPr>
          <a:xfrm>
            <a:off x="395536" y="260648"/>
            <a:ext cx="8092796" cy="489654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45224"/>
            <a:ext cx="8963222" cy="1182270"/>
          </a:xfrm>
          <a:prstGeom prst="rect">
            <a:avLst/>
          </a:prstGeom>
          <a:noFill/>
        </p:spPr>
        <p:txBody>
          <a:bodyPr wrap="square">
            <a:spAutoFit/>
          </a:bodyPr>
          <a:lstStyle/>
          <a:p>
            <a:pPr xmlns:a="http://schemas.openxmlformats.org/drawingml/2006/main" lvl="0">
              <a:defRPr/>
            </a:pPr>
            <a:r xmlns:a="http://schemas.openxmlformats.org/drawingml/2006/main">
              <a:rPr lang="vi" altLang="ko-KR" sz="2400">
                <a:solidFill>
                  <a:schemeClr val="tx1">
                    <a:lumMod val="65000"/>
                    <a:lumOff val="35000"/>
                  </a:schemeClr>
                </a:solidFill>
              </a:rPr>
              <a:t>Không ai có thể giải thích được giấc mơ của ông trong cung điện. Quan tửu chánh được Giô-sép giúp đỡ đã giới thiệu ông với nhà vua.</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427966" y="1"/>
            <a:ext cx="8313496" cy="5445223"/>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vi" altLang="ko-KR" sz="2800">
                <a:solidFill>
                  <a:schemeClr val="tx1">
                    <a:lumMod val="65000"/>
                    <a:lumOff val="35000"/>
                  </a:schemeClr>
                </a:solidFill>
              </a:rPr>
              <a:t>Đức Chúa Trời đã ban cho Giô-sép sự khôn ngoan. Vì vậy, anh ta có thể giải thích ý nghĩa của giấc mơ và kể lại cho nhà vua.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5885" y="-27383"/>
            <a:ext cx="8352231"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45224"/>
            <a:ext cx="9054634" cy="1372770"/>
          </a:xfrm>
          <a:prstGeom prst="rect">
            <a:avLst/>
          </a:prstGeom>
          <a:noFill/>
        </p:spPr>
        <p:txBody>
          <a:bodyPr wrap="square">
            <a:spAutoFit/>
          </a:bodyPr>
          <a:lstStyle/>
          <a:p>
            <a:pPr xmlns:a="http://schemas.openxmlformats.org/drawingml/2006/main" lvl="0">
              <a:defRPr/>
            </a:pPr>
            <a:r xmlns:a="http://schemas.openxmlformats.org/drawingml/2006/main">
              <a:rPr lang="vi" altLang="ko-KR" sz="2800">
                <a:solidFill>
                  <a:schemeClr val="tx1">
                    <a:lumMod val="65000"/>
                    <a:lumOff val="35000"/>
                  </a:schemeClr>
                </a:solidFill>
              </a:rPr>
              <a:t>Pha-ra-ôn cảm động đến mức bổ nhiệm Giô-sép đang bị tù vào chức vụ cao thứ hai trong xứ.</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2" cy="547179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vi" altLang="ko-KR" sz="2800">
                <a:solidFill>
                  <a:schemeClr val="tx1">
                    <a:lumMod val="65000"/>
                    <a:lumOff val="35000"/>
                  </a:schemeClr>
                </a:solidFill>
              </a:rPr>
              <a:t>Giô-sép trở thành thủ tướng Ai Cập và cai trị xứ này một cách tốt đẹp bằng sự khôn ngoan mà Đức Chúa Trời ban cho ông.</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395884" y="-27383"/>
            <a:ext cx="8352231"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vi" altLang="ko-KR" sz="4000"/>
              <a:t>Bài học của ngày hôm nay</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148214"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65358" y="103694"/>
            <a:ext cx="983695" cy="648072"/>
          </a:xfrm>
          <a:prstGeom prst="rect">
            <a:avLst/>
          </a:prstGeom>
          <a:noFill/>
        </p:spPr>
      </p:pic>
      <p:sp>
        <p:nvSpPr>
          <p:cNvPr id="17" name="TextBox 16"/>
          <p:cNvSpPr txBox="1"/>
          <p:nvPr/>
        </p:nvSpPr>
        <p:spPr>
          <a:xfrm>
            <a:off x="467544" y="1124744"/>
            <a:ext cx="8208912" cy="3931126"/>
          </a:xfrm>
          <a:prstGeom prst="rect">
            <a:avLst/>
          </a:prstGeom>
          <a:noFill/>
        </p:spPr>
        <p:txBody>
          <a:bodyPr wrap="square">
            <a:spAutoFit/>
          </a:bodyPr>
          <a:lstStyle/>
          <a:p>
            <a:pPr xmlns:a="http://schemas.openxmlformats.org/drawingml/2006/main" algn="ctr">
              <a:defRPr/>
            </a:pPr>
            <a:r xmlns:a="http://schemas.openxmlformats.org/drawingml/2006/main">
              <a:rPr lang="vi" altLang="ko-KR" sz="3600">
                <a:solidFill>
                  <a:schemeClr val="tx1">
                    <a:lumMod val="65000"/>
                    <a:lumOff val="35000"/>
                  </a:schemeClr>
                </a:solidFill>
              </a:rPr>
              <a:t>Chúa đã có những kế hoạch tuyệt vời dành cho Giô-sép.</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vi" altLang="ko-KR" sz="3600">
                <a:solidFill>
                  <a:schemeClr val="tx1">
                    <a:lumMod val="65000"/>
                    <a:lumOff val="35000"/>
                  </a:schemeClr>
                </a:solidFill>
              </a:rPr>
              <a:t>Khi gặp khó khăn, chúng ta cũng không nên thất vọng,</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vi" altLang="ko-KR" sz="3600">
                <a:solidFill>
                  <a:schemeClr val="tx1">
                    <a:lumMod val="65000"/>
                    <a:lumOff val="35000"/>
                  </a:schemeClr>
                </a:solidFill>
              </a:rPr>
              <a:t>nhưng nên mong đợi những kế hoạch tuyệt vời của Chúa dành cho chúng ta và tin vào Chúa..</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vi" altLang="ko-KR" sz="3200"/>
              <a:t>Chúa là?</a:t>
            </a:r>
            <a:r xmlns:a="http://schemas.openxmlformats.org/drawingml/2006/main">
              <a:rPr lang="v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vi" altLang="ko-KR" sz="3600">
                <a:solidFill>
                  <a:srgbClr val="c00000"/>
                </a:solidFill>
              </a:rPr>
              <a:t>Chúa làm theo ý muốn của Ngài.</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vi" altLang="ko-KR" sz="3600">
                <a:solidFill>
                  <a:schemeClr val="tx1">
                    <a:lumMod val="65000"/>
                    <a:lumOff val="35000"/>
                  </a:schemeClr>
                </a:solidFill>
              </a:rPr>
              <a:t>Kẻ thấp hèn sẽ được tôn lên và kẻ được tôn cao sẽ bị hạ xuống.</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995"/>
            <a:ext cx="9143999" cy="5798268"/>
          </a:xfrm>
          <a:prstGeom prst="rect">
            <a:avLst/>
          </a:prstGeom>
        </p:spPr>
      </p:pic>
      <p:sp>
        <p:nvSpPr>
          <p:cNvPr id="5" name="TextBox 4"/>
          <p:cNvSpPr txBox="1"/>
          <p:nvPr/>
        </p:nvSpPr>
        <p:spPr>
          <a:xfrm>
            <a:off x="73274" y="5787261"/>
            <a:ext cx="8963222" cy="1015663"/>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2000">
                <a:solidFill>
                  <a:schemeClr val="tx1">
                    <a:lumMod val="65000"/>
                    <a:lumOff val="35000"/>
                  </a:schemeClr>
                </a:solidFill>
              </a:rPr>
              <a:t>Chúa nói với người đàn ông,</a:t>
            </a:r>
            <a:r xmlns:a="http://schemas.openxmlformats.org/drawingml/2006/main">
              <a:rPr lang="vi" altLang="en-US" sz="2000">
                <a:solidFill>
                  <a:schemeClr val="tx1">
                    <a:lumMod val="65000"/>
                    <a:lumOff val="35000"/>
                  </a:schemeClr>
                </a:solidFill>
              </a:rPr>
              <a:t> </a:t>
            </a:r>
            <a:r xmlns:a="http://schemas.openxmlformats.org/drawingml/2006/main">
              <a:rPr lang="vi" altLang="ko-KR" sz="2000">
                <a:solidFill>
                  <a:schemeClr val="tx1">
                    <a:lumMod val="65000"/>
                    <a:lumOff val="35000"/>
                  </a:schemeClr>
                </a:solidFill>
              </a:rPr>
              <a:t>“Các ngươi có thể ăn bất kỳ cây nào trong vườn, nhưng </a:t>
            </a:r>
            <a:r xmlns:a="http://schemas.openxmlformats.org/drawingml/2006/main">
              <a:rPr lang="vi" altLang="ko-KR" sz="2000" u="sng">
                <a:solidFill>
                  <a:schemeClr val="tx1">
                    <a:lumMod val="65000"/>
                    <a:lumOff val="35000"/>
                  </a:schemeClr>
                </a:solidFill>
              </a:rPr>
              <a:t>về cây biết điều thiện và điều ác thì không được ăn, vì một khi ngươi ăn chắc chắn sẽ chết </a:t>
            </a:r>
            <a:r xmlns:a="http://schemas.openxmlformats.org/drawingml/2006/main">
              <a:rPr lang="vi" altLang="ko-KR" sz="2000">
                <a:solidFill>
                  <a:schemeClr val="tx1">
                    <a:lumMod val="65000"/>
                    <a:lumOff val="35000"/>
                  </a:schemeClr>
                </a:solidFill>
              </a:rPr>
              <a:t>.”</a:t>
            </a:r>
          </a:p>
        </p:txBody>
      </p:sp>
    </p:spTree>
    <p:extLst>
      <p:ext uri="{BB962C8B-B14F-4D97-AF65-F5344CB8AC3E}">
        <p14:creationId xmlns:p14="http://schemas.microsoft.com/office/powerpoint/2010/main" val="3030085485"/>
      </p:ext>
    </p:extLst>
  </p:cSld>
  <p:clrMapOvr>
    <a:masterClrMapping/>
  </p:clrMapOvr>
  <p:transition/>
  <p:timing/>
</p:sld>
</file>

<file path=ppt/slides/slide14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vi" altLang="ko-KR" sz="4000">
                <a:solidFill>
                  <a:srgbClr val="ff0000"/>
                </a:solidFill>
              </a:rPr>
              <a:t>Câu đố hôm nay</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vi" altLang="ko-KR" sz="3600">
                <a:solidFill>
                  <a:schemeClr val="tx1">
                    <a:lumMod val="65000"/>
                    <a:lumOff val="35000"/>
                  </a:schemeClr>
                </a:solidFill>
              </a:rPr>
              <a:t>Những con vật nào xuất hiện trong giấc mơ của Pharaoh?</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vi" altLang="en-US" sz="2800">
                <a:solidFill>
                  <a:schemeClr val="tx1">
                    <a:lumMod val="65000"/>
                    <a:lumOff val="35000"/>
                  </a:schemeClr>
                </a:solidFill>
              </a:rPr>
              <a:t>① </a:t>
            </a:r>
            <a:r xmlns:a="http://schemas.openxmlformats.org/drawingml/2006/main">
              <a:rPr lang="vi" altLang="ko-KR" sz="2800">
                <a:solidFill>
                  <a:schemeClr val="tx1">
                    <a:lumMod val="65000"/>
                    <a:lumOff val="35000"/>
                  </a:schemeClr>
                </a:solidFill>
              </a:rPr>
              <a:t>chim</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vi" altLang="en-US" sz="2800">
                <a:solidFill>
                  <a:schemeClr val="tx1">
                    <a:lumMod val="65000"/>
                    <a:lumOff val="35000"/>
                  </a:schemeClr>
                </a:solidFill>
              </a:rPr>
              <a:t>② </a:t>
            </a:r>
            <a:r xmlns:a="http://schemas.openxmlformats.org/drawingml/2006/main">
              <a:rPr lang="vi" altLang="ko-KR" sz="2800">
                <a:solidFill>
                  <a:schemeClr val="tx1">
                    <a:lumMod val="65000"/>
                    <a:lumOff val="35000"/>
                  </a:schemeClr>
                </a:solidFill>
              </a:rPr>
              <a:t>con chó</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vi" altLang="en-US" sz="2800">
                <a:solidFill>
                  <a:schemeClr val="tx1">
                    <a:lumMod val="65000"/>
                    <a:lumOff val="35000"/>
                  </a:schemeClr>
                </a:solidFill>
              </a:rPr>
              <a:t>③ </a:t>
            </a:r>
            <a:r xmlns:a="http://schemas.openxmlformats.org/drawingml/2006/main">
              <a:rPr lang="vi" altLang="ko-KR" sz="2800">
                <a:solidFill>
                  <a:schemeClr val="tx1">
                    <a:lumMod val="65000"/>
                    <a:lumOff val="35000"/>
                  </a:schemeClr>
                </a:solidFill>
              </a:rPr>
              <a:t>ngựa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vi" altLang="en-US" sz="2800">
                <a:solidFill>
                  <a:schemeClr val="tx1">
                    <a:lumMod val="65000"/>
                    <a:lumOff val="35000"/>
                  </a:schemeClr>
                </a:solidFill>
              </a:rPr>
              <a:t>④ </a:t>
            </a:r>
            <a:r xmlns:a="http://schemas.openxmlformats.org/drawingml/2006/main">
              <a:rPr lang="vi" altLang="ko-KR" sz="2800">
                <a:solidFill>
                  <a:schemeClr val="tx1">
                    <a:lumMod val="65000"/>
                    <a:lumOff val="35000"/>
                  </a:schemeClr>
                </a:solidFill>
              </a:rPr>
              <a:t>bò</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vi" altLang="en-US" sz="2800">
                <a:solidFill>
                  <a:srgbClr val="ff0000"/>
                </a:solidFill>
              </a:rPr>
              <a:t>④ </a:t>
            </a:r>
            <a:r xmlns:a="http://schemas.openxmlformats.org/drawingml/2006/main">
              <a:rPr lang="vi" altLang="ko-KR" sz="2800">
                <a:solidFill>
                  <a:srgbClr val="ff0000"/>
                </a:solidFill>
              </a:rPr>
              <a:t>bò</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vi" altLang="ko-KR" sz="4000">
                <a:solidFill>
                  <a:srgbClr val="ff0000"/>
                </a:solidFill>
              </a:rPr>
              <a:t>Lời hôm nay</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2419" y="155837"/>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07888" y="184568"/>
            <a:ext cx="983695" cy="648072"/>
          </a:xfrm>
          <a:prstGeom prst="rect">
            <a:avLst/>
          </a:prstGeom>
          <a:noFill/>
        </p:spPr>
      </p:pic>
      <p:sp>
        <p:nvSpPr>
          <p:cNvPr id="23" name="TextBox 22"/>
          <p:cNvSpPr txBox="1"/>
          <p:nvPr/>
        </p:nvSpPr>
        <p:spPr>
          <a:xfrm>
            <a:off x="539552" y="1844824"/>
            <a:ext cx="8208912" cy="2287121"/>
          </a:xfrm>
          <a:prstGeom prst="rect">
            <a:avLst/>
          </a:prstGeom>
          <a:noFill/>
        </p:spPr>
        <p:txBody>
          <a:bodyPr wrap="square">
            <a:spAutoFit/>
          </a:bodyPr>
          <a:lstStyle/>
          <a:p>
            <a:pPr xmlns:a="http://schemas.openxmlformats.org/drawingml/2006/main" lvl="0">
              <a:defRPr/>
            </a:pPr>
            <a:r xmlns:a="http://schemas.openxmlformats.org/drawingml/2006/main">
              <a:rPr lang="vi" altLang="ko-KR" sz="3600"/>
              <a:t>Vì thế Pha-ra-ôn nói với Giô-sép:</a:t>
            </a:r>
            <a:endParaRPr xmlns:a="http://schemas.openxmlformats.org/drawingml/2006/main" lang="en-US" altLang="ko-KR" sz="3600"/>
          </a:p>
          <a:p>
            <a:pPr xmlns:a="http://schemas.openxmlformats.org/drawingml/2006/main" lvl="0">
              <a:defRPr/>
            </a:pPr>
            <a:r xmlns:a="http://schemas.openxmlformats.org/drawingml/2006/main">
              <a:rPr lang="vi" altLang="ko-KR" sz="3600"/>
              <a:t>“Theo đây tôi giao cho bạn quyền cai trị toàn bộ vùng đất Ai Cập.”</a:t>
            </a:r>
            <a:endParaRPr xmlns:a="http://schemas.openxmlformats.org/drawingml/2006/main" lang="en-US" altLang="ko-KR" sz="3600"/>
          </a:p>
          <a:p>
            <a:pPr xmlns:a="http://schemas.openxmlformats.org/drawingml/2006/main" lvl="0">
              <a:defRPr/>
            </a:pPr>
            <a:r xmlns:a="http://schemas.openxmlformats.org/drawingml/2006/main">
              <a:rPr lang="vi" altLang="ko-KR" sz="3600"/>
              <a:t>                                                                </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vi" altLang="ko-KR" sz="2800">
                <a:solidFill>
                  <a:schemeClr val="tx1">
                    <a:lumMod val="65000"/>
                    <a:lumOff val="35000"/>
                  </a:schemeClr>
                </a:solidFill>
              </a:rPr>
              <a:t>Sáng Thế Ký</a:t>
            </a:r>
            <a:r xmlns:a="http://schemas.openxmlformats.org/drawingml/2006/main">
              <a:rPr lang="vi" altLang="en-US" sz="2800">
                <a:solidFill>
                  <a:schemeClr val="tx1">
                    <a:lumMod val="65000"/>
                    <a:lumOff val="35000"/>
                  </a:schemeClr>
                </a:solidFill>
              </a:rPr>
              <a:t> </a:t>
            </a:r>
            <a:r xmlns:a="http://schemas.openxmlformats.org/drawingml/2006/main">
              <a:rPr lang="vi" altLang="ko-KR" sz="2800">
                <a:solidFill>
                  <a:schemeClr val="tx1">
                    <a:lumMod val="65000"/>
                    <a:lumOff val="35000"/>
                  </a:schemeClr>
                </a:solidFill>
              </a:rPr>
              <a:t>41:</a:t>
            </a:r>
            <a:r xmlns:a="http://schemas.openxmlformats.org/drawingml/2006/main">
              <a:rPr lang="vi" altLang="en-US" sz="2800">
                <a:solidFill>
                  <a:schemeClr val="tx1">
                    <a:lumMod val="65000"/>
                    <a:lumOff val="35000"/>
                  </a:schemeClr>
                </a:solidFill>
              </a:rPr>
              <a:t> </a:t>
            </a:r>
            <a:r xmlns:a="http://schemas.openxmlformats.org/drawingml/2006/main">
              <a:rPr lang="vi" altLang="ko-KR" sz="2800">
                <a:solidFill>
                  <a:schemeClr val="tx1">
                    <a:lumMod val="65000"/>
                    <a:lumOff val="35000"/>
                  </a:schemeClr>
                </a:solidFill>
              </a:rPr>
              <a:t>41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a:spAutoFit/>
          </a:bodyPr>
          <a:lstStyle/>
          <a:p>
            <a:pPr xmlns:a="http://schemas.openxmlformats.org/drawingml/2006/main" lvl="0">
              <a:defRPr/>
            </a:pPr>
            <a:r xmlns:a="http://schemas.openxmlformats.org/drawingml/2006/main">
              <a:rPr lang="vi" altLang="ko-KR" b="1">
                <a:solidFill>
                  <a:schemeClr val="tx1">
                    <a:lumMod val="50000"/>
                    <a:lumOff val="50000"/>
                  </a:schemeClr>
                </a:solidFill>
              </a:rPr>
              <a:t>KHÔNG.</a:t>
            </a:r>
            <a:r xmlns:a="http://schemas.openxmlformats.org/drawingml/2006/main">
              <a:rPr lang="vi" altLang="en-US" b="1">
                <a:solidFill>
                  <a:schemeClr val="tx1">
                    <a:lumMod val="50000"/>
                    <a:lumOff val="50000"/>
                  </a:schemeClr>
                </a:solidFill>
              </a:rPr>
              <a:t> </a:t>
            </a:r>
            <a:r xmlns:a="http://schemas.openxmlformats.org/drawingml/2006/main">
              <a:rPr lang="vi" altLang="ko-KR" b="1">
                <a:solidFill>
                  <a:schemeClr val="tx1">
                    <a:lumMod val="50000"/>
                    <a:lumOff val="50000"/>
                  </a:schemeClr>
                </a:solidFill>
              </a:rPr>
              <a:t>14</a:t>
            </a:r>
            <a:r xmlns:a="http://schemas.openxmlformats.org/drawingml/2006/main">
              <a:rPr lang="vi" altLang="en-US" b="1">
                <a:solidFill>
                  <a:schemeClr val="tx1">
                    <a:lumMod val="50000"/>
                    <a:lumOff val="50000"/>
                  </a:schemeClr>
                </a:solidFill>
              </a:rPr>
              <a:t> </a:t>
            </a:r>
            <a:r xmlns:a="http://schemas.openxmlformats.org/drawingml/2006/main">
              <a:rPr lang="vi" altLang="ko-KR" b="1">
                <a:solidFill>
                  <a:schemeClr val="tx1">
                    <a:lumMod val="50000"/>
                    <a:lumOff val="50000"/>
                  </a:schemeClr>
                </a:solidFill>
              </a:rPr>
              <a:t>Lời Chúa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07504" y="1737390"/>
            <a:ext cx="3931114" cy="2099280"/>
          </a:xfrm>
          <a:prstGeom prst="rect">
            <a:avLst/>
          </a:prstGeom>
          <a:noFill/>
        </p:spPr>
        <p:txBody>
          <a:bodyPr wrap="square">
            <a:spAutoFit/>
          </a:bodyPr>
          <a:lstStyle/>
          <a:p>
            <a:pPr xmlns:a="http://schemas.openxmlformats.org/drawingml/2006/main" algn="ctr">
              <a:defRPr/>
            </a:pPr>
            <a:r xmlns:a="http://schemas.openxmlformats.org/drawingml/2006/main">
              <a:rPr lang="vi" altLang="ko-KR" sz="4400"/>
              <a:t>Giô-sép Gặp Lại Các Anh Mình</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3773016" y="1962735"/>
            <a:ext cx="5364087" cy="37921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vi" altLang="ko-KR" sz="4000">
                <a:solidFill>
                  <a:srgbClr val="ff0000"/>
                </a:solidFill>
              </a:rPr>
              <a:t>Lời hôm nay</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95785"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8472" y="112603"/>
            <a:ext cx="983695" cy="648072"/>
          </a:xfrm>
          <a:prstGeom prst="rect">
            <a:avLst/>
          </a:prstGeom>
          <a:noFill/>
        </p:spPr>
      </p:pic>
      <p:sp>
        <p:nvSpPr>
          <p:cNvPr id="23" name="TextBox 22"/>
          <p:cNvSpPr txBox="1"/>
          <p:nvPr/>
        </p:nvSpPr>
        <p:spPr>
          <a:xfrm>
            <a:off x="539552" y="1844824"/>
            <a:ext cx="8208912" cy="1182221"/>
          </a:xfrm>
          <a:prstGeom prst="rect">
            <a:avLst/>
          </a:prstGeom>
          <a:noFill/>
        </p:spPr>
        <p:txBody>
          <a:bodyPr wrap="square">
            <a:spAutoFit/>
          </a:bodyPr>
          <a:lstStyle/>
          <a:p>
            <a:pPr xmlns:a="http://schemas.openxmlformats.org/drawingml/2006/main" lvl="0">
              <a:defRPr/>
            </a:pPr>
            <a:r xmlns:a="http://schemas.openxmlformats.org/drawingml/2006/main">
              <a:rPr lang="vi" altLang="ko-KR" sz="3600">
                <a:solidFill>
                  <a:schemeClr val="bg1">
                    <a:lumMod val="50000"/>
                  </a:schemeClr>
                </a:solidFill>
              </a:rPr>
              <a:t>Mặc dù Giô-sép nhận ra các anh mình nhưng họ không nhận ra ông.</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vi" altLang="ko-KR" sz="2800">
                <a:solidFill>
                  <a:schemeClr val="tx1">
                    <a:lumMod val="65000"/>
                    <a:lumOff val="35000"/>
                  </a:schemeClr>
                </a:solidFill>
              </a:rPr>
              <a:t>Sáng Thế Ký</a:t>
            </a:r>
            <a:r xmlns:a="http://schemas.openxmlformats.org/drawingml/2006/main">
              <a:rPr lang="vi" altLang="en-US" sz="2800">
                <a:solidFill>
                  <a:schemeClr val="tx1">
                    <a:lumMod val="65000"/>
                    <a:lumOff val="35000"/>
                  </a:schemeClr>
                </a:solidFill>
              </a:rPr>
              <a:t> </a:t>
            </a:r>
            <a:r xmlns:a="http://schemas.openxmlformats.org/drawingml/2006/main">
              <a:rPr lang="vi" altLang="ko-KR" sz="2800">
                <a:solidFill>
                  <a:schemeClr val="tx1">
                    <a:lumMod val="65000"/>
                    <a:lumOff val="35000"/>
                  </a:schemeClr>
                </a:solidFill>
              </a:rPr>
              <a:t>42:</a:t>
            </a:r>
            <a:r xmlns:a="http://schemas.openxmlformats.org/drawingml/2006/main">
              <a:rPr lang="vi" altLang="en-US" sz="2800">
                <a:solidFill>
                  <a:schemeClr val="tx1">
                    <a:lumMod val="65000"/>
                    <a:lumOff val="35000"/>
                  </a:schemeClr>
                </a:solidFill>
              </a:rPr>
              <a:t> </a:t>
            </a:r>
            <a:r xmlns:a="http://schemas.openxmlformats.org/drawingml/2006/main">
              <a:rPr lang="vi" altLang="ko-KR" sz="2800">
                <a:solidFill>
                  <a:schemeClr val="tx1">
                    <a:lumMod val="65000"/>
                    <a:lumOff val="35000"/>
                  </a:schemeClr>
                </a:solidFill>
              </a:rPr>
              <a:t>số 8</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0811" y="5473005"/>
            <a:ext cx="8963222" cy="1373565"/>
          </a:xfrm>
          <a:prstGeom prst="rect">
            <a:avLst/>
          </a:prstGeom>
          <a:noFill/>
        </p:spPr>
        <p:txBody>
          <a:bodyPr wrap="square">
            <a:spAutoFit/>
          </a:bodyPr>
          <a:lstStyle/>
          <a:p>
            <a:pPr xmlns:a="http://schemas.openxmlformats.org/drawingml/2006/main" lvl="0">
              <a:defRPr/>
            </a:pPr>
            <a:r xmlns:a="http://schemas.openxmlformats.org/drawingml/2006/main">
              <a:rPr lang="vi" altLang="ko-KR" sz="2800">
                <a:solidFill>
                  <a:schemeClr val="tx1">
                    <a:lumMod val="65000"/>
                    <a:lumOff val="35000"/>
                  </a:schemeClr>
                </a:solidFill>
              </a:rPr>
              <a:t>Pharaoh bổ nhiệm Joseph làm thủ tướng của Ai Cập. Giô-sép đã kiểm soát nạn đói nghiêm trọng kéo dài 7 năm một cách khôn ngoan.</a:t>
            </a:r>
            <a:endParaRPr xmlns:a="http://schemas.openxmlformats.org/drawingml/2006/main" lang="ko-KR" altLang="en-US" sz="28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tretch>
            <a:fillRect/>
          </a:stretch>
        </p:blipFill>
        <p:spPr>
          <a:xfrm>
            <a:off x="323529" y="116632"/>
            <a:ext cx="8720504" cy="504056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5053" y="5517232"/>
            <a:ext cx="9070726" cy="1281713"/>
          </a:xfrm>
          <a:prstGeom prst="rect">
            <a:avLst/>
          </a:prstGeom>
          <a:noFill/>
        </p:spPr>
        <p:txBody>
          <a:bodyPr wrap="square">
            <a:spAutoFit/>
          </a:bodyPr>
          <a:lstStyle/>
          <a:p>
            <a:pPr xmlns:a="http://schemas.openxmlformats.org/drawingml/2006/main" lvl="0">
              <a:defRPr/>
            </a:pPr>
            <a:r xmlns:a="http://schemas.openxmlformats.org/drawingml/2006/main">
              <a:rPr lang="vi" altLang="ko-KR" sz="2600">
                <a:solidFill>
                  <a:schemeClr val="tx1">
                    <a:lumMod val="65000"/>
                    <a:lumOff val="35000"/>
                  </a:schemeClr>
                </a:solidFill>
              </a:rPr>
              <a:t>Tuy nhiên, ở Ca-na-an không có ngũ cốc vì nạn đói. Họ phải đi xuống Ai Cập để kiếm một ít ngũ cốc để ăn. Các anh của Giô-sép cũng sang Ai Cập để mua lương thực.</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415252" y="332655"/>
            <a:ext cx="8313496" cy="5184577"/>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1667" y="5394368"/>
            <a:ext cx="9054634" cy="954107"/>
          </a:xfrm>
          <a:prstGeom prst="rect">
            <a:avLst/>
          </a:prstGeom>
          <a:noFill/>
        </p:spPr>
        <p:txBody>
          <a:bodyPr wrap="square">
            <a:spAutoFit/>
          </a:bodyPr>
          <a:lstStyle/>
          <a:p>
            <a:pPr xmlns:a="http://schemas.openxmlformats.org/drawingml/2006/main" lvl="0">
              <a:defRPr/>
            </a:pPr>
            <a:r xmlns:a="http://schemas.openxmlformats.org/drawingml/2006/main">
              <a:rPr lang="vi" altLang="ko-KR" sz="2800">
                <a:solidFill>
                  <a:schemeClr val="tx1">
                    <a:lumMod val="65000"/>
                    <a:lumOff val="35000"/>
                  </a:schemeClr>
                </a:solidFill>
              </a:rPr>
              <a:t>Mặc dù Giô-sép nhận ra các anh mình nhưng họ không nhận ra ông.</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5885" y="-27383"/>
            <a:ext cx="8352231" cy="540059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vi" altLang="ko-KR" sz="2800">
                <a:solidFill>
                  <a:schemeClr val="tx1">
                    <a:lumMod val="65000"/>
                    <a:lumOff val="35000"/>
                  </a:schemeClr>
                </a:solidFill>
              </a:rPr>
              <a:t>Joseph cho họ biết ông là ai. Họ giật mình nhìn anh và cảm thấy sợ hãi</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1" cy="59030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273329"/>
          </a:xfrm>
          <a:prstGeom prst="rect">
            <a:avLst/>
          </a:prstGeom>
          <a:noFill/>
        </p:spPr>
        <p:txBody>
          <a:bodyPr wrap="square">
            <a:spAutoFit/>
          </a:bodyPr>
          <a:lstStyle/>
          <a:p>
            <a:pPr xmlns:a="http://schemas.openxmlformats.org/drawingml/2006/main" lvl="0">
              <a:defRPr/>
            </a:pPr>
            <a:r xmlns:a="http://schemas.openxmlformats.org/drawingml/2006/main">
              <a:rPr lang="vi" altLang="ko-KR" sz="2600">
                <a:solidFill>
                  <a:schemeClr val="tx1">
                    <a:lumMod val="65000"/>
                    <a:lumOff val="35000"/>
                  </a:schemeClr>
                </a:solidFill>
              </a:rPr>
              <a:t>Giô-sép nhận ra lý do tại sao Đức Chúa Trời phái ông đến Ai Cập. Ông tha thứ cho các anh mình và đưa cả gia đình sang Ai Cập và chăm sóc họ an toàn.</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395884" y="-27383"/>
            <a:ext cx="8352231" cy="540059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vi" altLang="ko-KR" sz="4000">
                <a:solidFill>
                  <a:srgbClr val="ff0000"/>
                </a:solidFill>
              </a:rPr>
              <a:t>Bài học của ngày hôm nay</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228184" y="4958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1874093" y="70511"/>
            <a:ext cx="983695" cy="648072"/>
          </a:xfrm>
          <a:prstGeom prst="rect">
            <a:avLst/>
          </a:prstGeom>
          <a:noFill/>
        </p:spPr>
      </p:pic>
      <p:sp>
        <p:nvSpPr>
          <p:cNvPr id="17" name="TextBox 16"/>
          <p:cNvSpPr txBox="1"/>
          <p:nvPr/>
        </p:nvSpPr>
        <p:spPr>
          <a:xfrm>
            <a:off x="467544" y="1124744"/>
            <a:ext cx="8208912" cy="3378676"/>
          </a:xfrm>
          <a:prstGeom prst="rect">
            <a:avLst/>
          </a:prstGeom>
          <a:noFill/>
        </p:spPr>
        <p:txBody>
          <a:bodyPr wrap="square">
            <a:spAutoFit/>
          </a:bodyPr>
          <a:lstStyle/>
          <a:p>
            <a:pPr xmlns:a="http://schemas.openxmlformats.org/drawingml/2006/main" algn="ctr">
              <a:defRPr/>
            </a:pPr>
            <a:r xmlns:a="http://schemas.openxmlformats.org/drawingml/2006/main">
              <a:rPr lang="vi" altLang="ko-KR" sz="3600">
                <a:solidFill>
                  <a:schemeClr val="tx1">
                    <a:lumMod val="65000"/>
                    <a:lumOff val="35000"/>
                  </a:schemeClr>
                </a:solidFill>
              </a:rPr>
              <a:t>Giô-sép đã tha thứ cho những người anh em đã đối xử tệ bạc với mình và yêu thương họ theo ý Chúa.</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vi" altLang="ko-KR" sz="3600">
                <a:solidFill>
                  <a:schemeClr val="tx1">
                    <a:lumMod val="65000"/>
                    <a:lumOff val="35000"/>
                  </a:schemeClr>
                </a:solidFill>
              </a:rPr>
              <a:t>Chúng ta phải tha thứ cho gia đình, bạn bè và yêu thương họ.</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2800">
                <a:solidFill>
                  <a:schemeClr val="tx1">
                    <a:lumMod val="65000"/>
                    <a:lumOff val="35000"/>
                  </a:schemeClr>
                </a:solidFill>
              </a:rPr>
              <a:t>Tuy nhiên, Satan đã cải trang thành con rắn để cám dỗ Eva.</a:t>
            </a:r>
          </a:p>
          <a:p>
            <a:r xmlns:a="http://schemas.openxmlformats.org/drawingml/2006/main">
              <a:rPr lang="vi" altLang="ko-KR" sz="2800">
                <a:solidFill>
                  <a:schemeClr val="tx1">
                    <a:lumMod val="65000"/>
                    <a:lumOff val="35000"/>
                  </a:schemeClr>
                </a:solidFill>
              </a:rPr>
              <a:t>Cuối cùng, Eva đã ăn trái cây đó.</a:t>
            </a: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99"/>
            <a:ext cx="9144000" cy="5892480"/>
          </a:xfrm>
          <a:prstGeom prst="rect">
            <a:avLst/>
          </a:prstGeom>
        </p:spPr>
      </p:pic>
    </p:spTree>
    <p:extLst>
      <p:ext uri="{BB962C8B-B14F-4D97-AF65-F5344CB8AC3E}">
        <p14:creationId xmlns:p14="http://schemas.microsoft.com/office/powerpoint/2010/main" val="2146147376"/>
      </p:ext>
    </p:extLst>
  </p:cSld>
  <p:clrMapOvr>
    <a:masterClrMapping/>
  </p:clrMapOvr>
  <p:transition/>
  <p:timing/>
</p:sld>
</file>

<file path=ppt/slides/slide15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vi" altLang="ko-KR" sz="3200"/>
              <a:t>Chúa là?</a:t>
            </a:r>
            <a:r xmlns:a="http://schemas.openxmlformats.org/drawingml/2006/main">
              <a:rPr lang="v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vi" altLang="ko-KR" sz="3600">
                <a:solidFill>
                  <a:srgbClr val="c00000"/>
                </a:solidFill>
              </a:rPr>
              <a:t>Chúa..</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646331"/>
          </a:xfrm>
          <a:prstGeom prst="rect">
            <a:avLst/>
          </a:prstGeom>
          <a:noFill/>
        </p:spPr>
        <p:txBody>
          <a:bodyPr wrap="square">
            <a:spAutoFit/>
          </a:bodyPr>
          <a:lstStyle/>
          <a:p>
            <a:pPr xmlns:a="http://schemas.openxmlformats.org/drawingml/2006/main" lvl="0">
              <a:defRPr/>
            </a:pPr>
            <a:r xmlns:a="http://schemas.openxmlformats.org/drawingml/2006/main">
              <a:rPr lang="vi" altLang="ko-KR" sz="3600">
                <a:solidFill>
                  <a:schemeClr val="tx1">
                    <a:lumMod val="65000"/>
                    <a:lumOff val="35000"/>
                  </a:schemeClr>
                </a:solidFill>
              </a:rPr>
              <a:t>Tha thứ cho chúng tôi và yêu thương chúng tôi.</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09200" y="207095"/>
            <a:ext cx="4053592" cy="695875"/>
          </a:xfrm>
          <a:prstGeom prst="rect">
            <a:avLst/>
          </a:prstGeom>
          <a:noFill/>
        </p:spPr>
        <p:txBody>
          <a:bodyPr wrap="square">
            <a:spAutoFit/>
          </a:bodyPr>
          <a:lstStyle/>
          <a:p>
            <a:pPr xmlns:a="http://schemas.openxmlformats.org/drawingml/2006/main" algn="ctr">
              <a:defRPr/>
            </a:pPr>
            <a:r xmlns:a="http://schemas.openxmlformats.org/drawingml/2006/main">
              <a:rPr lang="vi" altLang="ko-KR" sz="4000">
                <a:solidFill>
                  <a:srgbClr val="ff0000"/>
                </a:solidFill>
              </a:rPr>
              <a:t>Câu đố hôm nay</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6326" y="11528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63928" y="67042"/>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vi" altLang="ko-KR" sz="3600">
                <a:solidFill>
                  <a:schemeClr val="tx1">
                    <a:lumMod val="65000"/>
                    <a:lumOff val="35000"/>
                  </a:schemeClr>
                </a:solidFill>
              </a:rPr>
              <a:t>Joseph đã trở thành thủ tướng của nước nào?</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vi" altLang="en-US" sz="2800">
                <a:solidFill>
                  <a:schemeClr val="tx1">
                    <a:lumMod val="65000"/>
                    <a:lumOff val="35000"/>
                  </a:schemeClr>
                </a:solidFill>
              </a:rPr>
              <a:t>① </a:t>
            </a:r>
            <a:r xmlns:a="http://schemas.openxmlformats.org/drawingml/2006/main">
              <a:rPr lang="vi" altLang="ko-KR" sz="2800">
                <a:solidFill>
                  <a:schemeClr val="tx1">
                    <a:lumMod val="65000"/>
                    <a:lumOff val="35000"/>
                  </a:schemeClr>
                </a:solidFill>
              </a:rPr>
              <a:t>Ai Cập</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vi" altLang="en-US" sz="2800">
                <a:solidFill>
                  <a:schemeClr val="tx1">
                    <a:lumMod val="65000"/>
                    <a:lumOff val="35000"/>
                  </a:schemeClr>
                </a:solidFill>
              </a:rPr>
              <a:t>② </a:t>
            </a:r>
            <a:r xmlns:a="http://schemas.openxmlformats.org/drawingml/2006/main">
              <a:rPr lang="vi" altLang="ko-KR" sz="2800">
                <a:solidFill>
                  <a:schemeClr val="tx1">
                    <a:lumMod val="65000"/>
                    <a:lumOff val="35000"/>
                  </a:schemeClr>
                </a:solidFill>
              </a:rPr>
              <a:t>Israel</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vi" altLang="en-US" sz="2800">
                <a:solidFill>
                  <a:schemeClr val="tx1">
                    <a:lumMod val="65000"/>
                    <a:lumOff val="35000"/>
                  </a:schemeClr>
                </a:solidFill>
              </a:rPr>
              <a:t>③ </a:t>
            </a:r>
            <a:r xmlns:a="http://schemas.openxmlformats.org/drawingml/2006/main">
              <a:rPr lang="vi" altLang="ko-KR" sz="2800">
                <a:solidFill>
                  <a:schemeClr val="tx1">
                    <a:lumMod val="65000"/>
                    <a:lumOff val="35000"/>
                  </a:schemeClr>
                </a:solidFill>
              </a:rPr>
              <a:t>Ba Tư</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vi" altLang="en-US" sz="2800">
                <a:solidFill>
                  <a:schemeClr val="tx1">
                    <a:lumMod val="65000"/>
                    <a:lumOff val="35000"/>
                  </a:schemeClr>
                </a:solidFill>
              </a:rPr>
              <a:t>④ </a:t>
            </a:r>
            <a:r xmlns:a="http://schemas.openxmlformats.org/drawingml/2006/main">
              <a:rPr lang="vi" altLang="ko-KR" sz="2800">
                <a:solidFill>
                  <a:schemeClr val="tx1">
                    <a:lumMod val="65000"/>
                    <a:lumOff val="35000"/>
                  </a:schemeClr>
                </a:solidFill>
              </a:rPr>
              <a:t>Babylon</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2790801"/>
            <a:ext cx="8712968" cy="512469"/>
          </a:xfrm>
          <a:prstGeom prst="rect">
            <a:avLst/>
          </a:prstGeom>
          <a:noFill/>
        </p:spPr>
        <p:txBody>
          <a:bodyPr wrap="square">
            <a:spAutoFit/>
          </a:bodyPr>
          <a:lstStyle/>
          <a:p>
            <a:pPr xmlns:a="http://schemas.openxmlformats.org/drawingml/2006/main" lvl="0">
              <a:defRPr/>
            </a:pPr>
            <a:r xmlns:a="http://schemas.openxmlformats.org/drawingml/2006/main">
              <a:rPr lang="vi" altLang="en-US" sz="2800">
                <a:solidFill>
                  <a:srgbClr val="ff0000"/>
                </a:solidFill>
              </a:rPr>
              <a:t>① </a:t>
            </a:r>
            <a:r xmlns:a="http://schemas.openxmlformats.org/drawingml/2006/main">
              <a:rPr lang="vi" altLang="ko-KR" sz="2800">
                <a:solidFill>
                  <a:srgbClr val="ff0000"/>
                </a:solidFill>
              </a:rPr>
              <a:t>Ai Cập</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vi" altLang="ko-KR" sz="4000">
                <a:solidFill>
                  <a:srgbClr val="ff0000"/>
                </a:solidFill>
              </a:rPr>
              <a:t>Lời hôm nay</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95785"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8472" y="112603"/>
            <a:ext cx="983695" cy="648072"/>
          </a:xfrm>
          <a:prstGeom prst="rect">
            <a:avLst/>
          </a:prstGeom>
          <a:noFill/>
        </p:spPr>
      </p:pic>
      <p:sp>
        <p:nvSpPr>
          <p:cNvPr id="23" name="TextBox 22"/>
          <p:cNvSpPr txBox="1"/>
          <p:nvPr/>
        </p:nvSpPr>
        <p:spPr>
          <a:xfrm>
            <a:off x="539552" y="1844824"/>
            <a:ext cx="8208912" cy="1182221"/>
          </a:xfrm>
          <a:prstGeom prst="rect">
            <a:avLst/>
          </a:prstGeom>
          <a:noFill/>
        </p:spPr>
        <p:txBody>
          <a:bodyPr wrap="square">
            <a:spAutoFit/>
          </a:bodyPr>
          <a:lstStyle/>
          <a:p>
            <a:pPr xmlns:a="http://schemas.openxmlformats.org/drawingml/2006/main" lvl="0">
              <a:defRPr/>
            </a:pPr>
            <a:r xmlns:a="http://schemas.openxmlformats.org/drawingml/2006/main">
              <a:rPr lang="vi" altLang="ko-KR" sz="3600">
                <a:solidFill>
                  <a:schemeClr val="bg1">
                    <a:lumMod val="50000"/>
                  </a:schemeClr>
                </a:solidFill>
              </a:rPr>
              <a:t>Mặc dù Giô-sép nhận ra các anh mình nhưng họ không nhận ra ông.</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vi" altLang="ko-KR" sz="2800">
                <a:solidFill>
                  <a:schemeClr val="tx1">
                    <a:lumMod val="65000"/>
                    <a:lumOff val="35000"/>
                  </a:schemeClr>
                </a:solidFill>
              </a:rPr>
              <a:t>Sáng Thế Ký</a:t>
            </a:r>
            <a:r xmlns:a="http://schemas.openxmlformats.org/drawingml/2006/main">
              <a:rPr lang="vi" altLang="en-US" sz="2800">
                <a:solidFill>
                  <a:schemeClr val="tx1">
                    <a:lumMod val="65000"/>
                    <a:lumOff val="35000"/>
                  </a:schemeClr>
                </a:solidFill>
              </a:rPr>
              <a:t> </a:t>
            </a:r>
            <a:r xmlns:a="http://schemas.openxmlformats.org/drawingml/2006/main">
              <a:rPr lang="vi" altLang="ko-KR" sz="2800">
                <a:solidFill>
                  <a:schemeClr val="tx1">
                    <a:lumMod val="65000"/>
                    <a:lumOff val="35000"/>
                  </a:schemeClr>
                </a:solidFill>
              </a:rPr>
              <a:t>42:</a:t>
            </a:r>
            <a:r xmlns:a="http://schemas.openxmlformats.org/drawingml/2006/main">
              <a:rPr lang="vi" altLang="en-US" sz="2800">
                <a:solidFill>
                  <a:schemeClr val="tx1">
                    <a:lumMod val="65000"/>
                    <a:lumOff val="35000"/>
                  </a:schemeClr>
                </a:solidFill>
              </a:rPr>
              <a:t> </a:t>
            </a:r>
            <a:r xmlns:a="http://schemas.openxmlformats.org/drawingml/2006/main">
              <a:rPr lang="vi" altLang="ko-KR" sz="2800">
                <a:solidFill>
                  <a:schemeClr val="tx1">
                    <a:lumMod val="65000"/>
                    <a:lumOff val="35000"/>
                  </a:schemeClr>
                </a:solidFill>
              </a:rPr>
              <a:t>số 8</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2328" cy="369332"/>
          </a:xfrm>
          <a:prstGeom prst="rect">
            <a:avLst/>
          </a:prstGeom>
          <a:noFill/>
        </p:spPr>
        <p:txBody>
          <a:bodyPr wrap="square">
            <a:spAutoFit/>
          </a:bodyPr>
          <a:lstStyle/>
          <a:p>
            <a:pPr xmlns:a="http://schemas.openxmlformats.org/drawingml/2006/main" lvl="0">
              <a:defRPr/>
            </a:pPr>
            <a:r xmlns:a="http://schemas.openxmlformats.org/drawingml/2006/main">
              <a:rPr lang="vi" altLang="ko-KR" b="1">
                <a:solidFill>
                  <a:schemeClr val="tx1">
                    <a:lumMod val="50000"/>
                    <a:lumOff val="50000"/>
                  </a:schemeClr>
                </a:solidFill>
              </a:rPr>
              <a:t>Số 15 Lời Chúa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4221087"/>
            <a:ext cx="2592288" cy="2036385"/>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3931114" cy="2777088"/>
          </a:xfrm>
          <a:prstGeom prst="rect">
            <a:avLst/>
          </a:prstGeom>
          <a:noFill/>
        </p:spPr>
        <p:txBody>
          <a:bodyPr wrap="square">
            <a:spAutoFit/>
          </a:bodyPr>
          <a:lstStyle/>
          <a:p>
            <a:pPr xmlns:a="http://schemas.openxmlformats.org/drawingml/2006/main" algn="ctr">
              <a:defRPr/>
            </a:pPr>
            <a:r xmlns:a="http://schemas.openxmlformats.org/drawingml/2006/main">
              <a:rPr lang="vi" altLang="ko-KR" sz="4400"/>
              <a:t>Một đứa trẻ được cứu khỏi nước</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3" name="그림 2"/>
          <p:cNvPicPr>
            <a:picLocks noChangeAspect="1"/>
          </p:cNvPicPr>
          <p:nvPr/>
        </p:nvPicPr>
        <p:blipFill rotWithShape="1">
          <a:blip r:embed="rId8"/>
          <a:stretch>
            <a:fillRect/>
          </a:stretch>
        </p:blipFill>
        <p:spPr>
          <a:xfrm>
            <a:off x="4075130" y="1423351"/>
            <a:ext cx="5033374" cy="488596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vi" altLang="ko-KR" sz="4000">
                <a:solidFill>
                  <a:srgbClr val="ff0000"/>
                </a:solidFill>
              </a:rPr>
              <a:t>Lời hôm nay</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4787" y="95728"/>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12172" y="54974"/>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vi" altLang="ko-KR" sz="3600">
                <a:solidFill>
                  <a:schemeClr val="tx1">
                    <a:lumMod val="65000"/>
                    <a:lumOff val="35000"/>
                  </a:schemeClr>
                </a:solidFill>
              </a:rPr>
              <a:t>Khi đứa trẻ lớn lên, bà đưa nó đến gặp con gái của Pharaoh và nó trở thành con trai bà. Cô đặt tên cho nó là Moses và nói: "Tôi đã kéo nó ra khỏi nước."</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vi" altLang="ko-KR" sz="2800">
                <a:solidFill>
                  <a:schemeClr val="tx1">
                    <a:lumMod val="65000"/>
                    <a:lumOff val="35000"/>
                  </a:schemeClr>
                </a:solidFill>
              </a:rPr>
              <a:t>Cuộc di cư</a:t>
            </a:r>
            <a:r xmlns:a="http://schemas.openxmlformats.org/drawingml/2006/main">
              <a:rPr lang="vi" altLang="en-US" sz="2800">
                <a:solidFill>
                  <a:schemeClr val="tx1">
                    <a:lumMod val="65000"/>
                    <a:lumOff val="35000"/>
                  </a:schemeClr>
                </a:solidFill>
              </a:rPr>
              <a:t> </a:t>
            </a:r>
            <a:r xmlns:a="http://schemas.openxmlformats.org/drawingml/2006/main">
              <a:rPr lang="vi" altLang="ko-KR" sz="2800">
                <a:solidFill>
                  <a:schemeClr val="tx1">
                    <a:lumMod val="65000"/>
                    <a:lumOff val="35000"/>
                  </a:schemeClr>
                </a:solidFill>
              </a:rPr>
              <a:t>2:10</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73565"/>
          </a:xfrm>
          <a:prstGeom prst="rect">
            <a:avLst/>
          </a:prstGeom>
          <a:noFill/>
        </p:spPr>
        <p:txBody>
          <a:bodyPr wrap="square">
            <a:spAutoFit/>
          </a:bodyPr>
          <a:lstStyle/>
          <a:p>
            <a:pPr xmlns:a="http://schemas.openxmlformats.org/drawingml/2006/main" lvl="0">
              <a:defRPr/>
            </a:pPr>
            <a:r xmlns:a="http://schemas.openxmlformats.org/drawingml/2006/main">
              <a:rPr lang="vi" altLang="ko-KR" sz="2800">
                <a:solidFill>
                  <a:schemeClr val="tx1">
                    <a:lumMod val="65000"/>
                    <a:lumOff val="35000"/>
                  </a:schemeClr>
                </a:solidFill>
              </a:rPr>
              <a:t>Vua Ai Cập, Pharaoh, đã ra lệnh ném tất cả các bé trai sơ sinh của người Israel xuống sông Nile và để chúng bị giết.</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12941"/>
            <a:ext cx="9144000" cy="5432283"/>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vi" altLang="ko-KR" sz="2800">
                <a:solidFill>
                  <a:schemeClr val="tx1">
                    <a:lumMod val="65000"/>
                    <a:lumOff val="35000"/>
                  </a:schemeClr>
                </a:solidFill>
              </a:rPr>
              <a:t>Jochebed, mẹ của Moses, không còn cách nào khác là để con trai mình bị cuốn trôi trên sông Nile.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2714" y="1"/>
            <a:ext cx="9144000"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229200"/>
            <a:ext cx="9054634" cy="1369720"/>
          </a:xfrm>
          <a:prstGeom prst="rect">
            <a:avLst/>
          </a:prstGeom>
          <a:noFill/>
        </p:spPr>
        <p:txBody>
          <a:bodyPr wrap="square">
            <a:spAutoFit/>
          </a:bodyPr>
          <a:lstStyle/>
          <a:p>
            <a:pPr xmlns:a="http://schemas.openxmlformats.org/drawingml/2006/main" lvl="0">
              <a:defRPr/>
            </a:pPr>
            <a:r xmlns:a="http://schemas.openxmlformats.org/drawingml/2006/main">
              <a:rPr lang="vi" altLang="ko-KR" sz="2800">
                <a:solidFill>
                  <a:schemeClr val="tx1">
                    <a:lumMod val="65000"/>
                    <a:lumOff val="35000"/>
                  </a:schemeClr>
                </a:solidFill>
              </a:rPr>
              <a:t>Khi đó, công chúa Ai Cập tình cờ nhìn thấy đứa bé khi đang tắm sông. Cô đã có ý định nuôi dạy cậu bé.</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7383"/>
            <a:ext cx="9144000" cy="532859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01208"/>
            <a:ext cx="9054634" cy="1373912"/>
          </a:xfrm>
          <a:prstGeom prst="rect">
            <a:avLst/>
          </a:prstGeom>
          <a:noFill/>
        </p:spPr>
        <p:txBody>
          <a:bodyPr wrap="square">
            <a:spAutoFit/>
          </a:bodyPr>
          <a:lstStyle/>
          <a:p>
            <a:pPr xmlns:a="http://schemas.openxmlformats.org/drawingml/2006/main" lvl="0">
              <a:defRPr/>
            </a:pPr>
            <a:r xmlns:a="http://schemas.openxmlformats.org/drawingml/2006/main">
              <a:rPr lang="vi" altLang="ko-KR" sz="2800">
                <a:solidFill>
                  <a:schemeClr val="tx1">
                    <a:lumMod val="65000"/>
                    <a:lumOff val="35000"/>
                  </a:schemeClr>
                </a:solidFill>
              </a:rPr>
              <a:t>Em gái anh nhìn thấy công chúa bế cậu bé ra khỏi giỏ. Cô giới thiệu mẹ ruột của anh, Jochebed, để chăm sóc cậu bé cho cô.</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27383"/>
            <a:ext cx="9144000" cy="518457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102" y="5042118"/>
            <a:ext cx="9054634" cy="1794927"/>
          </a:xfrm>
          <a:prstGeom prst="rect">
            <a:avLst/>
          </a:prstGeom>
          <a:noFill/>
        </p:spPr>
        <p:txBody>
          <a:bodyPr wrap="square">
            <a:spAutoFit/>
          </a:bodyPr>
          <a:lstStyle/>
          <a:p>
            <a:pPr xmlns:a="http://schemas.openxmlformats.org/drawingml/2006/main" lvl="0">
              <a:defRPr/>
            </a:pPr>
            <a:r xmlns:a="http://schemas.openxmlformats.org/drawingml/2006/main">
              <a:rPr lang="vi" altLang="ko-KR" sz="2800">
                <a:solidFill>
                  <a:schemeClr val="tx1">
                    <a:lumMod val="65000"/>
                    <a:lumOff val="35000"/>
                  </a:schemeClr>
                </a:solidFill>
              </a:rPr>
              <a:t>Khi đứa trẻ lớn lên, cậu được đưa về làm công chúa để làm con trai của bà. Cô đặt tên cho nó là Moses và nói: “Tôi đã kéo nó ra khỏi nước. Moses lớn lên ở Ai Cập</a:t>
            </a:r>
            <a:r xmlns:a="http://schemas.openxmlformats.org/drawingml/2006/main">
              <a:rPr lang="vi" altLang="en-US" sz="2800">
                <a:solidFill>
                  <a:schemeClr val="tx1">
                    <a:lumMod val="65000"/>
                    <a:lumOff val="35000"/>
                  </a:schemeClr>
                </a:solidFill>
              </a:rPr>
              <a:t> </a:t>
            </a:r>
            <a:r xmlns:a="http://schemas.openxmlformats.org/drawingml/2006/main">
              <a:rPr lang="vi" altLang="ko-KR" sz="2800">
                <a:solidFill>
                  <a:schemeClr val="tx1">
                    <a:lumMod val="65000"/>
                    <a:lumOff val="35000"/>
                  </a:schemeClr>
                </a:solidFill>
              </a:rPr>
              <a:t>Cung điện.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7383"/>
            <a:ext cx="9144000" cy="504055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89366"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2800">
                <a:solidFill>
                  <a:schemeClr val="tx1">
                    <a:lumMod val="65000"/>
                    <a:lumOff val="35000"/>
                  </a:schemeClr>
                </a:solidFill>
              </a:rPr>
              <a:t>Và Eva đã đưa cho Adam một cái khác.</a:t>
            </a:r>
          </a:p>
          <a:p>
            <a:r xmlns:a="http://schemas.openxmlformats.org/drawingml/2006/main">
              <a:rPr lang="vi" altLang="ko-KR" sz="2800">
                <a:solidFill>
                  <a:schemeClr val="tx1">
                    <a:lumMod val="65000"/>
                    <a:lumOff val="35000"/>
                  </a:schemeClr>
                </a:solidFill>
              </a:rPr>
              <a:t>Adam cũng ăn nó.</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444" y="0"/>
            <a:ext cx="8392556" cy="5933164"/>
          </a:xfrm>
          <a:prstGeom prst="rect">
            <a:avLst/>
          </a:prstGeom>
        </p:spPr>
      </p:pic>
    </p:spTree>
    <p:extLst>
      <p:ext uri="{BB962C8B-B14F-4D97-AF65-F5344CB8AC3E}">
        <p14:creationId xmlns:p14="http://schemas.microsoft.com/office/powerpoint/2010/main" val="2574512773"/>
      </p:ext>
    </p:extLst>
  </p:cSld>
  <p:clrMapOvr>
    <a:masterClrMapping/>
  </p:clrMapOvr>
  <p:transition/>
  <p:timing/>
</p:sld>
</file>

<file path=ppt/slides/slide16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3"/>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6"/>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vi" altLang="ko-KR" sz="4000">
                <a:solidFill>
                  <a:srgbClr val="ff0000"/>
                </a:solidFill>
              </a:rPr>
              <a:t>Bài học của ngày hôm nay</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7"/>
          <a:srcRect b="31910"/>
          <a:stretch>
            <a:fillRect/>
          </a:stretch>
        </p:blipFill>
        <p:spPr>
          <a:xfrm>
            <a:off x="6223080" y="49915"/>
            <a:ext cx="951738" cy="648072"/>
          </a:xfrm>
          <a:prstGeom prst="rect">
            <a:avLst/>
          </a:prstGeom>
          <a:noFill/>
        </p:spPr>
      </p:pic>
      <p:pic>
        <p:nvPicPr>
          <p:cNvPr id="22" name="Picture 5" descr="D:\bk\bklogo2_1-1.png"/>
          <p:cNvPicPr>
            <a:picLocks noChangeAspect="1" noChangeArrowheads="1"/>
          </p:cNvPicPr>
          <p:nvPr/>
        </p:nvPicPr>
        <p:blipFill rotWithShape="1">
          <a:blip r:embed="rId8"/>
          <a:srcRect b="31910"/>
          <a:stretch>
            <a:fillRect/>
          </a:stretch>
        </p:blipFill>
        <p:spPr>
          <a:xfrm flipH="1">
            <a:off x="2012172" y="82696"/>
            <a:ext cx="983695" cy="648072"/>
          </a:xfrm>
          <a:prstGeom prst="rect">
            <a:avLst/>
          </a:prstGeom>
          <a:noFill/>
        </p:spPr>
      </p:pic>
      <p:sp>
        <p:nvSpPr>
          <p:cNvPr id="17" name="TextBox 16"/>
          <p:cNvSpPr txBox="1"/>
          <p:nvPr/>
        </p:nvSpPr>
        <p:spPr>
          <a:xfrm>
            <a:off x="467544" y="1484784"/>
            <a:ext cx="8208912" cy="4475961"/>
          </a:xfrm>
          <a:prstGeom prst="rect">
            <a:avLst/>
          </a:prstGeom>
          <a:noFill/>
        </p:spPr>
        <p:txBody>
          <a:bodyPr wrap="square">
            <a:spAutoFit/>
          </a:bodyPr>
          <a:lstStyle/>
          <a:p>
            <a:pPr xmlns:a="http://schemas.openxmlformats.org/drawingml/2006/main" algn="ctr">
              <a:defRPr/>
            </a:pPr>
            <a:r xmlns:a="http://schemas.openxmlformats.org/drawingml/2006/main">
              <a:rPr lang="vi" altLang="ko-KR" sz="3600">
                <a:solidFill>
                  <a:schemeClr val="tx1">
                    <a:lumMod val="65000"/>
                    <a:lumOff val="35000"/>
                  </a:schemeClr>
                </a:solidFill>
              </a:rPr>
              <a:t>Chúa đã giải cứu Môi-se.</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vi" altLang="ko-KR" sz="3600">
                <a:solidFill>
                  <a:schemeClr val="tx1">
                    <a:lumMod val="65000"/>
                    <a:lumOff val="35000"/>
                  </a:schemeClr>
                </a:solidFill>
              </a:rPr>
              <a:t>Đức Chúa Trời đã cứu chúng ta bằng sự khôn ngoan và quyền năng kỳ diệu của Ngài (sự quan phòng).</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vi" altLang="ko-KR" sz="3600">
                <a:solidFill>
                  <a:schemeClr val="tx1">
                    <a:lumMod val="65000"/>
                    <a:lumOff val="35000"/>
                  </a:schemeClr>
                </a:solidFill>
              </a:rPr>
              <a:t>Hãy tin rằng kế hoạch của Chúa còn lớn lao và hoàn hảo hơn kế hoạch của tôi luôn.</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vi" altLang="ko-KR" sz="3200"/>
              <a:t>Chúa là ai?</a:t>
            </a:r>
            <a:r xmlns:a="http://schemas.openxmlformats.org/drawingml/2006/main">
              <a:rPr lang="v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vi" altLang="ko-KR" sz="3600">
                <a:solidFill>
                  <a:srgbClr val="c00000"/>
                </a:solidFill>
              </a:rPr>
              <a:t>Chúa..</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37926"/>
          </a:xfrm>
          <a:prstGeom prst="rect">
            <a:avLst/>
          </a:prstGeom>
          <a:noFill/>
        </p:spPr>
        <p:txBody>
          <a:bodyPr wrap="square">
            <a:spAutoFit/>
          </a:bodyPr>
          <a:lstStyle/>
          <a:p>
            <a:pPr xmlns:a="http://schemas.openxmlformats.org/drawingml/2006/main" algn="ctr">
              <a:defRPr/>
            </a:pPr>
            <a:r xmlns:a="http://schemas.openxmlformats.org/drawingml/2006/main">
              <a:rPr lang="vi" altLang="ko-KR" sz="3600">
                <a:solidFill>
                  <a:schemeClr val="tx1">
                    <a:lumMod val="65000"/>
                    <a:lumOff val="35000"/>
                  </a:schemeClr>
                </a:solidFill>
              </a:rPr>
              <a:t>Ngài là Đức Chúa Trời toàn năng, Đấng hoàn thành ý muốn của Ngài bất chấp mọi trở ngại.</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vi" altLang="ko-KR" sz="4000">
                <a:solidFill>
                  <a:srgbClr val="ff0000"/>
                </a:solidFill>
              </a:rPr>
              <a:t>Câu đố hôm nay</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2942" y="7881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12172" y="102748"/>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vi" altLang="ko-KR" sz="3600">
                <a:solidFill>
                  <a:schemeClr val="tx1">
                    <a:lumMod val="65000"/>
                    <a:lumOff val="35000"/>
                  </a:schemeClr>
                </a:solidFill>
              </a:rPr>
              <a:t>Chuyện gì đã xảy ra với đứa trẻ bị nước cuốn đi?</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vi" altLang="en-US" sz="2800">
                <a:solidFill>
                  <a:schemeClr val="tx1">
                    <a:lumMod val="65000"/>
                    <a:lumOff val="35000"/>
                  </a:schemeClr>
                </a:solidFill>
              </a:rPr>
              <a:t>① </a:t>
            </a:r>
            <a:r xmlns:a="http://schemas.openxmlformats.org/drawingml/2006/main">
              <a:rPr lang="vi" altLang="ko-KR" sz="2800">
                <a:solidFill>
                  <a:schemeClr val="tx1">
                    <a:lumMod val="65000"/>
                    <a:lumOff val="35000"/>
                  </a:schemeClr>
                </a:solidFill>
              </a:rPr>
              <a:t>Anh ta bị cá chết đuối và ăn thịt.</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vi" altLang="en-US" sz="2800">
                <a:solidFill>
                  <a:schemeClr val="tx1">
                    <a:lumMod val="65000"/>
                    <a:lumOff val="35000"/>
                  </a:schemeClr>
                </a:solidFill>
              </a:rPr>
              <a:t>② </a:t>
            </a:r>
            <a:r xmlns:a="http://schemas.openxmlformats.org/drawingml/2006/main">
              <a:rPr lang="vi" altLang="ko-KR" sz="2800">
                <a:solidFill>
                  <a:schemeClr val="tx1">
                    <a:lumMod val="65000"/>
                    <a:lumOff val="35000"/>
                  </a:schemeClr>
                </a:solidFill>
              </a:rPr>
              <a:t>Những chú chim đã cứu đứa trẻ.</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vi" altLang="en-US" sz="2800">
                <a:solidFill>
                  <a:schemeClr val="tx1">
                    <a:lumMod val="65000"/>
                    <a:lumOff val="35000"/>
                  </a:schemeClr>
                </a:solidFill>
              </a:rPr>
              <a:t>③ </a:t>
            </a:r>
            <a:r xmlns:a="http://schemas.openxmlformats.org/drawingml/2006/main">
              <a:rPr lang="vi" altLang="ko-KR" sz="2800">
                <a:solidFill>
                  <a:schemeClr val="tx1">
                    <a:lumMod val="65000"/>
                    <a:lumOff val="35000"/>
                  </a:schemeClr>
                </a:solidFill>
              </a:rPr>
              <a:t>Chúa đã giải cứu đứa trẻ từ trên trời.</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60476"/>
            <a:ext cx="8712968" cy="523220"/>
          </a:xfrm>
          <a:prstGeom prst="rect">
            <a:avLst/>
          </a:prstGeom>
          <a:noFill/>
        </p:spPr>
        <p:txBody>
          <a:bodyPr wrap="square">
            <a:spAutoFit/>
          </a:bodyPr>
          <a:lstStyle/>
          <a:p>
            <a:pPr xmlns:a="http://schemas.openxmlformats.org/drawingml/2006/main" lvl="0">
              <a:defRPr/>
            </a:pPr>
            <a:r xmlns:a="http://schemas.openxmlformats.org/drawingml/2006/main">
              <a:rPr lang="vi" altLang="en-US" sz="2800">
                <a:solidFill>
                  <a:schemeClr val="tx1">
                    <a:lumMod val="65000"/>
                    <a:lumOff val="35000"/>
                  </a:schemeClr>
                </a:solidFill>
              </a:rPr>
              <a:t>④ </a:t>
            </a:r>
            <a:r xmlns:a="http://schemas.openxmlformats.org/drawingml/2006/main">
              <a:rPr lang="vi" altLang="ko-KR" sz="2800">
                <a:solidFill>
                  <a:schemeClr val="tx1">
                    <a:lumMod val="65000"/>
                    <a:lumOff val="35000"/>
                  </a:schemeClr>
                </a:solidFill>
              </a:rPr>
              <a:t>Công chúa Ai Cập đã nhìn thấy và giải cứu anh ta.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76356"/>
            <a:ext cx="8712968" cy="523220"/>
          </a:xfrm>
          <a:prstGeom prst="rect">
            <a:avLst/>
          </a:prstGeom>
          <a:noFill/>
        </p:spPr>
        <p:txBody>
          <a:bodyPr wrap="square">
            <a:spAutoFit/>
          </a:bodyPr>
          <a:lstStyle/>
          <a:p>
            <a:pPr xmlns:a="http://schemas.openxmlformats.org/drawingml/2006/main" lvl="0">
              <a:defRPr/>
            </a:pPr>
            <a:r xmlns:a="http://schemas.openxmlformats.org/drawingml/2006/main">
              <a:rPr lang="vi" altLang="en-US" sz="2800">
                <a:solidFill>
                  <a:srgbClr val="ff0000"/>
                </a:solidFill>
              </a:rPr>
              <a:t>④ </a:t>
            </a:r>
            <a:r xmlns:a="http://schemas.openxmlformats.org/drawingml/2006/main">
              <a:rPr lang="vi" altLang="ko-KR" sz="2800">
                <a:solidFill>
                  <a:srgbClr val="ff0000"/>
                </a:solidFill>
              </a:rPr>
              <a:t>Công chúa Ai Cập đã nhìn thấy và giải cứu anh ta.</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6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vi" altLang="ko-KR" sz="4000">
                <a:solidFill>
                  <a:srgbClr val="ff0000"/>
                </a:solidFill>
              </a:rPr>
              <a:t>Lời hôm nay</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4787" y="95728"/>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12172" y="54974"/>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vi" altLang="ko-KR" sz="3600">
                <a:solidFill>
                  <a:schemeClr val="tx1">
                    <a:lumMod val="65000"/>
                    <a:lumOff val="35000"/>
                  </a:schemeClr>
                </a:solidFill>
              </a:rPr>
              <a:t>Khi đứa trẻ lớn lên, bà đưa nó đến gặp con gái của Pharaoh và nó trở thành con trai bà. Cô đặt tên cho nó là Moses và nói: "Tôi đã kéo nó ra khỏi nước."</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vi" altLang="ko-KR" sz="2800">
                <a:solidFill>
                  <a:schemeClr val="tx1">
                    <a:lumMod val="65000"/>
                    <a:lumOff val="35000"/>
                  </a:schemeClr>
                </a:solidFill>
              </a:rPr>
              <a:t>Cuộc di cư</a:t>
            </a:r>
            <a:r xmlns:a="http://schemas.openxmlformats.org/drawingml/2006/main">
              <a:rPr lang="vi" altLang="en-US" sz="2800">
                <a:solidFill>
                  <a:schemeClr val="tx1">
                    <a:lumMod val="65000"/>
                    <a:lumOff val="35000"/>
                  </a:schemeClr>
                </a:solidFill>
              </a:rPr>
              <a:t> </a:t>
            </a:r>
            <a:r xmlns:a="http://schemas.openxmlformats.org/drawingml/2006/main">
              <a:rPr lang="vi" altLang="ko-KR" sz="2800">
                <a:solidFill>
                  <a:schemeClr val="tx1">
                    <a:lumMod val="65000"/>
                    <a:lumOff val="35000"/>
                  </a:schemeClr>
                </a:solidFill>
              </a:rPr>
              <a:t>2:10</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910371"/>
            <a:ext cx="9054634"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2400">
                <a:solidFill>
                  <a:schemeClr val="tx1">
                    <a:lumMod val="65000"/>
                    <a:lumOff val="35000"/>
                  </a:schemeClr>
                </a:solidFill>
              </a:rPr>
              <a:t>Chúa đuổi họ ra khỏi vườn Ê-đen vì họ không nghe lời Chúa.</a:t>
            </a:r>
          </a:p>
          <a:p>
            <a:r xmlns:a="http://schemas.openxmlformats.org/drawingml/2006/main">
              <a:rPr lang="vi" altLang="ko-KR" sz="2400">
                <a:solidFill>
                  <a:schemeClr val="tx1">
                    <a:lumMod val="65000"/>
                    <a:lumOff val="35000"/>
                  </a:schemeClr>
                </a:solidFill>
              </a:rPr>
              <a:t>Từ lúc đó, Tội lỗi đã đến thế gian.</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 y="0"/>
            <a:ext cx="8288030" cy="5859269"/>
          </a:xfrm>
          <a:prstGeom prst="rect">
            <a:avLst/>
          </a:prstGeom>
        </p:spPr>
      </p:pic>
    </p:spTree>
    <p:extLst>
      <p:ext uri="{BB962C8B-B14F-4D97-AF65-F5344CB8AC3E}">
        <p14:creationId xmlns:p14="http://schemas.microsoft.com/office/powerpoint/2010/main" val="2577293911"/>
      </p:ext>
    </p:extLst>
  </p:cSld>
  <p:clrMapOvr>
    <a:masterClrMapping/>
  </p:clrMapOvr>
  <p:transition/>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vi" altLang="ko-KR" sz="2800" b="1"/>
              <a:t>Bài học </a:t>
            </a:r>
            <a:endParaRPr xmlns:a="http://schemas.openxmlformats.org/drawingml/2006/main" lang="en-US" altLang="ko-KR" sz="4000" b="1"/>
            <a:r xmlns:a="http://schemas.openxmlformats.org/drawingml/2006/main">
              <a:rPr lang="vi" altLang="ko-KR" sz="4000"/>
              <a:t>hôm nay</a:t>
            </a: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255454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vi" altLang="ko-KR" sz="3200">
                <a:solidFill>
                  <a:schemeClr val="tx1">
                    <a:lumMod val="65000"/>
                    <a:lumOff val="35000"/>
                  </a:schemeClr>
                </a:solidFill>
              </a:rPr>
              <a:t>Tội lỗi đến thế gian vì A-đam và Ê-va không vâng theo mệnh lệnh của Đức Chúa Trời.</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vi" altLang="ko-KR" sz="3200">
                <a:solidFill>
                  <a:schemeClr val="tx1">
                    <a:lumMod val="65000"/>
                    <a:lumOff val="35000"/>
                  </a:schemeClr>
                </a:solidFill>
              </a:rPr>
              <a:t>Tôi có vâng theo lời Chúa không?</a:t>
            </a:r>
          </a:p>
          <a:p>
            <a:pPr xmlns:a="http://schemas.openxmlformats.org/drawingml/2006/main" algn="ctr"/>
            <a:r xmlns:a="http://schemas.openxmlformats.org/drawingml/2006/main">
              <a:rPr lang="vi" altLang="ko-KR" sz="3200">
                <a:solidFill>
                  <a:schemeClr val="tx1">
                    <a:lumMod val="65000"/>
                    <a:lumOff val="35000"/>
                  </a:schemeClr>
                </a:solidFill>
              </a:rPr>
              <a:t>Nếu tôi tin vào Chúa, tôi phải vâng theo lời Chúa.</a:t>
            </a:r>
          </a:p>
        </p:txBody>
      </p:sp>
    </p:spTree>
    <p:extLst>
      <p:ext uri="{BB962C8B-B14F-4D97-AF65-F5344CB8AC3E}">
        <p14:creationId xmlns:p14="http://schemas.microsoft.com/office/powerpoint/2010/main" val="3485308479"/>
      </p:ext>
    </p:extLst>
  </p:cSld>
  <p:clrMapOvr>
    <a:masterClrMapping/>
  </p:clrMapOvr>
  <p:transition/>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vi" altLang="ko-KR" sz="3200"/>
              <a:t>Chúa là?</a:t>
            </a:r>
            <a:r xmlns:a="http://schemas.openxmlformats.org/drawingml/2006/main">
              <a:rPr lang="v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3600">
                <a:solidFill>
                  <a:srgbClr val="C00000"/>
                </a:solidFill>
              </a:rPr>
              <a:t>Chúa..</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3600">
                <a:solidFill>
                  <a:schemeClr val="tx1">
                    <a:lumMod val="65000"/>
                    <a:lumOff val="35000"/>
                  </a:schemeClr>
                </a:solidFill>
              </a:rPr>
              <a:t>Không thích sự bất tuân.</a:t>
            </a:r>
          </a:p>
          <a:p>
            <a:r xmlns:a="http://schemas.openxmlformats.org/drawingml/2006/main">
              <a:rPr lang="vi" altLang="ko-KR" sz="3600">
                <a:solidFill>
                  <a:schemeClr val="tx1">
                    <a:lumMod val="65000"/>
                    <a:lumOff val="35000"/>
                  </a:schemeClr>
                </a:solidFill>
              </a:rPr>
              <a:t>Phước thay cho người vâng theo lời Ngài.</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vi" altLang="ko-KR" sz="4000"/>
              <a:t>hôm nay</a:t>
            </a:r>
            <a:r xmlns:a="http://schemas.openxmlformats.org/drawingml/2006/main">
              <a:rPr lang="vi" altLang="en-US" sz="4000"/>
              <a:t> </a:t>
            </a:r>
            <a:r xmlns:a="http://schemas.openxmlformats.org/drawingml/2006/main">
              <a:rPr lang="vi" altLang="ko-KR" sz="4000"/>
              <a:t>Từ</a:t>
            </a:r>
            <a:endParaRPr xmlns:a="http://schemas.openxmlformats.org/drawingml/2006/main" lang="ko-KR" altLang="en-US" sz="4000"/>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73782" y="2492896"/>
            <a:ext cx="8208912" cy="1200329"/>
          </a:xfrm>
          <a:prstGeom prst="rect">
            <a:avLst/>
          </a:prstGeom>
          <a:noFill/>
        </p:spPr>
        <p:txBody>
          <a:bodyPr wrap="square" rtlCol="0">
            <a:spAutoFit/>
          </a:bodyPr>
          <a:lstStyle/>
          <a:p>
            <a:r xmlns:a="http://schemas.openxmlformats.org/drawingml/2006/main">
              <a:rPr lang="vi" altLang="ko-KR" sz="3600">
                <a:solidFill>
                  <a:schemeClr val="tx1">
                    <a:lumMod val="65000"/>
                    <a:lumOff val="35000"/>
                  </a:schemeClr>
                </a:solidFill>
              </a:rPr>
              <a:t>Ban đầu Thiên Chúa tạo dựng</a:t>
            </a:r>
          </a:p>
          <a:p>
            <a:r xmlns:a="http://schemas.openxmlformats.org/drawingml/2006/main">
              <a:rPr lang="vi" altLang="ko-KR" sz="3600">
                <a:solidFill>
                  <a:schemeClr val="tx1">
                    <a:lumMod val="65000"/>
                    <a:lumOff val="35000"/>
                  </a:schemeClr>
                </a:solidFill>
              </a:rPr>
              <a:t>trời và đất.</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54277" y="4932133"/>
            <a:ext cx="3850654" cy="523220"/>
          </a:xfrm>
          <a:prstGeom prst="rect">
            <a:avLst/>
          </a:prstGeom>
          <a:noFill/>
        </p:spPr>
        <p:txBody>
          <a:bodyPr wrap="square" rtlCol="0">
            <a:spAutoFit/>
          </a:bodyPr>
          <a:lstStyle/>
          <a:p>
            <a:pPr xmlns:a="http://schemas.openxmlformats.org/drawingml/2006/main" algn="ctr"/>
            <a:r xmlns:a="http://schemas.openxmlformats.org/drawingml/2006/main">
              <a:rPr lang="vi" altLang="ko-KR" sz="2800">
                <a:solidFill>
                  <a:schemeClr val="tx1">
                    <a:lumMod val="65000"/>
                    <a:lumOff val="35000"/>
                  </a:schemeClr>
                </a:solidFill>
              </a:rPr>
              <a:t>Sáng thế ký 1:1</a:t>
            </a:r>
          </a:p>
        </p:txBody>
      </p:sp>
    </p:spTree>
    <p:extLst>
      <p:ext uri="{BB962C8B-B14F-4D97-AF65-F5344CB8AC3E}">
        <p14:creationId xmlns:p14="http://schemas.microsoft.com/office/powerpoint/2010/main" val="223038097"/>
      </p:ext>
    </p:extLst>
  </p:cSld>
  <p:clrMapOvr>
    <a:masterClrMapping/>
  </p:clrMapOvr>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vi" altLang="ko-KR" sz="4000">
                <a:solidFill>
                  <a:srgbClr val="FF0000"/>
                </a:solidFill>
              </a:rPr>
              <a:t>Câu đố hôm nay</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0671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vi" altLang="ko-KR" sz="3200">
                <a:solidFill>
                  <a:schemeClr val="tx1">
                    <a:lumMod val="65000"/>
                    <a:lumOff val="35000"/>
                  </a:schemeClr>
                </a:solidFill>
              </a:rPr>
              <a:t>Đức Chúa Trời đã bảo loài người không được ăn gì?</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vi" altLang="en-US" sz="2800">
                <a:solidFill>
                  <a:schemeClr val="tx1">
                    <a:lumMod val="65000"/>
                    <a:lumOff val="35000"/>
                  </a:schemeClr>
                </a:solidFill>
              </a:rPr>
              <a:t>① </a:t>
            </a:r>
            <a:r xmlns:a="http://schemas.openxmlformats.org/drawingml/2006/main">
              <a:rPr lang="vi" altLang="ko-KR" sz="2800">
                <a:solidFill>
                  <a:schemeClr val="tx1">
                    <a:lumMod val="65000"/>
                    <a:lumOff val="35000"/>
                  </a:schemeClr>
                </a:solidFill>
              </a:rPr>
              <a:t>trái cây</a:t>
            </a:r>
            <a:r xmlns:a="http://schemas.openxmlformats.org/drawingml/2006/main">
              <a:rPr lang="vi" altLang="en-US" sz="2800">
                <a:solidFill>
                  <a:schemeClr val="tx1">
                    <a:lumMod val="65000"/>
                    <a:lumOff val="35000"/>
                  </a:schemeClr>
                </a:solidFill>
              </a:rPr>
              <a:t> </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vi" altLang="en-US" sz="2800">
                <a:solidFill>
                  <a:schemeClr val="tx1">
                    <a:lumMod val="65000"/>
                    <a:lumOff val="35000"/>
                  </a:schemeClr>
                </a:solidFill>
              </a:rPr>
              <a:t>② </a:t>
            </a:r>
            <a:r xmlns:a="http://schemas.openxmlformats.org/drawingml/2006/main">
              <a:rPr lang="vi" altLang="ko-KR" sz="2800">
                <a:solidFill>
                  <a:schemeClr val="tx1">
                    <a:lumMod val="65000"/>
                    <a:lumOff val="35000"/>
                  </a:schemeClr>
                </a:solidFill>
              </a:rPr>
              <a:t>thịt</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vi" altLang="en-US" sz="2800">
                <a:solidFill>
                  <a:schemeClr val="tx1">
                    <a:lumMod val="65000"/>
                    <a:lumOff val="35000"/>
                  </a:schemeClr>
                </a:solidFill>
              </a:rPr>
              <a:t>③ </a:t>
            </a:r>
            <a:r xmlns:a="http://schemas.openxmlformats.org/drawingml/2006/main">
              <a:rPr lang="vi" altLang="ko-KR" sz="2800">
                <a:solidFill>
                  <a:schemeClr val="tx1">
                    <a:lumMod val="65000"/>
                    <a:lumOff val="35000"/>
                  </a:schemeClr>
                </a:solidFill>
              </a:rPr>
              <a:t>rau</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vi" altLang="en-US" sz="2800">
                <a:solidFill>
                  <a:schemeClr val="dk1"/>
                </a:solidFill>
              </a:rPr>
              <a:t>④ </a:t>
            </a:r>
            <a:r xmlns:a="http://schemas.openxmlformats.org/drawingml/2006/main">
              <a:rPr lang="vi" altLang="ko-KR" sz="2800">
                <a:solidFill>
                  <a:schemeClr val="dk1"/>
                </a:solidFill>
              </a:rPr>
              <a:t>kết quả của sự hiểu biết về thiện và ác</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52003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vi" altLang="en-US" sz="2800">
                <a:solidFill>
                  <a:srgbClr val="FF0000"/>
                </a:solidFill>
              </a:rPr>
              <a:t>④ </a:t>
            </a:r>
            <a:r xmlns:a="http://schemas.openxmlformats.org/drawingml/2006/main">
              <a:rPr lang="vi" altLang="ko-KR" sz="2800">
                <a:solidFill>
                  <a:srgbClr val="FF0000"/>
                </a:solidFill>
              </a:rPr>
              <a:t>kết quả của sự hiểu biết về thiện và ác</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vi" altLang="ko-KR" sz="4000">
                <a:solidFill>
                  <a:srgbClr val="FF0000"/>
                </a:solidFill>
              </a:rPr>
              <a:t>Lời hôm nay</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3600">
                <a:solidFill>
                  <a:schemeClr val="tx1">
                    <a:lumMod val="65000"/>
                    <a:lumOff val="35000"/>
                  </a:schemeClr>
                </a:solidFill>
              </a:rPr>
              <a:t>Thiên Chúa sáng tạo con người theo hình ảnh Ngài, Ngài sáng tạo con người theo hình ảnh Thiên Chúa;</a:t>
            </a:r>
          </a:p>
          <a:p>
            <a:r xmlns:a="http://schemas.openxmlformats.org/drawingml/2006/main">
              <a:rPr lang="vi" altLang="ko-KR" sz="3600">
                <a:solidFill>
                  <a:schemeClr val="tx1">
                    <a:lumMod val="65000"/>
                    <a:lumOff val="35000"/>
                  </a:schemeClr>
                </a:solidFill>
              </a:rPr>
              <a:t>nam và nữ ông đã tạo ra họ.</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vi" altLang="ko-KR" sz="2800">
                <a:solidFill>
                  <a:schemeClr val="tx1">
                    <a:lumMod val="65000"/>
                    <a:lumOff val="35000"/>
                  </a:schemeClr>
                </a:solidFill>
              </a:rPr>
              <a:t>Sáng Thế Ký</a:t>
            </a:r>
            <a:r xmlns:a="http://schemas.openxmlformats.org/drawingml/2006/main">
              <a:rPr lang="vi" altLang="en-US" sz="2800">
                <a:solidFill>
                  <a:schemeClr val="tx1">
                    <a:lumMod val="65000"/>
                    <a:lumOff val="35000"/>
                  </a:schemeClr>
                </a:solidFill>
              </a:rPr>
              <a:t> </a:t>
            </a:r>
            <a:r xmlns:a="http://schemas.openxmlformats.org/drawingml/2006/main">
              <a:rPr lang="vi"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579072615"/>
      </p:ext>
    </p:extLst>
  </p:cSld>
  <p:clrMapOvr>
    <a:masterClrMapping/>
  </p:clrMapOvr>
  <p:transition/>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79512" y="1412776"/>
            <a:ext cx="280831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b="1">
                <a:solidFill>
                  <a:schemeClr val="tx1">
                    <a:lumMod val="50000"/>
                    <a:lumOff val="50000"/>
                  </a:schemeClr>
                </a:solidFill>
              </a:rPr>
              <a:t>Số 3 Lời Chúa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55454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vi" altLang="ko-KR" sz="4000"/>
              <a:t>Nô-ê đã đóng một chiếc tàu lớn (một chiếc tàu) trên Núi Cao</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16833"/>
            <a:ext cx="5090405" cy="3738336"/>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vi" altLang="ko-KR" sz="4000"/>
              <a:t>hôm nay</a:t>
            </a:r>
            <a:r xmlns:a="http://schemas.openxmlformats.org/drawingml/2006/main">
              <a:rPr lang="vi" altLang="en-US" sz="4000"/>
              <a:t> </a:t>
            </a:r>
            <a:r xmlns:a="http://schemas.openxmlformats.org/drawingml/2006/main">
              <a:rPr lang="vi" altLang="ko-KR" sz="4000"/>
              <a:t>Từ</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3600">
                <a:solidFill>
                  <a:schemeClr val="tx1">
                    <a:lumMod val="65000"/>
                    <a:lumOff val="35000"/>
                  </a:schemeClr>
                </a:solidFill>
              </a:rPr>
              <a:t>Đức Giê-hô-va phán cùng Nô-ê: “Con và cả gia đình con hãy vào tàu vì Ta thấy con là người công chính trong thế hệ này.</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vi" altLang="ko-KR" sz="2800">
                <a:solidFill>
                  <a:schemeClr val="tx1">
                    <a:lumMod val="65000"/>
                    <a:lumOff val="35000"/>
                  </a:schemeClr>
                </a:solidFill>
              </a:rPr>
              <a:t>(Sáng Thế Ký 7:1)</a:t>
            </a:r>
            <a:endParaRPr xmlns:a="http://schemas.openxmlformats.org/drawingml/2006/main" lang="en-US" altLang="ko-KR"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301208"/>
            <a:ext cx="8963222" cy="13769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vi" altLang="ko-KR" sz="2800">
                <a:solidFill>
                  <a:schemeClr val="tx1">
                    <a:lumMod val="65000"/>
                    <a:lumOff val="35000"/>
                  </a:schemeClr>
                </a:solidFill>
              </a:rPr>
              <a:t>Đức Chúa Trời thấy rằng tất cả mọi người trên trái đất đều làm hỏng đường lối của họ. Đức Chúa Trời phán với Nô-ê: “Ta sẽ hủy diệt loài người và trái đất. Đóng một con tàu lớn trên núi!“</a:t>
            </a:r>
            <a:endParaRPr xmlns:a="http://schemas.openxmlformats.org/drawingml/2006/main" lang="en-US" altLang="ko-KR"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580769" y="-1"/>
            <a:ext cx="7982461" cy="5229201"/>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127" y="6995"/>
            <a:ext cx="8201745" cy="5798269"/>
          </a:xfrm>
          <a:prstGeom prst="rect">
            <a:avLst/>
          </a:prstGeom>
        </p:spPr>
      </p:pic>
      <p:sp>
        <p:nvSpPr>
          <p:cNvPr id="5" name="TextBox 4"/>
          <p:cNvSpPr txBox="1"/>
          <p:nvPr/>
        </p:nvSpPr>
        <p:spPr>
          <a:xfrm>
            <a:off x="73274" y="5787261"/>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2800">
                <a:solidFill>
                  <a:schemeClr val="tx1">
                    <a:lumMod val="65000"/>
                    <a:lumOff val="35000"/>
                  </a:schemeClr>
                </a:solidFill>
              </a:rPr>
              <a:t>Nô-ê bắt đầu đóng một chiếc tàu trên núi đúng như lời Đức Chúa Trời đã truyền lệnh cho ông. Mọi người nghĩ rằng anh ấy bị điên.</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2800">
                <a:solidFill>
                  <a:schemeClr val="tx1">
                    <a:lumMod val="65000"/>
                    <a:lumOff val="35000"/>
                  </a:schemeClr>
                </a:solidFill>
              </a:rPr>
              <a:t>Nô-ê cho mọi loại sinh vật lên tàu cùng với 8 thành viên trong gia đình Nô-ê như Chúa đã truyền lệnh.</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992" y="-11699"/>
            <a:ext cx="8335008" cy="5892480"/>
          </a:xfrm>
          <a:prstGeom prst="rect">
            <a:avLst/>
          </a:prstGeom>
        </p:spPr>
      </p:pic>
    </p:spTree>
    <p:extLst>
      <p:ext uri="{BB962C8B-B14F-4D97-AF65-F5344CB8AC3E}">
        <p14:creationId xmlns:p14="http://schemas.microsoft.com/office/powerpoint/2010/main" val="2146147376"/>
      </p:ext>
    </p:extLst>
  </p:cSld>
  <p:clrMapOvr>
    <a:masterClrMapping/>
  </p:clrMapOvr>
  <p:transition/>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89366"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2800">
                <a:solidFill>
                  <a:schemeClr val="tx1">
                    <a:lumMod val="65000"/>
                    <a:lumOff val="35000"/>
                  </a:schemeClr>
                </a:solidFill>
              </a:rPr>
              <a:t>Mưa cứ rơi trên mặt đất suốt 40 ngày như Chúa đã phán.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443" y="-28712"/>
            <a:ext cx="7641114" cy="5401928"/>
          </a:xfrm>
          <a:prstGeom prst="rect">
            <a:avLst/>
          </a:prstGeom>
        </p:spPr>
      </p:pic>
    </p:spTree>
    <p:extLst>
      <p:ext uri="{BB962C8B-B14F-4D97-AF65-F5344CB8AC3E}">
        <p14:creationId xmlns:p14="http://schemas.microsoft.com/office/powerpoint/2010/main" val="2574512773"/>
      </p:ext>
    </p:extLst>
  </p:cSld>
  <p:clrMapOvr>
    <a:masterClrMapping/>
  </p:clrMapOvr>
  <p:transition/>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229200"/>
            <a:ext cx="9054634" cy="13769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vi" altLang="ko-KR" sz="2800">
                <a:solidFill>
                  <a:schemeClr val="tx1">
                    <a:lumMod val="65000"/>
                    <a:lumOff val="35000"/>
                  </a:schemeClr>
                </a:solidFill>
              </a:rPr>
              <a:t>Cuối cùng, trái đất được bao phủ bởi nước. Mọi sinh vật sống di chuyển trên trái đất đều chết. Chỉ còn lại Nô-ê và những người ở trong tàu với ông.</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349830" y="0"/>
            <a:ext cx="8444340" cy="5277356"/>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vi" altLang="ko-KR" sz="3200">
                <a:solidFill>
                  <a:srgbClr val="FF0000"/>
                </a:solidFill>
              </a:rPr>
              <a:t>Bài học của ngày hôm nay</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vi" altLang="ko-KR" sz="3200">
                <a:solidFill>
                  <a:schemeClr val="tx1">
                    <a:lumMod val="65000"/>
                    <a:lumOff val="35000"/>
                  </a:schemeClr>
                </a:solidFill>
              </a:rPr>
              <a:t>Người ta đã không nghe lời Nô-ê, người đã cho họ cơ hội được cứu khỏi một trận lụt lớn.</a:t>
            </a:r>
          </a:p>
          <a:p>
            <a:pPr xmlns:a="http://schemas.openxmlformats.org/drawingml/2006/main" algn="ctr"/>
            <a:r xmlns:a="http://schemas.openxmlformats.org/drawingml/2006/main">
              <a:rPr lang="vi" altLang="ko-KR" sz="3200">
                <a:solidFill>
                  <a:schemeClr val="tx1">
                    <a:lumMod val="65000"/>
                    <a:lumOff val="35000"/>
                  </a:schemeClr>
                </a:solidFill>
              </a:rPr>
              <a:t>Họ chỉ nói rằng Noah bị điên</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vi" altLang="ko-KR" sz="3200">
                <a:solidFill>
                  <a:schemeClr val="tx1">
                    <a:lumMod val="65000"/>
                    <a:lumOff val="35000"/>
                  </a:schemeClr>
                </a:solidFill>
              </a:rPr>
              <a:t>Khi bạn rao giảng phúc âm cho bạn bè, họ có thể không lắng nghe bạn lắm.</a:t>
            </a:r>
          </a:p>
          <a:p>
            <a:pPr xmlns:a="http://schemas.openxmlformats.org/drawingml/2006/main" algn="ctr"/>
            <a:r xmlns:a="http://schemas.openxmlformats.org/drawingml/2006/main">
              <a:rPr lang="vi" altLang="ko-KR" sz="3200">
                <a:solidFill>
                  <a:schemeClr val="tx1">
                    <a:lumMod val="65000"/>
                    <a:lumOff val="35000"/>
                  </a:schemeClr>
                </a:solidFill>
              </a:rPr>
              <a:t>Nhưng cuối cùng, họ sẽ biết rằng lời Chúa là chân thật.</a:t>
            </a:r>
          </a:p>
        </p:txBody>
      </p:sp>
    </p:spTree>
    <p:extLst>
      <p:ext uri="{BB962C8B-B14F-4D97-AF65-F5344CB8AC3E}">
        <p14:creationId xmlns:p14="http://schemas.microsoft.com/office/powerpoint/2010/main" val="3485308479"/>
      </p:ext>
    </p:extLst>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p>
            <a:r xmlns:a="http://schemas.openxmlformats.org/drawingml/2006/main">
              <a:rPr lang="vi" altLang="ko-KR" sz="2800">
                <a:solidFill>
                  <a:schemeClr val="tx1">
                    <a:lumMod val="65000"/>
                    <a:lumOff val="35000"/>
                  </a:schemeClr>
                </a:solidFill>
              </a:rPr>
              <a:t>Lúc đầu, bóng tối bao trùm bề mặt.</a:t>
            </a:r>
          </a:p>
          <a:p>
            <a:r xmlns:a="http://schemas.openxmlformats.org/drawingml/2006/main">
              <a:rPr lang="vi" altLang="ko-KR" sz="2800">
                <a:solidFill>
                  <a:schemeClr val="tx1">
                    <a:lumMod val="65000"/>
                    <a:lumOff val="35000"/>
                  </a:schemeClr>
                </a:solidFill>
              </a:rPr>
              <a:t>Không có con người, không có ánh sáng. Không có gì.</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9"/>
            <a:ext cx="9144000" cy="5847531"/>
          </a:xfrm>
          <a:prstGeom prst="rect">
            <a:avLst/>
          </a:prstGeom>
        </p:spPr>
      </p:pic>
    </p:spTree>
    <p:extLst>
      <p:ext uri="{BB962C8B-B14F-4D97-AF65-F5344CB8AC3E}">
        <p14:creationId xmlns:p14="http://schemas.microsoft.com/office/powerpoint/2010/main" val="2453694872"/>
      </p:ext>
    </p:extLst>
  </p:cSld>
  <p:clrMapOvr>
    <a:masterClrMapping/>
  </p:clrMapOvr>
  <p:transition/>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vi" altLang="ko-KR" sz="3200"/>
              <a:t>Chúa ?</a:t>
            </a:r>
            <a:r xmlns:a="http://schemas.openxmlformats.org/drawingml/2006/main">
              <a:rPr lang="v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3600">
                <a:solidFill>
                  <a:srgbClr val="C00000"/>
                </a:solidFill>
              </a:rPr>
              <a:t>Chúa..</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3600">
                <a:solidFill>
                  <a:schemeClr val="tx1">
                    <a:lumMod val="65000"/>
                    <a:lumOff val="35000"/>
                  </a:schemeClr>
                </a:solidFill>
              </a:rPr>
              <a:t>Đức Chúa Trời ghét tội lỗi và phán xét tội lỗi.</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vi" altLang="ko-KR" sz="4000"/>
              <a:t>Câu đố hôm nay</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5718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vi" altLang="ko-KR" sz="3200">
                <a:solidFill>
                  <a:schemeClr val="tx1">
                    <a:lumMod val="65000"/>
                    <a:lumOff val="35000"/>
                  </a:schemeClr>
                </a:solidFill>
              </a:rPr>
              <a:t>Đức Chúa Trời bảo Nô-ê phải làm gì?</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vi" altLang="en-US" sz="2800">
                <a:solidFill>
                  <a:schemeClr val="dk1"/>
                </a:solidFill>
              </a:rPr>
              <a:t>① </a:t>
            </a:r>
            <a:r xmlns:a="http://schemas.openxmlformats.org/drawingml/2006/main">
              <a:rPr lang="vi" altLang="ko-KR" sz="2800">
                <a:solidFill>
                  <a:schemeClr val="dk1"/>
                </a:solidFill>
              </a:rPr>
              <a:t>Con tàu (An Ark)</a:t>
            </a:r>
            <a:endParaRPr xmlns:a="http://schemas.openxmlformats.org/drawingml/2006/main" lang="en-US" altLang="ko-KR" sz="2800">
              <a:solidFill>
                <a:schemeClr val="dk1"/>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vi" altLang="en-US" sz="2800">
                <a:solidFill>
                  <a:schemeClr val="tx1">
                    <a:lumMod val="65000"/>
                    <a:lumOff val="35000"/>
                  </a:schemeClr>
                </a:solidFill>
              </a:rPr>
              <a:t>② </a:t>
            </a:r>
            <a:r xmlns:a="http://schemas.openxmlformats.org/drawingml/2006/main">
              <a:rPr lang="vi" altLang="ko-KR" sz="2800">
                <a:solidFill>
                  <a:schemeClr val="tx1">
                    <a:lumMod val="65000"/>
                    <a:lumOff val="35000"/>
                  </a:schemeClr>
                </a:solidFill>
              </a:rPr>
              <a:t>Xe ô tô</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431032"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vi" altLang="en-US" sz="2800">
                <a:solidFill>
                  <a:schemeClr val="tx1">
                    <a:lumMod val="65000"/>
                    <a:lumOff val="35000"/>
                  </a:schemeClr>
                </a:solidFill>
              </a:rPr>
              <a:t>③ </a:t>
            </a:r>
            <a:r xmlns:a="http://schemas.openxmlformats.org/drawingml/2006/main">
              <a:rPr lang="vi" altLang="ko-KR" sz="2800">
                <a:solidFill>
                  <a:schemeClr val="tx1">
                    <a:lumMod val="65000"/>
                    <a:lumOff val="35000"/>
                  </a:schemeClr>
                </a:solidFill>
              </a:rPr>
              <a:t>Một ngôi nhà</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vi" altLang="en-US" sz="2800">
                <a:solidFill>
                  <a:schemeClr val="tx1">
                    <a:lumMod val="65000"/>
                    <a:lumOff val="35000"/>
                  </a:schemeClr>
                </a:solidFill>
              </a:rPr>
              <a:t>④ </a:t>
            </a:r>
            <a:r xmlns:a="http://schemas.openxmlformats.org/drawingml/2006/main">
              <a:rPr lang="vi" altLang="ko-KR" sz="2800">
                <a:solidFill>
                  <a:schemeClr val="tx1">
                    <a:lumMod val="65000"/>
                    <a:lumOff val="35000"/>
                  </a:schemeClr>
                </a:solidFill>
              </a:rPr>
              <a:t>Xe đạp</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2780928"/>
            <a:ext cx="8712968" cy="52006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vi" altLang="en-US" sz="2800">
                <a:solidFill>
                  <a:srgbClr val="FF0000"/>
                </a:solidFill>
              </a:rPr>
              <a:t>① </a:t>
            </a:r>
            <a:r xmlns:a="http://schemas.openxmlformats.org/drawingml/2006/main">
              <a:rPr lang="vi" altLang="ko-KR" sz="2800">
                <a:solidFill>
                  <a:srgbClr val="FF0000"/>
                </a:solidFill>
              </a:rPr>
              <a:t>Con tàu (An Ark)</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vi" altLang="ko-KR" sz="4000"/>
              <a:t>Lời hôm nay</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3600">
                <a:solidFill>
                  <a:schemeClr val="tx1">
                    <a:lumMod val="65000"/>
                    <a:lumOff val="35000"/>
                  </a:schemeClr>
                </a:solidFill>
              </a:rPr>
              <a:t>Đức Giê-hô-va phán cùng Nô-ê: “Con và cả gia đình con hãy vào tàu vì Ta thấy con là người công chính trong thế hệ này.</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vi" altLang="ko-KR" sz="2800">
                <a:solidFill>
                  <a:schemeClr val="tx1">
                    <a:lumMod val="65000"/>
                    <a:lumOff val="35000"/>
                  </a:schemeClr>
                </a:solidFill>
              </a:rPr>
              <a:t>Sáng thế ký 7:1</a:t>
            </a:r>
          </a:p>
        </p:txBody>
      </p:sp>
    </p:spTree>
    <p:extLst>
      <p:ext uri="{BB962C8B-B14F-4D97-AF65-F5344CB8AC3E}">
        <p14:creationId xmlns:p14="http://schemas.microsoft.com/office/powerpoint/2010/main" val="1237184341"/>
      </p:ext>
    </p:extLst>
  </p:cSld>
  <p:clrMapOvr>
    <a:masterClrMapping/>
  </p:clrMapOvr>
  <p:transition/>
  <p:timing/>
</p:sld>
</file>

<file path=ppt/slides/slide3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213918" y="1480138"/>
            <a:ext cx="3095395"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b="1">
                <a:solidFill>
                  <a:schemeClr val="tx1">
                    <a:lumMod val="50000"/>
                    <a:lumOff val="50000"/>
                  </a:schemeClr>
                </a:solidFill>
              </a:rPr>
              <a:t>Số 4 Lời Chúa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93899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vi" altLang="ko-KR" sz="4000"/>
              <a:t>Cầu vồng là giao ước của Chúa</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86656"/>
            <a:ext cx="5090405" cy="3818608"/>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vi" altLang="ko-KR" sz="3600">
                <a:solidFill>
                  <a:srgbClr val="FF0000"/>
                </a:solidFill>
              </a:rPr>
              <a:t>hôm nay</a:t>
            </a:r>
            <a:r xmlns:a="http://schemas.openxmlformats.org/drawingml/2006/main">
              <a:rPr lang="vi" altLang="ko-KR" sz="4000">
                <a:solidFill>
                  <a:srgbClr val="FF0000"/>
                </a:solidFill>
              </a:rPr>
              <a:t> </a:t>
            </a:r>
            <a:r xmlns:a="http://schemas.openxmlformats.org/drawingml/2006/main">
              <a:rPr lang="vi" altLang="ko-KR" sz="3600">
                <a:solidFill>
                  <a:srgbClr val="FF0000"/>
                </a:solidFill>
              </a:rPr>
              <a:t>Từ</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3600">
                <a:solidFill>
                  <a:schemeClr val="tx1">
                    <a:lumMod val="65000"/>
                    <a:lumOff val="35000"/>
                  </a:schemeClr>
                </a:solidFill>
              </a:rPr>
              <a:t>Bất cứ khi nào cầu vồng xuất hiện trên mây, tôi sẽ nhìn thấy nó và ghi nhớ giao ước vĩnh cửu giữa Thiên Chúa và mọi sinh vật sống trên trái đất."</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vi" altLang="ko-KR" sz="2800">
                <a:solidFill>
                  <a:schemeClr val="tx1">
                    <a:lumMod val="65000"/>
                    <a:lumOff val="35000"/>
                  </a:schemeClr>
                </a:solidFill>
              </a:rPr>
              <a:t>Sáng Thế Ký</a:t>
            </a:r>
            <a:r xmlns:a="http://schemas.openxmlformats.org/drawingml/2006/main">
              <a:rPr lang="vi" altLang="en-US" sz="2800">
                <a:solidFill>
                  <a:schemeClr val="tx1">
                    <a:lumMod val="65000"/>
                    <a:lumOff val="35000"/>
                  </a:schemeClr>
                </a:solidFill>
              </a:rPr>
              <a:t> </a:t>
            </a:r>
            <a:r xmlns:a="http://schemas.openxmlformats.org/drawingml/2006/main">
              <a:rPr lang="vi" altLang="ko-KR" sz="2800">
                <a:solidFill>
                  <a:schemeClr val="tx1">
                    <a:lumMod val="65000"/>
                    <a:lumOff val="35000"/>
                  </a:schemeClr>
                </a:solidFill>
              </a:rPr>
              <a:t>9:16</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3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2800">
                <a:solidFill>
                  <a:schemeClr val="tx1">
                    <a:lumMod val="65000"/>
                    <a:lumOff val="35000"/>
                  </a:schemeClr>
                </a:solidFill>
              </a:rPr>
              <a:t>Mọi sinh vật đều bị tiêu diệt, chỉ còn lại Nô-ê và những người cùng ông trong tàu.</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2" y="0"/>
            <a:ext cx="9135178" cy="5805264"/>
          </a:xfrm>
          <a:prstGeom prst="rect">
            <a:avLst/>
          </a:prstGeom>
        </p:spPr>
      </p:pic>
    </p:spTree>
    <p:extLst>
      <p:ext uri="{BB962C8B-B14F-4D97-AF65-F5344CB8AC3E}">
        <p14:creationId xmlns:p14="http://schemas.microsoft.com/office/powerpoint/2010/main" val="2453694872"/>
      </p:ext>
    </p:extLst>
  </p:cSld>
  <p:clrMapOvr>
    <a:masterClrMapping/>
  </p:clrMapOvr>
  <p:transition/>
  <p:timing/>
</p:sld>
</file>

<file path=ppt/slides/slide3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127" y="6995"/>
            <a:ext cx="8201745" cy="5798268"/>
          </a:xfrm>
          <a:prstGeom prst="rect">
            <a:avLst/>
          </a:prstGeom>
        </p:spPr>
      </p:pic>
      <p:sp>
        <p:nvSpPr>
          <p:cNvPr id="5" name="TextBox 4"/>
          <p:cNvSpPr txBox="1"/>
          <p:nvPr/>
        </p:nvSpPr>
        <p:spPr>
          <a:xfrm>
            <a:off x="73274" y="5787261"/>
            <a:ext cx="8963222"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2800">
                <a:solidFill>
                  <a:schemeClr val="tx1">
                    <a:lumMod val="65000"/>
                    <a:lumOff val="35000"/>
                  </a:schemeClr>
                </a:solidFill>
              </a:rPr>
              <a:t>Mưa cứ rơi trên mặt đất suốt 40 ngày.</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timing/>
</p:sld>
</file>

<file path=ppt/slides/slide3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085184"/>
            <a:ext cx="9054634" cy="17960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vi" altLang="ko-KR" sz="2800">
                <a:solidFill>
                  <a:schemeClr val="tx1">
                    <a:lumMod val="65000"/>
                    <a:lumOff val="35000"/>
                  </a:schemeClr>
                </a:solidFill>
              </a:rPr>
              <a:t>Sau khi mưa tạnh, Nô-ê thả một con chim bồ câu ra.</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vi" altLang="ko-KR" sz="2800">
                <a:solidFill>
                  <a:schemeClr val="tx1">
                    <a:lumMod val="65000"/>
                    <a:lumOff val="35000"/>
                  </a:schemeClr>
                </a:solidFill>
              </a:rPr>
              <a:t>Con chim bồ câu trở về với anh ta với chiếc lá ô liu tươi trong mỏ. Nô-ê biết: “Nước đã rút khỏi mặt đất!”</a:t>
            </a:r>
            <a:endParaRPr xmlns:a="http://schemas.openxmlformats.org/drawingml/2006/main" lang="en-US" altLang="ko-KR"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808992" y="-11699"/>
            <a:ext cx="6931360" cy="4900163"/>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3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89366"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2800">
                <a:solidFill>
                  <a:schemeClr val="tx1">
                    <a:lumMod val="65000"/>
                    <a:lumOff val="35000"/>
                  </a:schemeClr>
                </a:solidFill>
              </a:rPr>
              <a:t>Nô-ê ra ngoài cùng gia đình và thờ phượng Đức Chúa Trời. “Cảm ơn Chúa đã ban cho chúng tôi thế giới mới.”</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712"/>
            <a:ext cx="9144000" cy="5933164"/>
          </a:xfrm>
          <a:prstGeom prst="rect">
            <a:avLst/>
          </a:prstGeom>
        </p:spPr>
      </p:pic>
    </p:spTree>
    <p:extLst>
      <p:ext uri="{BB962C8B-B14F-4D97-AF65-F5344CB8AC3E}">
        <p14:creationId xmlns:p14="http://schemas.microsoft.com/office/powerpoint/2010/main" val="2574512773"/>
      </p:ext>
    </p:extLst>
  </p:cSld>
  <p:clrMapOvr>
    <a:masterClrMapping/>
  </p:clrMapOvr>
  <p:transition/>
  <p:timing/>
</p:sld>
</file>

<file path=ppt/slides/slide3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445224"/>
            <a:ext cx="9054634" cy="13769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vi" altLang="ko-KR" sz="2800">
                <a:solidFill>
                  <a:schemeClr val="tx1">
                    <a:lumMod val="65000"/>
                    <a:lumOff val="35000"/>
                  </a:schemeClr>
                </a:solidFill>
              </a:rPr>
              <a:t>Đức Chúa Trời cho ông thấy cầu vồng như dấu hiệu của giao ước và phước lành. “Sống hạnh phúc ở thế giới mới!”</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9699" y="0"/>
            <a:ext cx="8758163" cy="5615959"/>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1384995"/>
          </a:xfrm>
          <a:prstGeom prst="rect">
            <a:avLst/>
          </a:prstGeom>
          <a:noFill/>
        </p:spPr>
        <p:txBody>
          <a:bodyPr wrap="square" rtlCol="0">
            <a:spAutoFit/>
          </a:bodyPr>
          <a:lstStyle/>
          <a:p>
            <a:r xmlns:a="http://schemas.openxmlformats.org/drawingml/2006/main">
              <a:rPr lang="vi" altLang="ko-KR" sz="2800">
                <a:solidFill>
                  <a:schemeClr val="tx1">
                    <a:lumMod val="65000"/>
                    <a:lumOff val="35000"/>
                  </a:schemeClr>
                </a:solidFill>
              </a:rPr>
              <a:t>Chúa phán: “Hãy có ánh sáng,”</a:t>
            </a:r>
          </a:p>
          <a:p>
            <a:r xmlns:a="http://schemas.openxmlformats.org/drawingml/2006/main">
              <a:rPr lang="vi" altLang="ko-KR" sz="2800">
                <a:solidFill>
                  <a:schemeClr val="tx1">
                    <a:lumMod val="65000"/>
                    <a:lumOff val="35000"/>
                  </a:schemeClr>
                </a:solidFill>
              </a:rPr>
              <a:t>và đã có ánh sáng.</a:t>
            </a:r>
          </a:p>
          <a:p>
            <a:endParaRPr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
            <a:ext cx="9144000" cy="5734936"/>
          </a:xfrm>
          <a:prstGeom prst="rect">
            <a:avLst/>
          </a:prstGeom>
        </p:spPr>
      </p:pic>
    </p:spTree>
    <p:extLst>
      <p:ext uri="{BB962C8B-B14F-4D97-AF65-F5344CB8AC3E}">
        <p14:creationId xmlns:p14="http://schemas.microsoft.com/office/powerpoint/2010/main" val="3030085485"/>
      </p:ext>
    </p:extLst>
  </p:cSld>
  <p:clrMapOvr>
    <a:masterClrMapping/>
  </p:clrMapOvr>
  <p:transition/>
  <p:timing/>
</p:sld>
</file>

<file path=ppt/slides/slide4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vi" altLang="ko-KR" sz="3200">
                <a:solidFill>
                  <a:srgbClr val="FF0000"/>
                </a:solidFill>
              </a:rPr>
              <a:t>Bài học của ngày hôm nay</a:t>
            </a:r>
            <a:endParaRPr xmlns:a="http://schemas.openxmlformats.org/drawingml/2006/main" lang="ko-KR" altLang="en-US" sz="36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353943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vi" altLang="ko-KR" sz="3200">
                <a:solidFill>
                  <a:schemeClr val="tx1">
                    <a:lumMod val="65000"/>
                    <a:lumOff val="35000"/>
                  </a:schemeClr>
                </a:solidFill>
              </a:rPr>
              <a:t>Chúa đã cứu Nô-ê và gia đình ông.</a:t>
            </a:r>
          </a:p>
          <a:p>
            <a:pPr xmlns:a="http://schemas.openxmlformats.org/drawingml/2006/main" algn="ctr"/>
            <a:r xmlns:a="http://schemas.openxmlformats.org/drawingml/2006/main">
              <a:rPr lang="vi" altLang="ko-KR" sz="3200">
                <a:solidFill>
                  <a:schemeClr val="tx1">
                    <a:lumMod val="65000"/>
                    <a:lumOff val="35000"/>
                  </a:schemeClr>
                </a:solidFill>
              </a:rPr>
              <a:t>Đức Chúa Trời hứa rằng Ngài sẽ ban phước cho họ và tạo dựng một thế giới mới qua họ.</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vi" altLang="ko-KR" sz="3200">
                <a:solidFill>
                  <a:schemeClr val="tx1">
                    <a:lumMod val="65000"/>
                    <a:lumOff val="35000"/>
                  </a:schemeClr>
                </a:solidFill>
              </a:rPr>
              <a:t>Đức Chúa Trời cũng đã cứu chúng ta qua Chúa Giê-su.</a:t>
            </a:r>
          </a:p>
          <a:p>
            <a:pPr xmlns:a="http://schemas.openxmlformats.org/drawingml/2006/main" algn="ctr"/>
            <a:r xmlns:a="http://schemas.openxmlformats.org/drawingml/2006/main">
              <a:rPr lang="vi" altLang="ko-KR" sz="3200">
                <a:solidFill>
                  <a:schemeClr val="tx1">
                    <a:lumMod val="65000"/>
                    <a:lumOff val="35000"/>
                  </a:schemeClr>
                </a:solidFill>
              </a:rPr>
              <a:t>Chúng ta phải tin rằng Đức Chúa Trời sẽ tạo nên thế giới mới của Ngài qua chúng ta.</a:t>
            </a:r>
          </a:p>
        </p:txBody>
      </p:sp>
    </p:spTree>
    <p:extLst>
      <p:ext uri="{BB962C8B-B14F-4D97-AF65-F5344CB8AC3E}">
        <p14:creationId xmlns:p14="http://schemas.microsoft.com/office/powerpoint/2010/main" val="3485308479"/>
      </p:ext>
    </p:extLst>
  </p:cSld>
  <p:clrMapOvr>
    <a:masterClrMapping/>
  </p:clrMapOvr>
  <p:transition/>
  <p:timing/>
</p:sld>
</file>

<file path=ppt/slides/slide4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vi" altLang="ko-KR" sz="3200"/>
              <a:t>Giê-hô-va Đức Chúa Trời?</a:t>
            </a:r>
            <a:r xmlns:a="http://schemas.openxmlformats.org/drawingml/2006/main">
              <a:rPr lang="v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3600">
                <a:solidFill>
                  <a:srgbClr val="C00000"/>
                </a:solidFill>
              </a:rPr>
              <a:t>Giê-hô-va Đức Chúa Trời..</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3600">
                <a:solidFill>
                  <a:schemeClr val="tx1">
                    <a:lumMod val="65000"/>
                    <a:lumOff val="35000"/>
                  </a:schemeClr>
                </a:solidFill>
              </a:rPr>
              <a:t>Giê-hô-va Đức Chúa Trời là Cha của chúng ta, Đấng cứu rỗi và ban phước dồi dào cho con cái yêu dấu của Ngài khi chúng ta tin Ngài.</a:t>
            </a:r>
          </a:p>
        </p:txBody>
      </p:sp>
    </p:spTree>
    <p:extLst>
      <p:ext uri="{BB962C8B-B14F-4D97-AF65-F5344CB8AC3E}">
        <p14:creationId xmlns:p14="http://schemas.microsoft.com/office/powerpoint/2010/main" val="3237399110"/>
      </p:ext>
    </p:extLst>
  </p:cSld>
  <p:clrMapOvr>
    <a:masterClrMapping/>
  </p:clrMapOvr>
  <p:transition/>
  <p:timing/>
</p:sld>
</file>

<file path=ppt/slides/slide4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vi" altLang="ko-KR" sz="4000"/>
              <a:t>Câu đố hôm nay</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0671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vi" altLang="ko-KR" sz="3200">
                <a:solidFill>
                  <a:schemeClr val="tx1">
                    <a:lumMod val="65000"/>
                    <a:lumOff val="35000"/>
                  </a:schemeClr>
                </a:solidFill>
              </a:rPr>
              <a:t>Nô-ê đã sai gì đến để xem trái đất đã khô?</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vi" altLang="en-US" sz="2800">
                <a:solidFill>
                  <a:schemeClr val="tx1">
                    <a:lumMod val="65000"/>
                    <a:lumOff val="35000"/>
                  </a:schemeClr>
                </a:solidFill>
              </a:rPr>
              <a:t>① </a:t>
            </a:r>
            <a:r xmlns:a="http://schemas.openxmlformats.org/drawingml/2006/main">
              <a:rPr lang="vi" altLang="ko-KR" sz="2800">
                <a:solidFill>
                  <a:schemeClr val="tx1">
                    <a:lumMod val="65000"/>
                    <a:lumOff val="35000"/>
                  </a:schemeClr>
                </a:solidFill>
              </a:rPr>
              <a:t>Đại bàng</a:t>
            </a:r>
            <a:r xmlns:a="http://schemas.openxmlformats.org/drawingml/2006/main">
              <a:rPr lang="vi" altLang="en-US" sz="2800">
                <a:solidFill>
                  <a:schemeClr val="tx1">
                    <a:lumMod val="65000"/>
                    <a:lumOff val="35000"/>
                  </a:schemeClr>
                </a:solidFill>
              </a:rPr>
              <a:t> </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vi" altLang="en-US" sz="2800">
                <a:solidFill>
                  <a:schemeClr val="tx1">
                    <a:lumMod val="65000"/>
                    <a:lumOff val="35000"/>
                  </a:schemeClr>
                </a:solidFill>
              </a:rPr>
              <a:t>② </a:t>
            </a:r>
            <a:r xmlns:a="http://schemas.openxmlformats.org/drawingml/2006/main">
              <a:rPr lang="vi" altLang="ko-KR" sz="2800">
                <a:solidFill>
                  <a:schemeClr val="tx1">
                    <a:lumMod val="65000"/>
                    <a:lumOff val="35000"/>
                  </a:schemeClr>
                </a:solidFill>
              </a:rPr>
              <a:t>Chim sẻ</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vi" altLang="en-US" sz="2800">
                <a:solidFill>
                  <a:schemeClr val="dk1"/>
                </a:solidFill>
              </a:rPr>
              <a:t>③ </a:t>
            </a:r>
            <a:r xmlns:a="http://schemas.openxmlformats.org/drawingml/2006/main">
              <a:rPr lang="vi" altLang="ko-KR" sz="2800">
                <a:solidFill>
                  <a:schemeClr val="dk1"/>
                </a:solidFill>
              </a:rPr>
              <a:t>Chim bồ câu</a:t>
            </a:r>
            <a:endParaRPr xmlns:a="http://schemas.openxmlformats.org/drawingml/2006/main" lang="en-US" altLang="ko-KR" sz="2800">
              <a:solidFill>
                <a:schemeClr val="dk1"/>
              </a:solidFill>
            </a:endParaRPr>
          </a:p>
        </p:txBody>
      </p:sp>
      <p:sp>
        <p:nvSpPr>
          <p:cNvPr id="19" name="TextBox 18"/>
          <p:cNvSpPr txBox="1"/>
          <p:nvPr/>
        </p:nvSpPr>
        <p:spPr>
          <a:xfrm>
            <a:off x="323528" y="5138028"/>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vi" altLang="en-US" sz="2800">
                <a:solidFill>
                  <a:schemeClr val="tx1">
                    <a:lumMod val="65000"/>
                    <a:lumOff val="35000"/>
                  </a:schemeClr>
                </a:solidFill>
              </a:rPr>
              <a:t>④ </a:t>
            </a:r>
            <a:r xmlns:a="http://schemas.openxmlformats.org/drawingml/2006/main">
              <a:rPr lang="vi" altLang="ko-KR" sz="2800">
                <a:solidFill>
                  <a:schemeClr val="tx1">
                    <a:lumMod val="65000"/>
                    <a:lumOff val="35000"/>
                  </a:schemeClr>
                </a:solidFill>
              </a:rPr>
              <a:t>Vịt</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1931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vi" altLang="en-US" sz="2800">
                <a:solidFill>
                  <a:srgbClr val="FF0000"/>
                </a:solidFill>
              </a:rPr>
              <a:t>③ </a:t>
            </a:r>
            <a:r xmlns:a="http://schemas.openxmlformats.org/drawingml/2006/main">
              <a:rPr lang="vi" altLang="ko-KR" sz="2800">
                <a:solidFill>
                  <a:srgbClr val="FF0000"/>
                </a:solidFill>
              </a:rPr>
              <a:t>Chim bồ câu</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vi" altLang="ko-KR" sz="3600"/>
              <a:t>Lời hôm nay</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3600">
                <a:solidFill>
                  <a:schemeClr val="tx1">
                    <a:lumMod val="65000"/>
                    <a:lumOff val="35000"/>
                  </a:schemeClr>
                </a:solidFill>
              </a:rPr>
              <a:t>Bất cứ khi nào cầu vồng xuất hiện trên mây, tôi sẽ nhìn thấy nó và ghi nhớ giao ước vĩnh cửu giữa Thiên Chúa và mọi sinh vật sống trên trái đất."</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vi" altLang="ko-KR" sz="2800">
                <a:solidFill>
                  <a:schemeClr val="tx1">
                    <a:lumMod val="65000"/>
                    <a:lumOff val="35000"/>
                  </a:schemeClr>
                </a:solidFill>
              </a:rPr>
              <a:t>Sáng Thế Ký</a:t>
            </a:r>
            <a:r xmlns:a="http://schemas.openxmlformats.org/drawingml/2006/main">
              <a:rPr lang="vi" altLang="en-US" sz="2800">
                <a:solidFill>
                  <a:schemeClr val="tx1">
                    <a:lumMod val="65000"/>
                    <a:lumOff val="35000"/>
                  </a:schemeClr>
                </a:solidFill>
              </a:rPr>
              <a:t> </a:t>
            </a:r>
            <a:r xmlns:a="http://schemas.openxmlformats.org/drawingml/2006/main">
              <a:rPr lang="vi" altLang="ko-KR" sz="2800">
                <a:solidFill>
                  <a:schemeClr val="tx1">
                    <a:lumMod val="65000"/>
                    <a:lumOff val="35000"/>
                  </a:schemeClr>
                </a:solidFill>
              </a:rPr>
              <a:t>9:16</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688359053"/>
      </p:ext>
    </p:extLst>
  </p:cSld>
  <p:clrMapOvr>
    <a:masterClrMapping/>
  </p:clrMapOvr>
  <p:transition/>
  <p:timing/>
</p:sld>
</file>

<file path=ppt/slides/slide4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90182" y="1400842"/>
            <a:ext cx="2869649"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b="1">
                <a:solidFill>
                  <a:schemeClr val="tx1">
                    <a:lumMod val="50000"/>
                    <a:lumOff val="50000"/>
                  </a:schemeClr>
                </a:solidFill>
              </a:rPr>
              <a:t>Số 5</a:t>
            </a:r>
            <a:r xmlns:a="http://schemas.openxmlformats.org/drawingml/2006/main">
              <a:rPr lang="vi" altLang="en-US" b="1">
                <a:solidFill>
                  <a:schemeClr val="tx1">
                    <a:lumMod val="50000"/>
                    <a:lumOff val="50000"/>
                  </a:schemeClr>
                </a:solidFill>
              </a:rPr>
              <a:t> </a:t>
            </a:r>
            <a:r xmlns:a="http://schemas.openxmlformats.org/drawingml/2006/main">
              <a:rPr lang="vi" altLang="ko-KR" b="1">
                <a:solidFill>
                  <a:schemeClr val="tx1">
                    <a:lumMod val="50000"/>
                    <a:lumOff val="50000"/>
                  </a:schemeClr>
                </a:solidFill>
              </a:rPr>
              <a:t>Các</a:t>
            </a:r>
            <a:r xmlns:a="http://schemas.openxmlformats.org/drawingml/2006/main">
              <a:rPr lang="vi" altLang="en-US" b="1">
                <a:solidFill>
                  <a:schemeClr val="tx1">
                    <a:lumMod val="50000"/>
                    <a:lumOff val="50000"/>
                  </a:schemeClr>
                </a:solidFill>
              </a:rPr>
              <a:t> </a:t>
            </a:r>
            <a:r xmlns:a="http://schemas.openxmlformats.org/drawingml/2006/main">
              <a:rPr lang="vi" altLang="ko-KR" b="1">
                <a:solidFill>
                  <a:schemeClr val="tx1">
                    <a:lumMod val="50000"/>
                    <a:lumOff val="50000"/>
                  </a:schemeClr>
                </a:solidFill>
              </a:rPr>
              <a:t>Từ</a:t>
            </a:r>
            <a:r xmlns:a="http://schemas.openxmlformats.org/drawingml/2006/main">
              <a:rPr lang="vi" altLang="en-US" b="1">
                <a:solidFill>
                  <a:schemeClr val="tx1">
                    <a:lumMod val="50000"/>
                    <a:lumOff val="50000"/>
                  </a:schemeClr>
                </a:solidFill>
              </a:rPr>
              <a:t> </a:t>
            </a:r>
            <a:r xmlns:a="http://schemas.openxmlformats.org/drawingml/2006/main">
              <a:rPr lang="vi" altLang="ko-KR" b="1">
                <a:solidFill>
                  <a:schemeClr val="tx1">
                    <a:lumMod val="50000"/>
                    <a:lumOff val="50000"/>
                  </a:schemeClr>
                </a:solidFill>
              </a:rPr>
              <a:t>của</a:t>
            </a:r>
            <a:r xmlns:a="http://schemas.openxmlformats.org/drawingml/2006/main">
              <a:rPr lang="vi" altLang="en-US" b="1">
                <a:solidFill>
                  <a:schemeClr val="tx1">
                    <a:lumMod val="50000"/>
                    <a:lumOff val="50000"/>
                  </a:schemeClr>
                </a:solidFill>
              </a:rPr>
              <a:t> </a:t>
            </a:r>
            <a:r xmlns:a="http://schemas.openxmlformats.org/drawingml/2006/main">
              <a:rPr lang="vi" altLang="ko-KR" b="1">
                <a:solidFill>
                  <a:schemeClr val="tx1">
                    <a:lumMod val="50000"/>
                    <a:lumOff val="50000"/>
                  </a:schemeClr>
                </a:solidFill>
              </a:rPr>
              <a:t>Chúa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vi" altLang="ko-KR" sz="3600"/>
              <a:t>Những người đã xây dựng</a:t>
            </a:r>
          </a:p>
          <a:p>
            <a:pPr xmlns:a="http://schemas.openxmlformats.org/drawingml/2006/main" algn="ctr"/>
            <a:r xmlns:a="http://schemas.openxmlformats.org/drawingml/2006/main">
              <a:rPr lang="vi" altLang="ko-KR" sz="3600"/>
              <a:t>Tháp Babel</a:t>
            </a:r>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17" name="Picture 2" descr="http://blogcdn.sharefaith.com/wp-content/uploads/2014/10/Lesson-5-TowerofBabel-4.jp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119252" y="1412776"/>
            <a:ext cx="5023466" cy="4824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vi" altLang="ko-KR" sz="4000">
                <a:solidFill>
                  <a:srgbClr val="FF0000"/>
                </a:solidFill>
              </a:rPr>
              <a:t>Lời hôm nay</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352928"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3600">
                <a:solidFill>
                  <a:schemeClr val="tx1">
                    <a:lumMod val="65000"/>
                    <a:lumOff val="35000"/>
                  </a:schemeClr>
                </a:solidFill>
              </a:rPr>
              <a:t>Đó là lý do tại sao nó được gọi là Babel --vì ở đó CHÚA đã nhầm lẫn</a:t>
            </a:r>
          </a:p>
          <a:p>
            <a:r xmlns:a="http://schemas.openxmlformats.org/drawingml/2006/main">
              <a:rPr lang="vi" altLang="ko-KR" sz="3600">
                <a:solidFill>
                  <a:schemeClr val="tx1">
                    <a:lumMod val="65000"/>
                    <a:lumOff val="35000"/>
                  </a:schemeClr>
                </a:solidFill>
              </a:rPr>
              <a:t>ngôn ngữ của toàn thế giới. Từ đó CHÚA phân tán họ</a:t>
            </a:r>
          </a:p>
          <a:p>
            <a:r xmlns:a="http://schemas.openxmlformats.org/drawingml/2006/main">
              <a:rPr lang="vi" altLang="ko-KR" sz="3600">
                <a:solidFill>
                  <a:schemeClr val="tx1">
                    <a:lumMod val="65000"/>
                    <a:lumOff val="35000"/>
                  </a:schemeClr>
                </a:solidFill>
              </a:rPr>
              <a:t>trên toàn bộ bề mặt trái đất.</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vi" altLang="ko-KR" sz="2800">
                <a:solidFill>
                  <a:schemeClr val="tx1">
                    <a:lumMod val="65000"/>
                    <a:lumOff val="35000"/>
                  </a:schemeClr>
                </a:solidFill>
              </a:rPr>
              <a:t>Sáng Thế Ký</a:t>
            </a:r>
            <a:r xmlns:a="http://schemas.openxmlformats.org/drawingml/2006/main">
              <a:rPr lang="vi" altLang="en-US" sz="2800">
                <a:solidFill>
                  <a:schemeClr val="tx1">
                    <a:lumMod val="65000"/>
                    <a:lumOff val="35000"/>
                  </a:schemeClr>
                </a:solidFill>
              </a:rPr>
              <a:t> </a:t>
            </a:r>
            <a:r xmlns:a="http://schemas.openxmlformats.org/drawingml/2006/main">
              <a:rPr lang="vi" altLang="ko-KR" sz="2800">
                <a:solidFill>
                  <a:schemeClr val="tx1">
                    <a:lumMod val="65000"/>
                    <a:lumOff val="35000"/>
                  </a:schemeClr>
                </a:solidFill>
              </a:rPr>
              <a:t>11:9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4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2800">
                <a:solidFill>
                  <a:schemeClr val="tx1">
                    <a:lumMod val="65000"/>
                    <a:lumOff val="35000"/>
                  </a:schemeClr>
                </a:solidFill>
              </a:rPr>
              <a:t>Mọi người muốn trở nên vĩ đại hơn và nổi tiếng hơn Chúa. Vì vậy, họ bắt đầu xây dựng một tòa tháp cao.</a:t>
            </a:r>
          </a:p>
        </p:txBody>
      </p:sp>
      <p:pic>
        <p:nvPicPr>
          <p:cNvPr id="1026" name="Picture 2" descr="http://blogcdn.sharefaith.com/wp-content/uploads/2014/10/Lesson-5-TowerofBabel-4.jp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0"/>
            <a:ext cx="9144000" cy="5805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694872"/>
      </p:ext>
    </p:extLst>
  </p:cSld>
  <p:clrMapOvr>
    <a:masterClrMapping/>
  </p:clrMapOvr>
  <p:transition/>
  <p:timing/>
</p:sld>
</file>

<file path=ppt/slides/slide4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2800">
                <a:solidFill>
                  <a:schemeClr val="tx1">
                    <a:lumMod val="65000"/>
                    <a:lumOff val="35000"/>
                  </a:schemeClr>
                </a:solidFill>
              </a:rPr>
              <a:t>Vì vậy, họ đã xây dựng toàn bộ tòa tháp.</a:t>
            </a:r>
          </a:p>
          <a:p>
            <a:r xmlns:a="http://schemas.openxmlformats.org/drawingml/2006/main">
              <a:rPr lang="vi" altLang="ko-KR" sz="2800">
                <a:solidFill>
                  <a:schemeClr val="tx1">
                    <a:lumMod val="65000"/>
                    <a:lumOff val="35000"/>
                  </a:schemeClr>
                </a:solidFill>
              </a:rPr>
              <a:t>“Hãy thể hiện bản thân với thế giới. Chúng tôi thật tuyệt vời!”</a:t>
            </a:r>
            <a:endParaRPr xmlns:a="http://schemas.openxmlformats.org/drawingml/2006/main" lang="ko-KR" altLang="en-US" sz="2800">
              <a:solidFill>
                <a:schemeClr val="tx1">
                  <a:lumMod val="65000"/>
                  <a:lumOff val="35000"/>
                </a:schemeClr>
              </a:solidFill>
            </a:endParaRPr>
          </a:p>
        </p:txBody>
      </p:sp>
      <p:pic>
        <p:nvPicPr>
          <p:cNvPr id="2050" name="Picture 2" descr="http://www.freebibleimages.org/storydata/illustrations/FB_Tower_Babel/overview_images/002-tower-babel.jpg?133898658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0"/>
            <a:ext cx="9144000" cy="5805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085485"/>
      </p:ext>
    </p:extLst>
  </p:cSld>
  <p:clrMapOvr>
    <a:masterClrMapping/>
  </p:clrMapOvr>
  <p:transition/>
  <p:timing/>
</p:sld>
</file>

<file path=ppt/slides/slide4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2800">
                <a:solidFill>
                  <a:schemeClr val="tx1">
                    <a:lumMod val="65000"/>
                    <a:lumOff val="35000"/>
                  </a:schemeClr>
                </a:solidFill>
              </a:rPr>
              <a:t>Tuy nhiên, khi Chúa thấy sự kiêu ngạo của họ, Ngài đã làm xáo trộn ngôn ngữ của họ nên họ không hiểu nhau.</a:t>
            </a:r>
            <a:endParaRPr xmlns:a="http://schemas.openxmlformats.org/drawingml/2006/main" lang="ko-KR" altLang="en-US" sz="2800">
              <a:solidFill>
                <a:schemeClr val="tx1">
                  <a:lumMod val="65000"/>
                  <a:lumOff val="35000"/>
                </a:schemeClr>
              </a:solidFill>
            </a:endParaRPr>
          </a:p>
        </p:txBody>
      </p:sp>
      <p:pic>
        <p:nvPicPr>
          <p:cNvPr id="3074" name="Picture 2" descr="http://cnote.kr/data/contents/umul/content/3_1299910525.jpg"/>
          <p:cNvPicPr>
            <a:picLocks noChangeAspect="1" noChangeArrowheads="1"/>
          </p:cNvPicPr>
          <p:nvPr/>
        </p:nvPicPr>
        <p:blipFill>
          <a:blip r:embed="rId2">
            <a:extLst>
              <a:ext uri="{28A0092B-C50C-407E-A947-70E740481C1C}">
                <a14:useLocalDpi xmlns:a14="http://schemas.microsoft.com/office/drawing/2010/main" val="0"/>
              </a:ext>
            </a:extLst>
          </a:blip>
          <a:srcRect l="49579" t="28896" r="-1793" b="1484"/>
          <a:stretch>
            <a:fillRect/>
          </a:stretch>
        </p:blipFill>
        <p:spPr bwMode="auto">
          <a:xfrm>
            <a:off x="179512" y="476672"/>
            <a:ext cx="5688632" cy="532859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cnote.kr/data/contents/umul/content/3_1299910525.jpg"/>
          <p:cNvPicPr>
            <a:picLocks noChangeAspect="1" noChangeArrowheads="1"/>
          </p:cNvPicPr>
          <p:nvPr/>
        </p:nvPicPr>
        <p:blipFill>
          <a:blip r:embed="rId2">
            <a:extLst>
              <a:ext uri="{28A0092B-C50C-407E-A947-70E740481C1C}">
                <a14:useLocalDpi xmlns:a14="http://schemas.microsoft.com/office/drawing/2010/main" val="0"/>
              </a:ext>
            </a:extLst>
          </a:blip>
          <a:srcRect t="9205" r="51670" b="14080"/>
          <a:stretch>
            <a:fillRect/>
          </a:stretch>
        </p:blipFill>
        <p:spPr bwMode="auto">
          <a:xfrm>
            <a:off x="6012160" y="404664"/>
            <a:ext cx="2661415" cy="367240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rot="771631">
            <a:off x="4710636" y="2167154"/>
            <a:ext cx="557690" cy="92333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5400" b="1">
                <a:solidFill>
                  <a:srgbClr val="C00000"/>
                </a:solidFill>
              </a:rPr>
              <a:t>?</a:t>
            </a:r>
            <a:endParaRPr xmlns:a="http://schemas.openxmlformats.org/drawingml/2006/main" lang="ko-KR" altLang="en-US" sz="2800" b="1">
              <a:solidFill>
                <a:srgbClr val="C00000"/>
              </a:solidFill>
            </a:endParaRPr>
          </a:p>
        </p:txBody>
      </p:sp>
      <p:sp>
        <p:nvSpPr>
          <p:cNvPr id="7" name="TextBox 6"/>
          <p:cNvSpPr txBox="1"/>
          <p:nvPr/>
        </p:nvSpPr>
        <p:spPr>
          <a:xfrm rot="2988010">
            <a:off x="4934229" y="2489605"/>
            <a:ext cx="557690"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4000" b="1">
                <a:solidFill>
                  <a:srgbClr val="C00000"/>
                </a:solidFill>
              </a:rPr>
              <a:t>?</a:t>
            </a:r>
            <a:endParaRPr xmlns:a="http://schemas.openxmlformats.org/drawingml/2006/main" lang="ko-KR" altLang="en-US" b="1">
              <a:solidFill>
                <a:srgbClr val="C00000"/>
              </a:solidFill>
            </a:endParaRPr>
          </a:p>
        </p:txBody>
      </p:sp>
      <p:pic>
        <p:nvPicPr>
          <p:cNvPr id="3078" name="Picture 6" descr="http://www.timelinecoverbanner.com/cliparts/wp-content/digital-scrapbooking/angry-emoticon.jp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74219" y="2515471"/>
            <a:ext cx="422974" cy="356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6147376"/>
      </p:ext>
    </p:extLst>
  </p:cSld>
  <p:clrMapOvr>
    <a:masterClrMapping/>
  </p:clrMapOvr>
  <p:transition/>
  <p:timing/>
</p:sld>
</file>

<file path=ppt/slides/slide4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013176"/>
            <a:ext cx="9054634" cy="17960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vi" altLang="ko-KR" sz="2800">
                <a:solidFill>
                  <a:schemeClr val="tx1">
                    <a:lumMod val="65000"/>
                    <a:lumOff val="35000"/>
                  </a:schemeClr>
                </a:solidFill>
              </a:rPr>
              <a:t>Vì không hiểu nhau nên không thể làm việc cùng nhau. Cuối cùng, họ rải rác khắp mặt đất. Cho đến nay các ngôn ngữ trên thế giới vẫn khác nhau.</a:t>
            </a:r>
            <a:endParaRPr xmlns:a="http://schemas.openxmlformats.org/drawingml/2006/main" lang="en-US" altLang="ko-KR" sz="2800">
              <a:solidFill>
                <a:schemeClr val="tx1">
                  <a:lumMod val="65000"/>
                  <a:lumOff val="35000"/>
                </a:schemeClr>
              </a:solidFill>
            </a:endParaRPr>
          </a:p>
        </p:txBody>
      </p:sp>
      <p:pic>
        <p:nvPicPr>
          <p:cNvPr id="4098" name="Picture 2" descr="http://www.lausti.com/articles/internet/languages.jpg"/>
          <p:cNvPicPr>
            <a:picLocks noChangeAspect="1" noChangeArrowheads="1"/>
          </p:cNvPicPr>
          <p:nvPr/>
        </p:nvPicPr>
        <p:blipFill>
          <a:blip r:embed="rId2"/>
          <a:stretch>
            <a:fillRect/>
          </a:stretch>
        </p:blipFill>
        <p:spPr>
          <a:xfrm>
            <a:off x="251520" y="0"/>
            <a:ext cx="8136904" cy="5086432"/>
          </a:xfrm>
          <a:prstGeom prst="rect">
            <a:avLst/>
          </a:prstGeom>
          <a:noFill/>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p>
            <a:r xmlns:a="http://schemas.openxmlformats.org/drawingml/2006/main">
              <a:rPr lang="vi" altLang="ko-KR" sz="2800">
                <a:solidFill>
                  <a:schemeClr val="tx1">
                    <a:lumMod val="65000"/>
                    <a:lumOff val="35000"/>
                  </a:schemeClr>
                </a:solidFill>
              </a:rPr>
              <a:t>Vào ngày đầu tiên, Thiên Chúa đã tách ánh sáng ra khỏi bóng tối. Anh ấy đã tạo ra cả thế giới trong sáu ngày.</a:t>
            </a:r>
            <a:endParaRPr xmlns:a="http://schemas.openxmlformats.org/drawingml/2006/main" lang="ko-KR" altLang="en-US" sz="2800">
              <a:solidFill>
                <a:schemeClr val="tx1">
                  <a:lumMod val="65000"/>
                  <a:lumOff val="35000"/>
                </a:schemeClr>
              </a:solidFill>
            </a:endParaRPr>
          </a:p>
        </p:txBody>
      </p:sp>
      <p:sp>
        <p:nvSpPr>
          <p:cNvPr id="5" name="타원 4"/>
          <p:cNvSpPr/>
          <p:nvPr/>
        </p:nvSpPr>
        <p:spPr>
          <a:xfrm>
            <a:off x="1115616" y="3645024"/>
            <a:ext cx="1584176" cy="1034239"/>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타원 5"/>
          <p:cNvSpPr/>
          <p:nvPr/>
        </p:nvSpPr>
        <p:spPr>
          <a:xfrm>
            <a:off x="395536" y="836712"/>
            <a:ext cx="1008112" cy="10081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타원 6"/>
          <p:cNvSpPr/>
          <p:nvPr/>
        </p:nvSpPr>
        <p:spPr>
          <a:xfrm>
            <a:off x="827584" y="1124744"/>
            <a:ext cx="1008112" cy="100811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이중 물결 7"/>
          <p:cNvSpPr/>
          <p:nvPr/>
        </p:nvSpPr>
        <p:spPr>
          <a:xfrm>
            <a:off x="1115616" y="4221088"/>
            <a:ext cx="792088" cy="504056"/>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이중 물결 8"/>
          <p:cNvSpPr/>
          <p:nvPr/>
        </p:nvSpPr>
        <p:spPr>
          <a:xfrm>
            <a:off x="1907704" y="4221088"/>
            <a:ext cx="792088" cy="504056"/>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순서도: 지연 9"/>
          <p:cNvSpPr/>
          <p:nvPr/>
        </p:nvSpPr>
        <p:spPr>
          <a:xfrm rot="16200000">
            <a:off x="3131840" y="908721"/>
            <a:ext cx="648072" cy="1224136"/>
          </a:xfrm>
          <a:prstGeom prst="flowChartDelay">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이중 물결 10"/>
          <p:cNvSpPr/>
          <p:nvPr/>
        </p:nvSpPr>
        <p:spPr>
          <a:xfrm>
            <a:off x="2843808" y="1628801"/>
            <a:ext cx="1224136" cy="504056"/>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2" name="Picture 2" descr="http://fc00.deviantart.net/fs70/i/2012/078/0/b/tree_55_png_hq_by_gd08-d4t88oe.png"/>
          <p:cNvPicPr>
            <a:picLocks noChangeAspect="1" noChangeArrowheads="1"/>
          </p:cNvPicPr>
          <p:nvPr/>
        </p:nvPicPr>
        <p:blipFill>
          <a:blip r:embed="rId2"/>
          <a:stretch>
            <a:fillRect/>
          </a:stretch>
        </p:blipFill>
        <p:spPr bwMode="auto">
          <a:xfrm>
            <a:off x="2915816" y="437808"/>
            <a:ext cx="594492" cy="974968"/>
          </a:xfrm>
          <a:prstGeom prst="rect">
            <a:avLst/>
          </a:prstGeom>
          <a:noFill/>
        </p:spPr>
      </p:pic>
      <p:pic>
        <p:nvPicPr>
          <p:cNvPr id="13" name="Picture 2" descr="http://fc00.deviantart.net/fs70/i/2012/078/0/b/tree_55_png_hq_by_gd08-d4t88oe.png"/>
          <p:cNvPicPr>
            <a:picLocks noChangeAspect="1" noChangeArrowheads="1"/>
          </p:cNvPicPr>
          <p:nvPr/>
        </p:nvPicPr>
        <p:blipFill>
          <a:blip r:embed="rId3"/>
          <a:stretch>
            <a:fillRect/>
          </a:stretch>
        </p:blipFill>
        <p:spPr bwMode="auto">
          <a:xfrm>
            <a:off x="3419872" y="836712"/>
            <a:ext cx="370084" cy="606938"/>
          </a:xfrm>
          <a:prstGeom prst="rect">
            <a:avLst/>
          </a:prstGeom>
          <a:noFill/>
        </p:spPr>
      </p:pic>
      <p:pic>
        <p:nvPicPr>
          <p:cNvPr id="14" name="Picture 4" descr="http://us.cdn1.123rf.com/168nwm/yayayoy/yayayoy1009/yayayoy100900042/7821303-sun-moon-star-and-cloud-set.jpg"/>
          <p:cNvPicPr>
            <a:picLocks noChangeAspect="1" noChangeArrowheads="1"/>
          </p:cNvPicPr>
          <p:nvPr/>
        </p:nvPicPr>
        <p:blipFill>
          <a:blip r:embed="rId4"/>
          <a:stretch>
            <a:fillRect/>
          </a:stretch>
        </p:blipFill>
        <p:spPr bwMode="auto">
          <a:xfrm>
            <a:off x="3750804" y="3212976"/>
            <a:ext cx="1973324" cy="1800200"/>
          </a:xfrm>
          <a:prstGeom prst="rect">
            <a:avLst/>
          </a:prstGeom>
          <a:noFill/>
        </p:spPr>
      </p:pic>
      <p:pic>
        <p:nvPicPr>
          <p:cNvPr id="15" name="Picture 6" descr="http://www.tuohoo.com/photo/Cartoon-Icon/twitter-bird-4_%5bfreeiconsweb.net%5d_23853.png"/>
          <p:cNvPicPr>
            <a:picLocks noChangeAspect="1" noChangeArrowheads="1"/>
          </p:cNvPicPr>
          <p:nvPr/>
        </p:nvPicPr>
        <p:blipFill>
          <a:blip r:embed="rId5"/>
          <a:srcRect t="23256" b="23256"/>
          <a:stretch>
            <a:fillRect/>
          </a:stretch>
        </p:blipFill>
        <p:spPr bwMode="auto">
          <a:xfrm>
            <a:off x="5004048" y="764704"/>
            <a:ext cx="1296144" cy="693286"/>
          </a:xfrm>
          <a:prstGeom prst="rect">
            <a:avLst/>
          </a:prstGeom>
          <a:noFill/>
        </p:spPr>
      </p:pic>
      <p:pic>
        <p:nvPicPr>
          <p:cNvPr id="16" name="Picture 8" descr="http://fc01.deviantart.net/fs71/f/2011/298/6/5/pez___fish_png_by_ivettecaro-d4dxuvf.png"/>
          <p:cNvPicPr>
            <a:picLocks noChangeAspect="1" noChangeArrowheads="1"/>
          </p:cNvPicPr>
          <p:nvPr/>
        </p:nvPicPr>
        <p:blipFill>
          <a:blip r:embed="rId6"/>
          <a:srcRect t="10080" b="11801"/>
          <a:stretch>
            <a:fillRect/>
          </a:stretch>
        </p:blipFill>
        <p:spPr bwMode="auto">
          <a:xfrm flipH="1">
            <a:off x="5652120" y="1340768"/>
            <a:ext cx="1152128" cy="1012534"/>
          </a:xfrm>
          <a:prstGeom prst="rect">
            <a:avLst/>
          </a:prstGeom>
          <a:noFill/>
        </p:spPr>
      </p:pic>
      <p:pic>
        <p:nvPicPr>
          <p:cNvPr id="17" name="Picture 10" descr="http://www.fordesigner.com/imguploads/Image/cjbc/zcool/png20080526/1211812556.png"/>
          <p:cNvPicPr>
            <a:picLocks noChangeAspect="1" noChangeArrowheads="1"/>
          </p:cNvPicPr>
          <p:nvPr/>
        </p:nvPicPr>
        <p:blipFill>
          <a:blip r:embed="rId7"/>
          <a:stretch>
            <a:fillRect/>
          </a:stretch>
        </p:blipFill>
        <p:spPr bwMode="auto">
          <a:xfrm>
            <a:off x="6516216" y="3717032"/>
            <a:ext cx="1348408" cy="1348408"/>
          </a:xfrm>
          <a:prstGeom prst="rect">
            <a:avLst/>
          </a:prstGeom>
          <a:noFill/>
        </p:spPr>
      </p:pic>
      <p:pic>
        <p:nvPicPr>
          <p:cNvPr id="18" name="Picture 12" descr="http://sc.admin5.com/uploads/allimg/100203/100ZT348-0.png"/>
          <p:cNvPicPr>
            <a:picLocks noChangeAspect="1" noChangeArrowheads="1"/>
          </p:cNvPicPr>
          <p:nvPr/>
        </p:nvPicPr>
        <p:blipFill>
          <a:blip r:embed="rId8"/>
          <a:stretch>
            <a:fillRect/>
          </a:stretch>
        </p:blipFill>
        <p:spPr bwMode="auto">
          <a:xfrm flipH="1">
            <a:off x="7596336" y="3573016"/>
            <a:ext cx="1231337" cy="1296144"/>
          </a:xfrm>
          <a:prstGeom prst="rect">
            <a:avLst/>
          </a:prstGeom>
          <a:noFill/>
        </p:spPr>
      </p:pic>
      <p:sp>
        <p:nvSpPr>
          <p:cNvPr id="19" name="타원 18"/>
          <p:cNvSpPr/>
          <p:nvPr/>
        </p:nvSpPr>
        <p:spPr>
          <a:xfrm>
            <a:off x="7308304" y="3356992"/>
            <a:ext cx="495347" cy="5040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막힌 원호 19"/>
          <p:cNvSpPr/>
          <p:nvPr/>
        </p:nvSpPr>
        <p:spPr>
          <a:xfrm>
            <a:off x="7380312" y="3501008"/>
            <a:ext cx="144016" cy="126273"/>
          </a:xfrm>
          <a:prstGeom prst="blockArc">
            <a:avLst>
              <a:gd name="adj1" fmla="val 10800000"/>
              <a:gd name="adj2" fmla="val 21300989"/>
              <a:gd name="adj3" fmla="val 0"/>
            </a:avLst>
          </a:prstGeom>
          <a:solidFill>
            <a:srgbClr val="FF0000"/>
          </a:solid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solidFill>
            </a:endParaRPr>
          </a:p>
        </p:txBody>
      </p:sp>
      <p:sp>
        <p:nvSpPr>
          <p:cNvPr id="21" name="막힌 원호 20"/>
          <p:cNvSpPr/>
          <p:nvPr/>
        </p:nvSpPr>
        <p:spPr>
          <a:xfrm>
            <a:off x="7596336" y="3501008"/>
            <a:ext cx="144016" cy="126273"/>
          </a:xfrm>
          <a:prstGeom prst="blockArc">
            <a:avLst>
              <a:gd name="adj1" fmla="val 10800000"/>
              <a:gd name="adj2" fmla="val 21300989"/>
              <a:gd name="adj3" fmla="val 0"/>
            </a:avLst>
          </a:prstGeom>
          <a:solidFill>
            <a:srgbClr val="FF0000"/>
          </a:solid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solidFill>
            </a:endParaRPr>
          </a:p>
        </p:txBody>
      </p:sp>
      <p:cxnSp>
        <p:nvCxnSpPr>
          <p:cNvPr id="22" name="직선 연결선 21"/>
          <p:cNvCxnSpPr/>
          <p:nvPr/>
        </p:nvCxnSpPr>
        <p:spPr>
          <a:xfrm flipH="1">
            <a:off x="7570209" y="3869757"/>
            <a:ext cx="0" cy="504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직선 연결선 22"/>
          <p:cNvCxnSpPr/>
          <p:nvPr/>
        </p:nvCxnSpPr>
        <p:spPr>
          <a:xfrm>
            <a:off x="7380312" y="3861048"/>
            <a:ext cx="198281" cy="2330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막힌 원호 23"/>
          <p:cNvSpPr/>
          <p:nvPr/>
        </p:nvSpPr>
        <p:spPr>
          <a:xfrm flipV="1">
            <a:off x="7504574" y="3645024"/>
            <a:ext cx="135632" cy="153375"/>
          </a:xfrm>
          <a:prstGeom prst="blockArc">
            <a:avLst>
              <a:gd name="adj1" fmla="val 10800000"/>
              <a:gd name="adj2" fmla="val 21300989"/>
              <a:gd name="adj3" fmla="val 0"/>
            </a:avLst>
          </a:prstGeom>
          <a:solidFill>
            <a:srgbClr val="FF0000"/>
          </a:solid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solidFill>
            </a:endParaRPr>
          </a:p>
        </p:txBody>
      </p:sp>
      <p:cxnSp>
        <p:nvCxnSpPr>
          <p:cNvPr id="25" name="직선 연결선 24"/>
          <p:cNvCxnSpPr/>
          <p:nvPr/>
        </p:nvCxnSpPr>
        <p:spPr>
          <a:xfrm>
            <a:off x="1475656" y="2348880"/>
            <a:ext cx="360040" cy="1152128"/>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직선 연결선 25"/>
          <p:cNvCxnSpPr/>
          <p:nvPr/>
        </p:nvCxnSpPr>
        <p:spPr>
          <a:xfrm flipH="1">
            <a:off x="2267744" y="2348880"/>
            <a:ext cx="864096" cy="1160512"/>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직선 연결선 26"/>
          <p:cNvCxnSpPr/>
          <p:nvPr/>
        </p:nvCxnSpPr>
        <p:spPr>
          <a:xfrm>
            <a:off x="3563888" y="2276872"/>
            <a:ext cx="720080" cy="1008112"/>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flipH="1">
            <a:off x="4932040" y="2132856"/>
            <a:ext cx="720080" cy="1304528"/>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9" name="직선 연결선 28"/>
          <p:cNvCxnSpPr/>
          <p:nvPr/>
        </p:nvCxnSpPr>
        <p:spPr>
          <a:xfrm>
            <a:off x="6588224" y="2420888"/>
            <a:ext cx="576064" cy="1080120"/>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259632" y="404664"/>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vi" altLang="ko-KR" sz="4000" b="1">
                <a:solidFill>
                  <a:srgbClr val="FF0000"/>
                </a:solidFill>
              </a:rPr>
              <a:t>1</a:t>
            </a:r>
            <a:endParaRPr xmlns:a="http://schemas.openxmlformats.org/drawingml/2006/main" lang="ko-KR" altLang="en-US" sz="4000" b="1">
              <a:solidFill>
                <a:srgbClr val="FF0000"/>
              </a:solidFill>
            </a:endParaRPr>
          </a:p>
        </p:txBody>
      </p:sp>
      <p:sp>
        <p:nvSpPr>
          <p:cNvPr id="31" name="TextBox 30"/>
          <p:cNvSpPr txBox="1"/>
          <p:nvPr/>
        </p:nvSpPr>
        <p:spPr>
          <a:xfrm>
            <a:off x="2123728" y="4653136"/>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vi" altLang="ko-KR" sz="4000" b="1">
                <a:solidFill>
                  <a:srgbClr val="FF0000"/>
                </a:solidFill>
              </a:rPr>
              <a:t>2</a:t>
            </a:r>
            <a:endParaRPr xmlns:a="http://schemas.openxmlformats.org/drawingml/2006/main" lang="ko-KR" altLang="en-US" sz="4000" b="1">
              <a:solidFill>
                <a:srgbClr val="FF0000"/>
              </a:solidFill>
            </a:endParaRPr>
          </a:p>
        </p:txBody>
      </p:sp>
      <p:sp>
        <p:nvSpPr>
          <p:cNvPr id="32" name="TextBox 31"/>
          <p:cNvSpPr txBox="1"/>
          <p:nvPr/>
        </p:nvSpPr>
        <p:spPr>
          <a:xfrm>
            <a:off x="3707904" y="404664"/>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vi" altLang="ko-KR" sz="4000" b="1">
                <a:solidFill>
                  <a:srgbClr val="FF0000"/>
                </a:solidFill>
              </a:rPr>
              <a:t>3</a:t>
            </a:r>
            <a:endParaRPr xmlns:a="http://schemas.openxmlformats.org/drawingml/2006/main" lang="ko-KR" altLang="en-US" sz="4000" b="1">
              <a:solidFill>
                <a:srgbClr val="FF0000"/>
              </a:solidFill>
            </a:endParaRPr>
          </a:p>
        </p:txBody>
      </p:sp>
      <p:sp>
        <p:nvSpPr>
          <p:cNvPr id="33" name="TextBox 32"/>
          <p:cNvSpPr txBox="1"/>
          <p:nvPr/>
        </p:nvSpPr>
        <p:spPr>
          <a:xfrm>
            <a:off x="5148064" y="4665330"/>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vi" altLang="ko-KR" sz="4000" b="1">
                <a:solidFill>
                  <a:srgbClr val="FF0000"/>
                </a:solidFill>
              </a:rPr>
              <a:t>4</a:t>
            </a:r>
            <a:endParaRPr xmlns:a="http://schemas.openxmlformats.org/drawingml/2006/main" lang="ko-KR" altLang="en-US" sz="4000" b="1">
              <a:solidFill>
                <a:srgbClr val="FF0000"/>
              </a:solidFill>
            </a:endParaRPr>
          </a:p>
        </p:txBody>
      </p:sp>
      <p:sp>
        <p:nvSpPr>
          <p:cNvPr id="34" name="TextBox 33"/>
          <p:cNvSpPr txBox="1"/>
          <p:nvPr/>
        </p:nvSpPr>
        <p:spPr>
          <a:xfrm>
            <a:off x="6300192" y="404664"/>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vi" altLang="ko-KR" sz="4000" b="1">
                <a:solidFill>
                  <a:srgbClr val="FF0000"/>
                </a:solidFill>
              </a:rPr>
              <a:t>5</a:t>
            </a:r>
            <a:endParaRPr xmlns:a="http://schemas.openxmlformats.org/drawingml/2006/main" lang="ko-KR" altLang="en-US" sz="4000" b="1">
              <a:solidFill>
                <a:srgbClr val="FF0000"/>
              </a:solidFill>
            </a:endParaRPr>
          </a:p>
        </p:txBody>
      </p:sp>
      <p:sp>
        <p:nvSpPr>
          <p:cNvPr id="35" name="TextBox 34"/>
          <p:cNvSpPr txBox="1"/>
          <p:nvPr/>
        </p:nvSpPr>
        <p:spPr>
          <a:xfrm>
            <a:off x="8244408" y="4665330"/>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vi" altLang="ko-KR" sz="4000" b="1">
                <a:solidFill>
                  <a:srgbClr val="FF0000"/>
                </a:solidFill>
              </a:rPr>
              <a:t>6</a:t>
            </a:r>
            <a:endParaRPr xmlns:a="http://schemas.openxmlformats.org/drawingml/2006/main" lang="ko-KR" altLang="en-US" sz="4000" b="1">
              <a:solidFill>
                <a:srgbClr val="FF0000"/>
              </a:solidFill>
            </a:endParaRPr>
          </a:p>
        </p:txBody>
      </p:sp>
    </p:spTree>
    <p:extLst>
      <p:ext uri="{BB962C8B-B14F-4D97-AF65-F5344CB8AC3E}">
        <p14:creationId xmlns:p14="http://schemas.microsoft.com/office/powerpoint/2010/main" val="2146147376"/>
      </p:ext>
    </p:extLst>
  </p:cSld>
  <p:clrMapOvr>
    <a:masterClrMapping/>
  </p:clrMapOvr>
  <p:transition/>
  <p:timing/>
</p:sld>
</file>

<file path=ppt/slides/slide5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vi" altLang="ko-KR" sz="4000"/>
              <a:t>Bài học của ngày hôm nay</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12160" y="4958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48146" y="92439"/>
            <a:ext cx="983695" cy="648072"/>
          </a:xfrm>
          <a:prstGeom prst="rect">
            <a:avLst/>
          </a:prstGeom>
          <a:noFill/>
        </p:spPr>
      </p:pic>
      <p:sp>
        <p:nvSpPr>
          <p:cNvPr id="17" name="TextBox 16"/>
          <p:cNvSpPr txBox="1"/>
          <p:nvPr/>
        </p:nvSpPr>
        <p:spPr>
          <a:xfrm>
            <a:off x="467544" y="1196751"/>
            <a:ext cx="8208912" cy="3939511"/>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vi" altLang="ko-KR" sz="3600">
                <a:solidFill>
                  <a:schemeClr val="tx1">
                    <a:lumMod val="65000"/>
                    <a:lumOff val="35000"/>
                  </a:schemeClr>
                </a:solidFill>
              </a:rPr>
              <a:t>Con người muốn vĩ đại hơn và cao hơn Thiên Chúa.</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vi" altLang="ko-KR" sz="3600">
                <a:solidFill>
                  <a:schemeClr val="tx1">
                    <a:lumMod val="65000"/>
                    <a:lumOff val="35000"/>
                  </a:schemeClr>
                </a:solidFill>
              </a:rPr>
              <a:t>Tâm này gọi là “ngã mạn”.</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vi" altLang="ko-KR" sz="3600">
                <a:solidFill>
                  <a:schemeClr val="tx1">
                    <a:lumMod val="65000"/>
                    <a:lumOff val="35000"/>
                  </a:schemeClr>
                </a:solidFill>
              </a:rPr>
              <a:t>Chúa ghét 'sự kiêu ngạo'.</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vi" altLang="ko-KR" sz="3600">
                <a:solidFill>
                  <a:schemeClr val="tx1">
                    <a:lumMod val="65000"/>
                    <a:lumOff val="35000"/>
                  </a:schemeClr>
                </a:solidFill>
              </a:rPr>
              <a:t>Ngược lại với kiêu ngạo là “khiêm nhường”.</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vi" altLang="ko-KR" sz="3600">
                <a:solidFill>
                  <a:schemeClr val="tx1">
                    <a:lumMod val="65000"/>
                    <a:lumOff val="35000"/>
                  </a:schemeClr>
                </a:solidFill>
              </a:rPr>
              <a:t>Chúng ta nên ‘khiêm tốn’ trước mặt Chúa để làm vui lòng Ngài.</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vi" altLang="ko-KR" sz="3200"/>
              <a:t>Giê-hô-va Đức Chúa Trời?</a:t>
            </a:r>
            <a:r xmlns:a="http://schemas.openxmlformats.org/drawingml/2006/main">
              <a:rPr lang="v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3600">
                <a:solidFill>
                  <a:srgbClr val="C00000"/>
                </a:solidFill>
              </a:rPr>
              <a:t>Giê-hô-va Đức Chúa Trời..</a:t>
            </a:r>
            <a:endParaRPr xmlns:a="http://schemas.openxmlformats.org/drawingml/2006/main" lang="ko-KR" altLang="en-US" sz="3600">
              <a:solidFill>
                <a:srgbClr val="C00000"/>
              </a:solidFill>
            </a:endParaRPr>
          </a:p>
        </p:txBody>
      </p:sp>
      <p:sp>
        <p:nvSpPr>
          <p:cNvPr id="14" name="TextBox 13"/>
          <p:cNvSpPr txBox="1"/>
          <p:nvPr/>
        </p:nvSpPr>
        <p:spPr>
          <a:xfrm>
            <a:off x="467544" y="2660719"/>
            <a:ext cx="8352928" cy="307776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vi" altLang="ko-KR" sz="3600">
                <a:solidFill>
                  <a:schemeClr val="tx1">
                    <a:lumMod val="65000"/>
                    <a:lumOff val="35000"/>
                  </a:schemeClr>
                </a:solidFill>
              </a:rPr>
              <a:t>Giê-hô-va Đức Chúa Trời vĩ đại và khôn ngoan hơn chúng ta.</a:t>
            </a:r>
            <a:endParaRPr xmlns:a="http://schemas.openxmlformats.org/drawingml/2006/main" lang="en-US" altLang="ko-KR" sz="1400">
              <a:solidFill>
                <a:schemeClr val="tx1">
                  <a:lumMod val="65000"/>
                  <a:lumOff val="35000"/>
                </a:schemeClr>
              </a:solidFill>
            </a:endParaRPr>
          </a:p>
          <a:p>
            <a:endParaRPr lang="en-US" altLang="ko-KR" sz="1400">
              <a:solidFill>
                <a:schemeClr val="tx1">
                  <a:lumMod val="65000"/>
                  <a:lumOff val="35000"/>
                </a:schemeClr>
              </a:solidFill>
            </a:endParaRPr>
          </a:p>
          <a:p>
            <a:r xmlns:a="http://schemas.openxmlformats.org/drawingml/2006/main">
              <a:rPr lang="vi" altLang="ko-KR" sz="3600">
                <a:solidFill>
                  <a:schemeClr val="tx1">
                    <a:lumMod val="65000"/>
                    <a:lumOff val="35000"/>
                  </a:schemeClr>
                </a:solidFill>
              </a:rPr>
              <a:t>Chúng ta không thể khôn ngoan hơn Thiên Chúa mặc dù chúng ta kết hợp tất cả sự khôn ngoan của mình lại với nhau.</a:t>
            </a:r>
          </a:p>
        </p:txBody>
      </p:sp>
    </p:spTree>
    <p:extLst>
      <p:ext uri="{BB962C8B-B14F-4D97-AF65-F5344CB8AC3E}">
        <p14:creationId xmlns:p14="http://schemas.microsoft.com/office/powerpoint/2010/main" val="3237399110"/>
      </p:ext>
    </p:extLst>
  </p:cSld>
  <p:clrMapOvr>
    <a:masterClrMapping/>
  </p:clrMapOvr>
  <p:transition/>
  <p:timing/>
</p:sld>
</file>

<file path=ppt/slides/slide5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vi" altLang="ko-KR" sz="4000">
                <a:solidFill>
                  <a:srgbClr val="FF0000"/>
                </a:solidFill>
              </a:rPr>
              <a:t>Câu đố hôm nay</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vi" altLang="ko-KR" sz="3600">
                <a:solidFill>
                  <a:schemeClr val="tx1">
                    <a:lumMod val="65000"/>
                    <a:lumOff val="35000"/>
                  </a:schemeClr>
                </a:solidFill>
              </a:rPr>
              <a:t>Tại sao họ không thể hoàn thành tòa tháp?</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vi" altLang="en-US" sz="2800">
                <a:solidFill>
                  <a:schemeClr val="tx1">
                    <a:lumMod val="65000"/>
                    <a:lumOff val="35000"/>
                  </a:schemeClr>
                </a:solidFill>
              </a:rPr>
              <a:t>① </a:t>
            </a:r>
            <a:r xmlns:a="http://schemas.openxmlformats.org/drawingml/2006/main">
              <a:rPr lang="vi" altLang="ko-KR" sz="2800">
                <a:solidFill>
                  <a:schemeClr val="tx1">
                    <a:lumMod val="65000"/>
                    <a:lumOff val="35000"/>
                  </a:schemeClr>
                </a:solidFill>
              </a:rPr>
              <a:t>Chúa đã gây ra lũ lụt khi họ tạo ra nó</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vi" altLang="en-US" sz="2800">
                <a:solidFill>
                  <a:schemeClr val="tx1">
                    <a:lumMod val="65000"/>
                    <a:lumOff val="35000"/>
                  </a:schemeClr>
                </a:solidFill>
              </a:rPr>
              <a:t>② </a:t>
            </a:r>
            <a:r xmlns:a="http://schemas.openxmlformats.org/drawingml/2006/main">
              <a:rPr lang="vi" altLang="ko-KR" sz="2800">
                <a:solidFill>
                  <a:schemeClr val="tx1">
                    <a:lumMod val="65000"/>
                    <a:lumOff val="35000"/>
                  </a:schemeClr>
                </a:solidFill>
              </a:rPr>
              <a:t>Chúa đã tạo ra lửa khi họ tạo ra nó.</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vi" altLang="en-US" sz="2800">
                <a:solidFill>
                  <a:schemeClr val="tx1">
                    <a:lumMod val="65000"/>
                    <a:lumOff val="35000"/>
                  </a:schemeClr>
                </a:solidFill>
              </a:rPr>
              <a:t>③ </a:t>
            </a:r>
            <a:r xmlns:a="http://schemas.openxmlformats.org/drawingml/2006/main">
              <a:rPr lang="vi" altLang="ko-KR" sz="2800">
                <a:solidFill>
                  <a:schemeClr val="tx1">
                    <a:lumMod val="65000"/>
                    <a:lumOff val="35000"/>
                  </a:schemeClr>
                </a:solidFill>
              </a:rPr>
              <a:t>Chúa đã tạo ra một trận động đất khi họ tạo ra nó.</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94654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vi" altLang="en-US" sz="2800">
                <a:solidFill>
                  <a:schemeClr val="dk1"/>
                </a:solidFill>
              </a:rPr>
              <a:t>④ </a:t>
            </a:r>
            <a:r xmlns:a="http://schemas.openxmlformats.org/drawingml/2006/main">
              <a:rPr lang="vi" altLang="ko-KR" sz="2800">
                <a:solidFill>
                  <a:schemeClr val="dk1"/>
                </a:solidFill>
              </a:rPr>
              <a:t>Chúa khiến họ không hiểu nhau khi họ làm điều đó.</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94642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vi" altLang="en-US" sz="2800">
                <a:solidFill>
                  <a:srgbClr val="FF0000"/>
                </a:solidFill>
              </a:rPr>
              <a:t>④ </a:t>
            </a:r>
            <a:r xmlns:a="http://schemas.openxmlformats.org/drawingml/2006/main">
              <a:rPr lang="vi" altLang="ko-KR" sz="2800">
                <a:solidFill>
                  <a:srgbClr val="FF0000"/>
                </a:solidFill>
              </a:rPr>
              <a:t>Chúa khiến họ không hiểu nhau khi họ làm điều đó.</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vi" altLang="ko-KR" sz="4000">
                <a:solidFill>
                  <a:srgbClr val="FF0000"/>
                </a:solidFill>
              </a:rPr>
              <a:t>hôm nay</a:t>
            </a:r>
            <a:r xmlns:a="http://schemas.openxmlformats.org/drawingml/2006/main">
              <a:rPr lang="vi" altLang="en-US" sz="4000">
                <a:solidFill>
                  <a:srgbClr val="FF0000"/>
                </a:solidFill>
              </a:rPr>
              <a:t> </a:t>
            </a:r>
            <a:r xmlns:a="http://schemas.openxmlformats.org/drawingml/2006/main">
              <a:rPr lang="vi" altLang="ko-KR" sz="4000">
                <a:solidFill>
                  <a:srgbClr val="FF0000"/>
                </a:solidFill>
              </a:rPr>
              <a:t>Từ</a:t>
            </a:r>
            <a:endParaRPr xmlns:a="http://schemas.openxmlformats.org/drawingml/2006/main" lang="en-US" altLang="ko-KR"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283004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vi" altLang="ko-KR" sz="3600">
                <a:solidFill>
                  <a:schemeClr val="tx1">
                    <a:lumMod val="65000"/>
                    <a:lumOff val="35000"/>
                  </a:schemeClr>
                </a:solidFill>
              </a:rPr>
              <a:t>Đó là lý do tại sao nó được gọi là Babel --vì ở đó CHÚA đã nhầm lẫn</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vi" altLang="ko-KR" sz="3600">
                <a:solidFill>
                  <a:schemeClr val="tx1">
                    <a:lumMod val="65000"/>
                    <a:lumOff val="35000"/>
                  </a:schemeClr>
                </a:solidFill>
              </a:rPr>
              <a:t>ngôn ngữ của toàn thế giới. Từ đó CHÚA phân tán họ</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vi" altLang="ko-KR" sz="3600">
                <a:solidFill>
                  <a:schemeClr val="tx1">
                    <a:lumMod val="65000"/>
                    <a:lumOff val="35000"/>
                  </a:schemeClr>
                </a:solidFill>
              </a:rPr>
              <a:t>trên toàn bộ bề mặt trái đất.</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defRPr/>
            </a:pPr>
            <a:r xmlns:a="http://schemas.openxmlformats.org/drawingml/2006/main">
              <a:rPr lang="vi" altLang="ko-KR" sz="2800">
                <a:solidFill>
                  <a:schemeClr val="tx1">
                    <a:lumMod val="65000"/>
                    <a:lumOff val="35000"/>
                  </a:schemeClr>
                </a:solidFill>
              </a:rPr>
              <a:t>Sáng Thế Ký</a:t>
            </a:r>
            <a:r xmlns:a="http://schemas.openxmlformats.org/drawingml/2006/main">
              <a:rPr lang="vi" altLang="en-US" sz="2800">
                <a:solidFill>
                  <a:schemeClr val="tx1">
                    <a:lumMod val="65000"/>
                    <a:lumOff val="35000"/>
                  </a:schemeClr>
                </a:solidFill>
              </a:rPr>
              <a:t> </a:t>
            </a:r>
            <a:r xmlns:a="http://schemas.openxmlformats.org/drawingml/2006/main">
              <a:rPr lang="vi" altLang="ko-KR" sz="2800">
                <a:solidFill>
                  <a:schemeClr val="tx1">
                    <a:lumMod val="65000"/>
                    <a:lumOff val="35000"/>
                  </a:schemeClr>
                </a:solidFill>
              </a:rPr>
              <a:t>11:9</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sld>
</file>

<file path=ppt/slides/slide5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84784"/>
            <a:ext cx="2880320" cy="369332"/>
          </a:xfrm>
          <a:prstGeom prst="rect">
            <a:avLst/>
          </a:prstGeom>
          <a:noFill/>
        </p:spPr>
        <p:txBody>
          <a:bodyPr wrap="square">
            <a:spAutoFit/>
          </a:bodyPr>
          <a:lstStyle/>
          <a:p>
            <a:pPr xmlns:a="http://schemas.openxmlformats.org/drawingml/2006/main" lvl="0">
              <a:defRPr/>
            </a:pPr>
            <a:r xmlns:a="http://schemas.openxmlformats.org/drawingml/2006/main">
              <a:rPr lang="vi" altLang="ko-KR" b="1">
                <a:solidFill>
                  <a:schemeClr val="tx1">
                    <a:lumMod val="50000"/>
                    <a:lumOff val="50000"/>
                  </a:schemeClr>
                </a:solidFill>
              </a:rPr>
              <a:t>Số 6 Lời Chúa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772816"/>
            <a:ext cx="3931114" cy="1425679"/>
          </a:xfrm>
          <a:prstGeom prst="rect">
            <a:avLst/>
          </a:prstGeom>
          <a:noFill/>
        </p:spPr>
        <p:txBody>
          <a:bodyPr wrap="square">
            <a:spAutoFit/>
          </a:bodyPr>
          <a:lstStyle/>
          <a:p>
            <a:pPr xmlns:a="http://schemas.openxmlformats.org/drawingml/2006/main" algn="ctr">
              <a:defRPr/>
            </a:pPr>
            <a:r xmlns:a="http://schemas.openxmlformats.org/drawingml/2006/main">
              <a:rPr lang="vi" altLang="ko-KR" sz="4400"/>
              <a:t>Đức Chúa Trời đã gọi Áp-ra-ham</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17" name="Picture 2"/>
          <p:cNvPicPr>
            <a:picLocks noChangeAspect="1" noChangeArrowheads="1"/>
          </p:cNvPicPr>
          <p:nvPr/>
        </p:nvPicPr>
        <p:blipFill rotWithShape="1">
          <a:blip r:embed="rId8"/>
          <a:stretch>
            <a:fillRect/>
          </a:stretch>
        </p:blipFill>
        <p:spPr>
          <a:xfrm>
            <a:off x="4119252" y="2150555"/>
            <a:ext cx="5023466" cy="3348977"/>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vi" altLang="ko-KR" sz="4000">
                <a:solidFill>
                  <a:srgbClr val="ff0000"/>
                </a:solidFill>
              </a:rPr>
              <a:t>Lời hôm nay</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2287121"/>
          </a:xfrm>
          <a:prstGeom prst="rect">
            <a:avLst/>
          </a:prstGeom>
          <a:noFill/>
        </p:spPr>
        <p:txBody>
          <a:bodyPr wrap="square">
            <a:spAutoFit/>
          </a:bodyPr>
          <a:lstStyle/>
          <a:p>
            <a:pPr xmlns:a="http://schemas.openxmlformats.org/drawingml/2006/main" lvl="0">
              <a:defRPr/>
            </a:pPr>
            <a:r xmlns:a="http://schemas.openxmlformats.org/drawingml/2006/main">
              <a:rPr lang="vi" altLang="ko-KR" sz="3600">
                <a:solidFill>
                  <a:schemeClr val="tx1">
                    <a:lumMod val="65000"/>
                    <a:lumOff val="35000"/>
                  </a:schemeClr>
                </a:solidFill>
              </a:rPr>
              <a:t>Đức Giê-hô-va đã phán với Áp-ram: “Hãy rời bỏ quê hương, dân tộc và</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vi" altLang="ko-KR" sz="3600">
                <a:solidFill>
                  <a:schemeClr val="tx1">
                    <a:lumMod val="65000"/>
                    <a:lumOff val="35000"/>
                  </a:schemeClr>
                </a:solidFill>
              </a:rPr>
              <a:t>nhà cha và đi đến xứ ta sẽ chỉ cho.</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vi" altLang="ko-KR" sz="2800">
                <a:solidFill>
                  <a:schemeClr val="tx1">
                    <a:lumMod val="65000"/>
                    <a:lumOff val="35000"/>
                  </a:schemeClr>
                </a:solidFill>
              </a:rPr>
              <a:t>Sáng thế ký 12:1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vi" altLang="ko-KR" sz="2800">
                <a:solidFill>
                  <a:schemeClr val="tx1">
                    <a:lumMod val="65000"/>
                    <a:lumOff val="35000"/>
                  </a:schemeClr>
                </a:solidFill>
              </a:rPr>
              <a:t>Ur của người Chaldeans là thành phố thờ thần tượng.</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vi" altLang="ko-KR" sz="2800">
                <a:solidFill>
                  <a:schemeClr val="tx1">
                    <a:lumMod val="65000"/>
                    <a:lumOff val="35000"/>
                  </a:schemeClr>
                </a:solidFill>
              </a:rPr>
              <a:t>Áp-ra-ham sinh ra và sống ở đó.</a:t>
            </a:r>
            <a:endParaRPr xmlns:a="http://schemas.openxmlformats.org/drawingml/2006/main" lang="ko-KR" altLang="en-US" sz="28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tretch>
            <a:fillRect/>
          </a:stretch>
        </p:blipFill>
        <p:spPr>
          <a:xfrm>
            <a:off x="0" y="0"/>
            <a:ext cx="9144000" cy="570518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vi" altLang="ko-KR" sz="2800">
                <a:solidFill>
                  <a:schemeClr val="tx1">
                    <a:lumMod val="65000"/>
                    <a:lumOff val="35000"/>
                  </a:schemeClr>
                </a:solidFill>
              </a:rPr>
              <a:t>Một ngày nọ, Chúa là Đức Chúa Trời đã phán với ông: “Hãy rời khỏi quê hương, ta sẽ ban phước cho ngươi”.</a:t>
            </a:r>
            <a:endParaRPr xmlns:a="http://schemas.openxmlformats.org/drawingml/2006/main" lang="ko-KR" altLang="en-US" sz="2800">
              <a:solidFill>
                <a:schemeClr val="tx1">
                  <a:lumMod val="65000"/>
                  <a:lumOff val="35000"/>
                </a:schemeClr>
              </a:solidFill>
            </a:endParaRPr>
          </a:p>
        </p:txBody>
      </p:sp>
      <p:pic>
        <p:nvPicPr>
          <p:cNvPr id="2050" name="Picture 2"/>
          <p:cNvPicPr>
            <a:picLocks noChangeAspect="1" noChangeArrowheads="1"/>
          </p:cNvPicPr>
          <p:nvPr/>
        </p:nvPicPr>
        <p:blipFill rotWithShape="1">
          <a:blip r:embed="rId2"/>
          <a:stretch>
            <a:fillRect/>
          </a:stretch>
        </p:blipFill>
        <p:spPr>
          <a:xfrm>
            <a:off x="0" y="0"/>
            <a:ext cx="9144000" cy="580526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vi" altLang="ko-KR" sz="2800">
                <a:solidFill>
                  <a:schemeClr val="tx1">
                    <a:lumMod val="65000"/>
                    <a:lumOff val="35000"/>
                  </a:schemeClr>
                </a:solidFill>
              </a:rPr>
              <a:t>Mặc dù Áp-ra-ham không biết đi đâu nhưng ông đã vâng theo lời Đức Chúa Trời và ra đi như Chúa đã bảo ông.</a:t>
            </a:r>
            <a:endParaRPr xmlns:a="http://schemas.openxmlformats.org/drawingml/2006/main" lang="ko-KR" altLang="en-US" sz="2800">
              <a:solidFill>
                <a:schemeClr val="tx1">
                  <a:lumMod val="65000"/>
                  <a:lumOff val="35000"/>
                </a:schemeClr>
              </a:solidFill>
            </a:endParaRPr>
          </a:p>
        </p:txBody>
      </p:sp>
      <p:pic>
        <p:nvPicPr>
          <p:cNvPr id="3074" name="Picture 2"/>
          <p:cNvPicPr>
            <a:picLocks noChangeAspect="1" noChangeArrowheads="1"/>
          </p:cNvPicPr>
          <p:nvPr/>
        </p:nvPicPr>
        <p:blipFill rotWithShape="1">
          <a:blip r:embed="rId2"/>
          <a:stretch>
            <a:fillRect/>
          </a:stretch>
        </p:blipFill>
        <p:spPr>
          <a:xfrm>
            <a:off x="0" y="1"/>
            <a:ext cx="9144000" cy="5877272"/>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vi" altLang="ko-KR" sz="2800">
                <a:solidFill>
                  <a:schemeClr val="tx1">
                    <a:lumMod val="65000"/>
                    <a:lumOff val="35000"/>
                  </a:schemeClr>
                </a:solidFill>
              </a:rPr>
              <a:t>Anh ấy đã phải chịu đựng nhiều khó khăn khi đi du lịch nhưng Chúa đã bảo vệ anh ấy an toàn.</a:t>
            </a:r>
            <a:endParaRPr xmlns:a="http://schemas.openxmlformats.org/drawingml/2006/main" lang="en-US" altLang="ko-KR" sz="2800">
              <a:solidFill>
                <a:schemeClr val="tx1">
                  <a:lumMod val="65000"/>
                  <a:lumOff val="35000"/>
                </a:schemeClr>
              </a:solidFill>
            </a:endParaRPr>
          </a:p>
        </p:txBody>
      </p:sp>
      <p:pic>
        <p:nvPicPr>
          <p:cNvPr id="7" name="그림 6"/>
          <p:cNvPicPr>
            <a:picLocks noChangeAspect="1"/>
          </p:cNvPicPr>
          <p:nvPr/>
        </p:nvPicPr>
        <p:blipFill rotWithShape="1">
          <a:blip r:embed="rId2"/>
          <a:stretch>
            <a:fillRect/>
          </a:stretch>
        </p:blipFill>
        <p:spPr>
          <a:xfrm>
            <a:off x="0" y="0"/>
            <a:ext cx="4495428" cy="2996952"/>
          </a:xfrm>
          <a:prstGeom prst="rect">
            <a:avLst/>
          </a:prstGeom>
        </p:spPr>
      </p:pic>
      <p:pic>
        <p:nvPicPr>
          <p:cNvPr id="8" name="그림 7"/>
          <p:cNvPicPr>
            <a:picLocks noChangeAspect="1"/>
          </p:cNvPicPr>
          <p:nvPr/>
        </p:nvPicPr>
        <p:blipFill rotWithShape="1">
          <a:blip r:embed="rId3"/>
          <a:srcRect t="6250"/>
          <a:stretch>
            <a:fillRect/>
          </a:stretch>
        </p:blipFill>
        <p:spPr>
          <a:xfrm>
            <a:off x="4495428" y="0"/>
            <a:ext cx="4648572" cy="2996952"/>
          </a:xfrm>
          <a:prstGeom prst="rect">
            <a:avLst/>
          </a:prstGeom>
        </p:spPr>
      </p:pic>
      <p:pic>
        <p:nvPicPr>
          <p:cNvPr id="9" name="그림 8"/>
          <p:cNvPicPr>
            <a:picLocks noChangeAspect="1"/>
          </p:cNvPicPr>
          <p:nvPr/>
        </p:nvPicPr>
        <p:blipFill rotWithShape="1">
          <a:blip r:embed="rId4"/>
          <a:srcRect t="6250"/>
          <a:stretch>
            <a:fillRect/>
          </a:stretch>
        </p:blipFill>
        <p:spPr>
          <a:xfrm>
            <a:off x="-7272" y="2994465"/>
            <a:ext cx="4509972" cy="2885295"/>
          </a:xfrm>
          <a:prstGeom prst="rect">
            <a:avLst/>
          </a:prstGeom>
        </p:spPr>
      </p:pic>
      <p:pic>
        <p:nvPicPr>
          <p:cNvPr id="10" name="그림 9"/>
          <p:cNvPicPr>
            <a:picLocks noChangeAspect="1"/>
          </p:cNvPicPr>
          <p:nvPr/>
        </p:nvPicPr>
        <p:blipFill rotWithShape="1">
          <a:blip r:embed="rId5"/>
          <a:stretch>
            <a:fillRect/>
          </a:stretch>
        </p:blipFill>
        <p:spPr>
          <a:xfrm>
            <a:off x="4502700" y="2994465"/>
            <a:ext cx="4641300" cy="2882807"/>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589240"/>
            <a:ext cx="9054634" cy="1246495"/>
          </a:xfrm>
          <a:prstGeom prst="rect">
            <a:avLst/>
          </a:prstGeom>
          <a:noFill/>
        </p:spPr>
        <p:txBody>
          <a:bodyPr wrap="square" rtlCol="0">
            <a:spAutoFit/>
          </a:bodyPr>
          <a:lstStyle/>
          <a:p>
            <a:r xmlns:a="http://schemas.openxmlformats.org/drawingml/2006/main">
              <a:rPr lang="vi" altLang="ko-KR" sz="2500">
                <a:solidFill>
                  <a:schemeClr val="tx1">
                    <a:lumMod val="65000"/>
                    <a:lumOff val="35000"/>
                  </a:schemeClr>
                </a:solidFill>
              </a:rPr>
              <a:t>Tất cả các loại động vật và thực vật, chim và cá có đầy đủ trên trái đất, dưới biển và trên bầu trời. Chúa nhìn vào tất cả những gì ông đã làm và nói: “Rất tốt!”.</a:t>
            </a:r>
            <a:endParaRPr xmlns:a="http://schemas.openxmlformats.org/drawingml/2006/main" lang="ko-KR" altLang="en-US" sz="2500">
              <a:solidFill>
                <a:schemeClr val="tx1">
                  <a:lumMod val="65000"/>
                  <a:lumOff val="35000"/>
                </a:schemeClr>
              </a:solidFill>
            </a:endParaRPr>
          </a:p>
        </p:txBody>
      </p:sp>
      <p:pic>
        <p:nvPicPr>
          <p:cNvPr id="5" name="Picture 2" descr="http://cfile230.uf.daum.net/image/17301C214B58EAE9274230"/>
          <p:cNvPicPr>
            <a:picLocks noChangeAspect="1" noChangeArrowheads="1"/>
          </p:cNvPicPr>
          <p:nvPr/>
        </p:nvPicPr>
        <p:blipFill>
          <a:blip r:embed="rId2"/>
          <a:stretch>
            <a:fillRect/>
          </a:stretch>
        </p:blipFill>
        <p:spPr bwMode="auto">
          <a:xfrm>
            <a:off x="0" y="8209"/>
            <a:ext cx="9144000" cy="5581031"/>
          </a:xfrm>
          <a:prstGeom prst="rect">
            <a:avLst/>
          </a:prstGeom>
          <a:noFill/>
        </p:spPr>
      </p:pic>
    </p:spTree>
    <p:extLst>
      <p:ext uri="{BB962C8B-B14F-4D97-AF65-F5344CB8AC3E}">
        <p14:creationId xmlns:p14="http://schemas.microsoft.com/office/powerpoint/2010/main" val="2574512773"/>
      </p:ext>
    </p:extLst>
  </p:cSld>
  <p:clrMapOvr>
    <a:masterClrMapping/>
  </p:clrMapOvr>
  <p:transition/>
  <p:timing/>
</p:sld>
</file>

<file path=ppt/slides/slide6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05264"/>
            <a:ext cx="9054634" cy="954107"/>
          </a:xfrm>
          <a:prstGeom prst="rect">
            <a:avLst/>
          </a:prstGeom>
          <a:noFill/>
        </p:spPr>
        <p:txBody>
          <a:bodyPr wrap="square">
            <a:spAutoFit/>
          </a:bodyPr>
          <a:lstStyle/>
          <a:p>
            <a:pPr xmlns:a="http://schemas.openxmlformats.org/drawingml/2006/main" lvl="0">
              <a:defRPr/>
            </a:pPr>
            <a:r xmlns:a="http://schemas.openxmlformats.org/drawingml/2006/main">
              <a:rPr lang="vi" altLang="ko-KR" sz="2800">
                <a:solidFill>
                  <a:schemeClr val="tx1">
                    <a:lumMod val="65000"/>
                    <a:lumOff val="35000"/>
                  </a:schemeClr>
                </a:solidFill>
              </a:rPr>
              <a:t>Cuối cùng, Áp-ra-ham đến xứ Ca-na-an. Anh ấy sống ở đó. “Cảm ơn Chúa.”</a:t>
            </a:r>
            <a:endParaRPr xmlns:a="http://schemas.openxmlformats.org/drawingml/2006/main" lang="en-US" altLang="ko-KR"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0"/>
            <a:ext cx="9144000" cy="573325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vi" altLang="ko-KR" sz="4000">
                <a:solidFill>
                  <a:srgbClr val="ff0000"/>
                </a:solidFill>
              </a:rPr>
              <a:t>hôm nay</a:t>
            </a:r>
            <a:r xmlns:a="http://schemas.openxmlformats.org/drawingml/2006/main">
              <a:rPr lang="vi" altLang="en-US" sz="4000">
                <a:solidFill>
                  <a:srgbClr val="ff0000"/>
                </a:solidFill>
              </a:rPr>
              <a:t> </a:t>
            </a:r>
            <a:r xmlns:a="http://schemas.openxmlformats.org/drawingml/2006/main">
              <a:rPr lang="vi" altLang="ko-KR" sz="4000">
                <a:solidFill>
                  <a:srgbClr val="ff0000"/>
                </a:solidFill>
              </a:rPr>
              <a:t>Bài học</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484784"/>
            <a:ext cx="8208912" cy="3970318"/>
          </a:xfrm>
          <a:prstGeom prst="rect">
            <a:avLst/>
          </a:prstGeom>
          <a:noFill/>
        </p:spPr>
        <p:txBody>
          <a:bodyPr wrap="square">
            <a:spAutoFit/>
          </a:bodyPr>
          <a:lstStyle/>
          <a:p>
            <a:pPr xmlns:a="http://schemas.openxmlformats.org/drawingml/2006/main" algn="ctr">
              <a:defRPr/>
            </a:pPr>
            <a:r xmlns:a="http://schemas.openxmlformats.org/drawingml/2006/main">
              <a:rPr lang="vi" altLang="ko-KR" sz="3600">
                <a:solidFill>
                  <a:schemeClr val="tx1">
                    <a:lumMod val="65000"/>
                    <a:lumOff val="35000"/>
                  </a:schemeClr>
                </a:solidFill>
              </a:rPr>
              <a:t>Áp-ra-ham rời quê hương với việc vâng theo lời Chúa.</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vi" altLang="ko-KR" sz="3600">
                <a:solidFill>
                  <a:schemeClr val="tx1">
                    <a:lumMod val="65000"/>
                    <a:lumOff val="35000"/>
                  </a:schemeClr>
                </a:solidFill>
              </a:rPr>
              <a:t>Như thế này, chúng tôi</a:t>
            </a:r>
            <a:r xmlns:a="http://schemas.openxmlformats.org/drawingml/2006/main">
              <a:rPr lang="vi" altLang="en-US" sz="3600">
                <a:solidFill>
                  <a:schemeClr val="tx1">
                    <a:lumMod val="65000"/>
                    <a:lumOff val="35000"/>
                  </a:schemeClr>
                </a:solidFill>
              </a:rPr>
              <a:t> </a:t>
            </a:r>
            <a:r xmlns:a="http://schemas.openxmlformats.org/drawingml/2006/main">
              <a:rPr lang="vi" altLang="ko-KR" sz="3600">
                <a:solidFill>
                  <a:schemeClr val="tx1">
                    <a:lumMod val="65000"/>
                    <a:lumOff val="35000"/>
                  </a:schemeClr>
                </a:solidFill>
              </a:rPr>
              <a:t>nên tin vào Đức Chúa Trời và vâng theo lời Ngài.</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vi" altLang="ko-KR" sz="3600">
                <a:solidFill>
                  <a:schemeClr val="tx1">
                    <a:lumMod val="65000"/>
                    <a:lumOff val="35000"/>
                  </a:schemeClr>
                </a:solidFill>
              </a:rPr>
              <a:t>Chúng ta nên có ước muốn vâng theo lời Chúa bất cứ lúc nào.</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84775"/>
          </a:xfrm>
          <a:prstGeom prst="rect">
            <a:avLst/>
          </a:prstGeom>
          <a:noFill/>
        </p:spPr>
        <p:txBody>
          <a:bodyPr wrap="square">
            <a:spAutoFit/>
          </a:bodyPr>
          <a:lstStyle/>
          <a:p>
            <a:pPr xmlns:a="http://schemas.openxmlformats.org/drawingml/2006/main" algn="ctr">
              <a:defRPr/>
            </a:pPr>
            <a:r xmlns:a="http://schemas.openxmlformats.org/drawingml/2006/main">
              <a:rPr lang="vi" altLang="ko-KR" sz="3200"/>
              <a:t>Giê-hô-va Đức Chúa Trời là ai?</a:t>
            </a:r>
            <a:r xmlns:a="http://schemas.openxmlformats.org/drawingml/2006/main">
              <a:rPr lang="v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46331"/>
          </a:xfrm>
          <a:prstGeom prst="rect">
            <a:avLst/>
          </a:prstGeom>
          <a:noFill/>
        </p:spPr>
        <p:txBody>
          <a:bodyPr wrap="square">
            <a:spAutoFit/>
          </a:bodyPr>
          <a:lstStyle/>
          <a:p>
            <a:pPr xmlns:a="http://schemas.openxmlformats.org/drawingml/2006/main" lvl="0">
              <a:defRPr/>
            </a:pPr>
            <a:r xmlns:a="http://schemas.openxmlformats.org/drawingml/2006/main">
              <a:rPr lang="vi" altLang="ko-KR" sz="3600">
                <a:solidFill>
                  <a:srgbClr val="c00000"/>
                </a:solidFill>
              </a:rPr>
              <a:t>Đức Giê-hô-va</a:t>
            </a:r>
            <a:r xmlns:a="http://schemas.openxmlformats.org/drawingml/2006/main">
              <a:rPr lang="vi" altLang="en-US" sz="3600">
                <a:solidFill>
                  <a:srgbClr val="c00000"/>
                </a:solidFill>
              </a:rPr>
              <a:t> </a:t>
            </a:r>
            <a:r xmlns:a="http://schemas.openxmlformats.org/drawingml/2006/main">
              <a:rPr lang="vi" altLang="ko-KR" sz="3600">
                <a:solidFill>
                  <a:srgbClr val="c00000"/>
                </a:solidFill>
              </a:rPr>
              <a:t>Chúa….</a:t>
            </a:r>
            <a:endParaRPr xmlns:a="http://schemas.openxmlformats.org/drawingml/2006/main" lang="ko-KR" altLang="en-US" sz="3600">
              <a:solidFill>
                <a:srgbClr val="c00000"/>
              </a:solidFill>
            </a:endParaRPr>
          </a:p>
        </p:txBody>
      </p:sp>
      <p:sp>
        <p:nvSpPr>
          <p:cNvPr id="14" name="TextBox 13"/>
          <p:cNvSpPr txBox="1"/>
          <p:nvPr/>
        </p:nvSpPr>
        <p:spPr>
          <a:xfrm>
            <a:off x="467544" y="2660719"/>
            <a:ext cx="8352928" cy="1200329"/>
          </a:xfrm>
          <a:prstGeom prst="rect">
            <a:avLst/>
          </a:prstGeom>
          <a:noFill/>
        </p:spPr>
        <p:txBody>
          <a:bodyPr wrap="square">
            <a:spAutoFit/>
          </a:bodyPr>
          <a:lstStyle/>
          <a:p>
            <a:pPr xmlns:a="http://schemas.openxmlformats.org/drawingml/2006/main" lvl="0">
              <a:defRPr/>
            </a:pPr>
            <a:r xmlns:a="http://schemas.openxmlformats.org/drawingml/2006/main">
              <a:rPr lang="vi" altLang="ko-KR" sz="3600">
                <a:solidFill>
                  <a:schemeClr val="tx1">
                    <a:lumMod val="65000"/>
                    <a:lumOff val="35000"/>
                  </a:schemeClr>
                </a:solidFill>
              </a:rPr>
              <a:t>Ngài là Cha của chúng ta, Đấng giữ lời hứa của Ngài bằng bất cứ giá nào.</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vi" altLang="ko-KR" sz="4000">
                <a:solidFill>
                  <a:srgbClr val="ff0000"/>
                </a:solidFill>
              </a:rPr>
              <a:t>Câu đố hôm nay</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p>
            <a:pPr xmlns:a="http://schemas.openxmlformats.org/drawingml/2006/main" lvl="0">
              <a:defRPr/>
            </a:pPr>
            <a:r xmlns:a="http://schemas.openxmlformats.org/drawingml/2006/main">
              <a:rPr lang="vi" altLang="ko-KR" sz="3600">
                <a:solidFill>
                  <a:schemeClr val="tx1">
                    <a:lumMod val="65000"/>
                    <a:lumOff val="35000"/>
                  </a:schemeClr>
                </a:solidFill>
              </a:rPr>
              <a:t>Áp-ra-ham được sinh ra ở đâu?</a:t>
            </a:r>
            <a:endParaRPr xmlns:a="http://schemas.openxmlformats.org/drawingml/2006/main" lang="en-US" altLang="ko-KR"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vi" altLang="en-US" sz="2800">
                <a:solidFill>
                  <a:schemeClr val="tx1">
                    <a:lumMod val="65000"/>
                    <a:lumOff val="35000"/>
                  </a:schemeClr>
                </a:solidFill>
              </a:rPr>
              <a:t>① </a:t>
            </a:r>
            <a:r xmlns:a="http://schemas.openxmlformats.org/drawingml/2006/main">
              <a:rPr lang="vi" altLang="ko-KR" sz="2800">
                <a:solidFill>
                  <a:schemeClr val="tx1">
                    <a:lumMod val="65000"/>
                    <a:lumOff val="35000"/>
                  </a:schemeClr>
                </a:solidFill>
              </a:rPr>
              <a:t>Ca-na-an</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vi" altLang="en-US" sz="2800">
                <a:solidFill>
                  <a:schemeClr val="tx1">
                    <a:lumMod val="65000"/>
                    <a:lumOff val="35000"/>
                  </a:schemeClr>
                </a:solidFill>
              </a:rPr>
              <a:t>② </a:t>
            </a:r>
            <a:r xmlns:a="http://schemas.openxmlformats.org/drawingml/2006/main">
              <a:rPr lang="vi" altLang="ko-KR" sz="2800">
                <a:solidFill>
                  <a:schemeClr val="tx1">
                    <a:lumMod val="65000"/>
                    <a:lumOff val="35000"/>
                  </a:schemeClr>
                </a:solidFill>
              </a:rPr>
              <a:t>Haran</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vi" altLang="en-US" sz="2800">
                <a:solidFill>
                  <a:schemeClr val="tx1">
                    <a:lumMod val="65000"/>
                    <a:lumOff val="35000"/>
                  </a:schemeClr>
                </a:solidFill>
              </a:rPr>
              <a:t>③ </a:t>
            </a:r>
            <a:r xmlns:a="http://schemas.openxmlformats.org/drawingml/2006/main">
              <a:rPr lang="vi" altLang="ko-KR" sz="2800">
                <a:solidFill>
                  <a:schemeClr val="tx1">
                    <a:lumMod val="65000"/>
                    <a:lumOff val="35000"/>
                  </a:schemeClr>
                </a:solidFill>
              </a:rPr>
              <a:t>Israel</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vi" altLang="en-US" sz="2800">
                <a:solidFill>
                  <a:schemeClr val="dk1"/>
                </a:solidFill>
              </a:rPr>
              <a:t>④ </a:t>
            </a:r>
            <a:r xmlns:a="http://schemas.openxmlformats.org/drawingml/2006/main">
              <a:rPr lang="vi" altLang="ko-KR" sz="2800">
                <a:solidFill>
                  <a:schemeClr val="dk1"/>
                </a:solidFill>
              </a:rPr>
              <a:t>Ur của người Chaldea</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518634"/>
          </a:xfrm>
          <a:prstGeom prst="rect">
            <a:avLst/>
          </a:prstGeom>
          <a:noFill/>
        </p:spPr>
        <p:txBody>
          <a:bodyPr wrap="square">
            <a:spAutoFit/>
          </a:bodyPr>
          <a:lstStyle/>
          <a:p>
            <a:pPr xmlns:a="http://schemas.openxmlformats.org/drawingml/2006/main" lvl="0">
              <a:defRPr/>
            </a:pPr>
            <a:r xmlns:a="http://schemas.openxmlformats.org/drawingml/2006/main">
              <a:rPr lang="vi" altLang="en-US" sz="2800">
                <a:solidFill>
                  <a:srgbClr val="ff0000"/>
                </a:solidFill>
              </a:rPr>
              <a:t>④ </a:t>
            </a:r>
            <a:r xmlns:a="http://schemas.openxmlformats.org/drawingml/2006/main">
              <a:rPr lang="vi" altLang="ko-KR" sz="2800">
                <a:solidFill>
                  <a:srgbClr val="ff0000"/>
                </a:solidFill>
              </a:rPr>
              <a:t>Ur của người Chaldea</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vi" altLang="ko-KR" sz="4000">
                <a:solidFill>
                  <a:srgbClr val="ff0000"/>
                </a:solidFill>
              </a:rPr>
              <a:t>hôm nay</a:t>
            </a:r>
            <a:r xmlns:a="http://schemas.openxmlformats.org/drawingml/2006/main">
              <a:rPr lang="vi" altLang="en-US" sz="4000">
                <a:solidFill>
                  <a:srgbClr val="ff0000"/>
                </a:solidFill>
              </a:rPr>
              <a:t> </a:t>
            </a:r>
            <a:r xmlns:a="http://schemas.openxmlformats.org/drawingml/2006/main">
              <a:rPr lang="vi" altLang="ko-KR" sz="4000">
                <a:solidFill>
                  <a:srgbClr val="ff0000"/>
                </a:solidFill>
              </a:rPr>
              <a:t>Từ</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2308324"/>
          </a:xfrm>
          <a:prstGeom prst="rect">
            <a:avLst/>
          </a:prstGeom>
          <a:noFill/>
        </p:spPr>
        <p:txBody>
          <a:bodyPr wrap="square">
            <a:spAutoFit/>
          </a:bodyPr>
          <a:lstStyle/>
          <a:p>
            <a:pPr xmlns:a="http://schemas.openxmlformats.org/drawingml/2006/main" lvl="0">
              <a:defRPr/>
            </a:pPr>
            <a:r xmlns:a="http://schemas.openxmlformats.org/drawingml/2006/main">
              <a:rPr lang="vi" altLang="ko-KR" sz="3600">
                <a:solidFill>
                  <a:schemeClr val="tx1">
                    <a:lumMod val="65000"/>
                    <a:lumOff val="35000"/>
                  </a:schemeClr>
                </a:solidFill>
              </a:rPr>
              <a:t>CHÚA là Đức Chúa Trời đã phán với Áp-ram: “Hãy rời bỏ xứ sở, họ hàng và nhà cha con mà đi đến xứ Ta sẽ chỉ cho.”</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vi" altLang="ko-KR" sz="2800">
                <a:solidFill>
                  <a:schemeClr val="tx1">
                    <a:lumMod val="65000"/>
                    <a:lumOff val="35000"/>
                  </a:schemeClr>
                </a:solidFill>
              </a:rPr>
              <a:t>Sáng thế ký 12:1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93358"/>
            <a:ext cx="3672408" cy="369332"/>
          </a:xfrm>
          <a:prstGeom prst="rect">
            <a:avLst/>
          </a:prstGeom>
          <a:noFill/>
        </p:spPr>
        <p:txBody>
          <a:bodyPr wrap="square">
            <a:spAutoFit/>
          </a:bodyPr>
          <a:lstStyle/>
          <a:p>
            <a:pPr xmlns:a="http://schemas.openxmlformats.org/drawingml/2006/main" lvl="0">
              <a:defRPr/>
            </a:pPr>
            <a:r xmlns:a="http://schemas.openxmlformats.org/drawingml/2006/main">
              <a:rPr lang="vi" altLang="ko-KR" b="1">
                <a:solidFill>
                  <a:schemeClr val="tx1">
                    <a:lumMod val="50000"/>
                    <a:lumOff val="50000"/>
                  </a:schemeClr>
                </a:solidFill>
              </a:rPr>
              <a:t>Số 7 Lời Chúa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772816"/>
            <a:ext cx="3931114" cy="1425679"/>
          </a:xfrm>
          <a:prstGeom prst="rect">
            <a:avLst/>
          </a:prstGeom>
          <a:noFill/>
        </p:spPr>
        <p:txBody>
          <a:bodyPr wrap="square">
            <a:spAutoFit/>
          </a:bodyPr>
          <a:lstStyle/>
          <a:p>
            <a:pPr xmlns:a="http://schemas.openxmlformats.org/drawingml/2006/main" lvl="0">
              <a:defRPr/>
            </a:pPr>
            <a:r xmlns:a="http://schemas.openxmlformats.org/drawingml/2006/main">
              <a:rPr lang="vi" altLang="ko-KR" sz="4400"/>
              <a:t>Isaac, Con Trai Hứa</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17" name="Picture 2"/>
          <p:cNvPicPr>
            <a:picLocks noChangeAspect="1" noChangeArrowheads="1"/>
          </p:cNvPicPr>
          <p:nvPr/>
        </p:nvPicPr>
        <p:blipFill rotWithShape="1">
          <a:blip r:embed="rId8"/>
          <a:stretch>
            <a:fillRect/>
          </a:stretch>
        </p:blipFill>
        <p:spPr>
          <a:xfrm>
            <a:off x="4119252" y="2852936"/>
            <a:ext cx="5023466" cy="3024336"/>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vi" altLang="ko-KR" sz="4000">
                <a:solidFill>
                  <a:srgbClr val="ff0000"/>
                </a:solidFill>
              </a:rPr>
              <a:t>hôm nay</a:t>
            </a:r>
            <a:r xmlns:a="http://schemas.openxmlformats.org/drawingml/2006/main">
              <a:rPr lang="vi" altLang="en-US" sz="4000">
                <a:solidFill>
                  <a:srgbClr val="ff0000"/>
                </a:solidFill>
              </a:rPr>
              <a:t> </a:t>
            </a:r>
            <a:r xmlns:a="http://schemas.openxmlformats.org/drawingml/2006/main">
              <a:rPr lang="vi" altLang="ko-KR" sz="4000">
                <a:solidFill>
                  <a:srgbClr val="ff0000"/>
                </a:solidFill>
              </a:rPr>
              <a:t>Từ</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1734670"/>
          </a:xfrm>
          <a:prstGeom prst="rect">
            <a:avLst/>
          </a:prstGeom>
          <a:noFill/>
        </p:spPr>
        <p:txBody>
          <a:bodyPr wrap="square">
            <a:spAutoFit/>
          </a:bodyPr>
          <a:lstStyle/>
          <a:p>
            <a:pPr xmlns:a="http://schemas.openxmlformats.org/drawingml/2006/main" lvl="0">
              <a:defRPr/>
            </a:pPr>
            <a:r xmlns:a="http://schemas.openxmlformats.org/drawingml/2006/main">
              <a:rPr lang="vi" altLang="ko-KR" sz="3600">
                <a:solidFill>
                  <a:schemeClr val="tx1">
                    <a:lumMod val="65000"/>
                    <a:lumOff val="35000"/>
                  </a:schemeClr>
                </a:solidFill>
              </a:rPr>
              <a:t>Áp-ra-ham được một trăm tuổi khi con trai ông là Y-sác được sinh ra.</a:t>
            </a:r>
            <a:endParaRPr xmlns:a="http://schemas.openxmlformats.org/drawingml/2006/main" lang="en-US" altLang="ko-KR" sz="3600">
              <a:solidFill>
                <a:schemeClr val="tx1">
                  <a:lumMod val="65000"/>
                  <a:lumOff val="35000"/>
                </a:schemeClr>
              </a:solidFill>
            </a:endParaRPr>
          </a:p>
          <a:p>
            <a:pPr lvl="0">
              <a:defRPr/>
            </a:pPr>
            <a:endParaRPr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vi" altLang="ko-KR" sz="2800">
                <a:solidFill>
                  <a:schemeClr val="tx1">
                    <a:lumMod val="65000"/>
                    <a:lumOff val="35000"/>
                  </a:schemeClr>
                </a:solidFill>
              </a:rPr>
              <a:t>Sáng Thế Ký</a:t>
            </a:r>
            <a:r xmlns:a="http://schemas.openxmlformats.org/drawingml/2006/main">
              <a:rPr lang="vi" altLang="en-US" sz="2800">
                <a:solidFill>
                  <a:schemeClr val="tx1">
                    <a:lumMod val="65000"/>
                    <a:lumOff val="35000"/>
                  </a:schemeClr>
                </a:solidFill>
              </a:rPr>
              <a:t> </a:t>
            </a:r>
            <a:r xmlns:a="http://schemas.openxmlformats.org/drawingml/2006/main">
              <a:rPr lang="vi" altLang="ko-KR" sz="2800">
                <a:solidFill>
                  <a:schemeClr val="tx1">
                    <a:lumMod val="65000"/>
                    <a:lumOff val="35000"/>
                  </a:schemeClr>
                </a:solidFill>
              </a:rPr>
              <a:t>21:5</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373216"/>
            <a:ext cx="8963222" cy="1281713"/>
          </a:xfrm>
          <a:prstGeom prst="rect">
            <a:avLst/>
          </a:prstGeom>
          <a:noFill/>
        </p:spPr>
        <p:txBody>
          <a:bodyPr wrap="square">
            <a:spAutoFit/>
          </a:bodyPr>
          <a:lstStyle/>
          <a:p>
            <a:pPr xmlns:a="http://schemas.openxmlformats.org/drawingml/2006/main" lvl="0">
              <a:defRPr/>
            </a:pPr>
            <a:r xmlns:a="http://schemas.openxmlformats.org/drawingml/2006/main">
              <a:rPr lang="vi" altLang="ko-KR" sz="2600">
                <a:solidFill>
                  <a:schemeClr val="tx1">
                    <a:lumMod val="65000"/>
                    <a:lumOff val="35000"/>
                  </a:schemeClr>
                </a:solidFill>
              </a:rPr>
              <a:t>Đức Chúa Trời đã hứa với Áp-ra-ham rằng Đức Chúa Trời sẽ ban cho ông con cái nhiều như sao trên bầu trời đêm.</a:t>
            </a:r>
            <a:endParaRPr xmlns:a="http://schemas.openxmlformats.org/drawingml/2006/main" lang="en-US" altLang="ko-KR" sz="2600">
              <a:solidFill>
                <a:schemeClr val="tx1">
                  <a:lumMod val="65000"/>
                  <a:lumOff val="35000"/>
                </a:schemeClr>
              </a:solidFill>
            </a:endParaRPr>
          </a:p>
          <a:p>
            <a:pPr xmlns:a="http://schemas.openxmlformats.org/drawingml/2006/main" lvl="0">
              <a:defRPr/>
            </a:pPr>
            <a:r xmlns:a="http://schemas.openxmlformats.org/drawingml/2006/main">
              <a:rPr lang="vi" altLang="ko-KR" sz="2600">
                <a:solidFill>
                  <a:schemeClr val="tx1">
                    <a:lumMod val="65000"/>
                    <a:lumOff val="35000"/>
                  </a:schemeClr>
                </a:solidFill>
              </a:rPr>
              <a:t>Tuy nhiên, ông không có con cho đến khi đã 100 tuổi.</a:t>
            </a:r>
            <a:endParaRPr xmlns:a="http://schemas.openxmlformats.org/drawingml/2006/main" lang="ko-KR" altLang="en-US" sz="26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tretch>
            <a:fillRect/>
          </a:stretch>
        </p:blipFill>
        <p:spPr>
          <a:xfrm>
            <a:off x="449796" y="0"/>
            <a:ext cx="8244408" cy="5299062"/>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vi" altLang="ko-KR" sz="2800">
                <a:solidFill>
                  <a:schemeClr val="tx1">
                    <a:lumMod val="65000"/>
                    <a:lumOff val="35000"/>
                  </a:schemeClr>
                </a:solidFill>
              </a:rPr>
              <a:t>Một ngày nọ, Chúa đưa Áp-ra-ham ra ngoài vào ban đêm.</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vi" altLang="ko-KR" sz="2800">
                <a:solidFill>
                  <a:schemeClr val="tx1">
                    <a:lumMod val="65000"/>
                    <a:lumOff val="35000"/>
                  </a:schemeClr>
                </a:solidFill>
              </a:rPr>
              <a:t>“Hãy nhìn lên bầu trời. Bạn có đếm được các ngôi sao không?”</a:t>
            </a:r>
            <a:endParaRPr xmlns:a="http://schemas.openxmlformats.org/drawingml/2006/main" lang="ko-KR" altLang="en-US" sz="2800">
              <a:solidFill>
                <a:schemeClr val="tx1">
                  <a:lumMod val="65000"/>
                  <a:lumOff val="35000"/>
                </a:schemeClr>
              </a:solidFill>
            </a:endParaRPr>
          </a:p>
        </p:txBody>
      </p:sp>
      <p:pic>
        <p:nvPicPr>
          <p:cNvPr id="2050" name="Picture 2"/>
          <p:cNvPicPr>
            <a:picLocks noChangeAspect="1" noChangeArrowheads="1"/>
          </p:cNvPicPr>
          <p:nvPr/>
        </p:nvPicPr>
        <p:blipFill rotWithShape="1">
          <a:blip r:embed="rId2"/>
          <a:stretch>
            <a:fillRect/>
          </a:stretch>
        </p:blipFill>
        <p:spPr>
          <a:xfrm>
            <a:off x="727" y="0"/>
            <a:ext cx="9144000" cy="5817393"/>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512098"/>
          </a:xfrm>
          <a:prstGeom prst="rect">
            <a:avLst/>
          </a:prstGeom>
          <a:noFill/>
        </p:spPr>
        <p:txBody>
          <a:bodyPr wrap="square">
            <a:spAutoFit/>
          </a:bodyPr>
          <a:lstStyle/>
          <a:p>
            <a:pPr xmlns:a="http://schemas.openxmlformats.org/drawingml/2006/main" lvl="0">
              <a:defRPr/>
            </a:pPr>
            <a:r xmlns:a="http://schemas.openxmlformats.org/drawingml/2006/main">
              <a:rPr lang="vi" altLang="ko-KR" sz="2800">
                <a:solidFill>
                  <a:schemeClr val="tx1">
                    <a:lumMod val="65000"/>
                    <a:lumOff val="35000"/>
                  </a:schemeClr>
                </a:solidFill>
              </a:rPr>
              <a:t>Chúa cũng hứa ban cho ông vùng đất xinh đẹp.</a:t>
            </a:r>
            <a:endParaRPr xmlns:a="http://schemas.openxmlformats.org/drawingml/2006/main" lang="ko-KR" altLang="en-US" sz="2800">
              <a:solidFill>
                <a:schemeClr val="tx1">
                  <a:lumMod val="65000"/>
                  <a:lumOff val="35000"/>
                </a:schemeClr>
              </a:solidFill>
            </a:endParaRPr>
          </a:p>
        </p:txBody>
      </p:sp>
      <p:pic>
        <p:nvPicPr>
          <p:cNvPr id="3074" name="Picture 2"/>
          <p:cNvPicPr>
            <a:picLocks noChangeAspect="1" noChangeArrowheads="1"/>
          </p:cNvPicPr>
          <p:nvPr/>
        </p:nvPicPr>
        <p:blipFill rotWithShape="1">
          <a:blip r:embed="rId2"/>
          <a:stretch>
            <a:fillRect/>
          </a:stretch>
        </p:blipFill>
        <p:spPr>
          <a:xfrm>
            <a:off x="0" y="0"/>
            <a:ext cx="9144000" cy="580526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45204" y="123731"/>
            <a:ext cx="4053592" cy="707886"/>
          </a:xfrm>
          <a:prstGeom prst="rect">
            <a:avLst/>
          </a:prstGeom>
          <a:noFill/>
        </p:spPr>
        <p:txBody>
          <a:bodyPr wrap="square" rtlCol="0">
            <a:spAutoFit/>
          </a:bodyPr>
          <a:lstStyle/>
          <a:p>
            <a:pPr xmlns:a="http://schemas.openxmlformats.org/drawingml/2006/main" algn="ctr"/>
            <a:r xmlns:a="http://schemas.openxmlformats.org/drawingml/2006/main">
              <a:rPr lang="vi" altLang="ko-KR" sz="4000"/>
              <a:t>Bài học </a:t>
            </a:r>
            <a:endParaRPr xmlns:a="http://schemas.openxmlformats.org/drawingml/2006/main" lang="ko-KR" altLang="en-US" sz="4000"/>
            <a:r xmlns:a="http://schemas.openxmlformats.org/drawingml/2006/main">
              <a:rPr lang="vi" altLang="ko-KR" sz="3600"/>
              <a:t>hôm nay</a:t>
            </a: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47704" y="168559"/>
            <a:ext cx="787388" cy="53616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278296" y="168558"/>
            <a:ext cx="885238" cy="583207"/>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p>
            <a:pPr xmlns:a="http://schemas.openxmlformats.org/drawingml/2006/main" algn="ctr"/>
            <a:r xmlns:a="http://schemas.openxmlformats.org/drawingml/2006/main">
              <a:rPr lang="vi" altLang="ko-KR" sz="2800">
                <a:solidFill>
                  <a:schemeClr val="tx1">
                    <a:lumMod val="65000"/>
                    <a:lumOff val="35000"/>
                  </a:schemeClr>
                </a:solidFill>
              </a:rPr>
              <a:t>Ai đã tạo ra thế giới?</a:t>
            </a:r>
          </a:p>
          <a:p>
            <a:pPr xmlns:a="http://schemas.openxmlformats.org/drawingml/2006/main" algn="ctr"/>
            <a:r xmlns:a="http://schemas.openxmlformats.org/drawingml/2006/main">
              <a:rPr lang="vi" altLang="ko-KR" sz="2800">
                <a:solidFill>
                  <a:schemeClr val="tx1">
                    <a:lumMod val="65000"/>
                    <a:lumOff val="35000"/>
                  </a:schemeClr>
                </a:solidFill>
              </a:rPr>
              <a:t>Chúa đã tạo ra thế giới.</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vi" altLang="ko-KR" sz="2800">
                <a:solidFill>
                  <a:schemeClr val="tx1">
                    <a:lumMod val="65000"/>
                    <a:lumOff val="35000"/>
                  </a:schemeClr>
                </a:solidFill>
              </a:rPr>
              <a:t>Ai giữ cho thế giới trật tự?</a:t>
            </a:r>
          </a:p>
          <a:p>
            <a:pPr xmlns:a="http://schemas.openxmlformats.org/drawingml/2006/main" algn="ctr"/>
            <a:r xmlns:a="http://schemas.openxmlformats.org/drawingml/2006/main">
              <a:rPr lang="vi" altLang="ko-KR" sz="2800">
                <a:solidFill>
                  <a:schemeClr val="tx1">
                    <a:lumMod val="65000"/>
                    <a:lumOff val="35000"/>
                  </a:schemeClr>
                </a:solidFill>
              </a:rPr>
              <a:t>Chúa giữ cho thế giới có trật tự.</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vi" altLang="ko-KR" sz="2800">
                <a:solidFill>
                  <a:schemeClr val="tx1">
                    <a:lumMod val="65000"/>
                    <a:lumOff val="35000"/>
                  </a:schemeClr>
                </a:solidFill>
              </a:rPr>
              <a:t>Thế giới không phải do chính nó tạo ra.</a:t>
            </a:r>
          </a:p>
          <a:p>
            <a:pPr xmlns:a="http://schemas.openxmlformats.org/drawingml/2006/main" algn="ctr"/>
            <a:r xmlns:a="http://schemas.openxmlformats.org/drawingml/2006/main">
              <a:rPr lang="vi" altLang="ko-KR" sz="2800">
                <a:solidFill>
                  <a:schemeClr val="tx1">
                    <a:lumMod val="65000"/>
                    <a:lumOff val="35000"/>
                  </a:schemeClr>
                </a:solidFill>
              </a:rPr>
              <a:t>Thế giới không thể tự nó chuyển động được.</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vi" altLang="ko-KR" sz="2800">
                <a:solidFill>
                  <a:schemeClr val="tx1">
                    <a:lumMod val="65000"/>
                    <a:lumOff val="35000"/>
                  </a:schemeClr>
                </a:solidFill>
              </a:rPr>
              <a:t>Chúng ta nên nhớ rằng Chúa đã tạo ra cả thế giới và vẫn kiểm soát tất cả.</a:t>
            </a:r>
          </a:p>
        </p:txBody>
      </p:sp>
    </p:spTree>
    <p:extLst>
      <p:ext uri="{BB962C8B-B14F-4D97-AF65-F5344CB8AC3E}">
        <p14:creationId xmlns:p14="http://schemas.microsoft.com/office/powerpoint/2010/main" val="3485308479"/>
      </p:ext>
    </p:extLst>
  </p:cSld>
  <p:clrMapOvr>
    <a:masterClrMapping/>
  </p:clrMapOvr>
  <p:transition/>
  <p:timing/>
</p:sld>
</file>

<file path=ppt/slides/slide7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1369348"/>
          </a:xfrm>
          <a:prstGeom prst="rect">
            <a:avLst/>
          </a:prstGeom>
          <a:noFill/>
        </p:spPr>
        <p:txBody>
          <a:bodyPr wrap="square">
            <a:spAutoFit/>
          </a:bodyPr>
          <a:lstStyle/>
          <a:p>
            <a:pPr xmlns:a="http://schemas.openxmlformats.org/drawingml/2006/main" lvl="0">
              <a:defRPr/>
            </a:pPr>
            <a:r xmlns:a="http://schemas.openxmlformats.org/drawingml/2006/main">
              <a:rPr lang="vi" altLang="ko-KR" sz="2800">
                <a:solidFill>
                  <a:schemeClr val="tx1">
                    <a:lumMod val="65000"/>
                    <a:lumOff val="35000"/>
                  </a:schemeClr>
                </a:solidFill>
              </a:rPr>
              <a:t>“Con cái ngươi sẽ nhiều như sao trên trời, như cát bãi biển.” Áp-ra-ham tin vào lời hứa của Chúa.</a:t>
            </a:r>
            <a:endParaRPr xmlns:a="http://schemas.openxmlformats.org/drawingml/2006/main" lang="ko-KR" altLang="en-US" sz="2800">
              <a:solidFill>
                <a:schemeClr val="tx1">
                  <a:lumMod val="65000"/>
                  <a:lumOff val="35000"/>
                </a:schemeClr>
              </a:solidFill>
            </a:endParaRPr>
          </a:p>
        </p:txBody>
      </p:sp>
      <p:pic>
        <p:nvPicPr>
          <p:cNvPr id="10" name="그림 9"/>
          <p:cNvPicPr>
            <a:picLocks noChangeAspect="1"/>
          </p:cNvPicPr>
          <p:nvPr/>
        </p:nvPicPr>
        <p:blipFill rotWithShape="1">
          <a:blip r:embed="rId2"/>
          <a:stretch>
            <a:fillRect/>
          </a:stretch>
        </p:blipFill>
        <p:spPr>
          <a:xfrm>
            <a:off x="0" y="0"/>
            <a:ext cx="9127908"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59269"/>
            <a:ext cx="9054634" cy="873001"/>
          </a:xfrm>
          <a:prstGeom prst="rect">
            <a:avLst/>
          </a:prstGeom>
          <a:noFill/>
        </p:spPr>
        <p:txBody>
          <a:bodyPr wrap="square">
            <a:spAutoFit/>
          </a:bodyPr>
          <a:lstStyle/>
          <a:p>
            <a:pPr xmlns:a="http://schemas.openxmlformats.org/drawingml/2006/main" lvl="0">
              <a:defRPr/>
            </a:pPr>
            <a:r xmlns:a="http://schemas.openxmlformats.org/drawingml/2006/main">
              <a:rPr lang="vi" altLang="ko-KR" sz="2600">
                <a:solidFill>
                  <a:schemeClr val="tx1">
                    <a:lumMod val="65000"/>
                    <a:lumOff val="35000"/>
                  </a:schemeClr>
                </a:solidFill>
              </a:rPr>
              <a:t>Đức Chúa Trời đã giữ lời hứa của Ngài. Sarah sinh một đứa con trai cho Abraham. Áp-ra-ham đặt tên là </a:t>
            </a:r>
            <a:r xmlns:a="http://schemas.openxmlformats.org/drawingml/2006/main">
              <a:rPr lang="vi" altLang="ko-KR" sz="2600" b="1">
                <a:solidFill>
                  <a:schemeClr val="tx1">
                    <a:lumMod val="65000"/>
                    <a:lumOff val="35000"/>
                  </a:schemeClr>
                </a:solidFill>
              </a:rPr>
              <a:t>Y-sác </a:t>
            </a:r>
            <a:r xmlns:a="http://schemas.openxmlformats.org/drawingml/2006/main">
              <a:rPr lang="vi" altLang="ko-KR" sz="2600">
                <a:solidFill>
                  <a:schemeClr val="tx1">
                    <a:lumMod val="65000"/>
                    <a:lumOff val="35000"/>
                  </a:schemeClr>
                </a:solidFill>
              </a:rPr>
              <a:t>, nghĩa là </a:t>
            </a:r>
            <a:r xmlns:a="http://schemas.openxmlformats.org/drawingml/2006/main">
              <a:rPr lang="vi" altLang="ko-KR" sz="2600" b="1">
                <a:solidFill>
                  <a:schemeClr val="tx1">
                    <a:lumMod val="65000"/>
                    <a:lumOff val="35000"/>
                  </a:schemeClr>
                </a:solidFill>
              </a:rPr>
              <a:t>Niềm vui </a:t>
            </a:r>
            <a:r xmlns:a="http://schemas.openxmlformats.org/drawingml/2006/main">
              <a:rPr lang="vi" altLang="ko-KR" sz="2600">
                <a:solidFill>
                  <a:schemeClr val="tx1">
                    <a:lumMod val="65000"/>
                    <a:lumOff val="35000"/>
                  </a:schemeClr>
                </a:solidFill>
              </a:rPr>
              <a:t>.</a:t>
            </a:r>
            <a:endParaRPr xmlns:a="http://schemas.openxmlformats.org/drawingml/2006/main" lang="en-US" altLang="ko-KR" sz="26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0"/>
            <a:ext cx="9144000" cy="58904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vi" altLang="ko-KR" sz="4000">
                <a:solidFill>
                  <a:srgbClr val="ff0000"/>
                </a:solidFill>
              </a:rPr>
              <a:t>hôm nay</a:t>
            </a:r>
            <a:r xmlns:a="http://schemas.openxmlformats.org/drawingml/2006/main">
              <a:rPr lang="vi" altLang="en-US" sz="4000">
                <a:solidFill>
                  <a:srgbClr val="ff0000"/>
                </a:solidFill>
              </a:rPr>
              <a:t> </a:t>
            </a:r>
            <a:r xmlns:a="http://schemas.openxmlformats.org/drawingml/2006/main">
              <a:rPr lang="vi" altLang="ko-KR" sz="4000">
                <a:solidFill>
                  <a:srgbClr val="ff0000"/>
                </a:solidFill>
              </a:rPr>
              <a:t>Bài học</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484784"/>
            <a:ext cx="8208912" cy="5028410"/>
          </a:xfrm>
          <a:prstGeom prst="rect">
            <a:avLst/>
          </a:prstGeom>
          <a:noFill/>
        </p:spPr>
        <p:txBody>
          <a:bodyPr wrap="square">
            <a:spAutoFit/>
          </a:bodyPr>
          <a:lstStyle/>
          <a:p>
            <a:pPr xmlns:a="http://schemas.openxmlformats.org/drawingml/2006/main" algn="ctr">
              <a:defRPr/>
            </a:pPr>
            <a:r xmlns:a="http://schemas.openxmlformats.org/drawingml/2006/main">
              <a:rPr lang="vi" altLang="ko-KR" sz="3600">
                <a:solidFill>
                  <a:schemeClr val="tx1">
                    <a:lumMod val="65000"/>
                    <a:lumOff val="35000"/>
                  </a:schemeClr>
                </a:solidFill>
              </a:rPr>
              <a:t>Áp-ra-ham thực sự tin vào lời hứa của Đức Chúa Trời mặc dù ông thấy điều đó là không thể.</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vi" altLang="ko-KR" sz="3600">
                <a:solidFill>
                  <a:schemeClr val="tx1">
                    <a:lumMod val="65000"/>
                    <a:lumOff val="35000"/>
                  </a:schemeClr>
                </a:solidFill>
              </a:rPr>
              <a:t>Đức Chúa Trời rất vui mừng khi thấy lòng tin của Áp-ra-ham. Đức Chúa Trời đã ban cho ông Y-sác, đứa con trai đã hứa.</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vi" altLang="ko-KR" sz="3600">
                <a:solidFill>
                  <a:schemeClr val="tx1">
                    <a:lumMod val="65000"/>
                    <a:lumOff val="35000"/>
                  </a:schemeClr>
                </a:solidFill>
              </a:rPr>
              <a:t>Đức Chúa Trời chắc chắn thực hiện lời hứa của Ngài, mặc dù điều đó có vẻ không thể đối với chúng ta.</a:t>
            </a:r>
            <a:endParaRPr xmlns:a="http://schemas.openxmlformats.org/drawingml/2006/main" lang="en-US" altLang="ko-KR" sz="3600">
              <a:solidFill>
                <a:schemeClr val="tx1">
                  <a:lumMod val="65000"/>
                  <a:lumOff val="35000"/>
                </a:schemeClr>
              </a:solidFill>
            </a:endParaRPr>
          </a:p>
          <a:p>
            <a:pPr algn="ctr">
              <a:defRPr/>
            </a:pPr>
            <a:endParaRPr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vi" altLang="ko-KR" sz="3200"/>
              <a:t>Chúa là…</a:t>
            </a:r>
            <a:r xmlns:a="http://schemas.openxmlformats.org/drawingml/2006/main">
              <a:rPr lang="v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vi" altLang="ko-KR" sz="3600">
                <a:solidFill>
                  <a:srgbClr val="c00000"/>
                </a:solidFill>
              </a:rPr>
              <a:t>Chúa là...</a:t>
            </a:r>
            <a:endParaRPr xmlns:a="http://schemas.openxmlformats.org/drawingml/2006/main" lang="ko-KR" altLang="en-US" sz="3600">
              <a:solidFill>
                <a:srgbClr val="c00000"/>
              </a:solidFill>
            </a:endParaRPr>
          </a:p>
        </p:txBody>
      </p:sp>
      <p:sp>
        <p:nvSpPr>
          <p:cNvPr id="14" name="TextBox 13"/>
          <p:cNvSpPr txBox="1"/>
          <p:nvPr/>
        </p:nvSpPr>
        <p:spPr>
          <a:xfrm>
            <a:off x="467544" y="2660719"/>
            <a:ext cx="8352928" cy="646331"/>
          </a:xfrm>
          <a:prstGeom prst="rect">
            <a:avLst/>
          </a:prstGeom>
          <a:noFill/>
        </p:spPr>
        <p:txBody>
          <a:bodyPr wrap="square">
            <a:spAutoFit/>
          </a:bodyPr>
          <a:lstStyle/>
          <a:p>
            <a:pPr xmlns:a="http://schemas.openxmlformats.org/drawingml/2006/main" lvl="0">
              <a:defRPr/>
            </a:pPr>
            <a:r xmlns:a="http://schemas.openxmlformats.org/drawingml/2006/main">
              <a:rPr lang="vi" altLang="ko-KR" sz="3600">
                <a:solidFill>
                  <a:schemeClr val="tx1">
                    <a:lumMod val="65000"/>
                    <a:lumOff val="35000"/>
                  </a:schemeClr>
                </a:solidFill>
              </a:rPr>
              <a:t>Toàn năng (có thể làm được mọi việc)</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vi" altLang="ko-KR" sz="4000">
                <a:solidFill>
                  <a:srgbClr val="ff0000"/>
                </a:solidFill>
              </a:rPr>
              <a:t>Câu đố hôm nay</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vi" altLang="ko-KR" sz="3600">
                <a:solidFill>
                  <a:schemeClr val="tx1">
                    <a:lumMod val="65000"/>
                    <a:lumOff val="35000"/>
                  </a:schemeClr>
                </a:solidFill>
              </a:rPr>
              <a:t>Áp-ra-ham bao nhiêu tuổi khi có Y-sác?</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vi" altLang="en-US" sz="2800">
                <a:solidFill>
                  <a:schemeClr val="tx1">
                    <a:lumMod val="65000"/>
                    <a:lumOff val="35000"/>
                  </a:schemeClr>
                </a:solidFill>
              </a:rPr>
              <a:t>① </a:t>
            </a:r>
            <a:r xmlns:a="http://schemas.openxmlformats.org/drawingml/2006/main">
              <a:rPr lang="vi" altLang="ko-KR" sz="2800">
                <a:solidFill>
                  <a:schemeClr val="tx1">
                    <a:lumMod val="65000"/>
                    <a:lumOff val="35000"/>
                  </a:schemeClr>
                </a:solidFill>
              </a:rPr>
              <a:t>90</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vi" altLang="en-US" sz="2800">
                <a:solidFill>
                  <a:schemeClr val="tx1">
                    <a:lumMod val="65000"/>
                    <a:lumOff val="35000"/>
                  </a:schemeClr>
                </a:solidFill>
              </a:rPr>
              <a:t>② </a:t>
            </a:r>
            <a:r xmlns:a="http://schemas.openxmlformats.org/drawingml/2006/main">
              <a:rPr lang="vi" altLang="ko-KR" sz="2800">
                <a:solidFill>
                  <a:schemeClr val="tx1">
                    <a:lumMod val="65000"/>
                    <a:lumOff val="35000"/>
                  </a:schemeClr>
                </a:solidFill>
              </a:rPr>
              <a:t>80</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vi" altLang="en-US" sz="2800">
                <a:solidFill>
                  <a:schemeClr val="tx1">
                    <a:lumMod val="65000"/>
                    <a:lumOff val="35000"/>
                  </a:schemeClr>
                </a:solidFill>
              </a:rPr>
              <a:t>③ </a:t>
            </a:r>
            <a:r xmlns:a="http://schemas.openxmlformats.org/drawingml/2006/main">
              <a:rPr lang="vi" altLang="ko-KR" sz="2800">
                <a:solidFill>
                  <a:schemeClr val="tx1">
                    <a:lumMod val="65000"/>
                    <a:lumOff val="35000"/>
                  </a:schemeClr>
                </a:solidFill>
              </a:rPr>
              <a:t>70</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vi" altLang="en-US" sz="2800">
                <a:solidFill>
                  <a:schemeClr val="tx1">
                    <a:lumMod val="65000"/>
                    <a:lumOff val="35000"/>
                  </a:schemeClr>
                </a:solidFill>
              </a:rPr>
              <a:t>④ </a:t>
            </a:r>
            <a:r xmlns:a="http://schemas.openxmlformats.org/drawingml/2006/main">
              <a:rPr lang="vi" altLang="ko-KR" sz="2800">
                <a:solidFill>
                  <a:schemeClr val="tx1">
                    <a:lumMod val="65000"/>
                    <a:lumOff val="35000"/>
                  </a:schemeClr>
                </a:solidFill>
              </a:rPr>
              <a:t>100</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57192"/>
            <a:ext cx="8712968" cy="517802"/>
          </a:xfrm>
          <a:prstGeom prst="rect">
            <a:avLst/>
          </a:prstGeom>
          <a:noFill/>
        </p:spPr>
        <p:txBody>
          <a:bodyPr wrap="square">
            <a:spAutoFit/>
          </a:bodyPr>
          <a:lstStyle/>
          <a:p>
            <a:pPr xmlns:a="http://schemas.openxmlformats.org/drawingml/2006/main" lvl="0">
              <a:defRPr/>
            </a:pPr>
            <a:r xmlns:a="http://schemas.openxmlformats.org/drawingml/2006/main">
              <a:rPr lang="vi" altLang="en-US" sz="2800">
                <a:solidFill>
                  <a:srgbClr val="ff0000"/>
                </a:solidFill>
              </a:rPr>
              <a:t>④ </a:t>
            </a:r>
            <a:r xmlns:a="http://schemas.openxmlformats.org/drawingml/2006/main">
              <a:rPr lang="vi" altLang="ko-KR" sz="2800">
                <a:solidFill>
                  <a:srgbClr val="ff0000"/>
                </a:solidFill>
              </a:rPr>
              <a:t>100</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vi" altLang="ko-KR" sz="4000">
                <a:solidFill>
                  <a:srgbClr val="ff0000"/>
                </a:solidFill>
              </a:rPr>
              <a:t>Lời hôm nay</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1182221"/>
          </a:xfrm>
          <a:prstGeom prst="rect">
            <a:avLst/>
          </a:prstGeom>
          <a:noFill/>
        </p:spPr>
        <p:txBody>
          <a:bodyPr wrap="square">
            <a:spAutoFit/>
          </a:bodyPr>
          <a:lstStyle/>
          <a:p>
            <a:pPr xmlns:a="http://schemas.openxmlformats.org/drawingml/2006/main" lvl="0">
              <a:defRPr/>
            </a:pPr>
            <a:r xmlns:a="http://schemas.openxmlformats.org/drawingml/2006/main">
              <a:rPr lang="vi" altLang="ko-KR" sz="3600">
                <a:solidFill>
                  <a:schemeClr val="tx1">
                    <a:lumMod val="65000"/>
                    <a:lumOff val="35000"/>
                  </a:schemeClr>
                </a:solidFill>
              </a:rPr>
              <a:t>Áp-ra-ham được một trăm tuổi khi con trai ông là Y-sác được sinh ra.</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vi" altLang="ko-KR" sz="2800">
                <a:solidFill>
                  <a:schemeClr val="tx1">
                    <a:lumMod val="65000"/>
                    <a:lumOff val="35000"/>
                  </a:schemeClr>
                </a:solidFill>
              </a:rPr>
              <a:t>(Sáng Thế Ký 21:5)</a:t>
            </a:r>
            <a:endParaRPr xmlns:a="http://schemas.openxmlformats.org/drawingml/2006/main" lang="en-US" altLang="ko-KR"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880320" cy="369332"/>
          </a:xfrm>
          <a:prstGeom prst="rect">
            <a:avLst/>
          </a:prstGeom>
          <a:noFill/>
        </p:spPr>
        <p:txBody>
          <a:bodyPr wrap="square">
            <a:spAutoFit/>
          </a:bodyPr>
          <a:lstStyle/>
          <a:p>
            <a:pPr xmlns:a="http://schemas.openxmlformats.org/drawingml/2006/main" lvl="0">
              <a:defRPr/>
            </a:pPr>
            <a:r xmlns:a="http://schemas.openxmlformats.org/drawingml/2006/main">
              <a:rPr lang="vi" altLang="ko-KR" b="1">
                <a:solidFill>
                  <a:schemeClr val="tx1">
                    <a:lumMod val="50000"/>
                    <a:lumOff val="50000"/>
                  </a:schemeClr>
                </a:solidFill>
              </a:rPr>
              <a:t>Số 8 Lời Chúa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4104456" cy="1281663"/>
          </a:xfrm>
          <a:prstGeom prst="rect">
            <a:avLst/>
          </a:prstGeom>
          <a:noFill/>
        </p:spPr>
        <p:txBody>
          <a:bodyPr wrap="square">
            <a:spAutoFit/>
          </a:bodyPr>
          <a:lstStyle/>
          <a:p>
            <a:pPr xmlns:a="http://schemas.openxmlformats.org/drawingml/2006/main" lvl="0">
              <a:defRPr/>
            </a:pPr>
            <a:r xmlns:a="http://schemas.openxmlformats.org/drawingml/2006/main">
              <a:rPr lang="vi" altLang="ko-KR" sz="3900"/>
              <a:t>Áp-ra-ham dâng Y-sác cho Đức Chúa Trời</a:t>
            </a:r>
            <a:endParaRPr xmlns:a="http://schemas.openxmlformats.org/drawingml/2006/main" lang="ko-KR" altLang="en-US" sz="39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7" name="그림 6"/>
          <p:cNvPicPr>
            <a:picLocks noChangeAspect="1"/>
          </p:cNvPicPr>
          <p:nvPr/>
        </p:nvPicPr>
        <p:blipFill rotWithShape="1">
          <a:blip r:embed="rId8"/>
          <a:stretch>
            <a:fillRect/>
          </a:stretch>
        </p:blipFill>
        <p:spPr>
          <a:xfrm>
            <a:off x="4053595" y="2029986"/>
            <a:ext cx="5090405" cy="359868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vi" altLang="ko-KR" sz="4000">
                <a:solidFill>
                  <a:srgbClr val="ff0000"/>
                </a:solidFill>
              </a:rPr>
              <a:t>Lời hôm nay</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vi" altLang="ko-KR" sz="3600">
                <a:solidFill>
                  <a:schemeClr val="tx1">
                    <a:lumMod val="65000"/>
                    <a:lumOff val="35000"/>
                  </a:schemeClr>
                </a:solidFill>
              </a:rPr>
              <a:t>Đức Chúa Trời phán: “Hãy bắt lấy đứa con trai duy nhất của ngươi là Y-sác, người ngươi yêu quý,</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vi" altLang="ko-KR" sz="3600">
                <a:solidFill>
                  <a:schemeClr val="tx1">
                    <a:lumMod val="65000"/>
                    <a:lumOff val="35000"/>
                  </a:schemeClr>
                </a:solidFill>
              </a:rPr>
              <a:t>và đi đến vùng Moriah. Hãy tế lễ Ngài ở đó làm của lễ thiêu</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vi" altLang="ko-KR" sz="3600">
                <a:solidFill>
                  <a:schemeClr val="tx1">
                    <a:lumMod val="65000"/>
                    <a:lumOff val="35000"/>
                  </a:schemeClr>
                </a:solidFill>
              </a:rPr>
              <a:t>trên một trong những ngọn núi mà tôi sẽ kể cho bạn nghe.”</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52296" y="5243147"/>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vi" altLang="ko-KR" sz="2800">
                <a:solidFill>
                  <a:schemeClr val="tx1">
                    <a:lumMod val="65000"/>
                    <a:lumOff val="35000"/>
                  </a:schemeClr>
                </a:solidFill>
              </a:rPr>
              <a:t>Sáng thế ký 22:2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a:spAutoFit/>
          </a:bodyPr>
          <a:lstStyle/>
          <a:p>
            <a:pPr xmlns:a="http://schemas.openxmlformats.org/drawingml/2006/main" lvl="0">
              <a:defRPr/>
            </a:pPr>
            <a:r xmlns:a="http://schemas.openxmlformats.org/drawingml/2006/main">
              <a:rPr lang="vi" altLang="ko-KR" sz="2800">
                <a:solidFill>
                  <a:schemeClr val="tx1">
                    <a:lumMod val="65000"/>
                    <a:lumOff val="35000"/>
                  </a:schemeClr>
                </a:solidFill>
              </a:rPr>
              <a:t>Một ngày nọ, Chúa phán với Áp-ra-ham:</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vi" altLang="ko-KR" sz="2800">
                <a:solidFill>
                  <a:schemeClr val="tx1">
                    <a:lumMod val="65000"/>
                    <a:lumOff val="35000"/>
                  </a:schemeClr>
                </a:solidFill>
              </a:rPr>
              <a:t>“Hãy dâng con trai một của ngươi làm của lễ thiêu.”</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 y="-1"/>
            <a:ext cx="9144001" cy="564324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rotWithShape="1">
          <a:blip r:embed="rId2"/>
          <a:stretch>
            <a:fillRect/>
          </a:stretch>
        </p:blipFill>
        <p:spPr>
          <a:xfrm>
            <a:off x="0" y="6995"/>
            <a:ext cx="9144000" cy="5798269"/>
          </a:xfrm>
          <a:prstGeom prst="rect">
            <a:avLst/>
          </a:prstGeom>
        </p:spPr>
      </p:pic>
      <p:sp>
        <p:nvSpPr>
          <p:cNvPr id="5" name="TextBox 4"/>
          <p:cNvSpPr txBox="1"/>
          <p:nvPr/>
        </p:nvSpPr>
        <p:spPr>
          <a:xfrm>
            <a:off x="73274" y="5787261"/>
            <a:ext cx="8963222" cy="954107"/>
          </a:xfrm>
          <a:prstGeom prst="rect">
            <a:avLst/>
          </a:prstGeom>
          <a:noFill/>
        </p:spPr>
        <p:txBody>
          <a:bodyPr wrap="square">
            <a:spAutoFit/>
          </a:bodyPr>
          <a:lstStyle/>
          <a:p>
            <a:pPr xmlns:a="http://schemas.openxmlformats.org/drawingml/2006/main" lvl="0">
              <a:defRPr/>
            </a:pPr>
            <a:r xmlns:a="http://schemas.openxmlformats.org/drawingml/2006/main">
              <a:rPr lang="vi" altLang="ko-KR" sz="2800">
                <a:solidFill>
                  <a:schemeClr val="tx1">
                    <a:lumMod val="65000"/>
                    <a:lumOff val="35000"/>
                  </a:schemeClr>
                </a:solidFill>
              </a:rPr>
              <a:t>Áp-ra-ham yêu Y-sác đến nỗi ông khó nghe lời Chúa. Nhưng ông quyết định vâng lời Chúa.</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p>
            <a:pPr xmlns:a="http://schemas.openxmlformats.org/drawingml/2006/main" algn="ctr"/>
            <a:r xmlns:a="http://schemas.openxmlformats.org/drawingml/2006/main">
              <a:rPr lang="vi" altLang="ko-KR" sz="3200"/>
              <a:t>Ai là chúa?</a:t>
            </a:r>
            <a:r xmlns:a="http://schemas.openxmlformats.org/drawingml/2006/main">
              <a:rPr lang="v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vi" altLang="ko-KR" sz="3600">
                <a:solidFill>
                  <a:srgbClr val="C00000"/>
                </a:solidFill>
              </a:rPr>
              <a:t>Anh ấy là...</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200329"/>
          </a:xfrm>
          <a:prstGeom prst="rect">
            <a:avLst/>
          </a:prstGeom>
          <a:noFill/>
        </p:spPr>
        <p:txBody>
          <a:bodyPr wrap="square" rtlCol="0">
            <a:spAutoFit/>
          </a:bodyPr>
          <a:lstStyle/>
          <a:p>
            <a:r xmlns:a="http://schemas.openxmlformats.org/drawingml/2006/main">
              <a:rPr lang="vi" altLang="ko-KR" sz="3600">
                <a:solidFill>
                  <a:schemeClr val="tx1">
                    <a:lumMod val="65000"/>
                    <a:lumOff val="35000"/>
                  </a:schemeClr>
                </a:solidFill>
              </a:rPr>
              <a:t>người sáng tạo đã tạo ra cả thế giới trong đó có tôi.</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timing/>
</p:sld>
</file>

<file path=ppt/slides/slide8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vi" altLang="ko-KR" sz="2800">
                <a:solidFill>
                  <a:schemeClr val="tx1">
                    <a:lumMod val="65000"/>
                    <a:lumOff val="35000"/>
                  </a:schemeClr>
                </a:solidFill>
              </a:rPr>
              <a:t>Áp-ra-ham trói Y-sác và đặt ông lên bàn thờ, và ông cố giết ông. Lúc đó,</a:t>
            </a:r>
            <a:endParaRPr xmlns:a="http://schemas.openxmlformats.org/drawingml/2006/main" lang="en-US" altLang="ko-KR"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15208"/>
            <a:ext cx="9127908" cy="589248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68578"/>
          </a:xfrm>
          <a:prstGeom prst="rect">
            <a:avLst/>
          </a:prstGeom>
          <a:noFill/>
        </p:spPr>
        <p:txBody>
          <a:bodyPr wrap="square">
            <a:spAutoFit/>
          </a:bodyPr>
          <a:lstStyle/>
          <a:p>
            <a:pPr xmlns:a="http://schemas.openxmlformats.org/drawingml/2006/main" lvl="0">
              <a:defRPr/>
            </a:pPr>
            <a:r xmlns:a="http://schemas.openxmlformats.org/drawingml/2006/main">
              <a:rPr lang="vi" altLang="ko-KR" sz="2800">
                <a:solidFill>
                  <a:schemeClr val="tx1">
                    <a:lumMod val="65000"/>
                    <a:lumOff val="35000"/>
                  </a:schemeClr>
                </a:solidFill>
              </a:rPr>
              <a:t>“Áp-ra-ham, Áp-ra-ham, đừng giết ông ấy. Đừng làm gì anh ấy nhé. Bây giờ tôi biết rằng bạn kính sợ và yêu mến Đức Chúa Trời.” Đây là sự thử nghiệm mà Đức Chúa Trời đã làm với Áp-ra-ham.</a:t>
            </a:r>
            <a:endParaRPr xmlns:a="http://schemas.openxmlformats.org/drawingml/2006/main" lang="en-US" altLang="ko-KR"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8712"/>
            <a:ext cx="9144000" cy="5401928"/>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5661248"/>
            <a:ext cx="9054634" cy="880521"/>
          </a:xfrm>
          <a:prstGeom prst="rect">
            <a:avLst/>
          </a:prstGeom>
          <a:noFill/>
        </p:spPr>
        <p:txBody>
          <a:bodyPr wrap="square">
            <a:spAutoFit/>
          </a:bodyPr>
          <a:lstStyle/>
          <a:p>
            <a:pPr xmlns:a="http://schemas.openxmlformats.org/drawingml/2006/main" lvl="0">
              <a:defRPr/>
            </a:pPr>
            <a:r xmlns:a="http://schemas.openxmlformats.org/drawingml/2006/main">
              <a:rPr lang="vi" altLang="ko-KR" sz="2600">
                <a:solidFill>
                  <a:schemeClr val="tx1">
                    <a:lumMod val="65000"/>
                    <a:lumOff val="35000"/>
                  </a:schemeClr>
                </a:solidFill>
              </a:rPr>
              <a:t>“Cảm ơn Chúa!” Đức Chúa Trời vui lòng chấp nhận đức tin của Áp-ra-ham. Đức Chúa Trời đã biến ông thành tổ phụ của mọi tín hữu.</a:t>
            </a:r>
            <a:endParaRPr xmlns:a="http://schemas.openxmlformats.org/drawingml/2006/main" lang="en-US" altLang="ko-KR"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28600" y="116631"/>
            <a:ext cx="9099308" cy="560458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vi" altLang="ko-KR" sz="4000"/>
              <a:t>Bài học hôm nay</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268760"/>
            <a:ext cx="8208912" cy="3996660"/>
          </a:xfrm>
          <a:prstGeom prst="rect">
            <a:avLst/>
          </a:prstGeom>
          <a:noFill/>
        </p:spPr>
        <p:txBody>
          <a:bodyPr wrap="square">
            <a:spAutoFit/>
          </a:bodyPr>
          <a:lstStyle/>
          <a:p>
            <a:pPr xmlns:a="http://schemas.openxmlformats.org/drawingml/2006/main" algn="ctr">
              <a:defRPr/>
            </a:pPr>
            <a:r xmlns:a="http://schemas.openxmlformats.org/drawingml/2006/main">
              <a:rPr lang="vi" altLang="ko-KR" sz="3200">
                <a:solidFill>
                  <a:schemeClr val="tx1">
                    <a:lumMod val="65000"/>
                    <a:lumOff val="35000"/>
                  </a:schemeClr>
                </a:solidFill>
              </a:rPr>
              <a:t>Áp-ra-ham yêu Y-sác rất nhiều, nhưng điều quan trọng hơn là ông phải vâng theo Lời Đức Chúa Trời.</a:t>
            </a:r>
            <a:endParaRPr xmlns:a="http://schemas.openxmlformats.org/drawingml/2006/main" lang="en-US" altLang="ko-KR" sz="3200">
              <a:solidFill>
                <a:schemeClr val="tx1">
                  <a:lumMod val="65000"/>
                  <a:lumOff val="35000"/>
                </a:schemeClr>
              </a:solidFill>
            </a:endParaRPr>
          </a:p>
          <a:p>
            <a:pPr algn="ctr">
              <a:defRPr/>
            </a:pPr>
            <a:endParaRPr lang="en-US" altLang="ko-KR" sz="3200">
              <a:solidFill>
                <a:schemeClr val="tx1">
                  <a:lumMod val="65000"/>
                  <a:lumOff val="35000"/>
                </a:schemeClr>
              </a:solidFill>
            </a:endParaRPr>
          </a:p>
          <a:p>
            <a:pPr xmlns:a="http://schemas.openxmlformats.org/drawingml/2006/main" algn="ctr">
              <a:defRPr/>
            </a:pPr>
            <a:r xmlns:a="http://schemas.openxmlformats.org/drawingml/2006/main">
              <a:rPr lang="vi" altLang="ko-KR" sz="3200">
                <a:solidFill>
                  <a:schemeClr val="tx1">
                    <a:lumMod val="65000"/>
                    <a:lumOff val="35000"/>
                  </a:schemeClr>
                </a:solidFill>
              </a:rPr>
              <a:t>Tôi phải yêu Chúa hơn bất cứ điều gì khác, và hơn bất kỳ người nào khác trên thế giới.</a:t>
            </a:r>
            <a:endParaRPr xmlns:a="http://schemas.openxmlformats.org/drawingml/2006/main" lang="en-US" altLang="ko-KR" sz="3200">
              <a:solidFill>
                <a:schemeClr val="tx1">
                  <a:lumMod val="65000"/>
                  <a:lumOff val="35000"/>
                </a:schemeClr>
              </a:solidFill>
            </a:endParaRPr>
          </a:p>
          <a:p>
            <a:pPr algn="ctr">
              <a:defRPr/>
            </a:pPr>
            <a:endParaRPr lang="en-US" altLang="ko-KR" sz="32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vi" altLang="ko-KR" sz="3200"/>
              <a:t>Chúa là?</a:t>
            </a:r>
            <a:r xmlns:a="http://schemas.openxmlformats.org/drawingml/2006/main">
              <a:rPr lang="v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vi" altLang="ko-KR" sz="3600">
                <a:solidFill>
                  <a:srgbClr val="c00000"/>
                </a:solidFill>
              </a:rPr>
              <a:t>Chúa là..</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vi" altLang="ko-KR" sz="3600">
                <a:solidFill>
                  <a:schemeClr val="tx1">
                    <a:lumMod val="65000"/>
                    <a:lumOff val="35000"/>
                  </a:schemeClr>
                </a:solidFill>
              </a:rPr>
              <a:t>Cha của chúng ta là người làm cho đức tin của chúng ta mạnh mẽ hơn qua thử thách.</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vi" altLang="ko-KR" sz="4000"/>
              <a:t>hôm nay</a:t>
            </a:r>
            <a:r xmlns:a="http://schemas.openxmlformats.org/drawingml/2006/main">
              <a:rPr lang="vi" altLang="en-US" sz="4000"/>
              <a:t> </a:t>
            </a:r>
            <a:r xmlns:a="http://schemas.openxmlformats.org/drawingml/2006/main">
              <a:rPr lang="vi" altLang="ko-KR" sz="4000"/>
              <a:t>Đố</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067152"/>
          </a:xfrm>
          <a:prstGeom prst="rect">
            <a:avLst/>
          </a:prstGeom>
          <a:noFill/>
        </p:spPr>
        <p:txBody>
          <a:bodyPr wrap="square">
            <a:spAutoFit/>
          </a:bodyPr>
          <a:lstStyle/>
          <a:p>
            <a:pPr xmlns:a="http://schemas.openxmlformats.org/drawingml/2006/main" lvl="0">
              <a:defRPr/>
            </a:pPr>
            <a:r xmlns:a="http://schemas.openxmlformats.org/drawingml/2006/main">
              <a:rPr lang="vi" altLang="ko-KR" sz="3200">
                <a:solidFill>
                  <a:schemeClr val="tx1">
                    <a:lumMod val="65000"/>
                    <a:lumOff val="35000"/>
                  </a:schemeClr>
                </a:solidFill>
              </a:rPr>
              <a:t>Đức Chúa Trời bảo Áp-ra-ham dâng điều gì làm của lễ thiêu?</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vi" altLang="en-US" sz="2800">
                <a:solidFill>
                  <a:schemeClr val="dk1"/>
                </a:solidFill>
              </a:rPr>
              <a:t>① </a:t>
            </a:r>
            <a:r xmlns:a="http://schemas.openxmlformats.org/drawingml/2006/main">
              <a:rPr lang="vi" altLang="ko-KR" sz="2800">
                <a:solidFill>
                  <a:schemeClr val="dk1"/>
                </a:solidFill>
              </a:rPr>
              <a:t>Con trai</a:t>
            </a:r>
            <a:endParaRPr xmlns:a="http://schemas.openxmlformats.org/drawingml/2006/main" lang="en-US" altLang="ko-KR" sz="2800">
              <a:solidFill>
                <a:schemeClr val="dk1"/>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vi" altLang="en-US" sz="2800">
                <a:solidFill>
                  <a:schemeClr val="tx1">
                    <a:lumMod val="65000"/>
                    <a:lumOff val="35000"/>
                  </a:schemeClr>
                </a:solidFill>
              </a:rPr>
              <a:t>② </a:t>
            </a:r>
            <a:r xmlns:a="http://schemas.openxmlformats.org/drawingml/2006/main">
              <a:rPr lang="vi" altLang="ko-KR" sz="2800">
                <a:solidFill>
                  <a:schemeClr val="tx1">
                    <a:lumMod val="65000"/>
                    <a:lumOff val="35000"/>
                  </a:schemeClr>
                </a:solidFill>
              </a:rPr>
              <a:t>Vợ</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vi" altLang="en-US" sz="2800">
                <a:solidFill>
                  <a:schemeClr val="tx1">
                    <a:lumMod val="65000"/>
                    <a:lumOff val="35000"/>
                  </a:schemeClr>
                </a:solidFill>
              </a:rPr>
              <a:t>③ </a:t>
            </a:r>
            <a:r xmlns:a="http://schemas.openxmlformats.org/drawingml/2006/main">
              <a:rPr lang="vi" altLang="ko-KR" sz="2800">
                <a:solidFill>
                  <a:schemeClr val="tx1">
                    <a:lumMod val="65000"/>
                    <a:lumOff val="35000"/>
                  </a:schemeClr>
                </a:solidFill>
              </a:rPr>
              <a:t>Con chó</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vi" altLang="en-US" sz="2800">
                <a:solidFill>
                  <a:schemeClr val="tx1">
                    <a:lumMod val="65000"/>
                    <a:lumOff val="35000"/>
                  </a:schemeClr>
                </a:solidFill>
              </a:rPr>
              <a:t>④ </a:t>
            </a:r>
            <a:r xmlns:a="http://schemas.openxmlformats.org/drawingml/2006/main">
              <a:rPr lang="vi" altLang="ko-KR" sz="2800">
                <a:solidFill>
                  <a:schemeClr val="tx1">
                    <a:lumMod val="65000"/>
                    <a:lumOff val="35000"/>
                  </a:schemeClr>
                </a:solidFill>
              </a:rPr>
              <a:t>Cừu</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2780928"/>
            <a:ext cx="8712968" cy="520060"/>
          </a:xfrm>
          <a:prstGeom prst="rect">
            <a:avLst/>
          </a:prstGeom>
          <a:noFill/>
        </p:spPr>
        <p:txBody>
          <a:bodyPr wrap="square">
            <a:spAutoFit/>
          </a:bodyPr>
          <a:lstStyle/>
          <a:p>
            <a:pPr xmlns:a="http://schemas.openxmlformats.org/drawingml/2006/main" lvl="0">
              <a:defRPr/>
            </a:pPr>
            <a:r xmlns:a="http://schemas.openxmlformats.org/drawingml/2006/main">
              <a:rPr lang="vi" altLang="en-US" sz="2800">
                <a:solidFill>
                  <a:srgbClr val="ff0000"/>
                </a:solidFill>
              </a:rPr>
              <a:t>① </a:t>
            </a:r>
            <a:r xmlns:a="http://schemas.openxmlformats.org/drawingml/2006/main">
              <a:rPr lang="vi" altLang="ko-KR" sz="2800">
                <a:solidFill>
                  <a:srgbClr val="ff0000"/>
                </a:solidFill>
              </a:rPr>
              <a:t>Con trai</a:t>
            </a:r>
            <a:r xmlns:a="http://schemas.openxmlformats.org/drawingml/2006/main">
              <a:rPr lang="vi" altLang="en-US" sz="2800">
                <a:solidFill>
                  <a:srgbClr val="ff0000"/>
                </a:solidFill>
              </a:rPr>
              <a:t> </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vi" altLang="ko-KR" sz="4000">
                <a:solidFill>
                  <a:srgbClr val="ff0000"/>
                </a:solidFill>
              </a:rPr>
              <a:t>Lời hôm nay</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vi" altLang="ko-KR" sz="3600">
                <a:solidFill>
                  <a:schemeClr val="tx1">
                    <a:lumMod val="65000"/>
                    <a:lumOff val="35000"/>
                  </a:schemeClr>
                </a:solidFill>
              </a:rPr>
              <a:t>Đức Chúa Trời phán: “Hãy bắt lấy đứa con trai duy nhất của ngươi là Y-sác, người ngươi yêu quý,</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vi" altLang="ko-KR" sz="3600">
                <a:solidFill>
                  <a:schemeClr val="tx1">
                    <a:lumMod val="65000"/>
                    <a:lumOff val="35000"/>
                  </a:schemeClr>
                </a:solidFill>
              </a:rPr>
              <a:t>và đi đến vùng Moriah. Hãy tế lễ Ngài ở đó làm của lễ thiêu</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vi" altLang="ko-KR" sz="3600">
                <a:solidFill>
                  <a:schemeClr val="tx1">
                    <a:lumMod val="65000"/>
                    <a:lumOff val="35000"/>
                  </a:schemeClr>
                </a:solidFill>
              </a:rPr>
              <a:t>trên một trong những ngọn núi mà tôi sẽ kể cho bạn nghe.”</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52296" y="5243147"/>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vi" altLang="ko-KR" sz="2800">
                <a:solidFill>
                  <a:schemeClr val="tx1">
                    <a:lumMod val="65000"/>
                    <a:lumOff val="35000"/>
                  </a:schemeClr>
                </a:solidFill>
              </a:rPr>
              <a:t>Sáng thế ký 22:2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353036"/>
            <a:ext cx="2880320" cy="359559"/>
          </a:xfrm>
          <a:prstGeom prst="rect">
            <a:avLst/>
          </a:prstGeom>
          <a:noFill/>
        </p:spPr>
        <p:txBody>
          <a:bodyPr wrap="square">
            <a:spAutoFit/>
          </a:bodyPr>
          <a:lstStyle/>
          <a:p>
            <a:pPr xmlns:a="http://schemas.openxmlformats.org/drawingml/2006/main" lvl="0">
              <a:defRPr/>
            </a:pPr>
            <a:r xmlns:a="http://schemas.openxmlformats.org/drawingml/2006/main">
              <a:rPr lang="vi" altLang="ko-KR" b="1">
                <a:solidFill>
                  <a:schemeClr val="tx1">
                    <a:lumMod val="50000"/>
                    <a:lumOff val="50000"/>
                  </a:schemeClr>
                </a:solidFill>
              </a:rPr>
              <a:t>số 9</a:t>
            </a:r>
            <a:r xmlns:a="http://schemas.openxmlformats.org/drawingml/2006/main">
              <a:rPr lang="vi" altLang="en-US" b="1">
                <a:solidFill>
                  <a:schemeClr val="tx1">
                    <a:lumMod val="50000"/>
                    <a:lumOff val="50000"/>
                  </a:schemeClr>
                </a:solidFill>
              </a:rPr>
              <a:t> </a:t>
            </a:r>
            <a:r xmlns:a="http://schemas.openxmlformats.org/drawingml/2006/main">
              <a:rPr lang="vi" altLang="ko-KR" b="1">
                <a:solidFill>
                  <a:schemeClr val="tx1">
                    <a:lumMod val="50000"/>
                    <a:lumOff val="50000"/>
                  </a:schemeClr>
                </a:solidFill>
              </a:rPr>
              <a:t>Các</a:t>
            </a:r>
            <a:r xmlns:a="http://schemas.openxmlformats.org/drawingml/2006/main">
              <a:rPr lang="vi" altLang="en-US" b="1">
                <a:solidFill>
                  <a:schemeClr val="tx1">
                    <a:lumMod val="50000"/>
                    <a:lumOff val="50000"/>
                  </a:schemeClr>
                </a:solidFill>
              </a:rPr>
              <a:t> </a:t>
            </a:r>
            <a:r xmlns:a="http://schemas.openxmlformats.org/drawingml/2006/main">
              <a:rPr lang="vi" altLang="ko-KR" b="1">
                <a:solidFill>
                  <a:schemeClr val="tx1">
                    <a:lumMod val="50000"/>
                    <a:lumOff val="50000"/>
                  </a:schemeClr>
                </a:solidFill>
              </a:rPr>
              <a:t>Từ</a:t>
            </a:r>
            <a:r xmlns:a="http://schemas.openxmlformats.org/drawingml/2006/main">
              <a:rPr lang="vi" altLang="en-US" b="1">
                <a:solidFill>
                  <a:schemeClr val="tx1">
                    <a:lumMod val="50000"/>
                    <a:lumOff val="50000"/>
                  </a:schemeClr>
                </a:solidFill>
              </a:rPr>
              <a:t> </a:t>
            </a:r>
            <a:r xmlns:a="http://schemas.openxmlformats.org/drawingml/2006/main">
              <a:rPr lang="vi" altLang="ko-KR" b="1">
                <a:solidFill>
                  <a:schemeClr val="tx1">
                    <a:lumMod val="50000"/>
                    <a:lumOff val="50000"/>
                  </a:schemeClr>
                </a:solidFill>
              </a:rPr>
              <a:t>của</a:t>
            </a:r>
            <a:r xmlns:a="http://schemas.openxmlformats.org/drawingml/2006/main">
              <a:rPr lang="vi" altLang="en-US" b="1">
                <a:solidFill>
                  <a:schemeClr val="tx1">
                    <a:lumMod val="50000"/>
                    <a:lumOff val="50000"/>
                  </a:schemeClr>
                </a:solidFill>
              </a:rPr>
              <a:t> </a:t>
            </a:r>
            <a:r xmlns:a="http://schemas.openxmlformats.org/drawingml/2006/main">
              <a:rPr lang="vi" altLang="ko-KR" b="1">
                <a:solidFill>
                  <a:schemeClr val="tx1">
                    <a:lumMod val="50000"/>
                    <a:lumOff val="50000"/>
                  </a:schemeClr>
                </a:solidFill>
              </a:rPr>
              <a:t>Chúa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859262"/>
            <a:ext cx="3931114" cy="1424958"/>
          </a:xfrm>
          <a:prstGeom prst="rect">
            <a:avLst/>
          </a:prstGeom>
          <a:noFill/>
        </p:spPr>
        <p:txBody>
          <a:bodyPr wrap="square">
            <a:spAutoFit/>
          </a:bodyPr>
          <a:lstStyle/>
          <a:p>
            <a:pPr xmlns:a="http://schemas.openxmlformats.org/drawingml/2006/main" algn="ctr">
              <a:defRPr/>
            </a:pPr>
            <a:r xmlns:a="http://schemas.openxmlformats.org/drawingml/2006/main">
              <a:rPr lang="vi" altLang="ko-KR" sz="4400"/>
              <a:t>Isaac không cãi nhau</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4648141" y="1964962"/>
            <a:ext cx="4495859" cy="37921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vi" altLang="ko-KR" sz="4000">
                <a:solidFill>
                  <a:srgbClr val="ff0000"/>
                </a:solidFill>
              </a:rPr>
              <a:t>Lời hôm nay</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412776"/>
            <a:ext cx="8208912" cy="3385919"/>
          </a:xfrm>
          <a:prstGeom prst="rect">
            <a:avLst/>
          </a:prstGeom>
          <a:noFill/>
        </p:spPr>
        <p:txBody>
          <a:bodyPr wrap="square">
            <a:spAutoFit/>
          </a:bodyPr>
          <a:lstStyle/>
          <a:p>
            <a:pPr xmlns:a="http://schemas.openxmlformats.org/drawingml/2006/main" lvl="0">
              <a:defRPr/>
            </a:pPr>
            <a:r xmlns:a="http://schemas.openxmlformats.org/drawingml/2006/main">
              <a:rPr lang="vi" altLang="ko-KR" sz="3600">
                <a:solidFill>
                  <a:schemeClr val="bg1">
                    <a:lumMod val="50000"/>
                  </a:schemeClr>
                </a:solidFill>
              </a:rPr>
              <a:t>Anh ta rời khỏi đó và đào một cái giếng khác, và không ai tranh cãi về nó.</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vi" altLang="ko-KR" sz="3600">
                <a:solidFill>
                  <a:schemeClr val="bg1">
                    <a:lumMod val="50000"/>
                  </a:schemeClr>
                </a:solidFill>
              </a:rPr>
              <a:t>Ông đặt tên nó là Rehoboth và nói: “Bây giờ CHÚA đã ban cho chúng ta chỗ</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vi" altLang="ko-KR" sz="3600">
                <a:solidFill>
                  <a:schemeClr val="bg1">
                    <a:lumMod val="50000"/>
                  </a:schemeClr>
                </a:solidFill>
              </a:rPr>
              <a:t>và chúng ta sẽ hưng thịnh trên đất này."</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vi" altLang="ko-KR" sz="2800">
                <a:solidFill>
                  <a:schemeClr val="tx1">
                    <a:lumMod val="65000"/>
                    <a:lumOff val="35000"/>
                  </a:schemeClr>
                </a:solidFill>
              </a:rPr>
              <a:t>Sáng Thế Ký</a:t>
            </a:r>
            <a:r xmlns:a="http://schemas.openxmlformats.org/drawingml/2006/main">
              <a:rPr lang="vi" altLang="en-US" sz="2800">
                <a:solidFill>
                  <a:schemeClr val="tx1">
                    <a:lumMod val="65000"/>
                    <a:lumOff val="35000"/>
                  </a:schemeClr>
                </a:solidFill>
              </a:rPr>
              <a:t> </a:t>
            </a:r>
            <a:r xmlns:a="http://schemas.openxmlformats.org/drawingml/2006/main">
              <a:rPr lang="vi" altLang="ko-KR" sz="2800">
                <a:solidFill>
                  <a:schemeClr val="tx1">
                    <a:lumMod val="65000"/>
                    <a:lumOff val="35000"/>
                  </a:schemeClr>
                </a:solidFill>
              </a:rPr>
              <a:t>26:</a:t>
            </a:r>
            <a:r xmlns:a="http://schemas.openxmlformats.org/drawingml/2006/main">
              <a:rPr lang="vi" altLang="en-US" sz="2800">
                <a:solidFill>
                  <a:schemeClr val="tx1">
                    <a:lumMod val="65000"/>
                    <a:lumOff val="35000"/>
                  </a:schemeClr>
                </a:solidFill>
              </a:rPr>
              <a:t> </a:t>
            </a:r>
            <a:r xmlns:a="http://schemas.openxmlformats.org/drawingml/2006/main">
              <a:rPr lang="vi"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5373216"/>
            <a:ext cx="9054634" cy="1368578"/>
          </a:xfrm>
          <a:prstGeom prst="rect">
            <a:avLst/>
          </a:prstGeom>
          <a:noFill/>
        </p:spPr>
        <p:txBody>
          <a:bodyPr wrap="square">
            <a:spAutoFit/>
          </a:bodyPr>
          <a:lstStyle/>
          <a:p>
            <a:pPr xmlns:a="http://schemas.openxmlformats.org/drawingml/2006/main" lvl="0">
              <a:defRPr/>
            </a:pPr>
            <a:r xmlns:a="http://schemas.openxmlformats.org/drawingml/2006/main">
              <a:rPr lang="vi" altLang="ko-KR" sz="2800">
                <a:solidFill>
                  <a:schemeClr val="tx1">
                    <a:lumMod val="65000"/>
                    <a:lumOff val="35000"/>
                  </a:schemeClr>
                </a:solidFill>
              </a:rPr>
              <a:t>Các</a:t>
            </a:r>
            <a:r xmlns:a="http://schemas.openxmlformats.org/drawingml/2006/main">
              <a:rPr lang="vi" altLang="en-US" sz="2800">
                <a:solidFill>
                  <a:schemeClr val="tx1">
                    <a:lumMod val="65000"/>
                    <a:lumOff val="35000"/>
                  </a:schemeClr>
                </a:solidFill>
              </a:rPr>
              <a:t> </a:t>
            </a:r>
            <a:r xmlns:a="http://schemas.openxmlformats.org/drawingml/2006/main">
              <a:rPr lang="vi" altLang="ko-KR" sz="2800">
                <a:solidFill>
                  <a:schemeClr val="tx1">
                    <a:lumMod val="65000"/>
                    <a:lumOff val="35000"/>
                  </a:schemeClr>
                </a:solidFill>
              </a:rPr>
              <a:t>giếng</a:t>
            </a:r>
            <a:r xmlns:a="http://schemas.openxmlformats.org/drawingml/2006/main">
              <a:rPr lang="vi" altLang="en-US" sz="2800">
                <a:solidFill>
                  <a:schemeClr val="tx1">
                    <a:lumMod val="65000"/>
                    <a:lumOff val="35000"/>
                  </a:schemeClr>
                </a:solidFill>
              </a:rPr>
              <a:t> </a:t>
            </a:r>
            <a:r xmlns:a="http://schemas.openxmlformats.org/drawingml/2006/main">
              <a:rPr lang="vi" altLang="ko-KR" sz="2800">
                <a:solidFill>
                  <a:schemeClr val="tx1">
                    <a:lumMod val="65000"/>
                    <a:lumOff val="35000"/>
                  </a:schemeClr>
                </a:solidFill>
              </a:rPr>
              <a:t>đã từng</a:t>
            </a:r>
            <a:r xmlns:a="http://schemas.openxmlformats.org/drawingml/2006/main">
              <a:rPr lang="vi" altLang="en-US" sz="2800">
                <a:solidFill>
                  <a:schemeClr val="tx1">
                    <a:lumMod val="65000"/>
                    <a:lumOff val="35000"/>
                  </a:schemeClr>
                </a:solidFill>
              </a:rPr>
              <a:t> </a:t>
            </a:r>
            <a:r xmlns:a="http://schemas.openxmlformats.org/drawingml/2006/main">
              <a:rPr lang="vi" altLang="ko-KR" sz="2800">
                <a:solidFill>
                  <a:schemeClr val="tx1">
                    <a:lumMod val="65000"/>
                    <a:lumOff val="35000"/>
                  </a:schemeClr>
                </a:solidFill>
              </a:rPr>
              <a:t>Vì thế</a:t>
            </a:r>
            <a:r xmlns:a="http://schemas.openxmlformats.org/drawingml/2006/main">
              <a:rPr lang="vi" altLang="en-US" sz="2800">
                <a:solidFill>
                  <a:schemeClr val="tx1">
                    <a:lumMod val="65000"/>
                    <a:lumOff val="35000"/>
                  </a:schemeClr>
                </a:solidFill>
              </a:rPr>
              <a:t> </a:t>
            </a:r>
            <a:r xmlns:a="http://schemas.openxmlformats.org/drawingml/2006/main">
              <a:rPr lang="vi" altLang="ko-KR" sz="2800">
                <a:solidFill>
                  <a:schemeClr val="tx1">
                    <a:lumMod val="65000"/>
                    <a:lumOff val="35000"/>
                  </a:schemeClr>
                </a:solidFill>
              </a:rPr>
              <a:t>quan trọng,</a:t>
            </a:r>
            <a:r xmlns:a="http://schemas.openxmlformats.org/drawingml/2006/main">
              <a:rPr lang="vi" altLang="en-US" sz="2800">
                <a:solidFill>
                  <a:schemeClr val="tx1">
                    <a:lumMod val="65000"/>
                    <a:lumOff val="35000"/>
                  </a:schemeClr>
                </a:solidFill>
              </a:rPr>
              <a:t> </a:t>
            </a:r>
            <a:r xmlns:a="http://schemas.openxmlformats.org/drawingml/2006/main">
              <a:rPr lang="vi" altLang="ko-KR" sz="2800">
                <a:solidFill>
                  <a:schemeClr val="tx1">
                    <a:lumMod val="65000"/>
                    <a:lumOff val="35000"/>
                  </a:schemeClr>
                </a:solidFill>
              </a:rPr>
              <a:t>bởi vì</a:t>
            </a:r>
            <a:r xmlns:a="http://schemas.openxmlformats.org/drawingml/2006/main">
              <a:rPr lang="vi" altLang="en-US" sz="2800">
                <a:solidFill>
                  <a:schemeClr val="tx1">
                    <a:lumMod val="65000"/>
                    <a:lumOff val="35000"/>
                  </a:schemeClr>
                </a:solidFill>
              </a:rPr>
              <a:t> </a:t>
            </a:r>
            <a:r xmlns:a="http://schemas.openxmlformats.org/drawingml/2006/main">
              <a:rPr lang="vi" altLang="ko-KR" sz="2800">
                <a:solidFill>
                  <a:schemeClr val="tx1">
                    <a:lumMod val="65000"/>
                    <a:lumOff val="35000"/>
                  </a:schemeClr>
                </a:solidFill>
              </a:rPr>
              <a:t>họ</a:t>
            </a:r>
            <a:r xmlns:a="http://schemas.openxmlformats.org/drawingml/2006/main">
              <a:rPr lang="vi" altLang="en-US" sz="2800">
                <a:solidFill>
                  <a:schemeClr val="tx1">
                    <a:lumMod val="65000"/>
                    <a:lumOff val="35000"/>
                  </a:schemeClr>
                </a:solidFill>
              </a:rPr>
              <a:t> </a:t>
            </a:r>
            <a:r xmlns:a="http://schemas.openxmlformats.org/drawingml/2006/main">
              <a:rPr lang="vi" altLang="ko-KR" sz="2800">
                <a:solidFill>
                  <a:schemeClr val="tx1">
                    <a:lumMod val="65000"/>
                    <a:lumOff val="35000"/>
                  </a:schemeClr>
                </a:solidFill>
              </a:rPr>
              <a:t>có thể</a:t>
            </a:r>
            <a:r xmlns:a="http://schemas.openxmlformats.org/drawingml/2006/main">
              <a:rPr lang="vi" altLang="en-US" sz="2800">
                <a:solidFill>
                  <a:schemeClr val="tx1">
                    <a:lumMod val="65000"/>
                    <a:lumOff val="35000"/>
                  </a:schemeClr>
                </a:solidFill>
              </a:rPr>
              <a:t> </a:t>
            </a:r>
            <a:r xmlns:a="http://schemas.openxmlformats.org/drawingml/2006/main">
              <a:rPr lang="vi" altLang="ko-KR" sz="2800">
                <a:solidFill>
                  <a:schemeClr val="tx1">
                    <a:lumMod val="65000"/>
                    <a:lumOff val="35000"/>
                  </a:schemeClr>
                </a:solidFill>
              </a:rPr>
              <a:t>lấy</a:t>
            </a:r>
            <a:r xmlns:a="http://schemas.openxmlformats.org/drawingml/2006/main">
              <a:rPr lang="vi" altLang="en-US" sz="2800">
                <a:solidFill>
                  <a:schemeClr val="tx1">
                    <a:lumMod val="65000"/>
                    <a:lumOff val="35000"/>
                  </a:schemeClr>
                </a:solidFill>
              </a:rPr>
              <a:t> </a:t>
            </a:r>
            <a:r xmlns:a="http://schemas.openxmlformats.org/drawingml/2006/main">
              <a:rPr lang="vi" altLang="ko-KR" sz="2800">
                <a:solidFill>
                  <a:schemeClr val="tx1">
                    <a:lumMod val="65000"/>
                    <a:lumOff val="35000"/>
                  </a:schemeClr>
                </a:solidFill>
              </a:rPr>
              <a:t>tươi</a:t>
            </a:r>
            <a:r xmlns:a="http://schemas.openxmlformats.org/drawingml/2006/main">
              <a:rPr lang="vi" altLang="en-US" sz="2800">
                <a:solidFill>
                  <a:schemeClr val="tx1">
                    <a:lumMod val="65000"/>
                    <a:lumOff val="35000"/>
                  </a:schemeClr>
                </a:solidFill>
              </a:rPr>
              <a:t> </a:t>
            </a:r>
            <a:r xmlns:a="http://schemas.openxmlformats.org/drawingml/2006/main">
              <a:rPr lang="vi" altLang="ko-KR" sz="2800">
                <a:solidFill>
                  <a:schemeClr val="tx1">
                    <a:lumMod val="65000"/>
                    <a:lumOff val="35000"/>
                  </a:schemeClr>
                </a:solidFill>
              </a:rPr>
              <a:t>Nước</a:t>
            </a:r>
            <a:r xmlns:a="http://schemas.openxmlformats.org/drawingml/2006/main">
              <a:rPr lang="vi" altLang="en-US" sz="2800">
                <a:solidFill>
                  <a:schemeClr val="tx1">
                    <a:lumMod val="65000"/>
                    <a:lumOff val="35000"/>
                  </a:schemeClr>
                </a:solidFill>
              </a:rPr>
              <a:t> </a:t>
            </a:r>
            <a:r xmlns:a="http://schemas.openxmlformats.org/drawingml/2006/main">
              <a:rPr lang="vi" altLang="ko-KR" sz="2800">
                <a:solidFill>
                  <a:schemeClr val="tx1">
                    <a:lumMod val="65000"/>
                    <a:lumOff val="35000"/>
                  </a:schemeClr>
                </a:solidFill>
              </a:rPr>
              <a:t>trong sa mạc. Isaac được cha mình thừa kế những chiếc giếng.</a:t>
            </a:r>
            <a:endParaRPr xmlns:a="http://schemas.openxmlformats.org/drawingml/2006/main" lang="en-US" altLang="ko-KR" sz="2800">
              <a:solidFill>
                <a:schemeClr val="tx1">
                  <a:lumMod val="65000"/>
                  <a:lumOff val="35000"/>
                </a:schemeClr>
              </a:solidFill>
            </a:endParaRPr>
          </a:p>
        </p:txBody>
      </p:sp>
      <p:pic>
        <p:nvPicPr>
          <p:cNvPr id="2" name="그림 1"/>
          <p:cNvPicPr>
            <a:picLocks noChangeAspect="1"/>
          </p:cNvPicPr>
          <p:nvPr/>
        </p:nvPicPr>
        <p:blipFill rotWithShape="1">
          <a:blip r:embed="rId3"/>
          <a:stretch>
            <a:fillRect/>
          </a:stretch>
        </p:blipFill>
        <p:spPr>
          <a:xfrm>
            <a:off x="1331640" y="12576"/>
            <a:ext cx="6696744" cy="521662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vi" altLang="ko-KR" sz="4000">
                <a:solidFill>
                  <a:srgbClr val="FF0000"/>
                </a:solidFill>
              </a:rPr>
              <a:t>Câu đố hôm nay</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p>
            <a:pPr xmlns:a="http://schemas.openxmlformats.org/drawingml/2006/main" lvl="0">
              <a:defRPr/>
            </a:pPr>
            <a:r xmlns:a="http://schemas.openxmlformats.org/drawingml/2006/main">
              <a:rPr lang="vi" altLang="ko-KR" sz="3600">
                <a:solidFill>
                  <a:schemeClr val="tx1">
                    <a:lumMod val="65000"/>
                    <a:lumOff val="35000"/>
                  </a:schemeClr>
                </a:solidFill>
              </a:rPr>
              <a:t>Chúa đã tạo ra thế giới bằng cái gì?</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vi" altLang="en-US" sz="2800">
                <a:solidFill>
                  <a:schemeClr val="tx1">
                    <a:lumMod val="65000"/>
                    <a:lumOff val="35000"/>
                  </a:schemeClr>
                </a:solidFill>
              </a:rPr>
              <a:t>① </a:t>
            </a:r>
            <a:r xmlns:a="http://schemas.openxmlformats.org/drawingml/2006/main">
              <a:rPr lang="vi" altLang="ko-KR" sz="2800">
                <a:solidFill>
                  <a:schemeClr val="tx1">
                    <a:lumMod val="65000"/>
                    <a:lumOff val="35000"/>
                  </a:schemeClr>
                </a:solidFill>
              </a:rPr>
              <a:t>đá</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92180"/>
            <a:ext cx="8424936" cy="511190"/>
          </a:xfrm>
          <a:prstGeom prst="rect">
            <a:avLst/>
          </a:prstGeom>
          <a:noFill/>
        </p:spPr>
        <p:txBody>
          <a:bodyPr wrap="square">
            <a:spAutoFit/>
          </a:bodyPr>
          <a:lstStyle/>
          <a:p>
            <a:pPr xmlns:a="http://schemas.openxmlformats.org/drawingml/2006/main" lvl="0">
              <a:defRPr/>
            </a:pPr>
            <a:r xmlns:a="http://schemas.openxmlformats.org/drawingml/2006/main">
              <a:rPr lang="vi" altLang="en-US" sz="2800">
                <a:solidFill>
                  <a:schemeClr val="tx1">
                    <a:lumMod val="65000"/>
                    <a:lumOff val="35000"/>
                  </a:schemeClr>
                </a:solidFill>
              </a:rPr>
              <a:t>② </a:t>
            </a:r>
            <a:r xmlns:a="http://schemas.openxmlformats.org/drawingml/2006/main">
              <a:rPr lang="vi" altLang="ko-KR" sz="2800">
                <a:solidFill>
                  <a:schemeClr val="tx1">
                    <a:lumMod val="65000"/>
                    <a:lumOff val="35000"/>
                  </a:schemeClr>
                </a:solidFill>
              </a:rPr>
              <a:t>nước</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vi" altLang="en-US" sz="2800">
                <a:solidFill>
                  <a:schemeClr val="tx1">
                    <a:lumMod val="65000"/>
                    <a:lumOff val="35000"/>
                  </a:schemeClr>
                </a:solidFill>
              </a:rPr>
              <a:t>③ </a:t>
            </a:r>
            <a:r xmlns:a="http://schemas.openxmlformats.org/drawingml/2006/main">
              <a:rPr lang="vi" altLang="ko-KR" sz="2800">
                <a:solidFill>
                  <a:schemeClr val="tx1">
                    <a:lumMod val="65000"/>
                    <a:lumOff val="35000"/>
                  </a:schemeClr>
                </a:solidFill>
              </a:rPr>
              <a:t>bụi</a:t>
            </a:r>
            <a:r xmlns:a="http://schemas.openxmlformats.org/drawingml/2006/main">
              <a:rPr lang="vi" altLang="en-US" sz="2800">
                <a:solidFill>
                  <a:schemeClr val="tx1">
                    <a:lumMod val="65000"/>
                    <a:lumOff val="35000"/>
                  </a:schemeClr>
                </a:solidFill>
              </a:rPr>
              <a:t> </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vi" altLang="en-US" sz="2800">
                <a:solidFill>
                  <a:schemeClr val="tx1">
                    <a:lumMod val="65000"/>
                    <a:lumOff val="35000"/>
                  </a:schemeClr>
                </a:solidFill>
              </a:rPr>
              <a:t>④ </a:t>
            </a:r>
            <a:r xmlns:a="http://schemas.openxmlformats.org/drawingml/2006/main">
              <a:rPr lang="vi" altLang="ko-KR" sz="2800">
                <a:solidFill>
                  <a:schemeClr val="tx1">
                    <a:lumMod val="65000"/>
                    <a:lumOff val="35000"/>
                  </a:schemeClr>
                </a:solidFill>
              </a:rPr>
              <a:t>từ</a:t>
            </a:r>
            <a:endParaRPr xmlns:a="http://schemas.openxmlformats.org/drawingml/2006/main" lang="en-US" altLang="ko-KR" sz="2800">
              <a:solidFill>
                <a:schemeClr val="tx1">
                  <a:lumMod val="65000"/>
                  <a:lumOff val="35000"/>
                </a:schemeClr>
              </a:solidFill>
            </a:endParaRPr>
          </a:p>
        </p:txBody>
      </p:sp>
      <p:sp>
        <p:nvSpPr>
          <p:cNvPr id="24" name="TextBox 23"/>
          <p:cNvSpPr txBox="1"/>
          <p:nvPr/>
        </p:nvSpPr>
        <p:spPr>
          <a:xfrm>
            <a:off x="323528" y="5147637"/>
            <a:ext cx="8712968" cy="517833"/>
          </a:xfrm>
          <a:prstGeom prst="rect">
            <a:avLst/>
          </a:prstGeom>
          <a:noFill/>
        </p:spPr>
        <p:txBody>
          <a:bodyPr wrap="square">
            <a:spAutoFit/>
          </a:bodyPr>
          <a:lstStyle/>
          <a:p>
            <a:pPr xmlns:a="http://schemas.openxmlformats.org/drawingml/2006/main" lvl="0">
              <a:defRPr/>
            </a:pPr>
            <a:r xmlns:a="http://schemas.openxmlformats.org/drawingml/2006/main">
              <a:rPr lang="vi" altLang="en-US" sz="2800">
                <a:solidFill>
                  <a:srgbClr val="FF0000"/>
                </a:solidFill>
              </a:rPr>
              <a:t>④ </a:t>
            </a:r>
            <a:r xmlns:a="http://schemas.openxmlformats.org/drawingml/2006/main">
              <a:rPr lang="vi" altLang="ko-KR" sz="2800">
                <a:solidFill>
                  <a:srgbClr val="FF0000"/>
                </a:solidFill>
              </a:rPr>
              <a:t>từ</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10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vi" altLang="ko-KR" sz="2800">
                <a:solidFill>
                  <a:schemeClr val="tx1">
                    <a:lumMod val="65000"/>
                    <a:lumOff val="35000"/>
                  </a:schemeClr>
                </a:solidFill>
              </a:rPr>
              <a:t>Tuy nhiên, người Phi-li-tin lại ghen tị với ông. Vì vậy, họ đã lấp đầy giếng bằng đất.</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1523874" y="-27383"/>
            <a:ext cx="6096252"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9070726" cy="940722"/>
          </a:xfrm>
          <a:prstGeom prst="rect">
            <a:avLst/>
          </a:prstGeom>
          <a:noFill/>
        </p:spPr>
        <p:txBody>
          <a:bodyPr wrap="square">
            <a:spAutoFit/>
          </a:bodyPr>
          <a:lstStyle/>
          <a:p>
            <a:pPr xmlns:a="http://schemas.openxmlformats.org/drawingml/2006/main" lvl="0">
              <a:defRPr/>
            </a:pPr>
            <a:r xmlns:a="http://schemas.openxmlformats.org/drawingml/2006/main">
              <a:rPr lang="vi" altLang="ko-KR" sz="2800">
                <a:solidFill>
                  <a:schemeClr val="tx1">
                    <a:lumMod val="65000"/>
                    <a:lumOff val="35000"/>
                  </a:schemeClr>
                </a:solidFill>
              </a:rPr>
              <a:t>Tuy nhiên, Isaac không cãi nhau với họ. Anh ta bỏ đi và đào giếng. Anh ta phát hiện ra một giếng nước ngọt.</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566614" y="0"/>
            <a:ext cx="6084046"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vi" altLang="ko-KR" sz="2800">
                <a:solidFill>
                  <a:schemeClr val="tx1">
                    <a:lumMod val="65000"/>
                    <a:lumOff val="35000"/>
                  </a:schemeClr>
                </a:solidFill>
              </a:rPr>
              <a:t>Lúc này, những người khác đã lấy giếng từ tay Isaac. Tuy nhiên, anh cũng không cãi nhau với họ.</a:t>
            </a:r>
            <a:endParaRPr xmlns:a="http://schemas.openxmlformats.org/drawingml/2006/main" lang="en-US" altLang="ko-KR" sz="28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rcRect l="1640" t="1350" r="1350" b="1350"/>
          <a:stretch>
            <a:fillRect/>
          </a:stretch>
        </p:blipFill>
        <p:spPr>
          <a:xfrm>
            <a:off x="1422537" y="0"/>
            <a:ext cx="6264696" cy="5799695"/>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613" y="5565338"/>
            <a:ext cx="9054634" cy="1281232"/>
          </a:xfrm>
          <a:prstGeom prst="rect">
            <a:avLst/>
          </a:prstGeom>
          <a:noFill/>
        </p:spPr>
        <p:txBody>
          <a:bodyPr wrap="square">
            <a:spAutoFit/>
          </a:bodyPr>
          <a:lstStyle/>
          <a:p>
            <a:pPr xmlns:a="http://schemas.openxmlformats.org/drawingml/2006/main" lvl="0">
              <a:defRPr/>
            </a:pPr>
            <a:r xmlns:a="http://schemas.openxmlformats.org/drawingml/2006/main">
              <a:rPr lang="vi" altLang="ko-KR" sz="2600">
                <a:solidFill>
                  <a:schemeClr val="tx1">
                    <a:lumMod val="65000"/>
                    <a:lumOff val="35000"/>
                  </a:schemeClr>
                </a:solidFill>
              </a:rPr>
              <a:t>Chúa ban phước cho Y-sác. Anh lại đào một cái giếng khác. Chúa đã ban cho anh nguồn nước ngọt từ đó. Y-sác dựng một bàn thờ và dâng lễ vật tạ ơn.</a:t>
            </a:r>
            <a:endParaRPr xmlns:a="http://schemas.openxmlformats.org/drawingml/2006/main" lang="en-US" altLang="ko-KR"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331640" y="1"/>
            <a:ext cx="6370284" cy="551723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123728" y="82696"/>
            <a:ext cx="4459762" cy="696449"/>
          </a:xfrm>
          <a:prstGeom prst="rect">
            <a:avLst/>
          </a:prstGeom>
          <a:noFill/>
        </p:spPr>
        <p:txBody>
          <a:bodyPr wrap="square">
            <a:spAutoFit/>
          </a:bodyPr>
          <a:lstStyle/>
          <a:p>
            <a:pPr xmlns:a="http://schemas.openxmlformats.org/drawingml/2006/main" algn="ctr">
              <a:defRPr/>
            </a:pPr>
            <a:r xmlns:a="http://schemas.openxmlformats.org/drawingml/2006/main">
              <a:rPr lang="vi" altLang="ko-KR" sz="4000">
                <a:solidFill>
                  <a:srgbClr val="ff0000"/>
                </a:solidFill>
              </a:rPr>
              <a:t>Bài học của ngày hôm nay</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171606" y="11277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1631880" y="82696"/>
            <a:ext cx="983695" cy="648072"/>
          </a:xfrm>
          <a:prstGeom prst="rect">
            <a:avLst/>
          </a:prstGeom>
          <a:noFill/>
        </p:spPr>
      </p:pic>
      <p:sp>
        <p:nvSpPr>
          <p:cNvPr id="17" name="TextBox 16"/>
          <p:cNvSpPr txBox="1"/>
          <p:nvPr/>
        </p:nvSpPr>
        <p:spPr>
          <a:xfrm>
            <a:off x="467544" y="1124744"/>
            <a:ext cx="8208912" cy="4474051"/>
          </a:xfrm>
          <a:prstGeom prst="rect">
            <a:avLst/>
          </a:prstGeom>
          <a:noFill/>
        </p:spPr>
        <p:txBody>
          <a:bodyPr wrap="square">
            <a:spAutoFit/>
          </a:bodyPr>
          <a:lstStyle/>
          <a:p>
            <a:pPr xmlns:a="http://schemas.openxmlformats.org/drawingml/2006/main" algn="ctr">
              <a:defRPr/>
            </a:pPr>
            <a:r xmlns:a="http://schemas.openxmlformats.org/drawingml/2006/main">
              <a:rPr lang="vi" altLang="ko-KR" sz="3600">
                <a:solidFill>
                  <a:schemeClr val="tx1">
                    <a:lumMod val="65000"/>
                    <a:lumOff val="35000"/>
                  </a:schemeClr>
                </a:solidFill>
              </a:rPr>
              <a:t>Isaac không cãi vã với những người đã lấy đi giếng nước của mình.</a:t>
            </a:r>
            <a:r xmlns:a="http://schemas.openxmlformats.org/drawingml/2006/main">
              <a:rPr lang="vi" altLang="en-US" sz="3600">
                <a:solidFill>
                  <a:schemeClr val="tx1">
                    <a:lumMod val="65000"/>
                    <a:lumOff val="35000"/>
                  </a:schemeClr>
                </a:solidFill>
              </a:rPr>
              <a:t> </a:t>
            </a:r>
            <a:endParaRPr xmlns:a="http://schemas.openxmlformats.org/drawingml/2006/main" lang="ko-KR" altLang="en-US"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vi" altLang="ko-KR" sz="3600">
                <a:solidFill>
                  <a:schemeClr val="tx1">
                    <a:lumMod val="65000"/>
                    <a:lumOff val="35000"/>
                  </a:schemeClr>
                </a:solidFill>
              </a:rPr>
              <a:t>Chúa ban phước cho Y-sác.</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vi" altLang="ko-KR" sz="3600">
                <a:solidFill>
                  <a:schemeClr val="tx1">
                    <a:lumMod val="65000"/>
                    <a:lumOff val="35000"/>
                  </a:schemeClr>
                </a:solidFill>
              </a:rPr>
              <a:t>Chúng ta cũng không được tranh cãi với người khác.</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vi" altLang="ko-KR" sz="3600">
                <a:solidFill>
                  <a:schemeClr val="tx1">
                    <a:lumMod val="65000"/>
                    <a:lumOff val="35000"/>
                  </a:schemeClr>
                </a:solidFill>
              </a:rPr>
              <a:t>Chúng ta phải yêu thương và tha thứ cho người khác.</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vi" altLang="ko-KR" sz="3200"/>
              <a:t>Chúa là??</a:t>
            </a:r>
            <a:r xmlns:a="http://schemas.openxmlformats.org/drawingml/2006/main">
              <a:rPr lang="v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vi" altLang="ko-KR" sz="3600">
                <a:solidFill>
                  <a:srgbClr val="c00000"/>
                </a:solidFill>
              </a:rPr>
              <a:t>Chúa ….</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833301"/>
          </a:xfrm>
          <a:prstGeom prst="rect">
            <a:avLst/>
          </a:prstGeom>
          <a:noFill/>
        </p:spPr>
        <p:txBody>
          <a:bodyPr wrap="square">
            <a:spAutoFit/>
          </a:bodyPr>
          <a:lstStyle/>
          <a:p>
            <a:pPr xmlns:a="http://schemas.openxmlformats.org/drawingml/2006/main" lvl="0">
              <a:defRPr/>
            </a:pPr>
            <a:r xmlns:a="http://schemas.openxmlformats.org/drawingml/2006/main">
              <a:rPr lang="vi" altLang="ko-KR" sz="3600">
                <a:solidFill>
                  <a:schemeClr val="tx1">
                    <a:lumMod val="65000"/>
                    <a:lumOff val="35000"/>
                  </a:schemeClr>
                </a:solidFill>
              </a:rPr>
              <a:t>Anh ấy ghét những người gây gổ với người khác.</a:t>
            </a:r>
            <a:endParaRPr xmlns:a="http://schemas.openxmlformats.org/drawingml/2006/main" lang="en-US" altLang="ko-KR" sz="3600">
              <a:solidFill>
                <a:schemeClr val="tx1">
                  <a:lumMod val="65000"/>
                  <a:lumOff val="35000"/>
                </a:schemeClr>
              </a:solidFill>
            </a:endParaRPr>
          </a:p>
          <a:p>
            <a:pPr lvl="0">
              <a:defRPr/>
            </a:pPr>
            <a:endParaRPr lang="en-US" altLang="ko-KR" sz="3600">
              <a:solidFill>
                <a:schemeClr val="tx1">
                  <a:lumMod val="65000"/>
                  <a:lumOff val="35000"/>
                </a:schemeClr>
              </a:solidFill>
            </a:endParaRPr>
          </a:p>
          <a:p>
            <a:pPr xmlns:a="http://schemas.openxmlformats.org/drawingml/2006/main" lvl="0">
              <a:defRPr/>
            </a:pPr>
            <a:r xmlns:a="http://schemas.openxmlformats.org/drawingml/2006/main">
              <a:rPr lang="vi" altLang="ko-KR" sz="3600">
                <a:solidFill>
                  <a:schemeClr val="tx1">
                    <a:lumMod val="65000"/>
                    <a:lumOff val="35000"/>
                  </a:schemeClr>
                </a:solidFill>
              </a:rPr>
              <a:t>Anh ấy yêu những người yêu nhau.</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vi" altLang="ko-KR" sz="4000">
                <a:solidFill>
                  <a:srgbClr val="ff0000"/>
                </a:solidFill>
              </a:rPr>
              <a:t>Câu đố hôm nay</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vi" altLang="ko-KR" sz="3600">
                <a:solidFill>
                  <a:schemeClr val="tx1">
                    <a:lumMod val="65000"/>
                    <a:lumOff val="35000"/>
                  </a:schemeClr>
                </a:solidFill>
              </a:rPr>
              <a:t>Vì điều gì mà Y-sác đã phải chịu khó khăn?</a:t>
            </a:r>
            <a:endParaRPr xmlns:a="http://schemas.openxmlformats.org/drawingml/2006/main" lang="en-US" altLang="ko-KR"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vi" altLang="en-US" sz="2800">
                <a:solidFill>
                  <a:schemeClr val="tx1">
                    <a:lumMod val="65000"/>
                    <a:lumOff val="35000"/>
                  </a:schemeClr>
                </a:solidFill>
              </a:rPr>
              <a:t>① </a:t>
            </a:r>
            <a:r xmlns:a="http://schemas.openxmlformats.org/drawingml/2006/main">
              <a:rPr lang="vi" altLang="ko-KR" sz="2800">
                <a:solidFill>
                  <a:schemeClr val="tx1">
                    <a:lumMod val="65000"/>
                    <a:lumOff val="35000"/>
                  </a:schemeClr>
                </a:solidFill>
              </a:rPr>
              <a:t>nhà</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vi" altLang="en-US" sz="2800">
                <a:solidFill>
                  <a:schemeClr val="tx1">
                    <a:lumMod val="65000"/>
                    <a:lumOff val="35000"/>
                  </a:schemeClr>
                </a:solidFill>
              </a:rPr>
              <a:t>② </a:t>
            </a:r>
            <a:r xmlns:a="http://schemas.openxmlformats.org/drawingml/2006/main">
              <a:rPr lang="vi" altLang="ko-KR" sz="2800">
                <a:solidFill>
                  <a:schemeClr val="tx1">
                    <a:lumMod val="65000"/>
                    <a:lumOff val="35000"/>
                  </a:schemeClr>
                </a:solidFill>
              </a:rPr>
              <a:t>thịt cừu</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vi" altLang="en-US" sz="2800">
                <a:solidFill>
                  <a:schemeClr val="dk1"/>
                </a:solidFill>
              </a:rPr>
              <a:t>③ </a:t>
            </a:r>
            <a:r xmlns:a="http://schemas.openxmlformats.org/drawingml/2006/main">
              <a:rPr lang="vi" altLang="ko-KR" sz="2800">
                <a:solidFill>
                  <a:schemeClr val="dk1"/>
                </a:solidFill>
              </a:rPr>
              <a:t>tốt</a:t>
            </a:r>
            <a:endParaRPr xmlns:a="http://schemas.openxmlformats.org/drawingml/2006/main" lang="en-US" altLang="ko-KR" sz="2800">
              <a:solidFill>
                <a:schemeClr val="dk1"/>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vi" altLang="en-US" sz="2800">
                <a:solidFill>
                  <a:schemeClr val="tx1">
                    <a:lumMod val="65000"/>
                    <a:lumOff val="35000"/>
                  </a:schemeClr>
                </a:solidFill>
              </a:rPr>
              <a:t>④ </a:t>
            </a:r>
            <a:r xmlns:a="http://schemas.openxmlformats.org/drawingml/2006/main">
              <a:rPr lang="vi" altLang="ko-KR" sz="2800">
                <a:solidFill>
                  <a:schemeClr val="tx1">
                    <a:lumMod val="65000"/>
                    <a:lumOff val="35000"/>
                  </a:schemeClr>
                </a:solidFill>
              </a:rPr>
              <a:t>gia đình</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19316"/>
          </a:xfrm>
          <a:prstGeom prst="rect">
            <a:avLst/>
          </a:prstGeom>
          <a:noFill/>
        </p:spPr>
        <p:txBody>
          <a:bodyPr wrap="square">
            <a:spAutoFit/>
          </a:bodyPr>
          <a:lstStyle/>
          <a:p>
            <a:pPr xmlns:a="http://schemas.openxmlformats.org/drawingml/2006/main" lvl="0">
              <a:defRPr/>
            </a:pPr>
            <a:r xmlns:a="http://schemas.openxmlformats.org/drawingml/2006/main">
              <a:rPr lang="vi" altLang="en-US" sz="2800">
                <a:solidFill>
                  <a:srgbClr val="ff0000"/>
                </a:solidFill>
              </a:rPr>
              <a:t>③ </a:t>
            </a:r>
            <a:r xmlns:a="http://schemas.openxmlformats.org/drawingml/2006/main">
              <a:rPr lang="vi" altLang="ko-KR" sz="2800">
                <a:solidFill>
                  <a:srgbClr val="ff0000"/>
                </a:solidFill>
              </a:rPr>
              <a:t>tốt</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vi" altLang="ko-KR" sz="4000">
                <a:solidFill>
                  <a:srgbClr val="ff0000"/>
                </a:solidFill>
              </a:rPr>
              <a:t>Lời hôm nay</a:t>
            </a:r>
            <a:endParaRPr xmlns:a="http://schemas.openxmlformats.org/drawingml/2006/main" lang="en-US" altLang="ko-KR"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412776"/>
            <a:ext cx="8208912" cy="3385919"/>
          </a:xfrm>
          <a:prstGeom prst="rect">
            <a:avLst/>
          </a:prstGeom>
          <a:noFill/>
        </p:spPr>
        <p:txBody>
          <a:bodyPr wrap="square">
            <a:spAutoFit/>
          </a:bodyPr>
          <a:lstStyle/>
          <a:p>
            <a:pPr xmlns:a="http://schemas.openxmlformats.org/drawingml/2006/main" lvl="0">
              <a:defRPr/>
            </a:pPr>
            <a:r xmlns:a="http://schemas.openxmlformats.org/drawingml/2006/main">
              <a:rPr lang="vi" altLang="ko-KR" sz="3600">
                <a:solidFill>
                  <a:schemeClr val="bg1">
                    <a:lumMod val="50000"/>
                  </a:schemeClr>
                </a:solidFill>
              </a:rPr>
              <a:t>Anh ta rời khỏi đó và đào một cái giếng khác, và không ai tranh cãi về nó.</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vi" altLang="ko-KR" sz="3600">
                <a:solidFill>
                  <a:schemeClr val="bg1">
                    <a:lumMod val="50000"/>
                  </a:schemeClr>
                </a:solidFill>
              </a:rPr>
              <a:t>Ông đặt tên nó là Rehoboth và nói: “Bây giờ CHÚA đã ban cho chúng ta chỗ</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vi" altLang="ko-KR" sz="3600">
                <a:solidFill>
                  <a:schemeClr val="bg1">
                    <a:lumMod val="50000"/>
                  </a:schemeClr>
                </a:solidFill>
              </a:rPr>
              <a:t>và chúng ta sẽ hưng thịnh trên đất này."</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vi" altLang="ko-KR" sz="2800">
                <a:solidFill>
                  <a:schemeClr val="tx1">
                    <a:lumMod val="65000"/>
                    <a:lumOff val="35000"/>
                  </a:schemeClr>
                </a:solidFill>
              </a:rPr>
              <a:t>Sáng Thế Ký</a:t>
            </a:r>
            <a:r xmlns:a="http://schemas.openxmlformats.org/drawingml/2006/main">
              <a:rPr lang="vi" altLang="en-US" sz="2800">
                <a:solidFill>
                  <a:schemeClr val="tx1">
                    <a:lumMod val="65000"/>
                    <a:lumOff val="35000"/>
                  </a:schemeClr>
                </a:solidFill>
              </a:rPr>
              <a:t> </a:t>
            </a:r>
            <a:r xmlns:a="http://schemas.openxmlformats.org/drawingml/2006/main">
              <a:rPr lang="vi" altLang="ko-KR" sz="2800">
                <a:solidFill>
                  <a:schemeClr val="tx1">
                    <a:lumMod val="65000"/>
                    <a:lumOff val="35000"/>
                  </a:schemeClr>
                </a:solidFill>
              </a:rPr>
              <a:t>26:</a:t>
            </a:r>
            <a:r xmlns:a="http://schemas.openxmlformats.org/drawingml/2006/main">
              <a:rPr lang="vi" altLang="en-US" sz="2800">
                <a:solidFill>
                  <a:schemeClr val="tx1">
                    <a:lumMod val="65000"/>
                    <a:lumOff val="35000"/>
                  </a:schemeClr>
                </a:solidFill>
              </a:rPr>
              <a:t> </a:t>
            </a:r>
            <a:r xmlns:a="http://schemas.openxmlformats.org/drawingml/2006/main">
              <a:rPr lang="vi"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7388" cy="369332"/>
          </a:xfrm>
          <a:prstGeom prst="rect">
            <a:avLst/>
          </a:prstGeom>
          <a:noFill/>
        </p:spPr>
        <p:txBody>
          <a:bodyPr wrap="square">
            <a:spAutoFit/>
          </a:bodyPr>
          <a:lstStyle/>
          <a:p>
            <a:pPr xmlns:a="http://schemas.openxmlformats.org/drawingml/2006/main" lvl="0">
              <a:defRPr/>
            </a:pPr>
            <a:r xmlns:a="http://schemas.openxmlformats.org/drawingml/2006/main">
              <a:rPr lang="vi" altLang="ko-KR" b="1">
                <a:solidFill>
                  <a:schemeClr val="tx1">
                    <a:lumMod val="50000"/>
                    <a:lumOff val="50000"/>
                  </a:schemeClr>
                </a:solidFill>
              </a:rPr>
              <a:t>Số 10</a:t>
            </a:r>
            <a:r xmlns:a="http://schemas.openxmlformats.org/drawingml/2006/main">
              <a:rPr lang="vi" altLang="en-US" b="1">
                <a:solidFill>
                  <a:schemeClr val="tx1">
                    <a:lumMod val="50000"/>
                    <a:lumOff val="50000"/>
                  </a:schemeClr>
                </a:solidFill>
              </a:rPr>
              <a:t> </a:t>
            </a:r>
            <a:r xmlns:a="http://schemas.openxmlformats.org/drawingml/2006/main">
              <a:rPr lang="vi" altLang="ko-KR" b="1">
                <a:solidFill>
                  <a:schemeClr val="tx1">
                    <a:lumMod val="50000"/>
                    <a:lumOff val="50000"/>
                  </a:schemeClr>
                </a:solidFill>
              </a:rPr>
              <a:t>Các</a:t>
            </a:r>
            <a:r xmlns:a="http://schemas.openxmlformats.org/drawingml/2006/main">
              <a:rPr lang="vi" altLang="en-US" b="1">
                <a:solidFill>
                  <a:schemeClr val="tx1">
                    <a:lumMod val="50000"/>
                    <a:lumOff val="50000"/>
                  </a:schemeClr>
                </a:solidFill>
              </a:rPr>
              <a:t> </a:t>
            </a:r>
            <a:r xmlns:a="http://schemas.openxmlformats.org/drawingml/2006/main">
              <a:rPr lang="vi" altLang="ko-KR" b="1">
                <a:solidFill>
                  <a:schemeClr val="tx1">
                    <a:lumMod val="50000"/>
                    <a:lumOff val="50000"/>
                  </a:schemeClr>
                </a:solidFill>
              </a:rPr>
              <a:t>Từ</a:t>
            </a:r>
            <a:r xmlns:a="http://schemas.openxmlformats.org/drawingml/2006/main">
              <a:rPr lang="vi" altLang="en-US" b="1">
                <a:solidFill>
                  <a:schemeClr val="tx1">
                    <a:lumMod val="50000"/>
                    <a:lumOff val="50000"/>
                  </a:schemeClr>
                </a:solidFill>
              </a:rPr>
              <a:t> </a:t>
            </a:r>
            <a:r xmlns:a="http://schemas.openxmlformats.org/drawingml/2006/main">
              <a:rPr lang="vi" altLang="ko-KR" b="1">
                <a:solidFill>
                  <a:schemeClr val="tx1">
                    <a:lumMod val="50000"/>
                    <a:lumOff val="50000"/>
                  </a:schemeClr>
                </a:solidFill>
              </a:rPr>
              <a:t>của</a:t>
            </a:r>
            <a:r xmlns:a="http://schemas.openxmlformats.org/drawingml/2006/main">
              <a:rPr lang="vi" altLang="en-US" b="1">
                <a:solidFill>
                  <a:schemeClr val="tx1">
                    <a:lumMod val="50000"/>
                    <a:lumOff val="50000"/>
                  </a:schemeClr>
                </a:solidFill>
              </a:rPr>
              <a:t> </a:t>
            </a:r>
            <a:r xmlns:a="http://schemas.openxmlformats.org/drawingml/2006/main">
              <a:rPr lang="vi" altLang="ko-KR" b="1">
                <a:solidFill>
                  <a:schemeClr val="tx1">
                    <a:lumMod val="50000"/>
                    <a:lumOff val="50000"/>
                  </a:schemeClr>
                </a:solidFill>
              </a:rPr>
              <a:t>Chúa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7186" y="1916832"/>
            <a:ext cx="3931114" cy="2291313"/>
          </a:xfrm>
          <a:prstGeom prst="rect">
            <a:avLst/>
          </a:prstGeom>
          <a:noFill/>
        </p:spPr>
        <p:txBody>
          <a:bodyPr wrap="square">
            <a:spAutoFit/>
          </a:bodyPr>
          <a:lstStyle/>
          <a:p>
            <a:pPr xmlns:a="http://schemas.openxmlformats.org/drawingml/2006/main" algn="ctr">
              <a:defRPr/>
            </a:pPr>
            <a:r xmlns:a="http://schemas.openxmlformats.org/drawingml/2006/main">
              <a:rPr lang="vi" altLang="ko-KR" sz="3600"/>
              <a:t>Ê-sau đã bán quyền trưởng nam</a:t>
            </a:r>
            <a:endParaRPr xmlns:a="http://schemas.openxmlformats.org/drawingml/2006/main" lang="en-US" altLang="ko-KR" sz="3600"/>
          </a:p>
          <a:p>
            <a:pPr xmlns:a="http://schemas.openxmlformats.org/drawingml/2006/main" algn="ctr">
              <a:defRPr/>
            </a:pPr>
            <a:r xmlns:a="http://schemas.openxmlformats.org/drawingml/2006/main">
              <a:rPr lang="vi" altLang="ko-KR" sz="3600"/>
              <a:t>cho một tô hầm đỏ</a:t>
            </a:r>
            <a:endParaRPr xmlns:a="http://schemas.openxmlformats.org/drawingml/2006/main" lang="en-US" altLang="ko-KR" sz="36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3773016" y="1847288"/>
            <a:ext cx="5364088" cy="402306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vi" altLang="ko-KR" sz="4000">
                <a:solidFill>
                  <a:srgbClr val="ff0000"/>
                </a:solidFill>
              </a:rPr>
              <a:t>Lời hôm nay</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43142" cy="3382496"/>
          </a:xfrm>
          <a:prstGeom prst="rect">
            <a:avLst/>
          </a:prstGeom>
          <a:noFill/>
        </p:spPr>
        <p:txBody>
          <a:bodyPr wrap="square">
            <a:spAutoFit/>
          </a:bodyPr>
          <a:lstStyle/>
          <a:p>
            <a:pPr xmlns:a="http://schemas.openxmlformats.org/drawingml/2006/main" lvl="0">
              <a:defRPr/>
            </a:pPr>
            <a:r xmlns:a="http://schemas.openxmlformats.org/drawingml/2006/main">
              <a:rPr lang="vi" altLang="ko-KR" sz="3600">
                <a:solidFill>
                  <a:schemeClr val="bg1">
                    <a:lumMod val="50000"/>
                  </a:schemeClr>
                </a:solidFill>
              </a:rPr>
              <a:t>Rồi Gia-cốp đưa cho Ê-sau một ít bánh mì và đậu lăng hầm.</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vi" altLang="ko-KR" sz="3600">
                <a:solidFill>
                  <a:schemeClr val="bg1">
                    <a:lumMod val="50000"/>
                  </a:schemeClr>
                </a:solidFill>
              </a:rPr>
              <a:t>Anh ta ăn uống rồi đứng dậy rời đi.</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vi" altLang="ko-KR" sz="3600">
                <a:solidFill>
                  <a:schemeClr val="bg1">
                    <a:lumMod val="50000"/>
                  </a:schemeClr>
                </a:solidFill>
              </a:rPr>
              <a:t>Vì vậy, Ê-sau khinh thường quyền trưởng nam của mình.</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vi" altLang="ko-KR" sz="3600">
                <a:solidFill>
                  <a:schemeClr val="bg1">
                    <a:lumMod val="50000"/>
                  </a:schemeClr>
                </a:solidFill>
              </a:rPr>
              <a:t>                                                                 </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0037" y="5513116"/>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vi" altLang="ko-KR" sz="2800">
                <a:solidFill>
                  <a:schemeClr val="bg1">
                    <a:lumMod val="50000"/>
                  </a:schemeClr>
                </a:solidFill>
              </a:rPr>
              <a:t>Sáng thế ký 25:34</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r="http://schemas.openxmlformats.org/officeDocument/2006/relationships"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r="http://schemas.openxmlformats.org/officeDocument/2006/relationships"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한컴오피스">
  <a:themeElements>
    <a:clrScheme name="한컴오피스">
      <a:dk1>
        <a:sysClr val="windowText" lastClr="000000"/>
      </a:dk1>
      <a:lt1>
        <a:sysClr val="window" lastClr="ffffff"/>
      </a:lt1>
      <a:dk2>
        <a:srgbClr val="1c3d62"/>
      </a:dk2>
      <a:lt2>
        <a:srgbClr val="e3dcc1"/>
      </a:lt2>
      <a:accent1>
        <a:srgbClr val="315f97"/>
      </a:accent1>
      <a:accent2>
        <a:srgbClr val="c75252"/>
      </a:accent2>
      <a:accent3>
        <a:srgbClr val="e9ae2b"/>
      </a:accent3>
      <a:accent4>
        <a:srgbClr val="699b37"/>
      </a:accent4>
      <a:accent5>
        <a:srgbClr val="358791"/>
      </a:accent5>
      <a:accent6>
        <a:srgbClr val="ca56a7"/>
      </a:accent6>
      <a:hlink>
        <a:srgbClr val="0000ff"/>
      </a:hlink>
      <a:folHlink>
        <a:srgbClr val="800080"/>
      </a:folHlink>
    </a:clrScheme>
    <a:fontScheme name="한컴오피스">
      <a:majorFont>
        <a:latin typeface="함초롬돋움"/>
        <a:ea typeface="함초롬돋움"/>
        <a:cs typeface="Times New Roman"/>
      </a:majorFont>
      <a:minorFont>
        <a:latin typeface="함초롬돋움"/>
        <a:ea typeface="함초롬돋움"/>
        <a:cs typeface="Times New Roman"/>
      </a:minorFont>
    </a:fontScheme>
    <a:fmtScheme name="한컴오피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12700" cap="flat" cmpd="sng" algn="ctr">
          <a:solidFill>
            <a:schemeClr val="phClr">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75000"/>
              </a:srgbClr>
            </a:outerShdw>
          </a:effectLst>
        </a:effectStyle>
        <a:effectStyle>
          <a:effectLst>
            <a:outerShdw blurRad="38100" dist="25400" dir="5400000" rotWithShape="0">
              <a:srgbClr val="000000">
                <a:alpha val="75000"/>
              </a:srgbClr>
            </a:outerShdw>
          </a:effectLst>
        </a:effectStyle>
        <a:effectStyle>
          <a:effectLst>
            <a:reflection blurRad="12700" stA="26000" endPos="28000" dist="38100" dir="54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4947</ep:Words>
  <ep:PresentationFormat>On-screen Show (4:3)</ep:PresentationFormat>
  <ep:Paragraphs>781</ep:Paragraphs>
  <ep:Slides>163</ep:Slides>
  <ep:Notes>6</ep:Notes>
  <ep:TotalTime>0</ep:TotalTime>
  <ep:HiddenSlides>0</ep:HiddenSlides>
  <ep:MMClips>0</ep:MMClips>
  <ep:HeadingPairs>
    <vt:vector size="4" baseType="variant">
      <vt:variant>
        <vt:lpstr>테마</vt:lpstr>
      </vt:variant>
      <vt:variant>
        <vt:i4>5</vt:i4>
      </vt:variant>
      <vt:variant>
        <vt:lpstr>슬라이드 제목</vt:lpstr>
      </vt:variant>
      <vt:variant>
        <vt:i4>163</vt:i4>
      </vt:variant>
    </vt:vector>
  </ep:HeadingPairs>
  <ep:TitlesOfParts>
    <vt:vector size="168" baseType="lpstr">
      <vt:lpstr>Office 테마</vt:lpstr>
      <vt:lpstr>Office 테마</vt:lpstr>
      <vt:lpstr>Office 테마</vt:lpstr>
      <vt:lpstr>Office 테마</vt:lpstr>
      <vt:lpstr>Office 테마</vt:lpstr>
      <vt:lpstr>PowerPoint Presentation</vt:lpstr>
      <vt:lpstr>PowerPoint Presentation</vt:lpstr>
      <vt:lpstr>PowerPoint Presentation</vt:lpstr>
      <vt:lpstr>PowerPoint Presentation</vt:lpstr>
      <vt:lpstr>슬라이드 5</vt:lpstr>
      <vt:lpstr>슬라이드 6</vt:lpstr>
      <vt:lpstr>슬라이드 7</vt:lpstr>
      <vt:lpstr>슬라이드 8</vt:lpstr>
      <vt:lpstr>슬라이드 9</vt:lpstr>
      <vt:lpstr>슬라이드 10</vt:lpstr>
      <vt:lpstr>슬라이드 11</vt:lpstr>
      <vt:lpstr>슬라이드 12</vt:lpstr>
      <vt:lpstr>슬라이드 13</vt:lpstr>
      <vt:lpstr>슬라이드 14</vt:lpstr>
      <vt:lpstr>슬라이드 15</vt:lpstr>
      <vt:lpstr>슬라이드 16</vt:lpstr>
      <vt:lpstr>슬라이드 17</vt:lpstr>
      <vt:lpstr>슬라이드 18</vt:lpstr>
      <vt:lpstr>슬라이드 19</vt:lpstr>
      <vt:lpstr>슬라이드 20</vt:lpstr>
      <vt:lpstr>슬라이드 21</vt:lpstr>
      <vt:lpstr>슬라이드 22</vt:lpstr>
      <vt:lpstr>슬라이드 23</vt:lpstr>
      <vt:lpstr>슬라이드 24</vt:lpstr>
      <vt:lpstr>슬라이드 25</vt:lpstr>
      <vt:lpstr>슬라이드 26</vt:lpstr>
      <vt:lpstr>슬라이드 27</vt:lpstr>
      <vt:lpstr>슬라이드 28</vt:lpstr>
      <vt:lpstr>슬라이드 29</vt:lpstr>
      <vt:lpstr>슬라이드 30</vt:lpstr>
      <vt:lpstr>슬라이드 31</vt:lpstr>
      <vt:lpstr>슬라이드 32</vt:lpstr>
      <vt:lpstr>슬라이드 33</vt:lpstr>
      <vt:lpstr>슬라이드 34</vt:lpstr>
      <vt:lpstr>슬라이드 35</vt:lpstr>
      <vt:lpstr>슬라이드 36</vt:lpstr>
      <vt:lpstr>슬라이드 37</vt:lpstr>
      <vt:lpstr>슬라이드 38</vt:lpstr>
      <vt:lpstr>슬라이드 39</vt:lpstr>
      <vt:lpstr>슬라이드 40</vt:lpstr>
      <vt:lpstr>슬라이드 41</vt:lpstr>
      <vt:lpstr>슬라이드 42</vt:lpstr>
      <vt:lpstr>슬라이드 43</vt:lpstr>
      <vt:lpstr>슬라이드 44</vt:lpstr>
      <vt:lpstr>슬라이드 45</vt:lpstr>
      <vt:lpstr>슬라이드 46</vt:lpstr>
      <vt:lpstr>슬라이드 47</vt:lpstr>
      <vt:lpstr>슬라이드 48</vt:lpstr>
      <vt:lpstr>슬라이드 49</vt:lpstr>
      <vt:lpstr>슬라이드 50</vt:lpstr>
      <vt:lpstr>슬라이드 51</vt:lpstr>
      <vt:lpstr>슬라이드 52</vt:lpstr>
      <vt:lpstr>슬라이드 53</vt:lpstr>
      <vt:lpstr>슬라이드 54</vt:lpstr>
      <vt:lpstr>슬라이드 55</vt:lpstr>
      <vt:lpstr>슬라이드 56</vt:lpstr>
      <vt:lpstr>슬라이드 57</vt:lpstr>
      <vt:lpstr>슬라이드 58</vt:lpstr>
      <vt:lpstr>슬라이드 59</vt:lpstr>
      <vt:lpstr>슬라이드 60</vt:lpstr>
      <vt:lpstr>슬라이드 61</vt:lpstr>
      <vt:lpstr>슬라이드 62</vt:lpstr>
      <vt:lpstr>슬라이드 63</vt:lpstr>
      <vt:lpstr>슬라이드 64</vt:lpstr>
      <vt:lpstr>슬라이드 65</vt:lpstr>
      <vt:lpstr>슬라이드 66</vt:lpstr>
      <vt:lpstr>슬라이드 67</vt:lpstr>
      <vt:lpstr>슬라이드 68</vt:lpstr>
      <vt:lpstr>슬라이드 69</vt:lpstr>
      <vt:lpstr>슬라이드 70</vt:lpstr>
      <vt:lpstr>슬라이드 71</vt:lpstr>
      <vt:lpstr>슬라이드 72</vt:lpstr>
      <vt:lpstr>슬라이드 73</vt:lpstr>
      <vt:lpstr>슬라이드 74</vt:lpstr>
      <vt:lpstr>슬라이드 75</vt:lpstr>
      <vt:lpstr>슬라이드 76</vt:lpstr>
      <vt:lpstr>슬라이드 77</vt:lpstr>
      <vt:lpstr>슬라이드 78</vt:lpstr>
      <vt:lpstr>슬라이드 79</vt:lpstr>
      <vt:lpstr>슬라이드 80</vt:lpstr>
      <vt:lpstr>슬라이드 81</vt:lpstr>
      <vt:lpstr>슬라이드 82</vt:lpstr>
      <vt:lpstr>슬라이드 83</vt:lpstr>
      <vt:lpstr>슬라이드 84</vt:lpstr>
      <vt:lpstr>슬라이드 85</vt:lpstr>
      <vt:lpstr>슬라이드 86</vt:lpstr>
      <vt:lpstr>슬라이드 87</vt:lpstr>
      <vt:lpstr>슬라이드 88</vt:lpstr>
      <vt:lpstr>슬라이드 89</vt:lpstr>
      <vt:lpstr>슬라이드 90</vt:lpstr>
      <vt:lpstr>슬라이드 91</vt:lpstr>
      <vt:lpstr>슬라이드 92</vt:lpstr>
      <vt:lpstr>슬라이드 93</vt:lpstr>
      <vt:lpstr>슬라이드 94</vt:lpstr>
      <vt:lpstr>슬라이드 95</vt:lpstr>
      <vt:lpstr>슬라이드 96</vt:lpstr>
      <vt:lpstr>슬라이드 97</vt:lpstr>
      <vt:lpstr>슬라이드 98</vt:lpstr>
      <vt:lpstr>슬라이드 99</vt:lpstr>
      <vt:lpstr>슬라이드 100</vt:lpstr>
      <vt:lpstr>슬라이드 101</vt:lpstr>
      <vt:lpstr>슬라이드 102</vt:lpstr>
      <vt:lpstr>슬라이드 103</vt:lpstr>
      <vt:lpstr>슬라이드 104</vt:lpstr>
      <vt:lpstr>슬라이드 105</vt:lpstr>
      <vt:lpstr>슬라이드 106</vt:lpstr>
      <vt:lpstr>슬라이드 107</vt:lpstr>
      <vt:lpstr>슬라이드 108</vt:lpstr>
      <vt:lpstr>슬라이드 109</vt:lpstr>
      <vt:lpstr>슬라이드 110</vt:lpstr>
      <vt:lpstr>슬라이드 111</vt:lpstr>
      <vt:lpstr>슬라이드 112</vt:lpstr>
      <vt:lpstr>슬라이드 113</vt:lpstr>
      <vt:lpstr>슬라이드 114</vt:lpstr>
      <vt:lpstr>슬라이드 115</vt:lpstr>
      <vt:lpstr>슬라이드 116</vt:lpstr>
      <vt:lpstr>슬라이드 117</vt:lpstr>
      <vt:lpstr>슬라이드 118</vt:lpstr>
      <vt:lpstr>슬라이드 119</vt:lpstr>
      <vt:lpstr>슬라이드 120</vt:lpstr>
      <vt:lpstr>슬라이드 121</vt:lpstr>
      <vt:lpstr>슬라이드 122</vt:lpstr>
      <vt:lpstr>슬라이드 123</vt:lpstr>
      <vt:lpstr>슬라이드 124</vt:lpstr>
      <vt:lpstr>슬라이드 125</vt:lpstr>
      <vt:lpstr>슬라이드 126</vt:lpstr>
      <vt:lpstr>슬라이드 127</vt:lpstr>
      <vt:lpstr>슬라이드 128</vt:lpstr>
      <vt:lpstr>슬라이드 129</vt:lpstr>
      <vt:lpstr>슬라이드 130</vt:lpstr>
      <vt:lpstr>슬라이드 131</vt:lpstr>
      <vt:lpstr>슬라이드 132</vt:lpstr>
      <vt:lpstr>슬라이드 133</vt:lpstr>
      <vt:lpstr>슬라이드 134</vt:lpstr>
      <vt:lpstr>슬라이드 135</vt:lpstr>
      <vt:lpstr>슬라이드 136</vt:lpstr>
      <vt:lpstr>슬라이드 137</vt:lpstr>
      <vt:lpstr>슬라이드 138</vt:lpstr>
      <vt:lpstr>슬라이드 139</vt:lpstr>
      <vt:lpstr>슬라이드 140</vt:lpstr>
      <vt:lpstr>슬라이드 141</vt:lpstr>
      <vt:lpstr>슬라이드 142</vt:lpstr>
      <vt:lpstr>슬라이드 143</vt:lpstr>
      <vt:lpstr>슬라이드 144</vt:lpstr>
      <vt:lpstr>슬라이드 145</vt:lpstr>
      <vt:lpstr>슬라이드 146</vt:lpstr>
      <vt:lpstr>슬라이드 147</vt:lpstr>
      <vt:lpstr>슬라이드 148</vt:lpstr>
      <vt:lpstr>슬라이드 149</vt:lpstr>
      <vt:lpstr>슬라이드 150</vt:lpstr>
      <vt:lpstr>슬라이드 151</vt:lpstr>
      <vt:lpstr>슬라이드 152</vt:lpstr>
      <vt:lpstr>슬라이드 153</vt:lpstr>
      <vt:lpstr>슬라이드 154</vt:lpstr>
      <vt:lpstr>슬라이드 155</vt:lpstr>
      <vt:lpstr>슬라이드 156</vt:lpstr>
      <vt:lpstr>슬라이드 157</vt:lpstr>
      <vt:lpstr>슬라이드 158</vt:lpstr>
      <vt:lpstr>슬라이드 159</vt:lpstr>
      <vt:lpstr>슬라이드 160</vt:lpstr>
      <vt:lpstr>슬라이드 161</vt:lpstr>
      <vt:lpstr>슬라이드 162</vt:lpstr>
      <vt:lpstr>슬라이드 163</vt:lpstr>
    </vt:vector>
  </ep:TitlesOfParts>
  <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2014-11-24T05:13:47.000</dcterms:created>
  <dc:creator>leo</dc:creator>
  <cp:lastModifiedBy>user</cp:lastModifiedBy>
  <dcterms:modified xsi:type="dcterms:W3CDTF">2023-09-25T04:45:14.315</dcterms:modified>
  <cp:revision>55</cp:revision>
  <dc:title>PowerPoint 프레젠테이션</dc:title>
  <cp:version>1000.0000.01</cp:version>
</cp:coreProperties>
</file>