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vi"/>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vi" altLang="en-US" err="1"/>
              <a:t>토ㅇ</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vi" altLang="ko-KR" b="1">
                <a:solidFill>
                  <a:schemeClr val="tx1">
                    <a:lumMod val="50000"/>
                    <a:lumOff val="50000"/>
                  </a:schemeClr>
                </a:solidFill>
              </a:rPr>
              <a:t>KHÔNG.</a:t>
            </a:r>
            <a:r xmlns:a="http://schemas.openxmlformats.org/drawingml/2006/main">
              <a:rPr lang="vi" altLang="en-US" b="1">
                <a:solidFill>
                  <a:schemeClr val="tx1">
                    <a:lumMod val="50000"/>
                    <a:lumOff val="50000"/>
                  </a:schemeClr>
                </a:solidFill>
              </a:rPr>
              <a:t> </a:t>
            </a:r>
            <a:r xmlns:a="http://schemas.openxmlformats.org/drawingml/2006/main">
              <a:rPr lang="vi" altLang="ko-KR" b="1">
                <a:solidFill>
                  <a:schemeClr val="tx1">
                    <a:lumMod val="50000"/>
                    <a:lumOff val="50000"/>
                  </a:schemeClr>
                </a:solidFill>
              </a:rPr>
              <a:t>31 Lời Chúa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vi" altLang="ko-KR" sz="4000"/>
              <a:t>Jonathan,</a:t>
            </a:r>
          </a:p>
          <a:p>
            <a:pPr xmlns:a="http://schemas.openxmlformats.org/drawingml/2006/main" algn="ctr"/>
            <a:r xmlns:a="http://schemas.openxmlformats.org/drawingml/2006/main">
              <a:rPr lang="vi" altLang="ko-KR" sz="4000"/>
              <a:t>Bạn Tốt của David</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vi" altLang="ko-KR" sz="4000">
                <a:solidFill>
                  <a:srgbClr val="FF0000"/>
                </a:solidFill>
              </a:rPr>
              <a:t>Câu đố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vi" altLang="ko-KR" sz="3200">
                <a:solidFill>
                  <a:schemeClr val="tx1">
                    <a:lumMod val="65000"/>
                    <a:lumOff val="35000"/>
                  </a:schemeClr>
                </a:solidFill>
              </a:rPr>
              <a:t>Jonathan đã không đưa gì cho David?</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vi" altLang="en-US" sz="2800">
                <a:solidFill>
                  <a:schemeClr val="tx1">
                    <a:lumMod val="65000"/>
                    <a:lumOff val="35000"/>
                  </a:schemeClr>
                </a:solidFill>
              </a:rPr>
              <a:t>① </a:t>
            </a:r>
            <a:r xmlns:a="http://schemas.openxmlformats.org/drawingml/2006/main">
              <a:rPr lang="vi" altLang="ko-KR" sz="2800">
                <a:solidFill>
                  <a:schemeClr val="tx1">
                    <a:lumMod val="65000"/>
                    <a:lumOff val="35000"/>
                  </a:schemeClr>
                </a:solidFill>
              </a:rPr>
              <a:t>thanh kiếm</a:t>
            </a:r>
            <a:r xmlns:a="http://schemas.openxmlformats.org/drawingml/2006/main">
              <a:rPr lang="vi"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vi" altLang="en-US" sz="2800">
                <a:solidFill>
                  <a:schemeClr val="tx1">
                    <a:lumMod val="65000"/>
                    <a:lumOff val="35000"/>
                  </a:schemeClr>
                </a:solidFill>
              </a:rPr>
              <a:t>② </a:t>
            </a:r>
            <a:r xmlns:a="http://schemas.openxmlformats.org/drawingml/2006/main">
              <a:rPr lang="vi" altLang="ko-KR" sz="2800">
                <a:solidFill>
                  <a:schemeClr val="tx1">
                    <a:lumMod val="65000"/>
                    <a:lumOff val="35000"/>
                  </a:schemeClr>
                </a:solidFill>
              </a:rPr>
              <a:t>lá chắn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vi" altLang="en-US" sz="2800">
                <a:solidFill>
                  <a:schemeClr val="tx1">
                    <a:lumMod val="65000"/>
                    <a:lumOff val="35000"/>
                  </a:schemeClr>
                </a:solidFill>
              </a:rPr>
              <a:t>③ </a:t>
            </a:r>
            <a:r xmlns:a="http://schemas.openxmlformats.org/drawingml/2006/main">
              <a:rPr lang="vi" altLang="ko-KR" sz="2800">
                <a:solidFill>
                  <a:schemeClr val="tx1">
                    <a:lumMod val="65000"/>
                    <a:lumOff val="35000"/>
                  </a:schemeClr>
                </a:solidFill>
              </a:rPr>
              <a:t>mũi tên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vi" altLang="en-US" sz="2800">
                <a:solidFill>
                  <a:schemeClr val="tx1">
                    <a:lumMod val="65000"/>
                    <a:lumOff val="35000"/>
                  </a:schemeClr>
                </a:solidFill>
              </a:rPr>
              <a:t>④ </a:t>
            </a:r>
            <a:r xmlns:a="http://schemas.openxmlformats.org/drawingml/2006/main">
              <a:rPr lang="vi" altLang="ko-KR" sz="2800">
                <a:solidFill>
                  <a:schemeClr val="tx1">
                    <a:lumMod val="65000"/>
                    <a:lumOff val="35000"/>
                  </a:schemeClr>
                </a:solidFill>
              </a:rPr>
              <a:t>quần áo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vi" altLang="en-US" sz="2800">
                <a:solidFill>
                  <a:srgbClr val="FF0000"/>
                </a:solidFill>
              </a:rPr>
              <a:t>② </a:t>
            </a:r>
            <a:r xmlns:a="http://schemas.openxmlformats.org/drawingml/2006/main">
              <a:rPr lang="vi" altLang="ko-KR" sz="2800">
                <a:solidFill>
                  <a:srgbClr val="FF0000"/>
                </a:solidFill>
              </a:rPr>
              <a:t>lá chắn</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b="1">
                <a:solidFill>
                  <a:schemeClr val="tx1">
                    <a:lumMod val="50000"/>
                    <a:lumOff val="50000"/>
                  </a:schemeClr>
                </a:solidFill>
              </a:rPr>
              <a:t>Số 40 Lời Chúa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400"/>
              <a:t>Sự can đảm của Nữ hoàng Esther.</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000">
                <a:solidFill>
                  <a:srgbClr val="FF0000"/>
                </a:solidFill>
              </a:rPr>
              <a:t>Lời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chemeClr val="tx1">
                    <a:lumMod val="65000"/>
                    <a:lumOff val="35000"/>
                  </a:schemeClr>
                </a:solidFill>
              </a:rPr>
              <a:t>Sau đó, nhà vua hỏi: "Sao vậy, Hoàng hậu Esther? Yêu cầu của cô là gì? Dù chỉ một nửa vương quốc cũng sẽ được ban cho."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vi" altLang="ko-KR" sz="2800">
                <a:solidFill>
                  <a:schemeClr val="tx1">
                    <a:lumMod val="65000"/>
                    <a:lumOff val="35000"/>
                  </a:schemeClr>
                </a:solidFill>
              </a:rPr>
              <a:t>Esther</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800">
                <a:solidFill>
                  <a:schemeClr val="tx1">
                    <a:lumMod val="65000"/>
                    <a:lumOff val="35000"/>
                  </a:schemeClr>
                </a:solidFill>
              </a:rPr>
              <a:t>Đó là thời mà người phụ nữ Do Thái thông thái Esther là nữ hoàng của Ba Tư. Tuy nhiên, Haman âm mưu tiêu diệt người Do Thái bằng luật pháp của nhà vua.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800">
                <a:solidFill>
                  <a:schemeClr val="tx1">
                    <a:lumMod val="65000"/>
                    <a:lumOff val="35000"/>
                  </a:schemeClr>
                </a:solidFill>
              </a:rPr>
              <a:t>Cô nghĩ: 'Mình có thể bị giết nếu đến gần nhà vua mà không được nhà vua gọi'. Tuy nhiên, cô quyết định đến gặp nhà vua để cầu xin người dân của mình được cứu dù điều đó là vi phạm pháp luật.</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800">
                <a:solidFill>
                  <a:schemeClr val="tx1">
                    <a:lumMod val="65000"/>
                    <a:lumOff val="35000"/>
                  </a:schemeClr>
                </a:solidFill>
              </a:rPr>
              <a:t>Tuy nhiên, khi nhìn thấy Hoàng hậu Esther đang đứng trong triều đình, anh ấy rất hài lòng và nói: “Yêu cầu của cô là gì? Tôi sẽ đưa nó cho bạn.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800">
                <a:solidFill>
                  <a:schemeClr val="tx1">
                    <a:lumMod val="65000"/>
                    <a:lumOff val="35000"/>
                  </a:schemeClr>
                </a:solidFill>
              </a:rPr>
              <a:t>Âm mưu tiêu diệt người Do Thái của Haman đã bị nhà vua vạch trần. Kết quả là ông bị vua ghét và bị giết.</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600">
                <a:solidFill>
                  <a:schemeClr val="tx1">
                    <a:lumMod val="65000"/>
                    <a:lumOff val="35000"/>
                  </a:schemeClr>
                </a:solidFill>
              </a:rPr>
              <a:t>“Cảm ơn Chúa vì đã bảo vệ chúng tôi!” Nhờ lòng dũng cảm của nữ hoàng Esther, người Do Thái đã được bảo vệ.</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000">
                <a:solidFill>
                  <a:srgbClr val="FF0000"/>
                </a:solidFill>
              </a:rPr>
              <a:t>Bài học của ngày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3200">
                <a:solidFill>
                  <a:schemeClr val="tx1">
                    <a:lumMod val="65000"/>
                    <a:lumOff val="35000"/>
                  </a:schemeClr>
                </a:solidFill>
              </a:rPr>
              <a:t>Mặc dù Esther sắp bị xử tử nhưng cô vẫn cầu nguyện xin Chúa can đảm cứu dân mình.</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vi" altLang="ko-KR" sz="3200">
                <a:solidFill>
                  <a:schemeClr val="tx1">
                    <a:lumMod val="65000"/>
                    <a:lumOff val="35000"/>
                  </a:schemeClr>
                </a:solidFill>
              </a:rPr>
              <a:t>Đức Chúa Trời đã cứu người Do Thái khỏi cơn khủng hoảng qua lời cầu nguyện của Esther bằng sự khôn ngoan và sức mạnh tuyệt vời của Ngài.</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vi" altLang="ko-KR" sz="3200">
                <a:solidFill>
                  <a:schemeClr val="tx1">
                    <a:lumMod val="65000"/>
                    <a:lumOff val="35000"/>
                  </a:schemeClr>
                </a:solidFill>
              </a:rPr>
              <a:t>Chúng ta hãy tin và mong đợi sự giúp đỡ và cứu rỗi kỳ diệu của Chúa trong cuộc sống hằng ngày của chúng ta.</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3200"/>
              <a:t>Chúa?</a:t>
            </a:r>
            <a:r xmlns:a="http://schemas.openxmlformats.org/drawingml/2006/main">
              <a:rPr lang="v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rgbClr val="C00000"/>
                </a:solidFill>
              </a:rPr>
              <a:t>Chúa là..</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chemeClr val="tx1">
                    <a:lumMod val="65000"/>
                    <a:lumOff val="35000"/>
                  </a:schemeClr>
                </a:solidFill>
              </a:rPr>
              <a:t>Đức Chúa Trời là Đấng gìn giữ và giúp đỡ dân Ngài đến cùng.</a:t>
            </a:r>
            <a:r xmlns:a="http://schemas.openxmlformats.org/drawingml/2006/main">
              <a:rPr lang="vi"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vi" altLang="ko-KR" sz="3600">
                <a:solidFill>
                  <a:schemeClr val="tx1">
                    <a:lumMod val="65000"/>
                    <a:lumOff val="35000"/>
                  </a:schemeClr>
                </a:solidFill>
              </a:rPr>
              <a:t>Chúa đang gìn giữ và giúp đỡ tôi cho đến tận cùng thế giới.</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000">
                <a:solidFill>
                  <a:srgbClr val="FF0000"/>
                </a:solidFill>
              </a:rPr>
              <a:t>Câu đố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200">
                <a:solidFill>
                  <a:schemeClr val="tx1">
                    <a:lumMod val="65000"/>
                    <a:lumOff val="35000"/>
                  </a:schemeClr>
                </a:solidFill>
              </a:rPr>
              <a:t>Điều gì đã xảy ra với Esther khi cô đến gặp nhà vua mà không được gọi?</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en-US" sz="2800">
                <a:solidFill>
                  <a:schemeClr val="tx1">
                    <a:lumMod val="65000"/>
                    <a:lumOff val="35000"/>
                  </a:schemeClr>
                </a:solidFill>
              </a:rPr>
              <a:t>① </a:t>
            </a:r>
            <a:r xmlns:a="http://schemas.openxmlformats.org/drawingml/2006/main">
              <a:rPr lang="vi" altLang="ko-KR" sz="2800">
                <a:solidFill>
                  <a:schemeClr val="tx1">
                    <a:lumMod val="65000"/>
                    <a:lumOff val="35000"/>
                  </a:schemeClr>
                </a:solidFill>
              </a:rPr>
              <a:t>Cô ấy sẽ bị xử tử.</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en-US" sz="2800">
                <a:solidFill>
                  <a:schemeClr val="tx1">
                    <a:lumMod val="65000"/>
                    <a:lumOff val="35000"/>
                  </a:schemeClr>
                </a:solidFill>
              </a:rPr>
              <a:t>② </a:t>
            </a:r>
            <a:r xmlns:a="http://schemas.openxmlformats.org/drawingml/2006/main">
              <a:rPr lang="vi" altLang="ko-KR" sz="2800">
                <a:solidFill>
                  <a:schemeClr val="tx1">
                    <a:lumMod val="65000"/>
                    <a:lumOff val="35000"/>
                  </a:schemeClr>
                </a:solidFill>
              </a:rPr>
              <a:t>Cô ấy bị đuổi ra ngoài.</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en-US" sz="2800">
                <a:solidFill>
                  <a:schemeClr val="tx1">
                    <a:lumMod val="65000"/>
                    <a:lumOff val="35000"/>
                  </a:schemeClr>
                </a:solidFill>
              </a:rPr>
              <a:t>③ </a:t>
            </a:r>
            <a:r xmlns:a="http://schemas.openxmlformats.org/drawingml/2006/main">
              <a:rPr lang="vi" altLang="ko-KR" sz="2800">
                <a:solidFill>
                  <a:schemeClr val="tx1">
                    <a:lumMod val="65000"/>
                    <a:lumOff val="35000"/>
                  </a:schemeClr>
                </a:solidFill>
              </a:rPr>
              <a:t>Cô ấy không thể gặp nhà vua.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en-US" sz="2800">
                <a:solidFill>
                  <a:schemeClr val="tx1">
                    <a:lumMod val="65000"/>
                    <a:lumOff val="35000"/>
                  </a:schemeClr>
                </a:solidFill>
              </a:rPr>
              <a:t>④ </a:t>
            </a:r>
            <a:r xmlns:a="http://schemas.openxmlformats.org/drawingml/2006/main">
              <a:rPr lang="vi" altLang="ko-KR" sz="2800">
                <a:solidFill>
                  <a:schemeClr val="tx1">
                    <a:lumMod val="65000"/>
                    <a:lumOff val="35000"/>
                  </a:schemeClr>
                </a:solidFill>
              </a:rPr>
              <a:t>Cô ấy có thể nói với nhà vua những gì cô ấy muốn yêu cầu.</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en-US" sz="2800">
                <a:solidFill>
                  <a:srgbClr val="FF0000"/>
                </a:solidFill>
              </a:rPr>
              <a:t>④ </a:t>
            </a:r>
            <a:r xmlns:a="http://schemas.openxmlformats.org/drawingml/2006/main">
              <a:rPr lang="vi" altLang="ko-KR" sz="2800">
                <a:solidFill>
                  <a:srgbClr val="FF0000"/>
                </a:solidFill>
              </a:rPr>
              <a:t>Cô ấy có thể nói với nhà vua những gì cô ấy muốn yêu cầu.</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vi" altLang="ko-KR" sz="4000">
                <a:solidFill>
                  <a:srgbClr val="FF0000"/>
                </a:solidFill>
              </a:rPr>
              <a:t>Lời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vi" altLang="ko-KR" sz="3600">
                <a:solidFill>
                  <a:schemeClr val="tx1">
                    <a:lumMod val="65000"/>
                    <a:lumOff val="35000"/>
                  </a:schemeClr>
                </a:solidFill>
              </a:rPr>
              <a:t>Sau khi Đa-vít nói chuyện xong với Sau-lơ, Giô-na-than đồng lòng với Đa-vít và yêu Đa-vít như chính mình.</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vi" altLang="ko-KR" sz="2800">
                <a:solidFill>
                  <a:schemeClr val="tx1">
                    <a:lumMod val="65000"/>
                    <a:lumOff val="35000"/>
                  </a:schemeClr>
                </a:solidFill>
              </a:rPr>
              <a:t>1 Sa-mu-ên 18:</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000">
                <a:solidFill>
                  <a:srgbClr val="FF0000"/>
                </a:solidFill>
              </a:rPr>
              <a:t>Lời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chemeClr val="tx1">
                    <a:lumMod val="65000"/>
                    <a:lumOff val="35000"/>
                  </a:schemeClr>
                </a:solidFill>
              </a:rPr>
              <a:t>Sau đó, nhà vua hỏi: "Sao vậy, Hoàng hậu Esther? Yêu cầu của cô là gì? Dù chỉ một nửa vương quốc cũng sẽ được ban cho."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vi" altLang="ko-KR" sz="2800">
                <a:solidFill>
                  <a:schemeClr val="tx1">
                    <a:lumMod val="65000"/>
                    <a:lumOff val="35000"/>
                  </a:schemeClr>
                </a:solidFill>
              </a:rPr>
              <a:t>Esther</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vi" altLang="ko-KR" b="1">
                <a:solidFill>
                  <a:schemeClr val="tx1">
                    <a:lumMod val="50000"/>
                    <a:lumOff val="50000"/>
                  </a:schemeClr>
                </a:solidFill>
              </a:rPr>
              <a:t>Số 41 Lời Chúa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vi" altLang="ko-KR" sz="4400"/>
              <a:t>Gióp được Chúa ban phước</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vi" altLang="ko-KR" sz="4000">
                <a:solidFill>
                  <a:srgbClr val="FF0000"/>
                </a:solidFill>
              </a:rPr>
              <a:t>Lời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vi" altLang="ko-KR" sz="3600">
                <a:solidFill>
                  <a:schemeClr val="tx1">
                    <a:lumMod val="65000"/>
                    <a:lumOff val="35000"/>
                  </a:schemeClr>
                </a:solidFill>
              </a:rPr>
              <a:t>Ở xứ Uz có một người đàn ông tên là Gióp. Người đàn ông này là người vô tội và ngay thẳng; ông kính sợ Đức Chúa Trời và lánh khỏi điều ác.</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vi" altLang="ko-KR" sz="2800">
                <a:solidFill>
                  <a:schemeClr val="tx1">
                    <a:lumMod val="65000"/>
                    <a:lumOff val="35000"/>
                  </a:schemeClr>
                </a:solidFill>
              </a:rPr>
              <a:t>Công việc</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vi" altLang="ko-KR" sz="2800">
                <a:solidFill>
                  <a:schemeClr val="tx1">
                    <a:lumMod val="65000"/>
                    <a:lumOff val="35000"/>
                  </a:schemeClr>
                </a:solidFill>
              </a:rPr>
              <a:t>Gióp sống ở vùng đất Uz của vùng đất phía Đông là người giàu có nhất. Ông kính sợ Đức Chúa Trời, trọn vẹn và ngay thẳng.</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vi" altLang="ko-KR" sz="2800">
                <a:solidFill>
                  <a:schemeClr val="tx1">
                    <a:lumMod val="65000"/>
                    <a:lumOff val="35000"/>
                  </a:schemeClr>
                </a:solidFill>
              </a:rPr>
              <a:t>“Bởi vì Ngài đã ban phước cho Gióp nên ông ấy kính sợ Ngài! Gióp há kính sợ Đức Chúa Trời luống công sao?” Sa-tan âm mưu thử Gióp.</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vi" altLang="ko-KR" sz="2400">
                <a:solidFill>
                  <a:schemeClr val="tx1">
                    <a:lumMod val="65000"/>
                    <a:lumOff val="35000"/>
                  </a:schemeClr>
                </a:solidFill>
              </a:rPr>
              <a:t>Satan đã lấy đi tất cả mọi thứ chỉ trong một đêm, con cái và tất cả tài sản của anh ấy. Anh trở thành người đàn ông khốn khổ nhất thế giới.</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vi" altLang="ko-KR" sz="2600">
                <a:solidFill>
                  <a:schemeClr val="tx1">
                    <a:lumMod val="65000"/>
                    <a:lumOff val="35000"/>
                  </a:schemeClr>
                </a:solidFill>
              </a:rPr>
              <a:t>Vợ anh ta rời đi với câu nói rằng "Hãy nguyền rủa Chúa và chết đi!" Bạn bè của Gióp đến trách móc ông, nhưng Gióp vẫn đặt niềm tin vào Chúa như mọi khi.</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vi" altLang="ko-KR" sz="2600">
                <a:solidFill>
                  <a:schemeClr val="tx1">
                    <a:lumMod val="65000"/>
                    <a:lumOff val="35000"/>
                  </a:schemeClr>
                </a:solidFill>
              </a:rPr>
              <a:t>Đó là thời gian đau khổ và cay đắng. Tuy nhiên Gióp đã vượt qua thử thách và Đức Chúa Trời đã ban cho ông phước lành lớn hơn nhiều so với trước đây. Ông trở thành một người kính sợ Chúa hơn bao giờ hết.</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vi" altLang="ko-KR" sz="4000">
                <a:solidFill>
                  <a:srgbClr val="FF0000"/>
                </a:solidFill>
              </a:rPr>
              <a:t>Bài học của ngày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vi" altLang="ko-KR" sz="3200">
                <a:solidFill>
                  <a:schemeClr val="tx1">
                    <a:lumMod val="65000"/>
                    <a:lumOff val="35000"/>
                  </a:schemeClr>
                </a:solidFill>
              </a:rPr>
              <a:t>Dù Gióp là người ngay thẳng nhưng Sa-tan vẫn gây rắc rối cho ông.</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vi" altLang="ko-KR" sz="3200">
                <a:solidFill>
                  <a:schemeClr val="tx1">
                    <a:lumMod val="65000"/>
                    <a:lumOff val="35000"/>
                  </a:schemeClr>
                </a:solidFill>
              </a:rPr>
              <a:t>Bất chấp khó khăn, Gióp vẫn tin vào Đức Chúa Trời và kiên nhẫn trong Đức Chúa Trời.</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vi" altLang="ko-KR" sz="3200">
                <a:solidFill>
                  <a:schemeClr val="tx1">
                    <a:lumMod val="65000"/>
                    <a:lumOff val="35000"/>
                  </a:schemeClr>
                </a:solidFill>
              </a:rPr>
              <a:t>Những khó khăn đó có thể ập đến với chúng ta.</a:t>
            </a:r>
          </a:p>
          <a:p>
            <a:pPr xmlns:a="http://schemas.openxmlformats.org/drawingml/2006/main" algn="ctr"/>
            <a:r xmlns:a="http://schemas.openxmlformats.org/drawingml/2006/main">
              <a:rPr lang="vi" altLang="ko-KR" sz="3200">
                <a:solidFill>
                  <a:schemeClr val="tx1">
                    <a:lumMod val="65000"/>
                    <a:lumOff val="35000"/>
                  </a:schemeClr>
                </a:solidFill>
              </a:rPr>
              <a:t>Khi đó, chúng ta phải tin vào Chúa và kiên nhẫn với Chúa.</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vi" altLang="ko-KR" sz="3200"/>
              <a:t>Chúa?</a:t>
            </a:r>
            <a:r xmlns:a="http://schemas.openxmlformats.org/drawingml/2006/main">
              <a:rPr lang="v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vi" altLang="ko-KR" sz="3600">
                <a:solidFill>
                  <a:srgbClr val="C00000"/>
                </a:solidFill>
              </a:rPr>
              <a:t>Chúa là..</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vi" altLang="ko-KR" sz="3600">
                <a:solidFill>
                  <a:schemeClr val="tx1">
                    <a:lumMod val="65000"/>
                    <a:lumOff val="35000"/>
                  </a:schemeClr>
                </a:solidFill>
              </a:rPr>
              <a:t>Chúa là duy nhất</a:t>
            </a:r>
          </a:p>
          <a:p>
            <a:r xmlns:a="http://schemas.openxmlformats.org/drawingml/2006/main">
              <a:rPr lang="vi" altLang="ko-KR" sz="3600">
                <a:solidFill>
                  <a:schemeClr val="tx1">
                    <a:lumMod val="65000"/>
                    <a:lumOff val="35000"/>
                  </a:schemeClr>
                </a:solidFill>
              </a:rPr>
              <a:t>Đấng có thể làm cho chúng ta giàu hay nghèo theo ý muốn của Ngài.</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b="1">
                <a:solidFill>
                  <a:schemeClr val="tx1">
                    <a:lumMod val="50000"/>
                    <a:lumOff val="50000"/>
                  </a:schemeClr>
                </a:solidFill>
              </a:rPr>
              <a:t>Số 32 Lời Chúa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400"/>
              <a:t>Solomon, người đã nhận được Trí tuệ như một Món quà.</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vi" altLang="ko-KR" sz="4000">
                <a:solidFill>
                  <a:srgbClr val="FF0000"/>
                </a:solidFill>
              </a:rPr>
              <a:t>Câu đố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vi" altLang="ko-KR" sz="3600">
                <a:solidFill>
                  <a:schemeClr val="tx1">
                    <a:lumMod val="65000"/>
                    <a:lumOff val="35000"/>
                  </a:schemeClr>
                </a:solidFill>
              </a:rPr>
              <a:t>Câu nào sai về Gióp?</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vi" altLang="en-US" sz="2800">
                <a:solidFill>
                  <a:schemeClr val="tx1">
                    <a:lumMod val="65000"/>
                    <a:lumOff val="35000"/>
                  </a:schemeClr>
                </a:solidFill>
              </a:rPr>
              <a:t>① </a:t>
            </a:r>
            <a:r xmlns:a="http://schemas.openxmlformats.org/drawingml/2006/main">
              <a:rPr lang="vi" altLang="ko-KR" sz="2800">
                <a:solidFill>
                  <a:schemeClr val="tx1">
                    <a:lumMod val="65000"/>
                    <a:lumOff val="35000"/>
                  </a:schemeClr>
                </a:solidFill>
              </a:rPr>
              <a:t>Anh ấy giàu có.</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vi" altLang="en-US" sz="2800">
                <a:solidFill>
                  <a:schemeClr val="tx1">
                    <a:lumMod val="65000"/>
                    <a:lumOff val="35000"/>
                  </a:schemeClr>
                </a:solidFill>
              </a:rPr>
              <a:t>② </a:t>
            </a:r>
            <a:r xmlns:a="http://schemas.openxmlformats.org/drawingml/2006/main">
              <a:rPr lang="vi" altLang="ko-KR" sz="2800">
                <a:solidFill>
                  <a:schemeClr val="tx1">
                    <a:lumMod val="65000"/>
                    <a:lumOff val="35000"/>
                  </a:schemeClr>
                </a:solidFill>
              </a:rPr>
              <a:t>Anh ấy sống ở vùng đất phía đông.</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vi" altLang="en-US" sz="2800">
                <a:solidFill>
                  <a:schemeClr val="tx1">
                    <a:lumMod val="65000"/>
                    <a:lumOff val="35000"/>
                  </a:schemeClr>
                </a:solidFill>
              </a:rPr>
              <a:t>③ </a:t>
            </a:r>
            <a:r xmlns:a="http://schemas.openxmlformats.org/drawingml/2006/main">
              <a:rPr lang="vi" altLang="ko-KR" sz="2800">
                <a:solidFill>
                  <a:schemeClr val="tx1">
                    <a:lumMod val="65000"/>
                    <a:lumOff val="35000"/>
                  </a:schemeClr>
                </a:solidFill>
              </a:rPr>
              <a:t>Ông ấy là một vị vua.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vi" altLang="en-US" sz="2800">
                <a:solidFill>
                  <a:schemeClr val="tx1">
                    <a:lumMod val="65000"/>
                    <a:lumOff val="35000"/>
                  </a:schemeClr>
                </a:solidFill>
              </a:rPr>
              <a:t>④ </a:t>
            </a:r>
            <a:r xmlns:a="http://schemas.openxmlformats.org/drawingml/2006/main">
              <a:rPr lang="vi" altLang="ko-KR" sz="2800">
                <a:solidFill>
                  <a:schemeClr val="tx1">
                    <a:lumMod val="65000"/>
                    <a:lumOff val="35000"/>
                  </a:schemeClr>
                </a:solidFill>
              </a:rPr>
              <a:t>Ông kính sợ Đức Chúa Trời.</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vi" altLang="en-US" sz="2800">
                <a:solidFill>
                  <a:srgbClr val="FF0000"/>
                </a:solidFill>
              </a:rPr>
              <a:t>③ </a:t>
            </a:r>
            <a:r xmlns:a="http://schemas.openxmlformats.org/drawingml/2006/main">
              <a:rPr lang="vi" altLang="ko-KR" sz="2800">
                <a:solidFill>
                  <a:srgbClr val="FF0000"/>
                </a:solidFill>
              </a:rPr>
              <a:t>Ông ấy là một vị vua.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vi" altLang="ko-KR" sz="4000">
                <a:solidFill>
                  <a:srgbClr val="FF0000"/>
                </a:solidFill>
              </a:rPr>
              <a:t>Lời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vi" altLang="ko-KR" sz="3600">
                <a:solidFill>
                  <a:schemeClr val="tx1">
                    <a:lumMod val="65000"/>
                    <a:lumOff val="35000"/>
                  </a:schemeClr>
                </a:solidFill>
              </a:rPr>
              <a:t>Ở xứ Uz có một người đàn ông tên là Gióp. Người đàn ông này là người vô tội và ngay thẳng; ông kính sợ Đức Chúa Trời và lánh khỏi điều ác.</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vi" altLang="ko-KR" sz="2800">
                <a:solidFill>
                  <a:schemeClr val="tx1">
                    <a:lumMod val="65000"/>
                    <a:lumOff val="35000"/>
                  </a:schemeClr>
                </a:solidFill>
              </a:rPr>
              <a:t>Công việc</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b="1">
                <a:solidFill>
                  <a:schemeClr val="tx1">
                    <a:lumMod val="50000"/>
                    <a:lumOff val="50000"/>
                  </a:schemeClr>
                </a:solidFill>
              </a:rPr>
              <a:t>KHÔNG. 42 Lời Chúa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400"/>
              <a:t>Daniel từ chối ăn đồ ăn của King.</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000">
                <a:solidFill>
                  <a:srgbClr val="FF0000"/>
                </a:solidFill>
              </a:rPr>
              <a:t>Lời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chemeClr val="tx1">
                    <a:lumMod val="65000"/>
                    <a:lumOff val="35000"/>
                  </a:schemeClr>
                </a:solidFill>
              </a:rPr>
              <a:t>Nhưng Đa-ni-ên quyết tâm không để mình bị ô uế bởi đồ ăn và rượu của hoàng gia, và ông xin phép quan trưởng không được làm ô uế mình như vậy.</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vi" altLang="ko-KR" sz="2800">
                <a:solidFill>
                  <a:schemeClr val="tx1">
                    <a:lumMod val="65000"/>
                    <a:lumOff val="35000"/>
                  </a:schemeClr>
                </a:solidFill>
              </a:rPr>
              <a:t>Daniel</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500">
                <a:solidFill>
                  <a:schemeClr val="tx1">
                    <a:lumMod val="65000"/>
                    <a:lumOff val="35000"/>
                  </a:schemeClr>
                </a:solidFill>
              </a:rPr>
              <a:t>Đa-ni-ên và ba người bạn của ông bị đưa đến Ba-by-lôn làm tù nhân. Nhà vua ra lệnh cho các quan lại dạy họ cách ban cho họ đồ ăn và rượu của nhà vua.</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400">
                <a:solidFill>
                  <a:schemeClr val="tx1">
                    <a:lumMod val="65000"/>
                    <a:lumOff val="35000"/>
                  </a:schemeClr>
                </a:solidFill>
              </a:rPr>
              <a:t>“Chúng tôi muốn không ăn thực phẩm bị cấm theo luật pháp của Chúa!” Đa-ni-ên và ba người bạn của ông đã xin phép quan trưởng không được làm ô uế mình như vậy.</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600">
                <a:solidFill>
                  <a:schemeClr val="tx1">
                    <a:lumMod val="65000"/>
                    <a:lumOff val="35000"/>
                  </a:schemeClr>
                </a:solidFill>
              </a:rPr>
              <a:t>Daniel và ba người bạn ăn rau và uống nước thay vì ăn đồ ăn dâng cho Idol. Chúa quý trọng họ và ban cho họ thêm sự khôn ngoan.</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500">
                <a:solidFill>
                  <a:schemeClr val="tx1">
                    <a:lumMod val="65000"/>
                    <a:lumOff val="35000"/>
                  </a:schemeClr>
                </a:solidFill>
              </a:rPr>
              <a:t>“Họ thật khôn ngoan làm sao!” Nhà vua không thể không ngạc nhiên rằng họ trông khỏe mạnh và khôn ngoan hơn bất kỳ chàng trai trẻ nào khác ăn đồ hoàng gia.</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600">
                <a:solidFill>
                  <a:schemeClr val="tx1">
                    <a:lumMod val="65000"/>
                    <a:lumOff val="35000"/>
                  </a:schemeClr>
                </a:solidFill>
              </a:rPr>
              <a:t>Kể từ đó Đa-ni-ên và ba người bạn của ông đảm trách những công việc quan trọng của Ba-by-lôn và giữ mình thánh khiết trước mặt Đức Chúa Trời.</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000">
                <a:solidFill>
                  <a:srgbClr val="FF0000"/>
                </a:solidFill>
              </a:rPr>
              <a:t>Bài học của ngày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200">
                <a:solidFill>
                  <a:schemeClr val="tx1">
                    <a:lumMod val="65000"/>
                    <a:lumOff val="35000"/>
                  </a:schemeClr>
                </a:solidFill>
              </a:rPr>
              <a:t>Đa-ni-ên và ba người bạn của ông đã quyết tâm tuân giữ luật pháp của Đức Chúa Trời ngay cả trong hoàn cảnh tù nhân.</a:t>
            </a:r>
          </a:p>
          <a:p>
            <a:r xmlns:a="http://schemas.openxmlformats.org/drawingml/2006/main">
              <a:rPr lang="vi" altLang="ko-KR" sz="3200">
                <a:solidFill>
                  <a:schemeClr val="tx1">
                    <a:lumMod val="65000"/>
                    <a:lumOff val="35000"/>
                  </a:schemeClr>
                </a:solidFill>
              </a:rPr>
              <a:t>Sau đó, họ trở nên khỏe mạnh và khôn ngoan hơn bất kỳ người đàn ông nào ăn đồ ăn của hoàng gia.</a:t>
            </a:r>
          </a:p>
          <a:p>
            <a:r xmlns:a="http://schemas.openxmlformats.org/drawingml/2006/main">
              <a:rPr lang="vi" altLang="ko-KR" sz="3200">
                <a:solidFill>
                  <a:schemeClr val="tx1">
                    <a:lumMod val="65000"/>
                    <a:lumOff val="35000"/>
                  </a:schemeClr>
                </a:solidFill>
              </a:rPr>
              <a:t>Chúng ta phải vâng lời Chúa trong mọi hoàn cảnh.</a:t>
            </a:r>
          </a:p>
          <a:p>
            <a:r xmlns:a="http://schemas.openxmlformats.org/drawingml/2006/main">
              <a:rPr lang="vi" altLang="ko-KR" sz="3200">
                <a:solidFill>
                  <a:schemeClr val="tx1">
                    <a:lumMod val="65000"/>
                    <a:lumOff val="35000"/>
                  </a:schemeClr>
                </a:solidFill>
              </a:rPr>
              <a:t>Không có gì quan trọng hơn việc yêu mến Chúa.</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000">
                <a:solidFill>
                  <a:srgbClr val="FF0000"/>
                </a:solidFill>
              </a:rPr>
              <a:t>Lời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chemeClr val="tx1">
                    <a:lumMod val="65000"/>
                    <a:lumOff val="35000"/>
                  </a:schemeClr>
                </a:solidFill>
              </a:rPr>
              <a:t>Vua Sa-lô-môn giàu có và khôn ngoan hơn tất cả các vị vua khác trên trái đất.</a:t>
            </a:r>
            <a:r xmlns:a="http://schemas.openxmlformats.org/drawingml/2006/main">
              <a:rPr lang="vi"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vi" altLang="ko-KR" sz="2800">
                <a:solidFill>
                  <a:schemeClr val="tx1">
                    <a:lumMod val="65000"/>
                    <a:lumOff val="35000"/>
                  </a:schemeClr>
                </a:solidFill>
              </a:rPr>
              <a:t>2 Sử ký 9:</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3200"/>
              <a:t>Ai</a:t>
            </a:r>
            <a:r xmlns:a="http://schemas.openxmlformats.org/drawingml/2006/main">
              <a:rPr lang="vi" altLang="en-US" sz="3200"/>
              <a:t> </a:t>
            </a:r>
            <a:r xmlns:a="http://schemas.openxmlformats.org/drawingml/2006/main">
              <a:rPr lang="vi" altLang="ko-KR" sz="3200"/>
              <a:t>là</a:t>
            </a:r>
            <a:r xmlns:a="http://schemas.openxmlformats.org/drawingml/2006/main">
              <a:rPr lang="vi" altLang="en-US" sz="3200"/>
              <a:t> </a:t>
            </a:r>
            <a:r xmlns:a="http://schemas.openxmlformats.org/drawingml/2006/main">
              <a:rPr lang="vi" altLang="ko-KR" sz="3200"/>
              <a:t>Chúa?</a:t>
            </a:r>
            <a:r xmlns:a="http://schemas.openxmlformats.org/drawingml/2006/main">
              <a:rPr lang="v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rgbClr val="C00000"/>
                </a:solidFill>
              </a:rPr>
              <a:t>Chúa là..</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chemeClr val="tx1">
                    <a:lumMod val="65000"/>
                    <a:lumOff val="35000"/>
                  </a:schemeClr>
                </a:solidFill>
              </a:rPr>
              <a:t>Thiên Chúa là Đấng có thể có mặt ở mọi nơi cùng một lúc (toàn tại). Và anh ấy là toàn năng.</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000">
                <a:solidFill>
                  <a:srgbClr val="FF0000"/>
                </a:solidFill>
              </a:rPr>
              <a:t>Câu đố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chemeClr val="tx1">
                    <a:lumMod val="65000"/>
                    <a:lumOff val="35000"/>
                  </a:schemeClr>
                </a:solidFill>
              </a:rPr>
              <a:t>Daniel và ba người bạn đã ăn món gì thay vì đồ ăn của nhà vua?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en-US" sz="2800">
                <a:solidFill>
                  <a:schemeClr val="tx1">
                    <a:lumMod val="65000"/>
                    <a:lumOff val="35000"/>
                  </a:schemeClr>
                </a:solidFill>
              </a:rPr>
              <a:t>① </a:t>
            </a:r>
            <a:r xmlns:a="http://schemas.openxmlformats.org/drawingml/2006/main">
              <a:rPr lang="vi" altLang="ko-KR" sz="2800">
                <a:solidFill>
                  <a:schemeClr val="tx1">
                    <a:lumMod val="65000"/>
                    <a:lumOff val="35000"/>
                  </a:schemeClr>
                </a:solidFill>
              </a:rPr>
              <a:t>nước và rau</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en-US" sz="2800">
                <a:solidFill>
                  <a:schemeClr val="tx1">
                    <a:lumMod val="65000"/>
                    <a:lumOff val="35000"/>
                  </a:schemeClr>
                </a:solidFill>
              </a:rPr>
              <a:t>② </a:t>
            </a:r>
            <a:r xmlns:a="http://schemas.openxmlformats.org/drawingml/2006/main">
              <a:rPr lang="vi" altLang="ko-KR" sz="2800">
                <a:solidFill>
                  <a:schemeClr val="tx1">
                    <a:lumMod val="65000"/>
                    <a:lumOff val="35000"/>
                  </a:schemeClr>
                </a:solidFill>
              </a:rPr>
              <a:t>bánh quy và cocacola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en-US" sz="2800">
                <a:solidFill>
                  <a:schemeClr val="tx1">
                    <a:lumMod val="65000"/>
                    <a:lumOff val="35000"/>
                  </a:schemeClr>
                </a:solidFill>
              </a:rPr>
              <a:t>③ </a:t>
            </a:r>
            <a:r xmlns:a="http://schemas.openxmlformats.org/drawingml/2006/main">
              <a:rPr lang="vi" altLang="ko-KR" sz="2800">
                <a:solidFill>
                  <a:schemeClr val="tx1">
                    <a:lumMod val="65000"/>
                    <a:lumOff val="35000"/>
                  </a:schemeClr>
                </a:solidFill>
              </a:rPr>
              <a:t>mì</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en-US" sz="2800">
                <a:solidFill>
                  <a:schemeClr val="tx1">
                    <a:lumMod val="65000"/>
                    <a:lumOff val="35000"/>
                  </a:schemeClr>
                </a:solidFill>
              </a:rPr>
              <a:t>④ </a:t>
            </a:r>
            <a:r xmlns:a="http://schemas.openxmlformats.org/drawingml/2006/main">
              <a:rPr lang="vi" altLang="ko-KR" sz="2800">
                <a:solidFill>
                  <a:schemeClr val="tx1">
                    <a:lumMod val="65000"/>
                    <a:lumOff val="35000"/>
                  </a:schemeClr>
                </a:solidFill>
              </a:rPr>
              <a:t>gạo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en-US" sz="2800">
                <a:solidFill>
                  <a:srgbClr val="FF0000"/>
                </a:solidFill>
              </a:rPr>
              <a:t>① </a:t>
            </a:r>
            <a:r xmlns:a="http://schemas.openxmlformats.org/drawingml/2006/main">
              <a:rPr lang="vi" altLang="ko-KR" sz="2800">
                <a:solidFill>
                  <a:srgbClr val="FF0000"/>
                </a:solidFill>
              </a:rPr>
              <a:t>nước và rau</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000">
                <a:solidFill>
                  <a:srgbClr val="FF0000"/>
                </a:solidFill>
              </a:rPr>
              <a:t>Lời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chemeClr val="tx1">
                    <a:lumMod val="65000"/>
                    <a:lumOff val="35000"/>
                  </a:schemeClr>
                </a:solidFill>
              </a:rPr>
              <a:t>Nhưng Đa-ni-ên quyết tâm không để mình bị ô uế bởi đồ ăn và rượu của hoàng gia, và ông xin phép quan trưởng không được làm ô uế mình như vậy.</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vi" altLang="ko-KR" sz="2800">
                <a:solidFill>
                  <a:schemeClr val="tx1">
                    <a:lumMod val="65000"/>
                    <a:lumOff val="35000"/>
                  </a:schemeClr>
                </a:solidFill>
              </a:rPr>
              <a:t>Daniel</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b="1">
                <a:solidFill>
                  <a:schemeClr val="tx1">
                    <a:lumMod val="50000"/>
                    <a:lumOff val="50000"/>
                  </a:schemeClr>
                </a:solidFill>
              </a:rPr>
              <a:t>Số 43 Lời Chúa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400"/>
              <a:t>Daniel của hang sư tử</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000">
                <a:solidFill>
                  <a:srgbClr val="FF0000"/>
                </a:solidFill>
              </a:rPr>
              <a:t>Lời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chemeClr val="tx1">
                    <a:lumMod val="65000"/>
                    <a:lumOff val="35000"/>
                  </a:schemeClr>
                </a:solidFill>
              </a:rPr>
              <a:t>Nhà vua vui mừng khôn xiết và ra lệnh nhấc Daniel ra khỏi hang. Và khi Đa-ni-ên được nhấc lên khỏi hang, người không thấy vết thương nào trên người, vì ông đã tin cậy Đức Chúa Trời của mình.</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vi" altLang="ko-KR" sz="2800">
                <a:solidFill>
                  <a:schemeClr val="tx1">
                    <a:lumMod val="65000"/>
                    <a:lumOff val="35000"/>
                  </a:schemeClr>
                </a:solidFill>
              </a:rPr>
              <a:t>Daniel</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6:</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500">
                <a:solidFill>
                  <a:schemeClr val="tx1">
                    <a:lumMod val="65000"/>
                    <a:lumOff val="35000"/>
                  </a:schemeClr>
                </a:solidFill>
              </a:rPr>
              <a:t>Có những người ở Babylon ghét Daniel, người bị bắt làm tù binh và trở thành thủ tướng. Họ muốn giết Daniel.</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400">
                <a:solidFill>
                  <a:schemeClr val="tx1">
                    <a:lumMod val="65000"/>
                    <a:lumOff val="35000"/>
                  </a:schemeClr>
                </a:solidFill>
              </a:rPr>
              <a:t>''Ai cúi lạy thứ gì khác ngoài nhà vua sẽ bị ném vào hang sư tử!' Daniel không ngừng cầu nguyện ba lần một ngày, mặc dù anh biết điều đó.</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800">
                <a:solidFill>
                  <a:schemeClr val="tx1">
                    <a:lumMod val="65000"/>
                    <a:lumOff val="35000"/>
                  </a:schemeClr>
                </a:solidFill>
              </a:rPr>
              <a:t>Thế là cuối cùng Daniel bị ném vào hang sư tử đáng sợ.</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500">
                <a:solidFill>
                  <a:schemeClr val="tx1">
                    <a:lumMod val="65000"/>
                    <a:lumOff val="35000"/>
                  </a:schemeClr>
                </a:solidFill>
              </a:rPr>
              <a:t>Nhà vua đến hang sư tử vào sáng sớm hôm sau và hỏi: 'Daniel! Bạn an toàn không?' Thực ra, nhà vua muốn Daniel không chết vì ông rất yêu Daniel.</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600">
                <a:solidFill>
                  <a:schemeClr val="tx1">
                    <a:lumMod val="65000"/>
                    <a:lumOff val="35000"/>
                  </a:schemeClr>
                </a:solidFill>
              </a:rPr>
              <a:t>“Tôi ổn để Chúa bảo vệ tôi!” Daniel không bị thương. Nhà vua cũng ca ngợi Thiên Chúa của Daniel.</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800">
                <a:solidFill>
                  <a:schemeClr val="tx1">
                    <a:lumMod val="65000"/>
                    <a:lumOff val="35000"/>
                  </a:schemeClr>
                </a:solidFill>
              </a:rPr>
              <a:t>Solomon trở thành vị vua thứ ba của Israel kế vị vua David.</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000">
                <a:solidFill>
                  <a:srgbClr val="FF0000"/>
                </a:solidFill>
              </a:rPr>
              <a:t>Bài học của ngày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3200">
                <a:solidFill>
                  <a:schemeClr val="tx1">
                    <a:lumMod val="65000"/>
                    <a:lumOff val="35000"/>
                  </a:schemeClr>
                </a:solidFill>
              </a:rPr>
              <a:t>Daniel, người không cúi đầu trước thần tượng,</a:t>
            </a:r>
          </a:p>
          <a:p>
            <a:pPr xmlns:a="http://schemas.openxmlformats.org/drawingml/2006/main" algn="ctr"/>
            <a:r xmlns:a="http://schemas.openxmlformats.org/drawingml/2006/main">
              <a:rPr lang="vi" altLang="ko-KR" sz="3200">
                <a:solidFill>
                  <a:schemeClr val="tx1">
                    <a:lumMod val="65000"/>
                    <a:lumOff val="35000"/>
                  </a:schemeClr>
                </a:solidFill>
              </a:rPr>
              <a:t>cuối cùng bị ném vào hang sư tử nhưng vẫn an toàn.</a:t>
            </a:r>
          </a:p>
          <a:p>
            <a:pPr xmlns:a="http://schemas.openxmlformats.org/drawingml/2006/main" algn="ctr"/>
            <a:r xmlns:a="http://schemas.openxmlformats.org/drawingml/2006/main">
              <a:rPr lang="vi" altLang="ko-KR" sz="3200">
                <a:solidFill>
                  <a:schemeClr val="tx1">
                    <a:lumMod val="65000"/>
                    <a:lumOff val="35000"/>
                  </a:schemeClr>
                </a:solidFill>
              </a:rPr>
              <a:t>Vì đức tin của Đa-ni-ên nên vua Ba-by-lôn cũng ca ngợi Đức Chúa Trời</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vi" altLang="ko-KR" sz="3200">
                <a:solidFill>
                  <a:schemeClr val="tx1">
                    <a:lumMod val="65000"/>
                    <a:lumOff val="35000"/>
                  </a:schemeClr>
                </a:solidFill>
              </a:rPr>
              <a:t>Chúng ta chỉ phải thờ phượng Thiên Chúa và</a:t>
            </a:r>
          </a:p>
          <a:p>
            <a:pPr xmlns:a="http://schemas.openxmlformats.org/drawingml/2006/main" algn="ctr"/>
            <a:r xmlns:a="http://schemas.openxmlformats.org/drawingml/2006/main">
              <a:rPr lang="vi" altLang="ko-KR" sz="3200">
                <a:solidFill>
                  <a:schemeClr val="tx1">
                    <a:lumMod val="65000"/>
                    <a:lumOff val="35000"/>
                  </a:schemeClr>
                </a:solidFill>
              </a:rPr>
              <a:t>chúng ta phải tin rằng không thờ thần tượng!</a:t>
            </a:r>
          </a:p>
          <a:p>
            <a:pPr xmlns:a="http://schemas.openxmlformats.org/drawingml/2006/main" algn="ctr"/>
            <a:r xmlns:a="http://schemas.openxmlformats.org/drawingml/2006/main">
              <a:rPr lang="vi" altLang="ko-KR" sz="3200">
                <a:solidFill>
                  <a:schemeClr val="tx1">
                    <a:lumMod val="65000"/>
                    <a:lumOff val="35000"/>
                  </a:schemeClr>
                </a:solidFill>
              </a:rPr>
              <a:t>Loại đức tin đó có thể khiến người khác tin vào Đức Chúa Trời.</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3200"/>
              <a:t>Chúa là?</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rgbClr val="C00000"/>
                </a:solidFill>
              </a:rPr>
              <a:t>Chúa là duy nhất..</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chemeClr val="tx1">
                    <a:lumMod val="65000"/>
                    <a:lumOff val="35000"/>
                  </a:schemeClr>
                </a:solidFill>
              </a:rPr>
              <a:t>Chúa là Đấng đáng tin cậy</a:t>
            </a:r>
            <a:r xmlns:a="http://schemas.openxmlformats.org/drawingml/2006/main">
              <a:rPr lang="vi" altLang="en-US" sz="3600">
                <a:solidFill>
                  <a:schemeClr val="tx1">
                    <a:lumMod val="65000"/>
                    <a:lumOff val="35000"/>
                  </a:schemeClr>
                </a:solidFill>
              </a:rPr>
              <a:t> </a:t>
            </a:r>
            <a:r xmlns:a="http://schemas.openxmlformats.org/drawingml/2006/main">
              <a:rPr lang="vi" altLang="ko-KR" sz="3600">
                <a:solidFill>
                  <a:schemeClr val="tx1">
                    <a:lumMod val="65000"/>
                    <a:lumOff val="35000"/>
                  </a:schemeClr>
                </a:solidFill>
              </a:rPr>
              <a:t>Đấng có thể cứu những ai thực sự tin vào Ngài và phục vụ Ngài.</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000">
                <a:solidFill>
                  <a:srgbClr val="FF0000"/>
                </a:solidFill>
              </a:rPr>
              <a:t>Câu đố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chemeClr val="tx1">
                    <a:lumMod val="65000"/>
                    <a:lumOff val="35000"/>
                  </a:schemeClr>
                </a:solidFill>
              </a:rPr>
              <a:t>Tại sao</a:t>
            </a:r>
            <a:r xmlns:a="http://schemas.openxmlformats.org/drawingml/2006/main">
              <a:rPr lang="vi" altLang="en-US" sz="3600">
                <a:solidFill>
                  <a:schemeClr val="tx1">
                    <a:lumMod val="65000"/>
                    <a:lumOff val="35000"/>
                  </a:schemeClr>
                </a:solidFill>
              </a:rPr>
              <a:t> </a:t>
            </a:r>
            <a:r xmlns:a="http://schemas.openxmlformats.org/drawingml/2006/main">
              <a:rPr lang="vi" altLang="ko-KR" sz="3600">
                <a:solidFill>
                  <a:schemeClr val="tx1">
                    <a:lumMod val="65000"/>
                    <a:lumOff val="35000"/>
                  </a:schemeClr>
                </a:solidFill>
              </a:rPr>
              <a:t>đã từng là</a:t>
            </a:r>
            <a:r xmlns:a="http://schemas.openxmlformats.org/drawingml/2006/main">
              <a:rPr lang="vi" altLang="en-US" sz="3600">
                <a:solidFill>
                  <a:schemeClr val="tx1">
                    <a:lumMod val="65000"/>
                    <a:lumOff val="35000"/>
                  </a:schemeClr>
                </a:solidFill>
              </a:rPr>
              <a:t> </a:t>
            </a:r>
            <a:r xmlns:a="http://schemas.openxmlformats.org/drawingml/2006/main">
              <a:rPr lang="vi" altLang="ko-KR" sz="3600">
                <a:solidFill>
                  <a:schemeClr val="tx1">
                    <a:lumMod val="65000"/>
                    <a:lumOff val="35000"/>
                  </a:schemeClr>
                </a:solidFill>
              </a:rPr>
              <a:t>Daniel bị ném vào hang sư tử?</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en-US" sz="2800">
                <a:solidFill>
                  <a:schemeClr val="tx1">
                    <a:lumMod val="65000"/>
                    <a:lumOff val="35000"/>
                  </a:schemeClr>
                </a:solidFill>
              </a:rPr>
              <a:t>① </a:t>
            </a:r>
            <a:r xmlns:a="http://schemas.openxmlformats.org/drawingml/2006/main">
              <a:rPr lang="vi" altLang="ko-KR" sz="2800">
                <a:solidFill>
                  <a:schemeClr val="tx1">
                    <a:lumMod val="65000"/>
                    <a:lumOff val="35000"/>
                  </a:schemeClr>
                </a:solidFill>
              </a:rPr>
              <a:t>Bởi vì anh ta đã nói dối nhà vua.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en-US" sz="2800">
                <a:solidFill>
                  <a:schemeClr val="tx1">
                    <a:lumMod val="65000"/>
                    <a:lumOff val="35000"/>
                  </a:schemeClr>
                </a:solidFill>
              </a:rPr>
              <a:t>② </a:t>
            </a:r>
            <a:r xmlns:a="http://schemas.openxmlformats.org/drawingml/2006/main">
              <a:rPr lang="vi" altLang="ko-KR" sz="2800">
                <a:solidFill>
                  <a:schemeClr val="tx1">
                    <a:lumMod val="65000"/>
                    <a:lumOff val="35000"/>
                  </a:schemeClr>
                </a:solidFill>
              </a:rPr>
              <a:t>Bởi vì anh ta không cúi đầu trước thần tượng của nhà vua.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en-US" sz="2800">
                <a:solidFill>
                  <a:schemeClr val="tx1">
                    <a:lumMod val="65000"/>
                    <a:lumOff val="35000"/>
                  </a:schemeClr>
                </a:solidFill>
              </a:rPr>
              <a:t>③ </a:t>
            </a:r>
            <a:r xmlns:a="http://schemas.openxmlformats.org/drawingml/2006/main">
              <a:rPr lang="vi" altLang="ko-KR" sz="2800">
                <a:solidFill>
                  <a:schemeClr val="tx1">
                    <a:lumMod val="65000"/>
                    <a:lumOff val="35000"/>
                  </a:schemeClr>
                </a:solidFill>
              </a:rPr>
              <a:t>Bởi vì anh ta định giết nhà vua.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en-US" sz="2800">
                <a:solidFill>
                  <a:schemeClr val="tx1">
                    <a:lumMod val="65000"/>
                    <a:lumOff val="35000"/>
                  </a:schemeClr>
                </a:solidFill>
              </a:rPr>
              <a:t>④ </a:t>
            </a:r>
            <a:r xmlns:a="http://schemas.openxmlformats.org/drawingml/2006/main">
              <a:rPr lang="vi" altLang="ko-KR" sz="2800">
                <a:solidFill>
                  <a:schemeClr val="tx1">
                    <a:lumMod val="65000"/>
                    <a:lumOff val="35000"/>
                  </a:schemeClr>
                </a:solidFill>
              </a:rPr>
              <a:t>Bởi vì ông thờ phượng Đức Chúa Trời không tốt.</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en-US" sz="2800">
                <a:solidFill>
                  <a:srgbClr val="FF0000"/>
                </a:solidFill>
              </a:rPr>
              <a:t>② </a:t>
            </a:r>
            <a:r xmlns:a="http://schemas.openxmlformats.org/drawingml/2006/main">
              <a:rPr lang="vi" altLang="ko-KR" sz="2800">
                <a:solidFill>
                  <a:srgbClr val="FF0000"/>
                </a:solidFill>
              </a:rPr>
              <a:t>Bởi vì anh ta không cúi đầu trước thần tượng của nhà vua.</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000">
                <a:solidFill>
                  <a:srgbClr val="FF0000"/>
                </a:solidFill>
              </a:rPr>
              <a:t>Lời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chemeClr val="tx1">
                    <a:lumMod val="65000"/>
                    <a:lumOff val="35000"/>
                  </a:schemeClr>
                </a:solidFill>
              </a:rPr>
              <a:t>Nhà vua vui mừng khôn xiết và ra lệnh nhấc Daniel ra khỏi hang. Và khi Đa-ni-ên được nhấc lên khỏi hang, người không thấy vết thương nào trên người, vì ông đã tin cậy Đức Chúa Trời của mình.</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vi" altLang="ko-KR" sz="2800">
                <a:solidFill>
                  <a:schemeClr val="tx1">
                    <a:lumMod val="65000"/>
                    <a:lumOff val="35000"/>
                  </a:schemeClr>
                </a:solidFill>
              </a:rPr>
              <a:t>Daniel</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6:</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b="1">
                <a:solidFill>
                  <a:schemeClr val="tx1">
                    <a:lumMod val="50000"/>
                    <a:lumOff val="50000"/>
                  </a:schemeClr>
                </a:solidFill>
              </a:rPr>
              <a:t>Số 44 Lời Chúa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400"/>
              <a:t>Jonah, người ở trong con cá lớn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000">
                <a:solidFill>
                  <a:srgbClr val="FF0000"/>
                </a:solidFill>
              </a:rPr>
              <a:t>Lời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chemeClr val="tx1">
                    <a:lumMod val="65000"/>
                    <a:lumOff val="35000"/>
                  </a:schemeClr>
                </a:solidFill>
              </a:rPr>
              <a:t>Nhưng Đức Giê-hô-va đã chuẩn bị một con cá lớn để nuốt Giô-na, và Giô-na ở trong cá ba ngày ba đêm.</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vi" altLang="ko-KR" sz="2800">
                <a:solidFill>
                  <a:schemeClr val="tx1">
                    <a:lumMod val="65000"/>
                    <a:lumOff val="35000"/>
                  </a:schemeClr>
                </a:solidFill>
              </a:rPr>
              <a:t>Giô-na</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500">
                <a:solidFill>
                  <a:schemeClr val="tx1">
                    <a:lumMod val="65000"/>
                    <a:lumOff val="35000"/>
                  </a:schemeClr>
                </a:solidFill>
              </a:rPr>
              <a:t>Một ngày nọ, Chúa hiện ra với Giô-na và phán:</a:t>
            </a:r>
          </a:p>
          <a:p>
            <a:r xmlns:a="http://schemas.openxmlformats.org/drawingml/2006/main">
              <a:rPr lang="vi" altLang="ko-KR" sz="2500">
                <a:solidFill>
                  <a:schemeClr val="tx1">
                    <a:lumMod val="65000"/>
                    <a:lumOff val="35000"/>
                  </a:schemeClr>
                </a:solidFill>
              </a:rPr>
              <a:t>“Hãy đến thành phố lớn Nineveh và rao giảng chống lại nó! Ta sẽ giải cứu họ khỏi sự gian ác.”</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800">
                <a:solidFill>
                  <a:schemeClr val="tx1">
                    <a:lumMod val="65000"/>
                    <a:lumOff val="35000"/>
                  </a:schemeClr>
                </a:solidFill>
              </a:rPr>
              <a:t>Giô-na không muốn vâng lời Đức Chúa Trời. Anh ta ra nước ngoài và đi thuyền đến Tarshish để chạy trốn khỏi Chúa.</a:t>
            </a:r>
            <a:r xmlns:a="http://schemas.openxmlformats.org/drawingml/2006/main">
              <a:rPr lang="vi"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400">
                <a:solidFill>
                  <a:schemeClr val="tx1">
                    <a:lumMod val="65000"/>
                    <a:lumOff val="35000"/>
                  </a:schemeClr>
                </a:solidFill>
              </a:rPr>
              <a:t>Nhưng Đức Chúa Trời đã giáng một cơn gió lớn đến và tất cả họ đều phải chết. Các thủy thủ đã ném Jonah xuống biển. Một con cá lớn đến và nuốt chửng anh ta.</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800">
                <a:solidFill>
                  <a:schemeClr val="tx1">
                    <a:lumMod val="65000"/>
                    <a:lumOff val="35000"/>
                  </a:schemeClr>
                </a:solidFill>
              </a:rPr>
              <a:t>Giô-na ăn năn tội lỗi của mình trong 3 ngày trong bụng cá.</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800">
                <a:solidFill>
                  <a:schemeClr val="tx1">
                    <a:lumMod val="65000"/>
                    <a:lumOff val="35000"/>
                  </a:schemeClr>
                </a:solidFill>
              </a:rPr>
              <a:t>“Hãy cho tôi sự khôn ngoan để lãnh đạo tốt người của tôi.” Đức Chúa Trời hài lòng vì Sa-lô-môn đã yêu cầu điều này. Vì thế, Đức Chúa Trời đã ban cho ông điều Sa-lô-môn cầu xin.</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400">
                <a:solidFill>
                  <a:schemeClr val="tx1">
                    <a:lumMod val="65000"/>
                    <a:lumOff val="35000"/>
                  </a:schemeClr>
                </a:solidFill>
              </a:rPr>
              <a:t>Con cá nôn anh ta xuống đất khô. Ông đi đến Nineveh và rao truyền thông điệp của Chúa cho họ một cách miễn cưỡng.</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500">
                <a:solidFill>
                  <a:schemeClr val="tx1">
                    <a:lumMod val="65000"/>
                    <a:lumOff val="35000"/>
                  </a:schemeClr>
                </a:solidFill>
              </a:rPr>
              <a:t>Khi nghe lời cảnh báo của Đức Chúa Trời, người dân thành Ni-ni-ve đã ăn năn và tìm kiếm ân điển của Đức Chúa Trời. Chúa đã tha thứ cho dân thành Ni-ni-ve.</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000">
                <a:solidFill>
                  <a:srgbClr val="FF0000"/>
                </a:solidFill>
              </a:rPr>
              <a:t>Bài học của ngày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3200">
                <a:solidFill>
                  <a:schemeClr val="tx1">
                    <a:lumMod val="65000"/>
                    <a:lumOff val="35000"/>
                  </a:schemeClr>
                </a:solidFill>
              </a:rPr>
              <a:t>Giô-na đã không vâng theo Lời Chúa.</a:t>
            </a:r>
          </a:p>
          <a:p>
            <a:pPr xmlns:a="http://schemas.openxmlformats.org/drawingml/2006/main" algn="ctr"/>
            <a:r xmlns:a="http://schemas.openxmlformats.org/drawingml/2006/main">
              <a:rPr lang="vi" altLang="ko-KR" sz="3200">
                <a:solidFill>
                  <a:schemeClr val="tx1">
                    <a:lumMod val="65000"/>
                    <a:lumOff val="35000"/>
                  </a:schemeClr>
                </a:solidFill>
              </a:rPr>
              <a:t>Nhưng Đức Chúa Trời đã dùng Giô-na để không vâng lời và cuối cùng đã cứu được dân Ni-ni-ve.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vi" altLang="ko-KR" sz="3200">
                <a:solidFill>
                  <a:schemeClr val="tx1">
                    <a:lumMod val="65000"/>
                    <a:lumOff val="35000"/>
                  </a:schemeClr>
                </a:solidFill>
              </a:rPr>
              <a:t>Có những lúc ý muốn Chúa khác với điều tôi nghĩ.</a:t>
            </a:r>
          </a:p>
          <a:p>
            <a:pPr xmlns:a="http://schemas.openxmlformats.org/drawingml/2006/main" algn="ctr"/>
            <a:r xmlns:a="http://schemas.openxmlformats.org/drawingml/2006/main">
              <a:rPr lang="vi" altLang="ko-KR" sz="3200">
                <a:solidFill>
                  <a:schemeClr val="tx1">
                    <a:lumMod val="65000"/>
                    <a:lumOff val="35000"/>
                  </a:schemeClr>
                </a:solidFill>
              </a:rPr>
              <a:t>Nhưng ý muốn của Chúa luôn luôn đúng.</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vi" altLang="ko-KR" sz="3200">
                <a:solidFill>
                  <a:schemeClr val="tx1">
                    <a:lumMod val="65000"/>
                    <a:lumOff val="35000"/>
                  </a:schemeClr>
                </a:solidFill>
              </a:rPr>
              <a:t>Chúng ta phải luôn vâng phục thánh ý Chúa.</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3200"/>
              <a:t>Ai là chúa?</a:t>
            </a:r>
            <a:r xmlns:a="http://schemas.openxmlformats.org/drawingml/2006/main">
              <a:rPr lang="v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rgbClr val="C00000"/>
                </a:solidFill>
              </a:rPr>
              <a:t>Chúa là..</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chemeClr val="tx1">
                    <a:lumMod val="65000"/>
                    <a:lumOff val="35000"/>
                  </a:schemeClr>
                </a:solidFill>
              </a:rPr>
              <a:t>Đức Chúa Trời là Đấng cứu rỗi những ai thành tâm ăn năn tội lỗi và cầu xin sự tha thứ.</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000">
                <a:solidFill>
                  <a:srgbClr val="FF0000"/>
                </a:solidFill>
              </a:rPr>
              <a:t>Câu đố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chemeClr val="tx1">
                    <a:lumMod val="65000"/>
                    <a:lumOff val="35000"/>
                  </a:schemeClr>
                </a:solidFill>
              </a:rPr>
              <a:t>Giô-na đã ở trong bụng ai suốt 3 ngày?</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en-US" sz="2800">
                <a:solidFill>
                  <a:schemeClr val="tx1">
                    <a:lumMod val="65000"/>
                    <a:lumOff val="35000"/>
                  </a:schemeClr>
                </a:solidFill>
              </a:rPr>
              <a:t>① </a:t>
            </a:r>
            <a:r xmlns:a="http://schemas.openxmlformats.org/drawingml/2006/main">
              <a:rPr lang="vi" altLang="ko-KR" sz="2800">
                <a:solidFill>
                  <a:schemeClr val="tx1">
                    <a:lumMod val="65000"/>
                    <a:lumOff val="35000"/>
                  </a:schemeClr>
                </a:solidFill>
              </a:rPr>
              <a:t>Sư tử</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en-US" sz="2800">
                <a:solidFill>
                  <a:schemeClr val="tx1">
                    <a:lumMod val="65000"/>
                    <a:lumOff val="35000"/>
                  </a:schemeClr>
                </a:solidFill>
              </a:rPr>
              <a:t>② </a:t>
            </a:r>
            <a:r xmlns:a="http://schemas.openxmlformats.org/drawingml/2006/main">
              <a:rPr lang="vi" altLang="ko-KR" sz="2800">
                <a:solidFill>
                  <a:schemeClr val="tx1">
                    <a:lumMod val="65000"/>
                    <a:lumOff val="35000"/>
                  </a:schemeClr>
                </a:solidFill>
              </a:rPr>
              <a:t>Voi</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en-US" sz="2800">
                <a:solidFill>
                  <a:schemeClr val="tx1">
                    <a:lumMod val="65000"/>
                    <a:lumOff val="35000"/>
                  </a:schemeClr>
                </a:solidFill>
              </a:rPr>
              <a:t>③ </a:t>
            </a:r>
            <a:r xmlns:a="http://schemas.openxmlformats.org/drawingml/2006/main">
              <a:rPr lang="vi" altLang="ko-KR" sz="2800">
                <a:solidFill>
                  <a:schemeClr val="tx1">
                    <a:lumMod val="65000"/>
                    <a:lumOff val="35000"/>
                  </a:schemeClr>
                </a:solidFill>
              </a:rPr>
              <a:t>Con chó</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en-US" sz="2800">
                <a:solidFill>
                  <a:schemeClr val="tx1">
                    <a:lumMod val="65000"/>
                    <a:lumOff val="35000"/>
                  </a:schemeClr>
                </a:solidFill>
              </a:rPr>
              <a:t>④ </a:t>
            </a:r>
            <a:r xmlns:a="http://schemas.openxmlformats.org/drawingml/2006/main">
              <a:rPr lang="vi" altLang="ko-KR" sz="2800">
                <a:solidFill>
                  <a:schemeClr val="tx1">
                    <a:lumMod val="65000"/>
                    <a:lumOff val="35000"/>
                  </a:schemeClr>
                </a:solidFill>
              </a:rPr>
              <a:t>Cá</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en-US" sz="2800">
                <a:solidFill>
                  <a:srgbClr val="FF0000"/>
                </a:solidFill>
              </a:rPr>
              <a:t>④ </a:t>
            </a:r>
            <a:r xmlns:a="http://schemas.openxmlformats.org/drawingml/2006/main">
              <a:rPr lang="vi" altLang="ko-KR" sz="2800">
                <a:solidFill>
                  <a:srgbClr val="FF0000"/>
                </a:solidFill>
              </a:rPr>
              <a:t>Cá</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000">
                <a:solidFill>
                  <a:srgbClr val="FF0000"/>
                </a:solidFill>
              </a:rPr>
              <a:t>Lời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chemeClr val="tx1">
                    <a:lumMod val="65000"/>
                    <a:lumOff val="35000"/>
                  </a:schemeClr>
                </a:solidFill>
              </a:rPr>
              <a:t>Nhưng Đức Giê-hô-va đã chuẩn bị một con cá lớn để nuốt Giô-na, và Giô-na ở trong cá ba ngày ba đêm.</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vi" altLang="ko-KR" sz="2800">
                <a:solidFill>
                  <a:schemeClr val="tx1">
                    <a:lumMod val="65000"/>
                    <a:lumOff val="35000"/>
                  </a:schemeClr>
                </a:solidFill>
              </a:rPr>
              <a:t>Giô-na</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800">
                <a:solidFill>
                  <a:schemeClr val="tx1">
                    <a:lumMod val="65000"/>
                    <a:lumOff val="35000"/>
                  </a:schemeClr>
                </a:solidFill>
              </a:rPr>
              <a:t>Một ngày nọ, có hai người phụ nữ mang theo một đứa bé đến gặp Sa-lô-môn. Họ đấu tranh rằng đứa bé là con của cô trước vua.</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800">
                <a:solidFill>
                  <a:schemeClr val="tx1">
                    <a:lumMod val="65000"/>
                    <a:lumOff val="35000"/>
                  </a:schemeClr>
                </a:solidFill>
              </a:rPr>
              <a:t>Vua nói: “Bởi vì có hai người đàn bà nhất quyết khẳng định đứa trẻ là con mình, nên hãy chặt đứa trẻ làm đôi và chia một nửa cho người kia!”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800">
                <a:solidFill>
                  <a:schemeClr val="tx1">
                    <a:lumMod val="65000"/>
                    <a:lumOff val="35000"/>
                  </a:schemeClr>
                </a:solidFill>
              </a:rPr>
              <a:t>Một người phụ nữ tràn đầy lòng thương xót cho con trai mình. Vì vậy, cô ấy nói: “Hãy giao đứa bé còn sống cho cô ấy. Đừng giết anh ấy!” Khi nghe điều này, Solomon quyết định người phụ nữ đó chính là mẹ ruột của anh ấy. Vua nói: “Hãy giao đứa bé cho cô ấy. Cô ấy là một người mẹ thực sự!</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000">
                <a:solidFill>
                  <a:srgbClr val="FF0000"/>
                </a:solidFill>
              </a:rPr>
              <a:t>Bài học của ngày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3600">
                <a:solidFill>
                  <a:schemeClr val="tx1">
                    <a:lumMod val="65000"/>
                    <a:lumOff val="35000"/>
                  </a:schemeClr>
                </a:solidFill>
              </a:rPr>
              <a:t>Sa-lô-môn cầu xin một tấm lòng khôn ngoan chứ không phải của cải hay quyền lực</a:t>
            </a:r>
          </a:p>
          <a:p>
            <a:pPr xmlns:a="http://schemas.openxmlformats.org/drawingml/2006/main" algn="ctr"/>
            <a:r xmlns:a="http://schemas.openxmlformats.org/drawingml/2006/main">
              <a:rPr lang="vi" altLang="ko-KR" sz="3600">
                <a:solidFill>
                  <a:schemeClr val="tx1">
                    <a:lumMod val="65000"/>
                    <a:lumOff val="35000"/>
                  </a:schemeClr>
                </a:solidFill>
              </a:rPr>
              <a:t>để cai trị đất nước của mình.</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vi" altLang="ko-KR" sz="3600">
                <a:solidFill>
                  <a:schemeClr val="tx1">
                    <a:lumMod val="65000"/>
                    <a:lumOff val="35000"/>
                  </a:schemeClr>
                </a:solidFill>
              </a:rPr>
              <a:t>Chúng ta phải cầu nguyện với Chúa không chỉ cho bản thân mà còn để phục vụ người khác.</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vi" altLang="ko-KR" sz="4000">
                <a:solidFill>
                  <a:srgbClr val="FF0000"/>
                </a:solidFill>
              </a:rPr>
              <a:t>Lời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vi" altLang="ko-KR" sz="3600">
                <a:solidFill>
                  <a:schemeClr val="tx1">
                    <a:lumMod val="65000"/>
                    <a:lumOff val="35000"/>
                  </a:schemeClr>
                </a:solidFill>
              </a:rPr>
              <a:t>Sau khi Đa-vít nói chuyện xong với Sau-lơ, Giô-na-than đồng lòng với Đa-vít và yêu Đa-vít như chính mình.</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vi" altLang="ko-KR" sz="2800">
                <a:solidFill>
                  <a:schemeClr val="tx1">
                    <a:lumMod val="65000"/>
                    <a:lumOff val="35000"/>
                  </a:schemeClr>
                </a:solidFill>
              </a:rPr>
              <a:t>1 Sa-mu-ên 18:</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3200"/>
              <a:t>Chúa?</a:t>
            </a:r>
            <a:r xmlns:a="http://schemas.openxmlformats.org/drawingml/2006/main">
              <a:rPr lang="v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rgbClr val="C00000"/>
                </a:solidFill>
              </a:rPr>
              <a:t>Chúa..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chemeClr val="tx1">
                    <a:lumMod val="65000"/>
                    <a:lumOff val="35000"/>
                  </a:schemeClr>
                </a:solidFill>
              </a:rPr>
              <a:t>Thiên Chúa là Đấng có thể ban cho chúng ta sự khôn ngoan mà bạn không thể có được từ thế gian.</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000">
                <a:solidFill>
                  <a:srgbClr val="FF0000"/>
                </a:solidFill>
              </a:rPr>
              <a:t>Câu đố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chemeClr val="tx1">
                    <a:lumMod val="65000"/>
                    <a:lumOff val="35000"/>
                  </a:schemeClr>
                </a:solidFill>
              </a:rPr>
              <a:t>Sa-lô-môn đã cầu xin Chúa điều gì?</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en-US" sz="2800">
                <a:solidFill>
                  <a:schemeClr val="tx1">
                    <a:lumMod val="65000"/>
                    <a:lumOff val="35000"/>
                  </a:schemeClr>
                </a:solidFill>
              </a:rPr>
              <a:t>① </a:t>
            </a:r>
            <a:r xmlns:a="http://schemas.openxmlformats.org/drawingml/2006/main">
              <a:rPr lang="vi" altLang="ko-KR" sz="2800">
                <a:solidFill>
                  <a:schemeClr val="tx1">
                    <a:lumMod val="65000"/>
                    <a:lumOff val="35000"/>
                  </a:schemeClr>
                </a:solidFill>
              </a:rPr>
              <a:t>thức ăn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en-US" sz="2800">
                <a:solidFill>
                  <a:schemeClr val="tx1">
                    <a:lumMod val="65000"/>
                    <a:lumOff val="35000"/>
                  </a:schemeClr>
                </a:solidFill>
              </a:rPr>
              <a:t>② </a:t>
            </a:r>
            <a:r xmlns:a="http://schemas.openxmlformats.org/drawingml/2006/main">
              <a:rPr lang="vi" altLang="ko-KR" sz="2800">
                <a:solidFill>
                  <a:schemeClr val="tx1">
                    <a:lumMod val="65000"/>
                    <a:lumOff val="35000"/>
                  </a:schemeClr>
                </a:solidFill>
              </a:rPr>
              <a:t>sự giàu có</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en-US" sz="2800">
                <a:solidFill>
                  <a:schemeClr val="tx1">
                    <a:lumMod val="65000"/>
                    <a:lumOff val="35000"/>
                  </a:schemeClr>
                </a:solidFill>
              </a:rPr>
              <a:t>③ </a:t>
            </a:r>
            <a:r xmlns:a="http://schemas.openxmlformats.org/drawingml/2006/main">
              <a:rPr lang="vi" altLang="ko-KR" sz="2800">
                <a:solidFill>
                  <a:schemeClr val="tx1">
                    <a:lumMod val="65000"/>
                    <a:lumOff val="35000"/>
                  </a:schemeClr>
                </a:solidFill>
              </a:rPr>
              <a:t>sức khỏe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en-US" sz="2800">
                <a:solidFill>
                  <a:schemeClr val="tx1">
                    <a:lumMod val="65000"/>
                    <a:lumOff val="35000"/>
                  </a:schemeClr>
                </a:solidFill>
              </a:rPr>
              <a:t>④ </a:t>
            </a:r>
            <a:r xmlns:a="http://schemas.openxmlformats.org/drawingml/2006/main">
              <a:rPr lang="vi" altLang="ko-KR" sz="2800">
                <a:solidFill>
                  <a:schemeClr val="tx1">
                    <a:lumMod val="65000"/>
                    <a:lumOff val="35000"/>
                  </a:schemeClr>
                </a:solidFill>
              </a:rPr>
              <a:t>trí tuệ</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en-US" sz="2800">
                <a:solidFill>
                  <a:srgbClr val="FF0000"/>
                </a:solidFill>
              </a:rPr>
              <a:t>④ </a:t>
            </a:r>
            <a:r xmlns:a="http://schemas.openxmlformats.org/drawingml/2006/main">
              <a:rPr lang="vi" altLang="ko-KR" sz="2800">
                <a:solidFill>
                  <a:srgbClr val="FF0000"/>
                </a:solidFill>
              </a:rPr>
              <a:t>trí tuệ</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000">
                <a:solidFill>
                  <a:srgbClr val="FF0000"/>
                </a:solidFill>
              </a:rPr>
              <a:t>Lời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chemeClr val="tx1">
                    <a:lumMod val="65000"/>
                    <a:lumOff val="35000"/>
                  </a:schemeClr>
                </a:solidFill>
              </a:rPr>
              <a:t>Vua Sa-lô-môn giàu có và khôn ngoan hơn tất cả các vị vua khác trên trái đất.</a:t>
            </a:r>
            <a:r xmlns:a="http://schemas.openxmlformats.org/drawingml/2006/main">
              <a:rPr lang="vi"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vi" altLang="ko-KR" sz="2800">
                <a:solidFill>
                  <a:schemeClr val="tx1">
                    <a:lumMod val="65000"/>
                    <a:lumOff val="35000"/>
                  </a:schemeClr>
                </a:solidFill>
              </a:rPr>
              <a:t>2 Sử ký 9:</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b="1">
                <a:solidFill>
                  <a:schemeClr val="tx1">
                    <a:lumMod val="50000"/>
                    <a:lumOff val="50000"/>
                  </a:schemeClr>
                </a:solidFill>
              </a:rPr>
              <a:t>Số 33 Lời Chúa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400"/>
              <a:t>Đền thờ cho danh Chúa</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000">
                <a:solidFill>
                  <a:srgbClr val="FF0000"/>
                </a:solidFill>
              </a:rPr>
              <a:t>Lời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chemeClr val="tx1">
                    <a:lumMod val="65000"/>
                    <a:lumOff val="35000"/>
                  </a:schemeClr>
                </a:solidFill>
              </a:rPr>
              <a:t>Sa-lô-môn truyền lệnh xây dựng một đền thờ cho danh Đức Giê-hô-va và một cung điện hoàng gia cho mình.</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vi" altLang="ko-KR" sz="2800">
                <a:solidFill>
                  <a:schemeClr val="tx1">
                    <a:lumMod val="65000"/>
                    <a:lumOff val="35000"/>
                  </a:schemeClr>
                </a:solidFill>
              </a:rPr>
              <a:t>2 Sử ký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800">
                <a:solidFill>
                  <a:schemeClr val="tx1">
                    <a:lumMod val="65000"/>
                    <a:lumOff val="35000"/>
                  </a:schemeClr>
                </a:solidFill>
              </a:rPr>
              <a:t>Solomon mong muốn xây dựng một ngôi đền cho Chúa như cha mình, David đã ra lệnh.</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800">
                <a:solidFill>
                  <a:schemeClr val="tx1">
                    <a:lumMod val="65000"/>
                    <a:lumOff val="35000"/>
                  </a:schemeClr>
                </a:solidFill>
              </a:rPr>
              <a:t>Vì vậy, ông đã ra lệnh cho những người thợ mộc lành nghề mang những cây tốt nhất về cho chùa.</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800">
                <a:solidFill>
                  <a:schemeClr val="tx1">
                    <a:lumMod val="65000"/>
                    <a:lumOff val="35000"/>
                  </a:schemeClr>
                </a:solidFill>
              </a:rPr>
              <a:t>Ông đã chuẩn bị đá cho ngôi đền. Ông yêu cầu những người thợ lành nghề mang những viên đá to, lộng lẫy và chắc chắn</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800">
                <a:solidFill>
                  <a:schemeClr val="tx1">
                    <a:lumMod val="65000"/>
                    <a:lumOff val="35000"/>
                  </a:schemeClr>
                </a:solidFill>
              </a:rPr>
              <a:t>Một số thợ thủ công trang trí đền thờ của Đức Chúa Trời bằng quần áo màu và chỉ vàng.</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600">
                <a:solidFill>
                  <a:schemeClr val="tx1">
                    <a:lumMod val="65000"/>
                    <a:lumOff val="35000"/>
                  </a:schemeClr>
                </a:solidFill>
              </a:rPr>
              <a:t>Khi đền thờ Đức Chúa Trời được xây xong, Sa-lô-môn và toàn dân Y-sơ-ra-ên hết sức vui mừng thờ phượng Đức Chúa Trời.</a:t>
            </a:r>
            <a:r xmlns:a="http://schemas.openxmlformats.org/drawingml/2006/main">
              <a:rPr lang="vi" altLang="en-US" sz="2600">
                <a:solidFill>
                  <a:schemeClr val="tx1">
                    <a:lumMod val="65000"/>
                    <a:lumOff val="35000"/>
                  </a:schemeClr>
                </a:solidFill>
              </a:rPr>
              <a:t> </a:t>
            </a:r>
            <a:r xmlns:a="http://schemas.openxmlformats.org/drawingml/2006/main">
              <a:rPr lang="vi" altLang="ko-KR" sz="2600">
                <a:solidFill>
                  <a:schemeClr val="tx1">
                    <a:lumMod val="65000"/>
                    <a:lumOff val="35000"/>
                  </a:schemeClr>
                </a:solidFill>
              </a:rPr>
              <a:t>“Lạy Chúa, Chúa ơi! Hãy đến và trị vì chúng tôi ở đây!”</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vi" altLang="ko-KR" sz="2800">
                <a:solidFill>
                  <a:schemeClr val="tx1">
                    <a:lumMod val="65000"/>
                    <a:lumOff val="35000"/>
                  </a:schemeClr>
                </a:solidFill>
              </a:rPr>
              <a:t>David trở thành người ở trong cung điện. Ông gặp Giô-na-than, con trai vua Sau-lơ.</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000">
                <a:solidFill>
                  <a:srgbClr val="FF0000"/>
                </a:solidFill>
              </a:rPr>
              <a:t>Bài học của ngày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3600">
                <a:solidFill>
                  <a:schemeClr val="tx1">
                    <a:lumMod val="65000"/>
                    <a:lumOff val="35000"/>
                  </a:schemeClr>
                </a:solidFill>
              </a:rPr>
              <a:t>Sa-lô-môn và dân sự của ông đã bày tỏ tấm lòng yêu mến Đức Chúa Trời bằng việc xây dựng một ngôi đền đẹp đẽ cho Chúa là Đức Chúa Trời.</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vi" altLang="ko-KR" sz="3600">
                <a:solidFill>
                  <a:schemeClr val="tx1">
                    <a:lumMod val="65000"/>
                    <a:lumOff val="35000"/>
                  </a:schemeClr>
                </a:solidFill>
              </a:rPr>
              <a:t>Nhà thờ là nơi chúng ta gặp gỡ Thiên Chúa và chúng ta có thể bày tỏ tấm lòng yêu mến Thiên Chúa.</a:t>
            </a:r>
          </a:p>
          <a:p>
            <a:pPr xmlns:a="http://schemas.openxmlformats.org/drawingml/2006/main" algn="ctr"/>
            <a:r xmlns:a="http://schemas.openxmlformats.org/drawingml/2006/main">
              <a:rPr lang="vi" altLang="ko-KR" sz="3600">
                <a:solidFill>
                  <a:schemeClr val="tx1">
                    <a:lumMod val="65000"/>
                    <a:lumOff val="35000"/>
                  </a:schemeClr>
                </a:solidFill>
              </a:rPr>
              <a:t>Chúng ta phải yêu mến hội thánh của mình.</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3200"/>
              <a:t>Chúa?</a:t>
            </a:r>
            <a:r xmlns:a="http://schemas.openxmlformats.org/drawingml/2006/main">
              <a:rPr lang="v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rgbClr val="C00000"/>
                </a:solidFill>
              </a:rPr>
              <a:t>Chúa..</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chemeClr val="tx1">
                    <a:lumMod val="65000"/>
                    <a:lumOff val="35000"/>
                  </a:schemeClr>
                </a:solidFill>
              </a:rPr>
              <a:t>Đức Chúa Trời là Đấng tìm kiếm những người thờ phượng và ban phước cho họ.</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vi" altLang="ko-KR" sz="4000">
                <a:solidFill>
                  <a:srgbClr val="FF0000"/>
                </a:solidFill>
              </a:rPr>
              <a:t>Câu đố hôm nay</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vi" altLang="en-US" sz="3600">
                <a:solidFill>
                  <a:schemeClr val="tx1">
                    <a:lumMod val="65000"/>
                    <a:lumOff val="35000"/>
                  </a:schemeClr>
                </a:solidFill>
              </a:rPr>
              <a:t>Sa-lô-môn và Y-sơ-ra-ên đã làm gì để bày tỏ tình yêu thương của họ đối với Đức Chúa Trời?</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vi" altLang="en-US" sz="2800">
                <a:solidFill>
                  <a:schemeClr val="tx1">
                    <a:lumMod val="65000"/>
                    <a:lumOff val="35000"/>
                  </a:schemeClr>
                </a:solidFill>
              </a:rPr>
              <a:t>① </a:t>
            </a:r>
            <a:r xmlns:a="http://schemas.openxmlformats.org/drawingml/2006/main">
              <a:rPr lang="vi" altLang="en-US" sz="2800">
                <a:solidFill>
                  <a:schemeClr val="tx1">
                    <a:lumMod val="65000"/>
                    <a:lumOff val="35000"/>
                  </a:schemeClr>
                </a:solidFill>
              </a:rPr>
              <a:t>Thần tượng</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vi" altLang="en-US" sz="2800">
                <a:solidFill>
                  <a:schemeClr val="tx1">
                    <a:lumMod val="65000"/>
                    <a:lumOff val="35000"/>
                  </a:schemeClr>
                </a:solidFill>
              </a:rPr>
              <a:t>② </a:t>
            </a:r>
            <a:r xmlns:a="http://schemas.openxmlformats.org/drawingml/2006/main">
              <a:rPr lang="vi" altLang="en-US" sz="2800">
                <a:solidFill>
                  <a:schemeClr val="tx1">
                    <a:lumMod val="65000"/>
                    <a:lumOff val="35000"/>
                  </a:schemeClr>
                </a:solidFill>
              </a:rPr>
              <a:t>Cung điện</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vi" altLang="en-US" sz="2800">
                <a:solidFill>
                  <a:schemeClr val="tx1">
                    <a:lumMod val="65000"/>
                    <a:lumOff val="35000"/>
                  </a:schemeClr>
                </a:solidFill>
              </a:rPr>
              <a:t>③ </a:t>
            </a:r>
            <a:r xmlns:a="http://schemas.openxmlformats.org/drawingml/2006/main">
              <a:rPr lang="vi" altLang="en-US" sz="2800">
                <a:solidFill>
                  <a:schemeClr val="tx1">
                    <a:lumMod val="65000"/>
                    <a:lumOff val="35000"/>
                  </a:schemeClr>
                </a:solidFill>
              </a:rPr>
              <a:t>thành phố</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vi" altLang="en-US" sz="2800">
                <a:solidFill>
                  <a:schemeClr val="tx1">
                    <a:lumMod val="65000"/>
                    <a:lumOff val="35000"/>
                  </a:schemeClr>
                </a:solidFill>
              </a:rPr>
              <a:t>④ </a:t>
            </a:r>
            <a:r xmlns:a="http://schemas.openxmlformats.org/drawingml/2006/main">
              <a:rPr lang="vi" altLang="en-US" sz="2800">
                <a:solidFill>
                  <a:schemeClr val="tx1">
                    <a:lumMod val="65000"/>
                    <a:lumOff val="35000"/>
                  </a:schemeClr>
                </a:solidFill>
              </a:rPr>
              <a:t>thánh đường</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vi" altLang="en-US" sz="2800">
                <a:solidFill>
                  <a:srgbClr val="FF0000"/>
                </a:solidFill>
              </a:rPr>
              <a:t>④ </a:t>
            </a:r>
            <a:r xmlns:a="http://schemas.openxmlformats.org/drawingml/2006/main">
              <a:rPr lang="vi" altLang="en-US" sz="2800">
                <a:solidFill>
                  <a:srgbClr val="FF0000"/>
                </a:solidFill>
              </a:rPr>
              <a:t>thánh đường</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000">
                <a:solidFill>
                  <a:srgbClr val="FF0000"/>
                </a:solidFill>
              </a:rPr>
              <a:t>Lời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chemeClr val="tx1">
                    <a:lumMod val="65000"/>
                    <a:lumOff val="35000"/>
                  </a:schemeClr>
                </a:solidFill>
              </a:rPr>
              <a:t>Sa-lô-môn truyền lệnh xây dựng một đền thờ cho danh Đức Giê-hô-va và một cung điện hoàng gia cho mình.</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vi" altLang="ko-KR" sz="2800">
                <a:solidFill>
                  <a:schemeClr val="tx1">
                    <a:lumMod val="65000"/>
                    <a:lumOff val="35000"/>
                  </a:schemeClr>
                </a:solidFill>
              </a:rPr>
              <a:t>2 Sử ký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b="1">
                <a:solidFill>
                  <a:schemeClr val="tx1">
                    <a:lumMod val="50000"/>
                    <a:lumOff val="50000"/>
                  </a:schemeClr>
                </a:solidFill>
              </a:rPr>
              <a:t>Số 34 Lời Chúa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400"/>
              <a:t>Quạ mang bánh mì và thịt</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000">
                <a:solidFill>
                  <a:srgbClr val="FF0000"/>
                </a:solidFill>
              </a:rPr>
              <a:t>Lời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t>Bạn sẽ uống nước từ dòng suối, và tôi đã ra lệnh cho quạ cho bạn ăn ở đó.</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vi" altLang="ko-KR" sz="2800">
                <a:solidFill>
                  <a:schemeClr val="tx1">
                    <a:lumMod val="65000"/>
                    <a:lumOff val="35000"/>
                  </a:schemeClr>
                </a:solidFill>
              </a:rPr>
              <a:t>1 vị vua</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700">
                <a:solidFill>
                  <a:schemeClr val="tx1">
                    <a:lumMod val="65000"/>
                    <a:lumOff val="35000"/>
                  </a:schemeClr>
                </a:solidFill>
              </a:rPr>
              <a:t>Có một vị vua tên là A-háp là người rất gian ác trước mặt Đức Chúa Trời. Tiên tri Ê-li đã truyền lời Đức Chúa Trời cho A-háp.</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600">
                <a:solidFill>
                  <a:schemeClr val="tx1">
                    <a:lumMod val="65000"/>
                    <a:lumOff val="35000"/>
                  </a:schemeClr>
                </a:solidFill>
              </a:rPr>
              <a:t>“Sẽ không có mưa trong xứ!” Lúc này A-háp tìm cách giết ông. Đức Chúa Trời khiến ông phải trốn khỏi vua A-háp.</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800">
                <a:solidFill>
                  <a:schemeClr val="tx1">
                    <a:lumMod val="65000"/>
                    <a:lumOff val="35000"/>
                  </a:schemeClr>
                </a:solidFill>
              </a:rPr>
              <a:t>Ê-li chạy trốn đến vùng đất mà Đức Chúa Trời đã chỉ bảo.</a:t>
            </a:r>
          </a:p>
          <a:p>
            <a:r xmlns:a="http://schemas.openxmlformats.org/drawingml/2006/main">
              <a:rPr lang="vi" altLang="ko-KR" sz="2800">
                <a:solidFill>
                  <a:schemeClr val="tx1">
                    <a:lumMod val="65000"/>
                    <a:lumOff val="35000"/>
                  </a:schemeClr>
                </a:solidFill>
              </a:rPr>
              <a:t>Tuy nhiên, anh không thể kiếm được thức ăn nào để ăn ở đó.</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800">
                <a:solidFill>
                  <a:schemeClr val="tx1">
                    <a:lumMod val="65000"/>
                    <a:lumOff val="35000"/>
                  </a:schemeClr>
                </a:solidFill>
              </a:rPr>
              <a:t>Đức Chúa Trời ra lệnh cho bầy quạ nuôi Ê-li ở đó. Những con quạ mang bánh và thịt cho ông vào buổi sáng và buổi tối, và ông uống nước từ khe.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vi" altLang="ko-KR" sz="2800">
                <a:solidFill>
                  <a:schemeClr val="tx1">
                    <a:lumMod val="65000"/>
                    <a:lumOff val="35000"/>
                  </a:schemeClr>
                </a:solidFill>
              </a:rPr>
              <a:t>Jonathan rất thích David. Jonathan đã trở thành một người có tinh thần với David.</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800">
                <a:solidFill>
                  <a:schemeClr val="tx1">
                    <a:lumMod val="65000"/>
                    <a:lumOff val="35000"/>
                  </a:schemeClr>
                </a:solidFill>
              </a:rPr>
              <a:t>Ê-li vâng theo lời Chúa dù phải liều mạng sống và ông đã có một trải nghiệm tuyệt vời về sự bảo vệ của Chúa.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000">
                <a:solidFill>
                  <a:srgbClr val="FF0000"/>
                </a:solidFill>
              </a:rPr>
              <a:t>Bài học của ngày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2800">
                <a:solidFill>
                  <a:schemeClr val="tx1">
                    <a:lumMod val="65000"/>
                    <a:lumOff val="35000"/>
                  </a:schemeClr>
                </a:solidFill>
              </a:rPr>
              <a:t>Vị vua độc ác, A-háp không thích vâng theo lời Chúa. Vì vậy, ông đã cố giết nhà tiên tri của Chúa, Ê-li, người đã truyền đạt lời Chúa.</a:t>
            </a:r>
            <a:r xmlns:a="http://schemas.openxmlformats.org/drawingml/2006/main">
              <a:rPr lang="vi"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vi" altLang="ko-KR" sz="2800">
                <a:solidFill>
                  <a:schemeClr val="tx1">
                    <a:lumMod val="65000"/>
                    <a:lumOff val="35000"/>
                  </a:schemeClr>
                </a:solidFill>
              </a:rPr>
              <a:t>Nhưng Chúa đã bảo vệ và chăm sóc Ê-li một cách kỳ diệu!</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vi" altLang="ko-KR" sz="2800">
                <a:solidFill>
                  <a:schemeClr val="tx1">
                    <a:lumMod val="65000"/>
                    <a:lumOff val="35000"/>
                  </a:schemeClr>
                </a:solidFill>
              </a:rPr>
              <a:t>Chúng ta phải vâng phục và công bố lời Chúa trong mọi hoàn cảnh như Ê-li.</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vi" altLang="ko-KR" sz="2800">
                <a:solidFill>
                  <a:schemeClr val="tx1">
                    <a:lumMod val="65000"/>
                    <a:lumOff val="35000"/>
                  </a:schemeClr>
                </a:solidFill>
              </a:rPr>
              <a:t>Chúa chắc chắn sẽ bảo vệ chúng ta</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3200"/>
              <a:t>Ai là chúa ?</a:t>
            </a:r>
            <a:r xmlns:a="http://schemas.openxmlformats.org/drawingml/2006/main">
              <a:rPr lang="v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rgbClr val="C00000"/>
                </a:solidFill>
              </a:rPr>
              <a:t>Chúa là..</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chemeClr val="tx1">
                    <a:lumMod val="65000"/>
                    <a:lumOff val="35000"/>
                  </a:schemeClr>
                </a:solidFill>
              </a:rPr>
              <a:t>Đức Chúa Trời là Đấng chăm sóc những ai vâng phục và giữ lời Ngài một cách đáng kinh ngạc.</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000">
                <a:solidFill>
                  <a:srgbClr val="FF0000"/>
                </a:solidFill>
              </a:rPr>
              <a:t>Câu đố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chemeClr val="tx1">
                    <a:lumMod val="65000"/>
                    <a:lumOff val="35000"/>
                  </a:schemeClr>
                </a:solidFill>
              </a:rPr>
              <a:t>Ai đã mang đồ ăn đến cho Ê-li?</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en-US" sz="2800">
                <a:solidFill>
                  <a:schemeClr val="tx1">
                    <a:lumMod val="65000"/>
                    <a:lumOff val="35000"/>
                  </a:schemeClr>
                </a:solidFill>
              </a:rPr>
              <a:t>① </a:t>
            </a:r>
            <a:r xmlns:a="http://schemas.openxmlformats.org/drawingml/2006/main">
              <a:rPr lang="vi" altLang="ko-KR" sz="2800">
                <a:solidFill>
                  <a:schemeClr val="tx1">
                    <a:lumMod val="65000"/>
                    <a:lumOff val="35000"/>
                  </a:schemeClr>
                </a:solidFill>
              </a:rPr>
              <a:t>ngựa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en-US" sz="2800">
                <a:solidFill>
                  <a:schemeClr val="tx1">
                    <a:lumMod val="65000"/>
                    <a:lumOff val="35000"/>
                  </a:schemeClr>
                </a:solidFill>
              </a:rPr>
              <a:t>② </a:t>
            </a:r>
            <a:r xmlns:a="http://schemas.openxmlformats.org/drawingml/2006/main">
              <a:rPr lang="vi" altLang="ko-KR" sz="2800">
                <a:solidFill>
                  <a:schemeClr val="tx1">
                    <a:lumMod val="65000"/>
                    <a:lumOff val="35000"/>
                  </a:schemeClr>
                </a:solidFill>
              </a:rPr>
              <a:t>đại bàng</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en-US" sz="2800">
                <a:solidFill>
                  <a:schemeClr val="tx1">
                    <a:lumMod val="65000"/>
                    <a:lumOff val="35000"/>
                  </a:schemeClr>
                </a:solidFill>
              </a:rPr>
              <a:t>③ </a:t>
            </a:r>
            <a:r xmlns:a="http://schemas.openxmlformats.org/drawingml/2006/main">
              <a:rPr lang="vi" altLang="ko-KR" sz="2800">
                <a:solidFill>
                  <a:schemeClr val="tx1">
                    <a:lumMod val="65000"/>
                    <a:lumOff val="35000"/>
                  </a:schemeClr>
                </a:solidFill>
              </a:rPr>
              <a:t>rồng</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en-US" sz="2800">
                <a:solidFill>
                  <a:schemeClr val="tx1">
                    <a:lumMod val="65000"/>
                    <a:lumOff val="35000"/>
                  </a:schemeClr>
                </a:solidFill>
              </a:rPr>
              <a:t>④ </a:t>
            </a:r>
            <a:r xmlns:a="http://schemas.openxmlformats.org/drawingml/2006/main">
              <a:rPr lang="vi" altLang="ko-KR" sz="2800">
                <a:solidFill>
                  <a:schemeClr val="tx1">
                    <a:lumMod val="65000"/>
                    <a:lumOff val="35000"/>
                  </a:schemeClr>
                </a:solidFill>
              </a:rPr>
              <a:t>con quạ</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en-US" sz="2800">
                <a:solidFill>
                  <a:srgbClr val="FF0000"/>
                </a:solidFill>
              </a:rPr>
              <a:t>④ </a:t>
            </a:r>
            <a:r xmlns:a="http://schemas.openxmlformats.org/drawingml/2006/main">
              <a:rPr lang="vi" altLang="ko-KR" sz="2800">
                <a:solidFill>
                  <a:srgbClr val="FF0000"/>
                </a:solidFill>
              </a:rPr>
              <a:t>con quạ</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000">
                <a:solidFill>
                  <a:srgbClr val="FF0000"/>
                </a:solidFill>
              </a:rPr>
              <a:t>Lời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t>Bạn sẽ uống nước từ dòng suối, và tôi đã ra lệnh cho quạ cho bạn ăn ở đó.</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vi" altLang="ko-KR" sz="2800">
                <a:solidFill>
                  <a:schemeClr val="tx1">
                    <a:lumMod val="65000"/>
                    <a:lumOff val="35000"/>
                  </a:schemeClr>
                </a:solidFill>
              </a:rPr>
              <a:t>1 vị vua</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b="1">
                <a:solidFill>
                  <a:schemeClr val="tx1">
                    <a:lumMod val="50000"/>
                    <a:lumOff val="50000"/>
                  </a:schemeClr>
                </a:solidFill>
              </a:rPr>
              <a:t>Số 35 Lời Chúa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400"/>
              <a:t>Bột mì và dầu</a:t>
            </a:r>
          </a:p>
          <a:p>
            <a:pPr xmlns:a="http://schemas.openxmlformats.org/drawingml/2006/main" algn="ctr"/>
            <a:r xmlns:a="http://schemas.openxmlformats.org/drawingml/2006/main">
              <a:rPr lang="vi" altLang="ko-KR" sz="4400"/>
              <a:t>chưa được sử dụng hết</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000">
                <a:solidFill>
                  <a:srgbClr val="FF0000"/>
                </a:solidFill>
              </a:rPr>
              <a:t>Lời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chemeClr val="tx1">
                    <a:lumMod val="65000"/>
                    <a:lumOff val="35000"/>
                  </a:schemeClr>
                </a:solidFill>
              </a:rPr>
              <a:t>Hãy đi ngay đến Zarephath xứ Sidon và ở lại đó. Ta đã truyền cho một góa phụ ở nơi đó cung cấp thức ăn cho ngươi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vi" altLang="ko-KR" sz="2800">
                <a:solidFill>
                  <a:schemeClr val="tx1">
                    <a:lumMod val="65000"/>
                    <a:lumOff val="35000"/>
                  </a:schemeClr>
                </a:solidFill>
              </a:rPr>
              <a:t>1 vị vua</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800">
                <a:solidFill>
                  <a:schemeClr val="tx1">
                    <a:lumMod val="65000"/>
                    <a:lumOff val="35000"/>
                  </a:schemeClr>
                </a:solidFill>
              </a:rPr>
              <a:t>Ở Israel không có mưa như Chúa là Thiên Chúa đã phán. Vì thế không có thức ăn cho người dân ăn.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800">
                <a:solidFill>
                  <a:schemeClr val="tx1">
                    <a:lumMod val="65000"/>
                    <a:lumOff val="35000"/>
                  </a:schemeClr>
                </a:solidFill>
              </a:rPr>
              <a:t>Giê-hô-va Đức Chúa Trời sai Ê-li đến gặp một bà góa sống ở Sa-rép-ta.</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800">
                <a:solidFill>
                  <a:schemeClr val="tx1">
                    <a:lumMod val="65000"/>
                    <a:lumOff val="35000"/>
                  </a:schemeClr>
                </a:solidFill>
              </a:rPr>
              <a:t>Ê-li yêu cầu cô làm bánh cho mình chỉ với một nắm bột mì và một ít dầu để lại cho cô.</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vi" altLang="ko-KR" sz="2800">
                <a:solidFill>
                  <a:schemeClr val="tx1">
                    <a:lumMod val="65000"/>
                    <a:lumOff val="35000"/>
                  </a:schemeClr>
                </a:solidFill>
              </a:rPr>
              <a:t>Jonathan đưa cho David thanh kiếm và mũi tên của riêng mình. Điều đó có nghĩa là anh ấy thực sự tin tưởng vào David.</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600">
                <a:solidFill>
                  <a:schemeClr val="tx1">
                    <a:lumMod val="65000"/>
                    <a:lumOff val="35000"/>
                  </a:schemeClr>
                </a:solidFill>
              </a:rPr>
              <a:t>Mặc dù cô ấy không có đủ bột và dầu để họ sống, nhưng theo lời của Ê-li, cô ấy đã làm một ít bánh mì và đưa cho Ê-li trước và tự làm cho họ.</a:t>
            </a:r>
            <a:r xmlns:a="http://schemas.openxmlformats.org/drawingml/2006/main">
              <a:rPr lang="vi" altLang="en-US" sz="2600">
                <a:solidFill>
                  <a:schemeClr val="tx1">
                    <a:lumMod val="65000"/>
                    <a:lumOff val="35000"/>
                  </a:schemeClr>
                </a:solidFill>
              </a:rPr>
              <a:t> </a:t>
            </a:r>
            <a:r xmlns:a="http://schemas.openxmlformats.org/drawingml/2006/main">
              <a:rPr lang="vi" altLang="ko-KR" sz="2600">
                <a:solidFill>
                  <a:schemeClr val="tx1">
                    <a:lumMod val="65000"/>
                    <a:lumOff val="35000"/>
                  </a:schemeClr>
                </a:solidFill>
              </a:rPr>
              <a:t>Sau đó, thật ngạc nhiên, hũ bột và hũ dầu đã được</a:t>
            </a:r>
            <a:r xmlns:a="http://schemas.openxmlformats.org/drawingml/2006/main">
              <a:rPr lang="vi" altLang="en-US" sz="2600">
                <a:solidFill>
                  <a:schemeClr val="tx1">
                    <a:lumMod val="65000"/>
                    <a:lumOff val="35000"/>
                  </a:schemeClr>
                </a:solidFill>
              </a:rPr>
              <a:t> </a:t>
            </a:r>
            <a:r xmlns:a="http://schemas.openxmlformats.org/drawingml/2006/main">
              <a:rPr lang="vi" altLang="ko-KR" sz="2600">
                <a:solidFill>
                  <a:schemeClr val="tx1">
                    <a:lumMod val="65000"/>
                    <a:lumOff val="35000"/>
                  </a:schemeClr>
                </a:solidFill>
              </a:rPr>
              <a:t>chưa dùng hết.</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600">
                <a:solidFill>
                  <a:schemeClr val="tx1">
                    <a:lumMod val="65000"/>
                    <a:lumOff val="35000"/>
                  </a:schemeClr>
                </a:solidFill>
              </a:rPr>
              <a:t>Một ngày nọ, con trai bà qua đời. Nhưng Chúa là Đức Chúa Trời đã để sự sống của cậu bé trở lại với cậu và được sống. Bà đã tôn vinh Thiên Chúa.</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000">
                <a:solidFill>
                  <a:srgbClr val="FF0000"/>
                </a:solidFill>
              </a:rPr>
              <a:t>Bài học của ngày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3200">
                <a:solidFill>
                  <a:schemeClr val="tx1">
                    <a:lumMod val="65000"/>
                    <a:lumOff val="35000"/>
                  </a:schemeClr>
                </a:solidFill>
              </a:rPr>
              <a:t>Bà góa dâng một ít bột và dầu</a:t>
            </a:r>
          </a:p>
          <a:p>
            <a:pPr xmlns:a="http://schemas.openxmlformats.org/drawingml/2006/main" algn="ctr"/>
            <a:r xmlns:a="http://schemas.openxmlformats.org/drawingml/2006/main">
              <a:rPr lang="vi" altLang="ko-KR" sz="3200">
                <a:solidFill>
                  <a:schemeClr val="tx1">
                    <a:lumMod val="65000"/>
                    <a:lumOff val="35000"/>
                  </a:schemeClr>
                </a:solidFill>
              </a:rPr>
              <a:t>với Chúa.</a:t>
            </a:r>
            <a:r xmlns:a="http://schemas.openxmlformats.org/drawingml/2006/main">
              <a:rPr lang="vi"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vi" altLang="ko-KR" sz="3200">
                <a:solidFill>
                  <a:schemeClr val="tx1">
                    <a:lumMod val="65000"/>
                    <a:lumOff val="35000"/>
                  </a:schemeClr>
                </a:solidFill>
              </a:rPr>
              <a:t>Sau đó, cô nhận được nhiều phước lành</a:t>
            </a:r>
          </a:p>
          <a:p>
            <a:pPr xmlns:a="http://schemas.openxmlformats.org/drawingml/2006/main" algn="ctr"/>
            <a:r xmlns:a="http://schemas.openxmlformats.org/drawingml/2006/main">
              <a:rPr lang="vi" altLang="ko-KR" sz="3200">
                <a:solidFill>
                  <a:schemeClr val="tx1">
                    <a:lumMod val="65000"/>
                    <a:lumOff val="35000"/>
                  </a:schemeClr>
                </a:solidFill>
              </a:rPr>
              <a:t>ngoài sức tưởng tượng.</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vi" altLang="ko-KR" sz="3200">
                <a:solidFill>
                  <a:schemeClr val="tx1">
                    <a:lumMod val="65000"/>
                    <a:lumOff val="35000"/>
                  </a:schemeClr>
                </a:solidFill>
              </a:rPr>
              <a:t>Đôi khi, sẽ có lúc chúng ta phải dâng điều gì đó quan trọng cho Chúa.</a:t>
            </a:r>
          </a:p>
          <a:p>
            <a:pPr xmlns:a="http://schemas.openxmlformats.org/drawingml/2006/main" algn="ctr"/>
            <a:r xmlns:a="http://schemas.openxmlformats.org/drawingml/2006/main">
              <a:rPr lang="vi" altLang="ko-KR" sz="3200">
                <a:solidFill>
                  <a:schemeClr val="tx1">
                    <a:lumMod val="65000"/>
                    <a:lumOff val="35000"/>
                  </a:schemeClr>
                </a:solidFill>
              </a:rPr>
              <a:t>Sau đó, Chúa ban phước lành cho chúng ta rất nhiều qua lễ vật và hy sinh này.</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3200"/>
              <a:t>Ai là chúa?</a:t>
            </a:r>
            <a:r xmlns:a="http://schemas.openxmlformats.org/drawingml/2006/main">
              <a:rPr lang="v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rgbClr val="C00000"/>
                </a:solidFill>
              </a:rPr>
              <a:t>Chúa là..</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chemeClr val="tx1">
                    <a:lumMod val="65000"/>
                    <a:lumOff val="35000"/>
                  </a:schemeClr>
                </a:solidFill>
              </a:rPr>
              <a:t>Đức Chúa Trời là Đấng cung cấp cho chúng ta mọi thứ chúng ta cần để sống như thức ăn, quần áo, nhà cửa, v.v.</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000">
                <a:solidFill>
                  <a:srgbClr val="FF0000"/>
                </a:solidFill>
              </a:rPr>
              <a:t>Câu đố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200">
                <a:solidFill>
                  <a:schemeClr val="tx1">
                    <a:lumMod val="65000"/>
                    <a:lumOff val="35000"/>
                  </a:schemeClr>
                </a:solidFill>
              </a:rPr>
              <a:t>Đức Chúa Trời bảo Ê-li đi với ai?</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en-US" sz="2800">
                <a:solidFill>
                  <a:schemeClr val="tx1">
                    <a:lumMod val="65000"/>
                    <a:lumOff val="35000"/>
                  </a:schemeClr>
                </a:solidFill>
              </a:rPr>
              <a:t>① </a:t>
            </a:r>
            <a:r xmlns:a="http://schemas.openxmlformats.org/drawingml/2006/main">
              <a:rPr lang="vi" altLang="ko-KR" sz="2800">
                <a:solidFill>
                  <a:schemeClr val="tx1">
                    <a:lumMod val="65000"/>
                    <a:lumOff val="35000"/>
                  </a:schemeClr>
                </a:solidFill>
              </a:rPr>
              <a:t>vua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en-US" sz="2800">
                <a:solidFill>
                  <a:schemeClr val="tx1">
                    <a:lumMod val="65000"/>
                    <a:lumOff val="35000"/>
                  </a:schemeClr>
                </a:solidFill>
              </a:rPr>
              <a:t>② </a:t>
            </a:r>
            <a:r xmlns:a="http://schemas.openxmlformats.org/drawingml/2006/main">
              <a:rPr lang="vi" altLang="ko-KR" sz="2800">
                <a:solidFill>
                  <a:schemeClr val="tx1">
                    <a:lumMod val="65000"/>
                    <a:lumOff val="35000"/>
                  </a:schemeClr>
                </a:solidFill>
              </a:rPr>
              <a:t>linh mục</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en-US" sz="2800">
                <a:solidFill>
                  <a:schemeClr val="tx1">
                    <a:lumMod val="65000"/>
                    <a:lumOff val="35000"/>
                  </a:schemeClr>
                </a:solidFill>
              </a:rPr>
              <a:t>③ </a:t>
            </a:r>
            <a:r xmlns:a="http://schemas.openxmlformats.org/drawingml/2006/main">
              <a:rPr lang="vi" altLang="ko-KR" sz="2800">
                <a:solidFill>
                  <a:schemeClr val="tx1">
                    <a:lumMod val="65000"/>
                    <a:lumOff val="35000"/>
                  </a:schemeClr>
                </a:solidFill>
              </a:rPr>
              <a:t>góa phụ</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en-US" sz="2800">
                <a:solidFill>
                  <a:schemeClr val="tx1">
                    <a:lumMod val="65000"/>
                    <a:lumOff val="35000"/>
                  </a:schemeClr>
                </a:solidFill>
              </a:rPr>
              <a:t>④ </a:t>
            </a:r>
            <a:r xmlns:a="http://schemas.openxmlformats.org/drawingml/2006/main">
              <a:rPr lang="vi" altLang="ko-KR" sz="2800">
                <a:solidFill>
                  <a:schemeClr val="tx1">
                    <a:lumMod val="65000"/>
                    <a:lumOff val="35000"/>
                  </a:schemeClr>
                </a:solidFill>
              </a:rPr>
              <a:t>chung</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en-US" sz="2800">
                <a:solidFill>
                  <a:srgbClr val="FF0000"/>
                </a:solidFill>
              </a:rPr>
              <a:t>③ </a:t>
            </a:r>
            <a:r xmlns:a="http://schemas.openxmlformats.org/drawingml/2006/main">
              <a:rPr lang="vi" altLang="ko-KR" sz="2800">
                <a:solidFill>
                  <a:srgbClr val="FF0000"/>
                </a:solidFill>
              </a:rPr>
              <a:t>góa phụ</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000">
                <a:solidFill>
                  <a:srgbClr val="FF0000"/>
                </a:solidFill>
              </a:rPr>
              <a:t>Lời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chemeClr val="tx1">
                    <a:lumMod val="65000"/>
                    <a:lumOff val="35000"/>
                  </a:schemeClr>
                </a:solidFill>
              </a:rPr>
              <a:t>Hãy đi ngay đến Zarephath xứ Sidon và ở lại đó. Ta đã truyền cho một góa phụ ở nơi đó cung cấp thức ăn cho ngươi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vi" altLang="ko-KR" sz="2800">
                <a:solidFill>
                  <a:schemeClr val="tx1">
                    <a:lumMod val="65000"/>
                    <a:lumOff val="35000"/>
                  </a:schemeClr>
                </a:solidFill>
              </a:rPr>
              <a:t>1 vị vua</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vi" altLang="ko-KR" b="1">
                <a:solidFill>
                  <a:schemeClr val="tx1">
                    <a:lumMod val="50000"/>
                    <a:lumOff val="50000"/>
                  </a:schemeClr>
                </a:solidFill>
              </a:rPr>
              <a:t>Số 36 Lời Chúa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vi" altLang="ko-KR" sz="4400"/>
              <a:t>Ngọn lửa từ trên trời rơi xuống</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vi" altLang="ko-KR" sz="4000">
                <a:solidFill>
                  <a:srgbClr val="FF0000"/>
                </a:solidFill>
              </a:rPr>
              <a:t>Lời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vi" altLang="ko-KR" sz="3600">
                <a:solidFill>
                  <a:schemeClr val="tx1">
                    <a:lumMod val="65000"/>
                    <a:lumOff val="35000"/>
                  </a:schemeClr>
                </a:solidFill>
              </a:rPr>
              <a:t>Lửa của Đức Giê-hô-va giáng xuống, thiêu rụi của lễ, gỗ, đá, đất, và rút hết nước trong mương.</a:t>
            </a:r>
            <a:r xmlns:a="http://schemas.openxmlformats.org/drawingml/2006/main">
              <a:rPr lang="vi"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vi" altLang="ko-KR" sz="2800">
                <a:solidFill>
                  <a:schemeClr val="tx1">
                    <a:lumMod val="65000"/>
                    <a:lumOff val="35000"/>
                  </a:schemeClr>
                </a:solidFill>
              </a:rPr>
              <a:t>1 vị vua</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vi" altLang="ko-KR" sz="2800">
                <a:solidFill>
                  <a:schemeClr val="tx1">
                    <a:lumMod val="65000"/>
                    <a:lumOff val="35000"/>
                  </a:schemeClr>
                </a:solidFill>
              </a:rPr>
              <a:t>Đức Chúa Trời sai Ê-li đến gặp vua độc ác A-háp của Y-sơ-ra-ên. “Bạn sẽ biết được Chúa thực sự là ai!”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vi" altLang="ko-KR" sz="2800">
                <a:solidFill>
                  <a:schemeClr val="tx1">
                    <a:lumMod val="65000"/>
                    <a:lumOff val="35000"/>
                  </a:schemeClr>
                </a:solidFill>
              </a:rPr>
              <a:t>Ê-li đã chiến đấu chống lại 850 tiên tri giả thờ thần tượng. “Thần trả lời bằng lửa là Thần thật!”</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vi" altLang="ko-KR" sz="2800">
                <a:solidFill>
                  <a:schemeClr val="tx1">
                    <a:lumMod val="65000"/>
                    <a:lumOff val="35000"/>
                  </a:schemeClr>
                </a:solidFill>
              </a:rPr>
              <a:t>Giô-na-than đưa bộ quần áo quý giá của mình cho Đa-vít. Nó cho thấy tình bạn sâu sắc của Jonathan với David.</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vi" altLang="ko-KR" sz="2800">
                <a:solidFill>
                  <a:schemeClr val="tx1">
                    <a:lumMod val="65000"/>
                    <a:lumOff val="35000"/>
                  </a:schemeClr>
                </a:solidFill>
              </a:rPr>
              <a:t>850 nhà tiên tri đã kêu gọi tên vị thần của họ và nhảy múa xung quanh bàn thờ nhưng không có phản ứng bằng lửa.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vi" altLang="ko-KR" sz="2800">
                <a:solidFill>
                  <a:schemeClr val="tx1">
                    <a:lumMod val="65000"/>
                    <a:lumOff val="35000"/>
                  </a:schemeClr>
                </a:solidFill>
              </a:rPr>
              <a:t>Đến lượt Ê-li. Ê-li cầu nguyện hướng lên trời. Sau đó, ngọn lửa của Chúa giáng xuống và thiêu rụi của lễ trên bàn thờ.</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vi" altLang="ko-KR" sz="2600">
                <a:solidFill>
                  <a:schemeClr val="tx1">
                    <a:lumMod val="65000"/>
                    <a:lumOff val="35000"/>
                  </a:schemeClr>
                </a:solidFill>
              </a:rPr>
              <a:t>“Giê-hô-va là Đức Chúa Trời thật!” Dân Y-sơ-ra-ên ăn năn tội lỗi và tôn vinh Đức Chúa Trời.</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vi" altLang="ko-KR" sz="4000">
                <a:solidFill>
                  <a:srgbClr val="FF0000"/>
                </a:solidFill>
              </a:rPr>
              <a:t>Bài học của ngày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vi" altLang="ko-KR" sz="3200">
                <a:solidFill>
                  <a:schemeClr val="tx1">
                    <a:lumMod val="65000"/>
                    <a:lumOff val="35000"/>
                  </a:schemeClr>
                </a:solidFill>
              </a:rPr>
              <a:t>Các vị thần giả không thể làm gì được.</a:t>
            </a:r>
          </a:p>
          <a:p>
            <a:pPr xmlns:a="http://schemas.openxmlformats.org/drawingml/2006/main" algn="ctr"/>
            <a:r xmlns:a="http://schemas.openxmlformats.org/drawingml/2006/main">
              <a:rPr lang="vi" altLang="ko-KR" sz="3200">
                <a:solidFill>
                  <a:schemeClr val="tx1">
                    <a:lumMod val="65000"/>
                    <a:lumOff val="35000"/>
                  </a:schemeClr>
                </a:solidFill>
              </a:rPr>
              <a:t>Vì</a:t>
            </a:r>
            <a:r xmlns:a="http://schemas.openxmlformats.org/drawingml/2006/main">
              <a:rPr lang="vi" altLang="en-US" sz="3200">
                <a:solidFill>
                  <a:schemeClr val="tx1">
                    <a:lumMod val="65000"/>
                    <a:lumOff val="35000"/>
                  </a:schemeClr>
                </a:solidFill>
              </a:rPr>
              <a:t> </a:t>
            </a:r>
            <a:r xmlns:a="http://schemas.openxmlformats.org/drawingml/2006/main">
              <a:rPr lang="vi" altLang="ko-KR" sz="3200">
                <a:solidFill>
                  <a:schemeClr val="tx1">
                    <a:lumMod val="65000"/>
                    <a:lumOff val="35000"/>
                  </a:schemeClr>
                </a:solidFill>
              </a:rPr>
              <a:t>họ</a:t>
            </a:r>
            <a:r xmlns:a="http://schemas.openxmlformats.org/drawingml/2006/main">
              <a:rPr lang="vi" altLang="en-US" sz="3200">
                <a:solidFill>
                  <a:schemeClr val="tx1">
                    <a:lumMod val="65000"/>
                    <a:lumOff val="35000"/>
                  </a:schemeClr>
                </a:solidFill>
              </a:rPr>
              <a:t> </a:t>
            </a:r>
            <a:r xmlns:a="http://schemas.openxmlformats.org/drawingml/2006/main">
              <a:rPr lang="vi" altLang="ko-KR" sz="3200">
                <a:solidFill>
                  <a:schemeClr val="tx1">
                    <a:lumMod val="65000"/>
                    <a:lumOff val="35000"/>
                  </a:schemeClr>
                </a:solidFill>
              </a:rPr>
              <a:t>có</a:t>
            </a:r>
            <a:r xmlns:a="http://schemas.openxmlformats.org/drawingml/2006/main">
              <a:rPr lang="vi" altLang="en-US" sz="3200">
                <a:solidFill>
                  <a:schemeClr val="tx1">
                    <a:lumMod val="65000"/>
                    <a:lumOff val="35000"/>
                  </a:schemeClr>
                </a:solidFill>
              </a:rPr>
              <a:t> </a:t>
            </a:r>
            <a:r xmlns:a="http://schemas.openxmlformats.org/drawingml/2006/main">
              <a:rPr lang="vi" altLang="ko-KR" sz="3200">
                <a:solidFill>
                  <a:schemeClr val="tx1">
                    <a:lumMod val="65000"/>
                    <a:lumOff val="35000"/>
                  </a:schemeClr>
                </a:solidFill>
              </a:rPr>
              <a:t>KHÔNG</a:t>
            </a:r>
            <a:r xmlns:a="http://schemas.openxmlformats.org/drawingml/2006/main">
              <a:rPr lang="vi" altLang="en-US" sz="3200">
                <a:solidFill>
                  <a:schemeClr val="tx1">
                    <a:lumMod val="65000"/>
                    <a:lumOff val="35000"/>
                  </a:schemeClr>
                </a:solidFill>
              </a:rPr>
              <a:t> </a:t>
            </a:r>
            <a:r xmlns:a="http://schemas.openxmlformats.org/drawingml/2006/main">
              <a:rPr lang="vi" altLang="ko-KR" sz="3200">
                <a:solidFill>
                  <a:schemeClr val="tx1">
                    <a:lumMod val="65000"/>
                    <a:lumOff val="35000"/>
                  </a:schemeClr>
                </a:solidFill>
              </a:rPr>
              <a:t>quyền lực.</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vi" altLang="ko-KR" sz="3200">
                <a:solidFill>
                  <a:schemeClr val="tx1">
                    <a:lumMod val="65000"/>
                    <a:lumOff val="35000"/>
                  </a:schemeClr>
                </a:solidFill>
              </a:rPr>
              <a:t>Đức Chúa Trời là Đấng Toàn Năng.</a:t>
            </a:r>
          </a:p>
          <a:p>
            <a:pPr xmlns:a="http://schemas.openxmlformats.org/drawingml/2006/main" algn="ctr"/>
            <a:r xmlns:a="http://schemas.openxmlformats.org/drawingml/2006/main">
              <a:rPr lang="vi" altLang="ko-KR" sz="3200">
                <a:solidFill>
                  <a:schemeClr val="tx1">
                    <a:lumMod val="65000"/>
                    <a:lumOff val="35000"/>
                  </a:schemeClr>
                </a:solidFill>
              </a:rPr>
              <a:t>Chúng ta có thể trải nghiệm những phép lạ kỳ diệu của Ngài khi chúng ta trông cậy và tin nơi Ngài.</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vi" altLang="ko-KR" sz="3200"/>
              <a:t>Ai là chúa?</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vi" altLang="ko-KR" sz="3600">
                <a:solidFill>
                  <a:srgbClr val="C00000"/>
                </a:solidFill>
              </a:rPr>
              <a:t>Chúa là..</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vi" altLang="ko-KR" sz="3600">
                <a:solidFill>
                  <a:schemeClr val="tx1">
                    <a:lumMod val="65000"/>
                    <a:lumOff val="35000"/>
                  </a:schemeClr>
                </a:solidFill>
              </a:rPr>
              <a:t>Ngài là Đức Chúa Trời có thật, hằng sống và làm việc, khác biệt với các thần tượng giả.</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vi" altLang="ko-KR" sz="4000">
                <a:solidFill>
                  <a:srgbClr val="FF0000"/>
                </a:solidFill>
              </a:rPr>
              <a:t>Câu đố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vi" altLang="ko-KR" sz="3200">
                <a:solidFill>
                  <a:schemeClr val="tx1">
                    <a:lumMod val="65000"/>
                    <a:lumOff val="35000"/>
                  </a:schemeClr>
                </a:solidFill>
              </a:rPr>
              <a:t>Điều gì từ trời rơi xuống khi Ê-li cầu nguyện?</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vi" altLang="en-US" sz="2800">
                <a:solidFill>
                  <a:schemeClr val="tx1">
                    <a:lumMod val="65000"/>
                    <a:lumOff val="35000"/>
                  </a:schemeClr>
                </a:solidFill>
              </a:rPr>
              <a:t>① </a:t>
            </a:r>
            <a:r xmlns:a="http://schemas.openxmlformats.org/drawingml/2006/main">
              <a:rPr lang="vi" altLang="ko-KR" sz="2800">
                <a:solidFill>
                  <a:schemeClr val="tx1">
                    <a:lumMod val="65000"/>
                    <a:lumOff val="35000"/>
                  </a:schemeClr>
                </a:solidFill>
              </a:rPr>
              <a:t>tuyết</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vi" altLang="en-US" sz="2800">
                <a:solidFill>
                  <a:schemeClr val="tx1">
                    <a:lumMod val="65000"/>
                    <a:lumOff val="35000"/>
                  </a:schemeClr>
                </a:solidFill>
              </a:rPr>
              <a:t>② </a:t>
            </a:r>
            <a:r xmlns:a="http://schemas.openxmlformats.org/drawingml/2006/main">
              <a:rPr lang="vi" altLang="ko-KR" sz="2800">
                <a:solidFill>
                  <a:schemeClr val="tx1">
                    <a:lumMod val="65000"/>
                    <a:lumOff val="35000"/>
                  </a:schemeClr>
                </a:solidFill>
              </a:rPr>
              <a:t>mưa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vi" altLang="en-US" sz="2800">
                <a:solidFill>
                  <a:schemeClr val="tx1">
                    <a:lumMod val="65000"/>
                    <a:lumOff val="35000"/>
                  </a:schemeClr>
                </a:solidFill>
              </a:rPr>
              <a:t>③ </a:t>
            </a:r>
            <a:r xmlns:a="http://schemas.openxmlformats.org/drawingml/2006/main">
              <a:rPr lang="vi" altLang="ko-KR" sz="2800">
                <a:solidFill>
                  <a:schemeClr val="tx1">
                    <a:lumMod val="65000"/>
                    <a:lumOff val="35000"/>
                  </a:schemeClr>
                </a:solidFill>
              </a:rPr>
              <a:t>đá</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vi" altLang="en-US" sz="2800">
                <a:solidFill>
                  <a:schemeClr val="tx1">
                    <a:lumMod val="65000"/>
                    <a:lumOff val="35000"/>
                  </a:schemeClr>
                </a:solidFill>
              </a:rPr>
              <a:t>④ </a:t>
            </a:r>
            <a:r xmlns:a="http://schemas.openxmlformats.org/drawingml/2006/main">
              <a:rPr lang="vi" altLang="ko-KR" sz="2800">
                <a:solidFill>
                  <a:schemeClr val="tx1">
                    <a:lumMod val="65000"/>
                    <a:lumOff val="35000"/>
                  </a:schemeClr>
                </a:solidFill>
              </a:rPr>
              <a:t>lửa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vi" altLang="en-US" sz="2800">
                <a:solidFill>
                  <a:srgbClr val="FF0000"/>
                </a:solidFill>
              </a:rPr>
              <a:t>④ </a:t>
            </a:r>
            <a:r xmlns:a="http://schemas.openxmlformats.org/drawingml/2006/main">
              <a:rPr lang="vi" altLang="ko-KR" sz="2800">
                <a:solidFill>
                  <a:srgbClr val="FF0000"/>
                </a:solidFill>
              </a:rPr>
              <a:t>lửa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vi" altLang="ko-KR" sz="4000">
                <a:solidFill>
                  <a:srgbClr val="FF0000"/>
                </a:solidFill>
              </a:rPr>
              <a:t>Lời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vi" altLang="ko-KR" sz="3600">
                <a:solidFill>
                  <a:schemeClr val="tx1">
                    <a:lumMod val="65000"/>
                    <a:lumOff val="35000"/>
                  </a:schemeClr>
                </a:solidFill>
              </a:rPr>
              <a:t>Lửa của Đức Giê-hô-va giáng xuống, thiêu rụi của lễ, gỗ, đá, đất, và rút hết nước trong mương.</a:t>
            </a:r>
            <a:r xmlns:a="http://schemas.openxmlformats.org/drawingml/2006/main">
              <a:rPr lang="vi"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vi" altLang="ko-KR" sz="2800">
                <a:solidFill>
                  <a:schemeClr val="tx1">
                    <a:lumMod val="65000"/>
                    <a:lumOff val="35000"/>
                  </a:schemeClr>
                </a:solidFill>
              </a:rPr>
              <a:t>1 vị vua</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b="1">
                <a:solidFill>
                  <a:schemeClr val="tx1">
                    <a:lumMod val="50000"/>
                    <a:lumOff val="50000"/>
                  </a:schemeClr>
                </a:solidFill>
              </a:rPr>
              <a:t>KHÔNG. 37 Lời Chúa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400"/>
              <a:t>Naaman được chữa lành bệnh cùi</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000">
                <a:solidFill>
                  <a:srgbClr val="FF0000"/>
                </a:solidFill>
              </a:rPr>
              <a:t>Lời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chemeClr val="tx1">
                    <a:lumMod val="65000"/>
                    <a:lumOff val="35000"/>
                  </a:schemeClr>
                </a:solidFill>
              </a:rPr>
              <a:t>Thế là ông đi xuống nhúng mình xuống sông Giô-đanh bảy lần, như người của Đức Chúa Trời đã dặn, và da thịt ông được phục hồi và trở nên sạch như da thịt một đứa trẻ.</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vi" altLang="ko-KR" sz="2800">
                <a:solidFill>
                  <a:schemeClr val="tx1">
                    <a:lumMod val="65000"/>
                    <a:lumOff val="35000"/>
                  </a:schemeClr>
                </a:solidFill>
              </a:rPr>
              <a:t>2 Các Vua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400">
                <a:solidFill>
                  <a:schemeClr val="tx1">
                    <a:lumMod val="65000"/>
                    <a:lumOff val="35000"/>
                  </a:schemeClr>
                </a:solidFill>
              </a:rPr>
              <a:t>Naaman là chỉ huy quân đội của vua Aram, nhưng ông mắc bệnh cùi. Ông đến gặp Ê-li-sê, tiên tri của Y-sơ-ra-ên để được phục hồi.</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vi" altLang="ko-KR" sz="2600">
                <a:solidFill>
                  <a:schemeClr val="tx1">
                    <a:lumMod val="65000"/>
                    <a:lumOff val="35000"/>
                  </a:schemeClr>
                </a:solidFill>
              </a:rPr>
              <a:t>Đa-vít đã nhiều lần lâm vào tình thế nguy hiểm đến chết vì vua Sau-lơ cố giết ông. Tuy nhiên, anh có thể thoát khỏi những nguy hiểm đó nhờ sự giúp đỡ của Jonathan.</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800">
                <a:solidFill>
                  <a:schemeClr val="tx1">
                    <a:lumMod val="65000"/>
                    <a:lumOff val="35000"/>
                  </a:schemeClr>
                </a:solidFill>
              </a:rPr>
              <a:t>Ê-li-sê không gặp mà chỉ nói: “Hãy đi tắm bảy lần ở sông Giô-đanh”.</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800">
                <a:solidFill>
                  <a:schemeClr val="tx1">
                    <a:lumMod val="65000"/>
                    <a:lumOff val="35000"/>
                  </a:schemeClr>
                </a:solidFill>
              </a:rPr>
              <a:t>Naaman tức giận vì lời nói của Elisha. Nhưng người hầu của ông nói với ông: “Xin ông hãy ra sông ngâm mình đi”.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800">
                <a:solidFill>
                  <a:schemeClr val="tx1">
                    <a:lumMod val="65000"/>
                    <a:lumOff val="35000"/>
                  </a:schemeClr>
                </a:solidFill>
              </a:rPr>
              <a:t>Naaman đã nhúng mình xuống sông Jordan bảy lần như Elisha và những người hầu của ông đã nói.</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500">
                <a:solidFill>
                  <a:schemeClr val="tx1">
                    <a:lumMod val="65000"/>
                    <a:lumOff val="35000"/>
                  </a:schemeClr>
                </a:solidFill>
              </a:rPr>
              <a:t>Sau đó, thật ngạc nhiên, xác thịt của ông được phục hồi và trở nên sạch sẽ.</a:t>
            </a:r>
          </a:p>
          <a:p>
            <a:r xmlns:a="http://schemas.openxmlformats.org/drawingml/2006/main">
              <a:rPr lang="vi" altLang="ko-KR" sz="2500">
                <a:solidFill>
                  <a:schemeClr val="tx1">
                    <a:lumMod val="65000"/>
                    <a:lumOff val="35000"/>
                  </a:schemeClr>
                </a:solidFill>
              </a:rPr>
              <a:t>Na-a-man quay lại gặp Ê-li-sê và tôn vinh Đức Chúa Trời.</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000">
                <a:solidFill>
                  <a:srgbClr val="FF0000"/>
                </a:solidFill>
              </a:rPr>
              <a:t>Bài học của ngày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3200">
                <a:solidFill>
                  <a:schemeClr val="tx1">
                    <a:lumMod val="65000"/>
                    <a:lumOff val="35000"/>
                  </a:schemeClr>
                </a:solidFill>
              </a:rPr>
              <a:t>Khi Na-a-man nghe Ê-li-sê là người của Đức Chúa Trời và vâng theo lời ông, ông được phước để được sạch khỏi bệnh cùi.</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vi" altLang="ko-KR" sz="3200">
                <a:solidFill>
                  <a:schemeClr val="tx1">
                    <a:lumMod val="65000"/>
                    <a:lumOff val="35000"/>
                  </a:schemeClr>
                </a:solidFill>
              </a:rPr>
              <a:t>Chúng ta không nên sống theo ý mình,</a:t>
            </a:r>
          </a:p>
          <a:p>
            <a:pPr xmlns:a="http://schemas.openxmlformats.org/drawingml/2006/main" algn="ctr"/>
            <a:r xmlns:a="http://schemas.openxmlformats.org/drawingml/2006/main">
              <a:rPr lang="vi" altLang="ko-KR" sz="3200">
                <a:solidFill>
                  <a:schemeClr val="tx1">
                    <a:lumMod val="65000"/>
                    <a:lumOff val="35000"/>
                  </a:schemeClr>
                </a:solidFill>
              </a:rPr>
              <a:t>nhưng theo ý Chúa.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vi" altLang="ko-KR" sz="3200">
                <a:solidFill>
                  <a:schemeClr val="tx1">
                    <a:lumMod val="65000"/>
                    <a:lumOff val="35000"/>
                  </a:schemeClr>
                </a:solidFill>
              </a:rPr>
              <a:t>Khi chúng ta tiếp tục sống và vâng theo lời Chúa,</a:t>
            </a:r>
          </a:p>
          <a:p>
            <a:pPr xmlns:a="http://schemas.openxmlformats.org/drawingml/2006/main" algn="ctr"/>
            <a:r xmlns:a="http://schemas.openxmlformats.org/drawingml/2006/main">
              <a:rPr lang="vi" altLang="ko-KR" sz="3200">
                <a:solidFill>
                  <a:schemeClr val="tx1">
                    <a:lumMod val="65000"/>
                    <a:lumOff val="35000"/>
                  </a:schemeClr>
                </a:solidFill>
              </a:rPr>
              <a:t>Chúng ta có thể được ban phước bởi phước lành dồi dào mà Chúa có thể ban cho chúng ta.</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3200">
                <a:solidFill>
                  <a:srgbClr val="FF0000"/>
                </a:solidFill>
              </a:rPr>
              <a:t>Chúa?</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rgbClr val="C00000"/>
                </a:solidFill>
              </a:rPr>
              <a:t>Chúa là..</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chemeClr val="tx1">
                    <a:lumMod val="65000"/>
                    <a:lumOff val="35000"/>
                  </a:schemeClr>
                </a:solidFill>
              </a:rPr>
              <a:t>Chúa là Đấng có thể chữa lành mọi bệnh tật. Ngài là Đức Chúa Trời Toàn Năng có thể chữa lành chúng ta.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000">
                <a:solidFill>
                  <a:srgbClr val="FF0000"/>
                </a:solidFill>
              </a:rPr>
              <a:t>Câu đố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chemeClr val="tx1">
                    <a:lumMod val="65000"/>
                    <a:lumOff val="35000"/>
                  </a:schemeClr>
                </a:solidFill>
              </a:rPr>
              <a:t>Naaman đã nhúng mình xuống sông Jordan bao nhiêu lần?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en-US" sz="2800">
                <a:solidFill>
                  <a:schemeClr val="tx1">
                    <a:lumMod val="65000"/>
                    <a:lumOff val="35000"/>
                  </a:schemeClr>
                </a:solidFill>
              </a:rPr>
              <a:t>① </a:t>
            </a:r>
            <a:r xmlns:a="http://schemas.openxmlformats.org/drawingml/2006/main">
              <a:rPr lang="vi" altLang="ko-KR" sz="2800">
                <a:solidFill>
                  <a:schemeClr val="tx1">
                    <a:lumMod val="65000"/>
                    <a:lumOff val="35000"/>
                  </a:schemeClr>
                </a:solidFill>
              </a:rPr>
              <a:t>ba lần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en-US" sz="2800">
                <a:solidFill>
                  <a:schemeClr val="tx1">
                    <a:lumMod val="65000"/>
                    <a:lumOff val="35000"/>
                  </a:schemeClr>
                </a:solidFill>
              </a:rPr>
              <a:t>② </a:t>
            </a:r>
            <a:r xmlns:a="http://schemas.openxmlformats.org/drawingml/2006/main">
              <a:rPr lang="vi" altLang="ko-KR" sz="2800">
                <a:solidFill>
                  <a:schemeClr val="tx1">
                    <a:lumMod val="65000"/>
                    <a:lumOff val="35000"/>
                  </a:schemeClr>
                </a:solidFill>
              </a:rPr>
              <a:t>một lần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en-US" sz="2800">
                <a:solidFill>
                  <a:schemeClr val="tx1">
                    <a:lumMod val="65000"/>
                    <a:lumOff val="35000"/>
                  </a:schemeClr>
                </a:solidFill>
              </a:rPr>
              <a:t>③ </a:t>
            </a:r>
            <a:r xmlns:a="http://schemas.openxmlformats.org/drawingml/2006/main">
              <a:rPr lang="vi" altLang="ko-KR" sz="2800">
                <a:solidFill>
                  <a:schemeClr val="tx1">
                    <a:lumMod val="65000"/>
                    <a:lumOff val="35000"/>
                  </a:schemeClr>
                </a:solidFill>
              </a:rPr>
              <a:t>năm lần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en-US" sz="2800">
                <a:solidFill>
                  <a:schemeClr val="tx1">
                    <a:lumMod val="65000"/>
                    <a:lumOff val="35000"/>
                  </a:schemeClr>
                </a:solidFill>
              </a:rPr>
              <a:t>④ </a:t>
            </a:r>
            <a:r xmlns:a="http://schemas.openxmlformats.org/drawingml/2006/main">
              <a:rPr lang="vi" altLang="ko-KR" sz="2800">
                <a:solidFill>
                  <a:schemeClr val="tx1">
                    <a:lumMod val="65000"/>
                    <a:lumOff val="35000"/>
                  </a:schemeClr>
                </a:solidFill>
              </a:rPr>
              <a:t>bảy</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lần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en-US" sz="2800">
                <a:solidFill>
                  <a:srgbClr val="FF0000"/>
                </a:solidFill>
              </a:rPr>
              <a:t>④ </a:t>
            </a:r>
            <a:r xmlns:a="http://schemas.openxmlformats.org/drawingml/2006/main">
              <a:rPr lang="vi" altLang="ko-KR" sz="2800">
                <a:solidFill>
                  <a:srgbClr val="FF0000"/>
                </a:solidFill>
              </a:rPr>
              <a:t>bảy lần</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000">
                <a:solidFill>
                  <a:srgbClr val="FF0000"/>
                </a:solidFill>
              </a:rPr>
              <a:t>Lời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chemeClr val="tx1">
                    <a:lumMod val="65000"/>
                    <a:lumOff val="35000"/>
                  </a:schemeClr>
                </a:solidFill>
              </a:rPr>
              <a:t>Thế là ông đi xuống nhúng mình xuống sông Giô-đanh bảy lần, như người của Đức Chúa Trời đã dặn, và da thịt ông được phục hồi và trở nên sạch như da thịt một đứa trẻ.</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vi" altLang="ko-KR" sz="2800">
                <a:solidFill>
                  <a:schemeClr val="tx1">
                    <a:lumMod val="65000"/>
                    <a:lumOff val="35000"/>
                  </a:schemeClr>
                </a:solidFill>
              </a:rPr>
              <a:t>2 Các Vua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b="1">
                <a:solidFill>
                  <a:schemeClr val="tx1">
                    <a:lumMod val="50000"/>
                    <a:lumOff val="50000"/>
                  </a:schemeClr>
                </a:solidFill>
              </a:rPr>
              <a:t>Số 38 Lời Chúa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400"/>
              <a:t>Sửa chữa đền thờ Chúa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000">
                <a:solidFill>
                  <a:srgbClr val="FF0000"/>
                </a:solidFill>
              </a:rPr>
              <a:t>Lời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chemeClr val="bg1">
                    <a:lumMod val="50000"/>
                  </a:schemeClr>
                </a:solidFill>
              </a:rPr>
              <a:t>Vì vậy, vua Giô-ách triệu thầy tế lễ Giê-hô-gia-đa và các thầy tế lễ khác đến và hỏi họ, “Tại sao các ông không sửa chữa những hư hại đã xảy ra trong đền thờ? Đừng lấy tiền từ kho bạc nữa mà hãy giao nó để sửa chữa đền thờ.”</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vi" altLang="ko-KR" sz="2800">
                <a:solidFill>
                  <a:schemeClr val="tx1">
                    <a:lumMod val="65000"/>
                    <a:lumOff val="35000"/>
                  </a:schemeClr>
                </a:solidFill>
              </a:rPr>
              <a:t>2 vị vua</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vi" altLang="ko-KR" sz="4000">
                <a:solidFill>
                  <a:srgbClr val="FF0000"/>
                </a:solidFill>
              </a:rPr>
              <a:t>Bài học của ngày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vi" altLang="ko-KR" sz="3200">
                <a:solidFill>
                  <a:schemeClr val="tx1">
                    <a:lumMod val="65000"/>
                    <a:lumOff val="35000"/>
                  </a:schemeClr>
                </a:solidFill>
              </a:rPr>
              <a:t>Giô-na-than không chọn lòng ham muốn ích kỷ của mình mà chọn bạn mình, Đa-vít.</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vi" altLang="ko-KR" sz="3200">
                <a:solidFill>
                  <a:schemeClr val="tx1">
                    <a:lumMod val="65000"/>
                    <a:lumOff val="35000"/>
                  </a:schemeClr>
                </a:solidFill>
              </a:rPr>
              <a:t>Giống như Jonathan,</a:t>
            </a:r>
          </a:p>
          <a:p>
            <a:pPr xmlns:a="http://schemas.openxmlformats.org/drawingml/2006/main" algn="ctr"/>
            <a:r xmlns:a="http://schemas.openxmlformats.org/drawingml/2006/main">
              <a:rPr lang="vi" altLang="ko-KR" sz="3200">
                <a:solidFill>
                  <a:schemeClr val="tx1">
                    <a:lumMod val="65000"/>
                    <a:lumOff val="35000"/>
                  </a:schemeClr>
                </a:solidFill>
              </a:rPr>
              <a:t>hãy là một người bạn tốt cho bạn của chúng ta.</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800" err="1">
                <a:solidFill>
                  <a:schemeClr val="tx1">
                    <a:lumMod val="65000"/>
                    <a:lumOff val="35000"/>
                  </a:schemeClr>
                </a:solidFill>
              </a:rPr>
              <a:t>Giô-ách, vua Giu-đa, có ý định sửa chữa đền thờ Đức Chúa Trời đã bị hư hại.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800">
                <a:solidFill>
                  <a:schemeClr val="tx1">
                    <a:lumMod val="65000"/>
                    <a:lumOff val="35000"/>
                  </a:schemeClr>
                </a:solidFill>
              </a:rPr>
              <a:t>Tuy nhiên, kinh phí không đủ để sửa chữa ngôi chùa. Giô-ách quyết định nhận lễ vật để sửa chữa đền thờ Đức Chúa Trời.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800">
                <a:solidFill>
                  <a:schemeClr val="tx1">
                    <a:lumMod val="65000"/>
                    <a:lumOff val="35000"/>
                  </a:schemeClr>
                </a:solidFill>
              </a:rPr>
              <a:t>Những người yêu mến Chúa thật lòng dâng tiền để sửa chữa ngôi đền.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800">
                <a:solidFill>
                  <a:schemeClr val="tx1">
                    <a:lumMod val="65000"/>
                    <a:lumOff val="35000"/>
                  </a:schemeClr>
                </a:solidFill>
              </a:rPr>
              <a:t>Tiền thu được để sửa chữa ngôi đền đã được trao cho những người thợ và họ đã sửa chữa ngôi đền một cách hoàn toàn trung thực.</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800">
                <a:solidFill>
                  <a:schemeClr val="tx1">
                    <a:lumMod val="65000"/>
                    <a:lumOff val="35000"/>
                  </a:schemeClr>
                </a:solidFill>
              </a:rPr>
              <a:t>"Ồ! Thật là một ngôi chùa đẹp!” Giô-ách vui mừng vì nghĩ rằng Chúa sẽ đẹp lòng.</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000">
                <a:solidFill>
                  <a:srgbClr val="FF0000"/>
                </a:solidFill>
              </a:rPr>
              <a:t>Bài học của ngày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3600" err="1">
                <a:solidFill>
                  <a:schemeClr val="tx1">
                    <a:lumMod val="65000"/>
                    <a:lumOff val="35000"/>
                  </a:schemeClr>
                </a:solidFill>
              </a:rPr>
              <a:t>Giô-ách coi đền thờ Đức Chúa Trời là nơi quý giá, là nơi người ta thờ phượng Đức Chúa Trời.</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vi" altLang="ko-KR" sz="3600">
                <a:solidFill>
                  <a:schemeClr val="tx1">
                    <a:lumMod val="65000"/>
                    <a:lumOff val="35000"/>
                  </a:schemeClr>
                </a:solidFill>
              </a:rPr>
              <a:t>Hội thánh là nơi Chúa hiện diện khi chúng ta thờ phượng Ngài.</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vi" altLang="ko-KR" sz="3600">
                <a:solidFill>
                  <a:schemeClr val="tx1">
                    <a:lumMod val="65000"/>
                    <a:lumOff val="35000"/>
                  </a:schemeClr>
                </a:solidFill>
              </a:rPr>
              <a:t>Vì vậy, chúng ta phải yêu mến hội thánh và coi trọng hội thánh.</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3200">
                <a:solidFill>
                  <a:srgbClr val="FF0000"/>
                </a:solidFill>
              </a:rPr>
              <a:t>Chúa?</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rgbClr val="C00000"/>
                </a:solidFill>
              </a:rPr>
              <a:t>Chúa là...</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chemeClr val="tx1">
                    <a:lumMod val="65000"/>
                    <a:lumOff val="35000"/>
                  </a:schemeClr>
                </a:solidFill>
              </a:rPr>
              <a:t>Thiên Chúa đặt mỗi người chúng ta làm Đền Thờ Thánh của Ngài.</a:t>
            </a:r>
          </a:p>
          <a:p>
            <a:endParaRPr lang="en-US" altLang="ko-KR" sz="3600">
              <a:solidFill>
                <a:schemeClr val="tx1">
                  <a:lumMod val="65000"/>
                  <a:lumOff val="35000"/>
                </a:schemeClr>
              </a:solidFill>
            </a:endParaRPr>
          </a:p>
          <a:p>
            <a:r xmlns:a="http://schemas.openxmlformats.org/drawingml/2006/main">
              <a:rPr lang="vi" altLang="ko-KR" sz="3600">
                <a:solidFill>
                  <a:schemeClr val="tx1">
                    <a:lumMod val="65000"/>
                    <a:lumOff val="35000"/>
                  </a:schemeClr>
                </a:solidFill>
              </a:rPr>
              <a:t>Chúa gặp những người thờ phượng Ngài.</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000">
                <a:solidFill>
                  <a:srgbClr val="FF0000"/>
                </a:solidFill>
              </a:rPr>
              <a:t>Câu đố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chemeClr val="tx1">
                    <a:lumMod val="65000"/>
                    <a:lumOff val="35000"/>
                  </a:schemeClr>
                </a:solidFill>
              </a:rPr>
              <a:t>Joash đã quyết định sửa chữa điều gì?</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en-US" sz="2800">
                <a:solidFill>
                  <a:schemeClr val="tx1">
                    <a:lumMod val="65000"/>
                    <a:lumOff val="35000"/>
                  </a:schemeClr>
                </a:solidFill>
              </a:rPr>
              <a:t>① </a:t>
            </a:r>
            <a:r xmlns:a="http://schemas.openxmlformats.org/drawingml/2006/main">
              <a:rPr lang="vi" altLang="ko-KR" sz="2800">
                <a:solidFill>
                  <a:schemeClr val="tx1">
                    <a:lumMod val="65000"/>
                    <a:lumOff val="35000"/>
                  </a:schemeClr>
                </a:solidFill>
              </a:rPr>
              <a:t>cung điện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en-US" sz="2800">
                <a:solidFill>
                  <a:schemeClr val="tx1">
                    <a:lumMod val="65000"/>
                    <a:lumOff val="35000"/>
                  </a:schemeClr>
                </a:solidFill>
              </a:rPr>
              <a:t>② </a:t>
            </a:r>
            <a:r xmlns:a="http://schemas.openxmlformats.org/drawingml/2006/main">
              <a:rPr lang="vi" altLang="ko-KR" sz="2800">
                <a:solidFill>
                  <a:schemeClr val="tx1">
                    <a:lumMod val="65000"/>
                    <a:lumOff val="35000"/>
                  </a:schemeClr>
                </a:solidFill>
              </a:rPr>
              <a:t>của anh ấy</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phòng</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en-US" sz="2800">
                <a:solidFill>
                  <a:schemeClr val="tx1">
                    <a:lumMod val="65000"/>
                    <a:lumOff val="35000"/>
                  </a:schemeClr>
                </a:solidFill>
              </a:rPr>
              <a:t>③ </a:t>
            </a:r>
            <a:r xmlns:a="http://schemas.openxmlformats.org/drawingml/2006/main">
              <a:rPr lang="vi" altLang="ko-KR" sz="2800">
                <a:solidFill>
                  <a:schemeClr val="tx1">
                    <a:lumMod val="65000"/>
                    <a:lumOff val="35000"/>
                  </a:schemeClr>
                </a:solidFill>
              </a:rPr>
              <a:t>trường học</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en-US" sz="2800">
                <a:solidFill>
                  <a:schemeClr val="tx1">
                    <a:lumMod val="65000"/>
                    <a:lumOff val="35000"/>
                  </a:schemeClr>
                </a:solidFill>
              </a:rPr>
              <a:t>④ </a:t>
            </a:r>
            <a:r xmlns:a="http://schemas.openxmlformats.org/drawingml/2006/main">
              <a:rPr lang="vi" altLang="ko-KR" sz="2800">
                <a:solidFill>
                  <a:schemeClr val="tx1">
                    <a:lumMod val="65000"/>
                    <a:lumOff val="35000"/>
                  </a:schemeClr>
                </a:solidFill>
              </a:rPr>
              <a:t>Đền Thánh</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en-US" sz="2800">
                <a:solidFill>
                  <a:srgbClr val="FF0000"/>
                </a:solidFill>
              </a:rPr>
              <a:t>④ </a:t>
            </a:r>
            <a:r xmlns:a="http://schemas.openxmlformats.org/drawingml/2006/main">
              <a:rPr lang="vi" altLang="ko-KR" sz="2800">
                <a:solidFill>
                  <a:srgbClr val="FF0000"/>
                </a:solidFill>
              </a:rPr>
              <a:t>Đền Thánh</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000">
                <a:solidFill>
                  <a:srgbClr val="FF0000"/>
                </a:solidFill>
              </a:rPr>
              <a:t>Lời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chemeClr val="bg1">
                    <a:lumMod val="50000"/>
                  </a:schemeClr>
                </a:solidFill>
              </a:rPr>
              <a:t>Vì vậy, vua Giô-ách triệu thầy tế lễ Giê-hô-gia-đa và các thầy tế lễ khác đến và hỏi họ, “Tại sao các ông không sửa chữa những hư hại đã xảy ra trong đền thờ? Đừng lấy tiền từ kho bạc nữa mà hãy giao nó để sửa chữa đền thờ.”</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vi" altLang="ko-KR" sz="2800">
                <a:solidFill>
                  <a:schemeClr val="tx1">
                    <a:lumMod val="65000"/>
                    <a:lumOff val="35000"/>
                  </a:schemeClr>
                </a:solidFill>
              </a:rPr>
              <a:t>2 vị vua</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b="1">
                <a:solidFill>
                  <a:schemeClr val="tx1">
                    <a:lumMod val="50000"/>
                    <a:lumOff val="50000"/>
                  </a:schemeClr>
                </a:solidFill>
              </a:rPr>
              <a:t>Số 39 Lời Chúa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3600"/>
              <a:t>Nê-hê-mi, người đã xây lại tường thành Giê-ru-sa-lem</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vi" altLang="ko-KR" sz="3200"/>
              <a:t>Chúa?</a:t>
            </a:r>
            <a:r xmlns:a="http://schemas.openxmlformats.org/drawingml/2006/main">
              <a:rPr lang="v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vi" altLang="ko-KR" sz="3600">
                <a:solidFill>
                  <a:srgbClr val="C00000"/>
                </a:solidFill>
              </a:rPr>
              <a:t>Chúa..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vi" altLang="ko-KR" sz="3600">
                <a:solidFill>
                  <a:schemeClr val="tx1">
                    <a:lumMod val="65000"/>
                    <a:lumOff val="35000"/>
                  </a:schemeClr>
                </a:solidFill>
              </a:rPr>
              <a:t>Anh ấy là người cho chúng ta những người bạn tốt.</a:t>
            </a:r>
          </a:p>
          <a:p>
            <a:endParaRPr lang="en-US" altLang="ko-KR" sz="3600">
              <a:solidFill>
                <a:schemeClr val="tx1">
                  <a:lumMod val="65000"/>
                  <a:lumOff val="35000"/>
                </a:schemeClr>
              </a:solidFill>
            </a:endParaRPr>
          </a:p>
          <a:p>
            <a:r xmlns:a="http://schemas.openxmlformats.org/drawingml/2006/main">
              <a:rPr lang="vi" altLang="ko-KR" sz="3600">
                <a:solidFill>
                  <a:schemeClr val="tx1">
                    <a:lumMod val="65000"/>
                    <a:lumOff val="35000"/>
                  </a:schemeClr>
                </a:solidFill>
              </a:rPr>
              <a:t>Hãy tạ ơn Chúa vì đã ban cho chúng ta những người bạn tốt!</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000">
                <a:solidFill>
                  <a:srgbClr val="FF0000"/>
                </a:solidFill>
              </a:rPr>
              <a:t>Lời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chemeClr val="bg1">
                    <a:lumMod val="50000"/>
                  </a:schemeClr>
                </a:solidFill>
              </a:rPr>
              <a:t>Tôi thưa với vua: “Nếu đẹp lòng vua và nếu tôi tớ vua được ơn trước mặt vua, xin vua sai tôi đến thành Giu-đa, nơi có mộ tổ tiên tôi, để tôi xây dựng lại nó.”</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vi" altLang="ko-KR" sz="2800">
                <a:solidFill>
                  <a:schemeClr val="tx1">
                    <a:lumMod val="65000"/>
                    <a:lumOff val="35000"/>
                  </a:schemeClr>
                </a:solidFill>
              </a:rPr>
              <a:t>Nê-hê-mi</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800">
                <a:solidFill>
                  <a:schemeClr val="tx1">
                    <a:lumMod val="65000"/>
                    <a:lumOff val="35000"/>
                  </a:schemeClr>
                </a:solidFill>
              </a:rPr>
              <a:t>Vua Ba Tư đã cho phép quan tửu chánh của vua là Nê-hê-mi xây dựng lại thành phố và thành trì đã bị đổ nát.</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800">
                <a:solidFill>
                  <a:schemeClr val="tx1">
                    <a:lumMod val="65000"/>
                    <a:lumOff val="35000"/>
                  </a:schemeClr>
                </a:solidFill>
              </a:rPr>
              <a:t>Nê-hê-mi</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trở lại Giê-ru-sa-lem cùng với nhiều người Y-sơ-ra-ên và cùng họ xây lại tường thành Giê-ru-sa-lem.</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600">
                <a:solidFill>
                  <a:schemeClr val="tx1">
                    <a:lumMod val="65000"/>
                    <a:lumOff val="35000"/>
                  </a:schemeClr>
                </a:solidFill>
              </a:rPr>
              <a:t>Tuy nhiên, họ bị làm phiền bởi các bộ lạc khác không thích sự hồi sinh của người Israel. Ngoài ra, nhiều người dân Israel còn bộc phát khiếu nại.</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800">
                <a:solidFill>
                  <a:schemeClr val="tx1">
                    <a:lumMod val="65000"/>
                    <a:lumOff val="35000"/>
                  </a:schemeClr>
                </a:solidFill>
              </a:rPr>
              <a:t>Nê-hê-mi cầu xin Chúa giúp đỡ. Chúa đã ban cho ông sức mạnh và lòng can đảm để thực hiện công việc.</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800">
                <a:solidFill>
                  <a:schemeClr val="tx1">
                    <a:lumMod val="65000"/>
                    <a:lumOff val="35000"/>
                  </a:schemeClr>
                </a:solidFill>
              </a:rPr>
              <a:t>Cuối cùng, Nê-hê-mi đã hoàn thành việc xây dựng lại tường thành Giê-ru-sa-lem cùng với người dân Y-sơ-ra-ên. Sau khi xây xong bức tường, ông và dân chúng vui mừng thờ phượng Đức Chúa Trời.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000">
                <a:solidFill>
                  <a:srgbClr val="FF0000"/>
                </a:solidFill>
              </a:rPr>
              <a:t>Bài học của ngày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3600">
                <a:solidFill>
                  <a:schemeClr val="tx1">
                    <a:lumMod val="65000"/>
                    <a:lumOff val="35000"/>
                  </a:schemeClr>
                </a:solidFill>
              </a:rPr>
              <a:t>Nê-hê-mi đã hoàn tất việc xây dựng lại bức tường với sự giúp đỡ của Đức Chúa Trời dù có nhiều xáo trộn.</a:t>
            </a:r>
          </a:p>
          <a:p>
            <a:pPr xmlns:a="http://schemas.openxmlformats.org/drawingml/2006/main" algn="ctr"/>
            <a:r xmlns:a="http://schemas.openxmlformats.org/drawingml/2006/main">
              <a:rPr lang="vi" altLang="ko-KR" sz="3600">
                <a:solidFill>
                  <a:schemeClr val="tx1">
                    <a:lumMod val="65000"/>
                    <a:lumOff val="35000"/>
                  </a:schemeClr>
                </a:solidFill>
              </a:rPr>
              <a:t>Khi làm công việc của Chúa, chúng ta có thể gặp phải những tình huống khó khăn.</a:t>
            </a:r>
          </a:p>
          <a:p>
            <a:pPr xmlns:a="http://schemas.openxmlformats.org/drawingml/2006/main" algn="ctr"/>
            <a:r xmlns:a="http://schemas.openxmlformats.org/drawingml/2006/main">
              <a:rPr lang="vi" altLang="ko-KR" sz="3600">
                <a:solidFill>
                  <a:schemeClr val="tx1">
                    <a:lumMod val="65000"/>
                    <a:lumOff val="35000"/>
                  </a:schemeClr>
                </a:solidFill>
              </a:rPr>
              <a:t>Tuy nhiên, nếu Chúa ở cùng chúng ta và chúng ta ở cùng Ngài thì chúng ta có thể vượt qua mọi khó khăn đó.</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3200"/>
              <a:t>Chúa?</a:t>
            </a:r>
            <a:r xmlns:a="http://schemas.openxmlformats.org/drawingml/2006/main">
              <a:rPr lang="v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rgbClr val="C00000"/>
                </a:solidFill>
              </a:rPr>
              <a:t>Chúa là..</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chemeClr val="tx1">
                    <a:lumMod val="65000"/>
                    <a:lumOff val="35000"/>
                  </a:schemeClr>
                </a:solidFill>
              </a:rPr>
              <a:t>Thiên Chúa là Đấng giúp đỡ và ban cho chúng ta sức mạnh và lòng can đảm khi chúng ta cầu nguyện và xin giúp đỡ trong hoàn cảnh khó khăn.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000">
                <a:solidFill>
                  <a:srgbClr val="FF0000"/>
                </a:solidFill>
              </a:rPr>
              <a:t>Câu đố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chemeClr val="tx1">
                    <a:lumMod val="65000"/>
                    <a:lumOff val="35000"/>
                  </a:schemeClr>
                </a:solidFill>
              </a:rPr>
              <a:t>Tại sao Nê-hê-mi trở về quê hương?</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en-US" sz="2800">
                <a:solidFill>
                  <a:schemeClr val="tx1">
                    <a:lumMod val="65000"/>
                    <a:lumOff val="35000"/>
                  </a:schemeClr>
                </a:solidFill>
              </a:rPr>
              <a:t>① </a:t>
            </a:r>
            <a:r xmlns:a="http://schemas.openxmlformats.org/drawingml/2006/main">
              <a:rPr lang="vi" altLang="ko-KR" sz="2800">
                <a:solidFill>
                  <a:schemeClr val="tx1">
                    <a:lumMod val="65000"/>
                    <a:lumOff val="35000"/>
                  </a:schemeClr>
                </a:solidFill>
              </a:rPr>
              <a:t>đi du lịch..</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en-US" sz="2800">
                <a:solidFill>
                  <a:schemeClr val="tx1">
                    <a:lumMod val="65000"/>
                    <a:lumOff val="35000"/>
                  </a:schemeClr>
                </a:solidFill>
              </a:rPr>
              <a:t>② </a:t>
            </a:r>
            <a:r xmlns:a="http://schemas.openxmlformats.org/drawingml/2006/main">
              <a:rPr lang="vi" altLang="ko-KR" sz="2800">
                <a:solidFill>
                  <a:schemeClr val="tx1">
                    <a:lumMod val="65000"/>
                    <a:lumOff val="35000"/>
                  </a:schemeClr>
                </a:solidFill>
              </a:rPr>
              <a:t>đi học..</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en-US" sz="2800">
                <a:solidFill>
                  <a:schemeClr val="tx1">
                    <a:lumMod val="65000"/>
                    <a:lumOff val="35000"/>
                  </a:schemeClr>
                </a:solidFill>
              </a:rPr>
              <a:t>③ </a:t>
            </a:r>
            <a:r xmlns:a="http://schemas.openxmlformats.org/drawingml/2006/main">
              <a:rPr lang="vi" altLang="ko-KR" sz="2800">
                <a:solidFill>
                  <a:schemeClr val="tx1">
                    <a:lumMod val="65000"/>
                    <a:lumOff val="35000"/>
                  </a:schemeClr>
                </a:solidFill>
              </a:rPr>
              <a:t>để thờ phượng..</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en-US" sz="2800">
                <a:solidFill>
                  <a:schemeClr val="tx1">
                    <a:lumMod val="65000"/>
                    <a:lumOff val="35000"/>
                  </a:schemeClr>
                </a:solidFill>
              </a:rPr>
              <a:t>④ </a:t>
            </a:r>
            <a:r xmlns:a="http://schemas.openxmlformats.org/drawingml/2006/main">
              <a:rPr lang="vi" altLang="ko-KR" sz="2800">
                <a:solidFill>
                  <a:schemeClr val="tx1">
                    <a:lumMod val="65000"/>
                    <a:lumOff val="35000"/>
                  </a:schemeClr>
                </a:solidFill>
              </a:rPr>
              <a:t>để xây dựng lại bức tường của Jerusalem..</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en-US" sz="2800">
                <a:solidFill>
                  <a:srgbClr val="FF0000"/>
                </a:solidFill>
              </a:rPr>
              <a:t>④ </a:t>
            </a:r>
            <a:r xmlns:a="http://schemas.openxmlformats.org/drawingml/2006/main">
              <a:rPr lang="vi" altLang="ko-KR" sz="2800">
                <a:solidFill>
                  <a:srgbClr val="FF0000"/>
                </a:solidFill>
              </a:rPr>
              <a:t>để xây dựng lại bức tường của Jerusalem..</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000">
                <a:solidFill>
                  <a:srgbClr val="FF0000"/>
                </a:solidFill>
              </a:rPr>
              <a:t>Lời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chemeClr val="bg1">
                    <a:lumMod val="50000"/>
                  </a:schemeClr>
                </a:solidFill>
              </a:rPr>
              <a:t>Tôi thưa với vua: “Nếu đẹp lòng vua và nếu tôi tớ vua được ơn trước mặt vua, xin vua sai tôi đến thành Giu-đa, nơi có mộ tổ tiên tôi, để tôi xây dựng lại nó.”</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vi" altLang="ko-KR" sz="2800">
                <a:solidFill>
                  <a:schemeClr val="tx1">
                    <a:lumMod val="65000"/>
                    <a:lumOff val="35000"/>
                  </a:schemeClr>
                </a:solidFill>
              </a:rPr>
              <a:t>Nê-hê-mi</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