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y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yi" altLang="ko-KR" b="1">
                <a:solidFill>
                  <a:schemeClr val="tx1">
                    <a:lumMod val="50000"/>
                    <a:lumOff val="50000"/>
                  </a:schemeClr>
                </a:solidFill>
              </a:rPr>
              <a:t>No.1</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די</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וואָרט</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פון</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yi" altLang="ko-KR" sz="4400"/>
              <a:t>גאָט</a:t>
            </a:r>
          </a:p>
          <a:p>
            <a:pPr xmlns:a="http://schemas.openxmlformats.org/drawingml/2006/main" algn="ctr"/>
            <a:r xmlns:a="http://schemas.openxmlformats.org/drawingml/2006/main">
              <a:rPr lang="yi" altLang="ko-KR" sz="4400"/>
              <a:t>געמאכט</a:t>
            </a:r>
          </a:p>
          <a:p>
            <a:pPr xmlns:a="http://schemas.openxmlformats.org/drawingml/2006/main" algn="ctr"/>
            <a:r xmlns:a="http://schemas.openxmlformats.org/drawingml/2006/main">
              <a:rPr lang="yi" altLang="ko-KR" sz="4400"/>
              <a:t>די וועלט</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אין די אָנהייב גאָט באשאפן</a:t>
            </a:r>
          </a:p>
          <a:p>
            <a:r xmlns:a="http://schemas.openxmlformats.org/drawingml/2006/main">
              <a:rPr lang="yi" altLang="ko-KR" sz="3600">
                <a:solidFill>
                  <a:schemeClr val="tx1">
                    <a:lumMod val="65000"/>
                    <a:lumOff val="35000"/>
                  </a:schemeClr>
                </a:solidFill>
              </a:rPr>
              <a:t>די הימלען און די ערד.</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yi" altLang="ko-KR" sz="2800">
                <a:solidFill>
                  <a:schemeClr val="tx1">
                    <a:lumMod val="65000"/>
                    <a:lumOff val="35000"/>
                  </a:schemeClr>
                </a:solidFill>
              </a:rPr>
              <a:t>גענעסיס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יצחק'ס ווייב, רבקה, האט געבוירן צווילינג. דער ערשטער זון איז געווען עשו און דער צווייטער איז געווען יעקב.</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עשׂו האָט ליב געהאַט יאָגן. אַזוי, ער ליב געהאט דרויסנדיק אַקטיוויטעטן. אבער יעקב איז געװען א שטילער מענטש, געבליבן אין שטוב.</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איין טאג, ווען יעקב האט געקאכט א צימעס, איז עשו צוריקגעקומען הונגעריק אהיים נאכן יאגן.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yi" altLang="ko-KR" sz="2400">
                <a:solidFill>
                  <a:schemeClr val="tx1">
                    <a:lumMod val="65000"/>
                    <a:lumOff val="35000"/>
                  </a:schemeClr>
                </a:solidFill>
              </a:rPr>
              <a:t>"גיב מיר אַ צימעס!", "קודםט פאַרקויפן מיר דיין געבורט רעכט. דעמאָלט איך וועל געבן איר עטלעכע." עֵשָׂו איז געװען אַזױ הונגעריק, אַז ער האָט פֿאַרקױפֿט זײַן בכור פֿאַר אײן שיסל רױטן צימעס.</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yi" altLang="ko-KR" sz="2600">
                <a:solidFill>
                  <a:schemeClr val="tx1">
                    <a:lumMod val="65000"/>
                    <a:lumOff val="35000"/>
                  </a:schemeClr>
                </a:solidFill>
              </a:rPr>
              <a:t>עווענטועל האט יעקב פארפירט דעם פאטער צו באקומען די ברכה. צום סוף האָט ער באַקומען די ברכה. ד י אל ע זאכ ן זײנע ן געשע ן דור ך דע ר השגחה ה פו ן גאט .</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rgbClr val="ff0000"/>
                </a:solidFill>
              </a:rPr>
              <a:t>הייַנט ס לעקציע</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עֵשָׂו האָט געטראַכט, אַז סאָלווע די הונגעריקע פּראָבלעם איז וויכטיקער ווי באַקומען די רוחניותדיקע ברכה.</a:t>
            </a:r>
            <a:r xmlns:a="http://schemas.openxmlformats.org/drawingml/2006/main">
              <a:rPr lang="y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צום סוף,</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יעקב</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געווארן</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די</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אָוועס פון די יסראַעליטעס.</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וואָס טאָן איר טראַכטן מער וויכטיק?</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די ברכה צו זיין קינדער פון גאָט קענען ניט זיין סאַבסטאַטוטאַד פֿאַר עפּעס.</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a:t>
            </a:r>
            <a:r xmlns:a="http://schemas.openxmlformats.org/drawingml/2006/main">
              <a:rPr lang="yi" altLang="en-US" sz="3600">
                <a:solidFill>
                  <a:srgbClr val="c00000"/>
                </a:solidFill>
              </a:rPr>
              <a:t> </a:t>
            </a:r>
            <a:r xmlns:a="http://schemas.openxmlformats.org/drawingml/2006/main">
              <a:rPr lang="yi" altLang="ko-KR" sz="3600">
                <a:solidFill>
                  <a:srgbClr val="c00000"/>
                </a:solidFill>
              </a:rPr>
              <a:t>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גאָט איז פולפילינג זיין אייגן וועט אין להכעיס פון מענטשן ס טעות און פאַלש.</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היינטיגע</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פֿאַר װאָס האָט עֵשָׂו פֿאַרקױפֿט זײַן בכוֹרה?</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לאָקשן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ברויט</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פלייש</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dk1"/>
                </a:solidFill>
              </a:rPr>
              <a:t>④ </a:t>
            </a:r>
            <a:r xmlns:a="http://schemas.openxmlformats.org/drawingml/2006/main">
              <a:rPr lang="yi" altLang="ko-KR" sz="2800">
                <a:solidFill>
                  <a:schemeClr val="dk1"/>
                </a:solidFill>
              </a:rPr>
              <a:t>רויט צימעס</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רויט צימעס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דערנאָך האָט יעקב געגעבּן עֵשָׂו בּרויט, און עטליכע לינדזן-צימעס.</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ער האָט געגעסן און געטרונקען, און דערנאָך איז ער אױפֿגעשטאַנען און איז אַװעקגעגאַנגען.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עֵשָׂו האָט פֿאַראַכט זײַן בכוֹרה.</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גענעסיס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 11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yi" altLang="ko-KR" sz="4400"/>
              <a:t>יעקבס חלום</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ביבל קידס נאָ.2 די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t>זיי געגעסן די פאַרבאָטן פרוכט</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i" altLang="ko-KR" sz="3600"/>
              <a:t>ער האט געהאט א חלום, אין וועלכן ער האט געזען א טרעפּ רוקט אויף דער ערד, מיט איר שפיץ ביזן הימל, און די מלאכים פון גאָט זענען ארויפגעגאנגען און אַראָפּגיין אויף אים.</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28:</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יעקב האט פארפירט זײן ברודער מיט א ליגן. ער האט מורא געהאט צו װערן. איז ער אנטלאפן פון שטוב צו זיין פעטער אין חרן.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בײנאכט, גענומען א שטײן אהין, איז ער געשלאפן אים אונטערן קאפ װי א קישן. ער איז דאָרט אַליין געווען אָן משפּחה. אזו י הא ט ע ר זי ך געשראקן , או ן זי ך געפיל ט עלנט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יעקב האט געזען מלאכי ה' ארויף און אראפנידערן מיט א טרעפ אויף דער ערד צום הימל.</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ער האָט געהערט דעם קָול פֿון גאָט, "איך בין מיט דיר און וועל היטן איבער דיר וואוהין דו וועסט גיין."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ווען ער איז אויפגעשטאנען אין דער מאָרגן, ער געדינט גאָט וואס צוגעזאגט אַז ער וועט זיין מיט אים, און ער האט כבוד צו גאָט.</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ווי גאָט איז געווען מיט יעקב, וואס איז געווען דערשראָקן פון זיין אַליין,</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אונדזער פאטער גאָט אויך נעמען קעיר פון אונדז ווען מיר זענען אַליין.</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ווי יעקב, מיר זאָל כּבֿוד און געבן כבוד צו גאָט וואס איז מיט אונדז שטענדיק.</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גאָט איז מיט אונדז ערגעץ און קיין צייט.</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גאָט איז שטענדיק זאָרגן פֿאַר אונדז.</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ווען יעקב איז געשלאפן, וואס האט ער גענומען פאר א קישן?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האָלץ</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dk1"/>
                </a:solidFill>
              </a:rPr>
              <a:t>② </a:t>
            </a:r>
            <a:r xmlns:a="http://schemas.openxmlformats.org/drawingml/2006/main">
              <a:rPr lang="yi" altLang="ko-KR" sz="2800">
                <a:solidFill>
                  <a:schemeClr val="dk1"/>
                </a:solidFill>
              </a:rPr>
              <a:t>שטיין</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זעקל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הויט פון כייַע</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② </a:t>
            </a:r>
            <a:r xmlns:a="http://schemas.openxmlformats.org/drawingml/2006/main">
              <a:rPr lang="yi" altLang="ko-KR" sz="2800">
                <a:solidFill>
                  <a:srgbClr val="ff0000"/>
                </a:solidFill>
              </a:rPr>
              <a:t>שטיין</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yi" altLang="ko-KR" sz="3600"/>
              <a:t>ער האט געהאט א חלום, אין וועלכן ער האט געזען א טרעפּ רוקט אויף דער ערד, מיט איר שפיץ ביזן הימל, און די מלאכים פון גאָט זענען ארויפגעגאנגען און אַראָפּגיין אויף אים.</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28:</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האָט באשאפן דעם מענטש אין זיין בילד, אין די בילד פון גאָט ער באשאפן אים;</a:t>
            </a:r>
          </a:p>
          <a:p>
            <a:r xmlns:a="http://schemas.openxmlformats.org/drawingml/2006/main">
              <a:rPr lang="yi" altLang="ko-KR" sz="3600">
                <a:solidFill>
                  <a:schemeClr val="tx1">
                    <a:lumMod val="65000"/>
                    <a:lumOff val="35000"/>
                  </a:schemeClr>
                </a:solidFill>
              </a:rPr>
              <a:t>זכר און נקבה האט ער זיי באשאפן.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No.12</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די</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וואָרט</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פון</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yi" altLang="ko-KR" sz="4400"/>
              <a:t>יוסף סאָלד דורך זיין ברידער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"קום איצט, לאָמיר אים טייטן און וואַרפן אים אין איינער פון די סיסטערן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זָאגְט אַז א פֶּערַע חַיָּה האָט אים אכל.</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דעמאָלט מיר וועלן זען וואָס קומט פון זיין חלומות."</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(גענעסיס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יעקב האט געהאט צװעלף זין. ער האָט ליב געהאַט יוסף מער ווי אַלע זײַנע אַנדערע זין. אַזוי, ער געמאכט אַ רייך שיין שטאָף פֿאַר יוסף</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זײַנע ברידער האָבן אים אַ סך פֿײַנט, ווײַל זייער טאַטע האָט אים ספּעציעל ליב געהאַט. ― לאָמיר פֿאַרקױפֿן יוסף. לאָמיר זאָגן דעם טאַטן ער איז געשטאָרבן.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זײ האבן פארקויפן יוסף אלס א קנעכט צו סוחרים, װאם זײנען פארבײ געקומען.</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i" altLang="ko-KR" sz="2800">
                <a:solidFill>
                  <a:schemeClr val="tx1">
                    <a:lumMod val="65000"/>
                    <a:lumOff val="35000"/>
                  </a:schemeClr>
                </a:solidFill>
              </a:rPr>
              <a:t>בײ ם דערהערנדי ק הא ט יעק ב שטאר ק טרויעריק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יוסף האָט געלעבט אַ שווער לעבן ווי אַ שקלאַף. אָבער, ער געגלויבט און רילייזט אויף גאָט אָן קאַמיטינג קיין זינד.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yi" altLang="ko-KR" sz="2400">
                <a:solidFill>
                  <a:schemeClr val="tx1">
                    <a:lumMod val="65000"/>
                    <a:lumOff val="35000"/>
                  </a:schemeClr>
                </a:solidFill>
              </a:rPr>
              <a:t>יוסף איז געווען געשיקט אין טורמע אויף אַ פאַלש באַשולדיקונג.</a:t>
            </a:r>
            <a:r xmlns:a="http://schemas.openxmlformats.org/drawingml/2006/main">
              <a:rPr lang="yi" altLang="en-US" sz="2400">
                <a:solidFill>
                  <a:schemeClr val="tx1">
                    <a:lumMod val="65000"/>
                    <a:lumOff val="35000"/>
                  </a:schemeClr>
                </a:solidFill>
              </a:rPr>
              <a:t> </a:t>
            </a:r>
            <a:r xmlns:a="http://schemas.openxmlformats.org/drawingml/2006/main">
              <a:rPr lang="yi" altLang="ko-KR" sz="2400">
                <a:solidFill>
                  <a:schemeClr val="tx1">
                    <a:lumMod val="65000"/>
                    <a:lumOff val="35000"/>
                  </a:schemeClr>
                </a:solidFill>
              </a:rPr>
              <a:t>ער האט אבער געפרװוט זײן צדיק פאר גאט אפילו אין דער תפיסה. גאָט האט ניט פאַרגעסן יוסף און גאָט האט אַ אַמייזינג פּלאַנז פֿאַר אים.</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solidFill>
                  <a:schemeClr val="tx1">
                    <a:lumMod val="65000"/>
                    <a:lumOff val="35000"/>
                  </a:schemeClr>
                </a:solidFill>
              </a:rPr>
              <a:t>יוסף איז געווען פיינט און פארקויפט ווי אַ שקלאַף דורך זיין אייגענע ברידער. ע ר אי ז אוי ך ארײנגעשטעל ט געװאר ן אי ן טורמע , אוי ף א פאלשע ר באשולדיקונג .</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yi" altLang="ko-KR" sz="3200">
                <a:solidFill>
                  <a:schemeClr val="tx1">
                    <a:lumMod val="65000"/>
                    <a:lumOff val="35000"/>
                  </a:schemeClr>
                </a:solidFill>
              </a:rPr>
              <a:t>ער האָט זיך אָבער פֿאַרלאָזט אויף גאָט און נאָך מער געפּרוּווט נישט צו טאָן קיין זינד.</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yi" altLang="ko-KR" sz="3200">
                <a:solidFill>
                  <a:schemeClr val="tx1">
                    <a:lumMod val="65000"/>
                    <a:lumOff val="35000"/>
                  </a:schemeClr>
                </a:solidFill>
              </a:rPr>
              <a:t>מיר קען האָבן עטלעכע שוועריקייטן.</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yi" altLang="ko-KR" sz="3200">
                <a:solidFill>
                  <a:schemeClr val="tx1">
                    <a:lumMod val="65000"/>
                    <a:lumOff val="35000"/>
                  </a:schemeClr>
                </a:solidFill>
              </a:rPr>
              <a:t>לאָמיר נישט טאָן קיין זינד און בעטן הילף צו אונדזער פאטער גאָט וואס איז גרייט צו הערן צו אונדזער תפילה.</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אונדזער פאטער 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אונדזער פאטער גאָט האט אַן אַמייזינג פּלאַנז פֿאַר אונדז אפילו אין אַ שווער צייט.</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וואָס האָט יעקב געגעבן בלויז צו יוסף צווישן זיינע צוועלף זין?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אידיש</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ביבל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ריטשלי שיין שטאָף</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געלט</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③ </a:t>
            </a:r>
            <a:r xmlns:a="http://schemas.openxmlformats.org/drawingml/2006/main">
              <a:rPr lang="yi" altLang="ko-KR" sz="2800">
                <a:solidFill>
                  <a:srgbClr val="ff0000"/>
                </a:solidFill>
              </a:rPr>
              <a:t>ריטשלי שיין שטאָף</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400">
                <a:solidFill>
                  <a:schemeClr val="tx1">
                    <a:lumMod val="65000"/>
                    <a:lumOff val="35000"/>
                  </a:schemeClr>
                </a:solidFill>
              </a:rPr>
              <a:t>אדם און חוה איז געווען די בעסטע באשעפענישן צווישן גאטס באשעפענישן.</a:t>
            </a:r>
          </a:p>
          <a:p>
            <a:r xmlns:a="http://schemas.openxmlformats.org/drawingml/2006/main">
              <a:rPr lang="yi" altLang="ko-KR" sz="2400">
                <a:solidFill>
                  <a:schemeClr val="tx1">
                    <a:lumMod val="65000"/>
                    <a:lumOff val="35000"/>
                  </a:schemeClr>
                </a:solidFill>
              </a:rPr>
              <a:t>ווארים זיי זענען באשאפן לויט גאָט 'ס בילד.</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"קום איצט, לאָמיר אים טייטן און וואַרפן אים אין איינער פון די סיסטערן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זָאגְט אַז א פֶּערְדֶע חַיָּה הָאט אִים גִיזָאגְט.</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דעמאָלט מיר וועלן זען וואָס קומט פון זיין חלומות."</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(גענעסיס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 13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yi" altLang="ko-KR" sz="4400"/>
              <a:t>יוסף איז געווארן פרעמיער מיניסטער אין עגיפטן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yi" altLang="ko-KR" sz="3600"/>
              <a:t>האָט פַּרעה געזאָגט צו יוֹספֿן: איך האָב דיך דערמיט געמאַכט איבערן גאַנצן לאַנד מִצרַיִם.</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41:</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פרעה דער מלך פון מצרים האט געהאט א חלום. 7 פעטע קי און נאכדעם זענען ארויסגעקומען 7 מיאוסע קי. 7 מיאוסע קי האָבן געגעסן 7 פעטע קי. עס איז געווען זייער מאָדנע חלום.</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yi" altLang="ko-KR" sz="2400">
                <a:solidFill>
                  <a:schemeClr val="tx1">
                    <a:lumMod val="65000"/>
                    <a:lumOff val="35000"/>
                  </a:schemeClr>
                </a:solidFill>
              </a:rPr>
              <a:t>קײנער האָט נישט געקאָנט אױסטײַטשן זײַן חלום אין פּאַלאַץ. דער הויפט-קושער וואס יוסף האט געהאלפן האט אים פארשטעלט פארן מלך.</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גאָט האָט געגעבן יוסף חכמה. און ער האָט געקענט אויסטײַטשן דעם טײַטש פֿון דעם חלום, און ער האָט עס דערצײלט דעם מלך.</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פַּרעה האָט זיך אַזוי גערירט, אַז ער האָט באַשטימט יוסף, וועלכער איז געווען אַ אַרעסטאַנט, אין דער צווייטער העכסטער שטעלע פון לאַנד.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יוסף איז געווארן דער פרעמיער מיניסטער פון מצרים און האט גוט געהערשט איבערן לאנד מיט דער חכמה וואס גאט האט אים געגעבן.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גאָט האט די אַמייזינג פּלאַנז פֿאַר יוסף.</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ווען מיר האָבן עטלעכע שוועריקייטן, מיר זאָל אויך נישט זיין דיסאַפּויניד,</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אָבער זאָל דערוואַרטן גאָט ס אַמייזינג פּלאַנז פֿאַר אונדז און גלויבן אין גאָט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 טוט לויט זיין וועט.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ד י שפל ע װעל ן זי ך דערהויב ן או ן ד י דערהויבענ ע װער ן נידעריערט .</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000">
                <a:solidFill>
                  <a:schemeClr val="tx1">
                    <a:lumMod val="65000"/>
                    <a:lumOff val="35000"/>
                  </a:schemeClr>
                </a:solidFill>
              </a:rPr>
              <a:t>האָט גאָט געזאָגט צו דעם מענטש:</a:t>
            </a:r>
            <a:r xmlns:a="http://schemas.openxmlformats.org/drawingml/2006/main">
              <a:rPr lang="yi" altLang="en-US" sz="2000">
                <a:solidFill>
                  <a:schemeClr val="tx1">
                    <a:lumMod val="65000"/>
                    <a:lumOff val="35000"/>
                  </a:schemeClr>
                </a:solidFill>
              </a:rPr>
              <a:t> </a:t>
            </a:r>
            <a:r xmlns:a="http://schemas.openxmlformats.org/drawingml/2006/main">
              <a:rPr lang="yi" altLang="ko-KR" sz="2000">
                <a:solidFill>
                  <a:schemeClr val="tx1">
                    <a:lumMod val="65000"/>
                    <a:lumOff val="35000"/>
                  </a:schemeClr>
                </a:solidFill>
              </a:rPr>
              <a:t>"איר זענט פריי צו עסן פון קיין בוים אין דעם גאָרטן, אָבער </a:t>
            </a:r>
            <a:r xmlns:a="http://schemas.openxmlformats.org/drawingml/2006/main">
              <a:rPr lang="yi" altLang="ko-KR" sz="2000" u="sng">
                <a:solidFill>
                  <a:schemeClr val="tx1">
                    <a:lumMod val="65000"/>
                    <a:lumOff val="35000"/>
                  </a:schemeClr>
                </a:solidFill>
              </a:rPr>
              <a:t>איר זאָל נישט עסן פון דעם בוים פון וויסן פון גוט און בייז, פֿאַר ווען איר עסן פון אים, איר וועט שטאַרבן </a:t>
            </a:r>
            <a:r xmlns:a="http://schemas.openxmlformats.org/drawingml/2006/main">
              <a:rPr lang="yi"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וואָס חיות ארויס אין פרעהן ס חלום?</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פויגל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הונט</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פערד</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קו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קו</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yi" altLang="ko-KR" sz="3600"/>
              <a:t>האָט פַּרעה געזאָגט צו יוֹספֿן:</a:t>
            </a:r>
            <a:endParaRPr xmlns:a="http://schemas.openxmlformats.org/drawingml/2006/main" lang="en-US" altLang="ko-KR" sz="3600"/>
          </a:p>
          <a:p>
            <a:pPr xmlns:a="http://schemas.openxmlformats.org/drawingml/2006/main" lvl="0">
              <a:defRPr/>
            </a:pPr>
            <a:r xmlns:a="http://schemas.openxmlformats.org/drawingml/2006/main">
              <a:rPr lang="yi" altLang="ko-KR" sz="3600"/>
              <a:t>"דערמיט האָב איך דיך געשטעלט אין דער פאַרהיטונג פון דעם גאַנצן לאַנד מִצרַיִם."</a:t>
            </a:r>
            <a:endParaRPr xmlns:a="http://schemas.openxmlformats.org/drawingml/2006/main" lang="en-US" altLang="ko-KR" sz="3600"/>
          </a:p>
          <a:p>
            <a:pPr xmlns:a="http://schemas.openxmlformats.org/drawingml/2006/main" lvl="0">
              <a:defRPr/>
            </a:pPr>
            <a:r xmlns:a="http://schemas.openxmlformats.org/drawingml/2006/main">
              <a:rPr lang="yi"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41:</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ניין.</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14</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די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yi" altLang="ko-KR" sz="4400"/>
              <a:t>יוסף האט ווידער באגעגנט זיינע ברידער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כאָטש יוסף האָט דערקענט זײַנע ברידער, האָבן זיי אים נישט דערקענט.</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42:</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פרעה האט באשטימט יוסף אלס פרעמיער מיניסטער פון מצרים. יוסף האט קאנטראלירט די 7 יאר שווערן הונגער מיט חכמה.</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yi" altLang="ko-KR" sz="2600">
                <a:solidFill>
                  <a:schemeClr val="tx1">
                    <a:lumMod val="65000"/>
                    <a:lumOff val="35000"/>
                  </a:schemeClr>
                </a:solidFill>
              </a:rPr>
              <a:t>אָבער, עס איז קיין תבואה אין כנען ווייַל פון הונגער. זיי האָבן געמוזט אַראָפּגיין קיין מצרים צו באַקומען אַ תבואה צו עסן. יוסף 'ס ברידער זענען געגאנגען צו מצרים צו קויפן עסנוואַרג אויך.</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כאָטש יוסף האָט דערקענט זײַנע ברידער, האָבן זיי אים נישט דערקענט.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יוסף האָט זיי דערציילט ווער ער איז. ז ײ האב ן זי ך דערשראק ן אוי ף אי ם קוקנדי ק או ן האב ן זי ך געשראק ן פא ר אים</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yi" altLang="ko-KR" sz="2600">
                <a:solidFill>
                  <a:schemeClr val="tx1">
                    <a:lumMod val="65000"/>
                    <a:lumOff val="35000"/>
                  </a:schemeClr>
                </a:solidFill>
              </a:rPr>
              <a:t>יוסף האָט דערקענט וואָס גאָט האָט אים געשיקט קיין מצרים. ער האָט מוחל זײַן ברידער, און האָט גענומען זײַן גאַנצע משפּחה קיין מִצרַיִם, און האָט פֿאַר זיי געהיט אין זיכערקייט.</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יוסף האָט מוחל געווען זיינע ברידער וואָס האָבן אים שלעכט באַהאַנדלט און זיי ליב געהאַט לויט גאָטס רצון.</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מיר האָבן צו פאַרגעבן אונדזער משפּחה און פרענדז און ליבע זיי.</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אָבער, שׂטן דיסגייזד ווי אַ שלאַנג געפרואווט יוו.</a:t>
            </a:r>
          </a:p>
          <a:p>
            <a:r xmlns:a="http://schemas.openxmlformats.org/drawingml/2006/main">
              <a:rPr lang="yi" altLang="ko-KR" sz="2800">
                <a:solidFill>
                  <a:schemeClr val="tx1">
                    <a:lumMod val="65000"/>
                    <a:lumOff val="35000"/>
                  </a:schemeClr>
                </a:solidFill>
              </a:rPr>
              <a:t>צום סוף, יוו געגעסן די פרוכט.</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מוחל אונדז און ליב אונדז.</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וועלכע מדינה פרעמיער מיניסטער איז יוסף געווארן?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מצרים</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ישראל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פּערסיע</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בבל</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① </a:t>
            </a:r>
            <a:r xmlns:a="http://schemas.openxmlformats.org/drawingml/2006/main">
              <a:rPr lang="yi" altLang="ko-KR" sz="2800">
                <a:solidFill>
                  <a:srgbClr val="ff0000"/>
                </a:solidFill>
              </a:rPr>
              <a:t>מצרים</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כאָטש יוסף האָט דערקענט זײַנע ברידער, האָבן זיי אים נישט דערקענט.</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42:</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15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yi" altLang="ko-KR" sz="4400"/>
              <a:t>א קינד וואס איז געראטעוועט געווארן פון וואסער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ווען דאָס קינד איז עלטער געוואָרן, האָט זי אים גענומען צו פַּרעהס טאָכטער, און ער איז געוואָרן איר זון. זי האָט אים געהייסן משהן, אַזוי צו זאָגן: איך האָב אים אַרויסגעצויגן פון וואַסער.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עקסאָדוס</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דער מלך פון מצרים, פרעה, האט באפוילן צו וואַרפן אַוועק אַלע יסראַעליט נייַ-געבוירן יינגל אין די נייל טייַך און לאָזן זיי צו הרגענען.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יאכבעד , משהס מאמע , הא ט ניש ט געהא ט קײ ן ברירה , װ י צ ו לאז ן אװעקפיר ן אי ר זו ן אויפ ן נילוס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אין דער צייט, די פּרינסעס פון מצרים געטראפן צו זען די בעיבי בשעת זי איז געווען ביידינג אין די טייַך. זי האט אין זינען צו וואַקסן דעם יינגל.</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זיין שוועסטער האט געזען פּרינסעס נעמען די בעיבי יינגל אויס פון די קאָרב. ז י הא ט ארײנגעפיר ט זײ ן עכטע ר מאמע , יאטשעבד , א ז ז י הא ט אי ר שװעםטע ר דא ם קינד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ווען דער קינד געוואקסן עלטער, ער איז גענומען צוריק צו פּרינסעס צו ווערן איר זון. זי האָט אים גערופֿן משהן, אַזױ צו זאָגן: איך האָב אים אַרױסגעצױגן פֿון װאַסער. משה איז געוואקסן אין מצרים</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פּאַלאַס.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און חוה האָט געגעבן אַן אַנדערן צו אדם.</a:t>
            </a:r>
          </a:p>
          <a:p>
            <a:r xmlns:a="http://schemas.openxmlformats.org/drawingml/2006/main">
              <a:rPr lang="yi" altLang="ko-KR" sz="2800">
                <a:solidFill>
                  <a:schemeClr val="tx1">
                    <a:lumMod val="65000"/>
                    <a:lumOff val="35000"/>
                  </a:schemeClr>
                </a:solidFill>
              </a:rPr>
              <a:t>אדם האט עס אויך געגעסן.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גאָט האָט ראַטעװעט משהן.</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גאָט געראטעוועט אונדז מיט זיין אַמייזינג חכמה און מאַכט (השגחה).</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זאל ס גלויבן אַז גאָט 'ס פּלאַנז זענען ביגער און מער גאנץ ווי מייַן שטענדיק.</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ווער איז 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ער איז דער אלמעכטיקער גאָט וואס אַקאַמפּלישיז זיין וועט אין להכעיס פון קיין כינדראַנס.</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וואס איז געשעהן מיט דעם קינד וואס איז אוועקגעפירט געווארן אין וואסער?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ער איז דערטרונקען געווארן און געגעסן פון פיש.</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פייגל רעסקיוד דעם קינד.</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גאָט רעסקיוד די קינד פון די הימל.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די פּרינסעס פון מצרים האט געזען און געראטעוועט אים.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די פּרינסעס פון מצרים האט געזען און געראטעוועט אים.</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ווען דאָס קינד איז עלטער געוואָרן, האָט זי אים גענומען צו פַּרעהס טאָכטער, און ער איז געוואָרן איר זון. זי האָט אים געהייסן משהן, אַזוי צו זאָגן: איך האָב אים אַרויסגעצויגן פון וואַסער.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עקסאָדוס</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400">
                <a:solidFill>
                  <a:schemeClr val="tx1">
                    <a:lumMod val="65000"/>
                    <a:lumOff val="35000"/>
                  </a:schemeClr>
                </a:solidFill>
              </a:rPr>
              <a:t>גאָט האָט זיי אַרויסגעטריבן פֿון עדן, ווײַל זיי האָבן ניט צוגעהערט צו גאָט.</a:t>
            </a:r>
          </a:p>
          <a:p>
            <a:r xmlns:a="http://schemas.openxmlformats.org/drawingml/2006/main">
              <a:rPr lang="yi" altLang="ko-KR" sz="2400">
                <a:solidFill>
                  <a:schemeClr val="tx1">
                    <a:lumMod val="65000"/>
                    <a:lumOff val="35000"/>
                  </a:schemeClr>
                </a:solidFill>
              </a:rPr>
              <a:t>פון יענע צייט איז זינד געקומען אויף דער וועלט.</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t>הייַנט ס </a:t>
            </a:r>
            <a:r xmlns:a="http://schemas.openxmlformats.org/drawingml/2006/main">
              <a:rPr lang="yi" altLang="ko-KR" sz="2800" b="1"/>
              <a:t>לעקציע</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זינד געקומען אין דער וועלט ווייַל אדם און יוו האט נישט פאָלגן גאָט 'ס באַפֿעל.</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צי איך פאָלגן גאָט 'ס וואָרט?</a:t>
            </a:r>
          </a:p>
          <a:p>
            <a:pPr xmlns:a="http://schemas.openxmlformats.org/drawingml/2006/main" algn="ctr"/>
            <a:r xmlns:a="http://schemas.openxmlformats.org/drawingml/2006/main">
              <a:rPr lang="yi" altLang="ko-KR" sz="3200">
                <a:solidFill>
                  <a:schemeClr val="tx1">
                    <a:lumMod val="65000"/>
                    <a:lumOff val="35000"/>
                  </a:schemeClr>
                </a:solidFill>
              </a:rPr>
              <a:t>אויב איך גלויבן אין גאָט, איך מוזן פאָלגן גאָט 'ס וואָרט.</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ניט ליב ווידערשפעניקייט.</a:t>
            </a:r>
          </a:p>
          <a:p>
            <a:r xmlns:a="http://schemas.openxmlformats.org/drawingml/2006/main">
              <a:rPr lang="yi" altLang="ko-KR" sz="3600">
                <a:solidFill>
                  <a:schemeClr val="tx1">
                    <a:lumMod val="65000"/>
                    <a:lumOff val="35000"/>
                  </a:schemeClr>
                </a:solidFill>
              </a:rPr>
              <a:t>בענטשט דעם מענטש וואס פאָלגט זיין וואָרט.</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4000"/>
              <a:t>הייַנט ס</a:t>
            </a:r>
            <a:r xmlns:a="http://schemas.openxmlformats.org/drawingml/2006/main">
              <a:rPr lang="yi" altLang="en-US" sz="4000"/>
              <a:t> </a:t>
            </a:r>
            <a:r xmlns:a="http://schemas.openxmlformats.org/drawingml/2006/main">
              <a:rPr lang="yi" altLang="ko-KR" sz="4000"/>
              <a:t>וואָרט</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אין די אָנהייב גאָט באשאפן</a:t>
            </a:r>
          </a:p>
          <a:p>
            <a:r xmlns:a="http://schemas.openxmlformats.org/drawingml/2006/main">
              <a:rPr lang="yi" altLang="ko-KR" sz="3600">
                <a:solidFill>
                  <a:schemeClr val="tx1">
                    <a:lumMod val="65000"/>
                    <a:lumOff val="35000"/>
                  </a:schemeClr>
                </a:solidFill>
              </a:rPr>
              <a:t>די הימלען און די ערד.</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yi" altLang="ko-KR" sz="2800">
                <a:solidFill>
                  <a:schemeClr val="tx1">
                    <a:lumMod val="65000"/>
                    <a:lumOff val="35000"/>
                  </a:schemeClr>
                </a:solidFill>
              </a:rPr>
              <a:t>גענעסיס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3200">
                <a:solidFill>
                  <a:schemeClr val="tx1">
                    <a:lumMod val="65000"/>
                    <a:lumOff val="35000"/>
                  </a:schemeClr>
                </a:solidFill>
              </a:rPr>
              <a:t>וואָס האָט גאָט געזאָגט צו עסן ניט צו דער מענטשהייט?</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פרוכט</a:t>
            </a:r>
            <a:r xmlns:a="http://schemas.openxmlformats.org/drawingml/2006/main">
              <a:rPr lang="y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פלייש</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גרינס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dk1"/>
                </a:solidFill>
              </a:rPr>
              <a:t>④ </a:t>
            </a:r>
            <a:r xmlns:a="http://schemas.openxmlformats.org/drawingml/2006/main">
              <a:rPr lang="yi" altLang="ko-KR" sz="2800">
                <a:solidFill>
                  <a:schemeClr val="dk1"/>
                </a:solidFill>
              </a:rPr>
              <a:t>די פרוכט פון די וויסן פון גוט און בייז</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די פרוכט פון די וויסן פון גוט און בייז</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האָט באשאפן דעם מענטש אין זיין בילד, אין די בילד פון גאָט ער באשאפן אים;</a:t>
            </a:r>
          </a:p>
          <a:p>
            <a:r xmlns:a="http://schemas.openxmlformats.org/drawingml/2006/main">
              <a:rPr lang="yi" altLang="ko-KR" sz="3600">
                <a:solidFill>
                  <a:schemeClr val="tx1">
                    <a:lumMod val="65000"/>
                    <a:lumOff val="35000"/>
                  </a:schemeClr>
                </a:solidFill>
              </a:rPr>
              <a:t>זכר און נקבה האט ער זיי באשאפן.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#3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t>נח האָט געמאַכט אַ גרויסע שיף (אַן אָרון) אויפֿן הויכן באַרג</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t>הייַנט ס</a:t>
            </a:r>
            <a:r xmlns:a="http://schemas.openxmlformats.org/drawingml/2006/main">
              <a:rPr lang="yi" altLang="en-US" sz="4000"/>
              <a:t> </a:t>
            </a:r>
            <a:r xmlns:a="http://schemas.openxmlformats.org/drawingml/2006/main">
              <a:rPr lang="yi" altLang="ko-KR" sz="4000"/>
              <a:t>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דענצמאָל האָט גאָט געזאָגט צו נחן: גײ אין דער תיבה, דו און דײַן גאַנצער משפּחה, װײַל איך האָב דיך געפֿונען אַ צדיק אין דעם דאָזיקן דור.</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(בראשית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2800">
                <a:solidFill>
                  <a:schemeClr val="tx1">
                    <a:lumMod val="65000"/>
                    <a:lumOff val="35000"/>
                  </a:schemeClr>
                </a:solidFill>
              </a:rPr>
              <a:t>גאָט האָט געזען אַז אַלע מענטשן אויף דער ערד האָבן פאַרדאָרבן זייער וועגן. גאָט האָט געזאָגט צו נח, "איך וועל צעשטערן ביידע מענטשן און די ערד. מאַכן אַ גרויס שיף אויף דעם באַרג!“</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נח האט אנגעהויבן מאכן א שיף אויפן בארג אזוי ווי גאט האט אים באפוילן. מען האט געמײנט אז ער איז משוגע.</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נח האט געלאזט אריינקומען אין די שיף יעדע סארט באשעפעניש מיט נח'ס 8 פאמיליע מיטגלידער ווי גאט האט באפוילן.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דער רעגן האָט געדויערט 40 טעג אויף דער ערד, ווי גאָט האָט געזאָגט.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2800">
                <a:solidFill>
                  <a:schemeClr val="tx1">
                    <a:lumMod val="65000"/>
                    <a:lumOff val="35000"/>
                  </a:schemeClr>
                </a:solidFill>
              </a:rPr>
              <a:t>צום סוף, די ערד איז געווען באדעקט מיט וואַסער. יעדע ר לעבעדיקע , װא ס הא ט זי ך באװעג ט אוי ף דע ר ערד , אי ז געשטארב ן . נאָר נח איז געבליבן, און די מיט אים אין דער תיבה.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rgbClr val="FF0000"/>
                </a:solidFill>
              </a:rPr>
              <a:t>הייַנט ס לעקציע</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מען האט נישט צוגעהערט צו נח וואס האט זיי געגעבן א שאנס צו ווערן פון א גרויסן מבול.</a:t>
            </a:r>
          </a:p>
          <a:p>
            <a:pPr xmlns:a="http://schemas.openxmlformats.org/drawingml/2006/main" algn="ctr"/>
            <a:r xmlns:a="http://schemas.openxmlformats.org/drawingml/2006/main">
              <a:rPr lang="yi" altLang="ko-KR" sz="3200">
                <a:solidFill>
                  <a:schemeClr val="tx1">
                    <a:lumMod val="65000"/>
                    <a:lumOff val="35000"/>
                  </a:schemeClr>
                </a:solidFill>
              </a:rPr>
              <a:t>זיי האבן נאר געזאגט אז נח איז משוגע</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ווען איר געבן די בשורה צו פרענדז, זיי קען נישט הערן צו איר געזונט.</a:t>
            </a:r>
          </a:p>
          <a:p>
            <a:pPr xmlns:a="http://schemas.openxmlformats.org/drawingml/2006/main" algn="ctr"/>
            <a:r xmlns:a="http://schemas.openxmlformats.org/drawingml/2006/main">
              <a:rPr lang="yi" altLang="ko-KR" sz="3200">
                <a:solidFill>
                  <a:schemeClr val="tx1">
                    <a:lumMod val="65000"/>
                    <a:lumOff val="35000"/>
                  </a:schemeClr>
                </a:solidFill>
              </a:rPr>
              <a:t>אָבער, אין די סוף, זיי וועלן וויסן אַז גאָט 'ס וואָרט איז אמת.</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אי ן אנהויב , אי ז געװע ן פינצטערני ש איבע ר דע ר אויבערפלאך .</a:t>
            </a:r>
          </a:p>
          <a:p>
            <a:r xmlns:a="http://schemas.openxmlformats.org/drawingml/2006/main">
              <a:rPr lang="yi" altLang="ko-KR" sz="2800">
                <a:solidFill>
                  <a:schemeClr val="tx1">
                    <a:lumMod val="65000"/>
                    <a:lumOff val="35000"/>
                  </a:schemeClr>
                </a:solidFill>
              </a:rPr>
              <a:t>ם׳איז נישט געװען קײן מענטש, קײן ליכט. עס איז גאָרנישט.</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גאָט ?</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גאָט האַס די זינד און ריכטער די זינד.</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4000"/>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3200">
                <a:solidFill>
                  <a:schemeClr val="tx1">
                    <a:lumMod val="65000"/>
                    <a:lumOff val="35000"/>
                  </a:schemeClr>
                </a:solidFill>
              </a:rPr>
              <a:t>וואָס האָט גאָט געזאָגט צו נח צו מאַכן?</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dk1"/>
                </a:solidFill>
              </a:rPr>
              <a:t>① </a:t>
            </a:r>
            <a:r xmlns:a="http://schemas.openxmlformats.org/drawingml/2006/main">
              <a:rPr lang="yi" altLang="ko-KR" sz="2800">
                <a:solidFill>
                  <a:schemeClr val="dk1"/>
                </a:solidFill>
              </a:rPr>
              <a:t>א שיף (אַן אַרק)</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א מאַשין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א הויז</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א בייק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rgbClr val="FF0000"/>
                </a:solidFill>
              </a:rPr>
              <a:t>① </a:t>
            </a:r>
            <a:r xmlns:a="http://schemas.openxmlformats.org/drawingml/2006/main">
              <a:rPr lang="yi" altLang="ko-KR" sz="2800">
                <a:solidFill>
                  <a:srgbClr val="FF0000"/>
                </a:solidFill>
              </a:rPr>
              <a:t>א שיף (אַן אַרק)</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דענצמאָל האָט גאָט געזאָגט צו נחן: גײ אין דער תיבה, דו און דײַן גאַנצער משפּחה, װײַל איך האָב דיך געפֿונען אַ צדיק אין דעם דאָזיקן דור.</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גענעסיס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#4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t>די רעגנבויגן איז געווען די גאָט 'ס בונד</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a:solidFill>
                  <a:srgbClr val="FF0000"/>
                </a:solidFill>
              </a:rPr>
              <a:t>הייַנט ס</a:t>
            </a:r>
            <a:r xmlns:a="http://schemas.openxmlformats.org/drawingml/2006/main">
              <a:rPr lang="yi" altLang="ko-KR" sz="4000">
                <a:solidFill>
                  <a:srgbClr val="FF0000"/>
                </a:solidFill>
              </a:rPr>
              <a:t> </a:t>
            </a:r>
            <a:r xmlns:a="http://schemas.openxmlformats.org/drawingml/2006/main">
              <a:rPr lang="yi" altLang="ko-KR" sz="3600">
                <a:solidFill>
                  <a:srgbClr val="FF0000"/>
                </a:solidFill>
              </a:rPr>
              <a:t>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ווען דער רעגנבויגן אנטפלעקט זיך אין די וואלקנס, וועל איך עס זען און געדענקען דעם אייביקן בונד צווישן גאָט און אַלע לעבעדיק באשעפענישן פון יעדער מין אויף דער ערד.</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איטלעכער לעבעדיקער איז אויסגעמעקט געוואָרן, נאָר נח און די מיט אים אין דער תיבה זענען געבליבן.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דער רעגן האָט געדויערט 40 טעג אויף דער ערד.</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2800">
                <a:solidFill>
                  <a:schemeClr val="tx1">
                    <a:lumMod val="65000"/>
                    <a:lumOff val="35000"/>
                  </a:schemeClr>
                </a:solidFill>
              </a:rPr>
              <a:t>נאכדעם וואס דער רעגן האט אויפגעהערט, האט נח ארויסגעשיקט א טויב.</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i" altLang="ko-KR" sz="2800">
                <a:solidFill>
                  <a:schemeClr val="tx1">
                    <a:lumMod val="65000"/>
                    <a:lumOff val="35000"/>
                  </a:schemeClr>
                </a:solidFill>
              </a:rPr>
              <a:t>די טויב האָט זיך אומגעקערט צו אים מיט אַ פרישן מאַלב־בלעטל אין שנאָבל. נח האָט געוואוסט: דאָס וואַסער האָט זיך אָפּגעקערט פון דער ערד!</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נח איז אַרױסגעגאַנגען מיט זײַן משפּחה, און האָט זיך געבוקט צו גאָט. "דאנק איר גאָט פֿאַר געבן אונדז אַ נייַע וועלט."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2800">
                <a:solidFill>
                  <a:schemeClr val="tx1">
                    <a:lumMod val="65000"/>
                    <a:lumOff val="35000"/>
                  </a:schemeClr>
                </a:solidFill>
              </a:rPr>
              <a:t>גאָט האָט אים געוויזן אַ רעגנבויגן ווי דער צייכן פון דעם בונד און ברכה. "לעבן גליקלעך אין דער נייַע וועלט!"</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גאָט האָט געזאָגט: זאָל זײַן ליכט,</a:t>
            </a:r>
          </a:p>
          <a:p>
            <a:r xmlns:a="http://schemas.openxmlformats.org/drawingml/2006/main">
              <a:rPr lang="yi" altLang="ko-KR" sz="2800">
                <a:solidFill>
                  <a:schemeClr val="tx1">
                    <a:lumMod val="65000"/>
                    <a:lumOff val="35000"/>
                  </a:schemeClr>
                </a:solidFill>
              </a:rPr>
              <a:t>און עס איז געווען ליכט.</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rgbClr val="FF0000"/>
                </a:solidFill>
              </a:rPr>
              <a:t>הייַנט ס לעקציע</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solidFill>
                  <a:schemeClr val="tx1">
                    <a:lumMod val="65000"/>
                    <a:lumOff val="35000"/>
                  </a:schemeClr>
                </a:solidFill>
              </a:rPr>
              <a:t>גאָט האט געראטעוועט נח און זיין משפּחה.</a:t>
            </a:r>
          </a:p>
          <a:p>
            <a:pPr xmlns:a="http://schemas.openxmlformats.org/drawingml/2006/main" algn="ctr"/>
            <a:r xmlns:a="http://schemas.openxmlformats.org/drawingml/2006/main">
              <a:rPr lang="yi" altLang="ko-KR" sz="3200">
                <a:solidFill>
                  <a:schemeClr val="tx1">
                    <a:lumMod val="65000"/>
                    <a:lumOff val="35000"/>
                  </a:schemeClr>
                </a:solidFill>
              </a:rPr>
              <a:t>גאָט צוגעזאגט אַז ער וועט בענטשן זיי און מאַכן אַ נייַ וועלט דורך זיי.</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3200">
                <a:solidFill>
                  <a:schemeClr val="tx1">
                    <a:lumMod val="65000"/>
                    <a:lumOff val="35000"/>
                  </a:schemeClr>
                </a:solidFill>
              </a:rPr>
              <a:t>גאָט האט אויך געהאלפן אונדז דורך יאָשקע.</a:t>
            </a:r>
          </a:p>
          <a:p>
            <a:pPr xmlns:a="http://schemas.openxmlformats.org/drawingml/2006/main" algn="ctr"/>
            <a:r xmlns:a="http://schemas.openxmlformats.org/drawingml/2006/main">
              <a:rPr lang="yi" altLang="ko-KR" sz="3200">
                <a:solidFill>
                  <a:schemeClr val="tx1">
                    <a:lumMod val="65000"/>
                    <a:lumOff val="35000"/>
                  </a:schemeClr>
                </a:solidFill>
              </a:rPr>
              <a:t>מיר האָבן צו גלויבן אַז גאָט וועט מאַכן זיין נייַ וועלט דורך אונדז.</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יהוה 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ה' ה'..</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יהוה גאָט איז אונדזער פאטער וואס סאַוועס און בענטשן זיינע באליבטע קינדער אַבאַנדאַנטלי ווען מיר גלויבן אין אים.</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4000"/>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3200">
                <a:solidFill>
                  <a:schemeClr val="tx1">
                    <a:lumMod val="65000"/>
                    <a:lumOff val="35000"/>
                  </a:schemeClr>
                </a:solidFill>
              </a:rPr>
              <a:t>וואס האט נח ארויסגעשיקט צו זען אז די ערד איז פארטריקנט געווארן?</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יגאַל</a:t>
            </a:r>
            <a:r xmlns:a="http://schemas.openxmlformats.org/drawingml/2006/main">
              <a:rPr lang="y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שפּערל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dk1"/>
                </a:solidFill>
              </a:rPr>
              <a:t>③ </a:t>
            </a:r>
            <a:r xmlns:a="http://schemas.openxmlformats.org/drawingml/2006/main">
              <a:rPr lang="yi" altLang="ko-KR" sz="2800">
                <a:solidFill>
                  <a:schemeClr val="dk1"/>
                </a:solidFill>
              </a:rPr>
              <a:t>טויב</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קאַטשקע</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rgbClr val="FF0000"/>
                </a:solidFill>
              </a:rPr>
              <a:t>③ </a:t>
            </a:r>
            <a:r xmlns:a="http://schemas.openxmlformats.org/drawingml/2006/main">
              <a:rPr lang="yi" altLang="ko-KR" sz="2800">
                <a:solidFill>
                  <a:srgbClr val="FF0000"/>
                </a:solidFill>
              </a:rPr>
              <a:t>טויב</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ווען דער רעגנבויגן אנטפלעקט זיך אין די וואלקנס, וועל איך עס זען און געדענקען דעם אייביקן בונד צווישן גאָט און אַלע לעבעדיק באשעפענישן פון יעדער מין אויף דער ערד.</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b="1">
                <a:solidFill>
                  <a:schemeClr val="tx1">
                    <a:lumMod val="50000"/>
                    <a:lumOff val="50000"/>
                  </a:schemeClr>
                </a:solidFill>
              </a:rPr>
              <a:t>No.5</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די</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וואָרט</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פון</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600"/>
              <a:t>מענטשן וואס געבויט</a:t>
            </a:r>
          </a:p>
          <a:p>
            <a:pPr xmlns:a="http://schemas.openxmlformats.org/drawingml/2006/main" algn="ctr"/>
            <a:r xmlns:a="http://schemas.openxmlformats.org/drawingml/2006/main">
              <a:rPr lang="yi" altLang="ko-KR" sz="3600"/>
              <a:t>דער טורעם פון בבל</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דערפֿאַר האָט מען עס גערופֿן בבל, ווײַל דאָרטן האָט גאָט זיך צעמישט</a:t>
            </a:r>
          </a:p>
          <a:p>
            <a:r xmlns:a="http://schemas.openxmlformats.org/drawingml/2006/main">
              <a:rPr lang="yi" altLang="ko-KR" sz="3600">
                <a:solidFill>
                  <a:schemeClr val="tx1">
                    <a:lumMod val="65000"/>
                    <a:lumOff val="35000"/>
                  </a:schemeClr>
                </a:solidFill>
              </a:rPr>
              <a:t>די שפּראַך פֿון דער גאַנצער וועלט. פֿון דאָרטן האָט זײ גאָט צעשפּרײט</a:t>
            </a:r>
          </a:p>
          <a:p>
            <a:r xmlns:a="http://schemas.openxmlformats.org/drawingml/2006/main">
              <a:rPr lang="yi" altLang="ko-KR" sz="3600">
                <a:solidFill>
                  <a:schemeClr val="tx1">
                    <a:lumMod val="65000"/>
                    <a:lumOff val="35000"/>
                  </a:schemeClr>
                </a:solidFill>
              </a:rPr>
              <a:t>איבערן געזיכט פון דער גאנצער ערד.</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מע ן הא ט געװאל ט זײ ן גרעםער ע או ן בארימטער ע װ י גאט . אַזוי, זיי אנגעהויבן צו בויען אַ הויך טורעם.</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אזו י האב ן ז ײ אינגאנצ ן געבוי ט דע ם טורעם .</a:t>
            </a:r>
          </a:p>
          <a:p>
            <a:r xmlns:a="http://schemas.openxmlformats.org/drawingml/2006/main">
              <a:rPr lang="yi" altLang="ko-KR" sz="2800">
                <a:solidFill>
                  <a:schemeClr val="tx1">
                    <a:lumMod val="65000"/>
                    <a:lumOff val="35000"/>
                  </a:schemeClr>
                </a:solidFill>
              </a:rPr>
              <a:t>״לאמיר זיך ווייזן פאר דער וועלט. מיר זענען אַזוי גרויס! ”…</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2800">
                <a:solidFill>
                  <a:schemeClr val="tx1">
                    <a:lumMod val="65000"/>
                    <a:lumOff val="35000"/>
                  </a:schemeClr>
                </a:solidFill>
              </a:rPr>
              <a:t>אָבער, ווען גאָט האָט געזען זייער גאַדלעס, ער צעמישט זייער שפּראַך אַזוי זיי וועלן נישט פֿאַרשטיין יעדער אנדערער.</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2800">
                <a:solidFill>
                  <a:schemeClr val="tx1">
                    <a:lumMod val="65000"/>
                    <a:lumOff val="35000"/>
                  </a:schemeClr>
                </a:solidFill>
              </a:rPr>
              <a:t>װײ ל ז ײ האב ן ניש ט געקענ ט פארשטײ ן אײנע ר דע ם צװײטן , האב ן ז ײ ניש ט געקענ ט ארבעטן . סוף־כּל־סוף האָבן זײ זיך צעשפּרײט איבערן געזיכט פֿון דער ערד. ביז איצט זענען די וועלט'ס שפראכן אנדערש איינער פון די אנדערע.</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yi" altLang="ko-KR" sz="2800">
                <a:solidFill>
                  <a:schemeClr val="tx1">
                    <a:lumMod val="65000"/>
                    <a:lumOff val="35000"/>
                  </a:schemeClr>
                </a:solidFill>
              </a:rPr>
              <a:t>אויפ ן ערשט ן טא ג הא ט גא ט אפגעשייד ט ד י ליכטי ק פו ן דע ר פינצטערניש . זעקס טעג האָט ער געמאַכט די גאַנצע וועלט.</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i"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i"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i"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i"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i"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i"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4000"/>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3600">
                <a:solidFill>
                  <a:schemeClr val="tx1">
                    <a:lumMod val="65000"/>
                    <a:lumOff val="35000"/>
                  </a:schemeClr>
                </a:solidFill>
              </a:rPr>
              <a:t>מענטשן ווילן צו זיין גרעסער און העכער ווי גאָט.</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דעם מיינונג איז גערופן "גאַדלעס".</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גאט האט פיינט 'גאטס'.</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דער פאַרקערט פון גאַדלעס איז 'ענווה'.</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מיר זאָל זיין 'אַניוועסדיק' פֿאַר גאָט צו ביטע אים.</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i" altLang="ko-KR" sz="3200"/>
              <a:t>יהוה גאָט ?</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rgbClr val="C00000"/>
                </a:solidFill>
              </a:rPr>
              <a:t>ה' ה'..</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i" altLang="ko-KR" sz="3600">
                <a:solidFill>
                  <a:schemeClr val="tx1">
                    <a:lumMod val="65000"/>
                    <a:lumOff val="35000"/>
                  </a:schemeClr>
                </a:solidFill>
              </a:rPr>
              <a:t>ה' גאָט איז גרעסער און קלוגער ווי מיר.</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yi" altLang="ko-KR" sz="3600">
                <a:solidFill>
                  <a:schemeClr val="tx1">
                    <a:lumMod val="65000"/>
                    <a:lumOff val="35000"/>
                  </a:schemeClr>
                </a:solidFill>
              </a:rPr>
              <a:t>מיר קענען נישט זיין קלוגער ווי גאָט כאָטש מיר פאַרבינדן אַלע אונדזער חכמה צוזאַמען.</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3600">
                <a:solidFill>
                  <a:schemeClr val="tx1">
                    <a:lumMod val="65000"/>
                    <a:lumOff val="35000"/>
                  </a:schemeClr>
                </a:solidFill>
              </a:rPr>
              <a:t>פארוואס האבן זיי נישט געקענט פארענדיקן דעם טורעם?</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גאָט האָט געפֿירט דעם מבול ווען זיי מאַכן עס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גאָט האָט אויסגעבראָכן אַ פֿײַער ווען זיי האָבן עס געמאַכט.</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גאָט געמאכט אַן ערדציטערניש ווען זיי געמאכט עס.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chemeClr val="dk1"/>
                </a:solidFill>
              </a:rPr>
              <a:t>④ </a:t>
            </a:r>
            <a:r xmlns:a="http://schemas.openxmlformats.org/drawingml/2006/main">
              <a:rPr lang="yi" altLang="ko-KR" sz="2800">
                <a:solidFill>
                  <a:schemeClr val="dk1"/>
                </a:solidFill>
              </a:rPr>
              <a:t>גאָט האָט זיי געמאַכט ניט צו פֿאַרשטיין יעדער אנדערע ווען זיי געמאכט עס.</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גאָט האָט זיי געמאַכט ניט צו פֿאַרשטיין יעדער אנדערע ווען זיי געמאכט עס.</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וואָרט</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i" altLang="ko-KR" sz="3600">
                <a:solidFill>
                  <a:schemeClr val="tx1">
                    <a:lumMod val="65000"/>
                    <a:lumOff val="35000"/>
                  </a:schemeClr>
                </a:solidFill>
              </a:rPr>
              <a:t>דערפֿאַר האָט מען עס גערופֿן בבל, ווײַל דאָרטן האָט גאָט זיך צעמישט</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די שפּראַך פֿון דער גאַנצער וועלט. פֿון דאָרטן האָט זײ גאָט צעשפּרײט</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איבערן געזיכט פון דער גאנצער ערד.</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#6 דאָס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yi" altLang="ko-KR" sz="4400"/>
              <a:t>גאָט האָט גערופֿן אַבֿרהם</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גאָט האָט געזאָגט צו אבֿרם: פֿאַרלאָזן דײַן לאַנד, דײַן פֿאָלק און דײַן</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פֿאָטערס הױזגעזינט, און גײ צו דעם לאַנד, װאָס איך װעל אײַך װײַזן.</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גענעסיס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אור פון די כַּשדים איז געווען די געץ דינען שטאָט.</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i" altLang="ko-KR" sz="2800">
                <a:solidFill>
                  <a:schemeClr val="tx1">
                    <a:lumMod val="65000"/>
                    <a:lumOff val="35000"/>
                  </a:schemeClr>
                </a:solidFill>
              </a:rPr>
              <a:t>אברהם איז געבוירן און געלעבט דאָרט.</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איין טאָג, האָט גאָט דער האַר צו אים געזאָגט: פֿאַרלאָזן דײַן לאַנד, און איך װעל דיך בענטשן.</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כאָטש אַבֿרהם האָט ניט געװוּסט װוּהין צו גײן, האָט ער צוגעהערט צו גאָטס װאָרט און איז אַװעקגעגאַנגען אַזױ װי גאָט האָט אים געזאָגט.</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ער האט געליטן פילע שווער ענינים בשעת ער איז געווען טראַוואַלינג אָבער גאָט פּראָטעקטעד אים בעשאָלעם.</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yi" altLang="ko-KR" sz="2500">
                <a:solidFill>
                  <a:schemeClr val="tx1">
                    <a:lumMod val="65000"/>
                    <a:lumOff val="35000"/>
                  </a:schemeClr>
                </a:solidFill>
              </a:rPr>
              <a:t>אַלע מינים פון חיות און געוויקסן, פייגל און פיש זענען פול אויף דער ערד, אין ים און אין הימל. גאָט האָט געקוקט אויף אַלץ וואָס ער האָט געמאַכט און געזאָגט: "זייער גוט!"</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ענדליך איז אברהם אנגעקומען צום לאנד כנען. ער האט דארט געװאוינט. — א דאנק, גאט.</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אברה ם הא ט פארלאז ט זײ ן הײמשטא ט מי ט פאלגנדיק ע גאט ס װארט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ווי דאָס, מיר</a:t>
            </a:r>
            <a:r xmlns:a="http://schemas.openxmlformats.org/drawingml/2006/main">
              <a:rPr lang="yi" altLang="en-US" sz="3600">
                <a:solidFill>
                  <a:schemeClr val="tx1">
                    <a:lumMod val="65000"/>
                    <a:lumOff val="35000"/>
                  </a:schemeClr>
                </a:solidFill>
              </a:rPr>
              <a:t> </a:t>
            </a:r>
            <a:r xmlns:a="http://schemas.openxmlformats.org/drawingml/2006/main">
              <a:rPr lang="yi" altLang="ko-KR" sz="3600">
                <a:solidFill>
                  <a:schemeClr val="tx1">
                    <a:lumMod val="65000"/>
                    <a:lumOff val="35000"/>
                  </a:schemeClr>
                </a:solidFill>
              </a:rPr>
              <a:t>זאָל גלויבן אין גאָט און פאָלגן זיין וואָרט.</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מיר זאָל האָבן די פאַרלאַנג צו פאָלגן גאָט 'ס וואָרט אין קיין צייַט.</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יהוה 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יהוה</a:t>
            </a:r>
            <a:r xmlns:a="http://schemas.openxmlformats.org/drawingml/2006/main">
              <a:rPr lang="yi" altLang="en-US" sz="3600">
                <a:solidFill>
                  <a:srgbClr val="c00000"/>
                </a:solidFill>
              </a:rPr>
              <a:t> </a:t>
            </a:r>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ער איז אונדזער פאטער וואס האלט זיין צוזאָג אין קיין פּרייַז.</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וואו איז אברהם געבוירן געווארן?</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כנען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האַראַן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ישראל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dk1"/>
                </a:solidFill>
              </a:rPr>
              <a:t>④ </a:t>
            </a:r>
            <a:r xmlns:a="http://schemas.openxmlformats.org/drawingml/2006/main">
              <a:rPr lang="yi" altLang="ko-KR" sz="2800">
                <a:solidFill>
                  <a:schemeClr val="dk1"/>
                </a:solidFill>
              </a:rPr>
              <a:t>אור פון די כַּשׂדים</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אור פון די כַּשׂדים</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האָט {dn גאָט דער האַר} געזאָגט צו אבֿרם: לאָז פֿאַרלאָזן דײַן לאַנד, דײַן פֿאָלק און דײַן פֿאָטערס הױזגעזינט, און גײ צו דעם לאַנד װאָס איך װעל דיר װײַזן.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גענעסיס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נומ 7 די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yi" altLang="ko-KR" sz="4400"/>
              <a:t>יצחק, דער צוגעזאגט זון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אַבֿרהם איז געװען הונדערט יאָר אַלט, װען זײַן זון יצחק איז אים געבאָרן געװאָרן.</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yi" altLang="ko-KR" sz="2600">
                <a:solidFill>
                  <a:schemeClr val="tx1">
                    <a:lumMod val="65000"/>
                    <a:lumOff val="35000"/>
                  </a:schemeClr>
                </a:solidFill>
              </a:rPr>
              <a:t>גאָט האָט צוגעזאָגט אַבֿרהמען, אַז גאָט װעט אים געבן קינדער אַזױ פֿיל װי שטערן אױפֿן נאַכט-הימל.</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yi" altLang="ko-KR" sz="2600">
                <a:solidFill>
                  <a:schemeClr val="tx1">
                    <a:lumMod val="65000"/>
                    <a:lumOff val="35000"/>
                  </a:schemeClr>
                </a:solidFill>
              </a:rPr>
              <a:t>אָבער, ער האט קיין קינד ביז ער איז געווען 100 יאר אַלט.</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אײ ן טא ג הא ט גא ט אברה ם ארויסגענומע ן בײנאכט .</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i" altLang="ko-KR" sz="2800">
                <a:solidFill>
                  <a:schemeClr val="tx1">
                    <a:lumMod val="65000"/>
                    <a:lumOff val="35000"/>
                  </a:schemeClr>
                </a:solidFill>
              </a:rPr>
              <a:t>"קוק אַרויף אין די הימלען. קענסט ציילן די שטערן?"</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גאָט האָט אים צוגעזאָגט צו געבן דאָס שײנע לאַנד אויך.</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yi" altLang="ko-KR" sz="3600"/>
              <a:t>הייַנט ס </a:t>
            </a:r>
            <a:r xmlns:a="http://schemas.openxmlformats.org/drawingml/2006/main">
              <a:rPr lang="yi" altLang="ko-KR" sz="4000"/>
              <a:t>לעקציע</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yi" altLang="ko-KR" sz="2800">
                <a:solidFill>
                  <a:schemeClr val="tx1">
                    <a:lumMod val="65000"/>
                    <a:lumOff val="35000"/>
                  </a:schemeClr>
                </a:solidFill>
              </a:rPr>
              <a:t>ווער האט געמאכט די וועלט?</a:t>
            </a:r>
          </a:p>
          <a:p>
            <a:pPr xmlns:a="http://schemas.openxmlformats.org/drawingml/2006/main" algn="ctr"/>
            <a:r xmlns:a="http://schemas.openxmlformats.org/drawingml/2006/main">
              <a:rPr lang="yi" altLang="ko-KR" sz="2800">
                <a:solidFill>
                  <a:schemeClr val="tx1">
                    <a:lumMod val="65000"/>
                    <a:lumOff val="35000"/>
                  </a:schemeClr>
                </a:solidFill>
              </a:rPr>
              <a:t>גאָט געמאכט די וועלט.</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yi" altLang="ko-KR" sz="2800">
                <a:solidFill>
                  <a:schemeClr val="tx1">
                    <a:lumMod val="65000"/>
                    <a:lumOff val="35000"/>
                  </a:schemeClr>
                </a:solidFill>
              </a:rPr>
              <a:t>ווער האלט די וועלט אין סדר?</a:t>
            </a:r>
          </a:p>
          <a:p>
            <a:pPr xmlns:a="http://schemas.openxmlformats.org/drawingml/2006/main" algn="ctr"/>
            <a:r xmlns:a="http://schemas.openxmlformats.org/drawingml/2006/main">
              <a:rPr lang="yi" altLang="ko-KR" sz="2800">
                <a:solidFill>
                  <a:schemeClr val="tx1">
                    <a:lumMod val="65000"/>
                    <a:lumOff val="35000"/>
                  </a:schemeClr>
                </a:solidFill>
              </a:rPr>
              <a:t>גאָט האלט די וועלט אין סדר.</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yi" altLang="ko-KR" sz="2800">
                <a:solidFill>
                  <a:schemeClr val="tx1">
                    <a:lumMod val="65000"/>
                    <a:lumOff val="35000"/>
                  </a:schemeClr>
                </a:solidFill>
              </a:rPr>
              <a:t>די וועלט איז נישט געמאכט פון זיך.</a:t>
            </a:r>
          </a:p>
          <a:p>
            <a:pPr xmlns:a="http://schemas.openxmlformats.org/drawingml/2006/main" algn="ctr"/>
            <a:r xmlns:a="http://schemas.openxmlformats.org/drawingml/2006/main">
              <a:rPr lang="yi" altLang="ko-KR" sz="2800">
                <a:solidFill>
                  <a:schemeClr val="tx1">
                    <a:lumMod val="65000"/>
                    <a:lumOff val="35000"/>
                  </a:schemeClr>
                </a:solidFill>
              </a:rPr>
              <a:t>די וועלט קען נישט זיין אריבערגעפארן פון זיך.</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i" altLang="ko-KR" sz="2800">
                <a:solidFill>
                  <a:schemeClr val="tx1">
                    <a:lumMod val="65000"/>
                    <a:lumOff val="35000"/>
                  </a:schemeClr>
                </a:solidFill>
              </a:rPr>
              <a:t>מיר זאָל געדענקען אַז גאָט געמאכט די גאנצע וועלט און נאָך קאָנטראָל איבער זיי אַלע.</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"אײַערע קינדער וועלן זיין אַזוי פֿיל ווי די שטערן אין הימל, און די זאַמד אין דעם ברעג." אברהם האט געגלויבט די צוזאָג פון גאָט.</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yi" altLang="ko-KR" sz="2600">
                <a:solidFill>
                  <a:schemeClr val="tx1">
                    <a:lumMod val="65000"/>
                    <a:lumOff val="35000"/>
                  </a:schemeClr>
                </a:solidFill>
              </a:rPr>
              <a:t>גאָט געהאלטן זיין צוזאָג. שׂרה האָט געבאָרן אַבֿרהמען אַ זון. אברהם האט געגעבן דעם נאמען </a:t>
            </a:r>
            <a:r xmlns:a="http://schemas.openxmlformats.org/drawingml/2006/main">
              <a:rPr lang="yi" altLang="ko-KR" sz="2600" b="1">
                <a:solidFill>
                  <a:schemeClr val="tx1">
                    <a:lumMod val="65000"/>
                    <a:lumOff val="35000"/>
                  </a:schemeClr>
                </a:solidFill>
              </a:rPr>
              <a:t>יצחק </a:t>
            </a:r>
            <a:r xmlns:a="http://schemas.openxmlformats.org/drawingml/2006/main">
              <a:rPr lang="yi" altLang="ko-KR" sz="2600">
                <a:solidFill>
                  <a:schemeClr val="tx1">
                    <a:lumMod val="65000"/>
                    <a:lumOff val="35000"/>
                  </a:schemeClr>
                </a:solidFill>
              </a:rPr>
              <a:t>וואס מיינט </a:t>
            </a:r>
            <a:r xmlns:a="http://schemas.openxmlformats.org/drawingml/2006/main">
              <a:rPr lang="yi" altLang="ko-KR" sz="2600" b="1">
                <a:solidFill>
                  <a:schemeClr val="tx1">
                    <a:lumMod val="65000"/>
                    <a:lumOff val="35000"/>
                  </a:schemeClr>
                </a:solidFill>
              </a:rPr>
              <a:t>שמחה </a:t>
            </a:r>
            <a:r xmlns:a="http://schemas.openxmlformats.org/drawingml/2006/main">
              <a:rPr lang="yi"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a:t>
            </a:r>
            <a:r xmlns:a="http://schemas.openxmlformats.org/drawingml/2006/main">
              <a:rPr lang="yi" altLang="en-US" sz="4000">
                <a:solidFill>
                  <a:srgbClr val="ff0000"/>
                </a:solidFill>
              </a:rPr>
              <a:t> </a:t>
            </a:r>
            <a:r xmlns:a="http://schemas.openxmlformats.org/drawingml/2006/main">
              <a:rPr lang="yi" altLang="ko-KR" sz="4000">
                <a:solidFill>
                  <a:srgbClr val="ff0000"/>
                </a:solidFill>
              </a:rPr>
              <a:t>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אַבֿרהם האָט טאַקע געגלויבט אין גאָטס הבטחה כאָטש עס האָט אים אויסגעזען אוממעגלעך.</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גאָט איז געווען זייער צופרידן ווען ער געזען אברהם 'ס גלויבן. גאָט האָט אים געגעבן יצחק דעם צוגעזאָגט זון.</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גאָט אַוואַדע מקיים זיין צוזאָג, כאָטש עס געקוקט אוממעגלעך פֿאַר אונדז.</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 איז ...</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אלמעכטיקער (קענען צו טאָן אַלץ)</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ווי אלט איז אברהם געווען ווען ער האט געהאט יצחק?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אַבֿרהם איז געװען הונדערט יאָר אַלט, װען זײַן זון יצחק איז אים געבאָרן געװאָרן.</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נומ 8 די וואָרט פון 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yi" altLang="ko-KR" sz="3900"/>
              <a:t>אברה ם הא ט געשטעל ט יצח ק צ ו גאט</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האָט גאָט געזאָגט: נעם דײַן זון, דײַן אײנציק זון, יצחק, װאָס דו האָסט ליב,</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און גיי צו דער געגנט פון מוריה. מ'זאל אים דארט מקריב זיין פאר א בראנפן</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אויף איינעם פון די בערג וועל איך אייך דערציילן.</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גענעסיס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איין טאָג האָט גאָט געזאָגט צו אברהם:</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i" altLang="ko-KR" sz="2800">
                <a:solidFill>
                  <a:schemeClr val="tx1">
                    <a:lumMod val="65000"/>
                    <a:lumOff val="35000"/>
                  </a:schemeClr>
                </a:solidFill>
              </a:rPr>
              <a:t>"באַבראַכט מיר דיין איינציק זון פֿאַר אַ בראַנדאָפּפֿער."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אברהם האט אזוי ליב געהאט יצחקן, אז ער איז געווען שווער ווען ער האט געהערט פון גאט. אבער ער האט באַשלאָסן צו פאָלגן גאָט.</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yi" altLang="ko-KR" sz="3200"/>
              <a:t>ווער איז גאָט?</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yi" altLang="ko-KR" sz="3600">
                <a:solidFill>
                  <a:srgbClr val="C00000"/>
                </a:solidFill>
              </a:rPr>
              <a:t>ער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yi" altLang="ko-KR" sz="3600">
                <a:solidFill>
                  <a:schemeClr val="tx1">
                    <a:lumMod val="65000"/>
                    <a:lumOff val="35000"/>
                  </a:schemeClr>
                </a:solidFill>
              </a:rPr>
              <a:t>דער באשעפער וואס האט געמאכט די גאנצע וועלט כולל מיר.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אבֿרהם האָט געבונדן יצחקן, און האָט אים אַרײַנגעלייגט אויפֿן מזבח, און ער האָט אים געפּרוּווט טייטן. אין דעם מאָמענט,</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"אברהם, אברהם, הרגע אים נישט. טאָן ניט טאָן עפּעס צו אים. איצט, איך וויסן אַז איר מורא און ליב גאָט. דאָס איז געווען דער פּראָבע וואָס גאָט האָט געטאָן צו אברהם.</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yi" altLang="ko-KR" sz="2600">
                <a:solidFill>
                  <a:schemeClr val="tx1">
                    <a:lumMod val="65000"/>
                    <a:lumOff val="35000"/>
                  </a:schemeClr>
                </a:solidFill>
              </a:rPr>
              <a:t>— א דאנק, גאט! גאָט האָט גערן אָנגענומען אברהם'ס אמונה. גאָט געמאכט אים אַן אָוועס פון אַלע געגלויבט.</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t>היינטיגע שיעור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solidFill>
                  <a:schemeClr val="tx1">
                    <a:lumMod val="65000"/>
                    <a:lumOff val="35000"/>
                  </a:schemeClr>
                </a:solidFill>
              </a:rPr>
              <a:t>אַבֿרהם האָט אַזוי ליב געהאַט יצחקן, אָבער עס איז געווען וויכטיקער פֿאַר אים צו פאָלגן גאָטס וואָרט.</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yi" altLang="ko-KR" sz="3200">
                <a:solidFill>
                  <a:schemeClr val="tx1">
                    <a:lumMod val="65000"/>
                    <a:lumOff val="35000"/>
                  </a:schemeClr>
                </a:solidFill>
              </a:rPr>
              <a:t>איך זאָל ליבע גאָט מער ווי קיין אנדערע זאַך, און מער ווי יעדער אנדערער מענטש אין דער וועלט.</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 איז..</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אונדזער פאטער וואס מאכט אונדזער אמונה שטארקער דורך פּרובירן.</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t>הייַנט ס</a:t>
            </a:r>
            <a:r xmlns:a="http://schemas.openxmlformats.org/drawingml/2006/main">
              <a:rPr lang="yi" altLang="en-US" sz="4000"/>
              <a:t> </a:t>
            </a:r>
            <a:r xmlns:a="http://schemas.openxmlformats.org/drawingml/2006/main">
              <a:rPr lang="yi" altLang="ko-KR" sz="4000"/>
              <a:t>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yi" altLang="ko-KR" sz="3200">
                <a:solidFill>
                  <a:schemeClr val="tx1">
                    <a:lumMod val="65000"/>
                    <a:lumOff val="35000"/>
                  </a:schemeClr>
                </a:solidFill>
              </a:rPr>
              <a:t>װאָס האָט גאָט געזאָגט צו אַבֿרהמען צו געבן אַ בראַנדאָפּפֿער?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dk1"/>
                </a:solidFill>
              </a:rPr>
              <a:t>① </a:t>
            </a:r>
            <a:r xmlns:a="http://schemas.openxmlformats.org/drawingml/2006/main">
              <a:rPr lang="yi" altLang="ko-KR" sz="2800">
                <a:solidFill>
                  <a:schemeClr val="dk1"/>
                </a:solidFill>
              </a:rPr>
              <a:t>זון</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פרוי</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הונט</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שעפּס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① </a:t>
            </a:r>
            <a:r xmlns:a="http://schemas.openxmlformats.org/drawingml/2006/main">
              <a:rPr lang="yi" altLang="ko-KR" sz="2800">
                <a:solidFill>
                  <a:srgbClr val="ff0000"/>
                </a:solidFill>
              </a:rPr>
              <a:t>זון</a:t>
            </a:r>
            <a:r xmlns:a="http://schemas.openxmlformats.org/drawingml/2006/main">
              <a:rPr lang="yi"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האָט גאָט געזאָגט: נעם דײַן זון, דײַן אײנציק זון, יצחק, װאָס דו האָסט ליב,</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און גיי צו דער געגנט פון מוריה. מ'זאל אים דארט מקריב זיין פאר א בראנפן</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אויף איינעם פון די בערג וועל איך אייך דערציילן.</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גענעסיס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No.9</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די</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וואָרט</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פון</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yi" altLang="ko-KR" sz="4400"/>
              <a:t>יצחק האט זיך נישט געקריגט</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ער איז פֿון דאָרטן געגאַנגען און האָט געגראָבן אַן אַנדערן ברונעם, און קײנער האָט זיך דערױף ניט געקריגט.</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ער האָט עס גערופֿן רחבות, אַזױ צו זאָגן: אַצונד האָט אונדז גאָט געגעבן אָרט</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מיר װעלן בליען אין לאַנד.</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26:</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די</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וועלז</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געווען</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אַזוי</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וויכטיק,</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ווייַל</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זיי</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קען</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באַקומען</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פריש</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וואַסער</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אין דער מדבר. יצחק האט געהאט די ברונעם ירושה פון זיין פאטער.</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קוויז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מיט וואָס האָט גאָט געמאַכט די וועלט?</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שטיין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וואַסער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③ </a:t>
            </a:r>
            <a:r xmlns:a="http://schemas.openxmlformats.org/drawingml/2006/main">
              <a:rPr lang="yi" altLang="ko-KR" sz="2800">
                <a:solidFill>
                  <a:schemeClr val="tx1">
                    <a:lumMod val="65000"/>
                    <a:lumOff val="35000"/>
                  </a:schemeClr>
                </a:solidFill>
              </a:rPr>
              <a:t>שטויב</a:t>
            </a:r>
            <a:r xmlns:a="http://schemas.openxmlformats.org/drawingml/2006/main">
              <a:rPr lang="y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וואָרט</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④ </a:t>
            </a:r>
            <a:r xmlns:a="http://schemas.openxmlformats.org/drawingml/2006/main">
              <a:rPr lang="yi" altLang="ko-KR" sz="2800">
                <a:solidFill>
                  <a:srgbClr val="FF0000"/>
                </a:solidFill>
              </a:rPr>
              <a:t>וואָרט</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אָבער די פּלשתּים האָבן אים מקנא געווען. אַזוי זיי אָנגעפילט די ברונעם מיט ערד.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אבער יצחק האט זיך נישט געקריגט מיט זיי. ער האָט זיך אַװעקגעטראָגן און געגראָבן דעם ברונעם. ער האָט אַנטדעקט אַ ברונעם מיט פריש וואַסער.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i" altLang="ko-KR" sz="2800">
                <a:solidFill>
                  <a:schemeClr val="tx1">
                    <a:lumMod val="65000"/>
                    <a:lumOff val="35000"/>
                  </a:schemeClr>
                </a:solidFill>
              </a:rPr>
              <a:t>אין דער צײַט האָבן די אַנדערע מענטשן גענומען דעם ברונעם פֿון יצחקן. אבער מיט זיי האט ער אויך נישט געקריגט.</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yi" altLang="ko-KR" sz="2600">
                <a:solidFill>
                  <a:schemeClr val="tx1">
                    <a:lumMod val="65000"/>
                    <a:lumOff val="35000"/>
                  </a:schemeClr>
                </a:solidFill>
              </a:rPr>
              <a:t>גאָט האָט געבענטשט יצחק. ער האט װידער געגראבן אן אנדער ברונעם. גאָט האָט אים געגעבן פריש וואַסער פֿון דאָרטן. יצחק האָט געבויט אַן אַלטער און האָט געגעבן אַ דאַנקאָפּפֿער.</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לעקציע</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solidFill>
                  <a:schemeClr val="tx1">
                    <a:lumMod val="65000"/>
                    <a:lumOff val="35000"/>
                  </a:schemeClr>
                </a:solidFill>
              </a:rPr>
              <a:t>יצחק האט זיך נישט געקריגט מיט די וואס האבן אוועקגענומען זיינע ברונען.</a:t>
            </a:r>
            <a:r xmlns:a="http://schemas.openxmlformats.org/drawingml/2006/main">
              <a:rPr lang="y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גאָט האָט געבענטשט יצחק.</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מיר האָבן אויך נישט צו קריגן מיט אנדערע.</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i" altLang="ko-KR" sz="3600">
                <a:solidFill>
                  <a:schemeClr val="tx1">
                    <a:lumMod val="65000"/>
                    <a:lumOff val="35000"/>
                  </a:schemeClr>
                </a:solidFill>
              </a:rPr>
              <a:t>מיר האָבן צו ליבע און פאַרגעבן אנדערע.</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i" altLang="ko-KR" sz="3200"/>
              <a:t>גאָט איז??</a:t>
            </a:r>
            <a:r xmlns:a="http://schemas.openxmlformats.org/drawingml/2006/main">
              <a:rPr lang="y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rgbClr val="c00000"/>
                </a:solidFill>
              </a:rPr>
              <a:t>גאָט….</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ער האט פיינט די וואס קריגן זיך מיט אנדערע.</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yi" altLang="ko-KR" sz="3600">
                <a:solidFill>
                  <a:schemeClr val="tx1">
                    <a:lumMod val="65000"/>
                    <a:lumOff val="35000"/>
                  </a:schemeClr>
                </a:solidFill>
              </a:rPr>
              <a:t>ער ליב די וואס די וואס ליבע יעדער אנדערער.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ויספרעג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tx1">
                    <a:lumMod val="65000"/>
                    <a:lumOff val="35000"/>
                  </a:schemeClr>
                </a:solidFill>
              </a:rPr>
              <a:t>צוליב וואָס האָט יצחק געליטן אַ שווערע צייט?</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① </a:t>
            </a:r>
            <a:r xmlns:a="http://schemas.openxmlformats.org/drawingml/2006/main">
              <a:rPr lang="yi" altLang="ko-KR" sz="2800">
                <a:solidFill>
                  <a:schemeClr val="tx1">
                    <a:lumMod val="65000"/>
                    <a:lumOff val="35000"/>
                  </a:schemeClr>
                </a:solidFill>
              </a:rPr>
              <a:t>הויז</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② </a:t>
            </a:r>
            <a:r xmlns:a="http://schemas.openxmlformats.org/drawingml/2006/main">
              <a:rPr lang="yi" altLang="ko-KR" sz="2800">
                <a:solidFill>
                  <a:schemeClr val="tx1">
                    <a:lumMod val="65000"/>
                    <a:lumOff val="35000"/>
                  </a:schemeClr>
                </a:solidFill>
              </a:rPr>
              <a:t>לאַם</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dk1"/>
                </a:solidFill>
              </a:rPr>
              <a:t>③ </a:t>
            </a:r>
            <a:r xmlns:a="http://schemas.openxmlformats.org/drawingml/2006/main">
              <a:rPr lang="yi" altLang="ko-KR" sz="2800">
                <a:solidFill>
                  <a:schemeClr val="dk1"/>
                </a:solidFill>
              </a:rPr>
              <a:t>געזונט</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chemeClr val="tx1">
                    <a:lumMod val="65000"/>
                    <a:lumOff val="35000"/>
                  </a:schemeClr>
                </a:solidFill>
              </a:rPr>
              <a:t>④ </a:t>
            </a:r>
            <a:r xmlns:a="http://schemas.openxmlformats.org/drawingml/2006/main">
              <a:rPr lang="yi" altLang="ko-KR" sz="2800">
                <a:solidFill>
                  <a:schemeClr val="tx1">
                    <a:lumMod val="65000"/>
                    <a:lumOff val="35000"/>
                  </a:schemeClr>
                </a:solidFill>
              </a:rPr>
              <a:t>משפּחה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yi" altLang="en-US" sz="2800">
                <a:solidFill>
                  <a:srgbClr val="ff0000"/>
                </a:solidFill>
              </a:rPr>
              <a:t>③ </a:t>
            </a:r>
            <a:r xmlns:a="http://schemas.openxmlformats.org/drawingml/2006/main">
              <a:rPr lang="yi" altLang="ko-KR" sz="2800">
                <a:solidFill>
                  <a:srgbClr val="ff0000"/>
                </a:solidFill>
              </a:rPr>
              <a:t>געזונט</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ער איז פֿון דאָרטן געגאַנגען און האָט געגראָבן אַן אַנדערן ברונעם, און קײנער האָט זיך דערױף ניט געקריגט.</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ער האָט עס גערופֿן רחבות, אַזױ צו זאָגן: אַצונד האָט אונדז גאָט געגעבן אָרט</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מיר װעלן בליען אין לאַנד.</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tx1">
                    <a:lumMod val="65000"/>
                    <a:lumOff val="35000"/>
                  </a:schemeClr>
                </a:solidFill>
              </a:rPr>
              <a:t>בראשית</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26:</a:t>
            </a:r>
            <a:r xmlns:a="http://schemas.openxmlformats.org/drawingml/2006/main">
              <a:rPr lang="yi" altLang="en-US" sz="2800">
                <a:solidFill>
                  <a:schemeClr val="tx1">
                    <a:lumMod val="65000"/>
                    <a:lumOff val="35000"/>
                  </a:schemeClr>
                </a:solidFill>
              </a:rPr>
              <a:t> </a:t>
            </a:r>
            <a:r xmlns:a="http://schemas.openxmlformats.org/drawingml/2006/main">
              <a:rPr lang="y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yi" altLang="ko-KR" b="1">
                <a:solidFill>
                  <a:schemeClr val="tx1">
                    <a:lumMod val="50000"/>
                    <a:lumOff val="50000"/>
                  </a:schemeClr>
                </a:solidFill>
              </a:rPr>
              <a:t>No.10</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די</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וואָרט</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פון</a:t>
            </a:r>
            <a:r xmlns:a="http://schemas.openxmlformats.org/drawingml/2006/main">
              <a:rPr lang="yi" altLang="en-US" b="1">
                <a:solidFill>
                  <a:schemeClr val="tx1">
                    <a:lumMod val="50000"/>
                    <a:lumOff val="50000"/>
                  </a:schemeClr>
                </a:solidFill>
              </a:rPr>
              <a:t> </a:t>
            </a:r>
            <a:r xmlns:a="http://schemas.openxmlformats.org/drawingml/2006/main">
              <a:rPr lang="yi" altLang="ko-KR" b="1">
                <a:solidFill>
                  <a:schemeClr val="tx1">
                    <a:lumMod val="50000"/>
                    <a:lumOff val="50000"/>
                  </a:schemeClr>
                </a:solidFill>
              </a:rPr>
              <a:t>גאָט</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yi" altLang="ko-KR" sz="3600"/>
              <a:t>עֵשָׂו האָט פֿאַרקױפֿט די בכור</a:t>
            </a:r>
            <a:endParaRPr xmlns:a="http://schemas.openxmlformats.org/drawingml/2006/main" lang="en-US" altLang="ko-KR" sz="3600"/>
          </a:p>
          <a:p>
            <a:pPr xmlns:a="http://schemas.openxmlformats.org/drawingml/2006/main" algn="ctr">
              <a:defRPr/>
            </a:pPr>
            <a:r xmlns:a="http://schemas.openxmlformats.org/drawingml/2006/main">
              <a:rPr lang="yi" altLang="ko-KR" sz="3600"/>
              <a:t>פֿאַר די איין שיסל פון רויט צימעס</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i" altLang="ko-KR" sz="4000">
                <a:solidFill>
                  <a:srgbClr val="ff0000"/>
                </a:solidFill>
              </a:rPr>
              <a:t>הייַנט ס וואָרט</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yi" altLang="ko-KR" sz="3600">
                <a:solidFill>
                  <a:schemeClr val="bg1">
                    <a:lumMod val="50000"/>
                  </a:schemeClr>
                </a:solidFill>
              </a:rPr>
              <a:t>דערנאָך האָט יעקב געגעבּן עֵשָׂו בּרויט, און עטליכע לינדזן-צימעס.</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ער האָט געגעסן און געטרונקען, און דערנאָך איז ער אױפֿגעשטאַנען און איז אַװעקגעגאַנגען.</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און עֵשָׂו האָט פֿאַראַכט זײַן בכוֹרה.</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i"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i" altLang="ko-KR" sz="2800">
                <a:solidFill>
                  <a:schemeClr val="bg1">
                    <a:lumMod val="50000"/>
                  </a:schemeClr>
                </a:solidFill>
              </a:rPr>
              <a:t>גענעסיס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