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y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y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yo" altLang="ko-KR" b="1">
                <a:solidFill>
                  <a:schemeClr val="tx1">
                    <a:lumMod val="50000"/>
                    <a:lumOff val="50000"/>
                  </a:schemeClr>
                </a:solidFill>
              </a:rPr>
              <a:t>No.1</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Awọn</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Ọrọ</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ti</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yo" altLang="ko-KR" sz="4400"/>
              <a:t>Olorun</a:t>
            </a:r>
          </a:p>
          <a:p>
            <a:pPr xmlns:a="http://schemas.openxmlformats.org/drawingml/2006/main" algn="ctr"/>
            <a:r xmlns:a="http://schemas.openxmlformats.org/drawingml/2006/main">
              <a:rPr lang="yo" altLang="ko-KR" sz="4400"/>
              <a:t>Ṣe</a:t>
            </a:r>
          </a:p>
          <a:p>
            <a:pPr xmlns:a="http://schemas.openxmlformats.org/drawingml/2006/main" algn="ctr"/>
            <a:r xmlns:a="http://schemas.openxmlformats.org/drawingml/2006/main">
              <a:rPr lang="yo" altLang="ko-KR" sz="4400"/>
              <a:t>Aye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yo" altLang="ko-KR" sz="3600">
                <a:solidFill>
                  <a:schemeClr val="tx1">
                    <a:lumMod val="65000"/>
                    <a:lumOff val="35000"/>
                  </a:schemeClr>
                </a:solidFill>
              </a:rPr>
              <a:t>Ni atetekose Olorun da</a:t>
            </a:r>
          </a:p>
          <a:p>
            <a:r xmlns:a="http://schemas.openxmlformats.org/drawingml/2006/main">
              <a:rPr lang="yo" altLang="ko-KR" sz="3600">
                <a:solidFill>
                  <a:schemeClr val="tx1">
                    <a:lumMod val="65000"/>
                    <a:lumOff val="35000"/>
                  </a:schemeClr>
                </a:solidFill>
              </a:rPr>
              <a:t>orun on aiye.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yo" altLang="ko-KR" sz="2800">
                <a:solidFill>
                  <a:schemeClr val="tx1">
                    <a:lumMod val="65000"/>
                    <a:lumOff val="35000"/>
                  </a:schemeClr>
                </a:solidFill>
              </a:rPr>
              <a:t>Jẹ́nẹ́sísì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Iyawo Isaaki, Rebeka bí ìbejì. Orúkọ ọmọkùnrin àkọ́kọ́ ni Ísọ̀, èkejì sì ni Jákọ́bù.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Esau fẹ́ràn ọdẹ. Nitorina, o nifẹ awọn iṣẹ ita gbangba. Ṣùgbọ́n, Jékọ́bù jẹ́ ọkùnrin tó dákẹ́ jẹ́ẹ́, ó ń gbé nílé.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Lọ́jọ́ kan, nígbà tí Jákọ́bù ń se ìpẹ̀pẹ̀ díẹ̀, Ísọ̀ pa dà wá sílé, ebi ń pa á lẹ́yìn ọ̀dẹ̀dẹ̀.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yo" altLang="ko-KR" sz="2400">
                <a:solidFill>
                  <a:schemeClr val="tx1">
                    <a:lumMod val="65000"/>
                    <a:lumOff val="35000"/>
                  </a:schemeClr>
                </a:solidFill>
              </a:rPr>
              <a:t>“Fun mi ni ipẹtẹ diẹ!”, “Lakọọkọ ta ẹtọ-ibi rẹ fun mi. Nígbà náà, èmi yóò fún ọ ní díẹ̀.” Ebi ń pa Esau débi pé ó ta ogún-ìbí rẹ̀ fún àwokòtò pupa kan.</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To godo mẹ, Jakobu klọ otọ́ etọn nado mọ dona lọ yí. Nikẹhin, o gba ibukun naa. Gbogbo nǹkan wọ̀nyí ṣẹlẹ̀ nípasẹ̀ ètò Ọlọ́run.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rgbClr val="ff0000"/>
                </a:solidFill>
              </a:rPr>
              <a:t>Eko Oni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Esau lẹndọ pọngbọ na nuhahun huvẹ tọn yin nujọnu hú dona gbigbọmẹ tọn lọ mimọyi.</a:t>
            </a:r>
            <a:r xmlns:a="http://schemas.openxmlformats.org/drawingml/2006/main">
              <a:rPr lang="y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Níkẹyìn,</a:t>
            </a:r>
            <a:r xmlns:a="http://schemas.openxmlformats.org/drawingml/2006/main">
              <a:rPr lang="yo" altLang="en-US" sz="3600">
                <a:solidFill>
                  <a:schemeClr val="tx1">
                    <a:lumMod val="65000"/>
                    <a:lumOff val="35000"/>
                  </a:schemeClr>
                </a:solidFill>
              </a:rPr>
              <a:t> </a:t>
            </a:r>
            <a:r xmlns:a="http://schemas.openxmlformats.org/drawingml/2006/main">
              <a:rPr lang="yo" altLang="ko-KR" sz="3600">
                <a:solidFill>
                  <a:schemeClr val="tx1">
                    <a:lumMod val="65000"/>
                    <a:lumOff val="35000"/>
                  </a:schemeClr>
                </a:solidFill>
              </a:rPr>
              <a:t>Jakobu</a:t>
            </a:r>
            <a:r xmlns:a="http://schemas.openxmlformats.org/drawingml/2006/main">
              <a:rPr lang="yo" altLang="en-US" sz="3600">
                <a:solidFill>
                  <a:schemeClr val="tx1">
                    <a:lumMod val="65000"/>
                    <a:lumOff val="35000"/>
                  </a:schemeClr>
                </a:solidFill>
              </a:rPr>
              <a:t> </a:t>
            </a:r>
            <a:r xmlns:a="http://schemas.openxmlformats.org/drawingml/2006/main">
              <a:rPr lang="yo" altLang="ko-KR" sz="3600">
                <a:solidFill>
                  <a:schemeClr val="tx1">
                    <a:lumMod val="65000"/>
                    <a:lumOff val="35000"/>
                  </a:schemeClr>
                </a:solidFill>
              </a:rPr>
              <a:t>di</a:t>
            </a:r>
            <a:r xmlns:a="http://schemas.openxmlformats.org/drawingml/2006/main">
              <a:rPr lang="yo" altLang="en-US" sz="3600">
                <a:solidFill>
                  <a:schemeClr val="tx1">
                    <a:lumMod val="65000"/>
                    <a:lumOff val="35000"/>
                  </a:schemeClr>
                </a:solidFill>
              </a:rPr>
              <a:t> </a:t>
            </a:r>
            <a:r xmlns:a="http://schemas.openxmlformats.org/drawingml/2006/main">
              <a:rPr lang="yo" altLang="ko-KR" sz="3600">
                <a:solidFill>
                  <a:schemeClr val="tx1">
                    <a:lumMod val="65000"/>
                    <a:lumOff val="35000"/>
                  </a:schemeClr>
                </a:solidFill>
              </a:rPr>
              <a:t>awọn</a:t>
            </a:r>
            <a:r xmlns:a="http://schemas.openxmlformats.org/drawingml/2006/main">
              <a:rPr lang="yo" altLang="en-US" sz="3600">
                <a:solidFill>
                  <a:schemeClr val="tx1">
                    <a:lumMod val="65000"/>
                    <a:lumOff val="35000"/>
                  </a:schemeClr>
                </a:solidFill>
              </a:rPr>
              <a:t> </a:t>
            </a:r>
            <a:r xmlns:a="http://schemas.openxmlformats.org/drawingml/2006/main">
              <a:rPr lang="yo" altLang="ko-KR" sz="3600">
                <a:solidFill>
                  <a:schemeClr val="tx1">
                    <a:lumMod val="65000"/>
                    <a:lumOff val="35000"/>
                  </a:schemeClr>
                </a:solidFill>
              </a:rPr>
              <a:t>baba ńlá àwọn ọmọ Ísírẹ́lì.</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Kini o ro pe o ṣe pataki julọ?</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Ibukun lati jẹ ọmọ Ọlọrun ko le paarọ ohunkohun.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a:t>
            </a:r>
            <a:r xmlns:a="http://schemas.openxmlformats.org/drawingml/2006/main">
              <a:rPr lang="yo" altLang="en-US" sz="3600">
                <a:solidFill>
                  <a:srgbClr val="c00000"/>
                </a:solidFill>
              </a:rPr>
              <a:t> </a:t>
            </a:r>
            <a:r xmlns:a="http://schemas.openxmlformats.org/drawingml/2006/main">
              <a:rPr lang="yo" altLang="ko-KR" sz="3600">
                <a:solidFill>
                  <a:srgbClr val="c00000"/>
                </a:solidFill>
              </a:rPr>
              <a:t>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Ọlọ́run ń mú ìfẹ́ tirẹ̀ ṣẹ láìka àṣìṣe àti èké ènìyàn sí.</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Loni'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Idanwo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Nítorí kí ni Ísọ̀ ta ogún-ìbí rẹ̀?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nudulu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akara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eran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dk1"/>
                </a:solidFill>
              </a:rPr>
              <a:t>④ </a:t>
            </a:r>
            <a:r xmlns:a="http://schemas.openxmlformats.org/drawingml/2006/main">
              <a:rPr lang="yo" altLang="ko-KR" sz="2800">
                <a:solidFill>
                  <a:schemeClr val="dk1"/>
                </a:solidFill>
              </a:rPr>
              <a:t>ipẹtẹ pupa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ipẹtẹ pupa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Nígbà náà ni Jákọ́bù fún Ísọ̀ ní àkàrà díẹ̀ àti ìyẹ̀fun lẹ́ńtílì díẹ̀.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Ó jẹ, ó mu, ó sì dìde, ó sì lọ.</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Enẹwutu, Esau vlẹ jlọjẹ viplọnji etọn tọn pọ́n.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Jẹ́nẹ́sísì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 11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Àlá Jákọ́bù</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b="1">
                <a:solidFill>
                  <a:schemeClr val="tx1">
                    <a:lumMod val="50000"/>
                    <a:lumOff val="50000"/>
                  </a:schemeClr>
                </a:solidFill>
              </a:rPr>
              <a:t>Bibeli Kids No.2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t>Wọ́n jẹ èso tí a kà léèwọ̀</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o" altLang="ko-KR" sz="3600"/>
              <a:t>Ó lá àlá kan nínú èyí tí ó rí àtẹ̀gùn kan tí ó sinmi lórí ilẹ̀, tí òkè rẹ̀ sì kan ọ̀run, àwọn áńgẹ́lì Ọlọ́run sì ń gòkè, wọ́n sì ń sọ̀kalẹ̀ lé e lórí.</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28:</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Jákọ́bù fi irọ́ tan arákùnrin rẹ̀ jẹ. O si bẹru ti a pa. Nítorí náà, ó sá kúrò nílé lọ sọ́dọ̀ ẹ̀gbọ́n rẹ̀ ní Háránì.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Ni alẹ, o mu okuta kan nibẹ, o sùn ti o fi si abẹ ori rẹ bi irọri. Oun nikan wa nibẹ laisi idile. Torí náà, ẹ̀rù bà á, ó sì nímọ̀lára ìdánìkanwà.</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Jakọbu rí angẹli Ọlọrun tí wọ́n ń gòkè, tí wọ́n sì ń sọ̀kalẹ̀ ní àtẹ̀gùn kan lórí ilẹ̀ ayé sí ọ̀run.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Ó gbọ́ ohùn Ọlọ́run pé, “Mo wà pẹ̀lú rẹ, èmi yóò sì máa ṣọ́ ọ níbikíbi tí o bá lọ.”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Nígbà tí ó jí ní òwúrọ̀, ó sin Ọlọrun tí ó ṣèlérí pé òun yóò wà pẹ̀lú òun, ó sì fi ògo fún Ọlọrun.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Gẹ́gẹ́ bí Ọlọ́run ti wà pẹ̀lú Jákọ́bù tí ó ń bẹ̀rù wíwà ní òun nìkan,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Baba wa Ọlọrun tun tọju wa nigbati a ba wa nikan.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Bíi ti Jékọ́bù, ó yẹ ká máa bọlá fún Ọlọ́run tó wà pẹ̀lú wa nígbà gbogbo, ká sì máa fi ògo fún.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Olorun wa pelu wa nibikibi ati nigbakugba.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Olorun n toju wa nigbagbogbo.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Idanwo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Nígbà tí Jékọ́bù sùn, kí ló mú bí ìrọ̀rí?</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igi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dk1"/>
                </a:solidFill>
              </a:rPr>
              <a:t>② </a:t>
            </a:r>
            <a:r xmlns:a="http://schemas.openxmlformats.org/drawingml/2006/main">
              <a:rPr lang="yo" altLang="ko-KR" sz="2800">
                <a:solidFill>
                  <a:schemeClr val="dk1"/>
                </a:solidFill>
              </a:rPr>
              <a:t>okuta</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apo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awọ ara eranko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② </a:t>
            </a:r>
            <a:r xmlns:a="http://schemas.openxmlformats.org/drawingml/2006/main">
              <a:rPr lang="yo" altLang="ko-KR" sz="2800">
                <a:solidFill>
                  <a:srgbClr val="ff0000"/>
                </a:solidFill>
              </a:rPr>
              <a:t>okuta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yo" altLang="ko-KR" sz="3600"/>
              <a:t>Ó lá àlá kan nínú èyí tí ó rí àtẹ̀gùn kan tí ó sinmi lórí ilẹ̀, tí òkè rẹ̀ sì kan ọ̀run, àwọn áńgẹ́lì Ọlọ́run sì ń gòkè, wọ́n sì ń sọ̀kalẹ̀ lé e lórí.</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28:</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Ọlọ́run dá ènìyàn ní àwòrán ara rẹ̀, ní àwòrán Ọlọ́run ni ó dá a;</a:t>
            </a:r>
          </a:p>
          <a:p>
            <a:r xmlns:a="http://schemas.openxmlformats.org/drawingml/2006/main">
              <a:rPr lang="yo" altLang="ko-KR" sz="3600">
                <a:solidFill>
                  <a:schemeClr val="tx1">
                    <a:lumMod val="65000"/>
                    <a:lumOff val="35000"/>
                  </a:schemeClr>
                </a:solidFill>
              </a:rPr>
              <a:t>akọ àti abo ni ó dá wọn.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No.12</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Awọn</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Ọrọ</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ti</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Josefu Ti Awọn arakunrin Rẹ 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“Ẹ wá nísinsin yìí, ẹ jẹ́ kí a pa á, kí a sì sọ ọ́ sínú ọ̀kan nínú àwọn kànga wọ̀nyí</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kí wọ́n sì sọ pé ẹranko burúkú kan jẹ 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Lẹhinna a yoo rii ohun ti o wa ti awọn ala rẹ.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 Jẹ́nẹ́sísì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Jakọbu bí ọmọkunrin mejila. Ó fẹ́ràn Jósẹ́fù ju àwọn ọmọ rẹ̀ yòókù lọ. Torí náà, ó ṣe aṣọ kan tó lẹ́wà fún Jósẹ́fù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Àwọn arákùnrin rẹ̀ kórìíra rẹ̀ gan-an torí pé bàbá wọn nífẹ̀ẹ́ rẹ̀ gan-an. “Jẹ́ ká ta Jósẹ́fù. E je ka so fun baba pe o ku.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Wọ́n ta Jósẹ́fù gẹ́gẹ́ bí ẹrú fún àwọn oníṣòwò ń bọ̀.</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o" altLang="ko-KR" sz="2800">
                <a:solidFill>
                  <a:schemeClr val="tx1">
                    <a:lumMod val="65000"/>
                    <a:lumOff val="35000"/>
                  </a:schemeClr>
                </a:solidFill>
              </a:rPr>
              <a:t>Nígbà tí Jékọ́bù gbọ́ èyí, inú rẹ̀ bà jẹ́ gidigidi.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Jósẹ́fù gbé ìgbésí ayé líle koko gẹ́gẹ́ bí ẹrú. Sibẹsibẹ, o gbagbọ o si gbẹkẹle Ọlọrun laisi ẹṣẹ eyikeyi.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yo" altLang="ko-KR" sz="2400">
                <a:solidFill>
                  <a:schemeClr val="tx1">
                    <a:lumMod val="65000"/>
                    <a:lumOff val="35000"/>
                  </a:schemeClr>
                </a:solidFill>
              </a:rPr>
              <a:t>Wọ́n fi Jósẹ́fù lọ sẹ́wọ̀n torí ẹ̀sùn èké.</a:t>
            </a:r>
            <a:r xmlns:a="http://schemas.openxmlformats.org/drawingml/2006/main">
              <a:rPr lang="yo" altLang="en-US" sz="2400">
                <a:solidFill>
                  <a:schemeClr val="tx1">
                    <a:lumMod val="65000"/>
                    <a:lumOff val="35000"/>
                  </a:schemeClr>
                </a:solidFill>
              </a:rPr>
              <a:t> </a:t>
            </a:r>
            <a:r xmlns:a="http://schemas.openxmlformats.org/drawingml/2006/main">
              <a:rPr lang="yo" altLang="ko-KR" sz="2400">
                <a:solidFill>
                  <a:schemeClr val="tx1">
                    <a:lumMod val="65000"/>
                    <a:lumOff val="35000"/>
                  </a:schemeClr>
                </a:solidFill>
              </a:rPr>
              <a:t>Sibẹsibẹ, o gbiyanju lati jẹ olododo niwaju Ọlọrun paapaa ninu tubu. Olorun ko gbagbe Josefu ati pe Olorun ni eto iyanu fun 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solidFill>
                  <a:schemeClr val="tx1">
                    <a:lumMod val="65000"/>
                    <a:lumOff val="35000"/>
                  </a:schemeClr>
                </a:solidFill>
              </a:rPr>
              <a:t>Àwọn ẹ̀gbọ́n rẹ̀ kórìíra Jósẹ́fù, wọ́n sì tà á gẹ́gẹ́ bí ẹrú. Wọ́n tún fi í sẹ́wọ̀n nítorí ẹ̀sùn èké.</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o" altLang="ko-KR" sz="3200">
                <a:solidFill>
                  <a:schemeClr val="tx1">
                    <a:lumMod val="65000"/>
                    <a:lumOff val="35000"/>
                  </a:schemeClr>
                </a:solidFill>
              </a:rPr>
              <a:t>Àmọ́, ó gbẹ́kẹ̀ lé Ọlọ́run, ó sì gbìyànjú láti má ṣe dá ẹ̀ṣẹ̀ kankan mọ́.</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o" altLang="ko-KR" sz="3200">
                <a:solidFill>
                  <a:schemeClr val="tx1">
                    <a:lumMod val="65000"/>
                    <a:lumOff val="35000"/>
                  </a:schemeClr>
                </a:solidFill>
              </a:rPr>
              <a:t>A le koju awọn iṣoro diẹ.</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yo" altLang="ko-KR" sz="3200">
                <a:solidFill>
                  <a:schemeClr val="tx1">
                    <a:lumMod val="65000"/>
                    <a:lumOff val="35000"/>
                  </a:schemeClr>
                </a:solidFill>
              </a:rPr>
              <a:t>Ẹ má ṣe jẹ́ kí á dá ẹ̀ṣẹ̀ kankan, kí á sì tọrọ ìrànlọ́wọ́ lọ́dọ̀ baba wa Ọlọrun tí ó fi tinútinú gbọ́ adura wa.</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 Baba wa..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Baba wa Ọlọrun ni awọn eto iyalẹnu fun wa paapaa ni awọn akoko iṣoro.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Kí ni Jékọ́bù fún kìkì Jósẹ́fù nínú àwọn ọmọkùnrin rẹ̀ méjìlá?</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awọn nkan isere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Bibeli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asọ ti o lẹwa pupọ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owo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③ </a:t>
            </a:r>
            <a:r xmlns:a="http://schemas.openxmlformats.org/drawingml/2006/main">
              <a:rPr lang="yo" altLang="ko-KR" sz="2800">
                <a:solidFill>
                  <a:srgbClr val="ff0000"/>
                </a:solidFill>
              </a:rPr>
              <a:t>asọ ti o lẹwa pupọ</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400">
                <a:solidFill>
                  <a:schemeClr val="tx1">
                    <a:lumMod val="65000"/>
                    <a:lumOff val="35000"/>
                  </a:schemeClr>
                </a:solidFill>
              </a:rPr>
              <a:t>Adamu ati Efa ni awọn ẹda ti o dara julọ laarin awọn ẹda Ọlọrun.</a:t>
            </a:r>
          </a:p>
          <a:p>
            <a:r xmlns:a="http://schemas.openxmlformats.org/drawingml/2006/main">
              <a:rPr lang="yo" altLang="ko-KR" sz="2400">
                <a:solidFill>
                  <a:schemeClr val="tx1">
                    <a:lumMod val="65000"/>
                    <a:lumOff val="35000"/>
                  </a:schemeClr>
                </a:solidFill>
              </a:rPr>
              <a:t>Nítorí a dá wọn ní ìbámu pẹ̀lú àwòrán Ọlọ́run.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“Ẹ wá nísinsin yìí, ẹ jẹ́ kí a pa á, kí a sì sọ ọ́ sínú ọ̀kan nínú àwọn kànga wọ̀nyí</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kí wọ́n sì sọ pé ẹranko burúkú kan jẹ 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Lẹhinna a yoo rii ohun ti o wa ti awọn ala rẹ.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 Jẹ́nẹ́sísì 37:20 )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 13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Josefu di Alakoso Agba ni Egipti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yo" altLang="ko-KR" sz="3600"/>
              <a:t>Farao si wi fun Josefu pe, Bayi ni mo fi ọ ṣe olori gbogbo ilẹ Egipti.</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41:</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Farao, ọba Ijipti lá àlá kan. Màlúù 7 tí ó sanra àti lẹ́yìn ìyẹn ni màlúù ẹlẹ́gbin 7 jáde. Malu 7 ti o buruju jẹ malu meje ti o sanra. O jẹ ala ajeji pupọ.</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yo" altLang="ko-KR" sz="2400">
                <a:solidFill>
                  <a:schemeClr val="tx1">
                    <a:lumMod val="65000"/>
                    <a:lumOff val="35000"/>
                  </a:schemeClr>
                </a:solidFill>
              </a:rPr>
              <a:t>Kò sí ẹni tí ó lè túmọ̀ àlá rẹ̀ ní ààfin. Olórí agbọ́tí tí Jósẹ́fù ràn án lọ́wọ́ sọ ọ́ lọ sọ́dọ̀ ọba.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Olorun fun Josefu ni ogbon. Nítorí náà, ó lè túmọ̀ ìtumọ̀ àlá náà, ó sì sọ ọ́ fún ọba.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Inú Fáráò lọ́kàn débi pé ó yan Jósẹ́fù tó jẹ́ ẹlẹ́wọ̀n sí ipò kejì tó ga jù lọ ní ilẹ̀ náà.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Jósẹ́fù di olórí ìjọba Íjíbítì, ó sì fi ọgbọ́n tí Ọlọ́run fún un jọba lórí ilẹ̀ náà dáadáa.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Ọlọrun ni awọn eto iyanu fun Josefu.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Nigba ti a ba koju awọn iṣoro diẹ, a ko yẹ ki o bajẹ,</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ṣugbọn o yẹ ki o nireti awọn ero iyalẹnu Ọlọrun fun wa ki o gbagbọ ninu Ọlọrun.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Ọlọrun ṣe gẹgẹ bi ifẹ Rẹ.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A ó gbé ẹni rírẹlẹ̀ ga, a ó sì rẹ ẹni tí ó ga sókè.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000">
                <a:solidFill>
                  <a:schemeClr val="tx1">
                    <a:lumMod val="65000"/>
                    <a:lumOff val="35000"/>
                  </a:schemeClr>
                </a:solidFill>
              </a:rPr>
              <a:t>Ọlọrun si wi fun ọkunrin na pe,</a:t>
            </a:r>
            <a:r xmlns:a="http://schemas.openxmlformats.org/drawingml/2006/main">
              <a:rPr lang="yo" altLang="en-US" sz="2000">
                <a:solidFill>
                  <a:schemeClr val="tx1">
                    <a:lumMod val="65000"/>
                    <a:lumOff val="35000"/>
                  </a:schemeClr>
                </a:solidFill>
              </a:rPr>
              <a:t> </a:t>
            </a:r>
            <a:r xmlns:a="http://schemas.openxmlformats.org/drawingml/2006/main">
              <a:rPr lang="yo" altLang="ko-KR" sz="2000">
                <a:solidFill>
                  <a:schemeClr val="tx1">
                    <a:lumMod val="65000"/>
                    <a:lumOff val="35000"/>
                  </a:schemeClr>
                </a:solidFill>
              </a:rPr>
              <a:t>“O òmìnira láti jẹ nínú èso igi èyíkéyìí nínú ọgbà, ṣùgbọ́n </a:t>
            </a:r>
            <a:r xmlns:a="http://schemas.openxmlformats.org/drawingml/2006/main">
              <a:rPr lang="yo" altLang="ko-KR" sz="2000" u="sng">
                <a:solidFill>
                  <a:schemeClr val="tx1">
                    <a:lumMod val="65000"/>
                    <a:lumOff val="35000"/>
                  </a:schemeClr>
                </a:solidFill>
              </a:rPr>
              <a:t>ìwọ kò gbọ́dọ̀ jẹ nínú èso igi ìmọ̀ rere àti búburú, nítorí nígbà tí o bá jẹ nínú rẹ̀, dájúdájú, ìwọ yóò kú </a:t>
            </a:r>
            <a:r xmlns:a="http://schemas.openxmlformats.org/drawingml/2006/main">
              <a:rPr lang="yo"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Àwọn ẹranko wo ló fara hàn lójú àlá Fáráò?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eye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aja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ẹṣin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maalu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maalu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yo" altLang="ko-KR" sz="3600"/>
              <a:t>Farao si wi fun Josefu pe,</a:t>
            </a:r>
            <a:endParaRPr xmlns:a="http://schemas.openxmlformats.org/drawingml/2006/main" lang="en-US" altLang="ko-KR" sz="3600"/>
          </a:p>
          <a:p>
            <a:pPr xmlns:a="http://schemas.openxmlformats.org/drawingml/2006/main" lvl="0">
              <a:defRPr/>
            </a:pPr>
            <a:r xmlns:a="http://schemas.openxmlformats.org/drawingml/2006/main">
              <a:rPr lang="yo" altLang="ko-KR" sz="3600"/>
              <a:t>“Ní báyìí, mo fi ọ́ ṣe alábojútó gbogbo ilẹ̀ Íjíbítì.”</a:t>
            </a:r>
            <a:endParaRPr xmlns:a="http://schemas.openxmlformats.org/drawingml/2006/main" lang="en-US" altLang="ko-KR" sz="3600"/>
          </a:p>
          <a:p>
            <a:pPr xmlns:a="http://schemas.openxmlformats.org/drawingml/2006/main" lvl="0">
              <a:defRPr/>
            </a:pPr>
            <a:r xmlns:a="http://schemas.openxmlformats.org/drawingml/2006/main">
              <a:rPr lang="yo"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41:</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Rara.</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14</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Oro 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Josefu Pade Awọn arakunrin Rẹ Lẹẹkansi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Dile etlẹ yindọ Josẹfu yọ́n nọvisunnu etọn lẹ, yé ma yọ́n ẹn.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42:</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Fáráò yan Jósẹ́fù gẹ́gẹ́ bí olórí ìjọba Íjíbítì. Josefu fi ọgbọn ṣe akoso lori awọn ọdun 7 ìyàn lile.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Ṣùgbọ́n, kò sí ọkà ní ilẹ̀ Kénáánì nítorí ìyàn. Wọ́n ní láti sọ̀ kalẹ̀ lọ sí Íjíbítì láti lọ mú oúnjẹ díẹ̀ láti jẹ. Àwọn arákùnrin Jósẹ́fù sì lọ sí Íjíbítì láti ra oúnjẹ pẹ̀lú.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Dile etlẹ yindọ Josẹfu yọ́n nọvisunnu etọn lẹ, yé ma yọ́n ẹn.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Jósẹ́fù sọ ẹni tí òun jẹ́ fún wọn. Ẹ̀rù bà wọ́n, wọ́n ń wò ó, ẹ̀rù sì bà wọ́n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Jósẹ́fù mọ ìdí tí Ọlọ́run fi rán òun lọ sí Íjíbítì. Ó dárí ji àwọn arákùnrin rẹ̀, ó sì kó gbogbo ìdílé rẹ̀ lọ sí Íjíbítì, ó sì tọ́jú wọn láìséwu.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Jósẹ́fù dárí ji àwọn arákùnrin rẹ̀ tí wọ́n hùwà búburú sí i, ó sì nífẹ̀ẹ́ wọn gẹ́gẹ́ bí ìfẹ́ Ọlọ́run.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A ni lati dariji awọn ẹbi ati awọn ọrẹ wa ki a nifẹ wọn.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Ṣùgbọ́n, Sátánì para dà bí ejò kan dán Éfà wò.</a:t>
            </a:r>
          </a:p>
          <a:p>
            <a:r xmlns:a="http://schemas.openxmlformats.org/drawingml/2006/main">
              <a:rPr lang="yo" altLang="ko-KR" sz="2800">
                <a:solidFill>
                  <a:schemeClr val="tx1">
                    <a:lumMod val="65000"/>
                    <a:lumOff val="35000"/>
                  </a:schemeClr>
                </a:solidFill>
              </a:rPr>
              <a:t>Níkẹyìn, Éfà jẹ èso náà.</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Dariji wa O si fe wa.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Olori orilẹ-ede wo ni Josefu di?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Egipti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Israeli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Persia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Babiloni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① </a:t>
            </a:r>
            <a:r xmlns:a="http://schemas.openxmlformats.org/drawingml/2006/main">
              <a:rPr lang="yo" altLang="ko-KR" sz="2800">
                <a:solidFill>
                  <a:srgbClr val="ff0000"/>
                </a:solidFill>
              </a:rPr>
              <a:t>Egipti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Dile etlẹ yindọ Josẹfu yọ́n nọvisunnu etọn lẹ, yé ma yọ́n ẹn.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42:</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No.15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Omode T‘o gbala lowo Omi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Nígbà tí ọmọ náà dàgbà, ó mú un lọ sọ́dọ̀ ọmọbinrin Farao, ó sì di ọmọ rẹ̀. Ó sọ ọ́ ní Mose, ó ní, “Mo fà á jáde ninu omi.”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Eksodu</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Fáráò Ọba Íjíbítì pàṣẹ pé kí wọ́n kó gbogbo àwọn ọmọ Ísírẹ́lì tí wọ́n ṣẹ̀ṣẹ̀ bí sínú odò Náílì, kí wọ́n sì pa wọ́n.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Jókébédì, ìyá Mósè, kò ní ohun mìíràn ju pé kí wọ́n jẹ́ kí wọ́n gbé ọmọkùnrin rẹ̀ lọ sórí odò Náílì.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Ni akoko yẹn, ọmọ-binrin ọba Egipti ti ri ọmọ naa nigbati o n wẹ ninu odo. O ni lokan lati dagba ọmọkunrin naa.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Arabinrin rẹ ri ọmọ-binrin ọba ti o mu ọmọkunrin naa jade ninu agbọn. Ó sọ Jókébédì ìyá rẹ̀ gan-an láti tọ́jú ọmọkùnrin náà fún 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Nígbà tí ọmọ náà dàgbà, wọ́n mú un padà sọ́dọ̀ ọba ọba láti di ọmọ rẹ̀. Ó sọ ọ́ ní Mose, ó ní, “Mo fà á jáde ninu omi. Mose dagba ni Egipti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Aafin.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Efa si fi omiran fun Adamu.</a:t>
            </a:r>
          </a:p>
          <a:p>
            <a:r xmlns:a="http://schemas.openxmlformats.org/drawingml/2006/main">
              <a:rPr lang="yo" altLang="ko-KR" sz="2800">
                <a:solidFill>
                  <a:schemeClr val="tx1">
                    <a:lumMod val="65000"/>
                    <a:lumOff val="35000"/>
                  </a:schemeClr>
                </a:solidFill>
              </a:rPr>
              <a:t>Ádámù náà jẹ 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Olorun gba Mose.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Ọlọ́run gbà wá pẹ̀lú ọgbọ́n àti agbára rẹ̀ (ìpèsè).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Jẹ ki a gbagbọ pe awọn ero Ọlọrun tobi ati pe o jẹ pipe ju temi nigbagbogbo.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Ta ni Ọlọrun?</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Òun ni Ọlọ́run Olódùmarè tó ń mú ìfẹ́ rẹ̀ ṣẹ láìka ìdènà èyíkéyìí sí.</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Kí ló ṣẹlẹ̀ sí ọmọ tí wọ́n gbé lọ sínú omi?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O ti rì, o si jẹ nipasẹ ẹja.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Awọn ẹyẹ gba ọmọ naa.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Olorun gba omo na la orun.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Ọmọ-binrin ọba Ijipti rí i, ó sì gbà 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Ọmọ-binrin ọba Ijipti rí i, ó sì gbà 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Nígbà tí ọmọ náà dàgbà, ó mú un lọ sọ́dọ̀ ọmọbinrin Farao, ó sì di ọmọ rẹ̀. Ó sọ ọ́ ní Mose, ó ní, “Mo fà á jáde ninu omi.”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Eksodu</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400">
                <a:solidFill>
                  <a:schemeClr val="tx1">
                    <a:lumMod val="65000"/>
                    <a:lumOff val="35000"/>
                  </a:schemeClr>
                </a:solidFill>
              </a:rPr>
              <a:t>Ọlọ́run lé wọn jáde kúrò nínú ọgbà Édẹ́nì nítorí pé wọn kò fetí sí Ọlọ́run.</a:t>
            </a:r>
          </a:p>
          <a:p>
            <a:r xmlns:a="http://schemas.openxmlformats.org/drawingml/2006/main">
              <a:rPr lang="yo" altLang="ko-KR" sz="2400">
                <a:solidFill>
                  <a:schemeClr val="tx1">
                    <a:lumMod val="65000"/>
                    <a:lumOff val="35000"/>
                  </a:schemeClr>
                </a:solidFill>
              </a:rPr>
              <a:t>Lati igba na, Ese wa sinu aye.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2800" b="1"/>
              <a:t>Eko </a:t>
            </a:r>
            <a:endParaRPr xmlns:a="http://schemas.openxmlformats.org/drawingml/2006/main" lang="en-US" altLang="ko-KR" sz="4000" b="1"/>
            <a:r xmlns:a="http://schemas.openxmlformats.org/drawingml/2006/main">
              <a:rPr lang="yo" altLang="ko-KR" sz="4000"/>
              <a:t>Oni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solidFill>
                  <a:schemeClr val="tx1">
                    <a:lumMod val="65000"/>
                    <a:lumOff val="35000"/>
                  </a:schemeClr>
                </a:solidFill>
              </a:rPr>
              <a:t>Ẹ̀ṣẹ̀ wá sí ayé nítorí Ádámù àti Éfà kò ṣègbọràn sí àṣẹ Ọlọ́run.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o" altLang="ko-KR" sz="3200">
                <a:solidFill>
                  <a:schemeClr val="tx1">
                    <a:lumMod val="65000"/>
                    <a:lumOff val="35000"/>
                  </a:schemeClr>
                </a:solidFill>
              </a:rPr>
              <a:t>Ṣé mo máa ń ṣègbọràn sí Ọ̀rọ̀ Ọlọ́run?</a:t>
            </a:r>
          </a:p>
          <a:p>
            <a:pPr xmlns:a="http://schemas.openxmlformats.org/drawingml/2006/main" algn="ctr"/>
            <a:r xmlns:a="http://schemas.openxmlformats.org/drawingml/2006/main">
              <a:rPr lang="yo" altLang="ko-KR" sz="3200">
                <a:solidFill>
                  <a:schemeClr val="tx1">
                    <a:lumMod val="65000"/>
                    <a:lumOff val="35000"/>
                  </a:schemeClr>
                </a:solidFill>
              </a:rPr>
              <a:t>Ti mo ba gba Olorun gbo, mo gbodo gboran si oro Olorun.</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Kofẹ aigbọran.</a:t>
            </a:r>
          </a:p>
          <a:p>
            <a:r xmlns:a="http://schemas.openxmlformats.org/drawingml/2006/main">
              <a:rPr lang="yo" altLang="ko-KR" sz="3600">
                <a:solidFill>
                  <a:schemeClr val="tx1">
                    <a:lumMod val="65000"/>
                    <a:lumOff val="35000"/>
                  </a:schemeClr>
                </a:solidFill>
              </a:rPr>
              <a:t>Ibukun fun eniyan ti o gbo oro Re.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yo" altLang="ko-KR" sz="4000"/>
              <a:t>Ti oni</a:t>
            </a:r>
            <a:r xmlns:a="http://schemas.openxmlformats.org/drawingml/2006/main">
              <a:rPr lang="yo" altLang="en-US" sz="4000"/>
              <a:t> </a:t>
            </a:r>
            <a:r xmlns:a="http://schemas.openxmlformats.org/drawingml/2006/main">
              <a:rPr lang="yo" altLang="ko-KR" sz="4000"/>
              <a:t>Ọrọ</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yo" altLang="ko-KR" sz="3600">
                <a:solidFill>
                  <a:schemeClr val="tx1">
                    <a:lumMod val="65000"/>
                    <a:lumOff val="35000"/>
                  </a:schemeClr>
                </a:solidFill>
              </a:rPr>
              <a:t>Ni atetekose Olorun da</a:t>
            </a:r>
          </a:p>
          <a:p>
            <a:r xmlns:a="http://schemas.openxmlformats.org/drawingml/2006/main">
              <a:rPr lang="yo" altLang="ko-KR" sz="3600">
                <a:solidFill>
                  <a:schemeClr val="tx1">
                    <a:lumMod val="65000"/>
                    <a:lumOff val="35000"/>
                  </a:schemeClr>
                </a:solidFill>
              </a:rPr>
              <a:t>orun on aiye.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yo" altLang="ko-KR" sz="2800">
                <a:solidFill>
                  <a:schemeClr val="tx1">
                    <a:lumMod val="65000"/>
                    <a:lumOff val="35000"/>
                  </a:schemeClr>
                </a:solidFill>
              </a:rPr>
              <a:t>Jẹ́nẹ́sísì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3200">
                <a:solidFill>
                  <a:schemeClr val="tx1">
                    <a:lumMod val="65000"/>
                    <a:lumOff val="35000"/>
                  </a:schemeClr>
                </a:solidFill>
              </a:rPr>
              <a:t>Kí ni Ọlọ́run sọ pé kí wọ́n má ṣe jẹ fún aráyé?</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eso</a:t>
            </a:r>
            <a:r xmlns:a="http://schemas.openxmlformats.org/drawingml/2006/main">
              <a:rPr lang="y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ẹran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Ewebe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dk1"/>
                </a:solidFill>
              </a:rPr>
              <a:t>④ </a:t>
            </a:r>
            <a:r xmlns:a="http://schemas.openxmlformats.org/drawingml/2006/main">
              <a:rPr lang="yo" altLang="ko-KR" sz="2800">
                <a:solidFill>
                  <a:schemeClr val="dk1"/>
                </a:solidFill>
              </a:rPr>
              <a:t>eso ìmọ rere ati buburu</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eso ìmọ rere ati buburu</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Ọlọ́run dá ènìyàn ní àwòrán ara rẹ̀, ní àwòrán Ọlọ́run ni ó dá a;</a:t>
            </a:r>
          </a:p>
          <a:p>
            <a:r xmlns:a="http://schemas.openxmlformats.org/drawingml/2006/main">
              <a:rPr lang="yo" altLang="ko-KR" sz="3600">
                <a:solidFill>
                  <a:schemeClr val="tx1">
                    <a:lumMod val="65000"/>
                    <a:lumOff val="35000"/>
                  </a:schemeClr>
                </a:solidFill>
              </a:rPr>
              <a:t>akọ àti abo ni ó dá wọn.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b="1">
                <a:solidFill>
                  <a:schemeClr val="tx1">
                    <a:lumMod val="50000"/>
                    <a:lumOff val="50000"/>
                  </a:schemeClr>
                </a:solidFill>
              </a:rPr>
              <a:t>No.3 Oro 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t>Noa ṣe Ọkọ̀ Ńlá kan (Ọkọ̀) lórí Òkè Gíga Jù Lọ</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t>Ti oni</a:t>
            </a:r>
            <a:r xmlns:a="http://schemas.openxmlformats.org/drawingml/2006/main">
              <a:rPr lang="yo" altLang="en-US" sz="4000"/>
              <a:t> </a:t>
            </a:r>
            <a:r xmlns:a="http://schemas.openxmlformats.org/drawingml/2006/main">
              <a:rPr lang="yo" altLang="ko-KR" sz="4000"/>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OLúWA sì sọ fún Nóà pé, “Wọ inú ọkọ̀ lọ, ìwọ àti gbogbo ìdílé rẹ, nítorí mo ti rí ọ ní olódodo ní ìran yìí.</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 Jẹ́nẹ́sísì 7:1 )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2800">
                <a:solidFill>
                  <a:schemeClr val="tx1">
                    <a:lumMod val="65000"/>
                    <a:lumOff val="35000"/>
                  </a:schemeClr>
                </a:solidFill>
              </a:rPr>
              <a:t>Ọlọ́run rí i pé gbogbo àwọn èèyàn ilẹ̀ ayé ti ba ọ̀nà wọn jẹ́. Ọlọ́run sọ fún Nóà pé: “Èmi yóò pa ènìyàn àti ilẹ̀ ayé run . Ṣe ọkọ̀ ojú omi ńlá kan lórí òkè!”</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Nóà bẹ̀rẹ̀ sí kan ọkọ̀ ojú omi lórí òkè gẹ́gẹ́ bí Ọlọ́run ti pàṣẹ fún un. Awọn eniyan ro pe o jẹ aṣiwere.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Nóà jẹ́ kí gbogbo onírúurú ẹ̀dá wọ inú ọkọ̀ ojú omi pẹ̀lú àwọn mẹ́ńbà ìdílé Nóà 8 gẹ́gẹ́ bí Ọlọ́run ti pàṣẹ.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Òjò ń rọ̀ sórí ilẹ̀ fún ogójì (40) ọjọ́ gẹ́gẹ́ bí Ọlọ́run ṣe sọ.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2800">
                <a:solidFill>
                  <a:schemeClr val="tx1">
                    <a:lumMod val="65000"/>
                    <a:lumOff val="35000"/>
                  </a:schemeClr>
                </a:solidFill>
              </a:rPr>
              <a:t>Ni ipari, ilẹ ti bo pẹlu omi. Gbogbo ohun alãye ti nrakò lori ilẹ ti kú. Nóà nìkan ló ṣẹ́ kù, àtàwọn tó wà pẹ̀lú rẹ̀ nínú ọkọ̀.</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solidFill>
                  <a:srgbClr val="FF0000"/>
                </a:solidFill>
              </a:rPr>
              <a:t>Eko Oni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solidFill>
                  <a:schemeClr val="tx1">
                    <a:lumMod val="65000"/>
                    <a:lumOff val="35000"/>
                  </a:schemeClr>
                </a:solidFill>
              </a:rPr>
              <a:t>Awọn eniyan ko fetisi ti Noa ti o fun wọn ni aye lati gba wọn là kuro ninu ikun omi nla.</a:t>
            </a:r>
          </a:p>
          <a:p>
            <a:pPr xmlns:a="http://schemas.openxmlformats.org/drawingml/2006/main" algn="ctr"/>
            <a:r xmlns:a="http://schemas.openxmlformats.org/drawingml/2006/main">
              <a:rPr lang="yo" altLang="ko-KR" sz="3200">
                <a:solidFill>
                  <a:schemeClr val="tx1">
                    <a:lumMod val="65000"/>
                    <a:lumOff val="35000"/>
                  </a:schemeClr>
                </a:solidFill>
              </a:rPr>
              <a:t>Wọ́n kàn sọ pé Nóà ya wèrè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o" altLang="ko-KR" sz="3200">
                <a:solidFill>
                  <a:schemeClr val="tx1">
                    <a:lumMod val="65000"/>
                    <a:lumOff val="35000"/>
                  </a:schemeClr>
                </a:solidFill>
              </a:rPr>
              <a:t>Nigbati o ba fi ihinrere ranṣẹ si awọn ọrẹ, wọn le ma tẹtisi rẹ daradara.</a:t>
            </a:r>
          </a:p>
          <a:p>
            <a:pPr xmlns:a="http://schemas.openxmlformats.org/drawingml/2006/main" algn="ctr"/>
            <a:r xmlns:a="http://schemas.openxmlformats.org/drawingml/2006/main">
              <a:rPr lang="yo" altLang="ko-KR" sz="3200">
                <a:solidFill>
                  <a:schemeClr val="tx1">
                    <a:lumMod val="65000"/>
                    <a:lumOff val="35000"/>
                  </a:schemeClr>
                </a:solidFill>
              </a:rPr>
              <a:t>Ṣugbọn, ni ipari, wọn yoo mọ pe otitọ ni ọrọ Ọlọrun.</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yo" altLang="ko-KR" sz="2800">
                <a:solidFill>
                  <a:schemeClr val="tx1">
                    <a:lumMod val="65000"/>
                    <a:lumOff val="35000"/>
                  </a:schemeClr>
                </a:solidFill>
              </a:rPr>
              <a:t>Ni ibere, òkunkun wà lori dada.</a:t>
            </a:r>
          </a:p>
          <a:p>
            <a:r xmlns:a="http://schemas.openxmlformats.org/drawingml/2006/main">
              <a:rPr lang="yo" altLang="ko-KR" sz="2800">
                <a:solidFill>
                  <a:schemeClr val="tx1">
                    <a:lumMod val="65000"/>
                    <a:lumOff val="35000"/>
                  </a:schemeClr>
                </a:solidFill>
              </a:rPr>
              <a:t>Ko si eniyan, ko si imọlẹ. Ko si nkankan.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t>Olorun?</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Ọlọrun korira ẹṣẹ ati idajọ ẹṣẹ.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3200">
                <a:solidFill>
                  <a:schemeClr val="tx1">
                    <a:lumMod val="65000"/>
                    <a:lumOff val="35000"/>
                  </a:schemeClr>
                </a:solidFill>
              </a:rPr>
              <a:t>Kí ni Ọlọ́run sọ fún Nóà pé kó ṣe?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dk1"/>
                </a:solidFill>
              </a:rPr>
              <a:t>① </a:t>
            </a:r>
            <a:r xmlns:a="http://schemas.openxmlformats.org/drawingml/2006/main">
              <a:rPr lang="yo" altLang="ko-KR" sz="2800">
                <a:solidFill>
                  <a:schemeClr val="dk1"/>
                </a:solidFill>
              </a:rPr>
              <a:t>Ọkọ kan (Ọkọ kan)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Ọkọ ayọkẹlẹ kan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Ile kan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Keke kan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rgbClr val="FF0000"/>
                </a:solidFill>
              </a:rPr>
              <a:t>① </a:t>
            </a:r>
            <a:r xmlns:a="http://schemas.openxmlformats.org/drawingml/2006/main">
              <a:rPr lang="yo" altLang="ko-KR" sz="2800">
                <a:solidFill>
                  <a:srgbClr val="FF0000"/>
                </a:solidFill>
              </a:rPr>
              <a:t>Ọkọ kan (Ọkọ kan)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OLúWA sì sọ fún Nóà pé, “Wọ inú ọkọ̀ lọ, ìwọ àti gbogbo ìdílé rẹ, nítorí mo ti rí ọ ní olódodo ní ìran yìí.</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Jẹ́nẹ́sísì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b="1">
                <a:solidFill>
                  <a:schemeClr val="tx1">
                    <a:lumMod val="50000"/>
                    <a:lumOff val="50000"/>
                  </a:schemeClr>
                </a:solidFill>
              </a:rPr>
              <a:t>No.4 Oro 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t>Òṣùmàrè ni Májẹ̀mú Ọlọ́run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600">
                <a:solidFill>
                  <a:srgbClr val="FF0000"/>
                </a:solidFill>
              </a:rPr>
              <a:t>Ti oni</a:t>
            </a:r>
            <a:r xmlns:a="http://schemas.openxmlformats.org/drawingml/2006/main">
              <a:rPr lang="yo" altLang="ko-KR" sz="4000">
                <a:solidFill>
                  <a:srgbClr val="FF0000"/>
                </a:solidFill>
              </a:rPr>
              <a:t> </a:t>
            </a:r>
            <a:r xmlns:a="http://schemas.openxmlformats.org/drawingml/2006/main">
              <a:rPr lang="yo" altLang="ko-KR" sz="3600">
                <a:solidFill>
                  <a:srgbClr val="FF0000"/>
                </a:solidFill>
              </a:rPr>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Nígbàkúùgbà tí òṣùmàrè bá hàn nínú ìkùukùu, èmi yóò rí i, èmi yóò sì rántí májẹ̀mú ayérayé tí ó wà láàárín Ọlọ́run àti gbogbo ẹ̀dá alààyè lórí ilẹ̀ ayé.”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Gbogbo ohun alààyè ni a parun, Noa ati awọn ti o wà pẹlu rẹ̀ ninu ọkọ̀ ni o kù.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Òjò ń rọ̀ sórí ilẹ̀ fún ogójì ọjọ́.</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2800">
                <a:solidFill>
                  <a:schemeClr val="tx1">
                    <a:lumMod val="65000"/>
                    <a:lumOff val="35000"/>
                  </a:schemeClr>
                </a:solidFill>
              </a:rPr>
              <a:t>Lẹ́yìn tí òjò rọ̀, Nóà rán àdàbà kan jáde.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o" altLang="ko-KR" sz="2800">
                <a:solidFill>
                  <a:schemeClr val="tx1">
                    <a:lumMod val="65000"/>
                    <a:lumOff val="35000"/>
                  </a:schemeClr>
                </a:solidFill>
              </a:rPr>
              <a:t>Àdàbà náà padà wá sọ́dọ̀ rẹ̀ pẹ̀lú ewé ólífì tuntun ní ẹnu rẹ̀. Nóà mọ̀ pé, “Omi náà ti fà kúrò lórí ilẹ̀!”</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Nóà jáde wá pẹ̀lú ìdílé rẹ̀, wọ́n sì jọ́sìn Ọlọ́run. “O ṣeun Ọlọrun fun fifun wa ni aye tuntun.”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2800">
                <a:solidFill>
                  <a:schemeClr val="tx1">
                    <a:lumMod val="65000"/>
                    <a:lumOff val="35000"/>
                  </a:schemeClr>
                </a:solidFill>
              </a:rPr>
              <a:t>Ọlọ́run fi òṣùmàrè hàn án gẹ́gẹ́ bí àmì májẹ̀mú àti ìbùkún. “Gbé ayọ̀ nínú ayé tuntun!”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yo" altLang="ko-KR" sz="2800">
                <a:solidFill>
                  <a:schemeClr val="tx1">
                    <a:lumMod val="65000"/>
                    <a:lumOff val="35000"/>
                  </a:schemeClr>
                </a:solidFill>
              </a:rPr>
              <a:t>Ọlọrun si wipe, "Jẹ ki imọlẹ ki o wa,"</a:t>
            </a:r>
          </a:p>
          <a:p>
            <a:r xmlns:a="http://schemas.openxmlformats.org/drawingml/2006/main">
              <a:rPr lang="yo" altLang="ko-KR" sz="2800">
                <a:solidFill>
                  <a:schemeClr val="tx1">
                    <a:lumMod val="65000"/>
                    <a:lumOff val="35000"/>
                  </a:schemeClr>
                </a:solidFill>
              </a:rPr>
              <a:t>imọlẹ si wà.</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solidFill>
                  <a:srgbClr val="FF0000"/>
                </a:solidFill>
              </a:rPr>
              <a:t>Eko Oni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solidFill>
                  <a:schemeClr val="tx1">
                    <a:lumMod val="65000"/>
                    <a:lumOff val="35000"/>
                  </a:schemeClr>
                </a:solidFill>
              </a:rPr>
              <a:t>Ọlọ́run ti gba Nóà àti ìdílé rẹ̀ là.</a:t>
            </a:r>
          </a:p>
          <a:p>
            <a:pPr xmlns:a="http://schemas.openxmlformats.org/drawingml/2006/main" algn="ctr"/>
            <a:r xmlns:a="http://schemas.openxmlformats.org/drawingml/2006/main">
              <a:rPr lang="yo" altLang="ko-KR" sz="3200">
                <a:solidFill>
                  <a:schemeClr val="tx1">
                    <a:lumMod val="65000"/>
                    <a:lumOff val="35000"/>
                  </a:schemeClr>
                </a:solidFill>
              </a:rPr>
              <a:t>Ọlọ́run ṣèlérí pé òun yóò bù kún wọn, òun yóò sì ṣe ayé tuntun nípasẹ̀ wọn.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o" altLang="ko-KR" sz="3200">
                <a:solidFill>
                  <a:schemeClr val="tx1">
                    <a:lumMod val="65000"/>
                    <a:lumOff val="35000"/>
                  </a:schemeClr>
                </a:solidFill>
              </a:rPr>
              <a:t>Olorun tun ti gba wa la nipase Jesu.</a:t>
            </a:r>
          </a:p>
          <a:p>
            <a:pPr xmlns:a="http://schemas.openxmlformats.org/drawingml/2006/main" algn="ctr"/>
            <a:r xmlns:a="http://schemas.openxmlformats.org/drawingml/2006/main">
              <a:rPr lang="yo" altLang="ko-KR" sz="3200">
                <a:solidFill>
                  <a:schemeClr val="tx1">
                    <a:lumMod val="65000"/>
                    <a:lumOff val="35000"/>
                  </a:schemeClr>
                </a:solidFill>
              </a:rPr>
              <a:t>A ni lati gbagbọ pe Ọlọrun yoo ṣe aye titun Rẹ nipasẹ wa.</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t>OLUWA Ọlọrun?</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rgbClr val="C00000"/>
                </a:solidFill>
              </a:rPr>
              <a:t>Oluwa 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Jèhófà Ọlọ́run ni Baba wa tí ó ń gbani là tí ó sì ń bùkún àwọn ọmọ rẹ̀ àyànfẹ́ lọpọlọpọ nígbà tí a bá gbà á gbọ́.</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3200">
                <a:solidFill>
                  <a:schemeClr val="tx1">
                    <a:lumMod val="65000"/>
                    <a:lumOff val="35000"/>
                  </a:schemeClr>
                </a:solidFill>
              </a:rPr>
              <a:t>Kí ni Nóà rán jáde láti rí i pé ilẹ̀ ti gbẹ?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Asa</a:t>
            </a:r>
            <a:r xmlns:a="http://schemas.openxmlformats.org/drawingml/2006/main">
              <a:rPr lang="y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Ologoṣẹ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dk1"/>
                </a:solidFill>
              </a:rPr>
              <a:t>③ </a:t>
            </a:r>
            <a:r xmlns:a="http://schemas.openxmlformats.org/drawingml/2006/main">
              <a:rPr lang="yo" altLang="ko-KR" sz="2800">
                <a:solidFill>
                  <a:schemeClr val="dk1"/>
                </a:solidFill>
              </a:rPr>
              <a:t>Adaba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Ewuro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rgbClr val="FF0000"/>
                </a:solidFill>
              </a:rPr>
              <a:t>③ </a:t>
            </a:r>
            <a:r xmlns:a="http://schemas.openxmlformats.org/drawingml/2006/main">
              <a:rPr lang="yo" altLang="ko-KR" sz="2800">
                <a:solidFill>
                  <a:srgbClr val="FF0000"/>
                </a:solidFill>
              </a:rPr>
              <a:t>Adaba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600"/>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Nígbàkúùgbà tí òṣùmàrè bá hàn nínú ìkùukùu, èmi yóò rí i, èmi yóò sì rántí májẹ̀mú ayérayé tí ó wà láàárín Ọlọ́run àti gbogbo ẹ̀dá alààyè lórí ilẹ̀ ayé.”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b="1">
                <a:solidFill>
                  <a:schemeClr val="tx1">
                    <a:lumMod val="50000"/>
                    <a:lumOff val="50000"/>
                  </a:schemeClr>
                </a:solidFill>
              </a:rPr>
              <a:t>No.5</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Awọn</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Ọrọ</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ti</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600"/>
              <a:t>Eniyan ti o kọ</a:t>
            </a:r>
          </a:p>
          <a:p>
            <a:pPr xmlns:a="http://schemas.openxmlformats.org/drawingml/2006/main" algn="ctr"/>
            <a:r xmlns:a="http://schemas.openxmlformats.org/drawingml/2006/main">
              <a:rPr lang="yo" altLang="ko-KR" sz="3600"/>
              <a:t>Ile-iṣọ Babeli</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Ìdí nìyí tí wọ́n fi ń pè é ní Bábélì, nítorí pé níbẹ̀ ni Olúwa ti dàrú</a:t>
            </a:r>
          </a:p>
          <a:p>
            <a:r xmlns:a="http://schemas.openxmlformats.org/drawingml/2006/main">
              <a:rPr lang="yo" altLang="ko-KR" sz="3600">
                <a:solidFill>
                  <a:schemeClr val="tx1">
                    <a:lumMod val="65000"/>
                    <a:lumOff val="35000"/>
                  </a:schemeClr>
                </a:solidFill>
              </a:rPr>
              <a:t>ede gbogbo aye. Láti ibẹ̀ ni OLUWA fọ́n wọn ká</a:t>
            </a:r>
          </a:p>
          <a:p>
            <a:r xmlns:a="http://schemas.openxmlformats.org/drawingml/2006/main">
              <a:rPr lang="yo" altLang="ko-KR" sz="3600">
                <a:solidFill>
                  <a:schemeClr val="tx1">
                    <a:lumMod val="65000"/>
                    <a:lumOff val="35000"/>
                  </a:schemeClr>
                </a:solidFill>
              </a:rPr>
              <a:t>lórí gbogbo ayé.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Awọn eniyan fẹ lati jẹ nla ati olokiki ju Ọlọrun lọ. Nitorina, Wọn bẹrẹ si kọ ile-iṣọ giga kan.</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Nípa bẹ́ẹ̀, wọ́n ń kọ́ ilé gogoro náà lápapọ̀.</a:t>
            </a:r>
          </a:p>
          <a:p>
            <a:r xmlns:a="http://schemas.openxmlformats.org/drawingml/2006/main">
              <a:rPr lang="yo" altLang="ko-KR" sz="2800">
                <a:solidFill>
                  <a:schemeClr val="tx1">
                    <a:lumMod val="65000"/>
                    <a:lumOff val="35000"/>
                  </a:schemeClr>
                </a:solidFill>
              </a:rPr>
              <a:t>“Jẹ́ ká fi ara wa han aráyé. A jẹ nla pupọ! ”</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2800">
                <a:solidFill>
                  <a:schemeClr val="tx1">
                    <a:lumMod val="65000"/>
                    <a:lumOff val="35000"/>
                  </a:schemeClr>
                </a:solidFill>
              </a:rPr>
              <a:t>Bí ó ti wù kí ó rí, nígbà tí Ọlọ́run rí ìgbéraga wọn, ó da èdè wọn rú, kí wọ́n má baà lóye ara wọn.</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2800">
                <a:solidFill>
                  <a:schemeClr val="tx1">
                    <a:lumMod val="65000"/>
                    <a:lumOff val="35000"/>
                  </a:schemeClr>
                </a:solidFill>
              </a:rPr>
              <a:t>Nitoripe wọn ko le loye ara wọn, wọn ko le ṣiṣẹ papọ. Nígbẹ̀yìngbẹ́yín, wọ́n fọ́n ká sórí ilẹ̀ ayé. Titi di isisiyi awọn ede agbaye yatọ si ara wọn.</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yo" altLang="ko-KR" sz="2800">
                <a:solidFill>
                  <a:schemeClr val="tx1">
                    <a:lumMod val="65000"/>
                    <a:lumOff val="35000"/>
                  </a:schemeClr>
                </a:solidFill>
              </a:rPr>
              <a:t>Ní ọjọ́ àkọ́kọ́, Ọlọ́run ya ìmọ́lẹ̀ sọ́tọ̀ kúrò nínú òkùnkùn. O da gbogbo aye fun ojo mefa.</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yo"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3600">
                <a:solidFill>
                  <a:schemeClr val="tx1">
                    <a:lumMod val="65000"/>
                    <a:lumOff val="35000"/>
                  </a:schemeClr>
                </a:solidFill>
              </a:rPr>
              <a:t>Awọn eniyan fẹ lati ga ati ga ju Ọlọrun lọ.</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Okan yi ni a npe ni "igberaga".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Olorun korira 'igberaga'.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Òdìkejì ìgbéraga ni 'ìrẹlẹ'.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A yẹ ki o jẹ 'rẹlẹ' niwaju Ọlọrun lati ṣe itẹlọrun Rẹ.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yo" altLang="ko-KR" sz="3200"/>
              <a:t>Oluwa Olorun?</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rgbClr val="C00000"/>
                </a:solidFill>
              </a:rPr>
              <a:t>Oluwa 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yo" altLang="ko-KR" sz="3600">
                <a:solidFill>
                  <a:schemeClr val="tx1">
                    <a:lumMod val="65000"/>
                    <a:lumOff val="35000"/>
                  </a:schemeClr>
                </a:solidFill>
              </a:rPr>
              <a:t>Jèhófà Ọlọ́run tóbi, ó sì gbọ́n jù wá lọ.</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yo" altLang="ko-KR" sz="3600">
                <a:solidFill>
                  <a:schemeClr val="tx1">
                    <a:lumMod val="65000"/>
                    <a:lumOff val="35000"/>
                  </a:schemeClr>
                </a:solidFill>
              </a:rPr>
              <a:t>A ko le jẹ ọlọgbọn ju Ọlọrun lọ botilẹjẹpe a dapọ gbogbo ọgbọn wa papọ.</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3600">
                <a:solidFill>
                  <a:schemeClr val="tx1">
                    <a:lumMod val="65000"/>
                    <a:lumOff val="35000"/>
                  </a:schemeClr>
                </a:solidFill>
              </a:rPr>
              <a:t>Kilode ti wọn ko le pari ile-iṣọ naa?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Ọlọ́run ló fa ìkún omi nígbà tí wọ́n dá 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Ọlọ́run mú kí iná jó nígbà tí wọ́n dá iná.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Ọlọ́run ṣe ìṣẹ̀lẹ̀ kan nígbà tí wọ́n ṣe 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chemeClr val="dk1"/>
                </a:solidFill>
              </a:rPr>
              <a:t>④ </a:t>
            </a:r>
            <a:r xmlns:a="http://schemas.openxmlformats.org/drawingml/2006/main">
              <a:rPr lang="yo" altLang="ko-KR" sz="2800">
                <a:solidFill>
                  <a:schemeClr val="dk1"/>
                </a:solidFill>
              </a:rPr>
              <a:t>Olorun mu ki won ma ye ara won nigba ti won se.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Olorun mu ki won ma ye ara won nigba ti won se.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Ọrọ</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yo" altLang="ko-KR" sz="3600">
                <a:solidFill>
                  <a:schemeClr val="tx1">
                    <a:lumMod val="65000"/>
                    <a:lumOff val="35000"/>
                  </a:schemeClr>
                </a:solidFill>
              </a:rPr>
              <a:t>Ìdí nìyí tí wọ́n fi ń pè é ní Bábélì, nítorí pé níbẹ̀ ni Olúwa ti dàrú</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ede gbogbo aye. Láti ibẹ̀ ni OLUWA fọ́n wọn ká</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lórí gbogbo ayé.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No.6 Oro 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Olorun pe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OLUWA ti sọ fún Abramu pé, “Jáde kúrò ní ilẹ̀ rẹ, ati àwọn eniyan rẹ, ati àwọn eniyan rẹ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ilé baba kí o sì lọ sí ilẹ̀ tí èmi yóò fi hàn yín.</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Jẹ́nẹ́sísì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Uri ti Kaldea ni ilu oriṣa.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o" altLang="ko-KR" sz="2800">
                <a:solidFill>
                  <a:schemeClr val="tx1">
                    <a:lumMod val="65000"/>
                    <a:lumOff val="35000"/>
                  </a:schemeClr>
                </a:solidFill>
              </a:rPr>
              <a:t>Ablaham yin jiji bo nọ nọ̀ finẹ.</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Ní ọjọ́ kan, Olúwa Ọlọ́run wí fún un pé, “Jáde kúrò ní ìlú rẹ, èmi yóò sì bùkún fún ọ.”</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Bí ó tilẹ̀ jẹ́ pé Ábúráhámù kò mọ ibi tí yóò lọ, ó ṣègbọràn sí ọ̀rọ̀ Ọlọ́run, ó sì jáde gẹ́gẹ́ bí Olúwa ti sọ fún un.</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O jiya ọpọlọpọ awọn ọran ti o nira lakoko ti o nrinrin-ajo ṣugbọn Ọlọrun daabobo rẹ lailewu.</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yo" altLang="ko-KR" sz="2500">
                <a:solidFill>
                  <a:schemeClr val="tx1">
                    <a:lumMod val="65000"/>
                    <a:lumOff val="35000"/>
                  </a:schemeClr>
                </a:solidFill>
              </a:rPr>
              <a:t>Oniruuru ẹranko ati eweko, ẹiyẹ ati ẹja ti kun lori ilẹ, ninu okun ati ni ọrun. Ọlọrun si wo gbogbo ohun ti o ṣe, o si wipe, O dara pupọ!</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Níkẹyìn, Ábúráhámù dé ilẹ̀ Kénáánì. O ngbe nibe. "O ṣeun, Ọlọrun."</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Ẹkọ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Ábúráhámù kúrò nílùú rẹ̀ pẹ̀lú ìgbọràn sí Ọ̀rọ̀ Ọlọ́run.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Bii eyi, awa</a:t>
            </a:r>
            <a:r xmlns:a="http://schemas.openxmlformats.org/drawingml/2006/main">
              <a:rPr lang="yo" altLang="en-US" sz="3600">
                <a:solidFill>
                  <a:schemeClr val="tx1">
                    <a:lumMod val="65000"/>
                    <a:lumOff val="35000"/>
                  </a:schemeClr>
                </a:solidFill>
              </a:rPr>
              <a:t> </a:t>
            </a:r>
            <a:r xmlns:a="http://schemas.openxmlformats.org/drawingml/2006/main">
              <a:rPr lang="yo" altLang="ko-KR" sz="3600">
                <a:solidFill>
                  <a:schemeClr val="tx1">
                    <a:lumMod val="65000"/>
                    <a:lumOff val="35000"/>
                  </a:schemeClr>
                </a:solidFill>
              </a:rPr>
              <a:t>yẹ ki o gbagbọ ninu Ọlọrun ki o si pa ọrọ Rẹ mọ.</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Ó yẹ ká ní ìfẹ́ láti ṣègbọràn sí Ọ̀rọ̀ Ọlọ́run nígbàkigbà.</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OLUWA Ọlọrun ha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Yáhwè</a:t>
            </a:r>
            <a:r xmlns:a="http://schemas.openxmlformats.org/drawingml/2006/main">
              <a:rPr lang="yo" altLang="en-US" sz="3600">
                <a:solidFill>
                  <a:srgbClr val="c00000"/>
                </a:solidFill>
              </a:rPr>
              <a:t> </a:t>
            </a:r>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Oun ni Baba wa ti o mu ileri Rẹ ṣẹ ni eyikeyi idiyele.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Ibo ni wọ́n ti bí Ábúráhámù?</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Kénáánì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Harani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Israeli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dk1"/>
                </a:solidFill>
              </a:rPr>
              <a:t>④ </a:t>
            </a:r>
            <a:r xmlns:a="http://schemas.openxmlformats.org/drawingml/2006/main">
              <a:rPr lang="yo" altLang="ko-KR" sz="2800">
                <a:solidFill>
                  <a:schemeClr val="dk1"/>
                </a:solidFill>
              </a:rPr>
              <a:t>Uri ti Kaldea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Uri ti Kaldea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OLUWA Ọlọrun ti sọ fún Abramu pé, “Jáde kúrò ní ilẹ̀ rẹ, àwọn eniyan rẹ, ati àwọn ará ilé baba rẹ, lọ sí ilẹ̀ tí n óo fi hàn 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Jẹ́nẹ́sísì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 7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yo" altLang="ko-KR" sz="4400"/>
              <a:t>Isaaki, Omo Ileri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Ọrọ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Abrahamu si jẹ ẹni ọgọrun ọdun nigbati a bi Isaaki ọmọ rẹ̀ fun u.</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Ọlọ́run ṣèlérí fún Ábúráhámù pé Ọlọ́run máa fún òun ní àwọn ọmọ bí ìràwọ̀ lóru.</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yo" altLang="ko-KR" sz="2600">
                <a:solidFill>
                  <a:schemeClr val="tx1">
                    <a:lumMod val="65000"/>
                    <a:lumOff val="35000"/>
                  </a:schemeClr>
                </a:solidFill>
              </a:rPr>
              <a:t>Ṣugbọn, ko ni ọmọ titi o fi di ọdun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Lọ́jọ́ kan, Ọlọ́run mú Ábúráhámù jáde lóru.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o" altLang="ko-KR" sz="2800">
                <a:solidFill>
                  <a:schemeClr val="tx1">
                    <a:lumMod val="65000"/>
                    <a:lumOff val="35000"/>
                  </a:schemeClr>
                </a:solidFill>
              </a:rPr>
              <a:t>“Gbé ojú ọ̀run. Ṣe o le ka awọn irawọ?”</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Ọlọ́run ṣèlérí pé òun yóò fi ilẹ̀ ẹlẹ́wà náà fún òun náà.</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yo" altLang="ko-KR" sz="4000"/>
              <a:t>Eko </a:t>
            </a:r>
            <a:endParaRPr xmlns:a="http://schemas.openxmlformats.org/drawingml/2006/main" lang="ko-KR" altLang="en-US" sz="4000"/>
            <a:r xmlns:a="http://schemas.openxmlformats.org/drawingml/2006/main">
              <a:rPr lang="yo" altLang="ko-KR" sz="3600"/>
              <a:t>Oni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yo" altLang="ko-KR" sz="2800">
                <a:solidFill>
                  <a:schemeClr val="tx1">
                    <a:lumMod val="65000"/>
                    <a:lumOff val="35000"/>
                  </a:schemeClr>
                </a:solidFill>
              </a:rPr>
              <a:t>Ta ló dá ayé?</a:t>
            </a:r>
          </a:p>
          <a:p>
            <a:pPr xmlns:a="http://schemas.openxmlformats.org/drawingml/2006/main" algn="ctr"/>
            <a:r xmlns:a="http://schemas.openxmlformats.org/drawingml/2006/main">
              <a:rPr lang="yo" altLang="ko-KR" sz="2800">
                <a:solidFill>
                  <a:schemeClr val="tx1">
                    <a:lumMod val="65000"/>
                    <a:lumOff val="35000"/>
                  </a:schemeClr>
                </a:solidFill>
              </a:rPr>
              <a:t>Olorun lo da aye.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o" altLang="ko-KR" sz="2800">
                <a:solidFill>
                  <a:schemeClr val="tx1">
                    <a:lumMod val="65000"/>
                    <a:lumOff val="35000"/>
                  </a:schemeClr>
                </a:solidFill>
              </a:rPr>
              <a:t>Tani o pa aye mọ ni ibere?</a:t>
            </a:r>
          </a:p>
          <a:p>
            <a:pPr xmlns:a="http://schemas.openxmlformats.org/drawingml/2006/main" algn="ctr"/>
            <a:r xmlns:a="http://schemas.openxmlformats.org/drawingml/2006/main">
              <a:rPr lang="yo" altLang="ko-KR" sz="2800">
                <a:solidFill>
                  <a:schemeClr val="tx1">
                    <a:lumMod val="65000"/>
                    <a:lumOff val="35000"/>
                  </a:schemeClr>
                </a:solidFill>
              </a:rPr>
              <a:t>Olorun pa araye mo.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yo" altLang="ko-KR" sz="2800">
                <a:solidFill>
                  <a:schemeClr val="tx1">
                    <a:lumMod val="65000"/>
                    <a:lumOff val="35000"/>
                  </a:schemeClr>
                </a:solidFill>
              </a:rPr>
              <a:t>Ayé kò dá fúnra rẹ̀.</a:t>
            </a:r>
          </a:p>
          <a:p>
            <a:pPr xmlns:a="http://schemas.openxmlformats.org/drawingml/2006/main" algn="ctr"/>
            <a:r xmlns:a="http://schemas.openxmlformats.org/drawingml/2006/main">
              <a:rPr lang="yo" altLang="ko-KR" sz="2800">
                <a:solidFill>
                  <a:schemeClr val="tx1">
                    <a:lumMod val="65000"/>
                    <a:lumOff val="35000"/>
                  </a:schemeClr>
                </a:solidFill>
              </a:rPr>
              <a:t>Aye ko le gbe funrararẹ.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yo" altLang="ko-KR" sz="2800">
                <a:solidFill>
                  <a:schemeClr val="tx1">
                    <a:lumMod val="65000"/>
                    <a:lumOff val="35000"/>
                  </a:schemeClr>
                </a:solidFill>
              </a:rPr>
              <a:t>A gbọ́dọ̀ rántí pé Ọlọ́run ló dá gbogbo ayé, ó sì ṣì máa ṣàkóso gbogbo wọn.</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“Àwọn ọmọ rẹ yóò pọ̀ bí ìràwọ̀ ojú ọ̀run, àti iyanrìn etí òkun.” Ábúráhámù gba ìlérí Olúwa gbọ́.</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Olorun mu ileri Re se. Sara bí ọmọkunrin kan fún Abrahamu. Ábúráhámù sọ orúkọ náà </a:t>
            </a:r>
            <a:r xmlns:a="http://schemas.openxmlformats.org/drawingml/2006/main">
              <a:rPr lang="yo" altLang="ko-KR" sz="2600" b="1">
                <a:solidFill>
                  <a:schemeClr val="tx1">
                    <a:lumMod val="65000"/>
                    <a:lumOff val="35000"/>
                  </a:schemeClr>
                </a:solidFill>
              </a:rPr>
              <a:t>Ísákì </a:t>
            </a:r>
            <a:r xmlns:a="http://schemas.openxmlformats.org/drawingml/2006/main">
              <a:rPr lang="yo" altLang="ko-KR" sz="2600">
                <a:solidFill>
                  <a:schemeClr val="tx1">
                    <a:lumMod val="65000"/>
                    <a:lumOff val="35000"/>
                  </a:schemeClr>
                </a:solidFill>
              </a:rPr>
              <a:t>tí ó túmọ̀ sí </a:t>
            </a:r>
            <a:r xmlns:a="http://schemas.openxmlformats.org/drawingml/2006/main">
              <a:rPr lang="yo" altLang="ko-KR" sz="2600" b="1">
                <a:solidFill>
                  <a:schemeClr val="tx1">
                    <a:lumMod val="65000"/>
                    <a:lumOff val="35000"/>
                  </a:schemeClr>
                </a:solidFill>
              </a:rPr>
              <a:t>Ayọ̀ </a:t>
            </a:r>
            <a:r xmlns:a="http://schemas.openxmlformats.org/drawingml/2006/main">
              <a:rPr lang="yo"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Ti oni</a:t>
            </a:r>
            <a:r xmlns:a="http://schemas.openxmlformats.org/drawingml/2006/main">
              <a:rPr lang="yo" altLang="en-US" sz="4000">
                <a:solidFill>
                  <a:srgbClr val="ff0000"/>
                </a:solidFill>
              </a:rPr>
              <a:t> </a:t>
            </a:r>
            <a:r xmlns:a="http://schemas.openxmlformats.org/drawingml/2006/main">
              <a:rPr lang="yo" altLang="ko-KR" sz="4000">
                <a:solidFill>
                  <a:srgbClr val="ff0000"/>
                </a:solidFill>
              </a:rPr>
              <a:t>Ẹkọ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Ábúráhámù gba ìlérí Ọlọ́run gbọ́ lóòótọ́ bó tilẹ̀ jẹ́ pé kò ṣeé ṣe lójú rẹ̀.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Inú Ọlọ́run dùn gan-an nígbà tó rí ìgbàgbọ́ Ábúráhámù. Ọlọ́run fún un ní Ísákì, ọmọ ìlérí.</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Ó dájú pé Ọlọ́run mú ìlérí rẹ̀ ṣẹ, bó tilẹ̀ jẹ́ pé kò ṣeé ṣe fún wa.</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Olodumare (le lati se ohun gbogbo)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Ọmọ ọdún mélòó ni Ábúráhámù nígbà tó bí Ísákì?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Abrahamu si jẹ ẹni ọgọrun ọdun nigbati a bi Isaaki ọmọ rẹ̀ fun u.</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 Jẹ́nẹ́sísì 21:5 ) .</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 8 Ọrọ Ọlọrun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yo" altLang="ko-KR" sz="3900"/>
              <a:t>Ábúráhámù fi Ísákì rúbọ sí Ọlọ́run</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Ọlọrun si wipe, Mú ọmọ rẹ, ọmọ rẹ kanṣoṣo, Isaaki, ẹniti iwọ fẹ.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kí o sì lọ sí agbègbè Móráyà. Ẹ rúbọ níbẹ̀ gẹ́gẹ́ bí ẹbọ sísun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lórí ọ̀kan nínú àwọn òkè ńlá ni èmi yóò sọ fún ọ.”</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Jẹ́nẹ́sísì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Ní ọjọ́ kan, Ọlọrun sọ fún Abrahamu pé,</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yo" altLang="ko-KR" sz="2800">
                <a:solidFill>
                  <a:schemeClr val="tx1">
                    <a:lumMod val="65000"/>
                    <a:lumOff val="35000"/>
                  </a:schemeClr>
                </a:solidFill>
              </a:rPr>
              <a:t>“Fi ọmọ rẹ kanṣoṣo fun mi ni ẹbọ sisun.”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Ábúráhámù nífẹ̀ẹ́ Ísákì tó bẹ́ẹ̀ gẹ́ẹ́ tó fi jẹ́ pé ó le nígbà tó gbọ́ ọ̀rọ̀ Ọlọ́run. Ṣùgbọ́n ó pinnu láti ṣègbọràn sí Ọlọ́run.</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yo" altLang="ko-KR" sz="3200"/>
              <a:t>Tani Olorun?</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yo" altLang="ko-KR" sz="3600">
                <a:solidFill>
                  <a:srgbClr val="C00000"/>
                </a:solidFill>
              </a:rPr>
              <a:t>Oun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yo" altLang="ko-KR" sz="3600">
                <a:solidFill>
                  <a:schemeClr val="tx1">
                    <a:lumMod val="65000"/>
                    <a:lumOff val="35000"/>
                  </a:schemeClr>
                </a:solidFill>
              </a:rPr>
              <a:t>eleda to da gbogbo aye pelu mi.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Ábúráhámù dè Ísákì, ó sì tẹ́ ẹ sórí àpótí náà, ó sì gbìyànjú láti pa á. Ni akoko yẹn gan-an,</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“Abrahamu, Abraham, máṣe pa a. Maṣe ṣe ohunkohun si i. Ní báyìí, mo mọ̀ pé o bẹ̀rù, o sì nífẹ̀ẹ́ Ọlọ́run.” Èyí ni ìdánwò tí Ọlọ́run ṣe sí Ábúráhámù.</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"O ṣeun, Ọlọrun!" Ọlọ́run fi tayọ̀tayọ̀ tẹ́wọ́ gba ìgbàgbọ́ Ábúráhámù. Ọlọ́run fi í ṣe baba ńlá fún gbogbo àwọn onígbàgbọ́.</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t>Ẹkọ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solidFill>
                  <a:schemeClr val="tx1">
                    <a:lumMod val="65000"/>
                    <a:lumOff val="35000"/>
                  </a:schemeClr>
                </a:solidFill>
              </a:rPr>
              <a:t>Ábúráhámù nífẹ̀ẹ́ Ísákì gan-an, àmọ́ ó ṣe pàtàkì jù lọ pé kó ṣègbọràn sí Ọ̀rọ̀ Ọlọ́run.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yo" altLang="ko-KR" sz="3200">
                <a:solidFill>
                  <a:schemeClr val="tx1">
                    <a:lumMod val="65000"/>
                    <a:lumOff val="35000"/>
                  </a:schemeClr>
                </a:solidFill>
              </a:rPr>
              <a:t>Ó yẹ kí n nífẹ̀ẹ́ Ọlọ́run ju ohunkóhun mìíràn lọ, àti pé kí n nífẹ̀ẹ́ Ọlọ́run ju ẹnikẹ́ni mìíràn lọ ní ayé.</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Baba wa ti o mu igbagbo wa lagbara nipa idanwo.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t>Ti oni</a:t>
            </a:r>
            <a:r xmlns:a="http://schemas.openxmlformats.org/drawingml/2006/main">
              <a:rPr lang="yo" altLang="en-US" sz="4000"/>
              <a:t> </a:t>
            </a:r>
            <a:r xmlns:a="http://schemas.openxmlformats.org/drawingml/2006/main">
              <a:rPr lang="yo" altLang="ko-KR" sz="4000"/>
              <a:t>Idanwo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yo" altLang="ko-KR" sz="3200">
                <a:solidFill>
                  <a:schemeClr val="tx1">
                    <a:lumMod val="65000"/>
                    <a:lumOff val="35000"/>
                  </a:schemeClr>
                </a:solidFill>
              </a:rPr>
              <a:t>Kí ni Ọlọ́run sọ fún Ábúráhámù pé kó rú gẹ́gẹ́ bí ọrẹ ẹbọ sísun?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dk1"/>
                </a:solidFill>
              </a:rPr>
              <a:t>① </a:t>
            </a:r>
            <a:r xmlns:a="http://schemas.openxmlformats.org/drawingml/2006/main">
              <a:rPr lang="yo" altLang="ko-KR" sz="2800">
                <a:solidFill>
                  <a:schemeClr val="dk1"/>
                </a:solidFill>
              </a:rPr>
              <a:t>Ọmọ</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Iyawo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Àgùntàn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① </a:t>
            </a:r>
            <a:r xmlns:a="http://schemas.openxmlformats.org/drawingml/2006/main">
              <a:rPr lang="yo" altLang="ko-KR" sz="2800">
                <a:solidFill>
                  <a:srgbClr val="ff0000"/>
                </a:solidFill>
              </a:rPr>
              <a:t>Ọmọ</a:t>
            </a:r>
            <a:r xmlns:a="http://schemas.openxmlformats.org/drawingml/2006/main">
              <a:rPr lang="yo"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Ọlọrun si wipe, Mú ọmọ rẹ, ọmọ rẹ kanṣoṣo, Isaaki, ẹniti iwọ fẹ.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kí o sì lọ sí agbègbè Móráyà. Ẹ rúbọ níbẹ̀ gẹ́gẹ́ bí ẹbọ sísun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lórí ọ̀kan nínú àwọn òkè ńlá ni èmi yóò sọ fún ọ.”</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Jẹ́nẹ́sísì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No.9</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Awọn</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Ọrọ</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ti</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yo" altLang="ko-KR" sz="4400"/>
              <a:t>Isaaki ko jagun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Ó kúrò níbẹ̀, ó sì gbẹ́ kànga mìíràn, kò sì sẹ́ni tó bá a jiyàn.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Ó sọ orúkọ rẹ̀ ní Rehobotu, ó ní, “OLUWA ti fún wa ní ààyè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àwa yóò sì gbilẹ̀ ní ilẹ̀ náà.”</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26:</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Awọn</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kanga</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wà</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bẹ</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pataki,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nitori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won</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Le</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gba</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alabapade</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omi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ninu aginju. Isaaki ni awọn kanga jogun baba rẹ.</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Oni adanwo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Kí ni Ọlọ́run fi dá ayé?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okuta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omi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③ </a:t>
            </a:r>
            <a:r xmlns:a="http://schemas.openxmlformats.org/drawingml/2006/main">
              <a:rPr lang="yo" altLang="ko-KR" sz="2800">
                <a:solidFill>
                  <a:schemeClr val="tx1">
                    <a:lumMod val="65000"/>
                    <a:lumOff val="35000"/>
                  </a:schemeClr>
                </a:solidFill>
              </a:rPr>
              <a:t>eruku</a:t>
            </a:r>
            <a:r xmlns:a="http://schemas.openxmlformats.org/drawingml/2006/main">
              <a:rPr lang="y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ọrọ</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④ </a:t>
            </a:r>
            <a:r xmlns:a="http://schemas.openxmlformats.org/drawingml/2006/main">
              <a:rPr lang="yo" altLang="ko-KR" sz="2800">
                <a:solidFill>
                  <a:srgbClr val="FF0000"/>
                </a:solidFill>
              </a:rPr>
              <a:t>ọrọ</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Àmọ́, àwọn Fílístínì ṣe ìlara rẹ̀. Nítorí náà, wọ́n fi ilẹ̀ kún àwọn kànga.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Ṣugbọn Isaaki kò bá wọn jà. Ó kúrò níbẹ̀, ó sì gbẹ́ kànga náà. Ó ṣàwárí kànga omi tútù kan.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yo" altLang="ko-KR" sz="2800">
                <a:solidFill>
                  <a:schemeClr val="tx1">
                    <a:lumMod val="65000"/>
                    <a:lumOff val="35000"/>
                  </a:schemeClr>
                </a:solidFill>
              </a:rPr>
              <a:t>Ni akoko yii, awọn eniyan miiran gba kanga naa lọwọ Isaaki. Ṣugbọn, ko ṣe ariyanjiyan pẹlu wọn, boya.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yo" altLang="ko-KR" sz="2600">
                <a:solidFill>
                  <a:schemeClr val="tx1">
                    <a:lumMod val="65000"/>
                    <a:lumOff val="35000"/>
                  </a:schemeClr>
                </a:solidFill>
              </a:rPr>
              <a:t>Olorun bukun Isaaki. Ó tún gbẹ́ kànga mìíràn. Olorun fun un ni omi titun lati ibẹ. Isaaki kọ́ ìpìlẹ̀, ó sì rúbọ ọpẹ́.</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Eko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solidFill>
                  <a:schemeClr val="tx1">
                    <a:lumMod val="65000"/>
                    <a:lumOff val="35000"/>
                  </a:schemeClr>
                </a:solidFill>
              </a:rPr>
              <a:t>Isaaki kò bá àwọn tí wọ́n kó kànga rẹ̀ jà.</a:t>
            </a:r>
            <a:r xmlns:a="http://schemas.openxmlformats.org/drawingml/2006/main">
              <a:rPr lang="y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Olorun bukun Isaaki.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A tun ko ni lati ja pẹlu awọn omiiran.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yo" altLang="ko-KR" sz="3600">
                <a:solidFill>
                  <a:schemeClr val="tx1">
                    <a:lumMod val="65000"/>
                    <a:lumOff val="35000"/>
                  </a:schemeClr>
                </a:solidFill>
              </a:rPr>
              <a:t>A ni lati nifẹ ati idariji awọn ẹlomiran.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yo" altLang="ko-KR" sz="3200"/>
              <a:t>Olorun ni??</a:t>
            </a:r>
            <a:r xmlns:a="http://schemas.openxmlformats.org/drawingml/2006/main">
              <a:rPr lang="y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rgbClr val="c00000"/>
                </a:solidFill>
              </a:rPr>
              <a:t>Olorun….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Ó kórìíra àwọn tó ń bá àwọn ẹlòmíràn jà.</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yo" altLang="ko-KR" sz="3600">
                <a:solidFill>
                  <a:schemeClr val="tx1">
                    <a:lumMod val="65000"/>
                    <a:lumOff val="35000"/>
                  </a:schemeClr>
                </a:solidFill>
              </a:rPr>
              <a:t>Ó fẹ́ràn àwọn tí wọ́n nífẹ̀ẹ́ ara wọn.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Idanwo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tx1">
                    <a:lumMod val="65000"/>
                    <a:lumOff val="35000"/>
                  </a:schemeClr>
                </a:solidFill>
              </a:rPr>
              <a:t>Nitori kini Isaaki jiya akoko lile?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① </a:t>
            </a:r>
            <a:r xmlns:a="http://schemas.openxmlformats.org/drawingml/2006/main">
              <a:rPr lang="yo" altLang="ko-KR" sz="2800">
                <a:solidFill>
                  <a:schemeClr val="tx1">
                    <a:lumMod val="65000"/>
                    <a:lumOff val="35000"/>
                  </a:schemeClr>
                </a:solidFill>
              </a:rPr>
              <a:t>ile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② </a:t>
            </a:r>
            <a:r xmlns:a="http://schemas.openxmlformats.org/drawingml/2006/main">
              <a:rPr lang="yo" altLang="ko-KR" sz="2800">
                <a:solidFill>
                  <a:schemeClr val="tx1">
                    <a:lumMod val="65000"/>
                    <a:lumOff val="35000"/>
                  </a:schemeClr>
                </a:solidFill>
              </a:rPr>
              <a:t>ọdọ-agutan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dk1"/>
                </a:solidFill>
              </a:rPr>
              <a:t>③ </a:t>
            </a:r>
            <a:r xmlns:a="http://schemas.openxmlformats.org/drawingml/2006/main">
              <a:rPr lang="yo" altLang="ko-KR" sz="2800">
                <a:solidFill>
                  <a:schemeClr val="dk1"/>
                </a:solidFill>
              </a:rPr>
              <a:t>daradara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chemeClr val="tx1">
                    <a:lumMod val="65000"/>
                    <a:lumOff val="35000"/>
                  </a:schemeClr>
                </a:solidFill>
              </a:rPr>
              <a:t>④ </a:t>
            </a:r>
            <a:r xmlns:a="http://schemas.openxmlformats.org/drawingml/2006/main">
              <a:rPr lang="yo" altLang="ko-KR" sz="2800">
                <a:solidFill>
                  <a:schemeClr val="tx1">
                    <a:lumMod val="65000"/>
                    <a:lumOff val="35000"/>
                  </a:schemeClr>
                </a:solidFill>
              </a:rPr>
              <a:t>idile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yo" altLang="en-US" sz="2800">
                <a:solidFill>
                  <a:srgbClr val="ff0000"/>
                </a:solidFill>
              </a:rPr>
              <a:t>③ </a:t>
            </a:r>
            <a:r xmlns:a="http://schemas.openxmlformats.org/drawingml/2006/main">
              <a:rPr lang="yo" altLang="ko-KR" sz="2800">
                <a:solidFill>
                  <a:srgbClr val="ff0000"/>
                </a:solidFill>
              </a:rPr>
              <a:t>daradara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Ó kúrò níbẹ̀, ó sì gbẹ́ kànga mìíràn, kò sì sẹ́ni tó bá a jiyàn.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Ó sọ orúkọ rẹ̀ ní Rehobotu, ó ní, “OLUWA ti fún wa ní ààyè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àwa yóò sì gbilẹ̀ ní ilẹ̀ náà.”</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tx1">
                    <a:lumMod val="65000"/>
                    <a:lumOff val="35000"/>
                  </a:schemeClr>
                </a:solidFill>
              </a:rPr>
              <a:t>Genesisi</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26:</a:t>
            </a:r>
            <a:r xmlns:a="http://schemas.openxmlformats.org/drawingml/2006/main">
              <a:rPr lang="yo" altLang="en-US" sz="2800">
                <a:solidFill>
                  <a:schemeClr val="tx1">
                    <a:lumMod val="65000"/>
                    <a:lumOff val="35000"/>
                  </a:schemeClr>
                </a:solidFill>
              </a:rPr>
              <a:t> </a:t>
            </a:r>
            <a:r xmlns:a="http://schemas.openxmlformats.org/drawingml/2006/main">
              <a:rPr lang="y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yo" altLang="ko-KR" b="1">
                <a:solidFill>
                  <a:schemeClr val="tx1">
                    <a:lumMod val="50000"/>
                    <a:lumOff val="50000"/>
                  </a:schemeClr>
                </a:solidFill>
              </a:rPr>
              <a:t>No.10</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Awọn</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Ọrọ</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ti</a:t>
            </a:r>
            <a:r xmlns:a="http://schemas.openxmlformats.org/drawingml/2006/main">
              <a:rPr lang="yo" altLang="en-US" b="1">
                <a:solidFill>
                  <a:schemeClr val="tx1">
                    <a:lumMod val="50000"/>
                    <a:lumOff val="50000"/>
                  </a:schemeClr>
                </a:solidFill>
              </a:rPr>
              <a:t> </a:t>
            </a:r>
            <a:r xmlns:a="http://schemas.openxmlformats.org/drawingml/2006/main">
              <a:rPr lang="yo" altLang="ko-KR" b="1">
                <a:solidFill>
                  <a:schemeClr val="tx1">
                    <a:lumMod val="50000"/>
                    <a:lumOff val="50000"/>
                  </a:schemeClr>
                </a:solidFill>
              </a:rPr>
              <a:t>Olorun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yo" altLang="ko-KR" sz="3600"/>
              <a:t>Esau tà ogún-ìbí</a:t>
            </a:r>
            <a:endParaRPr xmlns:a="http://schemas.openxmlformats.org/drawingml/2006/main" lang="en-US" altLang="ko-KR" sz="3600"/>
          </a:p>
          <a:p>
            <a:pPr xmlns:a="http://schemas.openxmlformats.org/drawingml/2006/main" algn="ctr">
              <a:defRPr/>
            </a:pPr>
            <a:r xmlns:a="http://schemas.openxmlformats.org/drawingml/2006/main">
              <a:rPr lang="yo" altLang="ko-KR" sz="3600"/>
              <a:t>fún àwo pupa kan</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yo" altLang="ko-KR" sz="4000">
                <a:solidFill>
                  <a:srgbClr val="ff0000"/>
                </a:solidFill>
              </a:rPr>
              <a:t>Oro Oni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yo" altLang="ko-KR" sz="3600">
                <a:solidFill>
                  <a:schemeClr val="bg1">
                    <a:lumMod val="50000"/>
                  </a:schemeClr>
                </a:solidFill>
              </a:rPr>
              <a:t>Nígbà náà ni Jákọ́bù fún Ísọ̀ ní àkàrà díẹ̀ àti ìyẹ̀fun lẹ́ńtílì díẹ̀.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Ó jẹ, ó mu, ó sì dìde, ó sì lọ.</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Enẹwutu, Esau vlẹ jlọjẹ viplọnji etọn tọn pọ́n.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yo"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yo" altLang="ko-KR" sz="2800">
                <a:solidFill>
                  <a:schemeClr val="bg1">
                    <a:lumMod val="50000"/>
                  </a:schemeClr>
                </a:solidFill>
              </a:rPr>
              <a:t>Jẹ́nẹ́sísì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