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id"/>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id"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id" altLang="ko-KR" b="1">
                <a:solidFill>
                  <a:schemeClr val="tx1">
                    <a:lumMod val="50000"/>
                    <a:lumOff val="50000"/>
                  </a:schemeClr>
                </a:solidFill>
              </a:rPr>
              <a:t>TIDAK.</a:t>
            </a:r>
            <a:r xmlns:a="http://schemas.openxmlformats.org/drawingml/2006/main">
              <a:rPr lang="id" altLang="en-US" b="1">
                <a:solidFill>
                  <a:schemeClr val="tx1">
                    <a:lumMod val="50000"/>
                    <a:lumOff val="50000"/>
                  </a:schemeClr>
                </a:solidFill>
              </a:rPr>
              <a:t> </a:t>
            </a:r>
            <a:r xmlns:a="http://schemas.openxmlformats.org/drawingml/2006/main">
              <a:rPr lang="id" altLang="ko-KR" b="1">
                <a:solidFill>
                  <a:schemeClr val="tx1">
                    <a:lumMod val="50000"/>
                    <a:lumOff val="50000"/>
                  </a:schemeClr>
                </a:solidFill>
              </a:rPr>
              <a:t>31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id" altLang="ko-KR" sz="4000"/>
              <a:t>Jonatan,</a:t>
            </a:r>
          </a:p>
          <a:p>
            <a:pPr xmlns:a="http://schemas.openxmlformats.org/drawingml/2006/main" algn="ctr"/>
            <a:r xmlns:a="http://schemas.openxmlformats.org/drawingml/2006/main">
              <a:rPr lang="id" altLang="ko-KR" sz="4000"/>
              <a:t>Teman Baik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id" altLang="ko-KR" sz="3200">
                <a:solidFill>
                  <a:schemeClr val="tx1">
                    <a:lumMod val="65000"/>
                    <a:lumOff val="35000"/>
                  </a:schemeClr>
                </a:solidFill>
              </a:rPr>
              <a:t>Apa yang tidak diberikan Yonatan kepada Daud?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pedang</a:t>
            </a:r>
            <a:r xmlns:a="http://schemas.openxmlformats.org/drawingml/2006/main">
              <a:rPr lang="id"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perisai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panah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pakaian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id" altLang="en-US" sz="2800">
                <a:solidFill>
                  <a:srgbClr val="FF0000"/>
                </a:solidFill>
              </a:rPr>
              <a:t>② </a:t>
            </a:r>
            <a:r xmlns:a="http://schemas.openxmlformats.org/drawingml/2006/main">
              <a:rPr lang="id" altLang="ko-KR" sz="2800">
                <a:solidFill>
                  <a:srgbClr val="FF0000"/>
                </a:solidFill>
              </a:rPr>
              <a:t>perisai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No.40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Keberanian Ratu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Lalu raja bertanya, "Ada apa, Ratu Ester? Apa permintaanmu? Bahkan sampai separuh kerajaan pun, akan diberikan kepadamu."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Ester</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Itu adalah masa ketika seorang wanita Yahudi yang bijaksana, Ester, menjadi ratu Persia. Namun, Haman merencanakan untuk menghancurkan orang-orang Yahudi menggunakan hukum raja.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Ia berpikir, 'Saya bisa terbunuh jika saya mendekati raja tanpa dipanggil oleh raja.' Namun, dia memutuskan untuk menemui raja untuk meminta rakyatnya diselamatkan, meskipun hal itu melanggar hukum.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Namun ketika dia melihat Ratu Ester berdiri di pelataran, dia sangat senang padanya dan berkata, “Apa permintaanmu? Aku akan memberikannya padamu.”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Rencana Haman untuk menghancurkan orang-orang Yahudi diungkapkan oleh raja. Akibatnya, ia dibenci raja dan dibunuh.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600">
                <a:solidFill>
                  <a:schemeClr val="tx1">
                    <a:lumMod val="65000"/>
                    <a:lumOff val="35000"/>
                  </a:schemeClr>
                </a:solidFill>
              </a:rPr>
              <a:t>“Terima kasih, Tuhan, karena telah melindungi kami!” Karena keberanian ratu Ester, orang-orang Yahudi terlindungi.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solidFill>
                  <a:schemeClr val="tx1">
                    <a:lumMod val="65000"/>
                    <a:lumOff val="35000"/>
                  </a:schemeClr>
                </a:solidFill>
              </a:rPr>
              <a:t>Meskipun Ester akan dihukum mati, dia berdoa kepada Tuhan untuk menyelamatkan bangsanya dengan berani.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Tuhan menyelamatkan bangsa Yahudi dari krisis melalui doa Ester dengan hikmat dan kekuatan-Nya yang luar biasa.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Mari kita percaya dan mengharapkan pertolongan dan keselamatan Tuhan yang luar biasa dalam kehidupan kita sehari-hari.</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t>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Tuhanlah yang menjaga dan menolong umat-Nya sampai akhir.</a:t>
            </a:r>
            <a:r xmlns:a="http://schemas.openxmlformats.org/drawingml/2006/main">
              <a:rPr lang="id"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id" altLang="ko-KR" sz="3600">
                <a:solidFill>
                  <a:schemeClr val="tx1">
                    <a:lumMod val="65000"/>
                    <a:lumOff val="35000"/>
                  </a:schemeClr>
                </a:solidFill>
              </a:rPr>
              <a:t>Tuhan sedang menjaga dan menolongku hingga akhir dunia.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200">
                <a:solidFill>
                  <a:schemeClr val="tx1">
                    <a:lumMod val="65000"/>
                    <a:lumOff val="35000"/>
                  </a:schemeClr>
                </a:solidFill>
              </a:rPr>
              <a:t>Apa yang terjadi pada Ester ketika dia menghampiri raja tanpa dipanggil?</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Dia harus dihukum mati.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Dia diusir.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Dia tidak bisa bertemu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Dia dapat mengatakan kepada raja apa yang ingin dia minta.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④ </a:t>
            </a:r>
            <a:r xmlns:a="http://schemas.openxmlformats.org/drawingml/2006/main">
              <a:rPr lang="id" altLang="ko-KR" sz="2800">
                <a:solidFill>
                  <a:srgbClr val="FF0000"/>
                </a:solidFill>
              </a:rPr>
              <a:t>Dia dapat mengatakan kepada raja apa yang ingin dia minta.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Setelah Daud selesai berbicara dengan Saul, Yonatan menjadi satu roh dengan Daud, dan dia mengasihi dia seperti dirinya sendiri.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d" altLang="ko-KR" sz="2800">
                <a:solidFill>
                  <a:schemeClr val="tx1">
                    <a:lumMod val="65000"/>
                    <a:lumOff val="35000"/>
                  </a:schemeClr>
                </a:solidFill>
              </a:rPr>
              <a:t>1 Samuel 18:</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Lalu raja bertanya, "Ada apa, Ratu Ester? Apa permintaanmu? Bahkan sampai separuh kerajaan pun, akan diberikan kepadamu."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Ester</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id" altLang="ko-KR" b="1">
                <a:solidFill>
                  <a:schemeClr val="tx1">
                    <a:lumMod val="50000"/>
                    <a:lumOff val="50000"/>
                  </a:schemeClr>
                </a:solidFill>
              </a:rPr>
              <a:t>No.41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id" altLang="ko-KR" sz="4400"/>
              <a:t>Ayub yang diberkati Tuhan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Di negeri Us hiduplah seorang laki-laki bernama Ayub. Orang ini tidak bersalah dan jujur; dia takut akan Tuhan dan menjauhi kejahatan.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d" altLang="ko-KR" sz="2800">
                <a:solidFill>
                  <a:schemeClr val="tx1">
                    <a:lumMod val="65000"/>
                    <a:lumOff val="35000"/>
                  </a:schemeClr>
                </a:solidFill>
              </a:rPr>
              <a:t>Pekerjaan</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Ayub yang tinggal di tanah Us di Timur adalah orang yang paling kaya. Dia takut akan Tuhan dan tidak bercacat dan jujur.</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“Karena kamu memberkati Ayub, dia takut padamu! Apakah Ayub tidak takut akan Tuhan?” Setan berencana untuk menguji Ayub.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id" altLang="ko-KR" sz="2400">
                <a:solidFill>
                  <a:schemeClr val="tx1">
                    <a:lumMod val="65000"/>
                    <a:lumOff val="35000"/>
                  </a:schemeClr>
                </a:solidFill>
              </a:rPr>
              <a:t>Setan merampas segalanya dalam semalam, anak-anaknya dan seluruh harta bendanya. Ia menjadi orang paling sengsara di dunia.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id" altLang="ko-KR" sz="2600">
                <a:solidFill>
                  <a:schemeClr val="tx1">
                    <a:lumMod val="65000"/>
                    <a:lumOff val="35000"/>
                  </a:schemeClr>
                </a:solidFill>
              </a:rPr>
              <a:t>Istrinya meninggalkannya sambil berkata, “Terkutuklah Tuhan dan mati!” Teman-teman Ayub datang dan menyalahkan Ayub, namun Ayub tetap percaya kepada Tuhan.</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id" altLang="ko-KR" sz="2600">
                <a:solidFill>
                  <a:schemeClr val="tx1">
                    <a:lumMod val="65000"/>
                    <a:lumOff val="35000"/>
                  </a:schemeClr>
                </a:solidFill>
              </a:rPr>
              <a:t>Itu adalah saat-saat yang penuh kesengsaraan dan kepahitan. Namun Ayub berhasil melewati ujian tersebut dan Tuhan memberinya berkat yang jauh lebih besar dari sebelumnya. Ia menjadi seorang pria yang takut akan Tuhan dibandingkan sebelumnya.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id" altLang="ko-KR" sz="3200">
                <a:solidFill>
                  <a:schemeClr val="tx1">
                    <a:lumMod val="65000"/>
                    <a:lumOff val="35000"/>
                  </a:schemeClr>
                </a:solidFill>
              </a:rPr>
              <a:t>Meskipun Ayub adalah orang yang jujur, Setan menyusahkannya.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Meski menghadapi kesulitan, Ayub percaya kepada Tuhan dan bersabar kepada Tuhan.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Kesulitan-kesulitan itu mungkin akan menimpa kita.</a:t>
            </a:r>
          </a:p>
          <a:p>
            <a:pPr xmlns:a="http://schemas.openxmlformats.org/drawingml/2006/main" algn="ctr"/>
            <a:r xmlns:a="http://schemas.openxmlformats.org/drawingml/2006/main">
              <a:rPr lang="id" altLang="ko-KR" sz="3200">
                <a:solidFill>
                  <a:schemeClr val="tx1">
                    <a:lumMod val="65000"/>
                    <a:lumOff val="35000"/>
                  </a:schemeClr>
                </a:solidFill>
              </a:rPr>
              <a:t>Saat itu, kita harus percaya kepada Tuhan dan bersabar kepada Tuhan.</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id" altLang="ko-KR" sz="3200"/>
              <a:t>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Tuhanlah satu-satunya</a:t>
            </a:r>
          </a:p>
          <a:p>
            <a:r xmlns:a="http://schemas.openxmlformats.org/drawingml/2006/main">
              <a:rPr lang="id" altLang="ko-KR" sz="3600">
                <a:solidFill>
                  <a:schemeClr val="tx1">
                    <a:lumMod val="65000"/>
                    <a:lumOff val="35000"/>
                  </a:schemeClr>
                </a:solidFill>
              </a:rPr>
              <a:t>yang mampu menjadikan kita kaya atau miskin sesuai dengan kehendak-Nya sendiri.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No.32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Salomo yang menerima Hikmat sebagai Anugerah.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Yang manakah yang salah tentang Ayub?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Dia kaya.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Dia tinggal di wilayah timur.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Dia adalah seorang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Dia takut akan Tuhan.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id" altLang="en-US" sz="2800">
                <a:solidFill>
                  <a:srgbClr val="FF0000"/>
                </a:solidFill>
              </a:rPr>
              <a:t>③ </a:t>
            </a:r>
            <a:r xmlns:a="http://schemas.openxmlformats.org/drawingml/2006/main">
              <a:rPr lang="id" altLang="ko-KR" sz="2800">
                <a:solidFill>
                  <a:srgbClr val="FF0000"/>
                </a:solidFill>
              </a:rPr>
              <a:t>Dia adalah seorang raja.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Di negeri Us hiduplah seorang laki-laki bernama Ayub. Orang ini tidak bersalah dan jujur; dia takut akan Tuhan dan menjauhi kejahatan.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d" altLang="ko-KR" sz="2800">
                <a:solidFill>
                  <a:schemeClr val="tx1">
                    <a:lumMod val="65000"/>
                    <a:lumOff val="35000"/>
                  </a:schemeClr>
                </a:solidFill>
              </a:rPr>
              <a:t>Pekerjaan</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TIDAK. 42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Daniel menolak makan makanan Raja.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Namun Daniel bertekad untuk tidak menajiskan dirinya dengan makanan dan anggur kerajaan, dan ia meminta izin kepada kepala pejabat untuk tidak menajiskan dirinya dengan cara seperti itu.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Daniel</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500">
                <a:solidFill>
                  <a:schemeClr val="tx1">
                    <a:lumMod val="65000"/>
                    <a:lumOff val="35000"/>
                  </a:schemeClr>
                </a:solidFill>
              </a:rPr>
              <a:t>Daniel dan ketiga temannya dibawa ke Babilonia sebagai tawanan. Raja memerintahkan para pejabatnya untuk mengajar mereka dengan memberi mereka makanan dan anggur raja.</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400">
                <a:solidFill>
                  <a:schemeClr val="tx1">
                    <a:lumMod val="65000"/>
                    <a:lumOff val="35000"/>
                  </a:schemeClr>
                </a:solidFill>
              </a:rPr>
              <a:t>“Kami tidak ingin makan makanan yang dilarang oleh hukum Tuhan!” Daniel dan ketiga temannya meminta izin kepada pejabat kepala untuk tidak menajiskan diri mereka seperti itu.</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600">
                <a:solidFill>
                  <a:schemeClr val="tx1">
                    <a:lumMod val="65000"/>
                    <a:lumOff val="35000"/>
                  </a:schemeClr>
                </a:solidFill>
              </a:rPr>
              <a:t>Daniel dan ketiga temannya malah makan sayur dan air daripada memakan makanan yang dipersembahkan kepada Idol. Tuhan menghargai mereka dan memberi mereka lebih banyak hikmat.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500">
                <a:solidFill>
                  <a:schemeClr val="tx1">
                    <a:lumMod val="65000"/>
                    <a:lumOff val="35000"/>
                  </a:schemeClr>
                </a:solidFill>
              </a:rPr>
              <a:t>“Betapa bijaksananya mereka!” Raja tentu bertanya-tanya bahwa mereka tampak lebih sehat dan bijaksana dibandingkan para pemuda lainnya yang menyantap makanan kerajaan.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600">
                <a:solidFill>
                  <a:schemeClr val="tx1">
                    <a:lumMod val="65000"/>
                    <a:lumOff val="35000"/>
                  </a:schemeClr>
                </a:solidFill>
              </a:rPr>
              <a:t>Sejak saat itu Daniel dan ketiga temannya mengambil alih hal-hal penting di Babel dan menjaga diri mereka tetap suci di hadapan Tuhan.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200">
                <a:solidFill>
                  <a:schemeClr val="tx1">
                    <a:lumMod val="65000"/>
                    <a:lumOff val="35000"/>
                  </a:schemeClr>
                </a:solidFill>
              </a:rPr>
              <a:t>Daniel dan ketiga temannya memutuskan untuk menaati hukum Tuhan bahkan dalam situasi tahanan.</a:t>
            </a:r>
          </a:p>
          <a:p>
            <a:r xmlns:a="http://schemas.openxmlformats.org/drawingml/2006/main">
              <a:rPr lang="id" altLang="ko-KR" sz="3200">
                <a:solidFill>
                  <a:schemeClr val="tx1">
                    <a:lumMod val="65000"/>
                    <a:lumOff val="35000"/>
                  </a:schemeClr>
                </a:solidFill>
              </a:rPr>
              <a:t>Kemudian, mereka menjadi lebih sehat dan bijaksana dibandingkan pria lain yang mengonsumsi makanan kerajaan.</a:t>
            </a:r>
          </a:p>
          <a:p>
            <a:r xmlns:a="http://schemas.openxmlformats.org/drawingml/2006/main">
              <a:rPr lang="id" altLang="ko-KR" sz="3200">
                <a:solidFill>
                  <a:schemeClr val="tx1">
                    <a:lumMod val="65000"/>
                    <a:lumOff val="35000"/>
                  </a:schemeClr>
                </a:solidFill>
              </a:rPr>
              <a:t>Kita harus menaati Tuhan dalam keadaan apa pun.</a:t>
            </a:r>
          </a:p>
          <a:p>
            <a:r xmlns:a="http://schemas.openxmlformats.org/drawingml/2006/main">
              <a:rPr lang="id" altLang="ko-KR" sz="3200">
                <a:solidFill>
                  <a:schemeClr val="tx1">
                    <a:lumMod val="65000"/>
                    <a:lumOff val="35000"/>
                  </a:schemeClr>
                </a:solidFill>
              </a:rPr>
              <a:t>Tidak ada yang lebih penting daripada mengasihi Tuhan.</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Raja Salomo lebih kaya dan bijaksana dibandingkan semua raja lainnya di bumi.</a:t>
            </a:r>
            <a:r xmlns:a="http://schemas.openxmlformats.org/drawingml/2006/main">
              <a:rPr lang="id"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2 Tawarikh 9:</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t>Siapa</a:t>
            </a:r>
            <a:r xmlns:a="http://schemas.openxmlformats.org/drawingml/2006/main">
              <a:rPr lang="id" altLang="en-US" sz="3200"/>
              <a:t> </a:t>
            </a:r>
            <a:r xmlns:a="http://schemas.openxmlformats.org/drawingml/2006/main">
              <a:rPr lang="id" altLang="ko-KR" sz="3200"/>
              <a:t>adalah</a:t>
            </a:r>
            <a:r xmlns:a="http://schemas.openxmlformats.org/drawingml/2006/main">
              <a:rPr lang="id" altLang="en-US" sz="3200"/>
              <a:t> </a:t>
            </a:r>
            <a:r xmlns:a="http://schemas.openxmlformats.org/drawingml/2006/main">
              <a:rPr lang="id" altLang="ko-KR" sz="3200"/>
              <a:t>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Tuhanlah yang bisa berada di semua tempat pada waktu yang sama (omnipresence). Dan dia mahakuasa.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Makanan apa yang dimakan Daniel dan ketiga temannya selain makanan raja?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air dan sayuran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kue dan minuman bersoda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mie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nasi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① </a:t>
            </a:r>
            <a:r xmlns:a="http://schemas.openxmlformats.org/drawingml/2006/main">
              <a:rPr lang="id" altLang="ko-KR" sz="2800">
                <a:solidFill>
                  <a:srgbClr val="FF0000"/>
                </a:solidFill>
              </a:rPr>
              <a:t>air dan sayuran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Namun Daniel bertekad untuk tidak menajiskan dirinya dengan makanan dan anggur kerajaan, dan ia meminta izin kepada kepala pejabat untuk tidak menajiskan dirinya dengan cara seperti itu.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Daniel</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No.43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Daniel dari Sarang Singa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Raja sangat gembira dan memberi perintah untuk mengangkat Daniel keluar dari sarangnya. Dan ketika Daniel diangkat dari sarangnya, tidak ada luka yang ditemukan pada dirinya, karena dia telah percaya kepada Tuhannya.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Daniel</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6:</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500">
                <a:solidFill>
                  <a:schemeClr val="tx1">
                    <a:lumMod val="65000"/>
                    <a:lumOff val="35000"/>
                  </a:schemeClr>
                </a:solidFill>
              </a:rPr>
              <a:t>Ada orang-orang di Babel yang membenci Daniel, yang ditawan dan menjadi perdana menteri. Mereka ingin membunuh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400">
                <a:solidFill>
                  <a:schemeClr val="tx1">
                    <a:lumMod val="65000"/>
                    <a:lumOff val="35000"/>
                  </a:schemeClr>
                </a:solidFill>
              </a:rPr>
              <a:t>''Siapapun yang tunduk pada selain raja akan dilempar ke kandang singa!' Daniel tak henti-hentinya berdoa tiga kali sehari, meski ia mengetahuinya.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Sehingga pada akhirnya Daniel dilempar ke dalam gua singa yang menakutkan itu.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500">
                <a:solidFill>
                  <a:schemeClr val="tx1">
                    <a:lumMod val="65000"/>
                    <a:lumOff val="35000"/>
                  </a:schemeClr>
                </a:solidFill>
              </a:rPr>
              <a:t>Raja datang ke kandang singa keesokan paginya dan bertanya, 'Daniel! Apakah kamu aman?' Faktanya, raja ingin Daniel tidak mati karena dia sangat mencintai Daniel.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600">
                <a:solidFill>
                  <a:schemeClr val="tx1">
                    <a:lumMod val="65000"/>
                    <a:lumOff val="35000"/>
                  </a:schemeClr>
                </a:solidFill>
              </a:rPr>
              <a:t>“Saya baik-baik saja jika Tuhan melindungi saya!” Daniel tidak terluka. Raja pun memuji Tuhan Daniel.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Salomo menjadi raja Israel ketiga menggantikan Raja Daud.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solidFill>
                  <a:schemeClr val="tx1">
                    <a:lumMod val="65000"/>
                    <a:lumOff val="35000"/>
                  </a:schemeClr>
                </a:solidFill>
              </a:rPr>
              <a:t>Daniel, yang tidak tunduk pada berhala,</a:t>
            </a:r>
          </a:p>
          <a:p>
            <a:pPr xmlns:a="http://schemas.openxmlformats.org/drawingml/2006/main" algn="ctr"/>
            <a:r xmlns:a="http://schemas.openxmlformats.org/drawingml/2006/main">
              <a:rPr lang="id" altLang="ko-KR" sz="3200">
                <a:solidFill>
                  <a:schemeClr val="tx1">
                    <a:lumMod val="65000"/>
                    <a:lumOff val="35000"/>
                  </a:schemeClr>
                </a:solidFill>
              </a:rPr>
              <a:t>akhirnya dilempar ke kandang singa, tapi dia selamat.</a:t>
            </a:r>
          </a:p>
          <a:p>
            <a:pPr xmlns:a="http://schemas.openxmlformats.org/drawingml/2006/main" algn="ctr"/>
            <a:r xmlns:a="http://schemas.openxmlformats.org/drawingml/2006/main">
              <a:rPr lang="id" altLang="ko-KR" sz="3200">
                <a:solidFill>
                  <a:schemeClr val="tx1">
                    <a:lumMod val="65000"/>
                    <a:lumOff val="35000"/>
                  </a:schemeClr>
                </a:solidFill>
              </a:rPr>
              <a:t>Karena iman Daniel, raja Babel pun memuji Tuhan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Kita harus menyembah hanya Tuhan dan</a:t>
            </a:r>
          </a:p>
          <a:p>
            <a:pPr xmlns:a="http://schemas.openxmlformats.org/drawingml/2006/main" algn="ctr"/>
            <a:r xmlns:a="http://schemas.openxmlformats.org/drawingml/2006/main">
              <a:rPr lang="id" altLang="ko-KR" sz="3200">
                <a:solidFill>
                  <a:schemeClr val="tx1">
                    <a:lumMod val="65000"/>
                    <a:lumOff val="35000"/>
                  </a:schemeClr>
                </a:solidFill>
              </a:rPr>
              <a:t>kita harus beriman yang tidak mengabdi pada berhala!</a:t>
            </a:r>
          </a:p>
          <a:p>
            <a:pPr xmlns:a="http://schemas.openxmlformats.org/drawingml/2006/main" algn="ctr"/>
            <a:r xmlns:a="http://schemas.openxmlformats.org/drawingml/2006/main">
              <a:rPr lang="id" altLang="ko-KR" sz="3200">
                <a:solidFill>
                  <a:schemeClr val="tx1">
                    <a:lumMod val="65000"/>
                    <a:lumOff val="35000"/>
                  </a:schemeClr>
                </a:solidFill>
              </a:rPr>
              <a:t>Iman seperti itu bisa membuat orang lain percaya kepada Tuhan.</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t>Tuhan adalah?</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Tuhanlah satu-satunya..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 itu yang dapat diandalkan</a:t>
            </a:r>
            <a:r xmlns:a="http://schemas.openxmlformats.org/drawingml/2006/main">
              <a:rPr lang="id" altLang="en-US" sz="3600">
                <a:solidFill>
                  <a:schemeClr val="tx1">
                    <a:lumMod val="65000"/>
                    <a:lumOff val="35000"/>
                  </a:schemeClr>
                </a:solidFill>
              </a:rPr>
              <a:t> </a:t>
            </a:r>
            <a:r xmlns:a="http://schemas.openxmlformats.org/drawingml/2006/main">
              <a:rPr lang="id" altLang="ko-KR" sz="3600">
                <a:solidFill>
                  <a:schemeClr val="tx1">
                    <a:lumMod val="65000"/>
                    <a:lumOff val="35000"/>
                  </a:schemeClr>
                </a:solidFill>
              </a:rPr>
              <a:t>yang dapat menyelamatkan mereka yang benar-benar percaya kepada-Nya dan mengabdi kepada-Nya.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Mengapa</a:t>
            </a:r>
            <a:r xmlns:a="http://schemas.openxmlformats.org/drawingml/2006/main">
              <a:rPr lang="id" altLang="en-US" sz="3600">
                <a:solidFill>
                  <a:schemeClr val="tx1">
                    <a:lumMod val="65000"/>
                    <a:lumOff val="35000"/>
                  </a:schemeClr>
                </a:solidFill>
              </a:rPr>
              <a:t> </a:t>
            </a:r>
            <a:r xmlns:a="http://schemas.openxmlformats.org/drawingml/2006/main">
              <a:rPr lang="id" altLang="ko-KR" sz="3600">
                <a:solidFill>
                  <a:schemeClr val="tx1">
                    <a:lumMod val="65000"/>
                    <a:lumOff val="35000"/>
                  </a:schemeClr>
                </a:solidFill>
              </a:rPr>
              <a:t>dulu</a:t>
            </a:r>
            <a:r xmlns:a="http://schemas.openxmlformats.org/drawingml/2006/main">
              <a:rPr lang="id" altLang="en-US" sz="3600">
                <a:solidFill>
                  <a:schemeClr val="tx1">
                    <a:lumMod val="65000"/>
                    <a:lumOff val="35000"/>
                  </a:schemeClr>
                </a:solidFill>
              </a:rPr>
              <a:t> </a:t>
            </a:r>
            <a:r xmlns:a="http://schemas.openxmlformats.org/drawingml/2006/main">
              <a:rPr lang="id" altLang="ko-KR" sz="3600">
                <a:solidFill>
                  <a:schemeClr val="tx1">
                    <a:lumMod val="65000"/>
                    <a:lumOff val="35000"/>
                  </a:schemeClr>
                </a:solidFill>
              </a:rPr>
              <a:t>Daniel dilempar ke gua singa?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Karena dia berbohong kepada raja.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Karena dia tidak tunduk pada berhala raja.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Karena dia akan membunuh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Karena dia tidak beribadah kepada Tuhan dengan baik.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② </a:t>
            </a:r>
            <a:r xmlns:a="http://schemas.openxmlformats.org/drawingml/2006/main">
              <a:rPr lang="id" altLang="ko-KR" sz="2800">
                <a:solidFill>
                  <a:srgbClr val="FF0000"/>
                </a:solidFill>
              </a:rPr>
              <a:t>Karena dia tidak tunduk pada berhala raja.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Raja sangat gembira dan memberi perintah untuk mengangkat Daniel keluar dari sarangnya. Dan ketika Daniel diangkat dari sarangnya, tidak ada luka yang ditemukan pada dirinya, karena dia telah percaya kepada Tuhannya.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Daniel</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6:</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No.44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Yunus, yang berada di dalam ikan besar itu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Tetapi TUHAN menyediakan seekor ikan besar untuk menelan Yunus, dan Yunus berada di dalam ikan itu tiga hari tiga malam.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Yunus</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500">
                <a:solidFill>
                  <a:schemeClr val="tx1">
                    <a:lumMod val="65000"/>
                    <a:lumOff val="35000"/>
                  </a:schemeClr>
                </a:solidFill>
              </a:rPr>
              <a:t>Suatu hari Tuhan menampakkan diri kepada Yunus dan berkata,</a:t>
            </a:r>
          </a:p>
          <a:p>
            <a:r xmlns:a="http://schemas.openxmlformats.org/drawingml/2006/main">
              <a:rPr lang="id" altLang="ko-KR" sz="2500">
                <a:solidFill>
                  <a:schemeClr val="tx1">
                    <a:lumMod val="65000"/>
                    <a:lumOff val="35000"/>
                  </a:schemeClr>
                </a:solidFill>
              </a:rPr>
              <a:t>“Pergilah ke kota besar Niniwe dan khotbahkan hal yang menentangnya! Aku akan menyelamatkan mereka dari kejahatan mereka.”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Yunus tidak mau menaati Tuhan. Dia pergi ke luar negeri dan berlayar ke Tarsis untuk melarikan diri dari Tuhan.</a:t>
            </a:r>
            <a:r xmlns:a="http://schemas.openxmlformats.org/drawingml/2006/main">
              <a:rPr lang="id"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400">
                <a:solidFill>
                  <a:schemeClr val="tx1">
                    <a:lumMod val="65000"/>
                    <a:lumOff val="35000"/>
                  </a:schemeClr>
                </a:solidFill>
              </a:rPr>
              <a:t>Namun, Tuhan mengirimkan angin kencang dan mereka semua mati. Para pelaut membuang Yunus ke laut. Seekor ikan besar datang dan menelannya.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Yunus bertobat dari dosanya selama 3 hari di dalam ikan.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“Beri aku kebijaksanaan untuk memimpin rakyatku dengan baik.” Allah berkenan karena Salomo meminta hal ini. Jadi, Tuhan mengabulkan apa yang diminta Salomo.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400">
                <a:solidFill>
                  <a:schemeClr val="tx1">
                    <a:lumMod val="65000"/>
                    <a:lumOff val="35000"/>
                  </a:schemeClr>
                </a:solidFill>
              </a:rPr>
              <a:t>Ikan itu memuntahkannya ke daratan kering. Dia pergi ke Niniwe dan meneriakkan pesan Tuhan kepada mereka dengan enggan.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500">
                <a:solidFill>
                  <a:schemeClr val="tx1">
                    <a:lumMod val="65000"/>
                    <a:lumOff val="35000"/>
                  </a:schemeClr>
                </a:solidFill>
              </a:rPr>
              <a:t>Mendengar peringatan Tuhan, penduduk Niniwe bertobat dan mencari rahmat Tuhan. Tuhan mengampuni penduduk Niniwe.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solidFill>
                  <a:schemeClr val="tx1">
                    <a:lumMod val="65000"/>
                    <a:lumOff val="35000"/>
                  </a:schemeClr>
                </a:solidFill>
              </a:rPr>
              <a:t>Yunus tidak menaati Firman Tuhan.</a:t>
            </a:r>
          </a:p>
          <a:p>
            <a:pPr xmlns:a="http://schemas.openxmlformats.org/drawingml/2006/main" algn="ctr"/>
            <a:r xmlns:a="http://schemas.openxmlformats.org/drawingml/2006/main">
              <a:rPr lang="id" altLang="ko-KR" sz="3200">
                <a:solidFill>
                  <a:schemeClr val="tx1">
                    <a:lumMod val="65000"/>
                    <a:lumOff val="35000"/>
                  </a:schemeClr>
                </a:solidFill>
              </a:rPr>
              <a:t>Namun Tuhan menggunakan Yunus untuk tidak taat dan akhirnya menyelamatkan orang Niniwe.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Ada kalanya kehendak Tuhan berbeda dengan apa yang saya pikirkan.</a:t>
            </a:r>
          </a:p>
          <a:p>
            <a:pPr xmlns:a="http://schemas.openxmlformats.org/drawingml/2006/main" algn="ctr"/>
            <a:r xmlns:a="http://schemas.openxmlformats.org/drawingml/2006/main">
              <a:rPr lang="id" altLang="ko-KR" sz="3200">
                <a:solidFill>
                  <a:schemeClr val="tx1">
                    <a:lumMod val="65000"/>
                    <a:lumOff val="35000"/>
                  </a:schemeClr>
                </a:solidFill>
              </a:rPr>
              <a:t>Namun kehendak Tuhan selalu benar.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Kita harus selalu taat pada kehendak Tuhan.</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t>Siapa 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Tuhanlah yang menyelamatkan orang-orang yang dengan tulus bertobat dari dosa-dosanya dan meminta pengampunan.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Di perut siapakah Yunus selama 3 hari?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Singa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Gajah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Anjing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Ikan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④ </a:t>
            </a:r>
            <a:r xmlns:a="http://schemas.openxmlformats.org/drawingml/2006/main">
              <a:rPr lang="id" altLang="ko-KR" sz="2800">
                <a:solidFill>
                  <a:srgbClr val="FF0000"/>
                </a:solidFill>
              </a:rPr>
              <a:t>Ikan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Tetapi TUHAN menyediakan seekor ikan besar untuk menelan Yunus, dan Yunus berada di dalam ikan itu tiga hari tiga malam.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Yunus</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Suatu hari, dua wanita datang menemui Sulaiman dengan membawa seorang bayi kecil. Mereka bertengkar agar bayi itu adalah bayinya di hadapan raja.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Raja berkata, “Karena dua wanita bersikeras bahwa anak itu adalah anaknya, potonglah anak itu menjadi dua dan berikan setengahnya kepada yang satu dan setengahnya lagi kepada yang lain!”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Seorang wanita dipenuhi dengan belas kasihan terhadap putranya. Jadi, dia berkata, “Berikan bayi yang masih hidup itu padanya. Jangan bunuh dia!” Mendengar ini, Sulaiman memutuskan bahwa wanita itu adalah ibu kandungnya. Raja berkata, “Berikan bayi itu padanya. Dia adalah seorang ibu sejati!”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600">
                <a:solidFill>
                  <a:schemeClr val="tx1">
                    <a:lumMod val="65000"/>
                    <a:lumOff val="35000"/>
                  </a:schemeClr>
                </a:solidFill>
              </a:rPr>
              <a:t>Salomo meminta hati yang bijaksana dan bukan kekayaan atau kekuasaan</a:t>
            </a:r>
          </a:p>
          <a:p>
            <a:pPr xmlns:a="http://schemas.openxmlformats.org/drawingml/2006/main" algn="ctr"/>
            <a:r xmlns:a="http://schemas.openxmlformats.org/drawingml/2006/main">
              <a:rPr lang="id" altLang="ko-KR" sz="3600">
                <a:solidFill>
                  <a:schemeClr val="tx1">
                    <a:lumMod val="65000"/>
                    <a:lumOff val="35000"/>
                  </a:schemeClr>
                </a:solidFill>
              </a:rPr>
              <a:t>untuk memerintah negaranya.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d" altLang="ko-KR" sz="3600">
                <a:solidFill>
                  <a:schemeClr val="tx1">
                    <a:lumMod val="65000"/>
                    <a:lumOff val="35000"/>
                  </a:schemeClr>
                </a:solidFill>
              </a:rPr>
              <a:t>Kita harus berdoa kepada Tuhan bukan hanya untuk diri kita sendiri tetapi juga untuk melayani orang lain.</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Setelah Daud selesai berbicara dengan Saul, Yonatan menjadi satu roh dengan Daud, dan dia mengasihi dia seperti dirinya sendiri.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d" altLang="ko-KR" sz="2800">
                <a:solidFill>
                  <a:schemeClr val="tx1">
                    <a:lumMod val="65000"/>
                    <a:lumOff val="35000"/>
                  </a:schemeClr>
                </a:solidFill>
              </a:rPr>
              <a:t>1 Samuel 18:</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t>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Tuhanlah yang bisa memberi kita hikmah yang tidak bisa kita peroleh dari dunia.</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Apa yang Salomo minta kepada Tuhan?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makanan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kekayaan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kesehatan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kebijaksanaan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④ </a:t>
            </a:r>
            <a:r xmlns:a="http://schemas.openxmlformats.org/drawingml/2006/main">
              <a:rPr lang="id" altLang="ko-KR" sz="2800">
                <a:solidFill>
                  <a:srgbClr val="FF0000"/>
                </a:solidFill>
              </a:rPr>
              <a:t>kebijaksanaan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Raja Salomo lebih kaya dan bijaksana dibandingkan semua raja lainnya di bumi.</a:t>
            </a:r>
            <a:r xmlns:a="http://schemas.openxmlformats.org/drawingml/2006/main">
              <a:rPr lang="id"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2 Tawarikh 9:</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No.33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Kuil Nama Tuhan</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Salomo memberi perintah untuk membangun sebuah kuil bagi Nama TUHAN dan sebuah istana kerajaan untuk dirinya sendiri.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2 Tawarikh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Salomo ingin membangun kuil bagi Tuhan seperti ayahnya, perintah Daud.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Maka, ia memerintahkan tukang kayu yang terampil membawa pohon-pohon terbaik untuk kuil.</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Dia menyiapkan batu untuk kuil. Ia meminta pengrajin yang terampil untuk membawakan batu yang besar, megah dan kuat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Beberapa pengrajin menghiasi Bait Allah dengan pakaian berwarna dan benang emas.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600">
                <a:solidFill>
                  <a:schemeClr val="tx1">
                    <a:lumMod val="65000"/>
                    <a:lumOff val="35000"/>
                  </a:schemeClr>
                </a:solidFill>
              </a:rPr>
              <a:t>Ketika Bait Allah selesai dibangun, Salomo dan seluruh bangsa Israel menyembah Allah dengan penuh sukacita.</a:t>
            </a:r>
            <a:r xmlns:a="http://schemas.openxmlformats.org/drawingml/2006/main">
              <a:rPr lang="id" altLang="en-US" sz="2600">
                <a:solidFill>
                  <a:schemeClr val="tx1">
                    <a:lumMod val="65000"/>
                    <a:lumOff val="35000"/>
                  </a:schemeClr>
                </a:solidFill>
              </a:rPr>
              <a:t> </a:t>
            </a:r>
            <a:r xmlns:a="http://schemas.openxmlformats.org/drawingml/2006/main">
              <a:rPr lang="id" altLang="ko-KR" sz="2600">
                <a:solidFill>
                  <a:schemeClr val="tx1">
                    <a:lumMod val="65000"/>
                    <a:lumOff val="35000"/>
                  </a:schemeClr>
                </a:solidFill>
              </a:rPr>
              <a:t>“Ya Tuhan, Tuhan! Datang dan kuasai kami di sini!”</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David mulai tinggal di istana. Dia bertemu Yonatan, putra Raja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600">
                <a:solidFill>
                  <a:schemeClr val="tx1">
                    <a:lumMod val="65000"/>
                    <a:lumOff val="35000"/>
                  </a:schemeClr>
                </a:solidFill>
              </a:rPr>
              <a:t>Salomo dan kaumnya menunjukkan kasihnya kepada Tuhan dengan membangun bait suci yang indah bagi Tuhan Allah.</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d" altLang="ko-KR" sz="3600">
                <a:solidFill>
                  <a:schemeClr val="tx1">
                    <a:lumMod val="65000"/>
                    <a:lumOff val="35000"/>
                  </a:schemeClr>
                </a:solidFill>
              </a:rPr>
              <a:t>Gereja adalah tempat kita berjumpa dengan Tuhan dan kita bisa menunjukkan kasih kita kepada Tuhan.</a:t>
            </a:r>
          </a:p>
          <a:p>
            <a:pPr xmlns:a="http://schemas.openxmlformats.org/drawingml/2006/main" algn="ctr"/>
            <a:r xmlns:a="http://schemas.openxmlformats.org/drawingml/2006/main">
              <a:rPr lang="id" altLang="ko-KR" sz="3600">
                <a:solidFill>
                  <a:schemeClr val="tx1">
                    <a:lumMod val="65000"/>
                    <a:lumOff val="35000"/>
                  </a:schemeClr>
                </a:solidFill>
              </a:rPr>
              <a:t>Kita harus mencintai gereja kita.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t>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Tuhanlah yang mencari para penyembah dan memberkati mereka.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d" altLang="ko-KR" sz="4000">
                <a:solidFill>
                  <a:srgbClr val="FF0000"/>
                </a:solidFill>
              </a:rPr>
              <a:t>Kuis hari ini</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d" altLang="en-US" sz="3600">
                <a:solidFill>
                  <a:schemeClr val="tx1">
                    <a:lumMod val="65000"/>
                    <a:lumOff val="35000"/>
                  </a:schemeClr>
                </a:solidFill>
              </a:rPr>
              <a:t>Apa yang dilakukan Salomo dan Israel untuk mengungkapkan kasih mereka kepada Tuhan?</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d" altLang="en-US" sz="2800">
                <a:solidFill>
                  <a:schemeClr val="tx1">
                    <a:lumMod val="65000"/>
                    <a:lumOff val="35000"/>
                  </a:schemeClr>
                </a:solidFill>
              </a:rPr>
              <a:t>① </a:t>
            </a:r>
            <a:r xmlns:a="http://schemas.openxmlformats.org/drawingml/2006/main">
              <a:rPr lang="id" altLang="en-US" sz="2800">
                <a:solidFill>
                  <a:schemeClr val="tx1">
                    <a:lumMod val="65000"/>
                    <a:lumOff val="35000"/>
                  </a:schemeClr>
                </a:solidFill>
              </a:rPr>
              <a:t>Idola</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d" altLang="en-US" sz="2800">
                <a:solidFill>
                  <a:schemeClr val="tx1">
                    <a:lumMod val="65000"/>
                    <a:lumOff val="35000"/>
                  </a:schemeClr>
                </a:solidFill>
              </a:rPr>
              <a:t>② </a:t>
            </a:r>
            <a:r xmlns:a="http://schemas.openxmlformats.org/drawingml/2006/main">
              <a:rPr lang="id" altLang="en-US" sz="2800">
                <a:solidFill>
                  <a:schemeClr val="tx1">
                    <a:lumMod val="65000"/>
                    <a:lumOff val="35000"/>
                  </a:schemeClr>
                </a:solidFill>
              </a:rPr>
              <a:t>Istana</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d" altLang="en-US" sz="2800">
                <a:solidFill>
                  <a:schemeClr val="tx1">
                    <a:lumMod val="65000"/>
                    <a:lumOff val="35000"/>
                  </a:schemeClr>
                </a:solidFill>
              </a:rPr>
              <a:t>③ </a:t>
            </a:r>
            <a:r xmlns:a="http://schemas.openxmlformats.org/drawingml/2006/main">
              <a:rPr lang="id" altLang="en-US" sz="2800">
                <a:solidFill>
                  <a:schemeClr val="tx1">
                    <a:lumMod val="65000"/>
                    <a:lumOff val="35000"/>
                  </a:schemeClr>
                </a:solidFill>
              </a:rPr>
              <a:t>kota</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d" altLang="en-US" sz="2800">
                <a:solidFill>
                  <a:schemeClr val="tx1">
                    <a:lumMod val="65000"/>
                    <a:lumOff val="35000"/>
                  </a:schemeClr>
                </a:solidFill>
              </a:rPr>
              <a:t>④ </a:t>
            </a:r>
            <a:r xmlns:a="http://schemas.openxmlformats.org/drawingml/2006/main">
              <a:rPr lang="id" altLang="en-US" sz="2800">
                <a:solidFill>
                  <a:schemeClr val="tx1">
                    <a:lumMod val="65000"/>
                    <a:lumOff val="35000"/>
                  </a:schemeClr>
                </a:solidFill>
              </a:rPr>
              <a:t>tempat perlindungan</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d" altLang="en-US" sz="2800">
                <a:solidFill>
                  <a:srgbClr val="FF0000"/>
                </a:solidFill>
              </a:rPr>
              <a:t>④ </a:t>
            </a:r>
            <a:r xmlns:a="http://schemas.openxmlformats.org/drawingml/2006/main">
              <a:rPr lang="id" altLang="en-US" sz="2800">
                <a:solidFill>
                  <a:srgbClr val="FF0000"/>
                </a:solidFill>
              </a:rPr>
              <a:t>tempat perlindungan</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Salomo memberi perintah untuk membangun sebuah kuil bagi Nama TUHAN dan sebuah istana kerajaan untuk dirinya sendiri.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2 Tawarikh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No.34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Burung Gagak Yang Membawa Roti dan Daging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t>Kamu akan minum dari sungai itu, dan Aku telah memerintahkan burung-burung gagak untuk memberimu makan di sana.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1 raja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700">
                <a:solidFill>
                  <a:schemeClr val="tx1">
                    <a:lumMod val="65000"/>
                    <a:lumOff val="35000"/>
                  </a:schemeClr>
                </a:solidFill>
              </a:rPr>
              <a:t>Ada seorang raja bernama Ahab yang sangat jahat di hadapan Tuhan. Seorang nabi Elia menyampaikan firman Tuhan kepada Ahab.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600">
                <a:solidFill>
                  <a:schemeClr val="tx1">
                    <a:lumMod val="65000"/>
                    <a:lumOff val="35000"/>
                  </a:schemeClr>
                </a:solidFill>
              </a:rPr>
              <a:t>“Tidak akan ada hujan di negeri ini!” Mendengar hal ini, Ahab mencoba membunuhnya. Tuhan menyembunyikannya dari raja Ahab.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Elia melarikan diri ke negeri yang diperintahkan Tuhan.</a:t>
            </a:r>
          </a:p>
          <a:p>
            <a:r xmlns:a="http://schemas.openxmlformats.org/drawingml/2006/main">
              <a:rPr lang="id" altLang="ko-KR" sz="2800">
                <a:solidFill>
                  <a:schemeClr val="tx1">
                    <a:lumMod val="65000"/>
                    <a:lumOff val="35000"/>
                  </a:schemeClr>
                </a:solidFill>
              </a:rPr>
              <a:t>Namun, dia tidak mendapatkan makanan apa pun untuk dimakan di sana.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Tuhan memerintahkan burung gagak untuk memberi makan Elia di sana. Burung gagak membawakannya roti dan daging pada pagi dan sore hari, dan dia minum dari sungai.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Yonatan sangat menyukai Daud. Yonatan menjadi satu roh dengan Daud.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Elia menaati firman Tuhan dengan mempertaruhkan nyawanya dan dia mendapatkan pengalaman perlindungan Tuhan yang luar biasa.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2800">
                <a:solidFill>
                  <a:schemeClr val="tx1">
                    <a:lumMod val="65000"/>
                    <a:lumOff val="35000"/>
                  </a:schemeClr>
                </a:solidFill>
              </a:rPr>
              <a:t>Raja yang jahat, Ahab tidak suka menaati firman Tuhan. Jadi, dia mencoba membunuh nabi Tuhan, Elia yang menyampaikan firman Tuhan.</a:t>
            </a:r>
            <a:r xmlns:a="http://schemas.openxmlformats.org/drawingml/2006/main">
              <a:rPr lang="id"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d" altLang="ko-KR" sz="2800">
                <a:solidFill>
                  <a:schemeClr val="tx1">
                    <a:lumMod val="65000"/>
                    <a:lumOff val="35000"/>
                  </a:schemeClr>
                </a:solidFill>
              </a:rPr>
              <a:t>Namun, Tuhan melindungi dan merawat Elia dengan cara yang luar biasa!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d" altLang="ko-KR" sz="2800">
                <a:solidFill>
                  <a:schemeClr val="tx1">
                    <a:lumMod val="65000"/>
                    <a:lumOff val="35000"/>
                  </a:schemeClr>
                </a:solidFill>
              </a:rPr>
              <a:t>Kita harus menaati dan memberitakan firman Tuhan dalam keadaan apa pun seperti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d" altLang="ko-KR" sz="2800">
                <a:solidFill>
                  <a:schemeClr val="tx1">
                    <a:lumMod val="65000"/>
                    <a:lumOff val="35000"/>
                  </a:schemeClr>
                </a:solidFill>
              </a:rPr>
              <a:t>Tuhan pasti akan melindungi kita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t>Siapakah 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Tuhanlah yang menjaga orang-orang yang taat dan menepati firman-Nya dengan cara yang luar biasa.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Siapa yang membawakan makanan untuk Elia?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kuda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elang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naga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gagak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④ </a:t>
            </a:r>
            <a:r xmlns:a="http://schemas.openxmlformats.org/drawingml/2006/main">
              <a:rPr lang="id" altLang="ko-KR" sz="2800">
                <a:solidFill>
                  <a:srgbClr val="FF0000"/>
                </a:solidFill>
              </a:rPr>
              <a:t>gagak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t>Kamu akan minum dari sungai itu, dan Aku telah memerintahkan burung-burung gagak untuk memberimu makan di sana.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1 raja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No.35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Tepung dan minyak</a:t>
            </a:r>
          </a:p>
          <a:p>
            <a:pPr xmlns:a="http://schemas.openxmlformats.org/drawingml/2006/main" algn="ctr"/>
            <a:r xmlns:a="http://schemas.openxmlformats.org/drawingml/2006/main">
              <a:rPr lang="id" altLang="ko-KR" sz="4400"/>
              <a:t>tidak habis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Segera pergilah ke Sarfat di Sidon dan tinggallah di sana. Aku telah memerintahkan seorang janda di tempat itu untuk menyediakan makanan bagimu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1 raja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Tidak ada hujan di Israel seperti yang Tuhan Allah katakan. Jadi tidak ada makanan untuk dimakan orang.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Tuhan Allah mengutus Elia kepada seorang janda yang tinggal di Sarfat.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Elia memintanya untuk membuatkan roti untuk dirinya sendiri hanya dengan segenggam tepung dan sedikit minyak yang tersisa untuknya.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Yonatan memberi Daud pedang dan anak panahnya sendiri. Itu artinya dia sangat percaya pada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600">
                <a:solidFill>
                  <a:schemeClr val="tx1">
                    <a:lumMod val="65000"/>
                    <a:lumOff val="35000"/>
                  </a:schemeClr>
                </a:solidFill>
              </a:rPr>
              <a:t>Meskipun dia tidak memiliki cukup tepung dan minyak untuk hidup mereka, menurut perkataan Elia, dia membuat roti dan memberikannya kepada Elia terlebih dahulu dan membuatnya sendiri.</a:t>
            </a:r>
            <a:r xmlns:a="http://schemas.openxmlformats.org/drawingml/2006/main">
              <a:rPr lang="id" altLang="en-US" sz="2600">
                <a:solidFill>
                  <a:schemeClr val="tx1">
                    <a:lumMod val="65000"/>
                    <a:lumOff val="35000"/>
                  </a:schemeClr>
                </a:solidFill>
              </a:rPr>
              <a:t> </a:t>
            </a:r>
            <a:r xmlns:a="http://schemas.openxmlformats.org/drawingml/2006/main">
              <a:rPr lang="id" altLang="ko-KR" sz="2600">
                <a:solidFill>
                  <a:schemeClr val="tx1">
                    <a:lumMod val="65000"/>
                    <a:lumOff val="35000"/>
                  </a:schemeClr>
                </a:solidFill>
              </a:rPr>
              <a:t>Kemudian, yang mengejutkan, toples tepung dan toples minyak itu ada</a:t>
            </a:r>
            <a:r xmlns:a="http://schemas.openxmlformats.org/drawingml/2006/main">
              <a:rPr lang="id" altLang="en-US" sz="2600">
                <a:solidFill>
                  <a:schemeClr val="tx1">
                    <a:lumMod val="65000"/>
                    <a:lumOff val="35000"/>
                  </a:schemeClr>
                </a:solidFill>
              </a:rPr>
              <a:t> </a:t>
            </a:r>
            <a:r xmlns:a="http://schemas.openxmlformats.org/drawingml/2006/main">
              <a:rPr lang="id" altLang="ko-KR" sz="2600">
                <a:solidFill>
                  <a:schemeClr val="tx1">
                    <a:lumMod val="65000"/>
                    <a:lumOff val="35000"/>
                  </a:schemeClr>
                </a:solidFill>
              </a:rPr>
              <a:t>tidak habis.</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600">
                <a:solidFill>
                  <a:schemeClr val="tx1">
                    <a:lumMod val="65000"/>
                    <a:lumOff val="35000"/>
                  </a:schemeClr>
                </a:solidFill>
              </a:rPr>
              <a:t>Suatu hari putranya meninggal. Namun Tuhan Allah membiarkan nyawa anak itu kembali padanya dan hidup. Dia memuliakan Tuhan.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solidFill>
                  <a:schemeClr val="tx1">
                    <a:lumMod val="65000"/>
                    <a:lumOff val="35000"/>
                  </a:schemeClr>
                </a:solidFill>
              </a:rPr>
              <a:t>Janda itu mempersembahkan sedikit tepung dan minyak</a:t>
            </a:r>
          </a:p>
          <a:p>
            <a:pPr xmlns:a="http://schemas.openxmlformats.org/drawingml/2006/main" algn="ctr"/>
            <a:r xmlns:a="http://schemas.openxmlformats.org/drawingml/2006/main">
              <a:rPr lang="id" altLang="ko-KR" sz="3200">
                <a:solidFill>
                  <a:schemeClr val="tx1">
                    <a:lumMod val="65000"/>
                    <a:lumOff val="35000"/>
                  </a:schemeClr>
                </a:solidFill>
              </a:rPr>
              <a:t>kepada Tuhan.</a:t>
            </a:r>
            <a:r xmlns:a="http://schemas.openxmlformats.org/drawingml/2006/main">
              <a:rPr lang="id"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Kemudian, dia menerima banyak berkah</a:t>
            </a:r>
          </a:p>
          <a:p>
            <a:pPr xmlns:a="http://schemas.openxmlformats.org/drawingml/2006/main" algn="ctr"/>
            <a:r xmlns:a="http://schemas.openxmlformats.org/drawingml/2006/main">
              <a:rPr lang="id" altLang="ko-KR" sz="3200">
                <a:solidFill>
                  <a:schemeClr val="tx1">
                    <a:lumMod val="65000"/>
                    <a:lumOff val="35000"/>
                  </a:schemeClr>
                </a:solidFill>
              </a:rPr>
              <a:t>melampaui imajinasi.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Terkadang, ada saatnya kita harus memberikan sesuatu yang penting kepada Tuhan.</a:t>
            </a:r>
          </a:p>
          <a:p>
            <a:pPr xmlns:a="http://schemas.openxmlformats.org/drawingml/2006/main" algn="ctr"/>
            <a:r xmlns:a="http://schemas.openxmlformats.org/drawingml/2006/main">
              <a:rPr lang="id" altLang="ko-KR" sz="3200">
                <a:solidFill>
                  <a:schemeClr val="tx1">
                    <a:lumMod val="65000"/>
                    <a:lumOff val="35000"/>
                  </a:schemeClr>
                </a:solidFill>
              </a:rPr>
              <a:t>Lalu, Tuhan memberkati kita dengan banyak melalui persembahan dan pengorbanan ini.</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t>Siapa 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Tuhanlah yang menyediakan segala sesuatu yang kita perlukan untuk hidup, mulai dari makanan, pakaian, rumah, dan sebagainya.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200">
                <a:solidFill>
                  <a:schemeClr val="tx1">
                    <a:lumMod val="65000"/>
                    <a:lumOff val="35000"/>
                  </a:schemeClr>
                </a:solidFill>
              </a:rPr>
              <a:t>Kepada siapa Tuhan menyuruh Elia pergi??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raja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pendeta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janda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umum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③ </a:t>
            </a:r>
            <a:r xmlns:a="http://schemas.openxmlformats.org/drawingml/2006/main">
              <a:rPr lang="id" altLang="ko-KR" sz="2800">
                <a:solidFill>
                  <a:srgbClr val="FF0000"/>
                </a:solidFill>
              </a:rPr>
              <a:t>janda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Segera pergilah ke Sarfat di Sidon dan tinggallah di sana. Aku telah memerintahkan seorang janda di tempat itu untuk menyediakan makanan bagimu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1 raja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id" altLang="ko-KR" b="1">
                <a:solidFill>
                  <a:schemeClr val="tx1">
                    <a:lumMod val="50000"/>
                    <a:lumOff val="50000"/>
                  </a:schemeClr>
                </a:solidFill>
              </a:rPr>
              <a:t>No.36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id" altLang="ko-KR" sz="4400"/>
              <a:t>Api Jatuh dari Surga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Lalu turunlah api TUHAN dan membakar habis korban sembelihan itu, kayu-kayunya, batu-batunya, tanahnya, dan air dalam parit itu pun habis dijilatnya.</a:t>
            </a:r>
            <a:r xmlns:a="http://schemas.openxmlformats.org/drawingml/2006/main">
              <a:rPr lang="id"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d" altLang="ko-KR" sz="2800">
                <a:solidFill>
                  <a:schemeClr val="tx1">
                    <a:lumMod val="65000"/>
                    <a:lumOff val="35000"/>
                  </a:schemeClr>
                </a:solidFill>
              </a:rPr>
              <a:t>1 raja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Tuhan mengutus Elia kepada raja Ahab Israel yang jahat. “Kamu akan mengetahui siapa Tuhan yang sebenarnya!”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Elia telah berperang melawan 850 nabi palsu penyembah berhala. “Dewa yang menjawab dengan api adalah Tuhan yang nyata!”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Yonatan memberikan pakaiannya yang berharga kepada Daud. Itu menunjukkan persahabatan Yonatan yang mendalam dengan Daud.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850 nabi memanggil nama tuhan mereka dan menari mengelilingi altar namun tidak ada respon api.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id" altLang="ko-KR" sz="2800">
                <a:solidFill>
                  <a:schemeClr val="tx1">
                    <a:lumMod val="65000"/>
                    <a:lumOff val="35000"/>
                  </a:schemeClr>
                </a:solidFill>
              </a:rPr>
              <a:t>Sekarang giliran Elia. Elia berdoa menuju surga. Kemudian, api Tuhan turun dan membakar habis kurban di altar.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id" altLang="ko-KR" sz="2600">
                <a:solidFill>
                  <a:schemeClr val="tx1">
                    <a:lumMod val="65000"/>
                    <a:lumOff val="35000"/>
                  </a:schemeClr>
                </a:solidFill>
              </a:rPr>
              <a:t>”Yehuwa adalah Tuhan yang sebenarnya!” Bangsa Israel bertobat dari dosa-dosanya dan memuliakan Tuhan.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id" altLang="ko-KR" sz="3200">
                <a:solidFill>
                  <a:schemeClr val="tx1">
                    <a:lumMod val="65000"/>
                    <a:lumOff val="35000"/>
                  </a:schemeClr>
                </a:solidFill>
              </a:rPr>
              <a:t>Dewa-dewa palsu tidak bisa berbuat apa-apa.</a:t>
            </a:r>
          </a:p>
          <a:p>
            <a:pPr xmlns:a="http://schemas.openxmlformats.org/drawingml/2006/main" algn="ctr"/>
            <a:r xmlns:a="http://schemas.openxmlformats.org/drawingml/2006/main">
              <a:rPr lang="id" altLang="ko-KR" sz="3200">
                <a:solidFill>
                  <a:schemeClr val="tx1">
                    <a:lumMod val="65000"/>
                    <a:lumOff val="35000"/>
                  </a:schemeClr>
                </a:solidFill>
              </a:rPr>
              <a:t>Untuk</a:t>
            </a:r>
            <a:r xmlns:a="http://schemas.openxmlformats.org/drawingml/2006/main">
              <a:rPr lang="id" altLang="en-US" sz="3200">
                <a:solidFill>
                  <a:schemeClr val="tx1">
                    <a:lumMod val="65000"/>
                    <a:lumOff val="35000"/>
                  </a:schemeClr>
                </a:solidFill>
              </a:rPr>
              <a:t> </a:t>
            </a:r>
            <a:r xmlns:a="http://schemas.openxmlformats.org/drawingml/2006/main">
              <a:rPr lang="id" altLang="ko-KR" sz="3200">
                <a:solidFill>
                  <a:schemeClr val="tx1">
                    <a:lumMod val="65000"/>
                    <a:lumOff val="35000"/>
                  </a:schemeClr>
                </a:solidFill>
              </a:rPr>
              <a:t>mereka</a:t>
            </a:r>
            <a:r xmlns:a="http://schemas.openxmlformats.org/drawingml/2006/main">
              <a:rPr lang="id" altLang="en-US" sz="3200">
                <a:solidFill>
                  <a:schemeClr val="tx1">
                    <a:lumMod val="65000"/>
                    <a:lumOff val="35000"/>
                  </a:schemeClr>
                </a:solidFill>
              </a:rPr>
              <a:t> </a:t>
            </a:r>
            <a:r xmlns:a="http://schemas.openxmlformats.org/drawingml/2006/main">
              <a:rPr lang="id" altLang="ko-KR" sz="3200">
                <a:solidFill>
                  <a:schemeClr val="tx1">
                    <a:lumMod val="65000"/>
                    <a:lumOff val="35000"/>
                  </a:schemeClr>
                </a:solidFill>
              </a:rPr>
              <a:t>telah</a:t>
            </a:r>
            <a:r xmlns:a="http://schemas.openxmlformats.org/drawingml/2006/main">
              <a:rPr lang="id" altLang="en-US" sz="3200">
                <a:solidFill>
                  <a:schemeClr val="tx1">
                    <a:lumMod val="65000"/>
                    <a:lumOff val="35000"/>
                  </a:schemeClr>
                </a:solidFill>
              </a:rPr>
              <a:t> </a:t>
            </a:r>
            <a:r xmlns:a="http://schemas.openxmlformats.org/drawingml/2006/main">
              <a:rPr lang="id" altLang="ko-KR" sz="3200">
                <a:solidFill>
                  <a:schemeClr val="tx1">
                    <a:lumMod val="65000"/>
                    <a:lumOff val="35000"/>
                  </a:schemeClr>
                </a:solidFill>
              </a:rPr>
              <a:t>TIDAK</a:t>
            </a:r>
            <a:r xmlns:a="http://schemas.openxmlformats.org/drawingml/2006/main">
              <a:rPr lang="id" altLang="en-US" sz="3200">
                <a:solidFill>
                  <a:schemeClr val="tx1">
                    <a:lumMod val="65000"/>
                    <a:lumOff val="35000"/>
                  </a:schemeClr>
                </a:solidFill>
              </a:rPr>
              <a:t> </a:t>
            </a:r>
            <a:r xmlns:a="http://schemas.openxmlformats.org/drawingml/2006/main">
              <a:rPr lang="id" altLang="ko-KR" sz="3200">
                <a:solidFill>
                  <a:schemeClr val="tx1">
                    <a:lumMod val="65000"/>
                    <a:lumOff val="35000"/>
                  </a:schemeClr>
                </a:solidFill>
              </a:rPr>
              <a:t>kekuatan.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Tuhan Mahakuasa.</a:t>
            </a:r>
          </a:p>
          <a:p>
            <a:pPr xmlns:a="http://schemas.openxmlformats.org/drawingml/2006/main" algn="ctr"/>
            <a:r xmlns:a="http://schemas.openxmlformats.org/drawingml/2006/main">
              <a:rPr lang="id" altLang="ko-KR" sz="3200">
                <a:solidFill>
                  <a:schemeClr val="tx1">
                    <a:lumMod val="65000"/>
                    <a:lumOff val="35000"/>
                  </a:schemeClr>
                </a:solidFill>
              </a:rPr>
              <a:t>Kita bisa mengalami mukjizat-Nya yang luar biasa bila kita bersandar dan percaya kepada-Nya.</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id" altLang="ko-KR" sz="3200"/>
              <a:t>Siapa Tuhan?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Dialah Tuhan yang nyata, hidup, dan bekerja, yang berbeda dari berhala-berhala palsu.</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id" altLang="ko-KR" sz="3200">
                <a:solidFill>
                  <a:schemeClr val="tx1">
                    <a:lumMod val="65000"/>
                    <a:lumOff val="35000"/>
                  </a:schemeClr>
                </a:solidFill>
              </a:rPr>
              <a:t>Apa yang jatuh dari surga ketika Elia berdoa?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salju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hujan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batu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api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id" altLang="en-US" sz="2800">
                <a:solidFill>
                  <a:srgbClr val="FF0000"/>
                </a:solidFill>
              </a:rPr>
              <a:t>④ </a:t>
            </a:r>
            <a:r xmlns:a="http://schemas.openxmlformats.org/drawingml/2006/main">
              <a:rPr lang="id" altLang="ko-KR" sz="2800">
                <a:solidFill>
                  <a:srgbClr val="FF0000"/>
                </a:solidFill>
              </a:rPr>
              <a:t>api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Lalu turunlah api TUHAN dan membakar habis korban sembelihan itu, kayu-kayunya, batu-batunya, tanahnya, dan air dalam parit itu pun habis dijilatnya.</a:t>
            </a:r>
            <a:r xmlns:a="http://schemas.openxmlformats.org/drawingml/2006/main">
              <a:rPr lang="id"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d" altLang="ko-KR" sz="2800">
                <a:solidFill>
                  <a:schemeClr val="tx1">
                    <a:lumMod val="65000"/>
                    <a:lumOff val="35000"/>
                  </a:schemeClr>
                </a:solidFill>
              </a:rPr>
              <a:t>1 raja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TIDAK. 37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Naaman Disembuhkan dari Penyakit Kusta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Maka turunlah ia dan membenamkan dirinya ke dalam sungai Yordan tujuh kali, seperti yang diperintahkan abdi Allah itu kepadanya, maka dagingnya pun pulih dan menjadi bersih seperti anak kecil.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2 Raja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400">
                <a:solidFill>
                  <a:schemeClr val="tx1">
                    <a:lumMod val="65000"/>
                    <a:lumOff val="35000"/>
                  </a:schemeClr>
                </a:solidFill>
              </a:rPr>
              <a:t>Naaman adalah panglima tentara raja Aram, tetapi ia menderita penyakit kusta. Dia pergi menemui Elisa yang merupakan nabi Israel untuk dipulihkan.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id" altLang="ko-KR" sz="2600">
                <a:solidFill>
                  <a:schemeClr val="tx1">
                    <a:lumMod val="65000"/>
                    <a:lumOff val="35000"/>
                  </a:schemeClr>
                </a:solidFill>
              </a:rPr>
              <a:t>Daud beberapa kali berada dalam situasi berbahaya hingga mati, karena raja Saul mencoba membunuhnya. Namun, dia bisa lepas dari bahaya tersebut dengan bantuan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Elisa tidak menemuinya, tetapi hanya berkata, “Pergilah, basuhlah dirimu tujuh kali di Sungai Yordan.”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Naaman marah terhadap perkataan Elisa. Namun hamba-hambanya berkata kepadanya, “Tolong pergilah ke sungai dan celupkan tubuhmu.”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Naaman mencelupkan dirinya ke dalam sungai Yordan tujuh kali seperti yang dikatakan Elisa dan para pelayannya.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500">
                <a:solidFill>
                  <a:schemeClr val="tx1">
                    <a:lumMod val="65000"/>
                    <a:lumOff val="35000"/>
                  </a:schemeClr>
                </a:solidFill>
              </a:rPr>
              <a:t>Kemudian, secara mengejutkan, dagingnya pulih kembali dan menjadi bersih.</a:t>
            </a:r>
          </a:p>
          <a:p>
            <a:r xmlns:a="http://schemas.openxmlformats.org/drawingml/2006/main">
              <a:rPr lang="id" altLang="ko-KR" sz="2500">
                <a:solidFill>
                  <a:schemeClr val="tx1">
                    <a:lumMod val="65000"/>
                    <a:lumOff val="35000"/>
                  </a:schemeClr>
                </a:solidFill>
              </a:rPr>
              <a:t>Naaman kembali menemui Elisa dan memuliakan Tuhan.</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solidFill>
                  <a:schemeClr val="tx1">
                    <a:lumMod val="65000"/>
                    <a:lumOff val="35000"/>
                  </a:schemeClr>
                </a:solidFill>
              </a:rPr>
              <a:t>Ketika Naaman mendengar Elisa yang merupakan abdi Allah dan menaati perkataannya, ia diberkati untuk disucikan dari penyakit kustanya.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Kita seharusnya hidup bukan atas kemauan kita sendiri,</a:t>
            </a:r>
          </a:p>
          <a:p>
            <a:pPr xmlns:a="http://schemas.openxmlformats.org/drawingml/2006/main" algn="ctr"/>
            <a:r xmlns:a="http://schemas.openxmlformats.org/drawingml/2006/main">
              <a:rPr lang="id" altLang="ko-KR" sz="3200">
                <a:solidFill>
                  <a:schemeClr val="tx1">
                    <a:lumMod val="65000"/>
                    <a:lumOff val="35000"/>
                  </a:schemeClr>
                </a:solidFill>
              </a:rPr>
              <a:t>tapi atas kehendak Tuhan.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Saat kita hidup dan menaati firman Tuhan,</a:t>
            </a:r>
          </a:p>
          <a:p>
            <a:pPr xmlns:a="http://schemas.openxmlformats.org/drawingml/2006/main" algn="ctr"/>
            <a:r xmlns:a="http://schemas.openxmlformats.org/drawingml/2006/main">
              <a:rPr lang="id" altLang="ko-KR" sz="3200">
                <a:solidFill>
                  <a:schemeClr val="tx1">
                    <a:lumMod val="65000"/>
                    <a:lumOff val="35000"/>
                  </a:schemeClr>
                </a:solidFill>
              </a:rPr>
              <a:t>Kita bisa diberkati dengan berkat berlimpah yang Tuhan berikan kepada kita.</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solidFill>
                  <a:srgbClr val="FF0000"/>
                </a:solidFill>
              </a:rPr>
              <a:t>Tuhan?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Tuhanlah yang mampu menyembuhkan segala penyakit. Dialah Tuhan Yang Maha Esa yang mampu menyembuhkan kita.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Berapa kali Naaman menceburkan diri ke sungai Yordan?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tiga kali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sekali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lima kali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tujuh</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waktu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④ </a:t>
            </a:r>
            <a:r xmlns:a="http://schemas.openxmlformats.org/drawingml/2006/main">
              <a:rPr lang="id" altLang="ko-KR" sz="2800">
                <a:solidFill>
                  <a:srgbClr val="FF0000"/>
                </a:solidFill>
              </a:rPr>
              <a:t>tujuh kali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Maka turunlah ia dan membenamkan dirinya ke dalam sungai Yordan tujuh kali, seperti yang diperintahkan abdi Allah itu kepadanya, maka dagingnya pun pulih dan menjadi bersih seperti anak kecil.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2 Raja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No.38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400"/>
              <a:t>Memperbaiki Kuil Tuhan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bg1">
                    <a:lumMod val="50000"/>
                  </a:schemeClr>
                </a:solidFill>
              </a:rPr>
              <a:t>Oleh karena itu Raja Yoas memanggil imam Yoyada dan para imam lainnya dan bertanya kepada mereka, "Mengapa kamu tidak memperbaiki kerusakan yang terjadi pada bait suci? Jangan mengambil uang lagi dari bendaharamu, tetapi serahkan saja untuk perbaikan bait suci."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2 Raja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id" altLang="ko-KR" sz="3200">
                <a:solidFill>
                  <a:schemeClr val="tx1">
                    <a:lumMod val="65000"/>
                    <a:lumOff val="35000"/>
                  </a:schemeClr>
                </a:solidFill>
              </a:rPr>
              <a:t>Yonatan tidak memilih keinginan egoisnya, melainkan sahabatnya,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d" altLang="ko-KR" sz="3200">
                <a:solidFill>
                  <a:schemeClr val="tx1">
                    <a:lumMod val="65000"/>
                    <a:lumOff val="35000"/>
                  </a:schemeClr>
                </a:solidFill>
              </a:rPr>
              <a:t>Seperti Jonatan,</a:t>
            </a:r>
          </a:p>
          <a:p>
            <a:pPr xmlns:a="http://schemas.openxmlformats.org/drawingml/2006/main" algn="ctr"/>
            <a:r xmlns:a="http://schemas.openxmlformats.org/drawingml/2006/main">
              <a:rPr lang="id" altLang="ko-KR" sz="3200">
                <a:solidFill>
                  <a:schemeClr val="tx1">
                    <a:lumMod val="65000"/>
                    <a:lumOff val="35000"/>
                  </a:schemeClr>
                </a:solidFill>
              </a:rPr>
              <a:t>mari menjadi teman yang baik untuk teman kita.</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err="1">
                <a:solidFill>
                  <a:schemeClr val="tx1">
                    <a:lumMod val="65000"/>
                    <a:lumOff val="35000"/>
                  </a:schemeClr>
                </a:solidFill>
              </a:rPr>
              <a:t>Yoas, raja Yehuda, mempunyai niat untuk memperbaiki Bait Allah yang masih rusak.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Namun anggaran tersebut tidak cukup untuk memperbaiki candi. Yoas memutuskan untuk menerima persembahan untuk perbaikan Bait Allah.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Orang-orang yang mengasihi Tuhan dengan tulus menawarkan uang untuk perbaikan bait suci.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Uang yang dikumpulkan untuk perbaikan bait suci diberikan kepada para pekerja, dan mereka memperbaiki bait suci dengan penuh kejujuran.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"Wow! Betapa indahnya kuil ini!” Yoas senang dengan pemikiran bahwa Tuhan akan berkenan.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600" err="1">
                <a:solidFill>
                  <a:schemeClr val="tx1">
                    <a:lumMod val="65000"/>
                    <a:lumOff val="35000"/>
                  </a:schemeClr>
                </a:solidFill>
              </a:rPr>
              <a:t>Yoas menganggap Bait Suci Tuhan sebagai tempat yang berharga, dimana orang-orang menyembah Tuhan.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d" altLang="ko-KR" sz="3600">
                <a:solidFill>
                  <a:schemeClr val="tx1">
                    <a:lumMod val="65000"/>
                    <a:lumOff val="35000"/>
                  </a:schemeClr>
                </a:solidFill>
              </a:rPr>
              <a:t>Gereja adalah tempat Tuhan hadir ketika kita beribadah kepada-Nya.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d" altLang="ko-KR" sz="3600">
                <a:solidFill>
                  <a:schemeClr val="tx1">
                    <a:lumMod val="65000"/>
                    <a:lumOff val="35000"/>
                  </a:schemeClr>
                </a:solidFill>
              </a:rPr>
              <a:t>Jadi, kita harus mencintai gereja dan menganggapnya sangat berharga.</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solidFill>
                  <a:srgbClr val="FF0000"/>
                </a:solidFill>
              </a:rPr>
              <a:t>Tuhan?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 menetapkan kita masing-masing sebagai Bait Suci-Nya.</a:t>
            </a:r>
          </a:p>
          <a:p>
            <a:endParaRPr lang="en-US" altLang="ko-KR" sz="3600">
              <a:solidFill>
                <a:schemeClr val="tx1">
                  <a:lumMod val="65000"/>
                  <a:lumOff val="35000"/>
                </a:schemeClr>
              </a:solidFill>
            </a:endParaRPr>
          </a:p>
          <a:p>
            <a:r xmlns:a="http://schemas.openxmlformats.org/drawingml/2006/main">
              <a:rPr lang="id" altLang="ko-KR" sz="3600">
                <a:solidFill>
                  <a:schemeClr val="tx1">
                    <a:lumMod val="65000"/>
                    <a:lumOff val="35000"/>
                  </a:schemeClr>
                </a:solidFill>
              </a:rPr>
              <a:t>Tuhan mempertemukan orang-orang yang beribadah kepada-Nya.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Apa yang Yoas putuskan untuk diperbaiki?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istana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miliknya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ruang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sekolah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Kuil Suci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④ </a:t>
            </a:r>
            <a:r xmlns:a="http://schemas.openxmlformats.org/drawingml/2006/main">
              <a:rPr lang="id" altLang="ko-KR" sz="2800">
                <a:solidFill>
                  <a:srgbClr val="FF0000"/>
                </a:solidFill>
              </a:rPr>
              <a:t>Kuil Suci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bg1">
                    <a:lumMod val="50000"/>
                  </a:schemeClr>
                </a:solidFill>
              </a:rPr>
              <a:t>Oleh karena itu Raja Yoas memanggil imam Yoyada dan para imam lainnya dan bertanya kepada mereka, "Mengapa kamu tidak memperbaiki kerusakan yang terjadi pada bait suci? Jangan mengambil uang lagi dari bendaharamu, tetapi serahkan saja untuk perbaikan bait suci."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2 Raja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b="1">
                <a:solidFill>
                  <a:schemeClr val="tx1">
                    <a:lumMod val="50000"/>
                    <a:lumOff val="50000"/>
                  </a:schemeClr>
                </a:solidFill>
              </a:rPr>
              <a:t>No.39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600"/>
              <a:t>Nehemia yang membangun kembali tembok Yerusalem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id" altLang="ko-KR" sz="3200"/>
              <a:t>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d" altLang="ko-KR" sz="3600">
                <a:solidFill>
                  <a:srgbClr val="C00000"/>
                </a:solidFill>
              </a:rPr>
              <a:t>Tuhan..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id" altLang="ko-KR" sz="3600">
                <a:solidFill>
                  <a:schemeClr val="tx1">
                    <a:lumMod val="65000"/>
                    <a:lumOff val="35000"/>
                  </a:schemeClr>
                </a:solidFill>
              </a:rPr>
              <a:t>Dialah yang memberi kita teman baik.</a:t>
            </a:r>
          </a:p>
          <a:p>
            <a:endParaRPr lang="en-US" altLang="ko-KR" sz="3600">
              <a:solidFill>
                <a:schemeClr val="tx1">
                  <a:lumMod val="65000"/>
                  <a:lumOff val="35000"/>
                </a:schemeClr>
              </a:solidFill>
            </a:endParaRPr>
          </a:p>
          <a:p>
            <a:r xmlns:a="http://schemas.openxmlformats.org/drawingml/2006/main">
              <a:rPr lang="id" altLang="ko-KR" sz="3600">
                <a:solidFill>
                  <a:schemeClr val="tx1">
                    <a:lumMod val="65000"/>
                    <a:lumOff val="35000"/>
                  </a:schemeClr>
                </a:solidFill>
              </a:rPr>
              <a:t>Bersyukurlah kepada Tuhan karena telah memberi kami teman baik!</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bg1">
                    <a:lumMod val="50000"/>
                  </a:schemeClr>
                </a:solidFill>
              </a:rPr>
              <a:t>Jawabku kepada raja, "Jika raja berkenan dan jika hambamu ini mendapat kemurahan hatinya, biarlah ia mengirim aku ke kota di Yehuda, tempat nenek moyangku dikuburkan, supaya aku dapat membangunnya kembali."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Nehemia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Raja Persia memberikan izin kepada Nehemia, juru minuman raja, untuk membangun kembali kota dan benteng yang hancur.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Nehemia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kembali ke Yerusalem bersama banyak orang Israel dan membangun kembali tembok Yerusalem bersama mereka.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600">
                <a:solidFill>
                  <a:schemeClr val="tx1">
                    <a:lumMod val="65000"/>
                    <a:lumOff val="35000"/>
                  </a:schemeClr>
                </a:solidFill>
              </a:rPr>
              <a:t>Namun, mereka diganggu oleh suku-suku lain yang tidak menyukai kebangkitan Israel. Selain itu, banyak orang Israel yang melontarkan keluhan.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Nehemia meminta pertolongan kepada Tuhan. Tuhan memberinya kekuatan dan keberanian untuk melakukan pekerjaan itu.</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2800">
                <a:solidFill>
                  <a:schemeClr val="tx1">
                    <a:lumMod val="65000"/>
                    <a:lumOff val="35000"/>
                  </a:schemeClr>
                </a:solidFill>
              </a:rPr>
              <a:t>Akhirnya Nehemia menyelesaikan pembangunan kembali tembok Yerusalem bersama orang Israel. Setelah tembok itu selesai, dia dan umatnya menyembah Tuhan dengan gembira.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600">
                <a:solidFill>
                  <a:schemeClr val="tx1">
                    <a:lumMod val="65000"/>
                    <a:lumOff val="35000"/>
                  </a:schemeClr>
                </a:solidFill>
              </a:rPr>
              <a:t>Nehemia menyelesaikan pembangunan kembali tembok itu dengan pertolongan Tuhan meskipun banyak gangguan.</a:t>
            </a:r>
          </a:p>
          <a:p>
            <a:pPr xmlns:a="http://schemas.openxmlformats.org/drawingml/2006/main" algn="ctr"/>
            <a:r xmlns:a="http://schemas.openxmlformats.org/drawingml/2006/main">
              <a:rPr lang="id" altLang="ko-KR" sz="3600">
                <a:solidFill>
                  <a:schemeClr val="tx1">
                    <a:lumMod val="65000"/>
                    <a:lumOff val="35000"/>
                  </a:schemeClr>
                </a:solidFill>
              </a:rPr>
              <a:t>Saat kita melakukan pekerjaan Tuhan, kita mungkin menghadapi situasi sulit.</a:t>
            </a:r>
          </a:p>
          <a:p>
            <a:pPr xmlns:a="http://schemas.openxmlformats.org/drawingml/2006/main" algn="ctr"/>
            <a:r xmlns:a="http://schemas.openxmlformats.org/drawingml/2006/main">
              <a:rPr lang="id" altLang="ko-KR" sz="3600">
                <a:solidFill>
                  <a:schemeClr val="tx1">
                    <a:lumMod val="65000"/>
                    <a:lumOff val="35000"/>
                  </a:schemeClr>
                </a:solidFill>
              </a:rPr>
              <a:t>Namun, jika Tuhan menyertai kita dan kita bersama-Nya, kita bisa mengatasi semua kesulitan itu.</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3200"/>
              <a:t>Tuhan?</a:t>
            </a:r>
            <a:r xmlns:a="http://schemas.openxmlformats.org/drawingml/2006/main">
              <a:rPr lang="i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rgbClr val="C00000"/>
                </a:solidFill>
              </a:rPr>
              <a:t>Tuhan adalah..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Tuhanlah yang menolong kita dan memberi kita kekuatan dan keberanian ketika kita berdoa dan meminta pertolongan dalam situasi sulit.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Kuis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tx1">
                    <a:lumMod val="65000"/>
                    <a:lumOff val="35000"/>
                  </a:schemeClr>
                </a:solidFill>
              </a:rPr>
              <a:t>Mengapa Nehemia kembali ke kampung halamannya?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① </a:t>
            </a:r>
            <a:r xmlns:a="http://schemas.openxmlformats.org/drawingml/2006/main">
              <a:rPr lang="id" altLang="ko-KR" sz="2800">
                <a:solidFill>
                  <a:schemeClr val="tx1">
                    <a:lumMod val="65000"/>
                    <a:lumOff val="35000"/>
                  </a:schemeClr>
                </a:solidFill>
              </a:rPr>
              <a:t>untuk bepergian..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② </a:t>
            </a:r>
            <a:r xmlns:a="http://schemas.openxmlformats.org/drawingml/2006/main">
              <a:rPr lang="id" altLang="ko-KR" sz="2800">
                <a:solidFill>
                  <a:schemeClr val="tx1">
                    <a:lumMod val="65000"/>
                    <a:lumOff val="35000"/>
                  </a:schemeClr>
                </a:solidFill>
              </a:rPr>
              <a:t>untuk pergi ke sekolah..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③ </a:t>
            </a:r>
            <a:r xmlns:a="http://schemas.openxmlformats.org/drawingml/2006/main">
              <a:rPr lang="id" altLang="ko-KR" sz="2800">
                <a:solidFill>
                  <a:schemeClr val="tx1">
                    <a:lumMod val="65000"/>
                    <a:lumOff val="35000"/>
                  </a:schemeClr>
                </a:solidFill>
              </a:rPr>
              <a:t>untuk beribadah..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chemeClr val="tx1">
                    <a:lumMod val="65000"/>
                    <a:lumOff val="35000"/>
                  </a:schemeClr>
                </a:solidFill>
              </a:rPr>
              <a:t>④ </a:t>
            </a:r>
            <a:r xmlns:a="http://schemas.openxmlformats.org/drawingml/2006/main">
              <a:rPr lang="id" altLang="ko-KR" sz="2800">
                <a:solidFill>
                  <a:schemeClr val="tx1">
                    <a:lumMod val="65000"/>
                    <a:lumOff val="35000"/>
                  </a:schemeClr>
                </a:solidFill>
              </a:rPr>
              <a:t>untuk membangun kembali tembok Yerusalem..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en-US" sz="2800">
                <a:solidFill>
                  <a:srgbClr val="FF0000"/>
                </a:solidFill>
              </a:rPr>
              <a:t>④ </a:t>
            </a:r>
            <a:r xmlns:a="http://schemas.openxmlformats.org/drawingml/2006/main">
              <a:rPr lang="id" altLang="ko-KR" sz="2800">
                <a:solidFill>
                  <a:srgbClr val="FF0000"/>
                </a:solidFill>
              </a:rPr>
              <a:t>untuk membangun kembali tembok Yerusalem..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d"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d" altLang="ko-KR" sz="3600">
                <a:solidFill>
                  <a:schemeClr val="bg1">
                    <a:lumMod val="50000"/>
                  </a:schemeClr>
                </a:solidFill>
              </a:rPr>
              <a:t>Jawabku kepada raja, "Jika raja berkenan dan jika hambamu ini mendapat kemurahan hatinya, biarlah ia mengirim aku ke kota di Yehuda, tempat nenek moyangku dikuburkan, supaya aku dapat membangunnya kembali."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d" altLang="ko-KR" sz="2800">
                <a:solidFill>
                  <a:schemeClr val="tx1">
                    <a:lumMod val="65000"/>
                    <a:lumOff val="35000"/>
                  </a:schemeClr>
                </a:solidFill>
              </a:rPr>
              <a:t>Nehemia</a:t>
            </a:r>
            <a:r xmlns:a="http://schemas.openxmlformats.org/drawingml/2006/main">
              <a:rPr lang="id" altLang="en-US" sz="2800">
                <a:solidFill>
                  <a:schemeClr val="tx1">
                    <a:lumMod val="65000"/>
                    <a:lumOff val="35000"/>
                  </a:schemeClr>
                </a:solidFill>
              </a:rPr>
              <a:t> </a:t>
            </a:r>
            <a:r xmlns:a="http://schemas.openxmlformats.org/drawingml/2006/main">
              <a:rPr lang="id"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